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9" r:id="rId3"/>
  </p:sldMasterIdLst>
  <p:notesMasterIdLst>
    <p:notesMasterId r:id="rId50"/>
  </p:notesMasterIdLst>
  <p:sldIdLst>
    <p:sldId id="572" r:id="rId4"/>
    <p:sldId id="573" r:id="rId5"/>
    <p:sldId id="631" r:id="rId6"/>
    <p:sldId id="675" r:id="rId7"/>
    <p:sldId id="632" r:id="rId8"/>
    <p:sldId id="676" r:id="rId9"/>
    <p:sldId id="677" r:id="rId10"/>
    <p:sldId id="678" r:id="rId11"/>
    <p:sldId id="679" r:id="rId12"/>
    <p:sldId id="680" r:id="rId13"/>
    <p:sldId id="681" r:id="rId14"/>
    <p:sldId id="682" r:id="rId15"/>
    <p:sldId id="683" r:id="rId16"/>
    <p:sldId id="684" r:id="rId17"/>
    <p:sldId id="685" r:id="rId18"/>
    <p:sldId id="686" r:id="rId19"/>
    <p:sldId id="687" r:id="rId20"/>
    <p:sldId id="688" r:id="rId21"/>
    <p:sldId id="689" r:id="rId22"/>
    <p:sldId id="690" r:id="rId23"/>
    <p:sldId id="691" r:id="rId24"/>
    <p:sldId id="692" r:id="rId25"/>
    <p:sldId id="693" r:id="rId26"/>
    <p:sldId id="695" r:id="rId27"/>
    <p:sldId id="696" r:id="rId28"/>
    <p:sldId id="697" r:id="rId29"/>
    <p:sldId id="698" r:id="rId30"/>
    <p:sldId id="694" r:id="rId31"/>
    <p:sldId id="699" r:id="rId32"/>
    <p:sldId id="700" r:id="rId33"/>
    <p:sldId id="701" r:id="rId34"/>
    <p:sldId id="702" r:id="rId35"/>
    <p:sldId id="703" r:id="rId36"/>
    <p:sldId id="704" r:id="rId37"/>
    <p:sldId id="705" r:id="rId38"/>
    <p:sldId id="706" r:id="rId39"/>
    <p:sldId id="707" r:id="rId40"/>
    <p:sldId id="708" r:id="rId41"/>
    <p:sldId id="709" r:id="rId42"/>
    <p:sldId id="714" r:id="rId43"/>
    <p:sldId id="710" r:id="rId44"/>
    <p:sldId id="711" r:id="rId45"/>
    <p:sldId id="712" r:id="rId46"/>
    <p:sldId id="713" r:id="rId47"/>
    <p:sldId id="674" r:id="rId48"/>
    <p:sldId id="574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A9E7"/>
    <a:srgbClr val="FF9518"/>
    <a:srgbClr val="CE7408"/>
    <a:srgbClr val="0310BD"/>
    <a:srgbClr val="FD95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9374" autoAdjust="0"/>
  </p:normalViewPr>
  <p:slideViewPr>
    <p:cSldViewPr snapToGrid="0">
      <p:cViewPr>
        <p:scale>
          <a:sx n="50" d="100"/>
          <a:sy n="50" d="100"/>
        </p:scale>
        <p:origin x="1212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F07F19-1F50-4B42-A7A0-278DF9D25BB1}" type="doc">
      <dgm:prSet loTypeId="urn:microsoft.com/office/officeart/2005/8/layout/defaul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D3DE9F8-6D17-4F05-A4EB-AB4BED40B297}">
      <dgm:prSet custT="1"/>
      <dgm:spPr/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What is the Vulnerabilities </a:t>
          </a:r>
          <a:endParaRPr lang="en-US" sz="2000" b="1" kern="1200" dirty="0">
            <a:solidFill>
              <a:schemeClr val="tx1"/>
            </a:solidFill>
            <a:latin typeface="Garamond" panose="02020404030301010803"/>
            <a:ea typeface="+mn-ea"/>
            <a:cs typeface="+mn-cs"/>
          </a:endParaRPr>
        </a:p>
      </dgm:t>
    </dgm:pt>
    <dgm:pt modelId="{C9CA36F1-6698-4BEC-AA26-11C161558402}" type="parTrans" cxnId="{387738A6-1A70-4670-A00A-4BD54F955C99}">
      <dgm:prSet/>
      <dgm:spPr/>
      <dgm:t>
        <a:bodyPr/>
        <a:lstStyle/>
        <a:p>
          <a:endParaRPr lang="en-US"/>
        </a:p>
      </dgm:t>
    </dgm:pt>
    <dgm:pt modelId="{EC91A25A-4A8B-41BA-9153-BEC366F48BB7}" type="sibTrans" cxnId="{387738A6-1A70-4670-A00A-4BD54F955C99}">
      <dgm:prSet/>
      <dgm:spPr/>
      <dgm:t>
        <a:bodyPr/>
        <a:lstStyle/>
        <a:p>
          <a:endParaRPr lang="en-US"/>
        </a:p>
      </dgm:t>
    </dgm:pt>
    <dgm:pt modelId="{44CE27D9-26EA-401B-9C8C-5632A0F335D3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How the Methods of Defense work </a:t>
          </a:r>
          <a:endParaRPr lang="en-US" sz="2000" b="1" dirty="0">
            <a:solidFill>
              <a:schemeClr val="tx1"/>
            </a:solidFill>
          </a:endParaRPr>
        </a:p>
      </dgm:t>
    </dgm:pt>
    <dgm:pt modelId="{C20428E1-0BC5-4CD3-B9B7-2D2AFEB81605}" type="parTrans" cxnId="{AE6B0577-9D13-4685-A221-751F31A0DD15}">
      <dgm:prSet/>
      <dgm:spPr/>
      <dgm:t>
        <a:bodyPr/>
        <a:lstStyle/>
        <a:p>
          <a:endParaRPr lang="en-US"/>
        </a:p>
      </dgm:t>
    </dgm:pt>
    <dgm:pt modelId="{D8682215-00BF-4001-85F6-42A0BAE906B1}" type="sibTrans" cxnId="{AE6B0577-9D13-4685-A221-751F31A0DD15}">
      <dgm:prSet/>
      <dgm:spPr/>
      <dgm:t>
        <a:bodyPr/>
        <a:lstStyle/>
        <a:p>
          <a:endParaRPr lang="en-US"/>
        </a:p>
      </dgm:t>
    </dgm:pt>
    <dgm:pt modelId="{0B95DC17-9B63-48A8-98F6-16D47A51221E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What is the Software Controls</a:t>
          </a:r>
          <a:endParaRPr lang="en-US" sz="2000" b="1" dirty="0">
            <a:solidFill>
              <a:schemeClr val="tx1"/>
            </a:solidFill>
          </a:endParaRPr>
        </a:p>
      </dgm:t>
    </dgm:pt>
    <dgm:pt modelId="{340423AA-0907-4204-9207-1974DEF67B1A}" type="parTrans" cxnId="{F2EB389F-6C46-4E6B-8E1A-61CDD2BA173E}">
      <dgm:prSet/>
      <dgm:spPr/>
      <dgm:t>
        <a:bodyPr/>
        <a:lstStyle/>
        <a:p>
          <a:endParaRPr lang="en-US"/>
        </a:p>
      </dgm:t>
    </dgm:pt>
    <dgm:pt modelId="{9C0831EE-7BFE-4A8F-878A-4273DB0C71EA}" type="sibTrans" cxnId="{F2EB389F-6C46-4E6B-8E1A-61CDD2BA173E}">
      <dgm:prSet/>
      <dgm:spPr/>
      <dgm:t>
        <a:bodyPr/>
        <a:lstStyle/>
        <a:p>
          <a:endParaRPr lang="en-US"/>
        </a:p>
      </dgm:t>
    </dgm:pt>
    <dgm:pt modelId="{7281A13B-7CE9-4BB5-8E2A-ECEAD5E757D0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What is the Protected Objects and Methods of Protection</a:t>
          </a:r>
          <a:endParaRPr lang="en-US" sz="2000" b="1" dirty="0">
            <a:solidFill>
              <a:schemeClr val="tx1"/>
            </a:solidFill>
          </a:endParaRPr>
        </a:p>
      </dgm:t>
    </dgm:pt>
    <dgm:pt modelId="{5BA89598-8FAB-4A1D-80B0-D070F0BCDCCD}" type="parTrans" cxnId="{B2796552-A251-4E03-8DFC-391FA3440351}">
      <dgm:prSet/>
      <dgm:spPr/>
      <dgm:t>
        <a:bodyPr/>
        <a:lstStyle/>
        <a:p>
          <a:endParaRPr lang="en-US"/>
        </a:p>
      </dgm:t>
    </dgm:pt>
    <dgm:pt modelId="{57DD08F6-3180-4B87-A11A-78B3BDFA8B67}" type="sibTrans" cxnId="{B2796552-A251-4E03-8DFC-391FA3440351}">
      <dgm:prSet/>
      <dgm:spPr/>
      <dgm:t>
        <a:bodyPr/>
        <a:lstStyle/>
        <a:p>
          <a:endParaRPr lang="en-US"/>
        </a:p>
      </dgm:t>
    </dgm:pt>
    <dgm:pt modelId="{7C938456-2C93-4568-A375-26A275A9356A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What is the Protection Types</a:t>
          </a:r>
          <a:endParaRPr lang="en-US" sz="2000" b="1" dirty="0">
            <a:solidFill>
              <a:schemeClr val="tx1"/>
            </a:solidFill>
          </a:endParaRPr>
        </a:p>
      </dgm:t>
    </dgm:pt>
    <dgm:pt modelId="{CB478898-851F-411D-8878-B487C9052AE9}" type="parTrans" cxnId="{A9DEB343-2940-4259-A7BF-9CD7E90214E2}">
      <dgm:prSet/>
      <dgm:spPr/>
      <dgm:t>
        <a:bodyPr/>
        <a:lstStyle/>
        <a:p>
          <a:endParaRPr lang="en-US"/>
        </a:p>
      </dgm:t>
    </dgm:pt>
    <dgm:pt modelId="{10292B71-ED41-4953-B6BF-23137E78D40A}" type="sibTrans" cxnId="{A9DEB343-2940-4259-A7BF-9CD7E90214E2}">
      <dgm:prSet/>
      <dgm:spPr/>
      <dgm:t>
        <a:bodyPr/>
        <a:lstStyle/>
        <a:p>
          <a:endParaRPr lang="en-US"/>
        </a:p>
      </dgm:t>
    </dgm:pt>
    <dgm:pt modelId="{40FE0EB9-B287-43F6-ABB4-527CB1B94B4A}" type="pres">
      <dgm:prSet presAssocID="{D0F07F19-1F50-4B42-A7A0-278DF9D25BB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AEAC6-525A-44A9-8147-5DFEBD2A1F2D}" type="pres">
      <dgm:prSet presAssocID="{CD3DE9F8-6D17-4F05-A4EB-AB4BED40B297}" presName="node" presStyleLbl="node1" presStyleIdx="0" presStyleCnt="5" custScaleX="135488" custLinFactNeighborX="1464" custLinFactNeighborY="-14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7E95CE-B343-40F4-8C35-3185EB5C414E}" type="pres">
      <dgm:prSet presAssocID="{EC91A25A-4A8B-41BA-9153-BEC366F48BB7}" presName="sibTrans" presStyleCnt="0"/>
      <dgm:spPr/>
      <dgm:t>
        <a:bodyPr/>
        <a:lstStyle/>
        <a:p>
          <a:endParaRPr lang="en-US"/>
        </a:p>
      </dgm:t>
    </dgm:pt>
    <dgm:pt modelId="{A225E621-A183-4BDC-A13D-E985F1D2904A}" type="pres">
      <dgm:prSet presAssocID="{44CE27D9-26EA-401B-9C8C-5632A0F335D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543D6-7D9A-4660-A106-C147D939DE78}" type="pres">
      <dgm:prSet presAssocID="{D8682215-00BF-4001-85F6-42A0BAE906B1}" presName="sibTrans" presStyleCnt="0"/>
      <dgm:spPr/>
      <dgm:t>
        <a:bodyPr/>
        <a:lstStyle/>
        <a:p>
          <a:endParaRPr lang="en-US"/>
        </a:p>
      </dgm:t>
    </dgm:pt>
    <dgm:pt modelId="{6079C722-0F89-4CB5-9ABC-93EBF4F7091D}" type="pres">
      <dgm:prSet presAssocID="{0B95DC17-9B63-48A8-98F6-16D47A51221E}" presName="node" presStyleLbl="node1" presStyleIdx="2" presStyleCnt="5" custScaleX="1520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84A258-2B75-495C-8A65-878819F0844E}" type="pres">
      <dgm:prSet presAssocID="{9C0831EE-7BFE-4A8F-878A-4273DB0C71EA}" presName="sibTrans" presStyleCnt="0"/>
      <dgm:spPr/>
      <dgm:t>
        <a:bodyPr/>
        <a:lstStyle/>
        <a:p>
          <a:endParaRPr lang="en-US"/>
        </a:p>
      </dgm:t>
    </dgm:pt>
    <dgm:pt modelId="{30E2B1F7-B108-4DF4-A791-1C63D5951F27}" type="pres">
      <dgm:prSet presAssocID="{7281A13B-7CE9-4BB5-8E2A-ECEAD5E757D0}" presName="node" presStyleLbl="node1" presStyleIdx="3" presStyleCnt="5" custScaleX="2072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E0409-1744-4EB9-B3B4-A9F04BB94204}" type="pres">
      <dgm:prSet presAssocID="{57DD08F6-3180-4B87-A11A-78B3BDFA8B67}" presName="sibTrans" presStyleCnt="0"/>
      <dgm:spPr/>
      <dgm:t>
        <a:bodyPr/>
        <a:lstStyle/>
        <a:p>
          <a:endParaRPr lang="en-US"/>
        </a:p>
      </dgm:t>
    </dgm:pt>
    <dgm:pt modelId="{2CFAF534-83BD-45CC-B333-370B78CE5B90}" type="pres">
      <dgm:prSet presAssocID="{7C938456-2C93-4568-A375-26A275A9356A}" presName="node" presStyleLbl="node1" presStyleIdx="4" presStyleCnt="5" custScaleX="909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FEB0FC0-8A98-4A6C-AE76-678597C7690F}" type="presOf" srcId="{7281A13B-7CE9-4BB5-8E2A-ECEAD5E757D0}" destId="{30E2B1F7-B108-4DF4-A791-1C63D5951F27}" srcOrd="0" destOrd="0" presId="urn:microsoft.com/office/officeart/2005/8/layout/default"/>
    <dgm:cxn modelId="{AE6B0577-9D13-4685-A221-751F31A0DD15}" srcId="{D0F07F19-1F50-4B42-A7A0-278DF9D25BB1}" destId="{44CE27D9-26EA-401B-9C8C-5632A0F335D3}" srcOrd="1" destOrd="0" parTransId="{C20428E1-0BC5-4CD3-B9B7-2D2AFEB81605}" sibTransId="{D8682215-00BF-4001-85F6-42A0BAE906B1}"/>
    <dgm:cxn modelId="{B2796552-A251-4E03-8DFC-391FA3440351}" srcId="{D0F07F19-1F50-4B42-A7A0-278DF9D25BB1}" destId="{7281A13B-7CE9-4BB5-8E2A-ECEAD5E757D0}" srcOrd="3" destOrd="0" parTransId="{5BA89598-8FAB-4A1D-80B0-D070F0BCDCCD}" sibTransId="{57DD08F6-3180-4B87-A11A-78B3BDFA8B67}"/>
    <dgm:cxn modelId="{A9DEB343-2940-4259-A7BF-9CD7E90214E2}" srcId="{D0F07F19-1F50-4B42-A7A0-278DF9D25BB1}" destId="{7C938456-2C93-4568-A375-26A275A9356A}" srcOrd="4" destOrd="0" parTransId="{CB478898-851F-411D-8878-B487C9052AE9}" sibTransId="{10292B71-ED41-4953-B6BF-23137E78D40A}"/>
    <dgm:cxn modelId="{4415586D-7090-4CDE-9952-A5F01C0EED82}" type="presOf" srcId="{CD3DE9F8-6D17-4F05-A4EB-AB4BED40B297}" destId="{7D1AEAC6-525A-44A9-8147-5DFEBD2A1F2D}" srcOrd="0" destOrd="0" presId="urn:microsoft.com/office/officeart/2005/8/layout/default"/>
    <dgm:cxn modelId="{0DF8B872-34CD-4061-ACB9-8555F66C965D}" type="presOf" srcId="{7C938456-2C93-4568-A375-26A275A9356A}" destId="{2CFAF534-83BD-45CC-B333-370B78CE5B90}" srcOrd="0" destOrd="0" presId="urn:microsoft.com/office/officeart/2005/8/layout/default"/>
    <dgm:cxn modelId="{218B92A5-4C4C-4D89-ADC9-F53FC783A336}" type="presOf" srcId="{0B95DC17-9B63-48A8-98F6-16D47A51221E}" destId="{6079C722-0F89-4CB5-9ABC-93EBF4F7091D}" srcOrd="0" destOrd="0" presId="urn:microsoft.com/office/officeart/2005/8/layout/default"/>
    <dgm:cxn modelId="{D4235E92-7B87-4583-9557-8139C1F56CE0}" type="presOf" srcId="{D0F07F19-1F50-4B42-A7A0-278DF9D25BB1}" destId="{40FE0EB9-B287-43F6-ABB4-527CB1B94B4A}" srcOrd="0" destOrd="0" presId="urn:microsoft.com/office/officeart/2005/8/layout/default"/>
    <dgm:cxn modelId="{387738A6-1A70-4670-A00A-4BD54F955C99}" srcId="{D0F07F19-1F50-4B42-A7A0-278DF9D25BB1}" destId="{CD3DE9F8-6D17-4F05-A4EB-AB4BED40B297}" srcOrd="0" destOrd="0" parTransId="{C9CA36F1-6698-4BEC-AA26-11C161558402}" sibTransId="{EC91A25A-4A8B-41BA-9153-BEC366F48BB7}"/>
    <dgm:cxn modelId="{F2EB389F-6C46-4E6B-8E1A-61CDD2BA173E}" srcId="{D0F07F19-1F50-4B42-A7A0-278DF9D25BB1}" destId="{0B95DC17-9B63-48A8-98F6-16D47A51221E}" srcOrd="2" destOrd="0" parTransId="{340423AA-0907-4204-9207-1974DEF67B1A}" sibTransId="{9C0831EE-7BFE-4A8F-878A-4273DB0C71EA}"/>
    <dgm:cxn modelId="{FA2AFC0D-00C5-498F-853B-485D97A3D53B}" type="presOf" srcId="{44CE27D9-26EA-401B-9C8C-5632A0F335D3}" destId="{A225E621-A183-4BDC-A13D-E985F1D2904A}" srcOrd="0" destOrd="0" presId="urn:microsoft.com/office/officeart/2005/8/layout/default"/>
    <dgm:cxn modelId="{4339E252-A238-480D-95AA-370EE10CC36E}" type="presParOf" srcId="{40FE0EB9-B287-43F6-ABB4-527CB1B94B4A}" destId="{7D1AEAC6-525A-44A9-8147-5DFEBD2A1F2D}" srcOrd="0" destOrd="0" presId="urn:microsoft.com/office/officeart/2005/8/layout/default"/>
    <dgm:cxn modelId="{7E6D33A8-5DC4-4B56-9C4D-B76BF536A4AC}" type="presParOf" srcId="{40FE0EB9-B287-43F6-ABB4-527CB1B94B4A}" destId="{E37E95CE-B343-40F4-8C35-3185EB5C414E}" srcOrd="1" destOrd="0" presId="urn:microsoft.com/office/officeart/2005/8/layout/default"/>
    <dgm:cxn modelId="{89DD9CED-4E88-4BA1-853B-6117EC3CF2A9}" type="presParOf" srcId="{40FE0EB9-B287-43F6-ABB4-527CB1B94B4A}" destId="{A225E621-A183-4BDC-A13D-E985F1D2904A}" srcOrd="2" destOrd="0" presId="urn:microsoft.com/office/officeart/2005/8/layout/default"/>
    <dgm:cxn modelId="{84FBCBE6-BB5F-471C-BE2B-9EAF82BAAA6C}" type="presParOf" srcId="{40FE0EB9-B287-43F6-ABB4-527CB1B94B4A}" destId="{BB8543D6-7D9A-4660-A106-C147D939DE78}" srcOrd="3" destOrd="0" presId="urn:microsoft.com/office/officeart/2005/8/layout/default"/>
    <dgm:cxn modelId="{FFBC9D1E-7427-45C6-851C-AECFC9D84FBA}" type="presParOf" srcId="{40FE0EB9-B287-43F6-ABB4-527CB1B94B4A}" destId="{6079C722-0F89-4CB5-9ABC-93EBF4F7091D}" srcOrd="4" destOrd="0" presId="urn:microsoft.com/office/officeart/2005/8/layout/default"/>
    <dgm:cxn modelId="{A279E44B-AD1E-4D2A-81EE-8F1AA8DC7D47}" type="presParOf" srcId="{40FE0EB9-B287-43F6-ABB4-527CB1B94B4A}" destId="{D384A258-2B75-495C-8A65-878819F0844E}" srcOrd="5" destOrd="0" presId="urn:microsoft.com/office/officeart/2005/8/layout/default"/>
    <dgm:cxn modelId="{BF0092F8-4816-4DF0-80CC-92F2F9AD425B}" type="presParOf" srcId="{40FE0EB9-B287-43F6-ABB4-527CB1B94B4A}" destId="{30E2B1F7-B108-4DF4-A791-1C63D5951F27}" srcOrd="6" destOrd="0" presId="urn:microsoft.com/office/officeart/2005/8/layout/default"/>
    <dgm:cxn modelId="{B8D85FF0-3C4C-442E-8934-9508852509F8}" type="presParOf" srcId="{40FE0EB9-B287-43F6-ABB4-527CB1B94B4A}" destId="{0C4E0409-1744-4EB9-B3B4-A9F04BB94204}" srcOrd="7" destOrd="0" presId="urn:microsoft.com/office/officeart/2005/8/layout/default"/>
    <dgm:cxn modelId="{2B8077D3-0C62-490E-9E05-6DBBDF9ED52D}" type="presParOf" srcId="{40FE0EB9-B287-43F6-ABB4-527CB1B94B4A}" destId="{2CFAF534-83BD-45CC-B333-370B78CE5B9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1AEAC6-525A-44A9-8147-5DFEBD2A1F2D}">
      <dsp:nvSpPr>
        <dsp:cNvPr id="0" name=""/>
        <dsp:cNvSpPr/>
      </dsp:nvSpPr>
      <dsp:spPr>
        <a:xfrm>
          <a:off x="134441" y="0"/>
          <a:ext cx="3133759" cy="138776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What is the Vulnerabilities </a:t>
          </a:r>
          <a:endParaRPr lang="en-US" sz="2000" b="1" kern="1200" dirty="0">
            <a:solidFill>
              <a:schemeClr val="tx1"/>
            </a:solidFill>
            <a:latin typeface="Garamond" panose="02020404030301010803"/>
            <a:ea typeface="+mn-ea"/>
            <a:cs typeface="+mn-cs"/>
          </a:endParaRPr>
        </a:p>
      </dsp:txBody>
      <dsp:txXfrm>
        <a:off x="134441" y="0"/>
        <a:ext cx="3133759" cy="1387765"/>
      </dsp:txXfrm>
    </dsp:sp>
    <dsp:sp modelId="{A225E621-A183-4BDC-A13D-E985F1D2904A}">
      <dsp:nvSpPr>
        <dsp:cNvPr id="0" name=""/>
        <dsp:cNvSpPr/>
      </dsp:nvSpPr>
      <dsp:spPr>
        <a:xfrm>
          <a:off x="3465634" y="1031"/>
          <a:ext cx="2312942" cy="138776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How the Methods of Defense work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3465634" y="1031"/>
        <a:ext cx="2312942" cy="1387765"/>
      </dsp:txXfrm>
    </dsp:sp>
    <dsp:sp modelId="{6079C722-0F89-4CB5-9ABC-93EBF4F7091D}">
      <dsp:nvSpPr>
        <dsp:cNvPr id="0" name=""/>
        <dsp:cNvSpPr/>
      </dsp:nvSpPr>
      <dsp:spPr>
        <a:xfrm>
          <a:off x="6009871" y="1031"/>
          <a:ext cx="3517407" cy="138776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What is the Software Controls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6009871" y="1031"/>
        <a:ext cx="3517407" cy="1387765"/>
      </dsp:txXfrm>
    </dsp:sp>
    <dsp:sp modelId="{30E2B1F7-B108-4DF4-A791-1C63D5951F27}">
      <dsp:nvSpPr>
        <dsp:cNvPr id="0" name=""/>
        <dsp:cNvSpPr/>
      </dsp:nvSpPr>
      <dsp:spPr>
        <a:xfrm>
          <a:off x="1249233" y="1620091"/>
          <a:ext cx="4793550" cy="138776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What is the Protected Objects and Methods of Protection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1249233" y="1620091"/>
        <a:ext cx="4793550" cy="1387765"/>
      </dsp:txXfrm>
    </dsp:sp>
    <dsp:sp modelId="{2CFAF534-83BD-45CC-B333-370B78CE5B90}">
      <dsp:nvSpPr>
        <dsp:cNvPr id="0" name=""/>
        <dsp:cNvSpPr/>
      </dsp:nvSpPr>
      <dsp:spPr>
        <a:xfrm>
          <a:off x="6274078" y="1620091"/>
          <a:ext cx="2104546" cy="138776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rPr>
            <a:t>What is the Protection Types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6274078" y="1620091"/>
        <a:ext cx="2104546" cy="1387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E73E1-EB7D-4820-9085-D5BC238FD9DE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C831C-86A9-461F-9561-2B116496A4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016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8356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288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66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96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YE" dirty="0" smtClean="0"/>
              <a:t>ابتكار طرق لمنع استغلال نقاط الضعف.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3277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buffer overflow attack is a common cyberattack that deliberately exploits a buffer overflow vulnerability where user-controlled data is written to memory. By submitting more data than can fit in the allocated memory block, the attacker can overwrite data in other parts of memory.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8072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YE" dirty="0" smtClean="0"/>
              <a:t>عندما نستعد لتحديد نظام آمن أو تصميمه أو ترميزه أو اختباره، نحاول أن نتخيل نقاط الضعف التي قد تمنعنا من الوصول إلى واحد أو أكثر من أهدافنا الأمنية الثلاثة (</a:t>
            </a:r>
            <a:r>
              <a:rPr lang="en-US" dirty="0" smtClean="0"/>
              <a:t>C-I-A)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3072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9418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95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470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285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856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718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neutralize the threat</a:t>
            </a:r>
            <a:r>
              <a:rPr lang="ar-YE" sz="1200" dirty="0" smtClean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تحييد التهديد أو الغائها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4440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Deter it</a:t>
            </a:r>
            <a:r>
              <a:rPr lang="ar-YE" sz="1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ردع او اعاقة </a:t>
            </a:r>
          </a:p>
          <a:p>
            <a:r>
              <a:rPr lang="en-US" sz="1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Deflect it</a:t>
            </a:r>
            <a:r>
              <a:rPr lang="ar-YE" sz="1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تشتيت</a:t>
            </a:r>
            <a:r>
              <a:rPr lang="ar-YE" sz="1200" baseline="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369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701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YE" dirty="0" smtClean="0"/>
              <a:t>ضوابط التطوير: معايير الجودة التي يتم بموجبها تصميم البرنامج وترميزه واختباره وصيانته، لمنع أخطاء البرنامج من أن تصبح نقاط ضعف قابلة للاستغلال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1255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YE" dirty="0" smtClean="0"/>
              <a:t>يجب استخدام الضوابط – واستخدامها بشكل صحيح – لتكون فعالة.ويجب أن تكون فعالة وسهلة الاستخدام ومناسبة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3909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74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identity and credential management</a:t>
            </a:r>
            <a:r>
              <a:rPr lang="ar-YE" sz="1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ادارة الهويه ولبيانات الاعتماد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3531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5322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2930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906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45506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2974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r-YE" dirty="0" smtClean="0"/>
              <a:t>إنفاذ تقاسم المواردللحفاظ على النزاهة والاتساق (القسم النقدي)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8157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Discretionary Access Control </a:t>
            </a:r>
            <a:endParaRPr lang="ar-YE" dirty="0" smtClean="0"/>
          </a:p>
          <a:p>
            <a:r>
              <a:rPr lang="ar-YE" dirty="0" smtClean="0"/>
              <a:t>التحكم في الوصول التقديرية</a:t>
            </a:r>
          </a:p>
          <a:p>
            <a:r>
              <a:rPr lang="en-US" sz="1200" dirty="0" smtClean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Accountability and Audit </a:t>
            </a:r>
            <a:endParaRPr lang="ar-YE" sz="1200" dirty="0" smtClean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r>
              <a:rPr lang="ar-YE" sz="1200" dirty="0" smtClean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المسألة والتطبيق والمراجعة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778785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0471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9389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4457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0660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8098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5296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345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Illusion </a:t>
            </a:r>
            <a:r>
              <a:rPr lang="ar-YE" sz="1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وهم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3154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1297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03191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YE" dirty="0" smtClean="0"/>
              <a:t>يشتمل على نواة متجانسة ومكونات معيارية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5751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5219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01919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73981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40170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36196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88198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917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85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38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013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546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6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01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1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75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25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247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776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165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16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241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20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0713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182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478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540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41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847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5094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006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917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131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789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02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382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78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82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8490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946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01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434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6627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507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121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8639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3041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360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297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474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727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622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169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0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/>
              <a:t>2/11/2024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59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69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2/11/2024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50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.png"/><Relationship Id="rId5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.jpe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9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NUL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 smtClean="0">
                <a:solidFill>
                  <a:srgbClr val="00AAEB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Dr. </a:t>
            </a:r>
            <a:r>
              <a:rPr lang="en-US" sz="2400" b="1" i="1" dirty="0" err="1" smtClean="0">
                <a:solidFill>
                  <a:srgbClr val="00AAEB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Hesham</a:t>
            </a:r>
            <a:r>
              <a:rPr lang="en-US" sz="2400" b="1" i="1" dirty="0" smtClean="0">
                <a:solidFill>
                  <a:srgbClr val="00AAEB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</a:t>
            </a:r>
            <a:r>
              <a:rPr lang="en-US" sz="2400" b="1" i="1" dirty="0" err="1">
                <a:solidFill>
                  <a:srgbClr val="00AAEB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Abou</a:t>
            </a:r>
            <a:r>
              <a:rPr lang="en-US" sz="2400" b="1" i="1" dirty="0">
                <a:solidFill>
                  <a:srgbClr val="00AAEB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 </a:t>
            </a:r>
            <a:r>
              <a:rPr lang="en-US" sz="2400" b="1" i="1" dirty="0" err="1" smtClean="0">
                <a:solidFill>
                  <a:srgbClr val="00AAEB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Elfetouh</a:t>
            </a:r>
            <a:endParaRPr lang="en-US" sz="2400" b="1" i="1" dirty="0" smtClean="0">
              <a:solidFill>
                <a:srgbClr val="00AAEB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  <a:p>
            <a:pPr algn="ctr"/>
            <a:r>
              <a:rPr lang="en-US" sz="1200" b="1" i="1" dirty="0" smtClean="0">
                <a:solidFill>
                  <a:srgbClr val="35A8E0"/>
                </a:solidFill>
                <a:ea typeface="Majalla UI"/>
                <a:cs typeface="Majalla UI"/>
              </a:rPr>
              <a:t>Cybersecurity </a:t>
            </a:r>
            <a:r>
              <a:rPr lang="en-US" sz="1200" b="1" i="1" dirty="0">
                <a:solidFill>
                  <a:srgbClr val="35A8E0"/>
                </a:solidFill>
                <a:ea typeface="Majalla UI"/>
                <a:cs typeface="Majalla UI"/>
              </a:rPr>
              <a:t>Department</a:t>
            </a:r>
            <a:endParaRPr lang="ar-YE" sz="1200" b="1" i="1" dirty="0">
              <a:solidFill>
                <a:srgbClr val="35A8E0"/>
              </a:solidFill>
              <a:ea typeface="Majalla UI"/>
              <a:cs typeface="Majalla UI"/>
            </a:endParaRPr>
          </a:p>
          <a:p>
            <a:pPr algn="ctr"/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Faculty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of Informatics </a:t>
            </a:r>
            <a:endParaRPr lang="en-US" sz="1400" i="1" dirty="0">
              <a:solidFill>
                <a:srgbClr val="00B5F8"/>
              </a:solidFill>
              <a:cs typeface="Arial" panose="020B0604020202020204" pitchFamily="34" charset="0"/>
            </a:endParaRPr>
          </a:p>
          <a:p>
            <a:pPr algn="ctr"/>
            <a:r>
              <a:rPr lang="en-US" sz="1400" i="1" dirty="0" err="1" smtClean="0">
                <a:solidFill>
                  <a:srgbClr val="00B5F8"/>
                </a:solidFill>
                <a:ea typeface="Majalla UI"/>
                <a:cs typeface="Majalla UI"/>
              </a:rPr>
              <a:t>Midocean</a:t>
            </a:r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5411194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         Secure Operating Systems </a:t>
            </a:r>
            <a:r>
              <a:rPr lang="en-US" sz="20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 smtClean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</a:t>
            </a:r>
            <a:r>
              <a:rPr lang="ar-YE" sz="2400" b="1" dirty="0" smtClean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2</a:t>
            </a:r>
            <a:endParaRPr lang="en-US" sz="3200" b="1" dirty="0" smtClean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3200" b="1" dirty="0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Basic Components of </a:t>
            </a: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OS Security.</a:t>
            </a:r>
            <a:b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en-US" sz="2000" dirty="0" smtClean="0">
                <a:solidFill>
                  <a:prstClr val="black"/>
                </a:solidFill>
              </a:rPr>
              <a:t/>
            </a:r>
            <a:br>
              <a:rPr lang="en-US" sz="2000" dirty="0" smtClean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https://www.emertxe.com/wp-content/uploads/2017/10/linux-870-x-445_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428558"/>
            <a:ext cx="3914254" cy="20108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776" y="5876837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441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66756" y="1577425"/>
            <a:ext cx="9025406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This chapter covers the following topics and concepts</a:t>
            </a:r>
          </a:p>
        </p:txBody>
      </p:sp>
      <p:graphicFrame>
        <p:nvGraphicFramePr>
          <p:cNvPr id="17" name="Content Placeholder 2" descr="SmartArt object">
            <a:extLst>
              <a:ext uri="{FF2B5EF4-FFF2-40B4-BE49-F238E27FC236}">
                <a16:creationId xmlns:a16="http://schemas.microsoft.com/office/drawing/2014/main" id="{A1342CC9-B5BC-4EE6-A03F-6501ED7CC4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76034638"/>
              </p:ext>
            </p:extLst>
          </p:nvPr>
        </p:nvGraphicFramePr>
        <p:xfrm>
          <a:off x="1143234" y="2310378"/>
          <a:ext cx="9627859" cy="3008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26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073817" y="1391826"/>
            <a:ext cx="9666288" cy="48012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In Previous Lecture you learned: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Who </a:t>
            </a: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are the attackers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What are the vulnerabilities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Security features in Operating System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Operating Systems Hardening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Security Maintenance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The origins of Linux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Open-source software security considerations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The confidentiality, integrity, and availability (C-I-A) triad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Linux distributions 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Linux security and security threats </a:t>
            </a:r>
          </a:p>
        </p:txBody>
      </p:sp>
    </p:spTree>
    <p:extLst>
      <p:ext uri="{BB962C8B-B14F-4D97-AF65-F5344CB8AC3E}">
        <p14:creationId xmlns:p14="http://schemas.microsoft.com/office/powerpoint/2010/main" val="38335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CHAPTER </a:t>
            </a:r>
            <a:r>
              <a:rPr lang="ar-YE" sz="26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2</a:t>
            </a:r>
            <a:r>
              <a:rPr lang="en-US" sz="26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</a:t>
            </a:r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GOALS</a:t>
            </a:r>
            <a:endParaRPr lang="en-US" sz="2600" dirty="0">
              <a:latin typeface="Alexandria ExtraBold" pitchFamily="2" charset="-78"/>
              <a:ea typeface="Calibri"/>
              <a:cs typeface="Alexandria ExtraBold" pitchFamily="2" charset="-78"/>
              <a:sym typeface="Tajawal Medium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103312" y="1880058"/>
            <a:ext cx="9666288" cy="3647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When you complete this chapter, you will be able to:</a:t>
            </a:r>
            <a:endParaRPr sz="22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Describe the Security goals 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Describe the Vulnerabilities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Explain the Principles of Adequate Protection 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Differentiate between the Methods of Securing the Operating Systems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Explain the Protection Types</a:t>
            </a:r>
          </a:p>
        </p:txBody>
      </p:sp>
    </p:spTree>
    <p:extLst>
      <p:ext uri="{BB962C8B-B14F-4D97-AF65-F5344CB8AC3E}">
        <p14:creationId xmlns:p14="http://schemas.microsoft.com/office/powerpoint/2010/main" val="217260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Security G</a:t>
            </a:r>
            <a:r>
              <a:rPr lang="en-US" sz="26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oals</a:t>
            </a:r>
            <a:endParaRPr lang="en-US" sz="26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630;p13"/>
          <p:cNvSpPr txBox="1"/>
          <p:nvPr/>
        </p:nvSpPr>
        <p:spPr>
          <a:xfrm>
            <a:off x="1164387" y="1911619"/>
            <a:ext cx="9996303" cy="3295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US" sz="2200" b="1" dirty="0" smtClean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The </a:t>
            </a: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purpose of computer security is to:</a:t>
            </a:r>
          </a:p>
          <a:p>
            <a:pPr marL="628650" lvl="0" indent="-34290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Devise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ways to prevent the weaknesses from being exploited.</a:t>
            </a: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200" dirty="0">
              <a:solidFill>
                <a:schemeClr val="dk1"/>
              </a:solidFill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62422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What are the vulnerabilities?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541780" y="1464531"/>
            <a:ext cx="9504172" cy="4801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18770" marR="0" lvl="0" indent="-306705" algn="l" rtl="0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>
                <a:solidFill>
                  <a:srgbClr val="B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Physical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vulnerabilities (</a:t>
            </a:r>
            <a:r>
              <a:rPr lang="en-US" sz="2200" dirty="0" err="1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Eg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 Computer can be stolen)</a:t>
            </a:r>
            <a:endParaRPr sz="2200" dirty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8770" marR="0" lvl="0" indent="-306705" algn="l" rtl="0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 smtClean="0">
                <a:solidFill>
                  <a:srgbClr val="B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Natural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vulnerabilities (</a:t>
            </a:r>
            <a:r>
              <a:rPr lang="en-US" sz="2200" dirty="0" err="1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Eg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 Earthquake)</a:t>
            </a:r>
            <a:endParaRPr sz="2200" dirty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8770" marR="0" lvl="0" indent="-306705" algn="l" rtl="0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 smtClean="0">
                <a:solidFill>
                  <a:srgbClr val="B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Hardware </a:t>
            </a:r>
            <a:r>
              <a:rPr lang="en-US" sz="2200" dirty="0">
                <a:solidFill>
                  <a:srgbClr val="B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and Software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vulnerabilities (</a:t>
            </a:r>
            <a:r>
              <a:rPr lang="en-US" sz="2200" dirty="0" err="1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Eg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 Failures)</a:t>
            </a:r>
            <a:endParaRPr sz="2200" dirty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8770" marR="0" lvl="0" indent="-306705" algn="l" rtl="0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 smtClean="0">
                <a:solidFill>
                  <a:srgbClr val="B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Media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vulnerabilities (</a:t>
            </a:r>
            <a:r>
              <a:rPr lang="en-US" sz="2200" dirty="0" err="1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Eg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 Hard disks can be stolen)</a:t>
            </a:r>
            <a:endParaRPr sz="2200" dirty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8770" marR="625475" lvl="0" indent="-306705" algn="l" rtl="0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 smtClean="0">
                <a:solidFill>
                  <a:srgbClr val="B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Communication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vulnerabilities (Ex. Wires can be tapped)</a:t>
            </a:r>
            <a:endParaRPr sz="2200" dirty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8770" marR="0" lvl="0" indent="-306705" algn="l" rtl="0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 smtClean="0">
                <a:solidFill>
                  <a:srgbClr val="B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Human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vulnerabilities (</a:t>
            </a:r>
            <a:r>
              <a:rPr lang="en-US" sz="2200" dirty="0" err="1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Eg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 Insiders)</a:t>
            </a:r>
            <a:endParaRPr sz="2200" dirty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8770" marR="0" lvl="0" indent="-306705" algn="l" rtl="0">
              <a:lnSpc>
                <a:spcPct val="150000"/>
              </a:lnSpc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200" dirty="0" smtClean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Poorly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chosen passwords</a:t>
            </a:r>
            <a:endParaRPr sz="2200" dirty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8770" marR="0" lvl="0" indent="-306705" algn="l" rtl="0">
              <a:lnSpc>
                <a:spcPct val="150000"/>
              </a:lnSpc>
              <a:spcAft>
                <a:spcPts val="0"/>
              </a:spcAft>
              <a:buClr>
                <a:schemeClr val="dk1"/>
              </a:buClr>
              <a:buSzPts val="2500"/>
              <a:buFont typeface="Times New Roman"/>
              <a:buChar char="•"/>
            </a:pPr>
            <a:r>
              <a:rPr lang="en-US" sz="2200" dirty="0" smtClean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Software 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bugs (non reliability of software)</a:t>
            </a:r>
            <a:endParaRPr sz="2200" dirty="0">
              <a:solidFill>
                <a:schemeClr val="dk1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421005" marR="0" lvl="0" indent="0" algn="l" rtl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200" dirty="0" smtClean="0">
                <a:solidFill>
                  <a:schemeClr val="dk1"/>
                </a:solidFill>
                <a:latin typeface="Alexandria" pitchFamily="2" charset="-78"/>
                <a:ea typeface="Times New Roman"/>
                <a:cs typeface="Alexandria" pitchFamily="2" charset="-78"/>
                <a:sym typeface="Times New Roman"/>
              </a:rPr>
              <a:t>–</a:t>
            </a: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Times New Roman"/>
                <a:cs typeface="Alexandria" pitchFamily="2" charset="-78"/>
                <a:sym typeface="Times New Roman"/>
              </a:rPr>
              <a:t>	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buffer overflow attacks</a:t>
            </a:r>
            <a:endParaRPr sz="2200" dirty="0">
              <a:solidFill>
                <a:srgbClr val="25A9E7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031103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V</a:t>
            </a:r>
            <a:r>
              <a:rPr lang="en-US" sz="3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ulnerabilities</a:t>
            </a:r>
            <a:r>
              <a:rPr lang="en-US" sz="32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68525" y="1916113"/>
            <a:ext cx="8882380" cy="37820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18770" lvl="0" indent="-306705" algn="just">
              <a:lnSpc>
                <a:spcPct val="150000"/>
              </a:lnSpc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When we prepare to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specify, design, code, or test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 secure system, we try to imagine the vulnerabilities that would prevent us from reaching one or more of our three security goals (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C-I-A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)</a:t>
            </a:r>
          </a:p>
          <a:p>
            <a:pPr marL="318770" lvl="0" indent="-306705" algn="just">
              <a:lnSpc>
                <a:spcPct val="150000"/>
              </a:lnSpc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three assets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(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hardware, software and data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) and the connections among them are all potential security weak points </a:t>
            </a:r>
            <a:endParaRPr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2483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V</a:t>
            </a:r>
            <a:r>
              <a:rPr lang="en-US" sz="3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ulnerabilities</a:t>
            </a:r>
            <a:r>
              <a:rPr lang="en-US" sz="32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Google Shape;178;p8"/>
          <p:cNvPicPr preferRelativeResize="0">
            <a:picLocks/>
          </p:cNvPicPr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21081" y="1550407"/>
            <a:ext cx="8902700" cy="4438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009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Software Vulnerabilities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42330" y="1930131"/>
            <a:ext cx="9130395" cy="2193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18770" lvl="0" indent="-306705" algn="just">
              <a:lnSpc>
                <a:spcPct val="150000"/>
              </a:lnSpc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Software is surprisingly easy to delete and to copy</a:t>
            </a:r>
          </a:p>
          <a:p>
            <a:pPr marL="318770" lvl="0" indent="-306705" algn="just">
              <a:lnSpc>
                <a:spcPct val="150000"/>
              </a:lnSpc>
              <a:buClr>
                <a:srgbClr val="BF0000"/>
              </a:buClr>
              <a:buSzPts val="2500"/>
              <a:buFont typeface="Times New Roman"/>
              <a:buChar char="•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Software is vulnerable to modifications that either cause it to fail or cause it to perform an unintended task </a:t>
            </a:r>
          </a:p>
        </p:txBody>
      </p:sp>
    </p:spTree>
    <p:extLst>
      <p:ext uri="{BB962C8B-B14F-4D97-AF65-F5344CB8AC3E}">
        <p14:creationId xmlns:p14="http://schemas.microsoft.com/office/powerpoint/2010/main" val="246696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Software Vulnerabilities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4261" y="1529379"/>
            <a:ext cx="9130395" cy="3649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Logic bomb: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 program that has been maliciously modified to fail when certain conditions are met or when a certain date or time is reached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Trojan horse: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 program that overtly does one thing while covertly doing another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Virus: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 specific type of Trojan horse that can be used to spread its "infection" from one computer to </a:t>
            </a: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another</a:t>
            </a: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79886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Software Vulnerabilities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4261" y="1956351"/>
            <a:ext cx="9130395" cy="2566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Trapdoor: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 program that has a secret entry point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Information leaks in a program: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code that makes information accessible to unauthorized people or programs</a:t>
            </a:r>
          </a:p>
        </p:txBody>
      </p:sp>
    </p:spTree>
    <p:extLst>
      <p:ext uri="{BB962C8B-B14F-4D97-AF65-F5344CB8AC3E}">
        <p14:creationId xmlns:p14="http://schemas.microsoft.com/office/powerpoint/2010/main" val="36767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Data </a:t>
            </a:r>
            <a:r>
              <a:rPr lang="en-US" sz="32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Vulnerabilities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4261" y="1618149"/>
            <a:ext cx="9130395" cy="364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More people know how to use or interpret data 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Confidential data leaked to a competitor may narrow a competitive edge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Data incorrectly modified can cost human lives 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Inadequate security may lead to financial liability if certain personal data are made public </a:t>
            </a:r>
          </a:p>
        </p:txBody>
      </p:sp>
    </p:spTree>
    <p:extLst>
      <p:ext uri="{BB962C8B-B14F-4D97-AF65-F5344CB8AC3E}">
        <p14:creationId xmlns:p14="http://schemas.microsoft.com/office/powerpoint/2010/main" val="312277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Principle of Adequate Protection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4261" y="1618149"/>
            <a:ext cx="9130395" cy="364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Computer items must be protected only until they lose their value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They must be protected to a degree consistent with their value </a:t>
            </a:r>
          </a:p>
        </p:txBody>
      </p:sp>
    </p:spTree>
    <p:extLst>
      <p:ext uri="{BB962C8B-B14F-4D97-AF65-F5344CB8AC3E}">
        <p14:creationId xmlns:p14="http://schemas.microsoft.com/office/powerpoint/2010/main" val="36774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Methods of Defense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4261" y="1618149"/>
            <a:ext cx="9130395" cy="3642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Harm occurs when a threat is realized against a vulnerability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To protect against harm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we can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neutralize the threat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close the vulnerability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or both</a:t>
            </a:r>
          </a:p>
          <a:p>
            <a:pPr marL="463550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possibility for harm to occur is called </a:t>
            </a: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risk</a:t>
            </a:r>
          </a:p>
        </p:txBody>
      </p:sp>
    </p:spTree>
    <p:extLst>
      <p:ext uri="{BB962C8B-B14F-4D97-AF65-F5344CB8AC3E}">
        <p14:creationId xmlns:p14="http://schemas.microsoft.com/office/powerpoint/2010/main" val="102990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Methods of Defense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4261" y="1455311"/>
            <a:ext cx="9708851" cy="45823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1112" lvl="0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200" b="1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We can deal with harm in several ways</a:t>
            </a:r>
            <a:r>
              <a:rPr lang="en-US" sz="2200" b="1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</a:t>
            </a:r>
          </a:p>
          <a:p>
            <a:pPr marL="11112" lvl="0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</a:t>
            </a: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         </a:t>
            </a: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We can seek to</a:t>
            </a:r>
          </a:p>
          <a:p>
            <a:pPr marL="801688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Prevent it, by blocking the attack or closing the vulnerability</a:t>
            </a:r>
          </a:p>
          <a:p>
            <a:pPr marL="801688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Deter it, by making the attack harder</a:t>
            </a:r>
          </a:p>
          <a:p>
            <a:pPr marL="801688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Deflect it, by making another target more attractive</a:t>
            </a:r>
          </a:p>
          <a:p>
            <a:pPr marL="801688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Detect it, either as it happens or some time after the fact</a:t>
            </a:r>
          </a:p>
          <a:p>
            <a:pPr marL="801688" lvl="0" indent="-452438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v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Recover from its effects</a:t>
            </a:r>
          </a:p>
        </p:txBody>
      </p:sp>
    </p:spTree>
    <p:extLst>
      <p:ext uri="{BB962C8B-B14F-4D97-AF65-F5344CB8AC3E}">
        <p14:creationId xmlns:p14="http://schemas.microsoft.com/office/powerpoint/2010/main" val="400447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Software Controls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74562" y="1755391"/>
            <a:ext cx="9007394" cy="2722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3550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q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Internal program controls: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parts of the program that enforce security restrictions, such as access limitations</a:t>
            </a:r>
          </a:p>
          <a:p>
            <a:pPr marL="463550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q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Operating system and network system controls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: limitations enforced by the operating system or network to protect each user from all other users</a:t>
            </a:r>
          </a:p>
        </p:txBody>
      </p:sp>
    </p:spTree>
    <p:extLst>
      <p:ext uri="{BB962C8B-B14F-4D97-AF65-F5344CB8AC3E}">
        <p14:creationId xmlns:p14="http://schemas.microsoft.com/office/powerpoint/2010/main" val="79279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Software Controls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14262" y="1455310"/>
            <a:ext cx="9007394" cy="4535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3550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q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Independent control programs: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application programs, such as password checkers, intrusion detection utilities, or virus scanners, that protect against certain types of vulnerabilities</a:t>
            </a:r>
          </a:p>
          <a:p>
            <a:pPr marL="463550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q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Development controls: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quality standards under which a program is designed, coded, tested, and maintained, to prevent software faults from becoming exploitable </a:t>
            </a: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vulnerabilities</a:t>
            </a: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58259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Principle of Effectiveness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475762" y="1691735"/>
            <a:ext cx="9007394" cy="2427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63550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q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Principle of Effectiveness: 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Controls must be used—and used properly—to be effective. 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They must be efficient, easy to use, and appropriate </a:t>
            </a:r>
          </a:p>
        </p:txBody>
      </p:sp>
    </p:spTree>
    <p:extLst>
      <p:ext uri="{BB962C8B-B14F-4D97-AF65-F5344CB8AC3E}">
        <p14:creationId xmlns:p14="http://schemas.microsoft.com/office/powerpoint/2010/main" val="378479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5" y="1279691"/>
            <a:ext cx="10234299" cy="4824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 </a:t>
            </a: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operating system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is the software on a computer that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manages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the way different programs use their hardware, and regulates the ways that a user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controls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the computer.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Operating systems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are found on almost any device that contains a computer with multiple programs—from cellular phones and video game consoles to supercomputers and web servers. </a:t>
            </a:r>
            <a:endParaRPr lang="en-US" sz="2200" dirty="0" smtClean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Some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popular </a:t>
            </a: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modern operating systems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for personal computers include Microsoft Windows, Mac OS X, and Linux.</a:t>
            </a:r>
          </a:p>
        </p:txBody>
      </p:sp>
    </p:spTree>
    <p:extLst>
      <p:ext uri="{BB962C8B-B14F-4D97-AF65-F5344CB8AC3E}">
        <p14:creationId xmlns:p14="http://schemas.microsoft.com/office/powerpoint/2010/main" val="426076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6" y="1488565"/>
            <a:ext cx="10234299" cy="4018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7663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200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Operating system functions can be categorized as</a:t>
            </a:r>
            <a:r>
              <a:rPr lang="en-US" sz="2200" dirty="0" smtClean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:</a:t>
            </a:r>
            <a:endParaRPr lang="en-US" sz="2200" dirty="0" smtClean="0">
              <a:solidFill>
                <a:srgbClr val="FF0000"/>
              </a:solidFill>
              <a:latin typeface="Alexandria Medium" pitchFamily="2" charset="-78"/>
              <a:ea typeface="Tahoma"/>
              <a:cs typeface="Alexandria Medium" pitchFamily="2" charset="-78"/>
              <a:sym typeface="Tahoma"/>
            </a:endParaRP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access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control.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identity and credential management.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information flow.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audit and integrity protection.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Each of these activities has security implications.</a:t>
            </a:r>
          </a:p>
        </p:txBody>
      </p:sp>
    </p:spTree>
    <p:extLst>
      <p:ext uri="{BB962C8B-B14F-4D97-AF65-F5344CB8AC3E}">
        <p14:creationId xmlns:p14="http://schemas.microsoft.com/office/powerpoint/2010/main" val="38784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Objects and Methods of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Protection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164386" y="1488565"/>
            <a:ext cx="10234299" cy="4018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7663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200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what kinds of things operating systems can protect ?</a:t>
            </a:r>
          </a:p>
          <a:p>
            <a:pPr marL="347663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200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what methods are available for protecting them?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Once upon a time, there were no operating systems: Users entered their programs directly into the machine in binary.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first operating systems were simple utilities, designed to assist individual programmers and to smooth the transition from one user to another. </a:t>
            </a:r>
          </a:p>
        </p:txBody>
      </p:sp>
    </p:spTree>
    <p:extLst>
      <p:ext uri="{BB962C8B-B14F-4D97-AF65-F5344CB8AC3E}">
        <p14:creationId xmlns:p14="http://schemas.microsoft.com/office/powerpoint/2010/main" val="317321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Objects and Methods of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Protection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059749" y="1461382"/>
            <a:ext cx="9317526" cy="42674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7663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000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Operating systems took on a much broader role as the notion of multiprogramming </a:t>
            </a:r>
            <a:r>
              <a:rPr lang="en-US" sz="2000" dirty="0" smtClean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was </a:t>
            </a:r>
            <a:r>
              <a:rPr lang="en-US" sz="2000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implemented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two users could interleave access to the resources of a single computing system.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researchers developed concepts such as scheduling, sharing, and parallel use.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protecting one user's programs and data from other users' programs became an important issue in multi-programmed operating systems.</a:t>
            </a:r>
          </a:p>
        </p:txBody>
      </p:sp>
    </p:spTree>
    <p:extLst>
      <p:ext uri="{BB962C8B-B14F-4D97-AF65-F5344CB8AC3E}">
        <p14:creationId xmlns:p14="http://schemas.microsoft.com/office/powerpoint/2010/main" val="3812728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Protected Objects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059749" y="1779716"/>
            <a:ext cx="9317526" cy="39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Memory</a:t>
            </a: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Sharable I/O </a:t>
            </a: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devices, such as disks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Serially reusable </a:t>
            </a: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I/O devices, such as printers and tape drives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Sharable programs </a:t>
            </a: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and sub-procedures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Networks</a:t>
            </a: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Sharable data</a:t>
            </a: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47663" lvl="0" algn="just">
              <a:lnSpc>
                <a:spcPct val="150000"/>
              </a:lnSpc>
              <a:buClr>
                <a:srgbClr val="BF0000"/>
              </a:buClr>
              <a:buSzPts val="2500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5468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ar-YE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90705" y="377830"/>
            <a:ext cx="694222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Features in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32;p20"/>
          <p:cNvSpPr txBox="1"/>
          <p:nvPr/>
        </p:nvSpPr>
        <p:spPr>
          <a:xfrm>
            <a:off x="1164387" y="1547570"/>
            <a:ext cx="10196720" cy="4099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17500" marR="268605" lvl="0" indent="-304800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>
                <a:prstClr val="black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 operating system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25A9E7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manages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and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25A9E7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controls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access to hardware components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661035" lvl="0" indent="-304800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>
                <a:prstClr val="black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5A9E7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Older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operating systems focused on ensuring data confidentiality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>
                <a:prstClr val="black"/>
              </a:buClr>
              <a:buSzPts val="2500"/>
              <a:buFont typeface="Times New Roman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5A9E7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Modern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operating systems support four basic functions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Positively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identify a user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Restrict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access to authorized resources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Record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user activity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672465" marR="281940" lvl="1" indent="-253365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>
                <a:srgbClr val="BF0000"/>
              </a:buClr>
              <a:buSzPts val="2200"/>
              <a:buFont typeface="Times New Roman"/>
              <a:buChar char="–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Ensure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proper communications with other computers and devices (sending and receiving data)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54622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ar-YE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05623" y="390356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Features in</a:t>
            </a:r>
            <a:r>
              <a:rPr kumimoji="0" lang="ar-YE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Operating System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Google Shape;746;p21"/>
          <p:cNvSpPr txBox="1"/>
          <p:nvPr/>
        </p:nvSpPr>
        <p:spPr>
          <a:xfrm>
            <a:off x="1339750" y="1691735"/>
            <a:ext cx="8842603" cy="3353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Authentication of users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prstClr val="black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772795" marR="0" lvl="1" indent="-353694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password comparison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prstClr val="black"/>
              </a:buClr>
              <a:buSzPts val="750"/>
              <a:buFont typeface="Times New Roman"/>
              <a:buNone/>
              <a:tabLst/>
              <a:defRPr/>
            </a:pPr>
            <a:endParaRPr kumimoji="0" sz="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Protection of memory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6"/>
              </a:spcBef>
              <a:spcAft>
                <a:spcPts val="0"/>
              </a:spcAft>
              <a:buClr>
                <a:prstClr val="black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user space, paging, segmentations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prstClr val="black"/>
              </a:buClr>
              <a:buSzPts val="750"/>
              <a:buFont typeface="Times New Roman"/>
              <a:buNone/>
              <a:tabLst/>
              <a:defRPr/>
            </a:pPr>
            <a:endParaRPr kumimoji="0" sz="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File and I/O device access control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prstClr val="black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access control matrix</a:t>
            </a: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prstClr val="black"/>
              </a:buClr>
              <a:buSzPts val="750"/>
              <a:buFont typeface="Times New Roman"/>
              <a:buNone/>
              <a:tabLst/>
              <a:defRPr/>
            </a:pPr>
            <a:endParaRPr kumimoji="0" sz="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Allocation &amp; access control to general objects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84"/>
              </a:spcBef>
              <a:spcAft>
                <a:spcPts val="0"/>
              </a:spcAft>
              <a:buClr>
                <a:prstClr val="black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48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ar-YE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18149" y="377830"/>
            <a:ext cx="71147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Features in</a:t>
            </a:r>
            <a:r>
              <a:rPr kumimoji="0" lang="ar-YE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 Operating System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Google Shape;746;p21"/>
          <p:cNvSpPr txBox="1"/>
          <p:nvPr/>
        </p:nvSpPr>
        <p:spPr>
          <a:xfrm>
            <a:off x="1164386" y="1531707"/>
            <a:ext cx="8842603" cy="4145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84"/>
              </a:spcBef>
              <a:spcAft>
                <a:spcPts val="0"/>
              </a:spcAft>
              <a:buClr>
                <a:prstClr val="black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</p:txBody>
      </p:sp>
      <p:sp>
        <p:nvSpPr>
          <p:cNvPr id="16" name="Google Shape;760;p22"/>
          <p:cNvSpPr txBox="1"/>
          <p:nvPr/>
        </p:nvSpPr>
        <p:spPr>
          <a:xfrm>
            <a:off x="1227372" y="1614805"/>
            <a:ext cx="10052812" cy="4132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Enforcement of sharing resources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To preserve integrity and consistency (critical section)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rgbClr val="000000"/>
              </a:buClr>
              <a:buSzPts val="750"/>
              <a:buFont typeface="Times New Roman"/>
              <a:buNone/>
              <a:tabLst/>
              <a:defRPr/>
            </a:pPr>
            <a:endParaRPr kumimoji="0" sz="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Fair service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no starvation and deadlock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2"/>
              </a:spcBef>
              <a:spcAft>
                <a:spcPts val="0"/>
              </a:spcAft>
              <a:buClr>
                <a:srgbClr val="000000"/>
              </a:buClr>
              <a:buSzPts val="750"/>
              <a:buFont typeface="Times New Roman"/>
              <a:buNone/>
              <a:tabLst/>
              <a:defRPr/>
            </a:pPr>
            <a:endParaRPr kumimoji="0" sz="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Inter-process communication &amp; synchronization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Shared variable (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e.g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using semaphores)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1"/>
              </a:spcBef>
              <a:spcAft>
                <a:spcPts val="0"/>
              </a:spcAft>
              <a:buClr>
                <a:srgbClr val="000000"/>
              </a:buClr>
              <a:buSzPts val="750"/>
              <a:buFont typeface="Times New Roman"/>
              <a:buNone/>
              <a:tabLst/>
              <a:defRPr/>
            </a:pPr>
            <a:endParaRPr kumimoji="0" sz="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F0000"/>
              </a:buClr>
              <a:buSzPts val="2900"/>
              <a:buFont typeface="Times New Roman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BF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Protection of data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83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672465" marR="0" lvl="1" indent="-253365" algn="l" defTabSz="914400" rtl="0" eaLnBrk="1" fontAlgn="auto" latinLnBrk="0" hangingPunct="1">
              <a:lnSpc>
                <a:spcPct val="1196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Times New Roman"/>
              <a:buChar char="–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encryption, isolation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75324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kumimoji="0" lang="ar-YE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90705" y="377830"/>
            <a:ext cx="694222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Features of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Trusted OS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Google Shape;746;p21"/>
          <p:cNvSpPr txBox="1"/>
          <p:nvPr/>
        </p:nvSpPr>
        <p:spPr>
          <a:xfrm>
            <a:off x="1164386" y="1531707"/>
            <a:ext cx="8842603" cy="4145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84"/>
              </a:spcBef>
              <a:spcAft>
                <a:spcPts val="0"/>
              </a:spcAft>
              <a:buClr>
                <a:prstClr val="black"/>
              </a:buClr>
              <a:buSzPts val="1000"/>
              <a:buFont typeface="Times New Roman"/>
              <a:buNone/>
              <a:tabLst/>
              <a:defRPr/>
            </a:pPr>
            <a:endParaRPr kumimoji="0" sz="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</p:txBody>
      </p:sp>
      <p:sp>
        <p:nvSpPr>
          <p:cNvPr id="19" name="Google Shape;774;p23"/>
          <p:cNvSpPr txBox="1"/>
          <p:nvPr/>
        </p:nvSpPr>
        <p:spPr>
          <a:xfrm>
            <a:off x="1164386" y="1496846"/>
            <a:ext cx="10497346" cy="45739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prstClr val="black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Identification and Authentication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12700" lvl="0" indent="-3048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prstClr val="black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Mandatory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(enforce multilevel security by classifying the data and users into various security classes) and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prstClr val="black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Discretionary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Access Control (grant privileges to users)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prstClr val="black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Object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use and reuse protection (Subject and object)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prstClr val="black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Anti-virus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scan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prstClr val="black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Accountability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and Audit (security log)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0" lvl="0" indent="-3048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prstClr val="black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Firewall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317500" marR="172720" lvl="0" indent="-3048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prstClr val="black"/>
              </a:buClr>
              <a:buSzPts val="2400"/>
              <a:buFont typeface="Noto Sans Symbols"/>
              <a:buChar char="▪"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Intrusion 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detection (patterns of normal system usages, anomalies)</a:t>
            </a:r>
            <a:endParaRPr kumimoji="0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08163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Protection Types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20696" y="1612509"/>
            <a:ext cx="9317526" cy="39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Do not protect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Isolate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Share all or share nothing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Share via access limitation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Share by capabilities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Limit use of an </a:t>
            </a: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object</a:t>
            </a: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157322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Protection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Types</a:t>
            </a:r>
            <a:r>
              <a:rPr lang="ar-YE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(Cont.)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55199" y="1773705"/>
            <a:ext cx="9317526" cy="3363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Do not protect.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Operating systems with no protection are appropriate when sensitive procedures are being run at separate times.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Isolate.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When an operating system provides isolation, different processes running concurrently are unaware of the presence of each other. Each process has its own address space, files, and other objects</a:t>
            </a:r>
          </a:p>
        </p:txBody>
      </p:sp>
    </p:spTree>
    <p:extLst>
      <p:ext uri="{BB962C8B-B14F-4D97-AF65-F5344CB8AC3E}">
        <p14:creationId xmlns:p14="http://schemas.microsoft.com/office/powerpoint/2010/main" val="112385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Protection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Types </a:t>
            </a:r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(Cont.)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059749" y="1719307"/>
            <a:ext cx="8783950" cy="3363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Share </a:t>
            </a: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all or share nothing.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With this form of protection, the owner of an object declares it to be public or private.</a:t>
            </a:r>
          </a:p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Share via access limitation.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With protection by access limitation, the operating system checks the allow ability of each user's potential access to an object.</a:t>
            </a:r>
          </a:p>
        </p:txBody>
      </p:sp>
    </p:spTree>
    <p:extLst>
      <p:ext uri="{BB962C8B-B14F-4D97-AF65-F5344CB8AC3E}">
        <p14:creationId xmlns:p14="http://schemas.microsoft.com/office/powerpoint/2010/main" val="91148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Protection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Types </a:t>
            </a:r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(Cont.)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073817" y="1779716"/>
            <a:ext cx="8783950" cy="3363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Share </a:t>
            </a: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by capabilities.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An extension of limited access sharing, this form of protection allows dynamic creation of sharing rights for </a:t>
            </a: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objects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</a:t>
            </a: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degree of sharing can depend on the owner or the subject, on the context of the computation, or on the object itself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43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Protection </a:t>
            </a:r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Types </a:t>
            </a:r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(Cont.)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894900" y="1868576"/>
            <a:ext cx="8783950" cy="3363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801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Limit </a:t>
            </a: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use of an object.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This form of protection limits not just the access to an object but the use made of that object after it has been accessed.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For example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a user may be allowed to view a sensitive document, but not to print a copy of it.</a:t>
            </a:r>
          </a:p>
        </p:txBody>
      </p:sp>
    </p:spTree>
    <p:extLst>
      <p:ext uri="{BB962C8B-B14F-4D97-AF65-F5344CB8AC3E}">
        <p14:creationId xmlns:p14="http://schemas.microsoft.com/office/powerpoint/2010/main" val="264410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Methods of Operating Systems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894900" y="1488687"/>
            <a:ext cx="8783950" cy="3743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7663" lvl="0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200" dirty="0" smtClean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basis of protection is separation</a:t>
            </a:r>
          </a:p>
          <a:p>
            <a:pPr marL="347663" lvl="0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separation: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keeping one user's objects separate from other users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physical separation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temporal separation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logical separation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cryptographic separation</a:t>
            </a:r>
          </a:p>
        </p:txBody>
      </p:sp>
    </p:spTree>
    <p:extLst>
      <p:ext uri="{BB962C8B-B14F-4D97-AF65-F5344CB8AC3E}">
        <p14:creationId xmlns:p14="http://schemas.microsoft.com/office/powerpoint/2010/main" val="201997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Methods of Operating </a:t>
            </a:r>
            <a:r>
              <a:rPr lang="en-US" sz="20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Systems (Cont.)</a:t>
            </a:r>
            <a:endParaRPr lang="en-US" sz="20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846773" y="1921267"/>
            <a:ext cx="9558136" cy="3064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b="1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Physical separation</a:t>
            </a: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 which different processes use different physical objects, such as separate printers for output requiring different levels of security.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b="1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Temporal separation</a:t>
            </a: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 which processes having different security requirements are executed at different times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20621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Methods of Operating </a:t>
            </a:r>
            <a:r>
              <a:rPr lang="en-US" sz="20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Systems (Cont.)</a:t>
            </a:r>
            <a:endParaRPr lang="en-US" sz="20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837148" y="1704448"/>
            <a:ext cx="9558136" cy="3064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b="1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Logical separation</a:t>
            </a: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in which users operate under the illusion that no other processes exist, as when an operating system constrains a program's accesses so that the program cannot access objects outside its permitted domain.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b="1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Cryptographic separation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in which processes conceal their data and computations in such a way that they are unintelligible to outside processes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76418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Methods of Operating </a:t>
            </a:r>
            <a:r>
              <a:rPr lang="en-US" sz="20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Systems (Cont.)</a:t>
            </a:r>
            <a:endParaRPr lang="en-US" sz="20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837148" y="1704448"/>
            <a:ext cx="9558136" cy="3064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first two approaches are very stringent and can lead to </a:t>
            </a:r>
            <a:r>
              <a:rPr lang="en-US" sz="2200" dirty="0" smtClean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poor resource utilization</a:t>
            </a: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Therefore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we would like to shift the burden of protection to the operating system to allow concurrent execution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endParaRPr lang="en-US" sz="22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70070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Methods of Operating </a:t>
            </a:r>
            <a:r>
              <a:rPr lang="en-US" sz="20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Systems (Cont.)</a:t>
            </a:r>
            <a:endParaRPr lang="en-US" sz="20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837148" y="1704448"/>
            <a:ext cx="9558136" cy="255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We want to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separate users and their objects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but we also want to be able to provide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sharing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for some of those </a:t>
            </a:r>
            <a:r>
              <a:rPr lang="en-US" sz="2200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objects</a:t>
            </a: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.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 operating system can support separation and sharing in several ways, offering protection at any of several levels.</a:t>
            </a:r>
          </a:p>
        </p:txBody>
      </p:sp>
    </p:spTree>
    <p:extLst>
      <p:ext uri="{BB962C8B-B14F-4D97-AF65-F5344CB8AC3E}">
        <p14:creationId xmlns:p14="http://schemas.microsoft.com/office/powerpoint/2010/main" val="231171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Basic Terms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837148" y="1704447"/>
            <a:ext cx="9558136" cy="34835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kernel</a:t>
            </a:r>
          </a:p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core of the operating system</a:t>
            </a:r>
          </a:p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Includes a monolithic core and modular components</a:t>
            </a:r>
          </a:p>
          <a:p>
            <a:pPr marL="108743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200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distribution </a:t>
            </a:r>
          </a:p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 unified collection of applications, services, drivers, and libraries configured with the kernel</a:t>
            </a:r>
          </a:p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Managed by either a company or a group of volunteers</a:t>
            </a:r>
          </a:p>
        </p:txBody>
      </p:sp>
    </p:spTree>
    <p:extLst>
      <p:ext uri="{BB962C8B-B14F-4D97-AF65-F5344CB8AC3E}">
        <p14:creationId xmlns:p14="http://schemas.microsoft.com/office/powerpoint/2010/main" val="266780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Relates to the Kernel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351691" y="1317169"/>
            <a:ext cx="10900242" cy="5012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Kernel philosophy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Kernel is robust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Includes a core and supplemental modular components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Monolithic part of kernel contains drivers and options essential to the kernel boot process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Modular part of kernel adds everything else needed for smooth operation</a:t>
            </a:r>
          </a:p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Basic kernels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Development work is managed by the Kernel Organization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Source code for the kernel can be acquired at https://kernel.org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Building a custom kernel requires source code</a:t>
            </a:r>
            <a:endParaRPr lang="en-US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1266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Relates to the Kernel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351691" y="1317169"/>
            <a:ext cx="10900242" cy="5012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Distribution-specific kernels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Distribution-specific kernel has been compiled and built with the intended hardware in mind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Name of the kernel file generally includes the version number as well as the hardware architecture</a:t>
            </a:r>
          </a:p>
          <a:p>
            <a:pPr marL="24542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5A9E7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Example:</a:t>
            </a: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</a:t>
            </a:r>
            <a:r>
              <a:rPr lang="en-US" dirty="0" err="1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Debian</a:t>
            </a: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Linux has a kernel named vmlinuz-5.10.0-8-amd64</a:t>
            </a:r>
          </a:p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Custom kernels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Kernel is </a:t>
            </a: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highly customizable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Different configuration interfaces exist, including a text-based one using the </a:t>
            </a:r>
            <a:r>
              <a:rPr lang="en-US" dirty="0" err="1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ncurses</a:t>
            </a: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 library</a:t>
            </a:r>
          </a:p>
        </p:txBody>
      </p:sp>
    </p:spTree>
    <p:extLst>
      <p:ext uri="{BB962C8B-B14F-4D97-AF65-F5344CB8AC3E}">
        <p14:creationId xmlns:p14="http://schemas.microsoft.com/office/powerpoint/2010/main" val="96049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Securing a System During the Boot Process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365502" y="1427132"/>
            <a:ext cx="10207223" cy="44772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Unified Extensible Firmware Interface (UEFI)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Can introduce capabilities for attackers to insert themselves into the boot process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Allows for secure boot</a:t>
            </a:r>
          </a:p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Physical security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Limit access to live CDs</a:t>
            </a:r>
          </a:p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The threat of the live CD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Malicious users can boot functional version with full root administrative access 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Examples: </a:t>
            </a:r>
            <a:r>
              <a:rPr lang="en-US" dirty="0" err="1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Knoppix</a:t>
            </a: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, Ubuntu, CentOS</a:t>
            </a:r>
          </a:p>
        </p:txBody>
      </p:sp>
    </p:spTree>
    <p:extLst>
      <p:ext uri="{BB962C8B-B14F-4D97-AF65-F5344CB8AC3E}">
        <p14:creationId xmlns:p14="http://schemas.microsoft.com/office/powerpoint/2010/main" val="189304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0" y="327968"/>
            <a:ext cx="678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Securing a System During the Boot Process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365502" y="1427133"/>
            <a:ext cx="10207223" cy="3751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Boot process security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Grand Unified Boot (GRUB) loader</a:t>
            </a:r>
          </a:p>
          <a:p>
            <a:pPr marL="229076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Arial" panose="020B0604020202020204" pitchFamily="34" charset="0"/>
              <a:buChar char="•"/>
            </a:pPr>
            <a:r>
              <a:rPr lang="en-US" sz="16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Unless password protected, the GRUB boot loader can be used to boot a system into single-user mode, with full administrative privileges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Use nonstandard port numbers for key services</a:t>
            </a:r>
          </a:p>
          <a:p>
            <a:pPr marL="229076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Arial" panose="020B0604020202020204" pitchFamily="34" charset="0"/>
              <a:buChar char="•"/>
            </a:pPr>
            <a:r>
              <a:rPr lang="en-US" sz="16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Virtual physical security</a:t>
            </a:r>
          </a:p>
          <a:p>
            <a:pPr marL="229076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Arial" panose="020B0604020202020204" pitchFamily="34" charset="0"/>
              <a:buChar char="•"/>
            </a:pPr>
            <a:r>
              <a:rPr lang="en-US" sz="16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Anyone who gains access to a virtual machine can more easily change virtual physical </a:t>
            </a:r>
            <a:r>
              <a:rPr lang="en-US" sz="16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components</a:t>
            </a:r>
            <a:endParaRPr lang="en-US" sz="16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66594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56253" y="472345"/>
            <a:ext cx="69979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Security Issues Beyond the Basic Operating System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351691" y="1875549"/>
            <a:ext cx="9471260" cy="2413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Security issues with the graphical user interface (GUI)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Programs written for GUIs have a larger set of libraries that get added during the build; more code that can be broken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Reduce the number of installed packages to reduce the potential for </a:t>
            </a:r>
            <a:r>
              <a:rPr lang="en-US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vulnerabilities</a:t>
            </a:r>
            <a:endParaRPr lang="en-US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63445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56253" y="472345"/>
            <a:ext cx="69979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Tracking the Latest Security Updates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544196" y="1633094"/>
            <a:ext cx="6934633" cy="2413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539875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O.S security updates for: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Regular users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Home hobbyists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Power users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administrators</a:t>
            </a:r>
          </a:p>
          <a:p>
            <a:pPr marL="1944688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Update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209050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67644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90705" y="377830"/>
            <a:ext cx="694222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Summary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1314;p55"/>
          <p:cNvSpPr txBox="1"/>
          <p:nvPr/>
        </p:nvSpPr>
        <p:spPr>
          <a:xfrm>
            <a:off x="1383276" y="1737785"/>
            <a:ext cx="7771280" cy="3961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63550" indent="-463550">
              <a:lnSpc>
                <a:spcPct val="150000"/>
              </a:lnSpc>
              <a:buClr>
                <a:schemeClr val="dk1"/>
              </a:buClr>
              <a:buSzPts val="2000"/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This chapter explained : </a:t>
            </a:r>
            <a:endParaRPr lang="en-US" sz="2000" dirty="0" smtClean="0">
              <a:solidFill>
                <a:srgbClr val="FF0000"/>
              </a:solidFill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  <a:p>
            <a:pPr marL="914400" lvl="0" indent="-463550">
              <a:lnSpc>
                <a:spcPct val="150000"/>
              </a:lnSpc>
              <a:buClr>
                <a:schemeClr val="dk1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Kinds </a:t>
            </a:r>
            <a:r>
              <a:rPr lang="en-US" sz="20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of the Vulnerabilities </a:t>
            </a:r>
          </a:p>
          <a:p>
            <a:pPr marL="914400" lvl="0" indent="-463550">
              <a:lnSpc>
                <a:spcPct val="150000"/>
              </a:lnSpc>
              <a:buClr>
                <a:schemeClr val="dk1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How the Methods of Defense work </a:t>
            </a:r>
          </a:p>
          <a:p>
            <a:pPr marL="914400" lvl="0" indent="-463550">
              <a:lnSpc>
                <a:spcPct val="150000"/>
              </a:lnSpc>
              <a:buClr>
                <a:schemeClr val="dk1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The Software Controls</a:t>
            </a:r>
          </a:p>
          <a:p>
            <a:pPr marL="914400" lvl="0" indent="-463550">
              <a:lnSpc>
                <a:spcPct val="150000"/>
              </a:lnSpc>
              <a:buClr>
                <a:schemeClr val="dk1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The meaning of Protected Objects and Methods of Protection</a:t>
            </a:r>
          </a:p>
          <a:p>
            <a:pPr marL="914400" lvl="0" indent="-463550">
              <a:lnSpc>
                <a:spcPct val="150000"/>
              </a:lnSpc>
              <a:buClr>
                <a:schemeClr val="dk1"/>
              </a:buClr>
              <a:buSzPts val="2000"/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The Protection Types</a:t>
            </a:r>
          </a:p>
        </p:txBody>
      </p:sp>
    </p:spTree>
    <p:extLst>
      <p:ext uri="{BB962C8B-B14F-4D97-AF65-F5344CB8AC3E}">
        <p14:creationId xmlns:p14="http://schemas.microsoft.com/office/powerpoint/2010/main" val="1682513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39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12650</TotalTime>
  <Words>2664</Words>
  <Application>Microsoft Office PowerPoint</Application>
  <PresentationFormat>Widescreen</PresentationFormat>
  <Paragraphs>547</Paragraphs>
  <Slides>46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46</vt:i4>
      </vt:variant>
    </vt:vector>
  </HeadingPairs>
  <TitlesOfParts>
    <vt:vector size="64" baseType="lpstr">
      <vt:lpstr>Alexandria</vt:lpstr>
      <vt:lpstr>Alexandria ExtraBold</vt:lpstr>
      <vt:lpstr>Alexandria Medium</vt:lpstr>
      <vt:lpstr>Andalus</vt:lpstr>
      <vt:lpstr>Arial</vt:lpstr>
      <vt:lpstr>Calibri</vt:lpstr>
      <vt:lpstr>Calibri Light</vt:lpstr>
      <vt:lpstr>Garamond</vt:lpstr>
      <vt:lpstr>Majalla UI</vt:lpstr>
      <vt:lpstr>Noto Sans Symbols</vt:lpstr>
      <vt:lpstr>Roboto Light</vt:lpstr>
      <vt:lpstr>Tahoma</vt:lpstr>
      <vt:lpstr>Tajawal Medium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Redhwan</dc:creator>
  <cp:lastModifiedBy>Dr. Redhwan</cp:lastModifiedBy>
  <cp:revision>249</cp:revision>
  <dcterms:created xsi:type="dcterms:W3CDTF">2022-03-12T19:01:36Z</dcterms:created>
  <dcterms:modified xsi:type="dcterms:W3CDTF">2024-02-11T22:48:13Z</dcterms:modified>
</cp:coreProperties>
</file>