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3.xml" ContentType="application/vnd.openxmlformats-officedocument.presentationml.notesSlide+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78" r:id="rId1"/>
  </p:sldMasterIdLst>
  <p:notesMasterIdLst>
    <p:notesMasterId r:id="rId24"/>
  </p:notesMasterIdLst>
  <p:sldIdLst>
    <p:sldId id="515" r:id="rId2"/>
    <p:sldId id="527" r:id="rId3"/>
    <p:sldId id="524" r:id="rId4"/>
    <p:sldId id="482" r:id="rId5"/>
    <p:sldId id="522" r:id="rId6"/>
    <p:sldId id="514" r:id="rId7"/>
    <p:sldId id="276" r:id="rId8"/>
    <p:sldId id="492" r:id="rId9"/>
    <p:sldId id="526" r:id="rId10"/>
    <p:sldId id="521" r:id="rId11"/>
    <p:sldId id="512" r:id="rId12"/>
    <p:sldId id="516" r:id="rId13"/>
    <p:sldId id="497" r:id="rId14"/>
    <p:sldId id="528" r:id="rId15"/>
    <p:sldId id="488" r:id="rId16"/>
    <p:sldId id="489" r:id="rId17"/>
    <p:sldId id="496" r:id="rId18"/>
    <p:sldId id="493" r:id="rId19"/>
    <p:sldId id="507" r:id="rId20"/>
    <p:sldId id="511" r:id="rId21"/>
    <p:sldId id="518" r:id="rId22"/>
    <p:sldId id="349" r:id="rId23"/>
  </p:sldIdLst>
  <p:sldSz cx="12192000" cy="6858000"/>
  <p:notesSz cx="6858000" cy="9144000"/>
  <p:embeddedFontLst>
    <p:embeddedFont>
      <p:font typeface="Bahnschrift SemiBold SemiConden" panose="020B0502040204020203" pitchFamily="34" charset="0"/>
      <p:bold r:id="rId25"/>
    </p:embeddedFont>
    <p:embeddedFont>
      <p:font typeface="Calibri" panose="020F0502020204030204" pitchFamily="34" charset="0"/>
      <p:regular r:id="rId26"/>
      <p:bold r:id="rId27"/>
      <p:italic r:id="rId28"/>
      <p:boldItalic r:id="rId29"/>
    </p:embeddedFont>
    <p:embeddedFont>
      <p:font typeface="Calibri Light" panose="020F0302020204030204" pitchFamily="34" charset="0"/>
      <p:regular r:id="rId30"/>
      <p:italic r:id="rId31"/>
    </p:embeddedFont>
    <p:embeddedFont>
      <p:font typeface="Sakkal Majalla" panose="02000000000000000000" pitchFamily="2" charset="-78"/>
      <p:regular r:id="rId32"/>
      <p:bold r:id="rId33"/>
    </p:embeddedFont>
    <p:embeddedFont>
      <p:font typeface="Simplified Arabic" panose="02020603050405020304" pitchFamily="18" charset="-78"/>
      <p:regular r:id="rId34"/>
      <p:bold r:id="rId35"/>
    </p:embeddedFont>
    <p:embeddedFont>
      <p:font typeface="Tajawal Medium" panose="00000600000000000000" charset="-78"/>
      <p:regular r:id="rId36"/>
      <p:bold r:id="rId3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61" roundtripDataSignature="AMtx7mgx5kY1Q5fVOU4SuxbmhJ4f9VuoW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0099"/>
    <a:srgbClr val="A50021"/>
    <a:srgbClr val="4A206A"/>
    <a:srgbClr val="3A2A3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02" autoAdjust="0"/>
  </p:normalViewPr>
  <p:slideViewPr>
    <p:cSldViewPr>
      <p:cViewPr varScale="1">
        <p:scale>
          <a:sx n="82" d="100"/>
          <a:sy n="82" d="100"/>
        </p:scale>
        <p:origin x="720" y="86"/>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1392"/>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2.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10.fntdata"/><Relationship Id="rId63"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1.fntdata"/><Relationship Id="rId33" Type="http://schemas.openxmlformats.org/officeDocument/2006/relationships/font" Target="fonts/font9.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5.fntdata"/><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32" Type="http://schemas.openxmlformats.org/officeDocument/2006/relationships/font" Target="fonts/font8.fntdata"/><Relationship Id="rId37" Type="http://schemas.openxmlformats.org/officeDocument/2006/relationships/font" Target="fonts/font13.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4.fntdata"/><Relationship Id="rId36" Type="http://schemas.openxmlformats.org/officeDocument/2006/relationships/font" Target="fonts/font12.fntdata"/><Relationship Id="rId61" Type="http://customschemas.google.com/relationships/presentationmetadata" Target="meta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7.fntdata"/><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3.fntdata"/><Relationship Id="rId30" Type="http://schemas.openxmlformats.org/officeDocument/2006/relationships/font" Target="fonts/font6.fntdata"/><Relationship Id="rId35" Type="http://schemas.openxmlformats.org/officeDocument/2006/relationships/font" Target="fonts/font11.fntdata"/><Relationship Id="rId6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794411169"/>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887473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206457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785638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9/22/2023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70319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9/22/2023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690246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9/22/2023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341837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9/22/2023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79912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9/22/2023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334717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9/22/2023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43345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9/22/2023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1980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9/22/2023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396303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9/22/2023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163455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9/22/2023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97132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9/22/2023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861606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26863872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69255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9308361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7217538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9/22/2023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918104138"/>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3" r:id="rId13"/>
    <p:sldLayoutId id="2147483694" r:id="rId14"/>
    <p:sldLayoutId id="214748369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5.jp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4.xml"/><Relationship Id="rId1" Type="http://schemas.openxmlformats.org/officeDocument/2006/relationships/tags" Target="../tags/tag1.xml"/><Relationship Id="rId5" Type="http://schemas.openxmlformats.org/officeDocument/2006/relationships/image" Target="../media/image8.jpg"/><Relationship Id="rId4" Type="http://schemas.openxmlformats.org/officeDocument/2006/relationships/image" Target="../media/image7.jp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Layout" Target="../slideLayouts/slideLayout14.xml"/><Relationship Id="rId1" Type="http://schemas.openxmlformats.org/officeDocument/2006/relationships/tags" Target="../tags/tag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4.xml"/><Relationship Id="rId1" Type="http://schemas.openxmlformats.org/officeDocument/2006/relationships/tags" Target="../tags/tag3.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3.xml"/><Relationship Id="rId7" Type="http://schemas.openxmlformats.org/officeDocument/2006/relationships/image" Target="../media/image13.jpg"/><Relationship Id="rId2" Type="http://schemas.openxmlformats.org/officeDocument/2006/relationships/slideLayout" Target="../slideLayouts/slideLayout13.xml"/><Relationship Id="rId1" Type="http://schemas.openxmlformats.org/officeDocument/2006/relationships/tags" Target="../tags/tag4.xml"/><Relationship Id="rId6" Type="http://schemas.openxmlformats.org/officeDocument/2006/relationships/image" Target="../media/image12.png"/><Relationship Id="rId5" Type="http://schemas.openxmlformats.org/officeDocument/2006/relationships/image" Target="../media/image2.png"/><Relationship Id="rId4" Type="http://schemas.openxmlformats.org/officeDocument/2006/relationships/image" Target="../media/image11.jpe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4.xml"/><Relationship Id="rId1" Type="http://schemas.openxmlformats.org/officeDocument/2006/relationships/tags" Target="../tags/tag5.xml"/><Relationship Id="rId5" Type="http://schemas.openxmlformats.org/officeDocument/2006/relationships/image" Target="../media/image15.jpg"/><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4.xml"/><Relationship Id="rId1" Type="http://schemas.openxmlformats.org/officeDocument/2006/relationships/tags" Target="../tags/tag6.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7.png"/><Relationship Id="rId2" Type="http://schemas.openxmlformats.org/officeDocument/2006/relationships/slideLayout" Target="../slideLayouts/slideLayout14.xml"/><Relationship Id="rId1" Type="http://schemas.openxmlformats.org/officeDocument/2006/relationships/tags" Target="../tags/tag7.xml"/><Relationship Id="rId6" Type="http://schemas.openxmlformats.org/officeDocument/2006/relationships/hyperlink" Target="https://lms.esu.ac.ae/login/index.php" TargetMode="External"/><Relationship Id="rId5" Type="http://schemas.openxmlformats.org/officeDocument/2006/relationships/hyperlink" Target="https://sis.esu.ac.ae/login" TargetMode="External"/><Relationship Id="rId4" Type="http://schemas.openxmlformats.org/officeDocument/2006/relationships/image" Target="../media/image16.jp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8.jp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4.xml"/><Relationship Id="rId1" Type="http://schemas.openxmlformats.org/officeDocument/2006/relationships/tags" Target="../tags/tag8.xml"/><Relationship Id="rId4" Type="http://schemas.openxmlformats.org/officeDocument/2006/relationships/image" Target="../media/image19.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2.png"/><Relationship Id="rId1" Type="http://schemas.openxmlformats.org/officeDocument/2006/relationships/slideLayout" Target="../slideLayouts/slideLayout14.xml"/><Relationship Id="rId4" Type="http://schemas.microsoft.com/office/2007/relationships/hdphoto" Target="../media/hdphoto1.wdp"/></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4.xml"/><Relationship Id="rId1" Type="http://schemas.openxmlformats.org/officeDocument/2006/relationships/tags" Target="../tags/tag9.xml"/><Relationship Id="rId5" Type="http://schemas.openxmlformats.org/officeDocument/2006/relationships/image" Target="../media/image22.png"/><Relationship Id="rId4" Type="http://schemas.openxmlformats.org/officeDocument/2006/relationships/image" Target="../media/image21.png"/></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4.xml"/><Relationship Id="rId1" Type="http://schemas.openxmlformats.org/officeDocument/2006/relationships/tags" Target="../tags/tag10.xml"/><Relationship Id="rId5" Type="http://schemas.openxmlformats.org/officeDocument/2006/relationships/image" Target="../media/image25.png"/><Relationship Id="rId4" Type="http://schemas.openxmlformats.org/officeDocument/2006/relationships/image" Target="../media/image24.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4.xml"/><Relationship Id="rId7" Type="http://schemas.openxmlformats.org/officeDocument/2006/relationships/image" Target="../media/image28.jpg"/><Relationship Id="rId2" Type="http://schemas.openxmlformats.org/officeDocument/2006/relationships/slideLayout" Target="../slideLayouts/slideLayout15.xml"/><Relationship Id="rId1" Type="http://schemas.openxmlformats.org/officeDocument/2006/relationships/tags" Target="../tags/tag11.xml"/><Relationship Id="rId6" Type="http://schemas.openxmlformats.org/officeDocument/2006/relationships/image" Target="../media/image2.png"/><Relationship Id="rId5" Type="http://schemas.openxmlformats.org/officeDocument/2006/relationships/image" Target="../media/image27.svg"/><Relationship Id="rId4" Type="http://schemas.openxmlformats.org/officeDocument/2006/relationships/image" Target="../media/image2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5554197" y="-172354"/>
            <a:ext cx="6736926" cy="68580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7" y="3794396"/>
            <a:ext cx="2758556" cy="461665"/>
          </a:xfrm>
          <a:prstGeom prst="rect">
            <a:avLst/>
          </a:prstGeom>
          <a:noFill/>
        </p:spPr>
        <p:txBody>
          <a:bodyPr wrap="square" rtlCol="0">
            <a:spAutoFit/>
          </a:bodyPr>
          <a:lstStyle/>
          <a:p>
            <a:pPr lvl="0">
              <a:buClrTx/>
              <a:defRPr/>
            </a:pPr>
            <a:r>
              <a:rPr lang="ar-JO" sz="2400" b="1" kern="1200" dirty="0">
                <a:solidFill>
                  <a:prstClr val="white"/>
                </a:solidFill>
                <a:latin typeface="Times New Roman" panose="02020603050405020304" pitchFamily="18" charset="0"/>
                <a:ea typeface="+mn-ea"/>
                <a:cs typeface="Times New Roman" panose="02020603050405020304" pitchFamily="18" charset="0"/>
              </a:rPr>
              <a:t>ريادة الأعمال والابتكار </a:t>
            </a:r>
          </a:p>
        </p:txBody>
      </p:sp>
      <p:sp>
        <p:nvSpPr>
          <p:cNvPr id="31" name="TextBox 30">
            <a:extLst>
              <a:ext uri="{FF2B5EF4-FFF2-40B4-BE49-F238E27FC236}">
                <a16:creationId xmlns:a16="http://schemas.microsoft.com/office/drawing/2014/main" id="{16E4CC76-2D0D-6204-3FBC-B0856D8E8836}"/>
              </a:ext>
            </a:extLst>
          </p:cNvPr>
          <p:cNvSpPr txBox="1"/>
          <p:nvPr/>
        </p:nvSpPr>
        <p:spPr>
          <a:xfrm>
            <a:off x="479376" y="2253649"/>
            <a:ext cx="4099840" cy="1323439"/>
          </a:xfrm>
          <a:prstGeom prst="rect">
            <a:avLst/>
          </a:prstGeom>
          <a:noFill/>
        </p:spPr>
        <p:txBody>
          <a:bodyPr wrap="none" rtlCol="0">
            <a:spAutoFit/>
          </a:bodyPr>
          <a:lstStyle/>
          <a:p>
            <a:pPr lvl="0">
              <a:buClrTx/>
              <a:defRPr/>
            </a:pPr>
            <a:r>
              <a:rPr lang="en-US" sz="4000" b="1" kern="1200" dirty="0">
                <a:solidFill>
                  <a:srgbClr val="00B0F0"/>
                </a:solidFill>
                <a:latin typeface="Times New Roman" panose="02020603050405020304" pitchFamily="18" charset="0"/>
                <a:ea typeface="+mn-ea"/>
                <a:cs typeface="Times New Roman" panose="02020603050405020304" pitchFamily="18" charset="0"/>
              </a:rPr>
              <a:t>Entrepreneurship</a:t>
            </a:r>
          </a:p>
          <a:p>
            <a:pPr lvl="0">
              <a:buClrTx/>
              <a:defRPr/>
            </a:pPr>
            <a:r>
              <a:rPr lang="en-US" sz="4000" b="1" kern="1200" dirty="0">
                <a:solidFill>
                  <a:srgbClr val="00B0F0"/>
                </a:solidFill>
                <a:latin typeface="Times New Roman" panose="02020603050405020304" pitchFamily="18" charset="0"/>
                <a:ea typeface="+mn-ea"/>
                <a:cs typeface="Times New Roman" panose="02020603050405020304" pitchFamily="18" charset="0"/>
              </a:rPr>
              <a:t>and Innovation</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14" name="Oval 13">
            <a:extLst>
              <a:ext uri="{FF2B5EF4-FFF2-40B4-BE49-F238E27FC236}">
                <a16:creationId xmlns:a16="http://schemas.microsoft.com/office/drawing/2014/main" id="{46F3C90B-EB3F-EA91-08C5-03400C278827}"/>
              </a:ext>
            </a:extLst>
          </p:cNvPr>
          <p:cNvSpPr/>
          <p:nvPr/>
        </p:nvSpPr>
        <p:spPr>
          <a:xfrm>
            <a:off x="5582945" y="-76920"/>
            <a:ext cx="6609055" cy="6593215"/>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EEA687B6-2620-40CA-B72B-287E249DA520}"/>
              </a:ext>
            </a:extLst>
          </p:cNvPr>
          <p:cNvSpPr/>
          <p:nvPr/>
        </p:nvSpPr>
        <p:spPr>
          <a:xfrm>
            <a:off x="88603" y="4473369"/>
            <a:ext cx="5474576" cy="461665"/>
          </a:xfrm>
          <a:prstGeom prst="rect">
            <a:avLst/>
          </a:prstGeom>
        </p:spPr>
        <p:txBody>
          <a:bodyPr wrap="non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2400" b="0" i="0" u="none" strike="noStrike" kern="0" cap="none" spc="0" normalizeH="0" baseline="0" noProof="0" dirty="0">
                <a:ln>
                  <a:noFill/>
                </a:ln>
                <a:solidFill>
                  <a:schemeClr val="bg1"/>
                </a:solidFill>
                <a:effectLst/>
                <a:uLnTx/>
                <a:uFillTx/>
                <a:latin typeface="Tajawal Medium"/>
                <a:ea typeface="Tajawal Medium"/>
                <a:cs typeface="Tajawal Medium"/>
                <a:sym typeface="Tajawal Medium"/>
              </a:rPr>
              <a:t>Prepared by </a:t>
            </a:r>
            <a:r>
              <a:rPr kumimoji="0" lang="en-GB" sz="2400" b="1" i="0" u="none" strike="noStrike" kern="0" cap="none" spc="0" normalizeH="0" baseline="0" noProof="0" dirty="0">
                <a:ln>
                  <a:noFill/>
                </a:ln>
                <a:solidFill>
                  <a:schemeClr val="bg1"/>
                </a:solidFill>
                <a:effectLst/>
                <a:uLnTx/>
                <a:uFillTx/>
                <a:latin typeface="Tajawal Medium"/>
                <a:ea typeface="Tajawal Medium"/>
                <a:cs typeface="Tajawal Medium"/>
                <a:sym typeface="Tajawal Medium"/>
              </a:rPr>
              <a:t>Dr.Warda Mahmoud Kloub </a:t>
            </a:r>
            <a:endParaRPr kumimoji="0" lang="en-GB" sz="1800" b="1" i="0" u="none" strike="noStrike" kern="0" cap="none" spc="0" normalizeH="0" baseline="0" noProof="0" dirty="0">
              <a:ln>
                <a:noFill/>
              </a:ln>
              <a:solidFill>
                <a:schemeClr val="bg1"/>
              </a:solidFill>
              <a:effectLst/>
              <a:uLnTx/>
              <a:uFillTx/>
            </a:endParaRPr>
          </a:p>
        </p:txBody>
      </p:sp>
      <p:sp>
        <p:nvSpPr>
          <p:cNvPr id="12" name="Google Shape;110;p1">
            <a:extLst>
              <a:ext uri="{FF2B5EF4-FFF2-40B4-BE49-F238E27FC236}">
                <a16:creationId xmlns:a16="http://schemas.microsoft.com/office/drawing/2014/main" id="{47857509-E50B-4B09-80FB-055DBAF7DE4F}"/>
              </a:ext>
            </a:extLst>
          </p:cNvPr>
          <p:cNvSpPr/>
          <p:nvPr/>
        </p:nvSpPr>
        <p:spPr>
          <a:xfrm>
            <a:off x="587987" y="6000379"/>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2400" b="1">
                <a:solidFill>
                  <a:srgbClr val="2D3956"/>
                </a:solidFill>
                <a:latin typeface="Tajawal Medium"/>
                <a:ea typeface="Tajawal Medium"/>
                <a:cs typeface="Tajawal Medium"/>
                <a:sym typeface="Tajawal Medium"/>
              </a:rPr>
              <a:t>LDR 725</a:t>
            </a:r>
            <a:endParaRPr lang="en-US" sz="2400" b="1" dirty="0">
              <a:solidFill>
                <a:srgbClr val="2D3956"/>
              </a:solidFill>
              <a:latin typeface="Tajawal Medium"/>
              <a:ea typeface="Tajawal Medium"/>
              <a:cs typeface="Tajawal Medium"/>
              <a:sym typeface="Tajawal Medium"/>
            </a:endParaRPr>
          </a:p>
        </p:txBody>
      </p:sp>
      <p:sp>
        <p:nvSpPr>
          <p:cNvPr id="13" name="Google Shape;110;p1">
            <a:extLst>
              <a:ext uri="{FF2B5EF4-FFF2-40B4-BE49-F238E27FC236}">
                <a16:creationId xmlns:a16="http://schemas.microsoft.com/office/drawing/2014/main" id="{1485C054-4263-4338-A210-8A1804994357}"/>
              </a:ext>
            </a:extLst>
          </p:cNvPr>
          <p:cNvSpPr/>
          <p:nvPr/>
        </p:nvSpPr>
        <p:spPr>
          <a:xfrm>
            <a:off x="562376" y="5187208"/>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2800" b="1">
                <a:solidFill>
                  <a:srgbClr val="2D3956"/>
                </a:solidFill>
                <a:latin typeface="Tajawal Medium"/>
                <a:ea typeface="Tajawal Medium"/>
                <a:cs typeface="Tajawal Medium"/>
                <a:sym typeface="Tajawal Medium"/>
              </a:rPr>
              <a:t>Introduction</a:t>
            </a:r>
            <a:endParaRPr lang="en-US" dirty="0"/>
          </a:p>
        </p:txBody>
      </p:sp>
      <p:sp>
        <p:nvSpPr>
          <p:cNvPr id="17" name="TextBox 16">
            <a:extLst>
              <a:ext uri="{FF2B5EF4-FFF2-40B4-BE49-F238E27FC236}">
                <a16:creationId xmlns:a16="http://schemas.microsoft.com/office/drawing/2014/main" id="{E766F6C3-FA2D-4877-8DEB-3619E4B6295F}"/>
              </a:ext>
            </a:extLst>
          </p:cNvPr>
          <p:cNvSpPr txBox="1"/>
          <p:nvPr/>
        </p:nvSpPr>
        <p:spPr>
          <a:xfrm>
            <a:off x="7614560" y="606490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925839799"/>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E766F6C3-FA2D-4877-8DEB-3619E4B6295F}"/>
              </a:ext>
            </a:extLst>
          </p:cNvPr>
          <p:cNvSpPr txBox="1"/>
          <p:nvPr/>
        </p:nvSpPr>
        <p:spPr>
          <a:xfrm>
            <a:off x="9840416" y="651973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8" name="Picture 7">
            <a:extLst>
              <a:ext uri="{FF2B5EF4-FFF2-40B4-BE49-F238E27FC236}">
                <a16:creationId xmlns:a16="http://schemas.microsoft.com/office/drawing/2014/main" id="{4DF51EBD-E3A9-91D4-0D96-9850FBD5AEF3}"/>
              </a:ext>
            </a:extLst>
          </p:cNvPr>
          <p:cNvPicPr>
            <a:picLocks noChangeAspect="1"/>
          </p:cNvPicPr>
          <p:nvPr/>
        </p:nvPicPr>
        <p:blipFill>
          <a:blip r:embed="rId3"/>
          <a:stretch>
            <a:fillRect/>
          </a:stretch>
        </p:blipFill>
        <p:spPr>
          <a:xfrm>
            <a:off x="6116140" y="145634"/>
            <a:ext cx="5812507" cy="1587996"/>
          </a:xfrm>
          <a:prstGeom prst="rect">
            <a:avLst/>
          </a:prstGeom>
        </p:spPr>
      </p:pic>
      <p:pic>
        <p:nvPicPr>
          <p:cNvPr id="10" name="Picture 9">
            <a:extLst>
              <a:ext uri="{FF2B5EF4-FFF2-40B4-BE49-F238E27FC236}">
                <a16:creationId xmlns:a16="http://schemas.microsoft.com/office/drawing/2014/main" id="{05E37BC1-49EA-21BC-84A7-327D003F97B8}"/>
              </a:ext>
            </a:extLst>
          </p:cNvPr>
          <p:cNvPicPr>
            <a:picLocks noChangeAspect="1"/>
          </p:cNvPicPr>
          <p:nvPr/>
        </p:nvPicPr>
        <p:blipFill>
          <a:blip r:embed="rId4"/>
          <a:stretch>
            <a:fillRect/>
          </a:stretch>
        </p:blipFill>
        <p:spPr>
          <a:xfrm>
            <a:off x="6096000" y="1772816"/>
            <a:ext cx="5832648" cy="4707731"/>
          </a:xfrm>
          <a:prstGeom prst="rect">
            <a:avLst/>
          </a:prstGeom>
        </p:spPr>
      </p:pic>
      <p:pic>
        <p:nvPicPr>
          <p:cNvPr id="20" name="Picture 19">
            <a:extLst>
              <a:ext uri="{FF2B5EF4-FFF2-40B4-BE49-F238E27FC236}">
                <a16:creationId xmlns:a16="http://schemas.microsoft.com/office/drawing/2014/main" id="{366C7D95-754D-B509-6AE7-F210688919B2}"/>
              </a:ext>
            </a:extLst>
          </p:cNvPr>
          <p:cNvPicPr>
            <a:picLocks noChangeAspect="1"/>
          </p:cNvPicPr>
          <p:nvPr/>
        </p:nvPicPr>
        <p:blipFill>
          <a:blip r:embed="rId5"/>
          <a:stretch>
            <a:fillRect/>
          </a:stretch>
        </p:blipFill>
        <p:spPr>
          <a:xfrm>
            <a:off x="407369" y="145634"/>
            <a:ext cx="5668492" cy="6451718"/>
          </a:xfrm>
          <a:prstGeom prst="rect">
            <a:avLst/>
          </a:prstGeom>
        </p:spPr>
      </p:pic>
    </p:spTree>
    <p:extLst>
      <p:ext uri="{BB962C8B-B14F-4D97-AF65-F5344CB8AC3E}">
        <p14:creationId xmlns:p14="http://schemas.microsoft.com/office/powerpoint/2010/main" val="2363917984"/>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99831"/>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Rectangle 3">
            <a:extLst>
              <a:ext uri="{FF2B5EF4-FFF2-40B4-BE49-F238E27FC236}">
                <a16:creationId xmlns:a16="http://schemas.microsoft.com/office/drawing/2014/main" id="{DD23E63E-44BA-49AC-B6DB-24E02487F651}"/>
              </a:ext>
            </a:extLst>
          </p:cNvPr>
          <p:cNvSpPr/>
          <p:nvPr/>
        </p:nvSpPr>
        <p:spPr>
          <a:xfrm>
            <a:off x="3666489" y="278873"/>
            <a:ext cx="4859022" cy="523220"/>
          </a:xfrm>
          <a:prstGeom prst="rect">
            <a:avLst/>
          </a:prstGeom>
        </p:spPr>
        <p:txBody>
          <a:bodyPr wrap="none">
            <a:spAutoFit/>
          </a:bodyPr>
          <a:lstStyle/>
          <a:p>
            <a:pPr lvl="0"/>
            <a:r>
              <a:rPr lang="en-GB" sz="2800" b="1" dirty="0">
                <a:solidFill>
                  <a:schemeClr val="bg1"/>
                </a:solidFill>
                <a:latin typeface="Bahnschrift SemiBold SemiConden" pitchFamily="34" charset="0"/>
                <a:ea typeface="Calibri"/>
                <a:cs typeface="Calibri"/>
                <a:sym typeface="Calibri"/>
              </a:rPr>
              <a:t>Master of Educational Leadership</a:t>
            </a:r>
            <a:endParaRPr lang="ar-JO" sz="2800" b="1" dirty="0">
              <a:solidFill>
                <a:schemeClr val="bg1"/>
              </a:solidFill>
              <a:latin typeface="Bahnschrift SemiBold SemiConden" pitchFamily="34" charset="0"/>
              <a:ea typeface="Calibri"/>
              <a:cs typeface="Calibri"/>
              <a:sym typeface="Calibri"/>
            </a:endParaRPr>
          </a:p>
        </p:txBody>
      </p:sp>
      <p:pic>
        <p:nvPicPr>
          <p:cNvPr id="6" name="Picture 5">
            <a:extLst>
              <a:ext uri="{FF2B5EF4-FFF2-40B4-BE49-F238E27FC236}">
                <a16:creationId xmlns:a16="http://schemas.microsoft.com/office/drawing/2014/main" id="{1E51B2E3-2F65-F26D-9D3D-26FCB51496A0}"/>
              </a:ext>
            </a:extLst>
          </p:cNvPr>
          <p:cNvPicPr>
            <a:picLocks noChangeAspect="1"/>
          </p:cNvPicPr>
          <p:nvPr/>
        </p:nvPicPr>
        <p:blipFill>
          <a:blip r:embed="rId4"/>
          <a:stretch>
            <a:fillRect/>
          </a:stretch>
        </p:blipFill>
        <p:spPr>
          <a:xfrm>
            <a:off x="551384" y="1484784"/>
            <a:ext cx="5399897" cy="4567239"/>
          </a:xfrm>
          <a:prstGeom prst="rect">
            <a:avLst/>
          </a:prstGeom>
        </p:spPr>
      </p:pic>
      <p:pic>
        <p:nvPicPr>
          <p:cNvPr id="11" name="Picture 10">
            <a:extLst>
              <a:ext uri="{FF2B5EF4-FFF2-40B4-BE49-F238E27FC236}">
                <a16:creationId xmlns:a16="http://schemas.microsoft.com/office/drawing/2014/main" id="{C8F8084E-07BE-64EB-8A58-E1C5DE7AF665}"/>
              </a:ext>
            </a:extLst>
          </p:cNvPr>
          <p:cNvPicPr>
            <a:picLocks noChangeAspect="1"/>
          </p:cNvPicPr>
          <p:nvPr/>
        </p:nvPicPr>
        <p:blipFill>
          <a:blip r:embed="rId5"/>
          <a:stretch>
            <a:fillRect/>
          </a:stretch>
        </p:blipFill>
        <p:spPr>
          <a:xfrm>
            <a:off x="5951281" y="1484784"/>
            <a:ext cx="5478719" cy="4567239"/>
          </a:xfrm>
          <a:prstGeom prst="rect">
            <a:avLst/>
          </a:prstGeom>
        </p:spPr>
      </p:pic>
    </p:spTree>
    <p:custDataLst>
      <p:tags r:id="rId1"/>
    </p:custDataLst>
    <p:extLst>
      <p:ext uri="{BB962C8B-B14F-4D97-AF65-F5344CB8AC3E}">
        <p14:creationId xmlns:p14="http://schemas.microsoft.com/office/powerpoint/2010/main" val="1973242410"/>
      </p:ext>
    </p:extLst>
  </p:cSld>
  <p:clrMapOvr>
    <a:masterClrMapping/>
  </p:clrMapOvr>
  <p:transition spd="slow">
    <p:randomBar dir="vert"/>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903287" y="523841"/>
            <a:ext cx="10734675" cy="5524500"/>
          </a:xfrm>
          <a:prstGeom prst="rect">
            <a:avLst/>
          </a:prstGeom>
          <a:solidFill>
            <a:schemeClr val="lt1"/>
          </a:solidFill>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341242" y="475951"/>
            <a:ext cx="3509515" cy="1307613"/>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899" y="626429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6" name="Rectangle 5">
            <a:extLst>
              <a:ext uri="{FF2B5EF4-FFF2-40B4-BE49-F238E27FC236}">
                <a16:creationId xmlns:a16="http://schemas.microsoft.com/office/drawing/2014/main" id="{FE389A4F-3AC8-4145-B10A-BF0D29A269E1}"/>
              </a:ext>
            </a:extLst>
          </p:cNvPr>
          <p:cNvSpPr/>
          <p:nvPr/>
        </p:nvSpPr>
        <p:spPr>
          <a:xfrm>
            <a:off x="3647728" y="1783564"/>
            <a:ext cx="6910458" cy="4154984"/>
          </a:xfrm>
          <a:prstGeom prst="rect">
            <a:avLst/>
          </a:prstGeom>
        </p:spPr>
        <p:txBody>
          <a:bodyPr wrap="square">
            <a:spAutoFit/>
          </a:bodyPr>
          <a:lstStyle/>
          <a:p>
            <a:pPr algn="r"/>
            <a:r>
              <a:rPr lang="ar-JO" sz="2400" b="1" u="sng" dirty="0">
                <a:solidFill>
                  <a:schemeClr val="tx1"/>
                </a:solidFill>
                <a:latin typeface="Simplified Arabic" pitchFamily="18" charset="-78"/>
                <a:cs typeface="Simplified Arabic" pitchFamily="18" charset="-78"/>
              </a:rPr>
              <a:t>في هذه المحاضرة التعريفية سنتحدث عن:</a:t>
            </a:r>
          </a:p>
          <a:p>
            <a:pPr algn="r"/>
            <a:r>
              <a:rPr lang="ar-JO" sz="2400" b="1" dirty="0">
                <a:solidFill>
                  <a:schemeClr val="tx1"/>
                </a:solidFill>
                <a:latin typeface="Simplified Arabic" pitchFamily="18" charset="-78"/>
                <a:cs typeface="Simplified Arabic" pitchFamily="18" charset="-78"/>
              </a:rPr>
              <a:t>برنامج الماجستير في القيادة التربوية</a:t>
            </a:r>
          </a:p>
          <a:p>
            <a:pPr algn="r"/>
            <a:r>
              <a:rPr lang="ar-JO" sz="2400" b="1" dirty="0">
                <a:solidFill>
                  <a:schemeClr val="tx1"/>
                </a:solidFill>
                <a:latin typeface="Simplified Arabic" pitchFamily="18" charset="-78"/>
                <a:cs typeface="Simplified Arabic" pitchFamily="18" charset="-78"/>
              </a:rPr>
              <a:t>المواد الدراسية</a:t>
            </a:r>
          </a:p>
          <a:p>
            <a:pPr algn="r"/>
            <a:r>
              <a:rPr lang="ar-JO" sz="2400" b="1" dirty="0">
                <a:solidFill>
                  <a:schemeClr val="tx1"/>
                </a:solidFill>
                <a:latin typeface="Simplified Arabic" pitchFamily="18" charset="-78"/>
                <a:cs typeface="Simplified Arabic" pitchFamily="18" charset="-78"/>
              </a:rPr>
              <a:t>منهجية التدريس</a:t>
            </a:r>
          </a:p>
          <a:p>
            <a:pPr algn="r"/>
            <a:r>
              <a:rPr lang="ar-JO" sz="2400" b="1" dirty="0">
                <a:solidFill>
                  <a:schemeClr val="tx1"/>
                </a:solidFill>
                <a:latin typeface="Simplified Arabic" pitchFamily="18" charset="-78"/>
                <a:cs typeface="Simplified Arabic" pitchFamily="18" charset="-78"/>
              </a:rPr>
              <a:t>الأهداف ونتاجات التعلم</a:t>
            </a:r>
          </a:p>
          <a:p>
            <a:pPr algn="r"/>
            <a:r>
              <a:rPr lang="ar-JO" sz="2400" b="1" dirty="0">
                <a:solidFill>
                  <a:schemeClr val="tx1"/>
                </a:solidFill>
                <a:latin typeface="Simplified Arabic" pitchFamily="18" charset="-78"/>
                <a:cs typeface="Simplified Arabic" pitchFamily="18" charset="-78"/>
              </a:rPr>
              <a:t>تعليمات الجامعة ومعلومات عامة عن المادة</a:t>
            </a:r>
          </a:p>
          <a:p>
            <a:pPr algn="r"/>
            <a:r>
              <a:rPr lang="ar-JO" sz="2400" b="1" dirty="0">
                <a:solidFill>
                  <a:schemeClr val="tx1"/>
                </a:solidFill>
                <a:latin typeface="Simplified Arabic" pitchFamily="18" charset="-78"/>
                <a:cs typeface="Simplified Arabic" pitchFamily="18" charset="-78"/>
              </a:rPr>
              <a:t>النشاطات والاستراتيجيات التدريسية</a:t>
            </a:r>
          </a:p>
          <a:p>
            <a:pPr algn="r"/>
            <a:r>
              <a:rPr lang="ar-JO" sz="2400" b="1" dirty="0">
                <a:solidFill>
                  <a:schemeClr val="tx1"/>
                </a:solidFill>
                <a:latin typeface="Simplified Arabic" pitchFamily="18" charset="-78"/>
                <a:cs typeface="Simplified Arabic" pitchFamily="18" charset="-78"/>
              </a:rPr>
              <a:t>نظام العلامات</a:t>
            </a:r>
          </a:p>
          <a:p>
            <a:pPr algn="r"/>
            <a:r>
              <a:rPr lang="ar-JO" sz="2400" b="1" dirty="0">
                <a:solidFill>
                  <a:schemeClr val="tx1"/>
                </a:solidFill>
                <a:latin typeface="Simplified Arabic" pitchFamily="18" charset="-78"/>
                <a:cs typeface="Simplified Arabic" pitchFamily="18" charset="-78"/>
              </a:rPr>
              <a:t>الحضور والغياب</a:t>
            </a:r>
          </a:p>
          <a:p>
            <a:pPr algn="r"/>
            <a:r>
              <a:rPr lang="ar-JO" sz="2400" b="1" dirty="0">
                <a:solidFill>
                  <a:schemeClr val="tx1"/>
                </a:solidFill>
                <a:latin typeface="Simplified Arabic" pitchFamily="18" charset="-78"/>
                <a:cs typeface="Simplified Arabic" pitchFamily="18" charset="-78"/>
              </a:rPr>
              <a:t>الكتاب المقرر</a:t>
            </a:r>
          </a:p>
          <a:p>
            <a:pPr algn="r"/>
            <a:r>
              <a:rPr lang="ar-JO" sz="2400" b="1" dirty="0">
                <a:solidFill>
                  <a:schemeClr val="tx1"/>
                </a:solidFill>
                <a:latin typeface="Simplified Arabic" pitchFamily="18" charset="-78"/>
                <a:cs typeface="Simplified Arabic" pitchFamily="18" charset="-78"/>
              </a:rPr>
              <a:t>موضوعات المادة</a:t>
            </a:r>
          </a:p>
        </p:txBody>
      </p:sp>
      <p:sp>
        <p:nvSpPr>
          <p:cNvPr id="9" name="Google Shape;106;p1">
            <a:extLst>
              <a:ext uri="{FF2B5EF4-FFF2-40B4-BE49-F238E27FC236}">
                <a16:creationId xmlns:a16="http://schemas.microsoft.com/office/drawing/2014/main" id="{03BA4395-D5B3-4A68-A305-5FE123F509F6}"/>
              </a:ext>
            </a:extLst>
          </p:cNvPr>
          <p:cNvSpPr/>
          <p:nvPr/>
        </p:nvSpPr>
        <p:spPr>
          <a:xfrm rot="10800000" flipH="1">
            <a:off x="10131454" y="493345"/>
            <a:ext cx="1549309" cy="2063750"/>
          </a:xfrm>
          <a:custGeom>
            <a:avLst/>
            <a:gdLst/>
            <a:ahLst/>
            <a:cxnLst/>
            <a:rect l="l" t="t" r="r" b="b"/>
            <a:pathLst>
              <a:path w="1549309" h="2063750" extrusionOk="0">
                <a:moveTo>
                  <a:pt x="0" y="2063750"/>
                </a:moveTo>
                <a:lnTo>
                  <a:pt x="812755" y="0"/>
                </a:lnTo>
                <a:lnTo>
                  <a:pt x="1549309" y="2057400"/>
                </a:lnTo>
                <a:lnTo>
                  <a:pt x="0" y="2063750"/>
                </a:lnTo>
                <a:close/>
              </a:path>
            </a:pathLst>
          </a:custGeom>
          <a:solidFill>
            <a:schemeClr val="tx2">
              <a:lumMod val="5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2" name="Google Shape;113;p1">
            <a:extLst>
              <a:ext uri="{FF2B5EF4-FFF2-40B4-BE49-F238E27FC236}">
                <a16:creationId xmlns:a16="http://schemas.microsoft.com/office/drawing/2014/main" id="{38865B71-686D-4101-AC59-728850A169E5}"/>
              </a:ext>
            </a:extLst>
          </p:cNvPr>
          <p:cNvSpPr/>
          <p:nvPr/>
        </p:nvSpPr>
        <p:spPr>
          <a:xfrm>
            <a:off x="903286" y="2276872"/>
            <a:ext cx="2024361" cy="3875138"/>
          </a:xfrm>
          <a:prstGeom prst="rtTriangle">
            <a:avLst/>
          </a:prstGeom>
          <a:solidFill>
            <a:schemeClr val="tx2">
              <a:lumMod val="5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tx1"/>
              </a:solidFill>
              <a:latin typeface="Calibri"/>
              <a:ea typeface="Calibri"/>
              <a:cs typeface="Calibri"/>
              <a:sym typeface="Calibri"/>
            </a:endParaRPr>
          </a:p>
        </p:txBody>
      </p:sp>
    </p:spTree>
    <p:custDataLst>
      <p:tags r:id="rId1"/>
    </p:custDataLst>
    <p:extLst>
      <p:ext uri="{BB962C8B-B14F-4D97-AF65-F5344CB8AC3E}">
        <p14:creationId xmlns:p14="http://schemas.microsoft.com/office/powerpoint/2010/main" val="1648037196"/>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Rectangle 3">
            <a:extLst>
              <a:ext uri="{FF2B5EF4-FFF2-40B4-BE49-F238E27FC236}">
                <a16:creationId xmlns:a16="http://schemas.microsoft.com/office/drawing/2014/main" id="{DD23E63E-44BA-49AC-B6DB-24E02487F651}"/>
              </a:ext>
            </a:extLst>
          </p:cNvPr>
          <p:cNvSpPr/>
          <p:nvPr/>
        </p:nvSpPr>
        <p:spPr>
          <a:xfrm>
            <a:off x="3666489" y="278873"/>
            <a:ext cx="4859022" cy="523220"/>
          </a:xfrm>
          <a:prstGeom prst="rect">
            <a:avLst/>
          </a:prstGeom>
        </p:spPr>
        <p:txBody>
          <a:bodyPr wrap="none">
            <a:spAutoFit/>
          </a:bodyPr>
          <a:lstStyle/>
          <a:p>
            <a:pPr lvl="0"/>
            <a:r>
              <a:rPr lang="en-GB" sz="2800" b="1" dirty="0">
                <a:solidFill>
                  <a:schemeClr val="bg1"/>
                </a:solidFill>
                <a:latin typeface="Bahnschrift SemiBold SemiConden" pitchFamily="34" charset="0"/>
                <a:ea typeface="Calibri"/>
                <a:cs typeface="Calibri"/>
                <a:sym typeface="Calibri"/>
              </a:rPr>
              <a:t>Master of Educational Leadership</a:t>
            </a:r>
            <a:endParaRPr lang="ar-JO" sz="2800" b="1" dirty="0">
              <a:solidFill>
                <a:schemeClr val="bg1"/>
              </a:solidFill>
              <a:latin typeface="Bahnschrift SemiBold SemiConden" pitchFamily="34" charset="0"/>
              <a:ea typeface="Calibri"/>
              <a:cs typeface="Calibri"/>
              <a:sym typeface="Calibri"/>
            </a:endParaRPr>
          </a:p>
        </p:txBody>
      </p:sp>
      <p:pic>
        <p:nvPicPr>
          <p:cNvPr id="6" name="Picture 5">
            <a:extLst>
              <a:ext uri="{FF2B5EF4-FFF2-40B4-BE49-F238E27FC236}">
                <a16:creationId xmlns:a16="http://schemas.microsoft.com/office/drawing/2014/main" id="{89F49697-C770-DF7D-31B0-1C937A1AEDDA}"/>
              </a:ext>
            </a:extLst>
          </p:cNvPr>
          <p:cNvPicPr>
            <a:picLocks noChangeAspect="1"/>
          </p:cNvPicPr>
          <p:nvPr/>
        </p:nvPicPr>
        <p:blipFill>
          <a:blip r:embed="rId4"/>
          <a:stretch>
            <a:fillRect/>
          </a:stretch>
        </p:blipFill>
        <p:spPr>
          <a:xfrm>
            <a:off x="1487488" y="1282400"/>
            <a:ext cx="8424936" cy="5026920"/>
          </a:xfrm>
          <a:prstGeom prst="rect">
            <a:avLst/>
          </a:prstGeom>
        </p:spPr>
      </p:pic>
    </p:spTree>
    <p:custDataLst>
      <p:tags r:id="rId1"/>
    </p:custDataLst>
    <p:extLst>
      <p:ext uri="{BB962C8B-B14F-4D97-AF65-F5344CB8AC3E}">
        <p14:creationId xmlns:p14="http://schemas.microsoft.com/office/powerpoint/2010/main" val="1512157871"/>
      </p:ext>
    </p:extLst>
  </p:cSld>
  <p:clrMapOvr>
    <a:masterClrMapping/>
  </p:clrMapOvr>
  <p:transition spd="slow">
    <p:wip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13924" r="13924"/>
          <a:stretch/>
        </p:blipFill>
        <p:spPr>
          <a:xfrm>
            <a:off x="2808" y="0"/>
            <a:ext cx="6381224" cy="6858000"/>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6240016" y="0"/>
            <a:ext cx="4113898" cy="523220"/>
          </a:xfrm>
          <a:prstGeom prst="rect">
            <a:avLst/>
          </a:prstGeom>
          <a:noFill/>
        </p:spPr>
        <p:txBody>
          <a:bodyPr wrap="square" rtlCol="0">
            <a:spAutoFit/>
          </a:bodyPr>
          <a:lstStyle/>
          <a:p>
            <a:pPr lvl="0">
              <a:buClrTx/>
            </a:pPr>
            <a:r>
              <a:rPr lang="ar-JO" sz="2800" b="1" kern="1200" dirty="0">
                <a:solidFill>
                  <a:prstClr val="white"/>
                </a:solidFill>
                <a:latin typeface="Times New Roman" panose="02020603050405020304" pitchFamily="18" charset="0"/>
                <a:cs typeface="Times New Roman" panose="02020603050405020304" pitchFamily="18" charset="0"/>
              </a:rPr>
              <a:t>ريادة الأعمال والابتكار </a:t>
            </a:r>
            <a:endParaRPr lang="en-US" sz="2800" b="1" kern="1200" dirty="0">
              <a:solidFill>
                <a:prstClr val="white"/>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4125480" y="2495028"/>
            <a:ext cx="7890090"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13" name="Picture 4">
            <a:extLst>
              <a:ext uri="{FF2B5EF4-FFF2-40B4-BE49-F238E27FC236}">
                <a16:creationId xmlns:a16="http://schemas.microsoft.com/office/drawing/2014/main" id="{ADA1DC0A-24F3-4DF3-B4FE-9F166CACEB3E}"/>
              </a:ext>
            </a:extLst>
          </p:cNvPr>
          <p:cNvPicPr>
            <a:picLocks noChangeAspect="1" noChangeArrowheads="1"/>
          </p:cNvPicPr>
          <p:nvPr/>
        </p:nvPicPr>
        <p:blipFill>
          <a:blip r:embed="rId6">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52649" y="2690046"/>
            <a:ext cx="3949050" cy="411083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14" name="Rectangle 13">
            <a:extLst>
              <a:ext uri="{FF2B5EF4-FFF2-40B4-BE49-F238E27FC236}">
                <a16:creationId xmlns:a16="http://schemas.microsoft.com/office/drawing/2014/main" id="{466BBB31-3369-44BC-BA65-FEF46446CB16}"/>
              </a:ext>
            </a:extLst>
          </p:cNvPr>
          <p:cNvSpPr/>
          <p:nvPr/>
        </p:nvSpPr>
        <p:spPr>
          <a:xfrm>
            <a:off x="7508146" y="2690045"/>
            <a:ext cx="4043538" cy="1569660"/>
          </a:xfrm>
          <a:prstGeom prst="rect">
            <a:avLst/>
          </a:prstGeom>
        </p:spPr>
        <p:txBody>
          <a:bodyPr wrap="square">
            <a:spAutoFit/>
          </a:bodyPr>
          <a:lstStyle/>
          <a:p>
            <a:pPr algn="just"/>
            <a:r>
              <a:rPr lang="ar-JO" sz="2400" b="1" dirty="0">
                <a:solidFill>
                  <a:schemeClr val="bg1"/>
                </a:solidFill>
                <a:latin typeface="Simplified Arabic" pitchFamily="18" charset="-78"/>
                <a:cs typeface="Simplified Arabic" pitchFamily="18" charset="-78"/>
              </a:rPr>
              <a:t>متطلبات الحصول على درجة الماجستير في القيادة التربوية، يجب على الطالب إكمال ما لا يقل عن 30 ساعة تدريسية يمكن إكمالها خلال ثلاثة فصول دراسية</a:t>
            </a:r>
          </a:p>
        </p:txBody>
      </p:sp>
      <p:sp>
        <p:nvSpPr>
          <p:cNvPr id="15" name="Rectangle 14">
            <a:extLst>
              <a:ext uri="{FF2B5EF4-FFF2-40B4-BE49-F238E27FC236}">
                <a16:creationId xmlns:a16="http://schemas.microsoft.com/office/drawing/2014/main" id="{CAEB2379-2EA1-4200-93D1-53C182917295}"/>
              </a:ext>
            </a:extLst>
          </p:cNvPr>
          <p:cNvSpPr/>
          <p:nvPr/>
        </p:nvSpPr>
        <p:spPr>
          <a:xfrm>
            <a:off x="4889035" y="1536750"/>
            <a:ext cx="4859022" cy="523220"/>
          </a:xfrm>
          <a:prstGeom prst="rect">
            <a:avLst/>
          </a:prstGeom>
        </p:spPr>
        <p:txBody>
          <a:bodyPr wrap="none">
            <a:spAutoFit/>
          </a:bodyPr>
          <a:lstStyle/>
          <a:p>
            <a:pPr lvl="0"/>
            <a:r>
              <a:rPr lang="en-GB" sz="2800" b="1" dirty="0">
                <a:solidFill>
                  <a:schemeClr val="bg1"/>
                </a:solidFill>
                <a:latin typeface="Bahnschrift SemiBold SemiConden" pitchFamily="34" charset="0"/>
                <a:ea typeface="Calibri"/>
                <a:cs typeface="Calibri"/>
                <a:sym typeface="Calibri"/>
              </a:rPr>
              <a:t>Master of Educational Leadership</a:t>
            </a:r>
            <a:endParaRPr lang="ar-JO" sz="2800" b="1" dirty="0">
              <a:solidFill>
                <a:schemeClr val="bg1"/>
              </a:solidFill>
              <a:latin typeface="Bahnschrift SemiBold SemiConden" pitchFamily="34" charset="0"/>
              <a:ea typeface="Calibri"/>
              <a:cs typeface="Calibri"/>
              <a:sym typeface="Calibri"/>
            </a:endParaRPr>
          </a:p>
        </p:txBody>
      </p:sp>
      <p:pic>
        <p:nvPicPr>
          <p:cNvPr id="10" name="Picture 9">
            <a:extLst>
              <a:ext uri="{FF2B5EF4-FFF2-40B4-BE49-F238E27FC236}">
                <a16:creationId xmlns:a16="http://schemas.microsoft.com/office/drawing/2014/main" id="{98B9090F-25C9-BFA9-FDC4-AFA70A5E738B}"/>
              </a:ext>
            </a:extLst>
          </p:cNvPr>
          <p:cNvPicPr>
            <a:picLocks noChangeAspect="1"/>
          </p:cNvPicPr>
          <p:nvPr/>
        </p:nvPicPr>
        <p:blipFill>
          <a:blip r:embed="rId7"/>
          <a:stretch>
            <a:fillRect/>
          </a:stretch>
        </p:blipFill>
        <p:spPr>
          <a:xfrm>
            <a:off x="1199456" y="3398135"/>
            <a:ext cx="3689579" cy="2119098"/>
          </a:xfrm>
          <a:prstGeom prst="rect">
            <a:avLst/>
          </a:prstGeom>
        </p:spPr>
      </p:pic>
    </p:spTree>
    <p:custDataLst>
      <p:tags r:id="rId1"/>
    </p:custDataLst>
    <p:extLst>
      <p:ext uri="{BB962C8B-B14F-4D97-AF65-F5344CB8AC3E}">
        <p14:creationId xmlns:p14="http://schemas.microsoft.com/office/powerpoint/2010/main" val="241039825"/>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1523" y="185722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ar-JO" sz="1800" dirty="0">
              <a:solidFill>
                <a:schemeClr val="tx1"/>
              </a:solidFill>
              <a:latin typeface="Simplified Arabic" pitchFamily="18" charset="-78"/>
              <a:cs typeface="Simplified Arabic" pitchFamily="18" charset="-78"/>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pPr lvl="0">
              <a:buClrTx/>
            </a:pPr>
            <a:r>
              <a:rPr lang="ar-JO" sz="2800" b="1" kern="1200" dirty="0">
                <a:solidFill>
                  <a:prstClr val="white"/>
                </a:solidFill>
                <a:latin typeface="Times New Roman" panose="02020603050405020304" pitchFamily="18" charset="0"/>
                <a:ea typeface="+mn-ea"/>
                <a:cs typeface="Times New Roman" panose="02020603050405020304" pitchFamily="18" charset="0"/>
              </a:rPr>
              <a:t>ريادة الأعمال والابتكار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245663" cy="9094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47728" y="1072381"/>
            <a:ext cx="103482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kern="1200" dirty="0">
                <a:solidFill>
                  <a:prstClr val="white"/>
                </a:solidFill>
                <a:latin typeface="Times New Roman" panose="02020603050405020304" pitchFamily="18" charset="0"/>
                <a:ea typeface="+mn-ea"/>
                <a:cs typeface="Times New Roman" panose="02020603050405020304" pitchFamily="18" charset="0"/>
              </a:rPr>
              <a:t>Intro lecture</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49034" y="1928073"/>
            <a:ext cx="10541000" cy="523220"/>
          </a:xfrm>
          <a:prstGeom prst="rect">
            <a:avLst/>
          </a:prstGeom>
          <a:noFill/>
        </p:spPr>
        <p:txBody>
          <a:bodyPr wrap="square" rtlCol="0">
            <a:spAutoFit/>
          </a:bodyPr>
          <a:lstStyle/>
          <a:p>
            <a:pPr lvl="0" algn="ctr"/>
            <a:r>
              <a:rPr lang="ar-JO" sz="2800" b="1" dirty="0">
                <a:latin typeface="Simplified Arabic" pitchFamily="18" charset="-78"/>
                <a:ea typeface="Tajawal Medium"/>
                <a:cs typeface="Simplified Arabic" pitchFamily="18" charset="-78"/>
                <a:sym typeface="Tajawal Medium"/>
              </a:rPr>
              <a:t>المتطلبات الأكاديمية</a:t>
            </a:r>
            <a:endParaRPr lang="ar-JO" sz="2800" dirty="0">
              <a:latin typeface="Simplified Arabic" pitchFamily="18" charset="-78"/>
              <a:cs typeface="Simplified Arabic" pitchFamily="18" charset="-78"/>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Rectangle 3">
            <a:extLst>
              <a:ext uri="{FF2B5EF4-FFF2-40B4-BE49-F238E27FC236}">
                <a16:creationId xmlns:a16="http://schemas.microsoft.com/office/drawing/2014/main" id="{DD23E63E-44BA-49AC-B6DB-24E02487F651}"/>
              </a:ext>
            </a:extLst>
          </p:cNvPr>
          <p:cNvSpPr/>
          <p:nvPr/>
        </p:nvSpPr>
        <p:spPr>
          <a:xfrm>
            <a:off x="3666489" y="278873"/>
            <a:ext cx="4859022" cy="523220"/>
          </a:xfrm>
          <a:prstGeom prst="rect">
            <a:avLst/>
          </a:prstGeom>
        </p:spPr>
        <p:txBody>
          <a:bodyPr wrap="none">
            <a:spAutoFit/>
          </a:bodyPr>
          <a:lstStyle/>
          <a:p>
            <a:pPr lvl="0"/>
            <a:r>
              <a:rPr lang="en-GB" sz="2800" b="1" dirty="0">
                <a:solidFill>
                  <a:schemeClr val="bg1"/>
                </a:solidFill>
                <a:latin typeface="Bahnschrift SemiBold SemiConden" pitchFamily="34" charset="0"/>
                <a:ea typeface="Calibri"/>
                <a:cs typeface="Calibri"/>
                <a:sym typeface="Calibri"/>
              </a:rPr>
              <a:t>Master of Educational Leadership</a:t>
            </a:r>
            <a:endParaRPr lang="ar-JO" sz="2800" b="1" dirty="0">
              <a:solidFill>
                <a:schemeClr val="bg1"/>
              </a:solidFill>
              <a:latin typeface="Bahnschrift SemiBold SemiConden" pitchFamily="34" charset="0"/>
              <a:ea typeface="Calibri"/>
              <a:cs typeface="Calibri"/>
              <a:sym typeface="Calibri"/>
            </a:endParaRPr>
          </a:p>
        </p:txBody>
      </p:sp>
      <p:pic>
        <p:nvPicPr>
          <p:cNvPr id="11" name="Picture 10">
            <a:extLst>
              <a:ext uri="{FF2B5EF4-FFF2-40B4-BE49-F238E27FC236}">
                <a16:creationId xmlns:a16="http://schemas.microsoft.com/office/drawing/2014/main" id="{D22FB72B-F75F-47D2-B4A0-DC934388B11B}"/>
              </a:ext>
            </a:extLst>
          </p:cNvPr>
          <p:cNvPicPr>
            <a:picLocks noChangeAspect="1"/>
          </p:cNvPicPr>
          <p:nvPr/>
        </p:nvPicPr>
        <p:blipFill>
          <a:blip r:embed="rId4"/>
          <a:stretch>
            <a:fillRect/>
          </a:stretch>
        </p:blipFill>
        <p:spPr>
          <a:xfrm>
            <a:off x="5519936" y="2671056"/>
            <a:ext cx="5472608" cy="3568972"/>
          </a:xfrm>
          <a:prstGeom prst="rect">
            <a:avLst/>
          </a:prstGeom>
        </p:spPr>
      </p:pic>
      <p:pic>
        <p:nvPicPr>
          <p:cNvPr id="10" name="Picture 9">
            <a:extLst>
              <a:ext uri="{FF2B5EF4-FFF2-40B4-BE49-F238E27FC236}">
                <a16:creationId xmlns:a16="http://schemas.microsoft.com/office/drawing/2014/main" id="{83E3ADEB-78E5-4A8A-8557-02C3A9652959}"/>
              </a:ext>
            </a:extLst>
          </p:cNvPr>
          <p:cNvPicPr>
            <a:picLocks noChangeAspect="1"/>
          </p:cNvPicPr>
          <p:nvPr/>
        </p:nvPicPr>
        <p:blipFill>
          <a:blip r:embed="rId5"/>
          <a:stretch>
            <a:fillRect/>
          </a:stretch>
        </p:blipFill>
        <p:spPr>
          <a:xfrm>
            <a:off x="916545" y="2489200"/>
            <a:ext cx="3573016" cy="3573016"/>
          </a:xfrm>
          <a:prstGeom prst="rect">
            <a:avLst/>
          </a:prstGeom>
        </p:spPr>
      </p:pic>
    </p:spTree>
    <p:custDataLst>
      <p:tags r:id="rId1"/>
    </p:custDataLst>
    <p:extLst>
      <p:ext uri="{BB962C8B-B14F-4D97-AF65-F5344CB8AC3E}">
        <p14:creationId xmlns:p14="http://schemas.microsoft.com/office/powerpoint/2010/main" val="979261729"/>
      </p:ext>
    </p:extLst>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99831"/>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Rectangle 3">
            <a:extLst>
              <a:ext uri="{FF2B5EF4-FFF2-40B4-BE49-F238E27FC236}">
                <a16:creationId xmlns:a16="http://schemas.microsoft.com/office/drawing/2014/main" id="{DD23E63E-44BA-49AC-B6DB-24E02487F651}"/>
              </a:ext>
            </a:extLst>
          </p:cNvPr>
          <p:cNvSpPr/>
          <p:nvPr/>
        </p:nvSpPr>
        <p:spPr>
          <a:xfrm>
            <a:off x="3666489" y="278873"/>
            <a:ext cx="4859022" cy="523220"/>
          </a:xfrm>
          <a:prstGeom prst="rect">
            <a:avLst/>
          </a:prstGeom>
        </p:spPr>
        <p:txBody>
          <a:bodyPr wrap="none">
            <a:spAutoFit/>
          </a:bodyPr>
          <a:lstStyle/>
          <a:p>
            <a:pPr lvl="0"/>
            <a:r>
              <a:rPr lang="en-GB" sz="2800" b="1" dirty="0">
                <a:solidFill>
                  <a:schemeClr val="bg1"/>
                </a:solidFill>
                <a:latin typeface="Bahnschrift SemiBold SemiConden" pitchFamily="34" charset="0"/>
                <a:ea typeface="Calibri"/>
                <a:cs typeface="Calibri"/>
                <a:sym typeface="Calibri"/>
              </a:rPr>
              <a:t>Master of Educational Leadership</a:t>
            </a:r>
            <a:endParaRPr lang="ar-JO" sz="2800" b="1" dirty="0">
              <a:solidFill>
                <a:schemeClr val="bg1"/>
              </a:solidFill>
              <a:latin typeface="Bahnschrift SemiBold SemiConden" pitchFamily="34" charset="0"/>
              <a:ea typeface="Calibri"/>
              <a:cs typeface="Calibri"/>
              <a:sym typeface="Calibri"/>
            </a:endParaRPr>
          </a:p>
        </p:txBody>
      </p:sp>
      <p:graphicFrame>
        <p:nvGraphicFramePr>
          <p:cNvPr id="10" name="Table 9">
            <a:extLst>
              <a:ext uri="{FF2B5EF4-FFF2-40B4-BE49-F238E27FC236}">
                <a16:creationId xmlns:a16="http://schemas.microsoft.com/office/drawing/2014/main" id="{FBACD26D-1A15-459E-A6EB-9B813AEDF3F9}"/>
              </a:ext>
            </a:extLst>
          </p:cNvPr>
          <p:cNvGraphicFramePr>
            <a:graphicFrameLocks noGrp="1"/>
          </p:cNvGraphicFramePr>
          <p:nvPr>
            <p:extLst>
              <p:ext uri="{D42A27DB-BD31-4B8C-83A1-F6EECF244321}">
                <p14:modId xmlns:p14="http://schemas.microsoft.com/office/powerpoint/2010/main" val="3455532383"/>
              </p:ext>
            </p:extLst>
          </p:nvPr>
        </p:nvGraphicFramePr>
        <p:xfrm>
          <a:off x="918766" y="1831277"/>
          <a:ext cx="10158535" cy="4270595"/>
        </p:xfrm>
        <a:graphic>
          <a:graphicData uri="http://schemas.openxmlformats.org/drawingml/2006/table">
            <a:tbl>
              <a:tblPr firstRow="1" firstCol="1" bandRow="1">
                <a:tableStyleId>{5C22544A-7EE6-4342-B048-85BDC9FD1C3A}</a:tableStyleId>
              </a:tblPr>
              <a:tblGrid>
                <a:gridCol w="1948681">
                  <a:extLst>
                    <a:ext uri="{9D8B030D-6E8A-4147-A177-3AD203B41FA5}">
                      <a16:colId xmlns:a16="http://schemas.microsoft.com/office/drawing/2014/main" val="20000"/>
                    </a:ext>
                  </a:extLst>
                </a:gridCol>
                <a:gridCol w="4140947">
                  <a:extLst>
                    <a:ext uri="{9D8B030D-6E8A-4147-A177-3AD203B41FA5}">
                      <a16:colId xmlns:a16="http://schemas.microsoft.com/office/drawing/2014/main" val="20001"/>
                    </a:ext>
                  </a:extLst>
                </a:gridCol>
                <a:gridCol w="2354657">
                  <a:extLst>
                    <a:ext uri="{9D8B030D-6E8A-4147-A177-3AD203B41FA5}">
                      <a16:colId xmlns:a16="http://schemas.microsoft.com/office/drawing/2014/main" val="20002"/>
                    </a:ext>
                  </a:extLst>
                </a:gridCol>
                <a:gridCol w="1714250">
                  <a:extLst>
                    <a:ext uri="{9D8B030D-6E8A-4147-A177-3AD203B41FA5}">
                      <a16:colId xmlns:a16="http://schemas.microsoft.com/office/drawing/2014/main" val="20003"/>
                    </a:ext>
                  </a:extLst>
                </a:gridCol>
              </a:tblGrid>
              <a:tr h="400460">
                <a:tc>
                  <a:txBody>
                    <a:bodyPr/>
                    <a:lstStyle/>
                    <a:p>
                      <a:pPr algn="r">
                        <a:lnSpc>
                          <a:spcPct val="100000"/>
                        </a:lnSpc>
                        <a:spcAft>
                          <a:spcPts val="1000"/>
                        </a:spcAft>
                      </a:pPr>
                      <a:r>
                        <a:rPr lang="ar-SA" sz="2200" dirty="0">
                          <a:effectLst/>
                        </a:rPr>
                        <a:t>الفصل الدراسي</a:t>
                      </a:r>
                      <a:endParaRPr lang="en-GB" sz="2200" dirty="0">
                        <a:effectLst/>
                        <a:latin typeface="Calibri"/>
                        <a:ea typeface="Calibri"/>
                        <a:cs typeface="Arial"/>
                      </a:endParaRPr>
                    </a:p>
                  </a:txBody>
                  <a:tcPr marL="0" marR="0" marT="0" marB="0">
                    <a:solidFill>
                      <a:schemeClr val="accent5">
                        <a:lumMod val="75000"/>
                      </a:schemeClr>
                    </a:solidFill>
                  </a:tcPr>
                </a:tc>
                <a:tc>
                  <a:txBody>
                    <a:bodyPr/>
                    <a:lstStyle/>
                    <a:p>
                      <a:pPr marR="70485" algn="ctr">
                        <a:lnSpc>
                          <a:spcPct val="100000"/>
                        </a:lnSpc>
                        <a:spcAft>
                          <a:spcPts val="1000"/>
                        </a:spcAft>
                      </a:pPr>
                      <a:r>
                        <a:rPr lang="ar-SA" sz="2200" b="1" dirty="0">
                          <a:effectLst/>
                        </a:rPr>
                        <a:t>المقرر</a:t>
                      </a:r>
                      <a:endParaRPr lang="en-GB" sz="2200" b="1" dirty="0">
                        <a:effectLst/>
                        <a:latin typeface="Calibri"/>
                        <a:ea typeface="Calibri"/>
                        <a:cs typeface="Arial"/>
                      </a:endParaRPr>
                    </a:p>
                  </a:txBody>
                  <a:tcPr marL="0" marR="0" marT="0" marB="0">
                    <a:solidFill>
                      <a:schemeClr val="accent5">
                        <a:lumMod val="75000"/>
                      </a:schemeClr>
                    </a:solidFill>
                  </a:tcPr>
                </a:tc>
                <a:tc>
                  <a:txBody>
                    <a:bodyPr/>
                    <a:lstStyle/>
                    <a:p>
                      <a:pPr marL="768350" algn="ctr">
                        <a:lnSpc>
                          <a:spcPct val="100000"/>
                        </a:lnSpc>
                        <a:spcAft>
                          <a:spcPts val="1000"/>
                        </a:spcAft>
                      </a:pPr>
                      <a:r>
                        <a:rPr lang="ar-JO" sz="2200" dirty="0">
                          <a:effectLst/>
                        </a:rPr>
                        <a:t>رمز</a:t>
                      </a:r>
                      <a:r>
                        <a:rPr lang="ar-SA" sz="2200" dirty="0">
                          <a:effectLst/>
                        </a:rPr>
                        <a:t> المقرر</a:t>
                      </a:r>
                      <a:endParaRPr lang="en-GB" sz="2200" dirty="0">
                        <a:effectLst/>
                        <a:latin typeface="Calibri"/>
                        <a:ea typeface="Calibri"/>
                        <a:cs typeface="Arial"/>
                      </a:endParaRPr>
                    </a:p>
                  </a:txBody>
                  <a:tcPr marL="0" marR="0" marT="0" marB="0">
                    <a:solidFill>
                      <a:schemeClr val="accent5">
                        <a:lumMod val="75000"/>
                      </a:schemeClr>
                    </a:solidFill>
                  </a:tcPr>
                </a:tc>
                <a:tc>
                  <a:txBody>
                    <a:bodyPr/>
                    <a:lstStyle/>
                    <a:p>
                      <a:pPr algn="ctr">
                        <a:lnSpc>
                          <a:spcPct val="100000"/>
                        </a:lnSpc>
                        <a:spcAft>
                          <a:spcPts val="1000"/>
                        </a:spcAft>
                      </a:pPr>
                      <a:r>
                        <a:rPr lang="ar-SA" sz="2200" dirty="0">
                          <a:effectLst/>
                        </a:rPr>
                        <a:t>الساعات المعتمدة</a:t>
                      </a:r>
                      <a:endParaRPr lang="en-GB" sz="2200" dirty="0">
                        <a:effectLst/>
                        <a:latin typeface="Calibri"/>
                        <a:ea typeface="Calibri"/>
                        <a:cs typeface="Arial"/>
                      </a:endParaRPr>
                    </a:p>
                  </a:txBody>
                  <a:tcPr marL="0" marR="0" marT="0" marB="0">
                    <a:solidFill>
                      <a:schemeClr val="accent5">
                        <a:lumMod val="75000"/>
                      </a:schemeClr>
                    </a:solidFill>
                  </a:tcPr>
                </a:tc>
                <a:extLst>
                  <a:ext uri="{0D108BD9-81ED-4DB2-BD59-A6C34878D82A}">
                    <a16:rowId xmlns:a16="http://schemas.microsoft.com/office/drawing/2014/main" val="10000"/>
                  </a:ext>
                </a:extLst>
              </a:tr>
              <a:tr h="289789">
                <a:tc rowSpan="3">
                  <a:txBody>
                    <a:bodyPr/>
                    <a:lstStyle/>
                    <a:p>
                      <a:pPr algn="ctr">
                        <a:lnSpc>
                          <a:spcPct val="115000"/>
                        </a:lnSpc>
                        <a:spcAft>
                          <a:spcPts val="1000"/>
                        </a:spcAft>
                      </a:pPr>
                      <a:r>
                        <a:rPr lang="ar-SA" sz="2000" dirty="0">
                          <a:effectLst/>
                        </a:rPr>
                        <a:t>الفصل الأول</a:t>
                      </a:r>
                      <a:endParaRPr lang="en-GB" sz="2000" dirty="0">
                        <a:effectLst/>
                        <a:latin typeface="Calibri"/>
                        <a:ea typeface="Calibri"/>
                        <a:cs typeface="Arial"/>
                      </a:endParaRPr>
                    </a:p>
                  </a:txBody>
                  <a:tcPr marL="0" marR="0" marT="0" marB="0">
                    <a:solidFill>
                      <a:schemeClr val="accent5">
                        <a:lumMod val="75000"/>
                      </a:schemeClr>
                    </a:solidFill>
                  </a:tcPr>
                </a:tc>
                <a:tc>
                  <a:txBody>
                    <a:bodyPr/>
                    <a:lstStyle/>
                    <a:p>
                      <a:pPr marR="70485" algn="ctr">
                        <a:lnSpc>
                          <a:spcPct val="115000"/>
                        </a:lnSpc>
                        <a:spcAft>
                          <a:spcPts val="1000"/>
                        </a:spcAft>
                      </a:pPr>
                      <a:r>
                        <a:rPr lang="ar-SA" sz="2000" b="1" u="none" dirty="0">
                          <a:effectLst/>
                        </a:rPr>
                        <a:t>اتجاهات معاصرة في القيادة التربوية</a:t>
                      </a:r>
                      <a:endParaRPr lang="en-GB" sz="2000" b="1" u="none" dirty="0">
                        <a:effectLst/>
                        <a:latin typeface="Calibri"/>
                        <a:ea typeface="Calibri"/>
                        <a:cs typeface="Arial"/>
                      </a:endParaRPr>
                    </a:p>
                  </a:txBody>
                  <a:tcPr marL="0" marR="0" marT="0" marB="0">
                    <a:solidFill>
                      <a:schemeClr val="accent5">
                        <a:lumMod val="75000"/>
                      </a:schemeClr>
                    </a:solidFill>
                  </a:tcPr>
                </a:tc>
                <a:tc>
                  <a:txBody>
                    <a:bodyPr/>
                    <a:lstStyle/>
                    <a:p>
                      <a:pPr marL="768350" algn="ctr">
                        <a:lnSpc>
                          <a:spcPct val="115000"/>
                        </a:lnSpc>
                        <a:spcAft>
                          <a:spcPts val="1000"/>
                        </a:spcAft>
                      </a:pPr>
                      <a:r>
                        <a:rPr lang="en-GB" sz="1800" b="1" dirty="0">
                          <a:effectLst/>
                        </a:rPr>
                        <a:t>ELD 711</a:t>
                      </a:r>
                      <a:endParaRPr lang="en-GB" sz="1800" b="1" dirty="0">
                        <a:effectLst/>
                        <a:latin typeface="Calibri"/>
                        <a:ea typeface="Calibri"/>
                        <a:cs typeface="Arial"/>
                      </a:endParaRPr>
                    </a:p>
                  </a:txBody>
                  <a:tcPr marL="0" marR="0" marT="0" marB="0">
                    <a:solidFill>
                      <a:schemeClr val="accent5">
                        <a:lumMod val="75000"/>
                      </a:schemeClr>
                    </a:solidFill>
                  </a:tcPr>
                </a:tc>
                <a:tc>
                  <a:txBody>
                    <a:bodyPr/>
                    <a:lstStyle/>
                    <a:p>
                      <a:pPr algn="ctr">
                        <a:lnSpc>
                          <a:spcPct val="115000"/>
                        </a:lnSpc>
                        <a:spcAft>
                          <a:spcPts val="1000"/>
                        </a:spcAft>
                      </a:pPr>
                      <a:r>
                        <a:rPr lang="en-GB" sz="1600" dirty="0">
                          <a:effectLst/>
                        </a:rPr>
                        <a:t>3 </a:t>
                      </a:r>
                      <a:r>
                        <a:rPr lang="ar-SA" sz="1600" dirty="0">
                          <a:effectLst/>
                        </a:rPr>
                        <a:t>ساعات</a:t>
                      </a:r>
                      <a:endParaRPr lang="en-GB" sz="1600" dirty="0">
                        <a:effectLst/>
                        <a:latin typeface="Calibri"/>
                        <a:ea typeface="Calibri"/>
                        <a:cs typeface="Arial"/>
                      </a:endParaRPr>
                    </a:p>
                  </a:txBody>
                  <a:tcPr marL="0" marR="0" marT="0" marB="0">
                    <a:solidFill>
                      <a:schemeClr val="accent5">
                        <a:lumMod val="75000"/>
                      </a:schemeClr>
                    </a:solidFill>
                  </a:tcPr>
                </a:tc>
                <a:extLst>
                  <a:ext uri="{0D108BD9-81ED-4DB2-BD59-A6C34878D82A}">
                    <a16:rowId xmlns:a16="http://schemas.microsoft.com/office/drawing/2014/main" val="10001"/>
                  </a:ext>
                </a:extLst>
              </a:tr>
              <a:tr h="347747">
                <a:tc vMerge="1">
                  <a:txBody>
                    <a:bodyPr/>
                    <a:lstStyle/>
                    <a:p>
                      <a:endParaRPr lang="en-GB"/>
                    </a:p>
                  </a:txBody>
                  <a:tcPr/>
                </a:tc>
                <a:tc>
                  <a:txBody>
                    <a:bodyPr/>
                    <a:lstStyle/>
                    <a:p>
                      <a:pPr marR="70485" algn="ctr">
                        <a:lnSpc>
                          <a:spcPct val="115000"/>
                        </a:lnSpc>
                        <a:spcAft>
                          <a:spcPts val="1000"/>
                        </a:spcAft>
                      </a:pPr>
                      <a:r>
                        <a:rPr lang="ar-SA" sz="2400" b="1">
                          <a:effectLst/>
                        </a:rPr>
                        <a:t>التخطيط التربوي</a:t>
                      </a:r>
                      <a:endParaRPr lang="en-GB" sz="2400" b="1">
                        <a:effectLst/>
                        <a:latin typeface="Calibri"/>
                        <a:ea typeface="Calibri"/>
                        <a:cs typeface="Arial"/>
                      </a:endParaRPr>
                    </a:p>
                  </a:txBody>
                  <a:tcPr marL="0" marR="0" marT="0" marB="0">
                    <a:solidFill>
                      <a:schemeClr val="accent5">
                        <a:lumMod val="75000"/>
                      </a:schemeClr>
                    </a:solidFill>
                  </a:tcPr>
                </a:tc>
                <a:tc>
                  <a:txBody>
                    <a:bodyPr/>
                    <a:lstStyle/>
                    <a:p>
                      <a:pPr marL="768350" algn="ctr">
                        <a:lnSpc>
                          <a:spcPct val="115000"/>
                        </a:lnSpc>
                        <a:spcAft>
                          <a:spcPts val="1000"/>
                        </a:spcAft>
                      </a:pPr>
                      <a:r>
                        <a:rPr lang="en-GB" sz="1800" b="1" dirty="0">
                          <a:effectLst/>
                        </a:rPr>
                        <a:t>ELD 712</a:t>
                      </a:r>
                      <a:endParaRPr lang="en-GB" sz="1800" b="1" dirty="0">
                        <a:effectLst/>
                        <a:latin typeface="Calibri"/>
                        <a:ea typeface="Calibri"/>
                        <a:cs typeface="Arial"/>
                      </a:endParaRPr>
                    </a:p>
                  </a:txBody>
                  <a:tcPr marL="0" marR="0" marT="0" marB="0">
                    <a:solidFill>
                      <a:schemeClr val="accent5">
                        <a:lumMod val="75000"/>
                      </a:schemeClr>
                    </a:solidFill>
                  </a:tcPr>
                </a:tc>
                <a:tc>
                  <a:txBody>
                    <a:bodyPr/>
                    <a:lstStyle/>
                    <a:p>
                      <a:pPr algn="ctr">
                        <a:lnSpc>
                          <a:spcPct val="115000"/>
                        </a:lnSpc>
                        <a:spcAft>
                          <a:spcPts val="1000"/>
                        </a:spcAft>
                      </a:pPr>
                      <a:r>
                        <a:rPr lang="en-GB" sz="1600" dirty="0">
                          <a:effectLst/>
                        </a:rPr>
                        <a:t>3 </a:t>
                      </a:r>
                      <a:r>
                        <a:rPr lang="ar-SA" sz="1600" dirty="0">
                          <a:effectLst/>
                        </a:rPr>
                        <a:t>ساعات</a:t>
                      </a:r>
                      <a:endParaRPr lang="en-GB" sz="1600" dirty="0">
                        <a:effectLst/>
                        <a:latin typeface="Calibri"/>
                        <a:ea typeface="Calibri"/>
                        <a:cs typeface="Arial"/>
                      </a:endParaRPr>
                    </a:p>
                  </a:txBody>
                  <a:tcPr marL="0" marR="0" marT="0" marB="0">
                    <a:solidFill>
                      <a:schemeClr val="accent5">
                        <a:lumMod val="75000"/>
                      </a:schemeClr>
                    </a:solidFill>
                  </a:tcPr>
                </a:tc>
                <a:extLst>
                  <a:ext uri="{0D108BD9-81ED-4DB2-BD59-A6C34878D82A}">
                    <a16:rowId xmlns:a16="http://schemas.microsoft.com/office/drawing/2014/main" val="10002"/>
                  </a:ext>
                </a:extLst>
              </a:tr>
              <a:tr h="347747">
                <a:tc vMerge="1">
                  <a:txBody>
                    <a:bodyPr/>
                    <a:lstStyle/>
                    <a:p>
                      <a:endParaRPr lang="en-GB"/>
                    </a:p>
                  </a:txBody>
                  <a:tcPr/>
                </a:tc>
                <a:tc>
                  <a:txBody>
                    <a:bodyPr/>
                    <a:lstStyle/>
                    <a:p>
                      <a:pPr marR="70485" algn="ctr">
                        <a:lnSpc>
                          <a:spcPct val="115000"/>
                        </a:lnSpc>
                        <a:spcAft>
                          <a:spcPts val="1000"/>
                        </a:spcAft>
                      </a:pPr>
                      <a:r>
                        <a:rPr lang="ar-SA" sz="2400" b="1" dirty="0">
                          <a:effectLst/>
                        </a:rPr>
                        <a:t>أساليب البحث</a:t>
                      </a:r>
                      <a:endParaRPr lang="en-GB" sz="2400" b="1" dirty="0">
                        <a:effectLst/>
                        <a:latin typeface="Calibri"/>
                        <a:ea typeface="Calibri"/>
                        <a:cs typeface="Arial"/>
                      </a:endParaRPr>
                    </a:p>
                  </a:txBody>
                  <a:tcPr marL="0" marR="0" marT="0" marB="0">
                    <a:solidFill>
                      <a:schemeClr val="accent5">
                        <a:lumMod val="75000"/>
                      </a:schemeClr>
                    </a:solidFill>
                  </a:tcPr>
                </a:tc>
                <a:tc>
                  <a:txBody>
                    <a:bodyPr/>
                    <a:lstStyle/>
                    <a:p>
                      <a:pPr marL="768350" algn="ctr">
                        <a:lnSpc>
                          <a:spcPct val="115000"/>
                        </a:lnSpc>
                        <a:spcAft>
                          <a:spcPts val="1000"/>
                        </a:spcAft>
                      </a:pPr>
                      <a:r>
                        <a:rPr lang="en-GB" sz="1800" b="1" dirty="0">
                          <a:effectLst/>
                        </a:rPr>
                        <a:t>RSC 701</a:t>
                      </a:r>
                      <a:endParaRPr lang="en-GB" sz="1800" b="1" dirty="0">
                        <a:effectLst/>
                        <a:latin typeface="Calibri"/>
                        <a:ea typeface="Calibri"/>
                        <a:cs typeface="Arial"/>
                      </a:endParaRPr>
                    </a:p>
                  </a:txBody>
                  <a:tcPr marL="0" marR="0" marT="0" marB="0">
                    <a:solidFill>
                      <a:schemeClr val="accent5">
                        <a:lumMod val="75000"/>
                      </a:schemeClr>
                    </a:solidFill>
                  </a:tcPr>
                </a:tc>
                <a:tc>
                  <a:txBody>
                    <a:bodyPr/>
                    <a:lstStyle/>
                    <a:p>
                      <a:pPr algn="ctr">
                        <a:lnSpc>
                          <a:spcPct val="115000"/>
                        </a:lnSpc>
                        <a:spcAft>
                          <a:spcPts val="1000"/>
                        </a:spcAft>
                      </a:pPr>
                      <a:r>
                        <a:rPr lang="en-GB" sz="1600" dirty="0">
                          <a:effectLst/>
                        </a:rPr>
                        <a:t>3 </a:t>
                      </a:r>
                      <a:r>
                        <a:rPr lang="ar-SA" sz="1600" dirty="0">
                          <a:effectLst/>
                        </a:rPr>
                        <a:t>ساعات</a:t>
                      </a:r>
                      <a:endParaRPr lang="en-GB" sz="1600" dirty="0">
                        <a:effectLst/>
                        <a:latin typeface="Calibri"/>
                        <a:ea typeface="Calibri"/>
                        <a:cs typeface="Arial"/>
                      </a:endParaRPr>
                    </a:p>
                  </a:txBody>
                  <a:tcPr marL="0" marR="0" marT="0" marB="0">
                    <a:solidFill>
                      <a:schemeClr val="accent5">
                        <a:lumMod val="75000"/>
                      </a:schemeClr>
                    </a:solidFill>
                  </a:tcPr>
                </a:tc>
                <a:extLst>
                  <a:ext uri="{0D108BD9-81ED-4DB2-BD59-A6C34878D82A}">
                    <a16:rowId xmlns:a16="http://schemas.microsoft.com/office/drawing/2014/main" val="10003"/>
                  </a:ext>
                </a:extLst>
              </a:tr>
              <a:tr h="347747">
                <a:tc rowSpan="4">
                  <a:txBody>
                    <a:bodyPr/>
                    <a:lstStyle/>
                    <a:p>
                      <a:pPr algn="ctr">
                        <a:lnSpc>
                          <a:spcPct val="115000"/>
                        </a:lnSpc>
                        <a:spcAft>
                          <a:spcPts val="1000"/>
                        </a:spcAft>
                      </a:pPr>
                      <a:r>
                        <a:rPr lang="ar-SA" sz="2000" u="sng" dirty="0">
                          <a:effectLst/>
                        </a:rPr>
                        <a:t>الفصل الثاني</a:t>
                      </a:r>
                      <a:endParaRPr lang="en-GB" sz="2000" u="sng" dirty="0">
                        <a:effectLst/>
                        <a:latin typeface="Calibri"/>
                        <a:ea typeface="Calibri"/>
                        <a:cs typeface="Arial"/>
                      </a:endParaRPr>
                    </a:p>
                  </a:txBody>
                  <a:tcPr marL="0" marR="0" marT="0" marB="0">
                    <a:solidFill>
                      <a:schemeClr val="accent5">
                        <a:lumMod val="75000"/>
                      </a:schemeClr>
                    </a:solidFill>
                  </a:tcPr>
                </a:tc>
                <a:tc>
                  <a:txBody>
                    <a:bodyPr/>
                    <a:lstStyle/>
                    <a:p>
                      <a:pPr marR="70485" algn="ctr">
                        <a:lnSpc>
                          <a:spcPct val="115000"/>
                        </a:lnSpc>
                        <a:spcAft>
                          <a:spcPts val="1000"/>
                        </a:spcAft>
                      </a:pPr>
                      <a:r>
                        <a:rPr lang="ar-SA" sz="2400" b="1">
                          <a:effectLst/>
                        </a:rPr>
                        <a:t>سياسات التعليم</a:t>
                      </a:r>
                      <a:endParaRPr lang="en-GB" sz="2400" b="1">
                        <a:effectLst/>
                        <a:latin typeface="Calibri"/>
                        <a:ea typeface="Calibri"/>
                        <a:cs typeface="Arial"/>
                      </a:endParaRPr>
                    </a:p>
                  </a:txBody>
                  <a:tcPr marL="0" marR="0" marT="0" marB="0">
                    <a:solidFill>
                      <a:schemeClr val="accent5">
                        <a:lumMod val="75000"/>
                      </a:schemeClr>
                    </a:solidFill>
                  </a:tcPr>
                </a:tc>
                <a:tc>
                  <a:txBody>
                    <a:bodyPr/>
                    <a:lstStyle/>
                    <a:p>
                      <a:pPr marL="768350" algn="ctr">
                        <a:lnSpc>
                          <a:spcPct val="115000"/>
                        </a:lnSpc>
                        <a:spcAft>
                          <a:spcPts val="1000"/>
                        </a:spcAft>
                      </a:pPr>
                      <a:r>
                        <a:rPr lang="en-GB" sz="1800" b="1" dirty="0">
                          <a:effectLst/>
                        </a:rPr>
                        <a:t>ELD 721</a:t>
                      </a:r>
                      <a:endParaRPr lang="en-GB" sz="1800" b="1" dirty="0">
                        <a:effectLst/>
                        <a:latin typeface="Calibri"/>
                        <a:ea typeface="Calibri"/>
                        <a:cs typeface="Arial"/>
                      </a:endParaRPr>
                    </a:p>
                  </a:txBody>
                  <a:tcPr marL="0" marR="0" marT="0" marB="0">
                    <a:solidFill>
                      <a:schemeClr val="accent5">
                        <a:lumMod val="75000"/>
                      </a:schemeClr>
                    </a:solidFill>
                  </a:tcPr>
                </a:tc>
                <a:tc>
                  <a:txBody>
                    <a:bodyPr/>
                    <a:lstStyle/>
                    <a:p>
                      <a:pPr algn="ctr">
                        <a:lnSpc>
                          <a:spcPct val="115000"/>
                        </a:lnSpc>
                        <a:spcAft>
                          <a:spcPts val="1000"/>
                        </a:spcAft>
                      </a:pPr>
                      <a:r>
                        <a:rPr lang="en-GB" sz="1600" dirty="0">
                          <a:effectLst/>
                        </a:rPr>
                        <a:t>3 </a:t>
                      </a:r>
                      <a:r>
                        <a:rPr lang="ar-SA" sz="1600" dirty="0">
                          <a:effectLst/>
                        </a:rPr>
                        <a:t>ساعات</a:t>
                      </a:r>
                      <a:endParaRPr lang="en-GB" sz="1600" dirty="0">
                        <a:effectLst/>
                        <a:latin typeface="Calibri"/>
                        <a:ea typeface="Calibri"/>
                        <a:cs typeface="Arial"/>
                      </a:endParaRPr>
                    </a:p>
                  </a:txBody>
                  <a:tcPr marL="0" marR="0" marT="0" marB="0">
                    <a:solidFill>
                      <a:schemeClr val="accent5">
                        <a:lumMod val="75000"/>
                      </a:schemeClr>
                    </a:solidFill>
                  </a:tcPr>
                </a:tc>
                <a:extLst>
                  <a:ext uri="{0D108BD9-81ED-4DB2-BD59-A6C34878D82A}">
                    <a16:rowId xmlns:a16="http://schemas.microsoft.com/office/drawing/2014/main" val="10004"/>
                  </a:ext>
                </a:extLst>
              </a:tr>
              <a:tr h="347747">
                <a:tc vMerge="1">
                  <a:txBody>
                    <a:bodyPr/>
                    <a:lstStyle/>
                    <a:p>
                      <a:endParaRPr lang="en-GB"/>
                    </a:p>
                  </a:txBody>
                  <a:tcPr/>
                </a:tc>
                <a:tc>
                  <a:txBody>
                    <a:bodyPr/>
                    <a:lstStyle/>
                    <a:p>
                      <a:pPr marR="70485" algn="ctr">
                        <a:lnSpc>
                          <a:spcPct val="115000"/>
                        </a:lnSpc>
                        <a:spcAft>
                          <a:spcPts val="1000"/>
                        </a:spcAft>
                      </a:pPr>
                      <a:r>
                        <a:rPr lang="ar-SA" sz="2400" b="1">
                          <a:effectLst/>
                        </a:rPr>
                        <a:t>نظريات القيادة التربوية</a:t>
                      </a:r>
                      <a:endParaRPr lang="en-GB" sz="2400" b="1">
                        <a:effectLst/>
                        <a:latin typeface="Calibri"/>
                        <a:ea typeface="Calibri"/>
                        <a:cs typeface="Arial"/>
                      </a:endParaRPr>
                    </a:p>
                  </a:txBody>
                  <a:tcPr marL="0" marR="0" marT="0" marB="0">
                    <a:solidFill>
                      <a:schemeClr val="accent5">
                        <a:lumMod val="75000"/>
                      </a:schemeClr>
                    </a:solidFill>
                  </a:tcPr>
                </a:tc>
                <a:tc>
                  <a:txBody>
                    <a:bodyPr/>
                    <a:lstStyle/>
                    <a:p>
                      <a:pPr marL="768350" algn="ctr">
                        <a:lnSpc>
                          <a:spcPct val="115000"/>
                        </a:lnSpc>
                        <a:spcAft>
                          <a:spcPts val="1000"/>
                        </a:spcAft>
                      </a:pPr>
                      <a:r>
                        <a:rPr lang="en-GB" sz="1800" b="1" dirty="0">
                          <a:effectLst/>
                        </a:rPr>
                        <a:t>ELD 723</a:t>
                      </a:r>
                      <a:endParaRPr lang="en-GB" sz="1800" b="1" dirty="0">
                        <a:effectLst/>
                        <a:latin typeface="Calibri"/>
                        <a:ea typeface="Calibri"/>
                        <a:cs typeface="Arial"/>
                      </a:endParaRPr>
                    </a:p>
                  </a:txBody>
                  <a:tcPr marL="0" marR="0" marT="0" marB="0">
                    <a:solidFill>
                      <a:schemeClr val="accent5">
                        <a:lumMod val="75000"/>
                      </a:schemeClr>
                    </a:solidFill>
                  </a:tcPr>
                </a:tc>
                <a:tc>
                  <a:txBody>
                    <a:bodyPr/>
                    <a:lstStyle/>
                    <a:p>
                      <a:pPr algn="ctr">
                        <a:lnSpc>
                          <a:spcPct val="115000"/>
                        </a:lnSpc>
                        <a:spcAft>
                          <a:spcPts val="1000"/>
                        </a:spcAft>
                      </a:pPr>
                      <a:r>
                        <a:rPr lang="en-GB" sz="1600" dirty="0">
                          <a:effectLst/>
                        </a:rPr>
                        <a:t>3 </a:t>
                      </a:r>
                      <a:r>
                        <a:rPr lang="ar-SA" sz="1600" dirty="0">
                          <a:effectLst/>
                        </a:rPr>
                        <a:t>ساعات</a:t>
                      </a:r>
                      <a:endParaRPr lang="en-GB" sz="1600" dirty="0">
                        <a:effectLst/>
                        <a:latin typeface="Calibri"/>
                        <a:ea typeface="Calibri"/>
                        <a:cs typeface="Arial"/>
                      </a:endParaRPr>
                    </a:p>
                  </a:txBody>
                  <a:tcPr marL="0" marR="0" marT="0" marB="0">
                    <a:solidFill>
                      <a:schemeClr val="accent5">
                        <a:lumMod val="75000"/>
                      </a:schemeClr>
                    </a:solidFill>
                  </a:tcPr>
                </a:tc>
                <a:extLst>
                  <a:ext uri="{0D108BD9-81ED-4DB2-BD59-A6C34878D82A}">
                    <a16:rowId xmlns:a16="http://schemas.microsoft.com/office/drawing/2014/main" val="10005"/>
                  </a:ext>
                </a:extLst>
              </a:tr>
              <a:tr h="347747">
                <a:tc vMerge="1">
                  <a:txBody>
                    <a:bodyPr/>
                    <a:lstStyle/>
                    <a:p>
                      <a:endParaRPr lang="en-GB"/>
                    </a:p>
                  </a:txBody>
                  <a:tcPr/>
                </a:tc>
                <a:tc>
                  <a:txBody>
                    <a:bodyPr/>
                    <a:lstStyle/>
                    <a:p>
                      <a:pPr marR="70485" algn="ctr">
                        <a:lnSpc>
                          <a:spcPct val="115000"/>
                        </a:lnSpc>
                        <a:spcAft>
                          <a:spcPts val="1000"/>
                        </a:spcAft>
                      </a:pPr>
                      <a:r>
                        <a:rPr lang="ar-SA" sz="2400" b="1" u="sng" dirty="0">
                          <a:solidFill>
                            <a:schemeClr val="bg1"/>
                          </a:solidFill>
                          <a:effectLst/>
                        </a:rPr>
                        <a:t>ريادة الأعمال والابتكار</a:t>
                      </a:r>
                      <a:endParaRPr lang="en-GB" sz="2400" b="1" u="sng" dirty="0">
                        <a:solidFill>
                          <a:schemeClr val="bg1"/>
                        </a:solidFill>
                        <a:effectLst/>
                        <a:latin typeface="Calibri"/>
                        <a:ea typeface="Calibri"/>
                        <a:cs typeface="Arial"/>
                      </a:endParaRPr>
                    </a:p>
                  </a:txBody>
                  <a:tcPr marL="0" marR="0" marT="0" marB="0">
                    <a:solidFill>
                      <a:schemeClr val="accent5">
                        <a:lumMod val="75000"/>
                      </a:schemeClr>
                    </a:solidFill>
                  </a:tcPr>
                </a:tc>
                <a:tc>
                  <a:txBody>
                    <a:bodyPr/>
                    <a:lstStyle/>
                    <a:p>
                      <a:pPr marL="768350" algn="ctr">
                        <a:lnSpc>
                          <a:spcPct val="115000"/>
                        </a:lnSpc>
                        <a:spcAft>
                          <a:spcPts val="1000"/>
                        </a:spcAft>
                      </a:pPr>
                      <a:r>
                        <a:rPr lang="en-GB" sz="1800" b="1" dirty="0">
                          <a:effectLst/>
                        </a:rPr>
                        <a:t>LDR 725</a:t>
                      </a:r>
                      <a:endParaRPr lang="en-GB" sz="1800" b="1" dirty="0">
                        <a:effectLst/>
                        <a:latin typeface="Calibri"/>
                        <a:ea typeface="Calibri"/>
                        <a:cs typeface="Arial"/>
                      </a:endParaRPr>
                    </a:p>
                  </a:txBody>
                  <a:tcPr marL="0" marR="0" marT="0" marB="0">
                    <a:solidFill>
                      <a:schemeClr val="accent5">
                        <a:lumMod val="75000"/>
                      </a:schemeClr>
                    </a:solidFill>
                  </a:tcPr>
                </a:tc>
                <a:tc>
                  <a:txBody>
                    <a:bodyPr/>
                    <a:lstStyle/>
                    <a:p>
                      <a:pPr algn="ctr">
                        <a:lnSpc>
                          <a:spcPct val="115000"/>
                        </a:lnSpc>
                        <a:spcAft>
                          <a:spcPts val="1000"/>
                        </a:spcAft>
                      </a:pPr>
                      <a:r>
                        <a:rPr lang="en-GB" sz="1600" dirty="0">
                          <a:effectLst/>
                        </a:rPr>
                        <a:t>3 </a:t>
                      </a:r>
                      <a:r>
                        <a:rPr lang="ar-SA" sz="1600" dirty="0">
                          <a:effectLst/>
                        </a:rPr>
                        <a:t>ساعات</a:t>
                      </a:r>
                      <a:endParaRPr lang="en-GB" sz="1600" dirty="0">
                        <a:effectLst/>
                        <a:latin typeface="Calibri"/>
                        <a:ea typeface="Calibri"/>
                        <a:cs typeface="Arial"/>
                      </a:endParaRPr>
                    </a:p>
                  </a:txBody>
                  <a:tcPr marL="0" marR="0" marT="0" marB="0">
                    <a:solidFill>
                      <a:schemeClr val="accent5">
                        <a:lumMod val="75000"/>
                      </a:schemeClr>
                    </a:solidFill>
                  </a:tcPr>
                </a:tc>
                <a:extLst>
                  <a:ext uri="{0D108BD9-81ED-4DB2-BD59-A6C34878D82A}">
                    <a16:rowId xmlns:a16="http://schemas.microsoft.com/office/drawing/2014/main" val="10006"/>
                  </a:ext>
                </a:extLst>
              </a:tr>
              <a:tr h="347747">
                <a:tc vMerge="1">
                  <a:txBody>
                    <a:bodyPr/>
                    <a:lstStyle/>
                    <a:p>
                      <a:endParaRPr lang="en-GB"/>
                    </a:p>
                  </a:txBody>
                  <a:tcPr/>
                </a:tc>
                <a:tc>
                  <a:txBody>
                    <a:bodyPr/>
                    <a:lstStyle/>
                    <a:p>
                      <a:pPr marR="70485" algn="ctr">
                        <a:lnSpc>
                          <a:spcPct val="115000"/>
                        </a:lnSpc>
                        <a:spcAft>
                          <a:spcPts val="1000"/>
                        </a:spcAft>
                      </a:pPr>
                      <a:r>
                        <a:rPr lang="ar-SA" sz="2400" b="1">
                          <a:effectLst/>
                        </a:rPr>
                        <a:t>قيادة التغيرات</a:t>
                      </a:r>
                      <a:endParaRPr lang="en-GB" sz="2400" b="1">
                        <a:effectLst/>
                        <a:latin typeface="Calibri"/>
                        <a:ea typeface="Calibri"/>
                        <a:cs typeface="Arial"/>
                      </a:endParaRPr>
                    </a:p>
                  </a:txBody>
                  <a:tcPr marL="0" marR="0" marT="0" marB="0">
                    <a:solidFill>
                      <a:schemeClr val="accent5">
                        <a:lumMod val="75000"/>
                      </a:schemeClr>
                    </a:solidFill>
                  </a:tcPr>
                </a:tc>
                <a:tc>
                  <a:txBody>
                    <a:bodyPr/>
                    <a:lstStyle/>
                    <a:p>
                      <a:pPr marL="768350" algn="ctr">
                        <a:lnSpc>
                          <a:spcPct val="115000"/>
                        </a:lnSpc>
                        <a:spcAft>
                          <a:spcPts val="1000"/>
                        </a:spcAft>
                      </a:pPr>
                      <a:r>
                        <a:rPr lang="en-GB" sz="1800" b="1" dirty="0">
                          <a:effectLst/>
                        </a:rPr>
                        <a:t>LDR 721</a:t>
                      </a:r>
                      <a:endParaRPr lang="en-GB" sz="1800" b="1" dirty="0">
                        <a:effectLst/>
                        <a:latin typeface="Calibri"/>
                        <a:ea typeface="Calibri"/>
                        <a:cs typeface="Arial"/>
                      </a:endParaRPr>
                    </a:p>
                  </a:txBody>
                  <a:tcPr marL="0" marR="0" marT="0" marB="0">
                    <a:solidFill>
                      <a:schemeClr val="accent5">
                        <a:lumMod val="75000"/>
                      </a:schemeClr>
                    </a:solidFill>
                  </a:tcPr>
                </a:tc>
                <a:tc>
                  <a:txBody>
                    <a:bodyPr/>
                    <a:lstStyle/>
                    <a:p>
                      <a:pPr algn="ctr">
                        <a:lnSpc>
                          <a:spcPct val="115000"/>
                        </a:lnSpc>
                        <a:spcAft>
                          <a:spcPts val="1000"/>
                        </a:spcAft>
                      </a:pPr>
                      <a:r>
                        <a:rPr lang="en-GB" sz="1600" dirty="0">
                          <a:effectLst/>
                        </a:rPr>
                        <a:t>3 </a:t>
                      </a:r>
                      <a:r>
                        <a:rPr lang="ar-SA" sz="1600" dirty="0">
                          <a:effectLst/>
                        </a:rPr>
                        <a:t>ساعات</a:t>
                      </a:r>
                      <a:endParaRPr lang="en-GB" sz="1600" dirty="0">
                        <a:effectLst/>
                        <a:latin typeface="Calibri"/>
                        <a:ea typeface="Calibri"/>
                        <a:cs typeface="Arial"/>
                      </a:endParaRPr>
                    </a:p>
                  </a:txBody>
                  <a:tcPr marL="0" marR="0" marT="0" marB="0">
                    <a:solidFill>
                      <a:schemeClr val="accent5">
                        <a:lumMod val="75000"/>
                      </a:schemeClr>
                    </a:solidFill>
                  </a:tcPr>
                </a:tc>
                <a:extLst>
                  <a:ext uri="{0D108BD9-81ED-4DB2-BD59-A6C34878D82A}">
                    <a16:rowId xmlns:a16="http://schemas.microsoft.com/office/drawing/2014/main" val="10007"/>
                  </a:ext>
                </a:extLst>
              </a:tr>
              <a:tr h="347747">
                <a:tc rowSpan="3">
                  <a:txBody>
                    <a:bodyPr/>
                    <a:lstStyle/>
                    <a:p>
                      <a:pPr algn="ctr">
                        <a:lnSpc>
                          <a:spcPct val="115000"/>
                        </a:lnSpc>
                        <a:spcAft>
                          <a:spcPts val="1000"/>
                        </a:spcAft>
                      </a:pPr>
                      <a:r>
                        <a:rPr lang="ar-SA" sz="2000" dirty="0">
                          <a:effectLst/>
                        </a:rPr>
                        <a:t>الفصل الثالث</a:t>
                      </a:r>
                      <a:endParaRPr lang="en-GB" sz="2000" dirty="0">
                        <a:effectLst/>
                        <a:latin typeface="Calibri"/>
                        <a:ea typeface="Calibri"/>
                        <a:cs typeface="Arial"/>
                      </a:endParaRPr>
                    </a:p>
                  </a:txBody>
                  <a:tcPr marL="0" marR="0" marT="0" marB="0">
                    <a:solidFill>
                      <a:schemeClr val="accent5">
                        <a:lumMod val="75000"/>
                      </a:schemeClr>
                    </a:solidFill>
                  </a:tcPr>
                </a:tc>
                <a:tc>
                  <a:txBody>
                    <a:bodyPr/>
                    <a:lstStyle/>
                    <a:p>
                      <a:pPr marR="70485" algn="ctr">
                        <a:lnSpc>
                          <a:spcPct val="115000"/>
                        </a:lnSpc>
                        <a:spcAft>
                          <a:spcPts val="1000"/>
                        </a:spcAft>
                      </a:pPr>
                      <a:r>
                        <a:rPr lang="ar-SA" sz="2400" b="1">
                          <a:effectLst/>
                        </a:rPr>
                        <a:t>تكنولوجيا التعليم</a:t>
                      </a:r>
                      <a:endParaRPr lang="en-GB" sz="2400" b="1">
                        <a:effectLst/>
                        <a:latin typeface="Calibri"/>
                        <a:ea typeface="Calibri"/>
                        <a:cs typeface="Arial"/>
                      </a:endParaRPr>
                    </a:p>
                  </a:txBody>
                  <a:tcPr marL="0" marR="0" marT="0" marB="0">
                    <a:solidFill>
                      <a:schemeClr val="accent5">
                        <a:lumMod val="75000"/>
                      </a:schemeClr>
                    </a:solidFill>
                  </a:tcPr>
                </a:tc>
                <a:tc>
                  <a:txBody>
                    <a:bodyPr/>
                    <a:lstStyle/>
                    <a:p>
                      <a:pPr marL="768350" algn="ctr">
                        <a:lnSpc>
                          <a:spcPct val="115000"/>
                        </a:lnSpc>
                        <a:spcAft>
                          <a:spcPts val="1000"/>
                        </a:spcAft>
                      </a:pPr>
                      <a:r>
                        <a:rPr lang="en-GB" sz="1800" b="1" dirty="0">
                          <a:effectLst/>
                        </a:rPr>
                        <a:t>ELD 731</a:t>
                      </a:r>
                      <a:endParaRPr lang="en-GB" sz="1800" b="1" dirty="0">
                        <a:effectLst/>
                        <a:latin typeface="Calibri"/>
                        <a:ea typeface="Calibri"/>
                        <a:cs typeface="Arial"/>
                      </a:endParaRPr>
                    </a:p>
                  </a:txBody>
                  <a:tcPr marL="0" marR="0" marT="0" marB="0">
                    <a:solidFill>
                      <a:schemeClr val="accent5">
                        <a:lumMod val="75000"/>
                      </a:schemeClr>
                    </a:solidFill>
                  </a:tcPr>
                </a:tc>
                <a:tc>
                  <a:txBody>
                    <a:bodyPr/>
                    <a:lstStyle/>
                    <a:p>
                      <a:pPr algn="ctr">
                        <a:lnSpc>
                          <a:spcPct val="115000"/>
                        </a:lnSpc>
                        <a:spcAft>
                          <a:spcPts val="1000"/>
                        </a:spcAft>
                      </a:pPr>
                      <a:r>
                        <a:rPr lang="en-GB" sz="1600" dirty="0">
                          <a:effectLst/>
                        </a:rPr>
                        <a:t>3 </a:t>
                      </a:r>
                      <a:r>
                        <a:rPr lang="ar-SA" sz="1600" dirty="0">
                          <a:effectLst/>
                        </a:rPr>
                        <a:t>ساعات</a:t>
                      </a:r>
                      <a:endParaRPr lang="en-GB" sz="1600" dirty="0">
                        <a:effectLst/>
                        <a:latin typeface="Calibri"/>
                        <a:ea typeface="Calibri"/>
                        <a:cs typeface="Arial"/>
                      </a:endParaRPr>
                    </a:p>
                  </a:txBody>
                  <a:tcPr marL="0" marR="0" marT="0" marB="0">
                    <a:solidFill>
                      <a:schemeClr val="accent5">
                        <a:lumMod val="75000"/>
                      </a:schemeClr>
                    </a:solidFill>
                  </a:tcPr>
                </a:tc>
                <a:extLst>
                  <a:ext uri="{0D108BD9-81ED-4DB2-BD59-A6C34878D82A}">
                    <a16:rowId xmlns:a16="http://schemas.microsoft.com/office/drawing/2014/main" val="10008"/>
                  </a:ext>
                </a:extLst>
              </a:tr>
              <a:tr h="347747">
                <a:tc vMerge="1">
                  <a:txBody>
                    <a:bodyPr/>
                    <a:lstStyle/>
                    <a:p>
                      <a:endParaRPr lang="en-GB"/>
                    </a:p>
                  </a:txBody>
                  <a:tcPr/>
                </a:tc>
                <a:tc>
                  <a:txBody>
                    <a:bodyPr/>
                    <a:lstStyle/>
                    <a:p>
                      <a:pPr marR="70485" algn="ctr">
                        <a:lnSpc>
                          <a:spcPct val="115000"/>
                        </a:lnSpc>
                        <a:spcAft>
                          <a:spcPts val="1000"/>
                        </a:spcAft>
                      </a:pPr>
                      <a:r>
                        <a:rPr lang="ar-SA" sz="2400" b="1">
                          <a:effectLst/>
                        </a:rPr>
                        <a:t>الاتصالات والقيادة</a:t>
                      </a:r>
                      <a:endParaRPr lang="en-GB" sz="2400" b="1">
                        <a:effectLst/>
                        <a:latin typeface="Calibri"/>
                        <a:ea typeface="Calibri"/>
                        <a:cs typeface="Arial"/>
                      </a:endParaRPr>
                    </a:p>
                  </a:txBody>
                  <a:tcPr marL="0" marR="0" marT="0" marB="0">
                    <a:solidFill>
                      <a:schemeClr val="accent5">
                        <a:lumMod val="75000"/>
                      </a:schemeClr>
                    </a:solidFill>
                  </a:tcPr>
                </a:tc>
                <a:tc>
                  <a:txBody>
                    <a:bodyPr/>
                    <a:lstStyle/>
                    <a:p>
                      <a:pPr marL="768350" algn="ctr">
                        <a:lnSpc>
                          <a:spcPct val="115000"/>
                        </a:lnSpc>
                        <a:spcAft>
                          <a:spcPts val="1000"/>
                        </a:spcAft>
                      </a:pPr>
                      <a:r>
                        <a:rPr lang="en-GB" sz="1800" b="1" dirty="0">
                          <a:effectLst/>
                        </a:rPr>
                        <a:t>LDR 726</a:t>
                      </a:r>
                      <a:endParaRPr lang="en-GB" sz="1800" b="1" dirty="0">
                        <a:effectLst/>
                        <a:latin typeface="Calibri"/>
                        <a:ea typeface="Calibri"/>
                        <a:cs typeface="Arial"/>
                      </a:endParaRPr>
                    </a:p>
                  </a:txBody>
                  <a:tcPr marL="0" marR="0" marT="0" marB="0">
                    <a:solidFill>
                      <a:schemeClr val="accent5">
                        <a:lumMod val="75000"/>
                      </a:schemeClr>
                    </a:solidFill>
                  </a:tcPr>
                </a:tc>
                <a:tc>
                  <a:txBody>
                    <a:bodyPr/>
                    <a:lstStyle/>
                    <a:p>
                      <a:pPr algn="ctr">
                        <a:lnSpc>
                          <a:spcPct val="115000"/>
                        </a:lnSpc>
                        <a:spcAft>
                          <a:spcPts val="1000"/>
                        </a:spcAft>
                      </a:pPr>
                      <a:r>
                        <a:rPr lang="en-GB" sz="1600" dirty="0">
                          <a:effectLst/>
                        </a:rPr>
                        <a:t>3 </a:t>
                      </a:r>
                      <a:r>
                        <a:rPr lang="ar-SA" sz="1600" dirty="0">
                          <a:effectLst/>
                        </a:rPr>
                        <a:t>ساعات</a:t>
                      </a:r>
                      <a:endParaRPr lang="en-GB" sz="1600" dirty="0">
                        <a:effectLst/>
                        <a:latin typeface="Calibri"/>
                        <a:ea typeface="Calibri"/>
                        <a:cs typeface="Arial"/>
                      </a:endParaRPr>
                    </a:p>
                  </a:txBody>
                  <a:tcPr marL="0" marR="0" marT="0" marB="0">
                    <a:solidFill>
                      <a:schemeClr val="accent5">
                        <a:lumMod val="75000"/>
                      </a:schemeClr>
                    </a:solidFill>
                  </a:tcPr>
                </a:tc>
                <a:extLst>
                  <a:ext uri="{0D108BD9-81ED-4DB2-BD59-A6C34878D82A}">
                    <a16:rowId xmlns:a16="http://schemas.microsoft.com/office/drawing/2014/main" val="10009"/>
                  </a:ext>
                </a:extLst>
              </a:tr>
              <a:tr h="347747">
                <a:tc vMerge="1">
                  <a:txBody>
                    <a:bodyPr/>
                    <a:lstStyle/>
                    <a:p>
                      <a:endParaRPr lang="en-GB"/>
                    </a:p>
                  </a:txBody>
                  <a:tcPr/>
                </a:tc>
                <a:tc>
                  <a:txBody>
                    <a:bodyPr/>
                    <a:lstStyle/>
                    <a:p>
                      <a:pPr marR="70485" algn="ctr">
                        <a:lnSpc>
                          <a:spcPct val="115000"/>
                        </a:lnSpc>
                        <a:spcAft>
                          <a:spcPts val="1000"/>
                        </a:spcAft>
                      </a:pPr>
                      <a:r>
                        <a:rPr lang="ar-SA" sz="2400" b="1" dirty="0">
                          <a:effectLst/>
                        </a:rPr>
                        <a:t>الأخلاقيات في القيادة</a:t>
                      </a:r>
                      <a:endParaRPr lang="en-GB" sz="2400" b="1" dirty="0">
                        <a:effectLst/>
                        <a:latin typeface="Calibri"/>
                        <a:ea typeface="Calibri"/>
                        <a:cs typeface="Arial"/>
                      </a:endParaRPr>
                    </a:p>
                  </a:txBody>
                  <a:tcPr marL="0" marR="0" marT="0" marB="0">
                    <a:solidFill>
                      <a:schemeClr val="accent5">
                        <a:lumMod val="75000"/>
                      </a:schemeClr>
                    </a:solidFill>
                  </a:tcPr>
                </a:tc>
                <a:tc>
                  <a:txBody>
                    <a:bodyPr/>
                    <a:lstStyle/>
                    <a:p>
                      <a:pPr marL="768350" algn="ctr">
                        <a:lnSpc>
                          <a:spcPct val="115000"/>
                        </a:lnSpc>
                        <a:spcAft>
                          <a:spcPts val="1000"/>
                        </a:spcAft>
                      </a:pPr>
                      <a:r>
                        <a:rPr lang="en-GB" sz="1800" b="1" dirty="0">
                          <a:effectLst/>
                        </a:rPr>
                        <a:t>LDR 737</a:t>
                      </a:r>
                      <a:endParaRPr lang="en-GB" sz="1800" b="1" dirty="0">
                        <a:effectLst/>
                        <a:latin typeface="Calibri"/>
                        <a:ea typeface="Calibri"/>
                        <a:cs typeface="Arial"/>
                      </a:endParaRPr>
                    </a:p>
                  </a:txBody>
                  <a:tcPr marL="0" marR="0" marT="0" marB="0">
                    <a:solidFill>
                      <a:schemeClr val="accent5">
                        <a:lumMod val="75000"/>
                      </a:schemeClr>
                    </a:solidFill>
                  </a:tcPr>
                </a:tc>
                <a:tc>
                  <a:txBody>
                    <a:bodyPr/>
                    <a:lstStyle/>
                    <a:p>
                      <a:pPr algn="ctr">
                        <a:lnSpc>
                          <a:spcPct val="115000"/>
                        </a:lnSpc>
                        <a:spcAft>
                          <a:spcPts val="1000"/>
                        </a:spcAft>
                      </a:pPr>
                      <a:r>
                        <a:rPr lang="en-GB" sz="1600" dirty="0">
                          <a:effectLst/>
                        </a:rPr>
                        <a:t>3 </a:t>
                      </a:r>
                      <a:r>
                        <a:rPr lang="ar-SA" sz="1600" dirty="0">
                          <a:effectLst/>
                        </a:rPr>
                        <a:t>ساعات</a:t>
                      </a:r>
                      <a:endParaRPr lang="en-GB" sz="1600" dirty="0">
                        <a:effectLst/>
                        <a:latin typeface="Calibri"/>
                        <a:ea typeface="Calibri"/>
                        <a:cs typeface="Arial"/>
                      </a:endParaRPr>
                    </a:p>
                  </a:txBody>
                  <a:tcPr marL="0" marR="0" marT="0" marB="0">
                    <a:solidFill>
                      <a:schemeClr val="accent5">
                        <a:lumMod val="75000"/>
                      </a:schemeClr>
                    </a:solidFill>
                  </a:tcPr>
                </a:tc>
                <a:extLst>
                  <a:ext uri="{0D108BD9-81ED-4DB2-BD59-A6C34878D82A}">
                    <a16:rowId xmlns:a16="http://schemas.microsoft.com/office/drawing/2014/main" val="10010"/>
                  </a:ext>
                </a:extLst>
              </a:tr>
            </a:tbl>
          </a:graphicData>
        </a:graphic>
      </p:graphicFrame>
    </p:spTree>
    <p:custDataLst>
      <p:tags r:id="rId1"/>
    </p:custDataLst>
    <p:extLst>
      <p:ext uri="{BB962C8B-B14F-4D97-AF65-F5344CB8AC3E}">
        <p14:creationId xmlns:p14="http://schemas.microsoft.com/office/powerpoint/2010/main" val="2827376439"/>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heel(1)">
                                      <p:cBhvr>
                                        <p:cTn id="7"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889000" y="2299831"/>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696400" y="-136722"/>
            <a:ext cx="2383737" cy="1125123"/>
          </a:xfrm>
          <a:prstGeom prst="rect">
            <a:avLst/>
          </a:prstGeom>
        </p:spPr>
      </p:pic>
      <p:sp>
        <p:nvSpPr>
          <p:cNvPr id="4" name="Rectangle 3">
            <a:extLst>
              <a:ext uri="{FF2B5EF4-FFF2-40B4-BE49-F238E27FC236}">
                <a16:creationId xmlns:a16="http://schemas.microsoft.com/office/drawing/2014/main" id="{DD23E63E-44BA-49AC-B6DB-24E02487F651}"/>
              </a:ext>
            </a:extLst>
          </p:cNvPr>
          <p:cNvSpPr/>
          <p:nvPr/>
        </p:nvSpPr>
        <p:spPr>
          <a:xfrm>
            <a:off x="3666489" y="278873"/>
            <a:ext cx="4859022" cy="523220"/>
          </a:xfrm>
          <a:prstGeom prst="rect">
            <a:avLst/>
          </a:prstGeom>
        </p:spPr>
        <p:txBody>
          <a:bodyPr wrap="none">
            <a:spAutoFit/>
          </a:bodyPr>
          <a:lstStyle/>
          <a:p>
            <a:pPr lvl="0"/>
            <a:r>
              <a:rPr lang="en-GB" sz="2800" b="1" dirty="0">
                <a:solidFill>
                  <a:schemeClr val="bg1"/>
                </a:solidFill>
                <a:latin typeface="Bahnschrift SemiBold SemiConden" pitchFamily="34" charset="0"/>
                <a:ea typeface="Calibri"/>
                <a:cs typeface="Calibri"/>
                <a:sym typeface="Calibri"/>
              </a:rPr>
              <a:t>Master of Educational Leadership</a:t>
            </a:r>
            <a:endParaRPr lang="ar-JO" sz="2800" b="1" dirty="0">
              <a:solidFill>
                <a:schemeClr val="bg1"/>
              </a:solidFill>
              <a:latin typeface="Bahnschrift SemiBold SemiConden" pitchFamily="34" charset="0"/>
              <a:ea typeface="Calibri"/>
              <a:cs typeface="Calibri"/>
              <a:sym typeface="Calibri"/>
            </a:endParaRPr>
          </a:p>
        </p:txBody>
      </p:sp>
      <p:pic>
        <p:nvPicPr>
          <p:cNvPr id="9" name="Picture 8">
            <a:extLst>
              <a:ext uri="{FF2B5EF4-FFF2-40B4-BE49-F238E27FC236}">
                <a16:creationId xmlns:a16="http://schemas.microsoft.com/office/drawing/2014/main" id="{54A7AD82-CA68-43BB-77A7-28EDD960D18B}"/>
              </a:ext>
            </a:extLst>
          </p:cNvPr>
          <p:cNvPicPr>
            <a:picLocks noChangeAspect="1"/>
          </p:cNvPicPr>
          <p:nvPr/>
        </p:nvPicPr>
        <p:blipFill>
          <a:blip r:embed="rId4"/>
          <a:stretch>
            <a:fillRect/>
          </a:stretch>
        </p:blipFill>
        <p:spPr>
          <a:xfrm>
            <a:off x="559757" y="1152738"/>
            <a:ext cx="4608511" cy="5037957"/>
          </a:xfrm>
          <a:prstGeom prst="rect">
            <a:avLst/>
          </a:prstGeom>
        </p:spPr>
      </p:pic>
      <p:sp>
        <p:nvSpPr>
          <p:cNvPr id="11" name="TextBox 10">
            <a:extLst>
              <a:ext uri="{FF2B5EF4-FFF2-40B4-BE49-F238E27FC236}">
                <a16:creationId xmlns:a16="http://schemas.microsoft.com/office/drawing/2014/main" id="{297B7998-17E6-3E87-9ED2-6583F12DCA42}"/>
              </a:ext>
            </a:extLst>
          </p:cNvPr>
          <p:cNvSpPr txBox="1"/>
          <p:nvPr/>
        </p:nvSpPr>
        <p:spPr>
          <a:xfrm>
            <a:off x="7355632" y="6425238"/>
            <a:ext cx="3312368" cy="307777"/>
          </a:xfrm>
          <a:prstGeom prst="rect">
            <a:avLst/>
          </a:prstGeom>
          <a:noFill/>
        </p:spPr>
        <p:txBody>
          <a:bodyPr wrap="square">
            <a:spAutoFit/>
          </a:bodyPr>
          <a:lstStyle/>
          <a:p>
            <a:pPr algn="r"/>
            <a:r>
              <a:rPr lang="ar-JO" dirty="0">
                <a:hlinkClick r:id="rId5"/>
              </a:rPr>
              <a:t>تسجيل الدخول | خدمات ميدأوشن (</a:t>
            </a:r>
            <a:r>
              <a:rPr lang="en-GB" dirty="0">
                <a:hlinkClick r:id="rId5"/>
              </a:rPr>
              <a:t>esu.ac.ae)</a:t>
            </a:r>
            <a:endParaRPr lang="ar-JO" dirty="0"/>
          </a:p>
        </p:txBody>
      </p:sp>
      <p:sp>
        <p:nvSpPr>
          <p:cNvPr id="15" name="TextBox 14">
            <a:extLst>
              <a:ext uri="{FF2B5EF4-FFF2-40B4-BE49-F238E27FC236}">
                <a16:creationId xmlns:a16="http://schemas.microsoft.com/office/drawing/2014/main" id="{136C1CF9-FEB7-7D21-E8DA-FC0F71D13BA2}"/>
              </a:ext>
            </a:extLst>
          </p:cNvPr>
          <p:cNvSpPr txBox="1"/>
          <p:nvPr/>
        </p:nvSpPr>
        <p:spPr>
          <a:xfrm>
            <a:off x="479376" y="6446932"/>
            <a:ext cx="4476725" cy="307777"/>
          </a:xfrm>
          <a:prstGeom prst="rect">
            <a:avLst/>
          </a:prstGeom>
          <a:noFill/>
        </p:spPr>
        <p:txBody>
          <a:bodyPr wrap="square">
            <a:spAutoFit/>
          </a:bodyPr>
          <a:lstStyle/>
          <a:p>
            <a:r>
              <a:rPr lang="en-GB" dirty="0">
                <a:hlinkClick r:id="rId6"/>
              </a:rPr>
              <a:t>Midocean University: Log in to the site (esu.ac.ae)</a:t>
            </a:r>
            <a:endParaRPr lang="ar-JO" dirty="0"/>
          </a:p>
        </p:txBody>
      </p:sp>
      <p:pic>
        <p:nvPicPr>
          <p:cNvPr id="7" name="Picture 6">
            <a:extLst>
              <a:ext uri="{FF2B5EF4-FFF2-40B4-BE49-F238E27FC236}">
                <a16:creationId xmlns:a16="http://schemas.microsoft.com/office/drawing/2014/main" id="{AB45CF52-62C1-6771-976F-441B1969559D}"/>
              </a:ext>
            </a:extLst>
          </p:cNvPr>
          <p:cNvPicPr>
            <a:picLocks noChangeAspect="1"/>
          </p:cNvPicPr>
          <p:nvPr/>
        </p:nvPicPr>
        <p:blipFill>
          <a:blip r:embed="rId7"/>
          <a:stretch>
            <a:fillRect/>
          </a:stretch>
        </p:blipFill>
        <p:spPr>
          <a:xfrm>
            <a:off x="6201492" y="1152738"/>
            <a:ext cx="5000625" cy="5105400"/>
          </a:xfrm>
          <a:prstGeom prst="rect">
            <a:avLst/>
          </a:prstGeom>
        </p:spPr>
      </p:pic>
    </p:spTree>
    <p:custDataLst>
      <p:tags r:id="rId1"/>
    </p:custDataLst>
    <p:extLst>
      <p:ext uri="{BB962C8B-B14F-4D97-AF65-F5344CB8AC3E}">
        <p14:creationId xmlns:p14="http://schemas.microsoft.com/office/powerpoint/2010/main" val="1748532381"/>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96C61EA-DB3C-2211-2B7D-5F8E7021F852}"/>
              </a:ext>
            </a:extLst>
          </p:cNvPr>
          <p:cNvPicPr>
            <a:picLocks noChangeAspect="1"/>
          </p:cNvPicPr>
          <p:nvPr/>
        </p:nvPicPr>
        <p:blipFill>
          <a:blip r:embed="rId2"/>
          <a:stretch>
            <a:fillRect/>
          </a:stretch>
        </p:blipFill>
        <p:spPr>
          <a:xfrm>
            <a:off x="3503712" y="1484784"/>
            <a:ext cx="4897760" cy="5094534"/>
          </a:xfrm>
          <a:prstGeom prst="rect">
            <a:avLst/>
          </a:prstGeom>
        </p:spPr>
      </p:pic>
      <p:sp>
        <p:nvSpPr>
          <p:cNvPr id="2" name="Rectangle 1">
            <a:extLst>
              <a:ext uri="{FF2B5EF4-FFF2-40B4-BE49-F238E27FC236}">
                <a16:creationId xmlns:a16="http://schemas.microsoft.com/office/drawing/2014/main" id="{20A1CF56-843E-0C6D-D57D-C5B82C5650EB}"/>
              </a:ext>
            </a:extLst>
          </p:cNvPr>
          <p:cNvSpPr/>
          <p:nvPr/>
        </p:nvSpPr>
        <p:spPr>
          <a:xfrm>
            <a:off x="3666489" y="278873"/>
            <a:ext cx="4859022" cy="523220"/>
          </a:xfrm>
          <a:prstGeom prst="rect">
            <a:avLst/>
          </a:prstGeom>
        </p:spPr>
        <p:txBody>
          <a:bodyPr wrap="none">
            <a:spAutoFit/>
          </a:bodyPr>
          <a:lstStyle/>
          <a:p>
            <a:pPr lvl="0"/>
            <a:r>
              <a:rPr lang="en-GB" sz="2800" b="1" dirty="0">
                <a:solidFill>
                  <a:schemeClr val="bg1"/>
                </a:solidFill>
                <a:latin typeface="Bahnschrift SemiBold SemiConden" pitchFamily="34" charset="0"/>
                <a:ea typeface="Calibri"/>
                <a:cs typeface="Calibri"/>
                <a:sym typeface="Calibri"/>
              </a:rPr>
              <a:t>Master of Educational Leadership</a:t>
            </a:r>
            <a:endParaRPr lang="ar-JO" sz="2800" b="1" dirty="0">
              <a:solidFill>
                <a:schemeClr val="bg1"/>
              </a:solidFill>
              <a:latin typeface="Bahnschrift SemiBold SemiConden" pitchFamily="34" charset="0"/>
              <a:ea typeface="Calibri"/>
              <a:cs typeface="Calibri"/>
              <a:sym typeface="Calibri"/>
            </a:endParaRPr>
          </a:p>
        </p:txBody>
      </p:sp>
      <p:pic>
        <p:nvPicPr>
          <p:cNvPr id="3" name="Picture 2">
            <a:extLst>
              <a:ext uri="{FF2B5EF4-FFF2-40B4-BE49-F238E27FC236}">
                <a16:creationId xmlns:a16="http://schemas.microsoft.com/office/drawing/2014/main" id="{D45F5D63-CC56-A10E-C62C-911ECDB84D2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Tree>
    <p:extLst>
      <p:ext uri="{BB962C8B-B14F-4D97-AF65-F5344CB8AC3E}">
        <p14:creationId xmlns:p14="http://schemas.microsoft.com/office/powerpoint/2010/main" val="768014124"/>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lnSpc>
                <a:spcPct val="115000"/>
              </a:lnSpc>
              <a:spcBef>
                <a:spcPts val="200"/>
              </a:spcBef>
              <a:spcAft>
                <a:spcPts val="200"/>
              </a:spcAft>
              <a:buClrTx/>
              <a:tabLst>
                <a:tab pos="365760" algn="l"/>
                <a:tab pos="731520" algn="l"/>
                <a:tab pos="1097280" algn="l"/>
                <a:tab pos="1463040" algn="l"/>
                <a:tab pos="3036570" algn="l"/>
              </a:tabLst>
            </a:pPr>
            <a:r>
              <a:rPr lang="ar-JO" sz="2800" kern="1200" dirty="0">
                <a:solidFill>
                  <a:prstClr val="black"/>
                </a:solidFill>
              </a:rPr>
              <a:t>يتم تحقيق نتاجات التعلم المستهدفة من خلال النشاطات والاستراتيجيات التدريسية الآتية:</a:t>
            </a:r>
            <a:endParaRPr lang="en-US" sz="2800" kern="1200" dirty="0">
              <a:solidFill>
                <a:prstClr val="black"/>
              </a:solidFill>
            </a:endParaRPr>
          </a:p>
          <a:p>
            <a:pPr lvl="0" algn="just" rtl="1">
              <a:lnSpc>
                <a:spcPct val="115000"/>
              </a:lnSpc>
              <a:spcBef>
                <a:spcPts val="200"/>
              </a:spcBef>
              <a:spcAft>
                <a:spcPts val="200"/>
              </a:spcAft>
              <a:buClrTx/>
              <a:tabLst>
                <a:tab pos="365760" algn="l"/>
                <a:tab pos="731520" algn="l"/>
                <a:tab pos="1097280" algn="l"/>
                <a:tab pos="1463040" algn="l"/>
                <a:tab pos="3036570" algn="l"/>
              </a:tabLst>
            </a:pPr>
            <a:r>
              <a:rPr lang="ar-JO" sz="2800" kern="1200" dirty="0">
                <a:solidFill>
                  <a:prstClr val="black"/>
                </a:solidFill>
              </a:rPr>
              <a:t>المحاضرات. </a:t>
            </a:r>
            <a:endParaRPr lang="en-US" sz="2800" kern="1200" dirty="0">
              <a:solidFill>
                <a:prstClr val="black"/>
              </a:solidFill>
            </a:endParaRPr>
          </a:p>
          <a:p>
            <a:pPr lvl="0" algn="just" rtl="1">
              <a:lnSpc>
                <a:spcPct val="115000"/>
              </a:lnSpc>
              <a:spcBef>
                <a:spcPts val="200"/>
              </a:spcBef>
              <a:spcAft>
                <a:spcPts val="200"/>
              </a:spcAft>
              <a:buClrTx/>
              <a:tabLst>
                <a:tab pos="365760" algn="l"/>
                <a:tab pos="731520" algn="l"/>
                <a:tab pos="1097280" algn="l"/>
                <a:tab pos="1463040" algn="l"/>
                <a:tab pos="3036570" algn="l"/>
              </a:tabLst>
            </a:pPr>
            <a:r>
              <a:rPr lang="ar-JO" sz="2800" kern="1200" dirty="0">
                <a:solidFill>
                  <a:prstClr val="black"/>
                </a:solidFill>
              </a:rPr>
              <a:t>الاختبارات القصيرة. </a:t>
            </a:r>
            <a:endParaRPr lang="en-US" sz="2800" kern="1200" dirty="0">
              <a:solidFill>
                <a:prstClr val="black"/>
              </a:solidFill>
            </a:endParaRPr>
          </a:p>
          <a:p>
            <a:pPr lvl="0" algn="just" rtl="1">
              <a:lnSpc>
                <a:spcPct val="115000"/>
              </a:lnSpc>
              <a:spcBef>
                <a:spcPts val="200"/>
              </a:spcBef>
              <a:spcAft>
                <a:spcPts val="200"/>
              </a:spcAft>
              <a:buClrTx/>
              <a:tabLst>
                <a:tab pos="365760" algn="l"/>
                <a:tab pos="731520" algn="l"/>
                <a:tab pos="1097280" algn="l"/>
                <a:tab pos="1463040" algn="l"/>
                <a:tab pos="3036570" algn="l"/>
              </a:tabLst>
            </a:pPr>
            <a:r>
              <a:rPr lang="ar-JO" sz="2800" kern="1200" dirty="0">
                <a:solidFill>
                  <a:prstClr val="black"/>
                </a:solidFill>
              </a:rPr>
              <a:t>الامتحان النهائي.  </a:t>
            </a:r>
            <a:endParaRPr lang="en-US" sz="2800" kern="1200" dirty="0">
              <a:solidFill>
                <a:prstClr val="black"/>
              </a:solidFill>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pPr lvl="0">
              <a:buClrTx/>
            </a:pPr>
            <a:r>
              <a:rPr lang="ar-JO" sz="2800" b="1" kern="1200" dirty="0">
                <a:solidFill>
                  <a:prstClr val="white"/>
                </a:solidFill>
                <a:latin typeface="Times New Roman" panose="02020603050405020304" pitchFamily="18" charset="0"/>
                <a:ea typeface="+mn-ea"/>
                <a:cs typeface="Times New Roman" panose="02020603050405020304" pitchFamily="18" charset="0"/>
              </a:rPr>
              <a:t>ريادة الأعمال والابتكار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245663" cy="9094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47728" y="1072381"/>
            <a:ext cx="103482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kern="1200" dirty="0">
                <a:solidFill>
                  <a:prstClr val="white"/>
                </a:solidFill>
                <a:latin typeface="Times New Roman" panose="02020603050405020304" pitchFamily="18" charset="0"/>
                <a:ea typeface="+mn-ea"/>
                <a:cs typeface="Times New Roman" panose="02020603050405020304" pitchFamily="18" charset="0"/>
              </a:rPr>
              <a:t>Intro lecture</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91544" y="1835019"/>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Rectangle 3">
            <a:extLst>
              <a:ext uri="{FF2B5EF4-FFF2-40B4-BE49-F238E27FC236}">
                <a16:creationId xmlns:a16="http://schemas.microsoft.com/office/drawing/2014/main" id="{DD23E63E-44BA-49AC-B6DB-24E02487F651}"/>
              </a:ext>
            </a:extLst>
          </p:cNvPr>
          <p:cNvSpPr/>
          <p:nvPr/>
        </p:nvSpPr>
        <p:spPr>
          <a:xfrm>
            <a:off x="3666489" y="278873"/>
            <a:ext cx="4859022" cy="523220"/>
          </a:xfrm>
          <a:prstGeom prst="rect">
            <a:avLst/>
          </a:prstGeom>
        </p:spPr>
        <p:txBody>
          <a:bodyPr wrap="none">
            <a:spAutoFit/>
          </a:bodyPr>
          <a:lstStyle/>
          <a:p>
            <a:pPr lvl="0"/>
            <a:r>
              <a:rPr lang="en-GB" sz="2800" b="1" dirty="0">
                <a:solidFill>
                  <a:schemeClr val="bg1"/>
                </a:solidFill>
                <a:latin typeface="Bahnschrift SemiBold SemiConden" pitchFamily="34" charset="0"/>
                <a:ea typeface="Calibri"/>
                <a:cs typeface="Calibri"/>
                <a:sym typeface="Calibri"/>
              </a:rPr>
              <a:t>Master of Educational Leadership</a:t>
            </a:r>
            <a:endParaRPr lang="ar-JO" sz="2800" b="1" dirty="0">
              <a:solidFill>
                <a:schemeClr val="bg1"/>
              </a:solidFill>
              <a:latin typeface="Bahnschrift SemiBold SemiConden" pitchFamily="34" charset="0"/>
              <a:ea typeface="Calibri"/>
              <a:cs typeface="Calibri"/>
              <a:sym typeface="Calibri"/>
            </a:endParaRPr>
          </a:p>
        </p:txBody>
      </p:sp>
      <p:sp>
        <p:nvSpPr>
          <p:cNvPr id="7" name="Rectangle 6">
            <a:extLst>
              <a:ext uri="{FF2B5EF4-FFF2-40B4-BE49-F238E27FC236}">
                <a16:creationId xmlns:a16="http://schemas.microsoft.com/office/drawing/2014/main" id="{2E385364-548B-44CD-B251-6C9F7D35C361}"/>
              </a:ext>
            </a:extLst>
          </p:cNvPr>
          <p:cNvSpPr/>
          <p:nvPr/>
        </p:nvSpPr>
        <p:spPr>
          <a:xfrm>
            <a:off x="3699149" y="2014940"/>
            <a:ext cx="4288353" cy="523220"/>
          </a:xfrm>
          <a:prstGeom prst="rect">
            <a:avLst/>
          </a:prstGeom>
        </p:spPr>
        <p:txBody>
          <a:bodyPr wrap="none">
            <a:spAutoFit/>
          </a:bodyPr>
          <a:lstStyle/>
          <a:p>
            <a:pPr lvl="0" algn="r" rtl="1" eaLnBrk="0" fontAlgn="base" hangingPunct="0">
              <a:spcBef>
                <a:spcPct val="0"/>
              </a:spcBef>
              <a:spcAft>
                <a:spcPct val="0"/>
              </a:spcAft>
              <a:buClrTx/>
              <a:buFontTx/>
              <a:buChar char="•"/>
              <a:tabLst>
                <a:tab pos="365125" algn="l"/>
                <a:tab pos="731838" algn="l"/>
                <a:tab pos="1096963" algn="l"/>
                <a:tab pos="1463675" algn="l"/>
                <a:tab pos="3036888" algn="l"/>
              </a:tabLst>
            </a:pPr>
            <a:r>
              <a:rPr lang="ar-JO" altLang="ar-JO" sz="2800" b="1" dirty="0">
                <a:solidFill>
                  <a:prstClr val="black"/>
                </a:solidFill>
                <a:latin typeface="Simplified Arabic" panose="02020603050405020304" pitchFamily="18" charset="-78"/>
                <a:ea typeface="Times New Roman" panose="02020603050405020304" pitchFamily="18" charset="0"/>
                <a:cs typeface="Simplified Arabic" panose="02020603050405020304" pitchFamily="18" charset="-78"/>
              </a:rPr>
              <a:t>النشاطات</a:t>
            </a:r>
            <a:r>
              <a:rPr lang="ar-SA" altLang="ar-JO" sz="2800" b="1" dirty="0">
                <a:solidFill>
                  <a:prstClr val="black"/>
                </a:solidFill>
                <a:latin typeface="Simplified Arabic" panose="02020603050405020304" pitchFamily="18" charset="-78"/>
                <a:ea typeface="Times New Roman" panose="02020603050405020304" pitchFamily="18" charset="0"/>
                <a:cs typeface="Simplified Arabic" panose="02020603050405020304" pitchFamily="18" charset="-78"/>
              </a:rPr>
              <a:t> والاستراتيجيات التدريسية</a:t>
            </a:r>
            <a:endParaRPr lang="ar-SA" altLang="ar-JO" sz="2800" dirty="0">
              <a:solidFill>
                <a:prstClr val="black"/>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95243379"/>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pPr lvl="0">
              <a:buClrTx/>
            </a:pPr>
            <a:r>
              <a:rPr lang="ar-JO" sz="2800" b="1" kern="1200" dirty="0">
                <a:solidFill>
                  <a:prstClr val="white"/>
                </a:solidFill>
                <a:latin typeface="Times New Roman" panose="02020603050405020304" pitchFamily="18" charset="0"/>
                <a:ea typeface="+mn-ea"/>
                <a:cs typeface="Times New Roman" panose="02020603050405020304" pitchFamily="18" charset="0"/>
              </a:rPr>
              <a:t>ريادة الأعمال والابتكار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245663" cy="9094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47728" y="1072381"/>
            <a:ext cx="103482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kern="1200" dirty="0">
                <a:solidFill>
                  <a:prstClr val="white"/>
                </a:solidFill>
                <a:latin typeface="Times New Roman" panose="02020603050405020304" pitchFamily="18" charset="0"/>
                <a:ea typeface="+mn-ea"/>
                <a:cs typeface="Times New Roman" panose="02020603050405020304" pitchFamily="18" charset="0"/>
              </a:rPr>
              <a:t>Intro lecture</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99831"/>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Rectangle 3">
            <a:extLst>
              <a:ext uri="{FF2B5EF4-FFF2-40B4-BE49-F238E27FC236}">
                <a16:creationId xmlns:a16="http://schemas.microsoft.com/office/drawing/2014/main" id="{DD23E63E-44BA-49AC-B6DB-24E02487F651}"/>
              </a:ext>
            </a:extLst>
          </p:cNvPr>
          <p:cNvSpPr/>
          <p:nvPr/>
        </p:nvSpPr>
        <p:spPr>
          <a:xfrm>
            <a:off x="3666489" y="278873"/>
            <a:ext cx="4859022" cy="523220"/>
          </a:xfrm>
          <a:prstGeom prst="rect">
            <a:avLst/>
          </a:prstGeom>
        </p:spPr>
        <p:txBody>
          <a:bodyPr wrap="none">
            <a:spAutoFit/>
          </a:bodyPr>
          <a:lstStyle/>
          <a:p>
            <a:pPr lvl="0"/>
            <a:r>
              <a:rPr lang="en-GB" sz="2800" b="1" dirty="0">
                <a:solidFill>
                  <a:schemeClr val="bg1"/>
                </a:solidFill>
                <a:latin typeface="Bahnschrift SemiBold SemiConden" pitchFamily="34" charset="0"/>
                <a:ea typeface="Calibri"/>
                <a:cs typeface="Calibri"/>
                <a:sym typeface="Calibri"/>
              </a:rPr>
              <a:t>Master of Educational Leadership</a:t>
            </a:r>
            <a:endParaRPr lang="ar-JO" sz="2800" b="1" dirty="0">
              <a:solidFill>
                <a:schemeClr val="bg1"/>
              </a:solidFill>
              <a:latin typeface="Bahnschrift SemiBold SemiConden" pitchFamily="34" charset="0"/>
              <a:ea typeface="Calibri"/>
              <a:cs typeface="Calibri"/>
              <a:sym typeface="Calibri"/>
            </a:endParaRPr>
          </a:p>
        </p:txBody>
      </p:sp>
      <p:sp>
        <p:nvSpPr>
          <p:cNvPr id="10" name="Rectangle 9">
            <a:extLst>
              <a:ext uri="{FF2B5EF4-FFF2-40B4-BE49-F238E27FC236}">
                <a16:creationId xmlns:a16="http://schemas.microsoft.com/office/drawing/2014/main" id="{A7C27AD5-3684-49CD-BA13-C5091FD05185}"/>
              </a:ext>
            </a:extLst>
          </p:cNvPr>
          <p:cNvSpPr/>
          <p:nvPr/>
        </p:nvSpPr>
        <p:spPr>
          <a:xfrm>
            <a:off x="6816080" y="1825958"/>
            <a:ext cx="4328192" cy="4224233"/>
          </a:xfrm>
          <a:prstGeom prst="rect">
            <a:avLst/>
          </a:prstGeom>
        </p:spPr>
        <p:txBody>
          <a:bodyPr wrap="square">
            <a:spAutoFit/>
          </a:bodyPr>
          <a:lstStyle/>
          <a:p>
            <a:pPr algn="just" rtl="1">
              <a:spcAft>
                <a:spcPts val="1500"/>
              </a:spcAft>
            </a:pPr>
            <a:r>
              <a:rPr lang="ar-SA" sz="3200" b="1" dirty="0">
                <a:solidFill>
                  <a:schemeClr val="tx1"/>
                </a:solidFill>
                <a:latin typeface="Simplified Arabic" pitchFamily="18" charset="-78"/>
                <a:ea typeface="Times New Roman"/>
                <a:cs typeface="Simplified Arabic" pitchFamily="18" charset="-78"/>
              </a:rPr>
              <a:t>منهجية</a:t>
            </a:r>
            <a:r>
              <a:rPr lang="en-GB" sz="3200" b="1" dirty="0">
                <a:solidFill>
                  <a:schemeClr val="tx1"/>
                </a:solidFill>
                <a:latin typeface="Simplified Arabic" pitchFamily="18" charset="-78"/>
                <a:ea typeface="Times New Roman"/>
                <a:cs typeface="Simplified Arabic" pitchFamily="18" charset="-78"/>
              </a:rPr>
              <a:t> </a:t>
            </a:r>
            <a:r>
              <a:rPr lang="ar-SA" sz="3200" b="1" dirty="0">
                <a:solidFill>
                  <a:schemeClr val="tx1"/>
                </a:solidFill>
                <a:latin typeface="Simplified Arabic" pitchFamily="18" charset="-78"/>
                <a:ea typeface="Times New Roman"/>
                <a:cs typeface="Simplified Arabic" pitchFamily="18" charset="-78"/>
              </a:rPr>
              <a:t>التدريس</a:t>
            </a:r>
            <a:endParaRPr lang="en-GB" sz="3200" b="1" dirty="0">
              <a:solidFill>
                <a:schemeClr val="tx1"/>
              </a:solidFill>
              <a:latin typeface="Simplified Arabic" pitchFamily="18" charset="-78"/>
              <a:ea typeface="Calibri"/>
              <a:cs typeface="Simplified Arabic" pitchFamily="18" charset="-78"/>
            </a:endParaRPr>
          </a:p>
          <a:p>
            <a:pPr algn="just" rtl="1"/>
            <a:r>
              <a:rPr lang="ar-SA" sz="3200" dirty="0">
                <a:latin typeface="Simplified Arabic" pitchFamily="18" charset="-78"/>
                <a:ea typeface="Times New Roman"/>
                <a:cs typeface="Simplified Arabic" pitchFamily="18" charset="-78"/>
              </a:rPr>
              <a:t>يتم تقديم محاور البرنامج باستخدام المحاضرات المسجلة وحلقات النقاش عن بع</a:t>
            </a:r>
            <a:r>
              <a:rPr lang="ar-JO" sz="3200" dirty="0">
                <a:latin typeface="Simplified Arabic" pitchFamily="18" charset="-78"/>
                <a:ea typeface="Times New Roman"/>
                <a:cs typeface="Simplified Arabic" pitchFamily="18" charset="-78"/>
              </a:rPr>
              <a:t>د والتي يتم خلالها مناقشة جميع المحاضرات التي تم تسجيلها على المنصة بالإضافة إلى الإجابة عن استفساراتكم.</a:t>
            </a:r>
            <a:endParaRPr lang="en-GB" sz="3200" dirty="0">
              <a:latin typeface="Simplified Arabic" pitchFamily="18" charset="-78"/>
              <a:cs typeface="Simplified Arabic" pitchFamily="18" charset="-78"/>
            </a:endParaRPr>
          </a:p>
        </p:txBody>
      </p:sp>
      <p:pic>
        <p:nvPicPr>
          <p:cNvPr id="11" name="Picture 10">
            <a:extLst>
              <a:ext uri="{FF2B5EF4-FFF2-40B4-BE49-F238E27FC236}">
                <a16:creationId xmlns:a16="http://schemas.microsoft.com/office/drawing/2014/main" id="{CFC20819-DFCB-451B-BF21-1B6983EBC869}"/>
              </a:ext>
            </a:extLst>
          </p:cNvPr>
          <p:cNvPicPr>
            <a:picLocks noChangeAspect="1"/>
          </p:cNvPicPr>
          <p:nvPr/>
        </p:nvPicPr>
        <p:blipFill>
          <a:blip r:embed="rId4"/>
          <a:stretch>
            <a:fillRect/>
          </a:stretch>
        </p:blipFill>
        <p:spPr>
          <a:xfrm>
            <a:off x="762000" y="2014940"/>
            <a:ext cx="5768352" cy="3770679"/>
          </a:xfrm>
          <a:prstGeom prst="rect">
            <a:avLst/>
          </a:prstGeom>
        </p:spPr>
      </p:pic>
    </p:spTree>
    <p:custDataLst>
      <p:tags r:id="rId1"/>
    </p:custDataLst>
    <p:extLst>
      <p:ext uri="{BB962C8B-B14F-4D97-AF65-F5344CB8AC3E}">
        <p14:creationId xmlns:p14="http://schemas.microsoft.com/office/powerpoint/2010/main" val="923310409"/>
      </p:ext>
    </p:extLst>
  </p:cSld>
  <p:clrMapOvr>
    <a:masterClrMapping/>
  </p:clrMapOvr>
  <mc:AlternateContent xmlns:mc="http://schemas.openxmlformats.org/markup-compatibility/2006">
    <mc:Choice xmlns:p14="http://schemas.microsoft.com/office/powerpoint/2010/main" Requires="p14">
      <p:transition spd="slow" p14:dur="1500">
        <p14:window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circle(in)">
                                      <p:cBhvr>
                                        <p:cTn id="7"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10CB4122-21EC-40D7-B6F9-8724F6F81DF4}"/>
              </a:ext>
            </a:extLst>
          </p:cNvPr>
          <p:cNvGraphicFramePr>
            <a:graphicFrameLocks noGrp="1"/>
          </p:cNvGraphicFramePr>
          <p:nvPr>
            <p:extLst>
              <p:ext uri="{D42A27DB-BD31-4B8C-83A1-F6EECF244321}">
                <p14:modId xmlns:p14="http://schemas.microsoft.com/office/powerpoint/2010/main" val="4089406923"/>
              </p:ext>
            </p:extLst>
          </p:nvPr>
        </p:nvGraphicFramePr>
        <p:xfrm>
          <a:off x="0" y="620688"/>
          <a:ext cx="12192001" cy="6356255"/>
        </p:xfrm>
        <a:graphic>
          <a:graphicData uri="http://schemas.openxmlformats.org/drawingml/2006/table">
            <a:tbl>
              <a:tblPr/>
              <a:tblGrid>
                <a:gridCol w="2207568">
                  <a:extLst>
                    <a:ext uri="{9D8B030D-6E8A-4147-A177-3AD203B41FA5}">
                      <a16:colId xmlns:a16="http://schemas.microsoft.com/office/drawing/2014/main" val="2528422542"/>
                    </a:ext>
                  </a:extLst>
                </a:gridCol>
                <a:gridCol w="7200800">
                  <a:extLst>
                    <a:ext uri="{9D8B030D-6E8A-4147-A177-3AD203B41FA5}">
                      <a16:colId xmlns:a16="http://schemas.microsoft.com/office/drawing/2014/main" val="1825939710"/>
                    </a:ext>
                  </a:extLst>
                </a:gridCol>
                <a:gridCol w="2783633">
                  <a:extLst>
                    <a:ext uri="{9D8B030D-6E8A-4147-A177-3AD203B41FA5}">
                      <a16:colId xmlns:a16="http://schemas.microsoft.com/office/drawing/2014/main" val="2639044322"/>
                    </a:ext>
                  </a:extLst>
                </a:gridCol>
              </a:tblGrid>
              <a:tr h="428072">
                <a:tc>
                  <a:txBody>
                    <a:bodyPr/>
                    <a:lstStyle/>
                    <a:p>
                      <a:pPr algn="ctr" fontAlgn="ctr" latinLnBrk="0"/>
                      <a:r>
                        <a:rPr lang="ar-JO" sz="2400" b="1" dirty="0">
                          <a:effectLst/>
                          <a:cs typeface="+mj-cs"/>
                        </a:rPr>
                        <a:t>الأسبوع</a:t>
                      </a:r>
                    </a:p>
                  </a:txBody>
                  <a:tcPr marL="83147" marR="83147" marT="41573" marB="4157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fontAlgn="ctr" latinLnBrk="0"/>
                      <a:r>
                        <a:rPr lang="ar-JO" sz="2400" b="1" dirty="0">
                          <a:effectLst/>
                          <a:cs typeface="+mj-cs"/>
                        </a:rPr>
                        <a:t>الموضوع</a:t>
                      </a:r>
                    </a:p>
                  </a:txBody>
                  <a:tcPr marL="83147" marR="83147" marT="41573" marB="4157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75000"/>
                      </a:schemeClr>
                    </a:solidFill>
                  </a:tcPr>
                </a:tc>
                <a:tc>
                  <a:txBody>
                    <a:bodyPr/>
                    <a:lstStyle/>
                    <a:p>
                      <a:pPr algn="ctr" fontAlgn="ctr" latinLnBrk="0"/>
                      <a:r>
                        <a:rPr lang="ar-JO" sz="2400" b="1" dirty="0">
                          <a:effectLst/>
                          <a:cs typeface="+mj-cs"/>
                        </a:rPr>
                        <a:t>التاريخ</a:t>
                      </a:r>
                    </a:p>
                  </a:txBody>
                  <a:tcPr marL="83147" marR="83147" marT="41573" marB="4157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75000"/>
                      </a:schemeClr>
                    </a:solidFill>
                  </a:tcPr>
                </a:tc>
                <a:extLst>
                  <a:ext uri="{0D108BD9-81ED-4DB2-BD59-A6C34878D82A}">
                    <a16:rowId xmlns:a16="http://schemas.microsoft.com/office/drawing/2014/main" val="489559948"/>
                  </a:ext>
                </a:extLst>
              </a:tr>
              <a:tr h="380400">
                <a:tc>
                  <a:txBody>
                    <a:bodyPr/>
                    <a:lstStyle/>
                    <a:p>
                      <a:pPr algn="ctr" fontAlgn="t"/>
                      <a:r>
                        <a:rPr lang="ar-JO" sz="1800" b="1" dirty="0">
                          <a:effectLst/>
                          <a:cs typeface="+mj-cs"/>
                        </a:rPr>
                        <a:t>الأسبوع 1</a:t>
                      </a:r>
                    </a:p>
                  </a:txBody>
                  <a:tcPr marL="83147" marR="83147" marT="41573" marB="4157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t"/>
                      <a:r>
                        <a:rPr lang="ar-JO" sz="1800" b="1">
                          <a:effectLst/>
                          <a:cs typeface="+mj-cs"/>
                        </a:rPr>
                        <a:t>محاضرة توجيهية</a:t>
                      </a:r>
                    </a:p>
                  </a:txBody>
                  <a:tcPr marL="83147" marR="83147" marT="41573" marB="4157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t"/>
                      <a:r>
                        <a:rPr lang="ar-JO" sz="2000" b="1" dirty="0">
                          <a:effectLst/>
                          <a:cs typeface="+mj-cs"/>
                        </a:rPr>
                        <a:t>30/9/2023</a:t>
                      </a:r>
                    </a:p>
                  </a:txBody>
                  <a:tcPr marL="83147" marR="83147" marT="41573" marB="4157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525934281"/>
                  </a:ext>
                </a:extLst>
              </a:tr>
              <a:tr h="380400">
                <a:tc>
                  <a:txBody>
                    <a:bodyPr/>
                    <a:lstStyle/>
                    <a:p>
                      <a:pPr algn="ctr" fontAlgn="t"/>
                      <a:r>
                        <a:rPr lang="ar-JO" sz="1800" b="1" dirty="0">
                          <a:effectLst/>
                          <a:cs typeface="+mj-cs"/>
                        </a:rPr>
                        <a:t>الأسبوع 2</a:t>
                      </a:r>
                    </a:p>
                  </a:txBody>
                  <a:tcPr marL="83147" marR="83147" marT="41573" marB="4157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t"/>
                      <a:r>
                        <a:rPr lang="ar-JO" sz="1800" b="1" dirty="0">
                          <a:effectLst/>
                          <a:cs typeface="+mj-cs"/>
                        </a:rPr>
                        <a:t>محاضرة – حلقة نقاش – اختبار قصير</a:t>
                      </a:r>
                    </a:p>
                  </a:txBody>
                  <a:tcPr marL="83147" marR="83147" marT="41573" marB="4157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t"/>
                      <a:r>
                        <a:rPr lang="ar-JO" sz="2000" b="1" dirty="0">
                          <a:effectLst/>
                          <a:cs typeface="+mj-cs"/>
                        </a:rPr>
                        <a:t>7/10/2023</a:t>
                      </a:r>
                    </a:p>
                  </a:txBody>
                  <a:tcPr marL="83147" marR="83147" marT="41573" marB="4157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500262224"/>
                  </a:ext>
                </a:extLst>
              </a:tr>
              <a:tr h="380400">
                <a:tc>
                  <a:txBody>
                    <a:bodyPr/>
                    <a:lstStyle/>
                    <a:p>
                      <a:pPr algn="ctr" fontAlgn="t"/>
                      <a:r>
                        <a:rPr lang="ar-JO" sz="1800" b="1" dirty="0">
                          <a:effectLst/>
                          <a:cs typeface="+mj-cs"/>
                        </a:rPr>
                        <a:t>الأسبوع 3</a:t>
                      </a:r>
                    </a:p>
                  </a:txBody>
                  <a:tcPr marL="83147" marR="83147" marT="41573" marB="4157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t"/>
                      <a:r>
                        <a:rPr lang="ar-JO" sz="1800" b="1">
                          <a:effectLst/>
                          <a:cs typeface="+mj-cs"/>
                        </a:rPr>
                        <a:t>محاضرة – حلقة نقاش – اختبار قصير</a:t>
                      </a:r>
                    </a:p>
                  </a:txBody>
                  <a:tcPr marL="83147" marR="83147" marT="41573" marB="4157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t"/>
                      <a:r>
                        <a:rPr lang="ar-JO" sz="2000" b="1" dirty="0">
                          <a:effectLst/>
                          <a:cs typeface="+mj-cs"/>
                        </a:rPr>
                        <a:t>14/10/2023</a:t>
                      </a:r>
                    </a:p>
                  </a:txBody>
                  <a:tcPr marL="83147" marR="83147" marT="41573" marB="4157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12328084"/>
                  </a:ext>
                </a:extLst>
              </a:tr>
              <a:tr h="380400">
                <a:tc>
                  <a:txBody>
                    <a:bodyPr/>
                    <a:lstStyle/>
                    <a:p>
                      <a:pPr algn="ctr" fontAlgn="t"/>
                      <a:r>
                        <a:rPr lang="ar-JO" sz="1800" b="1" dirty="0">
                          <a:effectLst/>
                          <a:cs typeface="+mj-cs"/>
                        </a:rPr>
                        <a:t>الأسبوع 4</a:t>
                      </a:r>
                    </a:p>
                  </a:txBody>
                  <a:tcPr marL="83147" marR="83147" marT="41573" marB="4157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t"/>
                      <a:r>
                        <a:rPr lang="ar-JO" sz="1800" b="1" dirty="0">
                          <a:effectLst/>
                          <a:cs typeface="+mj-cs"/>
                        </a:rPr>
                        <a:t>محاضرة – حلقة نقاش – اختبار قصير</a:t>
                      </a:r>
                    </a:p>
                  </a:txBody>
                  <a:tcPr marL="83147" marR="83147" marT="41573" marB="4157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t"/>
                      <a:r>
                        <a:rPr lang="ar-JO" sz="2000" b="1" dirty="0">
                          <a:effectLst/>
                          <a:cs typeface="+mj-cs"/>
                        </a:rPr>
                        <a:t>21/10/2023</a:t>
                      </a:r>
                    </a:p>
                  </a:txBody>
                  <a:tcPr marL="83147" marR="83147" marT="41573" marB="4157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399336435"/>
                  </a:ext>
                </a:extLst>
              </a:tr>
              <a:tr h="864051">
                <a:tc>
                  <a:txBody>
                    <a:bodyPr/>
                    <a:lstStyle/>
                    <a:p>
                      <a:pPr algn="ctr" fontAlgn="t"/>
                      <a:r>
                        <a:rPr lang="ar-JO" sz="1800" b="1">
                          <a:effectLst/>
                          <a:cs typeface="+mj-cs"/>
                        </a:rPr>
                        <a:t>الأسبوع 5</a:t>
                      </a:r>
                    </a:p>
                  </a:txBody>
                  <a:tcPr marL="83147" marR="83147" marT="41573" marB="4157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t"/>
                      <a:r>
                        <a:rPr lang="ar-JO" sz="1800" b="1" dirty="0">
                          <a:effectLst/>
                          <a:cs typeface="+mj-cs"/>
                        </a:rPr>
                        <a:t>محاضرة – حلقة نقاش – اختبار قصير</a:t>
                      </a:r>
                      <a:br>
                        <a:rPr lang="ar-JO" sz="1800" b="1" dirty="0">
                          <a:effectLst/>
                          <a:cs typeface="+mj-cs"/>
                        </a:rPr>
                      </a:br>
                      <a:r>
                        <a:rPr lang="ar-JO" sz="1800" b="1" dirty="0">
                          <a:effectLst/>
                          <a:cs typeface="+mj-cs"/>
                        </a:rPr>
                        <a:t>آخر موعد للاعتذار عن الفصل أو عن مقرر</a:t>
                      </a:r>
                    </a:p>
                  </a:txBody>
                  <a:tcPr marL="83147" marR="83147" marT="41573" marB="4157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t"/>
                      <a:r>
                        <a:rPr lang="ar-JO" sz="2000" b="1" dirty="0">
                          <a:effectLst/>
                          <a:cs typeface="+mj-cs"/>
                        </a:rPr>
                        <a:t>28/10/2023</a:t>
                      </a:r>
                    </a:p>
                  </a:txBody>
                  <a:tcPr marL="83147" marR="83147" marT="41573" marB="4157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754507873"/>
                  </a:ext>
                </a:extLst>
              </a:tr>
              <a:tr h="380400">
                <a:tc>
                  <a:txBody>
                    <a:bodyPr/>
                    <a:lstStyle/>
                    <a:p>
                      <a:pPr algn="ctr" fontAlgn="t"/>
                      <a:r>
                        <a:rPr lang="ar-JO" sz="1800" b="1" dirty="0">
                          <a:effectLst/>
                          <a:cs typeface="+mj-cs"/>
                        </a:rPr>
                        <a:t>الأسبوع 6</a:t>
                      </a:r>
                    </a:p>
                  </a:txBody>
                  <a:tcPr marL="83147" marR="83147" marT="41573" marB="4157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t"/>
                      <a:r>
                        <a:rPr lang="ar-JO" sz="1800" b="1" dirty="0">
                          <a:effectLst/>
                          <a:cs typeface="+mj-cs"/>
                        </a:rPr>
                        <a:t>محاضرة – حلقة نقاش – اختبار قصير</a:t>
                      </a:r>
                    </a:p>
                  </a:txBody>
                  <a:tcPr marL="83147" marR="83147" marT="41573" marB="4157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t"/>
                      <a:r>
                        <a:rPr lang="ar-JO" sz="2000" b="1" dirty="0">
                          <a:effectLst/>
                          <a:cs typeface="+mj-cs"/>
                        </a:rPr>
                        <a:t>4/11/2023</a:t>
                      </a:r>
                    </a:p>
                  </a:txBody>
                  <a:tcPr marL="83147" marR="83147" marT="41573" marB="4157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0369265"/>
                  </a:ext>
                </a:extLst>
              </a:tr>
              <a:tr h="380400">
                <a:tc>
                  <a:txBody>
                    <a:bodyPr/>
                    <a:lstStyle/>
                    <a:p>
                      <a:pPr algn="ctr" fontAlgn="t"/>
                      <a:r>
                        <a:rPr lang="ar-JO" sz="1800" b="1">
                          <a:effectLst/>
                          <a:cs typeface="+mj-cs"/>
                        </a:rPr>
                        <a:t>الأسبوع 7</a:t>
                      </a:r>
                    </a:p>
                  </a:txBody>
                  <a:tcPr marL="83147" marR="83147" marT="41573" marB="4157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t"/>
                      <a:r>
                        <a:rPr lang="ar-JO" sz="1800" b="1" dirty="0">
                          <a:effectLst/>
                          <a:cs typeface="+mj-cs"/>
                        </a:rPr>
                        <a:t>محاضرة – حلقة نقاش – اختبار قصير</a:t>
                      </a:r>
                    </a:p>
                  </a:txBody>
                  <a:tcPr marL="83147" marR="83147" marT="41573" marB="4157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t"/>
                      <a:r>
                        <a:rPr lang="ar-JO" sz="2000" b="1" dirty="0">
                          <a:effectLst/>
                          <a:cs typeface="+mj-cs"/>
                        </a:rPr>
                        <a:t>11/11/2023</a:t>
                      </a:r>
                    </a:p>
                  </a:txBody>
                  <a:tcPr marL="83147" marR="83147" marT="41573" marB="4157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27791001"/>
                  </a:ext>
                </a:extLst>
              </a:tr>
              <a:tr h="380400">
                <a:tc>
                  <a:txBody>
                    <a:bodyPr/>
                    <a:lstStyle/>
                    <a:p>
                      <a:pPr algn="ctr" fontAlgn="t"/>
                      <a:r>
                        <a:rPr lang="ar-JO" sz="1800" b="1">
                          <a:effectLst/>
                          <a:cs typeface="+mj-cs"/>
                        </a:rPr>
                        <a:t>الأسبوع 8</a:t>
                      </a:r>
                    </a:p>
                  </a:txBody>
                  <a:tcPr marL="83147" marR="83147" marT="41573" marB="4157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t"/>
                      <a:r>
                        <a:rPr lang="ar-JO" sz="1800" b="1" dirty="0">
                          <a:effectLst/>
                          <a:cs typeface="+mj-cs"/>
                        </a:rPr>
                        <a:t>محاضرة – حلقة نقاش – اختبار قصير</a:t>
                      </a:r>
                    </a:p>
                  </a:txBody>
                  <a:tcPr marL="83147" marR="83147" marT="41573" marB="4157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t"/>
                      <a:r>
                        <a:rPr lang="ar-JO" sz="2000" b="1" dirty="0">
                          <a:effectLst/>
                          <a:cs typeface="+mj-cs"/>
                        </a:rPr>
                        <a:t>18/11/2023</a:t>
                      </a:r>
                    </a:p>
                  </a:txBody>
                  <a:tcPr marL="83147" marR="83147" marT="41573" marB="4157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61593763"/>
                  </a:ext>
                </a:extLst>
              </a:tr>
              <a:tr h="380400">
                <a:tc>
                  <a:txBody>
                    <a:bodyPr/>
                    <a:lstStyle/>
                    <a:p>
                      <a:pPr algn="ctr" fontAlgn="t"/>
                      <a:r>
                        <a:rPr lang="ar-JO" sz="1800" b="1">
                          <a:effectLst/>
                          <a:cs typeface="+mj-cs"/>
                        </a:rPr>
                        <a:t>الأسبوع 9</a:t>
                      </a:r>
                    </a:p>
                  </a:txBody>
                  <a:tcPr marL="83147" marR="83147" marT="41573" marB="4157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t"/>
                      <a:r>
                        <a:rPr lang="ar-JO" sz="1800" b="1" dirty="0">
                          <a:effectLst/>
                          <a:cs typeface="+mj-cs"/>
                        </a:rPr>
                        <a:t>محاضرة – حلقة نقاش – اختبار قصير</a:t>
                      </a:r>
                    </a:p>
                  </a:txBody>
                  <a:tcPr marL="83147" marR="83147" marT="41573" marB="4157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t"/>
                      <a:r>
                        <a:rPr lang="ar-JO" sz="2000" b="1" dirty="0">
                          <a:effectLst/>
                          <a:cs typeface="+mj-cs"/>
                        </a:rPr>
                        <a:t>25/11/2023</a:t>
                      </a:r>
                    </a:p>
                  </a:txBody>
                  <a:tcPr marL="83147" marR="83147" marT="41573" marB="4157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565186982"/>
                  </a:ext>
                </a:extLst>
              </a:tr>
              <a:tr h="380400">
                <a:tc>
                  <a:txBody>
                    <a:bodyPr/>
                    <a:lstStyle/>
                    <a:p>
                      <a:pPr algn="ctr" fontAlgn="t"/>
                      <a:r>
                        <a:rPr lang="ar-JO" sz="1800" b="1">
                          <a:effectLst/>
                          <a:cs typeface="+mj-cs"/>
                        </a:rPr>
                        <a:t>الأسبوع 10</a:t>
                      </a:r>
                    </a:p>
                  </a:txBody>
                  <a:tcPr marL="83147" marR="83147" marT="41573" marB="4157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t"/>
                      <a:r>
                        <a:rPr lang="ar-JO" sz="1800" b="1" dirty="0">
                          <a:effectLst/>
                          <a:cs typeface="+mj-cs"/>
                        </a:rPr>
                        <a:t>محاضرة – حلقة نقاش – اختبار قصير</a:t>
                      </a:r>
                    </a:p>
                  </a:txBody>
                  <a:tcPr marL="83147" marR="83147" marT="41573" marB="4157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t"/>
                      <a:r>
                        <a:rPr lang="ar-JO" sz="2000" b="1" dirty="0">
                          <a:effectLst/>
                          <a:cs typeface="+mj-cs"/>
                        </a:rPr>
                        <a:t>2/12/2023</a:t>
                      </a:r>
                    </a:p>
                  </a:txBody>
                  <a:tcPr marL="83147" marR="83147" marT="41573" marB="4157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829523429"/>
                  </a:ext>
                </a:extLst>
              </a:tr>
              <a:tr h="380400">
                <a:tc>
                  <a:txBody>
                    <a:bodyPr/>
                    <a:lstStyle/>
                    <a:p>
                      <a:pPr algn="ctr" fontAlgn="t"/>
                      <a:r>
                        <a:rPr lang="ar-JO" sz="1800" b="1">
                          <a:effectLst/>
                          <a:cs typeface="+mj-cs"/>
                        </a:rPr>
                        <a:t>الأسبوع 11</a:t>
                      </a:r>
                    </a:p>
                  </a:txBody>
                  <a:tcPr marL="83147" marR="83147" marT="41573" marB="4157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t"/>
                      <a:r>
                        <a:rPr lang="ar-JO" sz="1800" b="1" dirty="0">
                          <a:effectLst/>
                          <a:cs typeface="+mj-cs"/>
                        </a:rPr>
                        <a:t>محاضرة – حلقة نقاش – اختبار قصير</a:t>
                      </a:r>
                    </a:p>
                  </a:txBody>
                  <a:tcPr marL="83147" marR="83147" marT="41573" marB="4157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t"/>
                      <a:r>
                        <a:rPr lang="ar-JO" sz="2000" b="1" dirty="0">
                          <a:effectLst/>
                          <a:cs typeface="+mj-cs"/>
                        </a:rPr>
                        <a:t>9/12/2023</a:t>
                      </a:r>
                    </a:p>
                  </a:txBody>
                  <a:tcPr marL="83147" marR="83147" marT="41573" marB="4157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98576116"/>
                  </a:ext>
                </a:extLst>
              </a:tr>
              <a:tr h="380400">
                <a:tc>
                  <a:txBody>
                    <a:bodyPr/>
                    <a:lstStyle/>
                    <a:p>
                      <a:pPr algn="ctr" fontAlgn="t"/>
                      <a:r>
                        <a:rPr lang="ar-JO" sz="1800" b="1">
                          <a:effectLst/>
                          <a:cs typeface="+mj-cs"/>
                        </a:rPr>
                        <a:t>الأسبوع 12</a:t>
                      </a:r>
                    </a:p>
                  </a:txBody>
                  <a:tcPr marL="83147" marR="83147" marT="41573" marB="4157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t"/>
                      <a:r>
                        <a:rPr lang="ar-JO" sz="1800" b="1">
                          <a:effectLst/>
                          <a:cs typeface="+mj-cs"/>
                        </a:rPr>
                        <a:t>حلقة نقاش</a:t>
                      </a:r>
                    </a:p>
                  </a:txBody>
                  <a:tcPr marL="83147" marR="83147" marT="41573" marB="4157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t"/>
                      <a:r>
                        <a:rPr lang="ar-JO" sz="2000" b="1" dirty="0">
                          <a:effectLst/>
                          <a:cs typeface="+mj-cs"/>
                        </a:rPr>
                        <a:t>16/12/2023</a:t>
                      </a:r>
                    </a:p>
                  </a:txBody>
                  <a:tcPr marL="83147" marR="83147" marT="41573" marB="4157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587385917"/>
                  </a:ext>
                </a:extLst>
              </a:tr>
              <a:tr h="380400">
                <a:tc>
                  <a:txBody>
                    <a:bodyPr/>
                    <a:lstStyle/>
                    <a:p>
                      <a:pPr algn="ctr" fontAlgn="t"/>
                      <a:r>
                        <a:rPr lang="ar-JO" sz="1800" b="1">
                          <a:effectLst/>
                          <a:cs typeface="+mj-cs"/>
                        </a:rPr>
                        <a:t>الأسبوع 13</a:t>
                      </a:r>
                    </a:p>
                  </a:txBody>
                  <a:tcPr marL="83147" marR="83147" marT="41573" marB="4157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t"/>
                      <a:r>
                        <a:rPr lang="ar-JO" sz="1800" b="1">
                          <a:effectLst/>
                          <a:cs typeface="+mj-cs"/>
                        </a:rPr>
                        <a:t>بداية الاختبارات النهائية</a:t>
                      </a:r>
                    </a:p>
                  </a:txBody>
                  <a:tcPr marL="83147" marR="83147" marT="41573" marB="4157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t"/>
                      <a:r>
                        <a:rPr lang="ar-JO" sz="2000" b="1" dirty="0">
                          <a:effectLst/>
                          <a:cs typeface="+mj-cs"/>
                        </a:rPr>
                        <a:t>23/12/2023</a:t>
                      </a:r>
                    </a:p>
                  </a:txBody>
                  <a:tcPr marL="83147" marR="83147" marT="41573" marB="4157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250048930"/>
                  </a:ext>
                </a:extLst>
              </a:tr>
              <a:tr h="380400">
                <a:tc>
                  <a:txBody>
                    <a:bodyPr/>
                    <a:lstStyle/>
                    <a:p>
                      <a:pPr algn="ctr" fontAlgn="t"/>
                      <a:r>
                        <a:rPr lang="ar-JO" sz="1800" b="1" dirty="0">
                          <a:effectLst/>
                          <a:cs typeface="+mj-cs"/>
                        </a:rPr>
                        <a:t>نهاية الدراسة</a:t>
                      </a:r>
                    </a:p>
                  </a:txBody>
                  <a:tcPr marL="83147" marR="83147" marT="41573" marB="4157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75000"/>
                      </a:schemeClr>
                    </a:solidFill>
                  </a:tcPr>
                </a:tc>
                <a:tc>
                  <a:txBody>
                    <a:bodyPr/>
                    <a:lstStyle/>
                    <a:p>
                      <a:pPr algn="ctr" fontAlgn="t"/>
                      <a:r>
                        <a:rPr lang="ar-JO" sz="1800" b="1" dirty="0">
                          <a:effectLst/>
                          <a:cs typeface="+mj-cs"/>
                        </a:rPr>
                        <a:t>نهاية الاختبارات النهائية</a:t>
                      </a:r>
                    </a:p>
                  </a:txBody>
                  <a:tcPr marL="83147" marR="83147" marT="41573" marB="4157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75000"/>
                      </a:schemeClr>
                    </a:solidFill>
                  </a:tcPr>
                </a:tc>
                <a:tc>
                  <a:txBody>
                    <a:bodyPr/>
                    <a:lstStyle/>
                    <a:p>
                      <a:pPr algn="ctr" fontAlgn="t"/>
                      <a:r>
                        <a:rPr lang="ar-JO" sz="2000" b="1" dirty="0">
                          <a:effectLst/>
                          <a:cs typeface="+mj-cs"/>
                        </a:rPr>
                        <a:t>30/12/2023</a:t>
                      </a:r>
                    </a:p>
                  </a:txBody>
                  <a:tcPr marL="83147" marR="83147" marT="41573" marB="4157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75000"/>
                      </a:schemeClr>
                    </a:solidFill>
                  </a:tcPr>
                </a:tc>
                <a:extLst>
                  <a:ext uri="{0D108BD9-81ED-4DB2-BD59-A6C34878D82A}">
                    <a16:rowId xmlns:a16="http://schemas.microsoft.com/office/drawing/2014/main" val="1816602494"/>
                  </a:ext>
                </a:extLst>
              </a:tr>
            </a:tbl>
          </a:graphicData>
        </a:graphic>
      </p:graphicFrame>
      <p:sp>
        <p:nvSpPr>
          <p:cNvPr id="3" name="Google Shape;145;p3">
            <a:extLst>
              <a:ext uri="{FF2B5EF4-FFF2-40B4-BE49-F238E27FC236}">
                <a16:creationId xmlns:a16="http://schemas.microsoft.com/office/drawing/2014/main" id="{06EF2239-71C1-4300-88CB-67502BDEA353}"/>
              </a:ext>
            </a:extLst>
          </p:cNvPr>
          <p:cNvSpPr txBox="1"/>
          <p:nvPr/>
        </p:nvSpPr>
        <p:spPr>
          <a:xfrm>
            <a:off x="2927648" y="56484"/>
            <a:ext cx="7056785" cy="954067"/>
          </a:xfrm>
          <a:prstGeom prst="rect">
            <a:avLst/>
          </a:prstGeom>
          <a:noFill/>
          <a:ln>
            <a:noFill/>
          </a:ln>
        </p:spPr>
        <p:txBody>
          <a:bodyPr spcFirstLastPara="1" wrap="square" lIns="91425" tIns="45700" rIns="91425" bIns="45700" anchor="t" anchorCtr="0">
            <a:spAutoFit/>
          </a:bodyPr>
          <a:lstStyle/>
          <a:p>
            <a:r>
              <a:rPr lang="ar-JO" sz="2800" b="1" dirty="0">
                <a:solidFill>
                  <a:schemeClr val="bg1"/>
                </a:solidFill>
                <a:latin typeface="Simplified Arabic" pitchFamily="18" charset="-78"/>
                <a:ea typeface="Tajawal Medium"/>
                <a:cs typeface="Simplified Arabic" pitchFamily="18" charset="-78"/>
                <a:sym typeface="Tajawal Medium"/>
              </a:rPr>
              <a:t>الجدول الزمني للمادة الدراسية" </a:t>
            </a:r>
            <a:r>
              <a:rPr lang="en-US" sz="2800" b="1" dirty="0">
                <a:solidFill>
                  <a:schemeClr val="bg1"/>
                </a:solidFill>
                <a:latin typeface="Simplified Arabic" pitchFamily="18" charset="-78"/>
                <a:ea typeface="Tajawal Medium"/>
                <a:cs typeface="Simplified Arabic" pitchFamily="18" charset="-78"/>
                <a:sym typeface="Tajawal Medium"/>
              </a:rPr>
              <a:t>“</a:t>
            </a:r>
            <a:r>
              <a:rPr lang="ar-SA" sz="2800" b="1" dirty="0">
                <a:solidFill>
                  <a:schemeClr val="bg1"/>
                </a:solidFill>
              </a:rPr>
              <a:t>ريادة الأعمال والابتكار </a:t>
            </a:r>
            <a:endParaRPr lang="en-GB" sz="2800" b="1" dirty="0">
              <a:solidFill>
                <a:schemeClr val="bg1"/>
              </a:solidFill>
            </a:endParaRPr>
          </a:p>
          <a:p>
            <a:pPr lvl="0"/>
            <a:endParaRPr sz="2800" dirty="0">
              <a:solidFill>
                <a:schemeClr val="bg2"/>
              </a:solidFill>
              <a:latin typeface="Simplified Arabic" pitchFamily="18" charset="-78"/>
              <a:cs typeface="Simplified Arabic" pitchFamily="18" charset="-78"/>
            </a:endParaRPr>
          </a:p>
        </p:txBody>
      </p:sp>
    </p:spTree>
    <p:extLst>
      <p:ext uri="{BB962C8B-B14F-4D97-AF65-F5344CB8AC3E}">
        <p14:creationId xmlns:p14="http://schemas.microsoft.com/office/powerpoint/2010/main" val="96826072"/>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8936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pPr lvl="0">
              <a:buClrTx/>
            </a:pPr>
            <a:r>
              <a:rPr lang="ar-JO" sz="2800" b="1" kern="1200" dirty="0">
                <a:solidFill>
                  <a:prstClr val="white"/>
                </a:solidFill>
                <a:latin typeface="Times New Roman" panose="02020603050405020304" pitchFamily="18" charset="0"/>
                <a:ea typeface="+mn-ea"/>
                <a:cs typeface="Times New Roman" panose="02020603050405020304" pitchFamily="18" charset="0"/>
              </a:rPr>
              <a:t>ريادة الأعمال والابتكار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245663" cy="9094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47728" y="1072381"/>
            <a:ext cx="103482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kern="1200" dirty="0">
                <a:solidFill>
                  <a:prstClr val="white"/>
                </a:solidFill>
                <a:latin typeface="Times New Roman" panose="02020603050405020304" pitchFamily="18" charset="0"/>
                <a:ea typeface="+mn-ea"/>
                <a:cs typeface="Times New Roman" panose="02020603050405020304" pitchFamily="18" charset="0"/>
              </a:rPr>
              <a:t>Intro lecture</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395857" y="2793483"/>
            <a:ext cx="1478626" cy="2677656"/>
          </a:xfrm>
          <a:prstGeom prst="rect">
            <a:avLst/>
          </a:prstGeom>
          <a:noFill/>
        </p:spPr>
        <p:txBody>
          <a:bodyPr wrap="square" rtlCol="0">
            <a:spAutoFit/>
          </a:bodyPr>
          <a:lstStyle/>
          <a:p>
            <a:pPr lvl="0" algn="ctr">
              <a:buClrTx/>
              <a:defRPr/>
            </a:pPr>
            <a:r>
              <a:rPr lang="ar-JO" sz="2800" b="1" kern="1200" dirty="0">
                <a:solidFill>
                  <a:schemeClr val="tx1"/>
                </a:solidFill>
                <a:latin typeface="Calibri Light" panose="020F0302020204030204"/>
                <a:ea typeface="+mj-ea"/>
                <a:cs typeface="Times New Roman" panose="02020603050405020304" pitchFamily="18" charset="0"/>
              </a:rPr>
              <a:t>الأعمال </a:t>
            </a:r>
          </a:p>
          <a:p>
            <a:pPr lvl="0" algn="ctr">
              <a:buClrTx/>
              <a:defRPr/>
            </a:pPr>
            <a:r>
              <a:rPr lang="ar-JO" sz="2800" b="1" kern="1200" dirty="0">
                <a:solidFill>
                  <a:schemeClr val="tx1"/>
                </a:solidFill>
                <a:latin typeface="Calibri Light" panose="020F0302020204030204"/>
                <a:ea typeface="+mj-ea"/>
                <a:cs typeface="Times New Roman" panose="02020603050405020304" pitchFamily="18" charset="0"/>
              </a:rPr>
              <a:t>المطلوبة</a:t>
            </a:r>
          </a:p>
          <a:p>
            <a:pPr lvl="0" algn="ctr">
              <a:buClrTx/>
              <a:defRPr/>
            </a:pPr>
            <a:r>
              <a:rPr lang="ar-JO" sz="2800" b="1" kern="1200" dirty="0">
                <a:solidFill>
                  <a:schemeClr val="tx1"/>
                </a:solidFill>
                <a:latin typeface="Calibri Light" panose="020F0302020204030204"/>
                <a:ea typeface="+mj-ea"/>
                <a:cs typeface="Times New Roman" panose="02020603050405020304" pitchFamily="18" charset="0"/>
              </a:rPr>
              <a:t> من </a:t>
            </a:r>
          </a:p>
          <a:p>
            <a:pPr lvl="0" algn="ctr">
              <a:buClrTx/>
              <a:defRPr/>
            </a:pPr>
            <a:r>
              <a:rPr lang="ar-JO" sz="2800" b="1" kern="1200" dirty="0">
                <a:solidFill>
                  <a:schemeClr val="tx1"/>
                </a:solidFill>
                <a:latin typeface="Calibri Light" panose="020F0302020204030204"/>
                <a:ea typeface="+mj-ea"/>
                <a:cs typeface="Times New Roman" panose="02020603050405020304" pitchFamily="18" charset="0"/>
              </a:rPr>
              <a:t>الطالب </a:t>
            </a:r>
          </a:p>
          <a:p>
            <a:pPr lvl="0" algn="ctr">
              <a:buClrTx/>
              <a:defRPr/>
            </a:pPr>
            <a:r>
              <a:rPr lang="ar-JO" sz="2800" b="1" kern="1200" dirty="0">
                <a:solidFill>
                  <a:schemeClr val="tx1"/>
                </a:solidFill>
                <a:latin typeface="Calibri Light" panose="020F0302020204030204"/>
                <a:ea typeface="+mj-ea"/>
                <a:cs typeface="Times New Roman" panose="02020603050405020304" pitchFamily="18" charset="0"/>
              </a:rPr>
              <a:t>وتوزيع </a:t>
            </a:r>
          </a:p>
          <a:p>
            <a:pPr lvl="0" algn="ctr">
              <a:buClrTx/>
              <a:defRPr/>
            </a:pPr>
            <a:r>
              <a:rPr lang="ar-JO" sz="2800" b="1" kern="1200" dirty="0">
                <a:solidFill>
                  <a:schemeClr val="tx1"/>
                </a:solidFill>
                <a:latin typeface="Calibri Light" panose="020F0302020204030204"/>
                <a:ea typeface="+mj-ea"/>
                <a:cs typeface="Times New Roman" panose="02020603050405020304" pitchFamily="18" charset="0"/>
              </a:rPr>
              <a:t>العلامات</a:t>
            </a:r>
            <a:endParaRPr kumimoji="0" lang="en-US" sz="1800" b="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5281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Rectangle 3">
            <a:extLst>
              <a:ext uri="{FF2B5EF4-FFF2-40B4-BE49-F238E27FC236}">
                <a16:creationId xmlns:a16="http://schemas.microsoft.com/office/drawing/2014/main" id="{DD23E63E-44BA-49AC-B6DB-24E02487F651}"/>
              </a:ext>
            </a:extLst>
          </p:cNvPr>
          <p:cNvSpPr/>
          <p:nvPr/>
        </p:nvSpPr>
        <p:spPr>
          <a:xfrm>
            <a:off x="3666489" y="278873"/>
            <a:ext cx="4859022" cy="523220"/>
          </a:xfrm>
          <a:prstGeom prst="rect">
            <a:avLst/>
          </a:prstGeom>
        </p:spPr>
        <p:txBody>
          <a:bodyPr wrap="none">
            <a:spAutoFit/>
          </a:bodyPr>
          <a:lstStyle/>
          <a:p>
            <a:pPr lvl="0"/>
            <a:r>
              <a:rPr lang="en-GB" sz="2800" b="1" dirty="0">
                <a:solidFill>
                  <a:schemeClr val="bg1"/>
                </a:solidFill>
                <a:latin typeface="Bahnschrift SemiBold SemiConden" pitchFamily="34" charset="0"/>
                <a:ea typeface="Calibri"/>
                <a:cs typeface="Calibri"/>
                <a:sym typeface="Calibri"/>
              </a:rPr>
              <a:t>Master of Educational Leadership</a:t>
            </a:r>
            <a:endParaRPr lang="ar-JO" sz="2800" b="1" dirty="0">
              <a:solidFill>
                <a:schemeClr val="bg1"/>
              </a:solidFill>
              <a:latin typeface="Bahnschrift SemiBold SemiConden" pitchFamily="34" charset="0"/>
              <a:ea typeface="Calibri"/>
              <a:cs typeface="Calibri"/>
              <a:sym typeface="Calibri"/>
            </a:endParaRPr>
          </a:p>
        </p:txBody>
      </p:sp>
      <p:pic>
        <p:nvPicPr>
          <p:cNvPr id="10" name="Picture 9" descr="C:\Users\wardhp\Pictures\Saved Pictures\IMG-20230605-WA0015.jpg">
            <a:extLst>
              <a:ext uri="{FF2B5EF4-FFF2-40B4-BE49-F238E27FC236}">
                <a16:creationId xmlns:a16="http://schemas.microsoft.com/office/drawing/2014/main" id="{CC80C2C8-BDAA-4CE3-9A54-17D3B36367EE}"/>
              </a:ext>
            </a:extLst>
          </p:cNvPr>
          <p:cNvPicPr>
            <a:picLocks noChangeAspect="1" noChangeArrowheads="1"/>
          </p:cNvPicPr>
          <p:nvPr/>
        </p:nvPicPr>
        <p:blipFill rotWithShape="1">
          <a:blip r:embed="rId3">
            <a:duotone>
              <a:prstClr val="black"/>
              <a:schemeClr val="accent5">
                <a:tint val="45000"/>
                <a:satMod val="400000"/>
              </a:schemeClr>
            </a:duotone>
            <a:extLst>
              <a:ext uri="{BEBA8EAE-BF5A-486C-A8C5-ECC9F3942E4B}">
                <a14:imgProps xmlns:a14="http://schemas.microsoft.com/office/drawing/2010/main">
                  <a14:imgLayer r:embed="rId4">
                    <a14:imgEffect>
                      <a14:colorTemperature colorTemp="7000"/>
                    </a14:imgEffect>
                    <a14:imgEffect>
                      <a14:saturation sat="300000"/>
                    </a14:imgEffect>
                    <a14:imgEffect>
                      <a14:brightnessContrast contrast="-40000"/>
                    </a14:imgEffect>
                  </a14:imgLayer>
                </a14:imgProps>
              </a:ext>
              <a:ext uri="{28A0092B-C50C-407E-A947-70E740481C1C}">
                <a14:useLocalDpi xmlns:a14="http://schemas.microsoft.com/office/drawing/2010/main" val="0"/>
              </a:ext>
            </a:extLst>
          </a:blip>
          <a:srcRect t="15099" r="4652"/>
          <a:stretch/>
        </p:blipFill>
        <p:spPr bwMode="auto">
          <a:xfrm>
            <a:off x="2187971" y="1759265"/>
            <a:ext cx="7055892" cy="4815697"/>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3568901706"/>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pPr lvl="0">
              <a:buClrTx/>
            </a:pPr>
            <a:r>
              <a:rPr lang="ar-JO" sz="2800" b="1" kern="1200" dirty="0">
                <a:solidFill>
                  <a:prstClr val="white"/>
                </a:solidFill>
                <a:latin typeface="Times New Roman" panose="02020603050405020304" pitchFamily="18" charset="0"/>
                <a:ea typeface="+mn-ea"/>
                <a:cs typeface="Times New Roman" panose="02020603050405020304" pitchFamily="18" charset="0"/>
              </a:rPr>
              <a:t>ريادة الأعمال والابتكار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245663" cy="9094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47728" y="1072381"/>
            <a:ext cx="103482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kern="1200" dirty="0">
                <a:solidFill>
                  <a:prstClr val="white"/>
                </a:solidFill>
                <a:latin typeface="Times New Roman" panose="02020603050405020304" pitchFamily="18" charset="0"/>
                <a:ea typeface="+mn-ea"/>
                <a:cs typeface="Times New Roman" panose="02020603050405020304" pitchFamily="18" charset="0"/>
              </a:rPr>
              <a:t>Intro lecture</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99831"/>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Rectangle 3">
            <a:extLst>
              <a:ext uri="{FF2B5EF4-FFF2-40B4-BE49-F238E27FC236}">
                <a16:creationId xmlns:a16="http://schemas.microsoft.com/office/drawing/2014/main" id="{DD23E63E-44BA-49AC-B6DB-24E02487F651}"/>
              </a:ext>
            </a:extLst>
          </p:cNvPr>
          <p:cNvSpPr/>
          <p:nvPr/>
        </p:nvSpPr>
        <p:spPr>
          <a:xfrm>
            <a:off x="3666489" y="278873"/>
            <a:ext cx="4859022" cy="523220"/>
          </a:xfrm>
          <a:prstGeom prst="rect">
            <a:avLst/>
          </a:prstGeom>
        </p:spPr>
        <p:txBody>
          <a:bodyPr wrap="none">
            <a:spAutoFit/>
          </a:bodyPr>
          <a:lstStyle/>
          <a:p>
            <a:pPr lvl="0"/>
            <a:r>
              <a:rPr lang="en-GB" sz="2800" b="1" dirty="0">
                <a:solidFill>
                  <a:schemeClr val="bg1"/>
                </a:solidFill>
                <a:latin typeface="Bahnschrift SemiBold SemiConden" pitchFamily="34" charset="0"/>
                <a:ea typeface="Calibri"/>
                <a:cs typeface="Calibri"/>
                <a:sym typeface="Calibri"/>
              </a:rPr>
              <a:t>Master of Educational Leadership</a:t>
            </a:r>
            <a:endParaRPr lang="ar-JO" sz="2800" b="1" dirty="0">
              <a:solidFill>
                <a:schemeClr val="bg1"/>
              </a:solidFill>
              <a:latin typeface="Bahnschrift SemiBold SemiConden" pitchFamily="34" charset="0"/>
              <a:ea typeface="Calibri"/>
              <a:cs typeface="Calibri"/>
              <a:sym typeface="Calibri"/>
            </a:endParaRPr>
          </a:p>
        </p:txBody>
      </p:sp>
      <p:sp>
        <p:nvSpPr>
          <p:cNvPr id="10" name="Google Shape;145;p3">
            <a:extLst>
              <a:ext uri="{FF2B5EF4-FFF2-40B4-BE49-F238E27FC236}">
                <a16:creationId xmlns:a16="http://schemas.microsoft.com/office/drawing/2014/main" id="{1EE17846-5C96-4AC5-8751-C8C544B74482}"/>
              </a:ext>
            </a:extLst>
          </p:cNvPr>
          <p:cNvSpPr txBox="1"/>
          <p:nvPr/>
        </p:nvSpPr>
        <p:spPr>
          <a:xfrm>
            <a:off x="3287688" y="1825958"/>
            <a:ext cx="6480721" cy="523180"/>
          </a:xfrm>
          <a:prstGeom prst="rect">
            <a:avLst/>
          </a:prstGeom>
          <a:noFill/>
          <a:ln>
            <a:noFill/>
          </a:ln>
        </p:spPr>
        <p:txBody>
          <a:bodyPr spcFirstLastPara="1" wrap="square" lIns="91425" tIns="45700" rIns="91425" bIns="45700" anchor="t" anchorCtr="0">
            <a:spAutoFit/>
          </a:bodyPr>
          <a:lstStyle/>
          <a:p>
            <a:pPr lvl="0"/>
            <a:r>
              <a:rPr lang="ar-JO" sz="2800" b="1" dirty="0">
                <a:solidFill>
                  <a:schemeClr val="tx1"/>
                </a:solidFill>
                <a:latin typeface="Simplified Arabic" pitchFamily="18" charset="-78"/>
                <a:ea typeface="Tajawal Medium"/>
                <a:cs typeface="Simplified Arabic" pitchFamily="18" charset="-78"/>
                <a:sym typeface="Tajawal Medium"/>
              </a:rPr>
              <a:t>المتطلبات الأكاديمية للمادة الدراسية(الاختبارات)</a:t>
            </a:r>
            <a:endParaRPr sz="2800" dirty="0">
              <a:solidFill>
                <a:schemeClr val="tx1"/>
              </a:solidFill>
              <a:latin typeface="Simplified Arabic" pitchFamily="18" charset="-78"/>
              <a:cs typeface="Simplified Arabic" pitchFamily="18" charset="-78"/>
            </a:endParaRPr>
          </a:p>
        </p:txBody>
      </p:sp>
      <p:pic>
        <p:nvPicPr>
          <p:cNvPr id="7" name="Picture 6">
            <a:extLst>
              <a:ext uri="{FF2B5EF4-FFF2-40B4-BE49-F238E27FC236}">
                <a16:creationId xmlns:a16="http://schemas.microsoft.com/office/drawing/2014/main" id="{A0DDB986-C2E7-411F-B1E3-863FEE01B884}"/>
              </a:ext>
            </a:extLst>
          </p:cNvPr>
          <p:cNvPicPr>
            <a:picLocks noChangeAspect="1"/>
          </p:cNvPicPr>
          <p:nvPr/>
        </p:nvPicPr>
        <p:blipFill>
          <a:blip r:embed="rId4"/>
          <a:stretch>
            <a:fillRect/>
          </a:stretch>
        </p:blipFill>
        <p:spPr>
          <a:xfrm>
            <a:off x="3448050" y="2452687"/>
            <a:ext cx="5295900" cy="1952625"/>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13" name="Picture 3">
            <a:extLst>
              <a:ext uri="{FF2B5EF4-FFF2-40B4-BE49-F238E27FC236}">
                <a16:creationId xmlns:a16="http://schemas.microsoft.com/office/drawing/2014/main" id="{BF500569-0CE9-47DC-89F9-484416AA60C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48050" y="4600590"/>
            <a:ext cx="5295900" cy="1507091"/>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ustDataLst>
      <p:tags r:id="rId1"/>
    </p:custDataLst>
    <p:extLst>
      <p:ext uri="{BB962C8B-B14F-4D97-AF65-F5344CB8AC3E}">
        <p14:creationId xmlns:p14="http://schemas.microsoft.com/office/powerpoint/2010/main" val="153880159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down)">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wipe(down)">
                                      <p:cBhvr>
                                        <p:cTn id="1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pPr lvl="0">
              <a:buClrTx/>
            </a:pPr>
            <a:r>
              <a:rPr lang="ar-JO" sz="2800" b="1" kern="1200" dirty="0">
                <a:solidFill>
                  <a:prstClr val="white"/>
                </a:solidFill>
                <a:latin typeface="Times New Roman" panose="02020603050405020304" pitchFamily="18" charset="0"/>
                <a:ea typeface="+mn-ea"/>
                <a:cs typeface="Times New Roman" panose="02020603050405020304" pitchFamily="18" charset="0"/>
              </a:rPr>
              <a:t>ريادة الأعمال والابتكار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245663" cy="9094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47728" y="1072381"/>
            <a:ext cx="103482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kern="1200" dirty="0">
                <a:solidFill>
                  <a:prstClr val="white"/>
                </a:solidFill>
                <a:latin typeface="Times New Roman" panose="02020603050405020304" pitchFamily="18" charset="0"/>
                <a:ea typeface="+mn-ea"/>
                <a:cs typeface="Times New Roman" panose="02020603050405020304" pitchFamily="18" charset="0"/>
              </a:rPr>
              <a:t>Intro lecture</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99831"/>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Rectangle 3">
            <a:extLst>
              <a:ext uri="{FF2B5EF4-FFF2-40B4-BE49-F238E27FC236}">
                <a16:creationId xmlns:a16="http://schemas.microsoft.com/office/drawing/2014/main" id="{DD23E63E-44BA-49AC-B6DB-24E02487F651}"/>
              </a:ext>
            </a:extLst>
          </p:cNvPr>
          <p:cNvSpPr/>
          <p:nvPr/>
        </p:nvSpPr>
        <p:spPr>
          <a:xfrm>
            <a:off x="3666489" y="278873"/>
            <a:ext cx="4859022" cy="523220"/>
          </a:xfrm>
          <a:prstGeom prst="rect">
            <a:avLst/>
          </a:prstGeom>
        </p:spPr>
        <p:txBody>
          <a:bodyPr wrap="none">
            <a:spAutoFit/>
          </a:bodyPr>
          <a:lstStyle/>
          <a:p>
            <a:pPr lvl="0"/>
            <a:r>
              <a:rPr lang="en-GB" sz="2800" b="1" dirty="0">
                <a:solidFill>
                  <a:schemeClr val="bg1"/>
                </a:solidFill>
                <a:latin typeface="Bahnschrift SemiBold SemiConden" pitchFamily="34" charset="0"/>
                <a:ea typeface="Calibri"/>
                <a:cs typeface="Calibri"/>
                <a:sym typeface="Calibri"/>
              </a:rPr>
              <a:t>Master of Educational Leadership</a:t>
            </a:r>
            <a:endParaRPr lang="ar-JO" sz="2800" b="1" dirty="0">
              <a:solidFill>
                <a:schemeClr val="bg1"/>
              </a:solidFill>
              <a:latin typeface="Bahnschrift SemiBold SemiConden" pitchFamily="34" charset="0"/>
              <a:ea typeface="Calibri"/>
              <a:cs typeface="Calibri"/>
              <a:sym typeface="Calibri"/>
            </a:endParaRPr>
          </a:p>
        </p:txBody>
      </p:sp>
      <p:sp>
        <p:nvSpPr>
          <p:cNvPr id="10" name="TextBox 9">
            <a:extLst>
              <a:ext uri="{FF2B5EF4-FFF2-40B4-BE49-F238E27FC236}">
                <a16:creationId xmlns:a16="http://schemas.microsoft.com/office/drawing/2014/main" id="{BE4D1EAD-C52A-41E7-976A-EAB96C5D18FC}"/>
              </a:ext>
            </a:extLst>
          </p:cNvPr>
          <p:cNvSpPr txBox="1"/>
          <p:nvPr/>
        </p:nvSpPr>
        <p:spPr>
          <a:xfrm>
            <a:off x="1737976" y="2456921"/>
            <a:ext cx="9537418" cy="3477875"/>
          </a:xfrm>
          <a:prstGeom prst="rect">
            <a:avLst/>
          </a:prstGeom>
          <a:noFill/>
        </p:spPr>
        <p:txBody>
          <a:bodyPr wrap="square" rtlCol="0">
            <a:spAutoFit/>
          </a:bodyPr>
          <a:lstStyle/>
          <a:p>
            <a:pPr marL="285750" indent="-285750" algn="just" rtl="1">
              <a:buFont typeface="Arial" panose="020B0604020202020204" pitchFamily="34" charset="0"/>
              <a:buChar char="•"/>
            </a:pPr>
            <a:r>
              <a:rPr lang="ar-EG" sz="2200" b="1" i="0" u="none" strike="noStrike" baseline="0" dirty="0">
                <a:solidFill>
                  <a:schemeClr val="tx1"/>
                </a:solidFill>
                <a:latin typeface="Sakkal Majalla" panose="02000000000000000000" pitchFamily="2" charset="-78"/>
                <a:cs typeface="+mj-cs"/>
              </a:rPr>
              <a:t>مدة الاختبار </a:t>
            </a:r>
            <a:r>
              <a:rPr lang="ar-JO" sz="2200" b="1" i="0" u="none" strike="noStrike" baseline="0" dirty="0">
                <a:solidFill>
                  <a:schemeClr val="tx1"/>
                </a:solidFill>
                <a:latin typeface="Sakkal Majalla" panose="02000000000000000000" pitchFamily="2" charset="-78"/>
                <a:cs typeface="+mj-cs"/>
              </a:rPr>
              <a:t> القصير </a:t>
            </a:r>
            <a:r>
              <a:rPr lang="en-US" sz="2200" b="1" dirty="0">
                <a:solidFill>
                  <a:schemeClr val="tx1"/>
                </a:solidFill>
                <a:latin typeface="Sakkal Majalla" panose="02000000000000000000" pitchFamily="2" charset="-78"/>
                <a:cs typeface="+mj-cs"/>
              </a:rPr>
              <a:t>24</a:t>
            </a:r>
            <a:r>
              <a:rPr lang="ar-EG" sz="2200" b="1" i="0" u="none" strike="noStrike" baseline="0" dirty="0">
                <a:solidFill>
                  <a:schemeClr val="tx1"/>
                </a:solidFill>
                <a:latin typeface="Sakkal Majalla" panose="02000000000000000000" pitchFamily="2" charset="-78"/>
                <a:cs typeface="+mj-cs"/>
              </a:rPr>
              <a:t>  دقيقة فقط. </a:t>
            </a:r>
            <a:r>
              <a:rPr lang="ar-JO" sz="2200" b="1" i="0" u="none" strike="noStrike" baseline="0" dirty="0">
                <a:solidFill>
                  <a:schemeClr val="tx1"/>
                </a:solidFill>
                <a:latin typeface="Sakkal Majalla" panose="02000000000000000000" pitchFamily="2" charset="-78"/>
                <a:cs typeface="+mj-cs"/>
              </a:rPr>
              <a:t>بينما </a:t>
            </a:r>
            <a:r>
              <a:rPr lang="ar-EG" sz="2200" b="1" dirty="0">
                <a:solidFill>
                  <a:schemeClr val="tx1"/>
                </a:solidFill>
                <a:latin typeface="Sakkal Majalla" panose="02000000000000000000" pitchFamily="2" charset="-78"/>
                <a:cs typeface="+mj-cs"/>
              </a:rPr>
              <a:t>مدة الاختبار </a:t>
            </a:r>
            <a:r>
              <a:rPr lang="ar-JO" sz="2200" b="1" dirty="0">
                <a:solidFill>
                  <a:schemeClr val="tx1"/>
                </a:solidFill>
                <a:latin typeface="Sakkal Majalla" panose="02000000000000000000" pitchFamily="2" charset="-78"/>
                <a:cs typeface="+mj-cs"/>
              </a:rPr>
              <a:t>النهائي </a:t>
            </a:r>
            <a:r>
              <a:rPr lang="en-US" sz="2200" b="1" dirty="0">
                <a:solidFill>
                  <a:schemeClr val="tx1"/>
                </a:solidFill>
                <a:latin typeface="Sakkal Majalla" panose="02000000000000000000" pitchFamily="2" charset="-78"/>
                <a:cs typeface="+mj-cs"/>
              </a:rPr>
              <a:t>60</a:t>
            </a:r>
            <a:r>
              <a:rPr lang="ar-EG" sz="2200" b="1" dirty="0">
                <a:solidFill>
                  <a:schemeClr val="tx1"/>
                </a:solidFill>
                <a:latin typeface="Sakkal Majalla" panose="02000000000000000000" pitchFamily="2" charset="-78"/>
                <a:cs typeface="+mj-cs"/>
              </a:rPr>
              <a:t> دقيقة، مع مراعاة عدم وجود فترة سماحية</a:t>
            </a:r>
            <a:r>
              <a:rPr lang="ar-JO" sz="2200" b="1" dirty="0">
                <a:solidFill>
                  <a:schemeClr val="tx1"/>
                </a:solidFill>
                <a:latin typeface="Sakkal Majalla" panose="02000000000000000000" pitchFamily="2" charset="-78"/>
                <a:cs typeface="+mj-cs"/>
              </a:rPr>
              <a:t>.</a:t>
            </a:r>
            <a:endParaRPr lang="ar-EG" sz="2200" b="1" i="0" u="none" strike="noStrike" baseline="0" dirty="0">
              <a:solidFill>
                <a:schemeClr val="tx1"/>
              </a:solidFill>
              <a:latin typeface="Sakkal Majalla" panose="02000000000000000000" pitchFamily="2" charset="-78"/>
              <a:cs typeface="+mj-cs"/>
            </a:endParaRPr>
          </a:p>
          <a:p>
            <a:pPr marL="285750" indent="-285750" algn="just" rtl="1">
              <a:buFont typeface="Arial" panose="020B0604020202020204" pitchFamily="34" charset="0"/>
              <a:buChar char="•"/>
            </a:pPr>
            <a:r>
              <a:rPr lang="ar-EG" sz="2200" b="1" i="0" u="none" strike="noStrike" baseline="0" dirty="0">
                <a:solidFill>
                  <a:schemeClr val="tx1"/>
                </a:solidFill>
                <a:latin typeface="Sakkal Majalla" panose="02000000000000000000" pitchFamily="2" charset="-78"/>
                <a:cs typeface="+mj-cs"/>
              </a:rPr>
              <a:t>الاختبار </a:t>
            </a:r>
            <a:r>
              <a:rPr lang="ar-JO" sz="2200" b="1" i="0" u="none" strike="noStrike" baseline="0" dirty="0">
                <a:solidFill>
                  <a:schemeClr val="tx1"/>
                </a:solidFill>
                <a:latin typeface="Sakkal Majalla" panose="02000000000000000000" pitchFamily="2" charset="-78"/>
                <a:cs typeface="+mj-cs"/>
              </a:rPr>
              <a:t>القصير </a:t>
            </a:r>
            <a:r>
              <a:rPr lang="ar-EG" sz="2200" b="1" i="0" u="none" strike="noStrike" baseline="0" dirty="0">
                <a:solidFill>
                  <a:schemeClr val="tx1"/>
                </a:solidFill>
                <a:latin typeface="Sakkal Majalla" panose="02000000000000000000" pitchFamily="2" charset="-78"/>
                <a:cs typeface="+mj-cs"/>
              </a:rPr>
              <a:t>من </a:t>
            </a:r>
            <a:r>
              <a:rPr lang="en-US" sz="2200" b="1" i="0" u="none" strike="noStrike" baseline="0" dirty="0">
                <a:solidFill>
                  <a:schemeClr val="tx1"/>
                </a:solidFill>
                <a:latin typeface="Sakkal Majalla" panose="02000000000000000000" pitchFamily="2" charset="-78"/>
                <a:cs typeface="+mj-cs"/>
              </a:rPr>
              <a:t>8</a:t>
            </a:r>
            <a:r>
              <a:rPr lang="ar-EG" sz="2200" b="1" i="0" u="none" strike="noStrike" baseline="0" dirty="0">
                <a:solidFill>
                  <a:schemeClr val="tx1"/>
                </a:solidFill>
                <a:latin typeface="Sakkal Majalla" panose="02000000000000000000" pitchFamily="2" charset="-78"/>
                <a:cs typeface="+mj-cs"/>
              </a:rPr>
              <a:t> درجات ب </a:t>
            </a:r>
            <a:r>
              <a:rPr lang="en-US" sz="2200" b="1" i="0" u="none" strike="noStrike" baseline="0" dirty="0">
                <a:solidFill>
                  <a:schemeClr val="tx1"/>
                </a:solidFill>
                <a:latin typeface="Sakkal Majalla" panose="02000000000000000000" pitchFamily="2" charset="-78"/>
                <a:cs typeface="+mj-cs"/>
              </a:rPr>
              <a:t>8</a:t>
            </a:r>
            <a:r>
              <a:rPr lang="ar-EG" sz="2200" b="1" i="0" u="none" strike="noStrike" baseline="0" dirty="0">
                <a:solidFill>
                  <a:schemeClr val="tx1"/>
                </a:solidFill>
                <a:latin typeface="Sakkal Majalla" panose="02000000000000000000" pitchFamily="2" charset="-78"/>
                <a:cs typeface="+mj-cs"/>
              </a:rPr>
              <a:t> اسئلة .</a:t>
            </a:r>
            <a:r>
              <a:rPr lang="ar-EG" sz="2200" b="1" dirty="0">
                <a:solidFill>
                  <a:schemeClr val="tx1"/>
                </a:solidFill>
                <a:latin typeface="Sakkal Majalla" panose="02000000000000000000" pitchFamily="2" charset="-78"/>
                <a:cs typeface="+mj-cs"/>
              </a:rPr>
              <a:t> </a:t>
            </a:r>
            <a:r>
              <a:rPr lang="ar-JO" sz="2200" b="1" dirty="0">
                <a:solidFill>
                  <a:schemeClr val="tx1"/>
                </a:solidFill>
                <a:latin typeface="Sakkal Majalla" panose="02000000000000000000" pitchFamily="2" charset="-78"/>
                <a:cs typeface="+mj-cs"/>
              </a:rPr>
              <a:t>بينما الاختبار النهائي </a:t>
            </a:r>
            <a:r>
              <a:rPr lang="ar-EG" sz="2200" b="1" dirty="0">
                <a:solidFill>
                  <a:schemeClr val="tx1"/>
                </a:solidFill>
                <a:latin typeface="Sakkal Majalla" panose="02000000000000000000" pitchFamily="2" charset="-78"/>
                <a:cs typeface="+mj-cs"/>
              </a:rPr>
              <a:t>من </a:t>
            </a:r>
            <a:r>
              <a:rPr lang="en-US" sz="2200" b="1" dirty="0">
                <a:solidFill>
                  <a:schemeClr val="tx1"/>
                </a:solidFill>
                <a:latin typeface="Sakkal Majalla" panose="02000000000000000000" pitchFamily="2" charset="-78"/>
                <a:cs typeface="+mj-cs"/>
              </a:rPr>
              <a:t>20</a:t>
            </a:r>
            <a:r>
              <a:rPr lang="ar-EG" sz="2200" b="1" dirty="0">
                <a:solidFill>
                  <a:schemeClr val="tx1"/>
                </a:solidFill>
                <a:latin typeface="Sakkal Majalla" panose="02000000000000000000" pitchFamily="2" charset="-78"/>
                <a:cs typeface="+mj-cs"/>
              </a:rPr>
              <a:t> درجة</a:t>
            </a:r>
            <a:r>
              <a:rPr lang="ar-JO" sz="2200" b="1" dirty="0">
                <a:solidFill>
                  <a:schemeClr val="tx1"/>
                </a:solidFill>
                <a:latin typeface="Sakkal Majalla" panose="02000000000000000000" pitchFamily="2" charset="-78"/>
                <a:cs typeface="+mj-cs"/>
              </a:rPr>
              <a:t> ب </a:t>
            </a:r>
            <a:r>
              <a:rPr lang="en-US" sz="2200" b="1" dirty="0">
                <a:solidFill>
                  <a:schemeClr val="tx1"/>
                </a:solidFill>
                <a:latin typeface="Sakkal Majalla" panose="02000000000000000000" pitchFamily="2" charset="-78"/>
                <a:cs typeface="+mj-cs"/>
              </a:rPr>
              <a:t> 20 </a:t>
            </a:r>
            <a:r>
              <a:rPr lang="ar-JO" sz="2200" b="1" dirty="0">
                <a:solidFill>
                  <a:schemeClr val="tx1"/>
                </a:solidFill>
                <a:latin typeface="Sakkal Majalla" panose="02000000000000000000" pitchFamily="2" charset="-78"/>
                <a:cs typeface="+mj-cs"/>
              </a:rPr>
              <a:t>سؤال</a:t>
            </a:r>
            <a:r>
              <a:rPr lang="ar-EG" sz="2200" b="1" dirty="0">
                <a:solidFill>
                  <a:schemeClr val="tx1"/>
                </a:solidFill>
                <a:latin typeface="Sakkal Majalla" panose="02000000000000000000" pitchFamily="2" charset="-78"/>
                <a:cs typeface="+mj-cs"/>
              </a:rPr>
              <a:t>، ويختلف عدد الأسئلة على حسب طبيعة المقرر </a:t>
            </a:r>
            <a:r>
              <a:rPr lang="ar-JO" sz="2200" b="1" dirty="0">
                <a:solidFill>
                  <a:schemeClr val="tx1"/>
                </a:solidFill>
                <a:latin typeface="Sakkal Majalla" panose="02000000000000000000" pitchFamily="2" charset="-78"/>
                <a:cs typeface="+mj-cs"/>
              </a:rPr>
              <a:t> </a:t>
            </a:r>
            <a:r>
              <a:rPr lang="ar-EG" sz="2200" b="1" dirty="0">
                <a:solidFill>
                  <a:schemeClr val="tx1"/>
                </a:solidFill>
                <a:latin typeface="Sakkal Majalla" panose="02000000000000000000" pitchFamily="2" charset="-78"/>
                <a:cs typeface="+mj-cs"/>
              </a:rPr>
              <a:t>وتوزيع </a:t>
            </a:r>
            <a:r>
              <a:rPr lang="ar-JO" sz="2200" b="1" dirty="0">
                <a:solidFill>
                  <a:schemeClr val="tx1"/>
                </a:solidFill>
                <a:latin typeface="Sakkal Majalla" panose="02000000000000000000" pitchFamily="2" charset="-78"/>
                <a:cs typeface="+mj-cs"/>
              </a:rPr>
              <a:t>الدرجات.</a:t>
            </a:r>
            <a:endParaRPr lang="ar-EG" sz="2200" b="1" i="0" u="none" strike="noStrike" baseline="0" dirty="0">
              <a:solidFill>
                <a:schemeClr val="tx1"/>
              </a:solidFill>
              <a:latin typeface="Sakkal Majalla" panose="02000000000000000000" pitchFamily="2" charset="-78"/>
              <a:cs typeface="+mj-cs"/>
            </a:endParaRPr>
          </a:p>
          <a:p>
            <a:pPr marL="285750" indent="-285750" algn="just" rtl="1">
              <a:buFont typeface="Arial" panose="020B0604020202020204" pitchFamily="34" charset="0"/>
              <a:buChar char="•"/>
            </a:pPr>
            <a:r>
              <a:rPr lang="ar-EG" sz="2200" b="1" i="0" u="none" strike="noStrike" baseline="0" dirty="0">
                <a:solidFill>
                  <a:schemeClr val="tx1"/>
                </a:solidFill>
                <a:latin typeface="Sakkal Majalla" panose="02000000000000000000" pitchFamily="2" charset="-78"/>
                <a:cs typeface="+mj-cs"/>
              </a:rPr>
              <a:t>يُفضل عدم استخدام تطبيق الجوال لمتابعة ظهور الاختبار، ودائمًا ُيفضل استخدم جهاز الحاسب الشخصي.</a:t>
            </a:r>
          </a:p>
          <a:p>
            <a:pPr marL="285750" indent="-285750" algn="just" rtl="1">
              <a:buFont typeface="Arial" panose="020B0604020202020204" pitchFamily="34" charset="0"/>
              <a:buChar char="•"/>
            </a:pPr>
            <a:r>
              <a:rPr lang="ar-EG" sz="2200" b="1" i="0" u="none" strike="noStrike" baseline="0" dirty="0">
                <a:solidFill>
                  <a:schemeClr val="tx1"/>
                </a:solidFill>
                <a:latin typeface="Sakkal Majalla" panose="02000000000000000000" pitchFamily="2" charset="-78"/>
                <a:cs typeface="+mj-cs"/>
              </a:rPr>
              <a:t>يرجى استخدام جهاز حاسب آلي في إجراء الاختبار واستخدام متصفح</a:t>
            </a:r>
            <a:r>
              <a:rPr lang="en-US" sz="2200" b="1" i="0" u="none" strike="noStrike" baseline="0" dirty="0">
                <a:solidFill>
                  <a:schemeClr val="tx1"/>
                </a:solidFill>
                <a:latin typeface="Sakkal Majalla" panose="02000000000000000000" pitchFamily="2" charset="-78"/>
                <a:cs typeface="+mj-cs"/>
              </a:rPr>
              <a:t>Chrom</a:t>
            </a:r>
            <a:r>
              <a:rPr lang="en-US" sz="2200" b="1" dirty="0">
                <a:solidFill>
                  <a:schemeClr val="tx1"/>
                </a:solidFill>
                <a:latin typeface="Sakkal Majalla" panose="02000000000000000000" pitchFamily="2" charset="-78"/>
                <a:cs typeface="+mj-cs"/>
              </a:rPr>
              <a:t>e</a:t>
            </a:r>
            <a:r>
              <a:rPr lang="en-US" sz="2200" b="1" i="0" u="none" strike="noStrike" baseline="0" dirty="0">
                <a:solidFill>
                  <a:schemeClr val="tx1"/>
                </a:solidFill>
                <a:latin typeface="Sakkal Majalla" panose="02000000000000000000" pitchFamily="2" charset="-78"/>
                <a:cs typeface="+mj-cs"/>
              </a:rPr>
              <a:t> </a:t>
            </a:r>
            <a:r>
              <a:rPr lang="ar-EG" sz="2200" b="1" i="0" u="none" strike="noStrike" baseline="0" dirty="0">
                <a:solidFill>
                  <a:schemeClr val="tx1"/>
                </a:solidFill>
                <a:latin typeface="Sakkal Majalla" panose="02000000000000000000" pitchFamily="2" charset="-78"/>
                <a:cs typeface="+mj-cs"/>
              </a:rPr>
              <a:t>أو متصفح </a:t>
            </a:r>
            <a:r>
              <a:rPr lang="en-US" sz="2200" b="1" i="0" u="none" strike="noStrike" baseline="0" dirty="0">
                <a:solidFill>
                  <a:schemeClr val="tx1"/>
                </a:solidFill>
                <a:latin typeface="Sakkal Majalla" panose="02000000000000000000" pitchFamily="2" charset="-78"/>
                <a:cs typeface="+mj-cs"/>
              </a:rPr>
              <a:t> Microsoft Edge </a:t>
            </a:r>
            <a:r>
              <a:rPr lang="ar-EG" sz="2200" b="1" i="0" u="none" strike="noStrike" baseline="0" dirty="0">
                <a:solidFill>
                  <a:schemeClr val="tx1"/>
                </a:solidFill>
                <a:latin typeface="Sakkal Majalla" panose="02000000000000000000" pitchFamily="2" charset="-78"/>
                <a:cs typeface="+mj-cs"/>
              </a:rPr>
              <a:t>لتفادى المشاكل التقنية التي قد تظهر أثناء الاختبار.</a:t>
            </a:r>
            <a:endParaRPr lang="en-US" sz="2200" b="1" dirty="0">
              <a:solidFill>
                <a:schemeClr val="tx1"/>
              </a:solidFill>
              <a:latin typeface="Sakkal Majalla" panose="02000000000000000000" pitchFamily="2" charset="-78"/>
              <a:cs typeface="+mj-cs"/>
            </a:endParaRPr>
          </a:p>
          <a:p>
            <a:pPr marL="285750" indent="-285750" algn="just" rtl="1">
              <a:buFont typeface="Arial" panose="020B0604020202020204" pitchFamily="34" charset="0"/>
              <a:buChar char="•"/>
            </a:pPr>
            <a:r>
              <a:rPr lang="ar-EG" sz="2200" b="1" i="0" u="none" strike="noStrike" baseline="0" dirty="0">
                <a:solidFill>
                  <a:schemeClr val="tx1"/>
                </a:solidFill>
                <a:latin typeface="Sakkal Majalla" panose="02000000000000000000" pitchFamily="2" charset="-78"/>
                <a:cs typeface="+mj-cs"/>
              </a:rPr>
              <a:t> يتحمل الطالب مسؤولية استقرار وكفاء</a:t>
            </a:r>
            <a:r>
              <a:rPr lang="ar-JO" sz="2200" b="1" i="0" u="none" strike="noStrike" baseline="0" dirty="0">
                <a:solidFill>
                  <a:schemeClr val="tx1"/>
                </a:solidFill>
                <a:latin typeface="Sakkal Majalla" panose="02000000000000000000" pitchFamily="2" charset="-78"/>
                <a:cs typeface="+mj-cs"/>
              </a:rPr>
              <a:t>ة</a:t>
            </a:r>
            <a:r>
              <a:rPr lang="ar-EG" sz="2200" b="1" i="0" u="none" strike="noStrike" baseline="0" dirty="0">
                <a:solidFill>
                  <a:schemeClr val="tx1"/>
                </a:solidFill>
                <a:latin typeface="Sakkal Majalla" panose="02000000000000000000" pitchFamily="2" charset="-78"/>
                <a:cs typeface="+mj-cs"/>
              </a:rPr>
              <a:t> الجهاز المستخدم، والتأكد من</a:t>
            </a:r>
            <a:r>
              <a:rPr lang="en-US" sz="2200" b="1" i="0" u="none" strike="noStrike" baseline="0" dirty="0">
                <a:solidFill>
                  <a:schemeClr val="tx1"/>
                </a:solidFill>
                <a:latin typeface="Sakkal Majalla" panose="02000000000000000000" pitchFamily="2" charset="-78"/>
                <a:cs typeface="+mj-cs"/>
              </a:rPr>
              <a:t> </a:t>
            </a:r>
            <a:r>
              <a:rPr lang="ar-EG" sz="2200" b="1" i="0" u="none" strike="noStrike" baseline="0" dirty="0">
                <a:solidFill>
                  <a:schemeClr val="tx1"/>
                </a:solidFill>
                <a:latin typeface="Sakkal Majalla" panose="02000000000000000000" pitchFamily="2" charset="-78"/>
                <a:cs typeface="+mj-cs"/>
              </a:rPr>
              <a:t>جودة الإنترنت قبل البدء في حل الاختبار، حيث تقع المسؤولية كاملةً</a:t>
            </a:r>
            <a:r>
              <a:rPr lang="en-US" sz="2200" b="1" i="0" u="none" strike="noStrike" baseline="0" dirty="0">
                <a:solidFill>
                  <a:schemeClr val="tx1"/>
                </a:solidFill>
                <a:latin typeface="Sakkal Majalla" panose="02000000000000000000" pitchFamily="2" charset="-78"/>
                <a:cs typeface="+mj-cs"/>
              </a:rPr>
              <a:t> </a:t>
            </a:r>
            <a:r>
              <a:rPr lang="ar-EG" sz="2200" b="1" i="0" u="none" strike="noStrike" baseline="0" dirty="0">
                <a:solidFill>
                  <a:schemeClr val="tx1"/>
                </a:solidFill>
                <a:latin typeface="Sakkal Majalla" panose="02000000000000000000" pitchFamily="2" charset="-78"/>
                <a:cs typeface="+mj-cs"/>
              </a:rPr>
              <a:t>على الطالب.</a:t>
            </a:r>
            <a:endParaRPr lang="en-US" sz="2200" b="1" dirty="0">
              <a:solidFill>
                <a:schemeClr val="tx1"/>
              </a:solidFill>
              <a:latin typeface="Sakkal Majalla" panose="02000000000000000000" pitchFamily="2" charset="-78"/>
              <a:cs typeface="+mj-cs"/>
            </a:endParaRPr>
          </a:p>
        </p:txBody>
      </p:sp>
      <p:sp>
        <p:nvSpPr>
          <p:cNvPr id="11" name="TextBox 10">
            <a:extLst>
              <a:ext uri="{FF2B5EF4-FFF2-40B4-BE49-F238E27FC236}">
                <a16:creationId xmlns:a16="http://schemas.microsoft.com/office/drawing/2014/main" id="{D5246616-909B-4D31-91D6-7C0E6033C620}"/>
              </a:ext>
            </a:extLst>
          </p:cNvPr>
          <p:cNvSpPr txBox="1"/>
          <p:nvPr/>
        </p:nvSpPr>
        <p:spPr>
          <a:xfrm>
            <a:off x="7536160" y="1723557"/>
            <a:ext cx="3631701" cy="684803"/>
          </a:xfrm>
          <a:prstGeom prst="rect">
            <a:avLst/>
          </a:prstGeom>
          <a:noFill/>
          <a:ln>
            <a:solidFill>
              <a:schemeClr val="accent1"/>
            </a:solidFill>
          </a:ln>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r" rtl="1">
              <a:lnSpc>
                <a:spcPct val="150000"/>
              </a:lnSpc>
            </a:pPr>
            <a:r>
              <a:rPr lang="ar-EG" sz="2800" b="1" i="0" u="none" strike="noStrike" baseline="0" dirty="0">
                <a:solidFill>
                  <a:schemeClr val="tx1"/>
                </a:solidFill>
                <a:latin typeface="Sakkal Majalla" panose="02000000000000000000" pitchFamily="2" charset="-78"/>
                <a:cs typeface="Sakkal Majalla" panose="02000000000000000000" pitchFamily="2" charset="-78"/>
              </a:rPr>
              <a:t>معلومات إرشادية </a:t>
            </a:r>
            <a:r>
              <a:rPr lang="ar-JO" sz="2800" b="1" i="0" u="none" strike="noStrike" baseline="0" dirty="0">
                <a:solidFill>
                  <a:schemeClr val="tx1"/>
                </a:solidFill>
                <a:latin typeface="Sakkal Majalla" panose="02000000000000000000" pitchFamily="2" charset="-78"/>
                <a:cs typeface="Sakkal Majalla" panose="02000000000000000000" pitchFamily="2" charset="-78"/>
              </a:rPr>
              <a:t>عن الاختبارات</a:t>
            </a:r>
            <a:r>
              <a:rPr lang="ar-EG" sz="2800" b="1" i="0" u="none" strike="noStrike" baseline="0" dirty="0">
                <a:solidFill>
                  <a:schemeClr val="tx1"/>
                </a:solidFill>
                <a:latin typeface="Sakkal Majalla" panose="02000000000000000000" pitchFamily="2" charset="-78"/>
                <a:cs typeface="Sakkal Majalla" panose="02000000000000000000" pitchFamily="2" charset="-78"/>
              </a:rPr>
              <a:t>:</a:t>
            </a:r>
            <a:endParaRPr lang="ar-EG" sz="3600" b="1" kern="0" dirty="0">
              <a:solidFill>
                <a:schemeClr val="tx1"/>
              </a:solidFill>
              <a:uFill>
                <a:solidFill>
                  <a:srgbClr val="000000"/>
                </a:solidFill>
              </a:uFill>
              <a:latin typeface="Sakkal Majalla" panose="02000000000000000000" pitchFamily="2" charset="-78"/>
              <a:ea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87514046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A2A528C9-AD4A-42BF-9E30-81A6450B4340}"/>
              </a:ext>
            </a:extLst>
          </p:cNvPr>
          <p:cNvGraphicFramePr>
            <a:graphicFrameLocks noGrp="1"/>
          </p:cNvGraphicFramePr>
          <p:nvPr>
            <p:extLst>
              <p:ext uri="{D42A27DB-BD31-4B8C-83A1-F6EECF244321}">
                <p14:modId xmlns:p14="http://schemas.microsoft.com/office/powerpoint/2010/main" val="810800386"/>
              </p:ext>
            </p:extLst>
          </p:nvPr>
        </p:nvGraphicFramePr>
        <p:xfrm>
          <a:off x="1197857" y="548680"/>
          <a:ext cx="9434647" cy="6061825"/>
        </p:xfrm>
        <a:graphic>
          <a:graphicData uri="http://schemas.openxmlformats.org/drawingml/2006/table">
            <a:tbl>
              <a:tblPr>
                <a:tableStyleId>{5C22544A-7EE6-4342-B048-85BDC9FD1C3A}</a:tableStyleId>
              </a:tblPr>
              <a:tblGrid>
                <a:gridCol w="71120">
                  <a:extLst>
                    <a:ext uri="{9D8B030D-6E8A-4147-A177-3AD203B41FA5}">
                      <a16:colId xmlns:a16="http://schemas.microsoft.com/office/drawing/2014/main" val="1854864571"/>
                    </a:ext>
                  </a:extLst>
                </a:gridCol>
                <a:gridCol w="5151071">
                  <a:extLst>
                    <a:ext uri="{9D8B030D-6E8A-4147-A177-3AD203B41FA5}">
                      <a16:colId xmlns:a16="http://schemas.microsoft.com/office/drawing/2014/main" val="1533085396"/>
                    </a:ext>
                  </a:extLst>
                </a:gridCol>
                <a:gridCol w="4212456">
                  <a:extLst>
                    <a:ext uri="{9D8B030D-6E8A-4147-A177-3AD203B41FA5}">
                      <a16:colId xmlns:a16="http://schemas.microsoft.com/office/drawing/2014/main" val="1006671597"/>
                    </a:ext>
                  </a:extLst>
                </a:gridCol>
              </a:tblGrid>
              <a:tr h="343679">
                <a:tc gridSpan="3">
                  <a:txBody>
                    <a:bodyPr/>
                    <a:lstStyle/>
                    <a:p>
                      <a:pPr marL="0" lvl="0" indent="0" algn="ctr" rtl="1">
                        <a:lnSpc>
                          <a:spcPct val="115000"/>
                        </a:lnSpc>
                        <a:spcBef>
                          <a:spcPts val="200"/>
                        </a:spcBef>
                        <a:spcAft>
                          <a:spcPts val="200"/>
                        </a:spcAft>
                        <a:buFont typeface="Symbol" panose="05050102010706020507" pitchFamily="18" charset="2"/>
                        <a:buNone/>
                        <a:tabLst>
                          <a:tab pos="365760" algn="l"/>
                          <a:tab pos="731520" algn="l"/>
                          <a:tab pos="1097280" algn="l"/>
                          <a:tab pos="1463040" algn="l"/>
                          <a:tab pos="457200" algn="l"/>
                        </a:tabLst>
                      </a:pPr>
                      <a:endParaRPr lang="en-US" sz="2000" b="1" dirty="0">
                        <a:solidFill>
                          <a:schemeClr val="bg1"/>
                        </a:solidFill>
                        <a:effectLst/>
                        <a:latin typeface="Arial" panose="020B0604020202020204" pitchFamily="34" charset="0"/>
                        <a:ea typeface="Times New Roman" panose="02020603050405020304" pitchFamily="18" charset="0"/>
                      </a:endParaRPr>
                    </a:p>
                  </a:txBody>
                  <a:tcPr marL="45720" marR="45720" marT="0" marB="0">
                    <a:solidFill>
                      <a:schemeClr val="bg1"/>
                    </a:solidFill>
                  </a:tcPr>
                </a:tc>
                <a:tc hMerge="1">
                  <a:txBody>
                    <a:bodyPr/>
                    <a:lstStyle/>
                    <a:p>
                      <a:pPr rtl="1"/>
                      <a:endParaRPr lang="ar-JO"/>
                    </a:p>
                  </a:txBody>
                  <a:tcPr/>
                </a:tc>
                <a:tc hMerge="1">
                  <a:txBody>
                    <a:bodyPr/>
                    <a:lstStyle/>
                    <a:p>
                      <a:pPr rtl="1"/>
                      <a:endParaRPr lang="ar-JO"/>
                    </a:p>
                  </a:txBody>
                  <a:tcPr/>
                </a:tc>
                <a:extLst>
                  <a:ext uri="{0D108BD9-81ED-4DB2-BD59-A6C34878D82A}">
                    <a16:rowId xmlns:a16="http://schemas.microsoft.com/office/drawing/2014/main" val="3440965491"/>
                  </a:ext>
                </a:extLst>
              </a:tr>
              <a:tr h="363342">
                <a:tc>
                  <a:txBody>
                    <a:bodyPr/>
                    <a:lstStyle/>
                    <a:p>
                      <a:pPr>
                        <a:spcAft>
                          <a:spcPts val="0"/>
                        </a:spcAft>
                      </a:pPr>
                      <a:r>
                        <a:rPr lang="en-US" sz="1000" b="1">
                          <a:solidFill>
                            <a:schemeClr val="bg1"/>
                          </a:solidFill>
                          <a:effectLst/>
                        </a:rPr>
                        <a:t> </a:t>
                      </a:r>
                      <a:endParaRPr lang="en-US" sz="1000" b="1">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0" marR="0" marT="0" marB="0" anchor="ctr">
                    <a:solidFill>
                      <a:schemeClr val="accent5">
                        <a:lumMod val="60000"/>
                        <a:lumOff val="40000"/>
                      </a:schemeClr>
                    </a:solidFill>
                  </a:tcPr>
                </a:tc>
                <a:tc>
                  <a:txBody>
                    <a:bodyPr/>
                    <a:lstStyle/>
                    <a:p>
                      <a:pPr algn="ctr" rtl="1">
                        <a:lnSpc>
                          <a:spcPct val="115000"/>
                        </a:lnSpc>
                        <a:spcBef>
                          <a:spcPts val="200"/>
                        </a:spcBef>
                        <a:spcAft>
                          <a:spcPts val="200"/>
                        </a:spcAft>
                        <a:tabLst>
                          <a:tab pos="365760" algn="l"/>
                          <a:tab pos="731520" algn="l"/>
                          <a:tab pos="1097280" algn="l"/>
                          <a:tab pos="1463040" algn="l"/>
                          <a:tab pos="3036570" algn="l"/>
                        </a:tabLst>
                      </a:pPr>
                      <a:r>
                        <a:rPr lang="ar-JO" sz="2000" b="1" dirty="0">
                          <a:solidFill>
                            <a:schemeClr val="tx1"/>
                          </a:solidFill>
                          <a:effectLst/>
                        </a:rPr>
                        <a:t> د. وردة محمود أبو كلوب</a:t>
                      </a:r>
                      <a:endParaRPr lang="en-US" sz="2000" b="1" dirty="0">
                        <a:solidFill>
                          <a:schemeClr val="tx1"/>
                        </a:solidFill>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45720" marR="45720" marT="0" marB="0" anchor="ctr">
                    <a:solidFill>
                      <a:schemeClr val="accent5">
                        <a:lumMod val="75000"/>
                      </a:schemeClr>
                    </a:solidFill>
                  </a:tcPr>
                </a:tc>
                <a:tc>
                  <a:txBody>
                    <a:bodyPr/>
                    <a:lstStyle/>
                    <a:p>
                      <a:pPr algn="ctr" rtl="1">
                        <a:lnSpc>
                          <a:spcPct val="115000"/>
                        </a:lnSpc>
                        <a:spcBef>
                          <a:spcPts val="200"/>
                        </a:spcBef>
                        <a:spcAft>
                          <a:spcPts val="200"/>
                        </a:spcAft>
                        <a:tabLst>
                          <a:tab pos="365760" algn="l"/>
                          <a:tab pos="731520" algn="l"/>
                          <a:tab pos="1097280" algn="l"/>
                          <a:tab pos="1463040" algn="l"/>
                        </a:tabLst>
                      </a:pPr>
                      <a:r>
                        <a:rPr lang="ar-JO" sz="2000" b="1" dirty="0">
                          <a:solidFill>
                            <a:schemeClr val="tx1"/>
                          </a:solidFill>
                          <a:effectLst/>
                        </a:rPr>
                        <a:t>مدرس المادة</a:t>
                      </a:r>
                      <a:endParaRPr lang="en-US" sz="2000" b="1" dirty="0">
                        <a:solidFill>
                          <a:schemeClr val="tx1"/>
                        </a:solidFill>
                        <a:effectLst/>
                        <a:latin typeface="Arial" panose="020B0604020202020204" pitchFamily="34" charset="0"/>
                        <a:ea typeface="Times New Roman" panose="02020603050405020304" pitchFamily="18" charset="0"/>
                      </a:endParaRPr>
                    </a:p>
                  </a:txBody>
                  <a:tcPr marL="45720" marR="45720" marT="0" marB="0" anchor="ctr">
                    <a:solidFill>
                      <a:schemeClr val="bg2"/>
                    </a:solidFill>
                  </a:tcPr>
                </a:tc>
                <a:extLst>
                  <a:ext uri="{0D108BD9-81ED-4DB2-BD59-A6C34878D82A}">
                    <a16:rowId xmlns:a16="http://schemas.microsoft.com/office/drawing/2014/main" val="2317530758"/>
                  </a:ext>
                </a:extLst>
              </a:tr>
              <a:tr h="363342">
                <a:tc>
                  <a:txBody>
                    <a:bodyPr/>
                    <a:lstStyle/>
                    <a:p>
                      <a:pPr>
                        <a:spcAft>
                          <a:spcPts val="0"/>
                        </a:spcAft>
                      </a:pPr>
                      <a:r>
                        <a:rPr lang="en-US" sz="1000" b="1">
                          <a:solidFill>
                            <a:schemeClr val="bg1"/>
                          </a:solidFill>
                          <a:effectLst/>
                        </a:rPr>
                        <a:t> </a:t>
                      </a:r>
                      <a:endParaRPr lang="en-US" sz="1000" b="1">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0" marR="0" marT="0" marB="0" anchor="ctr">
                    <a:solidFill>
                      <a:schemeClr val="accent5">
                        <a:lumMod val="60000"/>
                        <a:lumOff val="40000"/>
                      </a:schemeClr>
                    </a:solidFill>
                  </a:tcPr>
                </a:tc>
                <a:tc>
                  <a:txBody>
                    <a:bodyPr/>
                    <a:lstStyle/>
                    <a:p>
                      <a:pPr algn="ctr" rtl="1">
                        <a:lnSpc>
                          <a:spcPct val="115000"/>
                        </a:lnSpc>
                        <a:spcBef>
                          <a:spcPts val="200"/>
                        </a:spcBef>
                        <a:spcAft>
                          <a:spcPts val="200"/>
                        </a:spcAft>
                        <a:tabLst>
                          <a:tab pos="365760" algn="l"/>
                          <a:tab pos="731520" algn="l"/>
                          <a:tab pos="1097280" algn="l"/>
                          <a:tab pos="1463040" algn="l"/>
                          <a:tab pos="3036570" algn="l"/>
                        </a:tabLst>
                      </a:pPr>
                      <a:r>
                        <a:rPr lang="ar-JO" sz="2000" b="1" dirty="0">
                          <a:solidFill>
                            <a:schemeClr val="tx1"/>
                          </a:solidFill>
                          <a:effectLst/>
                        </a:rPr>
                        <a:t>ريادة الأعمال والابتكار  </a:t>
                      </a:r>
                      <a:endParaRPr lang="en-US" sz="2000" b="1" dirty="0">
                        <a:solidFill>
                          <a:schemeClr val="tx1"/>
                        </a:solidFill>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45720" marR="45720" marT="0" marB="0" anchor="ctr">
                    <a:solidFill>
                      <a:schemeClr val="accent5">
                        <a:lumMod val="75000"/>
                      </a:schemeClr>
                    </a:solidFill>
                  </a:tcPr>
                </a:tc>
                <a:tc>
                  <a:txBody>
                    <a:bodyPr/>
                    <a:lstStyle/>
                    <a:p>
                      <a:pPr algn="ctr" rtl="1">
                        <a:lnSpc>
                          <a:spcPct val="115000"/>
                        </a:lnSpc>
                        <a:spcBef>
                          <a:spcPts val="200"/>
                        </a:spcBef>
                        <a:spcAft>
                          <a:spcPts val="200"/>
                        </a:spcAft>
                        <a:tabLst>
                          <a:tab pos="365760" algn="l"/>
                          <a:tab pos="731520" algn="l"/>
                          <a:tab pos="1097280" algn="l"/>
                          <a:tab pos="1463040" algn="l"/>
                        </a:tabLst>
                      </a:pPr>
                      <a:r>
                        <a:rPr lang="ar-JO" sz="2000" b="1" dirty="0">
                          <a:solidFill>
                            <a:schemeClr val="tx1"/>
                          </a:solidFill>
                          <a:effectLst/>
                        </a:rPr>
                        <a:t>اسم المادة</a:t>
                      </a:r>
                      <a:endParaRPr lang="en-US" sz="2000" b="1" dirty="0">
                        <a:solidFill>
                          <a:schemeClr val="tx1"/>
                        </a:solidFill>
                        <a:effectLst/>
                        <a:latin typeface="Arial" panose="020B0604020202020204" pitchFamily="34" charset="0"/>
                        <a:ea typeface="Times New Roman" panose="02020603050405020304" pitchFamily="18" charset="0"/>
                      </a:endParaRPr>
                    </a:p>
                  </a:txBody>
                  <a:tcPr marL="45720" marR="45720" marT="0" marB="0" anchor="ctr">
                    <a:solidFill>
                      <a:schemeClr val="bg2"/>
                    </a:solidFill>
                  </a:tcPr>
                </a:tc>
                <a:extLst>
                  <a:ext uri="{0D108BD9-81ED-4DB2-BD59-A6C34878D82A}">
                    <a16:rowId xmlns:a16="http://schemas.microsoft.com/office/drawing/2014/main" val="2379981653"/>
                  </a:ext>
                </a:extLst>
              </a:tr>
              <a:tr h="363342">
                <a:tc>
                  <a:txBody>
                    <a:bodyPr/>
                    <a:lstStyle/>
                    <a:p>
                      <a:pPr>
                        <a:spcAft>
                          <a:spcPts val="0"/>
                        </a:spcAft>
                      </a:pPr>
                      <a:r>
                        <a:rPr lang="en-US" sz="1000" b="1">
                          <a:solidFill>
                            <a:schemeClr val="bg1"/>
                          </a:solidFill>
                          <a:effectLst/>
                        </a:rPr>
                        <a:t> </a:t>
                      </a:r>
                      <a:endParaRPr lang="en-US" sz="1000" b="1">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0" marR="0" marT="0" marB="0" anchor="ctr">
                    <a:solidFill>
                      <a:schemeClr val="accent5">
                        <a:lumMod val="60000"/>
                        <a:lumOff val="40000"/>
                      </a:schemeClr>
                    </a:solidFill>
                  </a:tcPr>
                </a:tc>
                <a:tc>
                  <a:txBody>
                    <a:bodyPr/>
                    <a:lstStyle/>
                    <a:p>
                      <a:pPr algn="ctr" rtl="1">
                        <a:lnSpc>
                          <a:spcPct val="115000"/>
                        </a:lnSpc>
                        <a:spcBef>
                          <a:spcPts val="200"/>
                        </a:spcBef>
                        <a:spcAft>
                          <a:spcPts val="200"/>
                        </a:spcAft>
                        <a:tabLst>
                          <a:tab pos="365760" algn="l"/>
                          <a:tab pos="731520" algn="l"/>
                          <a:tab pos="1097280" algn="l"/>
                          <a:tab pos="1463040" algn="l"/>
                          <a:tab pos="3036570" algn="l"/>
                        </a:tabLst>
                      </a:pPr>
                      <a:r>
                        <a:rPr lang="en-US" sz="2000" b="1" dirty="0">
                          <a:solidFill>
                            <a:schemeClr val="tx1"/>
                          </a:solidFill>
                          <a:effectLst/>
                        </a:rPr>
                        <a:t>725</a:t>
                      </a:r>
                      <a:endParaRPr lang="en-US" sz="2000" b="1" dirty="0">
                        <a:solidFill>
                          <a:schemeClr val="tx1"/>
                        </a:solidFill>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45720" marR="45720" marT="0" marB="0" anchor="ctr">
                    <a:solidFill>
                      <a:schemeClr val="accent5">
                        <a:lumMod val="75000"/>
                      </a:schemeClr>
                    </a:solidFill>
                  </a:tcPr>
                </a:tc>
                <a:tc>
                  <a:txBody>
                    <a:bodyPr/>
                    <a:lstStyle/>
                    <a:p>
                      <a:pPr algn="ctr" rtl="1">
                        <a:lnSpc>
                          <a:spcPct val="115000"/>
                        </a:lnSpc>
                        <a:spcBef>
                          <a:spcPts val="200"/>
                        </a:spcBef>
                        <a:spcAft>
                          <a:spcPts val="200"/>
                        </a:spcAft>
                        <a:tabLst>
                          <a:tab pos="365760" algn="l"/>
                          <a:tab pos="731520" algn="l"/>
                          <a:tab pos="1097280" algn="l"/>
                          <a:tab pos="1463040" algn="l"/>
                        </a:tabLst>
                      </a:pPr>
                      <a:r>
                        <a:rPr lang="ar-SA" sz="2000" b="1" dirty="0">
                          <a:solidFill>
                            <a:schemeClr val="tx1"/>
                          </a:solidFill>
                          <a:effectLst/>
                        </a:rPr>
                        <a:t>رقم المادة</a:t>
                      </a:r>
                      <a:endParaRPr lang="en-US" sz="2000" b="1" dirty="0">
                        <a:solidFill>
                          <a:schemeClr val="tx1"/>
                        </a:solidFill>
                        <a:effectLst/>
                        <a:latin typeface="Arial" panose="020B0604020202020204" pitchFamily="34" charset="0"/>
                        <a:ea typeface="Times New Roman" panose="02020603050405020304" pitchFamily="18" charset="0"/>
                      </a:endParaRPr>
                    </a:p>
                  </a:txBody>
                  <a:tcPr marL="45720" marR="45720" marT="0" marB="0" anchor="ctr">
                    <a:solidFill>
                      <a:schemeClr val="bg2"/>
                    </a:solidFill>
                  </a:tcPr>
                </a:tc>
                <a:extLst>
                  <a:ext uri="{0D108BD9-81ED-4DB2-BD59-A6C34878D82A}">
                    <a16:rowId xmlns:a16="http://schemas.microsoft.com/office/drawing/2014/main" val="615816246"/>
                  </a:ext>
                </a:extLst>
              </a:tr>
              <a:tr h="363342">
                <a:tc>
                  <a:txBody>
                    <a:bodyPr/>
                    <a:lstStyle/>
                    <a:p>
                      <a:pPr>
                        <a:spcAft>
                          <a:spcPts val="0"/>
                        </a:spcAft>
                      </a:pPr>
                      <a:r>
                        <a:rPr lang="en-US" sz="1000" b="1">
                          <a:solidFill>
                            <a:schemeClr val="bg1"/>
                          </a:solidFill>
                          <a:effectLst/>
                        </a:rPr>
                        <a:t> </a:t>
                      </a:r>
                      <a:endParaRPr lang="en-US" sz="1000" b="1">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0" marR="0" marT="0" marB="0" anchor="ctr">
                    <a:solidFill>
                      <a:schemeClr val="accent5">
                        <a:lumMod val="60000"/>
                        <a:lumOff val="40000"/>
                      </a:schemeClr>
                    </a:solidFill>
                  </a:tcPr>
                </a:tc>
                <a:tc>
                  <a:txBody>
                    <a:bodyPr/>
                    <a:lstStyle/>
                    <a:p>
                      <a:pPr algn="ctr" rtl="1">
                        <a:lnSpc>
                          <a:spcPct val="115000"/>
                        </a:lnSpc>
                        <a:spcBef>
                          <a:spcPts val="200"/>
                        </a:spcBef>
                        <a:spcAft>
                          <a:spcPts val="200"/>
                        </a:spcAft>
                        <a:tabLst>
                          <a:tab pos="365760" algn="l"/>
                          <a:tab pos="731520" algn="l"/>
                          <a:tab pos="1097280" algn="l"/>
                          <a:tab pos="1463040" algn="l"/>
                          <a:tab pos="3036570" algn="l"/>
                        </a:tabLst>
                      </a:pPr>
                      <a:r>
                        <a:rPr lang="ar-JO" sz="2000" b="1" dirty="0">
                          <a:solidFill>
                            <a:schemeClr val="tx1"/>
                          </a:solidFill>
                          <a:effectLst/>
                        </a:rPr>
                        <a:t>  </a:t>
                      </a:r>
                      <a:r>
                        <a:rPr lang="en-US" sz="2000" b="1" dirty="0">
                          <a:solidFill>
                            <a:schemeClr val="tx1"/>
                          </a:solidFill>
                          <a:effectLst/>
                        </a:rPr>
                        <a:t>3</a:t>
                      </a:r>
                      <a:r>
                        <a:rPr lang="ar-JO" sz="2000" b="1" dirty="0">
                          <a:solidFill>
                            <a:schemeClr val="tx1"/>
                          </a:solidFill>
                          <a:effectLst/>
                        </a:rPr>
                        <a:t> ساعات </a:t>
                      </a:r>
                      <a:endParaRPr lang="en-US" sz="2000" b="1" dirty="0">
                        <a:solidFill>
                          <a:schemeClr val="tx1"/>
                        </a:solidFill>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45720" marR="45720" marT="0" marB="0" anchor="ctr">
                    <a:solidFill>
                      <a:schemeClr val="accent5">
                        <a:lumMod val="75000"/>
                      </a:schemeClr>
                    </a:solidFill>
                  </a:tcPr>
                </a:tc>
                <a:tc>
                  <a:txBody>
                    <a:bodyPr/>
                    <a:lstStyle/>
                    <a:p>
                      <a:pPr algn="ctr" rtl="1">
                        <a:lnSpc>
                          <a:spcPct val="115000"/>
                        </a:lnSpc>
                        <a:spcBef>
                          <a:spcPts val="200"/>
                        </a:spcBef>
                        <a:spcAft>
                          <a:spcPts val="200"/>
                        </a:spcAft>
                        <a:tabLst>
                          <a:tab pos="365760" algn="l"/>
                          <a:tab pos="731520" algn="l"/>
                          <a:tab pos="1097280" algn="l"/>
                          <a:tab pos="1463040" algn="l"/>
                          <a:tab pos="3036570" algn="l"/>
                        </a:tabLst>
                      </a:pPr>
                      <a:r>
                        <a:rPr lang="ar-JO" sz="2000" b="1">
                          <a:solidFill>
                            <a:schemeClr val="tx1"/>
                          </a:solidFill>
                          <a:effectLst/>
                        </a:rPr>
                        <a:t>الساعات المعتمدة (نظرية، عملية)</a:t>
                      </a:r>
                      <a:endParaRPr lang="en-US" sz="2000" b="1">
                        <a:solidFill>
                          <a:schemeClr val="tx1"/>
                        </a:solidFill>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45720" marR="45720" marT="0" marB="0">
                    <a:solidFill>
                      <a:schemeClr val="bg2"/>
                    </a:solidFill>
                  </a:tcPr>
                </a:tc>
                <a:extLst>
                  <a:ext uri="{0D108BD9-81ED-4DB2-BD59-A6C34878D82A}">
                    <a16:rowId xmlns:a16="http://schemas.microsoft.com/office/drawing/2014/main" val="3427368958"/>
                  </a:ext>
                </a:extLst>
              </a:tr>
              <a:tr h="363342">
                <a:tc>
                  <a:txBody>
                    <a:bodyPr/>
                    <a:lstStyle/>
                    <a:p>
                      <a:pPr>
                        <a:spcAft>
                          <a:spcPts val="0"/>
                        </a:spcAft>
                      </a:pPr>
                      <a:r>
                        <a:rPr lang="en-US" sz="1000" b="1">
                          <a:solidFill>
                            <a:schemeClr val="bg1"/>
                          </a:solidFill>
                          <a:effectLst/>
                        </a:rPr>
                        <a:t> </a:t>
                      </a:r>
                      <a:endParaRPr lang="en-US" sz="1000" b="1">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0" marR="0" marT="0" marB="0" anchor="ctr">
                    <a:solidFill>
                      <a:schemeClr val="accent5">
                        <a:lumMod val="60000"/>
                        <a:lumOff val="40000"/>
                      </a:schemeClr>
                    </a:solidFill>
                  </a:tcPr>
                </a:tc>
                <a:tc>
                  <a:txBody>
                    <a:bodyPr/>
                    <a:lstStyle/>
                    <a:p>
                      <a:pPr algn="ctr" rtl="1">
                        <a:lnSpc>
                          <a:spcPct val="115000"/>
                        </a:lnSpc>
                        <a:spcBef>
                          <a:spcPts val="200"/>
                        </a:spcBef>
                        <a:spcAft>
                          <a:spcPts val="200"/>
                        </a:spcAft>
                        <a:tabLst>
                          <a:tab pos="365760" algn="l"/>
                          <a:tab pos="731520" algn="l"/>
                          <a:tab pos="1097280" algn="l"/>
                          <a:tab pos="1463040" algn="l"/>
                          <a:tab pos="3036570" algn="l"/>
                        </a:tabLst>
                      </a:pPr>
                      <a:r>
                        <a:rPr lang="ar-JO" sz="2000" b="1" dirty="0">
                          <a:solidFill>
                            <a:schemeClr val="tx1"/>
                          </a:solidFill>
                          <a:effectLst/>
                        </a:rPr>
                        <a:t>ماجستير في القيادة التربوية </a:t>
                      </a:r>
                      <a:endParaRPr lang="en-US" sz="2000" b="1" dirty="0">
                        <a:solidFill>
                          <a:schemeClr val="tx1"/>
                        </a:solidFill>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45720" marR="45720" marT="0" marB="0" anchor="ctr">
                    <a:solidFill>
                      <a:schemeClr val="accent5">
                        <a:lumMod val="75000"/>
                      </a:schemeClr>
                    </a:solidFill>
                  </a:tcPr>
                </a:tc>
                <a:tc>
                  <a:txBody>
                    <a:bodyPr/>
                    <a:lstStyle/>
                    <a:p>
                      <a:pPr algn="ctr" rtl="1">
                        <a:lnSpc>
                          <a:spcPct val="115000"/>
                        </a:lnSpc>
                        <a:spcBef>
                          <a:spcPts val="200"/>
                        </a:spcBef>
                        <a:spcAft>
                          <a:spcPts val="200"/>
                        </a:spcAft>
                        <a:tabLst>
                          <a:tab pos="365760" algn="l"/>
                          <a:tab pos="731520" algn="l"/>
                          <a:tab pos="1097280" algn="l"/>
                          <a:tab pos="1463040" algn="l"/>
                        </a:tabLst>
                      </a:pPr>
                      <a:r>
                        <a:rPr lang="ar-JO" sz="2000" b="1">
                          <a:solidFill>
                            <a:schemeClr val="tx1"/>
                          </a:solidFill>
                          <a:effectLst/>
                        </a:rPr>
                        <a:t>اسم البرنامج</a:t>
                      </a:r>
                      <a:endParaRPr lang="en-US" sz="2000" b="1">
                        <a:solidFill>
                          <a:schemeClr val="tx1"/>
                        </a:solidFill>
                        <a:effectLst/>
                        <a:latin typeface="Arial" panose="020B0604020202020204" pitchFamily="34" charset="0"/>
                        <a:ea typeface="Times New Roman" panose="02020603050405020304" pitchFamily="18" charset="0"/>
                      </a:endParaRPr>
                    </a:p>
                  </a:txBody>
                  <a:tcPr marL="45720" marR="45720" marT="0" marB="0" anchor="ctr">
                    <a:solidFill>
                      <a:schemeClr val="bg2"/>
                    </a:solidFill>
                  </a:tcPr>
                </a:tc>
                <a:extLst>
                  <a:ext uri="{0D108BD9-81ED-4DB2-BD59-A6C34878D82A}">
                    <a16:rowId xmlns:a16="http://schemas.microsoft.com/office/drawing/2014/main" val="265249701"/>
                  </a:ext>
                </a:extLst>
              </a:tr>
              <a:tr h="363342">
                <a:tc>
                  <a:txBody>
                    <a:bodyPr/>
                    <a:lstStyle/>
                    <a:p>
                      <a:pPr>
                        <a:spcAft>
                          <a:spcPts val="0"/>
                        </a:spcAft>
                      </a:pPr>
                      <a:r>
                        <a:rPr lang="en-US" sz="1000" b="1">
                          <a:solidFill>
                            <a:schemeClr val="bg1"/>
                          </a:solidFill>
                          <a:effectLst/>
                        </a:rPr>
                        <a:t> </a:t>
                      </a:r>
                      <a:endParaRPr lang="en-US" sz="1000" b="1">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0" marR="0" marT="0" marB="0" anchor="ctr">
                    <a:solidFill>
                      <a:schemeClr val="accent5">
                        <a:lumMod val="60000"/>
                        <a:lumOff val="40000"/>
                      </a:schemeClr>
                    </a:solidFill>
                  </a:tcPr>
                </a:tc>
                <a:tc>
                  <a:txBody>
                    <a:bodyPr/>
                    <a:lstStyle/>
                    <a:p>
                      <a:pPr algn="ctr" rtl="1">
                        <a:lnSpc>
                          <a:spcPct val="115000"/>
                        </a:lnSpc>
                        <a:spcBef>
                          <a:spcPts val="200"/>
                        </a:spcBef>
                        <a:spcAft>
                          <a:spcPts val="200"/>
                        </a:spcAft>
                        <a:tabLst>
                          <a:tab pos="365760" algn="l"/>
                          <a:tab pos="731520" algn="l"/>
                          <a:tab pos="1097280" algn="l"/>
                          <a:tab pos="1463040" algn="l"/>
                          <a:tab pos="3036570" algn="l"/>
                        </a:tabLst>
                      </a:pPr>
                      <a:r>
                        <a:rPr lang="ar-JO" sz="2000" b="1" dirty="0">
                          <a:solidFill>
                            <a:schemeClr val="tx1"/>
                          </a:solidFill>
                          <a:effectLst/>
                        </a:rPr>
                        <a:t>جامعة ميدأوشن الفجيرة</a:t>
                      </a:r>
                      <a:endParaRPr lang="en-US" sz="2000" b="1" dirty="0">
                        <a:solidFill>
                          <a:schemeClr val="tx1"/>
                        </a:solidFill>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45720" marR="45720" marT="0" marB="0" anchor="ctr">
                    <a:solidFill>
                      <a:schemeClr val="accent5">
                        <a:lumMod val="75000"/>
                      </a:schemeClr>
                    </a:solidFill>
                  </a:tcPr>
                </a:tc>
                <a:tc>
                  <a:txBody>
                    <a:bodyPr/>
                    <a:lstStyle/>
                    <a:p>
                      <a:pPr algn="ctr" rtl="1">
                        <a:lnSpc>
                          <a:spcPct val="115000"/>
                        </a:lnSpc>
                        <a:spcBef>
                          <a:spcPts val="200"/>
                        </a:spcBef>
                        <a:spcAft>
                          <a:spcPts val="200"/>
                        </a:spcAft>
                        <a:tabLst>
                          <a:tab pos="365760" algn="l"/>
                          <a:tab pos="731520" algn="l"/>
                          <a:tab pos="1097280" algn="l"/>
                          <a:tab pos="1463040" algn="l"/>
                        </a:tabLst>
                      </a:pPr>
                      <a:r>
                        <a:rPr lang="ar-SA" sz="2000" b="1">
                          <a:solidFill>
                            <a:schemeClr val="tx1"/>
                          </a:solidFill>
                          <a:effectLst/>
                        </a:rPr>
                        <a:t>اسم الجامعة</a:t>
                      </a:r>
                      <a:endParaRPr lang="en-US" sz="2000" b="1">
                        <a:solidFill>
                          <a:schemeClr val="tx1"/>
                        </a:solidFill>
                        <a:effectLst/>
                        <a:latin typeface="Arial" panose="020B0604020202020204" pitchFamily="34" charset="0"/>
                        <a:ea typeface="Times New Roman" panose="02020603050405020304" pitchFamily="18" charset="0"/>
                      </a:endParaRPr>
                    </a:p>
                  </a:txBody>
                  <a:tcPr marL="45720" marR="45720" marT="0" marB="0" anchor="ctr">
                    <a:solidFill>
                      <a:schemeClr val="bg2"/>
                    </a:solidFill>
                  </a:tcPr>
                </a:tc>
                <a:extLst>
                  <a:ext uri="{0D108BD9-81ED-4DB2-BD59-A6C34878D82A}">
                    <a16:rowId xmlns:a16="http://schemas.microsoft.com/office/drawing/2014/main" val="775477976"/>
                  </a:ext>
                </a:extLst>
              </a:tr>
              <a:tr h="363342">
                <a:tc>
                  <a:txBody>
                    <a:bodyPr/>
                    <a:lstStyle/>
                    <a:p>
                      <a:pPr>
                        <a:spcAft>
                          <a:spcPts val="0"/>
                        </a:spcAft>
                      </a:pPr>
                      <a:r>
                        <a:rPr lang="en-US" sz="1000" b="1">
                          <a:solidFill>
                            <a:schemeClr val="bg1"/>
                          </a:solidFill>
                          <a:effectLst/>
                        </a:rPr>
                        <a:t> </a:t>
                      </a:r>
                      <a:endParaRPr lang="en-US" sz="1000" b="1">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0" marR="0" marT="0" marB="0" anchor="ctr">
                    <a:solidFill>
                      <a:schemeClr val="accent5">
                        <a:lumMod val="60000"/>
                        <a:lumOff val="40000"/>
                      </a:schemeClr>
                    </a:solidFill>
                  </a:tcPr>
                </a:tc>
                <a:tc>
                  <a:txBody>
                    <a:bodyPr/>
                    <a:lstStyle/>
                    <a:p>
                      <a:pPr algn="ctr" rtl="1">
                        <a:lnSpc>
                          <a:spcPct val="115000"/>
                        </a:lnSpc>
                        <a:spcBef>
                          <a:spcPts val="200"/>
                        </a:spcBef>
                        <a:spcAft>
                          <a:spcPts val="200"/>
                        </a:spcAft>
                        <a:tabLst>
                          <a:tab pos="365760" algn="l"/>
                          <a:tab pos="731520" algn="l"/>
                          <a:tab pos="1097280" algn="l"/>
                          <a:tab pos="1463040" algn="l"/>
                          <a:tab pos="3036570" algn="l"/>
                        </a:tabLst>
                      </a:pPr>
                      <a:r>
                        <a:rPr lang="ar-JO" sz="2000" b="1" dirty="0">
                          <a:solidFill>
                            <a:schemeClr val="tx1"/>
                          </a:solidFill>
                          <a:effectLst/>
                        </a:rPr>
                        <a:t>كلية العلوم الإنسانية</a:t>
                      </a:r>
                      <a:endParaRPr lang="en-US" sz="2000" b="1" dirty="0">
                        <a:solidFill>
                          <a:schemeClr val="tx1"/>
                        </a:solidFill>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45720" marR="45720" marT="0" marB="0" anchor="ctr">
                    <a:solidFill>
                      <a:schemeClr val="accent5">
                        <a:lumMod val="75000"/>
                      </a:schemeClr>
                    </a:solidFill>
                  </a:tcPr>
                </a:tc>
                <a:tc>
                  <a:txBody>
                    <a:bodyPr/>
                    <a:lstStyle/>
                    <a:p>
                      <a:pPr algn="ctr" rtl="1">
                        <a:lnSpc>
                          <a:spcPct val="115000"/>
                        </a:lnSpc>
                        <a:spcBef>
                          <a:spcPts val="200"/>
                        </a:spcBef>
                        <a:spcAft>
                          <a:spcPts val="200"/>
                        </a:spcAft>
                        <a:tabLst>
                          <a:tab pos="365760" algn="l"/>
                          <a:tab pos="731520" algn="l"/>
                          <a:tab pos="1097280" algn="l"/>
                          <a:tab pos="1463040" algn="l"/>
                        </a:tabLst>
                      </a:pPr>
                      <a:r>
                        <a:rPr lang="ar-SA" sz="2000" b="1">
                          <a:solidFill>
                            <a:schemeClr val="tx1"/>
                          </a:solidFill>
                          <a:effectLst/>
                        </a:rPr>
                        <a:t>الكلية</a:t>
                      </a:r>
                      <a:endParaRPr lang="en-US" sz="2000" b="1">
                        <a:solidFill>
                          <a:schemeClr val="tx1"/>
                        </a:solidFill>
                        <a:effectLst/>
                        <a:latin typeface="Arial" panose="020B0604020202020204" pitchFamily="34" charset="0"/>
                        <a:ea typeface="Times New Roman" panose="02020603050405020304" pitchFamily="18" charset="0"/>
                      </a:endParaRPr>
                    </a:p>
                  </a:txBody>
                  <a:tcPr marL="45720" marR="45720" marT="0" marB="0" anchor="ctr">
                    <a:solidFill>
                      <a:schemeClr val="bg2"/>
                    </a:solidFill>
                  </a:tcPr>
                </a:tc>
                <a:extLst>
                  <a:ext uri="{0D108BD9-81ED-4DB2-BD59-A6C34878D82A}">
                    <a16:rowId xmlns:a16="http://schemas.microsoft.com/office/drawing/2014/main" val="2369816504"/>
                  </a:ext>
                </a:extLst>
              </a:tr>
              <a:tr h="363342">
                <a:tc>
                  <a:txBody>
                    <a:bodyPr/>
                    <a:lstStyle/>
                    <a:p>
                      <a:pPr>
                        <a:spcAft>
                          <a:spcPts val="0"/>
                        </a:spcAft>
                      </a:pPr>
                      <a:r>
                        <a:rPr lang="en-US" sz="1000" b="1">
                          <a:solidFill>
                            <a:schemeClr val="bg1"/>
                          </a:solidFill>
                          <a:effectLst/>
                        </a:rPr>
                        <a:t> </a:t>
                      </a:r>
                      <a:endParaRPr lang="en-US" sz="1000" b="1">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0" marR="0" marT="0" marB="0" anchor="ctr">
                    <a:solidFill>
                      <a:schemeClr val="accent5">
                        <a:lumMod val="60000"/>
                        <a:lumOff val="40000"/>
                      </a:schemeClr>
                    </a:solidFill>
                  </a:tcPr>
                </a:tc>
                <a:tc>
                  <a:txBody>
                    <a:bodyPr/>
                    <a:lstStyle/>
                    <a:p>
                      <a:pPr algn="ctr" rtl="1">
                        <a:lnSpc>
                          <a:spcPct val="115000"/>
                        </a:lnSpc>
                        <a:spcBef>
                          <a:spcPts val="200"/>
                        </a:spcBef>
                        <a:spcAft>
                          <a:spcPts val="200"/>
                        </a:spcAft>
                        <a:tabLst>
                          <a:tab pos="365760" algn="l"/>
                          <a:tab pos="731520" algn="l"/>
                          <a:tab pos="1097280" algn="l"/>
                          <a:tab pos="1463040" algn="l"/>
                          <a:tab pos="3036570" algn="l"/>
                        </a:tabLst>
                      </a:pPr>
                      <a:r>
                        <a:rPr lang="ar-JO" sz="2000" b="1" dirty="0">
                          <a:solidFill>
                            <a:schemeClr val="tx1"/>
                          </a:solidFill>
                          <a:effectLst/>
                        </a:rPr>
                        <a:t>قسم القيادة التربوية </a:t>
                      </a:r>
                      <a:endParaRPr lang="en-US" sz="2000" b="1" dirty="0">
                        <a:solidFill>
                          <a:schemeClr val="tx1"/>
                        </a:solidFill>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45720" marR="45720" marT="0" marB="0" anchor="ctr">
                    <a:solidFill>
                      <a:schemeClr val="accent5">
                        <a:lumMod val="75000"/>
                      </a:schemeClr>
                    </a:solidFill>
                  </a:tcPr>
                </a:tc>
                <a:tc>
                  <a:txBody>
                    <a:bodyPr/>
                    <a:lstStyle/>
                    <a:p>
                      <a:pPr algn="ctr" rtl="1">
                        <a:lnSpc>
                          <a:spcPct val="115000"/>
                        </a:lnSpc>
                        <a:spcBef>
                          <a:spcPts val="200"/>
                        </a:spcBef>
                        <a:spcAft>
                          <a:spcPts val="200"/>
                        </a:spcAft>
                        <a:tabLst>
                          <a:tab pos="365760" algn="l"/>
                          <a:tab pos="731520" algn="l"/>
                          <a:tab pos="1097280" algn="l"/>
                          <a:tab pos="1463040" algn="l"/>
                        </a:tabLst>
                      </a:pPr>
                      <a:r>
                        <a:rPr lang="ar-SA" sz="2000" b="1">
                          <a:solidFill>
                            <a:schemeClr val="tx1"/>
                          </a:solidFill>
                          <a:effectLst/>
                        </a:rPr>
                        <a:t>القسم</a:t>
                      </a:r>
                      <a:endParaRPr lang="en-US" sz="2000" b="1">
                        <a:solidFill>
                          <a:schemeClr val="tx1"/>
                        </a:solidFill>
                        <a:effectLst/>
                        <a:latin typeface="Arial" panose="020B0604020202020204" pitchFamily="34" charset="0"/>
                        <a:ea typeface="Times New Roman" panose="02020603050405020304" pitchFamily="18" charset="0"/>
                      </a:endParaRPr>
                    </a:p>
                  </a:txBody>
                  <a:tcPr marL="45720" marR="45720" marT="0" marB="0" anchor="ctr">
                    <a:solidFill>
                      <a:schemeClr val="bg2"/>
                    </a:solidFill>
                  </a:tcPr>
                </a:tc>
                <a:extLst>
                  <a:ext uri="{0D108BD9-81ED-4DB2-BD59-A6C34878D82A}">
                    <a16:rowId xmlns:a16="http://schemas.microsoft.com/office/drawing/2014/main" val="3625996787"/>
                  </a:ext>
                </a:extLst>
              </a:tr>
              <a:tr h="363342">
                <a:tc>
                  <a:txBody>
                    <a:bodyPr/>
                    <a:lstStyle/>
                    <a:p>
                      <a:pPr>
                        <a:spcAft>
                          <a:spcPts val="0"/>
                        </a:spcAft>
                      </a:pPr>
                      <a:r>
                        <a:rPr lang="en-US" sz="1000" b="1">
                          <a:solidFill>
                            <a:schemeClr val="bg1"/>
                          </a:solidFill>
                          <a:effectLst/>
                        </a:rPr>
                        <a:t> </a:t>
                      </a:r>
                      <a:endParaRPr lang="en-US" sz="1000" b="1">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0" marR="0" marT="0" marB="0" anchor="ctr">
                    <a:solidFill>
                      <a:schemeClr val="accent5">
                        <a:lumMod val="60000"/>
                        <a:lumOff val="40000"/>
                      </a:schemeClr>
                    </a:solidFill>
                  </a:tcPr>
                </a:tc>
                <a:tc>
                  <a:txBody>
                    <a:bodyPr/>
                    <a:lstStyle/>
                    <a:p>
                      <a:pPr algn="ctr" rtl="1">
                        <a:lnSpc>
                          <a:spcPct val="115000"/>
                        </a:lnSpc>
                        <a:spcBef>
                          <a:spcPts val="200"/>
                        </a:spcBef>
                        <a:spcAft>
                          <a:spcPts val="200"/>
                        </a:spcAft>
                        <a:tabLst>
                          <a:tab pos="365760" algn="l"/>
                          <a:tab pos="731520" algn="l"/>
                          <a:tab pos="1097280" algn="l"/>
                          <a:tab pos="1463040" algn="l"/>
                          <a:tab pos="3036570" algn="l"/>
                        </a:tabLst>
                      </a:pPr>
                      <a:r>
                        <a:rPr lang="en-US" sz="2000" b="1" dirty="0">
                          <a:solidFill>
                            <a:schemeClr val="tx1"/>
                          </a:solidFill>
                          <a:effectLst/>
                        </a:rPr>
                        <a:t>2023/2024</a:t>
                      </a:r>
                      <a:endParaRPr lang="en-US" sz="2000" b="1" dirty="0">
                        <a:solidFill>
                          <a:schemeClr val="tx1"/>
                        </a:solidFill>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45720" marR="45720" marT="0" marB="0" anchor="ctr">
                    <a:solidFill>
                      <a:schemeClr val="accent5">
                        <a:lumMod val="75000"/>
                      </a:schemeClr>
                    </a:solidFill>
                  </a:tcPr>
                </a:tc>
                <a:tc>
                  <a:txBody>
                    <a:bodyPr/>
                    <a:lstStyle/>
                    <a:p>
                      <a:pPr algn="ctr" rtl="1">
                        <a:lnSpc>
                          <a:spcPct val="115000"/>
                        </a:lnSpc>
                        <a:spcAft>
                          <a:spcPts val="0"/>
                        </a:spcAft>
                        <a:tabLst>
                          <a:tab pos="571500" algn="l"/>
                        </a:tabLst>
                      </a:pPr>
                      <a:r>
                        <a:rPr lang="ar-SA" sz="2000" b="1">
                          <a:solidFill>
                            <a:schemeClr val="tx1"/>
                          </a:solidFill>
                          <a:effectLst/>
                        </a:rPr>
                        <a:t>العام الجامعي/ الفصل الدراسي</a:t>
                      </a:r>
                      <a:endParaRPr lang="en-US" sz="2000" b="1">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45720" marR="45720" marT="0" marB="0">
                    <a:solidFill>
                      <a:schemeClr val="bg2"/>
                    </a:solidFill>
                  </a:tcPr>
                </a:tc>
                <a:extLst>
                  <a:ext uri="{0D108BD9-81ED-4DB2-BD59-A6C34878D82A}">
                    <a16:rowId xmlns:a16="http://schemas.microsoft.com/office/drawing/2014/main" val="2748527416"/>
                  </a:ext>
                </a:extLst>
              </a:tr>
              <a:tr h="363342">
                <a:tc>
                  <a:txBody>
                    <a:bodyPr/>
                    <a:lstStyle/>
                    <a:p>
                      <a:pPr>
                        <a:spcAft>
                          <a:spcPts val="0"/>
                        </a:spcAft>
                      </a:pPr>
                      <a:r>
                        <a:rPr lang="en-US" sz="1000" b="1">
                          <a:solidFill>
                            <a:schemeClr val="bg1"/>
                          </a:solidFill>
                          <a:effectLst/>
                        </a:rPr>
                        <a:t> </a:t>
                      </a:r>
                      <a:endParaRPr lang="en-US" sz="1000" b="1">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0" marR="0" marT="0" marB="0" anchor="ctr">
                    <a:solidFill>
                      <a:schemeClr val="accent5">
                        <a:lumMod val="60000"/>
                        <a:lumOff val="40000"/>
                      </a:schemeClr>
                    </a:solidFill>
                  </a:tcPr>
                </a:tc>
                <a:tc>
                  <a:txBody>
                    <a:bodyPr/>
                    <a:lstStyle/>
                    <a:p>
                      <a:pPr algn="ctr" rtl="1">
                        <a:lnSpc>
                          <a:spcPct val="115000"/>
                        </a:lnSpc>
                        <a:spcBef>
                          <a:spcPts val="200"/>
                        </a:spcBef>
                        <a:spcAft>
                          <a:spcPts val="200"/>
                        </a:spcAft>
                        <a:tabLst>
                          <a:tab pos="365760" algn="l"/>
                          <a:tab pos="731520" algn="l"/>
                          <a:tab pos="1097280" algn="l"/>
                          <a:tab pos="1463040" algn="l"/>
                          <a:tab pos="3036570" algn="l"/>
                        </a:tabLst>
                      </a:pPr>
                      <a:r>
                        <a:rPr lang="ar-JO" sz="2000" b="1" dirty="0">
                          <a:solidFill>
                            <a:schemeClr val="tx1"/>
                          </a:solidFill>
                          <a:effectLst/>
                        </a:rPr>
                        <a:t>العربية </a:t>
                      </a:r>
                      <a:endParaRPr lang="en-US" sz="2000" b="1" dirty="0">
                        <a:solidFill>
                          <a:schemeClr val="tx1"/>
                        </a:solidFill>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45720" marR="45720" marT="0" marB="0" anchor="ctr">
                    <a:solidFill>
                      <a:schemeClr val="accent5">
                        <a:lumMod val="75000"/>
                      </a:schemeClr>
                    </a:solidFill>
                  </a:tcPr>
                </a:tc>
                <a:tc>
                  <a:txBody>
                    <a:bodyPr/>
                    <a:lstStyle/>
                    <a:p>
                      <a:pPr algn="ctr" rtl="1">
                        <a:lnSpc>
                          <a:spcPct val="115000"/>
                        </a:lnSpc>
                        <a:spcBef>
                          <a:spcPts val="200"/>
                        </a:spcBef>
                        <a:spcAft>
                          <a:spcPts val="200"/>
                        </a:spcAft>
                        <a:tabLst>
                          <a:tab pos="365760" algn="l"/>
                          <a:tab pos="731520" algn="l"/>
                          <a:tab pos="1097280" algn="l"/>
                          <a:tab pos="1463040" algn="l"/>
                        </a:tabLst>
                      </a:pPr>
                      <a:r>
                        <a:rPr lang="ar-SA" sz="2000" b="1">
                          <a:solidFill>
                            <a:schemeClr val="tx1"/>
                          </a:solidFill>
                          <a:effectLst/>
                        </a:rPr>
                        <a:t>لغة التدريس</a:t>
                      </a:r>
                      <a:endParaRPr lang="en-US" sz="2000" b="1">
                        <a:solidFill>
                          <a:schemeClr val="tx1"/>
                        </a:solidFill>
                        <a:effectLst/>
                        <a:latin typeface="Arial" panose="020B0604020202020204" pitchFamily="34" charset="0"/>
                        <a:ea typeface="Times New Roman" panose="02020603050405020304" pitchFamily="18" charset="0"/>
                      </a:endParaRPr>
                    </a:p>
                  </a:txBody>
                  <a:tcPr marL="45720" marR="45720" marT="0" marB="0" anchor="ctr">
                    <a:solidFill>
                      <a:schemeClr val="bg2"/>
                    </a:solidFill>
                  </a:tcPr>
                </a:tc>
                <a:extLst>
                  <a:ext uri="{0D108BD9-81ED-4DB2-BD59-A6C34878D82A}">
                    <a16:rowId xmlns:a16="http://schemas.microsoft.com/office/drawing/2014/main" val="942030164"/>
                  </a:ext>
                </a:extLst>
              </a:tr>
              <a:tr h="775429">
                <a:tc>
                  <a:txBody>
                    <a:bodyPr/>
                    <a:lstStyle/>
                    <a:p>
                      <a:pPr>
                        <a:spcAft>
                          <a:spcPts val="0"/>
                        </a:spcAft>
                      </a:pPr>
                      <a:r>
                        <a:rPr lang="en-US" sz="1000" b="1">
                          <a:solidFill>
                            <a:schemeClr val="bg1"/>
                          </a:solidFill>
                          <a:effectLst/>
                        </a:rPr>
                        <a:t> </a:t>
                      </a:r>
                      <a:endParaRPr lang="en-US" sz="1000" b="1">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0" marR="0" marT="0" marB="0" anchor="ctr">
                    <a:solidFill>
                      <a:schemeClr val="accent5">
                        <a:lumMod val="60000"/>
                        <a:lumOff val="40000"/>
                      </a:schemeClr>
                    </a:solidFill>
                  </a:tcPr>
                </a:tc>
                <a:tc>
                  <a:txBody>
                    <a:bodyPr/>
                    <a:lstStyle/>
                    <a:p>
                      <a:pPr algn="ctr" rtl="1">
                        <a:lnSpc>
                          <a:spcPct val="115000"/>
                        </a:lnSpc>
                        <a:spcBef>
                          <a:spcPts val="200"/>
                        </a:spcBef>
                        <a:spcAft>
                          <a:spcPts val="200"/>
                        </a:spcAft>
                        <a:tabLst>
                          <a:tab pos="365760" algn="l"/>
                          <a:tab pos="731520" algn="l"/>
                          <a:tab pos="1097280" algn="l"/>
                          <a:tab pos="1463040" algn="l"/>
                          <a:tab pos="3036570" algn="l"/>
                        </a:tabLst>
                      </a:pPr>
                      <a:r>
                        <a:rPr lang="en-US" sz="2000" b="1" dirty="0">
                          <a:solidFill>
                            <a:schemeClr val="tx1"/>
                          </a:solidFill>
                          <a:effectLst/>
                        </a:rPr>
                        <a:t>2022/2023</a:t>
                      </a:r>
                      <a:endParaRPr lang="en-US" sz="2000" b="1" dirty="0">
                        <a:solidFill>
                          <a:schemeClr val="tx1"/>
                        </a:solidFill>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45720" marR="45720" marT="0" marB="0">
                    <a:solidFill>
                      <a:schemeClr val="accent5">
                        <a:lumMod val="75000"/>
                      </a:schemeClr>
                    </a:solidFill>
                  </a:tcPr>
                </a:tc>
                <a:tc>
                  <a:txBody>
                    <a:bodyPr/>
                    <a:lstStyle/>
                    <a:p>
                      <a:pPr algn="ctr" rtl="1">
                        <a:lnSpc>
                          <a:spcPct val="115000"/>
                        </a:lnSpc>
                        <a:spcBef>
                          <a:spcPts val="200"/>
                        </a:spcBef>
                        <a:spcAft>
                          <a:spcPts val="200"/>
                        </a:spcAft>
                        <a:tabLst>
                          <a:tab pos="365760" algn="l"/>
                          <a:tab pos="731520" algn="l"/>
                          <a:tab pos="1097280" algn="l"/>
                          <a:tab pos="1463040" algn="l"/>
                        </a:tabLst>
                      </a:pPr>
                      <a:r>
                        <a:rPr lang="ar-SA" sz="2000" b="1">
                          <a:solidFill>
                            <a:schemeClr val="tx1"/>
                          </a:solidFill>
                          <a:effectLst/>
                        </a:rPr>
                        <a:t>تاريخ استحداث مخطط المادة الدراسية/ تاريخ مراجعة مخطط المادة الدراسية</a:t>
                      </a:r>
                      <a:endParaRPr lang="en-US" sz="2000" b="1">
                        <a:solidFill>
                          <a:schemeClr val="tx1"/>
                        </a:solidFill>
                        <a:effectLst/>
                        <a:latin typeface="Arial" panose="020B0604020202020204" pitchFamily="34" charset="0"/>
                        <a:ea typeface="Times New Roman" panose="02020603050405020304" pitchFamily="18" charset="0"/>
                      </a:endParaRPr>
                    </a:p>
                  </a:txBody>
                  <a:tcPr marL="45720" marR="45720" marT="0" marB="0" anchor="ctr">
                    <a:solidFill>
                      <a:schemeClr val="bg2"/>
                    </a:solidFill>
                  </a:tcPr>
                </a:tc>
                <a:extLst>
                  <a:ext uri="{0D108BD9-81ED-4DB2-BD59-A6C34878D82A}">
                    <a16:rowId xmlns:a16="http://schemas.microsoft.com/office/drawing/2014/main" val="653997573"/>
                  </a:ext>
                </a:extLst>
              </a:tr>
              <a:tr h="1309297">
                <a:tc>
                  <a:txBody>
                    <a:bodyPr/>
                    <a:lstStyle/>
                    <a:p>
                      <a:pPr>
                        <a:spcAft>
                          <a:spcPts val="0"/>
                        </a:spcAft>
                      </a:pPr>
                      <a:r>
                        <a:rPr lang="en-US" sz="1000" b="1">
                          <a:solidFill>
                            <a:schemeClr val="bg1"/>
                          </a:solidFill>
                          <a:effectLst/>
                        </a:rPr>
                        <a:t> </a:t>
                      </a:r>
                      <a:endParaRPr lang="en-US" sz="1000" b="1">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0" marR="0" marT="0" marB="0" anchor="ctr">
                    <a:solidFill>
                      <a:schemeClr val="accent5">
                        <a:lumMod val="60000"/>
                        <a:lumOff val="40000"/>
                      </a:schemeClr>
                    </a:solidFill>
                  </a:tcPr>
                </a:tc>
                <a:tc>
                  <a:txBody>
                    <a:bodyPr/>
                    <a:lstStyle/>
                    <a:p>
                      <a:pPr algn="just">
                        <a:spcAft>
                          <a:spcPts val="0"/>
                        </a:spcAft>
                      </a:pPr>
                      <a:r>
                        <a:rPr lang="en-GB" sz="2000" b="1" dirty="0">
                          <a:solidFill>
                            <a:schemeClr val="tx1"/>
                          </a:solidFill>
                          <a:effectLst/>
                        </a:rPr>
                        <a:t> </a:t>
                      </a:r>
                      <a:r>
                        <a:rPr lang="en-GB" sz="2000" b="0" dirty="0">
                          <a:solidFill>
                            <a:schemeClr val="tx1"/>
                          </a:solidFill>
                          <a:effectLst/>
                        </a:rPr>
                        <a:t>Pudar, Jonathan (2022). Creativity&amp; Innovation: Theory, Research, and Practice. Second Edition, </a:t>
                      </a:r>
                      <a:r>
                        <a:rPr lang="en-US" sz="2000" b="0" dirty="0">
                          <a:solidFill>
                            <a:schemeClr val="tx1"/>
                          </a:solidFill>
                          <a:effectLst/>
                        </a:rPr>
                        <a:t>published by Routledge, New York.</a:t>
                      </a:r>
                      <a:endParaRPr lang="en-US" sz="2000" b="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45720" marR="45720" marT="0" marB="0">
                    <a:solidFill>
                      <a:schemeClr val="accent5">
                        <a:lumMod val="75000"/>
                      </a:schemeClr>
                    </a:solidFill>
                  </a:tcPr>
                </a:tc>
                <a:tc>
                  <a:txBody>
                    <a:bodyPr/>
                    <a:lstStyle/>
                    <a:p>
                      <a:pPr algn="ctr" rtl="1">
                        <a:lnSpc>
                          <a:spcPct val="115000"/>
                        </a:lnSpc>
                        <a:spcBef>
                          <a:spcPts val="200"/>
                        </a:spcBef>
                        <a:spcAft>
                          <a:spcPts val="200"/>
                        </a:spcAft>
                        <a:tabLst>
                          <a:tab pos="365760" algn="l"/>
                          <a:tab pos="731520" algn="l"/>
                          <a:tab pos="1097280" algn="l"/>
                          <a:tab pos="1463040" algn="l"/>
                        </a:tabLst>
                      </a:pPr>
                      <a:r>
                        <a:rPr lang="ar-SA" sz="2000" b="1" dirty="0">
                          <a:solidFill>
                            <a:schemeClr val="tx1"/>
                          </a:solidFill>
                          <a:effectLst/>
                        </a:rPr>
                        <a:t>الكتاب المعتمد</a:t>
                      </a:r>
                      <a:endParaRPr lang="en-US" sz="2000" b="1" dirty="0">
                        <a:solidFill>
                          <a:schemeClr val="tx1"/>
                        </a:solidFill>
                        <a:effectLst/>
                        <a:latin typeface="Arial" panose="020B0604020202020204" pitchFamily="34" charset="0"/>
                        <a:ea typeface="Times New Roman" panose="02020603050405020304" pitchFamily="18" charset="0"/>
                      </a:endParaRPr>
                    </a:p>
                  </a:txBody>
                  <a:tcPr marL="45720" marR="45720" marT="0" marB="0" anchor="ctr">
                    <a:solidFill>
                      <a:schemeClr val="bg2"/>
                    </a:solidFill>
                  </a:tcPr>
                </a:tc>
                <a:extLst>
                  <a:ext uri="{0D108BD9-81ED-4DB2-BD59-A6C34878D82A}">
                    <a16:rowId xmlns:a16="http://schemas.microsoft.com/office/drawing/2014/main" val="4237980537"/>
                  </a:ext>
                </a:extLst>
              </a:tr>
            </a:tbl>
          </a:graphicData>
        </a:graphic>
      </p:graphicFrame>
      <p:pic>
        <p:nvPicPr>
          <p:cNvPr id="3" name="Picture 2">
            <a:extLst>
              <a:ext uri="{FF2B5EF4-FFF2-40B4-BE49-F238E27FC236}">
                <a16:creationId xmlns:a16="http://schemas.microsoft.com/office/drawing/2014/main" id="{C74E4331-D5CE-4B2C-A2AF-3EE96566141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632504" y="-99392"/>
            <a:ext cx="1464345" cy="748991"/>
          </a:xfrm>
          <a:prstGeom prst="rect">
            <a:avLst/>
          </a:prstGeom>
        </p:spPr>
      </p:pic>
      <p:sp>
        <p:nvSpPr>
          <p:cNvPr id="4" name="Rectangle 3">
            <a:extLst>
              <a:ext uri="{FF2B5EF4-FFF2-40B4-BE49-F238E27FC236}">
                <a16:creationId xmlns:a16="http://schemas.microsoft.com/office/drawing/2014/main" id="{C8F897B2-2A9B-401F-BC48-8EBBE0672D7A}"/>
              </a:ext>
            </a:extLst>
          </p:cNvPr>
          <p:cNvSpPr/>
          <p:nvPr/>
        </p:nvSpPr>
        <p:spPr>
          <a:xfrm>
            <a:off x="4910844" y="11915"/>
            <a:ext cx="2370311" cy="545727"/>
          </a:xfrm>
          <a:prstGeom prst="rect">
            <a:avLst/>
          </a:prstGeom>
        </p:spPr>
        <p:txBody>
          <a:bodyPr wrap="square">
            <a:spAutoFit/>
          </a:bodyPr>
          <a:lstStyle/>
          <a:p>
            <a:pPr marL="0" lvl="0" indent="0" algn="ctr" rtl="1">
              <a:lnSpc>
                <a:spcPct val="115000"/>
              </a:lnSpc>
              <a:spcBef>
                <a:spcPts val="200"/>
              </a:spcBef>
              <a:spcAft>
                <a:spcPts val="200"/>
              </a:spcAft>
              <a:buFont typeface="Symbol" panose="05050102010706020507" pitchFamily="18" charset="2"/>
              <a:buNone/>
              <a:tabLst>
                <a:tab pos="365760" algn="l"/>
                <a:tab pos="731520" algn="l"/>
                <a:tab pos="1097280" algn="l"/>
                <a:tab pos="1463040" algn="l"/>
                <a:tab pos="457200" algn="l"/>
              </a:tabLst>
            </a:pPr>
            <a:r>
              <a:rPr lang="ar-JO" sz="2800" b="1" dirty="0">
                <a:solidFill>
                  <a:schemeClr val="bg1"/>
                </a:solidFill>
              </a:rPr>
              <a:t>معلومات عامة</a:t>
            </a:r>
            <a:endParaRPr lang="en-US" sz="2800" b="1" dirty="0">
              <a:solidFill>
                <a:schemeClr val="bg1"/>
              </a:solidFill>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1888112015"/>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pPr lvl="0">
              <a:buClrTx/>
            </a:pPr>
            <a:r>
              <a:rPr lang="ar-JO" sz="2800" b="1" kern="1200" dirty="0">
                <a:solidFill>
                  <a:prstClr val="white"/>
                </a:solidFill>
                <a:latin typeface="Times New Roman" panose="02020603050405020304" pitchFamily="18" charset="0"/>
                <a:ea typeface="+mn-ea"/>
                <a:cs typeface="Times New Roman" panose="02020603050405020304" pitchFamily="18" charset="0"/>
              </a:rPr>
              <a:t>ريادة الأعمال والابتكار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245663" cy="9094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47728" y="1072381"/>
            <a:ext cx="103482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kern="1200" dirty="0">
                <a:solidFill>
                  <a:prstClr val="white"/>
                </a:solidFill>
                <a:latin typeface="Times New Roman" panose="02020603050405020304" pitchFamily="18" charset="0"/>
                <a:ea typeface="+mn-ea"/>
                <a:cs typeface="Times New Roman" panose="02020603050405020304" pitchFamily="18" charset="0"/>
              </a:rPr>
              <a:t>Intro lecture</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583832" y="2299831"/>
            <a:ext cx="6336704" cy="3539430"/>
          </a:xfrm>
          <a:prstGeom prst="rect">
            <a:avLst/>
          </a:prstGeom>
          <a:noFill/>
        </p:spPr>
        <p:txBody>
          <a:bodyPr wrap="square" rtlCol="0">
            <a:spAutoFit/>
          </a:bodyPr>
          <a:lstStyle/>
          <a:p>
            <a:pPr lvl="0" algn="just" rtl="1">
              <a:buClrTx/>
              <a:defRPr/>
            </a:pPr>
            <a:r>
              <a:rPr lang="ar-JO" sz="2800" kern="1200" dirty="0">
                <a:solidFill>
                  <a:srgbClr val="2D3956"/>
                </a:solidFill>
                <a:latin typeface="Times New Roman" panose="02020603050405020304" pitchFamily="18" charset="0"/>
                <a:ea typeface="+mn-ea"/>
                <a:cs typeface="Times New Roman" panose="02020603050405020304" pitchFamily="18" charset="0"/>
              </a:rPr>
              <a:t>يهدف هذه المساق إلى إلقاء الضوء على مفهوم الإبداع ومفهوم الابتكار, والتشجيع عليهما ونشر ثقافتهما، كما يتناول كيفية تحويل الأفكار الريادية إلى خدمات ومنتجات ذات قيمة اقتصادية من خلال إيجاد ميزات تنافسية, كما ويلقي الضوء على أدوار القادة في تعزيز الإبداع والابتكار, وتحديد خطوات التفكير الناقد والمنطقي وأهميتهما, بالإضافة إلى تنظيم وتنسيق الإبداع التكنولوجي.</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Rectangle 3">
            <a:extLst>
              <a:ext uri="{FF2B5EF4-FFF2-40B4-BE49-F238E27FC236}">
                <a16:creationId xmlns:a16="http://schemas.microsoft.com/office/drawing/2014/main" id="{DD23E63E-44BA-49AC-B6DB-24E02487F651}"/>
              </a:ext>
            </a:extLst>
          </p:cNvPr>
          <p:cNvSpPr/>
          <p:nvPr/>
        </p:nvSpPr>
        <p:spPr>
          <a:xfrm>
            <a:off x="3666489" y="278873"/>
            <a:ext cx="4859022" cy="523220"/>
          </a:xfrm>
          <a:prstGeom prst="rect">
            <a:avLst/>
          </a:prstGeom>
        </p:spPr>
        <p:txBody>
          <a:bodyPr wrap="none">
            <a:spAutoFit/>
          </a:bodyPr>
          <a:lstStyle/>
          <a:p>
            <a:pPr lvl="0"/>
            <a:r>
              <a:rPr lang="en-GB" sz="2800" b="1" dirty="0">
                <a:solidFill>
                  <a:schemeClr val="bg1"/>
                </a:solidFill>
                <a:latin typeface="Bahnschrift SemiBold SemiConden" pitchFamily="34" charset="0"/>
                <a:ea typeface="Calibri"/>
                <a:cs typeface="Calibri"/>
                <a:sym typeface="Calibri"/>
              </a:rPr>
              <a:t>Master of Educational Leadership</a:t>
            </a:r>
            <a:endParaRPr lang="ar-JO" sz="2800" b="1" dirty="0">
              <a:solidFill>
                <a:schemeClr val="bg1"/>
              </a:solidFill>
              <a:latin typeface="Bahnschrift SemiBold SemiConden" pitchFamily="34" charset="0"/>
              <a:ea typeface="Calibri"/>
              <a:cs typeface="Calibri"/>
              <a:sym typeface="Calibri"/>
            </a:endParaRPr>
          </a:p>
        </p:txBody>
      </p:sp>
      <p:pic>
        <p:nvPicPr>
          <p:cNvPr id="10" name="Picture 9" descr="Creativity and Innovation: Theory, Research, and Practice book cover">
            <a:extLst>
              <a:ext uri="{FF2B5EF4-FFF2-40B4-BE49-F238E27FC236}">
                <a16:creationId xmlns:a16="http://schemas.microsoft.com/office/drawing/2014/main" id="{08C1653B-E83D-4358-813C-08C02662EF0E}"/>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991777" y="1855697"/>
            <a:ext cx="2965050" cy="4084005"/>
          </a:xfrm>
          <a:prstGeom prst="rect">
            <a:avLst/>
          </a:prstGeom>
          <a:noFill/>
          <a:ln>
            <a:noFill/>
          </a:ln>
        </p:spPr>
      </p:pic>
      <p:sp>
        <p:nvSpPr>
          <p:cNvPr id="11" name="Google Shape;145;p3">
            <a:extLst>
              <a:ext uri="{FF2B5EF4-FFF2-40B4-BE49-F238E27FC236}">
                <a16:creationId xmlns:a16="http://schemas.microsoft.com/office/drawing/2014/main" id="{D288B6D6-4E16-456A-B75B-2F1A3D2B3CE6}"/>
              </a:ext>
            </a:extLst>
          </p:cNvPr>
          <p:cNvSpPr txBox="1"/>
          <p:nvPr/>
        </p:nvSpPr>
        <p:spPr>
          <a:xfrm>
            <a:off x="8736164" y="1775677"/>
            <a:ext cx="2464059" cy="584735"/>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ar-JO" sz="3200" b="1" dirty="0">
                <a:solidFill>
                  <a:schemeClr val="tx1"/>
                </a:solidFill>
                <a:latin typeface="Simplified Arabic" panose="02020603050405020304" pitchFamily="18" charset="-78"/>
                <a:ea typeface="Tajawal Medium"/>
                <a:cs typeface="Simplified Arabic" panose="02020603050405020304" pitchFamily="18" charset="-78"/>
                <a:sym typeface="Tajawal Medium"/>
              </a:rPr>
              <a:t>وصف المادة</a:t>
            </a:r>
            <a:endParaRPr dirty="0">
              <a:solidFill>
                <a:schemeClr val="tx1"/>
              </a:solidFill>
              <a:latin typeface="Simplified Arabic" panose="02020603050405020304" pitchFamily="18" charset="-78"/>
              <a:cs typeface="Simplified Arabic" panose="02020603050405020304" pitchFamily="18" charset="-78"/>
            </a:endParaRPr>
          </a:p>
        </p:txBody>
      </p:sp>
      <p:sp>
        <p:nvSpPr>
          <p:cNvPr id="12" name="Rectangle 11">
            <a:extLst>
              <a:ext uri="{FF2B5EF4-FFF2-40B4-BE49-F238E27FC236}">
                <a16:creationId xmlns:a16="http://schemas.microsoft.com/office/drawing/2014/main" id="{50B010A6-DB11-48D4-B4C3-39F6400FF55C}"/>
              </a:ext>
            </a:extLst>
          </p:cNvPr>
          <p:cNvSpPr/>
          <p:nvPr/>
        </p:nvSpPr>
        <p:spPr>
          <a:xfrm>
            <a:off x="942308" y="6108378"/>
            <a:ext cx="2148345" cy="461665"/>
          </a:xfrm>
          <a:prstGeom prst="rect">
            <a:avLst/>
          </a:prstGeom>
        </p:spPr>
        <p:txBody>
          <a:bodyPr wrap="none">
            <a:spAutoFit/>
          </a:bodyPr>
          <a:lstStyle/>
          <a:p>
            <a:r>
              <a:rPr lang="ar-JO" sz="2400" b="1" dirty="0">
                <a:solidFill>
                  <a:schemeClr val="bg1"/>
                </a:solidFill>
                <a:latin typeface="Simplified Arabic" panose="02020603050405020304" pitchFamily="18" charset="-78"/>
                <a:ea typeface="Tajawal Medium"/>
                <a:cs typeface="Simplified Arabic" panose="02020603050405020304" pitchFamily="18" charset="-78"/>
                <a:sym typeface="Tajawal Medium"/>
              </a:rPr>
              <a:t>صورة الكتاب المقرر</a:t>
            </a:r>
            <a:endParaRPr lang="ar-JO" sz="2400" dirty="0">
              <a:solidFill>
                <a:schemeClr val="bg1"/>
              </a:solidFill>
            </a:endParaRPr>
          </a:p>
        </p:txBody>
      </p:sp>
    </p:spTree>
    <p:extLst>
      <p:ext uri="{BB962C8B-B14F-4D97-AF65-F5344CB8AC3E}">
        <p14:creationId xmlns:p14="http://schemas.microsoft.com/office/powerpoint/2010/main" val="3202264093"/>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951328" cy="47678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245663" cy="9094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47728" y="1072381"/>
            <a:ext cx="103482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kern="1200" dirty="0">
                <a:solidFill>
                  <a:prstClr val="white"/>
                </a:solidFill>
                <a:latin typeface="Times New Roman" panose="02020603050405020304" pitchFamily="18" charset="0"/>
                <a:ea typeface="+mn-ea"/>
                <a:cs typeface="Times New Roman" panose="02020603050405020304" pitchFamily="18" charset="0"/>
              </a:rPr>
              <a:t>Intro lecture</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Rectangle 3">
            <a:extLst>
              <a:ext uri="{FF2B5EF4-FFF2-40B4-BE49-F238E27FC236}">
                <a16:creationId xmlns:a16="http://schemas.microsoft.com/office/drawing/2014/main" id="{DD23E63E-44BA-49AC-B6DB-24E02487F651}"/>
              </a:ext>
            </a:extLst>
          </p:cNvPr>
          <p:cNvSpPr/>
          <p:nvPr/>
        </p:nvSpPr>
        <p:spPr>
          <a:xfrm>
            <a:off x="3666489" y="278873"/>
            <a:ext cx="4859022" cy="523220"/>
          </a:xfrm>
          <a:prstGeom prst="rect">
            <a:avLst/>
          </a:prstGeom>
        </p:spPr>
        <p:txBody>
          <a:bodyPr wrap="none">
            <a:spAutoFit/>
          </a:bodyPr>
          <a:lstStyle/>
          <a:p>
            <a:pPr lvl="0"/>
            <a:r>
              <a:rPr lang="en-GB" sz="2800" b="1" dirty="0">
                <a:solidFill>
                  <a:schemeClr val="bg1"/>
                </a:solidFill>
                <a:latin typeface="Bahnschrift SemiBold SemiConden" pitchFamily="34" charset="0"/>
                <a:ea typeface="Calibri"/>
                <a:cs typeface="Calibri"/>
                <a:sym typeface="Calibri"/>
              </a:rPr>
              <a:t>Master of Educational Leadership</a:t>
            </a:r>
            <a:endParaRPr lang="ar-JO" sz="2800" b="1" dirty="0">
              <a:solidFill>
                <a:schemeClr val="bg1"/>
              </a:solidFill>
              <a:latin typeface="Bahnschrift SemiBold SemiConden" pitchFamily="34" charset="0"/>
              <a:ea typeface="Calibri"/>
              <a:cs typeface="Calibri"/>
              <a:sym typeface="Calibri"/>
            </a:endParaRPr>
          </a:p>
        </p:txBody>
      </p:sp>
      <p:graphicFrame>
        <p:nvGraphicFramePr>
          <p:cNvPr id="13" name="Table 12">
            <a:extLst>
              <a:ext uri="{FF2B5EF4-FFF2-40B4-BE49-F238E27FC236}">
                <a16:creationId xmlns:a16="http://schemas.microsoft.com/office/drawing/2014/main" id="{CED2F609-DB51-4F21-B496-75769D481379}"/>
              </a:ext>
            </a:extLst>
          </p:cNvPr>
          <p:cNvGraphicFramePr>
            <a:graphicFrameLocks noGrp="1"/>
          </p:cNvGraphicFramePr>
          <p:nvPr>
            <p:extLst>
              <p:ext uri="{D42A27DB-BD31-4B8C-83A1-F6EECF244321}">
                <p14:modId xmlns:p14="http://schemas.microsoft.com/office/powerpoint/2010/main" val="3151315996"/>
              </p:ext>
            </p:extLst>
          </p:nvPr>
        </p:nvGraphicFramePr>
        <p:xfrm>
          <a:off x="2153085" y="1716739"/>
          <a:ext cx="8535871" cy="4707700"/>
        </p:xfrm>
        <a:graphic>
          <a:graphicData uri="http://schemas.openxmlformats.org/drawingml/2006/table">
            <a:tbl>
              <a:tblPr rtl="1" firstRow="1" firstCol="1" bandRow="1">
                <a:tableStyleId>{7DF18680-E054-41AD-8BC1-D1AEF772440D}</a:tableStyleId>
              </a:tblPr>
              <a:tblGrid>
                <a:gridCol w="1420212">
                  <a:extLst>
                    <a:ext uri="{9D8B030D-6E8A-4147-A177-3AD203B41FA5}">
                      <a16:colId xmlns:a16="http://schemas.microsoft.com/office/drawing/2014/main" val="4142590085"/>
                    </a:ext>
                  </a:extLst>
                </a:gridCol>
                <a:gridCol w="7115659">
                  <a:extLst>
                    <a:ext uri="{9D8B030D-6E8A-4147-A177-3AD203B41FA5}">
                      <a16:colId xmlns:a16="http://schemas.microsoft.com/office/drawing/2014/main" val="1720857320"/>
                    </a:ext>
                  </a:extLst>
                </a:gridCol>
              </a:tblGrid>
              <a:tr h="368319">
                <a:tc>
                  <a:txBody>
                    <a:bodyPr/>
                    <a:lstStyle/>
                    <a:p>
                      <a:pPr algn="ctr" rtl="1">
                        <a:lnSpc>
                          <a:spcPct val="115000"/>
                        </a:lnSpc>
                        <a:spcAft>
                          <a:spcPts val="0"/>
                        </a:spcAft>
                      </a:pPr>
                      <a:r>
                        <a:rPr lang="ar-SA" sz="2400" b="1">
                          <a:effectLst/>
                        </a:rPr>
                        <a:t>المحاضرة</a:t>
                      </a:r>
                      <a:endParaRPr lang="en-US" sz="2400" b="1">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solidFill>
                      <a:schemeClr val="accent5">
                        <a:lumMod val="75000"/>
                      </a:schemeClr>
                    </a:solidFill>
                  </a:tcPr>
                </a:tc>
                <a:tc>
                  <a:txBody>
                    <a:bodyPr/>
                    <a:lstStyle/>
                    <a:p>
                      <a:pPr algn="ctr" rtl="1">
                        <a:lnSpc>
                          <a:spcPct val="115000"/>
                        </a:lnSpc>
                        <a:spcAft>
                          <a:spcPts val="0"/>
                        </a:spcAft>
                      </a:pPr>
                      <a:r>
                        <a:rPr lang="ar-SA" sz="2400" b="1">
                          <a:effectLst/>
                        </a:rPr>
                        <a:t>الموضوع</a:t>
                      </a:r>
                      <a:endParaRPr lang="en-US" sz="2400" b="1">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solidFill>
                      <a:schemeClr val="accent5">
                        <a:lumMod val="75000"/>
                      </a:schemeClr>
                    </a:solidFill>
                  </a:tcPr>
                </a:tc>
                <a:extLst>
                  <a:ext uri="{0D108BD9-81ED-4DB2-BD59-A6C34878D82A}">
                    <a16:rowId xmlns:a16="http://schemas.microsoft.com/office/drawing/2014/main" val="500588114"/>
                  </a:ext>
                </a:extLst>
              </a:tr>
              <a:tr h="376706">
                <a:tc>
                  <a:txBody>
                    <a:bodyPr/>
                    <a:lstStyle/>
                    <a:p>
                      <a:pPr marL="0" lvl="0" indent="0" algn="ctr" rtl="1">
                        <a:lnSpc>
                          <a:spcPct val="115000"/>
                        </a:lnSpc>
                        <a:spcAft>
                          <a:spcPts val="0"/>
                        </a:spcAft>
                        <a:buFont typeface="Arial" panose="020B0604020202020204" pitchFamily="34" charset="0"/>
                        <a:buNone/>
                      </a:pPr>
                      <a:r>
                        <a:rPr lang="en-US" sz="2400" b="1" dirty="0">
                          <a:solidFill>
                            <a:schemeClr val="tx1"/>
                          </a:solidFill>
                          <a:effectLst/>
                        </a:rPr>
                        <a:t>1</a:t>
                      </a:r>
                      <a:r>
                        <a:rPr lang="ar-JO" sz="2400" b="1" dirty="0">
                          <a:solidFill>
                            <a:schemeClr val="tx1"/>
                          </a:solidFill>
                          <a:effectLst/>
                        </a:rPr>
                        <a:t> </a:t>
                      </a:r>
                      <a:endParaRPr lang="en-US" sz="24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chemeClr val="accent5">
                        <a:lumMod val="75000"/>
                      </a:schemeClr>
                    </a:solidFill>
                  </a:tcPr>
                </a:tc>
                <a:tc>
                  <a:txBody>
                    <a:bodyPr/>
                    <a:lstStyle/>
                    <a:p>
                      <a:pPr marL="457200" algn="ctr" rtl="1">
                        <a:lnSpc>
                          <a:spcPct val="115000"/>
                        </a:lnSpc>
                        <a:spcAft>
                          <a:spcPts val="0"/>
                        </a:spcAft>
                      </a:pPr>
                      <a:r>
                        <a:rPr lang="ar-JO" sz="2400" b="1" dirty="0">
                          <a:effectLst/>
                        </a:rPr>
                        <a:t>مفهوم الإبداع والابتكار وأهميته</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chemeClr val="accent5">
                        <a:lumMod val="75000"/>
                      </a:schemeClr>
                    </a:solidFill>
                  </a:tcPr>
                </a:tc>
                <a:extLst>
                  <a:ext uri="{0D108BD9-81ED-4DB2-BD59-A6C34878D82A}">
                    <a16:rowId xmlns:a16="http://schemas.microsoft.com/office/drawing/2014/main" val="4193065782"/>
                  </a:ext>
                </a:extLst>
              </a:tr>
              <a:tr h="376706">
                <a:tc>
                  <a:txBody>
                    <a:bodyPr/>
                    <a:lstStyle/>
                    <a:p>
                      <a:pPr marL="0" lvl="0" indent="0" algn="ctr" rtl="1">
                        <a:lnSpc>
                          <a:spcPct val="115000"/>
                        </a:lnSpc>
                        <a:spcAft>
                          <a:spcPts val="800"/>
                        </a:spcAft>
                        <a:buFont typeface="Arial" panose="020B0604020202020204" pitchFamily="34" charset="0"/>
                        <a:buNone/>
                      </a:pPr>
                      <a:r>
                        <a:rPr lang="en-US" sz="2400" b="1" dirty="0">
                          <a:solidFill>
                            <a:schemeClr val="tx1"/>
                          </a:solidFill>
                          <a:effectLst/>
                        </a:rPr>
                        <a:t>2</a:t>
                      </a:r>
                      <a:r>
                        <a:rPr lang="ar-JO" sz="2400" b="1" dirty="0">
                          <a:solidFill>
                            <a:schemeClr val="tx1"/>
                          </a:solidFill>
                          <a:effectLst/>
                        </a:rPr>
                        <a:t> </a:t>
                      </a:r>
                      <a:endParaRPr lang="en-US" sz="24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chemeClr val="accent5">
                        <a:lumMod val="75000"/>
                      </a:schemeClr>
                    </a:solidFill>
                  </a:tcPr>
                </a:tc>
                <a:tc>
                  <a:txBody>
                    <a:bodyPr/>
                    <a:lstStyle/>
                    <a:p>
                      <a:pPr algn="ctr" rtl="1">
                        <a:lnSpc>
                          <a:spcPct val="115000"/>
                        </a:lnSpc>
                        <a:spcAft>
                          <a:spcPts val="0"/>
                        </a:spcAft>
                      </a:pPr>
                      <a:r>
                        <a:rPr lang="ar-JO" sz="2400" b="1">
                          <a:effectLst/>
                        </a:rPr>
                        <a:t>نظريات الإبداع والابتكار </a:t>
                      </a:r>
                      <a:endParaRPr lang="en-US" sz="2400" b="1">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solidFill>
                      <a:schemeClr val="accent5">
                        <a:lumMod val="75000"/>
                      </a:schemeClr>
                    </a:solidFill>
                  </a:tcPr>
                </a:tc>
                <a:extLst>
                  <a:ext uri="{0D108BD9-81ED-4DB2-BD59-A6C34878D82A}">
                    <a16:rowId xmlns:a16="http://schemas.microsoft.com/office/drawing/2014/main" val="2680995862"/>
                  </a:ext>
                </a:extLst>
              </a:tr>
              <a:tr h="376706">
                <a:tc>
                  <a:txBody>
                    <a:bodyPr/>
                    <a:lstStyle/>
                    <a:p>
                      <a:pPr marL="0" lvl="0" indent="0" algn="ctr" rtl="1">
                        <a:lnSpc>
                          <a:spcPct val="115000"/>
                        </a:lnSpc>
                        <a:spcAft>
                          <a:spcPts val="800"/>
                        </a:spcAft>
                        <a:buFont typeface="Arial" panose="020B0604020202020204" pitchFamily="34" charset="0"/>
                        <a:buNone/>
                      </a:pPr>
                      <a:r>
                        <a:rPr lang="en-US" sz="2400" b="1" dirty="0">
                          <a:solidFill>
                            <a:schemeClr val="tx1"/>
                          </a:solidFill>
                          <a:effectLst/>
                        </a:rPr>
                        <a:t>3</a:t>
                      </a:r>
                      <a:r>
                        <a:rPr lang="ar-JO" sz="2400" b="1" dirty="0">
                          <a:solidFill>
                            <a:schemeClr val="tx1"/>
                          </a:solidFill>
                          <a:effectLst/>
                        </a:rPr>
                        <a:t> </a:t>
                      </a:r>
                      <a:endParaRPr lang="en-US" sz="24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chemeClr val="accent5">
                        <a:lumMod val="75000"/>
                      </a:schemeClr>
                    </a:solidFill>
                  </a:tcPr>
                </a:tc>
                <a:tc>
                  <a:txBody>
                    <a:bodyPr/>
                    <a:lstStyle/>
                    <a:p>
                      <a:pPr algn="ctr" rtl="1">
                        <a:lnSpc>
                          <a:spcPct val="115000"/>
                        </a:lnSpc>
                        <a:spcAft>
                          <a:spcPts val="0"/>
                        </a:spcAft>
                      </a:pPr>
                      <a:r>
                        <a:rPr lang="ar-JO" sz="2400" b="1">
                          <a:effectLst/>
                        </a:rPr>
                        <a:t>مهارات القائد المبدع والمبتكر</a:t>
                      </a:r>
                      <a:endParaRPr lang="en-US" sz="2400" b="1">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solidFill>
                      <a:schemeClr val="accent5">
                        <a:lumMod val="75000"/>
                      </a:schemeClr>
                    </a:solidFill>
                  </a:tcPr>
                </a:tc>
                <a:extLst>
                  <a:ext uri="{0D108BD9-81ED-4DB2-BD59-A6C34878D82A}">
                    <a16:rowId xmlns:a16="http://schemas.microsoft.com/office/drawing/2014/main" val="3128572437"/>
                  </a:ext>
                </a:extLst>
              </a:tr>
              <a:tr h="376706">
                <a:tc>
                  <a:txBody>
                    <a:bodyPr/>
                    <a:lstStyle/>
                    <a:p>
                      <a:pPr marL="0" lvl="0" indent="0" algn="ctr" rtl="1">
                        <a:lnSpc>
                          <a:spcPct val="115000"/>
                        </a:lnSpc>
                        <a:spcAft>
                          <a:spcPts val="800"/>
                        </a:spcAft>
                        <a:buFont typeface="Arial" panose="020B0604020202020204" pitchFamily="34" charset="0"/>
                        <a:buNone/>
                      </a:pPr>
                      <a:r>
                        <a:rPr lang="en-US" sz="2400" b="1" dirty="0">
                          <a:solidFill>
                            <a:schemeClr val="tx1"/>
                          </a:solidFill>
                          <a:effectLst/>
                        </a:rPr>
                        <a:t>4</a:t>
                      </a:r>
                      <a:r>
                        <a:rPr lang="ar-JO" sz="2400" b="1" dirty="0">
                          <a:solidFill>
                            <a:schemeClr val="tx1"/>
                          </a:solidFill>
                          <a:effectLst/>
                        </a:rPr>
                        <a:t> </a:t>
                      </a:r>
                      <a:endParaRPr lang="en-US" sz="24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chemeClr val="accent5">
                        <a:lumMod val="75000"/>
                      </a:schemeClr>
                    </a:solidFill>
                  </a:tcPr>
                </a:tc>
                <a:tc>
                  <a:txBody>
                    <a:bodyPr/>
                    <a:lstStyle/>
                    <a:p>
                      <a:pPr algn="ctr" rtl="1">
                        <a:lnSpc>
                          <a:spcPct val="115000"/>
                        </a:lnSpc>
                        <a:spcAft>
                          <a:spcPts val="0"/>
                        </a:spcAft>
                      </a:pPr>
                      <a:r>
                        <a:rPr lang="ar-JO" sz="2400" b="1" dirty="0">
                          <a:effectLst/>
                        </a:rPr>
                        <a:t>الإدراك والتفكير الإبداعي</a:t>
                      </a:r>
                      <a:endParaRPr lang="en-US" sz="2400" b="1"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solidFill>
                      <a:schemeClr val="accent5">
                        <a:lumMod val="75000"/>
                      </a:schemeClr>
                    </a:solidFill>
                  </a:tcPr>
                </a:tc>
                <a:extLst>
                  <a:ext uri="{0D108BD9-81ED-4DB2-BD59-A6C34878D82A}">
                    <a16:rowId xmlns:a16="http://schemas.microsoft.com/office/drawing/2014/main" val="1233782406"/>
                  </a:ext>
                </a:extLst>
              </a:tr>
              <a:tr h="376706">
                <a:tc>
                  <a:txBody>
                    <a:bodyPr/>
                    <a:lstStyle/>
                    <a:p>
                      <a:pPr marL="0" lvl="0" indent="0" algn="ctr" rtl="1">
                        <a:lnSpc>
                          <a:spcPct val="115000"/>
                        </a:lnSpc>
                        <a:spcAft>
                          <a:spcPts val="800"/>
                        </a:spcAft>
                        <a:buFont typeface="Arial" panose="020B0604020202020204" pitchFamily="34" charset="0"/>
                        <a:buNone/>
                      </a:pPr>
                      <a:r>
                        <a:rPr lang="en-US" sz="24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5</a:t>
                      </a:r>
                    </a:p>
                  </a:txBody>
                  <a:tcPr marL="68580" marR="68580" marT="0" marB="0">
                    <a:solidFill>
                      <a:schemeClr val="accent5">
                        <a:lumMod val="75000"/>
                      </a:schemeClr>
                    </a:solidFill>
                  </a:tcPr>
                </a:tc>
                <a:tc>
                  <a:txBody>
                    <a:bodyPr/>
                    <a:lstStyle/>
                    <a:p>
                      <a:pPr algn="ctr" rtl="1">
                        <a:lnSpc>
                          <a:spcPct val="115000"/>
                        </a:lnSpc>
                        <a:spcAft>
                          <a:spcPts val="0"/>
                        </a:spcAft>
                      </a:pPr>
                      <a:r>
                        <a:rPr lang="ar-JO" sz="2400" b="1" dirty="0">
                          <a:effectLst/>
                        </a:rPr>
                        <a:t>الكفاءة الإبداعية وحاضنات الأعمال</a:t>
                      </a:r>
                      <a:endParaRPr lang="en-US" sz="2400" b="1"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solidFill>
                      <a:schemeClr val="accent5">
                        <a:lumMod val="75000"/>
                      </a:schemeClr>
                    </a:solidFill>
                  </a:tcPr>
                </a:tc>
                <a:extLst>
                  <a:ext uri="{0D108BD9-81ED-4DB2-BD59-A6C34878D82A}">
                    <a16:rowId xmlns:a16="http://schemas.microsoft.com/office/drawing/2014/main" val="2773087247"/>
                  </a:ext>
                </a:extLst>
              </a:tr>
              <a:tr h="376706">
                <a:tc>
                  <a:txBody>
                    <a:bodyPr/>
                    <a:lstStyle/>
                    <a:p>
                      <a:pPr marL="0" lvl="0" indent="0" algn="ctr" rtl="1">
                        <a:lnSpc>
                          <a:spcPct val="115000"/>
                        </a:lnSpc>
                        <a:spcAft>
                          <a:spcPts val="800"/>
                        </a:spcAft>
                        <a:buFont typeface="Arial" panose="020B0604020202020204" pitchFamily="34" charset="0"/>
                        <a:buNone/>
                        <a:tabLst>
                          <a:tab pos="38735" algn="l"/>
                        </a:tabLst>
                      </a:pPr>
                      <a:r>
                        <a:rPr lang="en-US" sz="2400" b="1" dirty="0">
                          <a:solidFill>
                            <a:schemeClr val="tx1"/>
                          </a:solidFill>
                          <a:effectLst/>
                        </a:rPr>
                        <a:t>6</a:t>
                      </a:r>
                      <a:r>
                        <a:rPr lang="ar-JO" sz="2400" b="1" dirty="0">
                          <a:solidFill>
                            <a:schemeClr val="tx1"/>
                          </a:solidFill>
                          <a:effectLst/>
                        </a:rPr>
                        <a:t> </a:t>
                      </a:r>
                      <a:endParaRPr lang="en-US" sz="24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chemeClr val="accent5">
                        <a:lumMod val="75000"/>
                      </a:schemeClr>
                    </a:solidFill>
                  </a:tcPr>
                </a:tc>
                <a:tc>
                  <a:txBody>
                    <a:bodyPr/>
                    <a:lstStyle/>
                    <a:p>
                      <a:pPr algn="ctr" rtl="1">
                        <a:lnSpc>
                          <a:spcPct val="115000"/>
                        </a:lnSpc>
                        <a:spcAft>
                          <a:spcPts val="0"/>
                        </a:spcAft>
                        <a:tabLst>
                          <a:tab pos="38735" algn="l"/>
                        </a:tabLst>
                      </a:pPr>
                      <a:r>
                        <a:rPr lang="ar-JO" sz="2400" b="1" dirty="0">
                          <a:effectLst/>
                        </a:rPr>
                        <a:t>الإنتاجية الإبداعية وتحقيق الميزة التنافسية</a:t>
                      </a:r>
                      <a:endParaRPr lang="en-US" sz="2400" b="1"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solidFill>
                      <a:schemeClr val="accent5">
                        <a:lumMod val="75000"/>
                      </a:schemeClr>
                    </a:solidFill>
                  </a:tcPr>
                </a:tc>
                <a:extLst>
                  <a:ext uri="{0D108BD9-81ED-4DB2-BD59-A6C34878D82A}">
                    <a16:rowId xmlns:a16="http://schemas.microsoft.com/office/drawing/2014/main" val="1320083870"/>
                  </a:ext>
                </a:extLst>
              </a:tr>
              <a:tr h="376706">
                <a:tc>
                  <a:txBody>
                    <a:bodyPr/>
                    <a:lstStyle/>
                    <a:p>
                      <a:pPr marL="0" lvl="0" indent="0" algn="ctr" rtl="1">
                        <a:lnSpc>
                          <a:spcPct val="115000"/>
                        </a:lnSpc>
                        <a:spcAft>
                          <a:spcPts val="0"/>
                        </a:spcAft>
                        <a:buFont typeface="Arial" panose="020B0604020202020204" pitchFamily="34" charset="0"/>
                        <a:buNone/>
                        <a:tabLst>
                          <a:tab pos="38735" algn="l"/>
                        </a:tabLst>
                      </a:pPr>
                      <a:r>
                        <a:rPr lang="ar-JO" sz="2400" b="1" dirty="0">
                          <a:solidFill>
                            <a:schemeClr val="tx1"/>
                          </a:solidFill>
                          <a:effectLst/>
                        </a:rPr>
                        <a:t> </a:t>
                      </a:r>
                      <a:r>
                        <a:rPr lang="en-US" sz="2400" b="1" dirty="0">
                          <a:solidFill>
                            <a:schemeClr val="tx1"/>
                          </a:solidFill>
                          <a:effectLst/>
                        </a:rPr>
                        <a:t>7</a:t>
                      </a:r>
                      <a:endParaRPr lang="en-US" sz="24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chemeClr val="accent5">
                        <a:lumMod val="75000"/>
                      </a:schemeClr>
                    </a:solidFill>
                  </a:tcPr>
                </a:tc>
                <a:tc>
                  <a:txBody>
                    <a:bodyPr/>
                    <a:lstStyle/>
                    <a:p>
                      <a:pPr marL="457200" algn="ctr" rtl="1">
                        <a:lnSpc>
                          <a:spcPct val="115000"/>
                        </a:lnSpc>
                        <a:spcAft>
                          <a:spcPts val="0"/>
                        </a:spcAft>
                        <a:tabLst>
                          <a:tab pos="38735" algn="l"/>
                        </a:tabLst>
                      </a:pPr>
                      <a:r>
                        <a:rPr lang="ar-JO" sz="2400" b="1" dirty="0">
                          <a:effectLst/>
                        </a:rPr>
                        <a:t>التفكير الناقد ومهاراته</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solidFill>
                      <a:schemeClr val="accent5">
                        <a:lumMod val="75000"/>
                      </a:schemeClr>
                    </a:solidFill>
                  </a:tcPr>
                </a:tc>
                <a:extLst>
                  <a:ext uri="{0D108BD9-81ED-4DB2-BD59-A6C34878D82A}">
                    <a16:rowId xmlns:a16="http://schemas.microsoft.com/office/drawing/2014/main" val="701815540"/>
                  </a:ext>
                </a:extLst>
              </a:tr>
              <a:tr h="376706">
                <a:tc>
                  <a:txBody>
                    <a:bodyPr/>
                    <a:lstStyle/>
                    <a:p>
                      <a:pPr marL="0" lvl="0" indent="0" algn="ctr" rtl="1">
                        <a:lnSpc>
                          <a:spcPct val="115000"/>
                        </a:lnSpc>
                        <a:spcAft>
                          <a:spcPts val="800"/>
                        </a:spcAft>
                        <a:buFont typeface="Arial" panose="020B0604020202020204" pitchFamily="34" charset="0"/>
                        <a:buNone/>
                      </a:pPr>
                      <a:r>
                        <a:rPr lang="ar-JO" sz="2400" b="1" dirty="0">
                          <a:solidFill>
                            <a:schemeClr val="tx1"/>
                          </a:solidFill>
                          <a:effectLst/>
                        </a:rPr>
                        <a:t> </a:t>
                      </a:r>
                      <a:r>
                        <a:rPr lang="en-US" sz="2400" b="1" dirty="0">
                          <a:solidFill>
                            <a:schemeClr val="tx1"/>
                          </a:solidFill>
                          <a:effectLst/>
                        </a:rPr>
                        <a:t>8</a:t>
                      </a:r>
                      <a:endParaRPr lang="en-US" sz="24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chemeClr val="accent5">
                        <a:lumMod val="75000"/>
                      </a:schemeClr>
                    </a:solidFill>
                  </a:tcPr>
                </a:tc>
                <a:tc>
                  <a:txBody>
                    <a:bodyPr/>
                    <a:lstStyle/>
                    <a:p>
                      <a:pPr algn="ctr" rtl="1">
                        <a:lnSpc>
                          <a:spcPct val="115000"/>
                        </a:lnSpc>
                        <a:spcAft>
                          <a:spcPts val="0"/>
                        </a:spcAft>
                      </a:pPr>
                      <a:r>
                        <a:rPr lang="ar-JO" sz="2400" b="1">
                          <a:effectLst/>
                        </a:rPr>
                        <a:t>التفكير المنطقي وخطواته</a:t>
                      </a:r>
                      <a:endParaRPr lang="en-US" sz="2400" b="1">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solidFill>
                      <a:schemeClr val="accent5">
                        <a:lumMod val="75000"/>
                      </a:schemeClr>
                    </a:solidFill>
                  </a:tcPr>
                </a:tc>
                <a:extLst>
                  <a:ext uri="{0D108BD9-81ED-4DB2-BD59-A6C34878D82A}">
                    <a16:rowId xmlns:a16="http://schemas.microsoft.com/office/drawing/2014/main" val="2614882977"/>
                  </a:ext>
                </a:extLst>
              </a:tr>
              <a:tr h="376706">
                <a:tc>
                  <a:txBody>
                    <a:bodyPr/>
                    <a:lstStyle/>
                    <a:p>
                      <a:pPr marL="0" lvl="0" indent="0" algn="ctr" rtl="1">
                        <a:lnSpc>
                          <a:spcPct val="115000"/>
                        </a:lnSpc>
                        <a:spcAft>
                          <a:spcPts val="800"/>
                        </a:spcAft>
                        <a:buFont typeface="Arial" panose="020B0604020202020204" pitchFamily="34" charset="0"/>
                        <a:buNone/>
                      </a:pPr>
                      <a:r>
                        <a:rPr lang="ar-SA" sz="2400" b="1" dirty="0">
                          <a:solidFill>
                            <a:schemeClr val="tx1"/>
                          </a:solidFill>
                          <a:effectLst/>
                        </a:rPr>
                        <a:t> </a:t>
                      </a:r>
                      <a:r>
                        <a:rPr lang="en-US" sz="2400" b="1" dirty="0">
                          <a:solidFill>
                            <a:schemeClr val="tx1"/>
                          </a:solidFill>
                          <a:effectLst/>
                        </a:rPr>
                        <a:t>9</a:t>
                      </a:r>
                      <a:endParaRPr lang="en-US" sz="24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chemeClr val="accent5">
                        <a:lumMod val="75000"/>
                      </a:schemeClr>
                    </a:solidFill>
                  </a:tcPr>
                </a:tc>
                <a:tc>
                  <a:txBody>
                    <a:bodyPr/>
                    <a:lstStyle/>
                    <a:p>
                      <a:pPr algn="ctr" rtl="1">
                        <a:lnSpc>
                          <a:spcPct val="115000"/>
                        </a:lnSpc>
                        <a:spcAft>
                          <a:spcPts val="0"/>
                        </a:spcAft>
                      </a:pPr>
                      <a:r>
                        <a:rPr lang="ar-SA" sz="2400" b="1">
                          <a:effectLst/>
                        </a:rPr>
                        <a:t>أدوار القادة في تعزيز الإبداع والابتكار</a:t>
                      </a:r>
                      <a:endParaRPr lang="en-US" sz="2400" b="1">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solidFill>
                      <a:schemeClr val="accent5">
                        <a:lumMod val="75000"/>
                      </a:schemeClr>
                    </a:solidFill>
                  </a:tcPr>
                </a:tc>
                <a:extLst>
                  <a:ext uri="{0D108BD9-81ED-4DB2-BD59-A6C34878D82A}">
                    <a16:rowId xmlns:a16="http://schemas.microsoft.com/office/drawing/2014/main" val="706987609"/>
                  </a:ext>
                </a:extLst>
              </a:tr>
              <a:tr h="376706">
                <a:tc>
                  <a:txBody>
                    <a:bodyPr/>
                    <a:lstStyle/>
                    <a:p>
                      <a:pPr marL="0" lvl="0" indent="0" algn="ctr" rtl="1">
                        <a:lnSpc>
                          <a:spcPct val="115000"/>
                        </a:lnSpc>
                        <a:spcAft>
                          <a:spcPts val="800"/>
                        </a:spcAft>
                        <a:buFont typeface="Arial" panose="020B0604020202020204" pitchFamily="34" charset="0"/>
                        <a:buNone/>
                      </a:pPr>
                      <a:r>
                        <a:rPr lang="ar-JO" sz="2400" b="1" dirty="0">
                          <a:solidFill>
                            <a:schemeClr val="tx1"/>
                          </a:solidFill>
                          <a:effectLst/>
                        </a:rPr>
                        <a:t> </a:t>
                      </a:r>
                      <a:r>
                        <a:rPr lang="en-US" sz="2400" b="1" dirty="0">
                          <a:solidFill>
                            <a:schemeClr val="tx1"/>
                          </a:solidFill>
                          <a:effectLst/>
                        </a:rPr>
                        <a:t>10</a:t>
                      </a:r>
                      <a:endParaRPr lang="en-US" sz="24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chemeClr val="accent5">
                        <a:lumMod val="75000"/>
                      </a:schemeClr>
                    </a:solidFill>
                  </a:tcPr>
                </a:tc>
                <a:tc>
                  <a:txBody>
                    <a:bodyPr/>
                    <a:lstStyle/>
                    <a:p>
                      <a:pPr algn="ctr" rtl="1">
                        <a:lnSpc>
                          <a:spcPct val="115000"/>
                        </a:lnSpc>
                        <a:spcAft>
                          <a:spcPts val="0"/>
                        </a:spcAft>
                      </a:pPr>
                      <a:r>
                        <a:rPr lang="ar-JO" sz="2400" b="1">
                          <a:effectLst/>
                        </a:rPr>
                        <a:t>تنظيم وتنسيق الإبداع التكنولوجي</a:t>
                      </a:r>
                      <a:endParaRPr lang="en-US" sz="2400" b="1">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solidFill>
                      <a:schemeClr val="accent5">
                        <a:lumMod val="75000"/>
                      </a:schemeClr>
                    </a:solidFill>
                  </a:tcPr>
                </a:tc>
                <a:extLst>
                  <a:ext uri="{0D108BD9-81ED-4DB2-BD59-A6C34878D82A}">
                    <a16:rowId xmlns:a16="http://schemas.microsoft.com/office/drawing/2014/main" val="1013956008"/>
                  </a:ext>
                </a:extLst>
              </a:tr>
              <a:tr h="368319">
                <a:tc>
                  <a:txBody>
                    <a:bodyPr/>
                    <a:lstStyle/>
                    <a:p>
                      <a:pPr algn="ctr" rtl="1">
                        <a:lnSpc>
                          <a:spcPct val="115000"/>
                        </a:lnSpc>
                        <a:spcAft>
                          <a:spcPts val="0"/>
                        </a:spcAft>
                      </a:pPr>
                      <a:r>
                        <a:rPr lang="ar-JO" sz="2400" b="1" dirty="0">
                          <a:effectLst/>
                        </a:rPr>
                        <a:t> </a:t>
                      </a:r>
                      <a:endParaRPr lang="en-US" sz="2400" b="1"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solidFill>
                      <a:schemeClr val="accent5">
                        <a:lumMod val="75000"/>
                      </a:schemeClr>
                    </a:solidFill>
                  </a:tcPr>
                </a:tc>
                <a:tc>
                  <a:txBody>
                    <a:bodyPr/>
                    <a:lstStyle/>
                    <a:p>
                      <a:pPr algn="ctr" rtl="1">
                        <a:lnSpc>
                          <a:spcPct val="115000"/>
                        </a:lnSpc>
                        <a:spcAft>
                          <a:spcPts val="0"/>
                        </a:spcAft>
                      </a:pPr>
                      <a:r>
                        <a:rPr lang="ar-JO" sz="2400" b="1" dirty="0">
                          <a:effectLst/>
                        </a:rPr>
                        <a:t>الامتحان النهائي </a:t>
                      </a:r>
                      <a:endParaRPr lang="en-US" sz="2400" b="1"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solidFill>
                      <a:schemeClr val="accent5">
                        <a:lumMod val="75000"/>
                      </a:schemeClr>
                    </a:solidFill>
                  </a:tcPr>
                </a:tc>
                <a:extLst>
                  <a:ext uri="{0D108BD9-81ED-4DB2-BD59-A6C34878D82A}">
                    <a16:rowId xmlns:a16="http://schemas.microsoft.com/office/drawing/2014/main" val="2072825091"/>
                  </a:ext>
                </a:extLst>
              </a:tr>
            </a:tbl>
          </a:graphicData>
        </a:graphic>
      </p:graphicFrame>
      <p:sp>
        <p:nvSpPr>
          <p:cNvPr id="7" name="Rectangle 6">
            <a:extLst>
              <a:ext uri="{FF2B5EF4-FFF2-40B4-BE49-F238E27FC236}">
                <a16:creationId xmlns:a16="http://schemas.microsoft.com/office/drawing/2014/main" id="{E30080BF-4148-4C65-88AB-1E3FAFEF81EF}"/>
              </a:ext>
            </a:extLst>
          </p:cNvPr>
          <p:cNvSpPr/>
          <p:nvPr/>
        </p:nvSpPr>
        <p:spPr>
          <a:xfrm>
            <a:off x="2927648" y="1107120"/>
            <a:ext cx="7292552" cy="461665"/>
          </a:xfrm>
          <a:prstGeom prst="rect">
            <a:avLst/>
          </a:prstGeom>
        </p:spPr>
        <p:txBody>
          <a:bodyPr wrap="square">
            <a:spAutoFit/>
          </a:bodyPr>
          <a:lstStyle/>
          <a:p>
            <a:pPr lvl="0"/>
            <a:r>
              <a:rPr lang="ar-JO" sz="2400" b="1" dirty="0">
                <a:solidFill>
                  <a:schemeClr val="bg1"/>
                </a:solidFill>
                <a:latin typeface="Simplified Arabic" pitchFamily="18" charset="-78"/>
                <a:ea typeface="Tajawal Medium"/>
                <a:cs typeface="Simplified Arabic" pitchFamily="18" charset="-78"/>
                <a:sym typeface="Tajawal Medium"/>
              </a:rPr>
              <a:t>الموضوعات التي سيتم دراستها في مساق ريادة الأعمال والابتكار </a:t>
            </a:r>
          </a:p>
        </p:txBody>
      </p:sp>
    </p:spTree>
    <p:extLst>
      <p:ext uri="{BB962C8B-B14F-4D97-AF65-F5344CB8AC3E}">
        <p14:creationId xmlns:p14="http://schemas.microsoft.com/office/powerpoint/2010/main" val="3146025355"/>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1095344" cy="49808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pPr lvl="0">
              <a:buClrTx/>
            </a:pPr>
            <a:r>
              <a:rPr lang="ar-JO" sz="2800" b="1" kern="1200" dirty="0">
                <a:solidFill>
                  <a:prstClr val="white"/>
                </a:solidFill>
                <a:latin typeface="Times New Roman" panose="02020603050405020304" pitchFamily="18" charset="0"/>
                <a:ea typeface="+mn-ea"/>
                <a:cs typeface="Times New Roman" panose="02020603050405020304" pitchFamily="18" charset="0"/>
              </a:rPr>
              <a:t>ريادة الأعمال والابتكار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245663" cy="9094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47728" y="1072381"/>
            <a:ext cx="103482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kern="1200" dirty="0">
                <a:solidFill>
                  <a:prstClr val="white"/>
                </a:solidFill>
                <a:latin typeface="Times New Roman" panose="02020603050405020304" pitchFamily="18" charset="0"/>
                <a:ea typeface="+mn-ea"/>
                <a:cs typeface="Times New Roman" panose="02020603050405020304" pitchFamily="18" charset="0"/>
              </a:rPr>
              <a:t>Intro lecture</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418420" y="1184373"/>
            <a:ext cx="3286626" cy="461665"/>
          </a:xfrm>
          <a:prstGeom prst="rect">
            <a:avLst/>
          </a:prstGeom>
          <a:noFill/>
        </p:spPr>
        <p:txBody>
          <a:bodyPr wrap="square" rtlCol="0">
            <a:spAutoFit/>
          </a:bodyPr>
          <a:lstStyle/>
          <a:p>
            <a:pPr lvl="0" algn="r"/>
            <a:r>
              <a:rPr lang="ar-JO" sz="2400" b="1" dirty="0">
                <a:solidFill>
                  <a:schemeClr val="bg1"/>
                </a:solidFill>
                <a:latin typeface="Simplified Arabic" pitchFamily="18" charset="-78"/>
                <a:ea typeface="Tajawal Medium"/>
                <a:cs typeface="Simplified Arabic" pitchFamily="18" charset="-78"/>
                <a:sym typeface="Tajawal Medium"/>
              </a:rPr>
              <a:t>الأهداف ونتاجات التعلم</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78850" y="-73793"/>
            <a:ext cx="2383737" cy="1009189"/>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Rectangle 3">
            <a:extLst>
              <a:ext uri="{FF2B5EF4-FFF2-40B4-BE49-F238E27FC236}">
                <a16:creationId xmlns:a16="http://schemas.microsoft.com/office/drawing/2014/main" id="{DD23E63E-44BA-49AC-B6DB-24E02487F651}"/>
              </a:ext>
            </a:extLst>
          </p:cNvPr>
          <p:cNvSpPr/>
          <p:nvPr/>
        </p:nvSpPr>
        <p:spPr>
          <a:xfrm>
            <a:off x="3666489" y="278873"/>
            <a:ext cx="4859022" cy="523220"/>
          </a:xfrm>
          <a:prstGeom prst="rect">
            <a:avLst/>
          </a:prstGeom>
        </p:spPr>
        <p:txBody>
          <a:bodyPr wrap="none">
            <a:spAutoFit/>
          </a:bodyPr>
          <a:lstStyle/>
          <a:p>
            <a:pPr lvl="0"/>
            <a:r>
              <a:rPr lang="en-GB" sz="2800" b="1" dirty="0">
                <a:solidFill>
                  <a:schemeClr val="bg1"/>
                </a:solidFill>
                <a:latin typeface="Bahnschrift SemiBold SemiConden" pitchFamily="34" charset="0"/>
                <a:ea typeface="Calibri"/>
                <a:cs typeface="Calibri"/>
                <a:sym typeface="Calibri"/>
              </a:rPr>
              <a:t>Master of Educational Leadership</a:t>
            </a:r>
            <a:endParaRPr lang="ar-JO" sz="2800" b="1" dirty="0">
              <a:solidFill>
                <a:schemeClr val="bg1"/>
              </a:solidFill>
              <a:latin typeface="Bahnschrift SemiBold SemiConden" pitchFamily="34" charset="0"/>
              <a:ea typeface="Calibri"/>
              <a:cs typeface="Calibri"/>
              <a:sym typeface="Calibri"/>
            </a:endParaRPr>
          </a:p>
        </p:txBody>
      </p:sp>
      <p:graphicFrame>
        <p:nvGraphicFramePr>
          <p:cNvPr id="10" name="Table 9">
            <a:extLst>
              <a:ext uri="{FF2B5EF4-FFF2-40B4-BE49-F238E27FC236}">
                <a16:creationId xmlns:a16="http://schemas.microsoft.com/office/drawing/2014/main" id="{363170B5-F1B3-4FAB-9555-F762BACAE048}"/>
              </a:ext>
            </a:extLst>
          </p:cNvPr>
          <p:cNvGraphicFramePr>
            <a:graphicFrameLocks noGrp="1"/>
          </p:cNvGraphicFramePr>
          <p:nvPr>
            <p:extLst>
              <p:ext uri="{D42A27DB-BD31-4B8C-83A1-F6EECF244321}">
                <p14:modId xmlns:p14="http://schemas.microsoft.com/office/powerpoint/2010/main" val="1912130499"/>
              </p:ext>
            </p:extLst>
          </p:nvPr>
        </p:nvGraphicFramePr>
        <p:xfrm>
          <a:off x="1205668" y="1757267"/>
          <a:ext cx="10009112" cy="4980897"/>
        </p:xfrm>
        <a:graphic>
          <a:graphicData uri="http://schemas.openxmlformats.org/drawingml/2006/table">
            <a:tbl>
              <a:tblPr rtl="1" firstRow="1" firstCol="1" bandRow="1">
                <a:tableStyleId>{5C22544A-7EE6-4342-B048-85BDC9FD1C3A}</a:tableStyleId>
              </a:tblPr>
              <a:tblGrid>
                <a:gridCol w="10009112">
                  <a:extLst>
                    <a:ext uri="{9D8B030D-6E8A-4147-A177-3AD203B41FA5}">
                      <a16:colId xmlns:a16="http://schemas.microsoft.com/office/drawing/2014/main" val="3395386445"/>
                    </a:ext>
                  </a:extLst>
                </a:gridCol>
              </a:tblGrid>
              <a:tr h="4980897">
                <a:tc>
                  <a:txBody>
                    <a:bodyPr/>
                    <a:lstStyle/>
                    <a:p>
                      <a:pPr algn="just" rtl="1">
                        <a:lnSpc>
                          <a:spcPct val="100000"/>
                        </a:lnSpc>
                        <a:spcAft>
                          <a:spcPts val="0"/>
                        </a:spcAft>
                      </a:pPr>
                      <a:r>
                        <a:rPr lang="ar-SA" sz="2000" dirty="0">
                          <a:solidFill>
                            <a:schemeClr val="tx1"/>
                          </a:solidFill>
                          <a:effectLst/>
                        </a:rPr>
                        <a:t>يتوقع من الطالب بعد الانتهاء من دراسة هذا المساق أن يكون قادراً على تحقيق </a:t>
                      </a:r>
                      <a:endParaRPr lang="ar-JO" sz="2000" dirty="0">
                        <a:solidFill>
                          <a:schemeClr val="tx1"/>
                        </a:solidFill>
                        <a:effectLst/>
                      </a:endParaRPr>
                    </a:p>
                    <a:p>
                      <a:pPr algn="r" rtl="0">
                        <a:lnSpc>
                          <a:spcPct val="100000"/>
                        </a:lnSpc>
                        <a:spcAft>
                          <a:spcPts val="0"/>
                        </a:spcAft>
                      </a:pPr>
                      <a:r>
                        <a:rPr lang="ar-JO" sz="2000" u="sng" dirty="0">
                          <a:solidFill>
                            <a:schemeClr val="tx1"/>
                          </a:solidFill>
                          <a:effectLst/>
                        </a:rPr>
                        <a:t>أ. </a:t>
                      </a:r>
                      <a:r>
                        <a:rPr lang="ar-SA" sz="2000" u="sng" dirty="0">
                          <a:solidFill>
                            <a:schemeClr val="tx1"/>
                          </a:solidFill>
                          <a:effectLst/>
                        </a:rPr>
                        <a:t>الأهداف التالية: </a:t>
                      </a:r>
                      <a:endParaRPr lang="en-US" sz="2000" u="sng" dirty="0">
                        <a:solidFill>
                          <a:schemeClr val="tx1"/>
                        </a:solidFill>
                        <a:effectLst/>
                      </a:endParaRPr>
                    </a:p>
                    <a:p>
                      <a:pPr marL="342900" lvl="0" indent="-342900" algn="r" rtl="1">
                        <a:lnSpc>
                          <a:spcPct val="100000"/>
                        </a:lnSpc>
                        <a:spcAft>
                          <a:spcPts val="800"/>
                        </a:spcAft>
                        <a:buFont typeface="+mj-lt"/>
                        <a:buAutoNum type="arabicPeriod"/>
                      </a:pPr>
                      <a:r>
                        <a:rPr lang="ar-SA" sz="2000" dirty="0">
                          <a:solidFill>
                            <a:schemeClr val="tx1"/>
                          </a:solidFill>
                          <a:effectLst/>
                        </a:rPr>
                        <a:t>تعرف مفهوم الابتكار والإبداع.</a:t>
                      </a:r>
                      <a:endParaRPr lang="en-US" sz="2000" dirty="0">
                        <a:solidFill>
                          <a:schemeClr val="tx1"/>
                        </a:solidFill>
                        <a:effectLst/>
                      </a:endParaRPr>
                    </a:p>
                    <a:p>
                      <a:pPr marL="342900" lvl="0" indent="-342900" algn="r" rtl="1">
                        <a:lnSpc>
                          <a:spcPct val="100000"/>
                        </a:lnSpc>
                        <a:spcAft>
                          <a:spcPts val="800"/>
                        </a:spcAft>
                        <a:buFont typeface="+mj-lt"/>
                        <a:buAutoNum type="arabicPeriod"/>
                      </a:pPr>
                      <a:r>
                        <a:rPr lang="ar-SA" sz="2000" dirty="0">
                          <a:solidFill>
                            <a:schemeClr val="tx1"/>
                          </a:solidFill>
                          <a:effectLst/>
                        </a:rPr>
                        <a:t>تعرف </a:t>
                      </a:r>
                      <a:r>
                        <a:rPr lang="ar-JO" sz="2000" dirty="0">
                          <a:solidFill>
                            <a:schemeClr val="tx1"/>
                          </a:solidFill>
                          <a:effectLst/>
                        </a:rPr>
                        <a:t>مهارات القائد المبدع والمبتكر.</a:t>
                      </a:r>
                      <a:endParaRPr lang="en-US" sz="2000" dirty="0">
                        <a:solidFill>
                          <a:schemeClr val="tx1"/>
                        </a:solidFill>
                        <a:effectLst/>
                      </a:endParaRPr>
                    </a:p>
                    <a:p>
                      <a:pPr marL="342900" lvl="0" indent="-342900" algn="r" rtl="1">
                        <a:lnSpc>
                          <a:spcPct val="100000"/>
                        </a:lnSpc>
                        <a:spcAft>
                          <a:spcPts val="800"/>
                        </a:spcAft>
                        <a:buFont typeface="+mj-lt"/>
                        <a:buAutoNum type="arabicPeriod"/>
                      </a:pPr>
                      <a:r>
                        <a:rPr lang="ar-JO" sz="2000" dirty="0">
                          <a:solidFill>
                            <a:schemeClr val="tx1"/>
                          </a:solidFill>
                          <a:effectLst/>
                        </a:rPr>
                        <a:t>تعرف </a:t>
                      </a:r>
                      <a:r>
                        <a:rPr lang="ar-SA" sz="2000" dirty="0">
                          <a:solidFill>
                            <a:schemeClr val="tx1"/>
                          </a:solidFill>
                          <a:effectLst/>
                        </a:rPr>
                        <a:t>مفهوم الكفاءة الإبداعية وحاضنات الأعمال.</a:t>
                      </a:r>
                      <a:endParaRPr lang="en-US" sz="2000" dirty="0">
                        <a:solidFill>
                          <a:schemeClr val="tx1"/>
                        </a:solidFill>
                        <a:effectLst/>
                      </a:endParaRPr>
                    </a:p>
                    <a:p>
                      <a:pPr marL="342900" lvl="0" indent="-342900" algn="r" rtl="1">
                        <a:lnSpc>
                          <a:spcPct val="100000"/>
                        </a:lnSpc>
                        <a:spcAft>
                          <a:spcPts val="800"/>
                        </a:spcAft>
                        <a:buFont typeface="+mj-lt"/>
                        <a:buAutoNum type="arabicPeriod"/>
                      </a:pPr>
                      <a:r>
                        <a:rPr lang="ar-SA" sz="2000" dirty="0">
                          <a:solidFill>
                            <a:schemeClr val="tx1"/>
                          </a:solidFill>
                          <a:effectLst/>
                        </a:rPr>
                        <a:t>تعرف مسؤوليات القائد في التنمية الإبداعية </a:t>
                      </a:r>
                      <a:r>
                        <a:rPr lang="ar-JO" sz="2000" dirty="0">
                          <a:solidFill>
                            <a:schemeClr val="tx1"/>
                          </a:solidFill>
                          <a:effectLst/>
                        </a:rPr>
                        <a:t>و</a:t>
                      </a:r>
                      <a:r>
                        <a:rPr lang="ar-SA" sz="2000" dirty="0">
                          <a:solidFill>
                            <a:schemeClr val="tx1"/>
                          </a:solidFill>
                          <a:effectLst/>
                        </a:rPr>
                        <a:t>التكنولوجية.</a:t>
                      </a:r>
                      <a:endParaRPr lang="en-US" sz="2000" u="none" dirty="0">
                        <a:solidFill>
                          <a:schemeClr val="tx1"/>
                        </a:solidFill>
                        <a:effectLst/>
                      </a:endParaRPr>
                    </a:p>
                    <a:p>
                      <a:pPr marL="0" lvl="0" indent="0" algn="r" rtl="1">
                        <a:lnSpc>
                          <a:spcPct val="100000"/>
                        </a:lnSpc>
                        <a:spcAft>
                          <a:spcPts val="800"/>
                        </a:spcAft>
                        <a:buFont typeface="+mj-lt"/>
                        <a:buNone/>
                      </a:pPr>
                      <a:r>
                        <a:rPr lang="ar-SA" sz="2000" u="sng" dirty="0">
                          <a:solidFill>
                            <a:schemeClr val="tx1"/>
                          </a:solidFill>
                          <a:effectLst/>
                        </a:rPr>
                        <a:t>ب. نتاجات التعلم</a:t>
                      </a:r>
                      <a:endParaRPr lang="en-US" sz="2000" u="sng" dirty="0">
                        <a:solidFill>
                          <a:schemeClr val="tx1"/>
                        </a:solidFill>
                        <a:effectLst/>
                      </a:endParaRPr>
                    </a:p>
                    <a:p>
                      <a:pPr marL="342900" lvl="0" indent="-342900" algn="just" rtl="1">
                        <a:lnSpc>
                          <a:spcPct val="100000"/>
                        </a:lnSpc>
                        <a:spcAft>
                          <a:spcPts val="1000"/>
                        </a:spcAft>
                        <a:buFont typeface="+mj-lt"/>
                        <a:buAutoNum type="arabicPeriod"/>
                      </a:pPr>
                      <a:r>
                        <a:rPr lang="ar-SA" sz="2000" dirty="0">
                          <a:solidFill>
                            <a:schemeClr val="tx1"/>
                          </a:solidFill>
                          <a:effectLst/>
                        </a:rPr>
                        <a:t>إدراك أهمية الإبداع والابتكار في العملية التعليمية.</a:t>
                      </a:r>
                      <a:endParaRPr lang="en-US" sz="2000" dirty="0">
                        <a:solidFill>
                          <a:schemeClr val="tx1"/>
                        </a:solidFill>
                        <a:effectLst/>
                      </a:endParaRPr>
                    </a:p>
                    <a:p>
                      <a:pPr marL="342900" lvl="0" indent="-342900" algn="r" rtl="1">
                        <a:lnSpc>
                          <a:spcPct val="100000"/>
                        </a:lnSpc>
                        <a:spcAft>
                          <a:spcPts val="1000"/>
                        </a:spcAft>
                        <a:buFont typeface="+mj-lt"/>
                        <a:buAutoNum type="arabicPeriod"/>
                      </a:pPr>
                      <a:r>
                        <a:rPr lang="ar-SA" sz="2000" dirty="0">
                          <a:solidFill>
                            <a:schemeClr val="tx1"/>
                          </a:solidFill>
                          <a:effectLst/>
                        </a:rPr>
                        <a:t>تحليل البيئة </a:t>
                      </a:r>
                      <a:r>
                        <a:rPr lang="ar-JO" sz="2000" dirty="0">
                          <a:solidFill>
                            <a:schemeClr val="tx1"/>
                          </a:solidFill>
                          <a:effectLst/>
                        </a:rPr>
                        <a:t>الإنتاجية الإبداعية لتحقيق الميزة التنافسية.</a:t>
                      </a:r>
                      <a:endParaRPr lang="en-US" sz="2000" dirty="0">
                        <a:solidFill>
                          <a:schemeClr val="tx1"/>
                        </a:solidFill>
                        <a:effectLst/>
                      </a:endParaRPr>
                    </a:p>
                    <a:p>
                      <a:pPr marL="342900" lvl="0" indent="-342900" algn="r" rtl="1">
                        <a:lnSpc>
                          <a:spcPct val="100000"/>
                        </a:lnSpc>
                        <a:spcAft>
                          <a:spcPts val="1000"/>
                        </a:spcAft>
                        <a:buFont typeface="+mj-lt"/>
                        <a:buAutoNum type="arabicPeriod"/>
                      </a:pPr>
                      <a:r>
                        <a:rPr lang="ar-SA" sz="2000" dirty="0">
                          <a:solidFill>
                            <a:schemeClr val="tx1"/>
                          </a:solidFill>
                          <a:effectLst/>
                        </a:rPr>
                        <a:t>إدراك دور القائد في تعزيز الإبداع والابتكار.</a:t>
                      </a:r>
                      <a:endParaRPr lang="en-US" sz="2000" dirty="0">
                        <a:solidFill>
                          <a:schemeClr val="tx1"/>
                        </a:solidFill>
                        <a:effectLst/>
                      </a:endParaRPr>
                    </a:p>
                    <a:p>
                      <a:pPr marL="342900" lvl="0" indent="-342900" algn="r" rtl="1">
                        <a:lnSpc>
                          <a:spcPct val="100000"/>
                        </a:lnSpc>
                        <a:spcAft>
                          <a:spcPts val="1000"/>
                        </a:spcAft>
                        <a:buFont typeface="+mj-lt"/>
                        <a:buAutoNum type="arabicPeriod"/>
                      </a:pPr>
                      <a:r>
                        <a:rPr lang="ar-SA" sz="2000" dirty="0">
                          <a:solidFill>
                            <a:schemeClr val="tx1"/>
                          </a:solidFill>
                          <a:effectLst/>
                        </a:rPr>
                        <a:t>توليد أفكار إبداعية وريادية وحل المشكلات.</a:t>
                      </a:r>
                      <a:endParaRPr lang="en-US" sz="2000" dirty="0">
                        <a:solidFill>
                          <a:schemeClr val="tx1"/>
                        </a:solidFill>
                        <a:effectLst/>
                      </a:endParaRPr>
                    </a:p>
                    <a:p>
                      <a:pPr marL="342900" lvl="0" indent="-342900" algn="r" rtl="1">
                        <a:lnSpc>
                          <a:spcPct val="100000"/>
                        </a:lnSpc>
                        <a:spcAft>
                          <a:spcPts val="1000"/>
                        </a:spcAft>
                        <a:buFont typeface="+mj-lt"/>
                        <a:buAutoNum type="arabicPeriod"/>
                      </a:pPr>
                      <a:r>
                        <a:rPr lang="ar-SA" sz="2000" dirty="0">
                          <a:solidFill>
                            <a:schemeClr val="tx1"/>
                          </a:solidFill>
                          <a:effectLst/>
                        </a:rPr>
                        <a:t>تحويل الأفكار الإبداعية والريادية إلى نماذج عمل والتخطيط لتحويلها لنماذج ذات قيمة اقتصادية.</a:t>
                      </a:r>
                      <a:endParaRPr lang="en-US" sz="20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oFill/>
                  </a:tcPr>
                </a:tc>
                <a:extLst>
                  <a:ext uri="{0D108BD9-81ED-4DB2-BD59-A6C34878D82A}">
                    <a16:rowId xmlns:a16="http://schemas.microsoft.com/office/drawing/2014/main" val="2843603860"/>
                  </a:ext>
                </a:extLst>
              </a:tr>
            </a:tbl>
          </a:graphicData>
        </a:graphic>
      </p:graphicFrame>
    </p:spTree>
    <p:extLst>
      <p:ext uri="{BB962C8B-B14F-4D97-AF65-F5344CB8AC3E}">
        <p14:creationId xmlns:p14="http://schemas.microsoft.com/office/powerpoint/2010/main" val="3189536290"/>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1523" y="1212844"/>
            <a:ext cx="10812720" cy="53125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ar-JO" sz="1800" dirty="0">
              <a:solidFill>
                <a:schemeClr val="tx1"/>
              </a:solidFill>
              <a:latin typeface="Simplified Arabic" pitchFamily="18" charset="-78"/>
              <a:cs typeface="Simplified Arabic" pitchFamily="18" charset="-78"/>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10" name="Picture 9">
            <a:extLst>
              <a:ext uri="{FF2B5EF4-FFF2-40B4-BE49-F238E27FC236}">
                <a16:creationId xmlns:a16="http://schemas.microsoft.com/office/drawing/2014/main" id="{8AD1F06C-9750-4DC4-7BED-26329134049C}"/>
              </a:ext>
            </a:extLst>
          </p:cNvPr>
          <p:cNvPicPr>
            <a:picLocks noChangeAspect="1"/>
          </p:cNvPicPr>
          <p:nvPr/>
        </p:nvPicPr>
        <p:blipFill>
          <a:blip r:embed="rId4"/>
          <a:stretch>
            <a:fillRect/>
          </a:stretch>
        </p:blipFill>
        <p:spPr>
          <a:xfrm>
            <a:off x="6723183" y="1347091"/>
            <a:ext cx="3933056" cy="4987989"/>
          </a:xfrm>
          <a:prstGeom prst="rect">
            <a:avLst/>
          </a:prstGeom>
        </p:spPr>
      </p:pic>
      <p:pic>
        <p:nvPicPr>
          <p:cNvPr id="14" name="Picture 13">
            <a:extLst>
              <a:ext uri="{FF2B5EF4-FFF2-40B4-BE49-F238E27FC236}">
                <a16:creationId xmlns:a16="http://schemas.microsoft.com/office/drawing/2014/main" id="{604A1F29-B0A3-2B0D-D738-38A3DAB63874}"/>
              </a:ext>
            </a:extLst>
          </p:cNvPr>
          <p:cNvPicPr>
            <a:picLocks noChangeAspect="1"/>
          </p:cNvPicPr>
          <p:nvPr/>
        </p:nvPicPr>
        <p:blipFill>
          <a:blip r:embed="rId5"/>
          <a:stretch>
            <a:fillRect/>
          </a:stretch>
        </p:blipFill>
        <p:spPr>
          <a:xfrm>
            <a:off x="1199456" y="1484784"/>
            <a:ext cx="4437112" cy="4850296"/>
          </a:xfrm>
          <a:prstGeom prst="rect">
            <a:avLst/>
          </a:prstGeom>
        </p:spPr>
      </p:pic>
    </p:spTree>
    <p:custDataLst>
      <p:tags r:id="rId1"/>
    </p:custDataLst>
    <p:extLst>
      <p:ext uri="{BB962C8B-B14F-4D97-AF65-F5344CB8AC3E}">
        <p14:creationId xmlns:p14="http://schemas.microsoft.com/office/powerpoint/2010/main" val="2834419616"/>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337126" y="6360766"/>
            <a:ext cx="2279266" cy="384052"/>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Google Shape;114;p1">
            <a:extLst>
              <a:ext uri="{FF2B5EF4-FFF2-40B4-BE49-F238E27FC236}">
                <a16:creationId xmlns:a16="http://schemas.microsoft.com/office/drawing/2014/main" id="{D5027068-3B85-43CA-967D-11E70A908358}"/>
              </a:ext>
            </a:extLst>
          </p:cNvPr>
          <p:cNvSpPr txBox="1"/>
          <p:nvPr/>
        </p:nvSpPr>
        <p:spPr>
          <a:xfrm>
            <a:off x="6600056" y="2701138"/>
            <a:ext cx="3888432" cy="95406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JO" sz="2800" b="1" dirty="0">
                <a:solidFill>
                  <a:schemeClr val="bg1"/>
                </a:solidFill>
                <a:latin typeface="Simplified Arabic" pitchFamily="18" charset="-78"/>
                <a:cs typeface="Simplified Arabic" pitchFamily="18" charset="-78"/>
                <a:sym typeface="Tajawal Medium"/>
              </a:rPr>
              <a:t>بداية فصل دراسي موفّق للجميع إن شاء الله </a:t>
            </a:r>
          </a:p>
        </p:txBody>
      </p:sp>
      <p:sp>
        <p:nvSpPr>
          <p:cNvPr id="8" name="Google Shape;114;p1">
            <a:extLst>
              <a:ext uri="{FF2B5EF4-FFF2-40B4-BE49-F238E27FC236}">
                <a16:creationId xmlns:a16="http://schemas.microsoft.com/office/drawing/2014/main" id="{B97276F2-1285-469E-9385-C3CF7F631BDC}"/>
              </a:ext>
            </a:extLst>
          </p:cNvPr>
          <p:cNvSpPr txBox="1"/>
          <p:nvPr/>
        </p:nvSpPr>
        <p:spPr>
          <a:xfrm>
            <a:off x="6800524" y="4144918"/>
            <a:ext cx="3888432" cy="46162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JO" sz="2400" b="1" dirty="0">
                <a:solidFill>
                  <a:schemeClr val="bg1"/>
                </a:solidFill>
                <a:latin typeface="Simplified Arabic" pitchFamily="18" charset="-78"/>
                <a:cs typeface="Simplified Arabic" pitchFamily="18" charset="-78"/>
                <a:sym typeface="Tajawal Medium"/>
              </a:rPr>
              <a:t>الدكتورة: وردة محمود أبو كلوب</a:t>
            </a:r>
          </a:p>
        </p:txBody>
      </p:sp>
      <p:sp>
        <p:nvSpPr>
          <p:cNvPr id="11" name="TextBox 10">
            <a:extLst>
              <a:ext uri="{FF2B5EF4-FFF2-40B4-BE49-F238E27FC236}">
                <a16:creationId xmlns:a16="http://schemas.microsoft.com/office/drawing/2014/main" id="{DFA7530E-71A0-4A3E-9CDC-E0C7BB97764E}"/>
              </a:ext>
            </a:extLst>
          </p:cNvPr>
          <p:cNvSpPr txBox="1"/>
          <p:nvPr/>
        </p:nvSpPr>
        <p:spPr>
          <a:xfrm>
            <a:off x="7536160" y="495098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7A103710-A57A-CC71-128B-C6AFE4B098C9}"/>
              </a:ext>
            </a:extLst>
          </p:cNvPr>
          <p:cNvPicPr>
            <a:picLocks noChangeAspect="1"/>
          </p:cNvPicPr>
          <p:nvPr/>
        </p:nvPicPr>
        <p:blipFill>
          <a:blip r:embed="rId7"/>
          <a:stretch>
            <a:fillRect/>
          </a:stretch>
        </p:blipFill>
        <p:spPr>
          <a:xfrm>
            <a:off x="785512" y="146489"/>
            <a:ext cx="5382495" cy="6095011"/>
          </a:xfrm>
          <a:prstGeom prst="rect">
            <a:avLst/>
          </a:prstGeom>
        </p:spPr>
      </p:pic>
    </p:spTree>
    <p:custDataLst>
      <p:tags r:id="rId1"/>
    </p:custDataLst>
    <p:extLst>
      <p:ext uri="{BB962C8B-B14F-4D97-AF65-F5344CB8AC3E}">
        <p14:creationId xmlns:p14="http://schemas.microsoft.com/office/powerpoint/2010/main" val="2269687913"/>
      </p:ext>
    </p:extLst>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1)">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1)">
                                      <p:cBhvr>
                                        <p:cTn id="12"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tags/tag1.xml><?xml version="1.0" encoding="utf-8"?>
<p:tagLst xmlns:a="http://schemas.openxmlformats.org/drawingml/2006/main" xmlns:r="http://schemas.openxmlformats.org/officeDocument/2006/relationships" xmlns:p="http://schemas.openxmlformats.org/presentationml/2006/main">
  <p:tag name="TIMING" val="|5.7"/>
</p:tagLst>
</file>

<file path=ppt/tags/tag2.xml><?xml version="1.0" encoding="utf-8"?>
<p:tagLst xmlns:a="http://schemas.openxmlformats.org/drawingml/2006/main" xmlns:r="http://schemas.openxmlformats.org/officeDocument/2006/relationships" xmlns:p="http://schemas.openxmlformats.org/presentationml/2006/main">
  <p:tag name="TIMING" val="|5.7"/>
</p:tagLst>
</file>

<file path=ppt/tags/tag3.xml><?xml version="1.0" encoding="utf-8"?>
<p:tagLst xmlns:a="http://schemas.openxmlformats.org/drawingml/2006/main" xmlns:r="http://schemas.openxmlformats.org/officeDocument/2006/relationships" xmlns:p="http://schemas.openxmlformats.org/presentationml/2006/main">
  <p:tag name="TIMING" val="|5.7"/>
</p:tagLst>
</file>

<file path=ppt/tags/tag4.xml><?xml version="1.0" encoding="utf-8"?>
<p:tagLst xmlns:a="http://schemas.openxmlformats.org/drawingml/2006/main" xmlns:r="http://schemas.openxmlformats.org/officeDocument/2006/relationships" xmlns:p="http://schemas.openxmlformats.org/presentationml/2006/main">
  <p:tag name="TIMING" val="|49.2|15.4"/>
</p:tagLst>
</file>

<file path=ppt/tags/tag5.xml><?xml version="1.0" encoding="utf-8"?>
<p:tagLst xmlns:a="http://schemas.openxmlformats.org/drawingml/2006/main" xmlns:r="http://schemas.openxmlformats.org/officeDocument/2006/relationships" xmlns:p="http://schemas.openxmlformats.org/presentationml/2006/main">
  <p:tag name="TIMING" val="|27.4"/>
</p:tagLst>
</file>

<file path=ppt/tags/tag6.xml><?xml version="1.0" encoding="utf-8"?>
<p:tagLst xmlns:a="http://schemas.openxmlformats.org/drawingml/2006/main" xmlns:r="http://schemas.openxmlformats.org/officeDocument/2006/relationships" xmlns:p="http://schemas.openxmlformats.org/presentationml/2006/main">
  <p:tag name="TIMING" val="|5.7"/>
</p:tagLst>
</file>

<file path=ppt/tags/tag7.xml><?xml version="1.0" encoding="utf-8"?>
<p:tagLst xmlns:a="http://schemas.openxmlformats.org/drawingml/2006/main" xmlns:r="http://schemas.openxmlformats.org/officeDocument/2006/relationships" xmlns:p="http://schemas.openxmlformats.org/presentationml/2006/main">
  <p:tag name="TIMING" val="|5.7"/>
</p:tagLst>
</file>

<file path=ppt/tags/tag8.xml><?xml version="1.0" encoding="utf-8"?>
<p:tagLst xmlns:a="http://schemas.openxmlformats.org/drawingml/2006/main" xmlns:r="http://schemas.openxmlformats.org/officeDocument/2006/relationships" xmlns:p="http://schemas.openxmlformats.org/presentationml/2006/main">
  <p:tag name="TIMING" val="|1.2"/>
</p:tagLst>
</file>

<file path=ppt/tags/tag9.xml><?xml version="1.0" encoding="utf-8"?>
<p:tagLst xmlns:a="http://schemas.openxmlformats.org/drawingml/2006/main" xmlns:r="http://schemas.openxmlformats.org/officeDocument/2006/relationships" xmlns:p="http://schemas.openxmlformats.org/presentationml/2006/main">
  <p:tag name="TIMING" val="|2.8|4"/>
</p:tagLst>
</file>

<file path=ppt/tags/tag10.xml><?xml version="1.0" encoding="utf-8"?>
<p:tagLst xmlns:a="http://schemas.openxmlformats.org/drawingml/2006/main" xmlns:r="http://schemas.openxmlformats.org/officeDocument/2006/relationships" xmlns:p="http://schemas.openxmlformats.org/presentationml/2006/main">
  <p:tag name="TIMING" val="|27.4"/>
</p:tagLst>
</file>

<file path=ppt/tags/tag11.xml><?xml version="1.0" encoding="utf-8"?>
<p:tagLst xmlns:a="http://schemas.openxmlformats.org/drawingml/2006/main" xmlns:r="http://schemas.openxmlformats.org/officeDocument/2006/relationships" xmlns:p="http://schemas.openxmlformats.org/presentationml/2006/main">
  <p:tag name="TIMING" val="|3.5|29.1"/>
</p:tagLst>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7576</TotalTime>
  <Words>1073</Words>
  <Application>Microsoft Office PowerPoint</Application>
  <PresentationFormat>Widescreen</PresentationFormat>
  <Paragraphs>266</Paragraphs>
  <Slides>22</Slides>
  <Notes>4</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22</vt:i4>
      </vt:variant>
    </vt:vector>
  </HeadingPairs>
  <TitlesOfParts>
    <vt:vector size="32" baseType="lpstr">
      <vt:lpstr>Times New Roman</vt:lpstr>
      <vt:lpstr>Simplified Arabic</vt:lpstr>
      <vt:lpstr>Tajawal Medium</vt:lpstr>
      <vt:lpstr>Symbol</vt:lpstr>
      <vt:lpstr>Calibri</vt:lpstr>
      <vt:lpstr>Bahnschrift SemiBold SemiConden</vt:lpstr>
      <vt:lpstr>Arial</vt:lpstr>
      <vt:lpstr>Sakkal Majalla</vt:lpstr>
      <vt:lpstr>Calibri Light</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dr.WARDA</dc:creator>
  <cp:lastModifiedBy>ward kloub</cp:lastModifiedBy>
  <cp:revision>222</cp:revision>
  <dcterms:created xsi:type="dcterms:W3CDTF">2023-04-29T09:08:23Z</dcterms:created>
  <dcterms:modified xsi:type="dcterms:W3CDTF">2023-09-22T20:45:07Z</dcterms:modified>
</cp:coreProperties>
</file>