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5.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6.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7.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8.xml" ContentType="application/vnd.openxmlformats-officedocument.theme+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79" r:id="rId5"/>
    <p:sldMasterId id="2147483694" r:id="rId6"/>
    <p:sldMasterId id="2147483710" r:id="rId7"/>
    <p:sldMasterId id="2147483726" r:id="rId8"/>
    <p:sldMasterId id="2147483742" r:id="rId9"/>
    <p:sldMasterId id="2147483757" r:id="rId10"/>
    <p:sldMasterId id="2147483773" r:id="rId11"/>
    <p:sldMasterId id="2147483789" r:id="rId12"/>
  </p:sldMasterIdLst>
  <p:notesMasterIdLst>
    <p:notesMasterId r:id="rId44"/>
  </p:notesMasterIdLst>
  <p:sldIdLst>
    <p:sldId id="498" r:id="rId13"/>
    <p:sldId id="256" r:id="rId14"/>
    <p:sldId id="527" r:id="rId15"/>
    <p:sldId id="535" r:id="rId16"/>
    <p:sldId id="526" r:id="rId17"/>
    <p:sldId id="521" r:id="rId18"/>
    <p:sldId id="540" r:id="rId19"/>
    <p:sldId id="522" r:id="rId20"/>
    <p:sldId id="294" r:id="rId21"/>
    <p:sldId id="500" r:id="rId22"/>
    <p:sldId id="648" r:id="rId23"/>
    <p:sldId id="649" r:id="rId24"/>
    <p:sldId id="541" r:id="rId25"/>
    <p:sldId id="539" r:id="rId26"/>
    <p:sldId id="545" r:id="rId27"/>
    <p:sldId id="499" r:id="rId28"/>
    <p:sldId id="546" r:id="rId29"/>
    <p:sldId id="547" r:id="rId30"/>
    <p:sldId id="548" r:id="rId31"/>
    <p:sldId id="549" r:id="rId32"/>
    <p:sldId id="550" r:id="rId33"/>
    <p:sldId id="551" r:id="rId34"/>
    <p:sldId id="552" r:id="rId35"/>
    <p:sldId id="553" r:id="rId36"/>
    <p:sldId id="603" r:id="rId37"/>
    <p:sldId id="604" r:id="rId38"/>
    <p:sldId id="600" r:id="rId39"/>
    <p:sldId id="644" r:id="rId40"/>
    <p:sldId id="646" r:id="rId41"/>
    <p:sldId id="647" r:id="rId42"/>
    <p:sldId id="293" r:id="rId43"/>
  </p:sldIdLst>
  <p:sldSz cx="12192000" cy="6858000"/>
  <p:notesSz cx="6858000" cy="9144000"/>
  <p:embeddedFontLst>
    <p:embeddedFont>
      <p:font typeface="Alexandria" pitchFamily="2" charset="-78"/>
      <p:regular r:id="rId45"/>
      <p:bold r:id="rId46"/>
    </p:embeddedFont>
    <p:embeddedFont>
      <p:font typeface="Bahnschrift SemiBold SemiConden" panose="020B0502040204020203" pitchFamily="34" charset="0"/>
      <p:bold r:id="rId47"/>
    </p:embeddedFont>
    <p:embeddedFont>
      <p:font typeface="Calibri" panose="020F0502020204030204" pitchFamily="34" charset="0"/>
      <p:regular r:id="rId48"/>
      <p:bold r:id="rId49"/>
      <p:italic r:id="rId50"/>
      <p:boldItalic r:id="rId51"/>
    </p:embeddedFont>
    <p:embeddedFont>
      <p:font typeface="Calibri Light" panose="020F0302020204030204" pitchFamily="34" charset="0"/>
      <p:regular r:id="rId52"/>
      <p:italic r:id="rId53"/>
    </p:embeddedFont>
    <p:embeddedFont>
      <p:font typeface="Tajawal Medium" panose="00000600000000000000" charset="-78"/>
      <p:regular r:id="rId54"/>
      <p:bold r:id="rId5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6"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225" autoAdjust="0"/>
    <p:restoredTop sz="95165" autoAdjust="0"/>
  </p:normalViewPr>
  <p:slideViewPr>
    <p:cSldViewPr>
      <p:cViewPr>
        <p:scale>
          <a:sx n="70" d="100"/>
          <a:sy n="70" d="100"/>
        </p:scale>
        <p:origin x="1589" y="374"/>
      </p:cViewPr>
      <p:guideLst>
        <p:guide orient="horz" pos="2160"/>
        <p:guide pos="3840"/>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200" d="100"/>
        <a:sy n="200" d="100"/>
      </p:scale>
      <p:origin x="0" y="-35875"/>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4.xml"/><Relationship Id="rId29" Type="http://schemas.openxmlformats.org/officeDocument/2006/relationships/slide" Target="slides/slide17.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viewProps" Target="viewProps.xml"/><Relationship Id="rId5" Type="http://schemas.openxmlformats.org/officeDocument/2006/relationships/slideMaster" Target="slideMasters/slideMaster2.xml"/><Relationship Id="rId19" Type="http://schemas.openxmlformats.org/officeDocument/2006/relationships/slide" Target="slides/slide7.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font" Target="fonts/font4.fntdata"/><Relationship Id="rId56" Type="http://customschemas.google.com/relationships/presentationmetadata" Target="metadata"/><Relationship Id="rId8" Type="http://schemas.openxmlformats.org/officeDocument/2006/relationships/slideMaster" Target="slideMasters/slideMaster5.xml"/><Relationship Id="rId51" Type="http://schemas.openxmlformats.org/officeDocument/2006/relationships/font" Target="fonts/font7.fntdata"/><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font" Target="fonts/font2.fntdata"/><Relationship Id="rId59" Type="http://schemas.openxmlformats.org/officeDocument/2006/relationships/theme" Target="theme/theme1.xml"/><Relationship Id="rId20" Type="http://schemas.openxmlformats.org/officeDocument/2006/relationships/slide" Target="slides/slide8.xml"/><Relationship Id="rId41" Type="http://schemas.openxmlformats.org/officeDocument/2006/relationships/slide" Target="slides/slide29.xml"/><Relationship Id="rId54"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font" Target="fonts/font5.fntdata"/><Relationship Id="rId57" Type="http://schemas.openxmlformats.org/officeDocument/2006/relationships/presProps" Target="presProps.xml"/><Relationship Id="rId10" Type="http://schemas.openxmlformats.org/officeDocument/2006/relationships/slideMaster" Target="slideMasters/slideMaster7.xml"/><Relationship Id="rId31" Type="http://schemas.openxmlformats.org/officeDocument/2006/relationships/slide" Target="slides/slide19.xml"/><Relationship Id="rId44" Type="http://schemas.openxmlformats.org/officeDocument/2006/relationships/notesMaster" Target="notesMasters/notesMaster1.xml"/><Relationship Id="rId52" Type="http://schemas.openxmlformats.org/officeDocument/2006/relationships/font" Target="fonts/font8.fntdata"/><Relationship Id="rId60"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3620645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6118856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279977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627231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34919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707701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05492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918549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62397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868802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444227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596335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042866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523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84829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53834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59798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12787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09395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38615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20909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17239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29554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8516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4527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109363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611888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9368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4613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544485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75853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8919551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044845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8915831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95432184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023773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9871390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20476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565042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083774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3546182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81698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2020352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1656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004409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1736094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88032339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65241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22404663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923642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861101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48663673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3446899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900"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05233235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98690203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1_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197" y="740703"/>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3197" y="1508788"/>
            <a:ext cx="12192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51433491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304762029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59394290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306647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393332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5383224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25867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22368328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717666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4238091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7837059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6942962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9456577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346127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531311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4660688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26705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7926432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2335219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5392802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3338682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1019893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6275015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0040936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8798192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86855789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16851628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6034291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4857436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3370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6707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0A8EE7D1-1023-4B2F-982B-BCB0C7A66D1E}" type="datetime1">
              <a:rPr lang="en-US" smtClean="0"/>
              <a:t>9/18/2025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732381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E4CE2550-44CC-4D78-894E-205AB00349A9}" type="datetime1">
              <a:rPr lang="en-US" smtClean="0"/>
              <a:t>9/18/2025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544740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11B57CC1-8C3F-4674-9ED6-35D2F23AFAE6}" type="datetime1">
              <a:rPr lang="en-US" smtClean="0"/>
              <a:t>9/18/2025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4185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E43725B0-27D7-4568-A8F4-4470A4BB7A42}" type="datetime1">
              <a:rPr lang="en-US" smtClean="0"/>
              <a:t>9/18/2025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051114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AB69DF92-35F3-4079-8610-CEB52E5D2A65}" type="datetime1">
              <a:rPr lang="en-US" smtClean="0"/>
              <a:t>9/18/2025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818759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37449B96-2E34-4ECD-89D8-53CC3FF93D79}" type="datetime1">
              <a:rPr lang="en-US" smtClean="0"/>
              <a:t>9/18/2025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845649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BB8FEE8E-ADF0-4F4D-9FFC-A08B8C0B8844}" type="datetime1">
              <a:rPr lang="en-US" smtClean="0"/>
              <a:t>9/18/2025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65481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19CE8AE1-DAA6-4D91-8838-9560E4086AF8}" type="datetime1">
              <a:rPr lang="en-US" smtClean="0"/>
              <a:t>9/18/2025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834102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50B623B3-38C4-47BF-B1F8-2A1935269D4E}" type="datetime1">
              <a:rPr lang="en-US" smtClean="0"/>
              <a:t>9/18/2025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3962359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3044A6-AF19-4266-9D93-D78B5B3E0BFF}" type="datetime1">
              <a:rPr lang="en-US" smtClean="0"/>
              <a:t>9/18/2025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748857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1A2714FC-6EEA-43A8-9D56-03AB2C5B4C41}" type="datetime1">
              <a:rPr lang="en-US" smtClean="0"/>
              <a:t>9/18/2025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422651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5615127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1553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91011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120434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3802061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9F18A92-16D6-48C5-B58C-3BCEF544B0CA}" type="datetime1">
              <a:rPr lang="en-US" smtClean="0"/>
              <a:t>9/18/2025</a:t>
            </a:fld>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5600902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5919CAB-804F-4647-BF72-4FCD8036605A}" type="datetime1">
              <a:rPr lang="en-US" smtClean="0"/>
              <a:t>9/18/2025</a:t>
            </a:fld>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2666092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C44BAD0-F4C7-47D0-8906-7E1440132B65}" type="datetime1">
              <a:rPr lang="en-US" smtClean="0"/>
              <a:t>9/18/2025</a:t>
            </a:fld>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4230113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22073E6-1DEC-497D-BF9A-6A7EBCCE39C2}" type="datetime1">
              <a:rPr lang="en-US" smtClean="0"/>
              <a:t>9/18/2025</a:t>
            </a:fld>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166311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E2E491B-F5F1-43B2-BC98-5F0EE0B2AE54}" type="datetime1">
              <a:rPr lang="en-US" smtClean="0"/>
              <a:t>9/18/2025</a:t>
            </a:fld>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7427560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256BD62-BDAE-4A7A-A04B-EE64DF7F24D4}" type="datetime1">
              <a:rPr lang="en-US" smtClean="0"/>
              <a:t>9/18/2025</a:t>
            </a:fld>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3866464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BB080B2-8909-4B24-990A-A6E7395C413C}" type="datetime1">
              <a:rPr lang="en-US" smtClean="0"/>
              <a:t>9/18/2025</a:t>
            </a:fld>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99395499"/>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80D6997C-17C9-4FEF-BE0D-BEBD082606C0}" type="datetime1">
              <a:rPr lang="en-US" smtClean="0"/>
              <a:t>9/18/2025</a:t>
            </a:fld>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77059615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C63784-01CF-4300-9A51-4DB744DE3AD4}" type="datetime1">
              <a:rPr lang="en-US" smtClean="0"/>
              <a:t>9/18/2025</a:t>
            </a:fld>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40433335"/>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6175232E-25E9-4694-B637-F2A0D360F5D7}" type="datetime1">
              <a:rPr lang="en-US" smtClean="0"/>
              <a:t>9/18/2025</a:t>
            </a:fld>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5230936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0494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image" Target="../media/image1.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theme" Target="../theme/theme3.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image" Target="../media/image1.png"/><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image" Target="../media/image1.png"/><Relationship Id="rId2" Type="http://schemas.openxmlformats.org/officeDocument/2006/relationships/slideLayout" Target="../slideLayouts/slideLayout56.xml"/><Relationship Id="rId16" Type="http://schemas.openxmlformats.org/officeDocument/2006/relationships/theme" Target="../theme/theme5.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slideLayout" Target="../slideLayouts/slideLayout6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7.xml"/><Relationship Id="rId13" Type="http://schemas.openxmlformats.org/officeDocument/2006/relationships/slideLayout" Target="../slideLayouts/slideLayout82.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slideLayout" Target="../slideLayouts/slideLayout81.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5" Type="http://schemas.openxmlformats.org/officeDocument/2006/relationships/image" Target="../media/image1.png"/><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0.xml"/><Relationship Id="rId13" Type="http://schemas.openxmlformats.org/officeDocument/2006/relationships/slideLayout" Target="../slideLayouts/slideLayout95.xml"/><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slideLayout" Target="../slideLayouts/slideLayout94.xml"/><Relationship Id="rId2" Type="http://schemas.openxmlformats.org/officeDocument/2006/relationships/slideLayout" Target="../slideLayouts/slideLayout84.xml"/><Relationship Id="rId16" Type="http://schemas.openxmlformats.org/officeDocument/2006/relationships/image" Target="../media/image1.png"/><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5" Type="http://schemas.openxmlformats.org/officeDocument/2006/relationships/theme" Target="../theme/theme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 Id="rId14" Type="http://schemas.openxmlformats.org/officeDocument/2006/relationships/slideLayout" Target="../slideLayouts/slideLayout9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slideLayout" Target="../slideLayouts/slideLayout109.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17" Type="http://schemas.openxmlformats.org/officeDocument/2006/relationships/image" Target="../media/image1.png"/><Relationship Id="rId2" Type="http://schemas.openxmlformats.org/officeDocument/2006/relationships/slideLayout" Target="../slideLayouts/slideLayout98.xml"/><Relationship Id="rId16" Type="http://schemas.openxmlformats.org/officeDocument/2006/relationships/theme" Target="../theme/theme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5" Type="http://schemas.openxmlformats.org/officeDocument/2006/relationships/slideLayout" Target="../slideLayouts/slideLayout11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 Id="rId14" Type="http://schemas.openxmlformats.org/officeDocument/2006/relationships/slideLayout" Target="../slideLayouts/slideLayout11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9.xml"/><Relationship Id="rId13" Type="http://schemas.openxmlformats.org/officeDocument/2006/relationships/theme" Target="../theme/theme9.xml"/><Relationship Id="rId3" Type="http://schemas.openxmlformats.org/officeDocument/2006/relationships/slideLayout" Target="../slideLayouts/slideLayout114.xml"/><Relationship Id="rId7" Type="http://schemas.openxmlformats.org/officeDocument/2006/relationships/slideLayout" Target="../slideLayouts/slideLayout118.xml"/><Relationship Id="rId12" Type="http://schemas.openxmlformats.org/officeDocument/2006/relationships/slideLayout" Target="../slideLayouts/slideLayout123.xml"/><Relationship Id="rId2" Type="http://schemas.openxmlformats.org/officeDocument/2006/relationships/slideLayout" Target="../slideLayouts/slideLayout113.xml"/><Relationship Id="rId1" Type="http://schemas.openxmlformats.org/officeDocument/2006/relationships/slideLayout" Target="../slideLayouts/slideLayout112.xml"/><Relationship Id="rId6" Type="http://schemas.openxmlformats.org/officeDocument/2006/relationships/slideLayout" Target="../slideLayouts/slideLayout117.xml"/><Relationship Id="rId11" Type="http://schemas.openxmlformats.org/officeDocument/2006/relationships/slideLayout" Target="../slideLayouts/slideLayout122.xml"/><Relationship Id="rId5" Type="http://schemas.openxmlformats.org/officeDocument/2006/relationships/slideLayout" Target="../slideLayouts/slideLayout116.xml"/><Relationship Id="rId10" Type="http://schemas.openxmlformats.org/officeDocument/2006/relationships/slideLayout" Target="../slideLayouts/slideLayout121.xml"/><Relationship Id="rId4" Type="http://schemas.openxmlformats.org/officeDocument/2006/relationships/slideLayout" Target="../slideLayouts/slideLayout115.xml"/><Relationship Id="rId9" Type="http://schemas.openxmlformats.org/officeDocument/2006/relationships/slideLayout" Target="../slideLayouts/slideLayout12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7309239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359182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8" r:id="rId13"/>
    <p:sldLayoutId id="2147483709" r:id="rId14"/>
    <p:sldLayoutId id="2147483725" r:id="rId15"/>
    <p:sldLayoutId id="214748377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53335108"/>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85359211"/>
      </p:ext>
    </p:extLst>
  </p:cSld>
  <p:clrMap bg1="lt1" tx1="dk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4938004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368790030"/>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8B88F5-AF51-4A03-A102-F0A403D577AF}" type="datetime1">
              <a:rPr lang="en-US" smtClean="0"/>
              <a:t>9/18/2025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83021589"/>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 id="2147483788" r:id="rId1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8B6BF1DA-1E53-4315-B4BF-7B47F3DAFB10}" type="datetime1">
              <a:rPr lang="en-US" smtClean="0"/>
              <a:t>9/18/2025</a:t>
            </a:fld>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10806691"/>
      </p:ext>
    </p:extLst>
  </p:cSld>
  <p:clrMap bg1="lt1" tx1="dk1" bg2="dk2" tx2="lt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3.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7.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38.xml"/><Relationship Id="rId1" Type="http://schemas.openxmlformats.org/officeDocument/2006/relationships/tags" Target="../tags/tag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hyperlink" Target="https://sis.esu.ac.ae/login" TargetMode="External"/><Relationship Id="rId2" Type="http://schemas.openxmlformats.org/officeDocument/2006/relationships/slideLayout" Target="../slideLayouts/slideLayout38.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hyperlink" Target="https://lms.esu.ac.ae/login/index.php"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7.jp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8.xml"/><Relationship Id="rId1" Type="http://schemas.openxmlformats.org/officeDocument/2006/relationships/tags" Target="../tags/tag4.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0.xml"/><Relationship Id="rId1" Type="http://schemas.openxmlformats.org/officeDocument/2006/relationships/tags" Target="../tags/tag5.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18.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1.xml"/><Relationship Id="rId1" Type="http://schemas.openxmlformats.org/officeDocument/2006/relationships/tags" Target="../tags/tag7.xml"/><Relationship Id="rId5" Type="http://schemas.openxmlformats.org/officeDocument/2006/relationships/image" Target="../media/image3.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45789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0" name="TextBox 29"/>
          <p:cNvSpPr txBox="1"/>
          <p:nvPr/>
        </p:nvSpPr>
        <p:spPr>
          <a:xfrm>
            <a:off x="6896283" y="6457890"/>
            <a:ext cx="55045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Prepared by </a:t>
            </a:r>
            <a:r>
              <a:rPr kumimoji="0" lang="en-US" sz="20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Abu Kloub </a:t>
            </a:r>
            <a:endParaRPr kumimoji="0" lang="en-US"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1" name="TextBox 30"/>
          <p:cNvSpPr txBox="1"/>
          <p:nvPr/>
        </p:nvSpPr>
        <p:spPr>
          <a:xfrm>
            <a:off x="366797" y="1914916"/>
            <a:ext cx="519066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a:ln>
                  <a:noFill/>
                </a:ln>
                <a:solidFill>
                  <a:srgbClr val="00B0F0"/>
                </a:solidFill>
                <a:effectLst/>
                <a:uLnTx/>
                <a:uFillTx/>
                <a:latin typeface="Alexandria" pitchFamily="2" charset="-78"/>
                <a:ea typeface="+mn-ea"/>
                <a:cs typeface="Alexandria" pitchFamily="2" charset="-78"/>
                <a:sym typeface="Arial"/>
              </a:rPr>
              <a:t>Contemporary Developments in Educational Leadership</a:t>
            </a:r>
            <a:endParaRPr kumimoji="0" lang="en-US" sz="240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34" name="Rectangle: Rounded Corners 33"/>
          <p:cNvSpPr/>
          <p:nvPr/>
        </p:nvSpPr>
        <p:spPr>
          <a:xfrm>
            <a:off x="1482381" y="5746384"/>
            <a:ext cx="257747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المحاضرة التعريفية</a:t>
            </a:r>
            <a:endParaRPr kumimoji="0" lang="en-US"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14" name="Oval 13"/>
          <p:cNvSpPr/>
          <p:nvPr/>
        </p:nvSpPr>
        <p:spPr>
          <a:xfrm>
            <a:off x="6096000" y="133157"/>
            <a:ext cx="614324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095215"/>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0" y="1161417"/>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pic>
        <p:nvPicPr>
          <p:cNvPr id="3" name="Picture 2">
            <a:extLst>
              <a:ext uri="{FF2B5EF4-FFF2-40B4-BE49-F238E27FC236}">
                <a16:creationId xmlns:a16="http://schemas.microsoft.com/office/drawing/2014/main" id="{7C8FF05D-5A2A-F805-9F75-A59743DBC535}"/>
              </a:ext>
            </a:extLst>
          </p:cNvPr>
          <p:cNvPicPr>
            <a:picLocks noChangeAspect="1"/>
          </p:cNvPicPr>
          <p:nvPr/>
        </p:nvPicPr>
        <p:blipFill rotWithShape="1">
          <a:blip r:embed="rId5"/>
          <a:srcRect l="50400" t="15750" r="2351" b="21251"/>
          <a:stretch/>
        </p:blipFill>
        <p:spPr>
          <a:xfrm>
            <a:off x="1662101" y="3128135"/>
            <a:ext cx="1870289" cy="2274564"/>
          </a:xfrm>
          <a:prstGeom prst="rect">
            <a:avLst/>
          </a:prstGeom>
        </p:spPr>
      </p:pic>
      <p:sp>
        <p:nvSpPr>
          <p:cNvPr id="2" name="Rectangle: Rounded Corners 1">
            <a:extLst>
              <a:ext uri="{FF2B5EF4-FFF2-40B4-BE49-F238E27FC236}">
                <a16:creationId xmlns:a16="http://schemas.microsoft.com/office/drawing/2014/main" id="{012BEA16-2072-89EF-BA7F-6A94DA74C6AC}"/>
              </a:ext>
            </a:extLst>
          </p:cNvPr>
          <p:cNvSpPr/>
          <p:nvPr/>
        </p:nvSpPr>
        <p:spPr>
          <a:xfrm>
            <a:off x="1470190" y="6404608"/>
            <a:ext cx="2577477" cy="40011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ELD711</a:t>
            </a:r>
          </a:p>
        </p:txBody>
      </p:sp>
    </p:spTree>
    <p:extLst>
      <p:ext uri="{BB962C8B-B14F-4D97-AF65-F5344CB8AC3E}">
        <p14:creationId xmlns:p14="http://schemas.microsoft.com/office/powerpoint/2010/main" val="166072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568505"/>
            <a:ext cx="9345750" cy="46256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616648"/>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نبذة عن جامعة ميدأوشن</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برنامج الماجستير في القيادة التربوية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منهجية التدريس</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الأهداف ونتاجات التعلم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تعليمات الجامعة ومعلومات عامة عن المادة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النشاطات والاستراتيجيات التدريسية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نظام العلامات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الحضور والغياب</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الكتاب المقرر</a:t>
            </a:r>
            <a:r>
              <a:rPr kumimoji="0" lang="ar-AE"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a:t>
            </a: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المادة</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9001" y="-79167"/>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5015880" y="971194"/>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في هذه المحاضرة التعريفية سنتحدث عن: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077D56D1-99BE-6DB5-008A-8CF210E44F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416" y="-9855"/>
            <a:ext cx="2305141" cy="1076343"/>
          </a:xfrm>
          <a:prstGeom prst="rect">
            <a:avLst/>
          </a:prstGeom>
        </p:spPr>
      </p:pic>
      <p:pic>
        <p:nvPicPr>
          <p:cNvPr id="4" name="Picture 3">
            <a:extLst>
              <a:ext uri="{FF2B5EF4-FFF2-40B4-BE49-F238E27FC236}">
                <a16:creationId xmlns:a16="http://schemas.microsoft.com/office/drawing/2014/main" id="{E4524480-E804-54A5-BAA8-C2B77B6B7CB5}"/>
              </a:ext>
            </a:extLst>
          </p:cNvPr>
          <p:cNvPicPr>
            <a:picLocks noChangeAspect="1"/>
          </p:cNvPicPr>
          <p:nvPr/>
        </p:nvPicPr>
        <p:blipFill>
          <a:blip r:embed="rId4"/>
          <a:stretch>
            <a:fillRect/>
          </a:stretch>
        </p:blipFill>
        <p:spPr>
          <a:xfrm>
            <a:off x="46443" y="-9855"/>
            <a:ext cx="5231904" cy="6858000"/>
          </a:xfrm>
          <a:prstGeom prst="rect">
            <a:avLst/>
          </a:prstGeom>
        </p:spPr>
      </p:pic>
      <p:sp>
        <p:nvSpPr>
          <p:cNvPr id="5" name="TextBox 4">
            <a:extLst>
              <a:ext uri="{FF2B5EF4-FFF2-40B4-BE49-F238E27FC236}">
                <a16:creationId xmlns:a16="http://schemas.microsoft.com/office/drawing/2014/main" id="{8DE69F5C-6947-53AB-F9FC-05A2CB74B2D8}"/>
              </a:ext>
            </a:extLst>
          </p:cNvPr>
          <p:cNvSpPr txBox="1"/>
          <p:nvPr/>
        </p:nvSpPr>
        <p:spPr>
          <a:xfrm>
            <a:off x="5199112" y="651381"/>
            <a:ext cx="6729536" cy="5539273"/>
          </a:xfrm>
          <a:prstGeom prst="rect">
            <a:avLst/>
          </a:prstGeom>
          <a:noFill/>
        </p:spPr>
        <p:txBody>
          <a:bodyPr wrap="square">
            <a:spAutoFit/>
          </a:bodyPr>
          <a:lstStyle/>
          <a:p>
            <a:pPr algn="ctr" rtl="1">
              <a:lnSpc>
                <a:spcPct val="150000"/>
              </a:lnSpc>
            </a:pPr>
            <a:r>
              <a:rPr lang="ar-JO" sz="2000" b="1" dirty="0">
                <a:solidFill>
                  <a:srgbClr val="00B0F0"/>
                </a:solidFill>
                <a:latin typeface="Alexandria" pitchFamily="2" charset="-78"/>
                <a:cs typeface="Alexandria" pitchFamily="2" charset="-78"/>
              </a:rPr>
              <a:t>نبذة عن جامعة ميدأوشن</a:t>
            </a:r>
            <a:endParaRPr lang="ar-AE" sz="2000" b="1" dirty="0">
              <a:solidFill>
                <a:srgbClr val="00B0F0"/>
              </a:solidFill>
              <a:latin typeface="Alexandria" pitchFamily="2" charset="-78"/>
              <a:cs typeface="Alexandria" pitchFamily="2" charset="-78"/>
            </a:endParaRPr>
          </a:p>
          <a:p>
            <a:pPr algn="just" rtl="1">
              <a:lnSpc>
                <a:spcPct val="150000"/>
              </a:lnSpc>
            </a:pPr>
            <a:endParaRPr lang="ar-JO" sz="2000" b="1" dirty="0">
              <a:solidFill>
                <a:srgbClr val="00B0F0"/>
              </a:solidFill>
              <a:latin typeface="Alexandria" pitchFamily="2" charset="-78"/>
              <a:cs typeface="Alexandria" pitchFamily="2" charset="-78"/>
            </a:endParaRPr>
          </a:p>
          <a:p>
            <a:pPr algn="just" rtl="1">
              <a:lnSpc>
                <a:spcPct val="150000"/>
              </a:lnSpc>
            </a:pPr>
            <a:r>
              <a:rPr lang="ar-JO" sz="1800" dirty="0">
                <a:latin typeface="Alexandria" pitchFamily="2" charset="-78"/>
                <a:cs typeface="Alexandria" pitchFamily="2" charset="-78"/>
              </a:rPr>
              <a:t>جامعة ميدأوشن هي كيان تعليمي مسجل برقم 23-</a:t>
            </a:r>
            <a:r>
              <a:rPr lang="en-US" sz="1800" dirty="0">
                <a:latin typeface="Alexandria" pitchFamily="2" charset="-78"/>
                <a:cs typeface="Alexandria" pitchFamily="2" charset="-78"/>
              </a:rPr>
              <a:t>B-113250 </a:t>
            </a:r>
            <a:r>
              <a:rPr lang="ar-JO" sz="1800" dirty="0">
                <a:latin typeface="Alexandria" pitchFamily="2" charset="-78"/>
                <a:cs typeface="Alexandria" pitchFamily="2" charset="-78"/>
              </a:rPr>
              <a:t>وترخيص 4248</a:t>
            </a:r>
            <a:r>
              <a:rPr lang="en-US" sz="1800" dirty="0">
                <a:latin typeface="Alexandria" pitchFamily="2" charset="-78"/>
                <a:cs typeface="Alexandria" pitchFamily="2" charset="-78"/>
              </a:rPr>
              <a:t>A </a:t>
            </a:r>
            <a:r>
              <a:rPr lang="ar-AE" sz="1800" dirty="0">
                <a:latin typeface="Alexandria" pitchFamily="2" charset="-78"/>
                <a:cs typeface="Alexandria" pitchFamily="2" charset="-78"/>
              </a:rPr>
              <a:t> </a:t>
            </a:r>
            <a:r>
              <a:rPr lang="ar-JO" sz="1800" dirty="0">
                <a:latin typeface="Alexandria" pitchFamily="2" charset="-78"/>
                <a:cs typeface="Alexandria" pitchFamily="2" charset="-78"/>
              </a:rPr>
              <a:t>يتمثل نشاطه في تقديم خدمة التعليم العالي عن بُعد، وهي امتداد لجامعة ميدأوشن المرخصة من وزارة التعليم القمرية بترخيص رقم 22-1110-</a:t>
            </a:r>
            <a:r>
              <a:rPr lang="en-US" sz="1800" dirty="0">
                <a:latin typeface="Alexandria" pitchFamily="2" charset="-78"/>
                <a:cs typeface="Alexandria" pitchFamily="2" charset="-78"/>
              </a:rPr>
              <a:t>MENERSFIP-SG، </a:t>
            </a:r>
            <a:r>
              <a:rPr lang="ar-JO" sz="1800" dirty="0">
                <a:latin typeface="Alexandria" pitchFamily="2" charset="-78"/>
                <a:cs typeface="Alexandria" pitchFamily="2" charset="-78"/>
              </a:rPr>
              <a:t>علمًا بأن الجامعة تتمتع بالعديد من الاعتمادات الدولية </a:t>
            </a:r>
            <a:r>
              <a:rPr lang="ar-AE" sz="1800" dirty="0">
                <a:latin typeface="Alexandria" pitchFamily="2" charset="-78"/>
                <a:cs typeface="Alexandria" pitchFamily="2" charset="-78"/>
              </a:rPr>
              <a:t>.</a:t>
            </a:r>
          </a:p>
          <a:p>
            <a:pPr algn="just" rtl="1">
              <a:lnSpc>
                <a:spcPct val="150000"/>
              </a:lnSpc>
            </a:pPr>
            <a:r>
              <a:rPr lang="ar-JO" sz="1800" dirty="0">
                <a:latin typeface="Alexandria" pitchFamily="2" charset="-78"/>
                <a:cs typeface="Alexandria" pitchFamily="2" charset="-78"/>
              </a:rPr>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r>
              <a:rPr lang="ar-AE" sz="1800" dirty="0">
                <a:latin typeface="Alexandria" pitchFamily="2" charset="-78"/>
                <a:cs typeface="Alexandria" pitchFamily="2" charset="-78"/>
              </a:rPr>
              <a:t>.</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36391798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7" name="Picture 6">
            <a:extLst>
              <a:ext uri="{FF2B5EF4-FFF2-40B4-BE49-F238E27FC236}">
                <a16:creationId xmlns:a16="http://schemas.microsoft.com/office/drawing/2014/main" id="{1DBE881F-74C8-B450-6070-42A3D290F40C}"/>
              </a:ext>
            </a:extLst>
          </p:cNvPr>
          <p:cNvPicPr>
            <a:picLocks noChangeAspect="1"/>
          </p:cNvPicPr>
          <p:nvPr/>
        </p:nvPicPr>
        <p:blipFill>
          <a:blip r:embed="rId3"/>
          <a:stretch>
            <a:fillRect/>
          </a:stretch>
        </p:blipFill>
        <p:spPr>
          <a:xfrm>
            <a:off x="0" y="3068960"/>
            <a:ext cx="12192000" cy="3789039"/>
          </a:xfrm>
          <a:prstGeom prst="rect">
            <a:avLst/>
          </a:prstGeom>
        </p:spPr>
      </p:pic>
      <p:pic>
        <p:nvPicPr>
          <p:cNvPr id="5" name="Graphic 21">
            <a:extLst>
              <a:ext uri="{FF2B5EF4-FFF2-40B4-BE49-F238E27FC236}">
                <a16:creationId xmlns:a16="http://schemas.microsoft.com/office/drawing/2014/main" id="{6A27E0F6-76CC-C9C4-C453-D6B7B0EC706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8709"/>
            <a:ext cx="2305141" cy="1076343"/>
          </a:xfrm>
          <a:prstGeom prst="rect">
            <a:avLst/>
          </a:prstGeom>
        </p:spPr>
      </p:pic>
      <p:sp>
        <p:nvSpPr>
          <p:cNvPr id="8" name="Rectangle 7">
            <a:extLst>
              <a:ext uri="{FF2B5EF4-FFF2-40B4-BE49-F238E27FC236}">
                <a16:creationId xmlns:a16="http://schemas.microsoft.com/office/drawing/2014/main" id="{07370BA9-C128-AD48-5BE8-5464A19AD1B0}"/>
              </a:ext>
            </a:extLst>
          </p:cNvPr>
          <p:cNvSpPr/>
          <p:nvPr/>
        </p:nvSpPr>
        <p:spPr>
          <a:xfrm>
            <a:off x="127000" y="938520"/>
            <a:ext cx="11946549" cy="2392963"/>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الرؤية: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أن نصبح الكيان الأول الذي يتبنى مبدأ المجتمع التعليمي التعاوني، ويقدم العلم مقابل العمل لتنمية وبناء المجتمعات.</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الرسالة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نقل المعارف وتشجيع الابتكار وتقديم برامج التعليم العالي بمحتوى يتميز بالجودة وبأسعار رمزية تناسب الجميع.</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الفلسفة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العلم والتعلم حقُ الجميع، ويتحمل أفراد المجتمعات مسؤولية حفظ هذا الحق.</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a:t>
            </a:r>
            <a:endParaRPr kumimoji="0" lang="ar-JO"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p:txBody>
      </p:sp>
      <p:sp>
        <p:nvSpPr>
          <p:cNvPr id="2" name="TextBox 1">
            <a:extLst>
              <a:ext uri="{FF2B5EF4-FFF2-40B4-BE49-F238E27FC236}">
                <a16:creationId xmlns:a16="http://schemas.microsoft.com/office/drawing/2014/main" id="{956CD7C5-D707-7189-5DD2-D7CC2973A2E6}"/>
              </a:ext>
            </a:extLst>
          </p:cNvPr>
          <p:cNvSpPr txBox="1"/>
          <p:nvPr/>
        </p:nvSpPr>
        <p:spPr>
          <a:xfrm>
            <a:off x="2337345" y="20695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AE" sz="2400" b="1" kern="1200" dirty="0">
                <a:solidFill>
                  <a:srgbClr val="00B0F0"/>
                </a:solidFill>
                <a:latin typeface="Alexandria" pitchFamily="2" charset="-78"/>
                <a:ea typeface="+mn-ea"/>
                <a:cs typeface="Alexandria" pitchFamily="2" charset="-78"/>
              </a:rPr>
              <a:t>جامعة ميدأوشن</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ustDataLst>
      <p:tags r:id="rId1"/>
    </p:custDataLst>
    <p:extLst>
      <p:ext uri="{BB962C8B-B14F-4D97-AF65-F5344CB8AC3E}">
        <p14:creationId xmlns:p14="http://schemas.microsoft.com/office/powerpoint/2010/main" val="111389831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27348" y="792927"/>
            <a:ext cx="11737304" cy="5693866"/>
          </a:xfrm>
          <a:prstGeom prst="rect">
            <a:avLst/>
          </a:prstGeom>
          <a:noFill/>
        </p:spPr>
        <p:txBody>
          <a:bodyPr wrap="square" rtlCol="0">
            <a:spAutoFit/>
          </a:bodyPr>
          <a:lstStyle/>
          <a:p>
            <a:pPr algn="ctr"/>
            <a:r>
              <a:rPr lang="ar-JO" sz="2000" b="1" dirty="0">
                <a:solidFill>
                  <a:srgbClr val="00B0F0"/>
                </a:solidFill>
                <a:latin typeface="Alexandria" pitchFamily="2" charset="-78"/>
                <a:cs typeface="Alexandria" pitchFamily="2" charset="-78"/>
              </a:rPr>
              <a:t>البوابة الأكاديمية</a:t>
            </a:r>
          </a:p>
          <a:p>
            <a:pPr algn="just" rtl="1"/>
            <a:r>
              <a:rPr lang="ar-JO" sz="1800" dirty="0">
                <a:latin typeface="Alexandria" pitchFamily="2" charset="-78"/>
                <a:cs typeface="Alexandria" pitchFamily="2" charset="-78"/>
              </a:rPr>
              <a:t>تُتيح جامعة ميدأوشن للطلاب الحصول على العديد من الخدمات من خلال الدخول إلى البوابة الأكاديمية، حيث يمكن من خلالها التقدم للدراسة بالجامعة، ومتابعة الإدارة لطلبات التقدم، والتواصل مع المتقدمين بشأن استكمال إجراءات القبول والتسجيل، وحفظ بيانات الدفع ومراجعتها، فضلًا عن نشر درجات الطلاب والمعدل التراكمي النهائي في نهاية الفصل الدراسي</a:t>
            </a:r>
            <a:r>
              <a:rPr lang="ar-AE" sz="1800" dirty="0">
                <a:latin typeface="Alexandria" pitchFamily="2" charset="-78"/>
                <a:cs typeface="Alexandria" pitchFamily="2" charset="-78"/>
              </a:rPr>
              <a:t>، كما يمكن من خلال </a:t>
            </a:r>
            <a:r>
              <a:rPr lang="ar-JO" sz="1800" dirty="0">
                <a:latin typeface="Alexandria" pitchFamily="2" charset="-78"/>
                <a:cs typeface="Alexandria" pitchFamily="2" charset="-78"/>
              </a:rPr>
              <a:t>خدمات البوابة الأكاديمية: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حذف وإضافة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 البحث عن جداول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استعراض الجدول الدراسي بشكل مفصل.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الاطلاع على الدرجات النهائية للمقررات المسجلة للطالب.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endParaRPr lang="ar-AE" sz="1800" dirty="0">
              <a:latin typeface="Alexandria" pitchFamily="2" charset="-78"/>
              <a:cs typeface="Alexandria" pitchFamily="2" charset="-78"/>
            </a:endParaRPr>
          </a:p>
          <a:p>
            <a:pPr algn="ctr"/>
            <a:r>
              <a:rPr lang="ar-JO" sz="2000" b="1" dirty="0">
                <a:solidFill>
                  <a:srgbClr val="00B0F0"/>
                </a:solidFill>
                <a:latin typeface="Alexandria" pitchFamily="2" charset="-78"/>
                <a:cs typeface="Alexandria" pitchFamily="2" charset="-78"/>
              </a:rPr>
              <a:t>البوابة التعليمي</a:t>
            </a:r>
            <a:r>
              <a:rPr lang="ar-AE" sz="2000" b="1" dirty="0">
                <a:solidFill>
                  <a:srgbClr val="00B0F0"/>
                </a:solidFill>
                <a:latin typeface="Alexandria" pitchFamily="2" charset="-78"/>
                <a:cs typeface="Alexandria" pitchFamily="2" charset="-78"/>
              </a:rPr>
              <a:t>ة</a:t>
            </a:r>
            <a:endParaRPr lang="en-US" sz="1800" dirty="0">
              <a:latin typeface="Alexandria" pitchFamily="2" charset="-78"/>
              <a:cs typeface="Alexandria" pitchFamily="2" charset="-78"/>
            </a:endParaRPr>
          </a:p>
          <a:p>
            <a:pPr algn="r"/>
            <a:r>
              <a:rPr lang="ar-JO" sz="1800" dirty="0">
                <a:latin typeface="Alexandria" pitchFamily="2" charset="-78"/>
                <a:cs typeface="Alexandria" pitchFamily="2" charset="-78"/>
              </a:rPr>
              <a:t>تُمثل التجمع الرئيسي بين الطلاب وأستاذ المقرر، وتُقدم العديد من الخدمات التعليمية للطلاب </a:t>
            </a:r>
            <a:r>
              <a:rPr lang="ar-AE" sz="1800" dirty="0">
                <a:latin typeface="Alexandria" pitchFamily="2" charset="-78"/>
                <a:cs typeface="Alexandria" pitchFamily="2" charset="-78"/>
              </a:rPr>
              <a:t>منها:</a:t>
            </a:r>
            <a:endParaRPr lang="ar-JO"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الوصول للمقررات الدراسية، حيث يمكن للطلاب قراءة المقررات الدراسية وتحميلها </a:t>
            </a:r>
            <a:r>
              <a:rPr lang="ar-AE" sz="1800" dirty="0">
                <a:latin typeface="Alexandria" pitchFamily="2" charset="-78"/>
                <a:cs typeface="Alexandria" pitchFamily="2" charset="-78"/>
              </a:rPr>
              <a:t>.</a:t>
            </a:r>
            <a:r>
              <a:rPr lang="en-US" sz="1800" dirty="0">
                <a:latin typeface="Alexandria" pitchFamily="2" charset="-78"/>
                <a:cs typeface="Alexandria" pitchFamily="2" charset="-78"/>
              </a:rPr>
              <a:t>.</a:t>
            </a:r>
          </a:p>
          <a:p>
            <a:pPr marL="285750" indent="-285750" algn="r" rtl="1">
              <a:buFont typeface="Arial" panose="020B0604020202020204" pitchFamily="34" charset="0"/>
              <a:buChar char="•"/>
            </a:pPr>
            <a:r>
              <a:rPr lang="ar-JO" sz="1800" dirty="0">
                <a:latin typeface="Alexandria" pitchFamily="2" charset="-78"/>
                <a:cs typeface="Alexandria" pitchFamily="2" charset="-78"/>
              </a:rPr>
              <a:t>الفصول الافتراضية التي يلتقي من خلالها أستاذ المقرر بالطلاب لشرح المحاضرات، إلى جانب التواصل المباشر والفعال معهم، والرد على أسئلتهم.</a:t>
            </a:r>
          </a:p>
          <a:p>
            <a:pPr marL="285750" indent="-285750" algn="r" rtl="1">
              <a:buFont typeface="Arial" panose="020B0604020202020204" pitchFamily="34" charset="0"/>
              <a:buChar char="•"/>
            </a:pPr>
            <a:r>
              <a:rPr lang="ar-JO" sz="1800" dirty="0">
                <a:latin typeface="Alexandria" pitchFamily="2" charset="-78"/>
                <a:cs typeface="Alexandria" pitchFamily="2" charset="-78"/>
              </a:rPr>
              <a:t>حلقة تبادل المعلومات، حيث يمكن للطلاب من خلال منصة </a:t>
            </a:r>
            <a:r>
              <a:rPr lang="en-US" sz="1800" dirty="0">
                <a:latin typeface="Alexandria" pitchFamily="2" charset="-78"/>
                <a:cs typeface="Alexandria" pitchFamily="2" charset="-78"/>
              </a:rPr>
              <a:t>Moodle </a:t>
            </a:r>
            <a:r>
              <a:rPr lang="ar-JO" sz="1800" dirty="0">
                <a:latin typeface="Alexandria" pitchFamily="2" charset="-78"/>
                <a:cs typeface="Alexandria" pitchFamily="2" charset="-78"/>
              </a:rPr>
              <a:t>الوصول إلى الأنشطة اللامنهجية التي تقدمها الجامعة.</a:t>
            </a:r>
          </a:p>
          <a:p>
            <a:pPr marL="285750" indent="-285750" algn="r" rtl="1">
              <a:buFont typeface="Arial" panose="020B0604020202020204" pitchFamily="34" charset="0"/>
              <a:buChar char="•"/>
            </a:pPr>
            <a:r>
              <a:rPr lang="ar-JO" sz="1800" dirty="0">
                <a:latin typeface="Alexandria" pitchFamily="2" charset="-78"/>
                <a:cs typeface="Alexandria" pitchFamily="2" charset="-78"/>
              </a:rPr>
              <a:t>تتيح البوابة التعليمية الوصول إلى الكتب الإلكترونية التي تساعد الطلاب في حل الأنشطة والواجبات الدراسية.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إجراء الاختبارات القصيرة التي تعبر عن انتظام الطلاب في الدراسة، فضلًا عن تقديم الواجبات والأبحاث، وعقد الاختبارات الفصلية والنهائية.</a:t>
            </a:r>
          </a:p>
        </p:txBody>
      </p:sp>
      <p:sp>
        <p:nvSpPr>
          <p:cNvPr id="11" name="TextBox 10">
            <a:extLst>
              <a:ext uri="{FF2B5EF4-FFF2-40B4-BE49-F238E27FC236}">
                <a16:creationId xmlns:a16="http://schemas.microsoft.com/office/drawing/2014/main" id="{297B7998-17E6-3E87-9ED2-6583F12DCA42}"/>
              </a:ext>
            </a:extLst>
          </p:cNvPr>
          <p:cNvSpPr txBox="1"/>
          <p:nvPr/>
        </p:nvSpPr>
        <p:spPr>
          <a:xfrm>
            <a:off x="200336" y="3032244"/>
            <a:ext cx="3960440" cy="369332"/>
          </a:xfrm>
          <a:prstGeom prst="rect">
            <a:avLst/>
          </a:prstGeom>
          <a:noFill/>
          <a:ln>
            <a:solidFill>
              <a:srgbClr val="00B0F0"/>
            </a:solidFill>
          </a:ln>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تسجيل الدخول | خدمات ميدأوشن </a:t>
            </a:r>
            <a:r>
              <a:rPr kumimoji="0" lang="en-US"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 </a:t>
            </a:r>
            <a:r>
              <a:rPr kumimoji="0" lang="en-GB"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esu.ac.ae)</a:t>
            </a:r>
            <a:endParaRPr kumimoji="0" lang="ar-JO" sz="1800" b="1" i="0" u="none" strike="noStrike" kern="0" cap="none" spc="0" normalizeH="0" baseline="0" noProof="0" dirty="0">
              <a:ln>
                <a:noFill/>
              </a:ln>
              <a:solidFill>
                <a:srgbClr val="00B0F0"/>
              </a:solidFill>
              <a:effectLst/>
              <a:uLnTx/>
              <a:uFillTx/>
              <a:latin typeface="Arial"/>
              <a:cs typeface="Arial"/>
              <a:sym typeface="Arial"/>
            </a:endParaRPr>
          </a:p>
        </p:txBody>
      </p:sp>
      <p:sp>
        <p:nvSpPr>
          <p:cNvPr id="15" name="TextBox 14">
            <a:extLst>
              <a:ext uri="{FF2B5EF4-FFF2-40B4-BE49-F238E27FC236}">
                <a16:creationId xmlns:a16="http://schemas.microsoft.com/office/drawing/2014/main" id="{136C1CF9-FEB7-7D21-E8DA-FC0F71D13BA2}"/>
              </a:ext>
            </a:extLst>
          </p:cNvPr>
          <p:cNvSpPr txBox="1"/>
          <p:nvPr/>
        </p:nvSpPr>
        <p:spPr>
          <a:xfrm>
            <a:off x="250620" y="6446932"/>
            <a:ext cx="5845380" cy="369332"/>
          </a:xfrm>
          <a:prstGeom prst="rect">
            <a:avLst/>
          </a:prstGeom>
          <a:noFill/>
          <a:ln>
            <a:solidFill>
              <a:srgbClr val="00B0F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1" i="0" u="none" strike="noStrike" kern="0" cap="none" spc="0" normalizeH="0" baseline="0" noProof="0" dirty="0">
                <a:ln>
                  <a:noFill/>
                </a:ln>
                <a:solidFill>
                  <a:srgbClr val="00B0F0"/>
                </a:solidFill>
                <a:effectLst/>
                <a:uLnTx/>
                <a:uFillTx/>
                <a:latin typeface="Arial"/>
                <a:cs typeface="Arial"/>
                <a:sym typeface="Arial"/>
                <a:hlinkClick r:id="rId4">
                  <a:extLst>
                    <a:ext uri="{A12FA001-AC4F-418D-AE19-62706E023703}">
                      <ahyp:hlinkClr xmlns:ahyp="http://schemas.microsoft.com/office/drawing/2018/hyperlinkcolor" val="tx"/>
                    </a:ext>
                  </a:extLst>
                </a:hlinkClick>
              </a:rPr>
              <a:t>Midocean University: Log in to the site (esu.ac.ae)</a:t>
            </a:r>
            <a:endParaRPr kumimoji="0" lang="ar-JO" sz="1800" b="1" i="0" u="none" strike="noStrike" kern="0" cap="none" spc="0" normalizeH="0" baseline="0" noProof="0" dirty="0">
              <a:ln>
                <a:noFill/>
              </a:ln>
              <a:solidFill>
                <a:srgbClr val="00B0F0"/>
              </a:solidFill>
              <a:effectLst/>
              <a:uLnTx/>
              <a:uFillTx/>
              <a:latin typeface="Arial"/>
              <a:cs typeface="Arial"/>
              <a:sym typeface="Arial"/>
            </a:endParaRPr>
          </a:p>
        </p:txBody>
      </p:sp>
      <p:pic>
        <p:nvPicPr>
          <p:cNvPr id="5" name="Graphic 21">
            <a:extLst>
              <a:ext uri="{FF2B5EF4-FFF2-40B4-BE49-F238E27FC236}">
                <a16:creationId xmlns:a16="http://schemas.microsoft.com/office/drawing/2014/main" id="{4E746B6A-1B8F-A59B-D3EA-F5BBFCB14AF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custDataLst>
      <p:tags r:id="rId1"/>
    </p:custDataLst>
    <p:extLst>
      <p:ext uri="{BB962C8B-B14F-4D97-AF65-F5344CB8AC3E}">
        <p14:creationId xmlns:p14="http://schemas.microsoft.com/office/powerpoint/2010/main" val="1748532381"/>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82C2E32-42A6-B25E-3BD9-4F07AE728CF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8" name="TextBox 7">
            <a:extLst>
              <a:ext uri="{FF2B5EF4-FFF2-40B4-BE49-F238E27FC236}">
                <a16:creationId xmlns:a16="http://schemas.microsoft.com/office/drawing/2014/main" id="{BEFA4815-8D55-E374-BC13-D48911AA15E8}"/>
              </a:ext>
            </a:extLst>
          </p:cNvPr>
          <p:cNvSpPr txBox="1"/>
          <p:nvPr/>
        </p:nvSpPr>
        <p:spPr>
          <a:xfrm>
            <a:off x="635224" y="663855"/>
            <a:ext cx="10873208" cy="5672579"/>
          </a:xfrm>
          <a:prstGeom prst="rect">
            <a:avLst/>
          </a:prstGeom>
          <a:noFill/>
        </p:spPr>
        <p:txBody>
          <a:bodyPr wrap="square">
            <a:spAutoFit/>
          </a:bodyPr>
          <a:lstStyle/>
          <a:p>
            <a:pPr algn="r" rtl="1">
              <a:lnSpc>
                <a:spcPct val="150000"/>
              </a:lnSpc>
            </a:pPr>
            <a:endParaRPr lang="ar-JO" sz="2000" dirty="0">
              <a:latin typeface="Alexandria" pitchFamily="2" charset="-78"/>
              <a:cs typeface="Alexandria" pitchFamily="2" charset="-78"/>
            </a:endParaRPr>
          </a:p>
          <a:p>
            <a:pPr algn="ctr" rtl="1">
              <a:lnSpc>
                <a:spcPct val="150000"/>
              </a:lnSpc>
            </a:pPr>
            <a:r>
              <a:rPr lang="ar-JO" sz="2400" b="1" dirty="0">
                <a:solidFill>
                  <a:srgbClr val="00B0F0"/>
                </a:solidFill>
                <a:latin typeface="Alexandria" pitchFamily="2" charset="-78"/>
                <a:cs typeface="Alexandria" pitchFamily="2" charset="-78"/>
              </a:rPr>
              <a:t>نظام التذاكر</a:t>
            </a:r>
            <a:endParaRPr lang="ar-AE" sz="2400" b="1" dirty="0">
              <a:solidFill>
                <a:srgbClr val="00B0F0"/>
              </a:solidFill>
              <a:latin typeface="Alexandria" pitchFamily="2" charset="-78"/>
              <a:cs typeface="Alexandria" pitchFamily="2" charset="-78"/>
            </a:endParaRPr>
          </a:p>
          <a:p>
            <a:pPr algn="ctr" rtl="1">
              <a:lnSpc>
                <a:spcPct val="150000"/>
              </a:lnSpc>
            </a:pPr>
            <a:endParaRPr lang="ar-JO" sz="2000" b="1" dirty="0">
              <a:latin typeface="Alexandria" pitchFamily="2" charset="-78"/>
              <a:cs typeface="Alexandria" pitchFamily="2" charset="-78"/>
            </a:endParaRPr>
          </a:p>
          <a:p>
            <a:pPr algn="r" rtl="1">
              <a:lnSpc>
                <a:spcPct val="150000"/>
              </a:lnSpc>
            </a:pPr>
            <a:r>
              <a:rPr lang="ar-AE" sz="2000" dirty="0">
                <a:latin typeface="Alexandria" pitchFamily="2" charset="-78"/>
                <a:cs typeface="Alexandria" pitchFamily="2" charset="-78"/>
              </a:rPr>
              <a:t>     يعد نظام التذاكر</a:t>
            </a:r>
            <a:r>
              <a:rPr lang="ar-JO" sz="2000" dirty="0">
                <a:latin typeface="Alexandria" pitchFamily="2" charset="-78"/>
                <a:cs typeface="Alexandria" pitchFamily="2" charset="-78"/>
              </a:rPr>
              <a:t> الآلية التي يمكن للطلاب من خلالها التواصل مع الجامعة، </a:t>
            </a:r>
            <a:r>
              <a:rPr lang="ar-AE" sz="2000" dirty="0">
                <a:latin typeface="Alexandria" pitchFamily="2" charset="-78"/>
                <a:cs typeface="Alexandria" pitchFamily="2" charset="-78"/>
              </a:rPr>
              <a:t>ومع أعضاء هيئة التدريس، </a:t>
            </a:r>
            <a:r>
              <a:rPr lang="ar-JO" sz="2000" dirty="0">
                <a:latin typeface="Alexandria" pitchFamily="2" charset="-78"/>
                <a:cs typeface="Alexandria" pitchFamily="2" charset="-78"/>
              </a:rPr>
              <a:t>وتقديم الطلبات والاستفسارات.</a:t>
            </a:r>
          </a:p>
          <a:p>
            <a:pPr algn="r" rtl="1">
              <a:lnSpc>
                <a:spcPct val="150000"/>
              </a:lnSpc>
            </a:pPr>
            <a:r>
              <a:rPr lang="ar-JO" sz="2000" b="1" dirty="0">
                <a:latin typeface="Alexandria" pitchFamily="2" charset="-78"/>
                <a:cs typeface="Alexandria" pitchFamily="2" charset="-78"/>
              </a:rPr>
              <a:t>خطوات فتح التذاكر: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التوجه إلى البوابة الأكاديمية، والدخول من خلال كتابة اسم المستخدم وكلمة السر.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النقر على خيار تذكرة، ثم الضغط على فتح تذكرة جديدة.</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اختيار القسم المهني بالتذكرة، ثم كتابة الموضوع الرئيسي، والتفاصيل في الخانة المخصصة لذلك.</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يمكن إرفاق الملفات من خلال الضغط على أيقونة الملف المرفق.</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الضغط على فتح تذكرة، ثم سيصلك رسالة إلكترونية توضح حالة التذكرة وآلية متابعتها</a:t>
            </a:r>
          </a:p>
        </p:txBody>
      </p:sp>
    </p:spTree>
    <p:extLst>
      <p:ext uri="{BB962C8B-B14F-4D97-AF65-F5344CB8AC3E}">
        <p14:creationId xmlns:p14="http://schemas.microsoft.com/office/powerpoint/2010/main" val="76801412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35360" y="352159"/>
            <a:ext cx="6552728" cy="523180"/>
          </a:xfrm>
          <a:prstGeom prst="rect">
            <a:avLst/>
          </a:prstGeom>
          <a:noFill/>
          <a:ln>
            <a:noFill/>
          </a:ln>
        </p:spPr>
        <p:txBody>
          <a:bodyPr spcFirstLastPara="1" wrap="square" lIns="91425" tIns="45700" rIns="91425" bIns="45700" anchor="t" anchorCtr="0">
            <a:spAutoFit/>
          </a:bodyPr>
          <a:lstStyle/>
          <a:p>
            <a:pPr lvl="0"/>
            <a:r>
              <a:rPr lang="en-GB" sz="2800" b="1" dirty="0">
                <a:solidFill>
                  <a:schemeClr val="tx1"/>
                </a:solidFill>
                <a:latin typeface="Bahnschrift SemiBold SemiConden" pitchFamily="34" charset="0"/>
                <a:ea typeface="Calibri"/>
                <a:cs typeface="Calibri"/>
                <a:sym typeface="Calibri"/>
              </a:rPr>
              <a:t>Master of Educational Leadership</a:t>
            </a:r>
            <a:endParaRPr lang="ar-JO" sz="2800" b="1" dirty="0">
              <a:solidFill>
                <a:schemeClr val="tx1"/>
              </a:solidFill>
              <a:latin typeface="Bahnschrift SemiBold SemiConden" pitchFamily="34" charset="0"/>
              <a:ea typeface="Calibri"/>
              <a:cs typeface="Calibri"/>
              <a:sym typeface="Calibri"/>
            </a:endParaRPr>
          </a:p>
        </p:txBody>
      </p:sp>
      <p:sp>
        <p:nvSpPr>
          <p:cNvPr id="4" name="Rectangle 3"/>
          <p:cNvSpPr/>
          <p:nvPr/>
        </p:nvSpPr>
        <p:spPr>
          <a:xfrm>
            <a:off x="94404" y="3594079"/>
            <a:ext cx="2506842" cy="3005310"/>
          </a:xfrm>
          <a:prstGeom prst="rect">
            <a:avLst/>
          </a:prstGeom>
        </p:spPr>
        <p:txBody>
          <a:bodyPr wrap="square">
            <a:spAutoFit/>
          </a:bodyPr>
          <a:lstStyle/>
          <a:p>
            <a:pPr algn="just" rtl="1">
              <a:lnSpc>
                <a:spcPct val="150000"/>
              </a:lnSpc>
            </a:pPr>
            <a:r>
              <a:rPr lang="ar-JO" sz="1600" b="1" dirty="0">
                <a:solidFill>
                  <a:schemeClr val="tx1"/>
                </a:solidFill>
                <a:latin typeface="Alexandria" pitchFamily="2" charset="-78"/>
                <a:cs typeface="Alexandria" pitchFamily="2" charset="-78"/>
              </a:rPr>
              <a:t>متطلبات الحصول على درجة الماجستير في القيادة التربوية، يجب على الطالب إكمال ما لا يقل عن 30 ساعة تدريسية يمكن إكمالها خلال ثلاثة فصول دراسية</a:t>
            </a:r>
          </a:p>
        </p:txBody>
      </p:sp>
      <p:pic>
        <p:nvPicPr>
          <p:cNvPr id="2" name="Graphic 21">
            <a:extLst>
              <a:ext uri="{FF2B5EF4-FFF2-40B4-BE49-F238E27FC236}">
                <a16:creationId xmlns:a16="http://schemas.microsoft.com/office/drawing/2014/main" id="{EC641D62-CDB3-D0CE-81B9-F3F590963E7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pic>
        <p:nvPicPr>
          <p:cNvPr id="6" name="Picture 5">
            <a:extLst>
              <a:ext uri="{FF2B5EF4-FFF2-40B4-BE49-F238E27FC236}">
                <a16:creationId xmlns:a16="http://schemas.microsoft.com/office/drawing/2014/main" id="{E3CE6682-281B-14AE-3C0E-1EDC56D46989}"/>
              </a:ext>
            </a:extLst>
          </p:cNvPr>
          <p:cNvPicPr>
            <a:picLocks noChangeAspect="1"/>
          </p:cNvPicPr>
          <p:nvPr/>
        </p:nvPicPr>
        <p:blipFill>
          <a:blip r:embed="rId5"/>
          <a:stretch>
            <a:fillRect/>
          </a:stretch>
        </p:blipFill>
        <p:spPr>
          <a:xfrm>
            <a:off x="263352" y="1362860"/>
            <a:ext cx="2112617" cy="2066140"/>
          </a:xfrm>
          <a:prstGeom prst="rect">
            <a:avLst/>
          </a:prstGeom>
        </p:spPr>
      </p:pic>
      <p:sp>
        <p:nvSpPr>
          <p:cNvPr id="12" name="TextBox 11">
            <a:extLst>
              <a:ext uri="{FF2B5EF4-FFF2-40B4-BE49-F238E27FC236}">
                <a16:creationId xmlns:a16="http://schemas.microsoft.com/office/drawing/2014/main" id="{F8BF2B26-45F8-EDB2-1DBA-7353413F5AF8}"/>
              </a:ext>
            </a:extLst>
          </p:cNvPr>
          <p:cNvSpPr txBox="1"/>
          <p:nvPr/>
        </p:nvSpPr>
        <p:spPr>
          <a:xfrm>
            <a:off x="5951984" y="479189"/>
            <a:ext cx="3989314" cy="369332"/>
          </a:xfrm>
          <a:prstGeom prst="rect">
            <a:avLst/>
          </a:prstGeom>
          <a:noFill/>
        </p:spPr>
        <p:txBody>
          <a:bodyPr wrap="square">
            <a:spAutoFit/>
          </a:bodyPr>
          <a:lstStyle/>
          <a:p>
            <a:r>
              <a:rPr lang="ar-JO" sz="1800" b="1" dirty="0">
                <a:solidFill>
                  <a:schemeClr val="tx1"/>
                </a:solidFill>
                <a:latin typeface="Alexandria" pitchFamily="2" charset="-78"/>
                <a:cs typeface="Alexandria" pitchFamily="2" charset="-78"/>
              </a:rPr>
              <a:t>الماجستير في القيادة التربوية</a:t>
            </a:r>
            <a:endParaRPr lang="en-US" sz="1800" dirty="0"/>
          </a:p>
        </p:txBody>
      </p:sp>
      <p:graphicFrame>
        <p:nvGraphicFramePr>
          <p:cNvPr id="7" name="Table 6">
            <a:extLst>
              <a:ext uri="{FF2B5EF4-FFF2-40B4-BE49-F238E27FC236}">
                <a16:creationId xmlns:a16="http://schemas.microsoft.com/office/drawing/2014/main" id="{C0D13D21-9BBA-EB02-9B17-5AB8E7D7958C}"/>
              </a:ext>
            </a:extLst>
          </p:cNvPr>
          <p:cNvGraphicFramePr>
            <a:graphicFrameLocks noGrp="1"/>
          </p:cNvGraphicFramePr>
          <p:nvPr>
            <p:extLst>
              <p:ext uri="{D42A27DB-BD31-4B8C-83A1-F6EECF244321}">
                <p14:modId xmlns:p14="http://schemas.microsoft.com/office/powerpoint/2010/main" val="3614696123"/>
              </p:ext>
            </p:extLst>
          </p:nvPr>
        </p:nvGraphicFramePr>
        <p:xfrm>
          <a:off x="2826523" y="1362860"/>
          <a:ext cx="8742085" cy="5142341"/>
        </p:xfrm>
        <a:graphic>
          <a:graphicData uri="http://schemas.openxmlformats.org/drawingml/2006/table">
            <a:tbl>
              <a:tblPr rtl="1" firstRow="1" firstCol="1" bandRow="1"/>
              <a:tblGrid>
                <a:gridCol w="2109157">
                  <a:extLst>
                    <a:ext uri="{9D8B030D-6E8A-4147-A177-3AD203B41FA5}">
                      <a16:colId xmlns:a16="http://schemas.microsoft.com/office/drawing/2014/main" val="1883630792"/>
                    </a:ext>
                  </a:extLst>
                </a:gridCol>
                <a:gridCol w="3760066">
                  <a:extLst>
                    <a:ext uri="{9D8B030D-6E8A-4147-A177-3AD203B41FA5}">
                      <a16:colId xmlns:a16="http://schemas.microsoft.com/office/drawing/2014/main" val="4131788873"/>
                    </a:ext>
                  </a:extLst>
                </a:gridCol>
                <a:gridCol w="1894055">
                  <a:extLst>
                    <a:ext uri="{9D8B030D-6E8A-4147-A177-3AD203B41FA5}">
                      <a16:colId xmlns:a16="http://schemas.microsoft.com/office/drawing/2014/main" val="574667022"/>
                    </a:ext>
                  </a:extLst>
                </a:gridCol>
                <a:gridCol w="978807">
                  <a:extLst>
                    <a:ext uri="{9D8B030D-6E8A-4147-A177-3AD203B41FA5}">
                      <a16:colId xmlns:a16="http://schemas.microsoft.com/office/drawing/2014/main" val="3385622209"/>
                    </a:ext>
                  </a:extLst>
                </a:gridCol>
              </a:tblGrid>
              <a:tr h="574609">
                <a:tc>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الدراسي</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tc>
                  <a:txBody>
                    <a:bodyPr/>
                    <a:lstStyle/>
                    <a:p>
                      <a:pPr marL="0" marR="73025" algn="ct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المقرر</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tc>
                  <a:txBody>
                    <a:bodyPr/>
                    <a:lstStyle/>
                    <a:p>
                      <a:pPr marL="768350" marR="0" algn="ctr" rtl="0">
                        <a:lnSpc>
                          <a:spcPct val="200000"/>
                        </a:lnSpc>
                        <a:spcAft>
                          <a:spcPts val="1000"/>
                        </a:spcAft>
                      </a:pPr>
                      <a:r>
                        <a:rPr lang="ar-JO" sz="1600" b="1" kern="0">
                          <a:solidFill>
                            <a:srgbClr val="FFFFFF"/>
                          </a:solidFill>
                          <a:effectLst/>
                          <a:latin typeface="Calibri" panose="020F0502020204030204" pitchFamily="34" charset="0"/>
                          <a:ea typeface="Times New Roman" panose="02020603050405020304" pitchFamily="18" charset="0"/>
                          <a:cs typeface="Alexandria" pitchFamily="2" charset="-78"/>
                        </a:rPr>
                        <a:t>رمز</a:t>
                      </a: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 المقرر</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tc>
                  <a:txBody>
                    <a:bodyPr/>
                    <a:lstStyle/>
                    <a:p>
                      <a:pPr marL="0" marR="0" algn="ct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الساعات المعتمدة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4068473509"/>
                  </a:ext>
                </a:extLst>
              </a:tr>
              <a:tr h="377673">
                <a:tc rowSpan="3">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الأول</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73025" algn="r" rtl="0">
                        <a:lnSpc>
                          <a:spcPct val="200000"/>
                        </a:lnSpc>
                        <a:spcAft>
                          <a:spcPts val="1000"/>
                        </a:spcAft>
                      </a:pPr>
                      <a:r>
                        <a:rPr lang="ar-SA" sz="1600" b="1" u="sng" kern="0">
                          <a:solidFill>
                            <a:srgbClr val="000000"/>
                          </a:solidFill>
                          <a:effectLst/>
                          <a:latin typeface="Calibri" panose="020F0502020204030204" pitchFamily="34" charset="0"/>
                          <a:ea typeface="Times New Roman" panose="02020603050405020304" pitchFamily="18" charset="0"/>
                          <a:cs typeface="Alexandria" pitchFamily="2" charset="-78"/>
                        </a:rPr>
                        <a:t>اتجاهات معاصرة في القيادة التربوية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711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820027347"/>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التخطيط التربوي</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712</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533140766"/>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أساليب البحث</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RSC 701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86583078"/>
                  </a:ext>
                </a:extLst>
              </a:tr>
              <a:tr h="377673">
                <a:tc rowSpan="4">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الثاني</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سياسات التعليم</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721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469399238"/>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نظريات القيادة التربوية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723</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359359979"/>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ريادة الأعمال والابتكار</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725</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454389647"/>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قيادة التغيرات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721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323849454"/>
                  </a:ext>
                </a:extLst>
              </a:tr>
              <a:tr h="377673">
                <a:tc rowSpan="3">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الثالث</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تكنولوجيا التعليم</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731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3999094105"/>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الاتصالات والقيادة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726</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3927201345"/>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الأخلاقيات في القيادة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737</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dirty="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4013876480"/>
                  </a:ext>
                </a:extLst>
              </a:tr>
            </a:tbl>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4F75DAB0-FFA4-7B8F-4DD2-28ADFC00F17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5" name="TextBox 4">
            <a:extLst>
              <a:ext uri="{FF2B5EF4-FFF2-40B4-BE49-F238E27FC236}">
                <a16:creationId xmlns:a16="http://schemas.microsoft.com/office/drawing/2014/main" id="{F46CAE76-E1F2-17A7-484F-B3A81563E721}"/>
              </a:ext>
            </a:extLst>
          </p:cNvPr>
          <p:cNvSpPr txBox="1"/>
          <p:nvPr/>
        </p:nvSpPr>
        <p:spPr>
          <a:xfrm>
            <a:off x="6456040" y="1714500"/>
            <a:ext cx="4801760" cy="3733586"/>
          </a:xfrm>
          <a:prstGeom prst="rect">
            <a:avLst/>
          </a:prstGeom>
          <a:noFill/>
        </p:spPr>
        <p:txBody>
          <a:bodyPr wrap="square">
            <a:spAutoFit/>
          </a:bodyPr>
          <a:lstStyle/>
          <a:p>
            <a:pPr algn="just" rtl="1">
              <a:lnSpc>
                <a:spcPct val="150000"/>
              </a:lnSpc>
            </a:pPr>
            <a:r>
              <a:rPr lang="ar-JO" sz="2000" b="1" dirty="0">
                <a:latin typeface="Alexandria" pitchFamily="2" charset="-78"/>
                <a:cs typeface="Alexandria" pitchFamily="2" charset="-78"/>
              </a:rPr>
              <a:t>نبذة عن تخصص القيادة التربوية</a:t>
            </a:r>
            <a:endParaRPr lang="ar-AE" sz="2000" b="1" dirty="0">
              <a:latin typeface="Alexandria" pitchFamily="2" charset="-78"/>
              <a:cs typeface="Alexandria" pitchFamily="2" charset="-78"/>
            </a:endParaRPr>
          </a:p>
          <a:p>
            <a:pPr algn="just" rtl="1">
              <a:lnSpc>
                <a:spcPct val="150000"/>
              </a:lnSpc>
            </a:pPr>
            <a:endParaRPr lang="ar-AE" sz="2000" b="1" dirty="0">
              <a:latin typeface="Alexandria" pitchFamily="2" charset="-78"/>
              <a:cs typeface="Alexandria" pitchFamily="2" charset="-78"/>
            </a:endParaRPr>
          </a:p>
          <a:p>
            <a:pPr algn="just" rtl="1">
              <a:lnSpc>
                <a:spcPct val="150000"/>
              </a:lnSpc>
            </a:pPr>
            <a:r>
              <a:rPr lang="ar-JO" sz="2000" dirty="0">
                <a:latin typeface="Alexandria" pitchFamily="2" charset="-78"/>
                <a:cs typeface="Alexandria" pitchFamily="2" charset="-78"/>
              </a:rPr>
              <a:t>تسعى جامعة ميدأوشن </a:t>
            </a:r>
            <a:r>
              <a:rPr lang="ar-AE" sz="2000" dirty="0">
                <a:latin typeface="Alexandria" pitchFamily="2" charset="-78"/>
                <a:cs typeface="Alexandria" pitchFamily="2" charset="-78"/>
              </a:rPr>
              <a:t>من خلال برنامج القيادة التربوية </a:t>
            </a:r>
            <a:r>
              <a:rPr lang="ar-JO" sz="2000" dirty="0">
                <a:latin typeface="Alexandria" pitchFamily="2" charset="-78"/>
                <a:cs typeface="Alexandria" pitchFamily="2" charset="-78"/>
              </a:rPr>
              <a:t>إلى بناء جيل قيادي قادر على المساهمة في تنمية المجتمعات من خلال نموذج تعليمي فريد يعتمد على أحدث تقنيات التعليم الإلكتروني لنقل المعارف </a:t>
            </a:r>
            <a:r>
              <a:rPr lang="ar-AE"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C8B95C5B-04C8-960E-8A05-2894C2FBF0E0}"/>
              </a:ext>
            </a:extLst>
          </p:cNvPr>
          <p:cNvPicPr>
            <a:picLocks noChangeAspect="1"/>
          </p:cNvPicPr>
          <p:nvPr/>
        </p:nvPicPr>
        <p:blipFill>
          <a:blip r:embed="rId4"/>
          <a:stretch>
            <a:fillRect/>
          </a:stretch>
        </p:blipFill>
        <p:spPr>
          <a:xfrm>
            <a:off x="693480" y="1166591"/>
            <a:ext cx="5373216" cy="5373216"/>
          </a:xfrm>
          <a:prstGeom prst="rect">
            <a:avLst/>
          </a:prstGeom>
        </p:spPr>
      </p:pic>
    </p:spTree>
    <p:custDataLst>
      <p:tags r:id="rId1"/>
    </p:custDataLst>
    <p:extLst>
      <p:ext uri="{BB962C8B-B14F-4D97-AF65-F5344CB8AC3E}">
        <p14:creationId xmlns:p14="http://schemas.microsoft.com/office/powerpoint/2010/main" val="1512157871"/>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234348" y="116632"/>
            <a:ext cx="6552728" cy="523180"/>
          </a:xfrm>
          <a:prstGeom prst="rect">
            <a:avLst/>
          </a:prstGeom>
          <a:noFill/>
          <a:ln>
            <a:noFill/>
          </a:ln>
        </p:spPr>
        <p:txBody>
          <a:bodyPr spcFirstLastPara="1" wrap="square" lIns="91425" tIns="45700" rIns="91425" bIns="45700" anchor="t" anchorCtr="0">
            <a:spAutoFit/>
          </a:bodyPr>
          <a:lstStyle/>
          <a:p>
            <a:pPr lvl="0"/>
            <a:r>
              <a:rPr lang="ar-JO" sz="2800" b="1" dirty="0">
                <a:solidFill>
                  <a:schemeClr val="tx1"/>
                </a:solidFill>
                <a:latin typeface="Alexandria" pitchFamily="2" charset="-78"/>
                <a:ea typeface="Calibri"/>
                <a:cs typeface="Alexandria" pitchFamily="2" charset="-78"/>
                <a:sym typeface="Calibri"/>
              </a:rPr>
              <a:t>ماذا تعني القيادة التربوية؟</a:t>
            </a:r>
          </a:p>
        </p:txBody>
      </p:sp>
      <p:sp>
        <p:nvSpPr>
          <p:cNvPr id="2" name="Rectangle 1"/>
          <p:cNvSpPr/>
          <p:nvPr/>
        </p:nvSpPr>
        <p:spPr>
          <a:xfrm>
            <a:off x="335359" y="762987"/>
            <a:ext cx="11521281" cy="5908669"/>
          </a:xfrm>
          <a:prstGeom prst="rect">
            <a:avLst/>
          </a:prstGeom>
        </p:spPr>
        <p:txBody>
          <a:bodyPr wrap="square">
            <a:spAutoFit/>
          </a:bodyPr>
          <a:lstStyle/>
          <a:p>
            <a:pPr algn="just" rtl="1">
              <a:lnSpc>
                <a:spcPct val="150000"/>
              </a:lnSpc>
            </a:pPr>
            <a:r>
              <a:rPr lang="ar-SA" sz="1800" b="1" dirty="0">
                <a:latin typeface="Alexandria" pitchFamily="2" charset="-78"/>
                <a:cs typeface="Alexandria" pitchFamily="2" charset="-78"/>
              </a:rPr>
              <a:t>مفهوم القيادة : </a:t>
            </a:r>
            <a:endParaRPr lang="en-GB"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القيادة فن توجيه السلوك للعمل برغبة ودافعية مما ينعكس على جودة الأداء</a:t>
            </a:r>
            <a:r>
              <a:rPr lang="ar-AE" sz="1800" dirty="0">
                <a:latin typeface="Alexandria" pitchFamily="2" charset="-78"/>
                <a:cs typeface="Alexandria" pitchFamily="2" charset="-78"/>
              </a:rPr>
              <a:t>، وهي </a:t>
            </a:r>
            <a:r>
              <a:rPr lang="ar-SA" sz="1800" dirty="0">
                <a:latin typeface="Alexandria" pitchFamily="2" charset="-78"/>
                <a:cs typeface="Alexandria" pitchFamily="2" charset="-78"/>
              </a:rPr>
              <a:t>السلوك الذي يقوم به ال</a:t>
            </a:r>
            <a:r>
              <a:rPr lang="ar-JO" sz="1800" dirty="0">
                <a:latin typeface="Alexandria" pitchFamily="2" charset="-78"/>
                <a:cs typeface="Alexandria" pitchFamily="2" charset="-78"/>
              </a:rPr>
              <a:t>قائد</a:t>
            </a:r>
            <a:r>
              <a:rPr lang="ar-SA" sz="1800" dirty="0">
                <a:latin typeface="Alexandria" pitchFamily="2" charset="-78"/>
                <a:cs typeface="Alexandria" pitchFamily="2" charset="-78"/>
              </a:rPr>
              <a:t> </a:t>
            </a:r>
            <a:r>
              <a:rPr lang="ar-JO" sz="1800" dirty="0">
                <a:latin typeface="Alexandria" pitchFamily="2" charset="-78"/>
                <a:cs typeface="Alexandria" pitchFamily="2" charset="-78"/>
              </a:rPr>
              <a:t>لتوجيه </a:t>
            </a:r>
            <a:r>
              <a:rPr lang="ar-SA" sz="1800" dirty="0">
                <a:latin typeface="Alexandria" pitchFamily="2" charset="-78"/>
                <a:cs typeface="Alexandria" pitchFamily="2" charset="-78"/>
              </a:rPr>
              <a:t>نشاط </a:t>
            </a:r>
            <a:r>
              <a:rPr lang="ar-JO" sz="1800" dirty="0">
                <a:latin typeface="Alexandria" pitchFamily="2" charset="-78"/>
                <a:cs typeface="Alexandria" pitchFamily="2" charset="-78"/>
              </a:rPr>
              <a:t>العاملين في المؤسسة</a:t>
            </a:r>
            <a:r>
              <a:rPr lang="ar-SA" sz="1800" dirty="0">
                <a:latin typeface="Alexandria" pitchFamily="2" charset="-78"/>
                <a:cs typeface="Alexandria" pitchFamily="2" charset="-78"/>
              </a:rPr>
              <a:t> نحو </a:t>
            </a:r>
            <a:r>
              <a:rPr lang="ar-JO" sz="1800" dirty="0">
                <a:latin typeface="Alexandria" pitchFamily="2" charset="-78"/>
                <a:cs typeface="Alexandria" pitchFamily="2" charset="-78"/>
              </a:rPr>
              <a:t>تحقيق الأ</a:t>
            </a:r>
            <a:r>
              <a:rPr lang="ar-SA" sz="1800" dirty="0">
                <a:latin typeface="Alexandria" pitchFamily="2" charset="-78"/>
                <a:cs typeface="Alexandria" pitchFamily="2" charset="-78"/>
              </a:rPr>
              <a:t>هد</a:t>
            </a:r>
            <a:r>
              <a:rPr lang="ar-JO" sz="1800" dirty="0">
                <a:latin typeface="Alexandria" pitchFamily="2" charset="-78"/>
                <a:cs typeface="Alexandria" pitchFamily="2" charset="-78"/>
              </a:rPr>
              <a:t>ا</a:t>
            </a:r>
            <a:r>
              <a:rPr lang="ar-SA" sz="1800" dirty="0">
                <a:latin typeface="Alexandria" pitchFamily="2" charset="-78"/>
                <a:cs typeface="Alexandria" pitchFamily="2" charset="-78"/>
              </a:rPr>
              <a:t>ف </a:t>
            </a:r>
            <a:r>
              <a:rPr lang="ar-JO" sz="1800" dirty="0">
                <a:latin typeface="Alexandria" pitchFamily="2" charset="-78"/>
                <a:cs typeface="Alexandria" pitchFamily="2" charset="-78"/>
              </a:rPr>
              <a:t>ال</a:t>
            </a:r>
            <a:r>
              <a:rPr lang="ar-SA" sz="1800" dirty="0">
                <a:latin typeface="Alexandria" pitchFamily="2" charset="-78"/>
                <a:cs typeface="Alexandria" pitchFamily="2" charset="-78"/>
              </a:rPr>
              <a:t>مشترك</a:t>
            </a:r>
            <a:r>
              <a:rPr lang="ar-JO" sz="1800" dirty="0">
                <a:latin typeface="Alexandria" pitchFamily="2" charset="-78"/>
                <a:cs typeface="Alexandria" pitchFamily="2" charset="-78"/>
              </a:rPr>
              <a:t>ة</a:t>
            </a:r>
            <a:endParaRPr lang="ar-JO" sz="1800" b="1" dirty="0">
              <a:latin typeface="Alexandria" pitchFamily="2" charset="-78"/>
              <a:cs typeface="Alexandria" pitchFamily="2" charset="-78"/>
            </a:endParaRPr>
          </a:p>
          <a:p>
            <a:pPr algn="just" rtl="1">
              <a:lnSpc>
                <a:spcPct val="150000"/>
              </a:lnSpc>
            </a:pPr>
            <a:r>
              <a:rPr lang="ar-SA" sz="1800" b="1" dirty="0">
                <a:latin typeface="Alexandria" pitchFamily="2" charset="-78"/>
                <a:cs typeface="Alexandria" pitchFamily="2" charset="-78"/>
              </a:rPr>
              <a:t>أركان القيادة :</a:t>
            </a:r>
            <a:endParaRPr lang="en-GB" sz="1800" dirty="0">
              <a:latin typeface="Alexandria" pitchFamily="2" charset="-78"/>
              <a:cs typeface="Alexandria" pitchFamily="2" charset="-78"/>
            </a:endParaRPr>
          </a:p>
          <a:p>
            <a:pPr lvl="0" algn="just" rtl="1">
              <a:lnSpc>
                <a:spcPct val="150000"/>
              </a:lnSpc>
            </a:pPr>
            <a:r>
              <a:rPr lang="ar-SA" sz="1800" dirty="0">
                <a:latin typeface="Alexandria" pitchFamily="2" charset="-78"/>
                <a:cs typeface="Alexandria" pitchFamily="2" charset="-78"/>
              </a:rPr>
              <a:t>ال</a:t>
            </a:r>
            <a:r>
              <a:rPr lang="ar-JO" sz="1800" dirty="0">
                <a:latin typeface="Alexandria" pitchFamily="2" charset="-78"/>
                <a:cs typeface="Alexandria" pitchFamily="2" charset="-78"/>
              </a:rPr>
              <a:t>جماعة</a:t>
            </a:r>
            <a:r>
              <a:rPr lang="ar-SA" sz="1800" dirty="0">
                <a:latin typeface="Alexandria" pitchFamily="2" charset="-78"/>
                <a:cs typeface="Alexandria" pitchFamily="2" charset="-78"/>
              </a:rPr>
              <a:t> : هم </a:t>
            </a:r>
            <a:r>
              <a:rPr lang="ar-JO" sz="1800" dirty="0">
                <a:latin typeface="Alexandria" pitchFamily="2" charset="-78"/>
                <a:cs typeface="Alexandria" pitchFamily="2" charset="-78"/>
              </a:rPr>
              <a:t>مجموعة من الأفراد الذين يشتركون في رغبتهم لتحقيق</a:t>
            </a:r>
            <a:r>
              <a:rPr lang="ar-SA" sz="1800" dirty="0">
                <a:latin typeface="Alexandria" pitchFamily="2" charset="-78"/>
                <a:cs typeface="Alexandria" pitchFamily="2" charset="-78"/>
              </a:rPr>
              <a:t> هدف مشترك.</a:t>
            </a:r>
            <a:endParaRPr lang="en-GB" sz="1800" dirty="0">
              <a:latin typeface="Alexandria" pitchFamily="2" charset="-78"/>
              <a:cs typeface="Alexandria" pitchFamily="2" charset="-78"/>
            </a:endParaRPr>
          </a:p>
          <a:p>
            <a:pPr lvl="0" algn="just" rtl="1">
              <a:lnSpc>
                <a:spcPct val="150000"/>
              </a:lnSpc>
            </a:pPr>
            <a:r>
              <a:rPr lang="ar-SA" sz="1800" dirty="0">
                <a:latin typeface="Alexandria" pitchFamily="2" charset="-78"/>
                <a:cs typeface="Alexandria" pitchFamily="2" charset="-78"/>
              </a:rPr>
              <a:t>القائد : شخص يوجه هذه الجماعة ويتعاون معها لتحقيق هذا الهدف .</a:t>
            </a:r>
            <a:endParaRPr lang="en-GB" sz="1800" dirty="0">
              <a:latin typeface="Alexandria" pitchFamily="2" charset="-78"/>
              <a:cs typeface="Alexandria" pitchFamily="2" charset="-78"/>
            </a:endParaRPr>
          </a:p>
          <a:p>
            <a:pPr lvl="0" algn="just" rtl="1">
              <a:lnSpc>
                <a:spcPct val="150000"/>
              </a:lnSpc>
            </a:pPr>
            <a:r>
              <a:rPr lang="ar-SA" sz="1800" dirty="0">
                <a:latin typeface="Alexandria" pitchFamily="2" charset="-78"/>
                <a:cs typeface="Alexandria" pitchFamily="2" charset="-78"/>
              </a:rPr>
              <a:t>الموقف الجماعي : ظروف وملابسات يتفاعل فيها ال</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فراد </a:t>
            </a:r>
            <a:r>
              <a:rPr lang="ar-JO" sz="1800" dirty="0">
                <a:latin typeface="Alexandria" pitchFamily="2" charset="-78"/>
                <a:cs typeface="Alexandria" pitchFamily="2" charset="-78"/>
              </a:rPr>
              <a:t>.</a:t>
            </a:r>
            <a:endParaRPr lang="ar-AE" sz="1800" dirty="0">
              <a:latin typeface="Alexandria" pitchFamily="2" charset="-78"/>
              <a:cs typeface="Alexandria" pitchFamily="2" charset="-78"/>
            </a:endParaRPr>
          </a:p>
          <a:p>
            <a:pPr lvl="0" algn="just" rtl="1">
              <a:lnSpc>
                <a:spcPct val="150000"/>
              </a:lnSpc>
            </a:pPr>
            <a:endParaRPr lang="ar-JO" sz="1800" dirty="0">
              <a:latin typeface="Alexandria" pitchFamily="2" charset="-78"/>
              <a:cs typeface="Alexandria" pitchFamily="2" charset="-78"/>
            </a:endParaRPr>
          </a:p>
          <a:p>
            <a:pPr lvl="0" algn="just" rtl="1">
              <a:lnSpc>
                <a:spcPct val="150000"/>
              </a:lnSpc>
            </a:pPr>
            <a:r>
              <a:rPr lang="ar-SA" sz="1800" b="1" dirty="0">
                <a:latin typeface="Alexandria" pitchFamily="2" charset="-78"/>
                <a:cs typeface="Alexandria" pitchFamily="2" charset="-78"/>
              </a:rPr>
              <a:t>مفهوم القيادة التربوية :</a:t>
            </a:r>
            <a:endParaRPr lang="en-GB"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تعددت المفاهيم الاداري</a:t>
            </a:r>
            <a:r>
              <a:rPr lang="ar-JO" sz="1800" dirty="0">
                <a:latin typeface="Alexandria" pitchFamily="2" charset="-78"/>
                <a:cs typeface="Alexandria" pitchFamily="2" charset="-78"/>
              </a:rPr>
              <a:t>ة</a:t>
            </a:r>
            <a:r>
              <a:rPr lang="ar-SA" sz="1800" dirty="0">
                <a:latin typeface="Alexandria" pitchFamily="2" charset="-78"/>
                <a:cs typeface="Alexandria" pitchFamily="2" charset="-78"/>
              </a:rPr>
              <a:t> والقيادية نتيجة للدراسات العديدة والبحوث الكثيرة التي اجريت حول التنظيمات الإدارية وصفات القائد وسلوك</a:t>
            </a:r>
            <a:r>
              <a:rPr lang="ar-JO" sz="1800" dirty="0">
                <a:latin typeface="Alexandria" pitchFamily="2" charset="-78"/>
                <a:cs typeface="Alexandria" pitchFamily="2" charset="-78"/>
              </a:rPr>
              <a:t>ه </a:t>
            </a:r>
            <a:r>
              <a:rPr lang="ar-SA" sz="1800" dirty="0">
                <a:latin typeface="Alexandria" pitchFamily="2" charset="-78"/>
                <a:cs typeface="Alexandria" pitchFamily="2" charset="-78"/>
              </a:rPr>
              <a:t>ووظائف</a:t>
            </a:r>
            <a:r>
              <a:rPr lang="ar-JO" sz="1800" dirty="0">
                <a:latin typeface="Alexandria" pitchFamily="2" charset="-78"/>
                <a:cs typeface="Alexandria" pitchFamily="2" charset="-78"/>
              </a:rPr>
              <a:t>ه</a:t>
            </a:r>
            <a:r>
              <a:rPr lang="ar-SA" sz="1800" dirty="0">
                <a:latin typeface="Alexandria" pitchFamily="2" charset="-78"/>
                <a:cs typeface="Alexandria" pitchFamily="2" charset="-78"/>
              </a:rPr>
              <a:t> </a:t>
            </a:r>
            <a:r>
              <a:rPr lang="ar-JO" sz="1800" dirty="0">
                <a:latin typeface="Alexandria" pitchFamily="2" charset="-78"/>
                <a:cs typeface="Alexandria" pitchFamily="2" charset="-78"/>
              </a:rPr>
              <a:t>. </a:t>
            </a:r>
            <a:r>
              <a:rPr lang="ar-SA" sz="1800" dirty="0">
                <a:latin typeface="Alexandria" pitchFamily="2" charset="-78"/>
                <a:cs typeface="Alexandria" pitchFamily="2" charset="-78"/>
              </a:rPr>
              <a:t>والقيادة التربوية بمفهومها الحديث تعني</a:t>
            </a:r>
            <a:r>
              <a:rPr lang="ar-JO" sz="1800" dirty="0">
                <a:latin typeface="Alexandria" pitchFamily="2" charset="-78"/>
                <a:cs typeface="Alexandria" pitchFamily="2" charset="-78"/>
              </a:rPr>
              <a:t>:</a:t>
            </a:r>
          </a:p>
          <a:p>
            <a:pPr algn="just" rtl="1">
              <a:lnSpc>
                <a:spcPct val="150000"/>
              </a:lnSpc>
            </a:pPr>
            <a:r>
              <a:rPr lang="ar-SA" sz="1800" dirty="0">
                <a:latin typeface="Alexandria" pitchFamily="2" charset="-78"/>
                <a:cs typeface="Alexandria" pitchFamily="2" charset="-78"/>
              </a:rPr>
              <a:t>((</a:t>
            </a:r>
            <a:r>
              <a:rPr lang="ar-JO" sz="1800" dirty="0">
                <a:latin typeface="Alexandria" pitchFamily="2" charset="-78"/>
                <a:cs typeface="Alexandria" pitchFamily="2" charset="-78"/>
              </a:rPr>
              <a:t>مقدرة القائد التربوي على التأثير في سلوك العاملين وهي </a:t>
            </a:r>
            <a:r>
              <a:rPr lang="ar-SA" sz="1800" dirty="0">
                <a:latin typeface="Alexandria" pitchFamily="2" charset="-78"/>
                <a:cs typeface="Alexandria" pitchFamily="2" charset="-78"/>
              </a:rPr>
              <a:t>كل نشاط إجتماعي هادف يدرك في</a:t>
            </a:r>
            <a:r>
              <a:rPr lang="ar-JO" sz="1800" dirty="0">
                <a:latin typeface="Alexandria" pitchFamily="2" charset="-78"/>
                <a:cs typeface="Alexandria" pitchFamily="2" charset="-78"/>
              </a:rPr>
              <a:t>ه</a:t>
            </a:r>
            <a:r>
              <a:rPr lang="ar-SA" sz="1800" dirty="0">
                <a:latin typeface="Alexandria" pitchFamily="2" charset="-78"/>
                <a:cs typeface="Alexandria" pitchFamily="2" charset="-78"/>
              </a:rPr>
              <a:t> القائد</a:t>
            </a:r>
            <a:r>
              <a:rPr lang="ar-JO" sz="1800" dirty="0">
                <a:latin typeface="Alexandria" pitchFamily="2" charset="-78"/>
                <a:cs typeface="Alexandria" pitchFamily="2" charset="-78"/>
              </a:rPr>
              <a:t> التربوي</a:t>
            </a:r>
            <a:r>
              <a:rPr lang="ar-SA" sz="1800" dirty="0">
                <a:latin typeface="Alexandria" pitchFamily="2" charset="-78"/>
                <a:cs typeface="Alexandria" pitchFamily="2" charset="-78"/>
              </a:rPr>
              <a:t> أنه عضو في جماعة </a:t>
            </a:r>
            <a:r>
              <a:rPr lang="ar-JO" sz="1800" dirty="0">
                <a:latin typeface="Alexandria" pitchFamily="2" charset="-78"/>
                <a:cs typeface="Alexandria" pitchFamily="2" charset="-78"/>
              </a:rPr>
              <a:t>يهتم </a:t>
            </a:r>
            <a:r>
              <a:rPr lang="ar-SA" sz="1800" dirty="0">
                <a:latin typeface="Alexandria" pitchFamily="2" charset="-78"/>
                <a:cs typeface="Alexandria" pitchFamily="2" charset="-78"/>
              </a:rPr>
              <a:t>بأموره</a:t>
            </a:r>
            <a:r>
              <a:rPr lang="ar-JO" sz="1800" dirty="0">
                <a:latin typeface="Alexandria" pitchFamily="2" charset="-78"/>
                <a:cs typeface="Alexandria" pitchFamily="2" charset="-78"/>
              </a:rPr>
              <a:t>ا</a:t>
            </a:r>
            <a:r>
              <a:rPr lang="ar-SA" sz="1800" dirty="0">
                <a:latin typeface="Alexandria" pitchFamily="2" charset="-78"/>
                <a:cs typeface="Alexandria" pitchFamily="2" charset="-78"/>
              </a:rPr>
              <a:t> ويقد</a:t>
            </a:r>
            <a:r>
              <a:rPr lang="ar-JO" sz="1800" dirty="0">
                <a:latin typeface="Alexandria" pitchFamily="2" charset="-78"/>
                <a:cs typeface="Alexandria" pitchFamily="2" charset="-78"/>
              </a:rPr>
              <a:t>ّ</a:t>
            </a:r>
            <a:r>
              <a:rPr lang="ar-SA" sz="1800" dirty="0">
                <a:latin typeface="Alexandria" pitchFamily="2" charset="-78"/>
                <a:cs typeface="Alexandria" pitchFamily="2" charset="-78"/>
              </a:rPr>
              <a:t>ر </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فرادها ويسعى لتحقيق مصالحها</a:t>
            </a:r>
            <a:r>
              <a:rPr lang="ar-JO" sz="1800" dirty="0">
                <a:latin typeface="Alexandria" pitchFamily="2" charset="-78"/>
                <a:cs typeface="Alexandria" pitchFamily="2" charset="-78"/>
              </a:rPr>
              <a:t>،</a:t>
            </a:r>
            <a:r>
              <a:rPr lang="ar-SA" sz="1800" dirty="0">
                <a:latin typeface="Alexandria" pitchFamily="2" charset="-78"/>
                <a:cs typeface="Alexandria" pitchFamily="2" charset="-78"/>
              </a:rPr>
              <a:t> عن طريق التفكير والتعاون في رسم الخطط وتوزيع  المسؤ</a:t>
            </a:r>
            <a:r>
              <a:rPr lang="ar-JO" sz="1800" dirty="0">
                <a:latin typeface="Alexandria" pitchFamily="2" charset="-78"/>
                <a:cs typeface="Alexandria" pitchFamily="2" charset="-78"/>
              </a:rPr>
              <a:t>و</a:t>
            </a:r>
            <a:r>
              <a:rPr lang="ar-SA" sz="1800" dirty="0">
                <a:latin typeface="Alexandria" pitchFamily="2" charset="-78"/>
                <a:cs typeface="Alexandria" pitchFamily="2" charset="-78"/>
              </a:rPr>
              <a:t>ليات حسب الكفايات والاستعدادات البشري</a:t>
            </a:r>
            <a:r>
              <a:rPr lang="ar-JO" sz="1800" dirty="0">
                <a:latin typeface="Alexandria" pitchFamily="2" charset="-78"/>
                <a:cs typeface="Alexandria" pitchFamily="2" charset="-78"/>
              </a:rPr>
              <a:t>ة للعاملين</a:t>
            </a:r>
            <a:r>
              <a:rPr lang="ar-SA" sz="1800" dirty="0">
                <a:latin typeface="Alexandria" pitchFamily="2" charset="-78"/>
                <a:cs typeface="Alexandria" pitchFamily="2" charset="-78"/>
              </a:rPr>
              <a:t> والامكانات المتاحة )) .</a:t>
            </a:r>
            <a:endParaRPr lang="en-GB"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5B7942A-AFA7-061D-1D58-79EEE744C42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543"/>
            <a:ext cx="2305141" cy="1076343"/>
          </a:xfrm>
          <a:prstGeom prst="rect">
            <a:avLst/>
          </a:prstGeom>
        </p:spPr>
      </p:pic>
    </p:spTree>
    <p:custDataLst>
      <p:tags r:id="rId1"/>
    </p:custDataLst>
    <p:extLst>
      <p:ext uri="{BB962C8B-B14F-4D97-AF65-F5344CB8AC3E}">
        <p14:creationId xmlns:p14="http://schemas.microsoft.com/office/powerpoint/2010/main" val="18103796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71CA4F2-64D9-E475-75FA-1FCEA3F301F9}"/>
              </a:ext>
            </a:extLst>
          </p:cNvPr>
          <p:cNvSpPr txBox="1"/>
          <p:nvPr/>
        </p:nvSpPr>
        <p:spPr>
          <a:xfrm>
            <a:off x="676470" y="823918"/>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التقويم الأكاديمي للفصل الدراسي الثالث للعام 2025-2026</a:t>
            </a:r>
          </a:p>
        </p:txBody>
      </p:sp>
      <p:pic>
        <p:nvPicPr>
          <p:cNvPr id="11" name="Graphic 21">
            <a:extLst>
              <a:ext uri="{FF2B5EF4-FFF2-40B4-BE49-F238E27FC236}">
                <a16:creationId xmlns:a16="http://schemas.microsoft.com/office/drawing/2014/main" id="{BE4126F7-8C99-D58F-06F9-5B9E253E1A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28448" y="-122131"/>
            <a:ext cx="2063552" cy="1076343"/>
          </a:xfrm>
          <a:prstGeom prst="rect">
            <a:avLst/>
          </a:prstGeom>
        </p:spPr>
      </p:pic>
      <p:graphicFrame>
        <p:nvGraphicFramePr>
          <p:cNvPr id="8" name="Table 7">
            <a:extLst>
              <a:ext uri="{FF2B5EF4-FFF2-40B4-BE49-F238E27FC236}">
                <a16:creationId xmlns:a16="http://schemas.microsoft.com/office/drawing/2014/main" id="{18D617B0-988C-41F9-8431-18DAC4CB9759}"/>
              </a:ext>
            </a:extLst>
          </p:cNvPr>
          <p:cNvGraphicFramePr>
            <a:graphicFrameLocks noGrp="1"/>
          </p:cNvGraphicFramePr>
          <p:nvPr>
            <p:extLst>
              <p:ext uri="{D42A27DB-BD31-4B8C-83A1-F6EECF244321}">
                <p14:modId xmlns:p14="http://schemas.microsoft.com/office/powerpoint/2010/main" val="1879626139"/>
              </p:ext>
            </p:extLst>
          </p:nvPr>
        </p:nvGraphicFramePr>
        <p:xfrm>
          <a:off x="647937" y="1719941"/>
          <a:ext cx="10515600" cy="3894775"/>
        </p:xfrm>
        <a:graphic>
          <a:graphicData uri="http://schemas.openxmlformats.org/drawingml/2006/table">
            <a:tbl>
              <a:tblPr rtl="1" firstRow="1" firstCol="1" bandRow="1">
                <a:tableStyleId>{5A111915-BE36-4E01-A7E5-04B1672EAD32}</a:tableStyleId>
              </a:tblPr>
              <a:tblGrid>
                <a:gridCol w="5257800">
                  <a:extLst>
                    <a:ext uri="{9D8B030D-6E8A-4147-A177-3AD203B41FA5}">
                      <a16:colId xmlns:a16="http://schemas.microsoft.com/office/drawing/2014/main" val="3983900065"/>
                    </a:ext>
                  </a:extLst>
                </a:gridCol>
                <a:gridCol w="5257800">
                  <a:extLst>
                    <a:ext uri="{9D8B030D-6E8A-4147-A177-3AD203B41FA5}">
                      <a16:colId xmlns:a16="http://schemas.microsoft.com/office/drawing/2014/main" val="3270984081"/>
                    </a:ext>
                  </a:extLst>
                </a:gridCol>
              </a:tblGrid>
              <a:tr h="0">
                <a:tc>
                  <a:txBody>
                    <a:bodyPr/>
                    <a:lstStyle/>
                    <a:p>
                      <a:pPr marL="0" marR="0" algn="ctr" rtl="0">
                        <a:lnSpc>
                          <a:spcPct val="250000"/>
                        </a:lnSpc>
                        <a:spcBef>
                          <a:spcPts val="0"/>
                        </a:spcBef>
                        <a:spcAft>
                          <a:spcPts val="0"/>
                        </a:spcAft>
                      </a:pPr>
                      <a:r>
                        <a:rPr lang="ar-SA" sz="2400" dirty="0">
                          <a:effectLst/>
                        </a:rPr>
                        <a:t>الحدث</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B w="12700" cap="flat" cmpd="sng" algn="ctr">
                      <a:solidFill>
                        <a:schemeClr val="tx1"/>
                      </a:solidFill>
                      <a:prstDash val="solid"/>
                      <a:round/>
                      <a:headEnd type="none" w="med" len="med"/>
                      <a:tailEnd type="none" w="med" len="med"/>
                    </a:lnB>
                  </a:tcPr>
                </a:tc>
                <a:tc>
                  <a:txBody>
                    <a:bodyPr/>
                    <a:lstStyle/>
                    <a:p>
                      <a:pPr marL="0" marR="0" algn="ctr" rtl="0">
                        <a:lnSpc>
                          <a:spcPct val="250000"/>
                        </a:lnSpc>
                        <a:spcBef>
                          <a:spcPts val="0"/>
                        </a:spcBef>
                        <a:spcAft>
                          <a:spcPts val="0"/>
                        </a:spcAft>
                      </a:pPr>
                      <a:r>
                        <a:rPr lang="ar-SA" sz="2400" dirty="0">
                          <a:effectLst/>
                        </a:rPr>
                        <a:t>التاريخ</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1785854"/>
                  </a:ext>
                </a:extLst>
              </a:tr>
              <a:tr h="0">
                <a:tc>
                  <a:txBody>
                    <a:bodyPr/>
                    <a:lstStyle/>
                    <a:p>
                      <a:pPr marL="0" marR="0" algn="ctr" rtl="0">
                        <a:lnSpc>
                          <a:spcPct val="250000"/>
                        </a:lnSpc>
                        <a:spcBef>
                          <a:spcPts val="0"/>
                        </a:spcBef>
                        <a:spcAft>
                          <a:spcPts val="0"/>
                        </a:spcAft>
                      </a:pPr>
                      <a:r>
                        <a:rPr lang="ar-SA" sz="2400" dirty="0">
                          <a:effectLst/>
                        </a:rPr>
                        <a:t>بداية الفصل الدراسي</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04/10/2025</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6317253"/>
                  </a:ext>
                </a:extLst>
              </a:tr>
              <a:tr h="0">
                <a:tc>
                  <a:txBody>
                    <a:bodyPr/>
                    <a:lstStyle/>
                    <a:p>
                      <a:pPr marL="0" marR="0" algn="ctr" rtl="0">
                        <a:lnSpc>
                          <a:spcPct val="250000"/>
                        </a:lnSpc>
                        <a:spcBef>
                          <a:spcPts val="0"/>
                        </a:spcBef>
                        <a:spcAft>
                          <a:spcPts val="0"/>
                        </a:spcAft>
                      </a:pPr>
                      <a:r>
                        <a:rPr lang="ar-SA" sz="2400" dirty="0">
                          <a:effectLst/>
                        </a:rPr>
                        <a:t>آخر موعد للاعتذار عن الفصل أو مقرر</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01/11/2025</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840729"/>
                  </a:ext>
                </a:extLst>
              </a:tr>
              <a:tr h="0">
                <a:tc>
                  <a:txBody>
                    <a:bodyPr/>
                    <a:lstStyle/>
                    <a:p>
                      <a:pPr marL="0" marR="0" algn="ctr" rtl="0">
                        <a:lnSpc>
                          <a:spcPct val="250000"/>
                        </a:lnSpc>
                        <a:spcBef>
                          <a:spcPts val="0"/>
                        </a:spcBef>
                        <a:spcAft>
                          <a:spcPts val="0"/>
                        </a:spcAft>
                      </a:pPr>
                      <a:r>
                        <a:rPr lang="ar-SA" sz="2400" dirty="0">
                          <a:effectLst/>
                        </a:rPr>
                        <a:t>بداية الاختبارات النهائية</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27/12/2025</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33033581"/>
                  </a:ext>
                </a:extLst>
              </a:tr>
              <a:tr h="0">
                <a:tc>
                  <a:txBody>
                    <a:bodyPr/>
                    <a:lstStyle/>
                    <a:p>
                      <a:pPr marL="0" marR="0" algn="ctr" rtl="0">
                        <a:lnSpc>
                          <a:spcPct val="250000"/>
                        </a:lnSpc>
                        <a:spcBef>
                          <a:spcPts val="0"/>
                        </a:spcBef>
                        <a:spcAft>
                          <a:spcPts val="0"/>
                        </a:spcAft>
                      </a:pPr>
                      <a:r>
                        <a:rPr lang="ar-SA" sz="2400">
                          <a:effectLst/>
                        </a:rPr>
                        <a:t>نهاية الاختبارات النهائية</a:t>
                      </a:r>
                      <a:endParaRPr lang="en-US" sz="240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03/01/2026</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5025776"/>
                  </a:ext>
                </a:extLst>
              </a:tr>
            </a:tbl>
          </a:graphicData>
        </a:graphic>
      </p:graphicFrame>
    </p:spTree>
    <p:extLst>
      <p:ext uri="{BB962C8B-B14F-4D97-AF65-F5344CB8AC3E}">
        <p14:creationId xmlns:p14="http://schemas.microsoft.com/office/powerpoint/2010/main" val="3705691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A6BA090-C730-07F2-41FB-6B492299809D}"/>
              </a:ext>
            </a:extLst>
          </p:cNvPr>
          <p:cNvSpPr txBox="1"/>
          <p:nvPr/>
        </p:nvSpPr>
        <p:spPr>
          <a:xfrm>
            <a:off x="1143524" y="214290"/>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a:t>
            </a: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خطط الأسابيع الدراسية للفصل الدراسي الثالث للعام 2025-2026</a:t>
            </a:r>
          </a:p>
        </p:txBody>
      </p:sp>
      <p:sp>
        <p:nvSpPr>
          <p:cNvPr id="5" name="Slide Number Placeholder 4">
            <a:extLst>
              <a:ext uri="{FF2B5EF4-FFF2-40B4-BE49-F238E27FC236}">
                <a16:creationId xmlns:a16="http://schemas.microsoft.com/office/drawing/2014/main" id="{F744A09F-B0DD-9EA8-302B-FD7DB2B6B13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F7542ADD-394E-41F3-B704-951748884AEE}" type="slidenum">
              <a:rPr kumimoji="0" lang="en-US" sz="1200" b="0" i="0" u="none" strike="noStrike" kern="0" cap="none" spc="0" normalizeH="0" baseline="0" noProof="0" smtClean="0">
                <a:ln>
                  <a:noFill/>
                </a:ln>
                <a:solidFill>
                  <a:prstClr val="black">
                    <a:tint val="75000"/>
                  </a:prstClr>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11</a:t>
            </a:fld>
            <a:endParaRPr kumimoji="0" lang="en-US" sz="1200" b="0" i="0" u="none" strike="noStrike" kern="0" cap="none" spc="0" normalizeH="0" baseline="0" noProof="0">
              <a:ln>
                <a:noFill/>
              </a:ln>
              <a:solidFill>
                <a:prstClr val="black">
                  <a:tint val="75000"/>
                </a:prstClr>
              </a:solidFill>
              <a:effectLst/>
              <a:uLnTx/>
              <a:uFillTx/>
              <a:latin typeface="Arial"/>
              <a:cs typeface="Arial"/>
              <a:sym typeface="Arial"/>
            </a:endParaRPr>
          </a:p>
        </p:txBody>
      </p:sp>
      <p:graphicFrame>
        <p:nvGraphicFramePr>
          <p:cNvPr id="4" name="Table 3">
            <a:extLst>
              <a:ext uri="{FF2B5EF4-FFF2-40B4-BE49-F238E27FC236}">
                <a16:creationId xmlns:a16="http://schemas.microsoft.com/office/drawing/2014/main" id="{BE036ECD-F24F-4629-8204-191825AEBD9A}"/>
              </a:ext>
            </a:extLst>
          </p:cNvPr>
          <p:cNvGraphicFramePr>
            <a:graphicFrameLocks noGrp="1"/>
          </p:cNvGraphicFramePr>
          <p:nvPr>
            <p:extLst>
              <p:ext uri="{D42A27DB-BD31-4B8C-83A1-F6EECF244321}">
                <p14:modId xmlns:p14="http://schemas.microsoft.com/office/powerpoint/2010/main" val="2228558908"/>
              </p:ext>
            </p:extLst>
          </p:nvPr>
        </p:nvGraphicFramePr>
        <p:xfrm>
          <a:off x="767408" y="836712"/>
          <a:ext cx="10436781" cy="5877282"/>
        </p:xfrm>
        <a:graphic>
          <a:graphicData uri="http://schemas.openxmlformats.org/drawingml/2006/table">
            <a:tbl>
              <a:tblPr rtl="1" firstRow="1" firstCol="1" bandRow="1">
                <a:tableStyleId>{7DF18680-E054-41AD-8BC1-D1AEF772440D}</a:tableStyleId>
              </a:tblPr>
              <a:tblGrid>
                <a:gridCol w="2648506">
                  <a:extLst>
                    <a:ext uri="{9D8B030D-6E8A-4147-A177-3AD203B41FA5}">
                      <a16:colId xmlns:a16="http://schemas.microsoft.com/office/drawing/2014/main" val="1972763491"/>
                    </a:ext>
                  </a:extLst>
                </a:gridCol>
                <a:gridCol w="4309348">
                  <a:extLst>
                    <a:ext uri="{9D8B030D-6E8A-4147-A177-3AD203B41FA5}">
                      <a16:colId xmlns:a16="http://schemas.microsoft.com/office/drawing/2014/main" val="3183804398"/>
                    </a:ext>
                  </a:extLst>
                </a:gridCol>
                <a:gridCol w="3478927">
                  <a:extLst>
                    <a:ext uri="{9D8B030D-6E8A-4147-A177-3AD203B41FA5}">
                      <a16:colId xmlns:a16="http://schemas.microsoft.com/office/drawing/2014/main" val="3115018232"/>
                    </a:ext>
                  </a:extLst>
                </a:gridCol>
              </a:tblGrid>
              <a:tr h="432048">
                <a:tc>
                  <a:txBody>
                    <a:bodyPr/>
                    <a:lstStyle/>
                    <a:p>
                      <a:pPr marL="0" marR="0" algn="ctr" rtl="0">
                        <a:lnSpc>
                          <a:spcPct val="107000"/>
                        </a:lnSpc>
                        <a:spcBef>
                          <a:spcPts val="0"/>
                        </a:spcBef>
                        <a:spcAft>
                          <a:spcPts val="0"/>
                        </a:spcAft>
                      </a:pPr>
                      <a:r>
                        <a:rPr lang="ar-SA" sz="1700" dirty="0">
                          <a:effectLst/>
                        </a:rPr>
                        <a:t>الأسبوع</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dirty="0">
                          <a:effectLst/>
                        </a:rPr>
                        <a:t>الوصف</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dirty="0">
                          <a:effectLst/>
                        </a:rPr>
                        <a:t>التاريخ</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3976740632"/>
                  </a:ext>
                </a:extLst>
              </a:tr>
              <a:tr h="361764">
                <a:tc>
                  <a:txBody>
                    <a:bodyPr/>
                    <a:lstStyle/>
                    <a:p>
                      <a:pPr marL="0" marR="0" algn="ctr" rtl="0">
                        <a:lnSpc>
                          <a:spcPct val="107000"/>
                        </a:lnSpc>
                        <a:spcBef>
                          <a:spcPts val="0"/>
                        </a:spcBef>
                        <a:spcAft>
                          <a:spcPts val="0"/>
                        </a:spcAft>
                      </a:pPr>
                      <a:r>
                        <a:rPr lang="ar-SA" sz="1700" dirty="0">
                          <a:effectLst/>
                        </a:rPr>
                        <a:t>الأسبوع 1</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توجيهية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04/10/2025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78299492"/>
                  </a:ext>
                </a:extLst>
              </a:tr>
              <a:tr h="361764">
                <a:tc>
                  <a:txBody>
                    <a:bodyPr/>
                    <a:lstStyle/>
                    <a:p>
                      <a:pPr marL="0" marR="0" algn="ctr" rtl="0">
                        <a:lnSpc>
                          <a:spcPct val="107000"/>
                        </a:lnSpc>
                        <a:spcBef>
                          <a:spcPts val="0"/>
                        </a:spcBef>
                        <a:spcAft>
                          <a:spcPts val="0"/>
                        </a:spcAft>
                      </a:pPr>
                      <a:r>
                        <a:rPr lang="ar-SA" sz="1700">
                          <a:effectLst/>
                        </a:rPr>
                        <a:t>الأسبوع 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11/10/2025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91485806"/>
                  </a:ext>
                </a:extLst>
              </a:tr>
              <a:tr h="361764">
                <a:tc>
                  <a:txBody>
                    <a:bodyPr/>
                    <a:lstStyle/>
                    <a:p>
                      <a:pPr marL="0" marR="0" algn="ctr" rtl="0">
                        <a:lnSpc>
                          <a:spcPct val="107000"/>
                        </a:lnSpc>
                        <a:spcBef>
                          <a:spcPts val="0"/>
                        </a:spcBef>
                        <a:spcAft>
                          <a:spcPts val="0"/>
                        </a:spcAft>
                      </a:pPr>
                      <a:r>
                        <a:rPr lang="ar-SA" sz="1700">
                          <a:effectLst/>
                        </a:rPr>
                        <a:t>الأسبوع 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18/10/2025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775395197"/>
                  </a:ext>
                </a:extLst>
              </a:tr>
              <a:tr h="361764">
                <a:tc>
                  <a:txBody>
                    <a:bodyPr/>
                    <a:lstStyle/>
                    <a:p>
                      <a:pPr marL="0" marR="0" algn="ctr" rtl="0">
                        <a:lnSpc>
                          <a:spcPct val="107000"/>
                        </a:lnSpc>
                        <a:spcBef>
                          <a:spcPts val="0"/>
                        </a:spcBef>
                        <a:spcAft>
                          <a:spcPts val="0"/>
                        </a:spcAft>
                      </a:pPr>
                      <a:r>
                        <a:rPr lang="ar-SA" sz="1700">
                          <a:effectLst/>
                        </a:rPr>
                        <a:t>الأسبوع 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a:effectLst/>
                        </a:rPr>
                        <a:t>25/10/2025</a:t>
                      </a:r>
                      <a:endParaRPr lang="en-US" sz="18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300049658"/>
                  </a:ext>
                </a:extLst>
              </a:tr>
              <a:tr h="742302">
                <a:tc>
                  <a:txBody>
                    <a:bodyPr/>
                    <a:lstStyle/>
                    <a:p>
                      <a:pPr marL="0" marR="0" algn="ctr" rtl="0">
                        <a:lnSpc>
                          <a:spcPct val="107000"/>
                        </a:lnSpc>
                        <a:spcBef>
                          <a:spcPts val="0"/>
                        </a:spcBef>
                        <a:spcAft>
                          <a:spcPts val="0"/>
                        </a:spcAft>
                      </a:pPr>
                      <a:r>
                        <a:rPr lang="ar-SA" sz="1700">
                          <a:effectLst/>
                        </a:rPr>
                        <a:t>الأسبوع 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قصيرآخر موعد للاعتذار عن الفصل أو عن مقرر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01/11/2025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921558809"/>
                  </a:ext>
                </a:extLst>
              </a:tr>
              <a:tr h="361764">
                <a:tc>
                  <a:txBody>
                    <a:bodyPr/>
                    <a:lstStyle/>
                    <a:p>
                      <a:pPr marL="0" marR="0" algn="ctr" rtl="0">
                        <a:lnSpc>
                          <a:spcPct val="107000"/>
                        </a:lnSpc>
                        <a:spcBef>
                          <a:spcPts val="0"/>
                        </a:spcBef>
                        <a:spcAft>
                          <a:spcPts val="0"/>
                        </a:spcAft>
                      </a:pPr>
                      <a:r>
                        <a:rPr lang="ar-SA" sz="1700">
                          <a:effectLst/>
                        </a:rPr>
                        <a:t>الأسبوع 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08/11/2025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291113425"/>
                  </a:ext>
                </a:extLst>
              </a:tr>
              <a:tr h="361764">
                <a:tc>
                  <a:txBody>
                    <a:bodyPr/>
                    <a:lstStyle/>
                    <a:p>
                      <a:pPr marL="0" marR="0" algn="ctr" rtl="0">
                        <a:lnSpc>
                          <a:spcPct val="107000"/>
                        </a:lnSpc>
                        <a:spcBef>
                          <a:spcPts val="0"/>
                        </a:spcBef>
                        <a:spcAft>
                          <a:spcPts val="0"/>
                        </a:spcAft>
                      </a:pPr>
                      <a:r>
                        <a:rPr lang="ar-SA" sz="1700">
                          <a:effectLst/>
                        </a:rPr>
                        <a:t>الأسبوع 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15/11/2025 </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523333297"/>
                  </a:ext>
                </a:extLst>
              </a:tr>
              <a:tr h="361764">
                <a:tc>
                  <a:txBody>
                    <a:bodyPr/>
                    <a:lstStyle/>
                    <a:p>
                      <a:pPr marL="0" marR="0" algn="ctr" rtl="0">
                        <a:lnSpc>
                          <a:spcPct val="107000"/>
                        </a:lnSpc>
                        <a:spcBef>
                          <a:spcPts val="0"/>
                        </a:spcBef>
                        <a:spcAft>
                          <a:spcPts val="0"/>
                        </a:spcAft>
                      </a:pPr>
                      <a:r>
                        <a:rPr lang="ar-SA" sz="1700">
                          <a:effectLst/>
                        </a:rPr>
                        <a:t>الأسبوع 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22/11/2025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579294290"/>
                  </a:ext>
                </a:extLst>
              </a:tr>
              <a:tr h="361764">
                <a:tc>
                  <a:txBody>
                    <a:bodyPr/>
                    <a:lstStyle/>
                    <a:p>
                      <a:pPr marL="0" marR="0" algn="ctr" rtl="0">
                        <a:lnSpc>
                          <a:spcPct val="107000"/>
                        </a:lnSpc>
                        <a:spcBef>
                          <a:spcPts val="0"/>
                        </a:spcBef>
                        <a:spcAft>
                          <a:spcPts val="0"/>
                        </a:spcAft>
                      </a:pPr>
                      <a:r>
                        <a:rPr lang="ar-SA" sz="1700">
                          <a:effectLst/>
                        </a:rPr>
                        <a:t>الأسبوع 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a:effectLst/>
                        </a:rPr>
                        <a:t>29/11/2025</a:t>
                      </a:r>
                      <a:endParaRPr lang="en-US" sz="18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159112262"/>
                  </a:ext>
                </a:extLst>
              </a:tr>
              <a:tr h="361764">
                <a:tc>
                  <a:txBody>
                    <a:bodyPr/>
                    <a:lstStyle/>
                    <a:p>
                      <a:pPr marL="0" marR="0" algn="ctr" rtl="0">
                        <a:lnSpc>
                          <a:spcPct val="107000"/>
                        </a:lnSpc>
                        <a:spcBef>
                          <a:spcPts val="0"/>
                        </a:spcBef>
                        <a:spcAft>
                          <a:spcPts val="0"/>
                        </a:spcAft>
                      </a:pPr>
                      <a:r>
                        <a:rPr lang="ar-SA" sz="1700">
                          <a:effectLst/>
                        </a:rPr>
                        <a:t>الأسبوع 10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06/12/2025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695727490"/>
                  </a:ext>
                </a:extLst>
              </a:tr>
              <a:tr h="361764">
                <a:tc>
                  <a:txBody>
                    <a:bodyPr/>
                    <a:lstStyle/>
                    <a:p>
                      <a:pPr marL="0" marR="0" algn="ctr" rtl="0">
                        <a:lnSpc>
                          <a:spcPct val="107000"/>
                        </a:lnSpc>
                        <a:spcBef>
                          <a:spcPts val="0"/>
                        </a:spcBef>
                        <a:spcAft>
                          <a:spcPts val="0"/>
                        </a:spcAft>
                      </a:pPr>
                      <a:r>
                        <a:rPr lang="ar-SA" sz="1700">
                          <a:effectLst/>
                        </a:rPr>
                        <a:t>الأسبوع 11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13/12/2025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668115694"/>
                  </a:ext>
                </a:extLst>
              </a:tr>
              <a:tr h="361764">
                <a:tc>
                  <a:txBody>
                    <a:bodyPr/>
                    <a:lstStyle/>
                    <a:p>
                      <a:pPr marL="0" marR="0" algn="ctr" rtl="0">
                        <a:lnSpc>
                          <a:spcPct val="107000"/>
                        </a:lnSpc>
                        <a:spcBef>
                          <a:spcPts val="0"/>
                        </a:spcBef>
                        <a:spcAft>
                          <a:spcPts val="0"/>
                        </a:spcAft>
                      </a:pPr>
                      <a:r>
                        <a:rPr lang="ar-SA" sz="1700">
                          <a:effectLst/>
                        </a:rPr>
                        <a:t>الأسبوع 12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حلقة نقاش</a:t>
                      </a:r>
                      <a:r>
                        <a:rPr lang="ar-JO" sz="1700" b="1" dirty="0">
                          <a:effectLst/>
                        </a:rPr>
                        <a:t>- مراجعة شاملة</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20/12/2025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4113686984"/>
                  </a:ext>
                </a:extLst>
              </a:tr>
              <a:tr h="361764">
                <a:tc>
                  <a:txBody>
                    <a:bodyPr/>
                    <a:lstStyle/>
                    <a:p>
                      <a:pPr marL="0" marR="0" algn="ctr" rtl="0">
                        <a:lnSpc>
                          <a:spcPct val="107000"/>
                        </a:lnSpc>
                        <a:spcBef>
                          <a:spcPts val="0"/>
                        </a:spcBef>
                        <a:spcAft>
                          <a:spcPts val="0"/>
                        </a:spcAft>
                      </a:pPr>
                      <a:r>
                        <a:rPr lang="ar-SA" sz="1700">
                          <a:effectLst/>
                        </a:rPr>
                        <a:t>الأسبوع 13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بداية الاختبارات النهائية</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27/12/2025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864846776"/>
                  </a:ext>
                </a:extLst>
              </a:tr>
              <a:tr h="361764">
                <a:tc>
                  <a:txBody>
                    <a:bodyPr/>
                    <a:lstStyle/>
                    <a:p>
                      <a:pPr marL="0" marR="0" algn="ctr" rtl="0">
                        <a:lnSpc>
                          <a:spcPct val="107000"/>
                        </a:lnSpc>
                        <a:spcBef>
                          <a:spcPts val="0"/>
                        </a:spcBef>
                        <a:spcAft>
                          <a:spcPts val="0"/>
                        </a:spcAft>
                      </a:pPr>
                      <a:r>
                        <a:rPr lang="ar-SA" sz="1700" dirty="0">
                          <a:effectLst/>
                        </a:rPr>
                        <a:t>نهاية الدراسة</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نهاية الاختبارات النهائية</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03/01/2026</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750381813"/>
                  </a:ext>
                </a:extLst>
              </a:tr>
            </a:tbl>
          </a:graphicData>
        </a:graphic>
      </p:graphicFrame>
    </p:spTree>
    <p:extLst>
      <p:ext uri="{BB962C8B-B14F-4D97-AF65-F5344CB8AC3E}">
        <p14:creationId xmlns:p14="http://schemas.microsoft.com/office/powerpoint/2010/main" val="98945525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73F530-1542-2637-793A-8A4D7E0E6BEE}"/>
              </a:ext>
            </a:extLst>
          </p:cNvPr>
          <p:cNvSpPr txBox="1"/>
          <p:nvPr/>
        </p:nvSpPr>
        <p:spPr>
          <a:xfrm>
            <a:off x="6855150" y="980728"/>
            <a:ext cx="5283105" cy="5971956"/>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marL="0" marR="0" lvl="0" indent="0" algn="ctr" defTabSz="914400" rtl="1" eaLnBrk="1" fontAlgn="auto" latinLnBrk="0" hangingPunct="1">
              <a:lnSpc>
                <a:spcPct val="100000"/>
              </a:lnSpc>
              <a:spcBef>
                <a:spcPts val="0"/>
              </a:spcBef>
              <a:spcAft>
                <a:spcPts val="1500"/>
              </a:spcAft>
              <a:buClr>
                <a:srgbClr val="000000"/>
              </a:buClr>
              <a:buSzTx/>
              <a:buFont typeface="Arial"/>
              <a:buNone/>
              <a:tabLst/>
              <a:defRPr/>
            </a:pP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منهجية</a:t>
            </a:r>
            <a:r>
              <a:rPr kumimoji="0" lang="en-GB"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 </a:t>
            </a: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التدريس</a:t>
            </a:r>
            <a:endParaRPr kumimoji="0" lang="en-GB" sz="2200" b="1"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يتم تقديم محاور البرنامج باستخدام المحاضرات المسجلة وحلقات النقاش عن بع</a:t>
            </a:r>
            <a:r>
              <a:rPr kumimoji="0" lang="ar-JO"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د والتي يتم خلالها مناقشة جميع المحاضرات التي تم تسجيلها على المنصة بالإضافة إلى الإجابة عن استفساراتكم.</a:t>
            </a:r>
            <a:endParaRPr kumimoji="0" lang="en-GB" sz="22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0" marR="0" lvl="0" indent="0" algn="just" defTabSz="914400" rtl="1" eaLnBrk="1" fontAlgn="auto" latinLnBrk="0" hangingPunct="1">
              <a:lnSpc>
                <a:spcPct val="115000"/>
              </a:lnSpc>
              <a:spcBef>
                <a:spcPts val="200"/>
              </a:spcBef>
              <a:spcAft>
                <a:spcPts val="200"/>
              </a:spcAft>
              <a:buClrTx/>
              <a:buSzTx/>
              <a:buFont typeface="Arial"/>
              <a:buNone/>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يتم تحقيق نتاجات التعلم المستهدفة من خلال النشاطات والاستراتيجيات التدريسية الآتية: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المحاضرات.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الاختبارات القصيرة. </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(في كل أسبوع اختبار قصير من ثماني درجات وثمانية أسئلة).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الامتحان النهائي</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( 20 سؤال لكل سؤال درجة واحدة= 20 درجة)</a:t>
            </a: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a:t>
            </a:r>
            <a:endParaRPr kumimoji="0" lang="en-US" sz="22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sym typeface="Arial"/>
            </a:endParaRPr>
          </a:p>
        </p:txBody>
      </p:sp>
      <p:pic>
        <p:nvPicPr>
          <p:cNvPr id="6" name="Graphic 21">
            <a:extLst>
              <a:ext uri="{FF2B5EF4-FFF2-40B4-BE49-F238E27FC236}">
                <a16:creationId xmlns:a16="http://schemas.microsoft.com/office/drawing/2014/main" id="{8266E069-44BD-50A7-8720-9B62E3D464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3114" y="0"/>
            <a:ext cx="2305141" cy="1076343"/>
          </a:xfrm>
          <a:prstGeom prst="rect">
            <a:avLst/>
          </a:prstGeom>
        </p:spPr>
      </p:pic>
      <p:sp>
        <p:nvSpPr>
          <p:cNvPr id="3" name="Slide Number Placeholder 2">
            <a:extLst>
              <a:ext uri="{FF2B5EF4-FFF2-40B4-BE49-F238E27FC236}">
                <a16:creationId xmlns:a16="http://schemas.microsoft.com/office/drawing/2014/main" id="{3951232A-44FF-2FEA-EA08-90FCF53BB3C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12</a:t>
            </a:fld>
            <a:endParaRPr kumimoji="0" lang="en-US" sz="1200" b="0" i="0" u="none" strike="noStrike" kern="0" cap="none" spc="0" normalizeH="0" baseline="0" noProof="0">
              <a:ln>
                <a:noFill/>
              </a:ln>
              <a:solidFill>
                <a:srgbClr val="888888"/>
              </a:solidFill>
              <a:effectLst/>
              <a:uLnTx/>
              <a:uFillTx/>
              <a:latin typeface="Calibri"/>
              <a:cs typeface="Calibri"/>
              <a:sym typeface="Calibri"/>
            </a:endParaRPr>
          </a:p>
        </p:txBody>
      </p:sp>
      <p:pic>
        <p:nvPicPr>
          <p:cNvPr id="4" name="Picture 3">
            <a:extLst>
              <a:ext uri="{FF2B5EF4-FFF2-40B4-BE49-F238E27FC236}">
                <a16:creationId xmlns:a16="http://schemas.microsoft.com/office/drawing/2014/main" id="{5FDF8D0B-BBE7-45DC-A691-08E339814F41}"/>
              </a:ext>
            </a:extLst>
          </p:cNvPr>
          <p:cNvPicPr>
            <a:picLocks noChangeAspect="1"/>
          </p:cNvPicPr>
          <p:nvPr/>
        </p:nvPicPr>
        <p:blipFill>
          <a:blip r:embed="rId3"/>
          <a:stretch>
            <a:fillRect/>
          </a:stretch>
        </p:blipFill>
        <p:spPr>
          <a:xfrm>
            <a:off x="407368" y="1206607"/>
            <a:ext cx="6447782" cy="5514867"/>
          </a:xfrm>
          <a:prstGeom prst="rect">
            <a:avLst/>
          </a:prstGeom>
        </p:spPr>
      </p:pic>
      <p:sp>
        <p:nvSpPr>
          <p:cNvPr id="10" name="TextBox 9">
            <a:extLst>
              <a:ext uri="{FF2B5EF4-FFF2-40B4-BE49-F238E27FC236}">
                <a16:creationId xmlns:a16="http://schemas.microsoft.com/office/drawing/2014/main" id="{AC97B8FB-1397-421F-817F-7D9B601BE323}"/>
              </a:ext>
            </a:extLst>
          </p:cNvPr>
          <p:cNvSpPr txBox="1"/>
          <p:nvPr/>
        </p:nvSpPr>
        <p:spPr>
          <a:xfrm>
            <a:off x="878497" y="384282"/>
            <a:ext cx="5532599" cy="584775"/>
          </a:xfrm>
          <a:prstGeom prst="rect">
            <a:avLst/>
          </a:prstGeom>
          <a:noFill/>
        </p:spPr>
        <p:txBody>
          <a:bodyPr wrap="square">
            <a:spAutoFit/>
          </a:bodyPr>
          <a:lstStyle/>
          <a:p>
            <a:pPr algn="ctr"/>
            <a:r>
              <a:rPr lang="ar-JO" sz="1600" b="1" dirty="0">
                <a:latin typeface="Alexandria" pitchFamily="2" charset="-78"/>
                <a:cs typeface="Alexandria" pitchFamily="2" charset="-78"/>
              </a:rPr>
              <a:t>الأعمال وتوزيع الدرجات لطلاب البكالوريوس والماجستير للفصل الدراسي الثالث 2025</a:t>
            </a:r>
            <a:r>
              <a:rPr lang="ar-JO"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72945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6445622" y="794634"/>
            <a:ext cx="3328155"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JO" sz="3200" b="1" dirty="0">
                <a:solidFill>
                  <a:schemeClr val="tx1"/>
                </a:solidFill>
                <a:latin typeface="Alexandria" pitchFamily="2" charset="-78"/>
                <a:ea typeface="Tajawal Medium"/>
                <a:cs typeface="Alexandria" pitchFamily="2" charset="-78"/>
                <a:sym typeface="Tajawal Medium"/>
              </a:rPr>
              <a:t>وصف المادة</a:t>
            </a:r>
            <a:endParaRPr dirty="0">
              <a:solidFill>
                <a:schemeClr val="tx1"/>
              </a:solidFill>
              <a:latin typeface="Alexandria" pitchFamily="2" charset="-78"/>
              <a:cs typeface="Alexandria" pitchFamily="2" charset="-78"/>
            </a:endParaRPr>
          </a:p>
        </p:txBody>
      </p:sp>
      <p:pic>
        <p:nvPicPr>
          <p:cNvPr id="13315" name="Picture 3" descr="C:\Users\hp\Desktop\ESU\S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724" y="116632"/>
            <a:ext cx="4670132" cy="6398283"/>
          </a:xfrm>
          <a:prstGeom prst="rect">
            <a:avLst/>
          </a:prstGeom>
          <a:noFill/>
          <a:extLst>
            <a:ext uri="{909E8E84-426E-40DD-AFC4-6F175D3DCCD1}">
              <a14:hiddenFill xmlns:a14="http://schemas.microsoft.com/office/drawing/2010/main">
                <a:solidFill>
                  <a:srgbClr val="FFFFFF"/>
                </a:solidFill>
              </a14:hiddenFill>
            </a:ext>
          </a:extLst>
        </p:spPr>
      </p:pic>
      <p:sp>
        <p:nvSpPr>
          <p:cNvPr id="9" name="Google Shape;145;p3"/>
          <p:cNvSpPr txBox="1"/>
          <p:nvPr/>
        </p:nvSpPr>
        <p:spPr>
          <a:xfrm>
            <a:off x="4871864" y="1556792"/>
            <a:ext cx="6768752" cy="5078273"/>
          </a:xfrm>
          <a:prstGeom prst="rect">
            <a:avLst/>
          </a:prstGeom>
          <a:noFill/>
          <a:ln>
            <a:noFill/>
          </a:ln>
        </p:spPr>
        <p:txBody>
          <a:bodyPr spcFirstLastPara="1" wrap="square" lIns="91425" tIns="45700" rIns="91425" bIns="45700" anchor="t" anchorCtr="0">
            <a:spAutoFit/>
          </a:bodyPr>
          <a:lstStyle/>
          <a:p>
            <a:pPr lvl="0" algn="just" rtl="1">
              <a:lnSpc>
                <a:spcPct val="150000"/>
              </a:lnSpc>
            </a:pPr>
            <a:r>
              <a:rPr lang="ar-JO" sz="2400" dirty="0">
                <a:solidFill>
                  <a:schemeClr val="tx1"/>
                </a:solidFill>
                <a:latin typeface="Alexandria" pitchFamily="2" charset="-78"/>
                <a:ea typeface="Calibri"/>
                <a:cs typeface="Alexandria" pitchFamily="2" charset="-78"/>
                <a:sym typeface="Calibri"/>
              </a:rPr>
              <a:t>يستعرض الأستاذ الدكتور أحمد بطاح في هذا الكتاب بأسلوب بحثي مجموعة من القضايا المعاصرة التي تواجه التعليم العالي.</a:t>
            </a:r>
          </a:p>
          <a:p>
            <a:pPr lvl="0" algn="just" rtl="1">
              <a:lnSpc>
                <a:spcPct val="150000"/>
              </a:lnSpc>
            </a:pPr>
            <a:r>
              <a:rPr lang="ar-JO" sz="2400" dirty="0">
                <a:solidFill>
                  <a:schemeClr val="tx1"/>
                </a:solidFill>
                <a:latin typeface="Alexandria" pitchFamily="2" charset="-78"/>
                <a:ea typeface="Calibri"/>
                <a:cs typeface="Alexandria" pitchFamily="2" charset="-78"/>
                <a:sym typeface="Calibri"/>
              </a:rPr>
              <a:t> ويتضمن الكتاب أربعة عشر فصلاً وهي: (</a:t>
            </a:r>
            <a:r>
              <a:rPr lang="ar-AE" sz="2400" dirty="0">
                <a:solidFill>
                  <a:schemeClr val="tx1"/>
                </a:solidFill>
                <a:latin typeface="Alexandria" pitchFamily="2" charset="-78"/>
                <a:ea typeface="Calibri"/>
                <a:cs typeface="Alexandria" pitchFamily="2" charset="-78"/>
                <a:sym typeface="Calibri"/>
              </a:rPr>
              <a:t>التعليم العام والعالي وأسس </a:t>
            </a:r>
            <a:r>
              <a:rPr lang="ar-JO" sz="2400" dirty="0">
                <a:solidFill>
                  <a:schemeClr val="tx1"/>
                </a:solidFill>
                <a:latin typeface="Alexandria" pitchFamily="2" charset="-78"/>
                <a:ea typeface="Calibri"/>
                <a:cs typeface="Alexandria" pitchFamily="2" charset="-78"/>
                <a:sym typeface="Calibri"/>
              </a:rPr>
              <a:t>القبول – إدارة الجودة الشاملة – الحوكمة – التمويل</a:t>
            </a:r>
            <a:r>
              <a:rPr lang="ar-AE" sz="2400" dirty="0">
                <a:solidFill>
                  <a:schemeClr val="tx1"/>
                </a:solidFill>
                <a:latin typeface="Alexandria" pitchFamily="2" charset="-78"/>
                <a:ea typeface="Calibri"/>
                <a:cs typeface="Alexandria" pitchFamily="2" charset="-78"/>
                <a:sym typeface="Calibri"/>
              </a:rPr>
              <a:t> -</a:t>
            </a:r>
            <a:r>
              <a:rPr lang="ar-JO" sz="2400" dirty="0">
                <a:solidFill>
                  <a:schemeClr val="tx1"/>
                </a:solidFill>
                <a:latin typeface="Alexandria" pitchFamily="2" charset="-78"/>
                <a:ea typeface="Calibri"/>
                <a:cs typeface="Alexandria" pitchFamily="2" charset="-78"/>
                <a:sym typeface="Calibri"/>
              </a:rPr>
              <a:t> العولمة – الحرية الأكاديمية – المسؤولية المجتمعية – الخصخصة – الأخلاقيات المهنية – الإبداع – البحث العلمي – التعليم الإلكتروني – إدارة المعرفة) "</a:t>
            </a:r>
          </a:p>
        </p:txBody>
      </p:sp>
      <p:pic>
        <p:nvPicPr>
          <p:cNvPr id="2" name="Graphic 21">
            <a:extLst>
              <a:ext uri="{FF2B5EF4-FFF2-40B4-BE49-F238E27FC236}">
                <a16:creationId xmlns:a16="http://schemas.microsoft.com/office/drawing/2014/main" id="{27041ABA-10B3-62E1-A6FD-0EBB17A9AF7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custDataLst>
      <p:tags r:id="rId1"/>
    </p:custDataLst>
    <p:extLst>
      <p:ext uri="{BB962C8B-B14F-4D97-AF65-F5344CB8AC3E}">
        <p14:creationId xmlns:p14="http://schemas.microsoft.com/office/powerpoint/2010/main" val="224024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wheel(1)">
                                      <p:cBhvr>
                                        <p:cTn id="7" dur="2000"/>
                                        <p:tgtEl>
                                          <p:spTgt spid="133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4EBC08-3EF4-0BE7-4DC2-A1942CB426FB}"/>
              </a:ext>
            </a:extLst>
          </p:cNvPr>
          <p:cNvSpPr txBox="1"/>
          <p:nvPr/>
        </p:nvSpPr>
        <p:spPr>
          <a:xfrm>
            <a:off x="551384" y="1484784"/>
            <a:ext cx="10801200" cy="5341655"/>
          </a:xfrm>
          <a:prstGeom prst="rect">
            <a:avLst/>
          </a:prstGeom>
          <a:noFill/>
        </p:spPr>
        <p:txBody>
          <a:bodyPr wrap="square">
            <a:spAutoFit/>
          </a:bodyPr>
          <a:lstStyle/>
          <a:p>
            <a:pPr algn="just" rtl="1">
              <a:lnSpc>
                <a:spcPct val="150000"/>
              </a:lnSpc>
            </a:pPr>
            <a:r>
              <a:rPr lang="ar-JO" sz="2300" dirty="0">
                <a:latin typeface="Alexandria" pitchFamily="2" charset="-78"/>
                <a:cs typeface="Alexandria" pitchFamily="2" charset="-78"/>
              </a:rPr>
              <a:t>1 التع</a:t>
            </a:r>
            <a:r>
              <a:rPr lang="ar-AE" sz="2300" dirty="0">
                <a:latin typeface="Alexandria" pitchFamily="2" charset="-78"/>
                <a:cs typeface="Alexandria" pitchFamily="2" charset="-78"/>
              </a:rPr>
              <a:t>ل</a:t>
            </a:r>
            <a:r>
              <a:rPr lang="ar-JO" sz="2300" dirty="0">
                <a:latin typeface="Alexandria" pitchFamily="2" charset="-78"/>
                <a:cs typeface="Alexandria" pitchFamily="2" charset="-78"/>
              </a:rPr>
              <a:t>يم العام و العالي في ال</a:t>
            </a:r>
            <a:r>
              <a:rPr lang="ar-AE" sz="2300" dirty="0">
                <a:latin typeface="Alexandria" pitchFamily="2" charset="-78"/>
                <a:cs typeface="Alexandria" pitchFamily="2" charset="-78"/>
              </a:rPr>
              <a:t>و</a:t>
            </a:r>
            <a:r>
              <a:rPr lang="ar-JO" sz="2300" dirty="0">
                <a:latin typeface="Alexandria" pitchFamily="2" charset="-78"/>
                <a:cs typeface="Alexandria" pitchFamily="2" charset="-78"/>
              </a:rPr>
              <a:t>طن العربي</a:t>
            </a:r>
          </a:p>
          <a:p>
            <a:pPr algn="just" rtl="1">
              <a:lnSpc>
                <a:spcPct val="150000"/>
              </a:lnSpc>
            </a:pPr>
            <a:r>
              <a:rPr lang="ar-JO" sz="2300" dirty="0">
                <a:latin typeface="Alexandria" pitchFamily="2" charset="-78"/>
                <a:cs typeface="Alexandria" pitchFamily="2" charset="-78"/>
              </a:rPr>
              <a:t>.2 الت</a:t>
            </a:r>
            <a:r>
              <a:rPr lang="ar-AE" sz="2300" dirty="0">
                <a:latin typeface="Alexandria" pitchFamily="2" charset="-78"/>
                <a:cs typeface="Alexandria" pitchFamily="2" charset="-78"/>
              </a:rPr>
              <a:t>مو</a:t>
            </a:r>
            <a:r>
              <a:rPr lang="ar-JO" sz="2300" dirty="0">
                <a:latin typeface="Alexandria" pitchFamily="2" charset="-78"/>
                <a:cs typeface="Alexandria" pitchFamily="2" charset="-78"/>
              </a:rPr>
              <a:t>يل وال</a:t>
            </a:r>
            <a:r>
              <a:rPr lang="ar-AE" sz="2300" dirty="0">
                <a:latin typeface="Alexandria" pitchFamily="2" charset="-78"/>
                <a:cs typeface="Alexandria" pitchFamily="2" charset="-78"/>
              </a:rPr>
              <a:t>ا</a:t>
            </a:r>
            <a:r>
              <a:rPr lang="ar-JO" sz="2300" dirty="0">
                <a:latin typeface="Alexandria" pitchFamily="2" charset="-78"/>
                <a:cs typeface="Alexandria" pitchFamily="2" charset="-78"/>
              </a:rPr>
              <a:t>ستث</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ار</a:t>
            </a:r>
          </a:p>
          <a:p>
            <a:pPr algn="just" rtl="1">
              <a:lnSpc>
                <a:spcPct val="150000"/>
              </a:lnSpc>
            </a:pPr>
            <a:r>
              <a:rPr lang="ar-JO" sz="2300" dirty="0">
                <a:latin typeface="Alexandria" pitchFamily="2" charset="-78"/>
                <a:cs typeface="Alexandria" pitchFamily="2" charset="-78"/>
              </a:rPr>
              <a:t>.3 ال</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سدتحدثات التك</a:t>
            </a:r>
            <a:r>
              <a:rPr lang="ar-AE" sz="2300" dirty="0">
                <a:latin typeface="Alexandria" pitchFamily="2" charset="-78"/>
                <a:cs typeface="Alexandria" pitchFamily="2" charset="-78"/>
              </a:rPr>
              <a:t>نولو</a:t>
            </a:r>
            <a:r>
              <a:rPr lang="ar-JO" sz="2300" dirty="0">
                <a:latin typeface="Alexandria" pitchFamily="2" charset="-78"/>
                <a:cs typeface="Alexandria" pitchFamily="2" charset="-78"/>
              </a:rPr>
              <a:t>جية و التع</a:t>
            </a:r>
            <a:r>
              <a:rPr lang="ar-AE" sz="2300" dirty="0">
                <a:latin typeface="Alexandria" pitchFamily="2" charset="-78"/>
                <a:cs typeface="Alexandria" pitchFamily="2" charset="-78"/>
              </a:rPr>
              <a:t>ل</a:t>
            </a:r>
            <a:r>
              <a:rPr lang="ar-JO" sz="2300" dirty="0">
                <a:latin typeface="Alexandria" pitchFamily="2" charset="-78"/>
                <a:cs typeface="Alexandria" pitchFamily="2" charset="-78"/>
              </a:rPr>
              <a:t>يم </a:t>
            </a:r>
            <a:r>
              <a:rPr lang="ar-AE" sz="2300" dirty="0">
                <a:latin typeface="Alexandria" pitchFamily="2" charset="-78"/>
                <a:cs typeface="Alexandria" pitchFamily="2" charset="-78"/>
              </a:rPr>
              <a:t>الإل</a:t>
            </a:r>
            <a:r>
              <a:rPr lang="ar-JO" sz="2300" dirty="0">
                <a:latin typeface="Alexandria" pitchFamily="2" charset="-78"/>
                <a:cs typeface="Alexandria" pitchFamily="2" charset="-78"/>
              </a:rPr>
              <a:t>كتروني</a:t>
            </a:r>
          </a:p>
          <a:p>
            <a:pPr algn="just" rtl="1">
              <a:lnSpc>
                <a:spcPct val="150000"/>
              </a:lnSpc>
            </a:pPr>
            <a:r>
              <a:rPr lang="ar-JO" sz="2300" dirty="0">
                <a:latin typeface="Alexandria" pitchFamily="2" charset="-78"/>
                <a:cs typeface="Alexandria" pitchFamily="2" charset="-78"/>
              </a:rPr>
              <a:t>.4 ال</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دارس و الجامعات ال</a:t>
            </a:r>
            <a:r>
              <a:rPr lang="ar-AE" sz="2300" dirty="0">
                <a:latin typeface="Alexandria" pitchFamily="2" charset="-78"/>
                <a:cs typeface="Alexandria" pitchFamily="2" charset="-78"/>
              </a:rPr>
              <a:t>من</a:t>
            </a:r>
            <a:r>
              <a:rPr lang="ar-JO" sz="2300" dirty="0">
                <a:latin typeface="Alexandria" pitchFamily="2" charset="-78"/>
                <a:cs typeface="Alexandria" pitchFamily="2" charset="-78"/>
              </a:rPr>
              <a:t>تجة</a:t>
            </a:r>
            <a:r>
              <a:rPr lang="ar-AE" sz="2300" dirty="0">
                <a:latin typeface="Alexandria" pitchFamily="2" charset="-78"/>
                <a:cs typeface="Alexandria" pitchFamily="2" charset="-78"/>
              </a:rPr>
              <a:t>- </a:t>
            </a:r>
            <a:r>
              <a:rPr lang="ar-JO" sz="2300" dirty="0">
                <a:latin typeface="Alexandria" pitchFamily="2" charset="-78"/>
                <a:cs typeface="Alexandria" pitchFamily="2" charset="-78"/>
              </a:rPr>
              <a:t>الجامعة الذكية</a:t>
            </a:r>
          </a:p>
          <a:p>
            <a:pPr algn="just" rtl="1">
              <a:lnSpc>
                <a:spcPct val="150000"/>
              </a:lnSpc>
            </a:pPr>
            <a:r>
              <a:rPr lang="ar-JO" sz="2300" dirty="0">
                <a:latin typeface="Alexandria" pitchFamily="2" charset="-78"/>
                <a:cs typeface="Alexandria" pitchFamily="2" charset="-78"/>
              </a:rPr>
              <a:t>.5 البحث العم</a:t>
            </a:r>
            <a:r>
              <a:rPr lang="ar-AE" sz="2300" dirty="0">
                <a:latin typeface="Alexandria" pitchFamily="2" charset="-78"/>
                <a:cs typeface="Alexandria" pitchFamily="2" charset="-78"/>
              </a:rPr>
              <a:t>ل</a:t>
            </a:r>
            <a:r>
              <a:rPr lang="ar-JO" sz="2300" dirty="0">
                <a:latin typeface="Alexandria" pitchFamily="2" charset="-78"/>
                <a:cs typeface="Alexandria" pitchFamily="2" charset="-78"/>
              </a:rPr>
              <a:t>ي</a:t>
            </a:r>
          </a:p>
          <a:p>
            <a:pPr algn="just" rtl="1">
              <a:lnSpc>
                <a:spcPct val="150000"/>
              </a:lnSpc>
            </a:pPr>
            <a:r>
              <a:rPr lang="ar-JO" sz="2300" dirty="0">
                <a:latin typeface="Alexandria" pitchFamily="2" charset="-78"/>
                <a:cs typeface="Alexandria" pitchFamily="2" charset="-78"/>
              </a:rPr>
              <a:t>.6 السلوك التنظيمي والثقافة التنظيمية والصراع</a:t>
            </a:r>
            <a:r>
              <a:rPr lang="ar-AE" sz="2300" dirty="0">
                <a:latin typeface="Alexandria" pitchFamily="2" charset="-78"/>
                <a:cs typeface="Alexandria" pitchFamily="2" charset="-78"/>
              </a:rPr>
              <a:t>- </a:t>
            </a:r>
            <a:r>
              <a:rPr lang="ar-JO" sz="2300" dirty="0">
                <a:latin typeface="Alexandria" pitchFamily="2" charset="-78"/>
                <a:cs typeface="Alexandria" pitchFamily="2" charset="-78"/>
              </a:rPr>
              <a:t>إدارة ال</a:t>
            </a:r>
            <a:r>
              <a:rPr lang="ar-AE" sz="2300" dirty="0">
                <a:latin typeface="Alexandria" pitchFamily="2" charset="-78"/>
                <a:cs typeface="Alexandria" pitchFamily="2" charset="-78"/>
              </a:rPr>
              <a:t>صرا</a:t>
            </a:r>
            <a:r>
              <a:rPr lang="ar-JO" sz="2300" dirty="0">
                <a:latin typeface="Alexandria" pitchFamily="2" charset="-78"/>
                <a:cs typeface="Alexandria" pitchFamily="2" charset="-78"/>
              </a:rPr>
              <a:t>ع</a:t>
            </a:r>
            <a:r>
              <a:rPr lang="ar-AE" sz="2300" dirty="0">
                <a:latin typeface="Alexandria" pitchFamily="2" charset="-78"/>
                <a:cs typeface="Alexandria" pitchFamily="2" charset="-78"/>
              </a:rPr>
              <a:t> التنظيمي</a:t>
            </a:r>
            <a:endParaRPr lang="ar-JO" sz="2300" dirty="0">
              <a:latin typeface="Alexandria" pitchFamily="2" charset="-78"/>
              <a:cs typeface="Alexandria" pitchFamily="2" charset="-78"/>
            </a:endParaRPr>
          </a:p>
          <a:p>
            <a:pPr algn="just" rtl="1">
              <a:lnSpc>
                <a:spcPct val="150000"/>
              </a:lnSpc>
            </a:pPr>
            <a:r>
              <a:rPr lang="ar-JO" sz="2300" dirty="0">
                <a:latin typeface="Alexandria" pitchFamily="2" charset="-78"/>
                <a:cs typeface="Alexandria" pitchFamily="2" charset="-78"/>
              </a:rPr>
              <a:t>.7 إدارة ا</a:t>
            </a:r>
            <a:r>
              <a:rPr lang="ar-AE" sz="2300" dirty="0">
                <a:latin typeface="Alexandria" pitchFamily="2" charset="-78"/>
                <a:cs typeface="Alexandria" pitchFamily="2" charset="-78"/>
              </a:rPr>
              <a:t>لأ</a:t>
            </a:r>
            <a:r>
              <a:rPr lang="ar-JO" sz="2300" dirty="0">
                <a:latin typeface="Alexandria" pitchFamily="2" charset="-78"/>
                <a:cs typeface="Alexandria" pitchFamily="2" charset="-78"/>
              </a:rPr>
              <a:t>زمات وال</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خاطر</a:t>
            </a:r>
          </a:p>
          <a:p>
            <a:pPr algn="just" rtl="1">
              <a:lnSpc>
                <a:spcPct val="150000"/>
              </a:lnSpc>
            </a:pPr>
            <a:r>
              <a:rPr lang="ar-JO" sz="2300" dirty="0">
                <a:latin typeface="Alexandria" pitchFamily="2" charset="-78"/>
                <a:cs typeface="Alexandria" pitchFamily="2" charset="-78"/>
              </a:rPr>
              <a:t>.8 ال</a:t>
            </a:r>
            <a:r>
              <a:rPr lang="ar-AE" sz="2300" dirty="0">
                <a:latin typeface="Alexandria" pitchFamily="2" charset="-78"/>
                <a:cs typeface="Alexandria" pitchFamily="2" charset="-78"/>
              </a:rPr>
              <a:t>مس</a:t>
            </a:r>
            <a:r>
              <a:rPr lang="ar-JO" sz="2300" dirty="0">
                <a:latin typeface="Alexandria" pitchFamily="2" charset="-78"/>
                <a:cs typeface="Alexandria" pitchFamily="2" charset="-78"/>
              </a:rPr>
              <a:t>اءلة </a:t>
            </a:r>
            <a:r>
              <a:rPr lang="ar-AE" sz="2300" dirty="0">
                <a:latin typeface="Alexandria" pitchFamily="2" charset="-78"/>
                <a:cs typeface="Alexandria" pitchFamily="2" charset="-78"/>
              </a:rPr>
              <a:t>التربوية والذكية </a:t>
            </a:r>
            <a:r>
              <a:rPr lang="ar-JO" sz="2300" dirty="0">
                <a:latin typeface="Alexandria" pitchFamily="2" charset="-78"/>
                <a:cs typeface="Alexandria" pitchFamily="2" charset="-78"/>
              </a:rPr>
              <a:t>والتقييم</a:t>
            </a:r>
            <a:r>
              <a:rPr lang="ar-AE" sz="2300" dirty="0">
                <a:latin typeface="Alexandria" pitchFamily="2" charset="-78"/>
                <a:cs typeface="Alexandria" pitchFamily="2" charset="-78"/>
              </a:rPr>
              <a:t> والتقويم التربوي</a:t>
            </a:r>
            <a:endParaRPr lang="ar-JO" sz="2300" dirty="0">
              <a:latin typeface="Alexandria" pitchFamily="2" charset="-78"/>
              <a:cs typeface="Alexandria" pitchFamily="2" charset="-78"/>
            </a:endParaRPr>
          </a:p>
          <a:p>
            <a:pPr algn="just" rtl="1">
              <a:lnSpc>
                <a:spcPct val="150000"/>
              </a:lnSpc>
            </a:pPr>
            <a:r>
              <a:rPr lang="ar-JO" sz="2300" dirty="0">
                <a:latin typeface="Alexandria" pitchFamily="2" charset="-78"/>
                <a:cs typeface="Alexandria" pitchFamily="2" charset="-78"/>
              </a:rPr>
              <a:t>.9 الحريات </a:t>
            </a:r>
            <a:r>
              <a:rPr lang="ar-AE" sz="2300" dirty="0">
                <a:latin typeface="Alexandria" pitchFamily="2" charset="-78"/>
                <a:cs typeface="Alexandria" pitchFamily="2" charset="-78"/>
              </a:rPr>
              <a:t>الأ</a:t>
            </a:r>
            <a:r>
              <a:rPr lang="ar-JO" sz="2300" dirty="0">
                <a:latin typeface="Alexandria" pitchFamily="2" charset="-78"/>
                <a:cs typeface="Alexandria" pitchFamily="2" charset="-78"/>
              </a:rPr>
              <a:t>كادي</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ية وا</a:t>
            </a:r>
            <a:r>
              <a:rPr lang="ar-AE" sz="2300" dirty="0">
                <a:latin typeface="Alexandria" pitchFamily="2" charset="-78"/>
                <a:cs typeface="Alexandria" pitchFamily="2" charset="-78"/>
              </a:rPr>
              <a:t>لأ</a:t>
            </a:r>
            <a:r>
              <a:rPr lang="ar-JO" sz="2300" dirty="0">
                <a:latin typeface="Alexandria" pitchFamily="2" charset="-78"/>
                <a:cs typeface="Alexandria" pitchFamily="2" charset="-78"/>
              </a:rPr>
              <a:t>خ</a:t>
            </a:r>
            <a:r>
              <a:rPr lang="ar-AE" sz="2300" dirty="0">
                <a:latin typeface="Alexandria" pitchFamily="2" charset="-78"/>
                <a:cs typeface="Alexandria" pitchFamily="2" charset="-78"/>
              </a:rPr>
              <a:t>لا</a:t>
            </a:r>
            <a:r>
              <a:rPr lang="ar-JO" sz="2300" dirty="0">
                <a:latin typeface="Alexandria" pitchFamily="2" charset="-78"/>
                <a:cs typeface="Alexandria" pitchFamily="2" charset="-78"/>
              </a:rPr>
              <a:t>قيات ال</a:t>
            </a:r>
            <a:r>
              <a:rPr lang="ar-AE" sz="2300" dirty="0">
                <a:latin typeface="Alexandria" pitchFamily="2" charset="-78"/>
                <a:cs typeface="Alexandria" pitchFamily="2" charset="-78"/>
              </a:rPr>
              <a:t>مهن</a:t>
            </a:r>
            <a:r>
              <a:rPr lang="ar-JO" sz="2300" dirty="0">
                <a:latin typeface="Alexandria" pitchFamily="2" charset="-78"/>
                <a:cs typeface="Alexandria" pitchFamily="2" charset="-78"/>
              </a:rPr>
              <a:t>ية</a:t>
            </a:r>
          </a:p>
          <a:p>
            <a:pPr algn="just" rtl="1">
              <a:lnSpc>
                <a:spcPct val="150000"/>
              </a:lnSpc>
            </a:pPr>
            <a:r>
              <a:rPr lang="ar-JO" sz="2300" dirty="0">
                <a:latin typeface="Alexandria" pitchFamily="2" charset="-78"/>
                <a:cs typeface="Alexandria" pitchFamily="2" charset="-78"/>
              </a:rPr>
              <a:t>.1</a:t>
            </a:r>
            <a:r>
              <a:rPr lang="ar-AE" sz="2300" dirty="0">
                <a:latin typeface="Alexandria" pitchFamily="2" charset="-78"/>
                <a:cs typeface="Alexandria" pitchFamily="2" charset="-78"/>
              </a:rPr>
              <a:t>0</a:t>
            </a:r>
            <a:r>
              <a:rPr lang="ar-JO" sz="2300" dirty="0">
                <a:latin typeface="Alexandria" pitchFamily="2" charset="-78"/>
                <a:cs typeface="Alexandria" pitchFamily="2" charset="-78"/>
              </a:rPr>
              <a:t> الذكاء ا</a:t>
            </a:r>
            <a:r>
              <a:rPr lang="ar-AE" sz="2300" dirty="0">
                <a:latin typeface="Alexandria" pitchFamily="2" charset="-78"/>
                <a:cs typeface="Alexandria" pitchFamily="2" charset="-78"/>
              </a:rPr>
              <a:t>لإصطنا</a:t>
            </a:r>
            <a:r>
              <a:rPr lang="ar-JO" sz="2300" dirty="0">
                <a:latin typeface="Alexandria" pitchFamily="2" charset="-78"/>
                <a:cs typeface="Alexandria" pitchFamily="2" charset="-78"/>
              </a:rPr>
              <a:t>عي</a:t>
            </a:r>
            <a:endParaRPr lang="en-US" sz="2300" dirty="0">
              <a:latin typeface="Alexandria" pitchFamily="2" charset="-78"/>
              <a:cs typeface="Alexandria" pitchFamily="2" charset="-78"/>
            </a:endParaRPr>
          </a:p>
        </p:txBody>
      </p:sp>
      <p:sp>
        <p:nvSpPr>
          <p:cNvPr id="5" name="Google Shape;145;p3">
            <a:extLst>
              <a:ext uri="{FF2B5EF4-FFF2-40B4-BE49-F238E27FC236}">
                <a16:creationId xmlns:a16="http://schemas.microsoft.com/office/drawing/2014/main" id="{CF1C6351-4C1B-7ADD-DF50-9308DE5B9AE2}"/>
              </a:ext>
            </a:extLst>
          </p:cNvPr>
          <p:cNvSpPr txBox="1"/>
          <p:nvPr/>
        </p:nvSpPr>
        <p:spPr>
          <a:xfrm>
            <a:off x="921887" y="284496"/>
            <a:ext cx="8352928" cy="1200288"/>
          </a:xfrm>
          <a:prstGeom prst="rect">
            <a:avLst/>
          </a:prstGeom>
          <a:solidFill>
            <a:srgbClr val="00B0F0"/>
          </a:solidFill>
          <a:ln>
            <a:noFill/>
          </a:ln>
        </p:spPr>
        <p:txBody>
          <a:bodyPr spcFirstLastPara="1" wrap="square" lIns="91425" tIns="45700" rIns="91425" bIns="45700" anchor="t" anchorCtr="0">
            <a:spAutoFit/>
          </a:bodyPr>
          <a:lstStyle/>
          <a:p>
            <a:pPr marL="0" marR="0" lvl="0" indent="0" algn="ctr" rtl="1">
              <a:lnSpc>
                <a:spcPct val="150000"/>
              </a:lnSpc>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الموضوعات التي سيتم دراستها في مساق </a:t>
            </a:r>
            <a:endParaRPr lang="en-US" sz="2400" b="1" dirty="0">
              <a:solidFill>
                <a:schemeClr val="tx1"/>
              </a:solidFill>
              <a:latin typeface="Alexandria" pitchFamily="2" charset="-78"/>
              <a:ea typeface="Tajawal Medium"/>
              <a:cs typeface="Alexandria" pitchFamily="2" charset="-78"/>
              <a:sym typeface="Tajawal Medium"/>
            </a:endParaRPr>
          </a:p>
          <a:p>
            <a:pPr marL="0" marR="0" lvl="0" indent="0" algn="ctr" rtl="1">
              <a:lnSpc>
                <a:spcPct val="150000"/>
              </a:lnSpc>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اتجاهات معاصرة في القيادة التربوية</a:t>
            </a:r>
            <a:endParaRPr sz="2400" b="1" dirty="0">
              <a:solidFill>
                <a:schemeClr val="tx1"/>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314AA186-73CF-B72D-29D3-F5978349E4B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extLst>
      <p:ext uri="{BB962C8B-B14F-4D97-AF65-F5344CB8AC3E}">
        <p14:creationId xmlns:p14="http://schemas.microsoft.com/office/powerpoint/2010/main" val="280533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15498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التعليم العام</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مفهوم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نشأة التعليم العالي وفلسفته</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خصائص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وظائف الجامعات</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 أنماط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تصنيفات مؤسسات التعليم العالي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مؤسسات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تحديات مؤسسات التعليم العالي في الوطن العربي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رؤى ومقترحات</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الأولى</a:t>
            </a:r>
            <a:endPar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التعليم العام و</a:t>
            </a: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التعليم </a:t>
            </a: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العالي في الوطن العربي</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616568"/>
            <a:ext cx="3339616" cy="45804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5" name="Rectangle: Rounded Corners 24"/>
          <p:cNvSpPr/>
          <p:nvPr/>
        </p:nvSpPr>
        <p:spPr>
          <a:xfrm>
            <a:off x="216568" y="1665793"/>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6305826" y="1706092"/>
            <a:ext cx="5306416"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التمويل في مؤسسات التعليم العالي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التمويل</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مصادر التمويل</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اتجهات تحديد مصادر التمويل المختلفة</a:t>
            </a: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أزمات التمويل في مؤسسات التعليم العالي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رؤى ومقترحات لتجاوز مشكل</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ات</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التمويل</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00000"/>
              </a:lnSpc>
              <a:spcBef>
                <a:spcPts val="0"/>
              </a:spcBef>
              <a:spcAft>
                <a:spcPts val="0"/>
              </a:spcAft>
              <a:buClr>
                <a:srgbClr val="000000"/>
              </a:buClr>
              <a:buSzTx/>
              <a:buFontTx/>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00000"/>
              </a:lnSpc>
              <a:spcBef>
                <a:spcPts val="0"/>
              </a:spcBef>
              <a:spcAft>
                <a:spcPts val="0"/>
              </a:spcAft>
              <a:buClr>
                <a:srgbClr val="000000"/>
              </a:buClr>
              <a:buSzTx/>
              <a:buFontTx/>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2232041" y="994004"/>
            <a:ext cx="7919493"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(التمويل</a:t>
            </a: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والاستثمار</a:t>
            </a: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p>
        </p:txBody>
      </p:sp>
      <p:sp>
        <p:nvSpPr>
          <p:cNvPr id="8" name="TextBox 7">
            <a:extLst>
              <a:ext uri="{FF2B5EF4-FFF2-40B4-BE49-F238E27FC236}">
                <a16:creationId xmlns:a16="http://schemas.microsoft.com/office/drawing/2014/main" id="{EEE149D1-EB63-0EB5-EB3D-AC3B2A8A8F92}"/>
              </a:ext>
            </a:extLst>
          </p:cNvPr>
          <p:cNvSpPr txBox="1"/>
          <p:nvPr/>
        </p:nvSpPr>
        <p:spPr>
          <a:xfrm>
            <a:off x="378155" y="1665793"/>
            <a:ext cx="5813633"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الاستثمار في مؤسسات التعليم العالي</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الاستثمار</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العلاقة بين الاستثمار والنمو الاقتصادي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اقتصاديات التعليم </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معيقات </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استثمار</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في مؤسسات التعليم العالي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رؤى ومقترحات</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altLang="ko-KR"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mn-cs"/>
              <a:sym typeface="Arial"/>
            </a:endParaRPr>
          </a:p>
        </p:txBody>
      </p:sp>
      <p:sp>
        <p:nvSpPr>
          <p:cNvPr id="3" name="TextBox 2">
            <a:extLst>
              <a:ext uri="{FF2B5EF4-FFF2-40B4-BE49-F238E27FC236}">
                <a16:creationId xmlns:a16="http://schemas.microsoft.com/office/drawing/2014/main" id="{5F9432A7-BCE8-DCEC-E9AC-52DCDFA70875}"/>
              </a:ext>
            </a:extLst>
          </p:cNvPr>
          <p:cNvSpPr txBox="1"/>
          <p:nvPr/>
        </p:nvSpPr>
        <p:spPr>
          <a:xfrm>
            <a:off x="4352090" y="17187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الثانية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285191"/>
            <a:ext cx="3339616" cy="4662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5" name="Rectangle: Rounded Corners 24"/>
          <p:cNvSpPr/>
          <p:nvPr/>
        </p:nvSpPr>
        <p:spPr>
          <a:xfrm>
            <a:off x="244469" y="1285192"/>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6296306" y="1366870"/>
            <a:ext cx="5306416" cy="4200509"/>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المستحدثات التكنولوجية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توظيف المستحدثات التكنولوجية في التعليم</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مميزات استخدام التقنيات والمستحدثات التكنولوجية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أمثلة على اتجاهات حديثة في مجال تقنيات التعليم</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التحديات والحلول</a:t>
            </a: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565000" y="709733"/>
            <a:ext cx="1000772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(المستحدثات التكنولوجية والتعليم الالكتروني)</a:t>
            </a:r>
          </a:p>
        </p:txBody>
      </p:sp>
      <p:sp>
        <p:nvSpPr>
          <p:cNvPr id="8" name="TextBox 7">
            <a:extLst>
              <a:ext uri="{FF2B5EF4-FFF2-40B4-BE49-F238E27FC236}">
                <a16:creationId xmlns:a16="http://schemas.microsoft.com/office/drawing/2014/main" id="{EEE149D1-EB63-0EB5-EB3D-AC3B2A8A8F92}"/>
              </a:ext>
            </a:extLst>
          </p:cNvPr>
          <p:cNvSpPr txBox="1"/>
          <p:nvPr/>
        </p:nvSpPr>
        <p:spPr>
          <a:xfrm>
            <a:off x="354375" y="1366870"/>
            <a:ext cx="5813633" cy="41088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التعليم الإلكتروني ونشأته وتطوره</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مبادئ وأساسيات وأنواع التعليم الإلكتروني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أهمية وفوائد التعليم الإلكتروني في مؤسسات التعليم العالي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استراتيجيات التعليم الإلكتروني / نماذج ناجحة في التعليم العالي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إيجابيات وسلبيات ومعيقات التعليم الالكتروني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رؤى ومقترحات</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endParaRPr kumimoji="0" lang="ar-AE" altLang="ko-KR" sz="1800"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p:txBody>
      </p:sp>
      <p:sp>
        <p:nvSpPr>
          <p:cNvPr id="4" name="TextBox 3">
            <a:extLst>
              <a:ext uri="{FF2B5EF4-FFF2-40B4-BE49-F238E27FC236}">
                <a16:creationId xmlns:a16="http://schemas.microsoft.com/office/drawing/2014/main" id="{4F7A9EBA-B800-BAB9-F4C6-12E4B9A9E26D}"/>
              </a:ext>
            </a:extLst>
          </p:cNvPr>
          <p:cNvSpPr txBox="1"/>
          <p:nvPr/>
        </p:nvSpPr>
        <p:spPr>
          <a:xfrm>
            <a:off x="4223792" y="11179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الثالثة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27448" y="1285191"/>
            <a:ext cx="10475274" cy="4697685"/>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1271464" y="1388093"/>
            <a:ext cx="9235906" cy="4200445"/>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المدرسة والجامعة المنتجة وفلسفة وأهداف كل منهما ومبررات التحول</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أنواع المشروعات المدرسية المنتجة</a:t>
            </a:r>
            <a:endPar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الفرق بين المدرسة التقليدية والمدرسة المنتجة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en-US"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خصائص الجامعة المنتجة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أهمية وأهداف الجامعة المنتجة</a:t>
            </a:r>
            <a:endPar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نماذج لجامعات منتجة(اليابان- الولايات المتحدة الأمريكية- المملكة العربية السعودية)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معوقات تفعيل دور المدارس والجامعات المنتجة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رؤى ومقترحات</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موضوعات المحاضرة</a:t>
            </a: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 الرابعة</a:t>
            </a: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 </a:t>
            </a:r>
            <a:endPar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(المدرسة والجامعة المنتجة</a:t>
            </a: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82244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03512" y="1514251"/>
            <a:ext cx="9702069"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موضوعات المحاضرة </a:t>
            </a: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الرابعة</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الجامعة الذكية)</a:t>
            </a: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8" name="TextBox 7">
            <a:extLst>
              <a:ext uri="{FF2B5EF4-FFF2-40B4-BE49-F238E27FC236}">
                <a16:creationId xmlns:a16="http://schemas.microsoft.com/office/drawing/2014/main" id="{EEE149D1-EB63-0EB5-EB3D-AC3B2A8A8F92}"/>
              </a:ext>
            </a:extLst>
          </p:cNvPr>
          <p:cNvSpPr txBox="1"/>
          <p:nvPr/>
        </p:nvSpPr>
        <p:spPr>
          <a:xfrm>
            <a:off x="1955540" y="1580888"/>
            <a:ext cx="8280920" cy="4154342"/>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الجامعة الذكية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وأهداف ومبررات التحول</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مفاهيم متعلقة بالجامعة الذكية(الأنظمة الذكية، </a:t>
            </a:r>
            <a:endPar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والبيئات الذكية،</a:t>
            </a: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والمدن الذكية)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التعليم الذكي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الفرق بين التعليم الذكي وبين التعليم  التقليدي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خصائص ومقومات الجامعة الذكية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46186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البحث العلمي </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المنهج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مناهج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أبرز العلماء والمفكرين الذين كان لهم دور أساسي في تطور المنهج العلمي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الابحاث العلمية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الخامسة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البحث العلمي</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060482" y="1972843"/>
            <a:ext cx="8881535"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البحث العلمي وعلاقته بالتعليم العالي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الباحث</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أدوات البحث العلمي(العينات-أساليب جمع البيانات)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قات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وإشكاليات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البحث العلمي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رؤى وأفكار لتطوير البحث العلمي في مؤسسات التعليم العالي</a:t>
            </a: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الخامسة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البحث العلمي</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17332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لمحة عن السلوك الإنساني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لمحة عن السلوك ال</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تنظيمي</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محاور السلوك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السلوك التنظيمي وأهدافه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الثقافة التنظيمية وخصائصها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الصراع وماهيته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أسباب الصّراع ومؤشراته </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السلوك التنظيمي والثقافة التنظيمية والصراع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الآثار السلبية والإيجابية للصراع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الصّراع </a:t>
            </a:r>
            <a:r>
              <a:rPr kumimoji="0" lang="en-US"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Pondy)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نموذج بوندي)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الصّراع  </a:t>
            </a:r>
            <a:r>
              <a:rPr kumimoji="0" lang="en-US"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Rahim's stages of conflict:</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مستويات الصّراع وأسبابه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حل الصّراع بين الأفراد</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التعامل مع الصّراع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القائد لتجنب الصّراع </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الصّراع التنظيمي</a:t>
            </a:r>
          </a:p>
        </p:txBody>
      </p:sp>
    </p:spTree>
    <p:extLst>
      <p:ext uri="{BB962C8B-B14F-4D97-AF65-F5344CB8AC3E}">
        <p14:creationId xmlns:p14="http://schemas.microsoft.com/office/powerpoint/2010/main" val="1501807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666993"/>
            <a:ext cx="4128422" cy="45271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617749"/>
            <a:ext cx="9345750" cy="4576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591385"/>
            <a:ext cx="8417320" cy="5015860"/>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الأزمة </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نشوء الأزمة وتطورها</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مناهج تشخيص الأزمة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إدارة الأزمات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وملامحها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إدارة الأزمات والإدارة بالأزمات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معوقات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نجاح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إدارة الأزمات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متطلّبات نجاح إدارة الأزمات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مواجهة الأزمات وخطوات إدارتها</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الأزمات</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وأمثلة على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أهمية 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إدارة أنواع المخاطر المختلفة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طرق التعامل مع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إدارة الأزمات وإدارة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عملية إدارة المخاطر(مثال تطبيقي)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a:ln>
                  <a:noFill/>
                </a:ln>
                <a:solidFill>
                  <a:srgbClr val="00B0F0"/>
                </a:solidFill>
                <a:effectLst/>
                <a:uLnTx/>
                <a:uFillTx/>
                <a:latin typeface="Alexandria" pitchFamily="2" charset="-78"/>
                <a:ea typeface="+mn-ea"/>
                <a:cs typeface="Alexandria" pitchFamily="2" charset="-78"/>
                <a:sym typeface="Arial"/>
              </a:rPr>
              <a:t>إدارة المخاطر</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1080124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524315"/>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المساءلة- مفهوم المساءلة التربوية</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مبررات المسالة وأنواعها وشروطها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وسمات المساءلة التربوية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فوائد وأضرار المساءلة</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العلاقة بين المساءلة التربوية والجودة الشاملة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دور القائد في نشر ثقافة المساءلة التربوية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المساءلة الذكية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مغزى كلمة "ذكية"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المساءلة الذكية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المساءلة وسيلة وليست هدف</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هل أنت مع أم ضد المساءلة</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المساءلة التربوية- المساءلة الذكية</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64980" y="1876281"/>
            <a:ext cx="8670553" cy="460555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التقويم التربوي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التقييم التربوي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القياس والاختبار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بین التدريس والتقویم والتقییم في العملیة التعلیمیة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مبادئ التقييم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التقييم وفوائده في التعليم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التقييم في التعليم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أدوات وأساليب التقييم</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ko-KR" altLang="en-US"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التقييم - التقويم</a:t>
            </a:r>
          </a:p>
        </p:txBody>
      </p:sp>
    </p:spTree>
    <p:extLst>
      <p:ext uri="{BB962C8B-B14F-4D97-AF65-F5344CB8AC3E}">
        <p14:creationId xmlns:p14="http://schemas.microsoft.com/office/powerpoint/2010/main" val="886129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721569" y="2090172"/>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وتاريخ الحريّات الأكاديمية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عناصر الحريّة الأكاديمية في مؤسسات التعليم العالي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الحريّة الأكاديمية ومبادئها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ضوابط الحريّة الأكاديمية ومحدداتها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معوقات الحريّة الأكاديمية في الجامعات العربية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مقترحات لتفعيل الحريّات الأكاديمية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الحريّات الأكاديمية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721569" y="2090172"/>
            <a:ext cx="8417320" cy="335386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الأخلاق وأنواعها ووظائفها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الأخلاقيات المهنية ومتطلباتها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مبادئ ومصادر الأخلاقيات المهنية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التعليم العالي والأخلاقيات المهنية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السلوكيات والممارسات اللاأخلاقية</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وأهمية الأخلاقيات المهنية</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الأخلاقيات المهنية</a:t>
            </a:r>
          </a:p>
        </p:txBody>
      </p:sp>
    </p:spTree>
    <p:extLst>
      <p:ext uri="{BB962C8B-B14F-4D97-AF65-F5344CB8AC3E}">
        <p14:creationId xmlns:p14="http://schemas.microsoft.com/office/powerpoint/2010/main" val="311451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71464" y="1972843"/>
            <a:ext cx="9073008" cy="3816429"/>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الذكاء الاصطناعي وتاريخه</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الذكاء الاصطناعي والذكاء الانساني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وأنواع الذكاء الاصطناعي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تطبيقات ومجالات الذكاء الاصطناعي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مزايا وعيوب الذكاء الاصطناعي  </a:t>
            </a:r>
            <a:endPar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وتطبيقات الذكاء الاصطناعي فى العملية التعليمية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إيجابيات وفوائد استخدام 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التحديات التي تواجه استخدام تطبيقات 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مستقبل الذكاء الاصطناعي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أمثلة على أسماء مواقع وتطبيقات وأدوات تعنى بالذكاء الاصطناعي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36072"/>
            <a:ext cx="2107496" cy="892632"/>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العاشرة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196647" y="824592"/>
            <a:ext cx="7517310" cy="2066400"/>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الذكاء الاصطناعي</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Artificial Intelligence</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1000"/>
                                        <p:tgtEl>
                                          <p:spTgt spid="25"/>
                                        </p:tgtEl>
                                      </p:cBhvr>
                                    </p:animEffect>
                                    <p:anim calcmode="lin" valueType="num">
                                      <p:cBhvr>
                                        <p:cTn id="15" dur="1000" fill="hold"/>
                                        <p:tgtEl>
                                          <p:spTgt spid="25"/>
                                        </p:tgtEl>
                                        <p:attrNameLst>
                                          <p:attrName>ppt_x</p:attrName>
                                        </p:attrNameLst>
                                      </p:cBhvr>
                                      <p:tavLst>
                                        <p:tav tm="0">
                                          <p:val>
                                            <p:strVal val="#ppt_x"/>
                                          </p:val>
                                        </p:tav>
                                        <p:tav tm="100000">
                                          <p:val>
                                            <p:strVal val="#ppt_x"/>
                                          </p:val>
                                        </p:tav>
                                      </p:tavLst>
                                    </p:anim>
                                    <p:anim calcmode="lin" valueType="num">
                                      <p:cBhvr>
                                        <p:cTn id="1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9" name="Google Shape;114;p1"/>
          <p:cNvSpPr txBox="1"/>
          <p:nvPr/>
        </p:nvSpPr>
        <p:spPr>
          <a:xfrm>
            <a:off x="245919" y="5423278"/>
            <a:ext cx="3888432" cy="646290"/>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1800" dirty="0">
                <a:solidFill>
                  <a:schemeClr val="tx1"/>
                </a:solidFill>
                <a:latin typeface="Alexandria" pitchFamily="2" charset="-78"/>
                <a:cs typeface="Alexandria" pitchFamily="2" charset="-78"/>
                <a:sym typeface="Tajawal Medium"/>
              </a:rPr>
              <a:t>الدكتورة: وردة محمود </a:t>
            </a:r>
            <a:r>
              <a:rPr lang="ar-AE" sz="1800" dirty="0">
                <a:solidFill>
                  <a:schemeClr val="tx1"/>
                </a:solidFill>
                <a:latin typeface="Alexandria" pitchFamily="2" charset="-78"/>
                <a:cs typeface="Alexandria" pitchFamily="2" charset="-78"/>
                <a:sym typeface="Tajawal Medium"/>
              </a:rPr>
              <a:t>أبو </a:t>
            </a:r>
            <a:r>
              <a:rPr lang="ar-JO" sz="1800" dirty="0">
                <a:solidFill>
                  <a:schemeClr val="tx1"/>
                </a:solidFill>
                <a:latin typeface="Alexandria" pitchFamily="2" charset="-78"/>
                <a:cs typeface="Alexandria" pitchFamily="2" charset="-78"/>
                <a:sym typeface="Tajawal Medium"/>
              </a:rPr>
              <a:t>كلوب</a:t>
            </a:r>
          </a:p>
          <a:p>
            <a:pPr marL="0" marR="0" lvl="0" indent="0" algn="ctr" rtl="0">
              <a:spcBef>
                <a:spcPts val="0"/>
              </a:spcBef>
              <a:spcAft>
                <a:spcPts val="0"/>
              </a:spcAft>
              <a:buNone/>
            </a:pPr>
            <a:r>
              <a:rPr lang="ar-JO" sz="1800" dirty="0">
                <a:solidFill>
                  <a:schemeClr val="tx1"/>
                </a:solidFill>
                <a:latin typeface="Alexandria" pitchFamily="2" charset="-78"/>
                <a:cs typeface="Alexandria" pitchFamily="2" charset="-78"/>
                <a:sym typeface="Tajawal Medium"/>
              </a:rPr>
              <a:t>اتجاهات معاصرة في القيادة التربوية</a:t>
            </a:r>
            <a:endParaRPr sz="1800" dirty="0">
              <a:solidFill>
                <a:schemeClr val="tx1"/>
              </a:solidFill>
              <a:latin typeface="Alexandria" pitchFamily="2" charset="-78"/>
              <a:cs typeface="Alexandria" pitchFamily="2" charset="-78"/>
            </a:endParaRPr>
          </a:p>
        </p:txBody>
      </p:sp>
      <p:sp>
        <p:nvSpPr>
          <p:cNvPr id="10" name="Google Shape;114;p1"/>
          <p:cNvSpPr txBox="1"/>
          <p:nvPr/>
        </p:nvSpPr>
        <p:spPr>
          <a:xfrm>
            <a:off x="2855640" y="836712"/>
            <a:ext cx="6120680" cy="553957"/>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ar-JO" sz="2000" b="1" dirty="0">
                <a:solidFill>
                  <a:schemeClr val="tx1"/>
                </a:solidFill>
                <a:latin typeface="Alexandria" pitchFamily="2" charset="-78"/>
                <a:cs typeface="Alexandria" pitchFamily="2" charset="-78"/>
                <a:sym typeface="Tajawal Medium"/>
              </a:rPr>
              <a:t>بداية فصل دراسي موفق للجميع إن شاء الله </a:t>
            </a:r>
          </a:p>
        </p:txBody>
      </p:sp>
      <p:sp>
        <p:nvSpPr>
          <p:cNvPr id="12" name="Rectangle 11"/>
          <p:cNvSpPr/>
          <p:nvPr/>
        </p:nvSpPr>
        <p:spPr>
          <a:xfrm>
            <a:off x="1190739" y="2569528"/>
            <a:ext cx="9450481" cy="1292020"/>
          </a:xfrm>
          <a:prstGeom prst="rect">
            <a:avLst/>
          </a:prstGeom>
        </p:spPr>
        <p:txBody>
          <a:bodyPr wrap="square">
            <a:spAutoFit/>
          </a:bodyPr>
          <a:lstStyle/>
          <a:p>
            <a:pPr algn="just" rtl="1">
              <a:lnSpc>
                <a:spcPct val="150000"/>
              </a:lnSpc>
            </a:pPr>
            <a:r>
              <a:rPr lang="ar-JO" sz="1800" b="1" dirty="0">
                <a:latin typeface="Alexandria" pitchFamily="2" charset="-78"/>
                <a:cs typeface="Alexandria" pitchFamily="2" charset="-78"/>
              </a:rPr>
              <a:t>القيادة والتعلم لا غنى لبعضهما عن بعض</a:t>
            </a:r>
            <a:r>
              <a:rPr lang="en-US" sz="1800" b="1" dirty="0">
                <a:latin typeface="Alexandria" pitchFamily="2" charset="-78"/>
                <a:cs typeface="Alexandria" pitchFamily="2" charset="-78"/>
              </a:rPr>
              <a:t>.</a:t>
            </a:r>
            <a:r>
              <a:rPr lang="ar-JO" sz="1800" b="1" dirty="0">
                <a:latin typeface="Alexandria" pitchFamily="2" charset="-78"/>
                <a:cs typeface="Alexandria" pitchFamily="2" charset="-78"/>
              </a:rPr>
              <a:t> فإن أراد أي قائد أن يستمر في النمو والتأثير الفعلي يجب أولاً أن يستمر في التعلم عن القيادة.</a:t>
            </a:r>
            <a:endParaRPr lang="ar-AE" sz="1800" b="1" dirty="0">
              <a:latin typeface="Alexandria" pitchFamily="2" charset="-78"/>
              <a:cs typeface="Alexandria" pitchFamily="2" charset="-78"/>
            </a:endParaRPr>
          </a:p>
          <a:p>
            <a:pPr algn="ctr" rtl="1">
              <a:lnSpc>
                <a:spcPct val="150000"/>
              </a:lnSpc>
            </a:pPr>
            <a:r>
              <a:rPr lang="ar-JO" sz="1800" b="1" dirty="0">
                <a:latin typeface="Alexandria" pitchFamily="2" charset="-78"/>
                <a:cs typeface="Alexandria" pitchFamily="2" charset="-78"/>
              </a:rPr>
              <a:t>جون كيندي</a:t>
            </a:r>
            <a:endParaRPr lang="en-GB" sz="1800" b="1"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C5DED901-3F92-10FC-BD2E-68ADA9E3D81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180" y="-36072"/>
            <a:ext cx="2615820" cy="1304832"/>
          </a:xfrm>
          <a:prstGeom prst="rect">
            <a:avLst/>
          </a:prstGeom>
        </p:spPr>
      </p:pic>
    </p:spTree>
    <p:custDataLst>
      <p:tags r:id="rId1"/>
    </p:custDataLst>
    <p:extLst>
      <p:ext uri="{BB962C8B-B14F-4D97-AF65-F5344CB8AC3E}">
        <p14:creationId xmlns:p14="http://schemas.microsoft.com/office/powerpoint/2010/main" val="3096152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heel(1)">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heel(1)">
                                      <p:cBhvr>
                                        <p:cTn id="1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7"/>
</p:tagLst>
</file>

<file path=ppt/tags/tag2.xml><?xml version="1.0" encoding="utf-8"?>
<p:tagLst xmlns:a="http://schemas.openxmlformats.org/drawingml/2006/main" xmlns:r="http://schemas.openxmlformats.org/officeDocument/2006/relationships" xmlns:p="http://schemas.openxmlformats.org/presentationml/2006/main">
  <p:tag name="TIMING" val="|5.7"/>
</p:tagLst>
</file>

<file path=ppt/tags/tag3.xml><?xml version="1.0" encoding="utf-8"?>
<p:tagLst xmlns:a="http://schemas.openxmlformats.org/drawingml/2006/main" xmlns:r="http://schemas.openxmlformats.org/officeDocument/2006/relationships" xmlns:p="http://schemas.openxmlformats.org/presentationml/2006/main">
  <p:tag name="TIMING" val="|1.6|2.1|5.9"/>
</p:tagLst>
</file>

<file path=ppt/tags/tag4.xml><?xml version="1.0" encoding="utf-8"?>
<p:tagLst xmlns:a="http://schemas.openxmlformats.org/drawingml/2006/main" xmlns:r="http://schemas.openxmlformats.org/officeDocument/2006/relationships" xmlns:p="http://schemas.openxmlformats.org/presentationml/2006/main">
  <p:tag name="TIMING" val="|5.7"/>
</p:tagLst>
</file>

<file path=ppt/tags/tag5.xml><?xml version="1.0" encoding="utf-8"?>
<p:tagLst xmlns:a="http://schemas.openxmlformats.org/drawingml/2006/main" xmlns:r="http://schemas.openxmlformats.org/officeDocument/2006/relationships" xmlns:p="http://schemas.openxmlformats.org/presentationml/2006/main">
  <p:tag name="TIMING" val="|132.5"/>
</p:tagLst>
</file>

<file path=ppt/tags/tag6.xml><?xml version="1.0" encoding="utf-8"?>
<p:tagLst xmlns:a="http://schemas.openxmlformats.org/drawingml/2006/main" xmlns:r="http://schemas.openxmlformats.org/officeDocument/2006/relationships" xmlns:p="http://schemas.openxmlformats.org/presentationml/2006/main">
  <p:tag name="TIMING" val="|2.2|3.8"/>
</p:tagLst>
</file>

<file path=ppt/tags/tag7.xml><?xml version="1.0" encoding="utf-8"?>
<p:tagLst xmlns:a="http://schemas.openxmlformats.org/drawingml/2006/main" xmlns:r="http://schemas.openxmlformats.org/officeDocument/2006/relationships" xmlns:p="http://schemas.openxmlformats.org/presentationml/2006/main">
  <p:tag name="TIMING" val="|0.6|11.3|5|1|1.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8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19E0A5-2C40-417B-AAB3-296334994AA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DBF703DF-1967-44C2-AF33-DEC71F4667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471B321-DA73-47B8-81AE-518BABD1A59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6771</TotalTime>
  <Words>2176</Words>
  <Application>Microsoft Office PowerPoint</Application>
  <PresentationFormat>Widescreen</PresentationFormat>
  <Paragraphs>390</Paragraphs>
  <Slides>31</Slides>
  <Notes>6</Notes>
  <HiddenSlides>0</HiddenSlides>
  <MMClips>0</MMClips>
  <ScaleCrop>false</ScaleCrop>
  <HeadingPairs>
    <vt:vector size="6" baseType="variant">
      <vt:variant>
        <vt:lpstr>Fonts Used</vt:lpstr>
      </vt:variant>
      <vt:variant>
        <vt:i4>7</vt:i4>
      </vt:variant>
      <vt:variant>
        <vt:lpstr>Theme</vt:lpstr>
      </vt:variant>
      <vt:variant>
        <vt:i4>9</vt:i4>
      </vt:variant>
      <vt:variant>
        <vt:lpstr>Slide Titles</vt:lpstr>
      </vt:variant>
      <vt:variant>
        <vt:i4>31</vt:i4>
      </vt:variant>
    </vt:vector>
  </HeadingPairs>
  <TitlesOfParts>
    <vt:vector size="47" baseType="lpstr">
      <vt:lpstr>Calibri</vt:lpstr>
      <vt:lpstr>Tajawal Medium</vt:lpstr>
      <vt:lpstr>Arial</vt:lpstr>
      <vt:lpstr>Times New Roman</vt:lpstr>
      <vt:lpstr>Bahnschrift SemiBold SemiConden</vt:lpstr>
      <vt:lpstr>Alexandria</vt:lpstr>
      <vt:lpstr>Calibri Light</vt:lpstr>
      <vt:lpstr>Office Theme</vt:lpstr>
      <vt:lpstr>1_Office Theme</vt:lpstr>
      <vt:lpstr>2_Office Theme</vt:lpstr>
      <vt:lpstr>3_Office Theme</vt:lpstr>
      <vt:lpstr>4_Office Theme</vt:lpstr>
      <vt:lpstr>5_Office Theme</vt:lpstr>
      <vt:lpstr>6_Office Theme</vt:lpstr>
      <vt:lpstr>7_Office Theme</vt:lpstr>
      <vt:lpstr>8_Office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ward kloub</cp:lastModifiedBy>
  <cp:revision>236</cp:revision>
  <dcterms:created xsi:type="dcterms:W3CDTF">2023-04-29T09:08:23Z</dcterms:created>
  <dcterms:modified xsi:type="dcterms:W3CDTF">2025-09-18T10:50:43Z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