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1"/>
  </p:notesMasterIdLst>
  <p:sldIdLst>
    <p:sldId id="480" r:id="rId5"/>
    <p:sldId id="619" r:id="rId6"/>
    <p:sldId id="303" r:id="rId7"/>
    <p:sldId id="541" r:id="rId8"/>
    <p:sldId id="694" r:id="rId9"/>
    <p:sldId id="695" r:id="rId10"/>
    <p:sldId id="696" r:id="rId11"/>
    <p:sldId id="697" r:id="rId12"/>
    <p:sldId id="698" r:id="rId13"/>
    <p:sldId id="699" r:id="rId14"/>
    <p:sldId id="700" r:id="rId15"/>
    <p:sldId id="701" r:id="rId16"/>
    <p:sldId id="702" r:id="rId17"/>
    <p:sldId id="703" r:id="rId18"/>
    <p:sldId id="704" r:id="rId19"/>
    <p:sldId id="705" r:id="rId20"/>
    <p:sldId id="728" r:id="rId21"/>
    <p:sldId id="706" r:id="rId22"/>
    <p:sldId id="707" r:id="rId23"/>
    <p:sldId id="708" r:id="rId24"/>
    <p:sldId id="709" r:id="rId25"/>
    <p:sldId id="710" r:id="rId26"/>
    <p:sldId id="727" r:id="rId27"/>
    <p:sldId id="711" r:id="rId28"/>
    <p:sldId id="712" r:id="rId29"/>
    <p:sldId id="713" r:id="rId30"/>
    <p:sldId id="714" r:id="rId31"/>
    <p:sldId id="715" r:id="rId32"/>
    <p:sldId id="716" r:id="rId33"/>
    <p:sldId id="717" r:id="rId34"/>
    <p:sldId id="718" r:id="rId35"/>
    <p:sldId id="719" r:id="rId36"/>
    <p:sldId id="720" r:id="rId37"/>
    <p:sldId id="721" r:id="rId38"/>
    <p:sldId id="722" r:id="rId39"/>
    <p:sldId id="723" r:id="rId40"/>
    <p:sldId id="724" r:id="rId41"/>
    <p:sldId id="725" r:id="rId42"/>
    <p:sldId id="726" r:id="rId43"/>
    <p:sldId id="729" r:id="rId44"/>
    <p:sldId id="730" r:id="rId45"/>
    <p:sldId id="732" r:id="rId46"/>
    <p:sldId id="551" r:id="rId47"/>
    <p:sldId id="656" r:id="rId48"/>
    <p:sldId id="529" r:id="rId49"/>
    <p:sldId id="349" r:id="rId50"/>
  </p:sldIdLst>
  <p:sldSz cx="12192000" cy="6858000"/>
  <p:notesSz cx="6858000" cy="9144000"/>
  <p:embeddedFontLst>
    <p:embeddedFont>
      <p:font typeface="Alexandria" pitchFamily="2" charset="-78"/>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9"/>
            <p14:sldId id="303"/>
            <p14:sldId id="541"/>
            <p14:sldId id="694"/>
            <p14:sldId id="695"/>
            <p14:sldId id="696"/>
            <p14:sldId id="697"/>
            <p14:sldId id="698"/>
            <p14:sldId id="699"/>
            <p14:sldId id="700"/>
            <p14:sldId id="701"/>
            <p14:sldId id="702"/>
            <p14:sldId id="703"/>
            <p14:sldId id="704"/>
            <p14:sldId id="705"/>
            <p14:sldId id="728"/>
            <p14:sldId id="706"/>
            <p14:sldId id="707"/>
            <p14:sldId id="708"/>
            <p14:sldId id="709"/>
            <p14:sldId id="710"/>
            <p14:sldId id="727"/>
            <p14:sldId id="711"/>
            <p14:sldId id="712"/>
            <p14:sldId id="713"/>
            <p14:sldId id="714"/>
            <p14:sldId id="715"/>
            <p14:sldId id="716"/>
            <p14:sldId id="717"/>
            <p14:sldId id="718"/>
            <p14:sldId id="719"/>
            <p14:sldId id="720"/>
            <p14:sldId id="721"/>
            <p14:sldId id="722"/>
            <p14:sldId id="723"/>
            <p14:sldId id="724"/>
            <p14:sldId id="725"/>
            <p14:sldId id="726"/>
            <p14:sldId id="729"/>
            <p14:sldId id="730"/>
            <p14:sldId id="732"/>
            <p14:sldId id="551"/>
            <p14:sldId id="656"/>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9021F"/>
    <a:srgbClr val="FF6600"/>
    <a:srgbClr val="F58221"/>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595" autoAdjust="0"/>
  </p:normalViewPr>
  <p:slideViewPr>
    <p:cSldViewPr snapToGrid="0">
      <p:cViewPr varScale="1">
        <p:scale>
          <a:sx n="79" d="100"/>
          <a:sy n="79" d="100"/>
        </p:scale>
        <p:origin x="74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12-Jul-25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12-Jul-25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12-Jul-25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12-Jul-25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12-Jul-25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12-Jul-25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12-Jul-25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12-Jul-25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12-Jul-25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12-Jul-25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12-Jul-25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12-Jul-25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12-Jul-25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 Id="rId5" Type="http://schemas.microsoft.com/office/2007/relationships/hdphoto" Target="../media/hdphoto1.wdp"/><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6.jpeg"/></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6.png"/></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4.xml"/><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السابعة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E5439-77D7-C28E-543E-4B31CC63BA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2610163-907A-7303-A63B-1E1ED63C73C9}"/>
              </a:ext>
            </a:extLst>
          </p:cNvPr>
          <p:cNvSpPr txBox="1"/>
          <p:nvPr/>
        </p:nvSpPr>
        <p:spPr>
          <a:xfrm>
            <a:off x="5457218" y="1389569"/>
            <a:ext cx="6258280" cy="491987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المحاضرة السادسة لمقرر الإخراج والإنتاج الصحفي:</a:t>
            </a:r>
          </a:p>
          <a:p>
            <a:pPr algn="just" rtl="1">
              <a:lnSpc>
                <a:spcPct val="250000"/>
              </a:lnSpc>
            </a:pPr>
            <a:endParaRPr lang="ar-SA" sz="100" b="1" dirty="0">
              <a:solidFill>
                <a:srgbClr val="C00000"/>
              </a:solidFill>
              <a:latin typeface="Alexandria" charset="0"/>
              <a:cs typeface="Alexandria" charset="0"/>
            </a:endParaRPr>
          </a:p>
          <a:p>
            <a:pPr algn="just" rtl="1">
              <a:lnSpc>
                <a:spcPct val="200000"/>
              </a:lnSpc>
            </a:pPr>
            <a:r>
              <a:rPr lang="ar-SA" b="1" dirty="0">
                <a:solidFill>
                  <a:srgbClr val="203E5F"/>
                </a:solidFill>
                <a:latin typeface="Alexandria" charset="0"/>
                <a:cs typeface="Alexandria" charset="0"/>
              </a:rPr>
              <a:t>1. تناولت المحاضرة</a:t>
            </a:r>
            <a:r>
              <a:rPr lang="ar-SA" dirty="0">
                <a:latin typeface="Alexandria" charset="0"/>
                <a:cs typeface="Alexandria" charset="0"/>
              </a:rPr>
              <a:t> استخدام الوسائط المتعددة كعنصر أساسي في الصحافة الرقمية الحديثة، وناقشنا دورها الحيوي في تعزيز التفاعل مع الجمهور وتبسيط المعلومات المعقدة.</a:t>
            </a:r>
          </a:p>
          <a:p>
            <a:pPr algn="just" rtl="1">
              <a:lnSpc>
                <a:spcPct val="200000"/>
              </a:lnSpc>
            </a:pPr>
            <a:endParaRPr lang="ar-SA" sz="500"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dirty="0">
                <a:latin typeface="Alexandria" charset="0"/>
                <a:cs typeface="Alexandria" charset="0"/>
              </a:rPr>
              <a:t>2. </a:t>
            </a:r>
            <a:r>
              <a:rPr lang="ar-SA" b="1" dirty="0">
                <a:solidFill>
                  <a:srgbClr val="203E5F"/>
                </a:solidFill>
                <a:latin typeface="Alexandria" charset="0"/>
                <a:cs typeface="Alexandria" charset="0"/>
              </a:rPr>
              <a:t>تحدثنا أيضًا عن</a:t>
            </a:r>
            <a:r>
              <a:rPr lang="ar-SA" dirty="0">
                <a:latin typeface="Alexandria" charset="0"/>
                <a:cs typeface="Alexandria" charset="0"/>
              </a:rPr>
              <a:t> أدوات إنتاج وتحرير الوسائط المتعددة، والتحديات الأخلاقية في عرض المحتوى، وضرورة الالتزام بالمعايير المهنية، وأكدنا على أهمية التحليل والتقييم المستمر لأداء الوسائط المنشورة.</a:t>
            </a:r>
          </a:p>
        </p:txBody>
      </p:sp>
      <p:pic>
        <p:nvPicPr>
          <p:cNvPr id="12" name="Graphic 21">
            <a:extLst>
              <a:ext uri="{FF2B5EF4-FFF2-40B4-BE49-F238E27FC236}">
                <a16:creationId xmlns:a16="http://schemas.microsoft.com/office/drawing/2014/main" id="{F9E09EC9-22CF-D6E9-5104-E97821E478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8754D182-4EA6-98AD-AB74-F86F10B70870}"/>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السادسة</a:t>
            </a:r>
          </a:p>
        </p:txBody>
      </p:sp>
      <p:pic>
        <p:nvPicPr>
          <p:cNvPr id="7" name="Picture 2">
            <a:extLst>
              <a:ext uri="{FF2B5EF4-FFF2-40B4-BE49-F238E27FC236}">
                <a16:creationId xmlns:a16="http://schemas.microsoft.com/office/drawing/2014/main" id="{C8810069-CFC0-E6F6-2FB5-E0BACEE42C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C4BEFD55-5B93-8162-AD72-8889F0947699}"/>
              </a:ext>
            </a:extLst>
          </p:cNvPr>
          <p:cNvGrpSpPr/>
          <p:nvPr/>
        </p:nvGrpSpPr>
        <p:grpSpPr>
          <a:xfrm>
            <a:off x="106919" y="2236444"/>
            <a:ext cx="5146018" cy="3519721"/>
            <a:chOff x="277867" y="2373550"/>
            <a:chExt cx="4820665" cy="3113828"/>
          </a:xfrm>
        </p:grpSpPr>
        <p:pic>
          <p:nvPicPr>
            <p:cNvPr id="1026" name="Picture 2" descr="كيف تقدم محاضرة بشكل فعال؟ - مركز مداد للدراسات والبحوث التربوية">
              <a:extLst>
                <a:ext uri="{FF2B5EF4-FFF2-40B4-BE49-F238E27FC236}">
                  <a16:creationId xmlns:a16="http://schemas.microsoft.com/office/drawing/2014/main" id="{2D5975A8-1DEB-6B60-4AC8-0400D3C678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67" y="2373550"/>
              <a:ext cx="4820665" cy="3113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1">
              <a:extLst>
                <a:ext uri="{FF2B5EF4-FFF2-40B4-BE49-F238E27FC236}">
                  <a16:creationId xmlns:a16="http://schemas.microsoft.com/office/drawing/2014/main" id="{F996DA7D-D0A9-A2DB-5652-0BD0A1366E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60" y="3337406"/>
              <a:ext cx="1917149" cy="895177"/>
            </a:xfrm>
            <a:prstGeom prst="rect">
              <a:avLst/>
            </a:prstGeom>
          </p:spPr>
        </p:pic>
      </p:grpSp>
    </p:spTree>
    <p:extLst>
      <p:ext uri="{BB962C8B-B14F-4D97-AF65-F5344CB8AC3E}">
        <p14:creationId xmlns:p14="http://schemas.microsoft.com/office/powerpoint/2010/main" val="408446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951379" y="3000166"/>
            <a:ext cx="6910236" cy="1404487"/>
          </a:xfrm>
          <a:prstGeom prst="rect">
            <a:avLst/>
          </a:prstGeom>
          <a:noFill/>
        </p:spPr>
        <p:txBody>
          <a:bodyPr wrap="square" rtlCol="0">
            <a:spAutoFit/>
          </a:bodyPr>
          <a:lstStyle/>
          <a:p>
            <a:pPr algn="ctr" rtl="1">
              <a:lnSpc>
                <a:spcPct val="150000"/>
              </a:lnSpc>
            </a:pPr>
            <a:r>
              <a:rPr lang="ar-SA" sz="3200" b="1" dirty="0">
                <a:solidFill>
                  <a:srgbClr val="203E5F"/>
                </a:solidFill>
                <a:latin typeface="Alexandria" panose="020F0502020204030204" pitchFamily="2" charset="-78"/>
                <a:cs typeface="Alexandria" panose="020F0502020204030204" pitchFamily="2" charset="-78"/>
              </a:rPr>
              <a:t>تقنيات الإخراج المتجاوب</a:t>
            </a:r>
          </a:p>
          <a:p>
            <a:pPr algn="ctr" rtl="1">
              <a:lnSpc>
                <a:spcPct val="150000"/>
              </a:lnSpc>
            </a:pPr>
            <a:r>
              <a:rPr lang="ar-SA" sz="2800" b="1" dirty="0">
                <a:solidFill>
                  <a:srgbClr val="203E5F"/>
                </a:solidFill>
                <a:latin typeface="Alexandria" panose="020F0502020204030204" pitchFamily="2" charset="-78"/>
                <a:cs typeface="Alexandria" panose="020F0502020204030204" pitchFamily="2" charset="-78"/>
              </a:rPr>
              <a:t> للصحافة عبر الهواتف والأجهزة الذكية</a:t>
            </a:r>
          </a:p>
        </p:txBody>
      </p:sp>
      <p:sp>
        <p:nvSpPr>
          <p:cNvPr id="10" name="Rectangle: Rounded Corners 9"/>
          <p:cNvSpPr/>
          <p:nvPr/>
        </p:nvSpPr>
        <p:spPr>
          <a:xfrm>
            <a:off x="7085840" y="4660972"/>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الثامن</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492231" y="1603586"/>
            <a:ext cx="8519338" cy="482369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marL="342900" indent="-342900" algn="just" rtl="1">
              <a:lnSpc>
                <a:spcPct val="250000"/>
              </a:lnSpc>
              <a:buFont typeface="+mj-lt"/>
              <a:buAutoNum type="arabicPeriod"/>
            </a:pPr>
            <a:r>
              <a:rPr lang="ar-SA" dirty="0">
                <a:latin typeface="Alexandria" charset="0"/>
                <a:cs typeface="Alexandria" charset="0"/>
              </a:rPr>
              <a:t>تعريف مفهوم الإخراج المتجاوب ودوره في الصحافة الرقمية الحديثة.</a:t>
            </a:r>
          </a:p>
          <a:p>
            <a:pPr marL="342900" indent="-342900" algn="just" rtl="1">
              <a:lnSpc>
                <a:spcPct val="250000"/>
              </a:lnSpc>
              <a:buFont typeface="+mj-lt"/>
              <a:buAutoNum type="arabicPeriod"/>
            </a:pPr>
            <a:r>
              <a:rPr lang="ar-SA" dirty="0">
                <a:latin typeface="Alexandria" charset="0"/>
                <a:cs typeface="Alexandria" charset="0"/>
              </a:rPr>
              <a:t>توضيح أهمية تصميم المحتوى ليتلاءم مع تنوع الأجهزة والشاشات.</a:t>
            </a:r>
          </a:p>
          <a:p>
            <a:pPr marL="342900" indent="-342900" algn="just" rtl="1">
              <a:lnSpc>
                <a:spcPct val="250000"/>
              </a:lnSpc>
              <a:buFont typeface="+mj-lt"/>
              <a:buAutoNum type="arabicPeriod"/>
            </a:pPr>
            <a:r>
              <a:rPr lang="ar-SA" dirty="0">
                <a:latin typeface="Alexandria" charset="0"/>
                <a:cs typeface="Alexandria" charset="0"/>
              </a:rPr>
              <a:t>استعراض أبرز تقنيات الإخراج المتجاوب المستخدمة في المؤسسات الإعلامية.</a:t>
            </a:r>
          </a:p>
          <a:p>
            <a:pPr marL="342900" indent="-342900" algn="just" rtl="1">
              <a:lnSpc>
                <a:spcPct val="250000"/>
              </a:lnSpc>
              <a:buFont typeface="+mj-lt"/>
              <a:buAutoNum type="arabicPeriod"/>
            </a:pPr>
            <a:r>
              <a:rPr lang="ar-SA" dirty="0">
                <a:latin typeface="Alexandria" charset="0"/>
                <a:cs typeface="Alexandria" charset="0"/>
              </a:rPr>
              <a:t>تحليل التحديات التي تواجه الصحفيين والمصممين في تنفيذ الإخراج المتجاوب.</a:t>
            </a:r>
          </a:p>
          <a:p>
            <a:pPr marL="342900" indent="-342900" algn="just" rtl="1">
              <a:lnSpc>
                <a:spcPct val="250000"/>
              </a:lnSpc>
              <a:buFont typeface="+mj-lt"/>
              <a:buAutoNum type="arabicPeriod"/>
            </a:pPr>
            <a:r>
              <a:rPr lang="ar-SA" dirty="0">
                <a:latin typeface="Alexandria" charset="0"/>
                <a:cs typeface="Alexandria" charset="0"/>
              </a:rPr>
              <a:t>عرض مبادئ تجربة المستخدم</a:t>
            </a:r>
            <a:r>
              <a:rPr lang="en-US" dirty="0">
                <a:latin typeface="Alexandria" charset="0"/>
                <a:cs typeface="Alexandria" charset="0"/>
              </a:rPr>
              <a:t> </a:t>
            </a:r>
            <a:r>
              <a:rPr lang="ar-SA" dirty="0">
                <a:latin typeface="Alexandria" charset="0"/>
                <a:cs typeface="Alexandria" charset="0"/>
              </a:rPr>
              <a:t>وتأثيرها على فعالية التصميم المتجاوب.</a:t>
            </a:r>
          </a:p>
          <a:p>
            <a:pPr marL="342900" indent="-342900" algn="just" rtl="1">
              <a:lnSpc>
                <a:spcPct val="250000"/>
              </a:lnSpc>
              <a:buFont typeface="+mj-lt"/>
              <a:buAutoNum type="arabicPeriod"/>
            </a:pPr>
            <a:r>
              <a:rPr lang="ar-SA" dirty="0">
                <a:latin typeface="Alexandria" charset="0"/>
                <a:cs typeface="Alexandria" charset="0"/>
              </a:rPr>
              <a:t>مناقشة تطبيقات وأدوات تساعد في إنتاج محتوى بصري متجاوب.</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السابعة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75416" y="2644663"/>
            <a:ext cx="3354436" cy="26097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41D99-5BE8-FB27-2A75-34EA45AB77B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282C38C-FE65-ACBD-8AE7-4192F5372DE9}"/>
              </a:ext>
            </a:extLst>
          </p:cNvPr>
          <p:cNvSpPr txBox="1"/>
          <p:nvPr/>
        </p:nvSpPr>
        <p:spPr>
          <a:xfrm>
            <a:off x="4124528" y="1615669"/>
            <a:ext cx="7534807"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تشهد الصحافة الرقمية </a:t>
            </a:r>
            <a:r>
              <a:rPr lang="ar-SA" dirty="0">
                <a:solidFill>
                  <a:srgbClr val="FF0000"/>
                </a:solidFill>
                <a:latin typeface="Alexandria" charset="0"/>
                <a:cs typeface="Alexandria" charset="0"/>
              </a:rPr>
              <a:t>تحولًا</a:t>
            </a:r>
            <a:r>
              <a:rPr lang="ar-SA" dirty="0">
                <a:latin typeface="Alexandria" charset="0"/>
                <a:cs typeface="Alexandria" charset="0"/>
              </a:rPr>
              <a:t> </a:t>
            </a:r>
            <a:r>
              <a:rPr lang="ar-SA" dirty="0">
                <a:solidFill>
                  <a:srgbClr val="FF0000"/>
                </a:solidFill>
                <a:latin typeface="Alexandria" charset="0"/>
                <a:cs typeface="Alexandria" charset="0"/>
              </a:rPr>
              <a:t>كبيرًا</a:t>
            </a:r>
            <a:r>
              <a:rPr lang="ar-SA" dirty="0">
                <a:latin typeface="Alexandria" charset="0"/>
                <a:cs typeface="Alexandria" charset="0"/>
              </a:rPr>
              <a:t> في طريقة عرض المحتوى بفضل تطور الأجهزة الذكية وتعدد أحجام الشاشات المستخدمة من قبل الجمهور.</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أصبح من الضروري أن </a:t>
            </a:r>
            <a:r>
              <a:rPr lang="ar-SA" dirty="0">
                <a:solidFill>
                  <a:srgbClr val="FF0000"/>
                </a:solidFill>
                <a:latin typeface="Alexandria" charset="0"/>
                <a:cs typeface="Alexandria" charset="0"/>
              </a:rPr>
              <a:t>تتكيف</a:t>
            </a:r>
            <a:r>
              <a:rPr lang="ar-SA" dirty="0">
                <a:latin typeface="Alexandria" charset="0"/>
                <a:cs typeface="Alexandria" charset="0"/>
              </a:rPr>
              <a:t> </a:t>
            </a:r>
            <a:r>
              <a:rPr lang="ar-SA" dirty="0">
                <a:solidFill>
                  <a:srgbClr val="FF0000"/>
                </a:solidFill>
                <a:latin typeface="Alexandria" charset="0"/>
                <a:cs typeface="Alexandria" charset="0"/>
              </a:rPr>
              <a:t>المواد</a:t>
            </a:r>
            <a:r>
              <a:rPr lang="ar-SA" dirty="0">
                <a:latin typeface="Alexandria" charset="0"/>
                <a:cs typeface="Alexandria" charset="0"/>
              </a:rPr>
              <a:t> </a:t>
            </a:r>
            <a:r>
              <a:rPr lang="ar-SA" dirty="0">
                <a:solidFill>
                  <a:srgbClr val="FF0000"/>
                </a:solidFill>
                <a:latin typeface="Alexandria" charset="0"/>
                <a:cs typeface="Alexandria" charset="0"/>
              </a:rPr>
              <a:t>الصحفية</a:t>
            </a:r>
            <a:r>
              <a:rPr lang="ar-SA" dirty="0">
                <a:latin typeface="Alexandria" charset="0"/>
                <a:cs typeface="Alexandria" charset="0"/>
              </a:rPr>
              <a:t> مع هذه البيئات المتنوعة لتظل قابلة للقراءة وسهلة التفاعل، وهو ما يعرف بالإخراج المتجاوب.</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تهدف هذه المحاضرة إلى </a:t>
            </a:r>
            <a:r>
              <a:rPr lang="ar-SA" dirty="0">
                <a:solidFill>
                  <a:srgbClr val="FF0000"/>
                </a:solidFill>
                <a:latin typeface="Alexandria" charset="0"/>
                <a:cs typeface="Alexandria" charset="0"/>
              </a:rPr>
              <a:t>شرح</a:t>
            </a:r>
            <a:r>
              <a:rPr lang="ar-SA" dirty="0">
                <a:latin typeface="Alexandria" charset="0"/>
                <a:cs typeface="Alexandria" charset="0"/>
              </a:rPr>
              <a:t> </a:t>
            </a:r>
            <a:r>
              <a:rPr lang="ar-SA" dirty="0">
                <a:solidFill>
                  <a:srgbClr val="FF0000"/>
                </a:solidFill>
                <a:latin typeface="Alexandria" charset="0"/>
                <a:cs typeface="Alexandria" charset="0"/>
              </a:rPr>
              <a:t>مفهوم</a:t>
            </a:r>
            <a:r>
              <a:rPr lang="ar-SA" dirty="0">
                <a:latin typeface="Alexandria" charset="0"/>
                <a:cs typeface="Alexandria" charset="0"/>
              </a:rPr>
              <a:t> </a:t>
            </a:r>
            <a:r>
              <a:rPr lang="ar-SA" dirty="0">
                <a:solidFill>
                  <a:srgbClr val="FF0000"/>
                </a:solidFill>
                <a:latin typeface="Alexandria" charset="0"/>
                <a:cs typeface="Alexandria" charset="0"/>
              </a:rPr>
              <a:t>الإخراج</a:t>
            </a:r>
            <a:r>
              <a:rPr lang="ar-SA" dirty="0">
                <a:latin typeface="Alexandria" charset="0"/>
                <a:cs typeface="Alexandria" charset="0"/>
              </a:rPr>
              <a:t> </a:t>
            </a:r>
            <a:r>
              <a:rPr lang="ar-SA" dirty="0">
                <a:solidFill>
                  <a:srgbClr val="FF0000"/>
                </a:solidFill>
                <a:latin typeface="Alexandria" charset="0"/>
                <a:cs typeface="Alexandria" charset="0"/>
              </a:rPr>
              <a:t>المتجاوب</a:t>
            </a:r>
            <a:r>
              <a:rPr lang="ar-SA" dirty="0">
                <a:latin typeface="Alexandria" charset="0"/>
                <a:cs typeface="Alexandria" charset="0"/>
              </a:rPr>
              <a:t>، تقنياته وأدواته، وأهميته في إيصال الرسالة الإعلامية بفعالية على مختلف الشاشات، مع استعراض تطبيقات واقعية من مؤسسات عربية ودولية.</a:t>
            </a:r>
          </a:p>
        </p:txBody>
      </p:sp>
      <p:sp>
        <p:nvSpPr>
          <p:cNvPr id="24" name="Rectangle 23">
            <a:extLst>
              <a:ext uri="{FF2B5EF4-FFF2-40B4-BE49-F238E27FC236}">
                <a16:creationId xmlns:a16="http://schemas.microsoft.com/office/drawing/2014/main" id="{1E720779-8391-A0A1-B540-82F20CC96A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42E1480-88AA-3645-AD21-77AF1B2C7D2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13B3E220-1096-C293-A279-82545EE5F64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مقدمة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29AF5AC-E120-408A-BB28-9D67369831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مركز المستقبل - فرص وتحديات الصحافة في العصر الرقمي">
            <a:extLst>
              <a:ext uri="{FF2B5EF4-FFF2-40B4-BE49-F238E27FC236}">
                <a16:creationId xmlns:a16="http://schemas.microsoft.com/office/drawing/2014/main" id="{A34664A6-2089-8613-23A3-CAD593AD0A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547631"/>
            <a:ext cx="3582840" cy="24385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66978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14016-EEEF-C1DC-268F-78096025F53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F23EE50-9392-2A89-7070-8BB19E1BDF36}"/>
              </a:ext>
            </a:extLst>
          </p:cNvPr>
          <p:cNvSpPr txBox="1"/>
          <p:nvPr/>
        </p:nvSpPr>
        <p:spPr>
          <a:xfrm>
            <a:off x="4611757" y="1615669"/>
            <a:ext cx="7047578"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يُقصد </a:t>
            </a:r>
            <a:r>
              <a:rPr lang="ar-SA" dirty="0">
                <a:solidFill>
                  <a:srgbClr val="FF0000"/>
                </a:solidFill>
                <a:latin typeface="Alexandria" charset="0"/>
                <a:cs typeface="Alexandria" charset="0"/>
              </a:rPr>
              <a:t>بالإخراج</a:t>
            </a:r>
            <a:r>
              <a:rPr lang="ar-SA" dirty="0">
                <a:latin typeface="Alexandria" charset="0"/>
                <a:cs typeface="Alexandria" charset="0"/>
              </a:rPr>
              <a:t> </a:t>
            </a:r>
            <a:r>
              <a:rPr lang="ar-SA" dirty="0">
                <a:solidFill>
                  <a:srgbClr val="FF0000"/>
                </a:solidFill>
                <a:latin typeface="Alexandria" charset="0"/>
                <a:cs typeface="Alexandria" charset="0"/>
              </a:rPr>
              <a:t>المتجاوب</a:t>
            </a:r>
            <a:r>
              <a:rPr lang="ar-SA" dirty="0">
                <a:latin typeface="Alexandria" charset="0"/>
                <a:cs typeface="Alexandria" charset="0"/>
              </a:rPr>
              <a:t> تلك التقنية التصميمية التي تتيح للمواقع الصحفية التكيّف تلقائيًا مع حجم الشاشة التي يتم عرضها عليها، سواء كانت هاتفًا أو جهازًا لوحيًا أو حاسوبًا.</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يتم ذلك من خلال </a:t>
            </a:r>
            <a:r>
              <a:rPr lang="ar-SA" dirty="0">
                <a:solidFill>
                  <a:srgbClr val="FF0000"/>
                </a:solidFill>
                <a:latin typeface="Alexandria" charset="0"/>
                <a:cs typeface="Alexandria" charset="0"/>
              </a:rPr>
              <a:t>برمجة</a:t>
            </a:r>
            <a:r>
              <a:rPr lang="ar-SA" dirty="0">
                <a:latin typeface="Alexandria" charset="0"/>
                <a:cs typeface="Alexandria" charset="0"/>
              </a:rPr>
              <a:t> </a:t>
            </a:r>
            <a:r>
              <a:rPr lang="ar-SA" dirty="0">
                <a:solidFill>
                  <a:srgbClr val="FF0000"/>
                </a:solidFill>
                <a:latin typeface="Alexandria" charset="0"/>
                <a:cs typeface="Alexandria" charset="0"/>
              </a:rPr>
              <a:t>وتصميم</a:t>
            </a:r>
            <a:r>
              <a:rPr lang="ar-SA" dirty="0">
                <a:latin typeface="Alexandria" charset="0"/>
                <a:cs typeface="Alexandria" charset="0"/>
              </a:rPr>
              <a:t> </a:t>
            </a:r>
            <a:r>
              <a:rPr lang="ar-SA" dirty="0">
                <a:solidFill>
                  <a:srgbClr val="FF0000"/>
                </a:solidFill>
                <a:latin typeface="Alexandria" charset="0"/>
                <a:cs typeface="Alexandria" charset="0"/>
              </a:rPr>
              <a:t>مرن</a:t>
            </a:r>
            <a:r>
              <a:rPr lang="ar-SA" dirty="0">
                <a:latin typeface="Alexandria" charset="0"/>
                <a:cs typeface="Alexandria" charset="0"/>
              </a:rPr>
              <a:t> يجعل العناصر البصرية والنصوص تنساب بسلاسة على أي واجهة، دون فقدان وظيفتها أو التأثير على التجربة البصرية للمستخدم.</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يعد هذا المفهوم </a:t>
            </a:r>
            <a:r>
              <a:rPr lang="ar-SA" dirty="0">
                <a:solidFill>
                  <a:srgbClr val="FF0000"/>
                </a:solidFill>
                <a:latin typeface="Alexandria" charset="0"/>
                <a:cs typeface="Alexandria" charset="0"/>
              </a:rPr>
              <a:t>تطورًا</a:t>
            </a:r>
            <a:r>
              <a:rPr lang="ar-SA" dirty="0">
                <a:latin typeface="Alexandria" charset="0"/>
                <a:cs typeface="Alexandria" charset="0"/>
              </a:rPr>
              <a:t> عن </a:t>
            </a:r>
            <a:r>
              <a:rPr lang="ar-SA" dirty="0">
                <a:solidFill>
                  <a:srgbClr val="FF0000"/>
                </a:solidFill>
                <a:latin typeface="Alexandria" charset="0"/>
                <a:cs typeface="Alexandria" charset="0"/>
              </a:rPr>
              <a:t>الإخراج</a:t>
            </a:r>
            <a:r>
              <a:rPr lang="ar-SA" dirty="0">
                <a:latin typeface="Alexandria" charset="0"/>
                <a:cs typeface="Alexandria" charset="0"/>
              </a:rPr>
              <a:t> </a:t>
            </a:r>
            <a:r>
              <a:rPr lang="ar-SA" dirty="0">
                <a:solidFill>
                  <a:srgbClr val="FF0000"/>
                </a:solidFill>
                <a:latin typeface="Alexandria" charset="0"/>
                <a:cs typeface="Alexandria" charset="0"/>
              </a:rPr>
              <a:t>التقليدي</a:t>
            </a:r>
            <a:r>
              <a:rPr lang="ar-SA" dirty="0">
                <a:latin typeface="Alexandria" charset="0"/>
                <a:cs typeface="Alexandria" charset="0"/>
              </a:rPr>
              <a:t> </a:t>
            </a:r>
            <a:r>
              <a:rPr lang="ar-SA" dirty="0">
                <a:solidFill>
                  <a:srgbClr val="FF0000"/>
                </a:solidFill>
                <a:latin typeface="Alexandria" charset="0"/>
                <a:cs typeface="Alexandria" charset="0"/>
              </a:rPr>
              <a:t>الثابت</a:t>
            </a:r>
            <a:r>
              <a:rPr lang="ar-SA" dirty="0">
                <a:latin typeface="Alexandria" charset="0"/>
                <a:cs typeface="Alexandria" charset="0"/>
              </a:rPr>
              <a:t>، حيث أصبحت الاستجابة للحجم والاتجاه واللمس والتصفح ضرورة لا رفاهية.</a:t>
            </a:r>
          </a:p>
        </p:txBody>
      </p:sp>
      <p:sp>
        <p:nvSpPr>
          <p:cNvPr id="24" name="Rectangle 23">
            <a:extLst>
              <a:ext uri="{FF2B5EF4-FFF2-40B4-BE49-F238E27FC236}">
                <a16:creationId xmlns:a16="http://schemas.microsoft.com/office/drawing/2014/main" id="{4AF4A18B-89EC-2E66-DBF3-28932E2518B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67F8AA2-C6C7-1EAE-A86E-F4913FAD822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A5A67364-6D30-7E4C-0BE9-62A69F4D6A5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مفهوم الإخراج المتجاوب</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244AC63-4C83-4E95-03DF-D188AD63D7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دورة الصحافة الإلكترونية">
            <a:extLst>
              <a:ext uri="{FF2B5EF4-FFF2-40B4-BE49-F238E27FC236}">
                <a16:creationId xmlns:a16="http://schemas.microsoft.com/office/drawing/2014/main" id="{695AB1C9-5FD0-A7A4-405D-53C54A2755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884" y="2544418"/>
            <a:ext cx="4095122" cy="25535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15903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E778AF-D41D-2E20-67A3-75497FF2F70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6084D9D-21C9-3CA1-DD6B-76A339DDF9FC}"/>
              </a:ext>
            </a:extLst>
          </p:cNvPr>
          <p:cNvSpPr txBox="1"/>
          <p:nvPr/>
        </p:nvSpPr>
        <p:spPr>
          <a:xfrm>
            <a:off x="4472590" y="1615669"/>
            <a:ext cx="7186745"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في </a:t>
            </a:r>
            <a:r>
              <a:rPr lang="ar-SA" dirty="0">
                <a:solidFill>
                  <a:srgbClr val="FF0000"/>
                </a:solidFill>
                <a:latin typeface="Alexandria" charset="0"/>
                <a:cs typeface="Alexandria" charset="0"/>
              </a:rPr>
              <a:t>الإخراج</a:t>
            </a:r>
            <a:r>
              <a:rPr lang="ar-SA" dirty="0">
                <a:latin typeface="Alexandria" charset="0"/>
                <a:cs typeface="Alexandria" charset="0"/>
              </a:rPr>
              <a:t> </a:t>
            </a:r>
            <a:r>
              <a:rPr lang="ar-SA" dirty="0">
                <a:solidFill>
                  <a:srgbClr val="FF0000"/>
                </a:solidFill>
                <a:latin typeface="Alexandria" charset="0"/>
                <a:cs typeface="Alexandria" charset="0"/>
              </a:rPr>
              <a:t>التقليدي</a:t>
            </a:r>
            <a:r>
              <a:rPr lang="ar-SA" dirty="0">
                <a:latin typeface="Alexandria" charset="0"/>
                <a:cs typeface="Alexandria" charset="0"/>
              </a:rPr>
              <a:t> يُصمم الموقع أو الصفحة الصحفية لمقاس شاشة معين، ما يجعلها غير عملية عند العرض على شاشات مختلفة.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أما </a:t>
            </a:r>
            <a:r>
              <a:rPr lang="ar-SA" dirty="0">
                <a:solidFill>
                  <a:srgbClr val="FF0000"/>
                </a:solidFill>
                <a:latin typeface="Alexandria" charset="0"/>
                <a:cs typeface="Alexandria" charset="0"/>
              </a:rPr>
              <a:t>الإخراج</a:t>
            </a:r>
            <a:r>
              <a:rPr lang="ar-SA" dirty="0">
                <a:latin typeface="Alexandria" charset="0"/>
                <a:cs typeface="Alexandria" charset="0"/>
              </a:rPr>
              <a:t> </a:t>
            </a:r>
            <a:r>
              <a:rPr lang="ar-SA" dirty="0">
                <a:solidFill>
                  <a:srgbClr val="FF0000"/>
                </a:solidFill>
                <a:latin typeface="Alexandria" charset="0"/>
                <a:cs typeface="Alexandria" charset="0"/>
              </a:rPr>
              <a:t>المتجاوب</a:t>
            </a:r>
            <a:r>
              <a:rPr lang="ar-SA" dirty="0">
                <a:latin typeface="Alexandria" charset="0"/>
                <a:cs typeface="Alexandria" charset="0"/>
              </a:rPr>
              <a:t> فيُعتمد على تقنيات تجعل الموقع أو القالب يعيد ترتيب محتواه تلقائيًا حسب الجهاز، مما يحافظ على وضوح النصوص وسهولة التنقل.</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a:t>
            </a:r>
            <a:r>
              <a:rPr lang="ar-SA" dirty="0">
                <a:solidFill>
                  <a:srgbClr val="FF0000"/>
                </a:solidFill>
                <a:latin typeface="Alexandria" charset="0"/>
                <a:cs typeface="Alexandria" charset="0"/>
              </a:rPr>
              <a:t>الفارق</a:t>
            </a:r>
            <a:r>
              <a:rPr lang="ar-SA" dirty="0">
                <a:latin typeface="Alexandria" charset="0"/>
                <a:cs typeface="Alexandria" charset="0"/>
              </a:rPr>
              <a:t> </a:t>
            </a:r>
            <a:r>
              <a:rPr lang="ar-SA" dirty="0">
                <a:solidFill>
                  <a:srgbClr val="FF0000"/>
                </a:solidFill>
                <a:latin typeface="Alexandria" charset="0"/>
                <a:cs typeface="Alexandria" charset="0"/>
              </a:rPr>
              <a:t>التقني</a:t>
            </a:r>
            <a:r>
              <a:rPr lang="ar-SA" dirty="0">
                <a:latin typeface="Alexandria" charset="0"/>
                <a:cs typeface="Alexandria" charset="0"/>
              </a:rPr>
              <a:t> يمثل اليوم معيارًا أساسيًا في تقييم جودة التجربة الرقمية للمستخدم، وبالتالي نجاح المنصات الإعلامية رقميًا.</a:t>
            </a:r>
          </a:p>
        </p:txBody>
      </p:sp>
      <p:sp>
        <p:nvSpPr>
          <p:cNvPr id="24" name="Rectangle 23">
            <a:extLst>
              <a:ext uri="{FF2B5EF4-FFF2-40B4-BE49-F238E27FC236}">
                <a16:creationId xmlns:a16="http://schemas.microsoft.com/office/drawing/2014/main" id="{86202DFC-F3B9-3BD9-DAB1-66AD9C46135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F0D94D7-D676-5E77-1E4B-D175B6A0E94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A9A4EB79-A00B-6A01-2FEB-1A8DC8F8D0E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الفرق بين الإخراج التقليدي والمتجاوب</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10C2F4B-66CC-D886-B947-4835B1E0DD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أهمية الصحافة الإلكترونية">
            <a:extLst>
              <a:ext uri="{FF2B5EF4-FFF2-40B4-BE49-F238E27FC236}">
                <a16:creationId xmlns:a16="http://schemas.microsoft.com/office/drawing/2014/main" id="{67BD0A61-F5F9-1E1B-2985-911E0AB09C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465" y="2359855"/>
            <a:ext cx="4002996" cy="29994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0413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55B3B-E499-F27E-92E9-63EFAF3D002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82F0963-A1FA-2C61-0EA2-DEA4BB6EE883}"/>
              </a:ext>
            </a:extLst>
          </p:cNvPr>
          <p:cNvSpPr txBox="1"/>
          <p:nvPr/>
        </p:nvSpPr>
        <p:spPr>
          <a:xfrm>
            <a:off x="5078896" y="1615669"/>
            <a:ext cx="6580439"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يعتمد التصميم المتجاوب على </a:t>
            </a:r>
            <a:r>
              <a:rPr lang="ar-SA" dirty="0">
                <a:solidFill>
                  <a:srgbClr val="FF0000"/>
                </a:solidFill>
                <a:latin typeface="Alexandria" charset="0"/>
                <a:cs typeface="Alexandria" charset="0"/>
              </a:rPr>
              <a:t>شبكة</a:t>
            </a:r>
            <a:r>
              <a:rPr lang="ar-SA" dirty="0">
                <a:latin typeface="Alexandria" charset="0"/>
                <a:cs typeface="Alexandria" charset="0"/>
              </a:rPr>
              <a:t> </a:t>
            </a:r>
            <a:r>
              <a:rPr lang="ar-SA" dirty="0">
                <a:solidFill>
                  <a:srgbClr val="FF0000"/>
                </a:solidFill>
                <a:latin typeface="Alexandria" charset="0"/>
                <a:cs typeface="Alexandria" charset="0"/>
              </a:rPr>
              <a:t>مرنة</a:t>
            </a:r>
            <a:r>
              <a:rPr lang="en-US" dirty="0">
                <a:solidFill>
                  <a:srgbClr val="FF0000"/>
                </a:solidFill>
                <a:latin typeface="Alexandria" charset="0"/>
                <a:cs typeface="Alexandria" charset="0"/>
              </a:rPr>
              <a:t>Flexible</a:t>
            </a:r>
            <a:r>
              <a:rPr lang="en-US" dirty="0">
                <a:latin typeface="Alexandria" charset="0"/>
                <a:cs typeface="Alexandria" charset="0"/>
              </a:rPr>
              <a:t> </a:t>
            </a:r>
            <a:r>
              <a:rPr lang="en-US" dirty="0">
                <a:solidFill>
                  <a:srgbClr val="FF0000"/>
                </a:solidFill>
                <a:latin typeface="Alexandria" charset="0"/>
                <a:cs typeface="Alexandria" charset="0"/>
              </a:rPr>
              <a:t>Grid</a:t>
            </a:r>
            <a:r>
              <a:rPr lang="en-US" dirty="0">
                <a:latin typeface="Alexandria" charset="0"/>
                <a:cs typeface="Alexandria" charset="0"/>
              </a:rPr>
              <a:t> </a:t>
            </a:r>
            <a:r>
              <a:rPr lang="ar-SA" dirty="0">
                <a:latin typeface="Alexandria" charset="0"/>
                <a:cs typeface="Alexandria" charset="0"/>
              </a:rPr>
              <a:t> تتحكم في توزيع العناصر وفقًا لأبعاد الشاشة.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صور قابلة للتعديل بالحجم </a:t>
            </a:r>
            <a:r>
              <a:rPr lang="en-US" dirty="0">
                <a:solidFill>
                  <a:srgbClr val="FF0000"/>
                </a:solidFill>
                <a:latin typeface="Alexandria" charset="0"/>
                <a:cs typeface="Alexandria" charset="0"/>
              </a:rPr>
              <a:t>Responsive</a:t>
            </a:r>
            <a:r>
              <a:rPr lang="en-US" dirty="0">
                <a:latin typeface="Alexandria" charset="0"/>
                <a:cs typeface="Alexandria" charset="0"/>
              </a:rPr>
              <a:t> </a:t>
            </a:r>
            <a:r>
              <a:rPr lang="en-US" dirty="0">
                <a:solidFill>
                  <a:srgbClr val="FF0000"/>
                </a:solidFill>
                <a:latin typeface="Alexandria" charset="0"/>
                <a:cs typeface="Alexandria" charset="0"/>
              </a:rPr>
              <a:t>Images</a:t>
            </a:r>
            <a:r>
              <a:rPr lang="ar-SA" dirty="0">
                <a:latin typeface="Alexandria" charset="0"/>
                <a:cs typeface="Alexandria" charset="0"/>
              </a:rPr>
              <a:t> تضمن تحميل الصورة بأفضل دقة ممكنة دون إثقال الموقع.</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تضاف إلى ذلك وحدات </a:t>
            </a:r>
            <a:r>
              <a:rPr lang="en-US" dirty="0">
                <a:solidFill>
                  <a:srgbClr val="FF0000"/>
                </a:solidFill>
                <a:latin typeface="Alexandria" charset="0"/>
                <a:cs typeface="Alexandria" charset="0"/>
              </a:rPr>
              <a:t>CSS</a:t>
            </a:r>
            <a:r>
              <a:rPr lang="en-US" dirty="0">
                <a:latin typeface="Alexandria" charset="0"/>
                <a:cs typeface="Alexandria" charset="0"/>
              </a:rPr>
              <a:t> </a:t>
            </a:r>
            <a:r>
              <a:rPr lang="en-US" dirty="0">
                <a:solidFill>
                  <a:srgbClr val="FF0000"/>
                </a:solidFill>
                <a:latin typeface="Alexandria" charset="0"/>
                <a:cs typeface="Alexandria" charset="0"/>
              </a:rPr>
              <a:t>Media</a:t>
            </a:r>
            <a:r>
              <a:rPr lang="en-US" dirty="0">
                <a:latin typeface="Alexandria" charset="0"/>
                <a:cs typeface="Alexandria" charset="0"/>
              </a:rPr>
              <a:t> </a:t>
            </a:r>
            <a:r>
              <a:rPr lang="en-US" dirty="0">
                <a:solidFill>
                  <a:srgbClr val="FF0000"/>
                </a:solidFill>
                <a:latin typeface="Alexandria" charset="0"/>
                <a:cs typeface="Alexandria" charset="0"/>
              </a:rPr>
              <a:t>Queries</a:t>
            </a:r>
            <a:r>
              <a:rPr lang="en-US" dirty="0">
                <a:latin typeface="Alexandria" charset="0"/>
                <a:cs typeface="Alexandria" charset="0"/>
              </a:rPr>
              <a:t>، </a:t>
            </a:r>
            <a:r>
              <a:rPr lang="ar-SA" dirty="0">
                <a:latin typeface="Alexandria" charset="0"/>
                <a:cs typeface="Alexandria" charset="0"/>
              </a:rPr>
              <a:t>وهي التي تُحدد كيف يتغير التصميم حسب العرض، ما يجعل الصفحة تتجاوب بذكاء دون تدخل بشري.</a:t>
            </a:r>
          </a:p>
        </p:txBody>
      </p:sp>
      <p:sp>
        <p:nvSpPr>
          <p:cNvPr id="24" name="Rectangle 23">
            <a:extLst>
              <a:ext uri="{FF2B5EF4-FFF2-40B4-BE49-F238E27FC236}">
                <a16:creationId xmlns:a16="http://schemas.microsoft.com/office/drawing/2014/main" id="{EF07921E-9F86-2902-1E00-13DB7E71783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BCB0158-D5B1-BEC0-82B7-3669172CCA1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4ACB125F-A726-E237-4B70-55389842842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العناصر الأساسية في التصميم المتجاوب</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7B7F246-B015-C516-0745-BC4BB9B339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A Deep Dive into CSS Grid - Zian's Blog">
            <a:extLst>
              <a:ext uri="{FF2B5EF4-FFF2-40B4-BE49-F238E27FC236}">
                <a16:creationId xmlns:a16="http://schemas.microsoft.com/office/drawing/2014/main" id="{0CDA7716-9B47-C986-E26E-88D2C4BD1F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06" t="19270" r="7942" b="19467"/>
          <a:stretch>
            <a:fillRect/>
          </a:stretch>
        </p:blipFill>
        <p:spPr bwMode="auto">
          <a:xfrm rot="16200000">
            <a:off x="-801495" y="2524879"/>
            <a:ext cx="6767622" cy="47819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33474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AEB7C-96E1-F5A1-B7D3-481E586A0C8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8417C1D-8CB3-78FF-5712-6A4131AA6DFF}"/>
              </a:ext>
            </a:extLst>
          </p:cNvPr>
          <p:cNvSpPr txBox="1"/>
          <p:nvPr/>
        </p:nvSpPr>
        <p:spPr>
          <a:xfrm>
            <a:off x="5108713" y="1615669"/>
            <a:ext cx="6550622"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لأن أكثر من 70% من الجمهور </a:t>
            </a:r>
            <a:r>
              <a:rPr lang="ar-SA" dirty="0">
                <a:solidFill>
                  <a:srgbClr val="FF0000"/>
                </a:solidFill>
                <a:latin typeface="Alexandria" charset="0"/>
                <a:cs typeface="Alexandria" charset="0"/>
              </a:rPr>
              <a:t>يستهلك</a:t>
            </a:r>
            <a:r>
              <a:rPr lang="ar-SA" dirty="0">
                <a:latin typeface="Alexandria" charset="0"/>
                <a:cs typeface="Alexandria" charset="0"/>
              </a:rPr>
              <a:t> </a:t>
            </a:r>
            <a:r>
              <a:rPr lang="ar-SA" dirty="0">
                <a:solidFill>
                  <a:srgbClr val="FF0000"/>
                </a:solidFill>
                <a:latin typeface="Alexandria" charset="0"/>
                <a:cs typeface="Alexandria" charset="0"/>
              </a:rPr>
              <a:t>الأخبار</a:t>
            </a:r>
            <a:r>
              <a:rPr lang="ar-SA" dirty="0">
                <a:latin typeface="Alexandria" charset="0"/>
                <a:cs typeface="Alexandria" charset="0"/>
              </a:rPr>
              <a:t> عبر </a:t>
            </a:r>
            <a:r>
              <a:rPr lang="ar-SA" dirty="0">
                <a:solidFill>
                  <a:srgbClr val="FF0000"/>
                </a:solidFill>
                <a:latin typeface="Alexandria" charset="0"/>
                <a:cs typeface="Alexandria" charset="0"/>
              </a:rPr>
              <a:t>الهواتف</a:t>
            </a:r>
            <a:r>
              <a:rPr lang="ar-SA" dirty="0">
                <a:latin typeface="Alexandria" charset="0"/>
                <a:cs typeface="Alexandria" charset="0"/>
              </a:rPr>
              <a:t> </a:t>
            </a:r>
            <a:r>
              <a:rPr lang="ar-SA" dirty="0">
                <a:solidFill>
                  <a:srgbClr val="FF0000"/>
                </a:solidFill>
                <a:latin typeface="Alexandria" charset="0"/>
                <a:cs typeface="Alexandria" charset="0"/>
              </a:rPr>
              <a:t>الذكية</a:t>
            </a:r>
            <a:r>
              <a:rPr lang="ar-SA" dirty="0">
                <a:latin typeface="Alexandria" charset="0"/>
                <a:cs typeface="Alexandria" charset="0"/>
              </a:rPr>
              <a:t>، ما يجعل التجاوب مع هذه الأجهزة أمرًا لا مفر منه.</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المواقع </a:t>
            </a:r>
            <a:r>
              <a:rPr lang="ar-SA" dirty="0">
                <a:solidFill>
                  <a:srgbClr val="FF0000"/>
                </a:solidFill>
                <a:latin typeface="Alexandria" charset="0"/>
                <a:cs typeface="Alexandria" charset="0"/>
              </a:rPr>
              <a:t>غير</a:t>
            </a:r>
            <a:r>
              <a:rPr lang="ar-SA" dirty="0">
                <a:latin typeface="Alexandria" charset="0"/>
                <a:cs typeface="Alexandria" charset="0"/>
              </a:rPr>
              <a:t> </a:t>
            </a:r>
            <a:r>
              <a:rPr lang="ar-SA" dirty="0">
                <a:solidFill>
                  <a:srgbClr val="FF0000"/>
                </a:solidFill>
                <a:latin typeface="Alexandria" charset="0"/>
                <a:cs typeface="Alexandria" charset="0"/>
              </a:rPr>
              <a:t>المتجاوبة</a:t>
            </a:r>
            <a:r>
              <a:rPr lang="ar-SA" dirty="0">
                <a:latin typeface="Alexandria" charset="0"/>
                <a:cs typeface="Alexandria" charset="0"/>
              </a:rPr>
              <a:t> تؤدي إلى تجربة سيئة قد تدفع المستخدم إلى مغادرتها بسرعة، ما ينعكس سلبًا على معدل التفاعل والقراءة.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يُعد الإخراج المتجاوب </a:t>
            </a:r>
            <a:r>
              <a:rPr lang="ar-SA" dirty="0">
                <a:solidFill>
                  <a:srgbClr val="FF0000"/>
                </a:solidFill>
                <a:latin typeface="Alexandria" charset="0"/>
                <a:cs typeface="Alexandria" charset="0"/>
              </a:rPr>
              <a:t>معيارًا</a:t>
            </a:r>
            <a:r>
              <a:rPr lang="ar-SA" dirty="0">
                <a:latin typeface="Alexandria" charset="0"/>
                <a:cs typeface="Alexandria" charset="0"/>
              </a:rPr>
              <a:t> مهمًا في </a:t>
            </a:r>
            <a:r>
              <a:rPr lang="ar-SA" dirty="0">
                <a:solidFill>
                  <a:srgbClr val="FF0000"/>
                </a:solidFill>
                <a:latin typeface="Alexandria" charset="0"/>
                <a:cs typeface="Alexandria" charset="0"/>
              </a:rPr>
              <a:t>تحسين</a:t>
            </a:r>
            <a:r>
              <a:rPr lang="ar-SA" dirty="0">
                <a:latin typeface="Alexandria" charset="0"/>
                <a:cs typeface="Alexandria" charset="0"/>
              </a:rPr>
              <a:t> </a:t>
            </a:r>
            <a:r>
              <a:rPr lang="ar-SA" dirty="0">
                <a:solidFill>
                  <a:srgbClr val="FF0000"/>
                </a:solidFill>
                <a:latin typeface="Alexandria" charset="0"/>
                <a:cs typeface="Alexandria" charset="0"/>
              </a:rPr>
              <a:t>نتائج</a:t>
            </a:r>
            <a:r>
              <a:rPr lang="ar-SA" dirty="0">
                <a:latin typeface="Alexandria" charset="0"/>
                <a:cs typeface="Alexandria" charset="0"/>
              </a:rPr>
              <a:t> </a:t>
            </a:r>
            <a:r>
              <a:rPr lang="ar-SA" dirty="0">
                <a:solidFill>
                  <a:srgbClr val="FF0000"/>
                </a:solidFill>
                <a:latin typeface="Alexandria" charset="0"/>
                <a:cs typeface="Alexandria" charset="0"/>
              </a:rPr>
              <a:t>محركات</a:t>
            </a:r>
            <a:r>
              <a:rPr lang="ar-SA" dirty="0">
                <a:latin typeface="Alexandria" charset="0"/>
                <a:cs typeface="Alexandria" charset="0"/>
              </a:rPr>
              <a:t> </a:t>
            </a:r>
            <a:r>
              <a:rPr lang="ar-SA" dirty="0">
                <a:solidFill>
                  <a:srgbClr val="FF0000"/>
                </a:solidFill>
                <a:latin typeface="Alexandria" charset="0"/>
                <a:cs typeface="Alexandria" charset="0"/>
              </a:rPr>
              <a:t>البحث</a:t>
            </a:r>
            <a:r>
              <a:rPr lang="ar-SA" dirty="0">
                <a:latin typeface="Alexandria" charset="0"/>
                <a:cs typeface="Alexandria" charset="0"/>
              </a:rPr>
              <a:t> </a:t>
            </a:r>
            <a:r>
              <a:rPr lang="en-US" dirty="0">
                <a:latin typeface="Alexandria" charset="0"/>
                <a:cs typeface="Alexandria" charset="0"/>
              </a:rPr>
              <a:t>SEO، </a:t>
            </a:r>
            <a:r>
              <a:rPr lang="ar-SA" dirty="0">
                <a:latin typeface="Alexandria" charset="0"/>
                <a:cs typeface="Alexandria" charset="0"/>
              </a:rPr>
              <a:t>وبالتالي وصول المحتوى إلى جمهور أوسع.</a:t>
            </a:r>
          </a:p>
        </p:txBody>
      </p:sp>
      <p:sp>
        <p:nvSpPr>
          <p:cNvPr id="24" name="Rectangle 23">
            <a:extLst>
              <a:ext uri="{FF2B5EF4-FFF2-40B4-BE49-F238E27FC236}">
                <a16:creationId xmlns:a16="http://schemas.microsoft.com/office/drawing/2014/main" id="{5108E0BE-A4A3-83BA-5DFD-D37EE19AF6D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E3ECBD-EEEE-82C2-AF86-C4A6254EFF4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1336F478-EA5F-D75D-69A8-2E09507197A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لماذا الإخراج المتجاوب مهم للصحافة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9F345C6-A2C1-168E-D67D-F258AF995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Tìm hiểu CSS Grid Layout cơ bản">
            <a:extLst>
              <a:ext uri="{FF2B5EF4-FFF2-40B4-BE49-F238E27FC236}">
                <a16:creationId xmlns:a16="http://schemas.microsoft.com/office/drawing/2014/main" id="{C9DCF7E4-DF6B-D5A0-4F78-21EE3ED00AA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411" y="2541304"/>
            <a:ext cx="4722094" cy="26531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23969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3E823-CCA3-B320-F00C-2B5E81D223B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4533418-18A3-5F15-A7FC-8564E538B4A3}"/>
              </a:ext>
            </a:extLst>
          </p:cNvPr>
          <p:cNvSpPr txBox="1"/>
          <p:nvPr/>
        </p:nvSpPr>
        <p:spPr>
          <a:xfrm>
            <a:off x="4023360" y="1615669"/>
            <a:ext cx="7635975"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يُعتبر الإخراج المتجاوب أداة فعالة في </a:t>
            </a:r>
            <a:r>
              <a:rPr lang="ar-SA" dirty="0">
                <a:solidFill>
                  <a:srgbClr val="FF0000"/>
                </a:solidFill>
                <a:latin typeface="Alexandria" charset="0"/>
                <a:cs typeface="Alexandria" charset="0"/>
              </a:rPr>
              <a:t>تحسين</a:t>
            </a:r>
            <a:r>
              <a:rPr lang="ar-SA" dirty="0">
                <a:latin typeface="Alexandria" charset="0"/>
                <a:cs typeface="Alexandria" charset="0"/>
              </a:rPr>
              <a:t> </a:t>
            </a:r>
            <a:r>
              <a:rPr lang="ar-SA" dirty="0">
                <a:solidFill>
                  <a:srgbClr val="FF0000"/>
                </a:solidFill>
                <a:latin typeface="Alexandria" charset="0"/>
                <a:cs typeface="Alexandria" charset="0"/>
              </a:rPr>
              <a:t>تجربة</a:t>
            </a:r>
            <a:r>
              <a:rPr lang="ar-SA" dirty="0">
                <a:latin typeface="Alexandria" charset="0"/>
                <a:cs typeface="Alexandria" charset="0"/>
              </a:rPr>
              <a:t> </a:t>
            </a:r>
            <a:r>
              <a:rPr lang="ar-SA" dirty="0">
                <a:solidFill>
                  <a:srgbClr val="FF0000"/>
                </a:solidFill>
                <a:latin typeface="Alexandria" charset="0"/>
                <a:cs typeface="Alexandria" charset="0"/>
              </a:rPr>
              <a:t>المستخدم</a:t>
            </a:r>
            <a:r>
              <a:rPr lang="ar-SA" dirty="0">
                <a:latin typeface="Alexandria" charset="0"/>
                <a:cs typeface="Alexandria" charset="0"/>
              </a:rPr>
              <a:t> من خلال تقديم تصميم مرن يلائم سلوك المتصفح مهما اختلف جهازه.</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تساهم هذه التجربة في </a:t>
            </a:r>
            <a:r>
              <a:rPr lang="ar-SA" dirty="0">
                <a:solidFill>
                  <a:srgbClr val="FF0000"/>
                </a:solidFill>
                <a:latin typeface="Alexandria" charset="0"/>
                <a:cs typeface="Alexandria" charset="0"/>
              </a:rPr>
              <a:t>تعزيز</a:t>
            </a:r>
            <a:r>
              <a:rPr lang="ar-SA" dirty="0">
                <a:latin typeface="Alexandria" charset="0"/>
                <a:cs typeface="Alexandria" charset="0"/>
              </a:rPr>
              <a:t> </a:t>
            </a:r>
            <a:r>
              <a:rPr lang="ar-SA" dirty="0">
                <a:solidFill>
                  <a:srgbClr val="FF0000"/>
                </a:solidFill>
                <a:latin typeface="Alexandria" charset="0"/>
                <a:cs typeface="Alexandria" charset="0"/>
              </a:rPr>
              <a:t>مدة</a:t>
            </a:r>
            <a:r>
              <a:rPr lang="ar-SA" dirty="0">
                <a:latin typeface="Alexandria" charset="0"/>
                <a:cs typeface="Alexandria" charset="0"/>
              </a:rPr>
              <a:t> </a:t>
            </a:r>
            <a:r>
              <a:rPr lang="ar-SA" dirty="0">
                <a:solidFill>
                  <a:srgbClr val="FF0000"/>
                </a:solidFill>
                <a:latin typeface="Alexandria" charset="0"/>
                <a:cs typeface="Alexandria" charset="0"/>
              </a:rPr>
              <a:t>بقاء</a:t>
            </a:r>
            <a:r>
              <a:rPr lang="ar-SA" dirty="0">
                <a:latin typeface="Alexandria" charset="0"/>
                <a:cs typeface="Alexandria" charset="0"/>
              </a:rPr>
              <a:t> المستخدم على الموقع وتشجيعه على التفاعل مع المحتوى من خلال القراءة، التعليق، والمشاركة.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كلما شعر المستخدم </a:t>
            </a:r>
            <a:r>
              <a:rPr lang="ar-SA" dirty="0">
                <a:solidFill>
                  <a:srgbClr val="FF0000"/>
                </a:solidFill>
                <a:latin typeface="Alexandria" charset="0"/>
                <a:cs typeface="Alexandria" charset="0"/>
              </a:rPr>
              <a:t>بسهولة</a:t>
            </a:r>
            <a:r>
              <a:rPr lang="ar-SA" dirty="0">
                <a:latin typeface="Alexandria" charset="0"/>
                <a:cs typeface="Alexandria" charset="0"/>
              </a:rPr>
              <a:t> التصفح </a:t>
            </a:r>
            <a:r>
              <a:rPr lang="ar-SA" dirty="0">
                <a:solidFill>
                  <a:srgbClr val="FF0000"/>
                </a:solidFill>
                <a:latin typeface="Alexandria" charset="0"/>
                <a:cs typeface="Alexandria" charset="0"/>
              </a:rPr>
              <a:t>وسرعة</a:t>
            </a:r>
            <a:r>
              <a:rPr lang="ar-SA" dirty="0">
                <a:latin typeface="Alexandria" charset="0"/>
                <a:cs typeface="Alexandria" charset="0"/>
              </a:rPr>
              <a:t> التحميل </a:t>
            </a:r>
            <a:r>
              <a:rPr lang="ar-SA" dirty="0">
                <a:solidFill>
                  <a:srgbClr val="FF0000"/>
                </a:solidFill>
                <a:latin typeface="Alexandria" charset="0"/>
                <a:cs typeface="Alexandria" charset="0"/>
              </a:rPr>
              <a:t>وتنظيم</a:t>
            </a:r>
            <a:r>
              <a:rPr lang="ar-SA" dirty="0">
                <a:latin typeface="Alexandria" charset="0"/>
                <a:cs typeface="Alexandria" charset="0"/>
              </a:rPr>
              <a:t> المحتوى، زادت احتمالات عودته مرة أخرى، مما يرفع من معدل الزيارات المتكررة للموقع.</a:t>
            </a:r>
          </a:p>
        </p:txBody>
      </p:sp>
      <p:sp>
        <p:nvSpPr>
          <p:cNvPr id="24" name="Rectangle 23">
            <a:extLst>
              <a:ext uri="{FF2B5EF4-FFF2-40B4-BE49-F238E27FC236}">
                <a16:creationId xmlns:a16="http://schemas.microsoft.com/office/drawing/2014/main" id="{7F1968F2-D9CA-4844-BD27-D7BC3391B04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5C90739-E2C9-FBCF-6DCF-8168627E840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8A6BC269-8740-B809-8F29-C9A8D92637F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تجربة المستخدم </a:t>
            </a:r>
            <a:r>
              <a:rPr lang="en-US" sz="2800" b="1" dirty="0">
                <a:solidFill>
                  <a:schemeClr val="bg1"/>
                </a:solidFill>
                <a:latin typeface="Alexandria" charset="0"/>
                <a:cs typeface="Alexandria" charset="0"/>
              </a:rPr>
              <a:t>User Experience</a:t>
            </a:r>
          </a:p>
        </p:txBody>
      </p:sp>
      <p:pic>
        <p:nvPicPr>
          <p:cNvPr id="17" name="Graphic 21">
            <a:extLst>
              <a:ext uri="{FF2B5EF4-FFF2-40B4-BE49-F238E27FC236}">
                <a16:creationId xmlns:a16="http://schemas.microsoft.com/office/drawing/2014/main" id="{ABFE3D64-A685-3474-D194-F681E008AF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أبحاث تجربة المستخدم: التعريف والأنواع والخطوات والاستخدامات ...">
            <a:extLst>
              <a:ext uri="{FF2B5EF4-FFF2-40B4-BE49-F238E27FC236}">
                <a16:creationId xmlns:a16="http://schemas.microsoft.com/office/drawing/2014/main" id="{5DDC9037-13CB-73C1-5C1B-418616A871A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7044" r="47085"/>
          <a:stretch>
            <a:fillRect/>
          </a:stretch>
        </p:blipFill>
        <p:spPr bwMode="auto">
          <a:xfrm>
            <a:off x="367747" y="1747938"/>
            <a:ext cx="3256686" cy="42398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09677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CBB0B-AEBA-4A4B-3264-06145CB01A9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13FF96C-6F6F-10B1-384B-CBD138EA2ED5}"/>
              </a:ext>
            </a:extLst>
          </p:cNvPr>
          <p:cNvSpPr txBox="1"/>
          <p:nvPr/>
        </p:nvSpPr>
        <p:spPr>
          <a:xfrm>
            <a:off x="4221804" y="1615669"/>
            <a:ext cx="7437532"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المواقع الصحفية الحديثة على قوالب تصميم يتم إنشاؤها باستخدام لغات برمجة مثل </a:t>
            </a:r>
            <a:r>
              <a:rPr lang="en-US" dirty="0">
                <a:solidFill>
                  <a:srgbClr val="FF0000"/>
                </a:solidFill>
                <a:latin typeface="Alexandria" charset="0"/>
                <a:cs typeface="Alexandria" charset="0"/>
              </a:rPr>
              <a:t>HTML5</a:t>
            </a:r>
            <a:r>
              <a:rPr lang="ar-SA" dirty="0">
                <a:latin typeface="Alexandria" charset="0"/>
                <a:cs typeface="Alexandria" charset="0"/>
              </a:rPr>
              <a:t> </a:t>
            </a:r>
            <a:r>
              <a:rPr lang="en-US" dirty="0">
                <a:latin typeface="Alexandria" charset="0"/>
                <a:cs typeface="Alexandria" charset="0"/>
              </a:rPr>
              <a:t> </a:t>
            </a:r>
            <a:r>
              <a:rPr lang="ar-SA" dirty="0">
                <a:latin typeface="Alexandria" charset="0"/>
                <a:cs typeface="Alexandria" charset="0"/>
              </a:rPr>
              <a:t>و </a:t>
            </a:r>
            <a:r>
              <a:rPr lang="en-US" dirty="0">
                <a:solidFill>
                  <a:srgbClr val="FF0000"/>
                </a:solidFill>
                <a:latin typeface="Alexandria" charset="0"/>
                <a:cs typeface="Alexandria" charset="0"/>
              </a:rPr>
              <a:t>CSS3</a:t>
            </a:r>
            <a:r>
              <a:rPr lang="en-US" dirty="0">
                <a:latin typeface="Alexandria" charset="0"/>
                <a:cs typeface="Alexandria" charset="0"/>
              </a:rPr>
              <a:t>، </a:t>
            </a:r>
            <a:r>
              <a:rPr lang="ar-SA" dirty="0">
                <a:latin typeface="Alexandria" charset="0"/>
                <a:cs typeface="Alexandria" charset="0"/>
              </a:rPr>
              <a:t>مع دمج مكتبات مثل </a:t>
            </a:r>
            <a:r>
              <a:rPr lang="en-US" dirty="0">
                <a:solidFill>
                  <a:srgbClr val="FF0000"/>
                </a:solidFill>
                <a:latin typeface="Alexandria" charset="0"/>
                <a:cs typeface="Alexandria" charset="0"/>
              </a:rPr>
              <a:t>Bootstrap</a:t>
            </a:r>
            <a:r>
              <a:rPr lang="ar-SA" dirty="0">
                <a:latin typeface="Alexandria" charset="0"/>
                <a:cs typeface="Alexandria" charset="0"/>
              </a:rPr>
              <a:t>.</a:t>
            </a:r>
          </a:p>
          <a:p>
            <a:pPr algn="just" rtl="1">
              <a:lnSpc>
                <a:spcPct val="200000"/>
              </a:lnSpc>
            </a:pPr>
            <a:endParaRPr lang="en-US"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تتيح هذه القوالب </a:t>
            </a:r>
            <a:r>
              <a:rPr lang="ar-SA" dirty="0">
                <a:solidFill>
                  <a:srgbClr val="FF0000"/>
                </a:solidFill>
                <a:latin typeface="Alexandria" charset="0"/>
                <a:cs typeface="Alexandria" charset="0"/>
              </a:rPr>
              <a:t>تخصيص</a:t>
            </a:r>
            <a:r>
              <a:rPr lang="ar-SA" dirty="0">
                <a:latin typeface="Alexandria" charset="0"/>
                <a:cs typeface="Alexandria" charset="0"/>
              </a:rPr>
              <a:t> </a:t>
            </a:r>
            <a:r>
              <a:rPr lang="ar-SA" dirty="0">
                <a:solidFill>
                  <a:srgbClr val="FF0000"/>
                </a:solidFill>
                <a:latin typeface="Alexandria" charset="0"/>
                <a:cs typeface="Alexandria" charset="0"/>
              </a:rPr>
              <a:t>المحتوى</a:t>
            </a:r>
            <a:r>
              <a:rPr lang="ar-SA" dirty="0">
                <a:latin typeface="Alexandria" charset="0"/>
                <a:cs typeface="Alexandria" charset="0"/>
              </a:rPr>
              <a:t> </a:t>
            </a:r>
            <a:r>
              <a:rPr lang="ar-SA" dirty="0">
                <a:solidFill>
                  <a:srgbClr val="FF0000"/>
                </a:solidFill>
                <a:latin typeface="Alexandria" charset="0"/>
                <a:cs typeface="Alexandria" charset="0"/>
              </a:rPr>
              <a:t>وعناصره</a:t>
            </a:r>
            <a:r>
              <a:rPr lang="ar-SA" dirty="0">
                <a:latin typeface="Alexandria" charset="0"/>
                <a:cs typeface="Alexandria" charset="0"/>
              </a:rPr>
              <a:t> (العناوين، الصور، الفيديو) لتتناسب تلقائيًا مع حجم الشاشة المستخدم دون أي تدخل يدوي.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القوالب </a:t>
            </a:r>
            <a:r>
              <a:rPr lang="ar-SA" dirty="0">
                <a:solidFill>
                  <a:srgbClr val="FF0000"/>
                </a:solidFill>
                <a:latin typeface="Alexandria" charset="0"/>
                <a:cs typeface="Alexandria" charset="0"/>
              </a:rPr>
              <a:t>لا تختصر على التناسق فقط</a:t>
            </a:r>
            <a:r>
              <a:rPr lang="ar-SA" dirty="0">
                <a:latin typeface="Alexandria" charset="0"/>
                <a:cs typeface="Alexandria" charset="0"/>
              </a:rPr>
              <a:t>، بل تدعم الأداء العالي، مما يعني تحميلًا أسرع وتجربة خالية من التقطيع أو التشويش البصري.</a:t>
            </a:r>
          </a:p>
        </p:txBody>
      </p:sp>
      <p:sp>
        <p:nvSpPr>
          <p:cNvPr id="24" name="Rectangle 23">
            <a:extLst>
              <a:ext uri="{FF2B5EF4-FFF2-40B4-BE49-F238E27FC236}">
                <a16:creationId xmlns:a16="http://schemas.microsoft.com/office/drawing/2014/main" id="{EAE6EC5C-6671-BA02-01C7-66302ECF80F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DF69B05-93BF-D322-75E0-A4763417774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FB3E53E0-D7EB-3335-168F-1E0CEC1823D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تصميم القوالب المتجاوبة</a:t>
            </a:r>
          </a:p>
        </p:txBody>
      </p:sp>
      <p:pic>
        <p:nvPicPr>
          <p:cNvPr id="17" name="Graphic 21">
            <a:extLst>
              <a:ext uri="{FF2B5EF4-FFF2-40B4-BE49-F238E27FC236}">
                <a16:creationId xmlns:a16="http://schemas.microsoft.com/office/drawing/2014/main" id="{921581D6-158E-8399-DD14-6FEBFE7202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First Steps Into Writing Code. HTML/CSS/BOOTSTRAP | by Luis Flores ...">
            <a:extLst>
              <a:ext uri="{FF2B5EF4-FFF2-40B4-BE49-F238E27FC236}">
                <a16:creationId xmlns:a16="http://schemas.microsoft.com/office/drawing/2014/main" id="{A2987EE9-3030-A3C0-9C1E-8A0B2849F9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588" y="2764461"/>
            <a:ext cx="3472062" cy="22300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41264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C686A-0C30-DBF7-708C-06B6ED2DE80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A4F2140-3301-8255-F1A9-37393909FB1B}"/>
              </a:ext>
            </a:extLst>
          </p:cNvPr>
          <p:cNvSpPr txBox="1"/>
          <p:nvPr/>
        </p:nvSpPr>
        <p:spPr>
          <a:xfrm>
            <a:off x="5710135" y="1615669"/>
            <a:ext cx="5949199" cy="484292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تعد </a:t>
            </a:r>
            <a:r>
              <a:rPr lang="en-US" dirty="0">
                <a:solidFill>
                  <a:srgbClr val="FF0000"/>
                </a:solidFill>
                <a:latin typeface="Alexandria" charset="0"/>
                <a:cs typeface="Alexandria" charset="0"/>
              </a:rPr>
              <a:t>CSS</a:t>
            </a:r>
            <a:r>
              <a:rPr lang="en-US" dirty="0">
                <a:latin typeface="Alexandria" charset="0"/>
                <a:cs typeface="Alexandria" charset="0"/>
              </a:rPr>
              <a:t> </a:t>
            </a:r>
            <a:r>
              <a:rPr lang="en-US" dirty="0">
                <a:solidFill>
                  <a:srgbClr val="FF0000"/>
                </a:solidFill>
                <a:latin typeface="Alexandria" charset="0"/>
                <a:cs typeface="Alexandria" charset="0"/>
              </a:rPr>
              <a:t>Media</a:t>
            </a:r>
            <a:r>
              <a:rPr lang="en-US" dirty="0">
                <a:latin typeface="Alexandria" charset="0"/>
                <a:cs typeface="Alexandria" charset="0"/>
              </a:rPr>
              <a:t> </a:t>
            </a:r>
            <a:r>
              <a:rPr lang="en-US" dirty="0">
                <a:solidFill>
                  <a:srgbClr val="FF0000"/>
                </a:solidFill>
                <a:latin typeface="Alexandria" charset="0"/>
                <a:cs typeface="Alexandria" charset="0"/>
              </a:rPr>
              <a:t>Queries</a:t>
            </a:r>
            <a:r>
              <a:rPr lang="ar-SA" dirty="0">
                <a:latin typeface="Alexandria" charset="0"/>
                <a:cs typeface="Alexandria" charset="0"/>
              </a:rPr>
              <a:t> </a:t>
            </a:r>
            <a:r>
              <a:rPr lang="ar-SA" dirty="0">
                <a:solidFill>
                  <a:srgbClr val="FF0000"/>
                </a:solidFill>
                <a:latin typeface="Alexandria" charset="0"/>
                <a:cs typeface="Alexandria" charset="0"/>
              </a:rPr>
              <a:t>العمود</a:t>
            </a:r>
            <a:r>
              <a:rPr lang="ar-SA" dirty="0">
                <a:latin typeface="Alexandria" charset="0"/>
                <a:cs typeface="Alexandria" charset="0"/>
              </a:rPr>
              <a:t> </a:t>
            </a:r>
            <a:r>
              <a:rPr lang="ar-SA" dirty="0">
                <a:solidFill>
                  <a:srgbClr val="FF0000"/>
                </a:solidFill>
                <a:latin typeface="Alexandria" charset="0"/>
                <a:cs typeface="Alexandria" charset="0"/>
              </a:rPr>
              <a:t>الفقري</a:t>
            </a:r>
            <a:r>
              <a:rPr lang="ar-SA" dirty="0">
                <a:latin typeface="Alexandria" charset="0"/>
                <a:cs typeface="Alexandria" charset="0"/>
              </a:rPr>
              <a:t> لأي </a:t>
            </a:r>
            <a:r>
              <a:rPr lang="ar-SA" dirty="0">
                <a:solidFill>
                  <a:srgbClr val="FF0000"/>
                </a:solidFill>
                <a:latin typeface="Alexandria" charset="0"/>
                <a:cs typeface="Alexandria" charset="0"/>
              </a:rPr>
              <a:t>تصميم</a:t>
            </a:r>
            <a:r>
              <a:rPr lang="ar-SA" dirty="0">
                <a:latin typeface="Alexandria" charset="0"/>
                <a:cs typeface="Alexandria" charset="0"/>
              </a:rPr>
              <a:t> متجاوب، فهي الأداة التي تحدد القواعد التفاعلية حسب أبعاد الجهاز.</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تمكن هذه التقنية من </a:t>
            </a:r>
            <a:r>
              <a:rPr lang="ar-SA" dirty="0">
                <a:solidFill>
                  <a:srgbClr val="FF0000"/>
                </a:solidFill>
                <a:latin typeface="Alexandria" charset="0"/>
                <a:cs typeface="Alexandria" charset="0"/>
              </a:rPr>
              <a:t>تغيير</a:t>
            </a:r>
            <a:r>
              <a:rPr lang="ar-SA" dirty="0">
                <a:latin typeface="Alexandria" charset="0"/>
                <a:cs typeface="Alexandria" charset="0"/>
              </a:rPr>
              <a:t> </a:t>
            </a:r>
            <a:r>
              <a:rPr lang="ar-SA" dirty="0">
                <a:solidFill>
                  <a:srgbClr val="FF0000"/>
                </a:solidFill>
                <a:latin typeface="Alexandria" charset="0"/>
                <a:cs typeface="Alexandria" charset="0"/>
              </a:rPr>
              <a:t>شكل</a:t>
            </a:r>
            <a:r>
              <a:rPr lang="ar-SA" dirty="0">
                <a:latin typeface="Alexandria" charset="0"/>
                <a:cs typeface="Alexandria" charset="0"/>
              </a:rPr>
              <a:t> وتصميم الصفحة مثل إخفاء عناصر، تغيير حجم الخط، أو </a:t>
            </a:r>
            <a:r>
              <a:rPr lang="ar-SA" dirty="0">
                <a:solidFill>
                  <a:srgbClr val="FF0000"/>
                </a:solidFill>
                <a:latin typeface="Alexandria" charset="0"/>
                <a:cs typeface="Alexandria" charset="0"/>
              </a:rPr>
              <a:t>تعديل</a:t>
            </a:r>
            <a:r>
              <a:rPr lang="ar-SA" dirty="0">
                <a:latin typeface="Alexandria" charset="0"/>
                <a:cs typeface="Alexandria" charset="0"/>
              </a:rPr>
              <a:t> اتجاه المحتوى حسب العرض المتاح.</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a:t>
            </a:r>
            <a:r>
              <a:rPr lang="en-US" dirty="0">
                <a:latin typeface="Alexandria" charset="0"/>
                <a:cs typeface="Alexandria" charset="0"/>
              </a:rPr>
              <a:t> </a:t>
            </a:r>
            <a:r>
              <a:rPr lang="ar-SA" dirty="0">
                <a:latin typeface="Alexandria" charset="0"/>
                <a:cs typeface="Alexandria" charset="0"/>
              </a:rPr>
              <a:t>يتم </a:t>
            </a:r>
            <a:r>
              <a:rPr lang="ar-SA" dirty="0">
                <a:solidFill>
                  <a:srgbClr val="FF0000"/>
                </a:solidFill>
                <a:latin typeface="Alexandria" charset="0"/>
                <a:cs typeface="Alexandria" charset="0"/>
              </a:rPr>
              <a:t>التحكم</a:t>
            </a:r>
            <a:r>
              <a:rPr lang="ar-SA" dirty="0">
                <a:latin typeface="Alexandria" charset="0"/>
                <a:cs typeface="Alexandria" charset="0"/>
              </a:rPr>
              <a:t> الكامل في </a:t>
            </a:r>
            <a:r>
              <a:rPr lang="ar-SA" dirty="0">
                <a:solidFill>
                  <a:srgbClr val="FF0000"/>
                </a:solidFill>
                <a:latin typeface="Alexandria" charset="0"/>
                <a:cs typeface="Alexandria" charset="0"/>
              </a:rPr>
              <a:t>كيفية</a:t>
            </a:r>
            <a:r>
              <a:rPr lang="ar-SA" dirty="0">
                <a:latin typeface="Alexandria" charset="0"/>
                <a:cs typeface="Alexandria" charset="0"/>
              </a:rPr>
              <a:t> </a:t>
            </a:r>
            <a:r>
              <a:rPr lang="ar-SA" dirty="0">
                <a:solidFill>
                  <a:srgbClr val="FF0000"/>
                </a:solidFill>
                <a:latin typeface="Alexandria" charset="0"/>
                <a:cs typeface="Alexandria" charset="0"/>
              </a:rPr>
              <a:t>ظهور</a:t>
            </a:r>
            <a:r>
              <a:rPr lang="ar-SA" dirty="0">
                <a:latin typeface="Alexandria" charset="0"/>
                <a:cs typeface="Alexandria" charset="0"/>
              </a:rPr>
              <a:t> المحتوى عبر مختلف الأجهزة، مما يجعل التصميم أكثر ذكاءً وتفاعلية.</a:t>
            </a:r>
          </a:p>
        </p:txBody>
      </p:sp>
      <p:sp>
        <p:nvSpPr>
          <p:cNvPr id="24" name="Rectangle 23">
            <a:extLst>
              <a:ext uri="{FF2B5EF4-FFF2-40B4-BE49-F238E27FC236}">
                <a16:creationId xmlns:a16="http://schemas.microsoft.com/office/drawing/2014/main" id="{94C1F161-E2F2-88D6-7D10-1622F2B6E44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92231F7-913F-47FF-5CC6-EEA0D80ADFC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14AF21E3-A96D-3FE3-E4DD-C5E3058D788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دور </a:t>
            </a:r>
            <a:r>
              <a:rPr lang="en-US" sz="2800" b="1" dirty="0">
                <a:solidFill>
                  <a:schemeClr val="bg1"/>
                </a:solidFill>
                <a:latin typeface="Alexandria" charset="0"/>
                <a:cs typeface="Alexandria" charset="0"/>
              </a:rPr>
              <a:t>CSS Media Queries</a:t>
            </a:r>
            <a:endParaRPr lang="ar-SA"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2C81056-D7E1-3524-44B3-B030158A50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8194" name="Picture 2" descr="What are Media Queries and how do they work? - Seobility Wiki">
            <a:extLst>
              <a:ext uri="{FF2B5EF4-FFF2-40B4-BE49-F238E27FC236}">
                <a16:creationId xmlns:a16="http://schemas.microsoft.com/office/drawing/2014/main" id="{BCD06CD3-B712-B336-7031-563D40BFB1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88" t="18449" r="5830" b="20232"/>
          <a:stretch>
            <a:fillRect/>
          </a:stretch>
        </p:blipFill>
        <p:spPr bwMode="auto">
          <a:xfrm>
            <a:off x="191317" y="2503089"/>
            <a:ext cx="5291847" cy="2817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04703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0B918-FFE6-935D-23EF-1F042920C51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0E9BC52-79C5-D736-E442-ACA6830AF470}"/>
              </a:ext>
            </a:extLst>
          </p:cNvPr>
          <p:cNvSpPr txBox="1"/>
          <p:nvPr/>
        </p:nvSpPr>
        <p:spPr>
          <a:xfrm>
            <a:off x="4124528" y="1615669"/>
            <a:ext cx="7534807"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يعد </a:t>
            </a:r>
            <a:r>
              <a:rPr lang="ar-SA" dirty="0">
                <a:solidFill>
                  <a:srgbClr val="FF0000"/>
                </a:solidFill>
                <a:latin typeface="Alexandria" charset="0"/>
                <a:cs typeface="Alexandria" charset="0"/>
              </a:rPr>
              <a:t>إدراج</a:t>
            </a:r>
            <a:r>
              <a:rPr lang="ar-SA" dirty="0">
                <a:latin typeface="Alexandria" charset="0"/>
                <a:cs typeface="Alexandria" charset="0"/>
              </a:rPr>
              <a:t> </a:t>
            </a:r>
            <a:r>
              <a:rPr lang="ar-SA" dirty="0">
                <a:solidFill>
                  <a:srgbClr val="FF0000"/>
                </a:solidFill>
                <a:latin typeface="Alexandria" charset="0"/>
                <a:cs typeface="Alexandria" charset="0"/>
              </a:rPr>
              <a:t>الفيديو</a:t>
            </a:r>
            <a:r>
              <a:rPr lang="ar-SA" dirty="0">
                <a:latin typeface="Alexandria" charset="0"/>
                <a:cs typeface="Alexandria" charset="0"/>
              </a:rPr>
              <a:t> أحد </a:t>
            </a:r>
            <a:r>
              <a:rPr lang="ar-SA" dirty="0">
                <a:solidFill>
                  <a:srgbClr val="FF0000"/>
                </a:solidFill>
                <a:latin typeface="Alexandria" charset="0"/>
                <a:cs typeface="Alexandria" charset="0"/>
              </a:rPr>
              <a:t>التحديات</a:t>
            </a:r>
            <a:r>
              <a:rPr lang="ar-SA" dirty="0">
                <a:latin typeface="Alexandria" charset="0"/>
                <a:cs typeface="Alexandria" charset="0"/>
              </a:rPr>
              <a:t> المهمة في الإخراج المتجاوب، نظرًا لاختلاف تنسيقات العرض والأحجام بين الهواتف والحواسيب.</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تقنيات مثل </a:t>
            </a:r>
            <a:r>
              <a:rPr lang="en-US" dirty="0">
                <a:solidFill>
                  <a:srgbClr val="FF0000"/>
                </a:solidFill>
                <a:latin typeface="Alexandria" charset="0"/>
                <a:cs typeface="Alexandria" charset="0"/>
              </a:rPr>
              <a:t>HTML5</a:t>
            </a:r>
            <a:r>
              <a:rPr lang="en-US" dirty="0">
                <a:latin typeface="Alexandria" charset="0"/>
                <a:cs typeface="Alexandria" charset="0"/>
              </a:rPr>
              <a:t> </a:t>
            </a:r>
            <a:r>
              <a:rPr lang="en-US" dirty="0">
                <a:solidFill>
                  <a:srgbClr val="FF0000"/>
                </a:solidFill>
                <a:latin typeface="Alexandria" charset="0"/>
                <a:cs typeface="Alexandria" charset="0"/>
              </a:rPr>
              <a:t>video</a:t>
            </a:r>
            <a:r>
              <a:rPr lang="ar-SA" dirty="0">
                <a:latin typeface="Alexandria" charset="0"/>
                <a:cs typeface="Alexandria" charset="0"/>
              </a:rPr>
              <a:t> و </a:t>
            </a:r>
            <a:r>
              <a:rPr lang="en-US" dirty="0" err="1">
                <a:solidFill>
                  <a:srgbClr val="FF0000"/>
                </a:solidFill>
                <a:latin typeface="Alexandria" charset="0"/>
                <a:cs typeface="Alexandria" charset="0"/>
              </a:rPr>
              <a:t>iframes</a:t>
            </a:r>
            <a:r>
              <a:rPr lang="ar-SA" dirty="0">
                <a:latin typeface="Alexandria" charset="0"/>
                <a:cs typeface="Alexandria" charset="0"/>
              </a:rPr>
              <a:t> المتجاوبة لجعل الفيديو يعرض بشكل تلقائي ومناسب لمحيطه داخل الصفحة.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يتم الاستفادة من أدوات مثل </a:t>
            </a:r>
            <a:r>
              <a:rPr lang="en-US" dirty="0">
                <a:solidFill>
                  <a:srgbClr val="FF0000"/>
                </a:solidFill>
                <a:latin typeface="Alexandria" charset="0"/>
                <a:cs typeface="Alexandria" charset="0"/>
              </a:rPr>
              <a:t>YouTube</a:t>
            </a:r>
            <a:r>
              <a:rPr lang="en-US" dirty="0">
                <a:latin typeface="Alexandria" charset="0"/>
                <a:cs typeface="Alexandria" charset="0"/>
              </a:rPr>
              <a:t> </a:t>
            </a:r>
            <a:r>
              <a:rPr lang="en-US" dirty="0">
                <a:solidFill>
                  <a:srgbClr val="FF0000"/>
                </a:solidFill>
                <a:latin typeface="Alexandria" charset="0"/>
                <a:cs typeface="Alexandria" charset="0"/>
              </a:rPr>
              <a:t>API</a:t>
            </a:r>
            <a:r>
              <a:rPr lang="ar-SA" dirty="0">
                <a:latin typeface="Alexandria" charset="0"/>
                <a:cs typeface="Alexandria" charset="0"/>
              </a:rPr>
              <a:t> لضبط الفيديو ليظهر بشكل مدمج ومرن، دون التأثير على سرعة الموقع أو ترتيب المحتوى.</a:t>
            </a:r>
          </a:p>
        </p:txBody>
      </p:sp>
      <p:sp>
        <p:nvSpPr>
          <p:cNvPr id="24" name="Rectangle 23">
            <a:extLst>
              <a:ext uri="{FF2B5EF4-FFF2-40B4-BE49-F238E27FC236}">
                <a16:creationId xmlns:a16="http://schemas.microsoft.com/office/drawing/2014/main" id="{148383C7-7419-F8B5-072F-7ADEE4DAF7F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B71C424-43B6-25A0-E64D-8D3CF9C9EC2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3BBE0FF6-5942-E31D-6D44-83C2C5A7815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الإخراج المتجاوب والفيديو</a:t>
            </a:r>
          </a:p>
        </p:txBody>
      </p:sp>
      <p:pic>
        <p:nvPicPr>
          <p:cNvPr id="17" name="Graphic 21">
            <a:extLst>
              <a:ext uri="{FF2B5EF4-FFF2-40B4-BE49-F238E27FC236}">
                <a16:creationId xmlns:a16="http://schemas.microsoft.com/office/drawing/2014/main" id="{FDA71BFD-5304-5446-617E-E2FB9FF75C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18" name="Picture 2" descr="Video Time Basic – bdecent">
            <a:extLst>
              <a:ext uri="{FF2B5EF4-FFF2-40B4-BE49-F238E27FC236}">
                <a16:creationId xmlns:a16="http://schemas.microsoft.com/office/drawing/2014/main" id="{2EC4750C-853B-F135-8633-89E012582A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2665" y="2269791"/>
            <a:ext cx="3267155" cy="31961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20910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0D78A-ABD0-646C-44F4-DC85A8EE204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3C5E978-D4B4-5CFB-D88C-E308E2C747E4}"/>
              </a:ext>
            </a:extLst>
          </p:cNvPr>
          <p:cNvSpPr txBox="1"/>
          <p:nvPr/>
        </p:nvSpPr>
        <p:spPr>
          <a:xfrm>
            <a:off x="4698459" y="1942519"/>
            <a:ext cx="6844144"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تعد الصور من العناصر الأساسية في العمل الصحفي، لكن تحميل صورة كبيرة على هاتف بطيء قد يعيق تجربة التصفح.</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لذلك، تُستخدم خاصية </a:t>
            </a:r>
            <a:r>
              <a:rPr lang="en-US" dirty="0" err="1">
                <a:solidFill>
                  <a:srgbClr val="FF0000"/>
                </a:solidFill>
                <a:latin typeface="Alexandria" charset="0"/>
                <a:cs typeface="Alexandria" charset="0"/>
              </a:rPr>
              <a:t>srcset</a:t>
            </a:r>
            <a:r>
              <a:rPr lang="ar-SA" dirty="0">
                <a:latin typeface="Alexandria" charset="0"/>
                <a:cs typeface="Alexandria" charset="0"/>
              </a:rPr>
              <a:t> في </a:t>
            </a:r>
            <a:r>
              <a:rPr lang="en-US" dirty="0">
                <a:solidFill>
                  <a:srgbClr val="FF0000"/>
                </a:solidFill>
                <a:latin typeface="Alexandria" charset="0"/>
                <a:cs typeface="Alexandria" charset="0"/>
              </a:rPr>
              <a:t>HTML</a:t>
            </a:r>
            <a:r>
              <a:rPr lang="ar-SA" dirty="0">
                <a:latin typeface="Alexandria" charset="0"/>
                <a:cs typeface="Alexandria" charset="0"/>
              </a:rPr>
              <a:t> لتحديد عدة نسخ من الصورة حسب دقة الجهاز، وتُحمَّل النسخة الأنسب تلقائيًا.</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بهذه الطريقة يُضمن تحميل صور واضحة دون إبطاء الموقع، مما يحافظ على جمالية الإخراج وسرعة التصفح معًا.</a:t>
            </a:r>
          </a:p>
        </p:txBody>
      </p:sp>
      <p:sp>
        <p:nvSpPr>
          <p:cNvPr id="24" name="Rectangle 23">
            <a:extLst>
              <a:ext uri="{FF2B5EF4-FFF2-40B4-BE49-F238E27FC236}">
                <a16:creationId xmlns:a16="http://schemas.microsoft.com/office/drawing/2014/main" id="{ACC973FE-3534-84C8-CB5C-D41333F261C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F862E69-119E-FA1B-11D4-005D236CAA5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498A3386-A7EE-F535-8EDB-FB13E1D4B66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الصور المتجاوبة</a:t>
            </a:r>
          </a:p>
        </p:txBody>
      </p:sp>
      <p:pic>
        <p:nvPicPr>
          <p:cNvPr id="17" name="Graphic 21">
            <a:extLst>
              <a:ext uri="{FF2B5EF4-FFF2-40B4-BE49-F238E27FC236}">
                <a16:creationId xmlns:a16="http://schemas.microsoft.com/office/drawing/2014/main" id="{5B0DA66A-6E0D-749B-5C75-92C47CDE79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5AA6D1BB-F748-1D30-EF85-4CF126D10DF6}"/>
              </a:ext>
            </a:extLst>
          </p:cNvPr>
          <p:cNvPicPr>
            <a:picLocks noChangeAspect="1"/>
          </p:cNvPicPr>
          <p:nvPr/>
        </p:nvPicPr>
        <p:blipFill>
          <a:blip r:embed="rId3"/>
          <a:stretch>
            <a:fillRect/>
          </a:stretch>
        </p:blipFill>
        <p:spPr>
          <a:xfrm>
            <a:off x="532665" y="2178995"/>
            <a:ext cx="3713901" cy="3713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80081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B2BF2-6F06-EFD8-638A-95EC3FF086A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1E6AE1C-20EC-5D6D-09A1-026DB5F36C2C}"/>
              </a:ext>
            </a:extLst>
          </p:cNvPr>
          <p:cNvSpPr txBox="1"/>
          <p:nvPr/>
        </p:nvSpPr>
        <p:spPr>
          <a:xfrm>
            <a:off x="5321030" y="2004775"/>
            <a:ext cx="6377216"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في المواقع المتجاوبة، </a:t>
            </a:r>
            <a:r>
              <a:rPr lang="ar-SA" dirty="0">
                <a:solidFill>
                  <a:srgbClr val="FF0000"/>
                </a:solidFill>
                <a:latin typeface="Alexandria" charset="0"/>
                <a:cs typeface="Alexandria" charset="0"/>
              </a:rPr>
              <a:t>لا يُستخدم</a:t>
            </a:r>
            <a:r>
              <a:rPr lang="ar-SA" dirty="0">
                <a:latin typeface="Alexandria" charset="0"/>
                <a:cs typeface="Alexandria" charset="0"/>
              </a:rPr>
              <a:t> توزيع الأعمدة كما في الصحف الورقية، بل يتم </a:t>
            </a:r>
            <a:r>
              <a:rPr lang="ar-SA" dirty="0">
                <a:solidFill>
                  <a:srgbClr val="FF0000"/>
                </a:solidFill>
                <a:latin typeface="Alexandria" charset="0"/>
                <a:cs typeface="Alexandria" charset="0"/>
              </a:rPr>
              <a:t>ضبط عدد الأعمدة حسب عرض الجهاز</a:t>
            </a:r>
            <a:r>
              <a:rPr lang="ar-SA" dirty="0">
                <a:latin typeface="Alexandria" charset="0"/>
                <a:cs typeface="Alexandria" charset="0"/>
              </a:rPr>
              <a:t>.</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يتم تعديل </a:t>
            </a:r>
            <a:r>
              <a:rPr lang="ar-SA" dirty="0">
                <a:solidFill>
                  <a:srgbClr val="FF0000"/>
                </a:solidFill>
                <a:latin typeface="Alexandria" charset="0"/>
                <a:cs typeface="Alexandria" charset="0"/>
              </a:rPr>
              <a:t>حجم النص تلقائيًا </a:t>
            </a:r>
            <a:r>
              <a:rPr lang="ar-SA" dirty="0">
                <a:latin typeface="Alexandria" charset="0"/>
                <a:cs typeface="Alexandria" charset="0"/>
              </a:rPr>
              <a:t>ليبقى قابلاً للقراءة دون حاجة المستخدم للتكبير، وهو ما يعزز راحته وارتباطه بالمحتوى.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المرونة تجعل المادة الصحفية أكثر جذبًا، خصوصًا في القصص الطويلة أو التقارير المدعمة بصور ومخططات.</a:t>
            </a:r>
          </a:p>
        </p:txBody>
      </p:sp>
      <p:sp>
        <p:nvSpPr>
          <p:cNvPr id="24" name="Rectangle 23">
            <a:extLst>
              <a:ext uri="{FF2B5EF4-FFF2-40B4-BE49-F238E27FC236}">
                <a16:creationId xmlns:a16="http://schemas.microsoft.com/office/drawing/2014/main" id="{E759304F-0004-C028-678F-B9B95AA3D6E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5E0720B-3324-E19E-9545-D2BE3C8316D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BE17C8F0-4E2F-EBDA-7767-8E2ED4532D5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مرونة الأعمدة والنصوص</a:t>
            </a:r>
          </a:p>
        </p:txBody>
      </p:sp>
      <p:pic>
        <p:nvPicPr>
          <p:cNvPr id="17" name="Graphic 21">
            <a:extLst>
              <a:ext uri="{FF2B5EF4-FFF2-40B4-BE49-F238E27FC236}">
                <a16:creationId xmlns:a16="http://schemas.microsoft.com/office/drawing/2014/main" id="{BEEDFDF7-B6DC-4FE5-DA31-1D506995F6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Responsive Design: Best Practices | IxDF">
            <a:extLst>
              <a:ext uri="{FF2B5EF4-FFF2-40B4-BE49-F238E27FC236}">
                <a16:creationId xmlns:a16="http://schemas.microsoft.com/office/drawing/2014/main" id="{FB17BEC7-C0A2-17BA-6EC9-4F77F7FEC1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294" r="21064"/>
          <a:stretch>
            <a:fillRect/>
          </a:stretch>
        </p:blipFill>
        <p:spPr bwMode="auto">
          <a:xfrm>
            <a:off x="389107" y="2362632"/>
            <a:ext cx="4758472" cy="3031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87458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8FA48-E6FD-FE70-5696-78F47C38786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74A0C7E-D5C9-1F09-A6AA-B5F669107F9D}"/>
              </a:ext>
            </a:extLst>
          </p:cNvPr>
          <p:cNvSpPr txBox="1"/>
          <p:nvPr/>
        </p:nvSpPr>
        <p:spPr>
          <a:xfrm>
            <a:off x="5369668" y="1722669"/>
            <a:ext cx="6188499"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أصبح من المهم اعتماد مبدأ </a:t>
            </a:r>
            <a:r>
              <a:rPr lang="en-US" dirty="0">
                <a:solidFill>
                  <a:srgbClr val="FF0000"/>
                </a:solidFill>
                <a:latin typeface="Alexandria" charset="0"/>
                <a:cs typeface="Alexandria" charset="0"/>
              </a:rPr>
              <a:t>Mobile First</a:t>
            </a:r>
            <a:r>
              <a:rPr lang="en-US" dirty="0">
                <a:latin typeface="Alexandria" charset="0"/>
                <a:cs typeface="Alexandria" charset="0"/>
              </a:rPr>
              <a:t>، </a:t>
            </a:r>
            <a:r>
              <a:rPr lang="ar-SA" dirty="0">
                <a:latin typeface="Alexandria" charset="0"/>
                <a:cs typeface="Alexandria" charset="0"/>
              </a:rPr>
              <a:t>أي تصميم المحتوى بدايةً للهواتف ثم تعديله للأجهزة الأكبر حجمًا.</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التوجه يراعي أن غالبية المستخدمين </a:t>
            </a:r>
            <a:r>
              <a:rPr lang="ar-SA" dirty="0">
                <a:solidFill>
                  <a:srgbClr val="FF0000"/>
                </a:solidFill>
                <a:latin typeface="Alexandria" charset="0"/>
                <a:cs typeface="Alexandria" charset="0"/>
              </a:rPr>
              <a:t>يبدأون</a:t>
            </a:r>
            <a:r>
              <a:rPr lang="ar-SA" dirty="0">
                <a:latin typeface="Alexandria" charset="0"/>
                <a:cs typeface="Alexandria" charset="0"/>
              </a:rPr>
              <a:t> تصفحهم من </a:t>
            </a:r>
            <a:r>
              <a:rPr lang="ar-SA" dirty="0">
                <a:solidFill>
                  <a:srgbClr val="FF0000"/>
                </a:solidFill>
                <a:latin typeface="Alexandria" charset="0"/>
                <a:cs typeface="Alexandria" charset="0"/>
              </a:rPr>
              <a:t>هواتفهم</a:t>
            </a:r>
            <a:r>
              <a:rPr lang="ar-SA" dirty="0">
                <a:latin typeface="Alexandria" charset="0"/>
                <a:cs typeface="Alexandria" charset="0"/>
              </a:rPr>
              <a:t>، لذا يجب أن تكون واجهات الهاتف دقيقة وسهلة.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الاستراتيجية تسهم في </a:t>
            </a:r>
            <a:r>
              <a:rPr lang="ar-SA" dirty="0">
                <a:solidFill>
                  <a:srgbClr val="FF0000"/>
                </a:solidFill>
                <a:latin typeface="Alexandria" charset="0"/>
                <a:cs typeface="Alexandria" charset="0"/>
              </a:rPr>
              <a:t>تقليل</a:t>
            </a:r>
            <a:r>
              <a:rPr lang="ar-SA" dirty="0">
                <a:latin typeface="Alexandria" charset="0"/>
                <a:cs typeface="Alexandria" charset="0"/>
              </a:rPr>
              <a:t> </a:t>
            </a:r>
            <a:r>
              <a:rPr lang="ar-SA" dirty="0">
                <a:solidFill>
                  <a:srgbClr val="FF0000"/>
                </a:solidFill>
                <a:latin typeface="Alexandria" charset="0"/>
                <a:cs typeface="Alexandria" charset="0"/>
              </a:rPr>
              <a:t>الأعطال</a:t>
            </a:r>
            <a:r>
              <a:rPr lang="ar-SA" dirty="0">
                <a:latin typeface="Alexandria" charset="0"/>
                <a:cs typeface="Alexandria" charset="0"/>
              </a:rPr>
              <a:t> الفنية </a:t>
            </a:r>
            <a:r>
              <a:rPr lang="ar-SA" dirty="0">
                <a:solidFill>
                  <a:srgbClr val="FF0000"/>
                </a:solidFill>
                <a:latin typeface="Alexandria" charset="0"/>
                <a:cs typeface="Alexandria" charset="0"/>
              </a:rPr>
              <a:t>وتحسين</a:t>
            </a:r>
            <a:r>
              <a:rPr lang="ar-SA" dirty="0">
                <a:latin typeface="Alexandria" charset="0"/>
                <a:cs typeface="Alexandria" charset="0"/>
              </a:rPr>
              <a:t> </a:t>
            </a:r>
            <a:r>
              <a:rPr lang="ar-SA" dirty="0">
                <a:solidFill>
                  <a:srgbClr val="FF0000"/>
                </a:solidFill>
                <a:latin typeface="Alexandria" charset="0"/>
                <a:cs typeface="Alexandria" charset="0"/>
              </a:rPr>
              <a:t>ترتيب</a:t>
            </a:r>
            <a:r>
              <a:rPr lang="ar-SA" dirty="0">
                <a:latin typeface="Alexandria" charset="0"/>
                <a:cs typeface="Alexandria" charset="0"/>
              </a:rPr>
              <a:t> </a:t>
            </a:r>
            <a:r>
              <a:rPr lang="ar-SA" dirty="0">
                <a:solidFill>
                  <a:srgbClr val="FF0000"/>
                </a:solidFill>
                <a:latin typeface="Alexandria" charset="0"/>
                <a:cs typeface="Alexandria" charset="0"/>
              </a:rPr>
              <a:t>الموقع</a:t>
            </a:r>
            <a:r>
              <a:rPr lang="ar-SA" dirty="0">
                <a:latin typeface="Alexandria" charset="0"/>
                <a:cs typeface="Alexandria" charset="0"/>
              </a:rPr>
              <a:t> في نتائج البحث، مما يوسع جمهور المؤسسة الإعلامية.</a:t>
            </a:r>
          </a:p>
        </p:txBody>
      </p:sp>
      <p:sp>
        <p:nvSpPr>
          <p:cNvPr id="24" name="Rectangle 23">
            <a:extLst>
              <a:ext uri="{FF2B5EF4-FFF2-40B4-BE49-F238E27FC236}">
                <a16:creationId xmlns:a16="http://schemas.microsoft.com/office/drawing/2014/main" id="{A0B95FED-0C4B-CBCE-54E2-21F4B0DB94B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885CAB6-C2AB-E0A9-E422-B5BC1BEF853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A5455D30-E204-95A5-AEDF-958DF8C5847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الهواتف الذكية كمحور تصميم</a:t>
            </a:r>
          </a:p>
        </p:txBody>
      </p:sp>
      <p:pic>
        <p:nvPicPr>
          <p:cNvPr id="17" name="Graphic 21">
            <a:extLst>
              <a:ext uri="{FF2B5EF4-FFF2-40B4-BE49-F238E27FC236}">
                <a16:creationId xmlns:a16="http://schemas.microsoft.com/office/drawing/2014/main" id="{96C6BF42-2ED3-C0D8-BE61-BF8A8B486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Why Responsive Design Support is the Most Important Feature You Can Add To  Your Website - BizBuff Tech">
            <a:extLst>
              <a:ext uri="{FF2B5EF4-FFF2-40B4-BE49-F238E27FC236}">
                <a16:creationId xmlns:a16="http://schemas.microsoft.com/office/drawing/2014/main" id="{1A0D1896-7568-FF47-4EF0-BA7A64C833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338314"/>
            <a:ext cx="4984776" cy="33231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1023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F546D-EFB3-41DA-EC3D-5F6C72C1AE4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2DA2B6B-EE95-D3AB-95B2-91E88CDBCE8C}"/>
              </a:ext>
            </a:extLst>
          </p:cNvPr>
          <p:cNvSpPr txBox="1"/>
          <p:nvPr/>
        </p:nvSpPr>
        <p:spPr>
          <a:xfrm>
            <a:off x="615499" y="1791985"/>
            <a:ext cx="10961001" cy="484292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تُعد منهجية </a:t>
            </a:r>
            <a:r>
              <a:rPr lang="en-US" dirty="0">
                <a:solidFill>
                  <a:srgbClr val="C00000"/>
                </a:solidFill>
                <a:latin typeface="Alexandria" charset="0"/>
                <a:cs typeface="Alexandria" charset="0"/>
              </a:rPr>
              <a:t>Mobile</a:t>
            </a:r>
            <a:r>
              <a:rPr lang="en-US" dirty="0">
                <a:latin typeface="Alexandria" charset="0"/>
                <a:cs typeface="Alexandria" charset="0"/>
              </a:rPr>
              <a:t> </a:t>
            </a:r>
            <a:r>
              <a:rPr lang="en-US" dirty="0">
                <a:solidFill>
                  <a:srgbClr val="C00000"/>
                </a:solidFill>
                <a:latin typeface="Alexandria" charset="0"/>
                <a:cs typeface="Alexandria" charset="0"/>
              </a:rPr>
              <a:t>First</a:t>
            </a:r>
            <a:r>
              <a:rPr lang="ar-SA" dirty="0">
                <a:latin typeface="Alexandria" charset="0"/>
                <a:cs typeface="Alexandria" charset="0"/>
              </a:rPr>
              <a:t> من أهم الاستراتيجيات الحديثة في الإخراج، حيث يبدأ التصميم من شاشات الهاتف أولاً، ثم يُبنى باتجاه الأكبر.</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النهج يضع </a:t>
            </a:r>
            <a:r>
              <a:rPr lang="ar-SA" dirty="0">
                <a:solidFill>
                  <a:srgbClr val="C00000"/>
                </a:solidFill>
                <a:latin typeface="Alexandria" charset="0"/>
                <a:cs typeface="Alexandria" charset="0"/>
              </a:rPr>
              <a:t>أولويات</a:t>
            </a:r>
            <a:r>
              <a:rPr lang="ar-SA" dirty="0">
                <a:latin typeface="Alexandria" charset="0"/>
                <a:cs typeface="Alexandria" charset="0"/>
              </a:rPr>
              <a:t> </a:t>
            </a:r>
            <a:r>
              <a:rPr lang="ar-SA" dirty="0">
                <a:solidFill>
                  <a:srgbClr val="C00000"/>
                </a:solidFill>
                <a:latin typeface="Alexandria" charset="0"/>
                <a:cs typeface="Alexandria" charset="0"/>
              </a:rPr>
              <a:t>المستخدم</a:t>
            </a:r>
            <a:r>
              <a:rPr lang="ar-SA" dirty="0">
                <a:latin typeface="Alexandria" charset="0"/>
                <a:cs typeface="Alexandria" charset="0"/>
              </a:rPr>
              <a:t> </a:t>
            </a:r>
            <a:r>
              <a:rPr lang="ar-SA" dirty="0">
                <a:solidFill>
                  <a:srgbClr val="C00000"/>
                </a:solidFill>
                <a:latin typeface="Alexandria" charset="0"/>
                <a:cs typeface="Alexandria" charset="0"/>
              </a:rPr>
              <a:t>المحمول</a:t>
            </a:r>
            <a:r>
              <a:rPr lang="ar-SA" dirty="0">
                <a:latin typeface="Alexandria" charset="0"/>
                <a:cs typeface="Alexandria" charset="0"/>
              </a:rPr>
              <a:t> في المقدمة، من حيث السرعة، الوضوح، وسهولة التفاعل.</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تعتمد الكثير من المؤسسات الإعلامية العربية هذه المنهجية لأن غالبية قرائها يتصفحون عبر </a:t>
            </a:r>
            <a:r>
              <a:rPr lang="ar-SA" dirty="0">
                <a:solidFill>
                  <a:srgbClr val="C00000"/>
                </a:solidFill>
                <a:latin typeface="Alexandria" charset="0"/>
                <a:cs typeface="Alexandria" charset="0"/>
              </a:rPr>
              <a:t>الهواتف</a:t>
            </a:r>
            <a:r>
              <a:rPr lang="ar-SA" dirty="0">
                <a:latin typeface="Alexandria" charset="0"/>
                <a:cs typeface="Alexandria" charset="0"/>
              </a:rPr>
              <a:t> </a:t>
            </a:r>
            <a:r>
              <a:rPr lang="ar-SA" dirty="0">
                <a:solidFill>
                  <a:srgbClr val="C00000"/>
                </a:solidFill>
                <a:latin typeface="Alexandria" charset="0"/>
                <a:cs typeface="Alexandria" charset="0"/>
              </a:rPr>
              <a:t>الذكية</a:t>
            </a:r>
            <a:r>
              <a:rPr lang="ar-SA" dirty="0">
                <a:latin typeface="Alexandria" charset="0"/>
                <a:cs typeface="Alexandria" charset="0"/>
              </a:rPr>
              <a:t>، ما يجعلها خيارًا استراتيجيًا فعالًا.</a:t>
            </a:r>
          </a:p>
          <a:p>
            <a:pPr algn="just" rtl="1">
              <a:lnSpc>
                <a:spcPct val="200000"/>
              </a:lnSpc>
            </a:pPr>
            <a:endParaRPr lang="ar-SA" sz="500" dirty="0">
              <a:latin typeface="Alexandria" charset="0"/>
              <a:cs typeface="Alexandria" charset="0"/>
            </a:endParaRPr>
          </a:p>
          <a:p>
            <a:pPr algn="just" rtl="1">
              <a:lnSpc>
                <a:spcPct val="200000"/>
              </a:lnSpc>
            </a:pPr>
            <a:r>
              <a:rPr lang="ar-SA" sz="1600" b="1" dirty="0">
                <a:latin typeface="Alexandria" charset="0"/>
                <a:cs typeface="Alexandria" charset="0"/>
              </a:rPr>
              <a:t>من أمثلة الصحف التي تتيح نسخ للهاتف المحمول:</a:t>
            </a:r>
          </a:p>
          <a:p>
            <a:pPr algn="r" rtl="1">
              <a:lnSpc>
                <a:spcPct val="200000"/>
              </a:lnSpc>
            </a:pPr>
            <a:r>
              <a:rPr lang="ar-SA" dirty="0">
                <a:latin typeface="Alexandria" charset="0"/>
                <a:cs typeface="Alexandria" charset="0"/>
              </a:rPr>
              <a:t>صحيفة البيان متوفرة على الرابط (</a:t>
            </a:r>
            <a:r>
              <a:rPr lang="en-US" dirty="0">
                <a:latin typeface="Alexandria" charset="0"/>
                <a:cs typeface="Alexandria" charset="0"/>
              </a:rPr>
              <a:t>https://epaper.albayan.ae</a:t>
            </a:r>
            <a:r>
              <a:rPr lang="ar-SA" dirty="0">
                <a:latin typeface="Alexandria" charset="0"/>
                <a:cs typeface="Alexandria" charset="0"/>
              </a:rPr>
              <a:t>)</a:t>
            </a:r>
          </a:p>
          <a:p>
            <a:pPr algn="r" rtl="1">
              <a:lnSpc>
                <a:spcPct val="200000"/>
              </a:lnSpc>
            </a:pPr>
            <a:r>
              <a:rPr lang="ar-SA" dirty="0">
                <a:latin typeface="Alexandria" charset="0"/>
                <a:cs typeface="Alexandria" charset="0"/>
              </a:rPr>
              <a:t>صحيفة المصري اليوم متوفرة على الرابط (</a:t>
            </a:r>
            <a:r>
              <a:rPr lang="en-US" dirty="0">
                <a:latin typeface="Alexandria" charset="0"/>
                <a:cs typeface="Alexandria" charset="0"/>
              </a:rPr>
              <a:t>https://pdf.almasryalyoum.com</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FD4CAA82-5E0D-3A4B-04A2-329121DF903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DC31107-B97C-227D-9B65-031E7FAA634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D9AB383A-E0E5-4538-E02A-76BD949060B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منهجية </a:t>
            </a:r>
            <a:r>
              <a:rPr lang="en-US" sz="2800" b="1" dirty="0">
                <a:solidFill>
                  <a:schemeClr val="bg1"/>
                </a:solidFill>
                <a:latin typeface="Alexandria" charset="0"/>
                <a:cs typeface="Alexandria" charset="0"/>
              </a:rPr>
              <a:t>Mobile First</a:t>
            </a:r>
            <a:r>
              <a:rPr lang="ar-SA" sz="2800" b="1" dirty="0">
                <a:solidFill>
                  <a:schemeClr val="bg1"/>
                </a:solidFill>
                <a:latin typeface="Alexandria" charset="0"/>
                <a:cs typeface="Alexandria" charset="0"/>
              </a:rPr>
              <a:t> في الإخراج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8A90437-0A4C-EF47-0046-B7DA8CD162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a:extLst>
              <a:ext uri="{FF2B5EF4-FFF2-40B4-BE49-F238E27FC236}">
                <a16:creationId xmlns:a16="http://schemas.microsoft.com/office/drawing/2014/main" id="{F69B5A92-7C0F-3717-B8D3-BB6256E149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25062" y="6125758"/>
            <a:ext cx="582341" cy="5864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5FC85DE-9D0A-562C-BE37-8B6E3B91A4AE}"/>
              </a:ext>
            </a:extLst>
          </p:cNvPr>
          <p:cNvPicPr>
            <a:picLocks noChangeAspect="1" noChangeArrowheads="1"/>
          </p:cNvPicPr>
          <p:nvPr/>
        </p:nvPicPr>
        <p:blipFill>
          <a:blip r:embed="rId4" cstate="print">
            <a:duotone>
              <a:prstClr val="black"/>
              <a:schemeClr val="tx1">
                <a:tint val="45000"/>
                <a:satMod val="400000"/>
              </a:schemeClr>
            </a:duotone>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rcRect/>
          <a:stretch>
            <a:fillRect/>
          </a:stretch>
        </p:blipFill>
        <p:spPr bwMode="auto">
          <a:xfrm>
            <a:off x="4098587" y="5554494"/>
            <a:ext cx="890620" cy="500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610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6" end="6"/>
                                            </p:txEl>
                                          </p:spTgt>
                                        </p:tgtEl>
                                        <p:attrNameLst>
                                          <p:attrName>style.visibility</p:attrName>
                                        </p:attrNameLst>
                                      </p:cBhvr>
                                      <p:to>
                                        <p:strVal val="visible"/>
                                      </p:to>
                                    </p:set>
                                    <p:animEffect transition="in" filter="fade">
                                      <p:cBhvr>
                                        <p:cTn id="27" dur="500"/>
                                        <p:tgtEl>
                                          <p:spTgt spid="20">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7" end="7"/>
                                            </p:txEl>
                                          </p:spTgt>
                                        </p:tgtEl>
                                        <p:attrNameLst>
                                          <p:attrName>style.visibility</p:attrName>
                                        </p:attrNameLst>
                                      </p:cBhvr>
                                      <p:to>
                                        <p:strVal val="visible"/>
                                      </p:to>
                                    </p:set>
                                    <p:animEffect transition="in" filter="fade">
                                      <p:cBhvr>
                                        <p:cTn id="32" dur="500"/>
                                        <p:tgtEl>
                                          <p:spTgt spid="20">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8" end="8"/>
                                            </p:txEl>
                                          </p:spTgt>
                                        </p:tgtEl>
                                        <p:attrNameLst>
                                          <p:attrName>style.visibility</p:attrName>
                                        </p:attrNameLst>
                                      </p:cBhvr>
                                      <p:to>
                                        <p:strVal val="visible"/>
                                      </p:to>
                                    </p:set>
                                    <p:animEffect transition="in" filter="fade">
                                      <p:cBhvr>
                                        <p:cTn id="37" dur="500"/>
                                        <p:tgtEl>
                                          <p:spTgt spid="20">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28"/>
                                        </p:tgtEl>
                                        <p:attrNameLst>
                                          <p:attrName>style.visibility</p:attrName>
                                        </p:attrNameLst>
                                      </p:cBhvr>
                                      <p:to>
                                        <p:strVal val="visible"/>
                                      </p:to>
                                    </p:set>
                                    <p:animEffect transition="in" filter="fade">
                                      <p:cBhvr>
                                        <p:cTn id="42" dur="500"/>
                                        <p:tgtEl>
                                          <p:spTgt spid="102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26"/>
                                        </p:tgtEl>
                                        <p:attrNameLst>
                                          <p:attrName>style.visibility</p:attrName>
                                        </p:attrNameLst>
                                      </p:cBhvr>
                                      <p:to>
                                        <p:strVal val="visible"/>
                                      </p:to>
                                    </p:set>
                                    <p:animEffect transition="in" filter="fade">
                                      <p:cBhvr>
                                        <p:cTn id="4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3B5B0-9E09-5660-4D66-5DAEE72546C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B953251-0703-FD8D-DD69-3D081E1945F6}"/>
              </a:ext>
            </a:extLst>
          </p:cNvPr>
          <p:cNvSpPr txBox="1"/>
          <p:nvPr/>
        </p:nvSpPr>
        <p:spPr>
          <a:xfrm>
            <a:off x="4931923" y="1926961"/>
            <a:ext cx="6727412"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تُعد الأجهزة اللوحية مثل </a:t>
            </a:r>
            <a:r>
              <a:rPr lang="en-US" dirty="0">
                <a:solidFill>
                  <a:srgbClr val="FF0000"/>
                </a:solidFill>
                <a:latin typeface="Alexandria" charset="0"/>
                <a:cs typeface="Alexandria" charset="0"/>
              </a:rPr>
              <a:t>iPad</a:t>
            </a:r>
            <a:r>
              <a:rPr lang="ar-SA" dirty="0">
                <a:latin typeface="Alexandria" charset="0"/>
                <a:cs typeface="Alexandria" charset="0"/>
              </a:rPr>
              <a:t> </a:t>
            </a:r>
            <a:r>
              <a:rPr lang="en-US" dirty="0">
                <a:latin typeface="Alexandria" charset="0"/>
                <a:cs typeface="Alexandria" charset="0"/>
              </a:rPr>
              <a:t> </a:t>
            </a:r>
            <a:r>
              <a:rPr lang="ar-SA" dirty="0">
                <a:latin typeface="Alexandria" charset="0"/>
                <a:cs typeface="Alexandria" charset="0"/>
              </a:rPr>
              <a:t>و </a:t>
            </a:r>
            <a:r>
              <a:rPr lang="en-US" dirty="0">
                <a:solidFill>
                  <a:srgbClr val="FF0000"/>
                </a:solidFill>
                <a:latin typeface="Alexandria" charset="0"/>
                <a:cs typeface="Alexandria" charset="0"/>
              </a:rPr>
              <a:t>Galaxy</a:t>
            </a:r>
            <a:r>
              <a:rPr lang="en-US" dirty="0">
                <a:latin typeface="Alexandria" charset="0"/>
                <a:cs typeface="Alexandria" charset="0"/>
              </a:rPr>
              <a:t> </a:t>
            </a:r>
            <a:r>
              <a:rPr lang="en-US" dirty="0">
                <a:solidFill>
                  <a:srgbClr val="FF0000"/>
                </a:solidFill>
                <a:latin typeface="Alexandria" charset="0"/>
                <a:cs typeface="Alexandria" charset="0"/>
              </a:rPr>
              <a:t>Tab</a:t>
            </a:r>
            <a:r>
              <a:rPr lang="ar-SA" dirty="0">
                <a:latin typeface="Alexandria" charset="0"/>
                <a:cs typeface="Alexandria" charset="0"/>
              </a:rPr>
              <a:t> وسطًا بين الهاتف واللابتوب، مما يتطلب معالجة إخراجية خاصة تراعي الحجم والدقة.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يتضمن ذلك </a:t>
            </a:r>
            <a:r>
              <a:rPr lang="ar-SA" dirty="0">
                <a:solidFill>
                  <a:srgbClr val="FF0000"/>
                </a:solidFill>
                <a:latin typeface="Alexandria" charset="0"/>
                <a:cs typeface="Alexandria" charset="0"/>
              </a:rPr>
              <a:t>ترتيب</a:t>
            </a:r>
            <a:r>
              <a:rPr lang="ar-SA" dirty="0">
                <a:latin typeface="Alexandria" charset="0"/>
                <a:cs typeface="Alexandria" charset="0"/>
              </a:rPr>
              <a:t> الأعمدة، </a:t>
            </a:r>
            <a:r>
              <a:rPr lang="ar-SA" dirty="0">
                <a:solidFill>
                  <a:srgbClr val="FF0000"/>
                </a:solidFill>
                <a:latin typeface="Alexandria" charset="0"/>
                <a:cs typeface="Alexandria" charset="0"/>
              </a:rPr>
              <a:t>تكبير</a:t>
            </a:r>
            <a:r>
              <a:rPr lang="ar-SA" dirty="0">
                <a:latin typeface="Alexandria" charset="0"/>
                <a:cs typeface="Alexandria" charset="0"/>
              </a:rPr>
              <a:t> المساحات التفاعلية، </a:t>
            </a:r>
            <a:r>
              <a:rPr lang="ar-SA" dirty="0">
                <a:solidFill>
                  <a:srgbClr val="FF0000"/>
                </a:solidFill>
                <a:latin typeface="Alexandria" charset="0"/>
                <a:cs typeface="Alexandria" charset="0"/>
              </a:rPr>
              <a:t>وضبط</a:t>
            </a:r>
            <a:r>
              <a:rPr lang="ar-SA" dirty="0">
                <a:latin typeface="Alexandria" charset="0"/>
                <a:cs typeface="Alexandria" charset="0"/>
              </a:rPr>
              <a:t> الخطوط لملاءمة التصفح باستخدام الإصبع.</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يُراعى تغيير طريقة عرض القوائم </a:t>
            </a:r>
            <a:r>
              <a:rPr lang="en-US" dirty="0">
                <a:solidFill>
                  <a:srgbClr val="FF0000"/>
                </a:solidFill>
                <a:latin typeface="Alexandria" charset="0"/>
                <a:cs typeface="Alexandria" charset="0"/>
              </a:rPr>
              <a:t>Navigation</a:t>
            </a:r>
            <a:r>
              <a:rPr lang="ar-SA" dirty="0">
                <a:latin typeface="Alexandria" charset="0"/>
                <a:cs typeface="Alexandria" charset="0"/>
              </a:rPr>
              <a:t> لتكون أكثر سهولة في الاستخدام دون أن تحجب المحتوى الصحفي الرئيسي.</a:t>
            </a:r>
          </a:p>
        </p:txBody>
      </p:sp>
      <p:sp>
        <p:nvSpPr>
          <p:cNvPr id="24" name="Rectangle 23">
            <a:extLst>
              <a:ext uri="{FF2B5EF4-FFF2-40B4-BE49-F238E27FC236}">
                <a16:creationId xmlns:a16="http://schemas.microsoft.com/office/drawing/2014/main" id="{9481B4FB-E993-A475-CB3E-C496822FC97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1639EC0-1555-B8B5-1289-1B0E01C6E06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4F055BAD-D47C-CB55-52BA-69558309395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التجاوب مع الأجهزة اللوحية</a:t>
            </a:r>
          </a:p>
        </p:txBody>
      </p:sp>
      <p:pic>
        <p:nvPicPr>
          <p:cNvPr id="17" name="Graphic 21">
            <a:extLst>
              <a:ext uri="{FF2B5EF4-FFF2-40B4-BE49-F238E27FC236}">
                <a16:creationId xmlns:a16="http://schemas.microsoft.com/office/drawing/2014/main" id="{292CE772-9C63-E6C9-64DF-81B7D70F3A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11,500+ Responsive Web Design Stock Photos, Pictures &amp; Royalty-Free Images  - iStock | Responsive website, Web design, Responsive design">
            <a:extLst>
              <a:ext uri="{FF2B5EF4-FFF2-40B4-BE49-F238E27FC236}">
                <a16:creationId xmlns:a16="http://schemas.microsoft.com/office/drawing/2014/main" id="{DB2FBE9F-C276-4A94-9F94-6322B98BA0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440" y="1850878"/>
            <a:ext cx="4504375" cy="4504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57594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5B868-AB45-8C3E-80F9-B2E6095D363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D5DCD1F-4FC0-3AE1-2ECA-1C8CE6E2FFEF}"/>
              </a:ext>
            </a:extLst>
          </p:cNvPr>
          <p:cNvSpPr txBox="1"/>
          <p:nvPr/>
        </p:nvSpPr>
        <p:spPr>
          <a:xfrm>
            <a:off x="4766552" y="1907498"/>
            <a:ext cx="6844144"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الإخراج المتجاوب </a:t>
            </a:r>
            <a:r>
              <a:rPr lang="ar-SA" dirty="0">
                <a:solidFill>
                  <a:srgbClr val="FF0000"/>
                </a:solidFill>
                <a:latin typeface="Alexandria" charset="0"/>
                <a:cs typeface="Alexandria" charset="0"/>
              </a:rPr>
              <a:t>لا يهتم فقط بمظهر المحتوى</a:t>
            </a:r>
            <a:r>
              <a:rPr lang="ar-SA" dirty="0">
                <a:latin typeface="Alexandria" charset="0"/>
                <a:cs typeface="Alexandria" charset="0"/>
              </a:rPr>
              <a:t>، بل أيضًا بطريقة تفاعل المستخدم معه، خصوصًا عبر اللمس.</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لذا يجب </a:t>
            </a:r>
            <a:r>
              <a:rPr lang="ar-SA" dirty="0">
                <a:solidFill>
                  <a:srgbClr val="FF0000"/>
                </a:solidFill>
                <a:latin typeface="Alexandria" charset="0"/>
                <a:cs typeface="Alexandria" charset="0"/>
              </a:rPr>
              <a:t>تصميم الأزرار والعناصر التفاعلية </a:t>
            </a:r>
            <a:r>
              <a:rPr lang="ar-SA" dirty="0">
                <a:latin typeface="Alexandria" charset="0"/>
                <a:cs typeface="Alexandria" charset="0"/>
              </a:rPr>
              <a:t>بحجم مناسب، وتوفير مساحات كافية بين الروابط لتفادي النقرات الخاطئة.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يُفضّل </a:t>
            </a:r>
            <a:r>
              <a:rPr lang="ar-SA" dirty="0">
                <a:solidFill>
                  <a:srgbClr val="FF0000"/>
                </a:solidFill>
                <a:latin typeface="Alexandria" charset="0"/>
                <a:cs typeface="Alexandria" charset="0"/>
              </a:rPr>
              <a:t>استخدام</a:t>
            </a:r>
            <a:r>
              <a:rPr lang="ar-SA" dirty="0">
                <a:latin typeface="Alexandria" charset="0"/>
                <a:cs typeface="Alexandria" charset="0"/>
              </a:rPr>
              <a:t> </a:t>
            </a:r>
            <a:r>
              <a:rPr lang="ar-SA" dirty="0">
                <a:solidFill>
                  <a:srgbClr val="FF0000"/>
                </a:solidFill>
                <a:latin typeface="Alexandria" charset="0"/>
                <a:cs typeface="Alexandria" charset="0"/>
              </a:rPr>
              <a:t>مؤثرات بصرية </a:t>
            </a:r>
            <a:r>
              <a:rPr lang="ar-SA" dirty="0">
                <a:latin typeface="Alexandria" charset="0"/>
                <a:cs typeface="Alexandria" charset="0"/>
              </a:rPr>
              <a:t>خفيفة تُظهر الاستجابة للنقر أو السحب، مما يجعل التفاعل مع الأخبار أكثر سلاسة ووضوحًا.</a:t>
            </a:r>
          </a:p>
        </p:txBody>
      </p:sp>
      <p:sp>
        <p:nvSpPr>
          <p:cNvPr id="24" name="Rectangle 23">
            <a:extLst>
              <a:ext uri="{FF2B5EF4-FFF2-40B4-BE49-F238E27FC236}">
                <a16:creationId xmlns:a16="http://schemas.microsoft.com/office/drawing/2014/main" id="{0A6C535C-50A9-FDC5-CDA6-930AEADBE3B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D124D33-8A47-43D1-C0A5-8A8AAFF9CD4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CBB0983F-DFF3-DC9B-D61C-4248B22EC31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التفاعل عبر اللمس</a:t>
            </a:r>
          </a:p>
        </p:txBody>
      </p:sp>
      <p:pic>
        <p:nvPicPr>
          <p:cNvPr id="17" name="Graphic 21">
            <a:extLst>
              <a:ext uri="{FF2B5EF4-FFF2-40B4-BE49-F238E27FC236}">
                <a16:creationId xmlns:a16="http://schemas.microsoft.com/office/drawing/2014/main" id="{18A4FFF4-2ACB-39CF-565C-36C04909D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40" name="Picture 4" descr="Responsive Website Design Guide for Ultimate Usability | The ...">
            <a:extLst>
              <a:ext uri="{FF2B5EF4-FFF2-40B4-BE49-F238E27FC236}">
                <a16:creationId xmlns:a16="http://schemas.microsoft.com/office/drawing/2014/main" id="{DCDAC676-D40F-6ED8-8B39-7ABA5C8B77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2333449"/>
            <a:ext cx="4442379" cy="2715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76753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9B08D-1623-1D4F-F759-368367B1B55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323A132-54EE-5BB1-C511-D9B199A2E30C}"/>
              </a:ext>
            </a:extLst>
          </p:cNvPr>
          <p:cNvSpPr txBox="1"/>
          <p:nvPr/>
        </p:nvSpPr>
        <p:spPr>
          <a:xfrm>
            <a:off x="5233481" y="1615669"/>
            <a:ext cx="6425854"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الإخراج المتجاوب </a:t>
            </a:r>
            <a:r>
              <a:rPr lang="ar-SA" dirty="0">
                <a:solidFill>
                  <a:srgbClr val="FF0000"/>
                </a:solidFill>
                <a:latin typeface="Alexandria" charset="0"/>
                <a:cs typeface="Alexandria" charset="0"/>
              </a:rPr>
              <a:t>لا يكتمل دون</a:t>
            </a:r>
            <a:r>
              <a:rPr lang="ar-SA" dirty="0">
                <a:latin typeface="Alexandria" charset="0"/>
                <a:cs typeface="Alexandria" charset="0"/>
              </a:rPr>
              <a:t> ضمان تحميل سريع للصفحات، خاصةً على شبكات الهاتف ذات السرعة المحدودة.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يُستخدم ضغط الصور، وتحميل العناصر تدريجيًا </a:t>
            </a:r>
            <a:r>
              <a:rPr lang="en-US" dirty="0">
                <a:solidFill>
                  <a:srgbClr val="FF0000"/>
                </a:solidFill>
                <a:latin typeface="Alexandria" charset="0"/>
                <a:cs typeface="Alexandria" charset="0"/>
              </a:rPr>
              <a:t>Lazy Load</a:t>
            </a:r>
            <a:r>
              <a:rPr lang="en-US" dirty="0">
                <a:latin typeface="Alexandria" charset="0"/>
                <a:cs typeface="Alexandria" charset="0"/>
              </a:rPr>
              <a:t>، </a:t>
            </a:r>
            <a:r>
              <a:rPr lang="ar-SA" dirty="0">
                <a:latin typeface="Alexandria" charset="0"/>
                <a:cs typeface="Alexandria" charset="0"/>
              </a:rPr>
              <a:t>وتقنيات التخزين المؤقت لتحسين زمن التحميل.</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تحسين السرعة </a:t>
            </a:r>
            <a:r>
              <a:rPr lang="ar-SA" dirty="0">
                <a:solidFill>
                  <a:srgbClr val="FF0000"/>
                </a:solidFill>
                <a:latin typeface="Alexandria" charset="0"/>
                <a:cs typeface="Alexandria" charset="0"/>
              </a:rPr>
              <a:t>لا يؤثر فقط على راحة القارئ</a:t>
            </a:r>
            <a:r>
              <a:rPr lang="ar-SA" dirty="0">
                <a:latin typeface="Alexandria" charset="0"/>
                <a:cs typeface="Alexandria" charset="0"/>
              </a:rPr>
              <a:t>، بل أيضًا على تصنيف الموقع في محركات البحث، وبالتالي نجاحه الرقمي.</a:t>
            </a:r>
          </a:p>
        </p:txBody>
      </p:sp>
      <p:sp>
        <p:nvSpPr>
          <p:cNvPr id="24" name="Rectangle 23">
            <a:extLst>
              <a:ext uri="{FF2B5EF4-FFF2-40B4-BE49-F238E27FC236}">
                <a16:creationId xmlns:a16="http://schemas.microsoft.com/office/drawing/2014/main" id="{5B31C95A-C927-1802-2195-2BBE15A9F90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DBDE7BF-53BF-212A-5A7B-248119A4475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7D81DC65-ABAC-D79D-8F18-9CAF21C7BB3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أوقات التحميل كعامل إخراجي</a:t>
            </a:r>
          </a:p>
        </p:txBody>
      </p:sp>
      <p:pic>
        <p:nvPicPr>
          <p:cNvPr id="17" name="Graphic 21">
            <a:extLst>
              <a:ext uri="{FF2B5EF4-FFF2-40B4-BE49-F238E27FC236}">
                <a16:creationId xmlns:a16="http://schemas.microsoft.com/office/drawing/2014/main" id="{43B59445-A7B9-F185-0E10-7EE2580039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5362" name="Picture 2" descr="The Art of Lazy Loading. In the fast-paced field of web… | by ...">
            <a:extLst>
              <a:ext uri="{FF2B5EF4-FFF2-40B4-BE49-F238E27FC236}">
                <a16:creationId xmlns:a16="http://schemas.microsoft.com/office/drawing/2014/main" id="{7F20D615-C471-4B1B-4210-C9DC62DA8E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809" r="17234"/>
          <a:stretch>
            <a:fillRect/>
          </a:stretch>
        </p:blipFill>
        <p:spPr bwMode="auto">
          <a:xfrm>
            <a:off x="323232" y="1878818"/>
            <a:ext cx="4661312" cy="3823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53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3C81A-0D5D-1FBB-7FF5-DFF58437FBC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F6494C2-577C-B7A2-F417-BE294808D320}"/>
              </a:ext>
            </a:extLst>
          </p:cNvPr>
          <p:cNvSpPr txBox="1"/>
          <p:nvPr/>
        </p:nvSpPr>
        <p:spPr>
          <a:xfrm>
            <a:off x="4387174" y="1839405"/>
            <a:ext cx="7170993"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يمثل </a:t>
            </a:r>
            <a:r>
              <a:rPr lang="ar-SA" dirty="0">
                <a:solidFill>
                  <a:srgbClr val="FF0000"/>
                </a:solidFill>
                <a:latin typeface="Alexandria" charset="0"/>
                <a:cs typeface="Alexandria" charset="0"/>
              </a:rPr>
              <a:t>التنقل</a:t>
            </a:r>
            <a:r>
              <a:rPr lang="ar-SA" dirty="0">
                <a:latin typeface="Alexandria" charset="0"/>
                <a:cs typeface="Alexandria" charset="0"/>
              </a:rPr>
              <a:t> عنصرًا </a:t>
            </a:r>
            <a:r>
              <a:rPr lang="ar-SA" dirty="0">
                <a:solidFill>
                  <a:srgbClr val="FF0000"/>
                </a:solidFill>
                <a:latin typeface="Alexandria" charset="0"/>
                <a:cs typeface="Alexandria" charset="0"/>
              </a:rPr>
              <a:t>أساسيًا</a:t>
            </a:r>
            <a:r>
              <a:rPr lang="ar-SA" dirty="0">
                <a:latin typeface="Alexandria" charset="0"/>
                <a:cs typeface="Alexandria" charset="0"/>
              </a:rPr>
              <a:t> في تجربة المستخدم ضمن المواقع الصحفية، ويجب تصميمه بما يتلاءم مع شاشات الهواتف الصغيرة.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تعتمد التصاميم المتجاوبة على قوائم قابلة للطي </a:t>
            </a:r>
            <a:r>
              <a:rPr lang="en-US" dirty="0">
                <a:solidFill>
                  <a:srgbClr val="FF0000"/>
                </a:solidFill>
                <a:latin typeface="Alexandria" charset="0"/>
                <a:cs typeface="Alexandria" charset="0"/>
              </a:rPr>
              <a:t>hamburger</a:t>
            </a:r>
            <a:r>
              <a:rPr lang="en-US" dirty="0">
                <a:latin typeface="Alexandria" charset="0"/>
                <a:cs typeface="Alexandria" charset="0"/>
              </a:rPr>
              <a:t> </a:t>
            </a:r>
            <a:r>
              <a:rPr lang="en-US" dirty="0">
                <a:solidFill>
                  <a:srgbClr val="FF0000"/>
                </a:solidFill>
                <a:latin typeface="Alexandria" charset="0"/>
                <a:cs typeface="Alexandria" charset="0"/>
              </a:rPr>
              <a:t>menus</a:t>
            </a:r>
            <a:r>
              <a:rPr lang="ar-SA" dirty="0">
                <a:latin typeface="Alexandria" charset="0"/>
                <a:cs typeface="Alexandria" charset="0"/>
              </a:rPr>
              <a:t> لتوفير المساحة وعرض العناوين الأساسية فقط عند الحاجة.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يُراعى كذلك </a:t>
            </a:r>
            <a:r>
              <a:rPr lang="ar-SA" dirty="0">
                <a:solidFill>
                  <a:srgbClr val="FF0000"/>
                </a:solidFill>
                <a:latin typeface="Alexandria" charset="0"/>
                <a:cs typeface="Alexandria" charset="0"/>
              </a:rPr>
              <a:t>ترتيب</a:t>
            </a:r>
            <a:r>
              <a:rPr lang="ar-SA" dirty="0">
                <a:latin typeface="Alexandria" charset="0"/>
                <a:cs typeface="Alexandria" charset="0"/>
              </a:rPr>
              <a:t> </a:t>
            </a:r>
            <a:r>
              <a:rPr lang="ar-SA" dirty="0">
                <a:solidFill>
                  <a:srgbClr val="FF0000"/>
                </a:solidFill>
                <a:latin typeface="Alexandria" charset="0"/>
                <a:cs typeface="Alexandria" charset="0"/>
              </a:rPr>
              <a:t>العناصر</a:t>
            </a:r>
            <a:r>
              <a:rPr lang="ar-SA" dirty="0">
                <a:latin typeface="Alexandria" charset="0"/>
                <a:cs typeface="Alexandria" charset="0"/>
              </a:rPr>
              <a:t> داخل القوائم </a:t>
            </a:r>
            <a:r>
              <a:rPr lang="ar-SA" dirty="0">
                <a:solidFill>
                  <a:srgbClr val="FF0000"/>
                </a:solidFill>
                <a:latin typeface="Alexandria" charset="0"/>
                <a:cs typeface="Alexandria" charset="0"/>
              </a:rPr>
              <a:t>حسب</a:t>
            </a:r>
            <a:r>
              <a:rPr lang="ar-SA" dirty="0">
                <a:latin typeface="Alexandria" charset="0"/>
                <a:cs typeface="Alexandria" charset="0"/>
              </a:rPr>
              <a:t> </a:t>
            </a:r>
            <a:r>
              <a:rPr lang="ar-SA" dirty="0">
                <a:solidFill>
                  <a:srgbClr val="FF0000"/>
                </a:solidFill>
                <a:latin typeface="Alexandria" charset="0"/>
                <a:cs typeface="Alexandria" charset="0"/>
              </a:rPr>
              <a:t>الأهمية</a:t>
            </a:r>
            <a:r>
              <a:rPr lang="ar-SA" dirty="0">
                <a:latin typeface="Alexandria" charset="0"/>
                <a:cs typeface="Alexandria" charset="0"/>
              </a:rPr>
              <a:t> التحريرية، بما يضمن وصول المستخدم للمحتوى بسرعة وبأقل جهد.</a:t>
            </a:r>
          </a:p>
        </p:txBody>
      </p:sp>
      <p:sp>
        <p:nvSpPr>
          <p:cNvPr id="24" name="Rectangle 23">
            <a:extLst>
              <a:ext uri="{FF2B5EF4-FFF2-40B4-BE49-F238E27FC236}">
                <a16:creationId xmlns:a16="http://schemas.microsoft.com/office/drawing/2014/main" id="{42C3F53A-8427-6E38-DB47-75A2423D9D9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65B5ECD-A15F-F9BA-E196-4F22027DAC3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37CAD972-0C1E-1A4F-DFCF-FA4F5C0371C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الإخراج المتجاوب وسهولة التنقل</a:t>
            </a:r>
          </a:p>
        </p:txBody>
      </p:sp>
      <p:pic>
        <p:nvPicPr>
          <p:cNvPr id="17" name="Graphic 21">
            <a:extLst>
              <a:ext uri="{FF2B5EF4-FFF2-40B4-BE49-F238E27FC236}">
                <a16:creationId xmlns:a16="http://schemas.microsoft.com/office/drawing/2014/main" id="{BFD67C18-3A0F-5EE3-8570-60627008E8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6" name="Picture 2" descr="Your Guide to Hamburger Menus | IxDF">
            <a:extLst>
              <a:ext uri="{FF2B5EF4-FFF2-40B4-BE49-F238E27FC236}">
                <a16:creationId xmlns:a16="http://schemas.microsoft.com/office/drawing/2014/main" id="{83DFC411-FC1B-2CBE-10FD-5AAA41F5DD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195" r="26068"/>
          <a:stretch>
            <a:fillRect/>
          </a:stretch>
        </p:blipFill>
        <p:spPr bwMode="auto">
          <a:xfrm>
            <a:off x="191317" y="2338218"/>
            <a:ext cx="3864697" cy="2952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01465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B2250-9A76-B726-DA68-AE56EE8491A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B0BF835-99EE-5F2F-51C9-9C8335DC82EA}"/>
              </a:ext>
            </a:extLst>
          </p:cNvPr>
          <p:cNvSpPr txBox="1"/>
          <p:nvPr/>
        </p:nvSpPr>
        <p:spPr>
          <a:xfrm>
            <a:off x="3842425" y="1878316"/>
            <a:ext cx="7534807"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تستخدم </a:t>
            </a:r>
            <a:r>
              <a:rPr lang="ar-SA" dirty="0">
                <a:solidFill>
                  <a:srgbClr val="FF0000"/>
                </a:solidFill>
                <a:latin typeface="Alexandria" charset="0"/>
                <a:cs typeface="Alexandria" charset="0"/>
              </a:rPr>
              <a:t>أنظمة</a:t>
            </a:r>
            <a:r>
              <a:rPr lang="ar-SA" dirty="0">
                <a:latin typeface="Alexandria" charset="0"/>
                <a:cs typeface="Alexandria" charset="0"/>
              </a:rPr>
              <a:t> </a:t>
            </a:r>
            <a:r>
              <a:rPr lang="ar-SA" dirty="0">
                <a:solidFill>
                  <a:srgbClr val="FF0000"/>
                </a:solidFill>
                <a:latin typeface="Alexandria" charset="0"/>
                <a:cs typeface="Alexandria" charset="0"/>
              </a:rPr>
              <a:t>الشبكة</a:t>
            </a:r>
            <a:r>
              <a:rPr lang="ar-SA" dirty="0">
                <a:latin typeface="Alexandria" charset="0"/>
                <a:cs typeface="Alexandria" charset="0"/>
              </a:rPr>
              <a:t> في الإخراج المتجاوب لتوزيع المحتوى بصريًا بشكل منظم ومتناسق عبر مختلف الشاشات.</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تسمح هذه الأنظمة </a:t>
            </a:r>
            <a:r>
              <a:rPr lang="ar-SA" dirty="0">
                <a:solidFill>
                  <a:srgbClr val="FF0000"/>
                </a:solidFill>
                <a:latin typeface="Alexandria" charset="0"/>
                <a:cs typeface="Alexandria" charset="0"/>
              </a:rPr>
              <a:t>بتقسيم</a:t>
            </a:r>
            <a:r>
              <a:rPr lang="ar-SA" dirty="0">
                <a:latin typeface="Alexandria" charset="0"/>
                <a:cs typeface="Alexandria" charset="0"/>
              </a:rPr>
              <a:t> </a:t>
            </a:r>
            <a:r>
              <a:rPr lang="ar-SA" dirty="0">
                <a:solidFill>
                  <a:srgbClr val="FF0000"/>
                </a:solidFill>
                <a:latin typeface="Alexandria" charset="0"/>
                <a:cs typeface="Alexandria" charset="0"/>
              </a:rPr>
              <a:t>الصفحة</a:t>
            </a:r>
            <a:r>
              <a:rPr lang="ar-SA" dirty="0">
                <a:latin typeface="Alexandria" charset="0"/>
                <a:cs typeface="Alexandria" charset="0"/>
              </a:rPr>
              <a:t> إلى أعمدة قابلة للتوسع والانكماش حسب حجم الجهاز، مما يحافظ على ترتيب العناصر.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بفضل هذه الشبكات، يمكن </a:t>
            </a:r>
            <a:r>
              <a:rPr lang="ar-SA" dirty="0">
                <a:solidFill>
                  <a:srgbClr val="FF0000"/>
                </a:solidFill>
                <a:latin typeface="Alexandria" charset="0"/>
                <a:cs typeface="Alexandria" charset="0"/>
              </a:rPr>
              <a:t>توزيع</a:t>
            </a:r>
            <a:r>
              <a:rPr lang="ar-SA" dirty="0">
                <a:latin typeface="Alexandria" charset="0"/>
                <a:cs typeface="Alexandria" charset="0"/>
              </a:rPr>
              <a:t> الصور والنصوص والفيديوهات بطريقة ديناميكية دون كسر التصميم أو تشويهه.</a:t>
            </a:r>
          </a:p>
        </p:txBody>
      </p:sp>
      <p:sp>
        <p:nvSpPr>
          <p:cNvPr id="24" name="Rectangle 23">
            <a:extLst>
              <a:ext uri="{FF2B5EF4-FFF2-40B4-BE49-F238E27FC236}">
                <a16:creationId xmlns:a16="http://schemas.microsoft.com/office/drawing/2014/main" id="{E355BC6B-433A-BCC2-6F0D-40296CB0FC8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79BD309-99AD-FC49-938C-616218F9752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0F4EFCCE-D52A-868A-A570-968919F2848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أنظمة الشبكة </a:t>
            </a:r>
            <a:r>
              <a:rPr lang="en-US" sz="2800" b="1" dirty="0">
                <a:solidFill>
                  <a:schemeClr val="bg1"/>
                </a:solidFill>
                <a:latin typeface="Alexandria" charset="0"/>
                <a:cs typeface="Alexandria" charset="0"/>
              </a:rPr>
              <a:t>Grid Systems</a:t>
            </a:r>
            <a:endParaRPr lang="ar-SA"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9F9B0F6-67A6-5A62-608B-A1AA02C96D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7412" name="Picture 4" descr="ما هي فوائد استخدام Grid و Gap في CSS؟ وكيف يتم استخدامهما لتحسين ...">
            <a:extLst>
              <a:ext uri="{FF2B5EF4-FFF2-40B4-BE49-F238E27FC236}">
                <a16:creationId xmlns:a16="http://schemas.microsoft.com/office/drawing/2014/main" id="{233729AE-618E-15D1-7808-9C36FF8FAAA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481" t="7167" r="24157" b="6587"/>
          <a:stretch>
            <a:fillRect/>
          </a:stretch>
        </p:blipFill>
        <p:spPr bwMode="auto">
          <a:xfrm>
            <a:off x="532665" y="1686887"/>
            <a:ext cx="2986391" cy="4539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94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B234D-0DD8-C622-C9B1-C7C0768ADDA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0B8E1DE-3701-081F-9D5A-BB51B1EB6379}"/>
              </a:ext>
            </a:extLst>
          </p:cNvPr>
          <p:cNvSpPr txBox="1"/>
          <p:nvPr/>
        </p:nvSpPr>
        <p:spPr>
          <a:xfrm>
            <a:off x="1343887" y="1849132"/>
            <a:ext cx="9801352"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تقنيات الإخراج المتجاوب على مكتبات </a:t>
            </a:r>
            <a:r>
              <a:rPr lang="en-US" dirty="0">
                <a:solidFill>
                  <a:srgbClr val="C00000"/>
                </a:solidFill>
                <a:latin typeface="Alexandria" charset="0"/>
                <a:cs typeface="Alexandria" charset="0"/>
              </a:rPr>
              <a:t>CSS</a:t>
            </a:r>
            <a:r>
              <a:rPr lang="ar-SA" dirty="0">
                <a:latin typeface="Alexandria" charset="0"/>
                <a:cs typeface="Alexandria" charset="0"/>
              </a:rPr>
              <a:t> حديثة مثل  </a:t>
            </a:r>
            <a:r>
              <a:rPr lang="en-US" dirty="0">
                <a:solidFill>
                  <a:srgbClr val="C00000"/>
                </a:solidFill>
                <a:latin typeface="Alexandria" charset="0"/>
                <a:cs typeface="Alexandria" charset="0"/>
              </a:rPr>
              <a:t>Flexbox</a:t>
            </a:r>
            <a:r>
              <a:rPr lang="ar-SA" dirty="0">
                <a:latin typeface="Alexandria" charset="0"/>
                <a:cs typeface="Alexandria" charset="0"/>
              </a:rPr>
              <a:t> </a:t>
            </a:r>
            <a:r>
              <a:rPr lang="en-US" dirty="0">
                <a:latin typeface="Alexandria" charset="0"/>
                <a:cs typeface="Alexandria" charset="0"/>
              </a:rPr>
              <a:t> </a:t>
            </a:r>
            <a:r>
              <a:rPr lang="ar-SA" dirty="0">
                <a:latin typeface="Alexandria" charset="0"/>
                <a:cs typeface="Alexandria" charset="0"/>
              </a:rPr>
              <a:t>و </a:t>
            </a:r>
            <a:r>
              <a:rPr lang="en-US" dirty="0">
                <a:solidFill>
                  <a:srgbClr val="C00000"/>
                </a:solidFill>
                <a:latin typeface="Alexandria" charset="0"/>
                <a:cs typeface="Alexandria" charset="0"/>
              </a:rPr>
              <a:t>Grid</a:t>
            </a:r>
            <a:r>
              <a:rPr lang="en-US" dirty="0">
                <a:latin typeface="Alexandria" charset="0"/>
                <a:cs typeface="Alexandria" charset="0"/>
              </a:rPr>
              <a:t> </a:t>
            </a:r>
            <a:r>
              <a:rPr lang="en-US" dirty="0">
                <a:solidFill>
                  <a:srgbClr val="C00000"/>
                </a:solidFill>
                <a:latin typeface="Alexandria" charset="0"/>
                <a:cs typeface="Alexandria" charset="0"/>
              </a:rPr>
              <a:t>Layout</a:t>
            </a:r>
            <a:r>
              <a:rPr lang="en-US" dirty="0">
                <a:latin typeface="Alexandria" charset="0"/>
                <a:cs typeface="Alexandria" charset="0"/>
              </a:rPr>
              <a:t>، </a:t>
            </a:r>
            <a:r>
              <a:rPr lang="ar-SA" dirty="0">
                <a:latin typeface="Alexandria" charset="0"/>
                <a:cs typeface="Alexandria" charset="0"/>
              </a:rPr>
              <a:t>التي تتيح تحكمًا دقيقًا في توزيع العناصر.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كما تُستخدم استعلامات الوسائط </a:t>
            </a:r>
            <a:r>
              <a:rPr lang="en-US" dirty="0">
                <a:solidFill>
                  <a:srgbClr val="C00000"/>
                </a:solidFill>
                <a:latin typeface="Alexandria" charset="0"/>
                <a:cs typeface="Alexandria" charset="0"/>
              </a:rPr>
              <a:t>Media</a:t>
            </a:r>
            <a:r>
              <a:rPr lang="en-US" dirty="0">
                <a:latin typeface="Alexandria" charset="0"/>
                <a:cs typeface="Alexandria" charset="0"/>
              </a:rPr>
              <a:t> </a:t>
            </a:r>
            <a:r>
              <a:rPr lang="en-US" dirty="0">
                <a:solidFill>
                  <a:srgbClr val="C00000"/>
                </a:solidFill>
                <a:latin typeface="Alexandria" charset="0"/>
                <a:cs typeface="Alexandria" charset="0"/>
              </a:rPr>
              <a:t>Queries</a:t>
            </a:r>
            <a:r>
              <a:rPr lang="ar-SA" dirty="0">
                <a:latin typeface="Alexandria" charset="0"/>
                <a:cs typeface="Alexandria" charset="0"/>
              </a:rPr>
              <a:t> لتعديل التصميم بناءً على حجم الشاشة أو نوع الجهاز.</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التقنيات تجعل من الممكن بناء صفحات إخبارية </a:t>
            </a:r>
            <a:r>
              <a:rPr lang="ar-SA" dirty="0">
                <a:solidFill>
                  <a:srgbClr val="C00000"/>
                </a:solidFill>
                <a:latin typeface="Alexandria" charset="0"/>
                <a:cs typeface="Alexandria" charset="0"/>
              </a:rPr>
              <a:t>جذابة</a:t>
            </a:r>
            <a:r>
              <a:rPr lang="ar-SA" dirty="0">
                <a:latin typeface="Alexandria" charset="0"/>
                <a:cs typeface="Alexandria" charset="0"/>
              </a:rPr>
              <a:t> </a:t>
            </a:r>
            <a:r>
              <a:rPr lang="ar-SA" dirty="0">
                <a:solidFill>
                  <a:srgbClr val="C00000"/>
                </a:solidFill>
                <a:latin typeface="Alexandria" charset="0"/>
                <a:cs typeface="Alexandria" charset="0"/>
              </a:rPr>
              <a:t>ومرنة</a:t>
            </a:r>
            <a:r>
              <a:rPr lang="ar-SA" dirty="0">
                <a:latin typeface="Alexandria" charset="0"/>
                <a:cs typeface="Alexandria" charset="0"/>
              </a:rPr>
              <a:t>، </a:t>
            </a:r>
            <a:r>
              <a:rPr lang="ar-SA" dirty="0">
                <a:solidFill>
                  <a:srgbClr val="C00000"/>
                </a:solidFill>
                <a:latin typeface="Alexandria" charset="0"/>
                <a:cs typeface="Alexandria" charset="0"/>
              </a:rPr>
              <a:t>دون</a:t>
            </a:r>
            <a:r>
              <a:rPr lang="ar-SA" dirty="0">
                <a:latin typeface="Alexandria" charset="0"/>
                <a:cs typeface="Alexandria" charset="0"/>
              </a:rPr>
              <a:t> </a:t>
            </a:r>
            <a:r>
              <a:rPr lang="ar-SA" dirty="0">
                <a:solidFill>
                  <a:srgbClr val="C00000"/>
                </a:solidFill>
                <a:latin typeface="Alexandria" charset="0"/>
                <a:cs typeface="Alexandria" charset="0"/>
              </a:rPr>
              <a:t>الحاجة</a:t>
            </a:r>
            <a:r>
              <a:rPr lang="ar-SA" dirty="0">
                <a:latin typeface="Alexandria" charset="0"/>
                <a:cs typeface="Alexandria" charset="0"/>
              </a:rPr>
              <a:t> إلى تغييرات جذرية في المحتوى مع كل نوع جهاز.</a:t>
            </a:r>
          </a:p>
        </p:txBody>
      </p:sp>
      <p:sp>
        <p:nvSpPr>
          <p:cNvPr id="24" name="Rectangle 23">
            <a:extLst>
              <a:ext uri="{FF2B5EF4-FFF2-40B4-BE49-F238E27FC236}">
                <a16:creationId xmlns:a16="http://schemas.microsoft.com/office/drawing/2014/main" id="{38D69558-E5FF-4E57-C97A-01603B70D7F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63585C3-59B5-1732-73ED-9B9DE38E5B9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7D4CCBB5-063F-09DB-F1C8-C0F654DFB8B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تقنيات </a:t>
            </a:r>
            <a:r>
              <a:rPr lang="en-US" sz="2800" b="1" dirty="0">
                <a:solidFill>
                  <a:schemeClr val="bg1"/>
                </a:solidFill>
                <a:latin typeface="Alexandria" charset="0"/>
                <a:cs typeface="Alexandria" charset="0"/>
              </a:rPr>
              <a:t> CSS </a:t>
            </a:r>
            <a:r>
              <a:rPr lang="ar-SA" sz="2800" b="1" dirty="0">
                <a:solidFill>
                  <a:schemeClr val="bg1"/>
                </a:solidFill>
                <a:latin typeface="Alexandria" charset="0"/>
                <a:cs typeface="Alexandria" charset="0"/>
              </a:rPr>
              <a:t>الحديثة في الإخراج المتجاوب</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AB78DCD-D177-BED3-9CDD-9C83F1F709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93253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2F1AD-B8FE-611F-F55F-0C6700A0326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4668554-8731-0B13-D68B-B5A7D0EDAF77}"/>
              </a:ext>
            </a:extLst>
          </p:cNvPr>
          <p:cNvSpPr txBox="1"/>
          <p:nvPr/>
        </p:nvSpPr>
        <p:spPr>
          <a:xfrm>
            <a:off x="1011678" y="1615669"/>
            <a:ext cx="10647658" cy="293471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المواقع الصحفية على </a:t>
            </a:r>
            <a:r>
              <a:rPr lang="ar-SA" dirty="0">
                <a:solidFill>
                  <a:srgbClr val="FF0000"/>
                </a:solidFill>
                <a:latin typeface="Alexandria" charset="0"/>
                <a:cs typeface="Alexandria" charset="0"/>
              </a:rPr>
              <a:t>تصنيفات</a:t>
            </a:r>
            <a:r>
              <a:rPr lang="ar-SA" dirty="0">
                <a:latin typeface="Alexandria" charset="0"/>
                <a:cs typeface="Alexandria" charset="0"/>
              </a:rPr>
              <a:t> </a:t>
            </a:r>
            <a:r>
              <a:rPr lang="ar-SA" dirty="0">
                <a:solidFill>
                  <a:srgbClr val="FF0000"/>
                </a:solidFill>
                <a:latin typeface="Alexandria" charset="0"/>
                <a:cs typeface="Alexandria" charset="0"/>
              </a:rPr>
              <a:t>دقيقة</a:t>
            </a:r>
            <a:r>
              <a:rPr lang="ar-SA" dirty="0">
                <a:latin typeface="Alexandria" charset="0"/>
                <a:cs typeface="Alexandria" charset="0"/>
              </a:rPr>
              <a:t> (سياسة، رياضة، ثقافة...) ويجب أن تظهر هذه القوائم بشكل واضح في الإخراج المتجاوب.</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تُعرض التصنيفات </a:t>
            </a:r>
            <a:r>
              <a:rPr lang="ar-SA" dirty="0">
                <a:solidFill>
                  <a:srgbClr val="FF0000"/>
                </a:solidFill>
                <a:latin typeface="Alexandria" charset="0"/>
                <a:cs typeface="Alexandria" charset="0"/>
              </a:rPr>
              <a:t>الأساسية</a:t>
            </a:r>
            <a:r>
              <a:rPr lang="ar-SA" dirty="0">
                <a:latin typeface="Alexandria" charset="0"/>
                <a:cs typeface="Alexandria" charset="0"/>
              </a:rPr>
              <a:t> </a:t>
            </a:r>
            <a:r>
              <a:rPr lang="ar-SA" dirty="0">
                <a:solidFill>
                  <a:srgbClr val="FF0000"/>
                </a:solidFill>
                <a:latin typeface="Alexandria" charset="0"/>
                <a:cs typeface="Alexandria" charset="0"/>
              </a:rPr>
              <a:t>أولًا</a:t>
            </a:r>
            <a:r>
              <a:rPr lang="ar-SA" dirty="0">
                <a:latin typeface="Alexandria" charset="0"/>
                <a:cs typeface="Alexandria" charset="0"/>
              </a:rPr>
              <a:t>، بينما تُضم القوائم الفرعية في نوافذ منسدلة تظهر عند الضغط لتوفير المساحة، هذه الطريقة تُسهم في </a:t>
            </a:r>
            <a:r>
              <a:rPr lang="ar-SA" dirty="0">
                <a:solidFill>
                  <a:srgbClr val="FF0000"/>
                </a:solidFill>
                <a:latin typeface="Alexandria" charset="0"/>
                <a:cs typeface="Alexandria" charset="0"/>
              </a:rPr>
              <a:t>تقليل</a:t>
            </a:r>
            <a:r>
              <a:rPr lang="ar-SA" dirty="0">
                <a:latin typeface="Alexandria" charset="0"/>
                <a:cs typeface="Alexandria" charset="0"/>
              </a:rPr>
              <a:t> </a:t>
            </a:r>
            <a:r>
              <a:rPr lang="ar-SA" dirty="0">
                <a:solidFill>
                  <a:srgbClr val="FF0000"/>
                </a:solidFill>
                <a:latin typeface="Alexandria" charset="0"/>
                <a:cs typeface="Alexandria" charset="0"/>
              </a:rPr>
              <a:t>الازدحام</a:t>
            </a:r>
            <a:r>
              <a:rPr lang="ar-SA" dirty="0">
                <a:latin typeface="Alexandria" charset="0"/>
                <a:cs typeface="Alexandria" charset="0"/>
              </a:rPr>
              <a:t> </a:t>
            </a:r>
            <a:r>
              <a:rPr lang="ar-SA" dirty="0">
                <a:solidFill>
                  <a:srgbClr val="FF0000"/>
                </a:solidFill>
                <a:latin typeface="Alexandria" charset="0"/>
                <a:cs typeface="Alexandria" charset="0"/>
              </a:rPr>
              <a:t>البصري</a:t>
            </a:r>
            <a:r>
              <a:rPr lang="ar-SA" dirty="0">
                <a:latin typeface="Alexandria" charset="0"/>
                <a:cs typeface="Alexandria" charset="0"/>
              </a:rPr>
              <a:t> وتحافظ على هيكل الصفحة مرتبًا ومريحًا للتصفح على الهاتف.</a:t>
            </a:r>
          </a:p>
        </p:txBody>
      </p:sp>
      <p:sp>
        <p:nvSpPr>
          <p:cNvPr id="24" name="Rectangle 23">
            <a:extLst>
              <a:ext uri="{FF2B5EF4-FFF2-40B4-BE49-F238E27FC236}">
                <a16:creationId xmlns:a16="http://schemas.microsoft.com/office/drawing/2014/main" id="{4E358395-A8C5-9EAF-97DF-753BD3A19C7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7AABDEC-E4E4-62B6-E6DB-C55A549CAF7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7C757898-EF65-7A36-E5AA-DB392BE88B5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إخراج القوائم والتصنيفات</a:t>
            </a:r>
          </a:p>
        </p:txBody>
      </p:sp>
      <p:pic>
        <p:nvPicPr>
          <p:cNvPr id="17" name="Graphic 21">
            <a:extLst>
              <a:ext uri="{FF2B5EF4-FFF2-40B4-BE49-F238E27FC236}">
                <a16:creationId xmlns:a16="http://schemas.microsoft.com/office/drawing/2014/main" id="{D85C1755-45F3-0CA6-968D-FF903ECF0E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8F5DC671-EDB0-485E-46C2-EC77185A638D}"/>
              </a:ext>
            </a:extLst>
          </p:cNvPr>
          <p:cNvPicPr>
            <a:picLocks noChangeAspect="1"/>
          </p:cNvPicPr>
          <p:nvPr/>
        </p:nvPicPr>
        <p:blipFill>
          <a:blip r:embed="rId3"/>
          <a:stretch>
            <a:fillRect/>
          </a:stretch>
        </p:blipFill>
        <p:spPr>
          <a:xfrm>
            <a:off x="556098" y="4827443"/>
            <a:ext cx="11079804" cy="1372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3248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CE440-B8B2-AD98-43F4-D474E216CB2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25206F2-F5E7-F9A1-B37A-9EC817493F6A}"/>
              </a:ext>
            </a:extLst>
          </p:cNvPr>
          <p:cNvSpPr txBox="1"/>
          <p:nvPr/>
        </p:nvSpPr>
        <p:spPr>
          <a:xfrm>
            <a:off x="5038927" y="2013850"/>
            <a:ext cx="6610680"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يجب أن تراعي التصاميم المتجاوبة </a:t>
            </a:r>
            <a:r>
              <a:rPr lang="ar-SA" dirty="0">
                <a:solidFill>
                  <a:srgbClr val="FF0000"/>
                </a:solidFill>
                <a:latin typeface="Alexandria" charset="0"/>
                <a:cs typeface="Alexandria" charset="0"/>
              </a:rPr>
              <a:t>مستويات</a:t>
            </a:r>
            <a:r>
              <a:rPr lang="ar-SA" dirty="0">
                <a:latin typeface="Alexandria" charset="0"/>
                <a:cs typeface="Alexandria" charset="0"/>
              </a:rPr>
              <a:t> </a:t>
            </a:r>
            <a:r>
              <a:rPr lang="ar-SA" dirty="0">
                <a:solidFill>
                  <a:srgbClr val="FF0000"/>
                </a:solidFill>
                <a:latin typeface="Alexandria" charset="0"/>
                <a:cs typeface="Alexandria" charset="0"/>
              </a:rPr>
              <a:t>التباين</a:t>
            </a:r>
            <a:r>
              <a:rPr lang="ar-SA" dirty="0">
                <a:latin typeface="Alexandria" charset="0"/>
                <a:cs typeface="Alexandria" charset="0"/>
              </a:rPr>
              <a:t> بين الخلفية والنص لضمان سهولة القراءة خصوصًا في ضوء النهار.</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يُفضل استخدام ألوان تتماشى مع </a:t>
            </a:r>
            <a:r>
              <a:rPr lang="ar-SA" dirty="0">
                <a:solidFill>
                  <a:srgbClr val="FF0000"/>
                </a:solidFill>
                <a:latin typeface="Alexandria" charset="0"/>
                <a:cs typeface="Alexandria" charset="0"/>
              </a:rPr>
              <a:t>معايير</a:t>
            </a:r>
            <a:r>
              <a:rPr lang="ar-SA" dirty="0">
                <a:latin typeface="Alexandria" charset="0"/>
                <a:cs typeface="Alexandria" charset="0"/>
              </a:rPr>
              <a:t> </a:t>
            </a:r>
            <a:r>
              <a:rPr lang="ar-SA" dirty="0">
                <a:solidFill>
                  <a:srgbClr val="FF0000"/>
                </a:solidFill>
                <a:latin typeface="Alexandria" charset="0"/>
                <a:cs typeface="Alexandria" charset="0"/>
              </a:rPr>
              <a:t>الوصول</a:t>
            </a:r>
            <a:r>
              <a:rPr lang="ar-SA" dirty="0">
                <a:latin typeface="Alexandria" charset="0"/>
                <a:cs typeface="Alexandria" charset="0"/>
              </a:rPr>
              <a:t> الشامل لتناسب جميع المستخدمين، بمن فيهم ذوو الاحتياجات البصرية.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الاعتبارات تضيف </a:t>
            </a:r>
            <a:r>
              <a:rPr lang="ar-SA" dirty="0">
                <a:solidFill>
                  <a:srgbClr val="FF0000"/>
                </a:solidFill>
                <a:latin typeface="Alexandria" charset="0"/>
                <a:cs typeface="Alexandria" charset="0"/>
              </a:rPr>
              <a:t>بعدًا</a:t>
            </a:r>
            <a:r>
              <a:rPr lang="ar-SA" dirty="0">
                <a:latin typeface="Alexandria" charset="0"/>
                <a:cs typeface="Alexandria" charset="0"/>
              </a:rPr>
              <a:t> </a:t>
            </a:r>
            <a:r>
              <a:rPr lang="ar-SA" dirty="0">
                <a:solidFill>
                  <a:srgbClr val="FF0000"/>
                </a:solidFill>
                <a:latin typeface="Alexandria" charset="0"/>
                <a:cs typeface="Alexandria" charset="0"/>
              </a:rPr>
              <a:t>إنسانيًا</a:t>
            </a:r>
            <a:r>
              <a:rPr lang="ar-SA" dirty="0">
                <a:latin typeface="Alexandria" charset="0"/>
                <a:cs typeface="Alexandria" charset="0"/>
              </a:rPr>
              <a:t> وتجعل المحتوى الصحفي متاحًا لأكبر شريحة من الجمهور.</a:t>
            </a:r>
          </a:p>
        </p:txBody>
      </p:sp>
      <p:sp>
        <p:nvSpPr>
          <p:cNvPr id="24" name="Rectangle 23">
            <a:extLst>
              <a:ext uri="{FF2B5EF4-FFF2-40B4-BE49-F238E27FC236}">
                <a16:creationId xmlns:a16="http://schemas.microsoft.com/office/drawing/2014/main" id="{7AD27030-C8AE-CC40-A16A-C280F186717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3423C8A-4823-7E2F-E908-0E13D0F6EAF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5FB90338-9EA7-F1BE-B4CA-D5DF741DFA1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التباين البصري والوصول الشامل</a:t>
            </a:r>
          </a:p>
        </p:txBody>
      </p:sp>
      <p:pic>
        <p:nvPicPr>
          <p:cNvPr id="17" name="Graphic 21">
            <a:extLst>
              <a:ext uri="{FF2B5EF4-FFF2-40B4-BE49-F238E27FC236}">
                <a16:creationId xmlns:a16="http://schemas.microsoft.com/office/drawing/2014/main" id="{BDBB2747-11F1-A41E-C8B8-98587E067F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434" name="Picture 2" descr="What Is Lazy Loading And How to Use It to Speed Up Your Site">
            <a:extLst>
              <a:ext uri="{FF2B5EF4-FFF2-40B4-BE49-F238E27FC236}">
                <a16:creationId xmlns:a16="http://schemas.microsoft.com/office/drawing/2014/main" id="{C20B89B9-ADD4-057B-3774-A5F4293AFE5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0477" t="14047" r="23404" b="14047"/>
          <a:stretch>
            <a:fillRect/>
          </a:stretch>
        </p:blipFill>
        <p:spPr bwMode="auto">
          <a:xfrm>
            <a:off x="112505" y="2230714"/>
            <a:ext cx="4767906" cy="32088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2105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D22BD-9A7E-B10D-2132-F80270C58B9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F443B84-4B51-E511-B059-004F74777452}"/>
              </a:ext>
            </a:extLst>
          </p:cNvPr>
          <p:cNvSpPr txBox="1"/>
          <p:nvPr/>
        </p:nvSpPr>
        <p:spPr>
          <a:xfrm>
            <a:off x="5145932" y="1810222"/>
            <a:ext cx="6523131"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التصميم المتجاوب أصبح من العوامل التي تعتمدها </a:t>
            </a:r>
            <a:r>
              <a:rPr lang="ar-SA" dirty="0">
                <a:solidFill>
                  <a:srgbClr val="FF0000"/>
                </a:solidFill>
                <a:latin typeface="Alexandria" charset="0"/>
                <a:cs typeface="Alexandria" charset="0"/>
              </a:rPr>
              <a:t>محركات</a:t>
            </a:r>
            <a:r>
              <a:rPr lang="ar-SA" dirty="0">
                <a:latin typeface="Alexandria" charset="0"/>
                <a:cs typeface="Alexandria" charset="0"/>
              </a:rPr>
              <a:t> </a:t>
            </a:r>
            <a:r>
              <a:rPr lang="ar-SA" dirty="0">
                <a:solidFill>
                  <a:srgbClr val="FF0000"/>
                </a:solidFill>
                <a:latin typeface="Alexandria" charset="0"/>
                <a:cs typeface="Alexandria" charset="0"/>
              </a:rPr>
              <a:t>البحث</a:t>
            </a:r>
            <a:r>
              <a:rPr lang="ar-SA" dirty="0">
                <a:latin typeface="Alexandria" charset="0"/>
                <a:cs typeface="Alexandria" charset="0"/>
              </a:rPr>
              <a:t> مثل </a:t>
            </a:r>
            <a:r>
              <a:rPr lang="en-US" dirty="0">
                <a:solidFill>
                  <a:srgbClr val="FF0000"/>
                </a:solidFill>
                <a:latin typeface="Alexandria" charset="0"/>
                <a:cs typeface="Alexandria" charset="0"/>
              </a:rPr>
              <a:t>Google</a:t>
            </a:r>
            <a:r>
              <a:rPr lang="ar-SA" dirty="0">
                <a:latin typeface="Alexandria" charset="0"/>
                <a:cs typeface="Alexandria" charset="0"/>
              </a:rPr>
              <a:t> لتقييم ترتيب المواقع الإخبارية.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كلما كان الموقع </a:t>
            </a:r>
            <a:r>
              <a:rPr lang="ar-SA" dirty="0">
                <a:solidFill>
                  <a:srgbClr val="FF0000"/>
                </a:solidFill>
                <a:latin typeface="Alexandria" charset="0"/>
                <a:cs typeface="Alexandria" charset="0"/>
              </a:rPr>
              <a:t>أسرع</a:t>
            </a:r>
            <a:r>
              <a:rPr lang="ar-SA" dirty="0">
                <a:latin typeface="Alexandria" charset="0"/>
                <a:cs typeface="Alexandria" charset="0"/>
              </a:rPr>
              <a:t> </a:t>
            </a:r>
            <a:r>
              <a:rPr lang="ar-SA" dirty="0">
                <a:solidFill>
                  <a:srgbClr val="FF0000"/>
                </a:solidFill>
                <a:latin typeface="Alexandria" charset="0"/>
                <a:cs typeface="Alexandria" charset="0"/>
              </a:rPr>
              <a:t>ومتوافقًا</a:t>
            </a:r>
            <a:r>
              <a:rPr lang="ar-SA" dirty="0">
                <a:latin typeface="Alexandria" charset="0"/>
                <a:cs typeface="Alexandria" charset="0"/>
              </a:rPr>
              <a:t> مع الأجهزة المحمولة، </a:t>
            </a:r>
            <a:r>
              <a:rPr lang="ar-SA" dirty="0">
                <a:solidFill>
                  <a:srgbClr val="FF0000"/>
                </a:solidFill>
                <a:latin typeface="Alexandria" charset="0"/>
                <a:cs typeface="Alexandria" charset="0"/>
              </a:rPr>
              <a:t>زادت</a:t>
            </a:r>
            <a:r>
              <a:rPr lang="ar-SA" dirty="0">
                <a:latin typeface="Alexandria" charset="0"/>
                <a:cs typeface="Alexandria" charset="0"/>
              </a:rPr>
              <a:t> </a:t>
            </a:r>
            <a:r>
              <a:rPr lang="ar-SA" dirty="0">
                <a:solidFill>
                  <a:srgbClr val="FF0000"/>
                </a:solidFill>
                <a:latin typeface="Alexandria" charset="0"/>
                <a:cs typeface="Alexandria" charset="0"/>
              </a:rPr>
              <a:t>فرص</a:t>
            </a:r>
            <a:r>
              <a:rPr lang="ar-SA" dirty="0">
                <a:latin typeface="Alexandria" charset="0"/>
                <a:cs typeface="Alexandria" charset="0"/>
              </a:rPr>
              <a:t> </a:t>
            </a:r>
            <a:r>
              <a:rPr lang="ar-SA" dirty="0">
                <a:solidFill>
                  <a:srgbClr val="FF0000"/>
                </a:solidFill>
                <a:latin typeface="Alexandria" charset="0"/>
                <a:cs typeface="Alexandria" charset="0"/>
              </a:rPr>
              <a:t>ظهوره</a:t>
            </a:r>
            <a:r>
              <a:rPr lang="ar-SA" dirty="0">
                <a:latin typeface="Alexandria" charset="0"/>
                <a:cs typeface="Alexandria" charset="0"/>
              </a:rPr>
              <a:t> في نتائج البحث الأولى.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لذا يُعد الإخراج المتجاوب </a:t>
            </a:r>
            <a:r>
              <a:rPr lang="ar-SA" dirty="0">
                <a:solidFill>
                  <a:srgbClr val="FF0000"/>
                </a:solidFill>
                <a:latin typeface="Alexandria" charset="0"/>
                <a:cs typeface="Alexandria" charset="0"/>
              </a:rPr>
              <a:t>استثمارًا</a:t>
            </a:r>
            <a:r>
              <a:rPr lang="ar-SA" dirty="0">
                <a:latin typeface="Alexandria" charset="0"/>
                <a:cs typeface="Alexandria" charset="0"/>
              </a:rPr>
              <a:t> في </a:t>
            </a:r>
            <a:r>
              <a:rPr lang="ar-SA" dirty="0">
                <a:solidFill>
                  <a:srgbClr val="FF0000"/>
                </a:solidFill>
                <a:latin typeface="Alexandria" charset="0"/>
                <a:cs typeface="Alexandria" charset="0"/>
              </a:rPr>
              <a:t>تحسين</a:t>
            </a:r>
            <a:r>
              <a:rPr lang="ar-SA" dirty="0">
                <a:latin typeface="Alexandria" charset="0"/>
                <a:cs typeface="Alexandria" charset="0"/>
              </a:rPr>
              <a:t> </a:t>
            </a:r>
            <a:r>
              <a:rPr lang="ar-SA" dirty="0">
                <a:solidFill>
                  <a:srgbClr val="FF0000"/>
                </a:solidFill>
                <a:latin typeface="Alexandria" charset="0"/>
                <a:cs typeface="Alexandria" charset="0"/>
              </a:rPr>
              <a:t>الوصول</a:t>
            </a:r>
            <a:r>
              <a:rPr lang="ar-SA" dirty="0">
                <a:latin typeface="Alexandria" charset="0"/>
                <a:cs typeface="Alexandria" charset="0"/>
              </a:rPr>
              <a:t> </a:t>
            </a:r>
            <a:r>
              <a:rPr lang="ar-SA" dirty="0">
                <a:solidFill>
                  <a:srgbClr val="FF0000"/>
                </a:solidFill>
                <a:latin typeface="Alexandria" charset="0"/>
                <a:cs typeface="Alexandria" charset="0"/>
              </a:rPr>
              <a:t>المجاني</a:t>
            </a:r>
            <a:r>
              <a:rPr lang="ar-SA" dirty="0">
                <a:latin typeface="Alexandria" charset="0"/>
                <a:cs typeface="Alexandria" charset="0"/>
              </a:rPr>
              <a:t> للمحتوى الصحفي من خلال البحث الطبيعي دون إعلانات.</a:t>
            </a:r>
          </a:p>
        </p:txBody>
      </p:sp>
      <p:sp>
        <p:nvSpPr>
          <p:cNvPr id="24" name="Rectangle 23">
            <a:extLst>
              <a:ext uri="{FF2B5EF4-FFF2-40B4-BE49-F238E27FC236}">
                <a16:creationId xmlns:a16="http://schemas.microsoft.com/office/drawing/2014/main" id="{3B2321AA-3AA9-1D1F-EE4B-60F45343C10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DCD2BDE-09B4-6FF9-B89C-C4307A69A30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C1566AAB-E903-2804-44FD-D99A6565615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تحسين الظهور في محركات البحث </a:t>
            </a:r>
            <a:r>
              <a:rPr lang="en-US" sz="2800" b="1" dirty="0">
                <a:solidFill>
                  <a:schemeClr val="bg1"/>
                </a:solidFill>
                <a:latin typeface="Alexandria" charset="0"/>
                <a:cs typeface="Alexandria" charset="0"/>
              </a:rPr>
              <a:t>SEO</a:t>
            </a:r>
          </a:p>
        </p:txBody>
      </p:sp>
      <p:pic>
        <p:nvPicPr>
          <p:cNvPr id="17" name="Graphic 21">
            <a:extLst>
              <a:ext uri="{FF2B5EF4-FFF2-40B4-BE49-F238E27FC236}">
                <a16:creationId xmlns:a16="http://schemas.microsoft.com/office/drawing/2014/main" id="{FEA590CA-4C01-2D1D-B83A-89E2BFE811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9460" name="Picture 4" descr="Reverse Image Search: Verifying photos. - Google News Initiative">
            <a:extLst>
              <a:ext uri="{FF2B5EF4-FFF2-40B4-BE49-F238E27FC236}">
                <a16:creationId xmlns:a16="http://schemas.microsoft.com/office/drawing/2014/main" id="{F91B0EBB-1A6D-5070-5671-F5EF753EF9F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9668" y="1810222"/>
            <a:ext cx="4165795" cy="41657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9696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6FC4F-8601-E5DC-7F21-084795AA620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C137F67-DC9F-E5C7-9EB9-26724AF6FCB2}"/>
              </a:ext>
            </a:extLst>
          </p:cNvPr>
          <p:cNvSpPr txBox="1"/>
          <p:nvPr/>
        </p:nvSpPr>
        <p:spPr>
          <a:xfrm>
            <a:off x="1118681" y="1771311"/>
            <a:ext cx="10122366"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يُعد </a:t>
            </a:r>
            <a:r>
              <a:rPr lang="ar-SA" dirty="0">
                <a:solidFill>
                  <a:srgbClr val="FF0000"/>
                </a:solidFill>
                <a:latin typeface="Alexandria" charset="0"/>
                <a:cs typeface="Alexandria" charset="0"/>
              </a:rPr>
              <a:t>تضمين</a:t>
            </a:r>
            <a:r>
              <a:rPr lang="ar-SA" dirty="0">
                <a:latin typeface="Alexandria" charset="0"/>
                <a:cs typeface="Alexandria" charset="0"/>
              </a:rPr>
              <a:t> </a:t>
            </a:r>
            <a:r>
              <a:rPr lang="ar-SA" dirty="0">
                <a:solidFill>
                  <a:srgbClr val="FF0000"/>
                </a:solidFill>
                <a:latin typeface="Alexandria" charset="0"/>
                <a:cs typeface="Alexandria" charset="0"/>
              </a:rPr>
              <a:t>الوسائط</a:t>
            </a:r>
            <a:r>
              <a:rPr lang="ar-SA" dirty="0">
                <a:latin typeface="Alexandria" charset="0"/>
                <a:cs typeface="Alexandria" charset="0"/>
              </a:rPr>
              <a:t> مثل الصور والفيديوهات من التحديات المهمة في الإخراج المتجاوب، حيث تختلف أحجام الشاشات بشكل كبير بين الهواتف والأجهزة اللوحية.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استخدام تقنيات تُمكّن من تحميل </a:t>
            </a:r>
            <a:r>
              <a:rPr lang="ar-SA" dirty="0">
                <a:solidFill>
                  <a:srgbClr val="FF0000"/>
                </a:solidFill>
                <a:latin typeface="Alexandria" charset="0"/>
                <a:cs typeface="Alexandria" charset="0"/>
              </a:rPr>
              <a:t>نسخ</a:t>
            </a:r>
            <a:r>
              <a:rPr lang="ar-SA" dirty="0">
                <a:latin typeface="Alexandria" charset="0"/>
                <a:cs typeface="Alexandria" charset="0"/>
              </a:rPr>
              <a:t> </a:t>
            </a:r>
            <a:r>
              <a:rPr lang="ar-SA" dirty="0">
                <a:solidFill>
                  <a:srgbClr val="FF0000"/>
                </a:solidFill>
                <a:latin typeface="Alexandria" charset="0"/>
                <a:cs typeface="Alexandria" charset="0"/>
              </a:rPr>
              <a:t>متعددة</a:t>
            </a:r>
            <a:r>
              <a:rPr lang="ar-SA" dirty="0">
                <a:latin typeface="Alexandria" charset="0"/>
                <a:cs typeface="Alexandria" charset="0"/>
              </a:rPr>
              <a:t> </a:t>
            </a:r>
            <a:r>
              <a:rPr lang="ar-SA" dirty="0">
                <a:solidFill>
                  <a:srgbClr val="FF0000"/>
                </a:solidFill>
                <a:latin typeface="Alexandria" charset="0"/>
                <a:cs typeface="Alexandria" charset="0"/>
              </a:rPr>
              <a:t>الأحجام</a:t>
            </a:r>
            <a:r>
              <a:rPr lang="ar-SA" dirty="0">
                <a:latin typeface="Alexandria" charset="0"/>
                <a:cs typeface="Alexandria" charset="0"/>
              </a:rPr>
              <a:t> من الصور والفيديو وفقًا للجهاز المستخدم، مما يحقق توازنًا بين الجودة وسرعة التصفح.</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تساهم هذه الممارسات في </a:t>
            </a:r>
            <a:r>
              <a:rPr lang="ar-SA" dirty="0">
                <a:solidFill>
                  <a:srgbClr val="FF0000"/>
                </a:solidFill>
                <a:latin typeface="Alexandria" charset="0"/>
                <a:cs typeface="Alexandria" charset="0"/>
              </a:rPr>
              <a:t>تقليل</a:t>
            </a:r>
            <a:r>
              <a:rPr lang="ar-SA" dirty="0">
                <a:latin typeface="Alexandria" charset="0"/>
                <a:cs typeface="Alexandria" charset="0"/>
              </a:rPr>
              <a:t> </a:t>
            </a:r>
            <a:r>
              <a:rPr lang="ar-SA" dirty="0">
                <a:solidFill>
                  <a:srgbClr val="FF0000"/>
                </a:solidFill>
                <a:latin typeface="Alexandria" charset="0"/>
                <a:cs typeface="Alexandria" charset="0"/>
              </a:rPr>
              <a:t>وقت</a:t>
            </a:r>
            <a:r>
              <a:rPr lang="ar-SA" dirty="0">
                <a:latin typeface="Alexandria" charset="0"/>
                <a:cs typeface="Alexandria" charset="0"/>
              </a:rPr>
              <a:t> </a:t>
            </a:r>
            <a:r>
              <a:rPr lang="ar-SA" dirty="0">
                <a:solidFill>
                  <a:srgbClr val="FF0000"/>
                </a:solidFill>
                <a:latin typeface="Alexandria" charset="0"/>
                <a:cs typeface="Alexandria" charset="0"/>
              </a:rPr>
              <a:t>التحميل</a:t>
            </a:r>
            <a:r>
              <a:rPr lang="ar-SA" dirty="0">
                <a:latin typeface="Alexandria" charset="0"/>
                <a:cs typeface="Alexandria" charset="0"/>
              </a:rPr>
              <a:t>، </a:t>
            </a:r>
            <a:r>
              <a:rPr lang="ar-SA" dirty="0">
                <a:solidFill>
                  <a:srgbClr val="FF0000"/>
                </a:solidFill>
                <a:latin typeface="Alexandria" charset="0"/>
                <a:cs typeface="Alexandria" charset="0"/>
              </a:rPr>
              <a:t>وتحسين</a:t>
            </a:r>
            <a:r>
              <a:rPr lang="ar-SA" dirty="0">
                <a:latin typeface="Alexandria" charset="0"/>
                <a:cs typeface="Alexandria" charset="0"/>
              </a:rPr>
              <a:t> </a:t>
            </a:r>
            <a:r>
              <a:rPr lang="ar-SA" dirty="0">
                <a:solidFill>
                  <a:srgbClr val="FF0000"/>
                </a:solidFill>
                <a:latin typeface="Alexandria" charset="0"/>
                <a:cs typeface="Alexandria" charset="0"/>
              </a:rPr>
              <a:t>تجربة</a:t>
            </a:r>
            <a:r>
              <a:rPr lang="ar-SA" dirty="0">
                <a:latin typeface="Alexandria" charset="0"/>
                <a:cs typeface="Alexandria" charset="0"/>
              </a:rPr>
              <a:t> </a:t>
            </a:r>
            <a:r>
              <a:rPr lang="ar-SA" dirty="0">
                <a:solidFill>
                  <a:srgbClr val="FF0000"/>
                </a:solidFill>
                <a:latin typeface="Alexandria" charset="0"/>
                <a:cs typeface="Alexandria" charset="0"/>
              </a:rPr>
              <a:t>المستخدم</a:t>
            </a:r>
            <a:r>
              <a:rPr lang="ar-SA" dirty="0">
                <a:latin typeface="Alexandria" charset="0"/>
                <a:cs typeface="Alexandria" charset="0"/>
              </a:rPr>
              <a:t>، ومنع حدوث تشوهات في عرض الوسائط أو تحميل بيانات غير ضرورية.</a:t>
            </a:r>
          </a:p>
        </p:txBody>
      </p:sp>
      <p:sp>
        <p:nvSpPr>
          <p:cNvPr id="24" name="Rectangle 23">
            <a:extLst>
              <a:ext uri="{FF2B5EF4-FFF2-40B4-BE49-F238E27FC236}">
                <a16:creationId xmlns:a16="http://schemas.microsoft.com/office/drawing/2014/main" id="{FE228D1C-DD7C-55ED-4D69-25B00125F8D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862EA85-7D18-2FD9-3580-C1AA024AF46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4FD19CBD-9306-2893-CEF2-668FA6C72CE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الاستجابة التلقائية للوسائط المتعددة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245635A-3C40-45FD-16B8-9D10A7234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526606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76811-F792-60B4-97D0-48517F728F3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AC873B5-1ED6-EB90-9A33-0ADFD7581DBE}"/>
              </a:ext>
            </a:extLst>
          </p:cNvPr>
          <p:cNvSpPr txBox="1"/>
          <p:nvPr/>
        </p:nvSpPr>
        <p:spPr>
          <a:xfrm>
            <a:off x="4844373" y="1742129"/>
            <a:ext cx="6805233"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FF0000"/>
                </a:solidFill>
                <a:latin typeface="Alexandria" charset="0"/>
                <a:cs typeface="Alexandria" charset="0"/>
              </a:rPr>
              <a:t>العناوين</a:t>
            </a:r>
            <a:r>
              <a:rPr lang="ar-SA" dirty="0">
                <a:latin typeface="Alexandria" charset="0"/>
                <a:cs typeface="Alexandria" charset="0"/>
              </a:rPr>
              <a:t> الصحفية يجب أن تكون </a:t>
            </a:r>
            <a:r>
              <a:rPr lang="ar-SA" dirty="0">
                <a:solidFill>
                  <a:srgbClr val="FF0000"/>
                </a:solidFill>
                <a:latin typeface="Alexandria" charset="0"/>
                <a:cs typeface="Alexandria" charset="0"/>
              </a:rPr>
              <a:t>بارزة</a:t>
            </a:r>
            <a:r>
              <a:rPr lang="ar-SA" dirty="0">
                <a:latin typeface="Alexandria" charset="0"/>
                <a:cs typeface="Alexandria" charset="0"/>
              </a:rPr>
              <a:t>، </a:t>
            </a:r>
            <a:r>
              <a:rPr lang="ar-SA" dirty="0">
                <a:solidFill>
                  <a:srgbClr val="FF0000"/>
                </a:solidFill>
                <a:latin typeface="Alexandria" charset="0"/>
                <a:cs typeface="Alexandria" charset="0"/>
              </a:rPr>
              <a:t>واضحة</a:t>
            </a:r>
            <a:r>
              <a:rPr lang="ar-SA" dirty="0">
                <a:latin typeface="Alexandria" charset="0"/>
                <a:cs typeface="Alexandria" charset="0"/>
              </a:rPr>
              <a:t> </a:t>
            </a:r>
            <a:r>
              <a:rPr lang="ar-SA" dirty="0">
                <a:solidFill>
                  <a:srgbClr val="FF0000"/>
                </a:solidFill>
                <a:latin typeface="Alexandria" charset="0"/>
                <a:cs typeface="Alexandria" charset="0"/>
              </a:rPr>
              <a:t>ومختصرة</a:t>
            </a:r>
            <a:r>
              <a:rPr lang="ar-SA" dirty="0">
                <a:latin typeface="Alexandria" charset="0"/>
                <a:cs typeface="Alexandria" charset="0"/>
              </a:rPr>
              <a:t>، ويتم ضبط حجمها تلقائيًا لتناسب عرض الشاشة دون تقطيع أو انزياح.</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الصور </a:t>
            </a:r>
            <a:r>
              <a:rPr lang="ar-SA" dirty="0">
                <a:solidFill>
                  <a:srgbClr val="FF0000"/>
                </a:solidFill>
                <a:latin typeface="Alexandria" charset="0"/>
                <a:cs typeface="Alexandria" charset="0"/>
              </a:rPr>
              <a:t>المرتبطة</a:t>
            </a:r>
            <a:r>
              <a:rPr lang="ar-SA" dirty="0">
                <a:latin typeface="Alexandria" charset="0"/>
                <a:cs typeface="Alexandria" charset="0"/>
              </a:rPr>
              <a:t> </a:t>
            </a:r>
            <a:r>
              <a:rPr lang="ar-SA" dirty="0">
                <a:solidFill>
                  <a:srgbClr val="FF0000"/>
                </a:solidFill>
                <a:latin typeface="Alexandria" charset="0"/>
                <a:cs typeface="Alexandria" charset="0"/>
              </a:rPr>
              <a:t>بالمحتوى</a:t>
            </a:r>
            <a:r>
              <a:rPr lang="ar-SA" dirty="0">
                <a:latin typeface="Alexandria" charset="0"/>
                <a:cs typeface="Alexandria" charset="0"/>
              </a:rPr>
              <a:t> يجب أن تُعرض بذكاء (إما ملء الشاشة أو بمحاذاة المحتوى النصي) مع الحفاظ على النسبة البصرية دون تشويه.</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يُستخدم </a:t>
            </a:r>
            <a:r>
              <a:rPr lang="en-US" dirty="0">
                <a:solidFill>
                  <a:srgbClr val="FF0000"/>
                </a:solidFill>
                <a:latin typeface="Alexandria" charset="0"/>
                <a:cs typeface="Alexandria" charset="0"/>
              </a:rPr>
              <a:t>CSS</a:t>
            </a:r>
            <a:r>
              <a:rPr lang="ar-SA" dirty="0">
                <a:latin typeface="Alexandria" charset="0"/>
                <a:cs typeface="Alexandria" charset="0"/>
              </a:rPr>
              <a:t> و </a:t>
            </a:r>
            <a:r>
              <a:rPr lang="en-US" dirty="0">
                <a:solidFill>
                  <a:srgbClr val="FF0000"/>
                </a:solidFill>
                <a:latin typeface="Alexandria" charset="0"/>
                <a:cs typeface="Alexandria" charset="0"/>
              </a:rPr>
              <a:t>HTML</a:t>
            </a:r>
            <a:r>
              <a:rPr lang="ar-SA" dirty="0">
                <a:latin typeface="Alexandria" charset="0"/>
                <a:cs typeface="Alexandria" charset="0"/>
              </a:rPr>
              <a:t> الحديث لعرض الصور بشكل متجاوب، مما يضمن تقديم المحتوى البصري بأفضل شكل ممكن دون التأثير على بنية الصفحة.</a:t>
            </a:r>
          </a:p>
        </p:txBody>
      </p:sp>
      <p:sp>
        <p:nvSpPr>
          <p:cNvPr id="24" name="Rectangle 23">
            <a:extLst>
              <a:ext uri="{FF2B5EF4-FFF2-40B4-BE49-F238E27FC236}">
                <a16:creationId xmlns:a16="http://schemas.microsoft.com/office/drawing/2014/main" id="{4E82F790-485C-9249-8595-0D971AD6231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E8B0717-965B-D88F-1C76-48B0703EB2D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21D2D97D-0EC7-A3F9-8E96-A78078AB1E5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إخراج العناوين والصور الصحفية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4D5D0E6-82EE-9BCB-5C37-1148858FAD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482" name="Picture 2" descr="إشكاليات الصحافة الإلكترونية بين الممارسة والأخلاق">
            <a:extLst>
              <a:ext uri="{FF2B5EF4-FFF2-40B4-BE49-F238E27FC236}">
                <a16:creationId xmlns:a16="http://schemas.microsoft.com/office/drawing/2014/main" id="{B79B5848-7B62-3E19-A1E4-455863D24E0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8241"/>
          <a:stretch>
            <a:fillRect/>
          </a:stretch>
        </p:blipFill>
        <p:spPr bwMode="auto">
          <a:xfrm>
            <a:off x="644809" y="1987541"/>
            <a:ext cx="3703298" cy="42120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23046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9CAC-EBE1-B0AB-6357-EDBCF083749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A8CF9B2-F25B-7730-6168-B6A53C0C2E33}"/>
              </a:ext>
            </a:extLst>
          </p:cNvPr>
          <p:cNvSpPr txBox="1"/>
          <p:nvPr/>
        </p:nvSpPr>
        <p:spPr>
          <a:xfrm>
            <a:off x="3706239" y="1771311"/>
            <a:ext cx="7933641"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تدعم أغلب أنظمة إدارة المحتوى الحديثة خاصية الإخراج المتجاوب، مثل </a:t>
            </a:r>
            <a:r>
              <a:rPr lang="en-US" dirty="0">
                <a:solidFill>
                  <a:srgbClr val="FF0000"/>
                </a:solidFill>
                <a:latin typeface="Alexandria" charset="0"/>
                <a:cs typeface="Alexandria" charset="0"/>
              </a:rPr>
              <a:t>WordPress</a:t>
            </a:r>
            <a:r>
              <a:rPr lang="ar-SA" dirty="0">
                <a:latin typeface="Alexandria" charset="0"/>
                <a:cs typeface="Alexandria" charset="0"/>
              </a:rPr>
              <a:t> و </a:t>
            </a:r>
            <a:r>
              <a:rPr lang="en-US" dirty="0">
                <a:solidFill>
                  <a:srgbClr val="FF0000"/>
                </a:solidFill>
                <a:latin typeface="Alexandria" charset="0"/>
                <a:cs typeface="Alexandria" charset="0"/>
              </a:rPr>
              <a:t>Drupal</a:t>
            </a:r>
            <a:r>
              <a:rPr lang="en-US" dirty="0">
                <a:latin typeface="Alexandria" charset="0"/>
                <a:cs typeface="Alexandria" charset="0"/>
              </a:rPr>
              <a:t>، </a:t>
            </a:r>
            <a:r>
              <a:rPr lang="ar-SA" dirty="0">
                <a:latin typeface="Alexandria" charset="0"/>
                <a:cs typeface="Alexandria" charset="0"/>
              </a:rPr>
              <a:t>التي توفر قوالب قابلة للتكيف التلقائي مع الشاشات.</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للمحررين </a:t>
            </a:r>
            <a:r>
              <a:rPr lang="ar-SA" dirty="0">
                <a:solidFill>
                  <a:srgbClr val="FF0000"/>
                </a:solidFill>
                <a:latin typeface="Alexandria" charset="0"/>
                <a:cs typeface="Alexandria" charset="0"/>
              </a:rPr>
              <a:t>تعديل</a:t>
            </a:r>
            <a:r>
              <a:rPr lang="ar-SA" dirty="0">
                <a:latin typeface="Alexandria" charset="0"/>
                <a:cs typeface="Alexandria" charset="0"/>
              </a:rPr>
              <a:t> </a:t>
            </a:r>
            <a:r>
              <a:rPr lang="ar-SA" dirty="0">
                <a:solidFill>
                  <a:srgbClr val="FF0000"/>
                </a:solidFill>
                <a:latin typeface="Alexandria" charset="0"/>
                <a:cs typeface="Alexandria" charset="0"/>
              </a:rPr>
              <a:t>محتوى</a:t>
            </a:r>
            <a:r>
              <a:rPr lang="ar-SA" dirty="0">
                <a:latin typeface="Alexandria" charset="0"/>
                <a:cs typeface="Alexandria" charset="0"/>
              </a:rPr>
              <a:t> الصفحات من دون خبرة تقنية كبيرة، مع معاينة الشكل النهائي على الهاتف أو الحاسوب قبل النشر.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a:t>
            </a:r>
            <a:r>
              <a:rPr lang="ar-SA" dirty="0">
                <a:solidFill>
                  <a:srgbClr val="FF0000"/>
                </a:solidFill>
                <a:latin typeface="Alexandria" charset="0"/>
                <a:cs typeface="Alexandria" charset="0"/>
              </a:rPr>
              <a:t>الدمج</a:t>
            </a:r>
            <a:r>
              <a:rPr lang="ar-SA" dirty="0">
                <a:latin typeface="Alexandria" charset="0"/>
                <a:cs typeface="Alexandria" charset="0"/>
              </a:rPr>
              <a:t> </a:t>
            </a:r>
            <a:r>
              <a:rPr lang="ar-SA" dirty="0">
                <a:solidFill>
                  <a:srgbClr val="FF0000"/>
                </a:solidFill>
                <a:latin typeface="Alexandria" charset="0"/>
                <a:cs typeface="Alexandria" charset="0"/>
              </a:rPr>
              <a:t>بين</a:t>
            </a:r>
            <a:r>
              <a:rPr lang="ar-SA" dirty="0">
                <a:latin typeface="Alexandria" charset="0"/>
                <a:cs typeface="Alexandria" charset="0"/>
              </a:rPr>
              <a:t> </a:t>
            </a:r>
            <a:r>
              <a:rPr lang="ar-SA" dirty="0">
                <a:solidFill>
                  <a:srgbClr val="FF0000"/>
                </a:solidFill>
                <a:latin typeface="Alexandria" charset="0"/>
                <a:cs typeface="Alexandria" charset="0"/>
              </a:rPr>
              <a:t>أدوات</a:t>
            </a:r>
            <a:r>
              <a:rPr lang="ar-SA" dirty="0">
                <a:latin typeface="Alexandria" charset="0"/>
                <a:cs typeface="Alexandria" charset="0"/>
              </a:rPr>
              <a:t> </a:t>
            </a:r>
            <a:r>
              <a:rPr lang="ar-SA" dirty="0">
                <a:solidFill>
                  <a:srgbClr val="FF0000"/>
                </a:solidFill>
                <a:latin typeface="Alexandria" charset="0"/>
                <a:cs typeface="Alexandria" charset="0"/>
              </a:rPr>
              <a:t>التحرير</a:t>
            </a:r>
            <a:r>
              <a:rPr lang="ar-SA" dirty="0">
                <a:latin typeface="Alexandria" charset="0"/>
                <a:cs typeface="Alexandria" charset="0"/>
              </a:rPr>
              <a:t> </a:t>
            </a:r>
            <a:r>
              <a:rPr lang="ar-SA" dirty="0">
                <a:solidFill>
                  <a:srgbClr val="FF0000"/>
                </a:solidFill>
                <a:latin typeface="Alexandria" charset="0"/>
                <a:cs typeface="Alexandria" charset="0"/>
              </a:rPr>
              <a:t>والإخراج</a:t>
            </a:r>
            <a:r>
              <a:rPr lang="ar-SA" dirty="0">
                <a:latin typeface="Alexandria" charset="0"/>
                <a:cs typeface="Alexandria" charset="0"/>
              </a:rPr>
              <a:t> يوفر كفاءة عالية في العمل الصحفي الرقمي، ويُسهّل إنتاج محتوى يناسب مختلف الأجهزة.</a:t>
            </a:r>
          </a:p>
        </p:txBody>
      </p:sp>
      <p:sp>
        <p:nvSpPr>
          <p:cNvPr id="24" name="Rectangle 23">
            <a:extLst>
              <a:ext uri="{FF2B5EF4-FFF2-40B4-BE49-F238E27FC236}">
                <a16:creationId xmlns:a16="http://schemas.microsoft.com/office/drawing/2014/main" id="{FF4FBCCE-F985-9E12-2B34-6C39D1AD99B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9C99C62-E7F4-68EF-CA46-48226E6767D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E714F008-744F-8584-BD1D-7513CA81EC9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أنظمة إدارة المحتوى ودعم الإخراج المتجاوب</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F33C4FE-6EDD-2A06-4091-7970095D1E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1506" name="Picture 2">
            <a:extLst>
              <a:ext uri="{FF2B5EF4-FFF2-40B4-BE49-F238E27FC236}">
                <a16:creationId xmlns:a16="http://schemas.microsoft.com/office/drawing/2014/main" id="{BDF53EB2-9996-F3E1-0C39-13D76AF00F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890" y="1808776"/>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508" name="Picture 4" descr="Beginner's Guide to Drupal — Webbroi">
            <a:extLst>
              <a:ext uri="{FF2B5EF4-FFF2-40B4-BE49-F238E27FC236}">
                <a16:creationId xmlns:a16="http://schemas.microsoft.com/office/drawing/2014/main" id="{944AF051-112C-19F5-206B-7E55AC8FFCA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890" y="4114800"/>
            <a:ext cx="2164080" cy="2743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2486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03FDC-BD2E-0BD5-22E5-CF5C09B68F1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B3FE6C1-19F5-61B1-B251-D1B57C132AA0}"/>
              </a:ext>
            </a:extLst>
          </p:cNvPr>
          <p:cNvSpPr txBox="1"/>
          <p:nvPr/>
        </p:nvSpPr>
        <p:spPr>
          <a:xfrm>
            <a:off x="4844374" y="1615669"/>
            <a:ext cx="6814961"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يجب أن </a:t>
            </a:r>
            <a:r>
              <a:rPr lang="ar-SA" dirty="0">
                <a:solidFill>
                  <a:srgbClr val="FF0000"/>
                </a:solidFill>
                <a:latin typeface="Alexandria" charset="0"/>
                <a:cs typeface="Alexandria" charset="0"/>
              </a:rPr>
              <a:t>يتناغم</a:t>
            </a:r>
            <a:r>
              <a:rPr lang="ar-SA" dirty="0">
                <a:latin typeface="Alexandria" charset="0"/>
                <a:cs typeface="Alexandria" charset="0"/>
              </a:rPr>
              <a:t> الإخراج الصحفي مع التطبيقات الإخبارية الذكية، التي يعتمد عليها الجمهور بشكل متزايد للحصول على المحتوى اللحظي.</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يُراعى تصميم </a:t>
            </a:r>
            <a:r>
              <a:rPr lang="ar-SA" dirty="0">
                <a:solidFill>
                  <a:srgbClr val="FF0000"/>
                </a:solidFill>
                <a:latin typeface="Alexandria" charset="0"/>
                <a:cs typeface="Alexandria" charset="0"/>
              </a:rPr>
              <a:t>واجهات</a:t>
            </a:r>
            <a:r>
              <a:rPr lang="ar-SA" dirty="0">
                <a:latin typeface="Alexandria" charset="0"/>
                <a:cs typeface="Alexandria" charset="0"/>
              </a:rPr>
              <a:t> </a:t>
            </a:r>
            <a:r>
              <a:rPr lang="ar-SA" dirty="0">
                <a:solidFill>
                  <a:srgbClr val="FF0000"/>
                </a:solidFill>
                <a:latin typeface="Alexandria" charset="0"/>
                <a:cs typeface="Alexandria" charset="0"/>
              </a:rPr>
              <a:t>العرض</a:t>
            </a:r>
            <a:r>
              <a:rPr lang="ar-SA" dirty="0">
                <a:latin typeface="Alexandria" charset="0"/>
                <a:cs typeface="Alexandria" charset="0"/>
              </a:rPr>
              <a:t> داخل التطبيق بما </a:t>
            </a:r>
            <a:r>
              <a:rPr lang="ar-SA" dirty="0">
                <a:solidFill>
                  <a:srgbClr val="FF0000"/>
                </a:solidFill>
                <a:latin typeface="Alexandria" charset="0"/>
                <a:cs typeface="Alexandria" charset="0"/>
              </a:rPr>
              <a:t>يتماشى</a:t>
            </a:r>
            <a:r>
              <a:rPr lang="ar-SA" dirty="0">
                <a:latin typeface="Alexandria" charset="0"/>
                <a:cs typeface="Alexandria" charset="0"/>
              </a:rPr>
              <a:t> مع </a:t>
            </a:r>
            <a:r>
              <a:rPr lang="ar-SA" dirty="0">
                <a:solidFill>
                  <a:srgbClr val="FF0000"/>
                </a:solidFill>
                <a:latin typeface="Alexandria" charset="0"/>
                <a:cs typeface="Alexandria" charset="0"/>
              </a:rPr>
              <a:t>تصميم</a:t>
            </a:r>
            <a:r>
              <a:rPr lang="ar-SA" dirty="0">
                <a:latin typeface="Alexandria" charset="0"/>
                <a:cs typeface="Alexandria" charset="0"/>
              </a:rPr>
              <a:t> </a:t>
            </a:r>
            <a:r>
              <a:rPr lang="ar-SA" dirty="0">
                <a:solidFill>
                  <a:srgbClr val="FF0000"/>
                </a:solidFill>
                <a:latin typeface="Alexandria" charset="0"/>
                <a:cs typeface="Alexandria" charset="0"/>
              </a:rPr>
              <a:t>الموقع</a:t>
            </a:r>
            <a:r>
              <a:rPr lang="ar-SA" dirty="0">
                <a:latin typeface="Alexandria" charset="0"/>
                <a:cs typeface="Alexandria" charset="0"/>
              </a:rPr>
              <a:t> </a:t>
            </a:r>
            <a:r>
              <a:rPr lang="ar-SA" dirty="0">
                <a:solidFill>
                  <a:srgbClr val="FF0000"/>
                </a:solidFill>
                <a:latin typeface="Alexandria" charset="0"/>
                <a:cs typeface="Alexandria" charset="0"/>
              </a:rPr>
              <a:t>الإلكتروني</a:t>
            </a:r>
            <a:r>
              <a:rPr lang="ar-SA" dirty="0">
                <a:latin typeface="Alexandria" charset="0"/>
                <a:cs typeface="Alexandria" charset="0"/>
              </a:rPr>
              <a:t> من حيث الهوية البصرية وتوزيع العناصر.</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الاتساق </a:t>
            </a:r>
            <a:r>
              <a:rPr lang="ar-SA" dirty="0">
                <a:solidFill>
                  <a:srgbClr val="FF0000"/>
                </a:solidFill>
                <a:latin typeface="Alexandria" charset="0"/>
                <a:cs typeface="Alexandria" charset="0"/>
              </a:rPr>
              <a:t>يعزز</a:t>
            </a:r>
            <a:r>
              <a:rPr lang="ar-SA" dirty="0">
                <a:latin typeface="Alexandria" charset="0"/>
                <a:cs typeface="Alexandria" charset="0"/>
              </a:rPr>
              <a:t> </a:t>
            </a:r>
            <a:r>
              <a:rPr lang="ar-SA" dirty="0">
                <a:solidFill>
                  <a:srgbClr val="FF0000"/>
                </a:solidFill>
                <a:latin typeface="Alexandria" charset="0"/>
                <a:cs typeface="Alexandria" charset="0"/>
              </a:rPr>
              <a:t>تجربة</a:t>
            </a:r>
            <a:r>
              <a:rPr lang="ar-SA" dirty="0">
                <a:latin typeface="Alexandria" charset="0"/>
                <a:cs typeface="Alexandria" charset="0"/>
              </a:rPr>
              <a:t> </a:t>
            </a:r>
            <a:r>
              <a:rPr lang="ar-SA" dirty="0">
                <a:solidFill>
                  <a:srgbClr val="FF0000"/>
                </a:solidFill>
                <a:latin typeface="Alexandria" charset="0"/>
                <a:cs typeface="Alexandria" charset="0"/>
              </a:rPr>
              <a:t>المستخدم</a:t>
            </a:r>
            <a:r>
              <a:rPr lang="ar-SA" dirty="0">
                <a:latin typeface="Alexandria" charset="0"/>
                <a:cs typeface="Alexandria" charset="0"/>
              </a:rPr>
              <a:t>، ويُظهر المؤسسة الإعلامية بمظهر احترافي، حيث يشعر القارئ أنه في نفس البيئة الرقمية رغم اختلاف المنصة.</a:t>
            </a:r>
          </a:p>
        </p:txBody>
      </p:sp>
      <p:sp>
        <p:nvSpPr>
          <p:cNvPr id="24" name="Rectangle 23">
            <a:extLst>
              <a:ext uri="{FF2B5EF4-FFF2-40B4-BE49-F238E27FC236}">
                <a16:creationId xmlns:a16="http://schemas.microsoft.com/office/drawing/2014/main" id="{A9A2A48F-C3DF-FFFC-B096-001CAA41BA7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4AA5C1F-AFB6-8FA5-1D7A-936B0E36853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E752A55D-A10F-2359-9D11-7DAEA0C4314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توافق الإخراج مع التطبيقات الذكية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2BAB80B-C705-F134-29FD-DAD6A55148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2530" name="Picture 2" descr="Responsive Web Design. Do I need media queries? | by Madeline ...">
            <a:extLst>
              <a:ext uri="{FF2B5EF4-FFF2-40B4-BE49-F238E27FC236}">
                <a16:creationId xmlns:a16="http://schemas.microsoft.com/office/drawing/2014/main" id="{903A7BFD-C1CD-3709-C5E2-13ACAE8287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383514"/>
            <a:ext cx="4455815" cy="26105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1282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3F7EA-5763-1E47-68D6-27EA3E7B4D9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B8ABE36-4B54-C36E-9ACD-F9404579452A}"/>
              </a:ext>
            </a:extLst>
          </p:cNvPr>
          <p:cNvSpPr txBox="1"/>
          <p:nvPr/>
        </p:nvSpPr>
        <p:spPr>
          <a:xfrm>
            <a:off x="995907" y="1858861"/>
            <a:ext cx="10200186" cy="3950377"/>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أولاً،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المتجاوب</a:t>
            </a:r>
            <a:r>
              <a:rPr lang="ar-SA" dirty="0">
                <a:latin typeface="Alexandria" charset="0"/>
                <a:cs typeface="Alexandria" charset="0"/>
              </a:rPr>
              <a:t> </a:t>
            </a:r>
            <a:r>
              <a:rPr lang="en-US" dirty="0">
                <a:solidFill>
                  <a:srgbClr val="FF0000"/>
                </a:solidFill>
                <a:latin typeface="Alexandria" charset="0"/>
                <a:cs typeface="Alexandria" charset="0"/>
              </a:rPr>
              <a:t>Responsive</a:t>
            </a:r>
            <a:r>
              <a:rPr lang="en-US" dirty="0">
                <a:latin typeface="Alexandria" charset="0"/>
                <a:cs typeface="Alexandria" charset="0"/>
              </a:rPr>
              <a:t> </a:t>
            </a:r>
            <a:r>
              <a:rPr lang="en-US" dirty="0">
                <a:solidFill>
                  <a:srgbClr val="FF0000"/>
                </a:solidFill>
                <a:latin typeface="Alexandria" charset="0"/>
                <a:cs typeface="Alexandria" charset="0"/>
              </a:rPr>
              <a:t>Design</a:t>
            </a:r>
            <a:r>
              <a:rPr lang="ar-SA" dirty="0">
                <a:latin typeface="Alexandria" charset="0"/>
                <a:cs typeface="Alexandria" charset="0"/>
              </a:rPr>
              <a:t> يُعدل تلقائيًا نفس الصفحة لتناسب مختلف الأجهزة من دون الحاجة لصفحات منفصلة.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ثانياً، بينما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المخصص</a:t>
            </a:r>
            <a:r>
              <a:rPr lang="ar-SA" dirty="0">
                <a:latin typeface="Alexandria" charset="0"/>
                <a:cs typeface="Alexandria" charset="0"/>
              </a:rPr>
              <a:t> </a:t>
            </a:r>
            <a:r>
              <a:rPr lang="ar-SA" dirty="0">
                <a:solidFill>
                  <a:srgbClr val="FF0000"/>
                </a:solidFill>
                <a:latin typeface="Alexandria" charset="0"/>
                <a:cs typeface="Alexandria" charset="0"/>
              </a:rPr>
              <a:t>للهاتف</a:t>
            </a:r>
            <a:r>
              <a:rPr lang="ar-SA" dirty="0">
                <a:latin typeface="Alexandria" charset="0"/>
                <a:cs typeface="Alexandria" charset="0"/>
              </a:rPr>
              <a:t> </a:t>
            </a:r>
            <a:r>
              <a:rPr lang="en-US" dirty="0">
                <a:solidFill>
                  <a:srgbClr val="FF0000"/>
                </a:solidFill>
                <a:latin typeface="Alexandria" charset="0"/>
                <a:cs typeface="Alexandria" charset="0"/>
              </a:rPr>
              <a:t>Mobile-First</a:t>
            </a:r>
            <a:r>
              <a:rPr lang="en-US" dirty="0">
                <a:latin typeface="Alexandria" charset="0"/>
                <a:cs typeface="Alexandria" charset="0"/>
              </a:rPr>
              <a:t> </a:t>
            </a:r>
            <a:r>
              <a:rPr lang="en-US" dirty="0">
                <a:solidFill>
                  <a:srgbClr val="FF0000"/>
                </a:solidFill>
                <a:latin typeface="Alexandria" charset="0"/>
                <a:cs typeface="Alexandria" charset="0"/>
              </a:rPr>
              <a:t>Design</a:t>
            </a:r>
            <a:r>
              <a:rPr lang="ar-SA" dirty="0">
                <a:latin typeface="Alexandria" charset="0"/>
                <a:cs typeface="Alexandria" charset="0"/>
              </a:rPr>
              <a:t> يبدأ من شاشة الهاتف ثم يتم التوسعة تدريجيًا لتناسب الحواسيب، وهو مناسب للصحافة الموجهة للجمهور الرقمي أساسًا.</a:t>
            </a:r>
            <a:endParaRPr lang="ar-SA" sz="1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ثالثاً، تعتمد المؤسسات الصحفية على </a:t>
            </a:r>
            <a:r>
              <a:rPr lang="ar-SA" dirty="0">
                <a:solidFill>
                  <a:srgbClr val="FF0000"/>
                </a:solidFill>
                <a:latin typeface="Alexandria" charset="0"/>
                <a:cs typeface="Alexandria" charset="0"/>
              </a:rPr>
              <a:t>الموازنة</a:t>
            </a:r>
            <a:r>
              <a:rPr lang="ar-SA" dirty="0">
                <a:latin typeface="Alexandria" charset="0"/>
                <a:cs typeface="Alexandria" charset="0"/>
              </a:rPr>
              <a:t> بين هذين الاتجاهين، حسب طبيعة جمهورها وأولوياتها التحريرية، لضمان أفضل تجربة عرض.</a:t>
            </a:r>
          </a:p>
        </p:txBody>
      </p:sp>
      <p:sp>
        <p:nvSpPr>
          <p:cNvPr id="24" name="Rectangle 23">
            <a:extLst>
              <a:ext uri="{FF2B5EF4-FFF2-40B4-BE49-F238E27FC236}">
                <a16:creationId xmlns:a16="http://schemas.microsoft.com/office/drawing/2014/main" id="{77419F03-3C67-C1D8-2A8F-796A39E39BC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44928A9-544A-393E-CF58-3B65C541A71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94619362-0BBA-2BCA-E92B-50F579068BC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الفرق بين التصميم المتجاوب والتصميم المخصص</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6CF4C05-50C7-8CA1-BDEF-0853D8308C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289681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40BC5-B61A-2BB8-69DB-88CDB4D0B4D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655314E-F761-C962-A7E2-9E0BC7CE17FC}"/>
              </a:ext>
            </a:extLst>
          </p:cNvPr>
          <p:cNvSpPr txBox="1"/>
          <p:nvPr/>
        </p:nvSpPr>
        <p:spPr>
          <a:xfrm>
            <a:off x="4737370" y="1615669"/>
            <a:ext cx="6921965"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التعامل مع النصوص الطويلة على الشاشات الصغيرة يتطلب تقنيات في الإخراج تساعد القارئ على التفاعل </a:t>
            </a:r>
            <a:r>
              <a:rPr lang="ar-SA" dirty="0">
                <a:solidFill>
                  <a:srgbClr val="C00000"/>
                </a:solidFill>
                <a:latin typeface="Alexandria" charset="0"/>
                <a:cs typeface="Alexandria" charset="0"/>
              </a:rPr>
              <a:t>وعدم</a:t>
            </a:r>
            <a:r>
              <a:rPr lang="ar-SA" dirty="0">
                <a:latin typeface="Alexandria" charset="0"/>
                <a:cs typeface="Alexandria" charset="0"/>
              </a:rPr>
              <a:t> </a:t>
            </a:r>
            <a:r>
              <a:rPr lang="ar-SA" dirty="0">
                <a:solidFill>
                  <a:srgbClr val="C00000"/>
                </a:solidFill>
                <a:latin typeface="Alexandria" charset="0"/>
                <a:cs typeface="Alexandria" charset="0"/>
              </a:rPr>
              <a:t>الشعور</a:t>
            </a:r>
            <a:r>
              <a:rPr lang="ar-SA" dirty="0">
                <a:latin typeface="Alexandria" charset="0"/>
                <a:cs typeface="Alexandria" charset="0"/>
              </a:rPr>
              <a:t> </a:t>
            </a:r>
            <a:r>
              <a:rPr lang="ar-SA" dirty="0">
                <a:solidFill>
                  <a:srgbClr val="C00000"/>
                </a:solidFill>
                <a:latin typeface="Alexandria" charset="0"/>
                <a:cs typeface="Alexandria" charset="0"/>
              </a:rPr>
              <a:t>بالإرهاق</a:t>
            </a:r>
            <a:r>
              <a:rPr lang="ar-SA" dirty="0">
                <a:latin typeface="Alexandria" charset="0"/>
                <a:cs typeface="Alexandria" charset="0"/>
              </a:rPr>
              <a:t> </a:t>
            </a:r>
            <a:r>
              <a:rPr lang="ar-SA" dirty="0">
                <a:solidFill>
                  <a:srgbClr val="C00000"/>
                </a:solidFill>
                <a:latin typeface="Alexandria" charset="0"/>
                <a:cs typeface="Alexandria" charset="0"/>
              </a:rPr>
              <a:t>البصري</a:t>
            </a:r>
            <a:r>
              <a:rPr lang="ar-SA" dirty="0">
                <a:latin typeface="Alexandria" charset="0"/>
                <a:cs typeface="Alexandria" charset="0"/>
              </a:rPr>
              <a:t>.</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يتم تقسيم النص إلى </a:t>
            </a:r>
            <a:r>
              <a:rPr lang="ar-SA" dirty="0">
                <a:solidFill>
                  <a:srgbClr val="C00000"/>
                </a:solidFill>
                <a:latin typeface="Alexandria" charset="0"/>
                <a:cs typeface="Alexandria" charset="0"/>
              </a:rPr>
              <a:t>فقرات</a:t>
            </a:r>
            <a:r>
              <a:rPr lang="ar-SA" dirty="0">
                <a:latin typeface="Alexandria" charset="0"/>
                <a:cs typeface="Alexandria" charset="0"/>
              </a:rPr>
              <a:t> </a:t>
            </a:r>
            <a:r>
              <a:rPr lang="ar-SA" dirty="0">
                <a:solidFill>
                  <a:srgbClr val="C00000"/>
                </a:solidFill>
                <a:latin typeface="Alexandria" charset="0"/>
                <a:cs typeface="Alexandria" charset="0"/>
              </a:rPr>
              <a:t>قصيرة</a:t>
            </a:r>
            <a:r>
              <a:rPr lang="ar-SA" dirty="0">
                <a:latin typeface="Alexandria" charset="0"/>
                <a:cs typeface="Alexandria" charset="0"/>
              </a:rPr>
              <a:t>، مع استخدام </a:t>
            </a:r>
            <a:r>
              <a:rPr lang="ar-SA" dirty="0">
                <a:solidFill>
                  <a:srgbClr val="C00000"/>
                </a:solidFill>
                <a:latin typeface="Alexandria" charset="0"/>
                <a:cs typeface="Alexandria" charset="0"/>
              </a:rPr>
              <a:t>العناوين</a:t>
            </a:r>
            <a:r>
              <a:rPr lang="ar-SA" dirty="0">
                <a:latin typeface="Alexandria" charset="0"/>
                <a:cs typeface="Alexandria" charset="0"/>
              </a:rPr>
              <a:t> </a:t>
            </a:r>
            <a:r>
              <a:rPr lang="ar-SA" dirty="0">
                <a:solidFill>
                  <a:srgbClr val="C00000"/>
                </a:solidFill>
                <a:latin typeface="Alexandria" charset="0"/>
                <a:cs typeface="Alexandria" charset="0"/>
              </a:rPr>
              <a:t>الفرعية</a:t>
            </a:r>
            <a:r>
              <a:rPr lang="ar-SA" dirty="0">
                <a:latin typeface="Alexandria" charset="0"/>
                <a:cs typeface="Alexandria" charset="0"/>
              </a:rPr>
              <a:t> والصور التوضيحية، وإدراج أزرار التنقل أو طي بعض الأقسام.</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الطرق تُشجع على </a:t>
            </a:r>
            <a:r>
              <a:rPr lang="ar-SA" dirty="0">
                <a:solidFill>
                  <a:srgbClr val="C00000"/>
                </a:solidFill>
                <a:latin typeface="Alexandria" charset="0"/>
                <a:cs typeface="Alexandria" charset="0"/>
              </a:rPr>
              <a:t>القراءة</a:t>
            </a:r>
            <a:r>
              <a:rPr lang="ar-SA" dirty="0">
                <a:latin typeface="Alexandria" charset="0"/>
                <a:cs typeface="Alexandria" charset="0"/>
              </a:rPr>
              <a:t> </a:t>
            </a:r>
            <a:r>
              <a:rPr lang="ar-SA" dirty="0">
                <a:solidFill>
                  <a:srgbClr val="C00000"/>
                </a:solidFill>
                <a:latin typeface="Alexandria" charset="0"/>
                <a:cs typeface="Alexandria" charset="0"/>
              </a:rPr>
              <a:t>المتواصلة</a:t>
            </a:r>
            <a:r>
              <a:rPr lang="ar-SA" dirty="0">
                <a:latin typeface="Alexandria" charset="0"/>
                <a:cs typeface="Alexandria" charset="0"/>
              </a:rPr>
              <a:t>، وتُحول تجربة الهاتف من </a:t>
            </a:r>
            <a:r>
              <a:rPr lang="ar-SA" dirty="0">
                <a:solidFill>
                  <a:srgbClr val="C00000"/>
                </a:solidFill>
                <a:latin typeface="Alexandria" charset="0"/>
                <a:cs typeface="Alexandria" charset="0"/>
              </a:rPr>
              <a:t>عبء</a:t>
            </a:r>
            <a:r>
              <a:rPr lang="ar-SA" dirty="0">
                <a:latin typeface="Alexandria" charset="0"/>
                <a:cs typeface="Alexandria" charset="0"/>
              </a:rPr>
              <a:t> </a:t>
            </a:r>
            <a:r>
              <a:rPr lang="ar-SA" dirty="0">
                <a:solidFill>
                  <a:srgbClr val="C00000"/>
                </a:solidFill>
                <a:latin typeface="Alexandria" charset="0"/>
                <a:cs typeface="Alexandria" charset="0"/>
              </a:rPr>
              <a:t>بصري</a:t>
            </a:r>
            <a:r>
              <a:rPr lang="ar-SA" dirty="0">
                <a:latin typeface="Alexandria" charset="0"/>
                <a:cs typeface="Alexandria" charset="0"/>
              </a:rPr>
              <a:t> إلى تجربة إعلامية سلسة وممتعة، خصوصًا مع المحتوى التفاعلي.</a:t>
            </a:r>
          </a:p>
        </p:txBody>
      </p:sp>
      <p:sp>
        <p:nvSpPr>
          <p:cNvPr id="24" name="Rectangle 23">
            <a:extLst>
              <a:ext uri="{FF2B5EF4-FFF2-40B4-BE49-F238E27FC236}">
                <a16:creationId xmlns:a16="http://schemas.microsoft.com/office/drawing/2014/main" id="{78669B72-CB2E-7B2A-50F4-01E4D1E7921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4EF5B2F-DE19-8BDF-73E3-2929AA1589F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1A412BA5-6B72-C225-733C-58CDAA2D182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إخراج النصوص الطويلة على الشاشات الصغيرة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42B5F2B5-3C4A-246F-0F36-2B309D3F8A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3554" name="Picture 2" descr="أهمية الصحافة الإلكترونية - أنواعها، مميزاتها، وعيوبها">
            <a:extLst>
              <a:ext uri="{FF2B5EF4-FFF2-40B4-BE49-F238E27FC236}">
                <a16:creationId xmlns:a16="http://schemas.microsoft.com/office/drawing/2014/main" id="{61B6D8B0-AE24-AAE0-30CB-836CD08D3A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9340"/>
          <a:stretch>
            <a:fillRect/>
          </a:stretch>
        </p:blipFill>
        <p:spPr bwMode="auto">
          <a:xfrm>
            <a:off x="191317" y="1787995"/>
            <a:ext cx="4310569" cy="39079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9962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AF8F1-DCAB-D54C-AB50-FABC911533B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0AF4885-ECA9-9F1C-D589-ECAD2DD83E56}"/>
              </a:ext>
            </a:extLst>
          </p:cNvPr>
          <p:cNvSpPr txBox="1"/>
          <p:nvPr/>
        </p:nvSpPr>
        <p:spPr>
          <a:xfrm>
            <a:off x="3955266" y="1888043"/>
            <a:ext cx="7635975"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الفقرات التفاعلية مثل التصويت، التعليقات، أو الرسوم البيانية المتغيرة تحتاج إلى إخراج </a:t>
            </a:r>
            <a:r>
              <a:rPr lang="ar-SA" dirty="0">
                <a:solidFill>
                  <a:srgbClr val="C00000"/>
                </a:solidFill>
                <a:latin typeface="Alexandria" charset="0"/>
                <a:cs typeface="Alexandria" charset="0"/>
              </a:rPr>
              <a:t>يتلاءم</a:t>
            </a:r>
            <a:r>
              <a:rPr lang="ar-SA" dirty="0">
                <a:latin typeface="Alexandria" charset="0"/>
                <a:cs typeface="Alexandria" charset="0"/>
              </a:rPr>
              <a:t> مع </a:t>
            </a:r>
            <a:r>
              <a:rPr lang="ar-SA" dirty="0">
                <a:solidFill>
                  <a:srgbClr val="C00000"/>
                </a:solidFill>
                <a:latin typeface="Alexandria" charset="0"/>
                <a:cs typeface="Alexandria" charset="0"/>
              </a:rPr>
              <a:t>الشاشات</a:t>
            </a:r>
            <a:r>
              <a:rPr lang="ar-SA" dirty="0">
                <a:latin typeface="Alexandria" charset="0"/>
                <a:cs typeface="Alexandria" charset="0"/>
              </a:rPr>
              <a:t> </a:t>
            </a:r>
            <a:r>
              <a:rPr lang="ar-SA" dirty="0">
                <a:solidFill>
                  <a:srgbClr val="C00000"/>
                </a:solidFill>
                <a:latin typeface="Alexandria" charset="0"/>
                <a:cs typeface="Alexandria" charset="0"/>
              </a:rPr>
              <a:t>المختلفة</a:t>
            </a:r>
            <a:r>
              <a:rPr lang="ar-SA" dirty="0">
                <a:latin typeface="Alexandria" charset="0"/>
                <a:cs typeface="Alexandria" charset="0"/>
              </a:rPr>
              <a:t> لضمان استخدامها بسهولة.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أن تكون </a:t>
            </a:r>
            <a:r>
              <a:rPr lang="ar-SA" dirty="0">
                <a:solidFill>
                  <a:srgbClr val="C00000"/>
                </a:solidFill>
                <a:latin typeface="Alexandria" charset="0"/>
                <a:cs typeface="Alexandria" charset="0"/>
              </a:rPr>
              <a:t>عناصر</a:t>
            </a:r>
            <a:r>
              <a:rPr lang="ar-SA" dirty="0">
                <a:latin typeface="Alexandria" charset="0"/>
                <a:cs typeface="Alexandria" charset="0"/>
              </a:rPr>
              <a:t> </a:t>
            </a:r>
            <a:r>
              <a:rPr lang="ar-SA" dirty="0">
                <a:solidFill>
                  <a:srgbClr val="C00000"/>
                </a:solidFill>
                <a:latin typeface="Alexandria" charset="0"/>
                <a:cs typeface="Alexandria" charset="0"/>
              </a:rPr>
              <a:t>التفاعل</a:t>
            </a:r>
            <a:r>
              <a:rPr lang="ar-SA" dirty="0">
                <a:latin typeface="Alexandria" charset="0"/>
                <a:cs typeface="Alexandria" charset="0"/>
              </a:rPr>
              <a:t> </a:t>
            </a:r>
            <a:r>
              <a:rPr lang="ar-SA" dirty="0">
                <a:solidFill>
                  <a:srgbClr val="C00000"/>
                </a:solidFill>
                <a:latin typeface="Alexandria" charset="0"/>
                <a:cs typeface="Alexandria" charset="0"/>
              </a:rPr>
              <a:t>كبيرة</a:t>
            </a:r>
            <a:r>
              <a:rPr lang="ar-SA" dirty="0">
                <a:latin typeface="Alexandria" charset="0"/>
                <a:cs typeface="Alexandria" charset="0"/>
              </a:rPr>
              <a:t> بما يكفي للمس، وتُعرض بشكل مبسط يضمن فهم المعلومات حتى في أصغر الشاشات.</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تعتمد بعض المؤسسات الصحفية الرائدة أدوات مثل  </a:t>
            </a:r>
            <a:r>
              <a:rPr lang="en-US" dirty="0" err="1">
                <a:latin typeface="Alexandria" charset="0"/>
                <a:cs typeface="Alexandria" charset="0"/>
              </a:rPr>
              <a:t>Datawrapper</a:t>
            </a:r>
            <a:r>
              <a:rPr lang="ar-SA" dirty="0">
                <a:latin typeface="Alexandria" charset="0"/>
                <a:cs typeface="Alexandria" charset="0"/>
              </a:rPr>
              <a:t>  و </a:t>
            </a:r>
            <a:r>
              <a:rPr lang="en-US" dirty="0" err="1">
                <a:latin typeface="Alexandria" charset="0"/>
                <a:cs typeface="Alexandria" charset="0"/>
              </a:rPr>
              <a:t>Infogram</a:t>
            </a:r>
            <a:r>
              <a:rPr lang="ar-SA" dirty="0">
                <a:latin typeface="Alexandria" charset="0"/>
                <a:cs typeface="Alexandria" charset="0"/>
              </a:rPr>
              <a:t> لإخراج هذه العناصر بطريقة </a:t>
            </a:r>
            <a:r>
              <a:rPr lang="ar-SA" dirty="0">
                <a:solidFill>
                  <a:srgbClr val="C00000"/>
                </a:solidFill>
                <a:latin typeface="Alexandria" charset="0"/>
                <a:cs typeface="Alexandria" charset="0"/>
              </a:rPr>
              <a:t>متجاوبة</a:t>
            </a:r>
            <a:r>
              <a:rPr lang="ar-SA" dirty="0">
                <a:latin typeface="Alexandria" charset="0"/>
                <a:cs typeface="Alexandria" charset="0"/>
              </a:rPr>
              <a:t> </a:t>
            </a:r>
            <a:r>
              <a:rPr lang="ar-SA" dirty="0">
                <a:solidFill>
                  <a:srgbClr val="C00000"/>
                </a:solidFill>
                <a:latin typeface="Alexandria" charset="0"/>
                <a:cs typeface="Alexandria" charset="0"/>
              </a:rPr>
              <a:t>ومرئية</a:t>
            </a:r>
            <a:r>
              <a:rPr lang="ar-SA" dirty="0">
                <a:latin typeface="Alexandria" charset="0"/>
                <a:cs typeface="Alexandria" charset="0"/>
              </a:rPr>
              <a:t> ومؤثرة صحفيًا.</a:t>
            </a:r>
          </a:p>
        </p:txBody>
      </p:sp>
      <p:sp>
        <p:nvSpPr>
          <p:cNvPr id="24" name="Rectangle 23">
            <a:extLst>
              <a:ext uri="{FF2B5EF4-FFF2-40B4-BE49-F238E27FC236}">
                <a16:creationId xmlns:a16="http://schemas.microsoft.com/office/drawing/2014/main" id="{5CE35EFD-2FDC-8E3C-8065-6BD1BEA9D5B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92932D4-CA6D-C5F0-C771-F272318832A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6F890CBA-9D0A-1058-8D98-EF4FA16640C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إخراج الفقرات التفاعلية والرسوم البيانية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C3EB9F7-6DB7-D773-9172-38A070B33A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4578" name="Picture 2" descr="كيف تصمم رسم بياني احترافي يستند إلى البيانات؟ - مدونة خمسات">
            <a:extLst>
              <a:ext uri="{FF2B5EF4-FFF2-40B4-BE49-F238E27FC236}">
                <a16:creationId xmlns:a16="http://schemas.microsoft.com/office/drawing/2014/main" id="{12B203A7-79C7-0ABE-8042-F4BAA95B18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685" t="596" r="23644"/>
          <a:stretch>
            <a:fillRect/>
          </a:stretch>
        </p:blipFill>
        <p:spPr bwMode="auto">
          <a:xfrm>
            <a:off x="671208" y="3863231"/>
            <a:ext cx="2714017" cy="2775782"/>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كيف تتعامل مع التعليقات السلبية على صفحات التواصل الاجتماعي ...">
            <a:extLst>
              <a:ext uri="{FF2B5EF4-FFF2-40B4-BE49-F238E27FC236}">
                <a16:creationId xmlns:a16="http://schemas.microsoft.com/office/drawing/2014/main" id="{7085FFD8-E999-6401-AD86-FCE56996A4F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7092" r="17572"/>
          <a:stretch>
            <a:fillRect/>
          </a:stretch>
        </p:blipFill>
        <p:spPr bwMode="auto">
          <a:xfrm>
            <a:off x="595728" y="1670745"/>
            <a:ext cx="2864976" cy="2192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2663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07F58-4A73-04B3-BB25-6762AF19FF5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4D7F284-B5A0-E341-4889-9A51A357F3D5}"/>
              </a:ext>
            </a:extLst>
          </p:cNvPr>
          <p:cNvSpPr txBox="1"/>
          <p:nvPr/>
        </p:nvSpPr>
        <p:spPr>
          <a:xfrm>
            <a:off x="1099226" y="1897771"/>
            <a:ext cx="10151548"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يجب أن يتوافق الإخراج المتجاوب مع </a:t>
            </a:r>
            <a:r>
              <a:rPr lang="ar-SA" dirty="0">
                <a:solidFill>
                  <a:srgbClr val="C00000"/>
                </a:solidFill>
                <a:latin typeface="Alexandria" charset="0"/>
                <a:cs typeface="Alexandria" charset="0"/>
              </a:rPr>
              <a:t>العادات</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لجمهور المؤسسة الإعلامية، خصوصًا في العالم العربي حيث تزداد معدلات استخدام الهواتف.</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يعكس التصميم المتجاوب وعيًا </a:t>
            </a:r>
            <a:r>
              <a:rPr lang="ar-SA" dirty="0">
                <a:solidFill>
                  <a:srgbClr val="C00000"/>
                </a:solidFill>
                <a:latin typeface="Alexandria" charset="0"/>
                <a:cs typeface="Alexandria" charset="0"/>
              </a:rPr>
              <a:t>بثقافة</a:t>
            </a:r>
            <a:r>
              <a:rPr lang="ar-SA" dirty="0">
                <a:latin typeface="Alexandria" charset="0"/>
                <a:cs typeface="Alexandria" charset="0"/>
              </a:rPr>
              <a:t> </a:t>
            </a:r>
            <a:r>
              <a:rPr lang="ar-SA" dirty="0">
                <a:solidFill>
                  <a:srgbClr val="C00000"/>
                </a:solidFill>
                <a:latin typeface="Alexandria" charset="0"/>
                <a:cs typeface="Alexandria" charset="0"/>
              </a:rPr>
              <a:t>التصفح</a:t>
            </a:r>
            <a:r>
              <a:rPr lang="ar-SA" dirty="0">
                <a:latin typeface="Alexandria" charset="0"/>
                <a:cs typeface="Alexandria" charset="0"/>
              </a:rPr>
              <a:t>، مثل تفضيل القراءة من اليمين لليسار، أو تكييف المحتوى ليتناسب مع بطء الإنترنت في بعض المناطق.</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العوامل تجعل من الإخراج المتجاوب </a:t>
            </a:r>
            <a:r>
              <a:rPr lang="ar-SA" dirty="0">
                <a:solidFill>
                  <a:srgbClr val="C00000"/>
                </a:solidFill>
                <a:latin typeface="Alexandria" charset="0"/>
                <a:cs typeface="Alexandria" charset="0"/>
              </a:rPr>
              <a:t>عنصرًا</a:t>
            </a:r>
            <a:r>
              <a:rPr lang="ar-SA" dirty="0">
                <a:latin typeface="Alexandria" charset="0"/>
                <a:cs typeface="Alexandria" charset="0"/>
              </a:rPr>
              <a:t> </a:t>
            </a:r>
            <a:r>
              <a:rPr lang="ar-SA" dirty="0">
                <a:solidFill>
                  <a:srgbClr val="C00000"/>
                </a:solidFill>
                <a:latin typeface="Alexandria" charset="0"/>
                <a:cs typeface="Alexandria" charset="0"/>
              </a:rPr>
              <a:t>ثقافيًا</a:t>
            </a:r>
            <a:r>
              <a:rPr lang="ar-SA" dirty="0">
                <a:latin typeface="Alexandria" charset="0"/>
                <a:cs typeface="Alexandria" charset="0"/>
              </a:rPr>
              <a:t> بقدر ما هو تقني، لأنه يعكس احترام المؤسسة الإعلامية لجمهورها المحلي واحتياجاته.</a:t>
            </a:r>
          </a:p>
        </p:txBody>
      </p:sp>
      <p:sp>
        <p:nvSpPr>
          <p:cNvPr id="24" name="Rectangle 23">
            <a:extLst>
              <a:ext uri="{FF2B5EF4-FFF2-40B4-BE49-F238E27FC236}">
                <a16:creationId xmlns:a16="http://schemas.microsoft.com/office/drawing/2014/main" id="{F616987C-BB20-AE60-C412-A7150D0EAE2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47DECE5-6B4C-9B65-6C71-6C47369A8DB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C8B625FC-F3D1-203A-E97F-491FCDAD041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مراعاة ثقافة المستخدم في تصميم الإخراج</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FB0C5A3-5CB4-6F3A-3992-5796F588FF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657792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7435C-B800-C83D-1965-4A45C18B32F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0620C5C-EF83-4217-D307-415D6B5B700F}"/>
              </a:ext>
            </a:extLst>
          </p:cNvPr>
          <p:cNvSpPr txBox="1"/>
          <p:nvPr/>
        </p:nvSpPr>
        <p:spPr>
          <a:xfrm>
            <a:off x="1175868" y="1849133"/>
            <a:ext cx="9840263"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تشير </a:t>
            </a:r>
            <a:r>
              <a:rPr lang="ar-SA" dirty="0">
                <a:solidFill>
                  <a:srgbClr val="C00000"/>
                </a:solidFill>
                <a:latin typeface="Alexandria" charset="0"/>
                <a:cs typeface="Alexandria" charset="0"/>
              </a:rPr>
              <a:t>الدراسات</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إلى أن المستخدمين يتفاعلون بشكل أكبر مع المحتوى عندما يكون الإخراج بسيطًا، نظيفًا، ومتجاوبًا مع أجهزتهم.</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يقل </a:t>
            </a:r>
            <a:r>
              <a:rPr lang="ar-SA" dirty="0">
                <a:solidFill>
                  <a:srgbClr val="C00000"/>
                </a:solidFill>
                <a:latin typeface="Alexandria" charset="0"/>
                <a:cs typeface="Alexandria" charset="0"/>
              </a:rPr>
              <a:t>معدل</a:t>
            </a:r>
            <a:r>
              <a:rPr lang="ar-SA" dirty="0">
                <a:latin typeface="Alexandria" charset="0"/>
                <a:cs typeface="Alexandria" charset="0"/>
              </a:rPr>
              <a:t> </a:t>
            </a:r>
            <a:r>
              <a:rPr lang="ar-SA" dirty="0">
                <a:solidFill>
                  <a:srgbClr val="C00000"/>
                </a:solidFill>
                <a:latin typeface="Alexandria" charset="0"/>
                <a:cs typeface="Alexandria" charset="0"/>
              </a:rPr>
              <a:t>الارتداد</a:t>
            </a:r>
            <a:r>
              <a:rPr lang="ar-SA" dirty="0">
                <a:latin typeface="Alexandria" charset="0"/>
                <a:cs typeface="Alexandria" charset="0"/>
              </a:rPr>
              <a:t> </a:t>
            </a:r>
            <a:r>
              <a:rPr lang="en-US" dirty="0">
                <a:solidFill>
                  <a:srgbClr val="C00000"/>
                </a:solidFill>
                <a:latin typeface="Alexandria" charset="0"/>
                <a:cs typeface="Alexandria" charset="0"/>
              </a:rPr>
              <a:t>Bounce</a:t>
            </a:r>
            <a:r>
              <a:rPr lang="en-US" dirty="0">
                <a:latin typeface="Alexandria" charset="0"/>
                <a:cs typeface="Alexandria" charset="0"/>
              </a:rPr>
              <a:t> </a:t>
            </a:r>
            <a:r>
              <a:rPr lang="en-US" dirty="0">
                <a:solidFill>
                  <a:srgbClr val="C00000"/>
                </a:solidFill>
                <a:latin typeface="Alexandria" charset="0"/>
                <a:cs typeface="Alexandria" charset="0"/>
              </a:rPr>
              <a:t>Rate</a:t>
            </a:r>
            <a:r>
              <a:rPr lang="ar-SA" dirty="0">
                <a:latin typeface="Alexandria" charset="0"/>
                <a:cs typeface="Alexandria" charset="0"/>
              </a:rPr>
              <a:t> في المواقع التي تعتمد إخراجًا متجاوبًا، لأن المستخدم لا يشعر بالانزعاج من التنقل أو فتح الروابط.</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يعزز من </a:t>
            </a:r>
            <a:r>
              <a:rPr lang="ar-SA" dirty="0">
                <a:solidFill>
                  <a:srgbClr val="C00000"/>
                </a:solidFill>
                <a:latin typeface="Alexandria" charset="0"/>
                <a:cs typeface="Alexandria" charset="0"/>
              </a:rPr>
              <a:t>الوقت</a:t>
            </a:r>
            <a:r>
              <a:rPr lang="ar-SA" dirty="0">
                <a:latin typeface="Alexandria" charset="0"/>
                <a:cs typeface="Alexandria" charset="0"/>
              </a:rPr>
              <a:t> الذي يقضيه القارئ على الموقع، ويزيد فرص </a:t>
            </a:r>
            <a:r>
              <a:rPr lang="ar-SA" dirty="0">
                <a:solidFill>
                  <a:srgbClr val="C00000"/>
                </a:solidFill>
                <a:latin typeface="Alexandria" charset="0"/>
                <a:cs typeface="Alexandria" charset="0"/>
              </a:rPr>
              <a:t>مشاركته</a:t>
            </a:r>
            <a:r>
              <a:rPr lang="ar-SA" dirty="0">
                <a:latin typeface="Alexandria" charset="0"/>
                <a:cs typeface="Alexandria" charset="0"/>
              </a:rPr>
              <a:t> للمحتوى، ما يصب في مصلحة </a:t>
            </a:r>
            <a:r>
              <a:rPr lang="ar-SA" dirty="0">
                <a:solidFill>
                  <a:srgbClr val="C00000"/>
                </a:solidFill>
                <a:latin typeface="Alexandria" charset="0"/>
                <a:cs typeface="Alexandria" charset="0"/>
              </a:rPr>
              <a:t>الانتشار</a:t>
            </a:r>
            <a:r>
              <a:rPr lang="ar-SA" dirty="0">
                <a:latin typeface="Alexandria" charset="0"/>
                <a:cs typeface="Alexandria" charset="0"/>
              </a:rPr>
              <a:t> </a:t>
            </a:r>
            <a:r>
              <a:rPr lang="ar-SA" dirty="0">
                <a:solidFill>
                  <a:srgbClr val="C00000"/>
                </a:solidFill>
                <a:latin typeface="Alexandria" charset="0"/>
                <a:cs typeface="Alexandria" charset="0"/>
              </a:rPr>
              <a:t>والتأثير</a:t>
            </a:r>
            <a:r>
              <a:rPr lang="ar-SA" dirty="0">
                <a:latin typeface="Alexandria" charset="0"/>
                <a:cs typeface="Alexandria" charset="0"/>
              </a:rPr>
              <a:t> الصحفي.</a:t>
            </a:r>
          </a:p>
        </p:txBody>
      </p:sp>
      <p:sp>
        <p:nvSpPr>
          <p:cNvPr id="24" name="Rectangle 23">
            <a:extLst>
              <a:ext uri="{FF2B5EF4-FFF2-40B4-BE49-F238E27FC236}">
                <a16:creationId xmlns:a16="http://schemas.microsoft.com/office/drawing/2014/main" id="{1353AF54-74E1-0521-324A-81DE3801B3C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B89BC63-14A6-A001-40B2-9592A3A6A99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904DEB46-32A5-6D8B-7C3E-4ADD506BB30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تأثير الإخراج المتجاوب على معدل التفاعل</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AB94218-37B8-F498-E03A-BFB8539CE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70504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64E30-E3E5-7C82-5C50-CE8221D439F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8A5087E-1E1D-7528-1D61-2132D6B1CBCA}"/>
              </a:ext>
            </a:extLst>
          </p:cNvPr>
          <p:cNvSpPr txBox="1"/>
          <p:nvPr/>
        </p:nvSpPr>
        <p:spPr>
          <a:xfrm>
            <a:off x="1206231" y="1800494"/>
            <a:ext cx="9966722"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الإخراج المتجاوب لا يجب أن يكون </a:t>
            </a:r>
            <a:r>
              <a:rPr lang="ar-SA" dirty="0">
                <a:solidFill>
                  <a:srgbClr val="C00000"/>
                </a:solidFill>
                <a:latin typeface="Alexandria" charset="0"/>
                <a:cs typeface="Alexandria" charset="0"/>
              </a:rPr>
              <a:t>معقدًا</a:t>
            </a:r>
            <a:r>
              <a:rPr lang="ar-SA" dirty="0">
                <a:latin typeface="Alexandria" charset="0"/>
                <a:cs typeface="Alexandria" charset="0"/>
              </a:rPr>
              <a:t> </a:t>
            </a:r>
            <a:r>
              <a:rPr lang="ar-SA" dirty="0">
                <a:solidFill>
                  <a:srgbClr val="C00000"/>
                </a:solidFill>
                <a:latin typeface="Alexandria" charset="0"/>
                <a:cs typeface="Alexandria" charset="0"/>
              </a:rPr>
              <a:t>بصريًا</a:t>
            </a:r>
            <a:r>
              <a:rPr lang="ar-SA" dirty="0">
                <a:latin typeface="Alexandria" charset="0"/>
                <a:cs typeface="Alexandria" charset="0"/>
              </a:rPr>
              <a:t>، بل يجب أن يوازن بين الجماليات وسرعة التحميل لضمان أفضل تجربة.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استخدام الرسوم الثقيلة أو الخلفيات المتحركة قد </a:t>
            </a:r>
            <a:r>
              <a:rPr lang="ar-SA" dirty="0">
                <a:solidFill>
                  <a:srgbClr val="C00000"/>
                </a:solidFill>
                <a:latin typeface="Alexandria" charset="0"/>
                <a:cs typeface="Alexandria" charset="0"/>
              </a:rPr>
              <a:t>يُبطئ</a:t>
            </a:r>
            <a:r>
              <a:rPr lang="ar-SA" dirty="0">
                <a:latin typeface="Alexandria" charset="0"/>
                <a:cs typeface="Alexandria" charset="0"/>
              </a:rPr>
              <a:t> </a:t>
            </a:r>
            <a:r>
              <a:rPr lang="ar-SA" dirty="0">
                <a:solidFill>
                  <a:srgbClr val="C00000"/>
                </a:solidFill>
                <a:latin typeface="Alexandria" charset="0"/>
                <a:cs typeface="Alexandria" charset="0"/>
              </a:rPr>
              <a:t>الموقع</a:t>
            </a:r>
            <a:r>
              <a:rPr lang="ar-SA" dirty="0">
                <a:latin typeface="Alexandria" charset="0"/>
                <a:cs typeface="Alexandria" charset="0"/>
              </a:rPr>
              <a:t> ويؤثر على الأداء خصوصًا على الأجهزة الضعيفة أو الشبكات البطيئة.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المؤسسات المحترفة تعتمد فلسفة "</a:t>
            </a:r>
            <a:r>
              <a:rPr lang="ar-SA" dirty="0">
                <a:solidFill>
                  <a:srgbClr val="C00000"/>
                </a:solidFill>
                <a:latin typeface="Alexandria" charset="0"/>
                <a:cs typeface="Alexandria" charset="0"/>
              </a:rPr>
              <a:t>البساطة</a:t>
            </a:r>
            <a:r>
              <a:rPr lang="ar-SA" dirty="0">
                <a:latin typeface="Alexandria" charset="0"/>
                <a:cs typeface="Alexandria" charset="0"/>
              </a:rPr>
              <a:t> </a:t>
            </a:r>
            <a:r>
              <a:rPr lang="ar-SA" dirty="0">
                <a:solidFill>
                  <a:srgbClr val="C00000"/>
                </a:solidFill>
                <a:latin typeface="Alexandria" charset="0"/>
                <a:cs typeface="Alexandria" charset="0"/>
              </a:rPr>
              <a:t>الوظيفية</a:t>
            </a:r>
            <a:r>
              <a:rPr lang="ar-SA" dirty="0">
                <a:latin typeface="Alexandria" charset="0"/>
                <a:cs typeface="Alexandria" charset="0"/>
              </a:rPr>
              <a:t>" حيث تُخدم الجماليات غرضًا وظيفيًا، وهو إيصال المعلومة بأقصى فاعلية وبأقل جهد للمستخدم.</a:t>
            </a:r>
          </a:p>
        </p:txBody>
      </p:sp>
      <p:sp>
        <p:nvSpPr>
          <p:cNvPr id="24" name="Rectangle 23">
            <a:extLst>
              <a:ext uri="{FF2B5EF4-FFF2-40B4-BE49-F238E27FC236}">
                <a16:creationId xmlns:a16="http://schemas.microsoft.com/office/drawing/2014/main" id="{D114B3D3-C94C-54B9-D219-99264245F89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F654572-8345-0EF0-10CB-C0784A0E58C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154579F1-229A-CED9-5FE0-1BCD534A54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الموازنة بين الجماليات والسرعة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CD1C207-134F-3F3D-1F69-0503D6F460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694771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27AB9-62CE-1A62-D80E-44EBC240872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4F00C40-B654-C529-26A7-F0DDD29DFA21}"/>
              </a:ext>
            </a:extLst>
          </p:cNvPr>
          <p:cNvSpPr txBox="1"/>
          <p:nvPr/>
        </p:nvSpPr>
        <p:spPr>
          <a:xfrm>
            <a:off x="1118680" y="1829678"/>
            <a:ext cx="9972899"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يجب أن يكون </a:t>
            </a:r>
            <a:r>
              <a:rPr lang="ar-SA" dirty="0">
                <a:solidFill>
                  <a:srgbClr val="C00000"/>
                </a:solidFill>
                <a:latin typeface="Alexandria" charset="0"/>
                <a:cs typeface="Alexandria" charset="0"/>
              </a:rPr>
              <a:t>التصميم</a:t>
            </a:r>
            <a:r>
              <a:rPr lang="ar-SA" dirty="0">
                <a:latin typeface="Alexandria" charset="0"/>
                <a:cs typeface="Alexandria" charset="0"/>
              </a:rPr>
              <a:t> </a:t>
            </a:r>
            <a:r>
              <a:rPr lang="ar-SA" dirty="0">
                <a:solidFill>
                  <a:srgbClr val="C00000"/>
                </a:solidFill>
                <a:latin typeface="Alexandria" charset="0"/>
                <a:cs typeface="Alexandria" charset="0"/>
              </a:rPr>
              <a:t>المتجاوب</a:t>
            </a:r>
            <a:r>
              <a:rPr lang="ar-SA" dirty="0">
                <a:latin typeface="Alexandria" charset="0"/>
                <a:cs typeface="Alexandria" charset="0"/>
              </a:rPr>
              <a:t> قابلاً للتوسعة مستقبلًا، بحيث يمكن إضافة أقسام أو عناصر جديدة من دون الحاجة لإعادة تصميم شامل.</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يتطلب </a:t>
            </a:r>
            <a:r>
              <a:rPr lang="ar-SA" dirty="0">
                <a:solidFill>
                  <a:srgbClr val="C00000"/>
                </a:solidFill>
                <a:latin typeface="Alexandria" charset="0"/>
                <a:cs typeface="Alexandria" charset="0"/>
              </a:rPr>
              <a:t>تخطيطًا</a:t>
            </a:r>
            <a:r>
              <a:rPr lang="ar-SA" dirty="0">
                <a:latin typeface="Alexandria" charset="0"/>
                <a:cs typeface="Alexandria" charset="0"/>
              </a:rPr>
              <a:t> </a:t>
            </a:r>
            <a:r>
              <a:rPr lang="ar-SA" dirty="0">
                <a:solidFill>
                  <a:srgbClr val="C00000"/>
                </a:solidFill>
                <a:latin typeface="Alexandria" charset="0"/>
                <a:cs typeface="Alexandria" charset="0"/>
              </a:rPr>
              <a:t>دقيقًا</a:t>
            </a:r>
            <a:r>
              <a:rPr lang="ar-SA" dirty="0">
                <a:latin typeface="Alexandria" charset="0"/>
                <a:cs typeface="Alexandria" charset="0"/>
              </a:rPr>
              <a:t> للبنية الهيكلية للموقع، وضمان أن تكون أنماط </a:t>
            </a:r>
            <a:r>
              <a:rPr lang="en-US" dirty="0">
                <a:latin typeface="Alexandria" charset="0"/>
                <a:cs typeface="Alexandria" charset="0"/>
              </a:rPr>
              <a:t>CSS</a:t>
            </a:r>
            <a:r>
              <a:rPr lang="ar-SA" dirty="0">
                <a:latin typeface="Alexandria" charset="0"/>
                <a:cs typeface="Alexandria" charset="0"/>
              </a:rPr>
              <a:t> وواجهات </a:t>
            </a:r>
            <a:r>
              <a:rPr lang="en-US" dirty="0">
                <a:latin typeface="Alexandria" charset="0"/>
                <a:cs typeface="Alexandria" charset="0"/>
              </a:rPr>
              <a:t>HTML</a:t>
            </a:r>
            <a:r>
              <a:rPr lang="ar-SA" dirty="0">
                <a:latin typeface="Alexandria" charset="0"/>
                <a:cs typeface="Alexandria" charset="0"/>
              </a:rPr>
              <a:t> مرنة وتقبل التعديل.</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القابلية تعطي المؤسسة الإعلامية مرونة </a:t>
            </a:r>
            <a:r>
              <a:rPr lang="ar-SA" dirty="0">
                <a:solidFill>
                  <a:srgbClr val="C00000"/>
                </a:solidFill>
                <a:latin typeface="Alexandria" charset="0"/>
                <a:cs typeface="Alexandria" charset="0"/>
              </a:rPr>
              <a:t>لتطوير</a:t>
            </a:r>
            <a:r>
              <a:rPr lang="ar-SA" dirty="0">
                <a:latin typeface="Alexandria" charset="0"/>
                <a:cs typeface="Alexandria" charset="0"/>
              </a:rPr>
              <a:t> </a:t>
            </a:r>
            <a:r>
              <a:rPr lang="ar-SA" dirty="0">
                <a:solidFill>
                  <a:srgbClr val="C00000"/>
                </a:solidFill>
                <a:latin typeface="Alexandria" charset="0"/>
                <a:cs typeface="Alexandria" charset="0"/>
              </a:rPr>
              <a:t>منصتها</a:t>
            </a:r>
            <a:r>
              <a:rPr lang="ar-SA" dirty="0">
                <a:latin typeface="Alexandria" charset="0"/>
                <a:cs typeface="Alexandria" charset="0"/>
              </a:rPr>
              <a:t> حسب مستجدات التقنية أو تغير عادات الجمهور، دون التأثير على التجربة الحالية للمستخدم.</a:t>
            </a:r>
          </a:p>
        </p:txBody>
      </p:sp>
      <p:sp>
        <p:nvSpPr>
          <p:cNvPr id="24" name="Rectangle 23">
            <a:extLst>
              <a:ext uri="{FF2B5EF4-FFF2-40B4-BE49-F238E27FC236}">
                <a16:creationId xmlns:a16="http://schemas.microsoft.com/office/drawing/2014/main" id="{44014F12-ACF2-55A6-6BC6-6A743B7A18F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C0F6111-DEB3-9BE0-F6FD-9BDB8754194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4D2CA09E-76BD-9829-DAA0-76EC25A0C5D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قابلية التوسعة في الإخراج المتجاوب</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72C12B2-789D-49F9-A9CF-C1F9B27672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70622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B0968-4A36-A14B-084B-85AFD13D9B8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ACA8138-5F52-AB9F-4E4C-852FA61F218B}"/>
              </a:ext>
            </a:extLst>
          </p:cNvPr>
          <p:cNvSpPr txBox="1"/>
          <p:nvPr/>
        </p:nvSpPr>
        <p:spPr>
          <a:xfrm>
            <a:off x="5233481" y="1829677"/>
            <a:ext cx="6324686"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تُعتبر تجربة المستخدم </a:t>
            </a:r>
            <a:r>
              <a:rPr lang="en-US" dirty="0">
                <a:solidFill>
                  <a:srgbClr val="C00000"/>
                </a:solidFill>
                <a:latin typeface="Alexandria" charset="0"/>
                <a:cs typeface="Alexandria" charset="0"/>
              </a:rPr>
              <a:t>User</a:t>
            </a:r>
            <a:r>
              <a:rPr lang="en-US" dirty="0">
                <a:latin typeface="Alexandria" charset="0"/>
                <a:cs typeface="Alexandria" charset="0"/>
              </a:rPr>
              <a:t> </a:t>
            </a:r>
            <a:r>
              <a:rPr lang="en-US" dirty="0">
                <a:solidFill>
                  <a:srgbClr val="C00000"/>
                </a:solidFill>
                <a:latin typeface="Alexandria" charset="0"/>
                <a:cs typeface="Alexandria" charset="0"/>
              </a:rPr>
              <a:t>Experience</a:t>
            </a:r>
            <a:r>
              <a:rPr lang="ar-SA" dirty="0">
                <a:latin typeface="Alexandria" charset="0"/>
                <a:cs typeface="Alexandria" charset="0"/>
              </a:rPr>
              <a:t> من العوامل الأساسية في نجاح أي إخراج رقمي، خصوصًا على الأجهزة المحمولة.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يتضمن ذلك </a:t>
            </a:r>
            <a:r>
              <a:rPr lang="ar-SA" dirty="0">
                <a:solidFill>
                  <a:srgbClr val="C00000"/>
                </a:solidFill>
                <a:latin typeface="Alexandria" charset="0"/>
                <a:cs typeface="Alexandria" charset="0"/>
              </a:rPr>
              <a:t>ترتيب</a:t>
            </a:r>
            <a:r>
              <a:rPr lang="ar-SA" dirty="0">
                <a:latin typeface="Alexandria" charset="0"/>
                <a:cs typeface="Alexandria" charset="0"/>
              </a:rPr>
              <a:t> </a:t>
            </a:r>
            <a:r>
              <a:rPr lang="ar-SA" dirty="0">
                <a:solidFill>
                  <a:srgbClr val="C00000"/>
                </a:solidFill>
                <a:latin typeface="Alexandria" charset="0"/>
                <a:cs typeface="Alexandria" charset="0"/>
              </a:rPr>
              <a:t>العناصر</a:t>
            </a:r>
            <a:r>
              <a:rPr lang="ar-SA" dirty="0">
                <a:latin typeface="Alexandria" charset="0"/>
                <a:cs typeface="Alexandria" charset="0"/>
              </a:rPr>
              <a:t>، سهولة الوصول للمعلومات، سهولة النقر والتفاعل، وحتى توازن الألوان وحجم الخطوط.</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كلما</a:t>
            </a:r>
            <a:r>
              <a:rPr lang="ar-SA" dirty="0">
                <a:latin typeface="Alexandria" charset="0"/>
                <a:cs typeface="Alexandria" charset="0"/>
              </a:rPr>
              <a:t> </a:t>
            </a:r>
            <a:r>
              <a:rPr lang="ar-SA" dirty="0">
                <a:solidFill>
                  <a:srgbClr val="C00000"/>
                </a:solidFill>
                <a:latin typeface="Alexandria" charset="0"/>
                <a:cs typeface="Alexandria" charset="0"/>
              </a:rPr>
              <a:t>كانت</a:t>
            </a:r>
            <a:r>
              <a:rPr lang="ar-SA" dirty="0">
                <a:latin typeface="Alexandria" charset="0"/>
                <a:cs typeface="Alexandria" charset="0"/>
              </a:rPr>
              <a:t> تجربة المستخدم </a:t>
            </a:r>
            <a:r>
              <a:rPr lang="ar-SA" dirty="0">
                <a:solidFill>
                  <a:srgbClr val="C00000"/>
                </a:solidFill>
                <a:latin typeface="Alexandria" charset="0"/>
                <a:cs typeface="Alexandria" charset="0"/>
              </a:rPr>
              <a:t>محسّنة</a:t>
            </a:r>
            <a:r>
              <a:rPr lang="ar-SA" dirty="0">
                <a:latin typeface="Alexandria" charset="0"/>
                <a:cs typeface="Alexandria" charset="0"/>
              </a:rPr>
              <a:t> أكثر، </a:t>
            </a:r>
            <a:r>
              <a:rPr lang="ar-SA" dirty="0">
                <a:solidFill>
                  <a:srgbClr val="C00000"/>
                </a:solidFill>
                <a:latin typeface="Alexandria" charset="0"/>
                <a:cs typeface="Alexandria" charset="0"/>
              </a:rPr>
              <a:t>زادت</a:t>
            </a:r>
            <a:r>
              <a:rPr lang="ar-SA" dirty="0">
                <a:latin typeface="Alexandria" charset="0"/>
                <a:cs typeface="Alexandria" charset="0"/>
              </a:rPr>
              <a:t> </a:t>
            </a:r>
            <a:r>
              <a:rPr lang="ar-SA" dirty="0">
                <a:solidFill>
                  <a:srgbClr val="C00000"/>
                </a:solidFill>
                <a:latin typeface="Alexandria" charset="0"/>
                <a:cs typeface="Alexandria" charset="0"/>
              </a:rPr>
              <a:t>فرص</a:t>
            </a:r>
            <a:r>
              <a:rPr lang="ar-SA" dirty="0">
                <a:latin typeface="Alexandria" charset="0"/>
                <a:cs typeface="Alexandria" charset="0"/>
              </a:rPr>
              <a:t> عودة الجمهور للموقع </a:t>
            </a:r>
            <a:r>
              <a:rPr lang="ar-SA" dirty="0">
                <a:solidFill>
                  <a:srgbClr val="C00000"/>
                </a:solidFill>
                <a:latin typeface="Alexandria" charset="0"/>
                <a:cs typeface="Alexandria" charset="0"/>
              </a:rPr>
              <a:t>وارتباطه</a:t>
            </a:r>
            <a:r>
              <a:rPr lang="ar-SA" dirty="0">
                <a:latin typeface="Alexandria" charset="0"/>
                <a:cs typeface="Alexandria" charset="0"/>
              </a:rPr>
              <a:t> بالمؤسسة الصحفية، مما يُعزز </a:t>
            </a:r>
            <a:r>
              <a:rPr lang="ar-SA" dirty="0">
                <a:solidFill>
                  <a:srgbClr val="C00000"/>
                </a:solidFill>
                <a:latin typeface="Alexandria" charset="0"/>
                <a:cs typeface="Alexandria" charset="0"/>
              </a:rPr>
              <a:t>الولاء</a:t>
            </a:r>
            <a:r>
              <a:rPr lang="ar-SA" dirty="0">
                <a:latin typeface="Alexandria" charset="0"/>
                <a:cs typeface="Alexandria" charset="0"/>
              </a:rPr>
              <a:t> </a:t>
            </a:r>
            <a:r>
              <a:rPr lang="ar-SA" dirty="0">
                <a:solidFill>
                  <a:srgbClr val="C00000"/>
                </a:solidFill>
                <a:latin typeface="Alexandria" charset="0"/>
                <a:cs typeface="Alexandria" charset="0"/>
              </a:rPr>
              <a:t>الرقمي</a:t>
            </a:r>
            <a:r>
              <a:rPr lang="ar-SA" dirty="0">
                <a:latin typeface="Alexandria" charset="0"/>
                <a:cs typeface="Alexandria" charset="0"/>
              </a:rPr>
              <a:t> للمحتوى.</a:t>
            </a:r>
          </a:p>
        </p:txBody>
      </p:sp>
      <p:sp>
        <p:nvSpPr>
          <p:cNvPr id="24" name="Rectangle 23">
            <a:extLst>
              <a:ext uri="{FF2B5EF4-FFF2-40B4-BE49-F238E27FC236}">
                <a16:creationId xmlns:a16="http://schemas.microsoft.com/office/drawing/2014/main" id="{C03A24B0-5813-2785-7A72-674A563B622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E6B0610-B2BE-2885-FE4A-8A3E1F29C65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8253462E-14B0-521E-8D4B-3630299BDA0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أهمية تجربة المستخدم </a:t>
            </a:r>
            <a:r>
              <a:rPr lang="en-US" sz="2800" b="1" dirty="0">
                <a:solidFill>
                  <a:schemeClr val="bg1"/>
                </a:solidFill>
                <a:latin typeface="Alexandria" charset="0"/>
                <a:cs typeface="Alexandria" charset="0"/>
              </a:rPr>
              <a:t>UX</a:t>
            </a:r>
            <a:r>
              <a:rPr lang="ar-SA" sz="2800" b="1" dirty="0">
                <a:solidFill>
                  <a:schemeClr val="bg1"/>
                </a:solidFill>
                <a:latin typeface="Alexandria" charset="0"/>
                <a:cs typeface="Alexandria" charset="0"/>
              </a:rPr>
              <a:t> في الإخراج المتجاوب</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2A671DC-36E1-3219-06F0-9D0CEE9726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5602" name="Picture 2" descr="Types of UX | by Chamod | May, 2022 | Medium | Dev Genius">
            <a:extLst>
              <a:ext uri="{FF2B5EF4-FFF2-40B4-BE49-F238E27FC236}">
                <a16:creationId xmlns:a16="http://schemas.microsoft.com/office/drawing/2014/main" id="{2F33DC5C-D3C0-64D9-FEC2-AA86970B49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047" y="2346853"/>
            <a:ext cx="4949682" cy="3217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83089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872F2-FAB8-46BE-1F3B-5E1E00806C1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7DD4142-BD7F-E6ED-9A49-8755BDCDDFEC}"/>
              </a:ext>
            </a:extLst>
          </p:cNvPr>
          <p:cNvSpPr txBox="1"/>
          <p:nvPr/>
        </p:nvSpPr>
        <p:spPr>
          <a:xfrm>
            <a:off x="5262664" y="1615669"/>
            <a:ext cx="6396671" cy="505837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الإخراج المتجاوب </a:t>
            </a:r>
            <a:r>
              <a:rPr lang="ar-SA" dirty="0">
                <a:solidFill>
                  <a:srgbClr val="C00000"/>
                </a:solidFill>
                <a:latin typeface="Alexandria" charset="0"/>
                <a:cs typeface="Alexandria" charset="0"/>
              </a:rPr>
              <a:t>ليس</a:t>
            </a:r>
            <a:r>
              <a:rPr lang="ar-SA" dirty="0">
                <a:latin typeface="Alexandria" charset="0"/>
                <a:cs typeface="Alexandria" charset="0"/>
              </a:rPr>
              <a:t> </a:t>
            </a:r>
            <a:r>
              <a:rPr lang="ar-SA" dirty="0">
                <a:solidFill>
                  <a:srgbClr val="C00000"/>
                </a:solidFill>
                <a:latin typeface="Alexandria" charset="0"/>
                <a:cs typeface="Alexandria" charset="0"/>
              </a:rPr>
              <a:t>مسؤولية</a:t>
            </a:r>
            <a:r>
              <a:rPr lang="ar-SA" dirty="0">
                <a:latin typeface="Alexandria" charset="0"/>
                <a:cs typeface="Alexandria" charset="0"/>
              </a:rPr>
              <a:t> </a:t>
            </a:r>
            <a:r>
              <a:rPr lang="ar-SA" dirty="0">
                <a:solidFill>
                  <a:srgbClr val="C00000"/>
                </a:solidFill>
                <a:latin typeface="Alexandria" charset="0"/>
                <a:cs typeface="Alexandria" charset="0"/>
              </a:rPr>
              <a:t>المصمم</a:t>
            </a:r>
            <a:r>
              <a:rPr lang="ar-SA" dirty="0">
                <a:latin typeface="Alexandria" charset="0"/>
                <a:cs typeface="Alexandria" charset="0"/>
              </a:rPr>
              <a:t> </a:t>
            </a:r>
            <a:r>
              <a:rPr lang="ar-SA" dirty="0">
                <a:solidFill>
                  <a:srgbClr val="C00000"/>
                </a:solidFill>
                <a:latin typeface="Alexandria" charset="0"/>
                <a:cs typeface="Alexandria" charset="0"/>
              </a:rPr>
              <a:t>فقط</a:t>
            </a:r>
            <a:r>
              <a:rPr lang="ar-SA" dirty="0">
                <a:latin typeface="Alexandria" charset="0"/>
                <a:cs typeface="Alexandria" charset="0"/>
              </a:rPr>
              <a:t>، بل هو نتيجة تعاون مستمر بين فرق التحرير، البرمجة، والتصميم لضمان تكامل الرؤية.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أن يكون هناك </a:t>
            </a:r>
            <a:r>
              <a:rPr lang="ar-SA" dirty="0">
                <a:solidFill>
                  <a:srgbClr val="C00000"/>
                </a:solidFill>
                <a:latin typeface="Alexandria" charset="0"/>
                <a:cs typeface="Alexandria" charset="0"/>
              </a:rPr>
              <a:t>حوار</a:t>
            </a:r>
            <a:r>
              <a:rPr lang="ar-SA" dirty="0">
                <a:latin typeface="Alexandria" charset="0"/>
                <a:cs typeface="Alexandria" charset="0"/>
              </a:rPr>
              <a:t> </a:t>
            </a:r>
            <a:r>
              <a:rPr lang="ar-SA" dirty="0">
                <a:solidFill>
                  <a:srgbClr val="C00000"/>
                </a:solidFill>
                <a:latin typeface="Alexandria" charset="0"/>
                <a:cs typeface="Alexandria" charset="0"/>
              </a:rPr>
              <a:t>دائم</a:t>
            </a:r>
            <a:r>
              <a:rPr lang="ar-SA" dirty="0">
                <a:latin typeface="Alexandria" charset="0"/>
                <a:cs typeface="Alexandria" charset="0"/>
              </a:rPr>
              <a:t> بين </a:t>
            </a:r>
            <a:r>
              <a:rPr lang="ar-SA" dirty="0">
                <a:solidFill>
                  <a:srgbClr val="C00000"/>
                </a:solidFill>
                <a:latin typeface="Alexandria" charset="0"/>
                <a:cs typeface="Alexandria" charset="0"/>
              </a:rPr>
              <a:t>الفريقين</a:t>
            </a:r>
            <a:r>
              <a:rPr lang="ar-SA" dirty="0">
                <a:latin typeface="Alexandria" charset="0"/>
                <a:cs typeface="Alexandria" charset="0"/>
              </a:rPr>
              <a:t> لتكييف النصوص، العناوين، والصور بما يناسب مختلف المنصات.</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وجود </a:t>
            </a:r>
            <a:r>
              <a:rPr lang="ar-SA" dirty="0">
                <a:solidFill>
                  <a:srgbClr val="C00000"/>
                </a:solidFill>
                <a:latin typeface="Alexandria" charset="0"/>
                <a:cs typeface="Alexandria" charset="0"/>
              </a:rPr>
              <a:t>سياسة</a:t>
            </a:r>
            <a:r>
              <a:rPr lang="ar-SA" dirty="0">
                <a:latin typeface="Alexandria" charset="0"/>
                <a:cs typeface="Alexandria" charset="0"/>
              </a:rPr>
              <a:t> تحريرية </a:t>
            </a:r>
            <a:r>
              <a:rPr lang="ar-SA" dirty="0">
                <a:solidFill>
                  <a:srgbClr val="C00000"/>
                </a:solidFill>
                <a:latin typeface="Alexandria" charset="0"/>
                <a:cs typeface="Alexandria" charset="0"/>
              </a:rPr>
              <a:t>متوافقة</a:t>
            </a:r>
            <a:r>
              <a:rPr lang="ar-SA" dirty="0">
                <a:latin typeface="Alexandria" charset="0"/>
                <a:cs typeface="Alexandria" charset="0"/>
              </a:rPr>
              <a:t> مع </a:t>
            </a:r>
            <a:r>
              <a:rPr lang="ar-SA" dirty="0">
                <a:solidFill>
                  <a:srgbClr val="C00000"/>
                </a:solidFill>
                <a:latin typeface="Alexandria" charset="0"/>
                <a:cs typeface="Alexandria" charset="0"/>
              </a:rPr>
              <a:t>استراتيجيات</a:t>
            </a:r>
            <a:r>
              <a:rPr lang="ar-SA" dirty="0">
                <a:latin typeface="Alexandria" charset="0"/>
                <a:cs typeface="Alexandria" charset="0"/>
              </a:rPr>
              <a:t> الإخراج يجعل من العمل الصحفي الرقمي أكثر فاعلية واستدامة على المدى البعيد.</a:t>
            </a:r>
          </a:p>
        </p:txBody>
      </p:sp>
      <p:sp>
        <p:nvSpPr>
          <p:cNvPr id="24" name="Rectangle 23">
            <a:extLst>
              <a:ext uri="{FF2B5EF4-FFF2-40B4-BE49-F238E27FC236}">
                <a16:creationId xmlns:a16="http://schemas.microsoft.com/office/drawing/2014/main" id="{0612AC97-17C6-7BF4-E5D0-792B3AF9737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E8824ED-66CA-1710-B3A0-D2683D349BE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B237F8E3-0FB8-D829-A42D-00FF92863CC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دور فرق التصميم والتحرير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4D1C5B7-0541-360B-4897-E7204F845F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6626" name="Picture 2" descr="الصحافة الرقمية">
            <a:extLst>
              <a:ext uri="{FF2B5EF4-FFF2-40B4-BE49-F238E27FC236}">
                <a16:creationId xmlns:a16="http://schemas.microsoft.com/office/drawing/2014/main" id="{015C1301-15D4-9CEC-6267-AF0958CC51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885" y="2237361"/>
            <a:ext cx="4700006" cy="31288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2119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BAEF3-DC04-8723-0CB4-C501D455353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E155B6C-11B5-F831-BFB6-04E4FE1C1172}"/>
              </a:ext>
            </a:extLst>
          </p:cNvPr>
          <p:cNvSpPr txBox="1"/>
          <p:nvPr/>
        </p:nvSpPr>
        <p:spPr>
          <a:xfrm>
            <a:off x="5029200" y="1615669"/>
            <a:ext cx="6630135"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C00000"/>
                </a:solidFill>
                <a:latin typeface="Alexandria" charset="0"/>
                <a:cs typeface="Alexandria" charset="0"/>
              </a:rPr>
              <a:t>الإنفوجرافيك</a:t>
            </a:r>
            <a:r>
              <a:rPr lang="ar-SA" dirty="0">
                <a:latin typeface="Alexandria" charset="0"/>
                <a:cs typeface="Alexandria" charset="0"/>
              </a:rPr>
              <a:t> عنصر مهم في الصحافة الرقمية، ويجب تصميمه بطريقة تُمكن عرضه بوضوح على </a:t>
            </a:r>
            <a:r>
              <a:rPr lang="ar-SA" dirty="0">
                <a:solidFill>
                  <a:srgbClr val="C00000"/>
                </a:solidFill>
                <a:latin typeface="Alexandria" charset="0"/>
                <a:cs typeface="Alexandria" charset="0"/>
              </a:rPr>
              <a:t>الشاشات</a:t>
            </a:r>
            <a:r>
              <a:rPr lang="ar-SA" dirty="0">
                <a:latin typeface="Alexandria" charset="0"/>
                <a:cs typeface="Alexandria" charset="0"/>
              </a:rPr>
              <a:t> </a:t>
            </a:r>
            <a:r>
              <a:rPr lang="ar-SA" dirty="0">
                <a:solidFill>
                  <a:srgbClr val="C00000"/>
                </a:solidFill>
                <a:latin typeface="Alexandria" charset="0"/>
                <a:cs typeface="Alexandria" charset="0"/>
              </a:rPr>
              <a:t>الصغيرة</a:t>
            </a:r>
            <a:r>
              <a:rPr lang="ar-SA" dirty="0">
                <a:latin typeface="Alexandria" charset="0"/>
                <a:cs typeface="Alexandria" charset="0"/>
              </a:rPr>
              <a:t>.</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مراعاة </a:t>
            </a:r>
            <a:r>
              <a:rPr lang="ar-SA" dirty="0">
                <a:solidFill>
                  <a:srgbClr val="C00000"/>
                </a:solidFill>
                <a:latin typeface="Alexandria" charset="0"/>
                <a:cs typeface="Alexandria" charset="0"/>
              </a:rPr>
              <a:t>تبسيط</a:t>
            </a:r>
            <a:r>
              <a:rPr lang="ar-SA" dirty="0">
                <a:latin typeface="Alexandria" charset="0"/>
                <a:cs typeface="Alexandria" charset="0"/>
              </a:rPr>
              <a:t> البيانات، واستخدام خطوط </a:t>
            </a:r>
            <a:r>
              <a:rPr lang="ar-SA" dirty="0">
                <a:solidFill>
                  <a:srgbClr val="C00000"/>
                </a:solidFill>
                <a:latin typeface="Alexandria" charset="0"/>
                <a:cs typeface="Alexandria" charset="0"/>
              </a:rPr>
              <a:t>قابلة</a:t>
            </a:r>
            <a:r>
              <a:rPr lang="ar-SA" dirty="0">
                <a:latin typeface="Alexandria" charset="0"/>
                <a:cs typeface="Alexandria" charset="0"/>
              </a:rPr>
              <a:t> </a:t>
            </a:r>
            <a:r>
              <a:rPr lang="ar-SA" dirty="0">
                <a:solidFill>
                  <a:srgbClr val="C00000"/>
                </a:solidFill>
                <a:latin typeface="Alexandria" charset="0"/>
                <a:cs typeface="Alexandria" charset="0"/>
              </a:rPr>
              <a:t>للتكبير</a:t>
            </a:r>
            <a:r>
              <a:rPr lang="ar-SA" dirty="0">
                <a:latin typeface="Alexandria" charset="0"/>
                <a:cs typeface="Alexandria" charset="0"/>
              </a:rPr>
              <a:t>، وتصميم مكونات </a:t>
            </a:r>
            <a:r>
              <a:rPr lang="ar-SA" dirty="0">
                <a:solidFill>
                  <a:srgbClr val="C00000"/>
                </a:solidFill>
                <a:latin typeface="Alexandria" charset="0"/>
                <a:cs typeface="Alexandria" charset="0"/>
              </a:rPr>
              <a:t>مرنة</a:t>
            </a:r>
            <a:r>
              <a:rPr lang="ar-SA" dirty="0">
                <a:latin typeface="Alexandria" charset="0"/>
                <a:cs typeface="Alexandria" charset="0"/>
              </a:rPr>
              <a:t> تتحرك أو تُرتب وفق حجم الشاشة.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استخدام أدوات مثل </a:t>
            </a:r>
            <a:r>
              <a:rPr lang="en-US" dirty="0">
                <a:solidFill>
                  <a:srgbClr val="C00000"/>
                </a:solidFill>
                <a:latin typeface="Alexandria" charset="0"/>
                <a:cs typeface="Alexandria" charset="0"/>
              </a:rPr>
              <a:t>Canva</a:t>
            </a:r>
            <a:r>
              <a:rPr lang="ar-SA" dirty="0">
                <a:latin typeface="Alexandria" charset="0"/>
                <a:cs typeface="Alexandria" charset="0"/>
              </a:rPr>
              <a:t> و </a:t>
            </a:r>
            <a:r>
              <a:rPr lang="en-US" dirty="0">
                <a:solidFill>
                  <a:srgbClr val="C00000"/>
                </a:solidFill>
                <a:latin typeface="Alexandria" charset="0"/>
                <a:cs typeface="Alexandria" charset="0"/>
              </a:rPr>
              <a:t>Adobe</a:t>
            </a:r>
            <a:r>
              <a:rPr lang="en-US" dirty="0">
                <a:latin typeface="Alexandria" charset="0"/>
                <a:cs typeface="Alexandria" charset="0"/>
              </a:rPr>
              <a:t> </a:t>
            </a:r>
            <a:r>
              <a:rPr lang="en-US" dirty="0">
                <a:solidFill>
                  <a:srgbClr val="C00000"/>
                </a:solidFill>
                <a:latin typeface="Alexandria" charset="0"/>
                <a:cs typeface="Alexandria" charset="0"/>
              </a:rPr>
              <a:t>XD</a:t>
            </a:r>
            <a:r>
              <a:rPr lang="ar-SA" dirty="0">
                <a:latin typeface="Alexandria" charset="0"/>
                <a:cs typeface="Alexandria" charset="0"/>
              </a:rPr>
              <a:t> يُسهل من إنتاج إنفوجرافيك متجاوب، يدعم رواية القصص الرقمية ويزيد التفاعل مع المادة الصحفية.</a:t>
            </a:r>
          </a:p>
        </p:txBody>
      </p:sp>
      <p:sp>
        <p:nvSpPr>
          <p:cNvPr id="24" name="Rectangle 23">
            <a:extLst>
              <a:ext uri="{FF2B5EF4-FFF2-40B4-BE49-F238E27FC236}">
                <a16:creationId xmlns:a16="http://schemas.microsoft.com/office/drawing/2014/main" id="{6E815EAC-8154-4AB4-DC9A-9BA10D88BAF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DDC57D-9979-6081-8E5B-28CC4F6FF5C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752AB732-7B20-5475-A6F1-087968E52D9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إخراج الإنفوجرافيك في البيئات المتجاوبة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5CAF83B-9EAF-6BF4-2F0E-7F8E1C7325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B1E57A06-2A45-50EB-4A5F-4A82D38B5627}"/>
              </a:ext>
            </a:extLst>
          </p:cNvPr>
          <p:cNvSpPr txBox="1"/>
          <p:nvPr/>
        </p:nvSpPr>
        <p:spPr>
          <a:xfrm>
            <a:off x="809101" y="5623757"/>
            <a:ext cx="2512092" cy="369332"/>
          </a:xfrm>
          <a:prstGeom prst="rect">
            <a:avLst/>
          </a:prstGeom>
          <a:noFill/>
        </p:spPr>
        <p:txBody>
          <a:bodyPr wrap="square">
            <a:spAutoFit/>
          </a:bodyPr>
          <a:lstStyle/>
          <a:p>
            <a:r>
              <a:rPr lang="en-US" dirty="0"/>
              <a:t>https://www.canva.com</a:t>
            </a:r>
          </a:p>
        </p:txBody>
      </p:sp>
      <p:sp>
        <p:nvSpPr>
          <p:cNvPr id="4" name="TextBox 3">
            <a:extLst>
              <a:ext uri="{FF2B5EF4-FFF2-40B4-BE49-F238E27FC236}">
                <a16:creationId xmlns:a16="http://schemas.microsoft.com/office/drawing/2014/main" id="{10DB5D16-B847-5E9F-53FC-0452D0BFC8B5}"/>
              </a:ext>
            </a:extLst>
          </p:cNvPr>
          <p:cNvSpPr txBox="1"/>
          <p:nvPr/>
        </p:nvSpPr>
        <p:spPr>
          <a:xfrm>
            <a:off x="809101" y="3429000"/>
            <a:ext cx="2512092" cy="369332"/>
          </a:xfrm>
          <a:prstGeom prst="rect">
            <a:avLst/>
          </a:prstGeom>
          <a:noFill/>
        </p:spPr>
        <p:txBody>
          <a:bodyPr wrap="square">
            <a:spAutoFit/>
          </a:bodyPr>
          <a:lstStyle/>
          <a:p>
            <a:r>
              <a:rPr lang="en-US" dirty="0"/>
              <a:t>https://www.adobe.com</a:t>
            </a:r>
          </a:p>
        </p:txBody>
      </p:sp>
      <p:pic>
        <p:nvPicPr>
          <p:cNvPr id="27650" name="Picture 2">
            <a:extLst>
              <a:ext uri="{FF2B5EF4-FFF2-40B4-BE49-F238E27FC236}">
                <a16:creationId xmlns:a16="http://schemas.microsoft.com/office/drawing/2014/main" id="{7EEB5099-6467-4CD9-7E54-F1E5B4828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6890" y="4294566"/>
            <a:ext cx="1228385" cy="1228385"/>
          </a:xfrm>
          <a:prstGeom prst="rect">
            <a:avLst/>
          </a:prstGeom>
          <a:noFill/>
          <a:extLst>
            <a:ext uri="{909E8E84-426E-40DD-AFC4-6F175D3DCCD1}">
              <a14:hiddenFill xmlns:a14="http://schemas.microsoft.com/office/drawing/2010/main">
                <a:solidFill>
                  <a:srgbClr val="FFFFFF"/>
                </a:solidFill>
              </a14:hiddenFill>
            </a:ext>
          </a:extLst>
        </p:spPr>
      </p:pic>
      <p:pic>
        <p:nvPicPr>
          <p:cNvPr id="27654" name="Picture 6" descr="Adobe XD - Wikipedia">
            <a:extLst>
              <a:ext uri="{FF2B5EF4-FFF2-40B4-BE49-F238E27FC236}">
                <a16:creationId xmlns:a16="http://schemas.microsoft.com/office/drawing/2014/main" id="{E6662DFE-FBBD-2F45-AE32-0217188F10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713" y="2128731"/>
            <a:ext cx="1236511" cy="1209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784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1D7C2-6163-6AA7-737B-FD33C79DFE7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E8CA0BA-8E8D-B3F3-60D2-8CB158842395}"/>
              </a:ext>
            </a:extLst>
          </p:cNvPr>
          <p:cNvSpPr txBox="1"/>
          <p:nvPr/>
        </p:nvSpPr>
        <p:spPr>
          <a:xfrm>
            <a:off x="4396902" y="1615669"/>
            <a:ext cx="7262433"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لا يكفي تصميم إخراج متجاوب فقط، بل يجب مراقبة أدائه الفعلي باستخدام أدوات مثل </a:t>
            </a:r>
            <a:r>
              <a:rPr lang="en-US" dirty="0">
                <a:solidFill>
                  <a:srgbClr val="C00000"/>
                </a:solidFill>
                <a:latin typeface="Alexandria" charset="0"/>
                <a:cs typeface="Alexandria" charset="0"/>
              </a:rPr>
              <a:t>Google</a:t>
            </a:r>
            <a:r>
              <a:rPr lang="en-US" dirty="0">
                <a:latin typeface="Alexandria" charset="0"/>
                <a:cs typeface="Alexandria" charset="0"/>
              </a:rPr>
              <a:t> </a:t>
            </a:r>
            <a:r>
              <a:rPr lang="en-US" dirty="0">
                <a:solidFill>
                  <a:srgbClr val="C00000"/>
                </a:solidFill>
                <a:latin typeface="Alexandria" charset="0"/>
                <a:cs typeface="Alexandria" charset="0"/>
              </a:rPr>
              <a:t>Lighthouse</a:t>
            </a:r>
            <a:r>
              <a:rPr lang="ar-SA" dirty="0">
                <a:latin typeface="Alexandria" charset="0"/>
                <a:cs typeface="Alexandria" charset="0"/>
              </a:rPr>
              <a:t> </a:t>
            </a:r>
            <a:r>
              <a:rPr lang="en-US" dirty="0">
                <a:latin typeface="Alexandria" charset="0"/>
                <a:cs typeface="Alexandria" charset="0"/>
              </a:rPr>
              <a:t> </a:t>
            </a:r>
            <a:r>
              <a:rPr lang="ar-SA" dirty="0">
                <a:latin typeface="Alexandria" charset="0"/>
                <a:cs typeface="Alexandria" charset="0"/>
              </a:rPr>
              <a:t>و </a:t>
            </a:r>
            <a:r>
              <a:rPr lang="en-US" dirty="0" err="1">
                <a:solidFill>
                  <a:srgbClr val="C00000"/>
                </a:solidFill>
                <a:latin typeface="Alexandria" charset="0"/>
                <a:cs typeface="Alexandria" charset="0"/>
              </a:rPr>
              <a:t>PageSpeed</a:t>
            </a:r>
            <a:r>
              <a:rPr lang="en-US" dirty="0">
                <a:latin typeface="Alexandria" charset="0"/>
                <a:cs typeface="Alexandria" charset="0"/>
              </a:rPr>
              <a:t> </a:t>
            </a:r>
            <a:r>
              <a:rPr lang="en-US" dirty="0">
                <a:solidFill>
                  <a:srgbClr val="C00000"/>
                </a:solidFill>
                <a:latin typeface="Alexandria" charset="0"/>
                <a:cs typeface="Alexandria" charset="0"/>
              </a:rPr>
              <a:t>Insights</a:t>
            </a:r>
            <a:r>
              <a:rPr lang="ar-SA" dirty="0">
                <a:latin typeface="Alexandria" charset="0"/>
                <a:cs typeface="Alexandria" charset="0"/>
              </a:rPr>
              <a:t>.</a:t>
            </a:r>
          </a:p>
          <a:p>
            <a:pPr algn="just" rtl="1">
              <a:lnSpc>
                <a:spcPct val="200000"/>
              </a:lnSpc>
            </a:pPr>
            <a:endParaRPr lang="en-US"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تُظهر هذه الأدوات مدى </a:t>
            </a:r>
            <a:r>
              <a:rPr lang="ar-SA" dirty="0">
                <a:solidFill>
                  <a:srgbClr val="C00000"/>
                </a:solidFill>
                <a:latin typeface="Alexandria" charset="0"/>
                <a:cs typeface="Alexandria" charset="0"/>
              </a:rPr>
              <a:t>سرعة</a:t>
            </a:r>
            <a:r>
              <a:rPr lang="ar-SA" dirty="0">
                <a:latin typeface="Alexandria" charset="0"/>
                <a:cs typeface="Alexandria" charset="0"/>
              </a:rPr>
              <a:t> </a:t>
            </a:r>
            <a:r>
              <a:rPr lang="ar-SA" dirty="0">
                <a:solidFill>
                  <a:srgbClr val="C00000"/>
                </a:solidFill>
                <a:latin typeface="Alexandria" charset="0"/>
                <a:cs typeface="Alexandria" charset="0"/>
              </a:rPr>
              <a:t>الموقع</a:t>
            </a:r>
            <a:r>
              <a:rPr lang="ar-SA" dirty="0">
                <a:latin typeface="Alexandria" charset="0"/>
                <a:cs typeface="Alexandria" charset="0"/>
              </a:rPr>
              <a:t>، </a:t>
            </a:r>
            <a:r>
              <a:rPr lang="ar-SA" dirty="0">
                <a:solidFill>
                  <a:srgbClr val="C00000"/>
                </a:solidFill>
                <a:latin typeface="Alexandria" charset="0"/>
                <a:cs typeface="Alexandria" charset="0"/>
              </a:rPr>
              <a:t>واستجابته</a:t>
            </a:r>
            <a:r>
              <a:rPr lang="ar-SA" dirty="0">
                <a:latin typeface="Alexandria" charset="0"/>
                <a:cs typeface="Alexandria" charset="0"/>
              </a:rPr>
              <a:t> للعرض على الهواتف، وأين توجد </a:t>
            </a:r>
            <a:r>
              <a:rPr lang="ar-SA" dirty="0">
                <a:solidFill>
                  <a:srgbClr val="C00000"/>
                </a:solidFill>
                <a:latin typeface="Alexandria" charset="0"/>
                <a:cs typeface="Alexandria" charset="0"/>
              </a:rPr>
              <a:t>اختناقات</a:t>
            </a:r>
            <a:r>
              <a:rPr lang="ar-SA" dirty="0">
                <a:latin typeface="Alexandria" charset="0"/>
                <a:cs typeface="Alexandria" charset="0"/>
              </a:rPr>
              <a:t> أو </a:t>
            </a:r>
            <a:r>
              <a:rPr lang="ar-SA" dirty="0">
                <a:solidFill>
                  <a:srgbClr val="C00000"/>
                </a:solidFill>
                <a:latin typeface="Alexandria" charset="0"/>
                <a:cs typeface="Alexandria" charset="0"/>
              </a:rPr>
              <a:t>مشاكل</a:t>
            </a:r>
            <a:r>
              <a:rPr lang="ar-SA" dirty="0">
                <a:latin typeface="Alexandria" charset="0"/>
                <a:cs typeface="Alexandria" charset="0"/>
              </a:rPr>
              <a:t> في الإخراج.</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تساعد هذه </a:t>
            </a:r>
            <a:r>
              <a:rPr lang="ar-SA" dirty="0">
                <a:solidFill>
                  <a:srgbClr val="C00000"/>
                </a:solidFill>
                <a:latin typeface="Alexandria" charset="0"/>
                <a:cs typeface="Alexandria" charset="0"/>
              </a:rPr>
              <a:t>التحليلات</a:t>
            </a:r>
            <a:r>
              <a:rPr lang="ar-SA" dirty="0">
                <a:latin typeface="Alexandria" charset="0"/>
                <a:cs typeface="Alexandria" charset="0"/>
              </a:rPr>
              <a:t> في تحسين الموقع بشكل دوري، وإجراء </a:t>
            </a:r>
            <a:r>
              <a:rPr lang="ar-SA" dirty="0">
                <a:solidFill>
                  <a:srgbClr val="C00000"/>
                </a:solidFill>
                <a:latin typeface="Alexandria" charset="0"/>
                <a:cs typeface="Alexandria" charset="0"/>
              </a:rPr>
              <a:t>تعديلات</a:t>
            </a:r>
            <a:r>
              <a:rPr lang="ar-SA" dirty="0">
                <a:latin typeface="Alexandria" charset="0"/>
                <a:cs typeface="Alexandria" charset="0"/>
              </a:rPr>
              <a:t> </a:t>
            </a:r>
            <a:r>
              <a:rPr lang="ar-SA" dirty="0">
                <a:solidFill>
                  <a:srgbClr val="C00000"/>
                </a:solidFill>
                <a:latin typeface="Alexandria" charset="0"/>
                <a:cs typeface="Alexandria" charset="0"/>
              </a:rPr>
              <a:t>مدروسة</a:t>
            </a:r>
            <a:r>
              <a:rPr lang="ar-SA" dirty="0">
                <a:latin typeface="Alexandria" charset="0"/>
                <a:cs typeface="Alexandria" charset="0"/>
              </a:rPr>
              <a:t> تُعزز من كفاءة الإخراج الرقمي وتواكب التغيرات التقنية والجمهورية.</a:t>
            </a:r>
          </a:p>
        </p:txBody>
      </p:sp>
      <p:sp>
        <p:nvSpPr>
          <p:cNvPr id="24" name="Rectangle 23">
            <a:extLst>
              <a:ext uri="{FF2B5EF4-FFF2-40B4-BE49-F238E27FC236}">
                <a16:creationId xmlns:a16="http://schemas.microsoft.com/office/drawing/2014/main" id="{2332DE1D-E969-E5DB-B016-BE105757A36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052F4FF-447B-7471-13CD-4560135FBB3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07201EA7-A592-FDC0-E636-9FF31D4BACE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مراقبة الأداء وتحسين الإخراج</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6394EF6-467B-879C-D98F-F81EDA733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8674" name="Picture 2" descr="Overview of Google Lighthouse - NashTech Blog">
            <a:extLst>
              <a:ext uri="{FF2B5EF4-FFF2-40B4-BE49-F238E27FC236}">
                <a16:creationId xmlns:a16="http://schemas.microsoft.com/office/drawing/2014/main" id="{A4A9934B-DEAC-FE94-8384-3A5AD8563F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250" r="31288" b="34275"/>
          <a:stretch>
            <a:fillRect/>
          </a:stretch>
        </p:blipFill>
        <p:spPr bwMode="auto">
          <a:xfrm>
            <a:off x="1031132" y="1701856"/>
            <a:ext cx="1896893" cy="172714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25F6B52-7643-ADF7-052A-2CECF2BBFC55}"/>
              </a:ext>
            </a:extLst>
          </p:cNvPr>
          <p:cNvSpPr txBox="1"/>
          <p:nvPr/>
        </p:nvSpPr>
        <p:spPr>
          <a:xfrm>
            <a:off x="447471" y="3429000"/>
            <a:ext cx="3064213" cy="646331"/>
          </a:xfrm>
          <a:prstGeom prst="rect">
            <a:avLst/>
          </a:prstGeom>
          <a:noFill/>
        </p:spPr>
        <p:txBody>
          <a:bodyPr wrap="square">
            <a:spAutoFit/>
          </a:bodyPr>
          <a:lstStyle/>
          <a:p>
            <a:pPr algn="ctr"/>
            <a:r>
              <a:rPr lang="en-US" dirty="0"/>
              <a:t>https://developer.chrome.com/docs/lighthouse</a:t>
            </a:r>
          </a:p>
        </p:txBody>
      </p:sp>
      <p:sp>
        <p:nvSpPr>
          <p:cNvPr id="5" name="TextBox 4">
            <a:extLst>
              <a:ext uri="{FF2B5EF4-FFF2-40B4-BE49-F238E27FC236}">
                <a16:creationId xmlns:a16="http://schemas.microsoft.com/office/drawing/2014/main" id="{C291EC77-CF30-04A5-AAEF-F13A616B9D8E}"/>
              </a:ext>
            </a:extLst>
          </p:cNvPr>
          <p:cNvSpPr txBox="1"/>
          <p:nvPr/>
        </p:nvSpPr>
        <p:spPr>
          <a:xfrm>
            <a:off x="610411" y="5642431"/>
            <a:ext cx="3064213" cy="369332"/>
          </a:xfrm>
          <a:prstGeom prst="rect">
            <a:avLst/>
          </a:prstGeom>
          <a:noFill/>
        </p:spPr>
        <p:txBody>
          <a:bodyPr wrap="square">
            <a:spAutoFit/>
          </a:bodyPr>
          <a:lstStyle/>
          <a:p>
            <a:r>
              <a:rPr lang="en-US" dirty="0"/>
              <a:t>https://pagespeed.web.dev</a:t>
            </a:r>
          </a:p>
        </p:txBody>
      </p:sp>
      <p:pic>
        <p:nvPicPr>
          <p:cNvPr id="28676" name="Picture 4" descr="Google PageSpeed Insights Review and Case Studies - Moving Traffic ...">
            <a:extLst>
              <a:ext uri="{FF2B5EF4-FFF2-40B4-BE49-F238E27FC236}">
                <a16:creationId xmlns:a16="http://schemas.microsoft.com/office/drawing/2014/main" id="{0ECC420E-D8E9-85FB-2F1C-D6547B7B8F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99" y="4295300"/>
            <a:ext cx="2434955" cy="13471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75078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0285D-A4B1-330B-7CFC-22DC94D2D23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2CB17C4-418B-DE60-064B-6C5E0D01818B}"/>
              </a:ext>
            </a:extLst>
          </p:cNvPr>
          <p:cNvSpPr txBox="1"/>
          <p:nvPr/>
        </p:nvSpPr>
        <p:spPr>
          <a:xfrm>
            <a:off x="1117502" y="1849133"/>
            <a:ext cx="9956995"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يتجه مستقبل الإخراج المتجاوب نحو </a:t>
            </a:r>
            <a:r>
              <a:rPr lang="ar-SA" dirty="0">
                <a:solidFill>
                  <a:srgbClr val="C00000"/>
                </a:solidFill>
                <a:latin typeface="Alexandria" charset="0"/>
                <a:cs typeface="Alexandria" charset="0"/>
              </a:rPr>
              <a:t>الدمج</a:t>
            </a:r>
            <a:r>
              <a:rPr lang="ar-SA" dirty="0">
                <a:latin typeface="Alexandria" charset="0"/>
                <a:cs typeface="Alexandria" charset="0"/>
              </a:rPr>
              <a:t> بين </a:t>
            </a:r>
            <a:r>
              <a:rPr lang="ar-SA" dirty="0">
                <a:solidFill>
                  <a:srgbClr val="C00000"/>
                </a:solidFill>
                <a:latin typeface="Alexandria" charset="0"/>
                <a:cs typeface="Alexandria" charset="0"/>
              </a:rPr>
              <a:t>التخصيص</a:t>
            </a:r>
            <a:r>
              <a:rPr lang="ar-SA" dirty="0">
                <a:latin typeface="Alexandria" charset="0"/>
                <a:cs typeface="Alexandria" charset="0"/>
              </a:rPr>
              <a:t> </a:t>
            </a:r>
            <a:r>
              <a:rPr lang="ar-SA" dirty="0">
                <a:solidFill>
                  <a:srgbClr val="C00000"/>
                </a:solidFill>
                <a:latin typeface="Alexandria" charset="0"/>
                <a:cs typeface="Alexandria" charset="0"/>
              </a:rPr>
              <a:t>الفردي</a:t>
            </a:r>
            <a:r>
              <a:rPr lang="ar-SA" dirty="0">
                <a:latin typeface="Alexandria" charset="0"/>
                <a:cs typeface="Alexandria" charset="0"/>
              </a:rPr>
              <a:t> </a:t>
            </a:r>
            <a:r>
              <a:rPr lang="ar-SA" dirty="0">
                <a:solidFill>
                  <a:srgbClr val="C00000"/>
                </a:solidFill>
                <a:latin typeface="Alexandria" charset="0"/>
                <a:cs typeface="Alexandria" charset="0"/>
              </a:rPr>
              <a:t>وتكيف</a:t>
            </a:r>
            <a:r>
              <a:rPr lang="ar-SA" dirty="0">
                <a:latin typeface="Alexandria" charset="0"/>
                <a:cs typeface="Alexandria" charset="0"/>
              </a:rPr>
              <a:t> </a:t>
            </a:r>
            <a:r>
              <a:rPr lang="ar-SA" dirty="0">
                <a:solidFill>
                  <a:srgbClr val="C00000"/>
                </a:solidFill>
                <a:latin typeface="Alexandria" charset="0"/>
                <a:cs typeface="Alexandria" charset="0"/>
              </a:rPr>
              <a:t>التصميم</a:t>
            </a:r>
            <a:r>
              <a:rPr lang="ar-SA" dirty="0">
                <a:latin typeface="Alexandria" charset="0"/>
                <a:cs typeface="Alexandria" charset="0"/>
              </a:rPr>
              <a:t>، بحيث يرى كل مستخدم نسخة تناسب اهتماماته وجهازه.</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تقنيات الذكاء الاصطناعي والتعلم الآلي ستدخل مجال الإخراج، </a:t>
            </a:r>
            <a:r>
              <a:rPr lang="ar-SA" dirty="0">
                <a:solidFill>
                  <a:srgbClr val="C00000"/>
                </a:solidFill>
                <a:latin typeface="Alexandria" charset="0"/>
                <a:cs typeface="Alexandria" charset="0"/>
              </a:rPr>
              <a:t>لتُحدد</a:t>
            </a:r>
            <a:r>
              <a:rPr lang="ar-SA" dirty="0">
                <a:latin typeface="Alexandria" charset="0"/>
                <a:cs typeface="Alexandria" charset="0"/>
              </a:rPr>
              <a:t> </a:t>
            </a:r>
            <a:r>
              <a:rPr lang="ar-SA" dirty="0">
                <a:solidFill>
                  <a:srgbClr val="C00000"/>
                </a:solidFill>
                <a:latin typeface="Alexandria" charset="0"/>
                <a:cs typeface="Alexandria" charset="0"/>
              </a:rPr>
              <a:t>تلقائيًا</a:t>
            </a:r>
            <a:r>
              <a:rPr lang="ar-SA" dirty="0">
                <a:latin typeface="Alexandria" charset="0"/>
                <a:cs typeface="Alexandria" charset="0"/>
              </a:rPr>
              <a:t> ما يجب عرضه </a:t>
            </a:r>
            <a:r>
              <a:rPr lang="ar-SA" dirty="0">
                <a:solidFill>
                  <a:srgbClr val="C00000"/>
                </a:solidFill>
                <a:latin typeface="Alexandria" charset="0"/>
                <a:cs typeface="Alexandria" charset="0"/>
              </a:rPr>
              <a:t>وكيفية</a:t>
            </a:r>
            <a:r>
              <a:rPr lang="ar-SA" dirty="0">
                <a:latin typeface="Alexandria" charset="0"/>
                <a:cs typeface="Alexandria" charset="0"/>
              </a:rPr>
              <a:t> </a:t>
            </a:r>
            <a:r>
              <a:rPr lang="ar-SA" dirty="0">
                <a:solidFill>
                  <a:srgbClr val="C00000"/>
                </a:solidFill>
                <a:latin typeface="Alexandria" charset="0"/>
                <a:cs typeface="Alexandria" charset="0"/>
              </a:rPr>
              <a:t>إخراجه</a:t>
            </a:r>
            <a:r>
              <a:rPr lang="ar-SA" dirty="0">
                <a:latin typeface="Alexandria" charset="0"/>
                <a:cs typeface="Alexandria" charset="0"/>
              </a:rPr>
              <a:t> حسب سلوك القارئ.</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أمام </a:t>
            </a:r>
            <a:r>
              <a:rPr lang="ar-SA" dirty="0">
                <a:solidFill>
                  <a:srgbClr val="C00000"/>
                </a:solidFill>
                <a:latin typeface="Alexandria" charset="0"/>
                <a:cs typeface="Alexandria" charset="0"/>
              </a:rPr>
              <a:t>المؤسسات</a:t>
            </a:r>
            <a:r>
              <a:rPr lang="ar-SA" dirty="0">
                <a:latin typeface="Alexandria" charset="0"/>
                <a:cs typeface="Alexandria" charset="0"/>
              </a:rPr>
              <a:t> </a:t>
            </a:r>
            <a:r>
              <a:rPr lang="ar-SA" dirty="0">
                <a:solidFill>
                  <a:srgbClr val="C00000"/>
                </a:solidFill>
                <a:latin typeface="Alexandria" charset="0"/>
                <a:cs typeface="Alexandria" charset="0"/>
              </a:rPr>
              <a:t>الإعلامية</a:t>
            </a:r>
            <a:r>
              <a:rPr lang="ar-SA" dirty="0">
                <a:latin typeface="Alexandria" charset="0"/>
                <a:cs typeface="Alexandria" charset="0"/>
              </a:rPr>
              <a:t> فرصة لتبني هذه الاتجاهات مبكرًا، لتعزيز حضورها الرقمي، وتقديم محتوى يتفاعل بذكاء مع منصات الجمهور وأجهزتهم.</a:t>
            </a:r>
          </a:p>
        </p:txBody>
      </p:sp>
      <p:sp>
        <p:nvSpPr>
          <p:cNvPr id="24" name="Rectangle 23">
            <a:extLst>
              <a:ext uri="{FF2B5EF4-FFF2-40B4-BE49-F238E27FC236}">
                <a16:creationId xmlns:a16="http://schemas.microsoft.com/office/drawing/2014/main" id="{52B47378-76F9-918B-9D48-40106AFA1D0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E8B00F9-C77C-ABBD-E5C1-48A5992498C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تقنيات الإخراج المتجاوب للصحافة عبر الهواتف والأجهزة الذكية</a:t>
            </a:r>
          </a:p>
        </p:txBody>
      </p:sp>
      <p:sp>
        <p:nvSpPr>
          <p:cNvPr id="16" name="Rectangle 15">
            <a:extLst>
              <a:ext uri="{FF2B5EF4-FFF2-40B4-BE49-F238E27FC236}">
                <a16:creationId xmlns:a16="http://schemas.microsoft.com/office/drawing/2014/main" id="{CB4309CE-4B8D-8D44-F697-F4F67D0090A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مستقبل الإخراج المتجاوب في الصحافة</a:t>
            </a:r>
          </a:p>
        </p:txBody>
      </p:sp>
      <p:pic>
        <p:nvPicPr>
          <p:cNvPr id="17" name="Graphic 21">
            <a:extLst>
              <a:ext uri="{FF2B5EF4-FFF2-40B4-BE49-F238E27FC236}">
                <a16:creationId xmlns:a16="http://schemas.microsoft.com/office/drawing/2014/main" id="{2A3B6855-2F08-75A0-1703-6D79FFC16A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365487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532175" y="1438217"/>
            <a:ext cx="11127649" cy="4781374"/>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السابعة لمقرر الإخراج والإنتاج الصحفي:</a:t>
            </a:r>
          </a:p>
          <a:p>
            <a:pPr algn="just" rtl="1">
              <a:lnSpc>
                <a:spcPct val="200000"/>
              </a:lnSpc>
            </a:pPr>
            <a:endParaRPr lang="ar-SA" sz="100" dirty="0">
              <a:latin typeface="Alexandria" charset="0"/>
              <a:cs typeface="Alexandria" charset="0"/>
            </a:endParaRPr>
          </a:p>
          <a:p>
            <a:pPr algn="just" rtl="1">
              <a:lnSpc>
                <a:spcPct val="200000"/>
              </a:lnSpc>
            </a:pPr>
            <a:r>
              <a:rPr lang="ar-SA" b="1" dirty="0">
                <a:solidFill>
                  <a:srgbClr val="203E5F"/>
                </a:solidFill>
                <a:latin typeface="Alexandria" charset="0"/>
                <a:cs typeface="Alexandria" charset="0"/>
              </a:rPr>
              <a:t>1. تناولنا</a:t>
            </a:r>
            <a:r>
              <a:rPr lang="ar-SA" dirty="0">
                <a:latin typeface="Alexandria" charset="0"/>
                <a:cs typeface="Alexandria" charset="0"/>
              </a:rPr>
              <a:t> مفهوم الإخراج المتجاوب باعتباره نهجًا تصميميًا أساسيًا في الصحافة الرقمية الحديثة، يهدف إلى جعل المحتوى الإعلامي مرئيًا وفعّالًا على مختلف الأجهزة الذكية، من الهواتف المحمولة إلى الحواسيب المكتبية، واستعرضنا الأدوات والتقنيات التي تُستخدم لتصميم صفحات متجاوبة.</a:t>
            </a:r>
          </a:p>
          <a:p>
            <a:pPr algn="just" rtl="1">
              <a:lnSpc>
                <a:spcPct val="200000"/>
              </a:lnSpc>
            </a:pPr>
            <a:endParaRPr lang="ar-SA" sz="1000" dirty="0">
              <a:latin typeface="Alexandria" charset="0"/>
              <a:cs typeface="Alexandria" charset="0"/>
            </a:endParaRPr>
          </a:p>
          <a:p>
            <a:pPr algn="just" rtl="1">
              <a:lnSpc>
                <a:spcPct val="200000"/>
              </a:lnSpc>
            </a:pPr>
            <a:r>
              <a:rPr lang="ar-SA" b="1" dirty="0">
                <a:solidFill>
                  <a:srgbClr val="203E5F"/>
                </a:solidFill>
                <a:latin typeface="Alexandria" charset="0"/>
                <a:cs typeface="Alexandria" charset="0"/>
              </a:rPr>
              <a:t>2. ناقشنا</a:t>
            </a:r>
            <a:r>
              <a:rPr lang="ar-SA" dirty="0">
                <a:latin typeface="Alexandria" charset="0"/>
                <a:cs typeface="Alexandria" charset="0"/>
              </a:rPr>
              <a:t> أهمية الإخراج المتجاوب في تحسين تجربة المستخدم، وضمان وصول المحتوى إلى أكبر شريحة ممكنة من الجمهور، كما تطرقنا إلى التحديات التي تواجه الفرق الصحفية والتقنية عند تنفيذ هذا النمط من التصميم، سواء من حيث محدودية الموارد أو ضعف البنية التقنية، مع التأكيد على أن الإخراج المتجاوب لم يعد خيارًا بل ضرورة لضمان بقاء المؤسسات الصحفية في قلب المشهد الرقمي المتطور.</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السابعة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F2C56-00DC-3B57-301C-B5CC947AD59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C987A6C-1AC0-A53F-5B26-2174653F6DB1}"/>
              </a:ext>
            </a:extLst>
          </p:cNvPr>
          <p:cNvSpPr txBox="1"/>
          <p:nvPr/>
        </p:nvSpPr>
        <p:spPr>
          <a:xfrm>
            <a:off x="751696" y="1447943"/>
            <a:ext cx="11183672" cy="66877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أسئلة ومناقشة لحلقة النقاش؟</a:t>
            </a:r>
          </a:p>
        </p:txBody>
      </p:sp>
      <p:pic>
        <p:nvPicPr>
          <p:cNvPr id="12" name="Graphic 21">
            <a:extLst>
              <a:ext uri="{FF2B5EF4-FFF2-40B4-BE49-F238E27FC236}">
                <a16:creationId xmlns:a16="http://schemas.microsoft.com/office/drawing/2014/main" id="{7A33C404-6529-07C4-19DF-A40D1520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61B989C2-6DBE-D00D-DFCC-DF43A393D7C2}"/>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السابعة</a:t>
            </a:r>
          </a:p>
        </p:txBody>
      </p:sp>
      <p:pic>
        <p:nvPicPr>
          <p:cNvPr id="7" name="Picture 2">
            <a:extLst>
              <a:ext uri="{FF2B5EF4-FFF2-40B4-BE49-F238E27FC236}">
                <a16:creationId xmlns:a16="http://schemas.microsoft.com/office/drawing/2014/main" id="{1780DF63-6AD3-E9B0-F5DE-5E7ECF8DF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9438E96C-C790-11E7-CB47-8B46CDC4F6B9}"/>
              </a:ext>
            </a:extLst>
          </p:cNvPr>
          <p:cNvSpPr txBox="1"/>
          <p:nvPr/>
        </p:nvSpPr>
        <p:spPr>
          <a:xfrm>
            <a:off x="440881" y="2228475"/>
            <a:ext cx="11183672" cy="3438698"/>
          </a:xfrm>
          <a:prstGeom prst="rect">
            <a:avLst/>
          </a:prstGeom>
          <a:noFill/>
        </p:spPr>
        <p:txBody>
          <a:bodyPr wrap="square">
            <a:spAutoFit/>
          </a:bodyPr>
          <a:lstStyle/>
          <a:p>
            <a:pPr marL="342900" indent="-342900" algn="r" rtl="1">
              <a:lnSpc>
                <a:spcPct val="250000"/>
              </a:lnSpc>
              <a:buFont typeface="+mj-lt"/>
              <a:buAutoNum type="arabicPeriod"/>
            </a:pPr>
            <a:r>
              <a:rPr lang="en-US" dirty="0" err="1">
                <a:latin typeface="Alexandria" charset="0"/>
                <a:cs typeface="Alexandria" charset="0"/>
              </a:rPr>
              <a:t>ما</a:t>
            </a:r>
            <a:r>
              <a:rPr lang="en-US" dirty="0">
                <a:latin typeface="Alexandria" charset="0"/>
                <a:cs typeface="Alexandria" charset="0"/>
              </a:rPr>
              <a:t> </a:t>
            </a:r>
            <a:r>
              <a:rPr lang="en-US" dirty="0" err="1">
                <a:latin typeface="Alexandria" charset="0"/>
                <a:cs typeface="Alexandria" charset="0"/>
              </a:rPr>
              <a:t>أهمية</a:t>
            </a:r>
            <a:r>
              <a:rPr lang="en-US" dirty="0">
                <a:latin typeface="Alexandria" charset="0"/>
                <a:cs typeface="Alexandria" charset="0"/>
              </a:rPr>
              <a:t> </a:t>
            </a:r>
            <a:r>
              <a:rPr lang="en-US" dirty="0" err="1">
                <a:latin typeface="Alexandria" charset="0"/>
                <a:cs typeface="Alexandria" charset="0"/>
              </a:rPr>
              <a:t>الإخراج</a:t>
            </a:r>
            <a:r>
              <a:rPr lang="en-US" dirty="0">
                <a:latin typeface="Alexandria" charset="0"/>
                <a:cs typeface="Alexandria" charset="0"/>
              </a:rPr>
              <a:t> </a:t>
            </a:r>
            <a:r>
              <a:rPr lang="en-US" dirty="0" err="1">
                <a:latin typeface="Alexandria" charset="0"/>
                <a:cs typeface="Alexandria" charset="0"/>
              </a:rPr>
              <a:t>المتجاوب</a:t>
            </a:r>
            <a:r>
              <a:rPr lang="en-US" dirty="0">
                <a:latin typeface="Alexandria" charset="0"/>
                <a:cs typeface="Alexandria" charset="0"/>
              </a:rPr>
              <a:t> </a:t>
            </a:r>
            <a:r>
              <a:rPr lang="en-US" dirty="0" err="1">
                <a:latin typeface="Alexandria" charset="0"/>
                <a:cs typeface="Alexandria" charset="0"/>
              </a:rPr>
              <a:t>في</a:t>
            </a:r>
            <a:r>
              <a:rPr lang="en-US" dirty="0">
                <a:latin typeface="Alexandria" charset="0"/>
                <a:cs typeface="Alexandria" charset="0"/>
              </a:rPr>
              <a:t> </a:t>
            </a:r>
            <a:r>
              <a:rPr lang="en-US" dirty="0" err="1">
                <a:latin typeface="Alexandria" charset="0"/>
                <a:cs typeface="Alexandria" charset="0"/>
              </a:rPr>
              <a:t>تجربة</a:t>
            </a:r>
            <a:r>
              <a:rPr lang="en-US" dirty="0">
                <a:latin typeface="Alexandria" charset="0"/>
                <a:cs typeface="Alexandria" charset="0"/>
              </a:rPr>
              <a:t> </a:t>
            </a:r>
            <a:r>
              <a:rPr lang="en-US" dirty="0" err="1">
                <a:latin typeface="Alexandria" charset="0"/>
                <a:cs typeface="Alexandria" charset="0"/>
              </a:rPr>
              <a:t>المستخدم</a:t>
            </a:r>
            <a:r>
              <a:rPr lang="en-US" dirty="0">
                <a:latin typeface="Alexandria" charset="0"/>
                <a:cs typeface="Alexandria" charset="0"/>
              </a:rPr>
              <a:t> </a:t>
            </a:r>
            <a:r>
              <a:rPr lang="en-US" dirty="0" err="1">
                <a:latin typeface="Alexandria" charset="0"/>
                <a:cs typeface="Alexandria" charset="0"/>
              </a:rPr>
              <a:t>على</a:t>
            </a:r>
            <a:r>
              <a:rPr lang="en-US" dirty="0">
                <a:latin typeface="Alexandria" charset="0"/>
                <a:cs typeface="Alexandria" charset="0"/>
              </a:rPr>
              <a:t> </a:t>
            </a:r>
            <a:r>
              <a:rPr lang="en-US" dirty="0" err="1">
                <a:latin typeface="Alexandria" charset="0"/>
                <a:cs typeface="Alexandria" charset="0"/>
              </a:rPr>
              <a:t>الهواتف</a:t>
            </a:r>
            <a:r>
              <a:rPr lang="en-US" dirty="0">
                <a:latin typeface="Alexandria" charset="0"/>
                <a:cs typeface="Alexandria" charset="0"/>
              </a:rPr>
              <a:t> </a:t>
            </a:r>
            <a:r>
              <a:rPr lang="en-US" dirty="0" err="1">
                <a:latin typeface="Alexandria" charset="0"/>
                <a:cs typeface="Alexandria" charset="0"/>
              </a:rPr>
              <a:t>مقارنة</a:t>
            </a:r>
            <a:r>
              <a:rPr lang="en-US" dirty="0">
                <a:latin typeface="Alexandria" charset="0"/>
                <a:cs typeface="Alexandria" charset="0"/>
              </a:rPr>
              <a:t> </a:t>
            </a:r>
            <a:r>
              <a:rPr lang="en-US" dirty="0" err="1">
                <a:latin typeface="Alexandria" charset="0"/>
                <a:cs typeface="Alexandria" charset="0"/>
              </a:rPr>
              <a:t>بتجربة</a:t>
            </a:r>
            <a:r>
              <a:rPr lang="en-US" dirty="0">
                <a:latin typeface="Alexandria" charset="0"/>
                <a:cs typeface="Alexandria" charset="0"/>
              </a:rPr>
              <a:t> </a:t>
            </a:r>
            <a:r>
              <a:rPr lang="en-US" dirty="0" err="1">
                <a:latin typeface="Alexandria" charset="0"/>
                <a:cs typeface="Alexandria" charset="0"/>
              </a:rPr>
              <a:t>سطح</a:t>
            </a:r>
            <a:r>
              <a:rPr lang="en-US" dirty="0">
                <a:latin typeface="Alexandria" charset="0"/>
                <a:cs typeface="Alexandria" charset="0"/>
              </a:rPr>
              <a:t> </a:t>
            </a:r>
            <a:r>
              <a:rPr lang="en-US" dirty="0" err="1">
                <a:latin typeface="Alexandria" charset="0"/>
                <a:cs typeface="Alexandria" charset="0"/>
              </a:rPr>
              <a:t>المكتب</a:t>
            </a:r>
            <a:r>
              <a:rPr lang="en-US" dirty="0">
                <a:latin typeface="Alexandria" charset="0"/>
                <a:cs typeface="Alexandria" charset="0"/>
              </a:rPr>
              <a:t>؟</a:t>
            </a:r>
          </a:p>
          <a:p>
            <a:pPr marL="342900" indent="-342900" algn="r" rtl="1">
              <a:lnSpc>
                <a:spcPct val="250000"/>
              </a:lnSpc>
              <a:buFont typeface="+mj-lt"/>
              <a:buAutoNum type="arabicPeriod"/>
            </a:pPr>
            <a:r>
              <a:rPr lang="en-US" dirty="0" err="1">
                <a:latin typeface="Alexandria" charset="0"/>
                <a:cs typeface="Alexandria" charset="0"/>
              </a:rPr>
              <a:t>كيف</a:t>
            </a:r>
            <a:r>
              <a:rPr lang="en-US" dirty="0">
                <a:latin typeface="Alexandria" charset="0"/>
                <a:cs typeface="Alexandria" charset="0"/>
              </a:rPr>
              <a:t> </a:t>
            </a:r>
            <a:r>
              <a:rPr lang="en-US" dirty="0" err="1">
                <a:latin typeface="Alexandria" charset="0"/>
                <a:cs typeface="Alexandria" charset="0"/>
              </a:rPr>
              <a:t>يمكن</a:t>
            </a:r>
            <a:r>
              <a:rPr lang="en-US" dirty="0">
                <a:latin typeface="Alexandria" charset="0"/>
                <a:cs typeface="Alexandria" charset="0"/>
              </a:rPr>
              <a:t> </a:t>
            </a:r>
            <a:r>
              <a:rPr lang="en-US" dirty="0" err="1">
                <a:latin typeface="Alexandria" charset="0"/>
                <a:cs typeface="Alexandria" charset="0"/>
              </a:rPr>
              <a:t>للمؤسسات</a:t>
            </a:r>
            <a:r>
              <a:rPr lang="en-US" dirty="0">
                <a:latin typeface="Alexandria" charset="0"/>
                <a:cs typeface="Alexandria" charset="0"/>
              </a:rPr>
              <a:t> </a:t>
            </a:r>
            <a:r>
              <a:rPr lang="en-US" dirty="0" err="1">
                <a:latin typeface="Alexandria" charset="0"/>
                <a:cs typeface="Alexandria" charset="0"/>
              </a:rPr>
              <a:t>الإعلامية</a:t>
            </a:r>
            <a:r>
              <a:rPr lang="en-US" dirty="0">
                <a:latin typeface="Alexandria" charset="0"/>
                <a:cs typeface="Alexandria" charset="0"/>
              </a:rPr>
              <a:t> </a:t>
            </a:r>
            <a:r>
              <a:rPr lang="en-US" dirty="0" err="1">
                <a:latin typeface="Alexandria" charset="0"/>
                <a:cs typeface="Alexandria" charset="0"/>
              </a:rPr>
              <a:t>أن</a:t>
            </a:r>
            <a:r>
              <a:rPr lang="en-US" dirty="0">
                <a:latin typeface="Alexandria" charset="0"/>
                <a:cs typeface="Alexandria" charset="0"/>
              </a:rPr>
              <a:t> </a:t>
            </a:r>
            <a:r>
              <a:rPr lang="en-US" dirty="0" err="1">
                <a:latin typeface="Alexandria" charset="0"/>
                <a:cs typeface="Alexandria" charset="0"/>
              </a:rPr>
              <a:t>توازن</a:t>
            </a:r>
            <a:r>
              <a:rPr lang="en-US" dirty="0">
                <a:latin typeface="Alexandria" charset="0"/>
                <a:cs typeface="Alexandria" charset="0"/>
              </a:rPr>
              <a:t> </a:t>
            </a:r>
            <a:r>
              <a:rPr lang="en-US" dirty="0" err="1">
                <a:latin typeface="Alexandria" charset="0"/>
                <a:cs typeface="Alexandria" charset="0"/>
              </a:rPr>
              <a:t>بين</a:t>
            </a:r>
            <a:r>
              <a:rPr lang="en-US" dirty="0">
                <a:latin typeface="Alexandria" charset="0"/>
                <a:cs typeface="Alexandria" charset="0"/>
              </a:rPr>
              <a:t> </a:t>
            </a:r>
            <a:r>
              <a:rPr lang="en-US" dirty="0" err="1">
                <a:latin typeface="Alexandria" charset="0"/>
                <a:cs typeface="Alexandria" charset="0"/>
              </a:rPr>
              <a:t>التصميم</a:t>
            </a:r>
            <a:r>
              <a:rPr lang="en-US" dirty="0">
                <a:latin typeface="Alexandria" charset="0"/>
                <a:cs typeface="Alexandria" charset="0"/>
              </a:rPr>
              <a:t> </a:t>
            </a:r>
            <a:r>
              <a:rPr lang="en-US" dirty="0" err="1">
                <a:latin typeface="Alexandria" charset="0"/>
                <a:cs typeface="Alexandria" charset="0"/>
              </a:rPr>
              <a:t>الجذاب</a:t>
            </a:r>
            <a:r>
              <a:rPr lang="en-US" dirty="0">
                <a:latin typeface="Alexandria" charset="0"/>
                <a:cs typeface="Alexandria" charset="0"/>
              </a:rPr>
              <a:t> </a:t>
            </a:r>
            <a:r>
              <a:rPr lang="en-US" dirty="0" err="1">
                <a:latin typeface="Alexandria" charset="0"/>
                <a:cs typeface="Alexandria" charset="0"/>
              </a:rPr>
              <a:t>والأداء</a:t>
            </a:r>
            <a:r>
              <a:rPr lang="en-US" dirty="0">
                <a:latin typeface="Alexandria" charset="0"/>
                <a:cs typeface="Alexandria" charset="0"/>
              </a:rPr>
              <a:t> </a:t>
            </a:r>
            <a:r>
              <a:rPr lang="en-US" dirty="0" err="1">
                <a:latin typeface="Alexandria" charset="0"/>
                <a:cs typeface="Alexandria" charset="0"/>
              </a:rPr>
              <a:t>السريع</a:t>
            </a:r>
            <a:r>
              <a:rPr lang="en-US" dirty="0">
                <a:latin typeface="Alexandria" charset="0"/>
                <a:cs typeface="Alexandria" charset="0"/>
              </a:rPr>
              <a:t> </a:t>
            </a:r>
            <a:r>
              <a:rPr lang="en-US" dirty="0" err="1">
                <a:latin typeface="Alexandria" charset="0"/>
                <a:cs typeface="Alexandria" charset="0"/>
              </a:rPr>
              <a:t>في</a:t>
            </a:r>
            <a:r>
              <a:rPr lang="en-US" dirty="0">
                <a:latin typeface="Alexandria" charset="0"/>
                <a:cs typeface="Alexandria" charset="0"/>
              </a:rPr>
              <a:t> </a:t>
            </a:r>
            <a:r>
              <a:rPr lang="en-US" dirty="0" err="1">
                <a:latin typeface="Alexandria" charset="0"/>
                <a:cs typeface="Alexandria" charset="0"/>
              </a:rPr>
              <a:t>المواقع</a:t>
            </a:r>
            <a:r>
              <a:rPr lang="en-US" dirty="0">
                <a:latin typeface="Alexandria" charset="0"/>
                <a:cs typeface="Alexandria" charset="0"/>
              </a:rPr>
              <a:t>؟</a:t>
            </a:r>
          </a:p>
          <a:p>
            <a:pPr marL="342900" indent="-342900" algn="r" rtl="1">
              <a:lnSpc>
                <a:spcPct val="250000"/>
              </a:lnSpc>
              <a:buFont typeface="+mj-lt"/>
              <a:buAutoNum type="arabicPeriod"/>
            </a:pPr>
            <a:r>
              <a:rPr lang="en-US" dirty="0" err="1">
                <a:latin typeface="Alexandria" charset="0"/>
                <a:cs typeface="Alexandria" charset="0"/>
              </a:rPr>
              <a:t>ما</a:t>
            </a:r>
            <a:r>
              <a:rPr lang="en-US" dirty="0">
                <a:latin typeface="Alexandria" charset="0"/>
                <a:cs typeface="Alexandria" charset="0"/>
              </a:rPr>
              <a:t> </a:t>
            </a:r>
            <a:r>
              <a:rPr lang="en-US" dirty="0" err="1">
                <a:latin typeface="Alexandria" charset="0"/>
                <a:cs typeface="Alexandria" charset="0"/>
              </a:rPr>
              <a:t>التحديات</a:t>
            </a:r>
            <a:r>
              <a:rPr lang="en-US" dirty="0">
                <a:latin typeface="Alexandria" charset="0"/>
                <a:cs typeface="Alexandria" charset="0"/>
              </a:rPr>
              <a:t> </a:t>
            </a:r>
            <a:r>
              <a:rPr lang="en-US" dirty="0" err="1">
                <a:latin typeface="Alexandria" charset="0"/>
                <a:cs typeface="Alexandria" charset="0"/>
              </a:rPr>
              <a:t>التي</a:t>
            </a:r>
            <a:r>
              <a:rPr lang="en-US" dirty="0">
                <a:latin typeface="Alexandria" charset="0"/>
                <a:cs typeface="Alexandria" charset="0"/>
              </a:rPr>
              <a:t> </a:t>
            </a:r>
            <a:r>
              <a:rPr lang="en-US" dirty="0" err="1">
                <a:latin typeface="Alexandria" charset="0"/>
                <a:cs typeface="Alexandria" charset="0"/>
              </a:rPr>
              <a:t>تواجه</a:t>
            </a:r>
            <a:r>
              <a:rPr lang="en-US" dirty="0">
                <a:latin typeface="Alexandria" charset="0"/>
                <a:cs typeface="Alexandria" charset="0"/>
              </a:rPr>
              <a:t> </a:t>
            </a:r>
            <a:r>
              <a:rPr lang="en-US" dirty="0" err="1">
                <a:latin typeface="Alexandria" charset="0"/>
                <a:cs typeface="Alexandria" charset="0"/>
              </a:rPr>
              <a:t>فريق</a:t>
            </a:r>
            <a:r>
              <a:rPr lang="en-US" dirty="0">
                <a:latin typeface="Alexandria" charset="0"/>
                <a:cs typeface="Alexandria" charset="0"/>
              </a:rPr>
              <a:t> </a:t>
            </a:r>
            <a:r>
              <a:rPr lang="en-US" dirty="0" err="1">
                <a:latin typeface="Alexandria" charset="0"/>
                <a:cs typeface="Alexandria" charset="0"/>
              </a:rPr>
              <a:t>الإخراج</a:t>
            </a:r>
            <a:r>
              <a:rPr lang="en-US" dirty="0">
                <a:latin typeface="Alexandria" charset="0"/>
                <a:cs typeface="Alexandria" charset="0"/>
              </a:rPr>
              <a:t> </a:t>
            </a:r>
            <a:r>
              <a:rPr lang="en-US" dirty="0" err="1">
                <a:latin typeface="Alexandria" charset="0"/>
                <a:cs typeface="Alexandria" charset="0"/>
              </a:rPr>
              <a:t>عند</a:t>
            </a:r>
            <a:r>
              <a:rPr lang="en-US" dirty="0">
                <a:latin typeface="Alexandria" charset="0"/>
                <a:cs typeface="Alexandria" charset="0"/>
              </a:rPr>
              <a:t> </a:t>
            </a:r>
            <a:r>
              <a:rPr lang="en-US" dirty="0" err="1">
                <a:latin typeface="Alexandria" charset="0"/>
                <a:cs typeface="Alexandria" charset="0"/>
              </a:rPr>
              <a:t>تصميم</a:t>
            </a:r>
            <a:r>
              <a:rPr lang="en-US" dirty="0">
                <a:latin typeface="Alexandria" charset="0"/>
                <a:cs typeface="Alexandria" charset="0"/>
              </a:rPr>
              <a:t> </a:t>
            </a:r>
            <a:r>
              <a:rPr lang="en-US" dirty="0" err="1">
                <a:latin typeface="Alexandria" charset="0"/>
                <a:cs typeface="Alexandria" charset="0"/>
              </a:rPr>
              <a:t>محتوى</a:t>
            </a:r>
            <a:r>
              <a:rPr lang="en-US" dirty="0">
                <a:latin typeface="Alexandria" charset="0"/>
                <a:cs typeface="Alexandria" charset="0"/>
              </a:rPr>
              <a:t> </a:t>
            </a:r>
            <a:r>
              <a:rPr lang="en-US" dirty="0" err="1">
                <a:latin typeface="Alexandria" charset="0"/>
                <a:cs typeface="Alexandria" charset="0"/>
              </a:rPr>
              <a:t>يظهر</a:t>
            </a:r>
            <a:r>
              <a:rPr lang="en-US" dirty="0">
                <a:latin typeface="Alexandria" charset="0"/>
                <a:cs typeface="Alexandria" charset="0"/>
              </a:rPr>
              <a:t> </a:t>
            </a:r>
            <a:r>
              <a:rPr lang="en-US" dirty="0" err="1">
                <a:latin typeface="Alexandria" charset="0"/>
                <a:cs typeface="Alexandria" charset="0"/>
              </a:rPr>
              <a:t>بشكل</a:t>
            </a:r>
            <a:r>
              <a:rPr lang="en-US" dirty="0">
                <a:latin typeface="Alexandria" charset="0"/>
                <a:cs typeface="Alexandria" charset="0"/>
              </a:rPr>
              <a:t> </a:t>
            </a:r>
            <a:r>
              <a:rPr lang="en-US" dirty="0" err="1">
                <a:latin typeface="Alexandria" charset="0"/>
                <a:cs typeface="Alexandria" charset="0"/>
              </a:rPr>
              <a:t>مثالي</a:t>
            </a:r>
            <a:r>
              <a:rPr lang="en-US" dirty="0">
                <a:latin typeface="Alexandria" charset="0"/>
                <a:cs typeface="Alexandria" charset="0"/>
              </a:rPr>
              <a:t> </a:t>
            </a:r>
            <a:r>
              <a:rPr lang="en-US" dirty="0" err="1">
                <a:latin typeface="Alexandria" charset="0"/>
                <a:cs typeface="Alexandria" charset="0"/>
              </a:rPr>
              <a:t>على</a:t>
            </a:r>
            <a:r>
              <a:rPr lang="en-US" dirty="0">
                <a:latin typeface="Alexandria" charset="0"/>
                <a:cs typeface="Alexandria" charset="0"/>
              </a:rPr>
              <a:t> </a:t>
            </a:r>
            <a:r>
              <a:rPr lang="en-US" dirty="0" err="1">
                <a:latin typeface="Alexandria" charset="0"/>
                <a:cs typeface="Alexandria" charset="0"/>
              </a:rPr>
              <a:t>الشاشات</a:t>
            </a:r>
            <a:r>
              <a:rPr lang="en-US" dirty="0">
                <a:latin typeface="Alexandria" charset="0"/>
                <a:cs typeface="Alexandria" charset="0"/>
              </a:rPr>
              <a:t> </a:t>
            </a:r>
            <a:r>
              <a:rPr lang="en-US" dirty="0" err="1">
                <a:latin typeface="Alexandria" charset="0"/>
                <a:cs typeface="Alexandria" charset="0"/>
              </a:rPr>
              <a:t>الصغيرة</a:t>
            </a:r>
            <a:r>
              <a:rPr lang="en-US" dirty="0">
                <a:latin typeface="Alexandria" charset="0"/>
                <a:cs typeface="Alexandria" charset="0"/>
              </a:rPr>
              <a:t>؟</a:t>
            </a:r>
          </a:p>
          <a:p>
            <a:pPr marL="342900" indent="-342900" algn="r" rtl="1">
              <a:lnSpc>
                <a:spcPct val="250000"/>
              </a:lnSpc>
              <a:buFont typeface="+mj-lt"/>
              <a:buAutoNum type="arabicPeriod"/>
            </a:pPr>
            <a:r>
              <a:rPr lang="en-US" dirty="0" err="1">
                <a:latin typeface="Alexandria" charset="0"/>
                <a:cs typeface="Alexandria" charset="0"/>
              </a:rPr>
              <a:t>هل</a:t>
            </a:r>
            <a:r>
              <a:rPr lang="en-US" dirty="0">
                <a:latin typeface="Alexandria" charset="0"/>
                <a:cs typeface="Alexandria" charset="0"/>
              </a:rPr>
              <a:t> </a:t>
            </a:r>
            <a:r>
              <a:rPr lang="en-US" dirty="0" err="1">
                <a:latin typeface="Alexandria" charset="0"/>
                <a:cs typeface="Alexandria" charset="0"/>
              </a:rPr>
              <a:t>يجب</a:t>
            </a:r>
            <a:r>
              <a:rPr lang="en-US" dirty="0">
                <a:latin typeface="Alexandria" charset="0"/>
                <a:cs typeface="Alexandria" charset="0"/>
              </a:rPr>
              <a:t> </a:t>
            </a:r>
            <a:r>
              <a:rPr lang="en-US" dirty="0" err="1">
                <a:latin typeface="Alexandria" charset="0"/>
                <a:cs typeface="Alexandria" charset="0"/>
              </a:rPr>
              <a:t>إعطاء</a:t>
            </a:r>
            <a:r>
              <a:rPr lang="en-US" dirty="0">
                <a:latin typeface="Alexandria" charset="0"/>
                <a:cs typeface="Alexandria" charset="0"/>
              </a:rPr>
              <a:t> </a:t>
            </a:r>
            <a:r>
              <a:rPr lang="en-US" dirty="0" err="1">
                <a:latin typeface="Alexandria" charset="0"/>
                <a:cs typeface="Alexandria" charset="0"/>
              </a:rPr>
              <a:t>أولوية</a:t>
            </a:r>
            <a:r>
              <a:rPr lang="en-US" dirty="0">
                <a:latin typeface="Alexandria" charset="0"/>
                <a:cs typeface="Alexandria" charset="0"/>
              </a:rPr>
              <a:t> </a:t>
            </a:r>
            <a:r>
              <a:rPr lang="en-US" dirty="0" err="1">
                <a:latin typeface="Alexandria" charset="0"/>
                <a:cs typeface="Alexandria" charset="0"/>
              </a:rPr>
              <a:t>لتجربة</a:t>
            </a:r>
            <a:r>
              <a:rPr lang="en-US" dirty="0">
                <a:latin typeface="Alexandria" charset="0"/>
                <a:cs typeface="Alexandria" charset="0"/>
              </a:rPr>
              <a:t> </a:t>
            </a:r>
            <a:r>
              <a:rPr lang="en-US" dirty="0" err="1">
                <a:latin typeface="Alexandria" charset="0"/>
                <a:cs typeface="Alexandria" charset="0"/>
              </a:rPr>
              <a:t>الهاتف</a:t>
            </a:r>
            <a:r>
              <a:rPr lang="en-US" dirty="0">
                <a:latin typeface="Alexandria" charset="0"/>
                <a:cs typeface="Alexandria" charset="0"/>
              </a:rPr>
              <a:t> </a:t>
            </a:r>
            <a:r>
              <a:rPr lang="en-US" dirty="0" err="1">
                <a:latin typeface="Alexandria" charset="0"/>
                <a:cs typeface="Alexandria" charset="0"/>
              </a:rPr>
              <a:t>المحمول</a:t>
            </a:r>
            <a:r>
              <a:rPr lang="en-US" dirty="0">
                <a:latin typeface="Alexandria" charset="0"/>
                <a:cs typeface="Alexandria" charset="0"/>
              </a:rPr>
              <a:t> </a:t>
            </a:r>
            <a:r>
              <a:rPr lang="en-US" dirty="0" err="1">
                <a:latin typeface="Alexandria" charset="0"/>
                <a:cs typeface="Alexandria" charset="0"/>
              </a:rPr>
              <a:t>أم</a:t>
            </a:r>
            <a:r>
              <a:rPr lang="en-US" dirty="0">
                <a:latin typeface="Alexandria" charset="0"/>
                <a:cs typeface="Alexandria" charset="0"/>
              </a:rPr>
              <a:t> </a:t>
            </a:r>
            <a:r>
              <a:rPr lang="en-US" dirty="0" err="1">
                <a:latin typeface="Alexandria" charset="0"/>
                <a:cs typeface="Alexandria" charset="0"/>
              </a:rPr>
              <a:t>سطح</a:t>
            </a:r>
            <a:r>
              <a:rPr lang="en-US" dirty="0">
                <a:latin typeface="Alexandria" charset="0"/>
                <a:cs typeface="Alexandria" charset="0"/>
              </a:rPr>
              <a:t> </a:t>
            </a:r>
            <a:r>
              <a:rPr lang="en-US" dirty="0" err="1">
                <a:latin typeface="Alexandria" charset="0"/>
                <a:cs typeface="Alexandria" charset="0"/>
              </a:rPr>
              <a:t>المكتب</a:t>
            </a:r>
            <a:r>
              <a:rPr lang="en-US" dirty="0">
                <a:latin typeface="Alexandria" charset="0"/>
                <a:cs typeface="Alexandria" charset="0"/>
              </a:rPr>
              <a:t> </a:t>
            </a:r>
            <a:r>
              <a:rPr lang="en-US" dirty="0" err="1">
                <a:latin typeface="Alexandria" charset="0"/>
                <a:cs typeface="Alexandria" charset="0"/>
              </a:rPr>
              <a:t>في</a:t>
            </a:r>
            <a:r>
              <a:rPr lang="en-US" dirty="0">
                <a:latin typeface="Alexandria" charset="0"/>
                <a:cs typeface="Alexandria" charset="0"/>
              </a:rPr>
              <a:t> </a:t>
            </a:r>
            <a:r>
              <a:rPr lang="en-US" dirty="0" err="1">
                <a:latin typeface="Alexandria" charset="0"/>
                <a:cs typeface="Alexandria" charset="0"/>
              </a:rPr>
              <a:t>المواقع</a:t>
            </a:r>
            <a:r>
              <a:rPr lang="en-US" dirty="0">
                <a:latin typeface="Alexandria" charset="0"/>
                <a:cs typeface="Alexandria" charset="0"/>
              </a:rPr>
              <a:t> </a:t>
            </a:r>
            <a:r>
              <a:rPr lang="en-US" dirty="0" err="1">
                <a:latin typeface="Alexandria" charset="0"/>
                <a:cs typeface="Alexandria" charset="0"/>
              </a:rPr>
              <a:t>الإخبارية</a:t>
            </a:r>
            <a:r>
              <a:rPr lang="en-US" dirty="0">
                <a:latin typeface="Alexandria" charset="0"/>
                <a:cs typeface="Alexandria" charset="0"/>
              </a:rPr>
              <a:t> </a:t>
            </a:r>
            <a:r>
              <a:rPr lang="en-US" dirty="0" err="1">
                <a:latin typeface="Alexandria" charset="0"/>
                <a:cs typeface="Alexandria" charset="0"/>
              </a:rPr>
              <a:t>الحديثة</a:t>
            </a:r>
            <a:r>
              <a:rPr lang="en-US" dirty="0">
                <a:latin typeface="Alexandria" charset="0"/>
                <a:cs typeface="Alexandria" charset="0"/>
              </a:rPr>
              <a:t>؟ </a:t>
            </a:r>
            <a:r>
              <a:rPr lang="en-US" dirty="0" err="1">
                <a:latin typeface="Alexandria" charset="0"/>
                <a:cs typeface="Alexandria" charset="0"/>
              </a:rPr>
              <a:t>ولماذا</a:t>
            </a:r>
            <a:r>
              <a:rPr lang="en-US" dirty="0">
                <a:latin typeface="Alexandria" charset="0"/>
                <a:cs typeface="Alexandria" charset="0"/>
              </a:rPr>
              <a:t>؟</a:t>
            </a:r>
          </a:p>
          <a:p>
            <a:pPr marL="342900" indent="-342900" algn="r" rtl="1">
              <a:lnSpc>
                <a:spcPct val="250000"/>
              </a:lnSpc>
              <a:buFont typeface="+mj-lt"/>
              <a:buAutoNum type="arabicPeriod"/>
            </a:pPr>
            <a:r>
              <a:rPr lang="en-US" dirty="0" err="1">
                <a:latin typeface="Alexandria" charset="0"/>
                <a:cs typeface="Alexandria" charset="0"/>
              </a:rPr>
              <a:t>كيف</a:t>
            </a:r>
            <a:r>
              <a:rPr lang="en-US" dirty="0">
                <a:latin typeface="Alexandria" charset="0"/>
                <a:cs typeface="Alexandria" charset="0"/>
              </a:rPr>
              <a:t> </a:t>
            </a:r>
            <a:r>
              <a:rPr lang="en-US" dirty="0" err="1">
                <a:latin typeface="Alexandria" charset="0"/>
                <a:cs typeface="Alexandria" charset="0"/>
              </a:rPr>
              <a:t>ترى</a:t>
            </a:r>
            <a:r>
              <a:rPr lang="en-US" dirty="0">
                <a:latin typeface="Alexandria" charset="0"/>
                <a:cs typeface="Alexandria" charset="0"/>
              </a:rPr>
              <a:t> </a:t>
            </a:r>
            <a:r>
              <a:rPr lang="en-US" dirty="0" err="1">
                <a:latin typeface="Alexandria" charset="0"/>
                <a:cs typeface="Alexandria" charset="0"/>
              </a:rPr>
              <a:t>مستقبل</a:t>
            </a:r>
            <a:r>
              <a:rPr lang="en-US" dirty="0">
                <a:latin typeface="Alexandria" charset="0"/>
                <a:cs typeface="Alexandria" charset="0"/>
              </a:rPr>
              <a:t> </a:t>
            </a:r>
            <a:r>
              <a:rPr lang="en-US" dirty="0" err="1">
                <a:latin typeface="Alexandria" charset="0"/>
                <a:cs typeface="Alexandria" charset="0"/>
              </a:rPr>
              <a:t>تقنيات</a:t>
            </a:r>
            <a:r>
              <a:rPr lang="en-US" dirty="0">
                <a:latin typeface="Alexandria" charset="0"/>
                <a:cs typeface="Alexandria" charset="0"/>
              </a:rPr>
              <a:t> </a:t>
            </a:r>
            <a:r>
              <a:rPr lang="en-US" dirty="0" err="1">
                <a:latin typeface="Alexandria" charset="0"/>
                <a:cs typeface="Alexandria" charset="0"/>
              </a:rPr>
              <a:t>الإخراج</a:t>
            </a:r>
            <a:r>
              <a:rPr lang="en-US" dirty="0">
                <a:latin typeface="Alexandria" charset="0"/>
                <a:cs typeface="Alexandria" charset="0"/>
              </a:rPr>
              <a:t> </a:t>
            </a:r>
            <a:r>
              <a:rPr lang="en-US" dirty="0" err="1">
                <a:latin typeface="Alexandria" charset="0"/>
                <a:cs typeface="Alexandria" charset="0"/>
              </a:rPr>
              <a:t>المتجاوب</a:t>
            </a:r>
            <a:r>
              <a:rPr lang="en-US" dirty="0">
                <a:latin typeface="Alexandria" charset="0"/>
                <a:cs typeface="Alexandria" charset="0"/>
              </a:rPr>
              <a:t> </a:t>
            </a:r>
            <a:r>
              <a:rPr lang="en-US" dirty="0" err="1">
                <a:latin typeface="Alexandria" charset="0"/>
                <a:cs typeface="Alexandria" charset="0"/>
              </a:rPr>
              <a:t>في</a:t>
            </a:r>
            <a:r>
              <a:rPr lang="en-US" dirty="0">
                <a:latin typeface="Alexandria" charset="0"/>
                <a:cs typeface="Alexandria" charset="0"/>
              </a:rPr>
              <a:t> </a:t>
            </a:r>
            <a:r>
              <a:rPr lang="en-US" dirty="0" err="1">
                <a:latin typeface="Alexandria" charset="0"/>
                <a:cs typeface="Alexandria" charset="0"/>
              </a:rPr>
              <a:t>ظل</a:t>
            </a:r>
            <a:r>
              <a:rPr lang="en-US" dirty="0">
                <a:latin typeface="Alexandria" charset="0"/>
                <a:cs typeface="Alexandria" charset="0"/>
              </a:rPr>
              <a:t> </a:t>
            </a:r>
            <a:r>
              <a:rPr lang="en-US" dirty="0" err="1">
                <a:latin typeface="Alexandria" charset="0"/>
                <a:cs typeface="Alexandria" charset="0"/>
              </a:rPr>
              <a:t>تطور</a:t>
            </a:r>
            <a:r>
              <a:rPr lang="en-US" dirty="0">
                <a:latin typeface="Alexandria" charset="0"/>
                <a:cs typeface="Alexandria" charset="0"/>
              </a:rPr>
              <a:t> </a:t>
            </a:r>
            <a:r>
              <a:rPr lang="en-US" dirty="0" err="1">
                <a:latin typeface="Alexandria" charset="0"/>
                <a:cs typeface="Alexandria" charset="0"/>
              </a:rPr>
              <a:t>تطبيقات</a:t>
            </a:r>
            <a:r>
              <a:rPr lang="en-US" dirty="0">
                <a:latin typeface="Alexandria" charset="0"/>
                <a:cs typeface="Alexandria" charset="0"/>
              </a:rPr>
              <a:t> </a:t>
            </a:r>
            <a:r>
              <a:rPr lang="en-US" dirty="0" err="1">
                <a:latin typeface="Alexandria" charset="0"/>
                <a:cs typeface="Alexandria" charset="0"/>
              </a:rPr>
              <a:t>الذكاء</a:t>
            </a:r>
            <a:r>
              <a:rPr lang="en-US" dirty="0">
                <a:latin typeface="Alexandria" charset="0"/>
                <a:cs typeface="Alexandria" charset="0"/>
              </a:rPr>
              <a:t> </a:t>
            </a:r>
            <a:r>
              <a:rPr lang="en-US" dirty="0" err="1">
                <a:latin typeface="Alexandria" charset="0"/>
                <a:cs typeface="Alexandria" charset="0"/>
              </a:rPr>
              <a:t>الاصطناعي</a:t>
            </a:r>
            <a:r>
              <a:rPr lang="en-US" dirty="0">
                <a:latin typeface="Alexandria" charset="0"/>
                <a:cs typeface="Alexandria" charset="0"/>
              </a:rPr>
              <a:t>؟</a:t>
            </a:r>
          </a:p>
        </p:txBody>
      </p:sp>
    </p:spTree>
    <p:extLst>
      <p:ext uri="{BB962C8B-B14F-4D97-AF65-F5344CB8AC3E}">
        <p14:creationId xmlns:p14="http://schemas.microsoft.com/office/powerpoint/2010/main" val="325055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269869"/>
            <a:ext cx="11179628" cy="4431278"/>
          </a:xfrm>
          <a:prstGeom prst="rect">
            <a:avLst/>
          </a:prstGeom>
          <a:noFill/>
        </p:spPr>
        <p:txBody>
          <a:bodyPr wrap="square" rtlCol="0">
            <a:spAutoFit/>
          </a:bodyPr>
          <a:lstStyle/>
          <a:p>
            <a:pPr algn="just" rtl="1">
              <a:lnSpc>
                <a:spcPct val="150000"/>
              </a:lnSpc>
            </a:pPr>
            <a:r>
              <a:rPr lang="ar-SA" dirty="0">
                <a:solidFill>
                  <a:srgbClr val="FF0000"/>
                </a:solidFill>
                <a:latin typeface="Alexandria" charset="0"/>
                <a:cs typeface="Alexandria" charset="0"/>
              </a:rPr>
              <a:t>أولاً</a:t>
            </a:r>
            <a:r>
              <a:rPr lang="ar-SA" dirty="0">
                <a:latin typeface="Alexandria" charset="0"/>
                <a:cs typeface="Alexandria" charset="0"/>
              </a:rPr>
              <a:t>، في ظل التنافس الشديد بين المنصات الإخبارية الرقمية، أصبح التصميم البصري عنصرًا حاسمًا في جذب المستخدمين وتعزيز التفاعل مع المحتوى، حيث لا تقتصر وظائف التصميم على الناحية الجمالية بل تمتد لتشمل تنظيم المعلومات، وضمان وضوح الرسالة الإخبارية، وتحسين سهولة التصفح والقراءة.</a:t>
            </a:r>
          </a:p>
          <a:p>
            <a:pPr algn="just" rtl="1">
              <a:lnSpc>
                <a:spcPct val="150000"/>
              </a:lnSpc>
            </a:pPr>
            <a:endParaRPr lang="ar-SA" sz="500" dirty="0">
              <a:latin typeface="Alexandria" charset="0"/>
              <a:cs typeface="Alexandria" charset="0"/>
            </a:endParaRPr>
          </a:p>
          <a:p>
            <a:pPr algn="just" rtl="1">
              <a:lnSpc>
                <a:spcPct val="150000"/>
              </a:lnSpc>
            </a:pPr>
            <a:r>
              <a:rPr lang="ar-SA" dirty="0">
                <a:solidFill>
                  <a:srgbClr val="FF0000"/>
                </a:solidFill>
                <a:latin typeface="Alexandria" charset="0"/>
                <a:cs typeface="Alexandria" charset="0"/>
              </a:rPr>
              <a:t>ثانيًا</a:t>
            </a:r>
            <a:r>
              <a:rPr lang="ar-SA" dirty="0">
                <a:latin typeface="Alexandria" charset="0"/>
                <a:cs typeface="Alexandria" charset="0"/>
              </a:rPr>
              <a:t>، يتطلب التصميم الفعّال للمنصات الإخبارية فهمًا دقيقًا لمكونات التصميم البصري، مثل الخطوط، الألوان، التباين، المساحات البيضاء، وتوازن الصور مع النصوص، إلى جانب إدماج عناصر تجربة المستخدم</a:t>
            </a:r>
            <a:r>
              <a:rPr lang="en-US" dirty="0">
                <a:latin typeface="Alexandria" charset="0"/>
                <a:cs typeface="Alexandria" charset="0"/>
              </a:rPr>
              <a:t> </a:t>
            </a:r>
            <a:r>
              <a:rPr lang="ar-SA" dirty="0">
                <a:latin typeface="Alexandria" charset="0"/>
                <a:cs typeface="Alexandria" charset="0"/>
              </a:rPr>
              <a:t>التي تركز على سلاسة التنقل، سرعة التحميل، والاستجابة لحاجات الجمهور، ما يجعل التجربة أكثر احترافية وفاعلية.</a:t>
            </a:r>
          </a:p>
          <a:p>
            <a:pPr algn="just" rtl="1">
              <a:lnSpc>
                <a:spcPct val="150000"/>
              </a:lnSpc>
            </a:pPr>
            <a:endParaRPr lang="ar-SA" sz="500" dirty="0">
              <a:latin typeface="Alexandria" charset="0"/>
              <a:cs typeface="Alexandria" charset="0"/>
            </a:endParaRPr>
          </a:p>
          <a:p>
            <a:pPr algn="just" rtl="1">
              <a:lnSpc>
                <a:spcPct val="150000"/>
              </a:lnSpc>
            </a:pPr>
            <a:r>
              <a:rPr lang="ar-SA" dirty="0">
                <a:solidFill>
                  <a:srgbClr val="FF0000"/>
                </a:solidFill>
                <a:latin typeface="Alexandria" charset="0"/>
                <a:cs typeface="Alexandria" charset="0"/>
              </a:rPr>
              <a:t>ثالثًا</a:t>
            </a:r>
            <a:r>
              <a:rPr lang="ar-SA" dirty="0">
                <a:latin typeface="Alexandria" charset="0"/>
                <a:cs typeface="Alexandria" charset="0"/>
              </a:rPr>
              <a:t>، رغم التطور الكبير في أدوات وتقنيات التصميم، لا تزال هناك تحديات قائمة مثل مراعاة اختلاف تفضيلات المستخدمين، قيود الأجهزة، وضمان وصول المحتوى للأشخاص من ذوي الاحتياجات الخاصة، لذا سنستعرض في هذه المحاضرة كيف يمكن للمؤسسات الإعلامية أن تطور تصاميم بصرية متكاملة تراعي تجربة المستخدم، وتحقق أهدافها التحريرية والتجارية على السواء.</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47693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التصميم البصري وتجربة المستخدم في المنصات الإخبارية</a:t>
            </a: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47693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الثامنة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elements/1.1/"/>
    <ds:schemaRef ds:uri="http://purl.org/dc/terms/"/>
    <ds:schemaRef ds:uri="d13aca44-ef33-4cf4-9980-7f0b00e6eeb9"/>
    <ds:schemaRef ds:uri="http://schemas.microsoft.com/office/infopath/2007/PartnerControl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9624</TotalTime>
  <Words>3820</Words>
  <Application>Microsoft Office PowerPoint</Application>
  <PresentationFormat>Widescreen</PresentationFormat>
  <Paragraphs>320</Paragraphs>
  <Slides>46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Calibri Light</vt:lpstr>
      <vt:lpstr>Arial</vt:lpstr>
      <vt:lpstr>Calibri</vt:lpstr>
      <vt:lpstr>Alexandria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963</cp:revision>
  <dcterms:created xsi:type="dcterms:W3CDTF">2023-04-29T09:08:00Z</dcterms:created>
  <dcterms:modified xsi:type="dcterms:W3CDTF">2025-07-12T16:09:44Z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