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02" r:id="rId4"/>
    <p:sldMasterId id="2147483704" r:id="rId5"/>
    <p:sldMasterId id="2147483743" r:id="rId6"/>
  </p:sldMasterIdLst>
  <p:notesMasterIdLst>
    <p:notesMasterId r:id="rId18"/>
  </p:notesMasterIdLst>
  <p:sldIdLst>
    <p:sldId id="256" r:id="rId7"/>
    <p:sldId id="257" r:id="rId8"/>
    <p:sldId id="259" r:id="rId9"/>
    <p:sldId id="308" r:id="rId10"/>
    <p:sldId id="307" r:id="rId11"/>
    <p:sldId id="260" r:id="rId12"/>
    <p:sldId id="306" r:id="rId13"/>
    <p:sldId id="262" r:id="rId14"/>
    <p:sldId id="263" r:id="rId15"/>
    <p:sldId id="264" r:id="rId16"/>
    <p:sldId id="289" r:id="rId17"/>
  </p:sldIdLst>
  <p:sldSz cx="12192000" cy="6858000"/>
  <p:notesSz cx="6858000" cy="9144000"/>
  <p:embeddedFontLst>
    <p:embeddedFont>
      <p:font typeface="Calibri" pitchFamily="34" charset="0"/>
      <p:regular r:id="rId19"/>
      <p:bold r:id="rId20"/>
    </p:embeddedFont>
    <p:embeddedFont>
      <p:font typeface="Helvetica Neue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146A6B67-EB5D-4378-90DE-674E8EEC0AEF}">
  <a:tblStyle styleId="{146A6B67-EB5D-4378-90DE-674E8EEC0AE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4" d="100"/>
          <a:sy n="74" d="100"/>
        </p:scale>
        <p:origin x="-5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font" Target="fonts/font6.fntdata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959821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8" name="Google Shape;27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79" name="Google Shape;279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9" name="Google Shape;28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90" name="Google Shape;290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</a:t>
            </a:fld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2ec1368c9eb_0_7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10" name="Google Shape;310;g2ec1368c9eb_0_7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2ec1368c9eb_0_7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10" name="Google Shape;310;g2ec1368c9eb_0_7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37961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2ec1368c9eb_0_7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10" name="Google Shape;310;g2ec1368c9eb_0_7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50005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2ec1368c9eb_0_7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20" name="Google Shape;320;g2ec1368c9eb_0_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2ec1368c9eb_0_7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20" name="Google Shape;320;g2ec1368c9eb_0_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79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ec1368c9eb_0_7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42" name="Google Shape;342;g2ec1368c9eb_0_7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2ec1368c9eb_0_7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54" name="Google Shape;354;g2ec1368c9eb_0_7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2ec1368c9eb_0_7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65" name="Google Shape;365;g2ec1368c9eb_0_7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651" name="Google Shape;651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0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1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0" name="Google Shape;200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1" name="Google Shape;201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2" name="Google Shape;202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5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6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47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15" name="Google Shape;215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16" name="Google Shape;216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4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4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0" name="Google Shape;22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1" name="Google Shape;22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2" name="Google Shape;22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5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5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6" name="Google Shape;226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7" name="Google Shape;227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8" name="Google Shape;228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5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2" name="Google Shape;232;p5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3" name="Google Shape;23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34" name="Google Shape;23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35" name="Google Shape;23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5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5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39" name="Google Shape;239;p5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0" name="Google Shape;240;p5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41" name="Google Shape;241;p5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2" name="Google Shape;242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3" name="Google Shape;243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4" name="Google Shape;244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7" name="Google Shape;247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8" name="Google Shape;248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9" name="Google Shape;249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5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5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53" name="Google Shape;253;p5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54" name="Google Shape;254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5" name="Google Shape;255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6" name="Google Shape;256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5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5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260" name="Google Shape;260;p5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61" name="Google Shape;261;p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2" name="Google Shape;262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3" name="Google Shape;263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6" name="Google Shape;266;p56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7" name="Google Shape;267;p5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8" name="Google Shape;268;p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9" name="Google Shape;269;p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57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2" name="Google Shape;272;p57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3" name="Google Shape;273;p5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74" name="Google Shape;274;p5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75" name="Google Shape;275;p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0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7926351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1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34561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0" name="Google Shape;200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1" name="Google Shape;201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2" name="Google Shape;202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620267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8630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7000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8594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5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72602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6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05065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47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2160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15" name="Google Shape;215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16" name="Google Shape;216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940810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4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4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0" name="Google Shape;22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1" name="Google Shape;22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2" name="Google Shape;22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503301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5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5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6" name="Google Shape;226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7" name="Google Shape;227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8" name="Google Shape;228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925518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5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2" name="Google Shape;232;p5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3" name="Google Shape;23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34" name="Google Shape;23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35" name="Google Shape;23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5493566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5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5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39" name="Google Shape;239;p5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0" name="Google Shape;240;p5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41" name="Google Shape;241;p5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2" name="Google Shape;242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3" name="Google Shape;243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4" name="Google Shape;244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6495990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7" name="Google Shape;247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8" name="Google Shape;248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9" name="Google Shape;249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2834990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5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5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53" name="Google Shape;253;p5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54" name="Google Shape;254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5" name="Google Shape;255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6" name="Google Shape;256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1149336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5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5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260" name="Google Shape;260;p5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61" name="Google Shape;261;p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2" name="Google Shape;262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3" name="Google Shape;263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2383236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6" name="Google Shape;266;p56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7" name="Google Shape;267;p5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8" name="Google Shape;268;p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9" name="Google Shape;269;p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890772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57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2" name="Google Shape;272;p57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3" name="Google Shape;273;p5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74" name="Google Shape;274;p5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75" name="Google Shape;275;p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26908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9" name="Google Shape;189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91" name="Google Shape;19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92" name="Google Shape;192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9" name="Google Shape;189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91" name="Google Shape;19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92" name="Google Shape;192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3453186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  <p:sldLayoutId id="2147483761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7.xml"/><Relationship Id="rId1" Type="http://schemas.openxmlformats.org/officeDocument/2006/relationships/video" Target="https://www.youtube.com/embed/j32SurxnE4s?feature=oembed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58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58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58"/>
          <p:cNvSpPr/>
          <p:nvPr/>
        </p:nvSpPr>
        <p:spPr>
          <a:xfrm>
            <a:off x="505360" y="5028707"/>
            <a:ext cx="3516600" cy="5292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28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58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4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58"/>
          <p:cNvPicPr preferRelativeResize="0"/>
          <p:nvPr/>
        </p:nvPicPr>
        <p:blipFill rotWithShape="1">
          <a:blip r:embed="rId4">
            <a:alphaModFix/>
          </a:blip>
          <a:srcRect t="27876" b="25426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58"/>
          <p:cNvSpPr txBox="1"/>
          <p:nvPr/>
        </p:nvSpPr>
        <p:spPr>
          <a:xfrm>
            <a:off x="194625" y="2245000"/>
            <a:ext cx="5328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Pronunciation Course</a:t>
            </a:r>
            <a:endParaRPr sz="2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9992" y="-58058"/>
            <a:ext cx="12663752" cy="7053944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59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4" name="Google Shape;294;p59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pic>
      <p:sp>
        <p:nvSpPr>
          <p:cNvPr id="295" name="Google Shape;295;p59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sz="2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7" name="Google Shape;297;p59"/>
          <p:cNvPicPr preferRelativeResize="0"/>
          <p:nvPr/>
        </p:nvPicPr>
        <p:blipFill rotWithShape="1">
          <a:blip r:embed="rId5">
            <a:alphaModFix/>
          </a:blip>
          <a:srcRect t="27876" b="25426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61"/>
          <p:cNvSpPr/>
          <p:nvPr/>
        </p:nvSpPr>
        <p:spPr>
          <a:xfrm>
            <a:off x="2626178" y="500900"/>
            <a:ext cx="99222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61"/>
          <p:cNvSpPr/>
          <p:nvPr/>
        </p:nvSpPr>
        <p:spPr>
          <a:xfrm>
            <a:off x="8607914" y="952845"/>
            <a:ext cx="4128300" cy="4952400"/>
          </a:xfrm>
          <a:prstGeom prst="roundRect">
            <a:avLst>
              <a:gd name="adj" fmla="val 6140"/>
            </a:avLst>
          </a:prstGeom>
          <a:solidFill>
            <a:srgbClr val="00B0F0">
              <a:alpha val="6118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61"/>
          <p:cNvSpPr/>
          <p:nvPr/>
        </p:nvSpPr>
        <p:spPr>
          <a:xfrm>
            <a:off x="1181062" y="1285192"/>
            <a:ext cx="9345900" cy="428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61"/>
          <p:cNvSpPr txBox="1"/>
          <p:nvPr/>
        </p:nvSpPr>
        <p:spPr>
          <a:xfrm>
            <a:off x="1287624" y="1468531"/>
            <a:ext cx="8805752" cy="2080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endParaRPr lang="en-US" sz="3800" b="1" i="1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endParaRPr lang="en-US" sz="3800" b="1" i="1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endParaRPr lang="en-US" sz="3800" b="1" i="1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3800" b="1" i="1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-ed </a:t>
            </a:r>
            <a:r>
              <a:rPr lang="en-US" sz="3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</a:t>
            </a: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ndings Pronunciation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7" name="Google Shape;317;p61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61"/>
          <p:cNvSpPr/>
          <p:nvPr/>
        </p:nvSpPr>
        <p:spPr>
          <a:xfrm>
            <a:off x="2626178" y="500900"/>
            <a:ext cx="99222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61"/>
          <p:cNvSpPr/>
          <p:nvPr/>
        </p:nvSpPr>
        <p:spPr>
          <a:xfrm>
            <a:off x="8607914" y="952845"/>
            <a:ext cx="4128300" cy="4952400"/>
          </a:xfrm>
          <a:prstGeom prst="roundRect">
            <a:avLst>
              <a:gd name="adj" fmla="val 6140"/>
            </a:avLst>
          </a:prstGeom>
          <a:solidFill>
            <a:srgbClr val="00B0F0">
              <a:alpha val="6118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61"/>
          <p:cNvSpPr/>
          <p:nvPr/>
        </p:nvSpPr>
        <p:spPr>
          <a:xfrm>
            <a:off x="1181062" y="1285192"/>
            <a:ext cx="9345900" cy="428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61"/>
          <p:cNvSpPr txBox="1"/>
          <p:nvPr/>
        </p:nvSpPr>
        <p:spPr>
          <a:xfrm>
            <a:off x="1287624" y="1468531"/>
            <a:ext cx="8805752" cy="3571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endParaRPr lang="en-US" sz="38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38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en-US" sz="380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sked</a:t>
            </a:r>
          </a:p>
          <a:p>
            <a:pPr marL="0" marR="0" lvl="0" indent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38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missed</a:t>
            </a:r>
          </a:p>
          <a:p>
            <a:pPr marL="0" marR="0" lvl="0" indent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38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-US" sz="380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oved</a:t>
            </a:r>
          </a:p>
          <a:p>
            <a:pPr marL="0" marR="0" lvl="0" indent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38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watched</a:t>
            </a:r>
            <a:endParaRPr lang="en-US" sz="380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38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wanted</a:t>
            </a:r>
          </a:p>
          <a:p>
            <a:pPr marL="0" marR="0" lvl="0" indent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380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ended</a:t>
            </a:r>
          </a:p>
        </p:txBody>
      </p:sp>
      <p:pic>
        <p:nvPicPr>
          <p:cNvPr id="317" name="Google Shape;317;p61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6732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61"/>
          <p:cNvSpPr/>
          <p:nvPr/>
        </p:nvSpPr>
        <p:spPr>
          <a:xfrm>
            <a:off x="2626178" y="500900"/>
            <a:ext cx="99222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61"/>
          <p:cNvSpPr/>
          <p:nvPr/>
        </p:nvSpPr>
        <p:spPr>
          <a:xfrm>
            <a:off x="8607914" y="952845"/>
            <a:ext cx="4128300" cy="4952400"/>
          </a:xfrm>
          <a:prstGeom prst="roundRect">
            <a:avLst>
              <a:gd name="adj" fmla="val 6140"/>
            </a:avLst>
          </a:prstGeom>
          <a:solidFill>
            <a:srgbClr val="00B0F0">
              <a:alpha val="6118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61"/>
          <p:cNvSpPr/>
          <p:nvPr/>
        </p:nvSpPr>
        <p:spPr>
          <a:xfrm>
            <a:off x="1181062" y="1285192"/>
            <a:ext cx="9345900" cy="428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61"/>
          <p:cNvSpPr txBox="1"/>
          <p:nvPr/>
        </p:nvSpPr>
        <p:spPr>
          <a:xfrm>
            <a:off x="1287624" y="1468531"/>
            <a:ext cx="8805752" cy="4071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85000"/>
              </a:lnSpc>
              <a:buSzPts val="8000"/>
            </a:pPr>
            <a:r>
              <a:rPr lang="en-US" sz="3200" b="1" dirty="0">
                <a:solidFill>
                  <a:srgbClr val="FF0000"/>
                </a:solidFill>
                <a:highlight>
                  <a:srgbClr val="FFFFFF"/>
                </a:highlight>
              </a:rPr>
              <a:t>Pronunciation of </a:t>
            </a:r>
            <a:r>
              <a:rPr lang="en-US" sz="3200" b="1" i="1" dirty="0">
                <a:solidFill>
                  <a:srgbClr val="FF0000"/>
                </a:solidFill>
                <a:highlight>
                  <a:srgbClr val="FFFFFF"/>
                </a:highlight>
              </a:rPr>
              <a:t>ED </a:t>
            </a:r>
            <a:r>
              <a:rPr lang="en-US" sz="3200" b="1" dirty="0">
                <a:solidFill>
                  <a:srgbClr val="FF0000"/>
                </a:solidFill>
                <a:highlight>
                  <a:srgbClr val="FFFFFF"/>
                </a:highlight>
              </a:rPr>
              <a:t>Ending</a:t>
            </a:r>
          </a:p>
          <a:p>
            <a:pPr marL="0" marR="0" lvl="0" indent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rgbClr val="0000FF"/>
                </a:solidFill>
                <a:highlight>
                  <a:srgbClr val="FFFFFF"/>
                </a:highlight>
              </a:rPr>
              <a:t>We pronounce the final </a:t>
            </a:r>
            <a:r>
              <a:rPr lang="en-US" sz="3000" b="1" i="1" dirty="0">
                <a:solidFill>
                  <a:srgbClr val="0000FF"/>
                </a:solidFill>
                <a:highlight>
                  <a:srgbClr val="FFFFFF"/>
                </a:highlight>
              </a:rPr>
              <a:t>ed </a:t>
            </a:r>
            <a:r>
              <a:rPr lang="en-US" sz="3000" b="1" dirty="0">
                <a:solidFill>
                  <a:srgbClr val="0000FF"/>
                </a:solidFill>
                <a:highlight>
                  <a:srgbClr val="FFFFFF"/>
                </a:highlight>
              </a:rPr>
              <a:t>in three ways: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00FF"/>
                </a:solidFill>
                <a:highlight>
                  <a:srgbClr val="FFFFFF"/>
                </a:highlight>
              </a:rPr>
              <a:t> </a:t>
            </a:r>
            <a:r>
              <a:rPr lang="en-US" sz="3200" b="1" dirty="0">
                <a:solidFill>
                  <a:srgbClr val="FF0000"/>
                </a:solidFill>
                <a:highlight>
                  <a:srgbClr val="FFFFFF"/>
                </a:highlight>
              </a:rPr>
              <a:t>/t/ - /d/ - /id/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3200" b="1" dirty="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highlight>
                  <a:srgbClr val="FFFFFF"/>
                </a:highlight>
              </a:rPr>
              <a:t>Watch the video in the next slide to know the rule</a:t>
            </a:r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7" name="Google Shape;317;p61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6452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6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6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62"/>
          <p:cNvSpPr txBox="1"/>
          <p:nvPr/>
        </p:nvSpPr>
        <p:spPr>
          <a:xfrm>
            <a:off x="617375" y="1685500"/>
            <a:ext cx="108126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/>
            <a:r>
              <a:rPr lang="en-US" sz="1800" b="0" i="0" dirty="0">
                <a:solidFill>
                  <a:srgbClr val="070707"/>
                </a:solidFill>
                <a:effectLst/>
                <a:highlight>
                  <a:srgbClr val="FFFFFF"/>
                </a:highlight>
                <a:latin typeface="Helvetica Neue" panose="020B0604020202020204" charset="0"/>
              </a:rPr>
              <a:t/>
            </a:r>
            <a:br>
              <a:rPr lang="en-US" sz="1800" b="0" i="0" dirty="0">
                <a:solidFill>
                  <a:srgbClr val="070707"/>
                </a:solidFill>
                <a:effectLst/>
                <a:highlight>
                  <a:srgbClr val="FFFFFF"/>
                </a:highlight>
                <a:latin typeface="Helvetica Neue" panose="020B0604020202020204" charset="0"/>
              </a:rPr>
            </a:br>
            <a:endParaRPr lang="en-US" sz="1800" b="0" i="0" dirty="0">
              <a:solidFill>
                <a:srgbClr val="070707"/>
              </a:solidFill>
              <a:effectLst/>
              <a:highlight>
                <a:srgbClr val="FFFFFF"/>
              </a:highlight>
              <a:latin typeface="Helvetica Neue" panose="020B0604020202020204" charset="0"/>
            </a:endParaRPr>
          </a:p>
        </p:txBody>
      </p:sp>
      <p:pic>
        <p:nvPicPr>
          <p:cNvPr id="327" name="Google Shape;327;p62"/>
          <p:cNvPicPr preferRelativeResize="0"/>
          <p:nvPr/>
        </p:nvPicPr>
        <p:blipFill rotWithShape="1">
          <a:blip r:embed="rId4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Online Media 1" title="[t], [d] or [Id]? | &quot;-ed&quot; Past Tense | English Pronunciation">
            <a:hlinkClick r:id="" action="ppaction://media"/>
            <a:extLst>
              <a:ext uri="{FF2B5EF4-FFF2-40B4-BE49-F238E27FC236}">
                <a16:creationId xmlns:a16="http://schemas.microsoft.com/office/drawing/2014/main" xmlns="" id="{CC9CABBE-2C7D-7D46-498C-B46C7BD661C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17280" y="1418253"/>
            <a:ext cx="10812600" cy="4954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6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62"/>
          <p:cNvSpPr txBox="1"/>
          <p:nvPr/>
        </p:nvSpPr>
        <p:spPr>
          <a:xfrm>
            <a:off x="1055078" y="975994"/>
            <a:ext cx="2305141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Rule</a:t>
            </a:r>
          </a:p>
        </p:txBody>
      </p:sp>
      <p:pic>
        <p:nvPicPr>
          <p:cNvPr id="327" name="Google Shape;327;p62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47;p23">
            <a:extLst>
              <a:ext uri="{FF2B5EF4-FFF2-40B4-BE49-F238E27FC236}">
                <a16:creationId xmlns:a16="http://schemas.microsoft.com/office/drawing/2014/main" xmlns="" id="{E8EBCC8E-95EF-B4CA-C6A7-C910DFA1AF7D}"/>
              </a:ext>
            </a:extLst>
          </p:cNvPr>
          <p:cNvSpPr txBox="1"/>
          <p:nvPr/>
        </p:nvSpPr>
        <p:spPr>
          <a:xfrm>
            <a:off x="889000" y="2391850"/>
            <a:ext cx="9862800" cy="1854600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rPr lang="en-US" sz="255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voiceless + ed                  /t/</a:t>
            </a:r>
            <a:endParaRPr sz="2550" b="1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lang="en-US" sz="255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voiced + ed                      /d/</a:t>
            </a:r>
            <a:endParaRPr sz="2550" b="1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lang="en-US" sz="255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 / d + ed                          /id/</a:t>
            </a:r>
            <a:endParaRPr sz="2550" b="1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xmlns="" id="{F7CBB4B5-E03A-28CC-337D-03810167F622}"/>
              </a:ext>
            </a:extLst>
          </p:cNvPr>
          <p:cNvCxnSpPr/>
          <p:nvPr/>
        </p:nvCxnSpPr>
        <p:spPr>
          <a:xfrm>
            <a:off x="3452327" y="2835785"/>
            <a:ext cx="102636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8DCFA198-92A8-CB8F-FEF9-BBC5ED64146F}"/>
              </a:ext>
            </a:extLst>
          </p:cNvPr>
          <p:cNvCxnSpPr>
            <a:cxnSpLocks/>
          </p:cNvCxnSpPr>
          <p:nvPr/>
        </p:nvCxnSpPr>
        <p:spPr>
          <a:xfrm>
            <a:off x="3100874" y="3375406"/>
            <a:ext cx="137782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0ED78DDF-B578-094B-28D3-EBCF07B21556}"/>
              </a:ext>
            </a:extLst>
          </p:cNvPr>
          <p:cNvCxnSpPr>
            <a:cxnSpLocks/>
          </p:cNvCxnSpPr>
          <p:nvPr/>
        </p:nvCxnSpPr>
        <p:spPr>
          <a:xfrm>
            <a:off x="2876939" y="3883925"/>
            <a:ext cx="160175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495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6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64"/>
          <p:cNvSpPr txBox="1"/>
          <p:nvPr/>
        </p:nvSpPr>
        <p:spPr>
          <a:xfrm>
            <a:off x="2513150" y="1019069"/>
            <a:ext cx="3902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6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64"/>
          <p:cNvSpPr txBox="1"/>
          <p:nvPr/>
        </p:nvSpPr>
        <p:spPr>
          <a:xfrm>
            <a:off x="617280" y="2228712"/>
            <a:ext cx="108126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Voiceless Sounds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 vibration): </a:t>
            </a:r>
            <a:r>
              <a:rPr lang="en-US" sz="24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/p/ - /k/ - /f/ - /s/ - /θ/ 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lang="en-US" sz="24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/</a:t>
            </a:r>
            <a:r>
              <a:rPr lang="en-US" sz="2400" dirty="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ʃ/ </a:t>
            </a:r>
            <a:r>
              <a:rPr lang="en-US" sz="2400" dirty="0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-US" sz="2400" dirty="0" err="1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sh</a:t>
            </a:r>
            <a:r>
              <a:rPr lang="en-US" sz="2400" dirty="0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lang="en-US" sz="2400" dirty="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- /</a:t>
            </a:r>
            <a:r>
              <a:rPr lang="en-US" sz="2400" dirty="0" err="1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tʃ</a:t>
            </a:r>
            <a:r>
              <a:rPr lang="en-US" sz="2400" dirty="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/ </a:t>
            </a:r>
            <a:r>
              <a:rPr lang="en-US" sz="2400" dirty="0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-US" sz="2400" dirty="0" err="1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ch</a:t>
            </a:r>
            <a:r>
              <a:rPr lang="en-US" sz="2400" dirty="0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400" dirty="0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lang="en-US"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Voiced Sounds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(vibration): </a:t>
            </a:r>
            <a:r>
              <a:rPr lang="en-US" sz="24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/b/ - /g/ - /l/ - /m/ - /n/ - /r/ - /v/ - /z/ - /ð/ 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r>
              <a:rPr lang="en-US" sz="24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/ʒ/ - /</a:t>
            </a:r>
            <a:r>
              <a:rPr lang="en-US" sz="2400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dʒ</a:t>
            </a:r>
            <a:r>
              <a:rPr lang="en-US" sz="24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</a:t>
            </a:r>
          </a:p>
        </p:txBody>
      </p:sp>
      <p:pic>
        <p:nvPicPr>
          <p:cNvPr id="349" name="Google Shape;349;p64"/>
          <p:cNvPicPr preferRelativeResize="0"/>
          <p:nvPr/>
        </p:nvPicPr>
        <p:blipFill rotWithShape="1">
          <a:blip r:embed="rId3">
            <a:alphaModFix/>
          </a:blip>
          <a:srcRect t="27872" b="25430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6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65"/>
          <p:cNvSpPr txBox="1"/>
          <p:nvPr/>
        </p:nvSpPr>
        <p:spPr>
          <a:xfrm>
            <a:off x="2513150" y="1019069"/>
            <a:ext cx="3902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6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65"/>
          <p:cNvSpPr txBox="1"/>
          <p:nvPr/>
        </p:nvSpPr>
        <p:spPr>
          <a:xfrm>
            <a:off x="617500" y="1835975"/>
            <a:ext cx="10812600" cy="1408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4300" marR="11430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2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FF"/>
              </a:highlight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  <a:tabLst/>
              <a:defRPr/>
            </a:pP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  <a:tabLst/>
              <a:defRPr/>
            </a:pPr>
            <a:endParaRPr kumimoji="0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1" name="Google Shape;361;p65"/>
          <p:cNvPicPr preferRelativeResize="0"/>
          <p:nvPr/>
        </p:nvPicPr>
        <p:blipFill rotWithShape="1">
          <a:blip r:embed="rId3">
            <a:alphaModFix/>
          </a:blip>
          <a:srcRect t="27872" b="25430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oogle Shape;177;p25">
            <a:extLst>
              <a:ext uri="{FF2B5EF4-FFF2-40B4-BE49-F238E27FC236}">
                <a16:creationId xmlns:a16="http://schemas.microsoft.com/office/drawing/2014/main" xmlns="" id="{890CEC7A-0F45-2C37-963E-F50A6AC9CE97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74275" cy="50608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6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900" b="0" i="0" u="none" strike="noStrike" kern="0" cap="none" spc="0" normalizeH="0" baseline="0" noProof="0" dirty="0">
              <a:ln>
                <a:noFill/>
              </a:ln>
              <a:solidFill>
                <a:srgbClr val="070707"/>
              </a:solidFill>
              <a:effectLst/>
              <a:highlight>
                <a:srgbClr val="FFFFFF"/>
              </a:highlight>
              <a:uLnTx/>
              <a:uFillTx/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68" name="Google Shape;368;p66"/>
          <p:cNvSpPr txBox="1"/>
          <p:nvPr/>
        </p:nvSpPr>
        <p:spPr>
          <a:xfrm>
            <a:off x="883224" y="1068369"/>
            <a:ext cx="8941911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</a:p>
        </p:txBody>
      </p:sp>
      <p:sp>
        <p:nvSpPr>
          <p:cNvPr id="369" name="Google Shape;369;p6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0" name="Google Shape;370;p66"/>
          <p:cNvSpPr txBox="1"/>
          <p:nvPr/>
        </p:nvSpPr>
        <p:spPr>
          <a:xfrm>
            <a:off x="617500" y="1685500"/>
            <a:ext cx="10812600" cy="1969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asked - wanted - moved - watched -helped - kissed - ended - played - missed- offered – claimed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indent="0" algn="l" rtl="0" fontAlgn="t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2" name="Google Shape;372;p66"/>
          <p:cNvPicPr preferRelativeResize="0"/>
          <p:nvPr/>
        </p:nvPicPr>
        <p:blipFill rotWithShape="1">
          <a:blip r:embed="rId3">
            <a:alphaModFix/>
          </a:blip>
          <a:srcRect t="27872" b="25430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73AE7B86-F0C1-729B-5D09-D7CF96F505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6816062"/>
              </p:ext>
            </p:extLst>
          </p:nvPr>
        </p:nvGraphicFramePr>
        <p:xfrm>
          <a:off x="1136626" y="3103615"/>
          <a:ext cx="8127999" cy="1859280"/>
        </p:xfrm>
        <a:graphic>
          <a:graphicData uri="http://schemas.openxmlformats.org/drawingml/2006/table">
            <a:tbl>
              <a:tblPr firstRow="1" bandRow="1">
                <a:tableStyleId>{146A6B67-EB5D-4378-90DE-674E8EEC0AEF}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xmlns="" val="5333334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10509755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6163943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/t/</a:t>
                      </a:r>
                      <a:endParaRPr lang="en-US" sz="2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/d/</a:t>
                      </a:r>
                      <a:endParaRPr lang="en-US" sz="2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/id/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788118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/>
                        <a:t>Asked</a:t>
                      </a:r>
                    </a:p>
                    <a:p>
                      <a:r>
                        <a:rPr lang="en-US" sz="1800" dirty="0"/>
                        <a:t>Watched</a:t>
                      </a:r>
                    </a:p>
                    <a:p>
                      <a:r>
                        <a:rPr lang="en-US" sz="1800" dirty="0"/>
                        <a:t>Helped</a:t>
                      </a:r>
                    </a:p>
                    <a:p>
                      <a:r>
                        <a:rPr lang="en-US" sz="1800" dirty="0"/>
                        <a:t>Kissed</a:t>
                      </a:r>
                    </a:p>
                    <a:p>
                      <a:r>
                        <a:rPr lang="en-US" sz="1800" dirty="0"/>
                        <a:t>missed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Moved</a:t>
                      </a:r>
                    </a:p>
                    <a:p>
                      <a:r>
                        <a:rPr lang="en-US" sz="1800" dirty="0"/>
                        <a:t>Played</a:t>
                      </a:r>
                    </a:p>
                    <a:p>
                      <a:r>
                        <a:rPr lang="en-US" sz="1800" dirty="0"/>
                        <a:t>Offered</a:t>
                      </a:r>
                    </a:p>
                    <a:p>
                      <a:r>
                        <a:rPr lang="en-US" sz="1800" dirty="0"/>
                        <a:t>claimed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Wanted</a:t>
                      </a:r>
                    </a:p>
                    <a:p>
                      <a:r>
                        <a:rPr lang="en-US" sz="1800" dirty="0"/>
                        <a:t>ended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4868627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3" name="Google Shape;653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1997" cy="6843775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91"/>
          <p:cNvSpPr/>
          <p:nvPr/>
        </p:nvSpPr>
        <p:spPr>
          <a:xfrm flipH="1">
            <a:off x="6512700" y="3153102"/>
            <a:ext cx="5679300" cy="3705000"/>
          </a:xfrm>
          <a:prstGeom prst="rtTriangle">
            <a:avLst/>
          </a:prstGeom>
          <a:solidFill>
            <a:srgbClr val="669BBC">
              <a:alpha val="75294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" name="Google Shape;655;p91"/>
          <p:cNvSpPr txBox="1"/>
          <p:nvPr/>
        </p:nvSpPr>
        <p:spPr>
          <a:xfrm>
            <a:off x="582006" y="5707075"/>
            <a:ext cx="4524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-US" sz="5400" b="1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6" name="Google Shape;656;p9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91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8" name="Google Shape;658;p91"/>
          <p:cNvPicPr preferRelativeResize="0"/>
          <p:nvPr/>
        </p:nvPicPr>
        <p:blipFill rotWithShape="1">
          <a:blip r:embed="rId5">
            <a:alphaModFix/>
          </a:blip>
          <a:srcRect t="27874" b="25427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F164A39-54DB-4B38-A0BC-6E2B5AC2C95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5B3F6ED2-86E8-4F19-B7D3-13218253F7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9ABF06-8710-4279-954D-015B437EC3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225</Words>
  <Application>Microsoft Office PowerPoint</Application>
  <PresentationFormat>مخصص</PresentationFormat>
  <Paragraphs>50</Paragraphs>
  <Slides>11</Slides>
  <Notes>11</Notes>
  <HiddenSlides>0</HiddenSlides>
  <MMClips>1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3</vt:i4>
      </vt:variant>
      <vt:variant>
        <vt:lpstr>عناوين الشرائح</vt:lpstr>
      </vt:variant>
      <vt:variant>
        <vt:i4>11</vt:i4>
      </vt:variant>
    </vt:vector>
  </HeadingPairs>
  <TitlesOfParts>
    <vt:vector size="18" baseType="lpstr">
      <vt:lpstr>Arial</vt:lpstr>
      <vt:lpstr>Times New Roman</vt:lpstr>
      <vt:lpstr>Calibri</vt:lpstr>
      <vt:lpstr>Helvetica Neue</vt:lpstr>
      <vt:lpstr>Office Theme</vt:lpstr>
      <vt:lpstr>Office Theme</vt:lpstr>
      <vt:lpstr>1_Office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lenevo</dc:creator>
  <cp:lastModifiedBy>مجد</cp:lastModifiedBy>
  <cp:revision>11</cp:revision>
  <dcterms:modified xsi:type="dcterms:W3CDTF">2024-10-26T06:51:10Z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