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32" r:id="rId39"/>
    <p:sldId id="53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32"/>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C263C"/>
    <a:srgbClr val="669BBC"/>
    <a:srgbClr val="9C898F"/>
    <a:srgbClr val="4472C4"/>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15143" y="4905693"/>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683849" y="1333236"/>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a:p>
            <a:pPr algn="ctr"/>
            <a:r>
              <a:rPr lang="ar-EG" sz="2800" dirty="0">
                <a:solidFill>
                  <a:srgbClr val="C00000"/>
                </a:solidFill>
                <a:cs typeface="mohammad bold art 1" pitchFamily="2" charset="-78"/>
              </a:rPr>
              <a:t>نظريات المعرفة من وسائل الإعلام</a:t>
            </a:r>
          </a:p>
          <a:p>
            <a:pPr algn="ctr">
              <a:spcAft>
                <a:spcPts val="0"/>
              </a:spcAft>
            </a:pP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Knowledge Theories from the Media </a:t>
            </a:r>
            <a:endParaRPr lang="en-US" sz="1200" dirty="0">
              <a:solidFill>
                <a:srgbClr val="0070C0"/>
              </a:solidFill>
              <a:latin typeface="Times New Roman" panose="02020603050405020304" pitchFamily="18" charset="0"/>
              <a:ea typeface="Times New Roman" panose="02020603050405020304" pitchFamily="18" charset="0"/>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05928" y="3310539"/>
            <a:ext cx="4588978" cy="8867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dirty="0">
                <a:solidFill>
                  <a:srgbClr val="C00000"/>
                </a:solidFill>
                <a:cs typeface="mohammad bold art 1" pitchFamily="2" charset="-78"/>
              </a:rPr>
              <a:t>مقرر نظريات الاتصال الإعلامي</a:t>
            </a:r>
          </a:p>
          <a:p>
            <a:pPr algn="ctr"/>
            <a:r>
              <a:rPr lang="ar-EG" sz="2400" dirty="0">
                <a:solidFill>
                  <a:srgbClr val="0070C0"/>
                </a:solidFill>
                <a:cs typeface="mohammad bold art 1" pitchFamily="2" charset="-78"/>
              </a:rPr>
              <a:t>المحاضرة السابعة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1997777"/>
            <a:ext cx="9409471" cy="2154498"/>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"المحاضرة السابعة"</a:t>
            </a:r>
          </a:p>
          <a:p>
            <a:pPr lvl="0" algn="ctr"/>
            <a:r>
              <a:rPr lang="ar-EG" sz="2800" b="1" dirty="0">
                <a:solidFill>
                  <a:srgbClr val="FFFFFF"/>
                </a:solidFill>
                <a:latin typeface="Simplified Arabic" panose="02020603050405020304" pitchFamily="18" charset="-78"/>
                <a:cs typeface="Simplified Arabic" panose="02020603050405020304" pitchFamily="18" charset="-78"/>
              </a:rPr>
              <a:t> </a:t>
            </a:r>
          </a:p>
          <a:p>
            <a:pPr lvl="0" algn="ctr"/>
            <a:r>
              <a:rPr lang="ar-EG" sz="2800" b="1" dirty="0">
                <a:solidFill>
                  <a:prstClr val="white"/>
                </a:solidFill>
                <a:latin typeface="Simplified Arabic" panose="02020603050405020304" pitchFamily="18" charset="-78"/>
                <a:ea typeface="Calibri"/>
                <a:cs typeface="Simplified Arabic" panose="02020603050405020304" pitchFamily="18" charset="-78"/>
              </a:rPr>
              <a:t>نظريات المعرفة من وسائل الإعلام.</a:t>
            </a:r>
          </a:p>
          <a:p>
            <a:pPr algn="ctr">
              <a:spcAft>
                <a:spcPts val="0"/>
              </a:spcAft>
            </a:pPr>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Knowledge Theories from the Media </a:t>
            </a:r>
            <a:endParaRPr lang="en-US" sz="1200" dirty="0">
              <a:solidFill>
                <a:schemeClr val="bg1"/>
              </a:solidFill>
              <a:latin typeface="Times New Roman" panose="02020603050405020304" pitchFamily="18" charset="0"/>
              <a:ea typeface="Times New Roman" panose="02020603050405020304" pitchFamily="18" charset="0"/>
            </a:endParaRPr>
          </a:p>
          <a:p>
            <a:pPr lvl="0" algn="ct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السابعة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06960" y="781020"/>
            <a:ext cx="11361561" cy="5544465"/>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 rtl="1">
              <a:lnSpc>
                <a:spcPct val="107000"/>
              </a:lnSpc>
              <a:buFont typeface="Wingdings" panose="05000000000000000000" pitchFamily="2" charset="2"/>
              <a:buChar char="§"/>
            </a:pPr>
            <a:r>
              <a:rPr lang="ar-EG" sz="2800" b="1" dirty="0">
                <a:solidFill>
                  <a:prstClr val="white"/>
                </a:solidFill>
                <a:ea typeface="Calibri"/>
                <a:cs typeface="Simplified Arabic"/>
              </a:rPr>
              <a:t>المحاضرة السابقة (السادسة) تحدثنا فيها بشكل سريع وموجز حول النقاط التالية:</a:t>
            </a:r>
            <a:endParaRPr lang="ar-EG" sz="2800" b="1" dirty="0">
              <a:solidFill>
                <a:schemeClr val="bg1"/>
              </a:solidFill>
              <a:ea typeface="Calibri"/>
              <a:cs typeface="Simplified Arabic"/>
            </a:endParaRPr>
          </a:p>
          <a:p>
            <a:pPr lvl="0" algn="just" rtl="1">
              <a:lnSpc>
                <a:spcPct val="107000"/>
              </a:lnSpc>
            </a:pPr>
            <a:endPar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07000"/>
              </a:lnSpc>
              <a:spcAft>
                <a:spcPts val="0"/>
              </a:spcAft>
              <a:buFont typeface="Simplified Arabic" panose="02020603050405020304" pitchFamily="18" charset="-78"/>
              <a:buChar char="-"/>
            </a:pPr>
            <a:r>
              <a:rPr lang="ar-EG" sz="28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نظرية الغرس الثقافي</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Cultivation Theory</a:t>
            </a:r>
            <a:r>
              <a:rPr lang="en-US" sz="2800" b="1" dirty="0">
                <a:solidFill>
                  <a:schemeClr val="bg1"/>
                </a:solidFill>
                <a:latin typeface="Simplified Arabic" panose="02020603050405020304" pitchFamily="18" charset="-78"/>
                <a:ea typeface="Calibri" panose="020F0502020204030204" pitchFamily="34" charset="0"/>
                <a:cs typeface="Arial" panose="020B0604020202020204" pitchFamily="34" charset="0"/>
              </a:rPr>
              <a:t>        </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Simplified Arabic" panose="02020603050405020304" pitchFamily="18" charset="-78"/>
              <a:buChar char="-"/>
            </a:pPr>
            <a:r>
              <a:rPr lang="ar-EG" sz="28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نظرية ترتيب الأولويات</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Agenda - Setting Theory          </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implified Arabic" panose="02020603050405020304" pitchFamily="18" charset="-78"/>
              <a:buChar char="-"/>
            </a:pPr>
            <a:r>
              <a:rPr lang="ar-EG" sz="28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نظرية الاعتماد على وسائل الإعلام</a:t>
            </a:r>
            <a:r>
              <a:rPr lang="ar-EG" sz="2800" dirty="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Dependency Theory</a:t>
            </a:r>
            <a:endParaRPr lang="ar-EG"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lvl="0" algn="r" rtl="1">
              <a:lnSpc>
                <a:spcPct val="107000"/>
              </a:lnSpc>
            </a:pPr>
            <a:endParaRPr lang="ar-EG" sz="2800" b="1" dirty="0">
              <a:solidFill>
                <a:schemeClr val="bg1"/>
              </a:solidFill>
              <a:ea typeface="Calibri"/>
              <a:cs typeface="Simplified Arabic"/>
            </a:endParaRPr>
          </a:p>
          <a:p>
            <a:pPr lvl="0" algn="r" rtl="1">
              <a:lnSpc>
                <a:spcPct val="107000"/>
              </a:lnSpc>
            </a:pPr>
            <a:endParaRPr lang="ar-EG" sz="2800" b="1" dirty="0">
              <a:solidFill>
                <a:schemeClr val="bg1"/>
              </a:solidFill>
              <a:ea typeface="Calibri"/>
              <a:cs typeface="Simplified Arabic"/>
            </a:endParaRPr>
          </a:p>
          <a:p>
            <a:pPr lvl="0" algn="r" rtl="1">
              <a:lnSpc>
                <a:spcPct val="107000"/>
              </a:lnSpc>
            </a:pPr>
            <a:endParaRPr lang="ar-EG" sz="2800" b="1" dirty="0">
              <a:solidFill>
                <a:prstClr val="white"/>
              </a:solidFill>
              <a:ea typeface="Calibri"/>
              <a:cs typeface="Simplified Arabic"/>
            </a:endParaRPr>
          </a:p>
          <a:p>
            <a:pPr lvl="0" algn="r" rtl="1">
              <a:lnSpc>
                <a:spcPct val="107000"/>
              </a:lnSpc>
            </a:pPr>
            <a:endParaRPr lang="ar-EG" sz="24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p:cNvPicPr>
            <a:picLocks noChangeAspect="1"/>
          </p:cNvPicPr>
          <p:nvPr/>
        </p:nvPicPr>
        <p:blipFill>
          <a:blip r:embed="rId9"/>
          <a:stretch>
            <a:fillRect/>
          </a:stretch>
        </p:blipFill>
        <p:spPr>
          <a:xfrm>
            <a:off x="606959" y="2425771"/>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16420" y="736143"/>
            <a:ext cx="10932554" cy="55581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a:t>
            </a:r>
          </a:p>
          <a:p>
            <a:pPr marL="342900" lvl="0" indent="-342900" algn="r" rtl="1">
              <a:lnSpc>
                <a:spcPct val="150000"/>
              </a:lnSpc>
              <a:spcAft>
                <a:spcPts val="0"/>
              </a:spcAft>
              <a:buFont typeface="Times New Roman" panose="02020603050405020304" pitchFamily="18" charset="0"/>
              <a:buChar char="-"/>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فجوة المعرفة.                </a:t>
            </a:r>
            <a:r>
              <a:rPr lang="en-US" sz="2800" b="1" dirty="0">
                <a:solidFill>
                  <a:srgbClr val="6C263C"/>
                </a:solidFill>
                <a:latin typeface="Times New Roman" panose="02020603050405020304" pitchFamily="18" charset="0"/>
                <a:ea typeface="Calibri" panose="020F0502020204030204" pitchFamily="34" charset="0"/>
              </a:rPr>
              <a:t>Knowledge Gab Theory</a:t>
            </a:r>
            <a:r>
              <a:rPr lang="ar-EG" b="1" dirty="0">
                <a:solidFill>
                  <a:srgbClr val="6C263C"/>
                </a:solidFill>
                <a:latin typeface="Times New Roman" panose="02020603050405020304" pitchFamily="18" charset="0"/>
                <a:ea typeface="Calibri" panose="020F0502020204030204" pitchFamily="34" charset="0"/>
              </a:rPr>
              <a:t>   </a:t>
            </a:r>
            <a:endParaRPr lang="en-US" dirty="0">
              <a:solidFill>
                <a:srgbClr val="6C263C"/>
              </a:solidFill>
              <a:latin typeface="Bauhaus 93" panose="04030905020B02020C02" pitchFamily="82" charset="0"/>
              <a:ea typeface="Calibri" panose="020F0502020204030204" pitchFamily="34" charset="0"/>
            </a:endParaRPr>
          </a:p>
          <a:p>
            <a:pPr marL="342900" lvl="0" indent="-342900" algn="r" rtl="1">
              <a:lnSpc>
                <a:spcPct val="150000"/>
              </a:lnSpc>
              <a:spcAft>
                <a:spcPts val="0"/>
              </a:spcAft>
              <a:buFont typeface="Times New Roman" panose="02020603050405020304" pitchFamily="18" charset="0"/>
              <a:buChar char="-"/>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التماس المعلومات.       </a:t>
            </a:r>
            <a:r>
              <a:rPr lang="en-US" b="1" dirty="0">
                <a:solidFill>
                  <a:srgbClr val="0D0D0D"/>
                </a:solidFill>
                <a:latin typeface="Times New Roman" panose="02020603050405020304" pitchFamily="18" charset="0"/>
                <a:ea typeface="Calibri" panose="020F0502020204030204" pitchFamily="34" charset="0"/>
              </a:rPr>
              <a:t> </a:t>
            </a:r>
            <a:r>
              <a:rPr lang="en-US" sz="2800" b="1" dirty="0">
                <a:solidFill>
                  <a:srgbClr val="6C263C"/>
                </a:solidFill>
                <a:latin typeface="Times New Roman" panose="02020603050405020304" pitchFamily="18" charset="0"/>
                <a:ea typeface="Calibri" panose="020F0502020204030204" pitchFamily="34" charset="0"/>
              </a:rPr>
              <a:t>Information Seeking Theory </a:t>
            </a:r>
            <a:endParaRPr lang="en-US" sz="28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Times New Roman" panose="02020603050405020304" pitchFamily="18" charset="0"/>
              <a:buChar char="-"/>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الإطار الإعلامي.              </a:t>
            </a:r>
            <a:r>
              <a:rPr lang="en-US" sz="2800" b="1" dirty="0">
                <a:solidFill>
                  <a:srgbClr val="6C263C"/>
                </a:solidFill>
                <a:latin typeface="Times New Roman" panose="02020603050405020304" pitchFamily="18" charset="0"/>
                <a:ea typeface="Calibri" panose="020F0502020204030204" pitchFamily="34" charset="0"/>
              </a:rPr>
              <a:t>Framing Theory </a:t>
            </a:r>
            <a:endPar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404457"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2" y="27126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السابعة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38230" y="-166592"/>
            <a:ext cx="2649477"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625699"/>
            <a:ext cx="10528629" cy="53843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spcAft>
                <a:spcPts val="800"/>
              </a:spcAft>
              <a:tabLst>
                <a:tab pos="1131570" algn="l"/>
              </a:tabLst>
            </a:pPr>
            <a:endParaRPr lang="ar-EG" sz="2800" b="1" dirty="0">
              <a:solidFill>
                <a:schemeClr val="tx1"/>
              </a:solidFill>
              <a:latin typeface="Calibri" panose="020F0502020204030204" pitchFamily="34" charset="0"/>
              <a:ea typeface="Calibri" panose="020F0502020204030204" pitchFamily="34" charset="0"/>
            </a:endParaRPr>
          </a:p>
          <a:p>
            <a:pPr algn="ctr" rtl="1">
              <a:spcAft>
                <a:spcPts val="800"/>
              </a:spcAft>
              <a:tabLst>
                <a:tab pos="1131570" algn="l"/>
              </a:tabLst>
            </a:pPr>
            <a:r>
              <a:rPr lang="ar-EG" sz="2800" b="1" dirty="0">
                <a:solidFill>
                  <a:srgbClr val="852F4A"/>
                </a:solidFill>
                <a:latin typeface="Calibri" panose="020F0502020204030204" pitchFamily="34" charset="0"/>
                <a:ea typeface="Calibri" panose="020F0502020204030204" pitchFamily="34" charset="0"/>
              </a:rPr>
              <a:t>نظريات المعرفة من وسائل الإعلام</a:t>
            </a:r>
          </a:p>
          <a:p>
            <a:pPr algn="ctr" rtl="1">
              <a:spcAft>
                <a:spcPts val="800"/>
              </a:spcAft>
              <a:tabLst>
                <a:tab pos="1131570" algn="l"/>
              </a:tabLst>
            </a:pPr>
            <a:r>
              <a:rPr lang="en-US" sz="2800" b="1"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Knowledge Theories from the Media </a:t>
            </a:r>
            <a:endParaRPr lang="ar-EG" sz="2800" b="1" dirty="0">
              <a:solidFill>
                <a:srgbClr val="852F4A"/>
              </a:solidFill>
              <a:latin typeface="Calibri" panose="020F0502020204030204" pitchFamily="34" charset="0"/>
              <a:ea typeface="Calibri" panose="020F0502020204030204" pitchFamily="34" charset="0"/>
            </a:endParaRPr>
          </a:p>
          <a:p>
            <a:pPr marL="342900" lvl="0" indent="-342900" algn="justLow" rtl="1">
              <a:lnSpc>
                <a:spcPct val="150000"/>
              </a:lnSpc>
              <a:spcAft>
                <a:spcPts val="800"/>
              </a:spcAft>
              <a:buFont typeface="Wingdings" panose="05000000000000000000" pitchFamily="2" charset="2"/>
              <a:buChar char=""/>
              <a:tabLst>
                <a:tab pos="1131570" algn="l"/>
              </a:tabLst>
            </a:pPr>
            <a:r>
              <a:rPr lang="ar-EG" sz="2800" b="1" dirty="0">
                <a:solidFill>
                  <a:srgbClr val="852F4A"/>
                </a:solidFill>
                <a:latin typeface="Calibri" panose="020F0502020204030204" pitchFamily="34" charset="0"/>
                <a:ea typeface="Calibri" panose="020F0502020204030204" pitchFamily="34" charset="0"/>
              </a:rPr>
              <a:t>تمهيد.</a:t>
            </a:r>
          </a:p>
          <a:p>
            <a:pPr algn="r" rtl="1">
              <a:lnSpc>
                <a:spcPct val="107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برزت عدة نظريات تتحدث عن تأثيرات محدودة لوسائل الإعلام على الجمهور، ومن أبرز هذه النظريات ما يلي:</a:t>
            </a:r>
            <a:endParaRPr lang="en-US" sz="1600" b="1"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Times New Roman" panose="02020603050405020304" pitchFamily="18" charset="0"/>
              <a:buChar char="-"/>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فجوة المعرفة.</a:t>
            </a:r>
            <a:r>
              <a:rPr lang="ar-EG" sz="2400" b="1" dirty="0">
                <a:solidFill>
                  <a:srgbClr val="6C263C"/>
                </a:solidFill>
                <a:latin typeface="Calibri" panose="020F0502020204030204" pitchFamily="34" charset="0"/>
                <a:ea typeface="Calibri" panose="020F0502020204030204" pitchFamily="34" charset="0"/>
                <a:cs typeface="Bauhaus 93" panose="04030905020B02020C02" pitchFamily="82" charset="0"/>
              </a:rPr>
              <a:t>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Knowledge Gab Theory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Times New Roman" panose="02020603050405020304" pitchFamily="18" charset="0"/>
              <a:buChar char="-"/>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التماس المعلومات.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Information Seeking Theory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Times New Roman" panose="02020603050405020304" pitchFamily="18" charset="0"/>
              <a:buChar char="-"/>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الإطار الإعلامي.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Framing Theory </a:t>
            </a:r>
            <a:endParaRPr lang="ar-EG"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السابعة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44136" y="-85670"/>
            <a:ext cx="2649477" cy="745237"/>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786671"/>
            <a:ext cx="1035338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lvl="0" algn="r" rtl="1">
              <a:lnSpc>
                <a:spcPct val="107000"/>
              </a:lnSpc>
              <a:spcAft>
                <a:spcPts val="800"/>
              </a:spcAft>
            </a:pPr>
            <a:r>
              <a:rPr lang="ar-EG" sz="2800" b="1" dirty="0">
                <a:solidFill>
                  <a:srgbClr val="6C263C"/>
                </a:solidFill>
                <a:latin typeface="Calibri" panose="020F0502020204030204" pitchFamily="34" charset="0"/>
                <a:ea typeface="Calibri" panose="020F0502020204030204" pitchFamily="34" charset="0"/>
              </a:rPr>
              <a:t>أولاً: </a:t>
            </a: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فجوة المعرفة.</a:t>
            </a:r>
            <a:r>
              <a:rPr lang="ar-EG" sz="2800" b="1" dirty="0">
                <a:solidFill>
                  <a:srgbClr val="6C263C"/>
                </a:solidFill>
                <a:latin typeface="Calibri" panose="020F0502020204030204" pitchFamily="34" charset="0"/>
                <a:ea typeface="Calibri" panose="020F0502020204030204" pitchFamily="34" charset="0"/>
                <a:cs typeface="Bauhaus 93" panose="04030905020B02020C02" pitchFamily="82" charset="0"/>
              </a:rPr>
              <a:t> </a:t>
            </a:r>
            <a:r>
              <a:rPr lang="en-US" sz="28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Knowledge Gab Theory   </a:t>
            </a:r>
            <a:endParaRPr lang="en-US" sz="28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تقوم النظرية على افتراض أساسي وهو أن التعرض لوسائل الإعلام بشكل مستمر يزيد من مستوى معرفة فئات معينة وهي الفئات ذات المستوى الاجتماعي والاقتصادي </a:t>
            </a:r>
            <a:r>
              <a:rPr lang="ar-EG"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مقارنة</a:t>
            </a: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ب</a:t>
            </a: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الفئات الأخرى الأقل. فالإعلام إذن يزيد التباين بين الفرد والفئات العليا من ناحية والفرد والفئات الدنيا من ناحية أخرى.</a:t>
            </a:r>
            <a:endParaRPr lang="ar-EG" sz="2400" dirty="0">
              <a:solidFill>
                <a:srgbClr val="852F4A"/>
              </a:solidFill>
              <a:latin typeface="Calibri" panose="020F0502020204030204" pitchFamily="34" charset="0"/>
              <a:ea typeface="Calibri" panose="020F0502020204030204" pitchFamily="34" charset="0"/>
              <a:cs typeface="Times New Roman" panose="02020603050405020304" pitchFamily="18" charset="0"/>
            </a:endParaRPr>
          </a:p>
          <a:p>
            <a:pPr algn="justLow" rtl="1">
              <a:lnSpc>
                <a:spcPct val="150000"/>
              </a:lnSpc>
              <a:spcAft>
                <a:spcPts val="800"/>
              </a:spcAft>
            </a:pPr>
            <a:r>
              <a:rPr lang="ar-EG" sz="2400" dirty="0">
                <a:solidFill>
                  <a:srgbClr val="852F4A"/>
                </a:solidFill>
                <a:ea typeface="Calibri" panose="020F0502020204030204" pitchFamily="34" charset="0"/>
                <a:cs typeface="Times New Roman" panose="02020603050405020304" pitchFamily="18" charset="0"/>
              </a:rPr>
              <a:t>وقد وضع الباحث تيتشنور </a:t>
            </a:r>
            <a:r>
              <a:rPr lang="en-US" sz="2400" dirty="0">
                <a:solidFill>
                  <a:srgbClr val="852F4A"/>
                </a:solidFill>
                <a:latin typeface="Times New Roman" panose="02020603050405020304" pitchFamily="18" charset="0"/>
                <a:ea typeface="Calibri" panose="020F0502020204030204" pitchFamily="34" charset="0"/>
              </a:rPr>
              <a:t> Titchenor </a:t>
            </a:r>
            <a:r>
              <a:rPr lang="ar-EG" sz="2400" dirty="0">
                <a:solidFill>
                  <a:srgbClr val="852F4A"/>
                </a:solidFill>
                <a:latin typeface="Times New Roman" panose="02020603050405020304" pitchFamily="18" charset="0"/>
                <a:ea typeface="Calibri" panose="020F0502020204030204" pitchFamily="34" charset="0"/>
              </a:rPr>
              <a:t>وزملاؤه الفرض الخاص بنظرية فجوة المعرفة المتمثل بمقولة مع تزايد المعلومات التي تقدمها وسائل الإعلام في المجتمع، فإن الطبقات الأعلى في المستوى الاجتماعي والاقتصادي سيكتسبون المعلومات أكثر وأسرع من الطبقات المنخفضة</a:t>
            </a:r>
            <a:r>
              <a:rPr lang="ar-EG" sz="1050" dirty="0">
                <a:solidFill>
                  <a:srgbClr val="852F4A"/>
                </a:solidFill>
                <a:latin typeface="Times New Roman" panose="02020603050405020304" pitchFamily="18" charset="0"/>
                <a:ea typeface="Calibri" panose="020F0502020204030204" pitchFamily="34" charset="0"/>
              </a:rPr>
              <a:t> </a:t>
            </a:r>
            <a:r>
              <a:rPr lang="ar-EG" sz="2400" dirty="0">
                <a:solidFill>
                  <a:srgbClr val="852F4A"/>
                </a:solidFill>
                <a:latin typeface="Times New Roman" panose="02020603050405020304" pitchFamily="18" charset="0"/>
                <a:ea typeface="Calibri" panose="020F0502020204030204" pitchFamily="34" charset="0"/>
              </a:rPr>
              <a:t>في</a:t>
            </a:r>
            <a:r>
              <a:rPr lang="ar-EG" sz="1050" dirty="0">
                <a:solidFill>
                  <a:srgbClr val="852F4A"/>
                </a:solidFill>
                <a:latin typeface="Times New Roman" panose="02020603050405020304" pitchFamily="18" charset="0"/>
                <a:ea typeface="Calibri" panose="020F0502020204030204" pitchFamily="34" charset="0"/>
              </a:rPr>
              <a:t> </a:t>
            </a:r>
            <a:r>
              <a:rPr lang="ar-EG" sz="2400" dirty="0">
                <a:solidFill>
                  <a:srgbClr val="852F4A"/>
                </a:solidFill>
                <a:latin typeface="Times New Roman" panose="02020603050405020304" pitchFamily="18" charset="0"/>
                <a:ea typeface="Calibri" panose="020F0502020204030204" pitchFamily="34" charset="0"/>
              </a:rPr>
              <a:t>المستوى الاجتماعي الاقتصادي؛ مما يؤدي إلى اتساع فجوة المعرفة بين الطبقات المختلفة في المجتمع بدلاً من تضييقها.</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السابعة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السابعة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797141" y="796414"/>
            <a:ext cx="10114551" cy="5043948"/>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ولا تفترض النظرية أن الطبقات الدنيا في المجتمع ستبقى بدون معلومات تماماً، أو أن الأفراد الفقراء في المعرفة سيصبحون أكثر فقراً، ولكنه يفترض أن ازدياد المعرفة سيحدث بشكل أكبر نسبياً في الطبقات العليا في المجتمع.</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وهكذا تُصنف النظرية أفراد المجتمع إلى مستويات اجتماعية اقتصادية بناءً على مستوى تعليم الفرد، كما يعتبر المستوى الاجتماعي الاقتصادي متغيراً أساسياً في النظرية، ويُضيف تيتشنور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Tichenor</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متغيرات أخرى يمكن أن تساهم في اختلاف اكتساب المعرفة من وسائل الإعلام وهي:</a:t>
            </a:r>
            <a:endParaRPr lang="en-US" sz="2800" dirty="0">
              <a:solidFill>
                <a:schemeClr val="bg1"/>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2547" y="88516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31575" y="1051302"/>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السابعة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47"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124263" y="885168"/>
            <a:ext cx="10678532" cy="5079238"/>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cs"/>
              <a:buAutoNum type="arabic1Minus"/>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مهارات الاتصال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Skills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إذ يؤدي ارتفاع مستوى التعليم إلى اكتساب الأفراد للمعلومات من وسائل الإعلام بفعالية.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ب. الخلفية المعرفية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Prior Knowledge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يؤدي ارتفاع مستوى التعليم إلى توفر خلفية من المعلومات المختزنة والتي تساعد على استخدام أفضل للمعلومات الجديدة التي تم اكتسابها من وسائل الإعلام.</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ج. الاتصال بالآخرين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Social Contact</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يساعد ارتفاع مستوى التعليم على زيادة الاتصال والتواصل بين الأفراد حول القضايا العامة، وعلى زيادة قدرتهم على الانخراط؛ مما يؤدي إلى حدوث حالة رضا وإشباع للاحتياجات النفسية والاجتماعية.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السابعة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708879" y="840198"/>
            <a:ext cx="10079078" cy="540396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د. الانتقاء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Selectivity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إذ تؤثر العمليات الانتقائية كالتعرض والإدراك والفهم والتذكر على الأفراد، فيقوم الأفراد من ذوى المستوى الاقتصادي والاجتماعي الأعلى بالبحث عن المضمون الذي يتعرضون له وينتبهون أكثر ويفهمون ويتذكرون المعلومات بشكل أفضل.</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هـــ. طبيعة الوسيلة الإعلامية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The Nature of the Mass Communication</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إذ افترض تيتشنور أن الوسائل المطبوعة ستؤدي إلى حدوث فجوة معرفية أوسع مما لو استخدموا الإذاعة، وتوقع أن يقوم التلفزيون بتضييق الفجوة المعرفية بين الأقل تعليماً والأعلى من خلال زيادة معرفتهم.</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105" y="953261"/>
            <a:ext cx="10283252"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مستويات قياس فجوة المعرفة:</a:t>
            </a:r>
            <a:endParaRPr lang="en-US" sz="28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توجد عدة </a:t>
            </a: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مستويات</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 ل</a:t>
            </a: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قياس</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 فجوة المعرفة</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 Knowledge - gap </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بين الجمهور من أبرزها ما يلي:</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1. </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المستوى الفردي للفجوة:</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حيث تقاس الفجوة على مستوى الفرد وكيفية اكتسابه للمعارف بناءً على قدراته ومهاراته الذاتية.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2.المستوى الجمعي</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تقاس درجة انتشار المعلومات الإعلامية في الفئات الاجتماعية الأوسع، ورصد مدى اعتماد الجمهور على الإعلام.</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3</a:t>
            </a: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 المستوى الدولي:</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تقاس الفجوة بين الأمم والثقافات والحضارات</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وتوضح في سياقها القدرات المعرفية والتكنولوجية الموجودة، ودرجة الفعل الإعلامي والثقافي في توسيع أو تضييق هذه الفجوة.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السابعة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843" y="964652"/>
            <a:ext cx="9636343" cy="5564521"/>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0"/>
              </a:spcAft>
            </a:pPr>
            <a:r>
              <a:rPr lang="en-US" sz="28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4</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مستوى المعرفة: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قد تدور هذه المستويات حول: مستوى المعرفة المرتفع - مستوى المعرفة المتوسط - مستوى المعرفة المنخفض.</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5</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مستوى الاهتمام</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فهل هي اهتمامات للمعرفة أم اهتمامات ادراكية متصلة بالتأثر الوجداني، أم اهتمامات أكثر عمقاً متصلة بالسلوك والتصرف.</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en-US" sz="2400" dirty="0">
                <a:solidFill>
                  <a:srgbClr val="0D0D0D"/>
                </a:solidFill>
                <a:latin typeface="Times New Roman" panose="02020603050405020304" pitchFamily="18" charset="0"/>
                <a:ea typeface="Calibri" panose="020F0502020204030204" pitchFamily="34" charset="0"/>
                <a:cs typeface="Arial" panose="020B0604020202020204" pitchFamily="34" charset="0"/>
              </a:rPr>
              <a:t>6</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التعرض لوسائل الإعلام</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لمعرفة عادات الجمهور المرتبطة بالتعرض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فيمكن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قياس كثافة التعرض مرتفع أو متوسط التعرض للتلفزيون لمدة ثلاث ساعات يومياً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وهو يعتبر</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تعرضاً مرتفعاً، بينما أقل من ساعة يُعد تعرضاً منخفضاً. أيضاً التعرض قد يكون تعرضاً نقدياً أ</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تعرضاً اقناعياً، وقد يكون تعرضاً لوسيلة واحدة أو لعدة وسائل، وقد يكون تعرضاً مؤثراً أو تعرضاً سلبياً غير مؤثر. ويقيس العلماء التعرض بالمعادلة</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التالية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معامل تأثير التعرض= التعرض المؤثر / التعرض الكل</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ي</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77758" y="6529173"/>
            <a:ext cx="1879649" cy="309233"/>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السابعة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659" y="920126"/>
            <a:ext cx="10556309"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0"/>
              </a:spcAft>
            </a:pPr>
            <a:r>
              <a:rPr lang="en-US" sz="28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7</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المستوى الاقتصادي والاجتماعي</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لقياس الفجوة المعرفية المبنية أساساً على اتساع المعرفة بناء</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على اتساع المستوى الاقتصادي والاجتماعي</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فُ</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تحدد المستويات هنا بمؤشرات مثل: مستوى الدخل، نوع السكن (ملك أو ايجار) عضوية الأندية، السفر للخارج. ويقسم هذا المستوى غالباً إلى: مرتفع أو متوسط أو منخفض.</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8</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الخبرة الشخصية السابقة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الفجوة المعرفية المتولدة عن الإعلام أو غير المتولدة مرتبطة بالخبرة والمعارف السابقة </a:t>
            </a:r>
            <a:r>
              <a:rPr lang="en-US" sz="2400" dirty="0">
                <a:solidFill>
                  <a:srgbClr val="0D0D0D"/>
                </a:solidFill>
                <a:latin typeface="Times New Roman" panose="02020603050405020304" pitchFamily="18" charset="0"/>
                <a:ea typeface="Calibri" panose="020F0502020204030204" pitchFamily="34" charset="0"/>
                <a:cs typeface="Arial" panose="020B0604020202020204" pitchFamily="34" charset="0"/>
              </a:rPr>
              <a:t>Experience </a:t>
            </a:r>
            <a:r>
              <a:rPr lang="ar-SA" sz="2400" dirty="0">
                <a:solidFill>
                  <a:srgbClr val="0D0D0D"/>
                </a:solidFill>
                <a:latin typeface="Times New Roman" panose="02020603050405020304" pitchFamily="18" charset="0"/>
                <a:ea typeface="Calibri" panose="020F0502020204030204" pitchFamily="34" charset="0"/>
              </a:rPr>
              <a:t>ومن الدلائل العلمية في هذا الصدد أن الفئات العليا أو الشخصية الخبيرة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أكثر قدرة على تذكر معلوماتها واسترجاعها وتوظيف المعلومات.</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9</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كثافة التغطية الإعلامية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وتقاس الكثافة تحت فئات: كافية جداً - كافية - محدودة - غير كافية - معدومة. وتختلف كثاف</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التغطية حسب طبيعة القضايا فضلاً عن الوسائل المستخدمة في التغطية</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فالصحف توسع</a:t>
            </a:r>
            <a:r>
              <a:rPr lang="ar-EG" sz="2400" dirty="0">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الفجوة أكثر من التليفزيون.</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289153" y="914400"/>
            <a:ext cx="10513639" cy="5396981"/>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10</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مستوى الدوافع:</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الدافع القوى لاكتساب المعلومات يدفع الأفراد والفئات لاستقاء معلوماتهم من الإعلام.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عندما يضعف الدافع لا يجد الأفراد حاجة لمعرفة ما يدور في الإعلام، أي أن المعلومات الهامشية يحتمل أكثر أن توجد فيها فجوات معرفية أكبر من المعلومات الهامة للفرد.</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pP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آراء الباحثين في نظرية فجوة المعرفة: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علق دينيس ماكويل ووينداهل على نظرية فجوة المعرفة أنها تظهر في المجتمعات النشطة، مادامت الموضوعات تتزايد في عددها ومحتواها، وتختلف نتائج كل فجوة عن الأخرى بتأثير تعقد الموضوع أو محتواه. كما يذهب روجرز إلى أن وسائل الإعلام ليست وحدها مصدر الفجوات المعرفية، ولكنه يمكن أن تحدث في الاتصال الشخصي بين فئات أكثر من غيرها.</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4361" y="1090452"/>
            <a:ext cx="10508309" cy="467709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800" dirty="0">
                <a:solidFill>
                  <a:srgbClr val="852F4A"/>
                </a:solidFill>
                <a:latin typeface="Calibri" panose="020F0502020204030204" pitchFamily="34" charset="0"/>
                <a:ea typeface="Calibri" panose="020F0502020204030204" pitchFamily="34" charset="0"/>
                <a:cs typeface="Times New Roman" panose="02020603050405020304" pitchFamily="18" charset="0"/>
              </a:rPr>
              <a:t>أما عن علاقة الوسائل الإعلامية بظهور الفجوات المعرفية واتساعها أو ضيقها، فقد ثبت أن التلفزيون لديه القدرة الاتصالية على تقريب الفجوات أكثر من الصحافة، وتميل الوسائل الجديدة مثل قنوات المعلومات المتلفزة إلى توسيع الفجوة المعرفية، إذ يعتمد استخدامها على اهتمامات الأفراد، ودوافعهم وخبراتهم السابقة، إضافة إلى أن الوسائل تكون متاحة للأعلى تعليماً والجماعات الأعلى في المركز الاجتماعي</a:t>
            </a:r>
            <a:r>
              <a:rPr lang="ar-EG"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rgbClr val="6C263C"/>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السابعة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44577" y="975858"/>
            <a:ext cx="10837888" cy="506805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r" rtl="1">
              <a:lnSpc>
                <a:spcPct val="150000"/>
              </a:lnSpc>
              <a:spcAft>
                <a:spcPts val="0"/>
              </a:spcAft>
              <a:buFont typeface="Wingdings" panose="05000000000000000000" pitchFamily="2" charset="2"/>
              <a:buChar char="§"/>
            </a:pPr>
            <a:r>
              <a:rPr lang="ar-SA"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سد الفجوات المعرفية:</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بالقدر الذي حمَّل علماء الاتصال مسؤولية اتساع الفجوات المعرفية بين الأفراد والفئات، ثم بين الدول والشعوب بسبب التفاوت التكنولوجي والمادي الصارخ، فإن العلماء يعوّلون على الإعلام ردم وسد هذه الفجوات</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فعدم المساواة في المعلومات يتوقع لها أن تتراجع ومن دلائل هذا:</a:t>
            </a:r>
            <a:endPar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زيادة التغطية وتنوع الوسائل الإعلامية و</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إ</a:t>
            </a:r>
            <a:r>
              <a:rPr lang="ar-SA" sz="2400" b="1" dirty="0" err="1">
                <a:solidFill>
                  <a:schemeClr val="bg1"/>
                </a:solidFill>
                <a:latin typeface="Calibri" panose="020F0502020204030204" pitchFamily="34" charset="0"/>
                <a:ea typeface="Calibri" panose="020F0502020204030204" pitchFamily="34" charset="0"/>
                <a:cs typeface="Times New Roman" panose="02020603050405020304" pitchFamily="18" charset="0"/>
              </a:rPr>
              <a:t>تاحتها</a:t>
            </a: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لكل الناس سوف يجعل الجميع أكثر معرفة بالأحداث وأصحاب قدرات في الإدراك. (سائق التاكسي مثل الوزير ت</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تاح له وسائل للمعرفة الإعلامية).</a:t>
            </a:r>
            <a:endPar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الأفراد الذين يملكون معارف كبرى سوف يتوقفون في زيادة المعلومات عند حد معين، وهذا هو ما سماه </a:t>
            </a:r>
            <a:r>
              <a:rPr lang="en-US"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err="1">
                <a:solidFill>
                  <a:schemeClr val="bg1"/>
                </a:solidFill>
                <a:latin typeface="Times New Roman" panose="02020603050405020304" pitchFamily="18" charset="0"/>
                <a:ea typeface="Calibri" panose="020F0502020204030204" pitchFamily="34" charset="0"/>
                <a:cs typeface="Arial" panose="020B0604020202020204" pitchFamily="34" charset="0"/>
              </a:rPr>
              <a:t>Ettema</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ar-SA" sz="2400" b="1" dirty="0">
                <a:solidFill>
                  <a:schemeClr val="bg1"/>
                </a:solidFill>
                <a:latin typeface="Times New Roman" panose="02020603050405020304" pitchFamily="18" charset="0"/>
                <a:ea typeface="Calibri" panose="020F0502020204030204" pitchFamily="34" charset="0"/>
              </a:rPr>
              <a:t>بالتأثير الحدي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Ceiling Effect </a:t>
            </a: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كأن الفئات العليا سوف تتشبع بالمعلومات بعد فترة وتتساوى أو تتقارب مع أصحاب المعلومات الأدنى.</a:t>
            </a:r>
            <a:endPar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93044" y="3579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929391" y="1105277"/>
            <a:ext cx="10873404"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SA"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بروز حقيقة هامة وهي أن الفجوة لا تحدث بسبب كثرة المعلومات فقط، بل وهذا هو المهم بسبب نوعية المعلومات، فبعض المعلومات النوعية قد تكون أهم في المعرفة من مئات المعلومات الأخرى، خاصة إذا ربطنا هذه المعلومات بدرجة التصرف المرتبط بالشخص نفسه وقدراته الذاتية والاجتماعية في المعرفة والإدراك والسلوك.</a:t>
            </a:r>
            <a:endParaRPr lang="en-US" sz="24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ومع هذه الدلائل فمن المؤكد أن الإعلام صنع وعمَّق الفجوات المعرفية، وسوف تزداد هذه العُزلات مع التقدم التكنولوجي الواسع والاستقطاب الثقافي على المستوى الدولي والحضاري بشكل أكثر حدة.</a:t>
            </a:r>
            <a:endParaRPr lang="en-US" sz="24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ثانياً: نظرية التماس المعلومات.</a:t>
            </a:r>
            <a:r>
              <a:rPr lang="en-US"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rgbClr val="0D0D0D"/>
                </a:solidFill>
                <a:latin typeface="Calibri" panose="020F0502020204030204" pitchFamily="34" charset="0"/>
                <a:ea typeface="Calibri" panose="020F0502020204030204" pitchFamily="34" charset="0"/>
                <a:cs typeface="+mj-cs"/>
              </a:rPr>
              <a:t>Information Seeking Theory   </a:t>
            </a:r>
            <a:endParaRPr lang="en-US" sz="2800" dirty="0">
              <a:latin typeface="Calibri" panose="020F0502020204030204" pitchFamily="34" charset="0"/>
              <a:ea typeface="Calibri" panose="020F0502020204030204" pitchFamily="34" charset="0"/>
              <a:cs typeface="+mj-cs"/>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من النظريات التي تقيس وتفسر "المعرفة" التي يلتمسها الجمهور من الإعلام، والعوامل التي تؤثر في حجم وإدراك الأفراد لهذه المعلومات.</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التماس المعلومات </a:t>
            </a:r>
            <a:r>
              <a:rPr lang="en-US" sz="2400" dirty="0">
                <a:solidFill>
                  <a:srgbClr val="0D0D0D"/>
                </a:solidFill>
                <a:latin typeface="Times New Roman" panose="02020603050405020304" pitchFamily="18" charset="0"/>
                <a:ea typeface="Calibri" panose="020F0502020204030204" pitchFamily="34" charset="0"/>
                <a:cs typeface="Arial" panose="020B0604020202020204" pitchFamily="34" charset="0"/>
              </a:rPr>
              <a:t>Information Seeking </a:t>
            </a:r>
            <a:r>
              <a:rPr lang="ar-SA" sz="2400" dirty="0">
                <a:solidFill>
                  <a:srgbClr val="0D0D0D"/>
                </a:solidFill>
                <a:latin typeface="Times New Roman" panose="02020603050405020304" pitchFamily="18" charset="0"/>
                <a:ea typeface="Calibri" panose="020F0502020204030204" pitchFamily="34" charset="0"/>
              </a:rPr>
              <a:t>يعن</a:t>
            </a:r>
            <a:r>
              <a:rPr lang="ar-EG" sz="2400" dirty="0">
                <a:solidFill>
                  <a:srgbClr val="0D0D0D"/>
                </a:solidFill>
                <a:latin typeface="Times New Roman" panose="02020603050405020304" pitchFamily="18" charset="0"/>
                <a:ea typeface="Calibri" panose="020F0502020204030204" pitchFamily="34" charset="0"/>
              </a:rPr>
              <a:t>ي</a:t>
            </a:r>
            <a:r>
              <a:rPr lang="ar-SA" sz="2400" dirty="0">
                <a:solidFill>
                  <a:srgbClr val="0D0D0D"/>
                </a:solidFill>
                <a:latin typeface="Times New Roman" panose="02020603050405020304" pitchFamily="18" charset="0"/>
                <a:ea typeface="Calibri" panose="020F0502020204030204" pitchFamily="34" charset="0"/>
              </a:rPr>
              <a:t> باختصار أن</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الفرد وهو يتلقى الرسالة الاتصالية يتعامل مع مصادر المعلومات ولديه مساحة من الثقة أو عدم الثقة في المصادر، ولديه عشرات الأسباب التي تشكل إدراكاته للمعلومات وللمصادر ولديه قدر من الاختيار الحر أو غير الحر الذي يجيب عن التساؤلات: ما مسببات بحثه عن المعلومات، ما أنواع المصادر التي يفضلها، ما دور المعلومات السابقة وهل وصل الجمهور إلى درجة "التشبع" بحيث لا يتلمس مصادر جديدة.. ولماذا نحن الجماهير ننتق</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ي</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المعلومات التي تتفق مع اتجاهاتنا الراهنة.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11031" y="-39566"/>
            <a:ext cx="2649477" cy="98317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6285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783830" y="919622"/>
            <a:ext cx="10040704" cy="5391758"/>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SA"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إذن هي نظرية تقف عند: المتلقي والمعلومات والمصادر في الأساس.</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تم تجريب النظرية على سلوك قار</a:t>
            </a:r>
            <a:r>
              <a:rPr lang="ar-EG" sz="2400" dirty="0" err="1">
                <a:solidFill>
                  <a:schemeClr val="bg1"/>
                </a:solidFill>
                <a:latin typeface="Calibri" panose="020F0502020204030204" pitchFamily="34" charset="0"/>
                <a:ea typeface="Calibri" panose="020F0502020204030204" pitchFamily="34" charset="0"/>
                <a:cs typeface="Times New Roman" panose="02020603050405020304" pitchFamily="18" charset="0"/>
              </a:rPr>
              <a:t>ئي</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الصحف منذ الخمسينات (دراسة وسلى وباور 1957 ودراسة بيرلو 1960) كما تم وضع القواعد العلمية البارزة مع كتابات دونهيو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Donahew </a:t>
            </a:r>
            <a:r>
              <a:rPr lang="ar-SA" sz="2400" dirty="0">
                <a:solidFill>
                  <a:schemeClr val="bg1"/>
                </a:solidFill>
                <a:latin typeface="Times New Roman" panose="02020603050405020304" pitchFamily="18" charset="0"/>
                <a:ea typeface="Calibri" panose="020F0502020204030204" pitchFamily="34" charset="0"/>
              </a:rPr>
              <a:t>وتبتون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Tipton </a:t>
            </a:r>
            <a:r>
              <a:rPr lang="ar-SA" sz="2400" dirty="0">
                <a:solidFill>
                  <a:schemeClr val="bg1"/>
                </a:solidFill>
                <a:latin typeface="Times New Roman" panose="02020603050405020304" pitchFamily="18" charset="0"/>
                <a:ea typeface="Calibri" panose="020F0502020204030204" pitchFamily="34" charset="0"/>
              </a:rPr>
              <a:t>في 1973</a:t>
            </a:r>
            <a:r>
              <a:rPr lang="ar-EG" sz="2400" dirty="0">
                <a:solidFill>
                  <a:schemeClr val="bg1"/>
                </a:solidFill>
                <a:latin typeface="Calibri" panose="020F0502020204030204" pitchFamily="34" charset="0"/>
                <a:ea typeface="Calibri" panose="020F0502020204030204" pitchFamily="34" charset="0"/>
                <a:cs typeface="Arial" panose="020B0604020202020204" pitchFamily="34" charset="0"/>
              </a:rPr>
              <a:t> </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وتطبيقها في الإعلام المسموع والتلفازي.</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0"/>
              </a:spcAft>
            </a:pP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تعاظم دور "الالتماس" مع الاستخدامات الطاغية لوسائط الاتصال الجديدة خاصة الـــ "فيس بوك" في مجالات السلوك السياسي والمشاركات الاجتماعية للأفراد المستخدمين، وبالتالي رصد وضعية الوسائط الاجتماعية كمصادر للمعلومات ودرجة ثقة الجمهور لمعلوماتها والعوامل المتحكمة في التماسها.</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79095" y="638703"/>
            <a:ext cx="10143259" cy="558059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lnSpc>
                <a:spcPct val="150000"/>
              </a:lnSpc>
              <a:spcAft>
                <a:spcPts val="0"/>
              </a:spcAft>
              <a:buFont typeface="Wingdings" panose="05000000000000000000" pitchFamily="2" charset="2"/>
              <a:buChar char=""/>
            </a:pP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مراحل التماس المعلومات</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وضع بعض العلماء ست مراحل تمر بها عمليات الالتماس</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وهي</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1</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المبدأ أو الشروع</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أي إدراك المتلمس ذهنياً لحاجته إلى المعرفة وهدفها.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2</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الاختيار والانتقاء</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كيفية إشباع تلمس المعلومات والبحث عنها.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3</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الاستكشاف</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طرح أسئلة تبحث عن إجابات من مصادرها.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4</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الصياغة والدوافع:</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أي وضع الطريقة التي يمكن من خلالها بلورة سلوك المتلقي في تلمس المعلومة. (الاستلقاء على الظهر - قراءة العناوين).</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5</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الجمع والانتقاء</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الحصول الفعلي على المعارف من مصادرها.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6</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العرض والتقديم والاستجابة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الأفراد يتعاملون مع المعلومات بمجمل معارفهم السابقة بما يؤكد خطوات الالتماس التي من أبرزها أن الناس مختلفون في اتجاهاتهم وآرائهم.</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33299"/>
            <a:ext cx="2649477"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53317" y="0"/>
            <a:ext cx="2649477" cy="5988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214203" y="546620"/>
            <a:ext cx="10835230" cy="5764761"/>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0"/>
              </a:spcAft>
            </a:pPr>
            <a:r>
              <a:rPr lang="ar-SA" sz="28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فرضيات النظرية: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في ضوء التطبيق العلمي لنظرية التماس المعلومات، يمكن رصد أبرز الفرضيات المستهدفة من هذه النظرية في الآتي: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1 - التعرف على معدل التعرض وكذلك أسباب الالتماس (الرضا الذاتي - اكتساب المعرفة - الترابط الاجتماعي - الترفيه - إزالة التوتر).</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2 - ترتيب أهم الوسائط التي يعتمد عليها المتلقي</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الصحف أو المواقع أو الإذاعة</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وربط هذا بدرجة الثقة في المعلومات ودرجة التوافق معها. (الناس لا تميل عادة للاطلاع على المعلومات التي تتناقض مع قناعاتها).</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0"/>
              </a:spcAft>
            </a:pP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3 - إدراك الفرد لوجود المصدر يعن</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ي</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التماس المعلومات منه وعدم إدراكه يعن</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ي</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عدم البحث عن المعلومة. فكثافة التعرض تزيد الثقة في المصدر.</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809962"/>
            <a:ext cx="10190893" cy="53089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4 - الجمهور النشط يخلق لنفسه بيئة معلوماتية فعالة بعيداً عن البيئة غير الفعالة في الواقع (يعنى المتحمس للكورة سوف يخلق لنفسه مصادر للمعارف والوثوق بها بعيداً عن المعلومات المفروضة).</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5- يتم رصد الالتماس وسلوكياته بأدوات منهجية أبرزها الملاحظة</a:t>
            </a:r>
            <a:r>
              <a:rPr lang="en-US" sz="2400" dirty="0">
                <a:solidFill>
                  <a:srgbClr val="852F4A"/>
                </a:solidFill>
                <a:latin typeface="Times New Roman" panose="02020603050405020304" pitchFamily="18" charset="0"/>
                <a:ea typeface="Calibri" panose="020F0502020204030204" pitchFamily="34" charset="0"/>
                <a:cs typeface="Arial" panose="020B0604020202020204" pitchFamily="34" charset="0"/>
              </a:rPr>
              <a:t>Observation </a:t>
            </a:r>
            <a:r>
              <a:rPr lang="ar-SA" sz="2400" dirty="0">
                <a:solidFill>
                  <a:srgbClr val="852F4A"/>
                </a:solidFill>
                <a:latin typeface="Times New Roman" panose="02020603050405020304" pitchFamily="18" charset="0"/>
                <a:ea typeface="Calibri" panose="020F0502020204030204" pitchFamily="34" charset="0"/>
              </a:rPr>
              <a:t>والاستبيان </a:t>
            </a:r>
            <a:r>
              <a:rPr lang="en-US" sz="2400" dirty="0">
                <a:solidFill>
                  <a:srgbClr val="852F4A"/>
                </a:solidFill>
                <a:latin typeface="Times New Roman" panose="02020603050405020304" pitchFamily="18" charset="0"/>
                <a:ea typeface="Calibri" panose="020F0502020204030204" pitchFamily="34" charset="0"/>
                <a:cs typeface="Arial" panose="020B0604020202020204" pitchFamily="34" charset="0"/>
              </a:rPr>
              <a:t>Questionnaire</a:t>
            </a: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 والمقابلة. كما يتم تحديد الأفراد في المكان(القاهرة) والزمان (أكتوبر) والبشر (شباب الجامعة). وقد يستعان بتحليل النصوص (المقال أو الفيلم).</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400" dirty="0">
                <a:solidFill>
                  <a:srgbClr val="852F4A"/>
                </a:solidFill>
                <a:latin typeface="Calibri" panose="020F0502020204030204" pitchFamily="34" charset="0"/>
                <a:ea typeface="Calibri" panose="020F0502020204030204" pitchFamily="34" charset="0"/>
                <a:cs typeface="Times New Roman" panose="02020603050405020304" pitchFamily="18" charset="0"/>
              </a:rPr>
              <a:t>6 - المعلومات المتوافرة على الوسائط الالكترونية لها ميزة نسبية في الالتماس مثل الإتاحة للجميع والبحث والتفاعلية وتوافر فنون الصورة والكلمة والرسوم</a:t>
            </a:r>
            <a:r>
              <a:rPr lang="ar-SA"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51007" y="-75425"/>
            <a:ext cx="2649477"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44885" y="655400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82954" y="-7171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479685" y="672629"/>
            <a:ext cx="11344849" cy="6185371"/>
          </a:xfrm>
          <a:prstGeom prst="round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7 - سهولة الوصول إلى المصدر تسهل الوصول إلى المعلومات وترفع الثقة. الأصدقاء والجماعات المرجعية (الأسرة أو النادي).. تزاحم مصادر المعلومات الجماهيرية في الالتماس.</a:t>
            </a:r>
            <a:endParaRPr lang="en-US" sz="20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8 - عناصر عملية الالتماس يمكن قياسها بوضوح من خلال: </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قياس درجة التعرض (دائماً - أحياناً - نادراً - لا أتعرض). </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دور المصدر (المصدر الوحيد - الرئيسي - ثانوي - ضعيف - غير مفيد) </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قياس درجة الثقة (كبيرة - متوسطة - لا أثق).</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قياس اتجاهات التأثير (إيجابية - سلبية - غير واضحة - لا تؤثر).</a:t>
            </a:r>
            <a:endParaRPr lang="en-US" sz="20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9 - عندما يبحث المتلقي عن معلومات معينة قد يلجأ إلى ما أسماه دونهيو </a:t>
            </a:r>
            <a:r>
              <a:rPr lang="en-US" sz="20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Donahew</a:t>
            </a: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البحث المجازف أي استقصاء المعارف من مصدر أو مصادر محددة لارتباطها بالخبرة الذاتية للفرد. </a:t>
            </a:r>
            <a:endParaRPr lang="en-US" sz="20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10 - في حالات معينة يقرر "الفرد" إغلاق دائرة سعيه نحو الحصول على معلومات المصدر: لن أتعرض بعد اليوم لكافة برامج ال "توك شو" عندئذ سوف يبدأ المشاهد في تدعيم قناعاته السابقة.. أو تغيير صورة الواقع بعيداً عن البرامج كما يراه. </a:t>
            </a:r>
            <a:endParaRPr lang="en-US" sz="2000" b="1"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ومن المؤكد أن الفرضيات السالفة لا تنفصل عن مجتمع المعلومات وحالة التأزم أو الاستقرار وحجم السيطرة على المعلومات من مؤسسات التحكم،</a:t>
            </a:r>
            <a:r>
              <a:rPr lang="ar-EG"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كما أن </a:t>
            </a:r>
            <a:r>
              <a:rPr lang="ar-SA" sz="20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عمليات الالتماس تختلف باختلاف المكونات الديمقراطية للفرد.</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854439" y="899653"/>
            <a:ext cx="10948352" cy="5411728"/>
          </a:xfrm>
          <a:prstGeom prst="roundRect">
            <a:avLst/>
          </a:prstGeom>
          <a:solidFill>
            <a:srgbClr val="852F4A">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justLow"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ثالثاً: نظرية الإطار الإعلامي. </a:t>
            </a:r>
            <a:r>
              <a:rPr lang="en-US" sz="2400" b="1" dirty="0">
                <a:solidFill>
                  <a:schemeClr val="bg1"/>
                </a:solidFill>
                <a:latin typeface="Times New Roman" panose="02020603050405020304" pitchFamily="18" charset="0"/>
                <a:ea typeface="Calibri" panose="020F0502020204030204" pitchFamily="34" charset="0"/>
              </a:rPr>
              <a:t>Framing Theory</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واحدة من النظريات الحديثة التي تفسر تأثيرات الرسالة الإعلامية ذاتها وتقيس دور المحتوى في تشكيل الاهتمام والتأثير على الاتجاهات والآراء قُبالة القضايا المثارة إعلامياً.</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ولكن قبل الوقوف عند نظرية تحليل الإطار الإعلامي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Framing Analysis</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سوف نتوقف أمام بعض الاعتبارات الخاصة ببناء الرسالة الإعلامية وكيف تستطيع الرسالة تحقيق الإقناع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Persuasion </a:t>
            </a:r>
            <a:r>
              <a:rPr lang="ar-EG" sz="2400" dirty="0">
                <a:solidFill>
                  <a:schemeClr val="bg1"/>
                </a:solidFill>
                <a:latin typeface="Times New Roman" panose="02020603050405020304" pitchFamily="18" charset="0"/>
                <a:ea typeface="Calibri" panose="020F0502020204030204" pitchFamily="34" charset="0"/>
              </a:rPr>
              <a:t>المقصود.</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في هذا الصدد هناك جانبان على درجة عالية من الأهمية:</a:t>
            </a:r>
            <a:endParaRPr lang="en-US" sz="2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الجانب الأول:</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خاص ببناء الرسالة وتوظيف الحُجج والأساليب الإقناعية.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الجانب الثاني</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خاص بالاستمالات المستخدمة مع الجماهير في التأثير</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734518"/>
            <a:ext cx="10581542" cy="536839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الجانب الأول: بناء الرسالة وتنظيم الحُجج الإقناعية: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وضع الباحثون عدداً من الاعتبارات الخاصة بالبناء اللغوي وترتيب العرض والحُجج الإقناعية التي تؤثر في تأثيرات الرسالة على الجمهور، ويمكن إجمال هذه الاعتبارات في الآتي: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1.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تحديد المدخل الناجح:</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فبداية الرسالة يؤثر على إنجاحها، وقد تكون البداية بالحُجج العقلانية أو بالاستمالات اللغوية أو العاطفية أو هما معاً، وينبغي أن تراعى البداية الموضوع والظروف الاتصالية.</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2.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الخلاصة والنتائج:</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تُشير الدراسات إلى أن الأفراد يفضلون الرسالة التي تقدم الخلاصة والنتيجة، خاصة عندما تكون متفقة مع اتجاهات المتلقي.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3.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تقديم الرسالة للأدلة والشواهد:</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تحتاج الرسالة إلى شواهد ومعلومات وأدلة على صدق المضمون وأهدافه. فالأدلة والشواهد تقوِّى مضمون الرسالة كما تساعد على زيادة درجة الصدق في مصدر الرسالة، خاصة عندما يكون المتلقي من النوع الذكي الذي يحتاج إلى دليل.</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53317" y="124256"/>
            <a:ext cx="2649477"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38230" y="-43541"/>
            <a:ext cx="2649477"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899410" y="639970"/>
            <a:ext cx="11288297" cy="5671410"/>
          </a:xfrm>
          <a:prstGeom prst="roundRect">
            <a:avLst/>
          </a:prstGeom>
          <a:solidFill>
            <a:schemeClr val="bg2">
              <a:lumMod val="75000"/>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r" rtl="1">
              <a:lnSpc>
                <a:spcPct val="150000"/>
              </a:lnSpc>
              <a:spcAft>
                <a:spcPts val="0"/>
              </a:spcAft>
            </a:pPr>
            <a:r>
              <a:rPr lang="ar-EG" sz="28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٤</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اللغة والأسلوب:</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فاللغة المألوفة والمناسبة لمستويات الجمهور وطبيعة الرسالة من عوامل التأثير. ومن المؤشرات العلمية: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سهولة الأسلوب تحقق يسر القراءة أو القابلية للقراءة.</a:t>
            </a:r>
            <a:r>
              <a:rPr lang="en-US" sz="2400" dirty="0">
                <a:solidFill>
                  <a:srgbClr val="0D0D0D"/>
                </a:solidFill>
                <a:latin typeface="Times New Roman" panose="02020603050405020304" pitchFamily="18" charset="0"/>
                <a:ea typeface="Calibri" panose="020F0502020204030204" pitchFamily="34" charset="0"/>
                <a:cs typeface="Arial" panose="020B0604020202020204" pitchFamily="34" charset="0"/>
              </a:rPr>
              <a:t> Readability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اللغة المتدنية مع الجمهور المثقف أو اللغة العالية مع الجمهور البسيط من معوقات الرسالة.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اللغة الانفعالية قد يكون لها رد فعل سلبي من الجمهور.</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اللغة الانفعالية </a:t>
            </a:r>
            <a:r>
              <a:rPr lang="en-US" sz="2400" dirty="0">
                <a:solidFill>
                  <a:srgbClr val="0D0D0D"/>
                </a:solidFill>
                <a:latin typeface="Times New Roman" panose="02020603050405020304" pitchFamily="18" charset="0"/>
                <a:ea typeface="Calibri" panose="020F0502020204030204" pitchFamily="34" charset="0"/>
                <a:cs typeface="Arial" panose="020B0604020202020204" pitchFamily="34" charset="0"/>
              </a:rPr>
              <a:t>Intense Language </a:t>
            </a:r>
            <a:r>
              <a:rPr lang="ar-EG" sz="2400" dirty="0">
                <a:solidFill>
                  <a:srgbClr val="0D0D0D"/>
                </a:solidFill>
                <a:latin typeface="Times New Roman" panose="02020603050405020304" pitchFamily="18" charset="0"/>
                <a:ea typeface="Calibri" panose="020F0502020204030204" pitchFamily="34" charset="0"/>
              </a:rPr>
              <a:t>العنيدة تتناسب مع القائم بالاتصال المنفعل العنيد، وتتناسب أكثر مع المتلقي المحايد.</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٥ -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التكرار والتراكم</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تكرار التعرض خاصة مع التنوع وعلى فترات يرسِّخ مضمون الرسالة، ويضعف مقاومة المتلقي، ويكسر الملل. ويكون التكرار مفيداً عندما يكون مدروساً، وأفكار الرسالة مجزأة، ومتناسبة مع الزمان والرسالة والمكان والجمهور.</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49115" y="930139"/>
            <a:ext cx="10453679" cy="5113775"/>
          </a:xfrm>
          <a:prstGeom prst="roundRect">
            <a:avLst/>
          </a:prstGeom>
          <a:solidFill>
            <a:srgbClr val="669BB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٦</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 </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عرض جنب واحد أو عرض الجانب المؤيد والمعارض</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هل تكون الرسالة أكثر فاعلية عندما تتضمن الجانب الذي تريده أن يصل للناس أو عندما تقدم الجوانب المؤيدة والجوانب المعارضة معاً؟</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بشكل عام فإنَّ الجانب الواحد المؤيد لهدف الرسالة له ميزة الوضوح وزيادة قناعة المتلقي، والجوانب المعارضة لها ميزة الحصول على رضا وثقة الجمهور، وقد تحقق له نوعاً من الحصانة الذهنية ضد الآراء المعارضة التي يتعرض لها. ومن الشواهد العلمية الهامة في هذا الصدد:</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تقديم الجانبين أكثر تأثيراً مع الجمهور المتردد.</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تقديم الجانبين أكثر فاعلية على تحويل آراء الأفراد المتعلمين.</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99955" y="-33635"/>
            <a:ext cx="2649477"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564752" y="237387"/>
            <a:ext cx="11238041" cy="6073993"/>
          </a:xfrm>
          <a:prstGeom prst="roundRect">
            <a:avLst/>
          </a:prstGeom>
          <a:solidFill>
            <a:schemeClr val="accent5">
              <a:lumMod val="75000"/>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r" rtl="1">
              <a:lnSpc>
                <a:spcPct val="150000"/>
              </a:lnSpc>
              <a:spcAft>
                <a:spcPts val="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٧ - </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تأثير رأى الأغلبية:</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عندما تتضمن الرسالة رأى الأغلبية السائد ولو ظاهرياً فمن الأرجح زيادة التأييد لها. فالمتلقي قد يتردد في قبول الآراء التي لا تقف مع الرأي الشائع.</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algn="r" rtl="1">
              <a:lnSpc>
                <a:spcPct val="150000"/>
              </a:lnSpc>
              <a:spcAft>
                <a:spcPts val="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٨ - </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استخدام الاحتياجات الموجودة:</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عندما تفقد الرسالة الاحتياجات الموجودة أو العاجلة، يزيد احتمال عدم فاعليتها. فالجمهور يقل حماسه مع الاحتياجات غير الموجودة والآجلة أو الاحتياجات الجديدة.</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٩ - </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ترتيب حُجج الرسالة الإقناعية</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الحُجج القوية هل يكون تأثيرها أقوى عندما تقدم في أول الرسالة الإعلامية أم في نهايتها؟ هل تبدأ الرسالة بالحُجج الضعيفة ثم القوية أم العكس؟</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هناك اتجاهان رئيسيان في هذا الصدد: اتجاه يؤخر الحُجج القوية إلى النهاية ويسمى تأثير النهاية أو ترتيب الذروة.</a:t>
            </a:r>
            <a:r>
              <a:rPr lang="en-US"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Recency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واتجاه آخر يرى البدء بالحُجج الأقوى ويُسمى تأثير البداية أو ترتيب عكس الذروة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Primacy</a:t>
            </a:r>
            <a:r>
              <a:rPr lang="ar-EG"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  </a:t>
            </a: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والواقع أنه ليست هناك قاعدة نهائية في أولوية ترتيب الحُجج، فقد يرتبط هذا بالمصدر نفسه وبطبيعة الموضوع والجمهور وظروف الاتصال.. وإن اتفق معظم الباحثين بأن ما يقال أولاً أكثر قابلية للتصديق ولكنه قول - كما يقول هوفلاند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Hovland</a:t>
            </a: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 دون إثبات يقيني.</a:t>
            </a:r>
            <a:endParaRPr lang="en-US" sz="20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404734" y="930140"/>
            <a:ext cx="11610834" cy="518184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spcAft>
                <a:spcPts val="80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ثانياً: الاستمالات المستخدمة في التأثير:</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يرتبط دور الرسالة الإعلامية في الإقناع بقدرة الرسالة على إحداث التأثير المطلوب في البناء المعرفي والبناء الوجداني للمتلقي.</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وقد وضع العلماء لهذا المعنى مُسمى علمياً وهو "الاستمالات " أي المثيرات والدوافع التي يميل بها المتلقي معرفياً ووجدانياً وسلوكياً نحو مضمون الرسالة المُبتغى.</a:t>
            </a:r>
          </a:p>
          <a:p>
            <a:pPr algn="justLow" rtl="1">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وتتحدد هذه الاستمالات في ثلاثة أنواع من الاستمالات الرئيسية: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spcAft>
                <a:spcPts val="800"/>
              </a:spcAft>
              <a:buFont typeface="+mj-lt"/>
              <a:buAutoNum type="arabicPeriod"/>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الاستمالات العاطفية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Emotional Appeals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وهي التي تخاطب عواطف الإنسان ومشاعره وانفعالاته وتُثير فيه نوازعه النفسية. ومن مظاهر الرسالة العاطفية أنها تستغل حاجات الفرد ودوافعه النفسية.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وهذا الأسلوب يفضل في حالات الدعاية والدعاية المضادة، أو حالات الخوف، وعندما يكون الجمهور أقل تعلماً، ومع الشخصيات الجماهيرية ذات النفوذ الجماهيري، ووقت الاستجابات السريعة والطارئة.</a:t>
            </a:r>
          </a:p>
          <a:p>
            <a:pPr algn="justLow" rtl="1">
              <a:lnSpc>
                <a:spcPct val="150000"/>
              </a:lnSpc>
              <a:spcAft>
                <a:spcPts val="800"/>
              </a:spcAft>
            </a:pPr>
            <a:endParaRPr lang="en-US" sz="1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81968" y="-195113"/>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229192" y="819317"/>
            <a:ext cx="10573602"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spcAft>
                <a:spcPts val="800"/>
              </a:spcAft>
              <a:buFont typeface="+mj-lt"/>
              <a:buAutoNum type="arabicPeriod"/>
            </a:pPr>
            <a:r>
              <a:rPr lang="ar-EG" sz="28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الاستمالات العقلانية </a:t>
            </a:r>
            <a:r>
              <a:rPr lang="en-US" sz="28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Rational Appeals</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وهي التي تخاطب عقل الإنسان ومدركاته المنطقية، بحيث تركز الرسالة هنا على تسكين الانفعالات وتقديم الحُجج المنطقية وتعتمد على لغة هادئة وأقل عمومية، كما تركز على مدركات الفرد وتقلل مخاطبة العقل الجمعي، وتستند إلى الأرقام والإحصاءات والمقدمات المُفضية إلى النتائج.</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تتناسب هذه الاستمالات أكثر مع الموضوعات الجادة الأقل عاطفية، ومع الجمهور الذكي الأكثر تعلماً، وفى الأحداث ذات المدى البعيد.</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0944" y="142694"/>
            <a:ext cx="2649477"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798820" y="546621"/>
            <a:ext cx="10003974" cy="549781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3- استمالات التخويف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Fears Appeals</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وهي التي تُنبه الجمهور إلى تجنب المخاطر. فالرسالة هنا تُشير إلى النتائج غير المرغوبة التي قد تترتب على عدم قبول المتلقي لمضمون الاتصال، مثل التحذير من انتخاب مرشح معين أو انتشار أنفلونزا الطيور، أو آثار الحروب.. ومن المؤشرات العلمية في هذا:</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أي استجابة تقلل التوتر الذي عليه المتلقي تصبح مقبولة إعلامياً.</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عندما يُثير القائم بالاتصال مخاوف المتلقي بشدة قد يتحول إلى الرفض والكراهية للرسالة وللقائم بالاتصال معاً.</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التخويف لا يؤثر بوضوح عندما يكون احتمال حدوث الخطر بعيداً عن المتلقي أو مبالغاً فيه.</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اقتراب التهديد من المتلقي ذاتياً يرفع التوتر ويرفع قبول الرسالة.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48679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29587" y="737893"/>
            <a:ext cx="11173204" cy="5752847"/>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50000"/>
              </a:lnSpc>
              <a:spcAft>
                <a:spcPts val="80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تحليل الإطار الإعلامي</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تقوم هذه النظرية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Framing Analysis </a:t>
            </a:r>
            <a:r>
              <a:rPr lang="ar-EG" sz="2400" dirty="0">
                <a:solidFill>
                  <a:schemeClr val="bg1"/>
                </a:solidFill>
                <a:latin typeface="Times New Roman" panose="02020603050405020304" pitchFamily="18" charset="0"/>
                <a:ea typeface="Calibri" panose="020F0502020204030204" pitchFamily="34" charset="0"/>
              </a:rPr>
              <a:t>على أساس أن أحداث ومضامين وسائل الإعلام لا يكون لها مغزى في حد ذاتها إلا إذا وضعت في تنظيم وسياق وأطر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Frames </a:t>
            </a:r>
            <a:r>
              <a:rPr lang="ar-EG" sz="2400" dirty="0">
                <a:solidFill>
                  <a:schemeClr val="bg1"/>
                </a:solidFill>
                <a:latin typeface="Times New Roman" panose="02020603050405020304" pitchFamily="18" charset="0"/>
                <a:ea typeface="Calibri" panose="020F0502020204030204" pitchFamily="34" charset="0"/>
              </a:rPr>
              <a:t>إعلامية، هذه الأطر تنُظم الألفاظ والنصوص والمعاني وتستخدم الخبرات والقيم الاجتماعية السائدة.</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تأطير الرسالة الإعلامية هنا يوفر القدرة على قياس محتوى الرسالة ويفسر دورها في التأثير على الاتجاهات والآراء.</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مثال: عندما يقع حادث مروري، فالحدث قد لا تكون له دلالة عند الناس، ولكن وسائل الإعلام تصفه في إطار إعلامي من حيث اللغة والصياغة والتركيز على عنصر معين حتى يصبح هاماً في قلب الإطار الاجتماعي كله.. على سبيل المثال: تفسير الحدث في سياق نزيف الدم المستمر لأرواح الأفراد.. استهتار السائق أو القيادة بدون رخص أو في حالة تعاطيه المخدر.. فوضى الشارع.. إهمال رجال الأمن....الخ</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19134" y="899652"/>
            <a:ext cx="10483660"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وهكذا يستخدم الإعلام جزءاً من المضمون لوضعه في أنساق اجتماعية عامة وهامة ليحدد ويضخم الحدث ثم يبسطه ويضع له الحل.</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ويعرف جوفمان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Goffman </a:t>
            </a:r>
            <a:r>
              <a:rPr lang="ar-EG" sz="2800" dirty="0">
                <a:solidFill>
                  <a:schemeClr val="bg1"/>
                </a:solidFill>
                <a:latin typeface="Times New Roman" panose="02020603050405020304" pitchFamily="18" charset="0"/>
                <a:ea typeface="Calibri" panose="020F0502020204030204" pitchFamily="34" charset="0"/>
              </a:rPr>
              <a:t>الإطار الإعلامي بأنه: بناء محدد للتوقعات</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التي تستخدمها وسائل الإعلام لتجعل الناس أكثر إدراكاً للمواقف الاجتماعية في وقت ما.</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فهو إذن عملية هادفة من القائم بالاتصال أي الصحفي عندما يُعيد تنظيم الرسالة حتى تصب في خانة إدراكات الناس ومؤثراتهم الإقناعية.</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214222" y="745205"/>
            <a:ext cx="10483660"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وقد حددت إنتمان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Entman </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1983 أربع وظائف لتحليل الإطار الإعلامي هي:</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1. تحديد المشكلة أو القضية بدقة.</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2. تشخيص أسباب المشكلة.</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3. وضع أحكام أخلاقية.</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4. اقتراح سُبل العلاج.</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079292" y="899652"/>
            <a:ext cx="10723502"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أنواع الأُطر الإعلامية: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قدم العلماء عدة أنواع للأُطر الإعلامية المرتبطة غالباً بتغطية الإعلام للأخبار من ذلك:</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1 . </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الإطار المحدد بقضية</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حيث يتم التركيز على قضية أو حدث، جوانبه واضحة عند الجمهور لأنه حدث مرتبط بوقائع ملموسة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Episodic frame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عندئذ يركز الإطار على المدخل الشخصي أو تقديم عناصر الحدث وتداعياته. مثل (أنفلونزا الطيور)، فالحدث هنا يتناول انتشار مظاهر الإصابة، إجراءات سلوكية وطبية، أدوار المسئولين، قصص إخبارية عن الإصابات أو صناعة الدواجن التي تضررت، البدائل المتاحة عند الحكومة والشعب.</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69431" y="659567"/>
            <a:ext cx="11007078" cy="555973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2.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الإطار العام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Thematic frame</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يرى الأحداث في سياق عام مجرد، يقدم تفسيرات عامة للوقائع، ويربطها بالمعايير الثقافية والسياسية، وقد تكون ثقيلة على نفسية المتلقي؛ إلا أنها هامة لفهم المشكلات وتقديم الحلول والإقناع على المدى البعيد. (فحادث انتحار الرجل الذي عجز عن دفع رسوم المدرسة لابنه، يعالج في إطار: البطالة أو الفقر الذي يهدد المجتمع، وغياب التضامن الاجتماعي، مجانية التعليم التي ذهبت مع الريح.... فهل يدفع الآباء حياتهم ثمناً لأولادهم.. وهكذا.</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3.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الاستراتيجية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Strategic frame</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يرى الأحداث في سياقها الاستراتيجي المؤثر على شأن الدولة القومي، </a:t>
            </a:r>
            <a:r>
              <a:rPr lang="ar-EG" sz="2400" dirty="0" err="1">
                <a:solidFill>
                  <a:srgbClr val="0D0D0D"/>
                </a:solidFill>
                <a:latin typeface="Calibri" panose="020F0502020204030204" pitchFamily="34" charset="0"/>
                <a:ea typeface="Calibri" panose="020F0502020204030204" pitchFamily="34" charset="0"/>
                <a:cs typeface="Times New Roman" panose="02020603050405020304" pitchFamily="18" charset="0"/>
              </a:rPr>
              <a:t>ويتلائم</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هذا الإطار مع الأحداث السياسية والعسكرية ويركز على قيم مثل:</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مبدأ الفوز والخسارة والتقدم والتأخر والنهضة أو الانهيار.</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لغة الحروب والصراعات والتنافس الوطني والدولي.</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مبدأ النفوذ والقوة ومصادره وأشخاصه ومظاهره.</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127" y="67139"/>
            <a:ext cx="1196027" cy="7949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3674" y="154217"/>
            <a:ext cx="989975"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08113" y="-157552"/>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34519" y="569627"/>
            <a:ext cx="10820418" cy="573842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4</a:t>
            </a:r>
            <a:r>
              <a:rPr lang="ar-EG" sz="2800"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الاهتمامات الإنسانية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Human Interest</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يرى الأحداث في سياق تأثيراتها الإنسانية والعاطفية العامة، بحيث تصاغ الرسائل في قوالب وقصص درامية ذات نزعة عاطفية مؤثرة. مثال حادث سقوط الطفل المغربي ريان في بئر عميق، وتأثر جميع الشعوب بقصته وتفاعلهم معه وهو ما ظهر بوضوح على شبكات التواصل الاجتماعي وجذب اهتمام العالم أجمع لقصته المأساوية.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5.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النتائج الاقتصادية</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ويضع هذا الإطار الوقائع في سياق النتائج الاقتصادية التي نتجت عن الأحداث، ويُشير للتأثير المتوقع على الأفراد والدول، فالقائمون بالاتصال يستخدمون الناتج المادي لجعل الرسالة الإعلامية أكثر فاعلية على الناس وأكثر ارتباطاً بمصالحهم. مثال: (بيع إحدى شركات القطاع العام تتأطر في علاج الخسائر المادية الحالية، وتشغيل رأس المال الفردي، عدم إيجاد فرص عمل جديدة للشباب).</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71358" y="-2674"/>
            <a:ext cx="2649477"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6</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 إطار المسئولية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Responsibility frame</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يضع القائم بالاتصال الرسالة للإجابة عن السؤال: من المسئول عن حادث ما؟ الأفراد والمؤسسات والدولة فهم معنيون بمعرفة المسئول عن الحدث وتحديده في شخص أو قانون أو سلوك أو حكومة محددة.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7.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الصراع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Conflict frame</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بحيث تقدم الأحداث في إطار تنافسي صراعي حاد، قد تتجاهل الرسائل عناصر هامة في سبيل إبراز سياق الصراع، كأن تبرز الفساد وعدم الثقة في المسئولين، بحيث ترى الأشخاص قبل أن ترى الأحداث وترصد المصالح قبل أن ترصد الأهداف، وتقيس الرسالة بمقياس الخاسر والرابح والمنتصر والمهزوم. وهو بُعد يبالغ الإعلاميون في جعله إطاراً للأحداث.</a:t>
            </a:r>
          </a:p>
          <a:p>
            <a:pPr lvl="0"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8. </a:t>
            </a:r>
            <a:r>
              <a:rPr lang="ar-EG" sz="24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إطار المبادئ الأخلاقية </a:t>
            </a:r>
            <a:r>
              <a:rPr lang="en-US" sz="2400" b="1" dirty="0">
                <a:solidFill>
                  <a:srgbClr val="0D0D0D"/>
                </a:solidFill>
                <a:latin typeface="Times New Roman" panose="02020603050405020304" pitchFamily="18" charset="0"/>
                <a:ea typeface="Calibri" panose="020F0502020204030204" pitchFamily="34" charset="0"/>
                <a:cs typeface="Arial" panose="020B0604020202020204" pitchFamily="34" charset="0"/>
              </a:rPr>
              <a:t>Morality frame</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قد يستشهد فيها بالاقتباسات والأدلة الدينية التي تدعم سوقه للوقائع أو بالمصادر والجماعات المرجعية التي تؤكد هذا الإطار.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1032357"/>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p>
          <a:p>
            <a:pPr algn="just"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برزت عدة نظريات تتحدث عن تأثيرات محدودة لوسائل الإعلام على الجمهور، ومن أبرز هذه النظريات </a:t>
            </a:r>
            <a:r>
              <a:rPr lang="ar-EG" sz="2400" dirty="0">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نظرية فجوة المعرفة والتي تقوم على افتراض أساسي وهو أن التعرض لوسائل الإعلام بشكل مستمر يزيد من مستوى معرفة فئات معينة وهي الفئات ذات المستوى الاجتماعي والاقتصادي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مقارنة</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ب</a:t>
            </a:r>
            <a:r>
              <a:rPr lang="ar-SA"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الفئات الأخرى الأقل. بينما تُعد نظرية التماس المعلومات من النظريات التي تقيس وتفسر "المعرفة" التي يلتمسها الجمهور من الإعلام، والعوامل التي تؤثر في حجم وإدراك الأفراد لهذه المعلومات.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أما نظرية الإطار الإعلامي فتعتبر واحدة من النظريات الحديثة التي تفسر تأثيرات الرسالة الإعلامية ذاتها وتقيس دور المحتوى في تشكيل الاهتمام والتأثير على الاتجاهات والآراء حِيال القضايا المثارة إعلامياً.</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algn="r" rtl="1">
              <a:lnSpc>
                <a:spcPct val="150000"/>
              </a:lnSpc>
            </a:pPr>
            <a:r>
              <a:rPr lang="ar-SA" sz="2400" b="1" dirty="0">
                <a:solidFill>
                  <a:srgbClr val="002060"/>
                </a:solidFill>
                <a:cs typeface="+mj-cs"/>
              </a:rPr>
              <a:t>- كمال الحاج، نظريات الإعلام والاتصال، الجامعة الافتراضية السورية، 2020.</a:t>
            </a:r>
            <a:endParaRPr lang="en-US" sz="2400" b="1" dirty="0">
              <a:solidFill>
                <a:srgbClr val="002060"/>
              </a:solidFill>
              <a:cs typeface="+mj-cs"/>
            </a:endParaRPr>
          </a:p>
          <a:p>
            <a:pPr algn="r" rtl="1">
              <a:lnSpc>
                <a:spcPct val="150000"/>
              </a:lnSpc>
            </a:pPr>
            <a:r>
              <a:rPr lang="ar-SA" sz="2400" b="1" dirty="0">
                <a:solidFill>
                  <a:srgbClr val="002060"/>
                </a:solidFill>
                <a:cs typeface="+mj-cs"/>
              </a:rPr>
              <a:t>- رضا عكاشه، تأثيرات الإعلام " نظريات ونماذج الاتصال ف</a:t>
            </a:r>
            <a:r>
              <a:rPr lang="ar-EG" sz="2400" b="1" dirty="0">
                <a:solidFill>
                  <a:srgbClr val="002060"/>
                </a:solidFill>
                <a:cs typeface="+mj-cs"/>
              </a:rPr>
              <a:t>ي</a:t>
            </a:r>
            <a:r>
              <a:rPr lang="ar-SA" sz="2400" b="1" dirty="0">
                <a:solidFill>
                  <a:srgbClr val="002060"/>
                </a:solidFill>
                <a:cs typeface="+mj-cs"/>
              </a:rPr>
              <a:t> مجال المنصات الرقمية"، ط4، يناير 2020.</a:t>
            </a:r>
            <a:endParaRPr lang="en-US" sz="2400" b="1" dirty="0">
              <a:solidFill>
                <a:srgbClr val="002060"/>
              </a:solidFill>
              <a:cs typeface="+mj-cs"/>
            </a:endParaRPr>
          </a:p>
          <a:p>
            <a:pPr algn="r" rtl="1">
              <a:lnSpc>
                <a:spcPct val="150000"/>
              </a:lnSpc>
            </a:pPr>
            <a:r>
              <a:rPr lang="ar-SA" sz="2400" b="1" dirty="0">
                <a:solidFill>
                  <a:srgbClr val="002060"/>
                </a:solidFill>
                <a:cs typeface="+mj-cs"/>
              </a:rPr>
              <a:t>- حسن عماد مكاوي، عاطف عدلي العبد، نظريات الإعلام، جامعة القاهرة، مركز دراسات الرأي العام، 2007.</a:t>
            </a:r>
            <a:endParaRPr lang="en-US" sz="2400" b="1" dirty="0">
              <a:solidFill>
                <a:srgbClr val="002060"/>
              </a:solidFill>
              <a:cs typeface="+mj-cs"/>
            </a:endParaRPr>
          </a:p>
          <a:p>
            <a:pPr algn="just" rtl="1">
              <a:lnSpc>
                <a:spcPct val="150000"/>
              </a:lnSpc>
            </a:pPr>
            <a:r>
              <a:rPr lang="ar-SA" sz="2400" b="1" dirty="0">
                <a:solidFill>
                  <a:srgbClr val="002060"/>
                </a:solidFill>
                <a:cs typeface="+mj-cs"/>
              </a:rPr>
              <a:t>- محمد عبد الحميد، نظريات الإعلام واتجاهات التأثير، عالم الكتب، ط3، 2004.</a:t>
            </a:r>
            <a:endParaRPr lang="ar-EG" sz="2400" b="1" dirty="0">
              <a:solidFill>
                <a:srgbClr val="002060"/>
              </a:solidFill>
              <a:latin typeface="Calibri" panose="020F0502020204030204" pitchFamily="34" charset="0"/>
              <a:ea typeface="Calibri" panose="020F0502020204030204" pitchFamily="34" charset="0"/>
              <a:cs typeface="+mj-cs"/>
            </a:endParaRPr>
          </a:p>
          <a:p>
            <a:pPr lvl="0" algn="r" rtl="1">
              <a:lnSpc>
                <a:spcPct val="115000"/>
              </a:lnSpc>
            </a:pPr>
            <a:endParaRPr lang="ar-EG" sz="2400" b="1" dirty="0">
              <a:solidFill>
                <a:srgbClr val="002060"/>
              </a:solidFill>
              <a:latin typeface="Calibri" panose="020F0502020204030204" pitchFamily="34" charset="0"/>
              <a:ea typeface="Calibri" panose="020F0502020204030204" pitchFamily="34" charset="0"/>
              <a:cs typeface="+mj-cs"/>
            </a:endParaRPr>
          </a:p>
          <a:p>
            <a:pPr marL="457200" lvl="0" indent="-457200" algn="r" rtl="1">
              <a:lnSpc>
                <a:spcPct val="115000"/>
              </a:lnSpc>
              <a:buFontTx/>
              <a:buChar char="-"/>
            </a:pPr>
            <a:endParaRPr lang="ar-EG"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buFontTx/>
              <a:buChar char="-"/>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057575" y="5486592"/>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2227</TotalTime>
  <Words>3929</Words>
  <Application>Microsoft Office PowerPoint</Application>
  <PresentationFormat>Widescreen</PresentationFormat>
  <Paragraphs>221</Paragraphs>
  <Slides>40</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Arial</vt:lpstr>
      <vt:lpstr>Bauhaus 93</vt:lpstr>
      <vt:lpstr>Calibri</vt:lpstr>
      <vt:lpstr>Calibri Light</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160</cp:revision>
  <dcterms:created xsi:type="dcterms:W3CDTF">2023-04-29T09:08:23Z</dcterms:created>
  <dcterms:modified xsi:type="dcterms:W3CDTF">2023-07-23T16:43:08Z</dcterms:modified>
</cp:coreProperties>
</file>