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2" r:id="rId3"/>
    <p:sldId id="259" r:id="rId4"/>
    <p:sldId id="278" r:id="rId5"/>
    <p:sldId id="303" r:id="rId6"/>
    <p:sldId id="304" r:id="rId7"/>
    <p:sldId id="305" r:id="rId8"/>
    <p:sldId id="307" r:id="rId9"/>
    <p:sldId id="308" r:id="rId10"/>
    <p:sldId id="310" r:id="rId11"/>
    <p:sldId id="311" r:id="rId12"/>
    <p:sldId id="312" r:id="rId13"/>
    <p:sldId id="315" r:id="rId14"/>
    <p:sldId id="323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13" r:id="rId23"/>
    <p:sldId id="314" r:id="rId24"/>
    <p:sldId id="324" r:id="rId25"/>
    <p:sldId id="325" r:id="rId26"/>
    <p:sldId id="326" r:id="rId27"/>
    <p:sldId id="327" r:id="rId28"/>
    <p:sldId id="301" r:id="rId29"/>
    <p:sldId id="328" r:id="rId30"/>
    <p:sldId id="329" r:id="rId31"/>
    <p:sldId id="330" r:id="rId32"/>
    <p:sldId id="297" r:id="rId33"/>
    <p:sldId id="29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761" y="422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1474" y="715791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40197" y="3182946"/>
            <a:ext cx="16375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Demand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9B4A792-BF8F-16B7-CE2F-964BD38F643E}"/>
              </a:ext>
            </a:extLst>
          </p:cNvPr>
          <p:cNvSpPr txBox="1">
            <a:spLocks/>
          </p:cNvSpPr>
          <p:nvPr/>
        </p:nvSpPr>
        <p:spPr>
          <a:xfrm>
            <a:off x="515153" y="1946669"/>
            <a:ext cx="7736427" cy="34129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800" dirty="0"/>
              <a:t>What makes the prices of oil and gasoline double in just one year?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800" dirty="0"/>
              <a:t>Will the price of gasoline keep on rising? 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800" dirty="0"/>
              <a:t>Some prices rise, some fall, and some fluctuate.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altLang="en-US" sz="3200" dirty="0">
                <a:solidFill>
                  <a:srgbClr val="FF0000"/>
                </a:solidFill>
              </a:rPr>
              <a:t>This chapter explains how markets determine prices and why prices change.</a:t>
            </a:r>
          </a:p>
          <a:p>
            <a:pPr marL="0" indent="0" eaLnBrk="1" hangingPunct="1">
              <a:buNone/>
            </a:pP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361174-8CA7-CA5F-015E-1D81FEC03E7E}"/>
              </a:ext>
            </a:extLst>
          </p:cNvPr>
          <p:cNvSpPr txBox="1"/>
          <p:nvPr/>
        </p:nvSpPr>
        <p:spPr>
          <a:xfrm>
            <a:off x="2646910" y="533303"/>
            <a:ext cx="38334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Objective of Lecture (2)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125191-CC70-7ABB-668C-DBD3E10313A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669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Demand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dirty="0"/>
              <a:t>If you demand something, then you</a:t>
            </a:r>
          </a:p>
          <a:p>
            <a:pPr lvl="1" indent="0" eaLnBrk="1" hangingPunct="1">
              <a:buClr>
                <a:schemeClr val="tx1"/>
              </a:buClr>
            </a:pPr>
            <a:r>
              <a:rPr lang="en-US" altLang="en-US" dirty="0"/>
              <a:t>1. Want it,</a:t>
            </a:r>
          </a:p>
          <a:p>
            <a:pPr lvl="1" indent="0" eaLnBrk="1" hangingPunct="1">
              <a:buClr>
                <a:schemeClr val="tx1"/>
              </a:buClr>
            </a:pPr>
            <a:r>
              <a:rPr lang="en-US" altLang="en-US" dirty="0"/>
              <a:t>2. Can afford it, and</a:t>
            </a:r>
          </a:p>
          <a:p>
            <a:pPr lvl="1" indent="0" eaLnBrk="1" hangingPunct="1">
              <a:buClr>
                <a:schemeClr val="tx1"/>
              </a:buClr>
            </a:pPr>
            <a:r>
              <a:rPr lang="en-US" altLang="en-US" dirty="0"/>
              <a:t>3. Have made a definite plan to buy it.</a:t>
            </a:r>
          </a:p>
          <a:p>
            <a:pPr lvl="1" indent="0" eaLnBrk="1" hangingPunct="1"/>
            <a:r>
              <a:rPr lang="en-US" altLang="en-US" dirty="0"/>
              <a:t>The </a:t>
            </a:r>
            <a:r>
              <a:rPr lang="en-US" altLang="en-US" b="1" u="sng" dirty="0">
                <a:solidFill>
                  <a:srgbClr val="FF0000"/>
                </a:solidFill>
              </a:rPr>
              <a:t>quantity demanded </a:t>
            </a:r>
            <a:r>
              <a:rPr lang="en-US" altLang="en-US" dirty="0"/>
              <a:t>of a good or service is the amount that consumers </a:t>
            </a:r>
            <a:r>
              <a:rPr lang="en-US" altLang="en-US" b="1" u="sng" dirty="0"/>
              <a:t>plan</a:t>
            </a:r>
            <a:r>
              <a:rPr lang="en-US" altLang="en-US" dirty="0"/>
              <a:t> to buy during </a:t>
            </a:r>
            <a:r>
              <a:rPr lang="en-US" altLang="en-US" b="1" u="sng" dirty="0"/>
              <a:t>a particular time period</a:t>
            </a:r>
            <a:r>
              <a:rPr lang="en-US" altLang="en-US" dirty="0"/>
              <a:t>, and at a </a:t>
            </a:r>
            <a:r>
              <a:rPr lang="en-US" altLang="en-US" b="1" u="sng" dirty="0"/>
              <a:t>particular price</a:t>
            </a:r>
            <a:r>
              <a:rPr lang="en-US" altLang="en-US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C87B17-1215-59E6-91CF-A84F3E6D4B46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62952" y="2204822"/>
            <a:ext cx="9683344" cy="26128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demand of any good and service are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inversely related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demanded;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greater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demanded.”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3536DF-4EFD-4FA1-F4DF-E67B116C4753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5964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43682" y="1601908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illustrated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by: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downward-sloping demand curve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demanded on the horizontal axis and the price on the vertical axis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slope is negative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between </a:t>
            </a:r>
            <a:r>
              <a:rPr lang="en-US" sz="2400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&amp; </a:t>
            </a:r>
            <a:r>
              <a:rPr lang="en-US" sz="2400" u="sng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333B20-CEB7-9484-F220-17AF63C5E4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6098" y="1999984"/>
            <a:ext cx="3366670" cy="32561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B09F1B-4BD0-AB98-F2E0-D05A63A6F5C0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6183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300868" y="1610199"/>
            <a:ext cx="5773953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Substitution effect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 Income effect</a:t>
            </a:r>
            <a:endParaRPr lang="en-US" alt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68A0AC-74C2-9D00-7360-05E9E298CEA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619" t="27976" r="55060" b="41383"/>
          <a:stretch/>
        </p:blipFill>
        <p:spPr>
          <a:xfrm>
            <a:off x="5304740" y="2538267"/>
            <a:ext cx="6341882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6682B04-88AA-56D6-5771-74BE9540C87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8587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43682" y="1601908"/>
            <a:ext cx="7417222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Substitution effect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43030F-4787-8682-031F-56AB05B95D1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79" t="31041" r="54239" b="35765"/>
          <a:stretch/>
        </p:blipFill>
        <p:spPr>
          <a:xfrm>
            <a:off x="2237324" y="2785120"/>
            <a:ext cx="8810994" cy="31626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BF0CCF-BCC7-367C-8349-016BB8B62553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924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43682" y="1601908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Substitution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that is due to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change in the relative price of the good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586A89A-138B-1B9B-B392-2EF7A582C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351205"/>
              </p:ext>
            </p:extLst>
          </p:nvPr>
        </p:nvGraphicFramePr>
        <p:xfrm>
          <a:off x="4015409" y="3918213"/>
          <a:ext cx="6452943" cy="18583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52943">
                  <a:extLst>
                    <a:ext uri="{9D8B030D-6E8A-4147-A177-3AD203B41FA5}">
                      <a16:colId xmlns:a16="http://schemas.microsoft.com/office/drawing/2014/main" val="4146398491"/>
                    </a:ext>
                  </a:extLst>
                </a:gridCol>
              </a:tblGrid>
              <a:tr h="1858398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If the price of meat increases, 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then the higher price may encourage consumers to switch to alternative food sources, such as buying vegetables.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 err="1">
                          <a:effectLst/>
                          <a:highlight>
                            <a:srgbClr val="FFFF00"/>
                          </a:highlight>
                        </a:rPr>
                        <a:t>Pmeat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↑</a:t>
                      </a:r>
                      <a:r>
                        <a:rPr lang="en-US" sz="2000" dirty="0">
                          <a:effectLst/>
                        </a:rPr>
                        <a:t>     </a:t>
                      </a:r>
                      <a:r>
                        <a:rPr lang="en-US" sz="2000" dirty="0" err="1">
                          <a:effectLst/>
                        </a:rPr>
                        <a:t>Qd.meat</a:t>
                      </a:r>
                      <a:r>
                        <a:rPr lang="en-US" sz="2000" dirty="0">
                          <a:effectLst/>
                        </a:rPr>
                        <a:t>↓   </a:t>
                      </a:r>
                      <a:r>
                        <a:rPr lang="en-US" sz="2000" u="sng" dirty="0" err="1">
                          <a:effectLst/>
                          <a:highlight>
                            <a:srgbClr val="FFFF00"/>
                          </a:highlight>
                        </a:rPr>
                        <a:t>Qd.vegetables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↑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07755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CF7F545-2BD9-DAEA-F310-4ECD026076AF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5400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200" dirty="0"/>
              <a:t>Income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caused by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change in a consumer’s income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when the price of a product changes</a:t>
            </a:r>
            <a:endParaRPr lang="en-US" altLang="en-US" sz="3600" dirty="0"/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7ECFCF7-89A6-BD78-39BA-4FD2ADC26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095160"/>
              </p:ext>
            </p:extLst>
          </p:nvPr>
        </p:nvGraphicFramePr>
        <p:xfrm>
          <a:off x="3953408" y="3866274"/>
          <a:ext cx="7835955" cy="17303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35955">
                  <a:extLst>
                    <a:ext uri="{9D8B030D-6E8A-4147-A177-3AD203B41FA5}">
                      <a16:colId xmlns:a16="http://schemas.microsoft.com/office/drawing/2014/main" val="1526082410"/>
                    </a:ext>
                  </a:extLst>
                </a:gridCol>
              </a:tblGrid>
              <a:tr h="30543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If the price of meat increases, 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it means that after buying some meat, they will have lower spare income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Therefore, consumers will buy less meat because of this income effect.</a:t>
                      </a:r>
                      <a:endParaRPr lang="en-US" sz="1600" dirty="0">
                        <a:effectLst/>
                      </a:endParaRPr>
                    </a:p>
                    <a:p>
                      <a:pPr marL="22860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 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P meat ↑</a:t>
                      </a:r>
                      <a:r>
                        <a:rPr lang="en-US" sz="2000" dirty="0">
                          <a:effectLst/>
                        </a:rPr>
                        <a:t>     Income ↓     </a:t>
                      </a:r>
                      <a:r>
                        <a:rPr lang="en-US" sz="2000" u="sng" dirty="0" err="1">
                          <a:effectLst/>
                          <a:highlight>
                            <a:srgbClr val="FFFF00"/>
                          </a:highlight>
                        </a:rPr>
                        <a:t>Qd.meat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 ↓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73320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F6938A6-7DF1-16A9-0986-8C89A3C5D489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8266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Demand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36D034-B47A-1974-6A8E-F76CC7D345B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956" t="38174" r="61304" b="31199"/>
          <a:stretch/>
        </p:blipFill>
        <p:spPr>
          <a:xfrm>
            <a:off x="1726338" y="2122912"/>
            <a:ext cx="8582880" cy="36285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452166-A04F-B29B-99A8-B0D22FA397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23722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10743518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u="sng" dirty="0" err="1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Quantity Demanded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0C2832-B172-16BB-096B-858B4366D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788467"/>
              </p:ext>
            </p:extLst>
          </p:nvPr>
        </p:nvGraphicFramePr>
        <p:xfrm>
          <a:off x="984711" y="2465637"/>
          <a:ext cx="10743518" cy="22081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3518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Change the </a:t>
                      </a:r>
                      <a:r>
                        <a:rPr lang="en-US" sz="2400" b="1" u="sng" dirty="0">
                          <a:effectLst/>
                        </a:rPr>
                        <a:t>Price of the good </a:t>
                      </a:r>
                      <a:r>
                        <a:rPr lang="en-US" sz="2400" dirty="0">
                          <a:effectLst/>
                        </a:rPr>
                        <a:t>→ Change in </a:t>
                      </a:r>
                      <a:r>
                        <a:rPr lang="en-US" sz="2400" b="1" u="sng" dirty="0">
                          <a:effectLst/>
                        </a:rPr>
                        <a:t>quantity demanded </a:t>
                      </a:r>
                      <a:r>
                        <a:rPr lang="en-US" sz="2400" dirty="0">
                          <a:effectLst/>
                        </a:rPr>
                        <a:t>→ </a:t>
                      </a:r>
                      <a:r>
                        <a:rPr lang="en-US" sz="2400" b="1" u="sng" dirty="0">
                          <a:effectLst/>
                        </a:rPr>
                        <a:t>Movement</a:t>
                      </a:r>
                      <a:r>
                        <a:rPr lang="en-US" sz="2400" dirty="0">
                          <a:effectLst/>
                        </a:rPr>
                        <a:t> along the demand curve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P↓→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↑→ Move </a:t>
                      </a:r>
                      <a:r>
                        <a:rPr lang="en-US" sz="2000" u="sng" dirty="0">
                          <a:solidFill>
                            <a:srgbClr val="FF0000"/>
                          </a:solidFill>
                          <a:effectLst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demand curve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P↑ →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↓→ Move </a:t>
                      </a:r>
                      <a:r>
                        <a:rPr lang="en-US" sz="2000" u="sng" dirty="0">
                          <a:solidFill>
                            <a:srgbClr val="FF0000"/>
                          </a:solidFill>
                          <a:effectLst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demand curve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D0BD5D7-C089-8668-21F3-F6CA6128D523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6686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10743518" cy="9541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u="sng" dirty="0" err="1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Quantity Demanded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4EC62DE-F95B-6F1A-5816-3E4B5FBE10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988991"/>
              </p:ext>
            </p:extLst>
          </p:nvPr>
        </p:nvGraphicFramePr>
        <p:xfrm>
          <a:off x="477079" y="2690150"/>
          <a:ext cx="4456002" cy="2546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7189">
                  <a:extLst>
                    <a:ext uri="{9D8B030D-6E8A-4147-A177-3AD203B41FA5}">
                      <a16:colId xmlns:a16="http://schemas.microsoft.com/office/drawing/2014/main" val="1567635366"/>
                    </a:ext>
                  </a:extLst>
                </a:gridCol>
                <a:gridCol w="1711482">
                  <a:extLst>
                    <a:ext uri="{9D8B030D-6E8A-4147-A177-3AD203B41FA5}">
                      <a16:colId xmlns:a16="http://schemas.microsoft.com/office/drawing/2014/main" val="2085688483"/>
                    </a:ext>
                  </a:extLst>
                </a:gridCol>
                <a:gridCol w="1687331">
                  <a:extLst>
                    <a:ext uri="{9D8B030D-6E8A-4147-A177-3AD203B41FA5}">
                      <a16:colId xmlns:a16="http://schemas.microsoft.com/office/drawing/2014/main" val="1426617700"/>
                    </a:ext>
                  </a:extLst>
                </a:gridCol>
              </a:tblGrid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Point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P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Qd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5644332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500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5574625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B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450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2035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400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55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865611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229334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F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0979257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G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250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46644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H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2493205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F925B332-9A11-A56D-C33C-74F9C084D0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7971" y="2435227"/>
            <a:ext cx="5420120" cy="29462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5E5C43-7709-C921-E6D6-B9C9D50BF92C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8901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62952" y="1739010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 buying plans change,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Shift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demand curve at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D ↑→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D ↓→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Left</a:t>
            </a:r>
            <a:endParaRPr lang="en-US" sz="2800" dirty="0">
              <a:solidFill>
                <a:srgbClr val="FF0000"/>
              </a:solidFill>
              <a:effectLst/>
            </a:endParaRPr>
          </a:p>
          <a:p>
            <a:endParaRPr lang="en-US" sz="4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BAD2CC9-B3EC-F6E8-F705-7E8662CD6BAF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72159" y="2411896"/>
            <a:ext cx="3704223" cy="323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18B33B-FC0A-E4A9-F416-40C92CB55488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56921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demand are: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other goods (substitute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complementary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(-)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utlook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(Expected future prices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Expected future income and credit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ncome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(Normal good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inferior good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umber of potential customers (Population)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aste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(Preferences)for a good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against the good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0F7A3E-8E4A-CF78-F1C9-7C77DF85B3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4852" y="4651800"/>
            <a:ext cx="5435600" cy="11872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B50B8A-33BE-C687-286C-550CE65461BE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0010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3453578" y="1283572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4E4C59B-F7C0-309B-0E2B-B98B8623D5D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98" t="31927" r="53479" b="36246"/>
          <a:stretch/>
        </p:blipFill>
        <p:spPr>
          <a:xfrm>
            <a:off x="1727861" y="1944999"/>
            <a:ext cx="8307301" cy="33920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2975E9-2560-ACB5-AF41-5647E564AA61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1076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208430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3125EB-2BA2-8ECB-56D3-036D7F06F20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020" t="31218" r="44457" b="13234"/>
          <a:stretch/>
        </p:blipFill>
        <p:spPr>
          <a:xfrm>
            <a:off x="2615148" y="1610199"/>
            <a:ext cx="6409739" cy="430579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058D87-C3B7-8EB6-D370-1C3CAF26658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370" t="25061" r="52935" b="35411"/>
          <a:stretch/>
        </p:blipFill>
        <p:spPr>
          <a:xfrm>
            <a:off x="1727862" y="4208398"/>
            <a:ext cx="2654979" cy="13503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DC96B7-B919-1B19-5F71-54CF14605F3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26637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208430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AA4625E-4493-284A-C387-E9D0503CFA1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6087" t="30946" r="16301" b="13233"/>
          <a:stretch/>
        </p:blipFill>
        <p:spPr>
          <a:xfrm>
            <a:off x="5016618" y="1519164"/>
            <a:ext cx="5234925" cy="43384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90BF240-FF0C-32DA-55D3-7D4D81E0F7F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521" t="32141" r="56196" b="31972"/>
          <a:stretch/>
        </p:blipFill>
        <p:spPr>
          <a:xfrm>
            <a:off x="300868" y="2564508"/>
            <a:ext cx="4545496" cy="24599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61A9DF-2D0B-A996-B786-3766FDF3F43F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279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 Outlook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938719" y="1765861"/>
            <a:ext cx="10199863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of the good 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 of a good rises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current demand for the good increases and the demand curve shifts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لو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انا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متوقع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سعر العربية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هيغلي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كمان سنة ,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فبالتالى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هروح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مشتريها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دلوقتي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قبل ما تغلي فبكدة توقع زياد السعر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فى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المستقبل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ادى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الى زيادة الطلب على العربية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دلوقتى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income and credit.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(+VE)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expected future income increases or when credit is easy to obtain, the demand might increase now and the demand curve shifts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ar-SA" sz="1400" b="1" u="none" strike="noStrike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4629F1-7826-81D1-EC02-539F55497DD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471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en-US" sz="24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Income</a:t>
            </a:r>
            <a:r>
              <a:rPr lang="ar-SA" sz="24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1E9831B-E748-7037-E25C-3068AFB6C87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72" t="30879" r="20978" b="11674"/>
          <a:stretch/>
        </p:blipFill>
        <p:spPr>
          <a:xfrm>
            <a:off x="1492707" y="1765102"/>
            <a:ext cx="9533101" cy="41421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3478BB-FF5C-94A5-0076-1FF65E1253FA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96375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5706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 Number of potential customers (Population)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1014365" y="2532011"/>
            <a:ext cx="10199863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potential customers (Population) </a:t>
            </a:r>
            <a:r>
              <a:rPr lang="en-US" sz="2400" b="1" i="1" u="sng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increase in population → increases the demand for all goods→ and the demand curve shifts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ar-SA" sz="1400" b="1" u="none" strike="noStrike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5B28D3-E01D-5543-570C-E35975B531F5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0952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Demand Curve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57069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 </a:t>
            </a:r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Tastes (People’s preferences)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1014365" y="2532011"/>
            <a:ext cx="10199863" cy="2846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Tastes (People’s preferences) :</a:t>
            </a: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increases → and the demand curve shifts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8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800" b="1" i="1" u="sng" dirty="0">
              <a:solidFill>
                <a:srgbClr val="C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800" b="1" i="1" u="sng" dirty="0">
              <a:solidFill>
                <a:srgbClr val="C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decreases → and the demand curve shifts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leftward</a:t>
            </a:r>
            <a:r>
              <a:rPr lang="ar-SA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8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C5F73F-68B4-255B-12C0-9D6CF5B37723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6464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62952" y="2086022"/>
            <a:ext cx="10080909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demand curve is 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willingness-and-ability-to-pay curve: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indicates consumer's 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Willingness to pay which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is equal to that consumer's 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Marginal Benefit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b="1" u="sng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(WTP = P = MB)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smaller the quantity available, the higher is the price that someone is willing to pay for another unit,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7" y="571323"/>
            <a:ext cx="8425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The demand curve &amp; the willingness -and-ability-to-pay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7C11A0-F8EC-D0AC-3947-AC5BE526DFF7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6776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300867" y="2086022"/>
            <a:ext cx="7372141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pizza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 slices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WTP = MB = P = 1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f pizza decreases to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slices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WTP =MB=P= 2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772090" y="587272"/>
            <a:ext cx="8425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The demand curve &amp; the willingness -and-ability-to-pay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A9E3A3-8801-25FC-A635-35F60BB6B1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2767" y="1889546"/>
            <a:ext cx="3787956" cy="37938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35B0FB-BCD8-BCBC-9059-EC3ABAF1F306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3368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772090" y="587272"/>
            <a:ext cx="8425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89B75B3-C59B-69C2-E1F4-DA44219949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44850" y="1846924"/>
            <a:ext cx="3962400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CC0066"/>
                </a:solidFill>
              </a:rPr>
              <a:t>Movement Along the Demand Curve</a:t>
            </a:r>
          </a:p>
          <a:p>
            <a:pPr lvl="1" indent="0" eaLnBrk="1" hangingPunct="1"/>
            <a:r>
              <a:rPr lang="en-US" altLang="en-US" dirty="0"/>
              <a:t>When </a:t>
            </a:r>
            <a:r>
              <a:rPr lang="en-US" altLang="en-US" b="1" u="sng" dirty="0">
                <a:solidFill>
                  <a:srgbClr val="FF0000"/>
                </a:solidFill>
              </a:rPr>
              <a:t>the price</a:t>
            </a:r>
            <a:r>
              <a:rPr lang="en-US" altLang="en-US" dirty="0"/>
              <a:t> of the good changes and everything else remains the same, </a:t>
            </a:r>
            <a:r>
              <a:rPr lang="en-US" altLang="en-US" b="1" u="sng" dirty="0">
                <a:solidFill>
                  <a:srgbClr val="FF0000"/>
                </a:solidFill>
              </a:rPr>
              <a:t>the quantity demanded </a:t>
            </a:r>
            <a:r>
              <a:rPr lang="en-US" altLang="en-US" dirty="0"/>
              <a:t>changes and there is </a:t>
            </a:r>
            <a:r>
              <a:rPr lang="en-US" altLang="en-US" b="1" u="sng" dirty="0">
                <a:solidFill>
                  <a:srgbClr val="FF0000"/>
                </a:solidFill>
              </a:rPr>
              <a:t>a movement along the demand curve</a:t>
            </a:r>
            <a:r>
              <a:rPr lang="en-US" altLang="en-US" dirty="0"/>
              <a:t>. 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8746168A-A247-67EE-C7A4-BE1B889D7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822" y="1610200"/>
            <a:ext cx="4419600" cy="4154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75EC6E1-4828-7551-FDBC-8A44A1E6DBCA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628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772090" y="587272"/>
            <a:ext cx="8425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42D4AA-69F7-790E-C1D5-809355B5779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4564800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b="1" dirty="0">
                <a:solidFill>
                  <a:srgbClr val="CC0066"/>
                </a:solidFill>
              </a:rPr>
              <a:t>A Shift of the Demand Curve</a:t>
            </a:r>
          </a:p>
          <a:p>
            <a:pPr marL="122238" lvl="1" indent="46038" eaLnBrk="1" hangingPunct="1"/>
            <a:r>
              <a:rPr lang="en-US" altLang="en-US" dirty="0"/>
              <a:t>If the price remains the same but one </a:t>
            </a:r>
            <a:r>
              <a:rPr lang="en-US" altLang="en-US" b="1" u="sng" dirty="0">
                <a:solidFill>
                  <a:srgbClr val="FF0000"/>
                </a:solidFill>
              </a:rPr>
              <a:t>of the other Factors </a:t>
            </a:r>
            <a:r>
              <a:rPr lang="en-US" altLang="en-US" dirty="0"/>
              <a:t>on buyers’ plans changes, </a:t>
            </a:r>
            <a:r>
              <a:rPr lang="en-US" altLang="en-US" b="1" u="sng" dirty="0">
                <a:solidFill>
                  <a:srgbClr val="FF0000"/>
                </a:solidFill>
              </a:rPr>
              <a:t>demand changes </a:t>
            </a:r>
            <a:r>
              <a:rPr lang="en-US" altLang="en-US" dirty="0"/>
              <a:t>and </a:t>
            </a:r>
            <a:r>
              <a:rPr lang="en-US" altLang="en-US" b="1" u="sng" dirty="0">
                <a:solidFill>
                  <a:srgbClr val="FF0000"/>
                </a:solidFill>
              </a:rPr>
              <a:t>the demand curve shifts</a:t>
            </a:r>
            <a:r>
              <a:rPr lang="en-US" altLang="en-US" dirty="0"/>
              <a:t>.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50E947DD-F4F7-DBF7-5BD4-05092FC28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095" y="1424650"/>
            <a:ext cx="4419600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F26DEA-4A15-F0CF-375E-AB9686B94397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322878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772090" y="587272"/>
            <a:ext cx="8425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42D4AA-69F7-790E-C1D5-809355B5779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9663579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does demand not change when the price of good changes with no change in the other influences on buying plans?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Demand curve, price is the only factor that leads to change the Quantity demanded and cause a movement along demand curve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ECCC47-49B5-164A-3E7E-60096851273F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58532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772090" y="587272"/>
            <a:ext cx="8425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9869D2E-EAE8-8A31-A6D1-3B3E1027A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382884"/>
              </p:ext>
            </p:extLst>
          </p:nvPr>
        </p:nvGraphicFramePr>
        <p:xfrm>
          <a:off x="821635" y="1573969"/>
          <a:ext cx="10058400" cy="2072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1800" dirty="0">
                          <a:effectLst/>
                        </a:rPr>
                        <a:t>	Change Quantity demanded	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Change Demand curve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>
                          <a:effectLst/>
                        </a:rPr>
                        <a:t>Other factors constant, as the price change, Quantity demanded will change at opposite direction </a:t>
                      </a:r>
                      <a:endParaRPr lang="en-US" sz="1400">
                        <a:effectLst/>
                      </a:endParaRP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>
                          <a:effectLst/>
                        </a:rPr>
                        <a:t>Movement along demand curve</a:t>
                      </a:r>
                      <a:endParaRPr lang="en-US" sz="14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When price is constant, as the other influences on buying plans change, Demand will change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Shift demand curve at given price level.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</a:tbl>
          </a:graphicData>
        </a:graphic>
      </p:graphicFrame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F0FF05D3-9190-0F89-266C-C2893F73C6BC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79548" y="3724695"/>
            <a:ext cx="3487582" cy="2193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F78C9299-520B-913B-7410-9A9B91052133}"/>
              </a:ext>
            </a:extLst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85088" y="3527416"/>
            <a:ext cx="3192582" cy="2406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5651FF-08C6-611E-5CC9-F6A8C73ADFCA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716132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610199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consistent with the law of demand?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a DVD causes an increase in the quantity of DVDs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soda causes a decrease in the quantity of soda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decrease in the price of a gallon of milk causes a decrease in the quantity of milk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price of juice causes no change in the quantity of juice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law of demand implies that if nothing else changes, there is-------------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positive relationship between the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negative relationship between the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linear relationship between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exponential relationship between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9993064" y="2558927"/>
            <a:ext cx="2079611" cy="27728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E1D7AD-DC39-6AF6-4BE6-94813F296BCE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42094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330810" y="1545653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market for magazines, the "income effect" means that-------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magazines are usually purchased by people with higher-than-average incomes.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price of a substitute product like books will make magazine readers feel a little poorer than they were before.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magazines will reduce the total purchasing power of magazine readers, making them able to afford fewer magazines.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price of magazines will raise the relative price of magazines to books, causing magazine readers to read more books and fewer magazines.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As the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relative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price of a good falls, the substitution effect implies that people buy----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that good and more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more of that good and less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less of that good and less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more of that good and more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FF33DCB-678B-2B75-ED91-8A489D5342CF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19668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For normal goods which of the following explains why demand curves slope downward?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prices and income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substitutes and complements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resources and technology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substitution effect and income effect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the demand curve reflects-------------------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all the wants of a given household.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highest price consumers are willing and able to pay for that particular unit of a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highest price sellers will accept for all units they are producing.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lowest-cost technology available to produce a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B796A27-4CC2-976E-9DFF-EA6710091DDE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7710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Ham and eggs are complements. If the price of ham rises, the demand for eggs will------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increase or decrease but the demand curve for ham will not change.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decrease and the demand curve for ham will shift rightward.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not change but there will be a movement along the demand curve for eggs.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decrease and the demand curve for eggs will shift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shifts the demand curve for hamburgers?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the meat used to produce hamburgers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hamburger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fall in the price of French fries, a complement for hamburgers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number of hamburger restaurants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E83578B-C61F-019C-D6B0-7138FFC8FD55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80903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The Law of 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Change in Quantity Demanded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Change in Demand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The demand curve &amp; the willingness -and-ability-to-pay.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A Change in the Quantity Demanded Vs a Change in Demand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1EE5FA-1B5A-9C3A-7CEA-27E2B0B726F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76598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1935</Words>
  <Application>Microsoft Office PowerPoint</Application>
  <PresentationFormat>Widescreen</PresentationFormat>
  <Paragraphs>295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Calibri</vt:lpstr>
      <vt:lpstr>Calibri Light</vt:lpstr>
      <vt:lpstr>Courier New</vt:lpstr>
      <vt:lpstr>Palatino Linotype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139</cp:revision>
  <dcterms:created xsi:type="dcterms:W3CDTF">2021-08-03T13:03:26Z</dcterms:created>
  <dcterms:modified xsi:type="dcterms:W3CDTF">2023-01-29T20:21:21Z</dcterms:modified>
</cp:coreProperties>
</file>