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diagrams/data2.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diagrams/drawing2.xml" ContentType="application/vnd.ms-office.drawingml.diagramDrawing+xml"/>
  <Override PartName="/ppt/theme/theme2.xml" ContentType="application/vnd.openxmlformats-officedocument.theme+xml"/>
  <Override PartName="/ppt/diagrams/layout1.xml" ContentType="application/vnd.openxmlformats-officedocument.drawingml.diagramLayout+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quickStyle1.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ppt/tags/tag3.xml" ContentType="application/vnd.openxmlformats-officedocument.presentationml.tags+xml"/>
  <Override PartName="/docProps/app.xml" ContentType="application/vnd.openxmlformats-officedocument.extended-properties+xml"/>
  <Override PartName="/ppt/tags/tag6.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9"/>
  </p:notesMasterIdLst>
  <p:sldIdLst>
    <p:sldId id="480" r:id="rId2"/>
    <p:sldId id="561" r:id="rId3"/>
    <p:sldId id="744" r:id="rId4"/>
    <p:sldId id="700" r:id="rId5"/>
    <p:sldId id="463" r:id="rId6"/>
    <p:sldId id="464" r:id="rId7"/>
    <p:sldId id="466" r:id="rId8"/>
    <p:sldId id="465" r:id="rId9"/>
    <p:sldId id="467" r:id="rId10"/>
    <p:sldId id="468" r:id="rId11"/>
    <p:sldId id="469" r:id="rId12"/>
    <p:sldId id="470" r:id="rId13"/>
    <p:sldId id="471" r:id="rId14"/>
    <p:sldId id="472" r:id="rId15"/>
    <p:sldId id="473" r:id="rId16"/>
    <p:sldId id="474" r:id="rId17"/>
    <p:sldId id="743" r:id="rId18"/>
    <p:sldId id="714" r:id="rId19"/>
    <p:sldId id="715" r:id="rId20"/>
    <p:sldId id="716" r:id="rId21"/>
    <p:sldId id="717" r:id="rId22"/>
    <p:sldId id="718" r:id="rId23"/>
    <p:sldId id="720" r:id="rId24"/>
    <p:sldId id="721" r:id="rId25"/>
    <p:sldId id="722" r:id="rId26"/>
    <p:sldId id="309" r:id="rId27"/>
    <p:sldId id="723" r:id="rId28"/>
    <p:sldId id="724" r:id="rId29"/>
    <p:sldId id="725" r:id="rId30"/>
    <p:sldId id="726" r:id="rId31"/>
    <p:sldId id="747" r:id="rId32"/>
    <p:sldId id="319" r:id="rId33"/>
    <p:sldId id="728" r:id="rId34"/>
    <p:sldId id="729" r:id="rId35"/>
    <p:sldId id="730" r:id="rId36"/>
    <p:sldId id="731" r:id="rId37"/>
    <p:sldId id="732" r:id="rId38"/>
    <p:sldId id="733" r:id="rId39"/>
    <p:sldId id="734" r:id="rId40"/>
    <p:sldId id="745" r:id="rId41"/>
    <p:sldId id="736" r:id="rId42"/>
    <p:sldId id="737" r:id="rId43"/>
    <p:sldId id="738" r:id="rId44"/>
    <p:sldId id="741" r:id="rId45"/>
    <p:sldId id="742" r:id="rId46"/>
    <p:sldId id="746" r:id="rId47"/>
    <p:sldId id="54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3E5F"/>
    <a:srgbClr val="FEE5B1"/>
    <a:srgbClr val="F58221"/>
    <a:srgbClr val="00AEEF"/>
    <a:srgbClr val="FFCC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1" autoAdjust="0"/>
    <p:restoredTop sz="94720"/>
  </p:normalViewPr>
  <p:slideViewPr>
    <p:cSldViewPr snapToGrid="0">
      <p:cViewPr varScale="1">
        <p:scale>
          <a:sx n="68" d="100"/>
          <a:sy n="68"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BFD7B4-97BD-447E-A2B3-A6B43B5C1EDF}"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en-GB"/>
        </a:p>
      </dgm:t>
    </dgm:pt>
    <dgm:pt modelId="{235C7FF8-545B-4AD5-AEDB-CA22A5C4B612}">
      <dgm:prSet phldrT="[Text]"/>
      <dgm:spPr>
        <a:solidFill>
          <a:schemeClr val="accent2"/>
        </a:solidFill>
      </dgm:spPr>
      <dgm:t>
        <a:bodyPr/>
        <a:lstStyle/>
        <a:p>
          <a:r>
            <a:rPr lang="en-GB" b="1" dirty="0">
              <a:solidFill>
                <a:schemeClr val="bg1"/>
              </a:solidFill>
              <a:effectLst>
                <a:outerShdw blurRad="38100" dist="38100" dir="2700000" algn="tl">
                  <a:srgbClr val="000000">
                    <a:alpha val="43137"/>
                  </a:srgbClr>
                </a:outerShdw>
              </a:effectLst>
            </a:rPr>
            <a:t>Before</a:t>
          </a:r>
        </a:p>
      </dgm:t>
    </dgm:pt>
    <dgm:pt modelId="{1803F6AE-D377-4925-8B99-C02C1D8C876E}" type="parTrans" cxnId="{2FDA7F3E-D4AD-4E1F-956D-81746097E3F8}">
      <dgm:prSet/>
      <dgm:spPr/>
      <dgm:t>
        <a:bodyPr/>
        <a:lstStyle/>
        <a:p>
          <a:endParaRPr lang="en-GB"/>
        </a:p>
      </dgm:t>
    </dgm:pt>
    <dgm:pt modelId="{A8FDAB82-11D5-49CB-B778-E3C00B76F466}" type="sibTrans" cxnId="{2FDA7F3E-D4AD-4E1F-956D-81746097E3F8}">
      <dgm:prSet/>
      <dgm:spPr/>
      <dgm:t>
        <a:bodyPr/>
        <a:lstStyle/>
        <a:p>
          <a:endParaRPr lang="en-GB"/>
        </a:p>
      </dgm:t>
    </dgm:pt>
    <dgm:pt modelId="{672A4563-9122-4FCC-ACDA-1D7E4B38EC82}">
      <dgm:prSet phldrT="[Text]" custT="1"/>
      <dgm:spPr/>
      <dgm:t>
        <a:bodyPr/>
        <a:lstStyle/>
        <a:p>
          <a:pPr marL="171450" indent="0" defTabSz="800100">
            <a:lnSpc>
              <a:spcPct val="90000"/>
            </a:lnSpc>
            <a:spcBef>
              <a:spcPct val="0"/>
            </a:spcBef>
            <a:spcAft>
              <a:spcPct val="15000"/>
            </a:spcAft>
            <a:buNone/>
          </a:pPr>
          <a:r>
            <a:rPr lang="en-US" sz="2400" dirty="0">
              <a:solidFill>
                <a:schemeClr val="tx1"/>
              </a:solidFill>
            </a:rPr>
            <a:t>Benefit/harm analysis</a:t>
          </a:r>
          <a:endParaRPr lang="en-GB" sz="2400" dirty="0"/>
        </a:p>
      </dgm:t>
    </dgm:pt>
    <dgm:pt modelId="{A07CA04A-7415-4231-84E8-A5F724B06267}" type="parTrans" cxnId="{25BAD162-A42D-4614-96EE-94479A02F4BD}">
      <dgm:prSet/>
      <dgm:spPr/>
      <dgm:t>
        <a:bodyPr/>
        <a:lstStyle/>
        <a:p>
          <a:endParaRPr lang="en-GB"/>
        </a:p>
      </dgm:t>
    </dgm:pt>
    <dgm:pt modelId="{352CB56F-8B26-4A1A-ABC2-3E27141FE222}" type="sibTrans" cxnId="{25BAD162-A42D-4614-96EE-94479A02F4BD}">
      <dgm:prSet/>
      <dgm:spPr/>
      <dgm:t>
        <a:bodyPr/>
        <a:lstStyle/>
        <a:p>
          <a:endParaRPr lang="en-GB"/>
        </a:p>
      </dgm:t>
    </dgm:pt>
    <dgm:pt modelId="{29755213-003D-4AE4-A290-FCA57D87BE2E}">
      <dgm:prSet phldrT="[Text]" custT="1"/>
      <dgm:spPr/>
      <dgm:t>
        <a:bodyPr/>
        <a:lstStyle/>
        <a:p>
          <a:pPr marL="0" marR="0" indent="0" algn="l" defTabSz="914400" eaLnBrk="1" fontAlgn="auto" latinLnBrk="0" hangingPunct="1">
            <a:lnSpc>
              <a:spcPct val="100000"/>
            </a:lnSpc>
            <a:spcBef>
              <a:spcPts val="0"/>
            </a:spcBef>
            <a:spcAft>
              <a:spcPts val="0"/>
            </a:spcAft>
            <a:buClrTx/>
            <a:buSzTx/>
            <a:buFontTx/>
            <a:buNone/>
            <a:tabLst/>
            <a:defRPr/>
          </a:pPr>
          <a:r>
            <a:rPr lang="en-US" sz="2400" dirty="0">
              <a:solidFill>
                <a:schemeClr val="tx1"/>
              </a:solidFill>
            </a:rPr>
            <a:t>Fair selection of participation</a:t>
          </a:r>
          <a:endParaRPr lang="en-GB" sz="2400" dirty="0"/>
        </a:p>
      </dgm:t>
    </dgm:pt>
    <dgm:pt modelId="{05E69E81-DB5C-4CFA-8C71-DEC8990A44CD}" type="parTrans" cxnId="{8F917985-13AF-4C8C-87B1-238D46115935}">
      <dgm:prSet/>
      <dgm:spPr/>
      <dgm:t>
        <a:bodyPr/>
        <a:lstStyle/>
        <a:p>
          <a:endParaRPr lang="en-GB"/>
        </a:p>
      </dgm:t>
    </dgm:pt>
    <dgm:pt modelId="{B3CAFC1F-EE48-4F1E-9CF7-C369AFE3AF9D}" type="sibTrans" cxnId="{8F917985-13AF-4C8C-87B1-238D46115935}">
      <dgm:prSet/>
      <dgm:spPr/>
      <dgm:t>
        <a:bodyPr/>
        <a:lstStyle/>
        <a:p>
          <a:endParaRPr lang="en-GB"/>
        </a:p>
      </dgm:t>
    </dgm:pt>
    <dgm:pt modelId="{0003B619-534F-4DE0-B104-1259121EF6B2}">
      <dgm:prSet phldrT="[Text]"/>
      <dgm:spPr>
        <a:solidFill>
          <a:schemeClr val="accent2"/>
        </a:solidFill>
      </dgm:spPr>
      <dgm:t>
        <a:bodyPr/>
        <a:lstStyle/>
        <a:p>
          <a:r>
            <a:rPr lang="en-GB" b="1" dirty="0">
              <a:solidFill>
                <a:schemeClr val="bg1"/>
              </a:solidFill>
              <a:effectLst>
                <a:outerShdw blurRad="38100" dist="38100" dir="2700000" algn="tl">
                  <a:srgbClr val="000000">
                    <a:alpha val="43137"/>
                  </a:srgbClr>
                </a:outerShdw>
              </a:effectLst>
            </a:rPr>
            <a:t>During</a:t>
          </a:r>
          <a:r>
            <a:rPr lang="en-GB" b="1" dirty="0">
              <a:solidFill>
                <a:srgbClr val="C00000"/>
              </a:solidFill>
              <a:effectLst>
                <a:outerShdw blurRad="38100" dist="38100" dir="2700000" algn="tl">
                  <a:srgbClr val="000000">
                    <a:alpha val="43137"/>
                  </a:srgbClr>
                </a:outerShdw>
              </a:effectLst>
            </a:rPr>
            <a:t> </a:t>
          </a:r>
        </a:p>
      </dgm:t>
    </dgm:pt>
    <dgm:pt modelId="{D8D30316-CD57-46A8-AB33-17BF6563C392}" type="parTrans" cxnId="{DAFA4444-85D4-47BF-8359-DF8E22A7B991}">
      <dgm:prSet/>
      <dgm:spPr/>
      <dgm:t>
        <a:bodyPr/>
        <a:lstStyle/>
        <a:p>
          <a:endParaRPr lang="en-GB"/>
        </a:p>
      </dgm:t>
    </dgm:pt>
    <dgm:pt modelId="{C779345A-C3CB-4B8E-B6A7-55CB6125052F}" type="sibTrans" cxnId="{DAFA4444-85D4-47BF-8359-DF8E22A7B991}">
      <dgm:prSet/>
      <dgm:spPr/>
      <dgm:t>
        <a:bodyPr/>
        <a:lstStyle/>
        <a:p>
          <a:endParaRPr lang="en-GB"/>
        </a:p>
      </dgm:t>
    </dgm:pt>
    <dgm:pt modelId="{5527C0CC-CF87-41E0-9F8E-4AC39101E463}">
      <dgm:prSet phldrT="[Text]" custT="1"/>
      <dgm:spPr/>
      <dgm:t>
        <a:bodyPr/>
        <a:lstStyle/>
        <a:p>
          <a:pPr marL="228600" indent="0" defTabSz="933450">
            <a:lnSpc>
              <a:spcPct val="90000"/>
            </a:lnSpc>
            <a:spcBef>
              <a:spcPct val="0"/>
            </a:spcBef>
            <a:spcAft>
              <a:spcPct val="15000"/>
            </a:spcAft>
            <a:buNone/>
          </a:pPr>
          <a:r>
            <a:rPr lang="en-US" sz="2400" dirty="0">
              <a:solidFill>
                <a:schemeClr val="tx1"/>
              </a:solidFill>
            </a:rPr>
            <a:t>Informed Consent</a:t>
          </a:r>
          <a:endParaRPr lang="en-GB" sz="2800" dirty="0"/>
        </a:p>
      </dgm:t>
    </dgm:pt>
    <dgm:pt modelId="{A6378584-4256-4C40-A8BB-9B242FA13CAE}" type="parTrans" cxnId="{241047F0-FA67-4C87-AA9E-E80BB94BF8F9}">
      <dgm:prSet/>
      <dgm:spPr/>
      <dgm:t>
        <a:bodyPr/>
        <a:lstStyle/>
        <a:p>
          <a:endParaRPr lang="en-GB"/>
        </a:p>
      </dgm:t>
    </dgm:pt>
    <dgm:pt modelId="{EB8CE959-02CC-4760-B207-CDB8A82E7AD9}" type="sibTrans" cxnId="{241047F0-FA67-4C87-AA9E-E80BB94BF8F9}">
      <dgm:prSet/>
      <dgm:spPr/>
      <dgm:t>
        <a:bodyPr/>
        <a:lstStyle/>
        <a:p>
          <a:endParaRPr lang="en-GB"/>
        </a:p>
      </dgm:t>
    </dgm:pt>
    <dgm:pt modelId="{BA312BF7-86F2-46F5-BE4C-47C654DD6847}">
      <dgm:prSet phldrT="[Text]"/>
      <dgm:spPr>
        <a:solidFill>
          <a:schemeClr val="accent2"/>
        </a:solidFill>
      </dgm:spPr>
      <dgm:t>
        <a:bodyPr/>
        <a:lstStyle/>
        <a:p>
          <a:r>
            <a:rPr lang="en-GB" b="1" dirty="0">
              <a:solidFill>
                <a:schemeClr val="bg1"/>
              </a:solidFill>
              <a:effectLst>
                <a:outerShdw blurRad="38100" dist="38100" dir="2700000" algn="tl">
                  <a:srgbClr val="000000">
                    <a:alpha val="43137"/>
                  </a:srgbClr>
                </a:outerShdw>
              </a:effectLst>
            </a:rPr>
            <a:t>After</a:t>
          </a:r>
          <a:r>
            <a:rPr lang="en-GB" b="1" dirty="0">
              <a:solidFill>
                <a:srgbClr val="C00000"/>
              </a:solidFill>
              <a:effectLst>
                <a:outerShdw blurRad="38100" dist="38100" dir="2700000" algn="tl">
                  <a:srgbClr val="000000">
                    <a:alpha val="43137"/>
                  </a:srgbClr>
                </a:outerShdw>
              </a:effectLst>
            </a:rPr>
            <a:t> </a:t>
          </a:r>
        </a:p>
      </dgm:t>
    </dgm:pt>
    <dgm:pt modelId="{AE7DC362-6D28-4623-A99C-7E4F3CC78BAA}" type="parTrans" cxnId="{E0F8225E-81AD-4DB7-8B44-90FBD7C41038}">
      <dgm:prSet/>
      <dgm:spPr/>
      <dgm:t>
        <a:bodyPr/>
        <a:lstStyle/>
        <a:p>
          <a:endParaRPr lang="en-GB"/>
        </a:p>
      </dgm:t>
    </dgm:pt>
    <dgm:pt modelId="{8B99135A-9B54-4CB8-97D2-D11BB8B0424F}" type="sibTrans" cxnId="{E0F8225E-81AD-4DB7-8B44-90FBD7C41038}">
      <dgm:prSet/>
      <dgm:spPr/>
      <dgm:t>
        <a:bodyPr/>
        <a:lstStyle/>
        <a:p>
          <a:endParaRPr lang="en-GB"/>
        </a:p>
      </dgm:t>
    </dgm:pt>
    <dgm:pt modelId="{5E6690F8-9341-4344-A6CA-2FBA280355CE}">
      <dgm:prSet phldrT="[Text]" custT="1"/>
      <dgm:spPr/>
      <dgm:t>
        <a:bodyPr/>
        <a:lstStyle/>
        <a:p>
          <a:r>
            <a:rPr lang="en-GB" sz="2400" dirty="0"/>
            <a:t>Sharing results</a:t>
          </a:r>
        </a:p>
      </dgm:t>
    </dgm:pt>
    <dgm:pt modelId="{468AF644-A248-49BA-B79B-9A63B3E91993}" type="parTrans" cxnId="{5039EBD3-90A4-4909-AC48-91444CE5FF52}">
      <dgm:prSet/>
      <dgm:spPr/>
      <dgm:t>
        <a:bodyPr/>
        <a:lstStyle/>
        <a:p>
          <a:endParaRPr lang="en-GB"/>
        </a:p>
      </dgm:t>
    </dgm:pt>
    <dgm:pt modelId="{25A5C358-CF24-4FE3-9875-CBBD1E43C8D1}" type="sibTrans" cxnId="{5039EBD3-90A4-4909-AC48-91444CE5FF52}">
      <dgm:prSet/>
      <dgm:spPr/>
      <dgm:t>
        <a:bodyPr/>
        <a:lstStyle/>
        <a:p>
          <a:endParaRPr lang="en-GB"/>
        </a:p>
      </dgm:t>
    </dgm:pt>
    <dgm:pt modelId="{A0B4F0DD-044B-4C25-A232-E81D1836FD41}">
      <dgm:prSet phldrT="[Text]" custT="1"/>
      <dgm:spPr/>
      <dgm:t>
        <a:bodyPr/>
        <a:lstStyle/>
        <a:p>
          <a:r>
            <a:rPr lang="en-US" sz="2400" dirty="0">
              <a:solidFill>
                <a:schemeClr val="tx1"/>
              </a:solidFill>
            </a:rPr>
            <a:t>Integrity &amp; publication ethics</a:t>
          </a:r>
          <a:endParaRPr lang="en-GB" sz="2400" dirty="0"/>
        </a:p>
      </dgm:t>
    </dgm:pt>
    <dgm:pt modelId="{D4E10B8E-FC3D-434F-9830-C98A04BB52DB}" type="parTrans" cxnId="{3DBBB8F4-3341-471B-B254-B360BE3523A2}">
      <dgm:prSet/>
      <dgm:spPr/>
      <dgm:t>
        <a:bodyPr/>
        <a:lstStyle/>
        <a:p>
          <a:endParaRPr lang="en-GB"/>
        </a:p>
      </dgm:t>
    </dgm:pt>
    <dgm:pt modelId="{4B1DE4AF-C390-4BA2-92AC-A5F88E6B9F06}" type="sibTrans" cxnId="{3DBBB8F4-3341-471B-B254-B360BE3523A2}">
      <dgm:prSet/>
      <dgm:spPr/>
      <dgm:t>
        <a:bodyPr/>
        <a:lstStyle/>
        <a:p>
          <a:endParaRPr lang="en-GB"/>
        </a:p>
      </dgm:t>
    </dgm:pt>
    <dgm:pt modelId="{415B39CC-4EAF-40E2-9D3E-B92A208F10D7}">
      <dgm:prSet phldrT="[Text]" custT="1"/>
      <dgm:spPr/>
      <dgm:t>
        <a:bodyPr/>
        <a:lstStyle/>
        <a:p>
          <a:pPr marL="171450" indent="0" defTabSz="800100">
            <a:lnSpc>
              <a:spcPct val="90000"/>
            </a:lnSpc>
            <a:spcBef>
              <a:spcPct val="0"/>
            </a:spcBef>
            <a:spcAft>
              <a:spcPct val="15000"/>
            </a:spcAft>
            <a:buNone/>
          </a:pPr>
          <a:r>
            <a:rPr lang="en-US" sz="2400" dirty="0">
              <a:solidFill>
                <a:schemeClr val="tx1"/>
              </a:solidFill>
            </a:rPr>
            <a:t>Vulnerability (Risk-Vulnerability Matrix)</a:t>
          </a:r>
          <a:endParaRPr lang="en-GB" sz="2400" dirty="0"/>
        </a:p>
      </dgm:t>
    </dgm:pt>
    <dgm:pt modelId="{2F7071AC-810A-4843-8051-65E8662F64B3}" type="parTrans" cxnId="{DD27944D-44A1-4B50-939E-4350574AA708}">
      <dgm:prSet/>
      <dgm:spPr/>
      <dgm:t>
        <a:bodyPr/>
        <a:lstStyle/>
        <a:p>
          <a:endParaRPr lang="en-GB"/>
        </a:p>
      </dgm:t>
    </dgm:pt>
    <dgm:pt modelId="{9EF04B95-B518-4CD2-B09C-869EF6E8BD01}" type="sibTrans" cxnId="{DD27944D-44A1-4B50-939E-4350574AA708}">
      <dgm:prSet/>
      <dgm:spPr/>
      <dgm:t>
        <a:bodyPr/>
        <a:lstStyle/>
        <a:p>
          <a:endParaRPr lang="en-GB"/>
        </a:p>
      </dgm:t>
    </dgm:pt>
    <dgm:pt modelId="{423148DD-E3D1-4073-ADFD-4A166DFA1558}">
      <dgm:prSet phldrT="[Text]" custT="1"/>
      <dgm:spPr/>
      <dgm:t>
        <a:bodyPr/>
        <a:lstStyle/>
        <a:p>
          <a:pPr marL="0" marR="0" indent="0" algn="l" defTabSz="933450" eaLnBrk="1" fontAlgn="auto" latinLnBrk="0" hangingPunct="1">
            <a:lnSpc>
              <a:spcPct val="90000"/>
            </a:lnSpc>
            <a:spcBef>
              <a:spcPct val="0"/>
            </a:spcBef>
            <a:spcAft>
              <a:spcPct val="15000"/>
            </a:spcAft>
            <a:buClrTx/>
            <a:buSzTx/>
            <a:buFontTx/>
            <a:buNone/>
            <a:tabLst/>
            <a:defRPr/>
          </a:pPr>
          <a:r>
            <a:rPr lang="en-US" sz="2400" dirty="0">
              <a:solidFill>
                <a:schemeClr val="tx1"/>
              </a:solidFill>
            </a:rPr>
            <a:t>Privacy and confidentiality</a:t>
          </a:r>
          <a:endParaRPr lang="en-GB" sz="2400" dirty="0"/>
        </a:p>
      </dgm:t>
    </dgm:pt>
    <dgm:pt modelId="{1F89599E-9792-4643-809B-07F51991949C}" type="parTrans" cxnId="{71743F92-64E7-4A41-9B00-40B5160397E0}">
      <dgm:prSet/>
      <dgm:spPr/>
      <dgm:t>
        <a:bodyPr/>
        <a:lstStyle/>
        <a:p>
          <a:endParaRPr lang="en-GB"/>
        </a:p>
      </dgm:t>
    </dgm:pt>
    <dgm:pt modelId="{EB6CD963-AEF8-4141-96B7-CC99644042E0}" type="sibTrans" cxnId="{71743F92-64E7-4A41-9B00-40B5160397E0}">
      <dgm:prSet/>
      <dgm:spPr/>
      <dgm:t>
        <a:bodyPr/>
        <a:lstStyle/>
        <a:p>
          <a:endParaRPr lang="en-GB"/>
        </a:p>
      </dgm:t>
    </dgm:pt>
    <dgm:pt modelId="{B2254109-F24F-48E0-BD3C-85281F420B75}">
      <dgm:prSet phldrT="[Text]" custT="1"/>
      <dgm:spPr/>
      <dgm:t>
        <a:bodyPr/>
        <a:lstStyle/>
        <a:p>
          <a:r>
            <a:rPr lang="en-GB" sz="2400" dirty="0"/>
            <a:t>Sharing benefits</a:t>
          </a:r>
        </a:p>
      </dgm:t>
    </dgm:pt>
    <dgm:pt modelId="{0F074745-94AF-4FCB-93CC-9E47246E172D}" type="parTrans" cxnId="{203FBFC7-52C6-495F-B9B9-C827FAE51B1D}">
      <dgm:prSet/>
      <dgm:spPr/>
      <dgm:t>
        <a:bodyPr/>
        <a:lstStyle/>
        <a:p>
          <a:endParaRPr lang="en-GB"/>
        </a:p>
      </dgm:t>
    </dgm:pt>
    <dgm:pt modelId="{412B0FD2-2F7F-4571-BCCF-531715BEDB17}" type="sibTrans" cxnId="{203FBFC7-52C6-495F-B9B9-C827FAE51B1D}">
      <dgm:prSet/>
      <dgm:spPr/>
      <dgm:t>
        <a:bodyPr/>
        <a:lstStyle/>
        <a:p>
          <a:endParaRPr lang="en-GB"/>
        </a:p>
      </dgm:t>
    </dgm:pt>
    <dgm:pt modelId="{1BF461AE-95E2-479E-B0B8-30471C67D461}">
      <dgm:prSet phldrT="[Text]" custT="1"/>
      <dgm:spPr/>
      <dgm:t>
        <a:bodyPr/>
        <a:lstStyle/>
        <a:p>
          <a:pPr marL="0" marR="0" indent="0" algn="l" defTabSz="914400" eaLnBrk="1" fontAlgn="auto" latinLnBrk="0" hangingPunct="1">
            <a:lnSpc>
              <a:spcPct val="100000"/>
            </a:lnSpc>
            <a:spcBef>
              <a:spcPts val="0"/>
            </a:spcBef>
            <a:spcAft>
              <a:spcPts val="0"/>
            </a:spcAft>
            <a:buClrTx/>
            <a:buSzTx/>
            <a:buFontTx/>
            <a:buNone/>
            <a:tabLst/>
            <a:defRPr/>
          </a:pPr>
          <a:r>
            <a:rPr lang="en-US" sz="2400" dirty="0">
              <a:solidFill>
                <a:schemeClr val="tx1"/>
              </a:solidFill>
            </a:rPr>
            <a:t>Conflict of Interests (COI)</a:t>
          </a:r>
        </a:p>
        <a:p>
          <a:pPr defTabSz="1422400">
            <a:lnSpc>
              <a:spcPct val="90000"/>
            </a:lnSpc>
            <a:spcBef>
              <a:spcPct val="0"/>
            </a:spcBef>
            <a:spcAft>
              <a:spcPct val="15000"/>
            </a:spcAft>
          </a:pPr>
          <a:endParaRPr lang="en-GB" sz="2400" dirty="0"/>
        </a:p>
      </dgm:t>
    </dgm:pt>
    <dgm:pt modelId="{36B7848E-42D9-4A86-8E16-CEDAF95EC9BA}" type="parTrans" cxnId="{B53E48A9-6BB6-4E45-9508-BC0B30B468B3}">
      <dgm:prSet/>
      <dgm:spPr/>
      <dgm:t>
        <a:bodyPr/>
        <a:lstStyle/>
        <a:p>
          <a:endParaRPr lang="en-GB"/>
        </a:p>
      </dgm:t>
    </dgm:pt>
    <dgm:pt modelId="{5F4674FD-6461-4E59-BC70-830A3BBB56CD}" type="sibTrans" cxnId="{B53E48A9-6BB6-4E45-9508-BC0B30B468B3}">
      <dgm:prSet/>
      <dgm:spPr/>
      <dgm:t>
        <a:bodyPr/>
        <a:lstStyle/>
        <a:p>
          <a:endParaRPr lang="en-GB"/>
        </a:p>
      </dgm:t>
    </dgm:pt>
    <dgm:pt modelId="{DE8F9A05-5BCB-4906-89FA-19B43B44BFAC}">
      <dgm:prSet phldrT="[Text]" custT="1"/>
      <dgm:spPr/>
      <dgm:t>
        <a:bodyPr/>
        <a:lstStyle/>
        <a:p>
          <a:pPr marL="0" marR="0" indent="0" algn="l" defTabSz="933450" eaLnBrk="1" fontAlgn="auto" latinLnBrk="0" hangingPunct="1">
            <a:lnSpc>
              <a:spcPct val="90000"/>
            </a:lnSpc>
            <a:spcBef>
              <a:spcPct val="0"/>
            </a:spcBef>
            <a:spcAft>
              <a:spcPct val="15000"/>
            </a:spcAft>
            <a:buClrTx/>
            <a:buSzTx/>
            <a:buFontTx/>
            <a:buNone/>
            <a:tabLst/>
            <a:defRPr/>
          </a:pPr>
          <a:r>
            <a:rPr lang="en-US" sz="2400" dirty="0">
              <a:solidFill>
                <a:schemeClr val="tx1"/>
              </a:solidFill>
            </a:rPr>
            <a:t>Risk to researchers</a:t>
          </a:r>
          <a:endParaRPr lang="en-GB" sz="2400" dirty="0"/>
        </a:p>
      </dgm:t>
    </dgm:pt>
    <dgm:pt modelId="{BBA399BE-F364-4F05-9DF6-0FA233C779A5}" type="parTrans" cxnId="{C480263F-E65A-4DBD-990B-2A18F15C670A}">
      <dgm:prSet/>
      <dgm:spPr/>
      <dgm:t>
        <a:bodyPr/>
        <a:lstStyle/>
        <a:p>
          <a:endParaRPr lang="en-US"/>
        </a:p>
      </dgm:t>
    </dgm:pt>
    <dgm:pt modelId="{090DA8EE-7684-4BED-9F51-E33E1D985A4E}" type="sibTrans" cxnId="{C480263F-E65A-4DBD-990B-2A18F15C670A}">
      <dgm:prSet/>
      <dgm:spPr/>
      <dgm:t>
        <a:bodyPr/>
        <a:lstStyle/>
        <a:p>
          <a:endParaRPr lang="en-US"/>
        </a:p>
      </dgm:t>
    </dgm:pt>
    <dgm:pt modelId="{46C5BBC2-2AAD-4AA0-877D-913A2FC30605}">
      <dgm:prSet phldrT="[Text]" custT="1"/>
      <dgm:spPr/>
      <dgm:t>
        <a:bodyPr/>
        <a:lstStyle/>
        <a:p>
          <a:pPr marL="0" marR="0" indent="0" algn="l" defTabSz="933450" eaLnBrk="1" fontAlgn="auto" latinLnBrk="0" hangingPunct="1">
            <a:lnSpc>
              <a:spcPct val="90000"/>
            </a:lnSpc>
            <a:spcBef>
              <a:spcPct val="0"/>
            </a:spcBef>
            <a:spcAft>
              <a:spcPct val="15000"/>
            </a:spcAft>
            <a:buClrTx/>
            <a:buSzTx/>
            <a:buFontTx/>
            <a:buNone/>
            <a:tabLst/>
            <a:defRPr/>
          </a:pPr>
          <a:endParaRPr lang="en-US" sz="2400" dirty="0">
            <a:solidFill>
              <a:schemeClr val="tx1"/>
            </a:solidFill>
          </a:endParaRPr>
        </a:p>
        <a:p>
          <a:pPr defTabSz="933450">
            <a:lnSpc>
              <a:spcPct val="90000"/>
            </a:lnSpc>
            <a:spcBef>
              <a:spcPct val="0"/>
            </a:spcBef>
            <a:spcAft>
              <a:spcPct val="15000"/>
            </a:spcAft>
          </a:pPr>
          <a:endParaRPr lang="en-GB" sz="2400" dirty="0"/>
        </a:p>
      </dgm:t>
    </dgm:pt>
    <dgm:pt modelId="{3077C0A6-AF3F-4E7F-A5D0-6AE567B33D90}" type="parTrans" cxnId="{A6FFAF00-7B50-4355-B425-4F91946B3C4F}">
      <dgm:prSet/>
      <dgm:spPr/>
      <dgm:t>
        <a:bodyPr/>
        <a:lstStyle/>
        <a:p>
          <a:endParaRPr lang="en-US"/>
        </a:p>
      </dgm:t>
    </dgm:pt>
    <dgm:pt modelId="{0014A67B-D0B3-4F2E-8B29-E6A70C1958FC}" type="sibTrans" cxnId="{A6FFAF00-7B50-4355-B425-4F91946B3C4F}">
      <dgm:prSet/>
      <dgm:spPr/>
      <dgm:t>
        <a:bodyPr/>
        <a:lstStyle/>
        <a:p>
          <a:endParaRPr lang="en-US"/>
        </a:p>
      </dgm:t>
    </dgm:pt>
    <dgm:pt modelId="{4D0FC47F-F904-4D28-AEB2-8CEFBBD3CA9E}">
      <dgm:prSet phldrT="[Text]" custT="1"/>
      <dgm:spPr/>
      <dgm:t>
        <a:bodyPr/>
        <a:lstStyle/>
        <a:p>
          <a:pPr marL="0" marR="0" indent="0" algn="l" defTabSz="933450" eaLnBrk="1" fontAlgn="auto" latinLnBrk="0" hangingPunct="1">
            <a:lnSpc>
              <a:spcPct val="90000"/>
            </a:lnSpc>
            <a:spcBef>
              <a:spcPct val="0"/>
            </a:spcBef>
            <a:spcAft>
              <a:spcPct val="15000"/>
            </a:spcAft>
            <a:buClrTx/>
            <a:buSzTx/>
            <a:buFontTx/>
            <a:buNone/>
            <a:tabLst/>
            <a:defRPr/>
          </a:pPr>
          <a:r>
            <a:rPr lang="en-GB" sz="2400" dirty="0"/>
            <a:t>Risk to participants</a:t>
          </a:r>
        </a:p>
      </dgm:t>
    </dgm:pt>
    <dgm:pt modelId="{A12D9FE6-85A1-417B-9BB8-225292F9A922}" type="parTrans" cxnId="{21931914-6437-466D-8F96-66C5ED645E88}">
      <dgm:prSet/>
      <dgm:spPr/>
      <dgm:t>
        <a:bodyPr/>
        <a:lstStyle/>
        <a:p>
          <a:endParaRPr lang="en-US"/>
        </a:p>
      </dgm:t>
    </dgm:pt>
    <dgm:pt modelId="{F3DB86F6-F17B-490D-ABD7-D64D02A7F971}" type="sibTrans" cxnId="{21931914-6437-466D-8F96-66C5ED645E88}">
      <dgm:prSet/>
      <dgm:spPr/>
      <dgm:t>
        <a:bodyPr/>
        <a:lstStyle/>
        <a:p>
          <a:endParaRPr lang="en-US"/>
        </a:p>
      </dgm:t>
    </dgm:pt>
    <dgm:pt modelId="{4AD3864B-E1EC-4DF9-ADDD-DB72627927DB}" type="pres">
      <dgm:prSet presAssocID="{8FBFD7B4-97BD-447E-A2B3-A6B43B5C1EDF}" presName="Name0" presStyleCnt="0">
        <dgm:presLayoutVars>
          <dgm:dir/>
          <dgm:animLvl val="lvl"/>
          <dgm:resizeHandles val="exact"/>
        </dgm:presLayoutVars>
      </dgm:prSet>
      <dgm:spPr/>
    </dgm:pt>
    <dgm:pt modelId="{D4466B9A-A454-4694-A6AD-10EDFAAAA36E}" type="pres">
      <dgm:prSet presAssocID="{235C7FF8-545B-4AD5-AEDB-CA22A5C4B612}" presName="composite" presStyleCnt="0"/>
      <dgm:spPr/>
    </dgm:pt>
    <dgm:pt modelId="{4598EB1C-45A3-4A54-8260-D4AB394A57E4}" type="pres">
      <dgm:prSet presAssocID="{235C7FF8-545B-4AD5-AEDB-CA22A5C4B612}" presName="parTx" presStyleLbl="node1" presStyleIdx="0" presStyleCnt="3">
        <dgm:presLayoutVars>
          <dgm:chMax val="0"/>
          <dgm:chPref val="0"/>
          <dgm:bulletEnabled val="1"/>
        </dgm:presLayoutVars>
      </dgm:prSet>
      <dgm:spPr/>
    </dgm:pt>
    <dgm:pt modelId="{0DCF402D-58F8-4D23-BAB1-EA65040FD0A1}" type="pres">
      <dgm:prSet presAssocID="{235C7FF8-545B-4AD5-AEDB-CA22A5C4B612}" presName="desTx" presStyleLbl="revTx" presStyleIdx="0" presStyleCnt="3">
        <dgm:presLayoutVars>
          <dgm:bulletEnabled val="1"/>
        </dgm:presLayoutVars>
      </dgm:prSet>
      <dgm:spPr/>
    </dgm:pt>
    <dgm:pt modelId="{39DD7922-EB8F-4336-A70A-BCC014A6158E}" type="pres">
      <dgm:prSet presAssocID="{A8FDAB82-11D5-49CB-B778-E3C00B76F466}" presName="space" presStyleCnt="0"/>
      <dgm:spPr/>
    </dgm:pt>
    <dgm:pt modelId="{1628968C-3959-4EA3-8847-44590A492C29}" type="pres">
      <dgm:prSet presAssocID="{0003B619-534F-4DE0-B104-1259121EF6B2}" presName="composite" presStyleCnt="0"/>
      <dgm:spPr/>
    </dgm:pt>
    <dgm:pt modelId="{FDBDE18C-476E-4AD2-8BE1-89701A5D38E2}" type="pres">
      <dgm:prSet presAssocID="{0003B619-534F-4DE0-B104-1259121EF6B2}" presName="parTx" presStyleLbl="node1" presStyleIdx="1" presStyleCnt="3">
        <dgm:presLayoutVars>
          <dgm:chMax val="0"/>
          <dgm:chPref val="0"/>
          <dgm:bulletEnabled val="1"/>
        </dgm:presLayoutVars>
      </dgm:prSet>
      <dgm:spPr/>
    </dgm:pt>
    <dgm:pt modelId="{010B30D9-AAE7-4D77-B9A7-1FC11343EE8E}" type="pres">
      <dgm:prSet presAssocID="{0003B619-534F-4DE0-B104-1259121EF6B2}" presName="desTx" presStyleLbl="revTx" presStyleIdx="1" presStyleCnt="3">
        <dgm:presLayoutVars>
          <dgm:bulletEnabled val="1"/>
        </dgm:presLayoutVars>
      </dgm:prSet>
      <dgm:spPr/>
    </dgm:pt>
    <dgm:pt modelId="{7269F0F3-33CE-4779-A023-F50168AE5ABC}" type="pres">
      <dgm:prSet presAssocID="{C779345A-C3CB-4B8E-B6A7-55CB6125052F}" presName="space" presStyleCnt="0"/>
      <dgm:spPr/>
    </dgm:pt>
    <dgm:pt modelId="{2FC8DB83-745C-45C6-9C38-4B86B4EF23A8}" type="pres">
      <dgm:prSet presAssocID="{BA312BF7-86F2-46F5-BE4C-47C654DD6847}" presName="composite" presStyleCnt="0"/>
      <dgm:spPr/>
    </dgm:pt>
    <dgm:pt modelId="{BF37548B-1C22-47EC-86A9-E898C71693A3}" type="pres">
      <dgm:prSet presAssocID="{BA312BF7-86F2-46F5-BE4C-47C654DD6847}" presName="parTx" presStyleLbl="node1" presStyleIdx="2" presStyleCnt="3">
        <dgm:presLayoutVars>
          <dgm:chMax val="0"/>
          <dgm:chPref val="0"/>
          <dgm:bulletEnabled val="1"/>
        </dgm:presLayoutVars>
      </dgm:prSet>
      <dgm:spPr/>
    </dgm:pt>
    <dgm:pt modelId="{0BAC1E61-FB96-4514-B5D4-E6698C6E2FFA}" type="pres">
      <dgm:prSet presAssocID="{BA312BF7-86F2-46F5-BE4C-47C654DD6847}" presName="desTx" presStyleLbl="revTx" presStyleIdx="2" presStyleCnt="3">
        <dgm:presLayoutVars>
          <dgm:bulletEnabled val="1"/>
        </dgm:presLayoutVars>
      </dgm:prSet>
      <dgm:spPr/>
    </dgm:pt>
  </dgm:ptLst>
  <dgm:cxnLst>
    <dgm:cxn modelId="{A6FFAF00-7B50-4355-B425-4F91946B3C4F}" srcId="{0003B619-534F-4DE0-B104-1259121EF6B2}" destId="{46C5BBC2-2AAD-4AA0-877D-913A2FC30605}" srcOrd="4" destOrd="0" parTransId="{3077C0A6-AF3F-4E7F-A5D0-6AE567B33D90}" sibTransId="{0014A67B-D0B3-4F2E-8B29-E6A70C1958FC}"/>
    <dgm:cxn modelId="{21931914-6437-466D-8F96-66C5ED645E88}" srcId="{0003B619-534F-4DE0-B104-1259121EF6B2}" destId="{4D0FC47F-F904-4D28-AEB2-8CEFBBD3CA9E}" srcOrd="3" destOrd="0" parTransId="{A12D9FE6-85A1-417B-9BB8-225292F9A922}" sibTransId="{F3DB86F6-F17B-490D-ABD7-D64D02A7F971}"/>
    <dgm:cxn modelId="{DCAD161E-1B41-4484-9FF2-7DBB84A41953}" type="presOf" srcId="{235C7FF8-545B-4AD5-AEDB-CA22A5C4B612}" destId="{4598EB1C-45A3-4A54-8260-D4AB394A57E4}" srcOrd="0" destOrd="0" presId="urn:microsoft.com/office/officeart/2005/8/layout/chevron1"/>
    <dgm:cxn modelId="{E7D4A92A-9439-4ED0-AAA9-65118E30627D}" type="presOf" srcId="{A0B4F0DD-044B-4C25-A232-E81D1836FD41}" destId="{0BAC1E61-FB96-4514-B5D4-E6698C6E2FFA}" srcOrd="0" destOrd="2" presId="urn:microsoft.com/office/officeart/2005/8/layout/chevron1"/>
    <dgm:cxn modelId="{2FDA7F3E-D4AD-4E1F-956D-81746097E3F8}" srcId="{8FBFD7B4-97BD-447E-A2B3-A6B43B5C1EDF}" destId="{235C7FF8-545B-4AD5-AEDB-CA22A5C4B612}" srcOrd="0" destOrd="0" parTransId="{1803F6AE-D377-4925-8B99-C02C1D8C876E}" sibTransId="{A8FDAB82-11D5-49CB-B778-E3C00B76F466}"/>
    <dgm:cxn modelId="{C480263F-E65A-4DBD-990B-2A18F15C670A}" srcId="{0003B619-534F-4DE0-B104-1259121EF6B2}" destId="{DE8F9A05-5BCB-4906-89FA-19B43B44BFAC}" srcOrd="2" destOrd="0" parTransId="{BBA399BE-F364-4F05-9DF6-0FA233C779A5}" sibTransId="{090DA8EE-7684-4BED-9F51-E33E1D985A4E}"/>
    <dgm:cxn modelId="{8B68B55D-0EEF-403D-B16D-3E0864EF8AFE}" type="presOf" srcId="{B2254109-F24F-48E0-BD3C-85281F420B75}" destId="{0BAC1E61-FB96-4514-B5D4-E6698C6E2FFA}" srcOrd="0" destOrd="1" presId="urn:microsoft.com/office/officeart/2005/8/layout/chevron1"/>
    <dgm:cxn modelId="{E0F8225E-81AD-4DB7-8B44-90FBD7C41038}" srcId="{8FBFD7B4-97BD-447E-A2B3-A6B43B5C1EDF}" destId="{BA312BF7-86F2-46F5-BE4C-47C654DD6847}" srcOrd="2" destOrd="0" parTransId="{AE7DC362-6D28-4623-A99C-7E4F3CC78BAA}" sibTransId="{8B99135A-9B54-4CB8-97D2-D11BB8B0424F}"/>
    <dgm:cxn modelId="{25BAD162-A42D-4614-96EE-94479A02F4BD}" srcId="{235C7FF8-545B-4AD5-AEDB-CA22A5C4B612}" destId="{672A4563-9122-4FCC-ACDA-1D7E4B38EC82}" srcOrd="0" destOrd="0" parTransId="{A07CA04A-7415-4231-84E8-A5F724B06267}" sibTransId="{352CB56F-8B26-4A1A-ABC2-3E27141FE222}"/>
    <dgm:cxn modelId="{DAFA4444-85D4-47BF-8359-DF8E22A7B991}" srcId="{8FBFD7B4-97BD-447E-A2B3-A6B43B5C1EDF}" destId="{0003B619-534F-4DE0-B104-1259121EF6B2}" srcOrd="1" destOrd="0" parTransId="{D8D30316-CD57-46A8-AB33-17BF6563C392}" sibTransId="{C779345A-C3CB-4B8E-B6A7-55CB6125052F}"/>
    <dgm:cxn modelId="{DD27944D-44A1-4B50-939E-4350574AA708}" srcId="{235C7FF8-545B-4AD5-AEDB-CA22A5C4B612}" destId="{415B39CC-4EAF-40E2-9D3E-B92A208F10D7}" srcOrd="1" destOrd="0" parTransId="{2F7071AC-810A-4843-8051-65E8662F64B3}" sibTransId="{9EF04B95-B518-4CD2-B09C-869EF6E8BD01}"/>
    <dgm:cxn modelId="{6E48B355-626A-4530-8AE3-3A276CD65EE1}" type="presOf" srcId="{8FBFD7B4-97BD-447E-A2B3-A6B43B5C1EDF}" destId="{4AD3864B-E1EC-4DF9-ADDD-DB72627927DB}" srcOrd="0" destOrd="0" presId="urn:microsoft.com/office/officeart/2005/8/layout/chevron1"/>
    <dgm:cxn modelId="{13AA3277-54C3-41EA-9BDB-60C4FFB18284}" type="presOf" srcId="{5527C0CC-CF87-41E0-9F8E-4AC39101E463}" destId="{010B30D9-AAE7-4D77-B9A7-1FC11343EE8E}" srcOrd="0" destOrd="0" presId="urn:microsoft.com/office/officeart/2005/8/layout/chevron1"/>
    <dgm:cxn modelId="{D663DC82-C8D3-475B-AE1B-CDA52E2D8587}" type="presOf" srcId="{46C5BBC2-2AAD-4AA0-877D-913A2FC30605}" destId="{010B30D9-AAE7-4D77-B9A7-1FC11343EE8E}" srcOrd="0" destOrd="4" presId="urn:microsoft.com/office/officeart/2005/8/layout/chevron1"/>
    <dgm:cxn modelId="{675C2C83-4433-484D-B76C-8FECD7CFB722}" type="presOf" srcId="{672A4563-9122-4FCC-ACDA-1D7E4B38EC82}" destId="{0DCF402D-58F8-4D23-BAB1-EA65040FD0A1}" srcOrd="0" destOrd="0" presId="urn:microsoft.com/office/officeart/2005/8/layout/chevron1"/>
    <dgm:cxn modelId="{8F917985-13AF-4C8C-87B1-238D46115935}" srcId="{235C7FF8-545B-4AD5-AEDB-CA22A5C4B612}" destId="{29755213-003D-4AE4-A290-FCA57D87BE2E}" srcOrd="2" destOrd="0" parTransId="{05E69E81-DB5C-4CFA-8C71-DEC8990A44CD}" sibTransId="{B3CAFC1F-EE48-4F1E-9CF7-C369AFE3AF9D}"/>
    <dgm:cxn modelId="{DEA3E88D-DFE6-4CF6-B965-837A49B5E159}" type="presOf" srcId="{29755213-003D-4AE4-A290-FCA57D87BE2E}" destId="{0DCF402D-58F8-4D23-BAB1-EA65040FD0A1}" srcOrd="0" destOrd="2" presId="urn:microsoft.com/office/officeart/2005/8/layout/chevron1"/>
    <dgm:cxn modelId="{71743F92-64E7-4A41-9B00-40B5160397E0}" srcId="{0003B619-534F-4DE0-B104-1259121EF6B2}" destId="{423148DD-E3D1-4073-ADFD-4A166DFA1558}" srcOrd="1" destOrd="0" parTransId="{1F89599E-9792-4643-809B-07F51991949C}" sibTransId="{EB6CD963-AEF8-4141-96B7-CC99644042E0}"/>
    <dgm:cxn modelId="{91233094-BAE2-47BD-9F1B-80EAB58ABA18}" type="presOf" srcId="{5E6690F8-9341-4344-A6CA-2FBA280355CE}" destId="{0BAC1E61-FB96-4514-B5D4-E6698C6E2FFA}" srcOrd="0" destOrd="0" presId="urn:microsoft.com/office/officeart/2005/8/layout/chevron1"/>
    <dgm:cxn modelId="{B53E48A9-6BB6-4E45-9508-BC0B30B468B3}" srcId="{235C7FF8-545B-4AD5-AEDB-CA22A5C4B612}" destId="{1BF461AE-95E2-479E-B0B8-30471C67D461}" srcOrd="3" destOrd="0" parTransId="{36B7848E-42D9-4A86-8E16-CEDAF95EC9BA}" sibTransId="{5F4674FD-6461-4E59-BC70-830A3BBB56CD}"/>
    <dgm:cxn modelId="{1D870CC1-1434-4DB5-95AD-F7EC8EEE6E46}" type="presOf" srcId="{4D0FC47F-F904-4D28-AEB2-8CEFBBD3CA9E}" destId="{010B30D9-AAE7-4D77-B9A7-1FC11343EE8E}" srcOrd="0" destOrd="3" presId="urn:microsoft.com/office/officeart/2005/8/layout/chevron1"/>
    <dgm:cxn modelId="{203FBFC7-52C6-495F-B9B9-C827FAE51B1D}" srcId="{BA312BF7-86F2-46F5-BE4C-47C654DD6847}" destId="{B2254109-F24F-48E0-BD3C-85281F420B75}" srcOrd="1" destOrd="0" parTransId="{0F074745-94AF-4FCB-93CC-9E47246E172D}" sibTransId="{412B0FD2-2F7F-4571-BCCF-531715BEDB17}"/>
    <dgm:cxn modelId="{5039EBD3-90A4-4909-AC48-91444CE5FF52}" srcId="{BA312BF7-86F2-46F5-BE4C-47C654DD6847}" destId="{5E6690F8-9341-4344-A6CA-2FBA280355CE}" srcOrd="0" destOrd="0" parTransId="{468AF644-A248-49BA-B79B-9A63B3E91993}" sibTransId="{25A5C358-CF24-4FE3-9875-CBBD1E43C8D1}"/>
    <dgm:cxn modelId="{64D9D4D5-79A0-48EF-B5C1-300F51905069}" type="presOf" srcId="{BA312BF7-86F2-46F5-BE4C-47C654DD6847}" destId="{BF37548B-1C22-47EC-86A9-E898C71693A3}" srcOrd="0" destOrd="0" presId="urn:microsoft.com/office/officeart/2005/8/layout/chevron1"/>
    <dgm:cxn modelId="{37ECE1D6-E581-4C46-A7E9-480862A97663}" type="presOf" srcId="{DE8F9A05-5BCB-4906-89FA-19B43B44BFAC}" destId="{010B30D9-AAE7-4D77-B9A7-1FC11343EE8E}" srcOrd="0" destOrd="2" presId="urn:microsoft.com/office/officeart/2005/8/layout/chevron1"/>
    <dgm:cxn modelId="{863FA1E7-3291-4FFD-BD94-B84582F86CDA}" type="presOf" srcId="{0003B619-534F-4DE0-B104-1259121EF6B2}" destId="{FDBDE18C-476E-4AD2-8BE1-89701A5D38E2}" srcOrd="0" destOrd="0" presId="urn:microsoft.com/office/officeart/2005/8/layout/chevron1"/>
    <dgm:cxn modelId="{8708D8EC-EE94-4EFB-A837-3BE0EABD36F4}" type="presOf" srcId="{415B39CC-4EAF-40E2-9D3E-B92A208F10D7}" destId="{0DCF402D-58F8-4D23-BAB1-EA65040FD0A1}" srcOrd="0" destOrd="1" presId="urn:microsoft.com/office/officeart/2005/8/layout/chevron1"/>
    <dgm:cxn modelId="{3CDD6BEF-553F-4945-846F-076AD520BC2E}" type="presOf" srcId="{1BF461AE-95E2-479E-B0B8-30471C67D461}" destId="{0DCF402D-58F8-4D23-BAB1-EA65040FD0A1}" srcOrd="0" destOrd="3" presId="urn:microsoft.com/office/officeart/2005/8/layout/chevron1"/>
    <dgm:cxn modelId="{241047F0-FA67-4C87-AA9E-E80BB94BF8F9}" srcId="{0003B619-534F-4DE0-B104-1259121EF6B2}" destId="{5527C0CC-CF87-41E0-9F8E-4AC39101E463}" srcOrd="0" destOrd="0" parTransId="{A6378584-4256-4C40-A8BB-9B242FA13CAE}" sibTransId="{EB8CE959-02CC-4760-B207-CDB8A82E7AD9}"/>
    <dgm:cxn modelId="{67D348F4-8649-4B5F-982A-CE700BF9BB04}" type="presOf" srcId="{423148DD-E3D1-4073-ADFD-4A166DFA1558}" destId="{010B30D9-AAE7-4D77-B9A7-1FC11343EE8E}" srcOrd="0" destOrd="1" presId="urn:microsoft.com/office/officeart/2005/8/layout/chevron1"/>
    <dgm:cxn modelId="{3DBBB8F4-3341-471B-B254-B360BE3523A2}" srcId="{BA312BF7-86F2-46F5-BE4C-47C654DD6847}" destId="{A0B4F0DD-044B-4C25-A232-E81D1836FD41}" srcOrd="2" destOrd="0" parTransId="{D4E10B8E-FC3D-434F-9830-C98A04BB52DB}" sibTransId="{4B1DE4AF-C390-4BA2-92AC-A5F88E6B9F06}"/>
    <dgm:cxn modelId="{4DBB5672-C809-4561-8A7B-3CDF858BA1C3}" type="presParOf" srcId="{4AD3864B-E1EC-4DF9-ADDD-DB72627927DB}" destId="{D4466B9A-A454-4694-A6AD-10EDFAAAA36E}" srcOrd="0" destOrd="0" presId="urn:microsoft.com/office/officeart/2005/8/layout/chevron1"/>
    <dgm:cxn modelId="{EDDB43A8-E073-4C8B-B7CF-C0DA578A4142}" type="presParOf" srcId="{D4466B9A-A454-4694-A6AD-10EDFAAAA36E}" destId="{4598EB1C-45A3-4A54-8260-D4AB394A57E4}" srcOrd="0" destOrd="0" presId="urn:microsoft.com/office/officeart/2005/8/layout/chevron1"/>
    <dgm:cxn modelId="{463D3223-8A00-491C-8610-9AFE1B3FE474}" type="presParOf" srcId="{D4466B9A-A454-4694-A6AD-10EDFAAAA36E}" destId="{0DCF402D-58F8-4D23-BAB1-EA65040FD0A1}" srcOrd="1" destOrd="0" presId="urn:microsoft.com/office/officeart/2005/8/layout/chevron1"/>
    <dgm:cxn modelId="{34270560-192A-4C32-885A-489E28F6663B}" type="presParOf" srcId="{4AD3864B-E1EC-4DF9-ADDD-DB72627927DB}" destId="{39DD7922-EB8F-4336-A70A-BCC014A6158E}" srcOrd="1" destOrd="0" presId="urn:microsoft.com/office/officeart/2005/8/layout/chevron1"/>
    <dgm:cxn modelId="{E9B48FCA-58B1-4999-B377-99367C0D85AD}" type="presParOf" srcId="{4AD3864B-E1EC-4DF9-ADDD-DB72627927DB}" destId="{1628968C-3959-4EA3-8847-44590A492C29}" srcOrd="2" destOrd="0" presId="urn:microsoft.com/office/officeart/2005/8/layout/chevron1"/>
    <dgm:cxn modelId="{1C391E75-CA94-4CFE-BAB7-35FCF8BDE26F}" type="presParOf" srcId="{1628968C-3959-4EA3-8847-44590A492C29}" destId="{FDBDE18C-476E-4AD2-8BE1-89701A5D38E2}" srcOrd="0" destOrd="0" presId="urn:microsoft.com/office/officeart/2005/8/layout/chevron1"/>
    <dgm:cxn modelId="{6A26CF93-85AA-4AC0-BC54-7094F6F3C6A9}" type="presParOf" srcId="{1628968C-3959-4EA3-8847-44590A492C29}" destId="{010B30D9-AAE7-4D77-B9A7-1FC11343EE8E}" srcOrd="1" destOrd="0" presId="urn:microsoft.com/office/officeart/2005/8/layout/chevron1"/>
    <dgm:cxn modelId="{FD88EC7B-3DC9-47D6-A083-7877E30F9BF7}" type="presParOf" srcId="{4AD3864B-E1EC-4DF9-ADDD-DB72627927DB}" destId="{7269F0F3-33CE-4779-A023-F50168AE5ABC}" srcOrd="3" destOrd="0" presId="urn:microsoft.com/office/officeart/2005/8/layout/chevron1"/>
    <dgm:cxn modelId="{90C3058C-F855-4581-8F1B-2752FC86D66B}" type="presParOf" srcId="{4AD3864B-E1EC-4DF9-ADDD-DB72627927DB}" destId="{2FC8DB83-745C-45C6-9C38-4B86B4EF23A8}" srcOrd="4" destOrd="0" presId="urn:microsoft.com/office/officeart/2005/8/layout/chevron1"/>
    <dgm:cxn modelId="{DB47E3EC-4041-4CAD-8DAD-4B0AF4BB465D}" type="presParOf" srcId="{2FC8DB83-745C-45C6-9C38-4B86B4EF23A8}" destId="{BF37548B-1C22-47EC-86A9-E898C71693A3}" srcOrd="0" destOrd="0" presId="urn:microsoft.com/office/officeart/2005/8/layout/chevron1"/>
    <dgm:cxn modelId="{27A06D8D-915A-4E43-88EC-5893D9FE5085}" type="presParOf" srcId="{2FC8DB83-745C-45C6-9C38-4B86B4EF23A8}" destId="{0BAC1E61-FB96-4514-B5D4-E6698C6E2FFA}" srcOrd="1"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268959-A4BA-489E-9655-C92AFDB384F6}"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EA63746E-2DE5-4A4E-B77C-D36040D2FCE9}">
      <dgm:prSet phldrT="[Text]"/>
      <dgm:spPr>
        <a:solidFill>
          <a:srgbClr val="F58221"/>
        </a:solidFill>
      </dgm:spPr>
      <dgm:t>
        <a:bodyPr/>
        <a:lstStyle/>
        <a:p>
          <a:r>
            <a:rPr lang="en-GB" b="1" dirty="0">
              <a:solidFill>
                <a:schemeClr val="bg1"/>
              </a:solidFill>
              <a:effectLst>
                <a:outerShdw blurRad="38100" dist="38100" dir="2700000" algn="tl">
                  <a:srgbClr val="000000">
                    <a:alpha val="43137"/>
                  </a:srgbClr>
                </a:outerShdw>
              </a:effectLst>
            </a:rPr>
            <a:t>Before conduct of research</a:t>
          </a:r>
        </a:p>
      </dgm:t>
    </dgm:pt>
    <dgm:pt modelId="{F52B721F-1DCA-4AEF-840D-DAEFF230EFB9}" type="parTrans" cxnId="{F5892E5F-4927-44DB-AF34-CF8654F7792B}">
      <dgm:prSet/>
      <dgm:spPr/>
      <dgm:t>
        <a:bodyPr/>
        <a:lstStyle/>
        <a:p>
          <a:endParaRPr lang="en-GB"/>
        </a:p>
      </dgm:t>
    </dgm:pt>
    <dgm:pt modelId="{853D05DF-61F5-4963-B358-0EF3380CA7C6}" type="sibTrans" cxnId="{F5892E5F-4927-44DB-AF34-CF8654F7792B}">
      <dgm:prSet/>
      <dgm:spPr/>
      <dgm:t>
        <a:bodyPr/>
        <a:lstStyle/>
        <a:p>
          <a:endParaRPr lang="en-GB"/>
        </a:p>
      </dgm:t>
    </dgm:pt>
    <dgm:pt modelId="{777C5AF4-55AC-4F3A-B124-FF8F25E313DE}">
      <dgm:prSet phldrT="[Text]"/>
      <dgm:spPr>
        <a:solidFill>
          <a:srgbClr val="FEE5B1">
            <a:alpha val="90000"/>
          </a:srgbClr>
        </a:solidFill>
      </dgm:spPr>
      <dgm:t>
        <a:bodyPr/>
        <a:lstStyle/>
        <a:p>
          <a:r>
            <a:rPr lang="en-GB" dirty="0"/>
            <a:t>Develop clear research plan (who will do what when and how)</a:t>
          </a:r>
        </a:p>
      </dgm:t>
    </dgm:pt>
    <dgm:pt modelId="{B0E12253-40AF-40FC-B935-CDBE76A1BAC8}" type="parTrans" cxnId="{98A4BCC0-637F-4585-9F05-DF254AE52470}">
      <dgm:prSet/>
      <dgm:spPr/>
      <dgm:t>
        <a:bodyPr/>
        <a:lstStyle/>
        <a:p>
          <a:endParaRPr lang="en-GB"/>
        </a:p>
      </dgm:t>
    </dgm:pt>
    <dgm:pt modelId="{9229C7C6-1960-4676-A7CD-45B3F9FBE8E3}" type="sibTrans" cxnId="{98A4BCC0-637F-4585-9F05-DF254AE52470}">
      <dgm:prSet/>
      <dgm:spPr/>
      <dgm:t>
        <a:bodyPr/>
        <a:lstStyle/>
        <a:p>
          <a:endParaRPr lang="en-GB"/>
        </a:p>
      </dgm:t>
    </dgm:pt>
    <dgm:pt modelId="{0B84F587-385A-46D1-9F61-B30E232C4F2F}">
      <dgm:prSet phldrT="[Text]"/>
      <dgm:spPr>
        <a:solidFill>
          <a:srgbClr val="FEE5B1">
            <a:alpha val="90000"/>
          </a:srgbClr>
        </a:solidFill>
      </dgm:spPr>
      <dgm:t>
        <a:bodyPr/>
        <a:lstStyle/>
        <a:p>
          <a:r>
            <a:rPr lang="en-GB" dirty="0"/>
            <a:t>Submit protocol to ethical review</a:t>
          </a:r>
        </a:p>
      </dgm:t>
    </dgm:pt>
    <dgm:pt modelId="{F8582A18-F04E-4D67-9662-BE273F529087}" type="parTrans" cxnId="{B3227273-5571-4456-83DB-1FD2B30950F2}">
      <dgm:prSet/>
      <dgm:spPr/>
      <dgm:t>
        <a:bodyPr/>
        <a:lstStyle/>
        <a:p>
          <a:endParaRPr lang="en-GB"/>
        </a:p>
      </dgm:t>
    </dgm:pt>
    <dgm:pt modelId="{5112CB41-6027-4F14-B0EB-C03E603DBFF3}" type="sibTrans" cxnId="{B3227273-5571-4456-83DB-1FD2B30950F2}">
      <dgm:prSet/>
      <dgm:spPr/>
      <dgm:t>
        <a:bodyPr/>
        <a:lstStyle/>
        <a:p>
          <a:endParaRPr lang="en-GB"/>
        </a:p>
      </dgm:t>
    </dgm:pt>
    <dgm:pt modelId="{074C14BB-E4F7-46E7-8E0B-2B9802B06B37}">
      <dgm:prSet phldrT="[Text]"/>
      <dgm:spPr>
        <a:solidFill>
          <a:srgbClr val="F58221"/>
        </a:solidFill>
      </dgm:spPr>
      <dgm:t>
        <a:bodyPr/>
        <a:lstStyle/>
        <a:p>
          <a:r>
            <a:rPr lang="en-GB" b="1" dirty="0">
              <a:solidFill>
                <a:schemeClr val="bg1"/>
              </a:solidFill>
              <a:effectLst>
                <a:outerShdw blurRad="38100" dist="38100" dir="2700000" algn="tl">
                  <a:srgbClr val="000000">
                    <a:alpha val="43137"/>
                  </a:srgbClr>
                </a:outerShdw>
              </a:effectLst>
            </a:rPr>
            <a:t>During conduct of research</a:t>
          </a:r>
        </a:p>
      </dgm:t>
    </dgm:pt>
    <dgm:pt modelId="{B3153830-5D1C-4ED5-BDFA-4C765BE5D825}" type="parTrans" cxnId="{592C5A2E-1078-4F36-BEB7-90A1A307D816}">
      <dgm:prSet/>
      <dgm:spPr/>
      <dgm:t>
        <a:bodyPr/>
        <a:lstStyle/>
        <a:p>
          <a:endParaRPr lang="en-GB"/>
        </a:p>
      </dgm:t>
    </dgm:pt>
    <dgm:pt modelId="{8C4FE0D4-6134-435E-86FF-9819B260D90D}" type="sibTrans" cxnId="{592C5A2E-1078-4F36-BEB7-90A1A307D816}">
      <dgm:prSet/>
      <dgm:spPr/>
      <dgm:t>
        <a:bodyPr/>
        <a:lstStyle/>
        <a:p>
          <a:endParaRPr lang="en-GB"/>
        </a:p>
      </dgm:t>
    </dgm:pt>
    <dgm:pt modelId="{0D5F1371-807E-4377-A180-16444CFDFDA2}">
      <dgm:prSet phldrT="[Text]"/>
      <dgm:spPr>
        <a:solidFill>
          <a:srgbClr val="FEE5B1">
            <a:alpha val="90000"/>
          </a:srgbClr>
        </a:solidFill>
      </dgm:spPr>
      <dgm:t>
        <a:bodyPr/>
        <a:lstStyle/>
        <a:p>
          <a:r>
            <a:rPr lang="en-GB" dirty="0"/>
            <a:t>Follow the approved protocol</a:t>
          </a:r>
        </a:p>
      </dgm:t>
    </dgm:pt>
    <dgm:pt modelId="{0BDD89EC-4208-4E1C-B63C-C30D4EB5138C}" type="parTrans" cxnId="{69A1BDDA-406D-4A3C-A9F6-10C957D1834A}">
      <dgm:prSet/>
      <dgm:spPr/>
      <dgm:t>
        <a:bodyPr/>
        <a:lstStyle/>
        <a:p>
          <a:endParaRPr lang="en-GB"/>
        </a:p>
      </dgm:t>
    </dgm:pt>
    <dgm:pt modelId="{D5ABAB9C-9AB6-4A7D-987F-A8D761CB3AEB}" type="sibTrans" cxnId="{69A1BDDA-406D-4A3C-A9F6-10C957D1834A}">
      <dgm:prSet/>
      <dgm:spPr/>
      <dgm:t>
        <a:bodyPr/>
        <a:lstStyle/>
        <a:p>
          <a:endParaRPr lang="en-GB"/>
        </a:p>
      </dgm:t>
    </dgm:pt>
    <dgm:pt modelId="{FD97A602-7BE1-463D-A203-4A1F18C3E22B}">
      <dgm:prSet phldrT="[Text]"/>
      <dgm:spPr>
        <a:solidFill>
          <a:srgbClr val="FEE5B1">
            <a:alpha val="90000"/>
          </a:srgbClr>
        </a:solidFill>
      </dgm:spPr>
      <dgm:t>
        <a:bodyPr/>
        <a:lstStyle/>
        <a:p>
          <a:r>
            <a:rPr lang="en-GB" dirty="0"/>
            <a:t>Gain consent</a:t>
          </a:r>
        </a:p>
      </dgm:t>
    </dgm:pt>
    <dgm:pt modelId="{5348800B-8825-4DB3-BF7E-5C284A56B29C}" type="parTrans" cxnId="{0C956D79-CBD8-40F7-802A-806BF8289557}">
      <dgm:prSet/>
      <dgm:spPr/>
      <dgm:t>
        <a:bodyPr/>
        <a:lstStyle/>
        <a:p>
          <a:endParaRPr lang="en-GB"/>
        </a:p>
      </dgm:t>
    </dgm:pt>
    <dgm:pt modelId="{C3CF532C-F069-4B8F-8E05-30F5056472F1}" type="sibTrans" cxnId="{0C956D79-CBD8-40F7-802A-806BF8289557}">
      <dgm:prSet/>
      <dgm:spPr/>
      <dgm:t>
        <a:bodyPr/>
        <a:lstStyle/>
        <a:p>
          <a:endParaRPr lang="en-GB"/>
        </a:p>
      </dgm:t>
    </dgm:pt>
    <dgm:pt modelId="{550EC903-F9CF-4743-B0B0-6B1F4F760419}">
      <dgm:prSet phldrT="[Text]"/>
      <dgm:spPr>
        <a:solidFill>
          <a:srgbClr val="F58221"/>
        </a:solidFill>
      </dgm:spPr>
      <dgm:t>
        <a:bodyPr/>
        <a:lstStyle/>
        <a:p>
          <a:r>
            <a:rPr lang="en-GB" b="1" dirty="0">
              <a:solidFill>
                <a:schemeClr val="bg1"/>
              </a:solidFill>
              <a:effectLst>
                <a:outerShdw blurRad="38100" dist="38100" dir="2700000" algn="tl">
                  <a:srgbClr val="000000">
                    <a:alpha val="43137"/>
                  </a:srgbClr>
                </a:outerShdw>
              </a:effectLst>
            </a:rPr>
            <a:t>After research</a:t>
          </a:r>
        </a:p>
      </dgm:t>
    </dgm:pt>
    <dgm:pt modelId="{3392AE5D-AC27-4959-96D5-B321BB67BC86}" type="parTrans" cxnId="{A6C6DD76-E880-4070-82BF-79FF8A3DE5FC}">
      <dgm:prSet/>
      <dgm:spPr/>
      <dgm:t>
        <a:bodyPr/>
        <a:lstStyle/>
        <a:p>
          <a:endParaRPr lang="en-GB"/>
        </a:p>
      </dgm:t>
    </dgm:pt>
    <dgm:pt modelId="{ACCE4549-158E-46C7-B0AF-79D130B5CF27}" type="sibTrans" cxnId="{A6C6DD76-E880-4070-82BF-79FF8A3DE5FC}">
      <dgm:prSet/>
      <dgm:spPr/>
      <dgm:t>
        <a:bodyPr/>
        <a:lstStyle/>
        <a:p>
          <a:endParaRPr lang="en-GB"/>
        </a:p>
      </dgm:t>
    </dgm:pt>
    <dgm:pt modelId="{5803C208-CC21-458B-A51D-6D814548194C}">
      <dgm:prSet phldrT="[Text]"/>
      <dgm:spPr>
        <a:solidFill>
          <a:srgbClr val="FEE5B1">
            <a:alpha val="90000"/>
          </a:srgbClr>
        </a:solidFill>
      </dgm:spPr>
      <dgm:t>
        <a:bodyPr/>
        <a:lstStyle/>
        <a:p>
          <a:r>
            <a:rPr lang="en-GB" dirty="0"/>
            <a:t>Share your study report(s) with </a:t>
          </a:r>
        </a:p>
      </dgm:t>
    </dgm:pt>
    <dgm:pt modelId="{5E4711B3-24CB-4B39-8AB7-84DB317BBF7E}" type="parTrans" cxnId="{CC166E4C-D96D-4F28-A60C-2CF93522E463}">
      <dgm:prSet/>
      <dgm:spPr/>
      <dgm:t>
        <a:bodyPr/>
        <a:lstStyle/>
        <a:p>
          <a:endParaRPr lang="en-GB"/>
        </a:p>
      </dgm:t>
    </dgm:pt>
    <dgm:pt modelId="{6B768FB5-830A-4B63-8AF4-D0CB3FC15A92}" type="sibTrans" cxnId="{CC166E4C-D96D-4F28-A60C-2CF93522E463}">
      <dgm:prSet/>
      <dgm:spPr/>
      <dgm:t>
        <a:bodyPr/>
        <a:lstStyle/>
        <a:p>
          <a:endParaRPr lang="en-GB"/>
        </a:p>
      </dgm:t>
    </dgm:pt>
    <dgm:pt modelId="{3B8610E2-705F-44A3-BC53-C7B41234CF90}">
      <dgm:prSet phldrT="[Text]"/>
      <dgm:spPr>
        <a:solidFill>
          <a:srgbClr val="FEE5B1">
            <a:alpha val="90000"/>
          </a:srgbClr>
        </a:solidFill>
      </dgm:spPr>
      <dgm:t>
        <a:bodyPr/>
        <a:lstStyle/>
        <a:p>
          <a:r>
            <a:rPr lang="en-GB" dirty="0"/>
            <a:t>Return ‘something’ back to the researched community</a:t>
          </a:r>
        </a:p>
      </dgm:t>
    </dgm:pt>
    <dgm:pt modelId="{59A8AACA-B80B-43BF-A879-E80B55CD24F8}" type="parTrans" cxnId="{347C864F-75EB-4170-AAA3-B2AD643BEC83}">
      <dgm:prSet/>
      <dgm:spPr/>
      <dgm:t>
        <a:bodyPr/>
        <a:lstStyle/>
        <a:p>
          <a:endParaRPr lang="en-GB"/>
        </a:p>
      </dgm:t>
    </dgm:pt>
    <dgm:pt modelId="{4C1E3686-BC1C-418D-8E7C-76F59F38F738}" type="sibTrans" cxnId="{347C864F-75EB-4170-AAA3-B2AD643BEC83}">
      <dgm:prSet/>
      <dgm:spPr/>
      <dgm:t>
        <a:bodyPr/>
        <a:lstStyle/>
        <a:p>
          <a:endParaRPr lang="en-GB"/>
        </a:p>
      </dgm:t>
    </dgm:pt>
    <dgm:pt modelId="{271442FC-B3E5-4062-AFCC-DD4FCB3A2756}">
      <dgm:prSet phldrT="[Text]"/>
      <dgm:spPr>
        <a:solidFill>
          <a:srgbClr val="FEE5B1">
            <a:alpha val="90000"/>
          </a:srgbClr>
        </a:solidFill>
      </dgm:spPr>
      <dgm:t>
        <a:bodyPr/>
        <a:lstStyle/>
        <a:p>
          <a:r>
            <a:rPr lang="en-GB" dirty="0"/>
            <a:t>Involve the community</a:t>
          </a:r>
        </a:p>
      </dgm:t>
    </dgm:pt>
    <dgm:pt modelId="{03EE2896-1059-4E8D-8DC5-BBA0BE574F71}" type="parTrans" cxnId="{85202114-206F-47BF-A77F-767807ED4F9E}">
      <dgm:prSet/>
      <dgm:spPr/>
      <dgm:t>
        <a:bodyPr/>
        <a:lstStyle/>
        <a:p>
          <a:endParaRPr lang="en-GB"/>
        </a:p>
      </dgm:t>
    </dgm:pt>
    <dgm:pt modelId="{2026AA80-D707-465B-837A-42432204D57C}" type="sibTrans" cxnId="{85202114-206F-47BF-A77F-767807ED4F9E}">
      <dgm:prSet/>
      <dgm:spPr/>
      <dgm:t>
        <a:bodyPr/>
        <a:lstStyle/>
        <a:p>
          <a:endParaRPr lang="en-GB"/>
        </a:p>
      </dgm:t>
    </dgm:pt>
    <dgm:pt modelId="{0B19073F-6159-4F27-BE93-E996F42FA868}">
      <dgm:prSet phldrT="[Text]"/>
      <dgm:spPr>
        <a:solidFill>
          <a:srgbClr val="FEE5B1">
            <a:alpha val="90000"/>
          </a:srgbClr>
        </a:solidFill>
      </dgm:spPr>
      <dgm:t>
        <a:bodyPr/>
        <a:lstStyle/>
        <a:p>
          <a:r>
            <a:rPr lang="en-GB" dirty="0"/>
            <a:t>Prepare (communicate) well with your research community</a:t>
          </a:r>
        </a:p>
      </dgm:t>
    </dgm:pt>
    <dgm:pt modelId="{8BAB36FC-11DD-4560-A7FC-3289E9A6A1A2}" type="parTrans" cxnId="{887D6E92-93B3-48DA-8711-358DA799EBE4}">
      <dgm:prSet/>
      <dgm:spPr/>
      <dgm:t>
        <a:bodyPr/>
        <a:lstStyle/>
        <a:p>
          <a:endParaRPr lang="en-GB"/>
        </a:p>
      </dgm:t>
    </dgm:pt>
    <dgm:pt modelId="{8B6F5E69-6553-4B0B-BE1B-A546C0093771}" type="sibTrans" cxnId="{887D6E92-93B3-48DA-8711-358DA799EBE4}">
      <dgm:prSet/>
      <dgm:spPr/>
      <dgm:t>
        <a:bodyPr/>
        <a:lstStyle/>
        <a:p>
          <a:endParaRPr lang="en-GB"/>
        </a:p>
      </dgm:t>
    </dgm:pt>
    <dgm:pt modelId="{3DA8CACE-9B95-40E7-ADF3-8698EFB651EB}">
      <dgm:prSet phldrT="[Text]"/>
      <dgm:spPr>
        <a:solidFill>
          <a:srgbClr val="FEE5B1">
            <a:alpha val="90000"/>
          </a:srgbClr>
        </a:solidFill>
      </dgm:spPr>
      <dgm:t>
        <a:bodyPr/>
        <a:lstStyle/>
        <a:p>
          <a:r>
            <a:rPr lang="en-GB" dirty="0"/>
            <a:t>Protect yourself, your team, &amp; your participants </a:t>
          </a:r>
        </a:p>
      </dgm:t>
    </dgm:pt>
    <dgm:pt modelId="{81A2C925-4D59-4406-880C-3B9406995176}" type="parTrans" cxnId="{550DDEF7-A88D-4E6F-AAFF-94776956A90B}">
      <dgm:prSet/>
      <dgm:spPr/>
      <dgm:t>
        <a:bodyPr/>
        <a:lstStyle/>
        <a:p>
          <a:endParaRPr lang="en-US"/>
        </a:p>
      </dgm:t>
    </dgm:pt>
    <dgm:pt modelId="{39C81018-7065-4CB6-A605-85AB71FB3353}" type="sibTrans" cxnId="{550DDEF7-A88D-4E6F-AAFF-94776956A90B}">
      <dgm:prSet/>
      <dgm:spPr/>
      <dgm:t>
        <a:bodyPr/>
        <a:lstStyle/>
        <a:p>
          <a:endParaRPr lang="en-US"/>
        </a:p>
      </dgm:t>
    </dgm:pt>
    <dgm:pt modelId="{48AD0F5B-43E0-45B2-8E62-DC2C50474320}">
      <dgm:prSet phldrT="[Text]"/>
      <dgm:spPr>
        <a:solidFill>
          <a:srgbClr val="FEE5B1">
            <a:alpha val="90000"/>
          </a:srgbClr>
        </a:solidFill>
      </dgm:spPr>
      <dgm:t>
        <a:bodyPr/>
        <a:lstStyle/>
        <a:p>
          <a:endParaRPr lang="en-GB" dirty="0"/>
        </a:p>
      </dgm:t>
    </dgm:pt>
    <dgm:pt modelId="{047081F1-1434-4A0E-B633-D773BBAD6641}" type="parTrans" cxnId="{E6C7D4B8-A187-442A-B50C-04E07575F821}">
      <dgm:prSet/>
      <dgm:spPr/>
      <dgm:t>
        <a:bodyPr/>
        <a:lstStyle/>
        <a:p>
          <a:endParaRPr lang="en-US"/>
        </a:p>
      </dgm:t>
    </dgm:pt>
    <dgm:pt modelId="{11993E5B-D258-49C1-B56A-01511EB55DFD}" type="sibTrans" cxnId="{E6C7D4B8-A187-442A-B50C-04E07575F821}">
      <dgm:prSet/>
      <dgm:spPr/>
      <dgm:t>
        <a:bodyPr/>
        <a:lstStyle/>
        <a:p>
          <a:endParaRPr lang="en-US"/>
        </a:p>
      </dgm:t>
    </dgm:pt>
    <dgm:pt modelId="{FB33F701-9C7D-4C9D-8127-0E343113B4F2}">
      <dgm:prSet phldrT="[Text]"/>
      <dgm:spPr>
        <a:solidFill>
          <a:srgbClr val="FEE5B1">
            <a:alpha val="90000"/>
          </a:srgbClr>
        </a:solidFill>
      </dgm:spPr>
      <dgm:t>
        <a:bodyPr/>
        <a:lstStyle/>
        <a:p>
          <a:r>
            <a:rPr lang="en-GB" dirty="0"/>
            <a:t>Agree on authorship </a:t>
          </a:r>
        </a:p>
      </dgm:t>
    </dgm:pt>
    <dgm:pt modelId="{38AA997F-03EB-46E3-938E-AF7319A0D491}" type="parTrans" cxnId="{E787BF2D-F0CF-4787-B148-0BED7EE0CA5C}">
      <dgm:prSet/>
      <dgm:spPr/>
      <dgm:t>
        <a:bodyPr/>
        <a:lstStyle/>
        <a:p>
          <a:endParaRPr lang="en-US"/>
        </a:p>
      </dgm:t>
    </dgm:pt>
    <dgm:pt modelId="{E78BB4FF-5034-4110-92DC-A21D401F0CF5}" type="sibTrans" cxnId="{E787BF2D-F0CF-4787-B148-0BED7EE0CA5C}">
      <dgm:prSet/>
      <dgm:spPr/>
      <dgm:t>
        <a:bodyPr/>
        <a:lstStyle/>
        <a:p>
          <a:endParaRPr lang="en-US"/>
        </a:p>
      </dgm:t>
    </dgm:pt>
    <dgm:pt modelId="{2DEB3412-DDFB-4AE3-BCE9-B84117C310F8}">
      <dgm:prSet phldrT="[Text]"/>
      <dgm:spPr>
        <a:solidFill>
          <a:srgbClr val="FEE5B1">
            <a:alpha val="90000"/>
          </a:srgbClr>
        </a:solidFill>
      </dgm:spPr>
      <dgm:t>
        <a:bodyPr/>
        <a:lstStyle/>
        <a:p>
          <a:r>
            <a:rPr lang="en-GB" dirty="0"/>
            <a:t>Publish following publication ethics</a:t>
          </a:r>
        </a:p>
      </dgm:t>
    </dgm:pt>
    <dgm:pt modelId="{EFBB8B5F-BF3C-40CD-B3B8-3AACE007BAB4}" type="parTrans" cxnId="{E0010CC9-7789-4A67-8948-96058AC5536A}">
      <dgm:prSet/>
      <dgm:spPr/>
      <dgm:t>
        <a:bodyPr/>
        <a:lstStyle/>
        <a:p>
          <a:endParaRPr lang="en-US"/>
        </a:p>
      </dgm:t>
    </dgm:pt>
    <dgm:pt modelId="{E53D3611-1F7D-48CE-8B20-C40721A011DD}" type="sibTrans" cxnId="{E0010CC9-7789-4A67-8948-96058AC5536A}">
      <dgm:prSet/>
      <dgm:spPr/>
      <dgm:t>
        <a:bodyPr/>
        <a:lstStyle/>
        <a:p>
          <a:endParaRPr lang="en-US"/>
        </a:p>
      </dgm:t>
    </dgm:pt>
    <dgm:pt modelId="{FAE5CA48-EF4F-43CA-801C-F03D069C54CD}">
      <dgm:prSet phldrT="[Text]"/>
      <dgm:spPr>
        <a:solidFill>
          <a:srgbClr val="FEE5B1">
            <a:alpha val="90000"/>
          </a:srgbClr>
        </a:solidFill>
      </dgm:spPr>
      <dgm:t>
        <a:bodyPr/>
        <a:lstStyle/>
        <a:p>
          <a:r>
            <a:rPr lang="en-GB" dirty="0"/>
            <a:t>Regularly check your data</a:t>
          </a:r>
        </a:p>
      </dgm:t>
    </dgm:pt>
    <dgm:pt modelId="{E2636675-D50F-441D-BD6A-E9F7CC5B237D}" type="parTrans" cxnId="{F955737A-96E5-46FB-8126-6D25D8992583}">
      <dgm:prSet/>
      <dgm:spPr/>
      <dgm:t>
        <a:bodyPr/>
        <a:lstStyle/>
        <a:p>
          <a:endParaRPr lang="en-US"/>
        </a:p>
      </dgm:t>
    </dgm:pt>
    <dgm:pt modelId="{29A9765C-ACAB-43BA-8CC0-2B5C20434C17}" type="sibTrans" cxnId="{F955737A-96E5-46FB-8126-6D25D8992583}">
      <dgm:prSet/>
      <dgm:spPr/>
      <dgm:t>
        <a:bodyPr/>
        <a:lstStyle/>
        <a:p>
          <a:endParaRPr lang="en-US"/>
        </a:p>
      </dgm:t>
    </dgm:pt>
    <dgm:pt modelId="{650AFAA6-819C-44EF-B55C-DBE2CC69CFE5}">
      <dgm:prSet phldrT="[Text]"/>
      <dgm:spPr>
        <a:solidFill>
          <a:srgbClr val="FEE5B1">
            <a:alpha val="90000"/>
          </a:srgbClr>
        </a:solidFill>
      </dgm:spPr>
      <dgm:t>
        <a:bodyPr/>
        <a:lstStyle/>
        <a:p>
          <a:r>
            <a:rPr lang="en-GB" dirty="0"/>
            <a:t>Use Reference Management Software</a:t>
          </a:r>
        </a:p>
      </dgm:t>
    </dgm:pt>
    <dgm:pt modelId="{AA48B19E-77F7-4409-A94B-BDB57D30063B}" type="parTrans" cxnId="{790A4C51-7F15-4CAB-9F99-68CE416D1B47}">
      <dgm:prSet/>
      <dgm:spPr/>
      <dgm:t>
        <a:bodyPr/>
        <a:lstStyle/>
        <a:p>
          <a:endParaRPr lang="en-US"/>
        </a:p>
      </dgm:t>
    </dgm:pt>
    <dgm:pt modelId="{FC84346A-F6E8-4834-B674-58163C747B53}" type="sibTrans" cxnId="{790A4C51-7F15-4CAB-9F99-68CE416D1B47}">
      <dgm:prSet/>
      <dgm:spPr/>
      <dgm:t>
        <a:bodyPr/>
        <a:lstStyle/>
        <a:p>
          <a:endParaRPr lang="en-US"/>
        </a:p>
      </dgm:t>
    </dgm:pt>
    <dgm:pt modelId="{1D31B3AC-0EEA-4A70-8066-EE2C532D9C3F}" type="pres">
      <dgm:prSet presAssocID="{92268959-A4BA-489E-9655-C92AFDB384F6}" presName="Name0" presStyleCnt="0">
        <dgm:presLayoutVars>
          <dgm:dir/>
          <dgm:animLvl val="lvl"/>
          <dgm:resizeHandles val="exact"/>
        </dgm:presLayoutVars>
      </dgm:prSet>
      <dgm:spPr/>
    </dgm:pt>
    <dgm:pt modelId="{B43BA169-4A5A-41AE-A795-048E9589AA72}" type="pres">
      <dgm:prSet presAssocID="{EA63746E-2DE5-4A4E-B77C-D36040D2FCE9}" presName="composite" presStyleCnt="0"/>
      <dgm:spPr/>
    </dgm:pt>
    <dgm:pt modelId="{0570E1FD-6AE2-479A-A7BE-3372CD366DBC}" type="pres">
      <dgm:prSet presAssocID="{EA63746E-2DE5-4A4E-B77C-D36040D2FCE9}" presName="parTx" presStyleLbl="alignNode1" presStyleIdx="0" presStyleCnt="3">
        <dgm:presLayoutVars>
          <dgm:chMax val="0"/>
          <dgm:chPref val="0"/>
          <dgm:bulletEnabled val="1"/>
        </dgm:presLayoutVars>
      </dgm:prSet>
      <dgm:spPr/>
    </dgm:pt>
    <dgm:pt modelId="{8AC831B0-2FB8-42EE-B4CC-17516B401DBC}" type="pres">
      <dgm:prSet presAssocID="{EA63746E-2DE5-4A4E-B77C-D36040D2FCE9}" presName="desTx" presStyleLbl="alignAccFollowNode1" presStyleIdx="0" presStyleCnt="3">
        <dgm:presLayoutVars>
          <dgm:bulletEnabled val="1"/>
        </dgm:presLayoutVars>
      </dgm:prSet>
      <dgm:spPr/>
    </dgm:pt>
    <dgm:pt modelId="{24768817-2E48-4108-B44E-7D612F851FB9}" type="pres">
      <dgm:prSet presAssocID="{853D05DF-61F5-4963-B358-0EF3380CA7C6}" presName="space" presStyleCnt="0"/>
      <dgm:spPr/>
    </dgm:pt>
    <dgm:pt modelId="{AD7B1AB6-25C3-4F9A-871F-1AB7305F0246}" type="pres">
      <dgm:prSet presAssocID="{074C14BB-E4F7-46E7-8E0B-2B9802B06B37}" presName="composite" presStyleCnt="0"/>
      <dgm:spPr/>
    </dgm:pt>
    <dgm:pt modelId="{A47FA267-08F6-4BE9-9B07-10ACB8124605}" type="pres">
      <dgm:prSet presAssocID="{074C14BB-E4F7-46E7-8E0B-2B9802B06B37}" presName="parTx" presStyleLbl="alignNode1" presStyleIdx="1" presStyleCnt="3">
        <dgm:presLayoutVars>
          <dgm:chMax val="0"/>
          <dgm:chPref val="0"/>
          <dgm:bulletEnabled val="1"/>
        </dgm:presLayoutVars>
      </dgm:prSet>
      <dgm:spPr/>
    </dgm:pt>
    <dgm:pt modelId="{F437E089-56AF-4A3B-A4C6-6C364D303EEE}" type="pres">
      <dgm:prSet presAssocID="{074C14BB-E4F7-46E7-8E0B-2B9802B06B37}" presName="desTx" presStyleLbl="alignAccFollowNode1" presStyleIdx="1" presStyleCnt="3">
        <dgm:presLayoutVars>
          <dgm:bulletEnabled val="1"/>
        </dgm:presLayoutVars>
      </dgm:prSet>
      <dgm:spPr/>
    </dgm:pt>
    <dgm:pt modelId="{C168CEFF-DDDE-4356-B150-48698A616C6A}" type="pres">
      <dgm:prSet presAssocID="{8C4FE0D4-6134-435E-86FF-9819B260D90D}" presName="space" presStyleCnt="0"/>
      <dgm:spPr/>
    </dgm:pt>
    <dgm:pt modelId="{312FF2DA-A7FD-43D6-A77A-53677E888A58}" type="pres">
      <dgm:prSet presAssocID="{550EC903-F9CF-4743-B0B0-6B1F4F760419}" presName="composite" presStyleCnt="0"/>
      <dgm:spPr/>
    </dgm:pt>
    <dgm:pt modelId="{B2E75BAC-E712-44B3-A308-59DB3A7F594A}" type="pres">
      <dgm:prSet presAssocID="{550EC903-F9CF-4743-B0B0-6B1F4F760419}" presName="parTx" presStyleLbl="alignNode1" presStyleIdx="2" presStyleCnt="3">
        <dgm:presLayoutVars>
          <dgm:chMax val="0"/>
          <dgm:chPref val="0"/>
          <dgm:bulletEnabled val="1"/>
        </dgm:presLayoutVars>
      </dgm:prSet>
      <dgm:spPr/>
    </dgm:pt>
    <dgm:pt modelId="{D63A50A0-11DA-4DAA-876A-28DF1BE6B8F8}" type="pres">
      <dgm:prSet presAssocID="{550EC903-F9CF-4743-B0B0-6B1F4F760419}" presName="desTx" presStyleLbl="alignAccFollowNode1" presStyleIdx="2" presStyleCnt="3">
        <dgm:presLayoutVars>
          <dgm:bulletEnabled val="1"/>
        </dgm:presLayoutVars>
      </dgm:prSet>
      <dgm:spPr/>
    </dgm:pt>
  </dgm:ptLst>
  <dgm:cxnLst>
    <dgm:cxn modelId="{2D88F50A-8D53-42B7-B955-0E2351F8A9D1}" type="presOf" srcId="{0D5F1371-807E-4377-A180-16444CFDFDA2}" destId="{F437E089-56AF-4A3B-A4C6-6C364D303EEE}" srcOrd="0" destOrd="0" presId="urn:microsoft.com/office/officeart/2005/8/layout/hList1"/>
    <dgm:cxn modelId="{E23C860F-6909-46E9-9AC3-B7517F046C88}" type="presOf" srcId="{48AD0F5B-43E0-45B2-8E62-DC2C50474320}" destId="{D63A50A0-11DA-4DAA-876A-28DF1BE6B8F8}" srcOrd="0" destOrd="4" presId="urn:microsoft.com/office/officeart/2005/8/layout/hList1"/>
    <dgm:cxn modelId="{85202114-206F-47BF-A77F-767807ED4F9E}" srcId="{074C14BB-E4F7-46E7-8E0B-2B9802B06B37}" destId="{271442FC-B3E5-4062-AFCC-DD4FCB3A2756}" srcOrd="2" destOrd="0" parTransId="{03EE2896-1059-4E8D-8DC5-BBA0BE574F71}" sibTransId="{2026AA80-D707-465B-837A-42432204D57C}"/>
    <dgm:cxn modelId="{80CCBD1B-5DB1-4261-BB56-9ED7DE5E87F3}" type="presOf" srcId="{FB33F701-9C7D-4C9D-8127-0E343113B4F2}" destId="{8AC831B0-2FB8-42EE-B4CC-17516B401DBC}" srcOrd="0" destOrd="3" presId="urn:microsoft.com/office/officeart/2005/8/layout/hList1"/>
    <dgm:cxn modelId="{E787BF2D-F0CF-4787-B148-0BED7EE0CA5C}" srcId="{EA63746E-2DE5-4A4E-B77C-D36040D2FCE9}" destId="{FB33F701-9C7D-4C9D-8127-0E343113B4F2}" srcOrd="3" destOrd="0" parTransId="{38AA997F-03EB-46E3-938E-AF7319A0D491}" sibTransId="{E78BB4FF-5034-4110-92DC-A21D401F0CF5}"/>
    <dgm:cxn modelId="{592C5A2E-1078-4F36-BEB7-90A1A307D816}" srcId="{92268959-A4BA-489E-9655-C92AFDB384F6}" destId="{074C14BB-E4F7-46E7-8E0B-2B9802B06B37}" srcOrd="1" destOrd="0" parTransId="{B3153830-5D1C-4ED5-BDFA-4C765BE5D825}" sibTransId="{8C4FE0D4-6134-435E-86FF-9819B260D90D}"/>
    <dgm:cxn modelId="{CB2C9333-754A-4DC7-BA10-F48A7A0A16B7}" type="presOf" srcId="{3B8610E2-705F-44A3-BC53-C7B41234CF90}" destId="{D63A50A0-11DA-4DAA-876A-28DF1BE6B8F8}" srcOrd="0" destOrd="1" presId="urn:microsoft.com/office/officeart/2005/8/layout/hList1"/>
    <dgm:cxn modelId="{0484B334-284D-4459-87F3-149A35F26EB9}" type="presOf" srcId="{074C14BB-E4F7-46E7-8E0B-2B9802B06B37}" destId="{A47FA267-08F6-4BE9-9B07-10ACB8124605}" srcOrd="0" destOrd="0" presId="urn:microsoft.com/office/officeart/2005/8/layout/hList1"/>
    <dgm:cxn modelId="{F5892E5F-4927-44DB-AF34-CF8654F7792B}" srcId="{92268959-A4BA-489E-9655-C92AFDB384F6}" destId="{EA63746E-2DE5-4A4E-B77C-D36040D2FCE9}" srcOrd="0" destOrd="0" parTransId="{F52B721F-1DCA-4AEF-840D-DAEFF230EFB9}" sibTransId="{853D05DF-61F5-4963-B358-0EF3380CA7C6}"/>
    <dgm:cxn modelId="{B2E49962-E819-4F25-9E3A-F812371E2CE2}" type="presOf" srcId="{FAE5CA48-EF4F-43CA-801C-F03D069C54CD}" destId="{F437E089-56AF-4A3B-A4C6-6C364D303EEE}" srcOrd="0" destOrd="4" presId="urn:microsoft.com/office/officeart/2005/8/layout/hList1"/>
    <dgm:cxn modelId="{CC166E4C-D96D-4F28-A60C-2CF93522E463}" srcId="{550EC903-F9CF-4743-B0B0-6B1F4F760419}" destId="{5803C208-CC21-458B-A51D-6D814548194C}" srcOrd="0" destOrd="0" parTransId="{5E4711B3-24CB-4B39-8AB7-84DB317BBF7E}" sibTransId="{6B768FB5-830A-4B63-8AF4-D0CB3FC15A92}"/>
    <dgm:cxn modelId="{9568136D-DB17-41EA-98CC-9DEC03FA720E}" type="presOf" srcId="{777C5AF4-55AC-4F3A-B124-FF8F25E313DE}" destId="{8AC831B0-2FB8-42EE-B4CC-17516B401DBC}" srcOrd="0" destOrd="0" presId="urn:microsoft.com/office/officeart/2005/8/layout/hList1"/>
    <dgm:cxn modelId="{347C864F-75EB-4170-AAA3-B2AD643BEC83}" srcId="{550EC903-F9CF-4743-B0B0-6B1F4F760419}" destId="{3B8610E2-705F-44A3-BC53-C7B41234CF90}" srcOrd="1" destOrd="0" parTransId="{59A8AACA-B80B-43BF-A879-E80B55CD24F8}" sibTransId="{4C1E3686-BC1C-418D-8E7C-76F59F38F738}"/>
    <dgm:cxn modelId="{790A4C51-7F15-4CAB-9F99-68CE416D1B47}" srcId="{550EC903-F9CF-4743-B0B0-6B1F4F760419}" destId="{650AFAA6-819C-44EF-B55C-DBE2CC69CFE5}" srcOrd="3" destOrd="0" parTransId="{AA48B19E-77F7-4409-A94B-BDB57D30063B}" sibTransId="{FC84346A-F6E8-4834-B674-58163C747B53}"/>
    <dgm:cxn modelId="{B1CA7073-C619-472C-8E6D-A5ED26BFDFA2}" type="presOf" srcId="{92268959-A4BA-489E-9655-C92AFDB384F6}" destId="{1D31B3AC-0EEA-4A70-8066-EE2C532D9C3F}" srcOrd="0" destOrd="0" presId="urn:microsoft.com/office/officeart/2005/8/layout/hList1"/>
    <dgm:cxn modelId="{B3227273-5571-4456-83DB-1FD2B30950F2}" srcId="{EA63746E-2DE5-4A4E-B77C-D36040D2FCE9}" destId="{0B84F587-385A-46D1-9F61-B30E232C4F2F}" srcOrd="1" destOrd="0" parTransId="{F8582A18-F04E-4D67-9662-BE273F529087}" sibTransId="{5112CB41-6027-4F14-B0EB-C03E603DBFF3}"/>
    <dgm:cxn modelId="{A6C6DD76-E880-4070-82BF-79FF8A3DE5FC}" srcId="{92268959-A4BA-489E-9655-C92AFDB384F6}" destId="{550EC903-F9CF-4743-B0B0-6B1F4F760419}" srcOrd="2" destOrd="0" parTransId="{3392AE5D-AC27-4959-96D5-B321BB67BC86}" sibTransId="{ACCE4549-158E-46C7-B0AF-79D130B5CF27}"/>
    <dgm:cxn modelId="{987B0959-1E93-47EA-81BB-24C33B95ED13}" type="presOf" srcId="{EA63746E-2DE5-4A4E-B77C-D36040D2FCE9}" destId="{0570E1FD-6AE2-479A-A7BE-3372CD366DBC}" srcOrd="0" destOrd="0" presId="urn:microsoft.com/office/officeart/2005/8/layout/hList1"/>
    <dgm:cxn modelId="{0C956D79-CBD8-40F7-802A-806BF8289557}" srcId="{074C14BB-E4F7-46E7-8E0B-2B9802B06B37}" destId="{FD97A602-7BE1-463D-A203-4A1F18C3E22B}" srcOrd="1" destOrd="0" parTransId="{5348800B-8825-4DB3-BF7E-5C284A56B29C}" sibTransId="{C3CF532C-F069-4B8F-8E05-30F5056472F1}"/>
    <dgm:cxn modelId="{622D445A-9253-4E31-BA3C-41628E6D5EED}" type="presOf" srcId="{271442FC-B3E5-4062-AFCC-DD4FCB3A2756}" destId="{F437E089-56AF-4A3B-A4C6-6C364D303EEE}" srcOrd="0" destOrd="2" presId="urn:microsoft.com/office/officeart/2005/8/layout/hList1"/>
    <dgm:cxn modelId="{F955737A-96E5-46FB-8126-6D25D8992583}" srcId="{074C14BB-E4F7-46E7-8E0B-2B9802B06B37}" destId="{FAE5CA48-EF4F-43CA-801C-F03D069C54CD}" srcOrd="4" destOrd="0" parTransId="{E2636675-D50F-441D-BD6A-E9F7CC5B237D}" sibTransId="{29A9765C-ACAB-43BA-8CC0-2B5C20434C17}"/>
    <dgm:cxn modelId="{1A5F3D8F-D658-41A6-92D4-F22EF6FC4D67}" type="presOf" srcId="{650AFAA6-819C-44EF-B55C-DBE2CC69CFE5}" destId="{D63A50A0-11DA-4DAA-876A-28DF1BE6B8F8}" srcOrd="0" destOrd="3" presId="urn:microsoft.com/office/officeart/2005/8/layout/hList1"/>
    <dgm:cxn modelId="{887D6E92-93B3-48DA-8711-358DA799EBE4}" srcId="{EA63746E-2DE5-4A4E-B77C-D36040D2FCE9}" destId="{0B19073F-6159-4F27-BE93-E996F42FA868}" srcOrd="2" destOrd="0" parTransId="{8BAB36FC-11DD-4560-A7FC-3289E9A6A1A2}" sibTransId="{8B6F5E69-6553-4B0B-BE1B-A546C0093771}"/>
    <dgm:cxn modelId="{C523A595-3754-40B8-B91E-607ED1E1BD55}" type="presOf" srcId="{5803C208-CC21-458B-A51D-6D814548194C}" destId="{D63A50A0-11DA-4DAA-876A-28DF1BE6B8F8}" srcOrd="0" destOrd="0" presId="urn:microsoft.com/office/officeart/2005/8/layout/hList1"/>
    <dgm:cxn modelId="{E1279BA6-061B-43B7-9EC4-71E32040FD2F}" type="presOf" srcId="{2DEB3412-DDFB-4AE3-BCE9-B84117C310F8}" destId="{D63A50A0-11DA-4DAA-876A-28DF1BE6B8F8}" srcOrd="0" destOrd="2" presId="urn:microsoft.com/office/officeart/2005/8/layout/hList1"/>
    <dgm:cxn modelId="{E6C7D4B8-A187-442A-B50C-04E07575F821}" srcId="{550EC903-F9CF-4743-B0B0-6B1F4F760419}" destId="{48AD0F5B-43E0-45B2-8E62-DC2C50474320}" srcOrd="4" destOrd="0" parTransId="{047081F1-1434-4A0E-B633-D773BBAD6641}" sibTransId="{11993E5B-D258-49C1-B56A-01511EB55DFD}"/>
    <dgm:cxn modelId="{98A4BCC0-637F-4585-9F05-DF254AE52470}" srcId="{EA63746E-2DE5-4A4E-B77C-D36040D2FCE9}" destId="{777C5AF4-55AC-4F3A-B124-FF8F25E313DE}" srcOrd="0" destOrd="0" parTransId="{B0E12253-40AF-40FC-B935-CDBE76A1BAC8}" sibTransId="{9229C7C6-1960-4676-A7CD-45B3F9FBE8E3}"/>
    <dgm:cxn modelId="{78980BC3-3095-4AF5-9992-9AA32B3EAE15}" type="presOf" srcId="{550EC903-F9CF-4743-B0B0-6B1F4F760419}" destId="{B2E75BAC-E712-44B3-A308-59DB3A7F594A}" srcOrd="0" destOrd="0" presId="urn:microsoft.com/office/officeart/2005/8/layout/hList1"/>
    <dgm:cxn modelId="{60F365C5-D40F-4879-AEC0-4E088C5A3691}" type="presOf" srcId="{0B84F587-385A-46D1-9F61-B30E232C4F2F}" destId="{8AC831B0-2FB8-42EE-B4CC-17516B401DBC}" srcOrd="0" destOrd="1" presId="urn:microsoft.com/office/officeart/2005/8/layout/hList1"/>
    <dgm:cxn modelId="{E0010CC9-7789-4A67-8948-96058AC5536A}" srcId="{550EC903-F9CF-4743-B0B0-6B1F4F760419}" destId="{2DEB3412-DDFB-4AE3-BCE9-B84117C310F8}" srcOrd="2" destOrd="0" parTransId="{EFBB8B5F-BF3C-40CD-B3B8-3AACE007BAB4}" sibTransId="{E53D3611-1F7D-48CE-8B20-C40721A011DD}"/>
    <dgm:cxn modelId="{69A1BDDA-406D-4A3C-A9F6-10C957D1834A}" srcId="{074C14BB-E4F7-46E7-8E0B-2B9802B06B37}" destId="{0D5F1371-807E-4377-A180-16444CFDFDA2}" srcOrd="0" destOrd="0" parTransId="{0BDD89EC-4208-4E1C-B63C-C30D4EB5138C}" sibTransId="{D5ABAB9C-9AB6-4A7D-987F-A8D761CB3AEB}"/>
    <dgm:cxn modelId="{C8A294DC-4616-47F7-B363-17F7E185B570}" type="presOf" srcId="{FD97A602-7BE1-463D-A203-4A1F18C3E22B}" destId="{F437E089-56AF-4A3B-A4C6-6C364D303EEE}" srcOrd="0" destOrd="1" presId="urn:microsoft.com/office/officeart/2005/8/layout/hList1"/>
    <dgm:cxn modelId="{F948ADE6-1B00-453A-97BC-351B6617CF93}" type="presOf" srcId="{3DA8CACE-9B95-40E7-ADF3-8698EFB651EB}" destId="{F437E089-56AF-4A3B-A4C6-6C364D303EEE}" srcOrd="0" destOrd="3" presId="urn:microsoft.com/office/officeart/2005/8/layout/hList1"/>
    <dgm:cxn modelId="{573BF0ED-7D2C-4FB9-837C-7D9B068B498A}" type="presOf" srcId="{0B19073F-6159-4F27-BE93-E996F42FA868}" destId="{8AC831B0-2FB8-42EE-B4CC-17516B401DBC}" srcOrd="0" destOrd="2" presId="urn:microsoft.com/office/officeart/2005/8/layout/hList1"/>
    <dgm:cxn modelId="{550DDEF7-A88D-4E6F-AAFF-94776956A90B}" srcId="{074C14BB-E4F7-46E7-8E0B-2B9802B06B37}" destId="{3DA8CACE-9B95-40E7-ADF3-8698EFB651EB}" srcOrd="3" destOrd="0" parTransId="{81A2C925-4D59-4406-880C-3B9406995176}" sibTransId="{39C81018-7065-4CB6-A605-85AB71FB3353}"/>
    <dgm:cxn modelId="{22674253-FBAC-4C22-B16B-0AD673510978}" type="presParOf" srcId="{1D31B3AC-0EEA-4A70-8066-EE2C532D9C3F}" destId="{B43BA169-4A5A-41AE-A795-048E9589AA72}" srcOrd="0" destOrd="0" presId="urn:microsoft.com/office/officeart/2005/8/layout/hList1"/>
    <dgm:cxn modelId="{1834C4D0-20C6-42B9-9E6C-2DC33643086F}" type="presParOf" srcId="{B43BA169-4A5A-41AE-A795-048E9589AA72}" destId="{0570E1FD-6AE2-479A-A7BE-3372CD366DBC}" srcOrd="0" destOrd="0" presId="urn:microsoft.com/office/officeart/2005/8/layout/hList1"/>
    <dgm:cxn modelId="{2A01E007-D84B-4376-80F1-51235F41E7FB}" type="presParOf" srcId="{B43BA169-4A5A-41AE-A795-048E9589AA72}" destId="{8AC831B0-2FB8-42EE-B4CC-17516B401DBC}" srcOrd="1" destOrd="0" presId="urn:microsoft.com/office/officeart/2005/8/layout/hList1"/>
    <dgm:cxn modelId="{0D1FAA56-4424-4DFD-8E54-F43F24C2BBE7}" type="presParOf" srcId="{1D31B3AC-0EEA-4A70-8066-EE2C532D9C3F}" destId="{24768817-2E48-4108-B44E-7D612F851FB9}" srcOrd="1" destOrd="0" presId="urn:microsoft.com/office/officeart/2005/8/layout/hList1"/>
    <dgm:cxn modelId="{3443DE5B-F822-42D3-8039-6ECD3AE828CE}" type="presParOf" srcId="{1D31B3AC-0EEA-4A70-8066-EE2C532D9C3F}" destId="{AD7B1AB6-25C3-4F9A-871F-1AB7305F0246}" srcOrd="2" destOrd="0" presId="urn:microsoft.com/office/officeart/2005/8/layout/hList1"/>
    <dgm:cxn modelId="{32D85E5B-20A2-4F46-817E-14395A4DD0D0}" type="presParOf" srcId="{AD7B1AB6-25C3-4F9A-871F-1AB7305F0246}" destId="{A47FA267-08F6-4BE9-9B07-10ACB8124605}" srcOrd="0" destOrd="0" presId="urn:microsoft.com/office/officeart/2005/8/layout/hList1"/>
    <dgm:cxn modelId="{A8579216-3491-42F0-A539-33BE14404B37}" type="presParOf" srcId="{AD7B1AB6-25C3-4F9A-871F-1AB7305F0246}" destId="{F437E089-56AF-4A3B-A4C6-6C364D303EEE}" srcOrd="1" destOrd="0" presId="urn:microsoft.com/office/officeart/2005/8/layout/hList1"/>
    <dgm:cxn modelId="{AB7973C6-143E-470E-812A-90E5A4A25D99}" type="presParOf" srcId="{1D31B3AC-0EEA-4A70-8066-EE2C532D9C3F}" destId="{C168CEFF-DDDE-4356-B150-48698A616C6A}" srcOrd="3" destOrd="0" presId="urn:microsoft.com/office/officeart/2005/8/layout/hList1"/>
    <dgm:cxn modelId="{47C25D45-D93B-4BF0-BA6E-37D887ABB888}" type="presParOf" srcId="{1D31B3AC-0EEA-4A70-8066-EE2C532D9C3F}" destId="{312FF2DA-A7FD-43D6-A77A-53677E888A58}" srcOrd="4" destOrd="0" presId="urn:microsoft.com/office/officeart/2005/8/layout/hList1"/>
    <dgm:cxn modelId="{0729ACB0-A78A-4778-B493-E5265661F7F8}" type="presParOf" srcId="{312FF2DA-A7FD-43D6-A77A-53677E888A58}" destId="{B2E75BAC-E712-44B3-A308-59DB3A7F594A}" srcOrd="0" destOrd="0" presId="urn:microsoft.com/office/officeart/2005/8/layout/hList1"/>
    <dgm:cxn modelId="{AF92D111-08DF-4A01-9488-17FAF8866B74}" type="presParOf" srcId="{312FF2DA-A7FD-43D6-A77A-53677E888A58}" destId="{D63A50A0-11DA-4DAA-876A-28DF1BE6B8F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8EB1C-45A3-4A54-8260-D4AB394A57E4}">
      <dsp:nvSpPr>
        <dsp:cNvPr id="0" name=""/>
        <dsp:cNvSpPr/>
      </dsp:nvSpPr>
      <dsp:spPr>
        <a:xfrm>
          <a:off x="1124" y="55561"/>
          <a:ext cx="3264274" cy="1305709"/>
        </a:xfrm>
        <a:prstGeom prst="chevron">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64008" rIns="64008" bIns="64008" numCol="1" spcCol="1270" anchor="ctr" anchorCtr="0">
          <a:noAutofit/>
        </a:bodyPr>
        <a:lstStyle/>
        <a:p>
          <a:pPr marL="0" lvl="0" indent="0" algn="ctr" defTabSz="2133600">
            <a:lnSpc>
              <a:spcPct val="90000"/>
            </a:lnSpc>
            <a:spcBef>
              <a:spcPct val="0"/>
            </a:spcBef>
            <a:spcAft>
              <a:spcPct val="35000"/>
            </a:spcAft>
            <a:buNone/>
          </a:pPr>
          <a:r>
            <a:rPr lang="en-GB" sz="4800" b="1" kern="1200" dirty="0">
              <a:solidFill>
                <a:schemeClr val="bg1"/>
              </a:solidFill>
              <a:effectLst>
                <a:outerShdw blurRad="38100" dist="38100" dir="2700000" algn="tl">
                  <a:srgbClr val="000000">
                    <a:alpha val="43137"/>
                  </a:srgbClr>
                </a:outerShdw>
              </a:effectLst>
            </a:rPr>
            <a:t>Before</a:t>
          </a:r>
        </a:p>
      </dsp:txBody>
      <dsp:txXfrm>
        <a:off x="653979" y="55561"/>
        <a:ext cx="1958565" cy="1305709"/>
      </dsp:txXfrm>
    </dsp:sp>
    <dsp:sp modelId="{0DCF402D-58F8-4D23-BAB1-EA65040FD0A1}">
      <dsp:nvSpPr>
        <dsp:cNvPr id="0" name=""/>
        <dsp:cNvSpPr/>
      </dsp:nvSpPr>
      <dsp:spPr>
        <a:xfrm>
          <a:off x="1124" y="1524484"/>
          <a:ext cx="2611419" cy="367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171450" lvl="1" indent="0" algn="l" defTabSz="800100">
            <a:lnSpc>
              <a:spcPct val="90000"/>
            </a:lnSpc>
            <a:spcBef>
              <a:spcPct val="0"/>
            </a:spcBef>
            <a:spcAft>
              <a:spcPct val="15000"/>
            </a:spcAft>
            <a:buNone/>
          </a:pPr>
          <a:r>
            <a:rPr lang="en-US" sz="2400" kern="1200" dirty="0">
              <a:solidFill>
                <a:schemeClr val="tx1"/>
              </a:solidFill>
            </a:rPr>
            <a:t>Benefit/harm analysis</a:t>
          </a:r>
          <a:endParaRPr lang="en-GB" sz="2400" kern="1200" dirty="0"/>
        </a:p>
        <a:p>
          <a:pPr marL="171450" lvl="1" indent="0" algn="l" defTabSz="800100">
            <a:lnSpc>
              <a:spcPct val="90000"/>
            </a:lnSpc>
            <a:spcBef>
              <a:spcPct val="0"/>
            </a:spcBef>
            <a:spcAft>
              <a:spcPct val="15000"/>
            </a:spcAft>
            <a:buNone/>
          </a:pPr>
          <a:r>
            <a:rPr lang="en-US" sz="2400" kern="1200" dirty="0">
              <a:solidFill>
                <a:schemeClr val="tx1"/>
              </a:solidFill>
            </a:rPr>
            <a:t>Vulnerability (Risk-Vulnerability Matrix)</a:t>
          </a:r>
          <a:endParaRPr lang="en-GB" sz="2400" kern="1200" dirty="0"/>
        </a:p>
        <a:p>
          <a:pPr marL="0" marR="0" lvl="1" indent="0" algn="l" defTabSz="914400" eaLnBrk="1" fontAlgn="auto" latinLnBrk="0" hangingPunct="1">
            <a:lnSpc>
              <a:spcPct val="100000"/>
            </a:lnSpc>
            <a:spcBef>
              <a:spcPct val="0"/>
            </a:spcBef>
            <a:spcAft>
              <a:spcPts val="0"/>
            </a:spcAft>
            <a:buClrTx/>
            <a:buSzTx/>
            <a:buFontTx/>
            <a:buNone/>
            <a:tabLst/>
            <a:defRPr/>
          </a:pPr>
          <a:r>
            <a:rPr lang="en-US" sz="2400" kern="1200" dirty="0">
              <a:solidFill>
                <a:schemeClr val="tx1"/>
              </a:solidFill>
            </a:rPr>
            <a:t>Fair selection of participation</a:t>
          </a:r>
          <a:endParaRPr lang="en-GB" sz="2400" kern="1200" dirty="0"/>
        </a:p>
        <a:p>
          <a:pPr marL="0" marR="0" lvl="1" indent="0" algn="l" defTabSz="914400" eaLnBrk="1" fontAlgn="auto" latinLnBrk="0" hangingPunct="1">
            <a:lnSpc>
              <a:spcPct val="100000"/>
            </a:lnSpc>
            <a:spcBef>
              <a:spcPct val="0"/>
            </a:spcBef>
            <a:spcAft>
              <a:spcPts val="0"/>
            </a:spcAft>
            <a:buClrTx/>
            <a:buSzTx/>
            <a:buFontTx/>
            <a:buNone/>
            <a:tabLst/>
            <a:defRPr/>
          </a:pPr>
          <a:r>
            <a:rPr lang="en-US" sz="2400" kern="1200" dirty="0">
              <a:solidFill>
                <a:schemeClr val="tx1"/>
              </a:solidFill>
            </a:rPr>
            <a:t>Conflict of Interests (COI)</a:t>
          </a:r>
        </a:p>
        <a:p>
          <a:pPr lvl="1" defTabSz="1422400">
            <a:lnSpc>
              <a:spcPct val="90000"/>
            </a:lnSpc>
            <a:spcBef>
              <a:spcPct val="0"/>
            </a:spcBef>
            <a:spcAft>
              <a:spcPct val="15000"/>
            </a:spcAft>
          </a:pPr>
          <a:endParaRPr lang="en-GB" sz="2400" kern="1200" dirty="0"/>
        </a:p>
      </dsp:txBody>
      <dsp:txXfrm>
        <a:off x="1124" y="1524484"/>
        <a:ext cx="2611419" cy="3672000"/>
      </dsp:txXfrm>
    </dsp:sp>
    <dsp:sp modelId="{FDBDE18C-476E-4AD2-8BE1-89701A5D38E2}">
      <dsp:nvSpPr>
        <dsp:cNvPr id="0" name=""/>
        <dsp:cNvSpPr/>
      </dsp:nvSpPr>
      <dsp:spPr>
        <a:xfrm>
          <a:off x="3049399" y="55561"/>
          <a:ext cx="3264274" cy="1305709"/>
        </a:xfrm>
        <a:prstGeom prst="chevron">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64008" rIns="64008" bIns="64008" numCol="1" spcCol="1270" anchor="ctr" anchorCtr="0">
          <a:noAutofit/>
        </a:bodyPr>
        <a:lstStyle/>
        <a:p>
          <a:pPr marL="0" lvl="0" indent="0" algn="ctr" defTabSz="2133600">
            <a:lnSpc>
              <a:spcPct val="90000"/>
            </a:lnSpc>
            <a:spcBef>
              <a:spcPct val="0"/>
            </a:spcBef>
            <a:spcAft>
              <a:spcPct val="35000"/>
            </a:spcAft>
            <a:buNone/>
          </a:pPr>
          <a:r>
            <a:rPr lang="en-GB" sz="4800" b="1" kern="1200" dirty="0">
              <a:solidFill>
                <a:schemeClr val="bg1"/>
              </a:solidFill>
              <a:effectLst>
                <a:outerShdw blurRad="38100" dist="38100" dir="2700000" algn="tl">
                  <a:srgbClr val="000000">
                    <a:alpha val="43137"/>
                  </a:srgbClr>
                </a:outerShdw>
              </a:effectLst>
            </a:rPr>
            <a:t>During</a:t>
          </a:r>
          <a:r>
            <a:rPr lang="en-GB" sz="4800" b="1" kern="1200" dirty="0">
              <a:solidFill>
                <a:srgbClr val="C00000"/>
              </a:solidFill>
              <a:effectLst>
                <a:outerShdw blurRad="38100" dist="38100" dir="2700000" algn="tl">
                  <a:srgbClr val="000000">
                    <a:alpha val="43137"/>
                  </a:srgbClr>
                </a:outerShdw>
              </a:effectLst>
            </a:rPr>
            <a:t> </a:t>
          </a:r>
        </a:p>
      </dsp:txBody>
      <dsp:txXfrm>
        <a:off x="3702254" y="55561"/>
        <a:ext cx="1958565" cy="1305709"/>
      </dsp:txXfrm>
    </dsp:sp>
    <dsp:sp modelId="{010B30D9-AAE7-4D77-B9A7-1FC11343EE8E}">
      <dsp:nvSpPr>
        <dsp:cNvPr id="0" name=""/>
        <dsp:cNvSpPr/>
      </dsp:nvSpPr>
      <dsp:spPr>
        <a:xfrm>
          <a:off x="3049399" y="1524484"/>
          <a:ext cx="2611419" cy="367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228600" lvl="1" indent="0" algn="l" defTabSz="933450">
            <a:lnSpc>
              <a:spcPct val="90000"/>
            </a:lnSpc>
            <a:spcBef>
              <a:spcPct val="0"/>
            </a:spcBef>
            <a:spcAft>
              <a:spcPct val="15000"/>
            </a:spcAft>
            <a:buNone/>
          </a:pPr>
          <a:r>
            <a:rPr lang="en-US" sz="2400" kern="1200" dirty="0">
              <a:solidFill>
                <a:schemeClr val="tx1"/>
              </a:solidFill>
            </a:rPr>
            <a:t>Informed Consent</a:t>
          </a:r>
          <a:endParaRPr lang="en-GB" sz="2800" kern="1200" dirty="0"/>
        </a:p>
        <a:p>
          <a:pPr marL="0" marR="0" lvl="1" indent="0" algn="l" defTabSz="933450" eaLnBrk="1" fontAlgn="auto" latinLnBrk="0" hangingPunct="1">
            <a:lnSpc>
              <a:spcPct val="90000"/>
            </a:lnSpc>
            <a:spcBef>
              <a:spcPct val="0"/>
            </a:spcBef>
            <a:spcAft>
              <a:spcPct val="15000"/>
            </a:spcAft>
            <a:buClrTx/>
            <a:buSzTx/>
            <a:buFontTx/>
            <a:buNone/>
            <a:tabLst/>
            <a:defRPr/>
          </a:pPr>
          <a:r>
            <a:rPr lang="en-US" sz="2400" kern="1200" dirty="0">
              <a:solidFill>
                <a:schemeClr val="tx1"/>
              </a:solidFill>
            </a:rPr>
            <a:t>Privacy and confidentiality</a:t>
          </a:r>
          <a:endParaRPr lang="en-GB" sz="2400" kern="1200" dirty="0"/>
        </a:p>
        <a:p>
          <a:pPr marL="0" marR="0" lvl="1" indent="0" algn="l" defTabSz="933450" eaLnBrk="1" fontAlgn="auto" latinLnBrk="0" hangingPunct="1">
            <a:lnSpc>
              <a:spcPct val="90000"/>
            </a:lnSpc>
            <a:spcBef>
              <a:spcPct val="0"/>
            </a:spcBef>
            <a:spcAft>
              <a:spcPct val="15000"/>
            </a:spcAft>
            <a:buClrTx/>
            <a:buSzTx/>
            <a:buFontTx/>
            <a:buNone/>
            <a:tabLst/>
            <a:defRPr/>
          </a:pPr>
          <a:r>
            <a:rPr lang="en-US" sz="2400" kern="1200" dirty="0">
              <a:solidFill>
                <a:schemeClr val="tx1"/>
              </a:solidFill>
            </a:rPr>
            <a:t>Risk to researchers</a:t>
          </a:r>
          <a:endParaRPr lang="en-GB" sz="2400" kern="1200" dirty="0"/>
        </a:p>
        <a:p>
          <a:pPr marL="0" marR="0" lvl="1" indent="0" algn="l" defTabSz="933450" eaLnBrk="1" fontAlgn="auto" latinLnBrk="0" hangingPunct="1">
            <a:lnSpc>
              <a:spcPct val="90000"/>
            </a:lnSpc>
            <a:spcBef>
              <a:spcPct val="0"/>
            </a:spcBef>
            <a:spcAft>
              <a:spcPct val="15000"/>
            </a:spcAft>
            <a:buClrTx/>
            <a:buSzTx/>
            <a:buFontTx/>
            <a:buNone/>
            <a:tabLst/>
            <a:defRPr/>
          </a:pPr>
          <a:r>
            <a:rPr lang="en-GB" sz="2400" kern="1200" dirty="0"/>
            <a:t>Risk to participants</a:t>
          </a:r>
        </a:p>
        <a:p>
          <a:pPr marL="0" marR="0" lvl="1" indent="0" algn="l" defTabSz="933450" eaLnBrk="1" fontAlgn="auto" latinLnBrk="0" hangingPunct="1">
            <a:lnSpc>
              <a:spcPct val="90000"/>
            </a:lnSpc>
            <a:spcBef>
              <a:spcPct val="0"/>
            </a:spcBef>
            <a:spcAft>
              <a:spcPct val="15000"/>
            </a:spcAft>
            <a:buClrTx/>
            <a:buSzTx/>
            <a:buFontTx/>
            <a:buNone/>
            <a:tabLst/>
            <a:defRPr/>
          </a:pPr>
          <a:endParaRPr lang="en-US" sz="2400" kern="1200" dirty="0">
            <a:solidFill>
              <a:schemeClr val="tx1"/>
            </a:solidFill>
          </a:endParaRPr>
        </a:p>
        <a:p>
          <a:pPr lvl="1" defTabSz="933450">
            <a:lnSpc>
              <a:spcPct val="90000"/>
            </a:lnSpc>
            <a:spcBef>
              <a:spcPct val="0"/>
            </a:spcBef>
            <a:spcAft>
              <a:spcPct val="15000"/>
            </a:spcAft>
          </a:pPr>
          <a:endParaRPr lang="en-GB" sz="2400" kern="1200" dirty="0"/>
        </a:p>
      </dsp:txBody>
      <dsp:txXfrm>
        <a:off x="3049399" y="1524484"/>
        <a:ext cx="2611419" cy="3672000"/>
      </dsp:txXfrm>
    </dsp:sp>
    <dsp:sp modelId="{BF37548B-1C22-47EC-86A9-E898C71693A3}">
      <dsp:nvSpPr>
        <dsp:cNvPr id="0" name=""/>
        <dsp:cNvSpPr/>
      </dsp:nvSpPr>
      <dsp:spPr>
        <a:xfrm>
          <a:off x="6097673" y="55561"/>
          <a:ext cx="3264274" cy="1305709"/>
        </a:xfrm>
        <a:prstGeom prst="chevron">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64008" rIns="64008" bIns="64008" numCol="1" spcCol="1270" anchor="ctr" anchorCtr="0">
          <a:noAutofit/>
        </a:bodyPr>
        <a:lstStyle/>
        <a:p>
          <a:pPr marL="0" lvl="0" indent="0" algn="ctr" defTabSz="2133600">
            <a:lnSpc>
              <a:spcPct val="90000"/>
            </a:lnSpc>
            <a:spcBef>
              <a:spcPct val="0"/>
            </a:spcBef>
            <a:spcAft>
              <a:spcPct val="35000"/>
            </a:spcAft>
            <a:buNone/>
          </a:pPr>
          <a:r>
            <a:rPr lang="en-GB" sz="4800" b="1" kern="1200" dirty="0">
              <a:solidFill>
                <a:schemeClr val="bg1"/>
              </a:solidFill>
              <a:effectLst>
                <a:outerShdw blurRad="38100" dist="38100" dir="2700000" algn="tl">
                  <a:srgbClr val="000000">
                    <a:alpha val="43137"/>
                  </a:srgbClr>
                </a:outerShdw>
              </a:effectLst>
            </a:rPr>
            <a:t>After</a:t>
          </a:r>
          <a:r>
            <a:rPr lang="en-GB" sz="4800" b="1" kern="1200" dirty="0">
              <a:solidFill>
                <a:srgbClr val="C00000"/>
              </a:solidFill>
              <a:effectLst>
                <a:outerShdw blurRad="38100" dist="38100" dir="2700000" algn="tl">
                  <a:srgbClr val="000000">
                    <a:alpha val="43137"/>
                  </a:srgbClr>
                </a:outerShdw>
              </a:effectLst>
            </a:rPr>
            <a:t> </a:t>
          </a:r>
        </a:p>
      </dsp:txBody>
      <dsp:txXfrm>
        <a:off x="6750528" y="55561"/>
        <a:ext cx="1958565" cy="1305709"/>
      </dsp:txXfrm>
    </dsp:sp>
    <dsp:sp modelId="{0BAC1E61-FB96-4514-B5D4-E6698C6E2FFA}">
      <dsp:nvSpPr>
        <dsp:cNvPr id="0" name=""/>
        <dsp:cNvSpPr/>
      </dsp:nvSpPr>
      <dsp:spPr>
        <a:xfrm>
          <a:off x="6097673" y="1524484"/>
          <a:ext cx="2611419" cy="367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228600" lvl="1" indent="-228600" algn="l" defTabSz="1066800">
            <a:lnSpc>
              <a:spcPct val="90000"/>
            </a:lnSpc>
            <a:spcBef>
              <a:spcPct val="0"/>
            </a:spcBef>
            <a:spcAft>
              <a:spcPct val="15000"/>
            </a:spcAft>
            <a:buChar char="•"/>
          </a:pPr>
          <a:r>
            <a:rPr lang="en-GB" sz="2400" kern="1200" dirty="0"/>
            <a:t>Sharing results</a:t>
          </a:r>
        </a:p>
        <a:p>
          <a:pPr marL="228600" lvl="1" indent="-228600" algn="l" defTabSz="1066800">
            <a:lnSpc>
              <a:spcPct val="90000"/>
            </a:lnSpc>
            <a:spcBef>
              <a:spcPct val="0"/>
            </a:spcBef>
            <a:spcAft>
              <a:spcPct val="15000"/>
            </a:spcAft>
            <a:buChar char="•"/>
          </a:pPr>
          <a:r>
            <a:rPr lang="en-GB" sz="2400" kern="1200" dirty="0"/>
            <a:t>Sharing benefits</a:t>
          </a:r>
        </a:p>
        <a:p>
          <a:pPr marL="228600" lvl="1" indent="-228600" algn="l" defTabSz="1066800">
            <a:lnSpc>
              <a:spcPct val="90000"/>
            </a:lnSpc>
            <a:spcBef>
              <a:spcPct val="0"/>
            </a:spcBef>
            <a:spcAft>
              <a:spcPct val="15000"/>
            </a:spcAft>
            <a:buChar char="•"/>
          </a:pPr>
          <a:r>
            <a:rPr lang="en-US" sz="2400" kern="1200" dirty="0">
              <a:solidFill>
                <a:schemeClr val="tx1"/>
              </a:solidFill>
            </a:rPr>
            <a:t>Integrity &amp; publication ethics</a:t>
          </a:r>
          <a:endParaRPr lang="en-GB" sz="2400" kern="1200" dirty="0"/>
        </a:p>
      </dsp:txBody>
      <dsp:txXfrm>
        <a:off x="6097673" y="1524484"/>
        <a:ext cx="2611419" cy="3672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70E1FD-6AE2-479A-A7BE-3372CD366DBC}">
      <dsp:nvSpPr>
        <dsp:cNvPr id="0" name=""/>
        <dsp:cNvSpPr/>
      </dsp:nvSpPr>
      <dsp:spPr>
        <a:xfrm>
          <a:off x="2767" y="133025"/>
          <a:ext cx="2698612" cy="767959"/>
        </a:xfrm>
        <a:prstGeom prst="rect">
          <a:avLst/>
        </a:prstGeom>
        <a:solidFill>
          <a:srgbClr val="F5822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GB" sz="2100" b="1" kern="1200" dirty="0">
              <a:solidFill>
                <a:schemeClr val="bg1"/>
              </a:solidFill>
              <a:effectLst>
                <a:outerShdw blurRad="38100" dist="38100" dir="2700000" algn="tl">
                  <a:srgbClr val="000000">
                    <a:alpha val="43137"/>
                  </a:srgbClr>
                </a:outerShdw>
              </a:effectLst>
            </a:rPr>
            <a:t>Before conduct of research</a:t>
          </a:r>
        </a:p>
      </dsp:txBody>
      <dsp:txXfrm>
        <a:off x="2767" y="133025"/>
        <a:ext cx="2698612" cy="767959"/>
      </dsp:txXfrm>
    </dsp:sp>
    <dsp:sp modelId="{8AC831B0-2FB8-42EE-B4CC-17516B401DBC}">
      <dsp:nvSpPr>
        <dsp:cNvPr id="0" name=""/>
        <dsp:cNvSpPr/>
      </dsp:nvSpPr>
      <dsp:spPr>
        <a:xfrm>
          <a:off x="2767" y="900984"/>
          <a:ext cx="2698612" cy="4035150"/>
        </a:xfrm>
        <a:prstGeom prst="rect">
          <a:avLst/>
        </a:prstGeom>
        <a:solidFill>
          <a:srgbClr val="FEE5B1">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GB" sz="2100" kern="1200" dirty="0"/>
            <a:t>Develop clear research plan (who will do what when and how)</a:t>
          </a:r>
        </a:p>
        <a:p>
          <a:pPr marL="228600" lvl="1" indent="-228600" algn="l" defTabSz="933450">
            <a:lnSpc>
              <a:spcPct val="90000"/>
            </a:lnSpc>
            <a:spcBef>
              <a:spcPct val="0"/>
            </a:spcBef>
            <a:spcAft>
              <a:spcPct val="15000"/>
            </a:spcAft>
            <a:buChar char="•"/>
          </a:pPr>
          <a:r>
            <a:rPr lang="en-GB" sz="2100" kern="1200" dirty="0"/>
            <a:t>Submit protocol to ethical review</a:t>
          </a:r>
        </a:p>
        <a:p>
          <a:pPr marL="228600" lvl="1" indent="-228600" algn="l" defTabSz="933450">
            <a:lnSpc>
              <a:spcPct val="90000"/>
            </a:lnSpc>
            <a:spcBef>
              <a:spcPct val="0"/>
            </a:spcBef>
            <a:spcAft>
              <a:spcPct val="15000"/>
            </a:spcAft>
            <a:buChar char="•"/>
          </a:pPr>
          <a:r>
            <a:rPr lang="en-GB" sz="2100" kern="1200" dirty="0"/>
            <a:t>Prepare (communicate) well with your research community</a:t>
          </a:r>
        </a:p>
        <a:p>
          <a:pPr marL="228600" lvl="1" indent="-228600" algn="l" defTabSz="933450">
            <a:lnSpc>
              <a:spcPct val="90000"/>
            </a:lnSpc>
            <a:spcBef>
              <a:spcPct val="0"/>
            </a:spcBef>
            <a:spcAft>
              <a:spcPct val="15000"/>
            </a:spcAft>
            <a:buChar char="•"/>
          </a:pPr>
          <a:r>
            <a:rPr lang="en-GB" sz="2100" kern="1200" dirty="0"/>
            <a:t>Agree on authorship </a:t>
          </a:r>
        </a:p>
      </dsp:txBody>
      <dsp:txXfrm>
        <a:off x="2767" y="900984"/>
        <a:ext cx="2698612" cy="4035150"/>
      </dsp:txXfrm>
    </dsp:sp>
    <dsp:sp modelId="{A47FA267-08F6-4BE9-9B07-10ACB8124605}">
      <dsp:nvSpPr>
        <dsp:cNvPr id="0" name=""/>
        <dsp:cNvSpPr/>
      </dsp:nvSpPr>
      <dsp:spPr>
        <a:xfrm>
          <a:off x="3079185" y="133025"/>
          <a:ext cx="2698612" cy="767959"/>
        </a:xfrm>
        <a:prstGeom prst="rect">
          <a:avLst/>
        </a:prstGeom>
        <a:solidFill>
          <a:srgbClr val="F5822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GB" sz="2100" b="1" kern="1200" dirty="0">
              <a:solidFill>
                <a:schemeClr val="bg1"/>
              </a:solidFill>
              <a:effectLst>
                <a:outerShdw blurRad="38100" dist="38100" dir="2700000" algn="tl">
                  <a:srgbClr val="000000">
                    <a:alpha val="43137"/>
                  </a:srgbClr>
                </a:outerShdw>
              </a:effectLst>
            </a:rPr>
            <a:t>During conduct of research</a:t>
          </a:r>
        </a:p>
      </dsp:txBody>
      <dsp:txXfrm>
        <a:off x="3079185" y="133025"/>
        <a:ext cx="2698612" cy="767959"/>
      </dsp:txXfrm>
    </dsp:sp>
    <dsp:sp modelId="{F437E089-56AF-4A3B-A4C6-6C364D303EEE}">
      <dsp:nvSpPr>
        <dsp:cNvPr id="0" name=""/>
        <dsp:cNvSpPr/>
      </dsp:nvSpPr>
      <dsp:spPr>
        <a:xfrm>
          <a:off x="3079185" y="900984"/>
          <a:ext cx="2698612" cy="4035150"/>
        </a:xfrm>
        <a:prstGeom prst="rect">
          <a:avLst/>
        </a:prstGeom>
        <a:solidFill>
          <a:srgbClr val="FEE5B1">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GB" sz="2100" kern="1200" dirty="0"/>
            <a:t>Follow the approved protocol</a:t>
          </a:r>
        </a:p>
        <a:p>
          <a:pPr marL="228600" lvl="1" indent="-228600" algn="l" defTabSz="933450">
            <a:lnSpc>
              <a:spcPct val="90000"/>
            </a:lnSpc>
            <a:spcBef>
              <a:spcPct val="0"/>
            </a:spcBef>
            <a:spcAft>
              <a:spcPct val="15000"/>
            </a:spcAft>
            <a:buChar char="•"/>
          </a:pPr>
          <a:r>
            <a:rPr lang="en-GB" sz="2100" kern="1200" dirty="0"/>
            <a:t>Gain consent</a:t>
          </a:r>
        </a:p>
        <a:p>
          <a:pPr marL="228600" lvl="1" indent="-228600" algn="l" defTabSz="933450">
            <a:lnSpc>
              <a:spcPct val="90000"/>
            </a:lnSpc>
            <a:spcBef>
              <a:spcPct val="0"/>
            </a:spcBef>
            <a:spcAft>
              <a:spcPct val="15000"/>
            </a:spcAft>
            <a:buChar char="•"/>
          </a:pPr>
          <a:r>
            <a:rPr lang="en-GB" sz="2100" kern="1200" dirty="0"/>
            <a:t>Involve the community</a:t>
          </a:r>
        </a:p>
        <a:p>
          <a:pPr marL="228600" lvl="1" indent="-228600" algn="l" defTabSz="933450">
            <a:lnSpc>
              <a:spcPct val="90000"/>
            </a:lnSpc>
            <a:spcBef>
              <a:spcPct val="0"/>
            </a:spcBef>
            <a:spcAft>
              <a:spcPct val="15000"/>
            </a:spcAft>
            <a:buChar char="•"/>
          </a:pPr>
          <a:r>
            <a:rPr lang="en-GB" sz="2100" kern="1200" dirty="0"/>
            <a:t>Protect yourself, your team, &amp; your participants </a:t>
          </a:r>
        </a:p>
        <a:p>
          <a:pPr marL="228600" lvl="1" indent="-228600" algn="l" defTabSz="933450">
            <a:lnSpc>
              <a:spcPct val="90000"/>
            </a:lnSpc>
            <a:spcBef>
              <a:spcPct val="0"/>
            </a:spcBef>
            <a:spcAft>
              <a:spcPct val="15000"/>
            </a:spcAft>
            <a:buChar char="•"/>
          </a:pPr>
          <a:r>
            <a:rPr lang="en-GB" sz="2100" kern="1200" dirty="0"/>
            <a:t>Regularly check your data</a:t>
          </a:r>
        </a:p>
      </dsp:txBody>
      <dsp:txXfrm>
        <a:off x="3079185" y="900984"/>
        <a:ext cx="2698612" cy="4035150"/>
      </dsp:txXfrm>
    </dsp:sp>
    <dsp:sp modelId="{B2E75BAC-E712-44B3-A308-59DB3A7F594A}">
      <dsp:nvSpPr>
        <dsp:cNvPr id="0" name=""/>
        <dsp:cNvSpPr/>
      </dsp:nvSpPr>
      <dsp:spPr>
        <a:xfrm>
          <a:off x="6155603" y="133025"/>
          <a:ext cx="2698612" cy="767959"/>
        </a:xfrm>
        <a:prstGeom prst="rect">
          <a:avLst/>
        </a:prstGeom>
        <a:solidFill>
          <a:srgbClr val="F5822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a:lnSpc>
              <a:spcPct val="90000"/>
            </a:lnSpc>
            <a:spcBef>
              <a:spcPct val="0"/>
            </a:spcBef>
            <a:spcAft>
              <a:spcPct val="35000"/>
            </a:spcAft>
            <a:buNone/>
          </a:pPr>
          <a:r>
            <a:rPr lang="en-GB" sz="2100" b="1" kern="1200" dirty="0">
              <a:solidFill>
                <a:schemeClr val="bg1"/>
              </a:solidFill>
              <a:effectLst>
                <a:outerShdw blurRad="38100" dist="38100" dir="2700000" algn="tl">
                  <a:srgbClr val="000000">
                    <a:alpha val="43137"/>
                  </a:srgbClr>
                </a:outerShdw>
              </a:effectLst>
            </a:rPr>
            <a:t>After research</a:t>
          </a:r>
        </a:p>
      </dsp:txBody>
      <dsp:txXfrm>
        <a:off x="6155603" y="133025"/>
        <a:ext cx="2698612" cy="767959"/>
      </dsp:txXfrm>
    </dsp:sp>
    <dsp:sp modelId="{D63A50A0-11DA-4DAA-876A-28DF1BE6B8F8}">
      <dsp:nvSpPr>
        <dsp:cNvPr id="0" name=""/>
        <dsp:cNvSpPr/>
      </dsp:nvSpPr>
      <dsp:spPr>
        <a:xfrm>
          <a:off x="6155603" y="900984"/>
          <a:ext cx="2698612" cy="4035150"/>
        </a:xfrm>
        <a:prstGeom prst="rect">
          <a:avLst/>
        </a:prstGeom>
        <a:solidFill>
          <a:srgbClr val="FEE5B1">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a:lnSpc>
              <a:spcPct val="90000"/>
            </a:lnSpc>
            <a:spcBef>
              <a:spcPct val="0"/>
            </a:spcBef>
            <a:spcAft>
              <a:spcPct val="15000"/>
            </a:spcAft>
            <a:buChar char="•"/>
          </a:pPr>
          <a:r>
            <a:rPr lang="en-GB" sz="2100" kern="1200" dirty="0"/>
            <a:t>Share your study report(s) with </a:t>
          </a:r>
        </a:p>
        <a:p>
          <a:pPr marL="228600" lvl="1" indent="-228600" algn="l" defTabSz="933450">
            <a:lnSpc>
              <a:spcPct val="90000"/>
            </a:lnSpc>
            <a:spcBef>
              <a:spcPct val="0"/>
            </a:spcBef>
            <a:spcAft>
              <a:spcPct val="15000"/>
            </a:spcAft>
            <a:buChar char="•"/>
          </a:pPr>
          <a:r>
            <a:rPr lang="en-GB" sz="2100" kern="1200" dirty="0"/>
            <a:t>Return ‘something’ back to the researched community</a:t>
          </a:r>
        </a:p>
        <a:p>
          <a:pPr marL="228600" lvl="1" indent="-228600" algn="l" defTabSz="933450">
            <a:lnSpc>
              <a:spcPct val="90000"/>
            </a:lnSpc>
            <a:spcBef>
              <a:spcPct val="0"/>
            </a:spcBef>
            <a:spcAft>
              <a:spcPct val="15000"/>
            </a:spcAft>
            <a:buChar char="•"/>
          </a:pPr>
          <a:r>
            <a:rPr lang="en-GB" sz="2100" kern="1200" dirty="0"/>
            <a:t>Publish following publication ethics</a:t>
          </a:r>
        </a:p>
        <a:p>
          <a:pPr marL="228600" lvl="1" indent="-228600" algn="l" defTabSz="933450">
            <a:lnSpc>
              <a:spcPct val="90000"/>
            </a:lnSpc>
            <a:spcBef>
              <a:spcPct val="0"/>
            </a:spcBef>
            <a:spcAft>
              <a:spcPct val="15000"/>
            </a:spcAft>
            <a:buChar char="•"/>
          </a:pPr>
          <a:r>
            <a:rPr lang="en-GB" sz="2100" kern="1200" dirty="0"/>
            <a:t>Use Reference Management Software</a:t>
          </a:r>
        </a:p>
        <a:p>
          <a:pPr marL="228600" lvl="1" indent="-228600" algn="l" defTabSz="933450">
            <a:lnSpc>
              <a:spcPct val="90000"/>
            </a:lnSpc>
            <a:spcBef>
              <a:spcPct val="0"/>
            </a:spcBef>
            <a:spcAft>
              <a:spcPct val="15000"/>
            </a:spcAft>
            <a:buChar char="•"/>
          </a:pPr>
          <a:endParaRPr lang="en-GB" sz="2100" kern="1200" dirty="0"/>
        </a:p>
      </dsp:txBody>
      <dsp:txXfrm>
        <a:off x="6155603" y="900984"/>
        <a:ext cx="2698612" cy="4035150"/>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71A6BD-7631-4E22-8E4D-F55C4CCDCF76}"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13FAD8-1500-4719-81C9-B81203A8A82A}" type="slidenum">
              <a:rPr lang="en-US" smtClean="0"/>
              <a:t>‹#›</a:t>
            </a:fld>
            <a:endParaRPr lang="en-US"/>
          </a:p>
        </p:txBody>
      </p:sp>
    </p:spTree>
    <p:extLst>
      <p:ext uri="{BB962C8B-B14F-4D97-AF65-F5344CB8AC3E}">
        <p14:creationId xmlns:p14="http://schemas.microsoft.com/office/powerpoint/2010/main" val="39800049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baseline="30000" dirty="0">
                <a:solidFill>
                  <a:schemeClr val="tx1"/>
                </a:solidFill>
                <a:effectLst/>
                <a:latin typeface="+mn-lt"/>
                <a:ea typeface="+mn-ea"/>
                <a:cs typeface="+mn-cs"/>
              </a:rPr>
              <a:t>1</a:t>
            </a:r>
            <a:r>
              <a:rPr lang="en-GB" sz="1200" kern="1200" dirty="0">
                <a:solidFill>
                  <a:schemeClr val="tx1"/>
                </a:solidFill>
                <a:effectLst/>
                <a:latin typeface="+mn-lt"/>
                <a:ea typeface="+mn-ea"/>
                <a:cs typeface="+mn-cs"/>
              </a:rPr>
              <a:t> </a:t>
            </a:r>
            <a:r>
              <a:rPr lang="en-CA" sz="1200" kern="1200" dirty="0">
                <a:solidFill>
                  <a:schemeClr val="tx1"/>
                </a:solidFill>
                <a:effectLst/>
                <a:latin typeface="+mn-lt"/>
                <a:ea typeface="+mn-ea"/>
                <a:cs typeface="+mn-cs"/>
              </a:rPr>
              <a:t>These definitions are not universal. The author tried to capture the main, or the common, features of each concept. Different guidelines may have different definitions for each of these principles. Moreover, the literature on research ethics has different approaches and definitions. One comprehensive, simple-to-use resource that provides more information on these concepts is the </a:t>
            </a:r>
            <a:r>
              <a:rPr lang="en-CA" sz="1200" i="1" kern="1200" dirty="0">
                <a:solidFill>
                  <a:schemeClr val="tx1"/>
                </a:solidFill>
                <a:effectLst/>
                <a:latin typeface="+mn-lt"/>
                <a:ea typeface="+mn-ea"/>
                <a:cs typeface="+mn-cs"/>
              </a:rPr>
              <a:t>Stanford Encyclopedia of Philosophy </a:t>
            </a:r>
            <a:r>
              <a:rPr lang="en-CA" sz="1200" kern="1200" dirty="0">
                <a:solidFill>
                  <a:schemeClr val="tx1"/>
                </a:solidFill>
                <a:effectLst/>
                <a:latin typeface="+mn-lt"/>
                <a:ea typeface="+mn-ea"/>
                <a:cs typeface="+mn-cs"/>
              </a:rPr>
              <a:t>(Zalta, 2014).</a:t>
            </a:r>
            <a:endParaRPr lang="en-GB" sz="1200" kern="1200" dirty="0">
              <a:solidFill>
                <a:schemeClr val="tx1"/>
              </a:solidFill>
              <a:effectLst/>
              <a:latin typeface="+mn-lt"/>
              <a:ea typeface="+mn-ea"/>
              <a:cs typeface="+mn-cs"/>
            </a:endParaRPr>
          </a:p>
          <a:p>
            <a:r>
              <a:rPr lang="en-CA" sz="1200" kern="1200" baseline="30000" dirty="0">
                <a:solidFill>
                  <a:schemeClr val="tx1"/>
                </a:solidFill>
                <a:effectLst/>
                <a:latin typeface="+mn-lt"/>
                <a:ea typeface="+mn-ea"/>
                <a:cs typeface="+mn-cs"/>
              </a:rPr>
              <a:t>2</a:t>
            </a:r>
            <a:r>
              <a:rPr lang="en-CA" sz="1200" kern="1200" dirty="0">
                <a:solidFill>
                  <a:schemeClr val="tx1"/>
                </a:solidFill>
                <a:effectLst/>
                <a:latin typeface="+mn-lt"/>
                <a:ea typeface="+mn-ea"/>
                <a:cs typeface="+mn-cs"/>
              </a:rPr>
              <a:t> This example is not common to all guidelines, and some commentators may disagree with it.</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A114DF-035F-4BBB-B73E-062DC310B047}"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9022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200" kern="1200" baseline="30000" dirty="0">
                <a:solidFill>
                  <a:schemeClr val="tx1"/>
                </a:solidFill>
                <a:effectLst/>
                <a:latin typeface="+mn-lt"/>
                <a:ea typeface="+mn-ea"/>
                <a:cs typeface="+mn-cs"/>
              </a:rPr>
              <a:t>2</a:t>
            </a:r>
            <a:r>
              <a:rPr lang="en-CA" sz="1200" kern="1200" dirty="0">
                <a:solidFill>
                  <a:schemeClr val="tx1"/>
                </a:solidFill>
                <a:effectLst/>
                <a:latin typeface="+mn-lt"/>
                <a:ea typeface="+mn-ea"/>
                <a:cs typeface="+mn-cs"/>
              </a:rPr>
              <a:t> This example is not common to all guidelines, and some commentators may disagree with it.</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A114DF-035F-4BBB-B73E-062DC310B047}"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9022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baseline="30000" dirty="0">
                <a:solidFill>
                  <a:schemeClr val="tx1"/>
                </a:solidFill>
                <a:effectLst/>
                <a:latin typeface="+mn-lt"/>
                <a:ea typeface="+mn-ea"/>
                <a:cs typeface="+mn-cs"/>
              </a:rPr>
              <a:t>1</a:t>
            </a:r>
            <a:r>
              <a:rPr lang="en-GB" sz="1200" kern="1200" dirty="0">
                <a:solidFill>
                  <a:schemeClr val="tx1"/>
                </a:solidFill>
                <a:effectLst/>
                <a:latin typeface="+mn-lt"/>
                <a:ea typeface="+mn-ea"/>
                <a:cs typeface="+mn-cs"/>
              </a:rPr>
              <a:t> </a:t>
            </a:r>
            <a:r>
              <a:rPr lang="en-CA" sz="1200" kern="1200" dirty="0">
                <a:solidFill>
                  <a:schemeClr val="tx1"/>
                </a:solidFill>
                <a:effectLst/>
                <a:latin typeface="+mn-lt"/>
                <a:ea typeface="+mn-ea"/>
                <a:cs typeface="+mn-cs"/>
              </a:rPr>
              <a:t>These definitions are not universal. The author tried to capture the main, or the common, features of each concept. Different guidelines may have different definitions for each of these principles. Moreover, the literature on research ethics has different approaches and definitions. One comprehensive, simple-to-use resource that provides more information on these concepts is the </a:t>
            </a:r>
            <a:r>
              <a:rPr lang="en-CA" sz="1200" i="1" kern="1200" dirty="0">
                <a:solidFill>
                  <a:schemeClr val="tx1"/>
                </a:solidFill>
                <a:effectLst/>
                <a:latin typeface="+mn-lt"/>
                <a:ea typeface="+mn-ea"/>
                <a:cs typeface="+mn-cs"/>
              </a:rPr>
              <a:t>Stanford Encyclopedia of Philosophy </a:t>
            </a:r>
            <a:r>
              <a:rPr lang="en-CA" sz="1200" kern="1200" dirty="0">
                <a:solidFill>
                  <a:schemeClr val="tx1"/>
                </a:solidFill>
                <a:effectLst/>
                <a:latin typeface="+mn-lt"/>
                <a:ea typeface="+mn-ea"/>
                <a:cs typeface="+mn-cs"/>
              </a:rPr>
              <a:t>(Zalta, 2014).</a:t>
            </a:r>
            <a:endParaRPr lang="en-GB" sz="1200" kern="1200" dirty="0">
              <a:solidFill>
                <a:schemeClr val="tx1"/>
              </a:solidFill>
              <a:effectLst/>
              <a:latin typeface="+mn-lt"/>
              <a:ea typeface="+mn-ea"/>
              <a:cs typeface="+mn-cs"/>
            </a:endParaRPr>
          </a:p>
          <a:p>
            <a:r>
              <a:rPr lang="en-CA" sz="1200" kern="1200" baseline="30000" dirty="0">
                <a:solidFill>
                  <a:schemeClr val="tx1"/>
                </a:solidFill>
                <a:effectLst/>
                <a:latin typeface="+mn-lt"/>
                <a:ea typeface="+mn-ea"/>
                <a:cs typeface="+mn-cs"/>
              </a:rPr>
              <a:t>2</a:t>
            </a:r>
            <a:r>
              <a:rPr lang="en-CA" sz="1200" kern="1200" dirty="0">
                <a:solidFill>
                  <a:schemeClr val="tx1"/>
                </a:solidFill>
                <a:effectLst/>
                <a:latin typeface="+mn-lt"/>
                <a:ea typeface="+mn-ea"/>
                <a:cs typeface="+mn-cs"/>
              </a:rPr>
              <a:t> This example is not common to all guidelines, and some commentators may disagree with it.</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A114DF-035F-4BBB-B73E-062DC310B047}"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9022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baseline="30000" dirty="0">
                <a:solidFill>
                  <a:schemeClr val="tx1"/>
                </a:solidFill>
                <a:effectLst/>
                <a:latin typeface="+mn-lt"/>
                <a:ea typeface="+mn-ea"/>
                <a:cs typeface="+mn-cs"/>
              </a:rPr>
              <a:t>1</a:t>
            </a:r>
            <a:r>
              <a:rPr lang="en-GB" sz="1200" kern="1200" dirty="0">
                <a:solidFill>
                  <a:schemeClr val="tx1"/>
                </a:solidFill>
                <a:effectLst/>
                <a:latin typeface="+mn-lt"/>
                <a:ea typeface="+mn-ea"/>
                <a:cs typeface="+mn-cs"/>
              </a:rPr>
              <a:t> </a:t>
            </a:r>
            <a:r>
              <a:rPr lang="en-CA" sz="1200" kern="1200" dirty="0">
                <a:solidFill>
                  <a:schemeClr val="tx1"/>
                </a:solidFill>
                <a:effectLst/>
                <a:latin typeface="+mn-lt"/>
                <a:ea typeface="+mn-ea"/>
                <a:cs typeface="+mn-cs"/>
              </a:rPr>
              <a:t>These definitions are not universal. The author tried to capture the main, or the common, features of each concept. Different guidelines may have different definitions for each of these principles. Moreover, the literature on research ethics has different approaches and definitions. One comprehensive, simple-to-use resource that provides more information on these concepts is the </a:t>
            </a:r>
            <a:r>
              <a:rPr lang="en-CA" sz="1200" i="1" kern="1200" dirty="0">
                <a:solidFill>
                  <a:schemeClr val="tx1"/>
                </a:solidFill>
                <a:effectLst/>
                <a:latin typeface="+mn-lt"/>
                <a:ea typeface="+mn-ea"/>
                <a:cs typeface="+mn-cs"/>
              </a:rPr>
              <a:t>Stanford Encyclopedia of Philosophy </a:t>
            </a:r>
            <a:r>
              <a:rPr lang="en-CA" sz="1200" kern="1200" dirty="0">
                <a:solidFill>
                  <a:schemeClr val="tx1"/>
                </a:solidFill>
                <a:effectLst/>
                <a:latin typeface="+mn-lt"/>
                <a:ea typeface="+mn-ea"/>
                <a:cs typeface="+mn-cs"/>
              </a:rPr>
              <a:t>(Zalta, 2014).</a:t>
            </a:r>
            <a:endParaRPr lang="en-GB" sz="1200" kern="1200" dirty="0">
              <a:solidFill>
                <a:schemeClr val="tx1"/>
              </a:solidFill>
              <a:effectLst/>
              <a:latin typeface="+mn-lt"/>
              <a:ea typeface="+mn-ea"/>
              <a:cs typeface="+mn-cs"/>
            </a:endParaRPr>
          </a:p>
          <a:p>
            <a:r>
              <a:rPr lang="en-CA" sz="1200" kern="1200" baseline="30000" dirty="0">
                <a:solidFill>
                  <a:schemeClr val="tx1"/>
                </a:solidFill>
                <a:effectLst/>
                <a:latin typeface="+mn-lt"/>
                <a:ea typeface="+mn-ea"/>
                <a:cs typeface="+mn-cs"/>
              </a:rPr>
              <a:t>2</a:t>
            </a:r>
            <a:r>
              <a:rPr lang="en-CA" sz="1200" kern="1200" dirty="0">
                <a:solidFill>
                  <a:schemeClr val="tx1"/>
                </a:solidFill>
                <a:effectLst/>
                <a:latin typeface="+mn-lt"/>
                <a:ea typeface="+mn-ea"/>
                <a:cs typeface="+mn-cs"/>
              </a:rPr>
              <a:t> This example is not common to all guidelines, and some commentators may disagree with it.</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8A114DF-035F-4BBB-B73E-062DC310B047}"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99022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Slide Image Placeholder 1"/>
          <p:cNvSpPr>
            <a:spLocks noGrp="1" noRot="1" noChangeAspect="1" noTextEdit="1"/>
          </p:cNvSpPr>
          <p:nvPr>
            <p:ph type="sldImg"/>
          </p:nvPr>
        </p:nvSpPr>
        <p:spPr bwMode="auto">
          <a:noFill/>
          <a:ln>
            <a:solidFill>
              <a:srgbClr val="000000"/>
            </a:solidFill>
            <a:miter lim="800000"/>
            <a:headEnd/>
            <a:tailEnd/>
          </a:ln>
        </p:spPr>
      </p:sp>
      <p:sp>
        <p:nvSpPr>
          <p:cNvPr id="1976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ar-SA"/>
          </a:p>
        </p:txBody>
      </p:sp>
      <p:sp>
        <p:nvSpPr>
          <p:cNvPr id="3584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F012E68-D2F0-478A-A07C-C78D0EA86D59}" type="slidenum">
              <a:rPr kumimoji="0" lang="ar-SA"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Arial" charset="0"/>
            </a:endParaRPr>
          </a:p>
        </p:txBody>
      </p:sp>
    </p:spTree>
    <p:extLst>
      <p:ext uri="{BB962C8B-B14F-4D97-AF65-F5344CB8AC3E}">
        <p14:creationId xmlns:p14="http://schemas.microsoft.com/office/powerpoint/2010/main" val="42481814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Slide Image Placeholder 1"/>
          <p:cNvSpPr>
            <a:spLocks noGrp="1" noRot="1" noChangeAspect="1" noTextEdit="1"/>
          </p:cNvSpPr>
          <p:nvPr>
            <p:ph type="sldImg"/>
          </p:nvPr>
        </p:nvSpPr>
        <p:spPr bwMode="auto">
          <a:noFill/>
          <a:ln>
            <a:solidFill>
              <a:srgbClr val="000000"/>
            </a:solidFill>
            <a:miter lim="800000"/>
            <a:headEnd/>
            <a:tailEnd/>
          </a:ln>
        </p:spPr>
      </p:sp>
      <p:sp>
        <p:nvSpPr>
          <p:cNvPr id="1986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ar-SA"/>
          </a:p>
        </p:txBody>
      </p:sp>
      <p:sp>
        <p:nvSpPr>
          <p:cNvPr id="3686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E987E37-DE67-4A28-ABA6-0B30B329E41A}" type="slidenum">
              <a:rPr kumimoji="0" lang="ar-SA"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Arial" charset="0"/>
            </a:endParaRPr>
          </a:p>
        </p:txBody>
      </p:sp>
    </p:spTree>
    <p:extLst>
      <p:ext uri="{BB962C8B-B14F-4D97-AF65-F5344CB8AC3E}">
        <p14:creationId xmlns:p14="http://schemas.microsoft.com/office/powerpoint/2010/main" val="33387307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860BB93-A12F-4DF2-ABB3-DA0327E0E898}" type="slidenum">
              <a:rPr kumimoji="0" lang="en-US" sz="1200" b="0" i="0" u="none" strike="noStrike" kern="1200" cap="none" spc="0" normalizeH="0" baseline="0" noProof="0" smtClean="0">
                <a:ln>
                  <a:noFill/>
                </a:ln>
                <a:solidFill>
                  <a:prstClr val="black"/>
                </a:solidFill>
                <a:effectLst/>
                <a:uLnTx/>
                <a:uFillTx/>
                <a:latin typeface="Calibri"/>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Arial" charset="0"/>
            </a:endParaRPr>
          </a:p>
        </p:txBody>
      </p:sp>
      <p:sp>
        <p:nvSpPr>
          <p:cNvPr id="2017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173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ar-SA"/>
          </a:p>
        </p:txBody>
      </p:sp>
    </p:spTree>
    <p:extLst>
      <p:ext uri="{BB962C8B-B14F-4D97-AF65-F5344CB8AC3E}">
        <p14:creationId xmlns:p14="http://schemas.microsoft.com/office/powerpoint/2010/main" val="29274592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8DE078A-64A3-46BD-B79F-E943CCF13340}" type="slidenum">
              <a:rPr kumimoji="0" lang="en-US" sz="1200" b="0" i="0" u="none" strike="noStrike" kern="1200" cap="none" spc="0" normalizeH="0" baseline="0" noProof="0" smtClean="0">
                <a:ln>
                  <a:noFill/>
                </a:ln>
                <a:solidFill>
                  <a:prstClr val="black"/>
                </a:solidFill>
                <a:effectLst/>
                <a:uLnTx/>
                <a:uFillTx/>
                <a:latin typeface="Calibri"/>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Arial" charset="0"/>
            </a:endParaRPr>
          </a:p>
        </p:txBody>
      </p:sp>
      <p:sp>
        <p:nvSpPr>
          <p:cNvPr id="2058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582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ar-SA"/>
          </a:p>
        </p:txBody>
      </p:sp>
    </p:spTree>
    <p:extLst>
      <p:ext uri="{BB962C8B-B14F-4D97-AF65-F5344CB8AC3E}">
        <p14:creationId xmlns:p14="http://schemas.microsoft.com/office/powerpoint/2010/main" val="1771190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C349C272-9C55-4AB3-9AB0-13E92BC009EE}" type="slidenum">
              <a:rPr kumimoji="0" lang="en-US" sz="1200" b="0" i="0" u="none" strike="noStrike" kern="1200" cap="none" spc="0" normalizeH="0" baseline="0" noProof="0" smtClean="0">
                <a:ln>
                  <a:noFill/>
                </a:ln>
                <a:solidFill>
                  <a:prstClr val="black"/>
                </a:solidFill>
                <a:effectLst/>
                <a:uLnTx/>
                <a:uFillTx/>
                <a:latin typeface="Calibri"/>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Arial" charset="0"/>
            </a:endParaRPr>
          </a:p>
        </p:txBody>
      </p:sp>
      <p:sp>
        <p:nvSpPr>
          <p:cNvPr id="20685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0685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ar-SA"/>
          </a:p>
        </p:txBody>
      </p:sp>
    </p:spTree>
    <p:extLst>
      <p:ext uri="{BB962C8B-B14F-4D97-AF65-F5344CB8AC3E}">
        <p14:creationId xmlns:p14="http://schemas.microsoft.com/office/powerpoint/2010/main" val="774317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Slide Image Placeholder 1"/>
          <p:cNvSpPr>
            <a:spLocks noGrp="1" noRot="1" noChangeAspect="1" noTextEdit="1"/>
          </p:cNvSpPr>
          <p:nvPr>
            <p:ph type="sldImg"/>
          </p:nvPr>
        </p:nvSpPr>
        <p:spPr bwMode="auto">
          <a:noFill/>
          <a:ln>
            <a:solidFill>
              <a:srgbClr val="000000"/>
            </a:solidFill>
            <a:miter lim="800000"/>
            <a:headEnd/>
            <a:tailEnd/>
          </a:ln>
        </p:spPr>
      </p:sp>
      <p:sp>
        <p:nvSpPr>
          <p:cNvPr id="2078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ar-SA"/>
          </a:p>
        </p:txBody>
      </p:sp>
      <p:sp>
        <p:nvSpPr>
          <p:cNvPr id="5120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BC040CB-34C0-4BEF-B9E9-A2105D43F8BF}" type="slidenum">
              <a:rPr kumimoji="0" lang="ar-SA"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Arial" charset="0"/>
            </a:endParaRPr>
          </a:p>
        </p:txBody>
      </p:sp>
    </p:spTree>
    <p:extLst>
      <p:ext uri="{BB962C8B-B14F-4D97-AF65-F5344CB8AC3E}">
        <p14:creationId xmlns:p14="http://schemas.microsoft.com/office/powerpoint/2010/main" val="20256457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Slide Image Placeholder 1"/>
          <p:cNvSpPr>
            <a:spLocks noGrp="1" noRot="1" noChangeAspect="1" noTextEdit="1"/>
          </p:cNvSpPr>
          <p:nvPr>
            <p:ph type="sldImg"/>
          </p:nvPr>
        </p:nvSpPr>
        <p:spPr bwMode="auto">
          <a:noFill/>
          <a:ln>
            <a:solidFill>
              <a:srgbClr val="000000"/>
            </a:solidFill>
            <a:miter lim="800000"/>
            <a:headEnd/>
            <a:tailEnd/>
          </a:ln>
        </p:spPr>
      </p:sp>
      <p:sp>
        <p:nvSpPr>
          <p:cNvPr id="2088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ar-SA"/>
          </a:p>
        </p:txBody>
      </p:sp>
      <p:sp>
        <p:nvSpPr>
          <p:cNvPr id="5222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7972DA7-FDB1-41E7-A047-78F7EBBDADFB}" type="slidenum">
              <a:rPr kumimoji="0" lang="ar-SA"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Arial" charset="0"/>
            </a:endParaRPr>
          </a:p>
        </p:txBody>
      </p:sp>
    </p:spTree>
    <p:extLst>
      <p:ext uri="{BB962C8B-B14F-4D97-AF65-F5344CB8AC3E}">
        <p14:creationId xmlns:p14="http://schemas.microsoft.com/office/powerpoint/2010/main" val="3945186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Slide Image Placeholder 1"/>
          <p:cNvSpPr>
            <a:spLocks noGrp="1" noRot="1" noChangeAspect="1" noTextEdit="1"/>
          </p:cNvSpPr>
          <p:nvPr>
            <p:ph type="sldImg"/>
          </p:nvPr>
        </p:nvSpPr>
        <p:spPr bwMode="auto">
          <a:noFill/>
          <a:ln>
            <a:solidFill>
              <a:srgbClr val="000000"/>
            </a:solidFill>
            <a:miter lim="800000"/>
            <a:headEnd/>
            <a:tailEnd/>
          </a:ln>
        </p:spPr>
      </p:sp>
      <p:sp>
        <p:nvSpPr>
          <p:cNvPr id="2099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ar-SA"/>
          </a:p>
        </p:txBody>
      </p:sp>
      <p:sp>
        <p:nvSpPr>
          <p:cNvPr id="5325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A1819CCB-EEA0-4462-85A7-D395A3D07EE3}" type="slidenum">
              <a:rPr kumimoji="0" lang="ar-SA"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Arial" charset="0"/>
            </a:endParaRPr>
          </a:p>
        </p:txBody>
      </p:sp>
    </p:spTree>
    <p:extLst>
      <p:ext uri="{BB962C8B-B14F-4D97-AF65-F5344CB8AC3E}">
        <p14:creationId xmlns:p14="http://schemas.microsoft.com/office/powerpoint/2010/main" val="1348671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noChangeArrowheads="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48DB162-A247-4078-836A-8B9DBAC5D6D2}"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218115" name="Rectangle 1"/>
          <p:cNvSpPr>
            <a:spLocks noGrp="1" noRot="1" noChangeAspect="1" noChangeArrowheads="1" noTextEdit="1"/>
          </p:cNvSpPr>
          <p:nvPr>
            <p:ph type="sldImg"/>
          </p:nvPr>
        </p:nvSpPr>
        <p:spPr bwMode="auto">
          <a:noFill/>
          <a:ln>
            <a:solidFill>
              <a:srgbClr val="000000"/>
            </a:solidFill>
            <a:miter lim="800000"/>
            <a:headEnd/>
            <a:tailEnd/>
          </a:ln>
        </p:spPr>
      </p:sp>
      <p:sp>
        <p:nvSpPr>
          <p:cNvPr id="218116" name="Rectangle 2"/>
          <p:cNvSpPr>
            <a:spLocks noGrp="1" noChangeArrowheads="1"/>
          </p:cNvSpPr>
          <p:nvPr>
            <p:ph type="body" idx="1"/>
          </p:nvPr>
        </p:nvSpPr>
        <p:spPr bwMode="auto">
          <a:noFill/>
        </p:spPr>
        <p:txBody>
          <a:bodyPr wrap="square" lIns="0" tIns="0" rIns="0" bIns="0" numCol="1" anchor="t" anchorCtr="0" compatLnSpc="1">
            <a:prstTxWarp prst="textNoShape">
              <a:avLst/>
            </a:prstTxWarp>
          </a:bodyPr>
          <a:lstStyle/>
          <a:p>
            <a:pPr>
              <a:lnSpc>
                <a:spcPct val="95000"/>
              </a:lnSpc>
              <a:spcBef>
                <a:spcPct val="0"/>
              </a:spcBef>
            </a:pPr>
            <a:r>
              <a:rPr lang="en-US" sz="1600" b="1">
                <a:solidFill>
                  <a:srgbClr val="000000"/>
                </a:solidFill>
                <a:latin typeface="Arial" pitchFamily="34" charset="0"/>
              </a:rPr>
              <a:t>The conflict lies in the situation, not in any behavior or lack of behavior of the individual. That means that a conflict of interest is not intrinsically a bad thing.</a:t>
            </a:r>
          </a:p>
        </p:txBody>
      </p:sp>
    </p:spTree>
    <p:extLst>
      <p:ext uri="{BB962C8B-B14F-4D97-AF65-F5344CB8AC3E}">
        <p14:creationId xmlns:p14="http://schemas.microsoft.com/office/powerpoint/2010/main" val="23152514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9297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7475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4708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9489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3599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037452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73682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6332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2894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19201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45672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4850778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83076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67475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859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89614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72384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69806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5332686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15255243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219200"/>
          </a:xfrm>
        </p:spPr>
        <p:txBody>
          <a:bodyPr/>
          <a:lstStyle/>
          <a:p>
            <a:r>
              <a:rPr lang="en-US"/>
              <a:t>Click to edit Master title style</a:t>
            </a:r>
          </a:p>
        </p:txBody>
      </p:sp>
      <p:sp>
        <p:nvSpPr>
          <p:cNvPr id="3" name="ClipArt Placeholder 2"/>
          <p:cNvSpPr>
            <a:spLocks noGrp="1"/>
          </p:cNvSpPr>
          <p:nvPr>
            <p:ph type="clipArt" sz="half" idx="1"/>
          </p:nvPr>
        </p:nvSpPr>
        <p:spPr>
          <a:xfrm>
            <a:off x="914400" y="1828800"/>
            <a:ext cx="5080000" cy="4114800"/>
          </a:xfrm>
        </p:spPr>
        <p:txBody>
          <a:bodyPr/>
          <a:lstStyle/>
          <a:p>
            <a:pPr lvl="0"/>
            <a:endParaRPr lang="en-US" noProof="0"/>
          </a:p>
        </p:txBody>
      </p:sp>
      <p:sp>
        <p:nvSpPr>
          <p:cNvPr id="4" name="Text Placeholder 3"/>
          <p:cNvSpPr>
            <a:spLocks noGrp="1"/>
          </p:cNvSpPr>
          <p:nvPr>
            <p:ph type="body" sz="half" idx="2"/>
          </p:nvPr>
        </p:nvSpPr>
        <p:spPr>
          <a:xfrm>
            <a:off x="6197600" y="18288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019056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3BC5E0-B1CD-F67A-F34D-CEF9DD175821}"/>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hu-HU"/>
          </a:p>
        </p:txBody>
      </p:sp>
      <p:sp>
        <p:nvSpPr>
          <p:cNvPr id="6" name="Footer Placeholder 5">
            <a:extLst>
              <a:ext uri="{FF2B5EF4-FFF2-40B4-BE49-F238E27FC236}">
                <a16:creationId xmlns:a16="http://schemas.microsoft.com/office/drawing/2014/main" id="{FF7D6ED9-E89D-828A-B3B6-01D81082B147}"/>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hu-HU"/>
          </a:p>
        </p:txBody>
      </p:sp>
      <p:sp>
        <p:nvSpPr>
          <p:cNvPr id="7" name="Slide Number Placeholder 6">
            <a:extLst>
              <a:ext uri="{FF2B5EF4-FFF2-40B4-BE49-F238E27FC236}">
                <a16:creationId xmlns:a16="http://schemas.microsoft.com/office/drawing/2014/main" id="{24110864-01FA-4A3F-54EB-ECB96229E9BC}"/>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fld id="{98991E82-5D0E-49D2-886E-22B9BC5CD8DC}" type="slidenum">
              <a:rPr lang="hu-HU" altLang="en-US"/>
              <a:pPr/>
              <a:t>‹#›</a:t>
            </a:fld>
            <a:endParaRPr lang="hu-HU" altLang="en-US"/>
          </a:p>
        </p:txBody>
      </p:sp>
    </p:spTree>
    <p:extLst>
      <p:ext uri="{BB962C8B-B14F-4D97-AF65-F5344CB8AC3E}">
        <p14:creationId xmlns:p14="http://schemas.microsoft.com/office/powerpoint/2010/main" val="2078653820"/>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8E80666-FB37-4B36-9149-507F3B0178E3}" type="datetimeFigureOut">
              <a:rPr lang="en-US" smtClean="0"/>
              <a:pPr/>
              <a:t>5/30/2025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659453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26"/>
        <p:cNvGrpSpPr/>
        <p:nvPr/>
      </p:nvGrpSpPr>
      <p:grpSpPr>
        <a:xfrm>
          <a:off x="0" y="0"/>
          <a:ext cx="0" cy="0"/>
          <a:chOff x="0" y="0"/>
          <a:chExt cx="0" cy="0"/>
        </a:xfrm>
      </p:grpSpPr>
      <p:sp>
        <p:nvSpPr>
          <p:cNvPr id="127" name="Google Shape;127;p16"/>
          <p:cNvSpPr/>
          <p:nvPr/>
        </p:nvSpPr>
        <p:spPr>
          <a:xfrm rot="9339447" flipH="1">
            <a:off x="-6876941" y="2926827"/>
            <a:ext cx="9962073" cy="636230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8" name="Google Shape;128;p16"/>
          <p:cNvSpPr/>
          <p:nvPr/>
        </p:nvSpPr>
        <p:spPr>
          <a:xfrm>
            <a:off x="1491422" y="206559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9" name="Google Shape;129;p16"/>
          <p:cNvSpPr/>
          <p:nvPr/>
        </p:nvSpPr>
        <p:spPr>
          <a:xfrm flipH="1">
            <a:off x="6421685" y="206560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0" name="Google Shape;130;p16"/>
          <p:cNvSpPr/>
          <p:nvPr/>
        </p:nvSpPr>
        <p:spPr>
          <a:xfrm flipH="1">
            <a:off x="9216114" y="1986050"/>
            <a:ext cx="1549665" cy="1377089"/>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 name="Google Shape;131;p16"/>
          <p:cNvSpPr/>
          <p:nvPr/>
        </p:nvSpPr>
        <p:spPr>
          <a:xfrm>
            <a:off x="4067601" y="2025818"/>
            <a:ext cx="1460129" cy="129752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2" name="Google Shape;132;p16"/>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3" name="Google Shape;133;p16"/>
          <p:cNvSpPr/>
          <p:nvPr/>
        </p:nvSpPr>
        <p:spPr>
          <a:xfrm rot="649785">
            <a:off x="9130704" y="-325366"/>
            <a:ext cx="6078529" cy="1821148"/>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4" name="Google Shape;134;p16"/>
          <p:cNvSpPr/>
          <p:nvPr/>
        </p:nvSpPr>
        <p:spPr>
          <a:xfrm rot="813319">
            <a:off x="-5732535" y="-6290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5" name="Google Shape;135;p16"/>
          <p:cNvSpPr/>
          <p:nvPr/>
        </p:nvSpPr>
        <p:spPr>
          <a:xfrm rot="9089871">
            <a:off x="9399935" y="2525041"/>
            <a:ext cx="10434933" cy="3837193"/>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6" name="Google Shape;136;p16"/>
          <p:cNvSpPr/>
          <p:nvPr/>
        </p:nvSpPr>
        <p:spPr>
          <a:xfrm rot="-576017">
            <a:off x="-6434039" y="-896366"/>
            <a:ext cx="10434765" cy="383713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7" name="Google Shape;137;p16"/>
          <p:cNvSpPr txBox="1">
            <a:spLocks noGrp="1"/>
          </p:cNvSpPr>
          <p:nvPr>
            <p:ph type="title"/>
          </p:nvPr>
        </p:nvSpPr>
        <p:spPr>
          <a:xfrm>
            <a:off x="9770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8" name="Google Shape;138;p16"/>
          <p:cNvSpPr txBox="1">
            <a:spLocks noGrp="1"/>
          </p:cNvSpPr>
          <p:nvPr>
            <p:ph type="subTitle" idx="1"/>
          </p:nvPr>
        </p:nvSpPr>
        <p:spPr>
          <a:xfrm>
            <a:off x="9770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39" name="Google Shape;139;p16"/>
          <p:cNvSpPr txBox="1">
            <a:spLocks noGrp="1"/>
          </p:cNvSpPr>
          <p:nvPr>
            <p:ph type="title" idx="2" hasCustomPrompt="1"/>
          </p:nvPr>
        </p:nvSpPr>
        <p:spPr>
          <a:xfrm>
            <a:off x="97703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0" name="Google Shape;140;p16"/>
          <p:cNvSpPr txBox="1">
            <a:spLocks noGrp="1"/>
          </p:cNvSpPr>
          <p:nvPr>
            <p:ph type="title" idx="3"/>
          </p:nvPr>
        </p:nvSpPr>
        <p:spPr>
          <a:xfrm>
            <a:off x="3573667"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1" name="Google Shape;141;p16"/>
          <p:cNvSpPr txBox="1">
            <a:spLocks noGrp="1"/>
          </p:cNvSpPr>
          <p:nvPr>
            <p:ph type="subTitle" idx="4"/>
          </p:nvPr>
        </p:nvSpPr>
        <p:spPr>
          <a:xfrm>
            <a:off x="3573683"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2" name="Google Shape;142;p16"/>
          <p:cNvSpPr txBox="1">
            <a:spLocks noGrp="1"/>
          </p:cNvSpPr>
          <p:nvPr>
            <p:ph type="title" idx="5"/>
          </p:nvPr>
        </p:nvSpPr>
        <p:spPr>
          <a:xfrm>
            <a:off x="6170300"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3" name="Google Shape;143;p16"/>
          <p:cNvSpPr txBox="1">
            <a:spLocks noGrp="1"/>
          </p:cNvSpPr>
          <p:nvPr>
            <p:ph type="subTitle" idx="6"/>
          </p:nvPr>
        </p:nvSpPr>
        <p:spPr>
          <a:xfrm>
            <a:off x="6170316"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4" name="Google Shape;144;p16"/>
          <p:cNvSpPr txBox="1">
            <a:spLocks noGrp="1"/>
          </p:cNvSpPr>
          <p:nvPr>
            <p:ph type="title" idx="7"/>
          </p:nvPr>
        </p:nvSpPr>
        <p:spPr>
          <a:xfrm>
            <a:off x="87669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5" name="Google Shape;145;p16"/>
          <p:cNvSpPr txBox="1">
            <a:spLocks noGrp="1"/>
          </p:cNvSpPr>
          <p:nvPr>
            <p:ph type="subTitle" idx="8"/>
          </p:nvPr>
        </p:nvSpPr>
        <p:spPr>
          <a:xfrm>
            <a:off x="87669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6" name="Google Shape;146;p16"/>
          <p:cNvSpPr txBox="1">
            <a:spLocks noGrp="1"/>
          </p:cNvSpPr>
          <p:nvPr>
            <p:ph type="title" idx="9" hasCustomPrompt="1"/>
          </p:nvPr>
        </p:nvSpPr>
        <p:spPr>
          <a:xfrm>
            <a:off x="3573661"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7" name="Google Shape;147;p16"/>
          <p:cNvSpPr txBox="1">
            <a:spLocks noGrp="1"/>
          </p:cNvSpPr>
          <p:nvPr>
            <p:ph type="title" idx="13" hasCustomPrompt="1"/>
          </p:nvPr>
        </p:nvSpPr>
        <p:spPr>
          <a:xfrm>
            <a:off x="617029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8" name="Google Shape;148;p16"/>
          <p:cNvSpPr txBox="1">
            <a:spLocks noGrp="1"/>
          </p:cNvSpPr>
          <p:nvPr>
            <p:ph type="title" idx="14" hasCustomPrompt="1"/>
          </p:nvPr>
        </p:nvSpPr>
        <p:spPr>
          <a:xfrm>
            <a:off x="8766928"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9" name="Google Shape;149;p16"/>
          <p:cNvSpPr txBox="1">
            <a:spLocks noGrp="1"/>
          </p:cNvSpPr>
          <p:nvPr>
            <p:ph type="title" idx="15"/>
          </p:nvPr>
        </p:nvSpPr>
        <p:spPr>
          <a:xfrm flipH="1">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9301292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57"/>
        <p:cNvGrpSpPr/>
        <p:nvPr/>
      </p:nvGrpSpPr>
      <p:grpSpPr>
        <a:xfrm>
          <a:off x="0" y="0"/>
          <a:ext cx="0" cy="0"/>
          <a:chOff x="0" y="0"/>
          <a:chExt cx="0" cy="0"/>
        </a:xfrm>
      </p:grpSpPr>
      <p:sp>
        <p:nvSpPr>
          <p:cNvPr id="58" name="Google Shape;58;p7"/>
          <p:cNvSpPr/>
          <p:nvPr/>
        </p:nvSpPr>
        <p:spPr>
          <a:xfrm rot="3394465" flipH="1">
            <a:off x="6721980" y="30480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9" name="Google Shape;59;p7"/>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0" name="Google Shape;60;p7"/>
          <p:cNvSpPr/>
          <p:nvPr/>
        </p:nvSpPr>
        <p:spPr>
          <a:xfrm rot="955394" flipH="1">
            <a:off x="1947815" y="-2930283"/>
            <a:ext cx="10434704" cy="383710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1" name="Google Shape;61;p7"/>
          <p:cNvSpPr txBox="1">
            <a:spLocks noGrp="1"/>
          </p:cNvSpPr>
          <p:nvPr>
            <p:ph type="body" idx="1"/>
          </p:nvPr>
        </p:nvSpPr>
        <p:spPr>
          <a:xfrm>
            <a:off x="6096000" y="1825767"/>
            <a:ext cx="5134000" cy="44436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62" name="Google Shape;62;p7"/>
          <p:cNvSpPr txBox="1">
            <a:spLocks noGrp="1"/>
          </p:cNvSpPr>
          <p:nvPr>
            <p:ph type="title"/>
          </p:nvPr>
        </p:nvSpPr>
        <p:spPr>
          <a:xfrm>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3418190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ext 3">
  <p:cSld name="Title and text 3">
    <p:spTree>
      <p:nvGrpSpPr>
        <p:cNvPr id="1" name="Shape 225"/>
        <p:cNvGrpSpPr/>
        <p:nvPr/>
      </p:nvGrpSpPr>
      <p:grpSpPr>
        <a:xfrm>
          <a:off x="0" y="0"/>
          <a:ext cx="0" cy="0"/>
          <a:chOff x="0" y="0"/>
          <a:chExt cx="0" cy="0"/>
        </a:xfrm>
      </p:grpSpPr>
      <p:sp>
        <p:nvSpPr>
          <p:cNvPr id="226" name="Google Shape;226;p26"/>
          <p:cNvSpPr/>
          <p:nvPr/>
        </p:nvSpPr>
        <p:spPr>
          <a:xfrm rot="-3394465">
            <a:off x="-5865031" y="5615258"/>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7" name="Google Shape;227;p26"/>
          <p:cNvSpPr/>
          <p:nvPr/>
        </p:nvSpPr>
        <p:spPr>
          <a:xfrm flipH="1">
            <a:off x="-6687788"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8" name="Google Shape;228;p26"/>
          <p:cNvSpPr/>
          <p:nvPr/>
        </p:nvSpPr>
        <p:spPr>
          <a:xfrm rot="-3952094" flipH="1">
            <a:off x="-6368546" y="886712"/>
            <a:ext cx="10434836" cy="383715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9" name="Google Shape;229;p26"/>
          <p:cNvSpPr/>
          <p:nvPr/>
        </p:nvSpPr>
        <p:spPr>
          <a:xfrm rot="649760">
            <a:off x="-5618664" y="713489"/>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0" name="Google Shape;230;p26"/>
          <p:cNvSpPr/>
          <p:nvPr/>
        </p:nvSpPr>
        <p:spPr>
          <a:xfrm rot="-813319" flipH="1">
            <a:off x="6036462" y="-45530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1" name="Google Shape;231;p26"/>
          <p:cNvSpPr/>
          <p:nvPr/>
        </p:nvSpPr>
        <p:spPr>
          <a:xfrm rot="10285603" flipH="1">
            <a:off x="6408463" y="4484990"/>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2" name="Google Shape;232;p26"/>
          <p:cNvSpPr/>
          <p:nvPr/>
        </p:nvSpPr>
        <p:spPr>
          <a:xfrm rot="5626330" flipH="1">
            <a:off x="5224700" y="900886"/>
            <a:ext cx="10434680" cy="383710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3" name="Google Shape;233;p26"/>
          <p:cNvSpPr txBox="1">
            <a:spLocks noGrp="1"/>
          </p:cNvSpPr>
          <p:nvPr>
            <p:ph type="body" idx="1"/>
          </p:nvPr>
        </p:nvSpPr>
        <p:spPr>
          <a:xfrm>
            <a:off x="2019867" y="2491633"/>
            <a:ext cx="5134000" cy="31368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234" name="Google Shape;234;p26"/>
          <p:cNvSpPr txBox="1">
            <a:spLocks noGrp="1"/>
          </p:cNvSpPr>
          <p:nvPr>
            <p:ph type="title"/>
          </p:nvPr>
        </p:nvSpPr>
        <p:spPr>
          <a:xfrm>
            <a:off x="2019867" y="1229567"/>
            <a:ext cx="6416400" cy="12004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6667">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28356651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03"/>
        <p:cNvGrpSpPr/>
        <p:nvPr/>
      </p:nvGrpSpPr>
      <p:grpSpPr>
        <a:xfrm>
          <a:off x="0" y="0"/>
          <a:ext cx="0" cy="0"/>
          <a:chOff x="0" y="0"/>
          <a:chExt cx="0" cy="0"/>
        </a:xfrm>
      </p:grpSpPr>
      <p:sp>
        <p:nvSpPr>
          <p:cNvPr id="204" name="Google Shape;204;p23"/>
          <p:cNvSpPr/>
          <p:nvPr/>
        </p:nvSpPr>
        <p:spPr>
          <a:xfrm rot="-10285629">
            <a:off x="6755265" y="-2832497"/>
            <a:ext cx="12628784" cy="806541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5" name="Google Shape;205;p23"/>
          <p:cNvSpPr/>
          <p:nvPr/>
        </p:nvSpPr>
        <p:spPr>
          <a:xfrm flipH="1">
            <a:off x="10589338"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6" name="Google Shape;206;p23"/>
          <p:cNvSpPr/>
          <p:nvPr/>
        </p:nvSpPr>
        <p:spPr>
          <a:xfrm rot="2839443">
            <a:off x="-411223" y="3256046"/>
            <a:ext cx="8536188" cy="758557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7" name="Google Shape;207;p23"/>
          <p:cNvSpPr/>
          <p:nvPr/>
        </p:nvSpPr>
        <p:spPr>
          <a:xfrm rot="9405665">
            <a:off x="-5740487" y="1708242"/>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8" name="Google Shape;208;p23"/>
          <p:cNvSpPr/>
          <p:nvPr/>
        </p:nvSpPr>
        <p:spPr>
          <a:xfrm rot="-1478505">
            <a:off x="-3112801"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9" name="Google Shape;209;p23"/>
          <p:cNvSpPr/>
          <p:nvPr/>
        </p:nvSpPr>
        <p:spPr>
          <a:xfrm rot="9555841" flipH="1">
            <a:off x="9364603"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0" name="Google Shape;210;p23"/>
          <p:cNvSpPr txBox="1">
            <a:spLocks noGrp="1"/>
          </p:cNvSpPr>
          <p:nvPr>
            <p:ph type="title"/>
          </p:nvPr>
        </p:nvSpPr>
        <p:spPr>
          <a:xfrm>
            <a:off x="2333033" y="1785867"/>
            <a:ext cx="7526000" cy="204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800"/>
              <a:buNone/>
              <a:defRPr sz="14933"/>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211" name="Google Shape;211;p23"/>
          <p:cNvSpPr txBox="1">
            <a:spLocks noGrp="1"/>
          </p:cNvSpPr>
          <p:nvPr>
            <p:ph type="subTitle" idx="1"/>
          </p:nvPr>
        </p:nvSpPr>
        <p:spPr>
          <a:xfrm>
            <a:off x="2871733" y="3832533"/>
            <a:ext cx="6449200" cy="123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88883096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7"/>
        <p:cNvGrpSpPr/>
        <p:nvPr/>
      </p:nvGrpSpPr>
      <p:grpSpPr>
        <a:xfrm>
          <a:off x="0" y="0"/>
          <a:ext cx="0" cy="0"/>
          <a:chOff x="0" y="0"/>
          <a:chExt cx="0" cy="0"/>
        </a:xfrm>
      </p:grpSpPr>
      <p:sp>
        <p:nvSpPr>
          <p:cNvPr id="38" name="Google Shape;38;p5"/>
          <p:cNvSpPr/>
          <p:nvPr/>
        </p:nvSpPr>
        <p:spPr>
          <a:xfrm>
            <a:off x="-6037807"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9" name="Google Shape;39;p5"/>
          <p:cNvSpPr/>
          <p:nvPr/>
        </p:nvSpPr>
        <p:spPr>
          <a:xfrm rot="-9405665" flipH="1">
            <a:off x="9128108" y="1708209"/>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0" name="Google Shape;40;p5"/>
          <p:cNvSpPr/>
          <p:nvPr/>
        </p:nvSpPr>
        <p:spPr>
          <a:xfrm rot="1478505" flipH="1">
            <a:off x="4946044"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1" name="Google Shape;41;p5"/>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2" name="Google Shape;42;p5"/>
          <p:cNvSpPr txBox="1">
            <a:spLocks noGrp="1"/>
          </p:cNvSpPr>
          <p:nvPr>
            <p:ph type="title" idx="2"/>
          </p:nvPr>
        </p:nvSpPr>
        <p:spPr>
          <a:xfrm>
            <a:off x="6386567"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3" name="Google Shape;43;p5"/>
          <p:cNvSpPr txBox="1">
            <a:spLocks noGrp="1"/>
          </p:cNvSpPr>
          <p:nvPr>
            <p:ph type="subTitle" idx="1"/>
          </p:nvPr>
        </p:nvSpPr>
        <p:spPr>
          <a:xfrm>
            <a:off x="6386600"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4" name="Google Shape;44;p5"/>
          <p:cNvSpPr txBox="1">
            <a:spLocks noGrp="1"/>
          </p:cNvSpPr>
          <p:nvPr>
            <p:ph type="title" idx="3"/>
          </p:nvPr>
        </p:nvSpPr>
        <p:spPr>
          <a:xfrm>
            <a:off x="2705000"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5" name="Google Shape;45;p5"/>
          <p:cNvSpPr txBox="1">
            <a:spLocks noGrp="1"/>
          </p:cNvSpPr>
          <p:nvPr>
            <p:ph type="subTitle" idx="4"/>
          </p:nvPr>
        </p:nvSpPr>
        <p:spPr>
          <a:xfrm>
            <a:off x="2705033"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6" name="Google Shape;46;p5"/>
          <p:cNvSpPr/>
          <p:nvPr/>
        </p:nvSpPr>
        <p:spPr>
          <a:xfrm rot="9524149" flipH="1">
            <a:off x="-8879229" y="-3900402"/>
            <a:ext cx="12628759" cy="8065396"/>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7" name="Google Shape;47;p5"/>
          <p:cNvSpPr/>
          <p:nvPr/>
        </p:nvSpPr>
        <p:spPr>
          <a:xfrm rot="-9555841">
            <a:off x="-9047697"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2601545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212"/>
        <p:cNvGrpSpPr/>
        <p:nvPr/>
      </p:nvGrpSpPr>
      <p:grpSpPr>
        <a:xfrm>
          <a:off x="0" y="0"/>
          <a:ext cx="0" cy="0"/>
          <a:chOff x="0" y="0"/>
          <a:chExt cx="0" cy="0"/>
        </a:xfrm>
      </p:grpSpPr>
      <p:sp>
        <p:nvSpPr>
          <p:cNvPr id="213" name="Google Shape;213;p24"/>
          <p:cNvSpPr/>
          <p:nvPr/>
        </p:nvSpPr>
        <p:spPr>
          <a:xfrm rot="4102360" flipH="1">
            <a:off x="-3678111" y="5506248"/>
            <a:ext cx="9962104" cy="636232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4" name="Google Shape;214;p24"/>
          <p:cNvSpPr/>
          <p:nvPr/>
        </p:nvSpPr>
        <p:spPr>
          <a:xfrm rot="813319">
            <a:off x="-5751402" y="-2316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 name="Google Shape;215;p24"/>
          <p:cNvSpPr txBox="1">
            <a:spLocks noGrp="1"/>
          </p:cNvSpPr>
          <p:nvPr>
            <p:ph type="subTitle" idx="1"/>
          </p:nvPr>
        </p:nvSpPr>
        <p:spPr>
          <a:xfrm>
            <a:off x="964400" y="4028100"/>
            <a:ext cx="4525600" cy="151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16" name="Google Shape;216;p24"/>
          <p:cNvSpPr txBox="1">
            <a:spLocks noGrp="1"/>
          </p:cNvSpPr>
          <p:nvPr>
            <p:ph type="title"/>
          </p:nvPr>
        </p:nvSpPr>
        <p:spPr>
          <a:xfrm flipH="1">
            <a:off x="959767" y="1315900"/>
            <a:ext cx="3851200" cy="2556400"/>
          </a:xfrm>
          <a:prstGeom prst="rect">
            <a:avLst/>
          </a:prstGeom>
          <a:noFill/>
          <a:ln>
            <a:noFill/>
          </a:ln>
        </p:spPr>
        <p:txBody>
          <a:bodyPr spcFirstLastPara="1" wrap="square" lIns="91425" tIns="91425" rIns="91425" bIns="91425" anchor="b" anchorCtr="0">
            <a:noAutofit/>
          </a:bodyPr>
          <a:lstStyle>
            <a:lvl1pPr lvl="0" algn="l"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12377106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spTree>
      <p:nvGrpSpPr>
        <p:cNvPr id="1" name="Shape 278"/>
        <p:cNvGrpSpPr/>
        <p:nvPr/>
      </p:nvGrpSpPr>
      <p:grpSpPr>
        <a:xfrm>
          <a:off x="0" y="0"/>
          <a:ext cx="0" cy="0"/>
          <a:chOff x="0" y="0"/>
          <a:chExt cx="0" cy="0"/>
        </a:xfrm>
      </p:grpSpPr>
      <p:sp>
        <p:nvSpPr>
          <p:cNvPr id="279" name="Google Shape;279;p32"/>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80" name="Google Shape;280;p32"/>
          <p:cNvSpPr txBox="1">
            <a:spLocks noGrp="1"/>
          </p:cNvSpPr>
          <p:nvPr>
            <p:ph type="title" idx="2"/>
          </p:nvPr>
        </p:nvSpPr>
        <p:spPr>
          <a:xfrm>
            <a:off x="6096016" y="4249001"/>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1" name="Google Shape;281;p32"/>
          <p:cNvSpPr txBox="1">
            <a:spLocks noGrp="1"/>
          </p:cNvSpPr>
          <p:nvPr>
            <p:ph type="subTitle" idx="1"/>
          </p:nvPr>
        </p:nvSpPr>
        <p:spPr>
          <a:xfrm>
            <a:off x="6096049" y="4926435"/>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2" name="Google Shape;282;p32"/>
          <p:cNvSpPr txBox="1">
            <a:spLocks noGrp="1"/>
          </p:cNvSpPr>
          <p:nvPr>
            <p:ph type="title" idx="3"/>
          </p:nvPr>
        </p:nvSpPr>
        <p:spPr>
          <a:xfrm>
            <a:off x="6096000" y="2330468"/>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3" name="Google Shape;283;p32"/>
          <p:cNvSpPr txBox="1">
            <a:spLocks noGrp="1"/>
          </p:cNvSpPr>
          <p:nvPr>
            <p:ph type="subTitle" idx="4"/>
          </p:nvPr>
        </p:nvSpPr>
        <p:spPr>
          <a:xfrm>
            <a:off x="6096033" y="3007901"/>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4" name="Google Shape;284;p32"/>
          <p:cNvSpPr/>
          <p:nvPr/>
        </p:nvSpPr>
        <p:spPr>
          <a:xfrm rot="-813319" flipH="1">
            <a:off x="9374323" y="-19009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17104643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3"/>
        <p:cNvGrpSpPr/>
        <p:nvPr/>
      </p:nvGrpSpPr>
      <p:grpSpPr>
        <a:xfrm>
          <a:off x="0" y="0"/>
          <a:ext cx="0" cy="0"/>
          <a:chOff x="0" y="0"/>
          <a:chExt cx="0" cy="0"/>
        </a:xfrm>
      </p:grpSpPr>
      <p:sp>
        <p:nvSpPr>
          <p:cNvPr id="84" name="Google Shape;84;p10"/>
          <p:cNvSpPr>
            <a:spLocks noGrp="1"/>
          </p:cNvSpPr>
          <p:nvPr>
            <p:ph type="pic" idx="2"/>
          </p:nvPr>
        </p:nvSpPr>
        <p:spPr>
          <a:xfrm>
            <a:off x="0" y="0"/>
            <a:ext cx="12192000" cy="6858000"/>
          </a:xfrm>
          <a:prstGeom prst="rect">
            <a:avLst/>
          </a:prstGeom>
          <a:noFill/>
          <a:ln>
            <a:noFill/>
          </a:ln>
        </p:spPr>
      </p:sp>
      <p:sp>
        <p:nvSpPr>
          <p:cNvPr id="85" name="Google Shape;85;p10"/>
          <p:cNvSpPr txBox="1">
            <a:spLocks noGrp="1"/>
          </p:cNvSpPr>
          <p:nvPr>
            <p:ph type="title"/>
          </p:nvPr>
        </p:nvSpPr>
        <p:spPr>
          <a:xfrm>
            <a:off x="964400" y="1754600"/>
            <a:ext cx="3695600" cy="3348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8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extLst>
      <p:ext uri="{BB962C8B-B14F-4D97-AF65-F5344CB8AC3E}">
        <p14:creationId xmlns:p14="http://schemas.microsoft.com/office/powerpoint/2010/main" val="16261846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3"/>
        <p:cNvGrpSpPr/>
        <p:nvPr/>
      </p:nvGrpSpPr>
      <p:grpSpPr>
        <a:xfrm>
          <a:off x="0" y="0"/>
          <a:ext cx="0" cy="0"/>
          <a:chOff x="0" y="0"/>
          <a:chExt cx="0" cy="0"/>
        </a:xfrm>
      </p:grpSpPr>
      <p:sp>
        <p:nvSpPr>
          <p:cNvPr id="74" name="Google Shape;74;p9"/>
          <p:cNvSpPr/>
          <p:nvPr/>
        </p:nvSpPr>
        <p:spPr>
          <a:xfrm rot="813319">
            <a:off x="-3303669" y="-4099097"/>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 name="Google Shape;75;p9"/>
          <p:cNvSpPr/>
          <p:nvPr/>
        </p:nvSpPr>
        <p:spPr>
          <a:xfrm rot="3394465" flipH="1">
            <a:off x="4102780" y="45776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 name="Google Shape;76;p9"/>
          <p:cNvSpPr/>
          <p:nvPr/>
        </p:nvSpPr>
        <p:spPr>
          <a:xfrm>
            <a:off x="7822703"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7" name="Google Shape;77;p9"/>
          <p:cNvSpPr/>
          <p:nvPr/>
        </p:nvSpPr>
        <p:spPr>
          <a:xfrm rot="3406877">
            <a:off x="4130747" y="-42834"/>
            <a:ext cx="10434787" cy="383714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8" name="Google Shape;78;p9"/>
          <p:cNvSpPr/>
          <p:nvPr/>
        </p:nvSpPr>
        <p:spPr>
          <a:xfrm rot="-649760" flipH="1">
            <a:off x="9433523" y="-951011"/>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9"/>
          <p:cNvSpPr/>
          <p:nvPr/>
        </p:nvSpPr>
        <p:spPr>
          <a:xfrm rot="-10285603">
            <a:off x="-6269205" y="5003789"/>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0" name="Google Shape;80;p9"/>
          <p:cNvSpPr/>
          <p:nvPr/>
        </p:nvSpPr>
        <p:spPr>
          <a:xfrm rot="-7426355">
            <a:off x="-7410056" y="1510440"/>
            <a:ext cx="10434728" cy="383711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 name="Google Shape;81;p9"/>
          <p:cNvSpPr txBox="1">
            <a:spLocks noGrp="1"/>
          </p:cNvSpPr>
          <p:nvPr>
            <p:ph type="title"/>
          </p:nvPr>
        </p:nvSpPr>
        <p:spPr>
          <a:xfrm>
            <a:off x="964400" y="1844167"/>
            <a:ext cx="6014000" cy="12292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800"/>
              <a:buNone/>
              <a:defRPr sz="6667">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2" name="Google Shape;82;p9"/>
          <p:cNvSpPr txBox="1">
            <a:spLocks noGrp="1"/>
          </p:cNvSpPr>
          <p:nvPr>
            <p:ph type="subTitle" idx="1"/>
          </p:nvPr>
        </p:nvSpPr>
        <p:spPr>
          <a:xfrm>
            <a:off x="964400" y="3104633"/>
            <a:ext cx="5813200" cy="1909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574788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631709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5.xml.rels><?xml version="1.0" encoding="UTF-8" standalone="yes"?>
<Relationships xmlns="http://schemas.openxmlformats.org/package/2006/relationships"><Relationship Id="rId3" Type="http://schemas.openxmlformats.org/officeDocument/2006/relationships/hyperlink" Target="http://wps.prenhall.com/hss_understand_plagiarism_1/6/1668/427065.cw/index.html" TargetMode="External"/><Relationship Id="rId2" Type="http://schemas.openxmlformats.org/officeDocument/2006/relationships/hyperlink" Target="http://www.scimagojr.com/"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673669" y="2424037"/>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a:t>
            </a:r>
            <a:r>
              <a:rPr kumimoji="0" lang="ar-EG" sz="2800" b="1" i="0" u="none" strike="noStrike" kern="1200" cap="none" spc="0" normalizeH="0" baseline="0" noProof="0" dirty="0">
                <a:ln>
                  <a:noFill/>
                </a:ln>
                <a:solidFill>
                  <a:prstClr val="white"/>
                </a:solidFill>
                <a:effectLst/>
                <a:uLnTx/>
                <a:uFillTx/>
                <a:latin typeface="Alexandria" charset="0"/>
                <a:ea typeface="+mn-ea"/>
                <a:cs typeface="Alexandria" charset="0"/>
              </a:rPr>
              <a:t>9</a:t>
            </a:r>
            <a:endPar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6" name="TextBox 45"/>
          <p:cNvSpPr txBox="1"/>
          <p:nvPr/>
        </p:nvSpPr>
        <p:spPr>
          <a:xfrm>
            <a:off x="61982" y="4836954"/>
            <a:ext cx="4439679"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Terminally incurable diseases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and end-of-life decisions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822120"/>
            <a:ext cx="689813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the previous Lecture : Truth telling &amp; breaking bad news</a:t>
            </a: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07</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4816162-5CCB-CCCB-8055-581141F85B07}"/>
              </a:ext>
            </a:extLst>
          </p:cNvPr>
          <p:cNvSpPr txBox="1"/>
          <p:nvPr/>
        </p:nvSpPr>
        <p:spPr>
          <a:xfrm>
            <a:off x="889000" y="2166761"/>
            <a:ext cx="10541000" cy="5632311"/>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What do we mean by breaking bad news (BBN)?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Which news is ‘bad’ in clinical practice?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Why should we care about BBN?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BBN as part of the Communication Cycle/Pathway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rPr>
              <a:t>Practical approaches to BBN: (SPIKES, ABCDE, BREAKS, &amp; Calgary-Cambridge framework for breaking bad news)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R="0" lvl="0" algn="l" defTabSz="914400" rtl="0" eaLnBrk="1" fontAlgn="auto" latinLnBrk="0" hangingPunct="1">
              <a:lnSpc>
                <a:spcPct val="100000"/>
              </a:lnSpc>
              <a:spcBef>
                <a:spcPts val="0"/>
              </a:spcBef>
              <a:spcAft>
                <a:spcPts val="0"/>
              </a:spcAft>
              <a:buClrTx/>
              <a:buSzTx/>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8" name="Picture 7" descr="A stick figure holding a sign&#10;&#10;Description automatically generated">
            <a:extLst>
              <a:ext uri="{FF2B5EF4-FFF2-40B4-BE49-F238E27FC236}">
                <a16:creationId xmlns:a16="http://schemas.microsoft.com/office/drawing/2014/main" id="{68B0A623-0760-F5F6-3DD1-42D346E402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93651" y="4415267"/>
            <a:ext cx="3453735" cy="1732315"/>
          </a:xfrm>
          <a:prstGeom prst="rect">
            <a:avLst/>
          </a:prstGeom>
        </p:spPr>
      </p:pic>
    </p:spTree>
    <p:extLst>
      <p:ext uri="{BB962C8B-B14F-4D97-AF65-F5344CB8AC3E}">
        <p14:creationId xmlns:p14="http://schemas.microsoft.com/office/powerpoint/2010/main" val="27953507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822120"/>
            <a:ext cx="6898137"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this Lecture: Terminally incurable diseases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and end-of-life decisions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Alexandria" charset="0"/>
                <a:cs typeface="Alexandria" charset="0"/>
              </a:rPr>
              <a:t>8-9</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stick figure holding a sign&#10;&#10;Description automatically generated">
            <a:extLst>
              <a:ext uri="{FF2B5EF4-FFF2-40B4-BE49-F238E27FC236}">
                <a16:creationId xmlns:a16="http://schemas.microsoft.com/office/drawing/2014/main" id="{68B0A623-0760-F5F6-3DD1-42D346E402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2091" y="3064768"/>
            <a:ext cx="3453735" cy="1732315"/>
          </a:xfrm>
          <a:prstGeom prst="rect">
            <a:avLst/>
          </a:prstGeom>
        </p:spPr>
      </p:pic>
      <p:sp>
        <p:nvSpPr>
          <p:cNvPr id="4" name="Content Placeholder 2">
            <a:extLst>
              <a:ext uri="{FF2B5EF4-FFF2-40B4-BE49-F238E27FC236}">
                <a16:creationId xmlns:a16="http://schemas.microsoft.com/office/drawing/2014/main" id="{B2007513-0FA1-9754-36F9-95EBE23DD94F}"/>
              </a:ext>
            </a:extLst>
          </p:cNvPr>
          <p:cNvSpPr txBox="1">
            <a:spLocks/>
          </p:cNvSpPr>
          <p:nvPr/>
        </p:nvSpPr>
        <p:spPr>
          <a:xfrm>
            <a:off x="838200" y="2149182"/>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dirty="0"/>
              <a:t>About death and dying: Definitions and basic questions</a:t>
            </a:r>
          </a:p>
          <a:p>
            <a:pPr>
              <a:buFont typeface="Wingdings" panose="05000000000000000000" pitchFamily="2" charset="2"/>
              <a:buChar char="Ø"/>
            </a:pPr>
            <a:r>
              <a:rPr lang="en-US" dirty="0"/>
              <a:t>Withdrawing treatment</a:t>
            </a:r>
          </a:p>
          <a:p>
            <a:pPr>
              <a:buFont typeface="Wingdings" panose="05000000000000000000" pitchFamily="2" charset="2"/>
              <a:buChar char="Ø"/>
            </a:pPr>
            <a:r>
              <a:rPr lang="en-US" dirty="0"/>
              <a:t>Deciding not to resuscitate (DNR orders)  </a:t>
            </a:r>
          </a:p>
          <a:p>
            <a:pPr>
              <a:buFont typeface="Wingdings" panose="05000000000000000000" pitchFamily="2" charset="2"/>
              <a:buChar char="Ø"/>
            </a:pPr>
            <a:r>
              <a:rPr lang="en-US" dirty="0"/>
              <a:t>Refusal of treatment and advance directives</a:t>
            </a:r>
          </a:p>
          <a:p>
            <a:pPr>
              <a:buFont typeface="Wingdings" panose="05000000000000000000" pitchFamily="2" charset="2"/>
              <a:buChar char="Ø"/>
            </a:pPr>
            <a:r>
              <a:rPr lang="en-US" dirty="0"/>
              <a:t>Euthanasia and physician-assisted suicide   </a:t>
            </a:r>
          </a:p>
          <a:p>
            <a:pPr>
              <a:buFont typeface="Wingdings" panose="05000000000000000000" pitchFamily="2" charset="2"/>
              <a:buChar char="Ø"/>
            </a:pPr>
            <a:r>
              <a:rPr lang="en-US" dirty="0"/>
              <a:t>The goals of medicine in palliative care </a:t>
            </a:r>
          </a:p>
          <a:p>
            <a:pPr>
              <a:buFont typeface="Wingdings" panose="05000000000000000000" pitchFamily="2" charset="2"/>
              <a:buChar char="Ø"/>
            </a:pPr>
            <a:r>
              <a:rPr lang="en-US" dirty="0"/>
              <a:t>Decisions at the end of </a:t>
            </a:r>
            <a:r>
              <a:rPr lang="en-US"/>
              <a:t>life </a:t>
            </a:r>
          </a:p>
          <a:p>
            <a:pPr>
              <a:buFont typeface="Wingdings" panose="05000000000000000000" pitchFamily="2" charset="2"/>
              <a:buChar char="Ø"/>
            </a:pPr>
            <a:r>
              <a:rPr lang="en-US"/>
              <a:t>Ethical </a:t>
            </a:r>
            <a:r>
              <a:rPr lang="en-US" dirty="0"/>
              <a:t>Issues in Health Research</a:t>
            </a:r>
          </a:p>
          <a:p>
            <a:pPr>
              <a:buFont typeface="Wingdings" panose="05000000000000000000" pitchFamily="2" charset="2"/>
              <a:buChar char="Ø"/>
            </a:pPr>
            <a:endParaRPr lang="en-US" dirty="0"/>
          </a:p>
        </p:txBody>
      </p:sp>
    </p:spTree>
    <p:extLst>
      <p:ext uri="{BB962C8B-B14F-4D97-AF65-F5344CB8AC3E}">
        <p14:creationId xmlns:p14="http://schemas.microsoft.com/office/powerpoint/2010/main" val="25645640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79207" y="113278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Calibri"/>
                <a:ea typeface="Roboto Light" panose="02000000000000000000" pitchFamily="2" charset="0"/>
                <a:cs typeface="+mn-cs"/>
              </a:rPr>
              <a:t>8</a:t>
            </a: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30999" y="1034308"/>
            <a:ext cx="4614918"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Terminally incurable diseases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and end-of-life decisions</a:t>
            </a:r>
          </a:p>
        </p:txBody>
      </p:sp>
      <p:sp>
        <p:nvSpPr>
          <p:cNvPr id="42" name="TextBox 41"/>
          <p:cNvSpPr txBox="1"/>
          <p:nvPr/>
        </p:nvSpPr>
        <p:spPr>
          <a:xfrm>
            <a:off x="5071247" y="1139330"/>
            <a:ext cx="917148"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9" descr="A group of people in a hospital&#10;&#10;Description automatically generated">
            <a:extLst>
              <a:ext uri="{FF2B5EF4-FFF2-40B4-BE49-F238E27FC236}">
                <a16:creationId xmlns:a16="http://schemas.microsoft.com/office/drawing/2014/main" id="{84ECAB95-3A7F-E6AA-6AD4-061AEC71B2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1218" y="4883056"/>
            <a:ext cx="4094505" cy="1732747"/>
          </a:xfrm>
          <a:prstGeom prst="rect">
            <a:avLst/>
          </a:prstGeom>
        </p:spPr>
      </p:pic>
    </p:spTree>
    <p:extLst>
      <p:ext uri="{BB962C8B-B14F-4D97-AF65-F5344CB8AC3E}">
        <p14:creationId xmlns:p14="http://schemas.microsoft.com/office/powerpoint/2010/main" val="3499634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BB41146-4110-42B2-EE22-7B2F9AD71052}"/>
              </a:ext>
            </a:extLst>
          </p:cNvPr>
          <p:cNvSpPr/>
          <p:nvPr/>
        </p:nvSpPr>
        <p:spPr>
          <a:xfrm>
            <a:off x="617280" y="1359038"/>
            <a:ext cx="10812720" cy="5133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AC112EF9-058E-79A3-C2E6-18ADCFE513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20155"/>
            <a:ext cx="2305141" cy="1120525"/>
          </a:xfrm>
          <a:prstGeom prst="rect">
            <a:avLst/>
          </a:prstGeom>
        </p:spPr>
      </p:pic>
      <p:sp>
        <p:nvSpPr>
          <p:cNvPr id="2" name="Title 1">
            <a:extLst>
              <a:ext uri="{FF2B5EF4-FFF2-40B4-BE49-F238E27FC236}">
                <a16:creationId xmlns:a16="http://schemas.microsoft.com/office/drawing/2014/main" id="{BC92837D-B6B4-44F3-AF35-6A4B974B384C}"/>
              </a:ext>
            </a:extLst>
          </p:cNvPr>
          <p:cNvSpPr>
            <a:spLocks noGrp="1"/>
          </p:cNvSpPr>
          <p:nvPr>
            <p:ph type="title"/>
          </p:nvPr>
        </p:nvSpPr>
        <p:spPr/>
        <p:txBody>
          <a:bodyPr/>
          <a:lstStyle/>
          <a:p>
            <a:r>
              <a:rPr lang="en-US" dirty="0"/>
              <a:t>death</a:t>
            </a:r>
          </a:p>
        </p:txBody>
      </p:sp>
      <p:sp>
        <p:nvSpPr>
          <p:cNvPr id="3" name="Content Placeholder 2">
            <a:extLst>
              <a:ext uri="{FF2B5EF4-FFF2-40B4-BE49-F238E27FC236}">
                <a16:creationId xmlns:a16="http://schemas.microsoft.com/office/drawing/2014/main" id="{A9E6B761-5728-42DB-9BF8-51F2A0D463B6}"/>
              </a:ext>
            </a:extLst>
          </p:cNvPr>
          <p:cNvSpPr>
            <a:spLocks noGrp="1"/>
          </p:cNvSpPr>
          <p:nvPr>
            <p:ph idx="1"/>
          </p:nvPr>
        </p:nvSpPr>
        <p:spPr>
          <a:xfrm>
            <a:off x="1024128" y="1612490"/>
            <a:ext cx="9720071" cy="4696870"/>
          </a:xfrm>
        </p:spPr>
        <p:txBody>
          <a:bodyPr>
            <a:normAutofit lnSpcReduction="10000"/>
          </a:bodyPr>
          <a:lstStyle/>
          <a:p>
            <a:pPr>
              <a:buFont typeface="Wingdings" panose="05000000000000000000" pitchFamily="2" charset="2"/>
              <a:buChar char="Ø"/>
            </a:pPr>
            <a:r>
              <a:rPr lang="en-US" dirty="0"/>
              <a:t>Death is an intrinsic part of life</a:t>
            </a:r>
          </a:p>
          <a:p>
            <a:pPr>
              <a:buFont typeface="Wingdings" panose="05000000000000000000" pitchFamily="2" charset="2"/>
              <a:buChar char="Ø"/>
            </a:pPr>
            <a:r>
              <a:rPr lang="en-US" dirty="0"/>
              <a:t>Modern techniques/technology/services led to:</a:t>
            </a:r>
          </a:p>
          <a:p>
            <a:pPr lvl="1">
              <a:buFont typeface="Wingdings" panose="05000000000000000000" pitchFamily="2" charset="2"/>
              <a:buChar char="Ø"/>
            </a:pPr>
            <a:r>
              <a:rPr lang="en-US" dirty="0"/>
              <a:t>longer lives through prevention and cure of many previously lethal conditions (BUT is it a better one?)</a:t>
            </a:r>
          </a:p>
          <a:p>
            <a:pPr lvl="1">
              <a:buFont typeface="Wingdings" panose="05000000000000000000" pitchFamily="2" charset="2"/>
              <a:buChar char="Ø"/>
            </a:pPr>
            <a:r>
              <a:rPr lang="en-US" dirty="0"/>
              <a:t>greater degree of control over the processes of dying </a:t>
            </a:r>
          </a:p>
          <a:p>
            <a:r>
              <a:rPr lang="en-US" dirty="0">
                <a:solidFill>
                  <a:srgbClr val="F58221"/>
                </a:solidFill>
              </a:rPr>
              <a:t>Traditionally/medically:</a:t>
            </a:r>
          </a:p>
          <a:p>
            <a:r>
              <a:rPr lang="en-US" sz="1800" b="0" i="0" dirty="0">
                <a:solidFill>
                  <a:srgbClr val="242021"/>
                </a:solidFill>
                <a:effectLst/>
                <a:latin typeface="GoudyStd"/>
              </a:rPr>
              <a:t>When their breathing and heartbeat had permanently stop</a:t>
            </a:r>
          </a:p>
          <a:p>
            <a:r>
              <a:rPr lang="en-US" sz="1800" b="0" i="0" dirty="0">
                <a:solidFill>
                  <a:srgbClr val="242021"/>
                </a:solidFill>
                <a:effectLst/>
                <a:latin typeface="GoudyStd"/>
              </a:rPr>
              <a:t>A conception of death as </a:t>
            </a:r>
            <a:r>
              <a:rPr lang="en-US" sz="1800" b="1" i="0" dirty="0">
                <a:solidFill>
                  <a:srgbClr val="242021"/>
                </a:solidFill>
                <a:effectLst/>
                <a:latin typeface="GoudyStd"/>
              </a:rPr>
              <a:t>“whole brain death” </a:t>
            </a:r>
            <a:r>
              <a:rPr lang="en-US" sz="1800" b="0" i="0" dirty="0">
                <a:solidFill>
                  <a:srgbClr val="242021"/>
                </a:solidFill>
                <a:effectLst/>
                <a:latin typeface="GoudyStd"/>
              </a:rPr>
              <a:t>involving the destruction of the entire brain—including both the </a:t>
            </a:r>
            <a:r>
              <a:rPr lang="en-US" sz="1800" dirty="0">
                <a:solidFill>
                  <a:srgbClr val="242021"/>
                </a:solidFill>
                <a:latin typeface="GoudyStd"/>
              </a:rPr>
              <a:t>brain stem and the neocortex</a:t>
            </a:r>
          </a:p>
          <a:p>
            <a:r>
              <a:rPr lang="en-US" sz="1800" b="1" i="0" dirty="0">
                <a:solidFill>
                  <a:srgbClr val="000000"/>
                </a:solidFill>
                <a:effectLst/>
                <a:latin typeface="Tahoma" panose="020B0604030504040204" pitchFamily="34" charset="0"/>
              </a:rPr>
              <a:t>Brain death </a:t>
            </a:r>
            <a:r>
              <a:rPr lang="en-US" sz="1800" b="0" i="0" dirty="0">
                <a:solidFill>
                  <a:srgbClr val="000000"/>
                </a:solidFill>
                <a:effectLst/>
                <a:latin typeface="Tahoma" panose="020B0604030504040204" pitchFamily="34" charset="0"/>
              </a:rPr>
              <a:t>is cessation of all functions, including blood circulation in the brain. Brain death is diagnosed based on clinical criteria, and laboratory and radiological confirmatory tests. Brain death can be total brain death if it involves the whole brain, or can be brain stem death if it affects the vital centers of the brain stem. By consensus, brain stem death is considered clinical death; this is also a legal definition of death.</a:t>
            </a:r>
          </a:p>
        </p:txBody>
      </p:sp>
    </p:spTree>
    <p:extLst>
      <p:ext uri="{BB962C8B-B14F-4D97-AF65-F5344CB8AC3E}">
        <p14:creationId xmlns:p14="http://schemas.microsoft.com/office/powerpoint/2010/main" val="5550595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33B9774-456B-D3C3-D411-9388397E7D8D}"/>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4E1C902-C62C-2D1C-C626-670635A758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a:extLst>
              <a:ext uri="{FF2B5EF4-FFF2-40B4-BE49-F238E27FC236}">
                <a16:creationId xmlns:a16="http://schemas.microsoft.com/office/drawing/2014/main" id="{7C2C0048-24D5-4B24-8503-A909A3B6609E}"/>
              </a:ext>
            </a:extLst>
          </p:cNvPr>
          <p:cNvSpPr>
            <a:spLocks noGrp="1"/>
          </p:cNvSpPr>
          <p:nvPr>
            <p:ph type="title"/>
          </p:nvPr>
        </p:nvSpPr>
        <p:spPr/>
        <p:txBody>
          <a:bodyPr/>
          <a:lstStyle/>
          <a:p>
            <a:r>
              <a:rPr lang="en-US" dirty="0"/>
              <a:t>death</a:t>
            </a:r>
          </a:p>
        </p:txBody>
      </p:sp>
      <p:sp>
        <p:nvSpPr>
          <p:cNvPr id="3" name="Content Placeholder 2">
            <a:extLst>
              <a:ext uri="{FF2B5EF4-FFF2-40B4-BE49-F238E27FC236}">
                <a16:creationId xmlns:a16="http://schemas.microsoft.com/office/drawing/2014/main" id="{E58554D9-F881-4232-B2D3-C264EE730A2B}"/>
              </a:ext>
            </a:extLst>
          </p:cNvPr>
          <p:cNvSpPr>
            <a:spLocks noGrp="1"/>
          </p:cNvSpPr>
          <p:nvPr>
            <p:ph idx="1"/>
          </p:nvPr>
        </p:nvSpPr>
        <p:spPr>
          <a:xfrm>
            <a:off x="1024128" y="1681316"/>
            <a:ext cx="9720072" cy="4628044"/>
          </a:xfrm>
        </p:spPr>
        <p:txBody>
          <a:bodyPr>
            <a:normAutofit/>
          </a:bodyPr>
          <a:lstStyle/>
          <a:p>
            <a:r>
              <a:rPr lang="en-US" sz="2400" b="1" dirty="0">
                <a:solidFill>
                  <a:srgbClr val="F58221"/>
                </a:solidFill>
              </a:rPr>
              <a:t>Religiously</a:t>
            </a:r>
            <a:r>
              <a:rPr lang="en-US" sz="2400" dirty="0"/>
              <a:t>: “</a:t>
            </a:r>
            <a:r>
              <a:rPr lang="en-US" sz="2000" b="0" i="0" dirty="0">
                <a:solidFill>
                  <a:srgbClr val="000000"/>
                </a:solidFill>
                <a:effectLst/>
                <a:latin typeface="LgjqjqMlykmrXdbkklAdvTT5ada87cc"/>
              </a:rPr>
              <a:t>the departure of the soul out of the body” (differ on </a:t>
            </a:r>
            <a:r>
              <a:rPr lang="en-US" sz="2000" dirty="0">
                <a:solidFill>
                  <a:srgbClr val="000000"/>
                </a:solidFill>
                <a:latin typeface="LgjqjqMlykmrXdbkklAdvTT5ada87cc"/>
              </a:rPr>
              <a:t>what happens after)</a:t>
            </a:r>
          </a:p>
          <a:p>
            <a:r>
              <a:rPr lang="en-US" sz="2400" b="1" dirty="0">
                <a:solidFill>
                  <a:srgbClr val="F58221"/>
                </a:solidFill>
              </a:rPr>
              <a:t>Philosophically/ethically:</a:t>
            </a:r>
          </a:p>
          <a:p>
            <a:r>
              <a:rPr lang="en-US" sz="2400" dirty="0"/>
              <a:t>Christopher </a:t>
            </a:r>
            <a:r>
              <a:rPr lang="en-US" sz="2400" dirty="0" err="1"/>
              <a:t>Pallis</a:t>
            </a:r>
            <a:r>
              <a:rPr lang="en-US" sz="2400" dirty="0"/>
              <a:t> conceived human death as a “state in which there is irreversible loss of the capacity of consciousness combined with the irreversible loss of the capacity to breath” (cf. linguistic </a:t>
            </a:r>
            <a:r>
              <a:rPr lang="en-US" sz="2000" b="0" i="0" dirty="0">
                <a:solidFill>
                  <a:srgbClr val="000000"/>
                </a:solidFill>
                <a:effectLst/>
                <a:latin typeface="LgjqjqMlykmrXdbkklAdvTT5ada87cc"/>
              </a:rPr>
              <a:t>old observation of linking </a:t>
            </a:r>
            <a:r>
              <a:rPr lang="en-US" sz="2000" b="0" i="0" dirty="0">
                <a:solidFill>
                  <a:srgbClr val="000000"/>
                </a:solidFill>
                <a:effectLst/>
                <a:latin typeface="WrvxpcLyyqqdWgbbcjAdvTT3713a231+20"/>
              </a:rPr>
              <a:t>“</a:t>
            </a:r>
            <a:r>
              <a:rPr lang="en-US" sz="2000" b="0" i="0" dirty="0" err="1">
                <a:solidFill>
                  <a:srgbClr val="000000"/>
                </a:solidFill>
                <a:effectLst/>
                <a:latin typeface="LgjqjqMlykmrXdbkklAdvTT5ada87cc"/>
              </a:rPr>
              <a:t>nafs</a:t>
            </a:r>
            <a:r>
              <a:rPr lang="en-US" sz="2000" b="0" i="0" dirty="0">
                <a:solidFill>
                  <a:srgbClr val="000000"/>
                </a:solidFill>
                <a:effectLst/>
                <a:latin typeface="WrvxpcLyyqqdWgbbcjAdvTT3713a231+20"/>
              </a:rPr>
              <a:t>” </a:t>
            </a:r>
            <a:r>
              <a:rPr lang="en-US" sz="2000" b="0" i="0" dirty="0">
                <a:solidFill>
                  <a:srgbClr val="000000"/>
                </a:solidFill>
                <a:effectLst/>
                <a:latin typeface="LgjqjqMlykmrXdbkklAdvTT5ada87cc"/>
              </a:rPr>
              <a:t>(soul) with </a:t>
            </a:r>
            <a:r>
              <a:rPr lang="en-US" sz="2000" b="0" i="0" dirty="0">
                <a:solidFill>
                  <a:srgbClr val="000000"/>
                </a:solidFill>
                <a:effectLst/>
                <a:latin typeface="WrvxpcLyyqqdWgbbcjAdvTT3713a231+20"/>
              </a:rPr>
              <a:t>“</a:t>
            </a:r>
            <a:r>
              <a:rPr lang="en-US" sz="2000" b="0" i="0" dirty="0" err="1">
                <a:solidFill>
                  <a:srgbClr val="000000"/>
                </a:solidFill>
                <a:effectLst/>
                <a:latin typeface="LgjqjqMlykmrXdbkklAdvTT5ada87cc"/>
              </a:rPr>
              <a:t>nafas</a:t>
            </a:r>
            <a:r>
              <a:rPr lang="en-US" sz="2000" b="0" i="0" dirty="0">
                <a:solidFill>
                  <a:srgbClr val="000000"/>
                </a:solidFill>
                <a:effectLst/>
                <a:latin typeface="WrvxpcLyyqqdWgbbcjAdvTT3713a231+20"/>
              </a:rPr>
              <a:t>” </a:t>
            </a:r>
            <a:r>
              <a:rPr lang="en-US" sz="2000" b="0" i="0" dirty="0">
                <a:solidFill>
                  <a:srgbClr val="000000"/>
                </a:solidFill>
                <a:effectLst/>
                <a:latin typeface="LgjqjqMlykmrXdbkklAdvTT5ada87cc"/>
              </a:rPr>
              <a:t>(respiration))</a:t>
            </a:r>
            <a:br>
              <a:rPr lang="en-US" sz="2400" dirty="0"/>
            </a:br>
            <a:r>
              <a:rPr lang="en-US" sz="2400" dirty="0"/>
              <a:t>Winston </a:t>
            </a:r>
            <a:r>
              <a:rPr lang="en-US" sz="2400" dirty="0" err="1"/>
              <a:t>Chiong</a:t>
            </a:r>
            <a:r>
              <a:rPr lang="en-US" sz="2400" dirty="0"/>
              <a:t> proposes a view of death as a </a:t>
            </a:r>
            <a:r>
              <a:rPr lang="en-US" sz="2400" b="1" dirty="0"/>
              <a:t>“cluster concept” </a:t>
            </a:r>
            <a:r>
              <a:rPr lang="en-US" sz="2400" dirty="0"/>
              <a:t>composed of a variety of human functions that normally go together but that can be disaggregated in some circumstances that call for nuanced policy judgments based upon the nature of the decision at hand, such as transplantation, the continuation of treatment, or burial. </a:t>
            </a:r>
            <a:br>
              <a:rPr lang="en-US" sz="2400" dirty="0"/>
            </a:br>
            <a:endParaRPr lang="en-US" sz="2400" b="1" dirty="0"/>
          </a:p>
        </p:txBody>
      </p:sp>
    </p:spTree>
    <p:extLst>
      <p:ext uri="{BB962C8B-B14F-4D97-AF65-F5344CB8AC3E}">
        <p14:creationId xmlns:p14="http://schemas.microsoft.com/office/powerpoint/2010/main" val="26521924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7B95FAC-EECB-0690-2D2E-EE0A9B46243D}"/>
              </a:ext>
            </a:extLst>
          </p:cNvPr>
          <p:cNvSpPr/>
          <p:nvPr/>
        </p:nvSpPr>
        <p:spPr>
          <a:xfrm>
            <a:off x="617280" y="1690688"/>
            <a:ext cx="10812720" cy="4802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F3B8D2E3-1018-BCAE-4176-E375D1037F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1048138"/>
          </a:xfrm>
          <a:prstGeom prst="rect">
            <a:avLst/>
          </a:prstGeom>
        </p:spPr>
      </p:pic>
      <p:sp>
        <p:nvSpPr>
          <p:cNvPr id="2" name="Title 1">
            <a:extLst>
              <a:ext uri="{FF2B5EF4-FFF2-40B4-BE49-F238E27FC236}">
                <a16:creationId xmlns:a16="http://schemas.microsoft.com/office/drawing/2014/main" id="{0BE4982A-963B-498B-A434-B9C0A6A817BA}"/>
              </a:ext>
            </a:extLst>
          </p:cNvPr>
          <p:cNvSpPr>
            <a:spLocks noGrp="1"/>
          </p:cNvSpPr>
          <p:nvPr>
            <p:ph type="title"/>
          </p:nvPr>
        </p:nvSpPr>
        <p:spPr/>
        <p:txBody>
          <a:bodyPr/>
          <a:lstStyle/>
          <a:p>
            <a:r>
              <a:rPr lang="en-US" dirty="0"/>
              <a:t>Islamic View(s) to death</a:t>
            </a:r>
          </a:p>
        </p:txBody>
      </p:sp>
      <p:sp>
        <p:nvSpPr>
          <p:cNvPr id="3" name="Content Placeholder 2">
            <a:extLst>
              <a:ext uri="{FF2B5EF4-FFF2-40B4-BE49-F238E27FC236}">
                <a16:creationId xmlns:a16="http://schemas.microsoft.com/office/drawing/2014/main" id="{82C3F674-2EB6-4186-95CC-4A7D376C0C09}"/>
              </a:ext>
            </a:extLst>
          </p:cNvPr>
          <p:cNvSpPr>
            <a:spLocks noGrp="1"/>
          </p:cNvSpPr>
          <p:nvPr>
            <p:ph idx="1"/>
          </p:nvPr>
        </p:nvSpPr>
        <p:spPr>
          <a:xfrm>
            <a:off x="1024128" y="1651819"/>
            <a:ext cx="9720071" cy="4657541"/>
          </a:xfrm>
        </p:spPr>
        <p:txBody>
          <a:bodyPr>
            <a:normAutofit/>
          </a:bodyPr>
          <a:lstStyle/>
          <a:p>
            <a:r>
              <a:rPr lang="en-US" sz="2000" b="0" i="0">
                <a:solidFill>
                  <a:srgbClr val="000000"/>
                </a:solidFill>
                <a:effectLst/>
                <a:latin typeface="LgjqjqMlykmrXdbkklAdvTT5ada87cc"/>
              </a:rPr>
              <a:t>The Fatwa of the The Islamic Fiqh Academy of the Organization of Islamic Conference (October 1986) incorporated the concept of brain death into the </a:t>
            </a:r>
            <a:r>
              <a:rPr lang="en-US" sz="2000" b="1" i="0">
                <a:solidFill>
                  <a:srgbClr val="000000"/>
                </a:solidFill>
                <a:effectLst/>
                <a:latin typeface="LgjqjqMlykmrXdbkklAdvTT5ada87cc"/>
              </a:rPr>
              <a:t>legal de</a:t>
            </a:r>
            <a:r>
              <a:rPr lang="en-US" sz="2000" b="1" i="0">
                <a:solidFill>
                  <a:srgbClr val="000000"/>
                </a:solidFill>
                <a:effectLst/>
                <a:latin typeface="GxltbbJqhxbgPmrwtrAdvTT5ada87cc+fb"/>
              </a:rPr>
              <a:t>fi</a:t>
            </a:r>
            <a:r>
              <a:rPr lang="en-US" sz="2000" b="1" i="0">
                <a:solidFill>
                  <a:srgbClr val="000000"/>
                </a:solidFill>
                <a:effectLst/>
                <a:latin typeface="LgjqjqMlykmrXdbkklAdvTT5ada87cc"/>
              </a:rPr>
              <a:t>nition of death in Islam</a:t>
            </a:r>
            <a:r>
              <a:rPr lang="en-US" sz="2000" b="0" i="0">
                <a:solidFill>
                  <a:srgbClr val="000000"/>
                </a:solidFill>
                <a:effectLst/>
                <a:latin typeface="LgjqjqMlykmrXdbkklAdvTT5ada87cc"/>
              </a:rPr>
              <a:t>:</a:t>
            </a:r>
            <a:br>
              <a:rPr lang="en-US" sz="2000" b="0" i="0">
                <a:solidFill>
                  <a:srgbClr val="000000"/>
                </a:solidFill>
                <a:effectLst/>
                <a:latin typeface="LgjqjqMlykmrXdbkklAdvTT5ada87cc"/>
              </a:rPr>
            </a:br>
            <a:r>
              <a:rPr lang="en-US" sz="2000" b="0" i="0">
                <a:solidFill>
                  <a:srgbClr val="000000"/>
                </a:solidFill>
                <a:effectLst/>
                <a:latin typeface="LgjqjqMlykmrXdbkklAdvTT5ada87cc"/>
              </a:rPr>
              <a:t>[A] Person is pronounced legally dead and consequently, all dispositions of the Islamic law in case of death apply if one of the two following conditions has been established: </a:t>
            </a:r>
          </a:p>
          <a:p>
            <a:r>
              <a:rPr lang="en-US" sz="2000" b="0" i="0">
                <a:solidFill>
                  <a:srgbClr val="000000"/>
                </a:solidFill>
                <a:effectLst/>
                <a:latin typeface="LgjqjqMlykmrXdbkklAdvTT5ada87cc"/>
              </a:rPr>
              <a:t>(1) there is total cessation of cardiac and respiratory functions, and doctors have ruled that such cessation is irreversible; </a:t>
            </a:r>
          </a:p>
          <a:p>
            <a:r>
              <a:rPr lang="en-US" sz="2000" b="0" i="0">
                <a:solidFill>
                  <a:srgbClr val="000000"/>
                </a:solidFill>
                <a:effectLst/>
                <a:latin typeface="LgjqjqMlykmrXdbkklAdvTT5ada87cc"/>
              </a:rPr>
              <a:t>(2) there is total cessation of all cerebral functions and experienced specialized doctors have ruled that such cessation is irreversible and the brain has started to disintegrate</a:t>
            </a:r>
            <a:br>
              <a:rPr lang="en-US" sz="2400"/>
            </a:br>
            <a:endParaRPr lang="en-US" sz="2400" dirty="0"/>
          </a:p>
        </p:txBody>
      </p:sp>
      <p:sp>
        <p:nvSpPr>
          <p:cNvPr id="5" name="TextBox 4">
            <a:extLst>
              <a:ext uri="{FF2B5EF4-FFF2-40B4-BE49-F238E27FC236}">
                <a16:creationId xmlns:a16="http://schemas.microsoft.com/office/drawing/2014/main" id="{066340E2-F92D-4986-83A4-D76CE5C1C8CD}"/>
              </a:ext>
            </a:extLst>
          </p:cNvPr>
          <p:cNvSpPr txBox="1"/>
          <p:nvPr/>
        </p:nvSpPr>
        <p:spPr>
          <a:xfrm>
            <a:off x="1011149" y="5232142"/>
            <a:ext cx="10156723" cy="10772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58221"/>
                </a:solidFill>
                <a:effectLst/>
                <a:uLnTx/>
                <a:uFillTx/>
                <a:latin typeface="Calibri"/>
                <a:ea typeface="+mn-ea"/>
                <a:cs typeface="+mn-cs"/>
              </a:rPr>
              <a:t>Why is it hard to agree on a definition?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58221"/>
                </a:solidFill>
                <a:effectLst/>
                <a:uLnTx/>
                <a:uFillTx/>
                <a:latin typeface="Calibri"/>
                <a:ea typeface="+mn-ea"/>
                <a:cs typeface="+mn-cs"/>
              </a:rPr>
              <a:t>Why is it important to define it in the first place?</a:t>
            </a:r>
            <a:endParaRPr kumimoji="0" lang="en-US" sz="3200" b="0" i="0" u="none" strike="noStrike" kern="1200" cap="none" spc="0" normalizeH="0" baseline="0" noProof="0" dirty="0">
              <a:ln>
                <a:noFill/>
              </a:ln>
              <a:solidFill>
                <a:srgbClr val="F58221"/>
              </a:solidFill>
              <a:effectLst/>
              <a:uLnTx/>
              <a:uFillTx/>
              <a:latin typeface="Calibri"/>
              <a:ea typeface="+mn-ea"/>
              <a:cs typeface="+mn-cs"/>
            </a:endParaRPr>
          </a:p>
        </p:txBody>
      </p:sp>
    </p:spTree>
    <p:extLst>
      <p:ext uri="{BB962C8B-B14F-4D97-AF65-F5344CB8AC3E}">
        <p14:creationId xmlns:p14="http://schemas.microsoft.com/office/powerpoint/2010/main" val="8150053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049B6AD-DA41-1038-9B1B-26E99AD878B6}"/>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B0949FC-DE67-33A1-5FE5-580C08A9B2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a:extLst>
              <a:ext uri="{FF2B5EF4-FFF2-40B4-BE49-F238E27FC236}">
                <a16:creationId xmlns:a16="http://schemas.microsoft.com/office/drawing/2014/main" id="{30F9888A-6EF9-4011-92E0-19700E4E1482}"/>
              </a:ext>
            </a:extLst>
          </p:cNvPr>
          <p:cNvSpPr>
            <a:spLocks noGrp="1"/>
          </p:cNvSpPr>
          <p:nvPr>
            <p:ph type="title"/>
          </p:nvPr>
        </p:nvSpPr>
        <p:spPr/>
        <p:txBody>
          <a:bodyPr/>
          <a:lstStyle/>
          <a:p>
            <a:r>
              <a:rPr lang="en-US" sz="4400" b="1" dirty="0">
                <a:solidFill>
                  <a:srgbClr val="242021"/>
                </a:solidFill>
                <a:latin typeface="GoudyStd"/>
              </a:rPr>
              <a:t>Permanent vegetative state </a:t>
            </a:r>
            <a:r>
              <a:rPr lang="en-US" dirty="0"/>
              <a:t>PVS</a:t>
            </a:r>
          </a:p>
        </p:txBody>
      </p:sp>
      <p:sp>
        <p:nvSpPr>
          <p:cNvPr id="3" name="Content Placeholder 2">
            <a:extLst>
              <a:ext uri="{FF2B5EF4-FFF2-40B4-BE49-F238E27FC236}">
                <a16:creationId xmlns:a16="http://schemas.microsoft.com/office/drawing/2014/main" id="{55150EB2-8AC8-4339-A1C6-B28A99A1CAEA}"/>
              </a:ext>
            </a:extLst>
          </p:cNvPr>
          <p:cNvSpPr>
            <a:spLocks noGrp="1"/>
          </p:cNvSpPr>
          <p:nvPr>
            <p:ph idx="1"/>
          </p:nvPr>
        </p:nvSpPr>
        <p:spPr>
          <a:xfrm>
            <a:off x="617280" y="1813673"/>
            <a:ext cx="10636874" cy="4706702"/>
          </a:xfrm>
        </p:spPr>
        <p:txBody>
          <a:bodyPr>
            <a:noAutofit/>
          </a:bodyPr>
          <a:lstStyle/>
          <a:p>
            <a:r>
              <a:rPr lang="en-US" sz="2400" b="1" dirty="0">
                <a:solidFill>
                  <a:srgbClr val="242021"/>
                </a:solidFill>
                <a:latin typeface="GoudyStd"/>
              </a:rPr>
              <a:t>Permanent vegetative state (PVS) </a:t>
            </a:r>
            <a:r>
              <a:rPr lang="en-US" sz="2400" dirty="0">
                <a:solidFill>
                  <a:srgbClr val="242021"/>
                </a:solidFill>
                <a:latin typeface="GoudyStd"/>
              </a:rPr>
              <a:t>patient’s higher brain functions and capacity for conscious awareness have been permanently destroyed by cardiac arrest or traumatic brain injury, but the brain stem remains intact, thus leaving the patient in a state of “</a:t>
            </a:r>
            <a:r>
              <a:rPr lang="en-US" sz="2400" b="1" dirty="0">
                <a:solidFill>
                  <a:srgbClr val="F58221"/>
                </a:solidFill>
                <a:latin typeface="GoudyStd"/>
              </a:rPr>
              <a:t>wakeful unresponsiveness.” </a:t>
            </a:r>
          </a:p>
          <a:p>
            <a:r>
              <a:rPr lang="en-US" sz="2400" b="0" i="0" dirty="0">
                <a:solidFill>
                  <a:srgbClr val="000000"/>
                </a:solidFill>
                <a:effectLst/>
                <a:latin typeface="CstgbfQpjjkxWhpwbtAdvTT5ada87cc"/>
              </a:rPr>
              <a:t>Patients reach a PVS after suffering a pathological process that has produced widespread damage to cerebral cortical neurons, thalamic neurons, or the white matter connections between the cortex and</a:t>
            </a:r>
            <a:br>
              <a:rPr lang="en-US" sz="2400" b="0" i="0" dirty="0">
                <a:solidFill>
                  <a:srgbClr val="000000"/>
                </a:solidFill>
                <a:effectLst/>
                <a:latin typeface="CstgbfQpjjkxWhpwbtAdvTT5ada87cc"/>
              </a:rPr>
            </a:br>
            <a:r>
              <a:rPr lang="en-US" sz="2400" b="0" i="0" dirty="0">
                <a:solidFill>
                  <a:srgbClr val="000000"/>
                </a:solidFill>
                <a:effectLst/>
                <a:latin typeface="CstgbfQpjjkxWhpwbtAdvTT5ada87cc"/>
              </a:rPr>
              <a:t>thalamus, but that largely spares the brain stem and hypothalamic neurons.</a:t>
            </a:r>
            <a:r>
              <a:rPr lang="en-US" sz="2400" dirty="0"/>
              <a:t> </a:t>
            </a:r>
            <a:br>
              <a:rPr lang="en-US" sz="2400" dirty="0"/>
            </a:br>
            <a:r>
              <a:rPr lang="en-US" sz="2400" dirty="0"/>
              <a:t> </a:t>
            </a:r>
          </a:p>
          <a:p>
            <a:r>
              <a:rPr lang="en-US" sz="2400" b="0" i="0" dirty="0">
                <a:solidFill>
                  <a:srgbClr val="242021"/>
                </a:solidFill>
                <a:effectLst/>
                <a:latin typeface="GoudyStd"/>
              </a:rPr>
              <a:t>Some advocates of a “higher brain” conception of death claim that patients who are permanently vegetative should be considered dead</a:t>
            </a:r>
          </a:p>
          <a:p>
            <a:endParaRPr lang="en-US" sz="2400" b="0" i="0" dirty="0">
              <a:solidFill>
                <a:srgbClr val="242021"/>
              </a:solidFill>
              <a:effectLst/>
              <a:latin typeface="GoudyStd"/>
            </a:endParaRPr>
          </a:p>
          <a:p>
            <a:pPr marL="0" indent="0">
              <a:buNone/>
            </a:pPr>
            <a:br>
              <a:rPr lang="en-US" sz="2400" dirty="0"/>
            </a:br>
            <a:endParaRPr lang="en-US" sz="2400" dirty="0"/>
          </a:p>
        </p:txBody>
      </p:sp>
    </p:spTree>
    <p:extLst>
      <p:ext uri="{BB962C8B-B14F-4D97-AF65-F5344CB8AC3E}">
        <p14:creationId xmlns:p14="http://schemas.microsoft.com/office/powerpoint/2010/main" val="2720225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67662-B940-486A-8B9C-FA9420C60F2C}"/>
              </a:ext>
            </a:extLst>
          </p:cNvPr>
          <p:cNvSpPr>
            <a:spLocks noGrp="1"/>
          </p:cNvSpPr>
          <p:nvPr>
            <p:ph type="title"/>
          </p:nvPr>
        </p:nvSpPr>
        <p:spPr>
          <a:xfrm>
            <a:off x="1053625" y="-14945"/>
            <a:ext cx="9720072" cy="968674"/>
          </a:xfrm>
        </p:spPr>
        <p:txBody>
          <a:bodyPr/>
          <a:lstStyle/>
          <a:p>
            <a:r>
              <a:rPr lang="en-US" sz="4000" b="1" dirty="0">
                <a:solidFill>
                  <a:srgbClr val="00AEEF"/>
                </a:solidFill>
                <a:latin typeface="YgffwbGxbtjfWxvctwAdvTTeeee58d9.B"/>
              </a:rPr>
              <a:t>Concepts Involving End-of-Life Care</a:t>
            </a:r>
            <a:endParaRPr lang="en-US" b="1" dirty="0">
              <a:solidFill>
                <a:srgbClr val="00AEEF"/>
              </a:solidFill>
            </a:endParaRPr>
          </a:p>
        </p:txBody>
      </p:sp>
      <p:sp>
        <p:nvSpPr>
          <p:cNvPr id="3" name="Content Placeholder 2">
            <a:extLst>
              <a:ext uri="{FF2B5EF4-FFF2-40B4-BE49-F238E27FC236}">
                <a16:creationId xmlns:a16="http://schemas.microsoft.com/office/drawing/2014/main" id="{384FA5BE-558A-47AC-9DBA-9D497C3ABDB7}"/>
              </a:ext>
            </a:extLst>
          </p:cNvPr>
          <p:cNvSpPr>
            <a:spLocks noGrp="1"/>
          </p:cNvSpPr>
          <p:nvPr>
            <p:ph idx="1"/>
          </p:nvPr>
        </p:nvSpPr>
        <p:spPr>
          <a:xfrm>
            <a:off x="974967" y="747252"/>
            <a:ext cx="10656594" cy="4549386"/>
          </a:xfrm>
        </p:spPr>
        <p:txBody>
          <a:bodyPr>
            <a:noAutofit/>
          </a:bodyPr>
          <a:lstStyle/>
          <a:p>
            <a:r>
              <a:rPr lang="en-US" sz="2000" b="1" i="0" dirty="0">
                <a:solidFill>
                  <a:srgbClr val="F58221"/>
                </a:solidFill>
                <a:effectLst/>
                <a:latin typeface="CstgbfQpjjkxWhpwbtAdvTT5ada87cc"/>
              </a:rPr>
              <a:t>Full Resuscitation</a:t>
            </a:r>
            <a:r>
              <a:rPr lang="en-US" sz="2000" b="1" i="0" dirty="0">
                <a:solidFill>
                  <a:srgbClr val="000000"/>
                </a:solidFill>
                <a:effectLst/>
                <a:latin typeface="CstgbfQpjjkxWhpwbtAdvTT5ada87cc"/>
              </a:rPr>
              <a:t>: </a:t>
            </a:r>
            <a:r>
              <a:rPr lang="en-US" sz="2000" b="0" i="0" dirty="0">
                <a:solidFill>
                  <a:srgbClr val="000000"/>
                </a:solidFill>
                <a:effectLst/>
                <a:latin typeface="CstgbfQpjjkxWhpwbtAdvTT5ada87cc"/>
              </a:rPr>
              <a:t>Aggressive ICU management up to and including full resuscitative attempts.</a:t>
            </a:r>
          </a:p>
          <a:p>
            <a:r>
              <a:rPr lang="en-US" sz="2000" b="1" i="0" dirty="0">
                <a:solidFill>
                  <a:srgbClr val="F58221"/>
                </a:solidFill>
                <a:effectLst/>
                <a:latin typeface="CstgbfQpjjkxWhpwbtAdvTT5ada87cc"/>
              </a:rPr>
              <a:t>Withholding Resuscitation</a:t>
            </a:r>
            <a:r>
              <a:rPr lang="en-US" sz="2000" b="1" i="0" dirty="0">
                <a:solidFill>
                  <a:srgbClr val="000000"/>
                </a:solidFill>
                <a:effectLst/>
                <a:latin typeface="CstgbfQpjjkxWhpwbtAdvTT5ada87cc"/>
              </a:rPr>
              <a:t>: </a:t>
            </a:r>
            <a:r>
              <a:rPr lang="en-US" sz="2000" b="0" i="0" dirty="0">
                <a:solidFill>
                  <a:srgbClr val="000000"/>
                </a:solidFill>
                <a:effectLst/>
                <a:latin typeface="CstgbfQpjjkxWhpwbtAdvTT5ada87cc"/>
              </a:rPr>
              <a:t>Aggressive ICU management up to, but not including Cardio-Pulmonary Resuscitation (CPR).</a:t>
            </a:r>
          </a:p>
          <a:p>
            <a:r>
              <a:rPr lang="en-US" sz="2000" b="1" i="0" dirty="0">
                <a:solidFill>
                  <a:srgbClr val="F58221"/>
                </a:solidFill>
                <a:effectLst/>
                <a:latin typeface="CstgbfQpjjkxWhpwbtAdvTT5ada87cc"/>
              </a:rPr>
              <a:t>Withholding Life Support</a:t>
            </a:r>
            <a:r>
              <a:rPr lang="en-US" sz="2000" b="1" i="0" dirty="0">
                <a:solidFill>
                  <a:srgbClr val="000000"/>
                </a:solidFill>
                <a:effectLst/>
                <a:latin typeface="CstgbfQpjjkxWhpwbtAdvTT5ada87cc"/>
              </a:rPr>
              <a:t>: </a:t>
            </a:r>
            <a:r>
              <a:rPr lang="en-US" sz="2000" b="0" i="0" dirty="0">
                <a:solidFill>
                  <a:srgbClr val="000000"/>
                </a:solidFill>
                <a:effectLst/>
                <a:latin typeface="CstgbfQpjjkxWhpwbtAdvTT5ada87cc"/>
              </a:rPr>
              <a:t>Decision not to institute a medically appropriate and potentially bene</a:t>
            </a:r>
            <a:r>
              <a:rPr lang="en-US" sz="2000" b="0" i="0" dirty="0">
                <a:solidFill>
                  <a:srgbClr val="000000"/>
                </a:solidFill>
                <a:effectLst/>
                <a:latin typeface="GdqtfkDtdkkwHpdynlAdvTT5ada87cc+fb"/>
              </a:rPr>
              <a:t>fi</a:t>
            </a:r>
            <a:r>
              <a:rPr lang="en-US" sz="2000" b="0" i="0" dirty="0">
                <a:solidFill>
                  <a:srgbClr val="000000"/>
                </a:solidFill>
                <a:effectLst/>
                <a:latin typeface="CstgbfQpjjkxWhpwbtAdvTT5ada87cc"/>
              </a:rPr>
              <a:t>cial therapy, with the understanding that the patient will probably die without the therapy in question.</a:t>
            </a:r>
          </a:p>
          <a:p>
            <a:r>
              <a:rPr lang="en-US" sz="2000" b="1" i="0" dirty="0">
                <a:solidFill>
                  <a:srgbClr val="F58221"/>
                </a:solidFill>
                <a:effectLst/>
                <a:latin typeface="CstgbfQpjjkxWhpwbtAdvTT5ada87cc"/>
              </a:rPr>
              <a:t>Withdrawing Life Support: </a:t>
            </a:r>
            <a:r>
              <a:rPr lang="en-US" sz="2000" b="0" i="0" dirty="0">
                <a:solidFill>
                  <a:srgbClr val="000000"/>
                </a:solidFill>
                <a:effectLst/>
                <a:latin typeface="CstgbfQpjjkxWhpwbtAdvTT5ada87cc"/>
              </a:rPr>
              <a:t>Cessation and removal of an ongoing therapy with the explicit intent not to substitute an equivalent alternative treatment. is terminating futile artificial life support measures in a terminally or critically ill patient, or in some cases in patients who are clinically or brain-dead, but still on life support.</a:t>
            </a:r>
          </a:p>
          <a:p>
            <a:r>
              <a:rPr lang="en-US" sz="2000" b="1" i="0" dirty="0">
                <a:solidFill>
                  <a:srgbClr val="F58221"/>
                </a:solidFill>
                <a:effectLst/>
                <a:latin typeface="CstgbfQpjjkxWhpwbtAdvTT5ada87cc"/>
              </a:rPr>
              <a:t>Palliative Care</a:t>
            </a:r>
            <a:r>
              <a:rPr lang="en-US" sz="2000" b="1" i="0" dirty="0">
                <a:solidFill>
                  <a:srgbClr val="000000"/>
                </a:solidFill>
                <a:effectLst/>
                <a:latin typeface="CstgbfQpjjkxWhpwbtAdvTT5ada87cc"/>
              </a:rPr>
              <a:t>: </a:t>
            </a:r>
            <a:r>
              <a:rPr lang="en-US" sz="2000" b="0" i="0" dirty="0">
                <a:solidFill>
                  <a:srgbClr val="000000"/>
                </a:solidFill>
                <a:effectLst/>
                <a:latin typeface="CstgbfQpjjkxWhpwbtAdvTT5ada87cc"/>
              </a:rPr>
              <a:t>Prevention or treatment of suffering, including the administration of drugs such as narcotics and sedatives.</a:t>
            </a:r>
          </a:p>
          <a:p>
            <a:r>
              <a:rPr lang="en-US" sz="2000" b="1" i="0" dirty="0">
                <a:solidFill>
                  <a:srgbClr val="F58221"/>
                </a:solidFill>
                <a:effectLst/>
                <a:latin typeface="CstgbfQpjjkxWhpwbtAdvTT5ada87cc"/>
              </a:rPr>
              <a:t>Do Not Resuscitate (DNR) order</a:t>
            </a:r>
            <a:r>
              <a:rPr lang="en-US" sz="2000" b="1" i="0" dirty="0">
                <a:solidFill>
                  <a:srgbClr val="000000"/>
                </a:solidFill>
                <a:effectLst/>
                <a:latin typeface="CstgbfQpjjkxWhpwbtAdvTT5ada87cc"/>
              </a:rPr>
              <a:t>: </a:t>
            </a:r>
            <a:r>
              <a:rPr lang="en-US" sz="2000" b="0" i="0" dirty="0">
                <a:solidFill>
                  <a:srgbClr val="000000"/>
                </a:solidFill>
                <a:effectLst/>
                <a:latin typeface="CstgbfQpjjkxWhpwbtAdvTT5ada87cc"/>
              </a:rPr>
              <a:t>An order stating that in case of cardiac arrest or respiratory arrest, cardiopulmonary resuscitation will not be undertaken by any means.</a:t>
            </a:r>
            <a:r>
              <a:rPr lang="en-US" sz="2000" dirty="0"/>
              <a:t> It is an advance medical decision not to undertake extreme artificial life support measures like intubation for patients in terminal illness who develop cardiopulmonary arrest. </a:t>
            </a:r>
          </a:p>
          <a:p>
            <a:r>
              <a:rPr lang="en-US" sz="2000" b="1" i="1" dirty="0">
                <a:solidFill>
                  <a:srgbClr val="F58221"/>
                </a:solidFill>
              </a:rPr>
              <a:t>Do Not Treat (DNT) </a:t>
            </a:r>
            <a:r>
              <a:rPr lang="en-US" sz="2000" dirty="0"/>
              <a:t>is an advance medical decision to withhold futile therapeutic intervention from a terminally ill patient; however, palliative and symptomatic treatments can continue. </a:t>
            </a:r>
          </a:p>
        </p:txBody>
      </p:sp>
      <p:pic>
        <p:nvPicPr>
          <p:cNvPr id="5" name="Graphic 21">
            <a:extLst>
              <a:ext uri="{FF2B5EF4-FFF2-40B4-BE49-F238E27FC236}">
                <a16:creationId xmlns:a16="http://schemas.microsoft.com/office/drawing/2014/main" id="{A4FE5F1A-0F04-8C22-317F-A8491681A4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9784" y="965"/>
            <a:ext cx="2305141" cy="952764"/>
          </a:xfrm>
          <a:prstGeom prst="rect">
            <a:avLst/>
          </a:prstGeom>
        </p:spPr>
      </p:pic>
    </p:spTree>
    <p:extLst>
      <p:ext uri="{BB962C8B-B14F-4D97-AF65-F5344CB8AC3E}">
        <p14:creationId xmlns:p14="http://schemas.microsoft.com/office/powerpoint/2010/main" val="19637424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67662-B940-486A-8B9C-FA9420C60F2C}"/>
              </a:ext>
            </a:extLst>
          </p:cNvPr>
          <p:cNvSpPr>
            <a:spLocks noGrp="1"/>
          </p:cNvSpPr>
          <p:nvPr>
            <p:ph type="title"/>
          </p:nvPr>
        </p:nvSpPr>
        <p:spPr>
          <a:xfrm>
            <a:off x="1024128" y="0"/>
            <a:ext cx="9720072" cy="1499616"/>
          </a:xfrm>
        </p:spPr>
        <p:txBody>
          <a:bodyPr/>
          <a:lstStyle/>
          <a:p>
            <a:r>
              <a:rPr lang="en-US" sz="4000" b="1" dirty="0">
                <a:solidFill>
                  <a:srgbClr val="00AEEF"/>
                </a:solidFill>
                <a:latin typeface="YgffwbGxbtjfWxvctwAdvTTeeee58d9.B"/>
              </a:rPr>
              <a:t>Concepts Involving End-of-Life Care (EOL)</a:t>
            </a:r>
            <a:endParaRPr lang="en-US" b="1" dirty="0">
              <a:solidFill>
                <a:srgbClr val="00AEEF"/>
              </a:solidFill>
            </a:endParaRPr>
          </a:p>
        </p:txBody>
      </p:sp>
      <p:sp>
        <p:nvSpPr>
          <p:cNvPr id="3" name="Content Placeholder 2">
            <a:extLst>
              <a:ext uri="{FF2B5EF4-FFF2-40B4-BE49-F238E27FC236}">
                <a16:creationId xmlns:a16="http://schemas.microsoft.com/office/drawing/2014/main" id="{384FA5BE-558A-47AC-9DBA-9D497C3ABDB7}"/>
              </a:ext>
            </a:extLst>
          </p:cNvPr>
          <p:cNvSpPr>
            <a:spLocks noGrp="1"/>
          </p:cNvSpPr>
          <p:nvPr>
            <p:ph idx="1"/>
          </p:nvPr>
        </p:nvSpPr>
        <p:spPr>
          <a:xfrm>
            <a:off x="1024128" y="1307690"/>
            <a:ext cx="9720071" cy="5388078"/>
          </a:xfrm>
        </p:spPr>
        <p:txBody>
          <a:bodyPr>
            <a:normAutofit/>
          </a:bodyPr>
          <a:lstStyle/>
          <a:p>
            <a:r>
              <a:rPr lang="en-US" sz="1800" b="1" i="0" dirty="0">
                <a:solidFill>
                  <a:srgbClr val="F58221"/>
                </a:solidFill>
                <a:effectLst/>
                <a:latin typeface="Tahoma" panose="020B0604030504040204" pitchFamily="34" charset="0"/>
              </a:rPr>
              <a:t>Terminal illness</a:t>
            </a:r>
            <a:r>
              <a:rPr lang="en-US" sz="1800" b="1" i="0" dirty="0">
                <a:solidFill>
                  <a:srgbClr val="000000"/>
                </a:solidFill>
                <a:effectLst/>
                <a:latin typeface="Tahoma" panose="020B0604030504040204" pitchFamily="34" charset="0"/>
              </a:rPr>
              <a:t>, </a:t>
            </a:r>
            <a:r>
              <a:rPr lang="en-US" sz="1800" b="0" i="0" dirty="0">
                <a:solidFill>
                  <a:srgbClr val="000000"/>
                </a:solidFill>
                <a:effectLst/>
                <a:latin typeface="Tahoma" panose="020B0604030504040204" pitchFamily="34" charset="0"/>
              </a:rPr>
              <a:t>also called </a:t>
            </a:r>
            <a:r>
              <a:rPr lang="en-US" sz="1800" b="0" i="0" dirty="0" err="1">
                <a:solidFill>
                  <a:srgbClr val="000000"/>
                </a:solidFill>
                <a:effectLst/>
                <a:latin typeface="Tahoma" panose="020B0604030504040204" pitchFamily="34" charset="0"/>
              </a:rPr>
              <a:t>maradh</a:t>
            </a:r>
            <a:r>
              <a:rPr lang="en-US" sz="1800" b="0" i="0" dirty="0">
                <a:solidFill>
                  <a:srgbClr val="000000"/>
                </a:solidFill>
                <a:effectLst/>
                <a:latin typeface="Tahoma" panose="020B0604030504040204" pitchFamily="34" charset="0"/>
              </a:rPr>
              <a:t> al </a:t>
            </a:r>
            <a:r>
              <a:rPr lang="en-US" sz="1800" b="0" i="0" dirty="0" err="1">
                <a:solidFill>
                  <a:srgbClr val="000000"/>
                </a:solidFill>
                <a:effectLst/>
                <a:latin typeface="Tahoma" panose="020B0604030504040204" pitchFamily="34" charset="0"/>
              </a:rPr>
              <a:t>maut</a:t>
            </a:r>
            <a:r>
              <a:rPr lang="en-US" sz="1800" b="0" i="0" dirty="0">
                <a:solidFill>
                  <a:srgbClr val="000000"/>
                </a:solidFill>
                <a:effectLst/>
                <a:latin typeface="Tahoma" panose="020B0604030504040204" pitchFamily="34" charset="0"/>
              </a:rPr>
              <a:t> (</a:t>
            </a:r>
            <a:r>
              <a:rPr lang="ar-SA" sz="1800" b="0" i="0" dirty="0">
                <a:solidFill>
                  <a:srgbClr val="000000"/>
                </a:solidFill>
                <a:effectLst/>
                <a:latin typeface="Tahoma" panose="020B0604030504040204" pitchFamily="34" charset="0"/>
              </a:rPr>
              <a:t>مرض الموت</a:t>
            </a:r>
            <a:r>
              <a:rPr lang="en-US" sz="1800" b="0" i="0" dirty="0">
                <a:solidFill>
                  <a:srgbClr val="000000"/>
                </a:solidFill>
                <a:effectLst/>
                <a:latin typeface="Tahoma" panose="020B0604030504040204" pitchFamily="34" charset="0"/>
              </a:rPr>
              <a:t>) an illness from which recovery is not expected. Death is not an ON/OFF event. It is a process that has a timeline, and can be quite lengthy. </a:t>
            </a:r>
          </a:p>
          <a:p>
            <a:r>
              <a:rPr lang="en-US" sz="1800" b="0" i="0" dirty="0">
                <a:solidFill>
                  <a:srgbClr val="000000"/>
                </a:solidFill>
                <a:effectLst/>
                <a:latin typeface="Tahoma" panose="020B0604030504040204" pitchFamily="34" charset="0"/>
              </a:rPr>
              <a:t>There reaches a </a:t>
            </a:r>
            <a:r>
              <a:rPr lang="en-US" sz="1800" b="1" i="0" dirty="0">
                <a:solidFill>
                  <a:srgbClr val="000000"/>
                </a:solidFill>
                <a:effectLst/>
                <a:latin typeface="Tahoma" panose="020B0604030504040204" pitchFamily="34" charset="0"/>
              </a:rPr>
              <a:t>z-point</a:t>
            </a:r>
            <a:r>
              <a:rPr lang="en-US" sz="1800" b="0" i="0" dirty="0">
                <a:solidFill>
                  <a:srgbClr val="000000"/>
                </a:solidFill>
                <a:effectLst/>
                <a:latin typeface="Tahoma" panose="020B0604030504040204" pitchFamily="34" charset="0"/>
              </a:rPr>
              <a:t> in the timeline that is called the point of no return, and the illness is then called terminal because it is expected to soon end in death. Some illnesses can be called terminal way before the z-point because they have a predictable course; a good example is multiple sclerosis. </a:t>
            </a:r>
          </a:p>
          <a:p>
            <a:r>
              <a:rPr lang="en-US" sz="1800" b="0" i="0" dirty="0">
                <a:solidFill>
                  <a:srgbClr val="000000"/>
                </a:solidFill>
                <a:effectLst/>
                <a:latin typeface="Tahoma" panose="020B0604030504040204" pitchFamily="34" charset="0"/>
              </a:rPr>
              <a:t>The definition of terminal illness is not always accurate; some patients who were told they were going to die have lived for years, but such anecdotal cases are few in actual practice.</a:t>
            </a:r>
          </a:p>
          <a:p>
            <a:r>
              <a:rPr lang="en-US" sz="1800" b="1" i="0" dirty="0">
                <a:solidFill>
                  <a:srgbClr val="F58221"/>
                </a:solidFill>
                <a:effectLst/>
                <a:latin typeface="Tahoma" panose="020B0604030504040204" pitchFamily="34" charset="0"/>
              </a:rPr>
              <a:t>Palliation</a:t>
            </a:r>
            <a:r>
              <a:rPr lang="en-US" sz="1800" b="1" i="0" dirty="0">
                <a:solidFill>
                  <a:srgbClr val="000000"/>
                </a:solidFill>
                <a:effectLst/>
                <a:latin typeface="Tahoma" panose="020B0604030504040204" pitchFamily="34" charset="0"/>
              </a:rPr>
              <a:t> </a:t>
            </a:r>
            <a:r>
              <a:rPr lang="en-US" sz="1800" b="0" i="0" dirty="0">
                <a:solidFill>
                  <a:srgbClr val="000000"/>
                </a:solidFill>
                <a:effectLst/>
                <a:latin typeface="Tahoma" panose="020B0604030504040204" pitchFamily="34" charset="0"/>
              </a:rPr>
              <a:t>consists of measures taken to make the remaining life of a terminal patient as comfortable as possible and includes pain relief, support (psychological, social, and spiritual), nutrition, hydration, etc. </a:t>
            </a:r>
          </a:p>
          <a:p>
            <a:r>
              <a:rPr lang="en-US" sz="1800" b="0" i="0" dirty="0">
                <a:solidFill>
                  <a:srgbClr val="000000"/>
                </a:solidFill>
                <a:effectLst/>
                <a:latin typeface="Tahoma" panose="020B0604030504040204" pitchFamily="34" charset="0"/>
              </a:rPr>
              <a:t>Palliative care starts when the hope for cure of the disease disappears.</a:t>
            </a:r>
          </a:p>
          <a:p>
            <a:r>
              <a:rPr lang="en-US" sz="1800" b="1" i="0" dirty="0">
                <a:solidFill>
                  <a:srgbClr val="F58221"/>
                </a:solidFill>
                <a:effectLst/>
                <a:latin typeface="Tahoma" panose="020B0604030504040204" pitchFamily="34" charset="0"/>
              </a:rPr>
              <a:t>Euthanasia</a:t>
            </a:r>
            <a:r>
              <a:rPr lang="en-US" sz="1800" b="1" i="0" dirty="0">
                <a:solidFill>
                  <a:srgbClr val="000000"/>
                </a:solidFill>
                <a:effectLst/>
                <a:latin typeface="Tahoma" panose="020B0604030504040204" pitchFamily="34" charset="0"/>
              </a:rPr>
              <a:t>, </a:t>
            </a:r>
            <a:r>
              <a:rPr lang="en-US" sz="1800" b="0" i="0" dirty="0">
                <a:solidFill>
                  <a:srgbClr val="000000"/>
                </a:solidFill>
                <a:effectLst/>
                <a:latin typeface="Tahoma" panose="020B0604030504040204" pitchFamily="34" charset="0"/>
              </a:rPr>
              <a:t>also called </a:t>
            </a:r>
            <a:r>
              <a:rPr lang="en-US" sz="1800" dirty="0">
                <a:solidFill>
                  <a:srgbClr val="000000"/>
                </a:solidFill>
                <a:latin typeface="Tahoma" panose="020B0604030504040204" pitchFamily="34" charset="0"/>
              </a:rPr>
              <a:t>medically-assisted death, or physician-assisted suicide, </a:t>
            </a:r>
            <a:r>
              <a:rPr lang="en-US" sz="1800" b="0" i="0" dirty="0">
                <a:solidFill>
                  <a:srgbClr val="000000"/>
                </a:solidFill>
                <a:effectLst/>
                <a:latin typeface="Tahoma" panose="020B0604030504040204" pitchFamily="34" charset="0"/>
              </a:rPr>
              <a:t>consists of measures that lead to the death of a terminal patient to spare him or her from further pain and suffering. </a:t>
            </a:r>
          </a:p>
          <a:p>
            <a:r>
              <a:rPr lang="en-US" sz="1800" b="0" i="0" dirty="0">
                <a:solidFill>
                  <a:srgbClr val="000000"/>
                </a:solidFill>
                <a:effectLst/>
                <a:latin typeface="Tahoma" panose="020B0604030504040204" pitchFamily="34" charset="0"/>
              </a:rPr>
              <a:t>If acts of commission deliberately bring about death, it is called active euthanasia. If acts of omission lead to death, it is called passive euthanasia.</a:t>
            </a:r>
            <a:endParaRPr lang="en-US" sz="1800" b="0" i="0" dirty="0">
              <a:solidFill>
                <a:srgbClr val="000000"/>
              </a:solidFill>
              <a:effectLst/>
              <a:latin typeface="Calibri" panose="020F0502020204030204" pitchFamily="34" charset="0"/>
            </a:endParaRPr>
          </a:p>
        </p:txBody>
      </p:sp>
      <p:pic>
        <p:nvPicPr>
          <p:cNvPr id="5" name="Graphic 21">
            <a:extLst>
              <a:ext uri="{FF2B5EF4-FFF2-40B4-BE49-F238E27FC236}">
                <a16:creationId xmlns:a16="http://schemas.microsoft.com/office/drawing/2014/main" id="{C627CB84-EF15-1C0D-FAD9-2797AD3D0B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Tree>
    <p:extLst>
      <p:ext uri="{BB962C8B-B14F-4D97-AF65-F5344CB8AC3E}">
        <p14:creationId xmlns:p14="http://schemas.microsoft.com/office/powerpoint/2010/main" val="13487042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6B3FB16-74EE-126C-8370-C82EE062F6D0}"/>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1FB2DDF-2724-B36E-A2D8-E21558FECE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a:extLst>
              <a:ext uri="{FF2B5EF4-FFF2-40B4-BE49-F238E27FC236}">
                <a16:creationId xmlns:a16="http://schemas.microsoft.com/office/drawing/2014/main" id="{BB367662-B940-486A-8B9C-FA9420C60F2C}"/>
              </a:ext>
            </a:extLst>
          </p:cNvPr>
          <p:cNvSpPr>
            <a:spLocks noGrp="1"/>
          </p:cNvSpPr>
          <p:nvPr>
            <p:ph type="title"/>
          </p:nvPr>
        </p:nvSpPr>
        <p:spPr/>
        <p:txBody>
          <a:bodyPr/>
          <a:lstStyle/>
          <a:p>
            <a:r>
              <a:rPr lang="en-US" sz="4000" b="1" dirty="0">
                <a:solidFill>
                  <a:srgbClr val="00AEEF"/>
                </a:solidFill>
                <a:latin typeface="YgffwbGxbtjfWxvctwAdvTTeeee58d9.B"/>
              </a:rPr>
              <a:t>Concepts Involving End-of-Life Care</a:t>
            </a:r>
            <a:endParaRPr lang="en-US" b="1" dirty="0">
              <a:solidFill>
                <a:srgbClr val="00AEEF"/>
              </a:solidFill>
            </a:endParaRPr>
          </a:p>
        </p:txBody>
      </p:sp>
      <p:sp>
        <p:nvSpPr>
          <p:cNvPr id="3" name="Content Placeholder 2">
            <a:extLst>
              <a:ext uri="{FF2B5EF4-FFF2-40B4-BE49-F238E27FC236}">
                <a16:creationId xmlns:a16="http://schemas.microsoft.com/office/drawing/2014/main" id="{384FA5BE-558A-47AC-9DBA-9D497C3ABDB7}"/>
              </a:ext>
            </a:extLst>
          </p:cNvPr>
          <p:cNvSpPr>
            <a:spLocks noGrp="1"/>
          </p:cNvSpPr>
          <p:nvPr>
            <p:ph idx="1"/>
          </p:nvPr>
        </p:nvSpPr>
        <p:spPr>
          <a:xfrm>
            <a:off x="1024128" y="1759974"/>
            <a:ext cx="9720071" cy="4549386"/>
          </a:xfrm>
        </p:spPr>
        <p:txBody>
          <a:bodyPr>
            <a:normAutofit/>
          </a:bodyPr>
          <a:lstStyle/>
          <a:p>
            <a:r>
              <a:rPr lang="en-US" sz="1800" b="1" i="0" dirty="0">
                <a:solidFill>
                  <a:srgbClr val="F58221"/>
                </a:solidFill>
                <a:effectLst/>
                <a:latin typeface="Tahoma" panose="020B0604030504040204" pitchFamily="34" charset="0"/>
              </a:rPr>
              <a:t>Autopsy examination </a:t>
            </a:r>
            <a:r>
              <a:rPr lang="en-US" sz="1800" b="0" i="0" dirty="0">
                <a:solidFill>
                  <a:srgbClr val="000000"/>
                </a:solidFill>
                <a:effectLst/>
                <a:latin typeface="Tahoma" panose="020B0604030504040204" pitchFamily="34" charset="0"/>
              </a:rPr>
              <a:t>is the dissection of a dead body to determine the cause of death. The dissection could cover the whole body or could be selective. Specimens for further analysis are usually taken during a postmortem. Post-mortem examination can be carried out for legal forensic purposes to obtain evidence needed for criminal prosecution, or may be carried out for educational purposes, to enable doctors to make better diagnoses in the future.</a:t>
            </a:r>
          </a:p>
          <a:p>
            <a:r>
              <a:rPr lang="en-US" sz="1800" b="1" i="0" dirty="0">
                <a:solidFill>
                  <a:srgbClr val="F58221"/>
                </a:solidFill>
                <a:effectLst/>
                <a:latin typeface="Tahoma" panose="020B0604030504040204" pitchFamily="34" charset="0"/>
              </a:rPr>
              <a:t>Organ harvesting </a:t>
            </a:r>
            <a:r>
              <a:rPr lang="en-US" sz="1800" b="0" i="0" dirty="0">
                <a:solidFill>
                  <a:srgbClr val="000000"/>
                </a:solidFill>
                <a:effectLst/>
                <a:latin typeface="Tahoma" panose="020B0604030504040204" pitchFamily="34" charset="0"/>
              </a:rPr>
              <a:t>is surgically removing organs such as the heart, lungs, and the kidneys for subsequent transplantation into another patient. </a:t>
            </a:r>
          </a:p>
          <a:p>
            <a:r>
              <a:rPr lang="en-US" sz="1800" b="0" i="0" dirty="0">
                <a:solidFill>
                  <a:srgbClr val="000000"/>
                </a:solidFill>
                <a:effectLst/>
                <a:latin typeface="Tahoma" panose="020B0604030504040204" pitchFamily="34" charset="0"/>
              </a:rPr>
              <a:t>It can be carried out after death of the patient, but in this case, the organs could have already deteriorated. In most cases, it is carried out in patients who are braindead but still have blood circulation to keep the organs alive. </a:t>
            </a:r>
          </a:p>
          <a:p>
            <a:r>
              <a:rPr lang="en-US" sz="1800" b="0" i="0" dirty="0">
                <a:solidFill>
                  <a:srgbClr val="000000"/>
                </a:solidFill>
                <a:effectLst/>
                <a:latin typeface="Tahoma" panose="020B0604030504040204" pitchFamily="34" charset="0"/>
              </a:rPr>
              <a:t>Artificial life support for circulation and aeration may be carried out in clinically dead people to keep the organs alive until the arrival of the surgical team that will do the harvesting</a:t>
            </a:r>
            <a:r>
              <a:rPr lang="en-US" sz="1400" dirty="0"/>
              <a:t> </a:t>
            </a:r>
            <a:br>
              <a:rPr lang="en-US" sz="1400" dirty="0"/>
            </a:br>
            <a:endParaRPr lang="en-US" dirty="0"/>
          </a:p>
        </p:txBody>
      </p:sp>
    </p:spTree>
    <p:extLst>
      <p:ext uri="{BB962C8B-B14F-4D97-AF65-F5344CB8AC3E}">
        <p14:creationId xmlns:p14="http://schemas.microsoft.com/office/powerpoint/2010/main" val="31962413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3919D88-DC37-3F3A-D0D5-A49D205BC6A1}"/>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1E0281ED-9156-DDCB-D938-222C585A9B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a:extLst>
              <a:ext uri="{FF2B5EF4-FFF2-40B4-BE49-F238E27FC236}">
                <a16:creationId xmlns:a16="http://schemas.microsoft.com/office/drawing/2014/main" id="{CD81D610-4B10-4689-B7E6-5BA2D5F73E05}"/>
              </a:ext>
            </a:extLst>
          </p:cNvPr>
          <p:cNvSpPr>
            <a:spLocks noGrp="1"/>
          </p:cNvSpPr>
          <p:nvPr>
            <p:ph type="title"/>
          </p:nvPr>
        </p:nvSpPr>
        <p:spPr/>
        <p:txBody>
          <a:bodyPr/>
          <a:lstStyle/>
          <a:p>
            <a:r>
              <a:rPr lang="en-US" dirty="0">
                <a:solidFill>
                  <a:schemeClr val="tx1"/>
                </a:solidFill>
                <a:effectLst>
                  <a:outerShdw blurRad="38100" dist="38100" dir="2700000" algn="tl">
                    <a:srgbClr val="000000">
                      <a:alpha val="43137"/>
                    </a:srgbClr>
                  </a:outerShdw>
                </a:effectLst>
              </a:rPr>
              <a:t>Ethical issues at EOL Care</a:t>
            </a:r>
          </a:p>
        </p:txBody>
      </p:sp>
      <p:sp>
        <p:nvSpPr>
          <p:cNvPr id="3" name="Content Placeholder 2">
            <a:extLst>
              <a:ext uri="{FF2B5EF4-FFF2-40B4-BE49-F238E27FC236}">
                <a16:creationId xmlns:a16="http://schemas.microsoft.com/office/drawing/2014/main" id="{FF0B80B6-23D5-4D7C-8830-1ADA57A24641}"/>
              </a:ext>
            </a:extLst>
          </p:cNvPr>
          <p:cNvSpPr>
            <a:spLocks noGrp="1"/>
          </p:cNvSpPr>
          <p:nvPr>
            <p:ph idx="1"/>
          </p:nvPr>
        </p:nvSpPr>
        <p:spPr>
          <a:xfrm>
            <a:off x="1024128" y="1710813"/>
            <a:ext cx="9720072" cy="4598547"/>
          </a:xfrm>
        </p:spPr>
        <p:txBody>
          <a:bodyPr>
            <a:normAutofit/>
          </a:bodyPr>
          <a:lstStyle/>
          <a:p>
            <a:r>
              <a:rPr lang="en-US" sz="1800" b="1" i="0" dirty="0">
                <a:effectLst/>
                <a:latin typeface="Tahoma" panose="020B0604030504040204" pitchFamily="34" charset="0"/>
              </a:rPr>
              <a:t>The continuum of care</a:t>
            </a:r>
            <a:r>
              <a:rPr lang="en-US" sz="1400" dirty="0"/>
              <a:t> </a:t>
            </a:r>
            <a:br>
              <a:rPr lang="en-US" sz="1400" dirty="0"/>
            </a:br>
            <a:r>
              <a:rPr lang="en-US" sz="1400" dirty="0"/>
              <a:t> </a:t>
            </a:r>
            <a:r>
              <a:rPr lang="en-US" sz="1800" b="0" i="0" dirty="0">
                <a:effectLst/>
                <a:latin typeface="Tahoma" panose="020B0604030504040204" pitchFamily="34" charset="0"/>
              </a:rPr>
              <a:t>Deficient </a:t>
            </a:r>
            <a:r>
              <a:rPr lang="en-US" sz="1800" b="1" i="0" dirty="0">
                <a:effectLst/>
                <a:latin typeface="Tahoma" panose="020B0604030504040204" pitchFamily="34" charset="0"/>
              </a:rPr>
              <a:t>decision making capacity</a:t>
            </a:r>
            <a:r>
              <a:rPr lang="en-US" sz="1800" b="0" i="0" dirty="0">
                <a:effectLst/>
                <a:latin typeface="Tahoma" panose="020B0604030504040204" pitchFamily="34" charset="0"/>
              </a:rPr>
              <a:t>. </a:t>
            </a:r>
          </a:p>
          <a:p>
            <a:r>
              <a:rPr lang="en-US" sz="1800" b="0" i="0" dirty="0">
                <a:solidFill>
                  <a:srgbClr val="000000"/>
                </a:solidFill>
                <a:effectLst/>
                <a:latin typeface="Tahoma" panose="020B0604030504040204" pitchFamily="34" charset="0"/>
              </a:rPr>
              <a:t>What </a:t>
            </a:r>
            <a:r>
              <a:rPr lang="en-US" sz="1800" b="1" i="0" dirty="0">
                <a:solidFill>
                  <a:srgbClr val="000000"/>
                </a:solidFill>
                <a:effectLst/>
                <a:latin typeface="Tahoma" panose="020B0604030504040204" pitchFamily="34" charset="0"/>
              </a:rPr>
              <a:t>interventions can be made </a:t>
            </a:r>
            <a:r>
              <a:rPr lang="en-US" sz="1800" b="0" i="0" dirty="0">
                <a:solidFill>
                  <a:srgbClr val="000000"/>
                </a:solidFill>
                <a:effectLst/>
                <a:latin typeface="Tahoma" panose="020B0604030504040204" pitchFamily="34" charset="0"/>
              </a:rPr>
              <a:t>(nutrition, hydration, pain control, treatment for infection?) </a:t>
            </a:r>
          </a:p>
          <a:p>
            <a:r>
              <a:rPr lang="en-US" sz="1800" b="1" i="0" dirty="0">
                <a:solidFill>
                  <a:srgbClr val="000000"/>
                </a:solidFill>
                <a:effectLst/>
                <a:latin typeface="Tahoma" panose="020B0604030504040204" pitchFamily="34" charset="0"/>
              </a:rPr>
              <a:t>Pain control </a:t>
            </a:r>
            <a:r>
              <a:rPr lang="en-US" sz="1800" b="0" i="0" dirty="0">
                <a:solidFill>
                  <a:srgbClr val="000000"/>
                </a:solidFill>
                <a:effectLst/>
                <a:latin typeface="Tahoma" panose="020B0604030504040204" pitchFamily="34" charset="0"/>
              </a:rPr>
              <a:t>may cause respiratory depression, pain may be eliminated altogether, but the patient is left semiconscious and unable to interact with the family. Less analgesia will leave the patient socially active, but with some level of pain.</a:t>
            </a:r>
          </a:p>
          <a:p>
            <a:r>
              <a:rPr lang="en-US" sz="1800" b="1" i="0" dirty="0">
                <a:solidFill>
                  <a:srgbClr val="000000"/>
                </a:solidFill>
                <a:effectLst/>
                <a:latin typeface="Tahoma" panose="020B0604030504040204" pitchFamily="34" charset="0"/>
              </a:rPr>
              <a:t>Futility</a:t>
            </a:r>
            <a:r>
              <a:rPr lang="en-US" sz="1800" b="0" i="0" dirty="0">
                <a:solidFill>
                  <a:srgbClr val="000000"/>
                </a:solidFill>
                <a:effectLst/>
                <a:latin typeface="Tahoma" panose="020B0604030504040204" pitchFamily="34" charset="0"/>
              </a:rPr>
              <a:t>: overall health outcome are not worth the side effects</a:t>
            </a:r>
            <a:r>
              <a:rPr lang="en-US" sz="1400" dirty="0"/>
              <a:t> </a:t>
            </a:r>
            <a:br>
              <a:rPr lang="en-US" sz="1400" dirty="0"/>
            </a:br>
            <a:r>
              <a:rPr lang="en-US" sz="1800" b="1" i="0" dirty="0">
                <a:solidFill>
                  <a:srgbClr val="000000"/>
                </a:solidFill>
                <a:effectLst/>
                <a:latin typeface="Tahoma" panose="020B0604030504040204" pitchFamily="34" charset="0"/>
              </a:rPr>
              <a:t>Should not be </a:t>
            </a:r>
            <a:r>
              <a:rPr lang="en-US" sz="1800" b="0" i="0" dirty="0">
                <a:solidFill>
                  <a:srgbClr val="000000"/>
                </a:solidFill>
                <a:effectLst/>
                <a:latin typeface="Tahoma" panose="020B0604030504040204" pitchFamily="34" charset="0"/>
              </a:rPr>
              <a:t>denied nutrition, hydration, and general supportive care without discrimination. </a:t>
            </a:r>
          </a:p>
          <a:p>
            <a:r>
              <a:rPr lang="en-US" sz="1800" b="0" i="0" dirty="0">
                <a:solidFill>
                  <a:srgbClr val="000000"/>
                </a:solidFill>
                <a:effectLst/>
                <a:latin typeface="Tahoma" panose="020B0604030504040204" pitchFamily="34" charset="0"/>
              </a:rPr>
              <a:t>They also require </a:t>
            </a:r>
            <a:r>
              <a:rPr lang="en-US" sz="1800" b="1" i="0" dirty="0">
                <a:solidFill>
                  <a:srgbClr val="000000"/>
                </a:solidFill>
                <a:effectLst/>
                <a:latin typeface="Tahoma" panose="020B0604030504040204" pitchFamily="34" charset="0"/>
              </a:rPr>
              <a:t>psychosocial and spiritual support </a:t>
            </a:r>
            <a:r>
              <a:rPr lang="en-US" sz="1800" b="0" i="0" dirty="0">
                <a:solidFill>
                  <a:srgbClr val="000000"/>
                </a:solidFill>
                <a:effectLst/>
                <a:latin typeface="Tahoma" panose="020B0604030504040204" pitchFamily="34" charset="0"/>
              </a:rPr>
              <a:t>to allay their anxiety.</a:t>
            </a:r>
          </a:p>
          <a:p>
            <a:r>
              <a:rPr lang="en-US" sz="1800" dirty="0">
                <a:solidFill>
                  <a:srgbClr val="000000"/>
                </a:solidFill>
                <a:latin typeface="Tahoma" panose="020B0604030504040204" pitchFamily="34" charset="0"/>
              </a:rPr>
              <a:t>Terminal patients should also be </a:t>
            </a:r>
            <a:r>
              <a:rPr lang="en-US" sz="1800" b="1" dirty="0">
                <a:solidFill>
                  <a:srgbClr val="000000"/>
                </a:solidFill>
                <a:latin typeface="Tahoma" panose="020B0604030504040204" pitchFamily="34" charset="0"/>
              </a:rPr>
              <a:t>reminded about their religious duties</a:t>
            </a:r>
            <a:r>
              <a:rPr lang="en-US" sz="1800" dirty="0">
                <a:solidFill>
                  <a:srgbClr val="000000"/>
                </a:solidFill>
                <a:latin typeface="Tahoma" panose="020B0604030504040204" pitchFamily="34" charset="0"/>
              </a:rPr>
              <a:t>, such as paying zakat, and their liabilities, such as settling debts. Health care workers may remind them about concluding their wills</a:t>
            </a:r>
          </a:p>
        </p:txBody>
      </p:sp>
    </p:spTree>
    <p:extLst>
      <p:ext uri="{BB962C8B-B14F-4D97-AF65-F5344CB8AC3E}">
        <p14:creationId xmlns:p14="http://schemas.microsoft.com/office/powerpoint/2010/main" val="1678053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EC7877F-4EEC-1D84-7A09-0FE9D06EA3C2}"/>
              </a:ext>
            </a:extLst>
          </p:cNvPr>
          <p:cNvSpPr/>
          <p:nvPr/>
        </p:nvSpPr>
        <p:spPr>
          <a:xfrm>
            <a:off x="617280" y="1499616"/>
            <a:ext cx="10812720" cy="48449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7DF6DB2-3240-42AA-E729-915337697B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50837"/>
            <a:ext cx="2305141" cy="1057463"/>
          </a:xfrm>
          <a:prstGeom prst="rect">
            <a:avLst/>
          </a:prstGeom>
        </p:spPr>
      </p:pic>
      <p:sp>
        <p:nvSpPr>
          <p:cNvPr id="2" name="Title 1">
            <a:extLst>
              <a:ext uri="{FF2B5EF4-FFF2-40B4-BE49-F238E27FC236}">
                <a16:creationId xmlns:a16="http://schemas.microsoft.com/office/drawing/2014/main" id="{C773989C-55C1-468E-B856-F5354B4A6297}"/>
              </a:ext>
            </a:extLst>
          </p:cNvPr>
          <p:cNvSpPr>
            <a:spLocks noGrp="1"/>
          </p:cNvSpPr>
          <p:nvPr>
            <p:ph type="title"/>
          </p:nvPr>
        </p:nvSpPr>
        <p:spPr>
          <a:xfrm>
            <a:off x="1024128" y="0"/>
            <a:ext cx="9720072" cy="1499616"/>
          </a:xfrm>
        </p:spPr>
        <p:txBody>
          <a:bodyPr/>
          <a:lstStyle/>
          <a:p>
            <a:r>
              <a:rPr lang="en-US" dirty="0">
                <a:solidFill>
                  <a:schemeClr val="tx1"/>
                </a:solidFill>
                <a:effectLst>
                  <a:outerShdw blurRad="38100" dist="38100" dir="2700000" algn="tl">
                    <a:srgbClr val="000000">
                      <a:alpha val="43137"/>
                    </a:srgbClr>
                  </a:outerShdw>
                </a:effectLst>
              </a:rPr>
              <a:t>Decisions for the terminally ill</a:t>
            </a:r>
          </a:p>
        </p:txBody>
      </p:sp>
      <p:sp>
        <p:nvSpPr>
          <p:cNvPr id="3" name="Content Placeholder 2">
            <a:extLst>
              <a:ext uri="{FF2B5EF4-FFF2-40B4-BE49-F238E27FC236}">
                <a16:creationId xmlns:a16="http://schemas.microsoft.com/office/drawing/2014/main" id="{EAC66DA1-E3E0-4C4E-97E1-08DE54237AF4}"/>
              </a:ext>
            </a:extLst>
          </p:cNvPr>
          <p:cNvSpPr>
            <a:spLocks noGrp="1"/>
          </p:cNvSpPr>
          <p:nvPr>
            <p:ph idx="1"/>
          </p:nvPr>
        </p:nvSpPr>
        <p:spPr>
          <a:xfrm>
            <a:off x="1024128" y="1288026"/>
            <a:ext cx="9720072" cy="5368413"/>
          </a:xfrm>
        </p:spPr>
        <p:txBody>
          <a:bodyPr>
            <a:normAutofit/>
          </a:bodyPr>
          <a:lstStyle/>
          <a:p>
            <a:br>
              <a:rPr lang="en-US" sz="2000" b="1" i="0" dirty="0">
                <a:effectLst/>
                <a:latin typeface="Tahoma" panose="020B0604030504040204" pitchFamily="34" charset="0"/>
              </a:rPr>
            </a:br>
            <a:r>
              <a:rPr lang="en-US" sz="2000" b="0" i="0" dirty="0">
                <a:effectLst/>
                <a:latin typeface="Tahoma" panose="020B0604030504040204" pitchFamily="34" charset="0"/>
              </a:rPr>
              <a:t>Serious decisions with irreversible consequences might have taken by or on behalf of terminal patients. </a:t>
            </a:r>
          </a:p>
          <a:p>
            <a:pPr marL="342900" indent="-342900">
              <a:buClrTx/>
              <a:buFont typeface="+mj-lt"/>
              <a:buAutoNum type="arabicPeriod"/>
            </a:pPr>
            <a:r>
              <a:rPr lang="en-US" sz="2000" b="0" i="0" dirty="0">
                <a:effectLst/>
                <a:latin typeface="Tahoma" panose="020B0604030504040204" pitchFamily="34" charset="0"/>
              </a:rPr>
              <a:t>To </a:t>
            </a:r>
            <a:r>
              <a:rPr lang="en-US" sz="2000" b="1" i="0" dirty="0">
                <a:effectLst/>
                <a:latin typeface="Tahoma" panose="020B0604030504040204" pitchFamily="34" charset="0"/>
              </a:rPr>
              <a:t>withhold or withdraw aggressive treatment </a:t>
            </a:r>
            <a:r>
              <a:rPr lang="en-US" sz="2000" b="0" i="0" dirty="0">
                <a:effectLst/>
                <a:latin typeface="Tahoma" panose="020B0604030504040204" pitchFamily="34" charset="0"/>
              </a:rPr>
              <a:t>that has no net benefit that would last for a reasonable time.</a:t>
            </a:r>
            <a:br>
              <a:rPr lang="en-US" sz="2000" b="0" i="0" dirty="0">
                <a:effectLst/>
                <a:latin typeface="Tahoma" panose="020B0604030504040204" pitchFamily="34" charset="0"/>
              </a:rPr>
            </a:br>
            <a:r>
              <a:rPr lang="en-US" sz="2000" b="0" i="0" dirty="0">
                <a:effectLst/>
                <a:latin typeface="Tahoma" panose="020B0604030504040204" pitchFamily="34" charset="0"/>
              </a:rPr>
              <a:t>To </a:t>
            </a:r>
            <a:r>
              <a:rPr lang="en-US" sz="2000" b="1" i="0" dirty="0">
                <a:effectLst/>
                <a:latin typeface="Tahoma" panose="020B0604030504040204" pitchFamily="34" charset="0"/>
              </a:rPr>
              <a:t>withhold resuscitation </a:t>
            </a:r>
            <a:r>
              <a:rPr lang="en-US" sz="2000" b="0" i="0" dirty="0">
                <a:effectLst/>
                <a:latin typeface="Tahoma" panose="020B0604030504040204" pitchFamily="34" charset="0"/>
              </a:rPr>
              <a:t>in case of cardiorespiratory arrest for patients who cannot get a net benefit from CPR and who would succumb again and have to undergo resuscitation. </a:t>
            </a:r>
          </a:p>
          <a:p>
            <a:pPr marL="342900" indent="-342900">
              <a:buClrTx/>
              <a:buFont typeface="+mj-lt"/>
              <a:buAutoNum type="arabicPeriod"/>
            </a:pPr>
            <a:r>
              <a:rPr lang="en-US" sz="2000" b="1" i="0" dirty="0">
                <a:effectLst/>
                <a:latin typeface="Tahoma" panose="020B0604030504040204" pitchFamily="34" charset="0"/>
              </a:rPr>
              <a:t>DNR order is a physician decision</a:t>
            </a:r>
            <a:r>
              <a:rPr lang="en-US" sz="2000" b="0" i="0" dirty="0">
                <a:effectLst/>
                <a:latin typeface="Tahoma" panose="020B0604030504040204" pitchFamily="34" charset="0"/>
              </a:rPr>
              <a:t>, but the family must be informed (without seeking their involvement in the decision). For patients on artificial life support, a decision must be made about when to withdraw support. </a:t>
            </a:r>
          </a:p>
          <a:p>
            <a:pPr marL="342900" indent="-342900">
              <a:buClrTx/>
              <a:buFont typeface="+mj-lt"/>
              <a:buAutoNum type="arabicPeriod"/>
            </a:pPr>
            <a:r>
              <a:rPr lang="en-US" sz="2000" b="0" i="0" dirty="0">
                <a:effectLst/>
                <a:latin typeface="Tahoma" panose="020B0604030504040204" pitchFamily="34" charset="0"/>
              </a:rPr>
              <a:t>If brain stem death can be ascertained, the </a:t>
            </a:r>
            <a:r>
              <a:rPr lang="en-US" sz="2000" b="1" i="0" dirty="0">
                <a:effectLst/>
                <a:latin typeface="Tahoma" panose="020B0604030504040204" pitchFamily="34" charset="0"/>
              </a:rPr>
              <a:t>decision to withdraw life support </a:t>
            </a:r>
            <a:r>
              <a:rPr lang="en-US" sz="2000" b="0" i="0" dirty="0">
                <a:effectLst/>
                <a:latin typeface="Tahoma" panose="020B0604030504040204" pitchFamily="34" charset="0"/>
              </a:rPr>
              <a:t>is easy because brain stem death is accepted as a definition of legal death. </a:t>
            </a:r>
          </a:p>
          <a:p>
            <a:pPr marL="342900" indent="-342900">
              <a:buClrTx/>
              <a:buFont typeface="+mj-lt"/>
              <a:buAutoNum type="arabicPeriod"/>
            </a:pPr>
            <a:r>
              <a:rPr lang="en-US" sz="2000" b="0" i="0" dirty="0">
                <a:effectLst/>
                <a:latin typeface="Tahoma" panose="020B0604030504040204" pitchFamily="34" charset="0"/>
              </a:rPr>
              <a:t>If the patient is in an irreversible coma with intact brain stem function, the decision to withdraw life support is more complicated.</a:t>
            </a:r>
          </a:p>
        </p:txBody>
      </p:sp>
    </p:spTree>
    <p:extLst>
      <p:ext uri="{BB962C8B-B14F-4D97-AF65-F5344CB8AC3E}">
        <p14:creationId xmlns:p14="http://schemas.microsoft.com/office/powerpoint/2010/main" val="7139381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C78A994-F074-2A83-307F-7ABC6BD47265}"/>
              </a:ext>
            </a:extLst>
          </p:cNvPr>
          <p:cNvSpPr/>
          <p:nvPr/>
        </p:nvSpPr>
        <p:spPr>
          <a:xfrm>
            <a:off x="617280" y="1167618"/>
            <a:ext cx="10812720" cy="5176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itle 1">
            <a:extLst>
              <a:ext uri="{FF2B5EF4-FFF2-40B4-BE49-F238E27FC236}">
                <a16:creationId xmlns:a16="http://schemas.microsoft.com/office/drawing/2014/main" id="{C773989C-55C1-468E-B856-F5354B4A6297}"/>
              </a:ext>
            </a:extLst>
          </p:cNvPr>
          <p:cNvSpPr>
            <a:spLocks noGrp="1"/>
          </p:cNvSpPr>
          <p:nvPr>
            <p:ph type="title"/>
          </p:nvPr>
        </p:nvSpPr>
        <p:spPr>
          <a:xfrm>
            <a:off x="1024128" y="0"/>
            <a:ext cx="9720072" cy="1499616"/>
          </a:xfrm>
        </p:spPr>
        <p:txBody>
          <a:bodyPr/>
          <a:lstStyle/>
          <a:p>
            <a:r>
              <a:rPr lang="en-US" dirty="0">
                <a:solidFill>
                  <a:schemeClr val="tx1"/>
                </a:solidFill>
                <a:effectLst>
                  <a:outerShdw blurRad="38100" dist="38100" dir="2700000" algn="tl">
                    <a:srgbClr val="000000">
                      <a:alpha val="43137"/>
                    </a:srgbClr>
                  </a:outerShdw>
                </a:effectLst>
              </a:rPr>
              <a:t>Decisions for the terminally ill</a:t>
            </a:r>
          </a:p>
        </p:txBody>
      </p:sp>
      <p:sp>
        <p:nvSpPr>
          <p:cNvPr id="3" name="Content Placeholder 2">
            <a:extLst>
              <a:ext uri="{FF2B5EF4-FFF2-40B4-BE49-F238E27FC236}">
                <a16:creationId xmlns:a16="http://schemas.microsoft.com/office/drawing/2014/main" id="{EAC66DA1-E3E0-4C4E-97E1-08DE54237AF4}"/>
              </a:ext>
            </a:extLst>
          </p:cNvPr>
          <p:cNvSpPr>
            <a:spLocks noGrp="1"/>
          </p:cNvSpPr>
          <p:nvPr>
            <p:ph idx="1"/>
          </p:nvPr>
        </p:nvSpPr>
        <p:spPr>
          <a:xfrm>
            <a:off x="1024128" y="1288026"/>
            <a:ext cx="9720072" cy="5368413"/>
          </a:xfrm>
        </p:spPr>
        <p:txBody>
          <a:bodyPr>
            <a:normAutofit/>
          </a:bodyPr>
          <a:lstStyle/>
          <a:p>
            <a:r>
              <a:rPr lang="en-US" sz="2000" b="0" i="0" dirty="0">
                <a:solidFill>
                  <a:srgbClr val="000000"/>
                </a:solidFill>
                <a:effectLst/>
                <a:latin typeface="Tahoma" panose="020B0604030504040204" pitchFamily="34" charset="0"/>
              </a:rPr>
              <a:t>Serious decisions with irreversible consequences might have taken by or on behalf of terminal patients. </a:t>
            </a:r>
          </a:p>
          <a:p>
            <a:pPr marL="342900" indent="-342900">
              <a:buClrTx/>
              <a:buFont typeface="+mj-lt"/>
              <a:buAutoNum type="arabicPeriod" startAt="5"/>
            </a:pPr>
            <a:r>
              <a:rPr lang="en-US" sz="2000" b="1" i="0" dirty="0">
                <a:solidFill>
                  <a:srgbClr val="000000"/>
                </a:solidFill>
                <a:effectLst/>
                <a:latin typeface="Tahoma" panose="020B0604030504040204" pitchFamily="34" charset="0"/>
              </a:rPr>
              <a:t>Withdrawal on the basis of low quality of life </a:t>
            </a:r>
            <a:r>
              <a:rPr lang="en-US" sz="2000" b="0" i="0" dirty="0">
                <a:solidFill>
                  <a:srgbClr val="000000"/>
                </a:solidFill>
                <a:effectLst/>
                <a:latin typeface="Tahoma" panose="020B0604030504040204" pitchFamily="34" charset="0"/>
              </a:rPr>
              <a:t>and the continuing expense of intensive care are not usually ethically acceptable reasons because of the overriding concern of preserving life, </a:t>
            </a:r>
            <a:r>
              <a:rPr lang="en-US" sz="2000" b="0" i="0" dirty="0" err="1">
                <a:solidFill>
                  <a:srgbClr val="000000"/>
                </a:solidFill>
                <a:effectLst/>
                <a:latin typeface="Tahoma" panose="020B0604030504040204" pitchFamily="34" charset="0"/>
              </a:rPr>
              <a:t>hifdh</a:t>
            </a:r>
            <a:r>
              <a:rPr lang="en-US" sz="2000" b="0" i="0" dirty="0">
                <a:solidFill>
                  <a:srgbClr val="000000"/>
                </a:solidFill>
                <a:effectLst/>
                <a:latin typeface="Tahoma" panose="020B0604030504040204" pitchFamily="34" charset="0"/>
              </a:rPr>
              <a:t> al </a:t>
            </a:r>
            <a:r>
              <a:rPr lang="en-US" sz="2000" b="0" i="0" dirty="0" err="1">
                <a:solidFill>
                  <a:srgbClr val="000000"/>
                </a:solidFill>
                <a:effectLst/>
                <a:latin typeface="Tahoma" panose="020B0604030504040204" pitchFamily="34" charset="0"/>
              </a:rPr>
              <a:t>nafs</a:t>
            </a:r>
            <a:r>
              <a:rPr lang="en-US" sz="2000" b="0" i="0" dirty="0">
                <a:solidFill>
                  <a:srgbClr val="000000"/>
                </a:solidFill>
                <a:effectLst/>
                <a:latin typeface="Tahoma" panose="020B0604030504040204" pitchFamily="34" charset="0"/>
              </a:rPr>
              <a:t> </a:t>
            </a:r>
          </a:p>
          <a:p>
            <a:pPr marL="342900" indent="-342900">
              <a:buClrTx/>
              <a:buFont typeface="+mj-lt"/>
              <a:buAutoNum type="arabicPeriod" startAt="5"/>
            </a:pPr>
            <a:r>
              <a:rPr lang="en-US" sz="2000" b="0" i="0" dirty="0">
                <a:solidFill>
                  <a:srgbClr val="000000"/>
                </a:solidFill>
                <a:effectLst/>
                <a:latin typeface="Tahoma" panose="020B0604030504040204" pitchFamily="34" charset="0"/>
              </a:rPr>
              <a:t>Life support could be </a:t>
            </a:r>
            <a:r>
              <a:rPr lang="en-US" sz="2000" b="1" i="0" dirty="0">
                <a:solidFill>
                  <a:srgbClr val="000000"/>
                </a:solidFill>
                <a:effectLst/>
                <a:latin typeface="Tahoma" panose="020B0604030504040204" pitchFamily="34" charset="0"/>
              </a:rPr>
              <a:t>withdrawn in cases that are definitely futile</a:t>
            </a:r>
            <a:r>
              <a:rPr lang="en-US" sz="2000" b="0" i="0" dirty="0">
                <a:solidFill>
                  <a:srgbClr val="000000"/>
                </a:solidFill>
                <a:effectLst/>
                <a:latin typeface="Tahoma" panose="020B0604030504040204" pitchFamily="34" charset="0"/>
              </a:rPr>
              <a:t>, but this is not an easy decision and is usually a cause of dispute between the family and the health care workers.</a:t>
            </a:r>
          </a:p>
          <a:p>
            <a:pPr marL="342900" indent="-342900">
              <a:buClrTx/>
              <a:buFont typeface="+mj-lt"/>
              <a:buAutoNum type="arabicPeriod" startAt="5"/>
            </a:pPr>
            <a:r>
              <a:rPr lang="en-US" sz="2000" b="0" i="0" dirty="0">
                <a:solidFill>
                  <a:srgbClr val="000000"/>
                </a:solidFill>
                <a:effectLst/>
                <a:latin typeface="Tahoma" panose="020B0604030504040204" pitchFamily="34" charset="0"/>
              </a:rPr>
              <a:t>The families of terminal patients may be approached for co</a:t>
            </a:r>
            <a:r>
              <a:rPr lang="en-US" sz="2000" b="1" i="0" dirty="0">
                <a:solidFill>
                  <a:srgbClr val="000000"/>
                </a:solidFill>
                <a:effectLst/>
                <a:latin typeface="Tahoma" panose="020B0604030504040204" pitchFamily="34" charset="0"/>
              </a:rPr>
              <a:t>nsent to harvest their organs </a:t>
            </a:r>
            <a:r>
              <a:rPr lang="en-US" sz="2000" b="0" i="0" dirty="0">
                <a:solidFill>
                  <a:srgbClr val="000000"/>
                </a:solidFill>
                <a:effectLst/>
                <a:latin typeface="Tahoma" panose="020B0604030504040204" pitchFamily="34" charset="0"/>
              </a:rPr>
              <a:t>as soon as clinical death is ascertained. </a:t>
            </a:r>
            <a:endParaRPr lang="ar-SA" sz="2000" b="0" i="0" dirty="0">
              <a:solidFill>
                <a:srgbClr val="000000"/>
              </a:solidFill>
              <a:effectLst/>
              <a:latin typeface="Tahoma" panose="020B0604030504040204" pitchFamily="34" charset="0"/>
            </a:endParaRPr>
          </a:p>
          <a:p>
            <a:pPr marL="342900" indent="-342900">
              <a:buClrTx/>
              <a:buFont typeface="+mj-lt"/>
              <a:buAutoNum type="arabicPeriod" startAt="5"/>
            </a:pPr>
            <a:r>
              <a:rPr lang="en-US" sz="2000" b="0" i="0" dirty="0">
                <a:solidFill>
                  <a:srgbClr val="000000"/>
                </a:solidFill>
                <a:effectLst/>
                <a:latin typeface="Tahoma" panose="020B0604030504040204" pitchFamily="34" charset="0"/>
              </a:rPr>
              <a:t>A </a:t>
            </a:r>
            <a:r>
              <a:rPr lang="en-US" sz="2000" b="1" i="0" dirty="0">
                <a:solidFill>
                  <a:srgbClr val="000000"/>
                </a:solidFill>
                <a:effectLst/>
                <a:latin typeface="Tahoma" panose="020B0604030504040204" pitchFamily="34" charset="0"/>
              </a:rPr>
              <a:t>prior decision (advance directives) </a:t>
            </a:r>
            <a:r>
              <a:rPr lang="en-US" sz="2000" b="0" i="0" dirty="0">
                <a:solidFill>
                  <a:srgbClr val="000000"/>
                </a:solidFill>
                <a:effectLst/>
                <a:latin typeface="Tahoma" panose="020B0604030504040204" pitchFamily="34" charset="0"/>
              </a:rPr>
              <a:t>taken by the terminal patient while still competent will make the work of the organ transplant </a:t>
            </a:r>
            <a:r>
              <a:rPr lang="en-US" sz="2100" dirty="0">
                <a:solidFill>
                  <a:srgbClr val="000000"/>
                </a:solidFill>
                <a:latin typeface="Tahoma" panose="020B0604030504040204" pitchFamily="34" charset="0"/>
              </a:rPr>
              <a:t>team easier. the terminal patient may be competent in some</a:t>
            </a:r>
            <a:r>
              <a:rPr lang="ar-SA" sz="2100" dirty="0">
                <a:solidFill>
                  <a:srgbClr val="000000"/>
                </a:solidFill>
                <a:latin typeface="Tahoma" panose="020B0604030504040204" pitchFamily="34" charset="0"/>
              </a:rPr>
              <a:t> </a:t>
            </a:r>
            <a:r>
              <a:rPr lang="en-US" sz="2100" dirty="0">
                <a:solidFill>
                  <a:srgbClr val="000000"/>
                </a:solidFill>
                <a:latin typeface="Tahoma" panose="020B0604030504040204" pitchFamily="34" charset="0"/>
              </a:rPr>
              <a:t>matters, but not in others.</a:t>
            </a:r>
            <a:endParaRPr lang="ar-SA" sz="2100" dirty="0">
              <a:solidFill>
                <a:srgbClr val="000000"/>
              </a:solidFill>
              <a:latin typeface="Tahoma" panose="020B0604030504040204" pitchFamily="34" charset="0"/>
            </a:endParaRPr>
          </a:p>
          <a:p>
            <a:pPr marL="342900" indent="-342900">
              <a:buClrTx/>
              <a:buFont typeface="+mj-lt"/>
              <a:buAutoNum type="arabicPeriod" startAt="5"/>
            </a:pPr>
            <a:r>
              <a:rPr lang="en-US" sz="1800" b="0" i="0" dirty="0">
                <a:solidFill>
                  <a:srgbClr val="000000"/>
                </a:solidFill>
                <a:effectLst/>
                <a:latin typeface="Tahoma" panose="020B0604030504040204" pitchFamily="34" charset="0"/>
              </a:rPr>
              <a:t>The </a:t>
            </a:r>
            <a:r>
              <a:rPr lang="en-US" sz="1800" b="1" i="0" dirty="0">
                <a:solidFill>
                  <a:srgbClr val="000000"/>
                </a:solidFill>
                <a:effectLst/>
                <a:latin typeface="Tahoma" panose="020B0604030504040204" pitchFamily="34" charset="0"/>
              </a:rPr>
              <a:t>proxy decision maker</a:t>
            </a:r>
            <a:r>
              <a:rPr lang="en-US" sz="1800" b="0" i="0" dirty="0">
                <a:solidFill>
                  <a:srgbClr val="000000"/>
                </a:solidFill>
                <a:effectLst/>
                <a:latin typeface="Tahoma" panose="020B0604030504040204" pitchFamily="34" charset="0"/>
              </a:rPr>
              <a:t> decides in two ways, based on (a) what he thinks</a:t>
            </a:r>
            <a:r>
              <a:rPr lang="ar-SA" sz="1800" b="0" i="0" dirty="0">
                <a:solidFill>
                  <a:srgbClr val="000000"/>
                </a:solidFill>
                <a:effectLst/>
                <a:latin typeface="Tahoma" panose="020B0604030504040204" pitchFamily="34" charset="0"/>
              </a:rPr>
              <a:t> </a:t>
            </a:r>
            <a:r>
              <a:rPr lang="en-US" sz="1800" b="0" i="0" dirty="0">
                <a:solidFill>
                  <a:srgbClr val="000000"/>
                </a:solidFill>
                <a:effectLst/>
                <a:latin typeface="Tahoma" panose="020B0604030504040204" pitchFamily="34" charset="0"/>
              </a:rPr>
              <a:t>the patient would have decided if competent, and (b) the best interests of the</a:t>
            </a:r>
            <a:r>
              <a:rPr lang="ar-SA" sz="1800" b="0" i="0" dirty="0">
                <a:solidFill>
                  <a:srgbClr val="000000"/>
                </a:solidFill>
                <a:effectLst/>
                <a:latin typeface="Tahoma" panose="020B0604030504040204" pitchFamily="34" charset="0"/>
              </a:rPr>
              <a:t> </a:t>
            </a:r>
            <a:r>
              <a:rPr lang="en-US" sz="1800" b="0" i="0" dirty="0">
                <a:solidFill>
                  <a:srgbClr val="000000"/>
                </a:solidFill>
                <a:effectLst/>
                <a:latin typeface="Tahoma" panose="020B0604030504040204" pitchFamily="34" charset="0"/>
              </a:rPr>
              <a:t>patient.</a:t>
            </a:r>
            <a:r>
              <a:rPr lang="en-US" sz="2000" dirty="0"/>
              <a:t> </a:t>
            </a:r>
            <a:endParaRPr lang="en-US" sz="2800" dirty="0"/>
          </a:p>
        </p:txBody>
      </p:sp>
      <p:pic>
        <p:nvPicPr>
          <p:cNvPr id="5" name="Graphic 21">
            <a:extLst>
              <a:ext uri="{FF2B5EF4-FFF2-40B4-BE49-F238E27FC236}">
                <a16:creationId xmlns:a16="http://schemas.microsoft.com/office/drawing/2014/main" id="{4B54D9A7-630D-C97E-ECE4-4C638E62B4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Tree>
    <p:extLst>
      <p:ext uri="{BB962C8B-B14F-4D97-AF65-F5344CB8AC3E}">
        <p14:creationId xmlns:p14="http://schemas.microsoft.com/office/powerpoint/2010/main" val="6701973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D7AB793-D0EF-C104-BFD7-8D042938566B}"/>
              </a:ext>
            </a:extLst>
          </p:cNvPr>
          <p:cNvSpPr/>
          <p:nvPr/>
        </p:nvSpPr>
        <p:spPr>
          <a:xfrm>
            <a:off x="617280" y="1345306"/>
            <a:ext cx="11230590" cy="52805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98C8EC5-4E5F-28B5-C3C7-5159F74D8D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a:extLst>
              <a:ext uri="{FF2B5EF4-FFF2-40B4-BE49-F238E27FC236}">
                <a16:creationId xmlns:a16="http://schemas.microsoft.com/office/drawing/2014/main" id="{CC932141-91CD-4D01-A3F7-81840EB137ED}"/>
              </a:ext>
            </a:extLst>
          </p:cNvPr>
          <p:cNvSpPr>
            <a:spLocks noGrp="1"/>
          </p:cNvSpPr>
          <p:nvPr>
            <p:ph type="title"/>
          </p:nvPr>
        </p:nvSpPr>
        <p:spPr>
          <a:xfrm>
            <a:off x="1024128" y="585216"/>
            <a:ext cx="9720072" cy="732307"/>
          </a:xfrm>
        </p:spPr>
        <p:txBody>
          <a:bodyPr/>
          <a:lstStyle/>
          <a:p>
            <a:r>
              <a:rPr lang="en-US" dirty="0">
                <a:solidFill>
                  <a:schemeClr val="tx1"/>
                </a:solidFill>
                <a:effectLst>
                  <a:outerShdw blurRad="38100" dist="38100" dir="2700000" algn="tl">
                    <a:srgbClr val="000000">
                      <a:alpha val="43137"/>
                    </a:srgbClr>
                  </a:outerShdw>
                </a:effectLst>
              </a:rPr>
              <a:t>Advance directives</a:t>
            </a:r>
          </a:p>
        </p:txBody>
      </p:sp>
      <p:sp>
        <p:nvSpPr>
          <p:cNvPr id="3" name="Content Placeholder 2">
            <a:extLst>
              <a:ext uri="{FF2B5EF4-FFF2-40B4-BE49-F238E27FC236}">
                <a16:creationId xmlns:a16="http://schemas.microsoft.com/office/drawing/2014/main" id="{F34392BC-0D7A-4690-ADF5-0DE67D1441F8}"/>
              </a:ext>
            </a:extLst>
          </p:cNvPr>
          <p:cNvSpPr>
            <a:spLocks noGrp="1"/>
          </p:cNvSpPr>
          <p:nvPr>
            <p:ph idx="1"/>
          </p:nvPr>
        </p:nvSpPr>
        <p:spPr>
          <a:xfrm>
            <a:off x="1024127" y="1474839"/>
            <a:ext cx="10823743" cy="4834521"/>
          </a:xfrm>
        </p:spPr>
        <p:txBody>
          <a:bodyPr>
            <a:normAutofit lnSpcReduction="10000"/>
          </a:bodyPr>
          <a:lstStyle/>
          <a:p>
            <a:pPr>
              <a:buFont typeface="Wingdings" panose="05000000000000000000" pitchFamily="2" charset="2"/>
              <a:buChar char="q"/>
            </a:pPr>
            <a:r>
              <a:rPr lang="en-US" sz="2400" b="0" i="0" dirty="0">
                <a:solidFill>
                  <a:srgbClr val="000000"/>
                </a:solidFill>
                <a:effectLst/>
                <a:latin typeface="Tahoma" panose="020B0604030504040204" pitchFamily="34" charset="0"/>
              </a:rPr>
              <a:t>Documents written during the period in which the patient is competent, and are part of prospective autonomy.</a:t>
            </a:r>
          </a:p>
          <a:p>
            <a:pPr>
              <a:buFont typeface="Wingdings" panose="05000000000000000000" pitchFamily="2" charset="2"/>
              <a:buChar char="q"/>
            </a:pPr>
            <a:r>
              <a:rPr lang="en-US" sz="2400" b="0" i="0" dirty="0">
                <a:solidFill>
                  <a:srgbClr val="000000"/>
                </a:solidFill>
                <a:effectLst/>
                <a:latin typeface="Tahoma" panose="020B0604030504040204" pitchFamily="34" charset="0"/>
              </a:rPr>
              <a:t>They enable the patient to control what is done to him after losing consciousness, or even after death. </a:t>
            </a:r>
          </a:p>
          <a:p>
            <a:pPr>
              <a:buFont typeface="Wingdings" panose="05000000000000000000" pitchFamily="2" charset="2"/>
              <a:buChar char="q"/>
            </a:pPr>
            <a:r>
              <a:rPr lang="en-US" sz="2400" b="0" i="0" dirty="0">
                <a:solidFill>
                  <a:srgbClr val="000000"/>
                </a:solidFill>
                <a:effectLst/>
                <a:latin typeface="Tahoma" panose="020B0604030504040204" pitchFamily="34" charset="0"/>
              </a:rPr>
              <a:t>The common term “living will” is often used to refer to an advance statement. </a:t>
            </a:r>
          </a:p>
          <a:p>
            <a:pPr>
              <a:buFont typeface="Wingdings" panose="05000000000000000000" pitchFamily="2" charset="2"/>
              <a:buChar char="q"/>
            </a:pPr>
            <a:r>
              <a:rPr lang="en-US" sz="2400" b="1" dirty="0">
                <a:solidFill>
                  <a:srgbClr val="000000"/>
                </a:solidFill>
                <a:latin typeface="Tahoma" panose="020B0604030504040204" pitchFamily="34" charset="0"/>
              </a:rPr>
              <a:t>Benefits: </a:t>
            </a:r>
          </a:p>
          <a:p>
            <a:pPr lvl="1">
              <a:buFont typeface="Wingdings" panose="05000000000000000000" pitchFamily="2" charset="2"/>
              <a:buChar char="Ø"/>
            </a:pPr>
            <a:r>
              <a:rPr lang="en-US" b="0" i="0" dirty="0">
                <a:solidFill>
                  <a:srgbClr val="000000"/>
                </a:solidFill>
                <a:effectLst/>
                <a:latin typeface="Tahoma" panose="020B0604030504040204" pitchFamily="34" charset="0"/>
              </a:rPr>
              <a:t>The patient is assured of his prospective autonomy; </a:t>
            </a:r>
          </a:p>
          <a:p>
            <a:pPr lvl="1">
              <a:buFont typeface="Wingdings" panose="05000000000000000000" pitchFamily="2" charset="2"/>
              <a:buChar char="Ø"/>
            </a:pPr>
            <a:r>
              <a:rPr lang="en-US" b="0" i="0" dirty="0">
                <a:solidFill>
                  <a:srgbClr val="000000"/>
                </a:solidFill>
                <a:effectLst/>
                <a:latin typeface="Tahoma" panose="020B0604030504040204" pitchFamily="34" charset="0"/>
              </a:rPr>
              <a:t>the physicians are relieved of the burden of looking for a decision maker, and of making the decision themselves in the absence of a decision maker. </a:t>
            </a:r>
          </a:p>
          <a:p>
            <a:pPr lvl="1">
              <a:buFont typeface="Wingdings" panose="05000000000000000000" pitchFamily="2" charset="2"/>
              <a:buChar char="Ø"/>
            </a:pPr>
            <a:r>
              <a:rPr lang="en-US" b="0" i="0" dirty="0">
                <a:solidFill>
                  <a:srgbClr val="000000"/>
                </a:solidFill>
                <a:effectLst/>
                <a:latin typeface="Tahoma" panose="020B0604030504040204" pitchFamily="34" charset="0"/>
              </a:rPr>
              <a:t>The family is relieved from the tension of looking for consensus and making difficult decisions when their state of mind is not at its best because of the patients illness.</a:t>
            </a:r>
          </a:p>
        </p:txBody>
      </p:sp>
    </p:spTree>
    <p:extLst>
      <p:ext uri="{BB962C8B-B14F-4D97-AF65-F5344CB8AC3E}">
        <p14:creationId xmlns:p14="http://schemas.microsoft.com/office/powerpoint/2010/main" val="5732087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C8F1106-C908-D2D7-C675-F3577EC699D6}"/>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098D9FC-6FBC-73B8-67F1-F1E20A8D57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a:extLst>
              <a:ext uri="{FF2B5EF4-FFF2-40B4-BE49-F238E27FC236}">
                <a16:creationId xmlns:a16="http://schemas.microsoft.com/office/drawing/2014/main" id="{CC932141-91CD-4D01-A3F7-81840EB137ED}"/>
              </a:ext>
            </a:extLst>
          </p:cNvPr>
          <p:cNvSpPr>
            <a:spLocks noGrp="1"/>
          </p:cNvSpPr>
          <p:nvPr>
            <p:ph type="title"/>
          </p:nvPr>
        </p:nvSpPr>
        <p:spPr>
          <a:xfrm>
            <a:off x="1024128" y="585216"/>
            <a:ext cx="9720072" cy="732307"/>
          </a:xfrm>
        </p:spPr>
        <p:txBody>
          <a:bodyPr/>
          <a:lstStyle/>
          <a:p>
            <a:r>
              <a:rPr lang="en-US" dirty="0">
                <a:solidFill>
                  <a:schemeClr val="tx1"/>
                </a:solidFill>
                <a:effectLst>
                  <a:outerShdw blurRad="38100" dist="38100" dir="2700000" algn="tl">
                    <a:srgbClr val="000000">
                      <a:alpha val="43137"/>
                    </a:srgbClr>
                  </a:outerShdw>
                </a:effectLst>
              </a:rPr>
              <a:t>Advance directives</a:t>
            </a:r>
          </a:p>
        </p:txBody>
      </p:sp>
      <p:sp>
        <p:nvSpPr>
          <p:cNvPr id="3" name="Content Placeholder 2">
            <a:extLst>
              <a:ext uri="{FF2B5EF4-FFF2-40B4-BE49-F238E27FC236}">
                <a16:creationId xmlns:a16="http://schemas.microsoft.com/office/drawing/2014/main" id="{F34392BC-0D7A-4690-ADF5-0DE67D1441F8}"/>
              </a:ext>
            </a:extLst>
          </p:cNvPr>
          <p:cNvSpPr>
            <a:spLocks noGrp="1"/>
          </p:cNvSpPr>
          <p:nvPr>
            <p:ph idx="1"/>
          </p:nvPr>
        </p:nvSpPr>
        <p:spPr>
          <a:xfrm>
            <a:off x="756841" y="1882803"/>
            <a:ext cx="10823743" cy="4834521"/>
          </a:xfrm>
        </p:spPr>
        <p:txBody>
          <a:bodyPr>
            <a:normAutofit/>
          </a:bodyPr>
          <a:lstStyle/>
          <a:p>
            <a:pPr>
              <a:buFont typeface="Wingdings" panose="05000000000000000000" pitchFamily="2" charset="2"/>
              <a:buChar char="q"/>
            </a:pPr>
            <a:r>
              <a:rPr lang="en-US" sz="2400" b="0" i="0" dirty="0">
                <a:solidFill>
                  <a:srgbClr val="000000"/>
                </a:solidFill>
                <a:effectLst/>
                <a:latin typeface="Tahoma" panose="020B0604030504040204" pitchFamily="34" charset="0"/>
              </a:rPr>
              <a:t>The </a:t>
            </a:r>
            <a:r>
              <a:rPr lang="en-US" sz="2400" b="1" i="0" dirty="0">
                <a:solidFill>
                  <a:srgbClr val="000000"/>
                </a:solidFill>
                <a:effectLst/>
                <a:latin typeface="Tahoma" panose="020B0604030504040204" pitchFamily="34" charset="0"/>
              </a:rPr>
              <a:t>ADs can cover any aspect of care </a:t>
            </a:r>
            <a:r>
              <a:rPr lang="en-US" sz="2400" b="0" i="0" dirty="0">
                <a:solidFill>
                  <a:srgbClr val="000000"/>
                </a:solidFill>
                <a:effectLst/>
                <a:latin typeface="Tahoma" panose="020B0604030504040204" pitchFamily="34" charset="0"/>
              </a:rPr>
              <a:t>that the patient is entitled to decide on during terminal illness and after death. </a:t>
            </a:r>
          </a:p>
          <a:p>
            <a:pPr>
              <a:buFont typeface="Wingdings" panose="05000000000000000000" pitchFamily="2" charset="2"/>
              <a:buChar char="q"/>
            </a:pPr>
            <a:r>
              <a:rPr lang="en-US" sz="2400" b="0" i="0" dirty="0">
                <a:solidFill>
                  <a:srgbClr val="000000"/>
                </a:solidFill>
                <a:effectLst/>
                <a:latin typeface="Tahoma" panose="020B0604030504040204" pitchFamily="34" charset="0"/>
              </a:rPr>
              <a:t>The patient’s decisions are respected even if not logical, but they must not contradict the Sharia. The AD </a:t>
            </a:r>
            <a:r>
              <a:rPr lang="en-US" sz="2400" b="1" i="0" dirty="0">
                <a:solidFill>
                  <a:srgbClr val="000000"/>
                </a:solidFill>
                <a:effectLst/>
                <a:latin typeface="Tahoma" panose="020B0604030504040204" pitchFamily="34" charset="0"/>
              </a:rPr>
              <a:t>deals with major decisions </a:t>
            </a:r>
            <a:r>
              <a:rPr lang="en-US" sz="2400" b="0" i="0" dirty="0">
                <a:solidFill>
                  <a:srgbClr val="000000"/>
                </a:solidFill>
                <a:effectLst/>
                <a:latin typeface="Tahoma" panose="020B0604030504040204" pitchFamily="34" charset="0"/>
              </a:rPr>
              <a:t>like DNR.</a:t>
            </a:r>
          </a:p>
          <a:p>
            <a:pPr>
              <a:buFont typeface="Wingdings" panose="05000000000000000000" pitchFamily="2" charset="2"/>
              <a:buChar char="q"/>
            </a:pPr>
            <a:r>
              <a:rPr lang="en-US" sz="2400" b="0" i="0" dirty="0">
                <a:solidFill>
                  <a:srgbClr val="000000"/>
                </a:solidFill>
                <a:effectLst/>
                <a:latin typeface="Tahoma" panose="020B0604030504040204" pitchFamily="34" charset="0"/>
              </a:rPr>
              <a:t>An AD must preferably be </a:t>
            </a:r>
            <a:r>
              <a:rPr lang="en-US" sz="2400" b="1" i="0" dirty="0">
                <a:solidFill>
                  <a:srgbClr val="000000"/>
                </a:solidFill>
                <a:effectLst/>
                <a:latin typeface="Tahoma" panose="020B0604030504040204" pitchFamily="34" charset="0"/>
              </a:rPr>
              <a:t>written and witnessed</a:t>
            </a:r>
            <a:r>
              <a:rPr lang="en-US" sz="2400" b="0" i="0" dirty="0">
                <a:solidFill>
                  <a:srgbClr val="000000"/>
                </a:solidFill>
                <a:effectLst/>
                <a:latin typeface="Tahoma" panose="020B0604030504040204" pitchFamily="34" charset="0"/>
              </a:rPr>
              <a:t>. It is best that each institution develops a specific format to make sure that all legal requirements are fulfilled. </a:t>
            </a:r>
          </a:p>
          <a:p>
            <a:pPr>
              <a:buFont typeface="Wingdings" panose="05000000000000000000" pitchFamily="2" charset="2"/>
              <a:buChar char="q"/>
            </a:pPr>
            <a:r>
              <a:rPr lang="en-US" sz="2400" b="0" i="0" dirty="0">
                <a:solidFill>
                  <a:srgbClr val="000000"/>
                </a:solidFill>
                <a:effectLst/>
                <a:latin typeface="Tahoma" panose="020B0604030504040204" pitchFamily="34" charset="0"/>
              </a:rPr>
              <a:t>An oral directive properly witnessed is effective, but </a:t>
            </a:r>
            <a:r>
              <a:rPr lang="en-US" sz="2400" b="1" i="0" dirty="0">
                <a:solidFill>
                  <a:srgbClr val="000000"/>
                </a:solidFill>
                <a:effectLst/>
                <a:latin typeface="Tahoma" panose="020B0604030504040204" pitchFamily="34" charset="0"/>
              </a:rPr>
              <a:t>should be avoided </a:t>
            </a:r>
            <a:r>
              <a:rPr lang="en-US" sz="2400" b="0" i="0" dirty="0">
                <a:solidFill>
                  <a:srgbClr val="000000"/>
                </a:solidFill>
                <a:effectLst/>
                <a:latin typeface="Tahoma" panose="020B0604030504040204" pitchFamily="34" charset="0"/>
              </a:rPr>
              <a:t>because doubts could arise about its authenticity.</a:t>
            </a:r>
            <a:r>
              <a:rPr lang="en-US" sz="2800" dirty="0"/>
              <a:t> </a:t>
            </a:r>
          </a:p>
        </p:txBody>
      </p:sp>
    </p:spTree>
    <p:extLst>
      <p:ext uri="{BB962C8B-B14F-4D97-AF65-F5344CB8AC3E}">
        <p14:creationId xmlns:p14="http://schemas.microsoft.com/office/powerpoint/2010/main" val="12451189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schemeClr val="bg1"/>
                </a:solidFill>
                <a:latin typeface="Calibri"/>
                <a:ea typeface="Roboto Light" panose="02000000000000000000" pitchFamily="2" charset="0"/>
              </a:rPr>
              <a:t>9</a:t>
            </a:r>
            <a:endParaRPr kumimoji="0" lang="en-US" sz="28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30999" y="1034308"/>
            <a:ext cx="501605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Ethical Issues in Health Research</a:t>
            </a:r>
          </a:p>
        </p:txBody>
      </p:sp>
      <p:sp>
        <p:nvSpPr>
          <p:cNvPr id="42" name="TextBox 41"/>
          <p:cNvSpPr txBox="1"/>
          <p:nvPr/>
        </p:nvSpPr>
        <p:spPr>
          <a:xfrm>
            <a:off x="5071247" y="1139330"/>
            <a:ext cx="917148"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1976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F62D058-CB56-E6CE-941D-FD7FC9861866}"/>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14C2747B-AD20-9967-61D2-071361854A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4" name="Title 3"/>
          <p:cNvSpPr>
            <a:spLocks noGrp="1"/>
          </p:cNvSpPr>
          <p:nvPr>
            <p:ph type="title"/>
          </p:nvPr>
        </p:nvSpPr>
        <p:spPr>
          <a:xfrm>
            <a:off x="2207568" y="0"/>
            <a:ext cx="8352928" cy="836712"/>
          </a:xfrm>
        </p:spPr>
        <p:txBody>
          <a:bodyPr>
            <a:noAutofit/>
          </a:bodyPr>
          <a:lstStyle/>
          <a:p>
            <a:pPr>
              <a:defRPr/>
            </a:pPr>
            <a:r>
              <a:rPr lang="en-US" b="1" dirty="0">
                <a:ln w="1905"/>
                <a:solidFill>
                  <a:schemeClr val="tx1"/>
                </a:solidFill>
                <a:effectLst>
                  <a:glow rad="101600">
                    <a:srgbClr val="FFFFCC">
                      <a:alpha val="60000"/>
                    </a:srgbClr>
                  </a:glow>
                  <a:outerShdw blurRad="38100" dist="38100" dir="2700000" algn="tl">
                    <a:srgbClr val="000000">
                      <a:alpha val="43137"/>
                    </a:srgbClr>
                  </a:outerShdw>
                </a:effectLst>
              </a:rPr>
              <a:t>Main ethical issues in research</a:t>
            </a:r>
            <a:endParaRPr lang="ar-SA" b="1" dirty="0">
              <a:ln w="1905"/>
              <a:solidFill>
                <a:schemeClr val="tx1"/>
              </a:solidFill>
              <a:effectLst>
                <a:glow rad="101600">
                  <a:srgbClr val="FFFFCC">
                    <a:alpha val="60000"/>
                  </a:srgbClr>
                </a:glow>
                <a:outerShdw blurRad="38100" dist="38100" dir="2700000" algn="tl">
                  <a:srgbClr val="000000">
                    <a:alpha val="43137"/>
                  </a:srgbClr>
                </a:outerShdw>
              </a:effectLst>
            </a:endParaRPr>
          </a:p>
        </p:txBody>
      </p:sp>
      <p:graphicFrame>
        <p:nvGraphicFramePr>
          <p:cNvPr id="5" name="Content Placeholder 3"/>
          <p:cNvGraphicFramePr>
            <a:graphicFrameLocks/>
          </p:cNvGraphicFramePr>
          <p:nvPr>
            <p:extLst>
              <p:ext uri="{D42A27DB-BD31-4B8C-83A1-F6EECF244321}">
                <p14:modId xmlns:p14="http://schemas.microsoft.com/office/powerpoint/2010/main" val="2361883850"/>
              </p:ext>
            </p:extLst>
          </p:nvPr>
        </p:nvGraphicFramePr>
        <p:xfrm>
          <a:off x="1125415" y="1345306"/>
          <a:ext cx="9363073" cy="52520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93763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D0C05F6-2A1D-B178-99EA-A9891CF0B36B}"/>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65A06C1C-C7FB-0857-2B27-587D2DA599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4" name="Title 3"/>
          <p:cNvSpPr>
            <a:spLocks noGrp="1"/>
          </p:cNvSpPr>
          <p:nvPr>
            <p:ph type="title"/>
          </p:nvPr>
        </p:nvSpPr>
        <p:spPr>
          <a:xfrm>
            <a:off x="2135560" y="116632"/>
            <a:ext cx="8316416" cy="1143000"/>
          </a:xfrm>
        </p:spPr>
        <p:txBody>
          <a:bodyPr>
            <a:noAutofit/>
          </a:bodyPr>
          <a:lstStyle/>
          <a:p>
            <a:r>
              <a:rPr lang="en-GB" sz="3200" b="1" dirty="0">
                <a:ln w="1905"/>
                <a:effectLst>
                  <a:glow rad="101600">
                    <a:srgbClr val="FFFFCC">
                      <a:alpha val="60000"/>
                    </a:srgbClr>
                  </a:glow>
                  <a:outerShdw blurRad="38100" dist="38100" dir="2700000" algn="tl">
                    <a:srgbClr val="000000">
                      <a:alpha val="43137"/>
                    </a:srgbClr>
                  </a:outerShdw>
                </a:effectLst>
              </a:rPr>
              <a:t>Core ethical principles/issues in research</a:t>
            </a:r>
            <a:br>
              <a:rPr lang="en-GB" sz="2800" b="1" dirty="0"/>
            </a:br>
            <a:r>
              <a:rPr lang="en-GB" sz="1200" dirty="0"/>
              <a:t>(Source: WHO Training manual: Ethics in research, surveillance and patient care</a:t>
            </a:r>
            <a:r>
              <a:rPr lang="en-GB" sz="1200" i="1" dirty="0"/>
              <a:t> </a:t>
            </a:r>
            <a:r>
              <a:rPr lang="en-GB" sz="1200" dirty="0"/>
              <a:t>in epidemics, emergencies and disasters, WHO (2014)</a:t>
            </a:r>
            <a:r>
              <a:rPr lang="en-GB" sz="1400" b="1" dirty="0"/>
              <a:t>)</a:t>
            </a:r>
            <a:endParaRPr lang="en-GB" sz="24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648517064"/>
              </p:ext>
            </p:extLst>
          </p:nvPr>
        </p:nvGraphicFramePr>
        <p:xfrm>
          <a:off x="2093356" y="2353640"/>
          <a:ext cx="8424936" cy="3168352"/>
        </p:xfrm>
        <a:graphic>
          <a:graphicData uri="http://schemas.openxmlformats.org/drawingml/2006/table">
            <a:tbl>
              <a:tblPr firstRow="1" bandRow="1">
                <a:tableStyleId>{5C22544A-7EE6-4342-B048-85BDC9FD1C3A}</a:tableStyleId>
              </a:tblPr>
              <a:tblGrid>
                <a:gridCol w="1800200">
                  <a:extLst>
                    <a:ext uri="{9D8B030D-6E8A-4147-A177-3AD203B41FA5}">
                      <a16:colId xmlns:a16="http://schemas.microsoft.com/office/drawing/2014/main" val="20000"/>
                    </a:ext>
                  </a:extLst>
                </a:gridCol>
                <a:gridCol w="5040560">
                  <a:extLst>
                    <a:ext uri="{9D8B030D-6E8A-4147-A177-3AD203B41FA5}">
                      <a16:colId xmlns:a16="http://schemas.microsoft.com/office/drawing/2014/main" val="20001"/>
                    </a:ext>
                  </a:extLst>
                </a:gridCol>
                <a:gridCol w="1584176">
                  <a:extLst>
                    <a:ext uri="{9D8B030D-6E8A-4147-A177-3AD203B41FA5}">
                      <a16:colId xmlns:a16="http://schemas.microsoft.com/office/drawing/2014/main" val="20002"/>
                    </a:ext>
                  </a:extLst>
                </a:gridCol>
              </a:tblGrid>
              <a:tr h="1081851">
                <a:tc>
                  <a:txBody>
                    <a:bodyPr/>
                    <a:lstStyle/>
                    <a:p>
                      <a:pPr>
                        <a:lnSpc>
                          <a:spcPct val="107000"/>
                        </a:lnSpc>
                        <a:spcAft>
                          <a:spcPts val="200"/>
                        </a:spcAft>
                      </a:pPr>
                      <a:r>
                        <a:rPr lang="en-GB" sz="1800" b="1" dirty="0">
                          <a:effectLst/>
                          <a:latin typeface="Times New Roman"/>
                          <a:ea typeface="SimSun"/>
                          <a:cs typeface="Arial"/>
                        </a:rPr>
                        <a:t>Ethical principle/issue</a:t>
                      </a:r>
                      <a:endParaRPr lang="en-GB" sz="2800" dirty="0">
                        <a:effectLst/>
                        <a:latin typeface="Calibri"/>
                        <a:ea typeface="SimSun"/>
                        <a:cs typeface="Arial"/>
                      </a:endParaRPr>
                    </a:p>
                  </a:txBody>
                  <a:tcPr marL="68580" marR="68580" marT="0" marB="0">
                    <a:solidFill>
                      <a:schemeClr val="accent2"/>
                    </a:solidFill>
                  </a:tcPr>
                </a:tc>
                <a:tc>
                  <a:txBody>
                    <a:bodyPr/>
                    <a:lstStyle/>
                    <a:p>
                      <a:pPr>
                        <a:lnSpc>
                          <a:spcPct val="107000"/>
                        </a:lnSpc>
                        <a:spcAft>
                          <a:spcPts val="200"/>
                        </a:spcAft>
                      </a:pPr>
                      <a:r>
                        <a:rPr lang="en-GB" sz="1800" b="1" dirty="0">
                          <a:effectLst/>
                          <a:latin typeface="Times New Roman"/>
                          <a:ea typeface="Times New Roman"/>
                          <a:cs typeface="Arial"/>
                        </a:rPr>
                        <a:t>Definition</a:t>
                      </a:r>
                      <a:r>
                        <a:rPr lang="en-GB" sz="1800" b="1" baseline="30000" dirty="0">
                          <a:effectLst/>
                          <a:latin typeface="Times New Roman"/>
                          <a:ea typeface="Times New Roman"/>
                          <a:cs typeface="Arial"/>
                        </a:rPr>
                        <a:t>1</a:t>
                      </a:r>
                      <a:endParaRPr lang="en-GB" sz="2800" dirty="0">
                        <a:effectLst/>
                        <a:latin typeface="Calibri"/>
                        <a:ea typeface="SimSun"/>
                        <a:cs typeface="Arial"/>
                      </a:endParaRPr>
                    </a:p>
                  </a:txBody>
                  <a:tcPr marL="68580" marR="68580" marT="0" marB="0">
                    <a:solidFill>
                      <a:schemeClr val="accent2"/>
                    </a:solidFill>
                  </a:tcPr>
                </a:tc>
                <a:tc>
                  <a:txBody>
                    <a:bodyPr/>
                    <a:lstStyle/>
                    <a:p>
                      <a:pPr>
                        <a:lnSpc>
                          <a:spcPct val="107000"/>
                        </a:lnSpc>
                        <a:spcAft>
                          <a:spcPts val="200"/>
                        </a:spcAft>
                      </a:pPr>
                      <a:r>
                        <a:rPr lang="en-GB" sz="1400" b="1" dirty="0">
                          <a:effectLst/>
                          <a:latin typeface="Times New Roman"/>
                          <a:ea typeface="SimSun"/>
                          <a:cs typeface="Arial"/>
                        </a:rPr>
                        <a:t>Examples of guidelines</a:t>
                      </a:r>
                      <a:endParaRPr lang="en-GB" sz="2000" dirty="0">
                        <a:effectLst/>
                        <a:latin typeface="Calibri"/>
                        <a:ea typeface="SimSun"/>
                        <a:cs typeface="Arial"/>
                      </a:endParaRPr>
                    </a:p>
                  </a:txBody>
                  <a:tcPr marL="68580" marR="68580" marT="0" marB="0">
                    <a:solidFill>
                      <a:schemeClr val="accent2"/>
                    </a:solidFill>
                  </a:tcPr>
                </a:tc>
                <a:extLst>
                  <a:ext uri="{0D108BD9-81ED-4DB2-BD59-A6C34878D82A}">
                    <a16:rowId xmlns:a16="http://schemas.microsoft.com/office/drawing/2014/main" val="10000"/>
                  </a:ext>
                </a:extLst>
              </a:tr>
              <a:tr h="2086501">
                <a:tc>
                  <a:txBody>
                    <a:bodyPr/>
                    <a:lstStyle/>
                    <a:p>
                      <a:pPr>
                        <a:lnSpc>
                          <a:spcPct val="107000"/>
                        </a:lnSpc>
                        <a:spcAft>
                          <a:spcPts val="200"/>
                        </a:spcAft>
                      </a:pPr>
                      <a:r>
                        <a:rPr lang="en-GB" sz="1800" b="1" dirty="0">
                          <a:solidFill>
                            <a:srgbClr val="000000"/>
                          </a:solidFill>
                          <a:effectLst/>
                          <a:latin typeface="Times New Roman"/>
                          <a:ea typeface="SimSun"/>
                          <a:cs typeface="Arial"/>
                        </a:rPr>
                        <a:t>Respect for people’s autonomy</a:t>
                      </a:r>
                      <a:endParaRPr lang="en-GB" sz="28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1800" dirty="0">
                          <a:solidFill>
                            <a:srgbClr val="000000"/>
                          </a:solidFill>
                          <a:effectLst/>
                          <a:latin typeface="Times New Roman"/>
                          <a:ea typeface="Times New Roman"/>
                          <a:cs typeface="Arial"/>
                        </a:rPr>
                        <a:t>The</a:t>
                      </a:r>
                      <a:r>
                        <a:rPr lang="en-GB" sz="1800" dirty="0">
                          <a:solidFill>
                            <a:srgbClr val="000000"/>
                          </a:solidFill>
                          <a:effectLst/>
                          <a:latin typeface="Times New Roman"/>
                          <a:ea typeface="SimSun"/>
                          <a:cs typeface="Arial"/>
                        </a:rPr>
                        <a:t> duty to respect </a:t>
                      </a:r>
                      <a:r>
                        <a:rPr lang="en-GB" sz="1800" dirty="0">
                          <a:solidFill>
                            <a:srgbClr val="000000"/>
                          </a:solidFill>
                          <a:effectLst/>
                          <a:latin typeface="Times New Roman"/>
                          <a:ea typeface="Times New Roman"/>
                          <a:cs typeface="Arial"/>
                        </a:rPr>
                        <a:t>people’s</a:t>
                      </a:r>
                      <a:r>
                        <a:rPr lang="en-GB" sz="1800" dirty="0">
                          <a:solidFill>
                            <a:srgbClr val="000000"/>
                          </a:solidFill>
                          <a:effectLst/>
                          <a:latin typeface="Times New Roman"/>
                          <a:ea typeface="SimSun"/>
                          <a:cs typeface="Arial"/>
                        </a:rPr>
                        <a:t> ability to make decisions </a:t>
                      </a:r>
                      <a:r>
                        <a:rPr lang="en-GB" sz="1800" dirty="0">
                          <a:solidFill>
                            <a:srgbClr val="000000"/>
                          </a:solidFill>
                          <a:effectLst/>
                          <a:latin typeface="Times New Roman"/>
                          <a:ea typeface="Times New Roman"/>
                          <a:cs typeface="Arial"/>
                        </a:rPr>
                        <a:t>on</a:t>
                      </a:r>
                      <a:r>
                        <a:rPr lang="en-GB" sz="1800" dirty="0">
                          <a:solidFill>
                            <a:srgbClr val="000000"/>
                          </a:solidFill>
                          <a:effectLst/>
                          <a:latin typeface="Times New Roman"/>
                          <a:ea typeface="SimSun"/>
                          <a:cs typeface="Arial"/>
                        </a:rPr>
                        <a:t> issues related to </a:t>
                      </a:r>
                      <a:r>
                        <a:rPr lang="en-GB" sz="1800" dirty="0">
                          <a:solidFill>
                            <a:srgbClr val="000000"/>
                          </a:solidFill>
                          <a:effectLst/>
                          <a:latin typeface="Times New Roman"/>
                          <a:ea typeface="Times New Roman"/>
                          <a:cs typeface="Arial"/>
                        </a:rPr>
                        <a:t>their</a:t>
                      </a:r>
                      <a:r>
                        <a:rPr lang="en-GB" sz="1800" dirty="0">
                          <a:solidFill>
                            <a:srgbClr val="000000"/>
                          </a:solidFill>
                          <a:effectLst/>
                          <a:latin typeface="Times New Roman"/>
                          <a:ea typeface="SimSun"/>
                          <a:cs typeface="Arial"/>
                        </a:rPr>
                        <a:t> health and </a:t>
                      </a:r>
                      <a:r>
                        <a:rPr lang="en-GB" sz="1800" dirty="0">
                          <a:solidFill>
                            <a:srgbClr val="000000"/>
                          </a:solidFill>
                          <a:effectLst/>
                          <a:latin typeface="Times New Roman"/>
                          <a:ea typeface="Times New Roman"/>
                          <a:cs typeface="Arial"/>
                        </a:rPr>
                        <a:t>their</a:t>
                      </a:r>
                      <a:r>
                        <a:rPr lang="en-GB" sz="1800" dirty="0">
                          <a:solidFill>
                            <a:srgbClr val="000000"/>
                          </a:solidFill>
                          <a:effectLst/>
                          <a:latin typeface="Times New Roman"/>
                          <a:ea typeface="SimSun"/>
                          <a:cs typeface="Arial"/>
                        </a:rPr>
                        <a:t> body, if </a:t>
                      </a:r>
                      <a:r>
                        <a:rPr lang="en-GB" sz="1800" dirty="0">
                          <a:solidFill>
                            <a:srgbClr val="000000"/>
                          </a:solidFill>
                          <a:effectLst/>
                          <a:latin typeface="Times New Roman"/>
                          <a:ea typeface="Times New Roman"/>
                          <a:cs typeface="Arial"/>
                        </a:rPr>
                        <a:t>they are</a:t>
                      </a:r>
                      <a:r>
                        <a:rPr lang="en-GB" sz="1800" dirty="0">
                          <a:solidFill>
                            <a:srgbClr val="000000"/>
                          </a:solidFill>
                          <a:effectLst/>
                          <a:latin typeface="Times New Roman"/>
                          <a:ea typeface="SimSun"/>
                          <a:cs typeface="Arial"/>
                        </a:rPr>
                        <a:t> competent to make such decisions; and the duty to protect individuals with impaired or diminished autonomy</a:t>
                      </a:r>
                      <a:endParaRPr lang="en-GB" sz="28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1400" dirty="0">
                          <a:solidFill>
                            <a:srgbClr val="000000"/>
                          </a:solidFill>
                          <a:effectLst/>
                          <a:latin typeface="Times New Roman"/>
                          <a:ea typeface="SimSun"/>
                          <a:cs typeface="Arial"/>
                        </a:rPr>
                        <a:t>CIOMS</a:t>
                      </a:r>
                      <a:r>
                        <a:rPr lang="en-GB" sz="1400" dirty="0">
                          <a:solidFill>
                            <a:srgbClr val="000000"/>
                          </a:solidFill>
                          <a:effectLst/>
                          <a:latin typeface="Times New Roman"/>
                          <a:ea typeface="Times New Roman"/>
                          <a:cs typeface="Arial"/>
                        </a:rPr>
                        <a:t>,</a:t>
                      </a:r>
                      <a:r>
                        <a:rPr lang="en-GB" sz="1400" dirty="0">
                          <a:solidFill>
                            <a:srgbClr val="000000"/>
                          </a:solidFill>
                          <a:effectLst/>
                          <a:latin typeface="Times New Roman"/>
                          <a:ea typeface="SimSun"/>
                          <a:cs typeface="Arial"/>
                        </a:rPr>
                        <a:t> General </a:t>
                      </a:r>
                      <a:r>
                        <a:rPr lang="en-GB" sz="1400" dirty="0">
                          <a:solidFill>
                            <a:srgbClr val="000000"/>
                          </a:solidFill>
                          <a:effectLst/>
                          <a:latin typeface="Times New Roman"/>
                          <a:ea typeface="Times New Roman"/>
                          <a:cs typeface="Arial"/>
                        </a:rPr>
                        <a:t>principles</a:t>
                      </a:r>
                      <a:endParaRPr lang="en-GB" sz="2000" dirty="0">
                        <a:effectLst/>
                        <a:latin typeface="Calibri"/>
                        <a:ea typeface="SimSun"/>
                        <a:cs typeface="Arial"/>
                      </a:endParaRPr>
                    </a:p>
                    <a:p>
                      <a:pPr>
                        <a:lnSpc>
                          <a:spcPct val="107000"/>
                        </a:lnSpc>
                        <a:spcAft>
                          <a:spcPts val="200"/>
                        </a:spcAft>
                      </a:pPr>
                      <a:r>
                        <a:rPr lang="en-GB" sz="1400" dirty="0">
                          <a:solidFill>
                            <a:srgbClr val="000000"/>
                          </a:solidFill>
                          <a:effectLst/>
                          <a:latin typeface="Times New Roman"/>
                          <a:ea typeface="Times New Roman"/>
                          <a:cs typeface="Arial"/>
                        </a:rPr>
                        <a:t>TCPS,</a:t>
                      </a:r>
                      <a:r>
                        <a:rPr lang="en-GB" sz="1400" dirty="0">
                          <a:solidFill>
                            <a:srgbClr val="000000"/>
                          </a:solidFill>
                          <a:effectLst/>
                          <a:latin typeface="Times New Roman"/>
                          <a:ea typeface="SimSun"/>
                          <a:cs typeface="Arial"/>
                        </a:rPr>
                        <a:t> article 1.1</a:t>
                      </a:r>
                      <a:endParaRPr lang="en-GB" sz="2000" dirty="0">
                        <a:effectLst/>
                        <a:latin typeface="Calibri"/>
                        <a:ea typeface="SimSun"/>
                        <a:cs typeface="Arial"/>
                      </a:endParaRPr>
                    </a:p>
                    <a:p>
                      <a:pPr>
                        <a:lnSpc>
                          <a:spcPct val="107000"/>
                        </a:lnSpc>
                        <a:spcAft>
                          <a:spcPts val="200"/>
                        </a:spcAft>
                      </a:pPr>
                      <a:r>
                        <a:rPr lang="en-GB" sz="1400" dirty="0">
                          <a:solidFill>
                            <a:srgbClr val="000000"/>
                          </a:solidFill>
                          <a:effectLst/>
                          <a:latin typeface="Times New Roman"/>
                          <a:ea typeface="SimSun"/>
                          <a:cs typeface="Arial"/>
                        </a:rPr>
                        <a:t>Belmont Report</a:t>
                      </a:r>
                      <a:r>
                        <a:rPr lang="en-GB" sz="1400" dirty="0">
                          <a:solidFill>
                            <a:srgbClr val="000000"/>
                          </a:solidFill>
                          <a:effectLst/>
                          <a:latin typeface="Times New Roman"/>
                          <a:ea typeface="Times New Roman"/>
                          <a:cs typeface="Arial"/>
                        </a:rPr>
                        <a:t> </a:t>
                      </a:r>
                      <a:endParaRPr lang="en-GB" sz="2000" dirty="0">
                        <a:effectLst/>
                        <a:latin typeface="Calibri"/>
                        <a:ea typeface="SimSun"/>
                        <a:cs typeface="Arial"/>
                      </a:endParaRPr>
                    </a:p>
                  </a:txBody>
                  <a:tcPr marL="68580" marR="68580" marT="0" marB="0">
                    <a:solidFill>
                      <a:srgbClr val="FEE5B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2407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4658B17-1DE8-9073-7839-49684521CC6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53C55BB5-BFD1-3D66-3DA2-774144DA78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8" name="Title 3"/>
          <p:cNvSpPr>
            <a:spLocks noGrp="1"/>
          </p:cNvSpPr>
          <p:nvPr>
            <p:ph type="title"/>
          </p:nvPr>
        </p:nvSpPr>
        <p:spPr>
          <a:xfrm>
            <a:off x="2063552" y="260648"/>
            <a:ext cx="8085584" cy="990600"/>
          </a:xfrm>
        </p:spPr>
        <p:txBody>
          <a:bodyPr>
            <a:noAutofit/>
          </a:bodyPr>
          <a:lstStyle/>
          <a:p>
            <a:r>
              <a:rPr lang="en-GB" sz="3200" b="1" dirty="0">
                <a:ln w="1905"/>
                <a:effectLst>
                  <a:glow rad="101600">
                    <a:srgbClr val="FFFFCC">
                      <a:alpha val="60000"/>
                    </a:srgbClr>
                  </a:glow>
                  <a:outerShdw blurRad="38100" dist="38100" dir="2700000" algn="tl">
                    <a:srgbClr val="000000">
                      <a:alpha val="43137"/>
                    </a:srgbClr>
                  </a:outerShdw>
                </a:effectLst>
              </a:rPr>
              <a:t>Core ethical principles/issues in research</a:t>
            </a:r>
            <a:br>
              <a:rPr lang="en-GB" sz="2800" b="1" dirty="0"/>
            </a:br>
            <a:r>
              <a:rPr lang="en-GB" sz="1200" dirty="0"/>
              <a:t>(Source: WHO Training manual: Ethics in research, surveillance and patient care</a:t>
            </a:r>
            <a:r>
              <a:rPr lang="en-GB" sz="1200" i="1" dirty="0"/>
              <a:t> </a:t>
            </a:r>
            <a:r>
              <a:rPr lang="en-GB" sz="1200" dirty="0"/>
              <a:t>in epidemics, emergencies and disasters, WHO (2014)</a:t>
            </a:r>
            <a:r>
              <a:rPr lang="en-GB" sz="1400" b="1" dirty="0"/>
              <a:t>)</a:t>
            </a:r>
            <a:endParaRPr lang="en-GB" sz="24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424154204"/>
              </p:ext>
            </p:extLst>
          </p:nvPr>
        </p:nvGraphicFramePr>
        <p:xfrm>
          <a:off x="2063553" y="1340768"/>
          <a:ext cx="8424935" cy="5244290"/>
        </p:xfrm>
        <a:graphic>
          <a:graphicData uri="http://schemas.openxmlformats.org/drawingml/2006/table">
            <a:tbl>
              <a:tblPr firstRow="1" bandRow="1">
                <a:tableStyleId>{5C22544A-7EE6-4342-B048-85BDC9FD1C3A}</a:tableStyleId>
              </a:tblPr>
              <a:tblGrid>
                <a:gridCol w="1450194">
                  <a:extLst>
                    <a:ext uri="{9D8B030D-6E8A-4147-A177-3AD203B41FA5}">
                      <a16:colId xmlns:a16="http://schemas.microsoft.com/office/drawing/2014/main" val="20000"/>
                    </a:ext>
                  </a:extLst>
                </a:gridCol>
                <a:gridCol w="5041150">
                  <a:extLst>
                    <a:ext uri="{9D8B030D-6E8A-4147-A177-3AD203B41FA5}">
                      <a16:colId xmlns:a16="http://schemas.microsoft.com/office/drawing/2014/main" val="20001"/>
                    </a:ext>
                  </a:extLst>
                </a:gridCol>
                <a:gridCol w="1933591">
                  <a:extLst>
                    <a:ext uri="{9D8B030D-6E8A-4147-A177-3AD203B41FA5}">
                      <a16:colId xmlns:a16="http://schemas.microsoft.com/office/drawing/2014/main" val="20002"/>
                    </a:ext>
                  </a:extLst>
                </a:gridCol>
              </a:tblGrid>
              <a:tr h="703196">
                <a:tc>
                  <a:txBody>
                    <a:bodyPr/>
                    <a:lstStyle/>
                    <a:p>
                      <a:pPr>
                        <a:lnSpc>
                          <a:spcPct val="107000"/>
                        </a:lnSpc>
                        <a:spcAft>
                          <a:spcPts val="200"/>
                        </a:spcAft>
                      </a:pPr>
                      <a:r>
                        <a:rPr lang="en-GB" sz="1600" b="1" dirty="0">
                          <a:effectLst/>
                          <a:latin typeface="Times New Roman"/>
                          <a:ea typeface="SimSun"/>
                          <a:cs typeface="Arial"/>
                        </a:rPr>
                        <a:t>Ethical principle/issue</a:t>
                      </a:r>
                      <a:endParaRPr lang="en-GB" sz="2400" dirty="0">
                        <a:effectLst/>
                        <a:latin typeface="Calibri"/>
                        <a:ea typeface="SimSun"/>
                        <a:cs typeface="Arial"/>
                      </a:endParaRPr>
                    </a:p>
                  </a:txBody>
                  <a:tcPr marL="68580" marR="68580" marT="0" marB="0">
                    <a:solidFill>
                      <a:srgbClr val="F58221"/>
                    </a:solidFill>
                  </a:tcPr>
                </a:tc>
                <a:tc>
                  <a:txBody>
                    <a:bodyPr/>
                    <a:lstStyle/>
                    <a:p>
                      <a:pPr marL="0" marR="0" indent="0" algn="l" defTabSz="914400" rtl="0" eaLnBrk="1" fontAlgn="auto" latinLnBrk="0" hangingPunct="1">
                        <a:lnSpc>
                          <a:spcPct val="107000"/>
                        </a:lnSpc>
                        <a:spcBef>
                          <a:spcPts val="0"/>
                        </a:spcBef>
                        <a:spcAft>
                          <a:spcPts val="200"/>
                        </a:spcAft>
                        <a:buClrTx/>
                        <a:buSzTx/>
                        <a:buFontTx/>
                        <a:buNone/>
                        <a:tabLst/>
                        <a:defRPr/>
                      </a:pPr>
                      <a:r>
                        <a:rPr lang="en-GB" sz="1600" b="1" kern="1200" dirty="0">
                          <a:solidFill>
                            <a:schemeClr val="lt1"/>
                          </a:solidFill>
                          <a:effectLst/>
                          <a:latin typeface="Times New Roman"/>
                          <a:ea typeface="Times New Roman"/>
                          <a:cs typeface="Arial"/>
                        </a:rPr>
                        <a:t>Definition</a:t>
                      </a:r>
                      <a:r>
                        <a:rPr lang="en-GB" sz="1600" b="1" kern="1200" baseline="30000" dirty="0">
                          <a:solidFill>
                            <a:schemeClr val="lt1"/>
                          </a:solidFill>
                          <a:effectLst/>
                          <a:latin typeface="Times New Roman"/>
                          <a:ea typeface="Times New Roman"/>
                          <a:cs typeface="Arial"/>
                        </a:rPr>
                        <a:t>1</a:t>
                      </a:r>
                    </a:p>
                    <a:p>
                      <a:pPr>
                        <a:lnSpc>
                          <a:spcPct val="107000"/>
                        </a:lnSpc>
                        <a:spcAft>
                          <a:spcPts val="200"/>
                        </a:spcAft>
                      </a:pPr>
                      <a:endParaRPr lang="en-GB" sz="2400" dirty="0">
                        <a:effectLst/>
                        <a:latin typeface="Calibri"/>
                        <a:ea typeface="SimSun"/>
                        <a:cs typeface="Arial"/>
                      </a:endParaRPr>
                    </a:p>
                  </a:txBody>
                  <a:tcPr marL="68580" marR="68580" marT="0" marB="0">
                    <a:solidFill>
                      <a:srgbClr val="F58221"/>
                    </a:solidFill>
                  </a:tcPr>
                </a:tc>
                <a:tc>
                  <a:txBody>
                    <a:bodyPr/>
                    <a:lstStyle/>
                    <a:p>
                      <a:pPr>
                        <a:lnSpc>
                          <a:spcPct val="107000"/>
                        </a:lnSpc>
                        <a:spcAft>
                          <a:spcPts val="200"/>
                        </a:spcAft>
                      </a:pPr>
                      <a:r>
                        <a:rPr lang="en-GB" sz="1600" b="1" dirty="0">
                          <a:effectLst/>
                          <a:latin typeface="Times New Roman"/>
                          <a:ea typeface="SimSun"/>
                          <a:cs typeface="Arial"/>
                        </a:rPr>
                        <a:t>Examples of guidelines</a:t>
                      </a:r>
                      <a:endParaRPr lang="en-GB" sz="2400" dirty="0">
                        <a:effectLst/>
                        <a:latin typeface="Calibri"/>
                        <a:ea typeface="SimSun"/>
                        <a:cs typeface="Arial"/>
                      </a:endParaRPr>
                    </a:p>
                  </a:txBody>
                  <a:tcPr marL="68580" marR="68580" marT="0" marB="0">
                    <a:solidFill>
                      <a:srgbClr val="F58221"/>
                    </a:solidFill>
                  </a:tcPr>
                </a:tc>
                <a:extLst>
                  <a:ext uri="{0D108BD9-81ED-4DB2-BD59-A6C34878D82A}">
                    <a16:rowId xmlns:a16="http://schemas.microsoft.com/office/drawing/2014/main" val="10000"/>
                  </a:ext>
                </a:extLst>
              </a:tr>
              <a:tr h="1228702">
                <a:tc>
                  <a:txBody>
                    <a:bodyPr/>
                    <a:lstStyle/>
                    <a:p>
                      <a:pPr>
                        <a:lnSpc>
                          <a:spcPct val="107000"/>
                        </a:lnSpc>
                        <a:spcAft>
                          <a:spcPts val="200"/>
                        </a:spcAft>
                      </a:pPr>
                      <a:r>
                        <a:rPr lang="en-GB" sz="2000" b="1" dirty="0">
                          <a:solidFill>
                            <a:srgbClr val="000000"/>
                          </a:solidFill>
                          <a:effectLst/>
                          <a:latin typeface="Times New Roman"/>
                          <a:ea typeface="SimSun"/>
                          <a:cs typeface="Arial"/>
                        </a:rPr>
                        <a:t>Beneficence</a:t>
                      </a:r>
                      <a:endParaRPr lang="en-GB" sz="32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2000" dirty="0">
                          <a:solidFill>
                            <a:srgbClr val="000000"/>
                          </a:solidFill>
                          <a:effectLst/>
                          <a:latin typeface="Times New Roman"/>
                          <a:ea typeface="Times New Roman"/>
                          <a:cs typeface="Arial"/>
                        </a:rPr>
                        <a:t>The</a:t>
                      </a:r>
                      <a:r>
                        <a:rPr lang="en-GB" sz="2000" dirty="0">
                          <a:solidFill>
                            <a:srgbClr val="000000"/>
                          </a:solidFill>
                          <a:effectLst/>
                          <a:latin typeface="Times New Roman"/>
                          <a:ea typeface="SimSun"/>
                          <a:cs typeface="Arial"/>
                        </a:rPr>
                        <a:t> moral duty to pursue actions that promote the well-being of others and the ethical obligation to maximize benefit and to minimize harm</a:t>
                      </a:r>
                      <a:endParaRPr lang="en-GB" sz="32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1600" dirty="0">
                          <a:solidFill>
                            <a:srgbClr val="000000"/>
                          </a:solidFill>
                          <a:effectLst/>
                          <a:latin typeface="Times New Roman"/>
                          <a:ea typeface="SimSun"/>
                          <a:cs typeface="Arial"/>
                        </a:rPr>
                        <a:t>CIOMS</a:t>
                      </a:r>
                      <a:r>
                        <a:rPr lang="en-GB" sz="1600" dirty="0">
                          <a:solidFill>
                            <a:srgbClr val="000000"/>
                          </a:solidFill>
                          <a:effectLst/>
                          <a:latin typeface="Times New Roman"/>
                          <a:ea typeface="Times New Roman"/>
                          <a:cs typeface="Arial"/>
                        </a:rPr>
                        <a:t>,</a:t>
                      </a:r>
                      <a:r>
                        <a:rPr lang="en-GB" sz="1600" dirty="0">
                          <a:solidFill>
                            <a:srgbClr val="000000"/>
                          </a:solidFill>
                          <a:effectLst/>
                          <a:latin typeface="Times New Roman"/>
                          <a:ea typeface="SimSun"/>
                          <a:cs typeface="Arial"/>
                        </a:rPr>
                        <a:t> Belmont Report</a:t>
                      </a:r>
                      <a:r>
                        <a:rPr lang="en-GB" sz="1600" dirty="0">
                          <a:solidFill>
                            <a:srgbClr val="000000"/>
                          </a:solidFill>
                          <a:effectLst/>
                          <a:latin typeface="Times New Roman"/>
                          <a:ea typeface="Times New Roman"/>
                          <a:cs typeface="Arial"/>
                        </a:rPr>
                        <a:t>,  </a:t>
                      </a:r>
                      <a:endParaRPr lang="en-GB" sz="2400" dirty="0">
                        <a:effectLst/>
                        <a:latin typeface="Calibri"/>
                        <a:ea typeface="SimSun"/>
                        <a:cs typeface="Arial"/>
                      </a:endParaRPr>
                    </a:p>
                  </a:txBody>
                  <a:tcPr marL="68580" marR="68580" marT="0" marB="0">
                    <a:solidFill>
                      <a:srgbClr val="FEE5B1"/>
                    </a:solidFill>
                  </a:tcPr>
                </a:tc>
                <a:extLst>
                  <a:ext uri="{0D108BD9-81ED-4DB2-BD59-A6C34878D82A}">
                    <a16:rowId xmlns:a16="http://schemas.microsoft.com/office/drawing/2014/main" val="10001"/>
                  </a:ext>
                </a:extLst>
              </a:tr>
              <a:tr h="961803">
                <a:tc>
                  <a:txBody>
                    <a:bodyPr/>
                    <a:lstStyle/>
                    <a:p>
                      <a:pPr>
                        <a:lnSpc>
                          <a:spcPct val="107000"/>
                        </a:lnSpc>
                        <a:spcAft>
                          <a:spcPts val="200"/>
                        </a:spcAft>
                      </a:pPr>
                      <a:r>
                        <a:rPr lang="en-GB" sz="2000" b="1" dirty="0">
                          <a:solidFill>
                            <a:srgbClr val="000000"/>
                          </a:solidFill>
                          <a:effectLst/>
                          <a:latin typeface="Times New Roman"/>
                          <a:ea typeface="SimSun"/>
                          <a:cs typeface="Arial"/>
                        </a:rPr>
                        <a:t>Non-maleficence</a:t>
                      </a:r>
                      <a:endParaRPr lang="en-GB" sz="32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2000" dirty="0">
                          <a:solidFill>
                            <a:srgbClr val="000000"/>
                          </a:solidFill>
                          <a:effectLst/>
                          <a:latin typeface="Times New Roman"/>
                          <a:ea typeface="Times New Roman"/>
                          <a:cs typeface="Arial"/>
                        </a:rPr>
                        <a:t>The</a:t>
                      </a:r>
                      <a:r>
                        <a:rPr lang="en-GB" sz="2000" dirty="0">
                          <a:solidFill>
                            <a:srgbClr val="000000"/>
                          </a:solidFill>
                          <a:effectLst/>
                          <a:latin typeface="Times New Roman"/>
                          <a:ea typeface="SimSun"/>
                          <a:cs typeface="Arial"/>
                        </a:rPr>
                        <a:t> moral duty not to cause harm to others through interventions</a:t>
                      </a:r>
                      <a:endParaRPr lang="en-GB" sz="32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1600" dirty="0">
                          <a:solidFill>
                            <a:srgbClr val="000000"/>
                          </a:solidFill>
                          <a:effectLst/>
                          <a:latin typeface="Times New Roman"/>
                          <a:ea typeface="SimSun"/>
                          <a:cs typeface="Arial"/>
                        </a:rPr>
                        <a:t>CIOMS</a:t>
                      </a:r>
                      <a:r>
                        <a:rPr lang="en-GB" sz="1600" dirty="0">
                          <a:solidFill>
                            <a:srgbClr val="000000"/>
                          </a:solidFill>
                          <a:effectLst/>
                          <a:latin typeface="Times New Roman"/>
                          <a:ea typeface="Times New Roman"/>
                          <a:cs typeface="Arial"/>
                        </a:rPr>
                        <a:t>,</a:t>
                      </a:r>
                      <a:r>
                        <a:rPr lang="en-GB" sz="1600" dirty="0">
                          <a:solidFill>
                            <a:srgbClr val="000000"/>
                          </a:solidFill>
                          <a:effectLst/>
                          <a:latin typeface="Times New Roman"/>
                          <a:ea typeface="SimSun"/>
                          <a:cs typeface="Arial"/>
                        </a:rPr>
                        <a:t> DOH (articles 16</a:t>
                      </a:r>
                      <a:r>
                        <a:rPr lang="en-GB" sz="1600" dirty="0">
                          <a:solidFill>
                            <a:srgbClr val="000000"/>
                          </a:solidFill>
                          <a:effectLst/>
                          <a:latin typeface="Times New Roman"/>
                          <a:ea typeface="Times New Roman"/>
                          <a:cs typeface="Arial"/>
                        </a:rPr>
                        <a:t>–</a:t>
                      </a:r>
                      <a:r>
                        <a:rPr lang="en-GB" sz="1600" dirty="0">
                          <a:solidFill>
                            <a:srgbClr val="000000"/>
                          </a:solidFill>
                          <a:effectLst/>
                          <a:latin typeface="Times New Roman"/>
                          <a:ea typeface="SimSun"/>
                          <a:cs typeface="Arial"/>
                        </a:rPr>
                        <a:t>18)</a:t>
                      </a:r>
                      <a:endParaRPr lang="en-GB" sz="2400" dirty="0">
                        <a:effectLst/>
                        <a:latin typeface="Calibri"/>
                        <a:ea typeface="SimSun"/>
                        <a:cs typeface="Arial"/>
                      </a:endParaRPr>
                    </a:p>
                    <a:p>
                      <a:pPr>
                        <a:lnSpc>
                          <a:spcPct val="107000"/>
                        </a:lnSpc>
                        <a:spcAft>
                          <a:spcPts val="200"/>
                        </a:spcAft>
                      </a:pPr>
                      <a:r>
                        <a:rPr lang="en-GB" sz="1600" dirty="0">
                          <a:solidFill>
                            <a:srgbClr val="000000"/>
                          </a:solidFill>
                          <a:effectLst/>
                          <a:latin typeface="Times New Roman"/>
                          <a:ea typeface="SimSun"/>
                          <a:cs typeface="Arial"/>
                        </a:rPr>
                        <a:t>	</a:t>
                      </a:r>
                      <a:endParaRPr lang="en-GB" sz="2400" dirty="0">
                        <a:effectLst/>
                        <a:latin typeface="Calibri"/>
                        <a:ea typeface="SimSun"/>
                        <a:cs typeface="Arial"/>
                      </a:endParaRPr>
                    </a:p>
                  </a:txBody>
                  <a:tcPr marL="68580" marR="68580" marT="0" marB="0">
                    <a:solidFill>
                      <a:srgbClr val="FEE5B1"/>
                    </a:solidFill>
                  </a:tcPr>
                </a:tc>
                <a:extLst>
                  <a:ext uri="{0D108BD9-81ED-4DB2-BD59-A6C34878D82A}">
                    <a16:rowId xmlns:a16="http://schemas.microsoft.com/office/drawing/2014/main" val="10002"/>
                  </a:ext>
                </a:extLst>
              </a:tr>
              <a:tr h="2290876">
                <a:tc>
                  <a:txBody>
                    <a:bodyPr/>
                    <a:lstStyle/>
                    <a:p>
                      <a:pPr>
                        <a:lnSpc>
                          <a:spcPct val="107000"/>
                        </a:lnSpc>
                        <a:spcAft>
                          <a:spcPts val="200"/>
                        </a:spcAft>
                      </a:pPr>
                      <a:r>
                        <a:rPr lang="en-GB" sz="2000" b="1" dirty="0">
                          <a:solidFill>
                            <a:srgbClr val="000000"/>
                          </a:solidFill>
                          <a:effectLst/>
                          <a:latin typeface="Times New Roman"/>
                          <a:ea typeface="SimSun"/>
                          <a:cs typeface="Arial"/>
                        </a:rPr>
                        <a:t>Justice</a:t>
                      </a:r>
                      <a:endParaRPr lang="en-GB" sz="32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2000" dirty="0">
                          <a:solidFill>
                            <a:srgbClr val="000000"/>
                          </a:solidFill>
                          <a:effectLst/>
                          <a:latin typeface="Times New Roman"/>
                          <a:ea typeface="Times New Roman"/>
                          <a:cs typeface="Arial"/>
                        </a:rPr>
                        <a:t>Primarily</a:t>
                      </a:r>
                      <a:r>
                        <a:rPr lang="en-GB" sz="2000" dirty="0">
                          <a:solidFill>
                            <a:srgbClr val="000000"/>
                          </a:solidFill>
                          <a:effectLst/>
                          <a:latin typeface="Times New Roman"/>
                          <a:ea typeface="SimSun"/>
                          <a:cs typeface="Arial"/>
                        </a:rPr>
                        <a:t> distributive justice, which requires equitable distribution of benefits and burdens, i.e. distribution such that no segment of the population is unduly burdened by the harms of research or denied the benefits of the knowledge generated from it</a:t>
                      </a:r>
                      <a:endParaRPr lang="en-GB" sz="32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1600" dirty="0">
                          <a:solidFill>
                            <a:srgbClr val="000000"/>
                          </a:solidFill>
                          <a:effectLst/>
                          <a:latin typeface="Times New Roman"/>
                          <a:ea typeface="SimSun"/>
                          <a:cs typeface="Arial"/>
                        </a:rPr>
                        <a:t>CIOMS (guidelines 10 and 12)</a:t>
                      </a:r>
                      <a:endParaRPr lang="en-GB" sz="2400" dirty="0">
                        <a:effectLst/>
                        <a:latin typeface="Calibri"/>
                        <a:ea typeface="SimSun"/>
                        <a:cs typeface="Arial"/>
                      </a:endParaRPr>
                    </a:p>
                    <a:p>
                      <a:pPr>
                        <a:lnSpc>
                          <a:spcPct val="107000"/>
                        </a:lnSpc>
                        <a:spcAft>
                          <a:spcPts val="200"/>
                        </a:spcAft>
                      </a:pPr>
                      <a:r>
                        <a:rPr lang="en-GB" sz="1600" dirty="0">
                          <a:solidFill>
                            <a:srgbClr val="000000"/>
                          </a:solidFill>
                          <a:effectLst/>
                          <a:latin typeface="Times New Roman"/>
                          <a:ea typeface="Times New Roman"/>
                          <a:cs typeface="Arial"/>
                        </a:rPr>
                        <a:t>DOH (</a:t>
                      </a:r>
                      <a:r>
                        <a:rPr lang="en-GB" sz="1600" dirty="0">
                          <a:solidFill>
                            <a:srgbClr val="000000"/>
                          </a:solidFill>
                          <a:effectLst/>
                          <a:latin typeface="Times New Roman"/>
                          <a:ea typeface="SimSun"/>
                          <a:cs typeface="Arial"/>
                        </a:rPr>
                        <a:t>articles 16</a:t>
                      </a:r>
                      <a:r>
                        <a:rPr lang="en-GB" sz="1600" dirty="0">
                          <a:solidFill>
                            <a:srgbClr val="000000"/>
                          </a:solidFill>
                          <a:effectLst/>
                          <a:latin typeface="Times New Roman"/>
                          <a:ea typeface="Times New Roman"/>
                          <a:cs typeface="Arial"/>
                        </a:rPr>
                        <a:t>–</a:t>
                      </a:r>
                      <a:r>
                        <a:rPr lang="en-GB" sz="1600" dirty="0">
                          <a:solidFill>
                            <a:srgbClr val="000000"/>
                          </a:solidFill>
                          <a:effectLst/>
                          <a:latin typeface="Times New Roman"/>
                          <a:ea typeface="SimSun"/>
                          <a:cs typeface="Arial"/>
                        </a:rPr>
                        <a:t>18)</a:t>
                      </a:r>
                      <a:endParaRPr lang="en-GB" sz="2400" dirty="0">
                        <a:effectLst/>
                        <a:latin typeface="Calibri"/>
                        <a:ea typeface="SimSun"/>
                        <a:cs typeface="Arial"/>
                      </a:endParaRPr>
                    </a:p>
                    <a:p>
                      <a:pPr>
                        <a:lnSpc>
                          <a:spcPct val="107000"/>
                        </a:lnSpc>
                        <a:spcAft>
                          <a:spcPts val="200"/>
                        </a:spcAft>
                      </a:pPr>
                      <a:r>
                        <a:rPr lang="en-GB" sz="1600" dirty="0">
                          <a:solidFill>
                            <a:srgbClr val="000000"/>
                          </a:solidFill>
                          <a:effectLst/>
                          <a:latin typeface="Times New Roman"/>
                          <a:ea typeface="Times New Roman"/>
                          <a:cs typeface="Arial"/>
                        </a:rPr>
                        <a:t>TCPS (</a:t>
                      </a:r>
                      <a:r>
                        <a:rPr lang="en-GB" sz="1600" dirty="0">
                          <a:solidFill>
                            <a:srgbClr val="000000"/>
                          </a:solidFill>
                          <a:effectLst/>
                          <a:latin typeface="Times New Roman"/>
                          <a:ea typeface="SimSun"/>
                          <a:cs typeface="Arial"/>
                        </a:rPr>
                        <a:t>article 1.1 and Chapter 4)</a:t>
                      </a:r>
                      <a:r>
                        <a:rPr lang="en-GB" sz="1600" baseline="0" dirty="0">
                          <a:solidFill>
                            <a:srgbClr val="000000"/>
                          </a:solidFill>
                          <a:effectLst/>
                          <a:latin typeface="Times New Roman"/>
                          <a:ea typeface="SimSun"/>
                          <a:cs typeface="Arial"/>
                        </a:rPr>
                        <a:t> </a:t>
                      </a:r>
                      <a:r>
                        <a:rPr lang="en-GB" sz="1600" dirty="0">
                          <a:solidFill>
                            <a:srgbClr val="000000"/>
                          </a:solidFill>
                          <a:effectLst/>
                          <a:latin typeface="Times New Roman"/>
                          <a:ea typeface="Times New Roman"/>
                          <a:cs typeface="Arial"/>
                        </a:rPr>
                        <a:t> </a:t>
                      </a:r>
                      <a:endParaRPr lang="en-GB" sz="2400" dirty="0">
                        <a:effectLst/>
                        <a:latin typeface="Calibri"/>
                        <a:ea typeface="SimSun"/>
                        <a:cs typeface="Arial"/>
                      </a:endParaRPr>
                    </a:p>
                  </a:txBody>
                  <a:tcPr marL="68580" marR="68580" marT="0" marB="0">
                    <a:solidFill>
                      <a:srgbClr val="FEE5B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36930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B45F5C5-06D1-659E-D4CC-24F0648ACCD0}"/>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0058D295-B0D4-6B33-8D4C-64D1AABFEC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7" name="Title 3"/>
          <p:cNvSpPr>
            <a:spLocks noGrp="1"/>
          </p:cNvSpPr>
          <p:nvPr>
            <p:ph type="title"/>
          </p:nvPr>
        </p:nvSpPr>
        <p:spPr>
          <a:xfrm>
            <a:off x="2063553" y="125760"/>
            <a:ext cx="8497193" cy="1143000"/>
          </a:xfrm>
        </p:spPr>
        <p:txBody>
          <a:bodyPr>
            <a:noAutofit/>
          </a:bodyPr>
          <a:lstStyle/>
          <a:p>
            <a:r>
              <a:rPr lang="en-GB" sz="3200" b="1" dirty="0">
                <a:ln w="1905"/>
                <a:effectLst>
                  <a:glow rad="101600">
                    <a:srgbClr val="FFFFCC">
                      <a:alpha val="60000"/>
                    </a:srgbClr>
                  </a:glow>
                  <a:outerShdw blurRad="38100" dist="38100" dir="2700000" algn="tl">
                    <a:srgbClr val="000000">
                      <a:alpha val="43137"/>
                    </a:srgbClr>
                  </a:outerShdw>
                </a:effectLst>
              </a:rPr>
              <a:t>Core ethical principles/issues in research</a:t>
            </a:r>
            <a:br>
              <a:rPr lang="en-GB" sz="2800" b="1" dirty="0"/>
            </a:br>
            <a:r>
              <a:rPr lang="en-GB" sz="1200" dirty="0"/>
              <a:t>(Source: WHO Training manual: Ethics in research, surveillance and patient care</a:t>
            </a:r>
            <a:r>
              <a:rPr lang="en-GB" sz="1200" i="1" dirty="0"/>
              <a:t> </a:t>
            </a:r>
            <a:r>
              <a:rPr lang="en-GB" sz="1200" dirty="0"/>
              <a:t>in epidemics, emergencies and disasters, WHO (2014)</a:t>
            </a:r>
            <a:r>
              <a:rPr lang="en-GB" sz="1400" b="1" dirty="0"/>
              <a:t>)</a:t>
            </a:r>
            <a:endParaRPr lang="en-GB" sz="24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905735957"/>
              </p:ext>
            </p:extLst>
          </p:nvPr>
        </p:nvGraphicFramePr>
        <p:xfrm>
          <a:off x="1775521" y="1124745"/>
          <a:ext cx="8748465" cy="5326817"/>
        </p:xfrm>
        <a:graphic>
          <a:graphicData uri="http://schemas.openxmlformats.org/drawingml/2006/table">
            <a:tbl>
              <a:tblPr firstRow="1" bandRow="1">
                <a:tableStyleId>{5C22544A-7EE6-4342-B048-85BDC9FD1C3A}</a:tableStyleId>
              </a:tblPr>
              <a:tblGrid>
                <a:gridCol w="1571243">
                  <a:extLst>
                    <a:ext uri="{9D8B030D-6E8A-4147-A177-3AD203B41FA5}">
                      <a16:colId xmlns:a16="http://schemas.microsoft.com/office/drawing/2014/main" val="20000"/>
                    </a:ext>
                  </a:extLst>
                </a:gridCol>
                <a:gridCol w="5252835">
                  <a:extLst>
                    <a:ext uri="{9D8B030D-6E8A-4147-A177-3AD203B41FA5}">
                      <a16:colId xmlns:a16="http://schemas.microsoft.com/office/drawing/2014/main" val="20001"/>
                    </a:ext>
                  </a:extLst>
                </a:gridCol>
                <a:gridCol w="1924387">
                  <a:extLst>
                    <a:ext uri="{9D8B030D-6E8A-4147-A177-3AD203B41FA5}">
                      <a16:colId xmlns:a16="http://schemas.microsoft.com/office/drawing/2014/main" val="20002"/>
                    </a:ext>
                  </a:extLst>
                </a:gridCol>
              </a:tblGrid>
              <a:tr h="746225">
                <a:tc>
                  <a:txBody>
                    <a:bodyPr/>
                    <a:lstStyle/>
                    <a:p>
                      <a:pPr>
                        <a:lnSpc>
                          <a:spcPct val="107000"/>
                        </a:lnSpc>
                        <a:spcAft>
                          <a:spcPts val="200"/>
                        </a:spcAft>
                      </a:pPr>
                      <a:r>
                        <a:rPr lang="en-GB" sz="1800" b="1" dirty="0">
                          <a:effectLst/>
                          <a:latin typeface="Times New Roman"/>
                          <a:ea typeface="SimSun"/>
                          <a:cs typeface="Arial"/>
                        </a:rPr>
                        <a:t>Ethical principle/issue</a:t>
                      </a:r>
                      <a:endParaRPr lang="en-GB" sz="2800" dirty="0">
                        <a:effectLst/>
                        <a:latin typeface="Calibri"/>
                        <a:ea typeface="SimSun"/>
                        <a:cs typeface="Arial"/>
                      </a:endParaRPr>
                    </a:p>
                  </a:txBody>
                  <a:tcPr marL="68580" marR="68580" marT="0" marB="0">
                    <a:solidFill>
                      <a:srgbClr val="F58221"/>
                    </a:solidFill>
                  </a:tcPr>
                </a:tc>
                <a:tc>
                  <a:txBody>
                    <a:bodyPr/>
                    <a:lstStyle/>
                    <a:p>
                      <a:pPr>
                        <a:lnSpc>
                          <a:spcPct val="107000"/>
                        </a:lnSpc>
                        <a:spcAft>
                          <a:spcPts val="200"/>
                        </a:spcAft>
                      </a:pPr>
                      <a:r>
                        <a:rPr lang="en-GB" sz="1800" b="1" dirty="0">
                          <a:effectLst/>
                          <a:latin typeface="Times New Roman"/>
                          <a:ea typeface="Times New Roman"/>
                          <a:cs typeface="Arial"/>
                        </a:rPr>
                        <a:t>Definition</a:t>
                      </a:r>
                      <a:r>
                        <a:rPr lang="en-GB" sz="1800" b="1" baseline="30000" dirty="0">
                          <a:effectLst/>
                          <a:latin typeface="Times New Roman"/>
                          <a:ea typeface="Times New Roman"/>
                          <a:cs typeface="Arial"/>
                        </a:rPr>
                        <a:t>1</a:t>
                      </a:r>
                      <a:endParaRPr lang="en-GB" sz="1800" dirty="0">
                        <a:effectLst/>
                        <a:latin typeface="Calibri"/>
                        <a:ea typeface="SimSun"/>
                        <a:cs typeface="Arial"/>
                      </a:endParaRPr>
                    </a:p>
                  </a:txBody>
                  <a:tcPr marL="68580" marR="68580" marT="0" marB="0">
                    <a:solidFill>
                      <a:srgbClr val="F58221"/>
                    </a:solidFill>
                  </a:tcPr>
                </a:tc>
                <a:tc>
                  <a:txBody>
                    <a:bodyPr/>
                    <a:lstStyle/>
                    <a:p>
                      <a:pPr>
                        <a:lnSpc>
                          <a:spcPct val="107000"/>
                        </a:lnSpc>
                        <a:spcAft>
                          <a:spcPts val="200"/>
                        </a:spcAft>
                      </a:pPr>
                      <a:r>
                        <a:rPr lang="en-GB" sz="1800" b="1" dirty="0">
                          <a:effectLst/>
                          <a:latin typeface="Times New Roman"/>
                          <a:ea typeface="SimSun"/>
                          <a:cs typeface="Arial"/>
                        </a:rPr>
                        <a:t>Examples of guidelines</a:t>
                      </a:r>
                      <a:endParaRPr lang="en-GB" sz="2800" dirty="0">
                        <a:effectLst/>
                        <a:latin typeface="Calibri"/>
                        <a:ea typeface="SimSun"/>
                        <a:cs typeface="Arial"/>
                      </a:endParaRPr>
                    </a:p>
                  </a:txBody>
                  <a:tcPr marL="68580" marR="68580" marT="0" marB="0">
                    <a:solidFill>
                      <a:srgbClr val="F58221"/>
                    </a:solidFill>
                  </a:tcPr>
                </a:tc>
                <a:extLst>
                  <a:ext uri="{0D108BD9-81ED-4DB2-BD59-A6C34878D82A}">
                    <a16:rowId xmlns:a16="http://schemas.microsoft.com/office/drawing/2014/main" val="10000"/>
                  </a:ext>
                </a:extLst>
              </a:tr>
              <a:tr h="2710159">
                <a:tc>
                  <a:txBody>
                    <a:bodyPr/>
                    <a:lstStyle/>
                    <a:p>
                      <a:pPr>
                        <a:lnSpc>
                          <a:spcPct val="107000"/>
                        </a:lnSpc>
                        <a:spcAft>
                          <a:spcPts val="200"/>
                        </a:spcAft>
                      </a:pPr>
                      <a:r>
                        <a:rPr lang="en-GB" sz="1800" b="1" dirty="0">
                          <a:solidFill>
                            <a:srgbClr val="000000"/>
                          </a:solidFill>
                          <a:effectLst/>
                          <a:latin typeface="Times New Roman"/>
                          <a:ea typeface="SimSun"/>
                          <a:cs typeface="Arial"/>
                        </a:rPr>
                        <a:t>Vulnerability</a:t>
                      </a:r>
                      <a:endParaRPr lang="en-GB" sz="28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1800" dirty="0">
                          <a:solidFill>
                            <a:srgbClr val="000000"/>
                          </a:solidFill>
                          <a:effectLst/>
                          <a:latin typeface="Times New Roman"/>
                          <a:ea typeface="Times New Roman"/>
                          <a:cs typeface="Arial"/>
                        </a:rPr>
                        <a:t>A</a:t>
                      </a:r>
                      <a:r>
                        <a:rPr lang="en-GB" sz="1800" dirty="0">
                          <a:solidFill>
                            <a:srgbClr val="000000"/>
                          </a:solidFill>
                          <a:effectLst/>
                          <a:latin typeface="Times New Roman"/>
                          <a:ea typeface="SimSun"/>
                          <a:cs typeface="Arial"/>
                        </a:rPr>
                        <a:t> status in which some </a:t>
                      </a:r>
                      <a:r>
                        <a:rPr lang="en-GB" sz="1800" dirty="0">
                          <a:solidFill>
                            <a:srgbClr val="000000"/>
                          </a:solidFill>
                          <a:effectLst/>
                          <a:latin typeface="Times New Roman"/>
                          <a:ea typeface="Times New Roman"/>
                          <a:cs typeface="Arial"/>
                        </a:rPr>
                        <a:t>people</a:t>
                      </a:r>
                      <a:r>
                        <a:rPr lang="en-GB" sz="1800" dirty="0">
                          <a:solidFill>
                            <a:srgbClr val="000000"/>
                          </a:solidFill>
                          <a:effectLst/>
                          <a:latin typeface="Times New Roman"/>
                          <a:ea typeface="SimSun"/>
                          <a:cs typeface="Arial"/>
                        </a:rPr>
                        <a:t> may struggle to protect their interests or be at </a:t>
                      </a:r>
                      <a:r>
                        <a:rPr lang="en-GB" sz="1800" dirty="0">
                          <a:solidFill>
                            <a:srgbClr val="000000"/>
                          </a:solidFill>
                          <a:effectLst/>
                          <a:latin typeface="Times New Roman"/>
                          <a:ea typeface="Times New Roman"/>
                          <a:cs typeface="Arial"/>
                        </a:rPr>
                        <a:t>greater</a:t>
                      </a:r>
                      <a:r>
                        <a:rPr lang="en-GB" sz="1800" dirty="0">
                          <a:solidFill>
                            <a:srgbClr val="000000"/>
                          </a:solidFill>
                          <a:effectLst/>
                          <a:latin typeface="Times New Roman"/>
                          <a:ea typeface="SimSun"/>
                          <a:cs typeface="Arial"/>
                        </a:rPr>
                        <a:t> risk of being exploited. This situation is </a:t>
                      </a:r>
                      <a:r>
                        <a:rPr lang="en-GB" sz="1800" dirty="0">
                          <a:solidFill>
                            <a:srgbClr val="000000"/>
                          </a:solidFill>
                          <a:effectLst/>
                          <a:latin typeface="Times New Roman"/>
                          <a:ea typeface="Times New Roman"/>
                          <a:cs typeface="Arial"/>
                        </a:rPr>
                        <a:t>usually</a:t>
                      </a:r>
                      <a:r>
                        <a:rPr lang="en-GB" sz="1800" dirty="0">
                          <a:solidFill>
                            <a:srgbClr val="000000"/>
                          </a:solidFill>
                          <a:effectLst/>
                          <a:latin typeface="Times New Roman"/>
                          <a:ea typeface="SimSun"/>
                          <a:cs typeface="Arial"/>
                        </a:rPr>
                        <a:t> linked to specific physical, financial, educational or social circumstances. </a:t>
                      </a:r>
                    </a:p>
                    <a:p>
                      <a:pPr>
                        <a:lnSpc>
                          <a:spcPct val="107000"/>
                        </a:lnSpc>
                        <a:spcAft>
                          <a:spcPts val="200"/>
                        </a:spcAft>
                      </a:pPr>
                      <a:r>
                        <a:rPr lang="en-GB" sz="1800" dirty="0">
                          <a:solidFill>
                            <a:srgbClr val="000000"/>
                          </a:solidFill>
                          <a:effectLst/>
                          <a:latin typeface="Times New Roman"/>
                          <a:ea typeface="Times New Roman"/>
                          <a:cs typeface="Arial"/>
                        </a:rPr>
                        <a:t>Groups</a:t>
                      </a:r>
                      <a:r>
                        <a:rPr lang="en-GB" sz="1800" dirty="0">
                          <a:solidFill>
                            <a:srgbClr val="000000"/>
                          </a:solidFill>
                          <a:effectLst/>
                          <a:latin typeface="Times New Roman"/>
                          <a:ea typeface="SimSun"/>
                          <a:cs typeface="Arial"/>
                        </a:rPr>
                        <a:t> considered as vulnerable </a:t>
                      </a:r>
                      <a:r>
                        <a:rPr lang="en-GB" sz="1800" dirty="0">
                          <a:solidFill>
                            <a:srgbClr val="000000"/>
                          </a:solidFill>
                          <a:effectLst/>
                          <a:latin typeface="Times New Roman"/>
                          <a:ea typeface="Times New Roman"/>
                          <a:cs typeface="Arial"/>
                        </a:rPr>
                        <a:t>vary by guideline</a:t>
                      </a:r>
                      <a:r>
                        <a:rPr lang="en-GB" sz="1800" dirty="0">
                          <a:solidFill>
                            <a:srgbClr val="000000"/>
                          </a:solidFill>
                          <a:effectLst/>
                          <a:latin typeface="Times New Roman"/>
                          <a:ea typeface="SimSun"/>
                          <a:cs typeface="Arial"/>
                        </a:rPr>
                        <a:t>, but children, mentally</a:t>
                      </a:r>
                      <a:r>
                        <a:rPr lang="en-GB" sz="1800" dirty="0">
                          <a:solidFill>
                            <a:srgbClr val="000000"/>
                          </a:solidFill>
                          <a:effectLst/>
                          <a:latin typeface="Times New Roman"/>
                          <a:ea typeface="Times New Roman"/>
                          <a:cs typeface="Arial"/>
                        </a:rPr>
                        <a:t> </a:t>
                      </a:r>
                      <a:r>
                        <a:rPr lang="en-GB" sz="1800" dirty="0">
                          <a:solidFill>
                            <a:srgbClr val="000000"/>
                          </a:solidFill>
                          <a:effectLst/>
                          <a:latin typeface="Times New Roman"/>
                          <a:ea typeface="SimSun"/>
                          <a:cs typeface="Arial"/>
                        </a:rPr>
                        <a:t>retarded</a:t>
                      </a:r>
                      <a:r>
                        <a:rPr lang="en-GB" sz="1800" dirty="0">
                          <a:solidFill>
                            <a:srgbClr val="000000"/>
                          </a:solidFill>
                          <a:effectLst/>
                          <a:latin typeface="Times New Roman"/>
                          <a:ea typeface="Times New Roman"/>
                          <a:cs typeface="Arial"/>
                        </a:rPr>
                        <a:t> and</a:t>
                      </a:r>
                      <a:r>
                        <a:rPr lang="en-GB" sz="1800" dirty="0">
                          <a:solidFill>
                            <a:srgbClr val="000000"/>
                          </a:solidFill>
                          <a:effectLst/>
                          <a:latin typeface="Times New Roman"/>
                          <a:ea typeface="SimSun"/>
                          <a:cs typeface="Arial"/>
                        </a:rPr>
                        <a:t> handicapped</a:t>
                      </a:r>
                      <a:r>
                        <a:rPr lang="en-GB" sz="1800" dirty="0">
                          <a:solidFill>
                            <a:srgbClr val="000000"/>
                          </a:solidFill>
                          <a:effectLst/>
                          <a:latin typeface="Times New Roman"/>
                          <a:ea typeface="Times New Roman"/>
                          <a:cs typeface="Arial"/>
                        </a:rPr>
                        <a:t> people</a:t>
                      </a:r>
                      <a:r>
                        <a:rPr lang="en-GB" sz="1800" dirty="0">
                          <a:solidFill>
                            <a:srgbClr val="000000"/>
                          </a:solidFill>
                          <a:effectLst/>
                          <a:latin typeface="Times New Roman"/>
                          <a:ea typeface="SimSun"/>
                          <a:cs typeface="Arial"/>
                        </a:rPr>
                        <a:t>, prisoners, refugees, terminally</a:t>
                      </a:r>
                      <a:r>
                        <a:rPr lang="en-GB" sz="1800" dirty="0">
                          <a:solidFill>
                            <a:srgbClr val="000000"/>
                          </a:solidFill>
                          <a:effectLst/>
                          <a:latin typeface="Times New Roman"/>
                          <a:ea typeface="Times New Roman"/>
                          <a:cs typeface="Arial"/>
                        </a:rPr>
                        <a:t> </a:t>
                      </a:r>
                      <a:r>
                        <a:rPr lang="en-GB" sz="1800" dirty="0">
                          <a:solidFill>
                            <a:srgbClr val="000000"/>
                          </a:solidFill>
                          <a:effectLst/>
                          <a:latin typeface="Times New Roman"/>
                          <a:ea typeface="SimSun"/>
                          <a:cs typeface="Arial"/>
                        </a:rPr>
                        <a:t>ill patients and women are often cited as the prime vulnerable groups. </a:t>
                      </a:r>
                      <a:endParaRPr lang="en-GB" sz="28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1400" dirty="0">
                          <a:solidFill>
                            <a:schemeClr val="tx1"/>
                          </a:solidFill>
                          <a:effectLst/>
                          <a:latin typeface="Times New Roman"/>
                          <a:ea typeface="SimSun"/>
                          <a:cs typeface="Arial"/>
                        </a:rPr>
                        <a:t>CIOMS (</a:t>
                      </a:r>
                      <a:r>
                        <a:rPr lang="en-GB" sz="1400" dirty="0">
                          <a:solidFill>
                            <a:schemeClr val="tx1"/>
                          </a:solidFill>
                          <a:effectLst/>
                          <a:latin typeface="Times New Roman"/>
                          <a:ea typeface="Times New Roman"/>
                          <a:cs typeface="Arial"/>
                        </a:rPr>
                        <a:t> guidelines</a:t>
                      </a:r>
                      <a:r>
                        <a:rPr lang="en-GB" sz="1400" dirty="0">
                          <a:solidFill>
                            <a:schemeClr val="tx1"/>
                          </a:solidFill>
                          <a:effectLst/>
                          <a:latin typeface="Times New Roman"/>
                          <a:ea typeface="SimSun"/>
                          <a:cs typeface="Arial"/>
                        </a:rPr>
                        <a:t> 13</a:t>
                      </a:r>
                      <a:r>
                        <a:rPr lang="en-GB" sz="1400" dirty="0">
                          <a:solidFill>
                            <a:schemeClr val="tx1"/>
                          </a:solidFill>
                          <a:effectLst/>
                          <a:latin typeface="Times New Roman"/>
                          <a:ea typeface="Times New Roman"/>
                          <a:cs typeface="Arial"/>
                        </a:rPr>
                        <a:t>–</a:t>
                      </a:r>
                      <a:r>
                        <a:rPr lang="en-GB" sz="1400" dirty="0">
                          <a:solidFill>
                            <a:schemeClr val="tx1"/>
                          </a:solidFill>
                          <a:effectLst/>
                          <a:latin typeface="Times New Roman"/>
                          <a:ea typeface="SimSun"/>
                          <a:cs typeface="Arial"/>
                        </a:rPr>
                        <a:t>16), DOH </a:t>
                      </a:r>
                      <a:r>
                        <a:rPr lang="en-GB" sz="2000" dirty="0">
                          <a:solidFill>
                            <a:schemeClr val="tx1"/>
                          </a:solidFill>
                          <a:effectLst/>
                          <a:latin typeface="Calibri"/>
                          <a:ea typeface="SimSun"/>
                          <a:cs typeface="Arial"/>
                        </a:rPr>
                        <a:t>(</a:t>
                      </a:r>
                      <a:r>
                        <a:rPr lang="en-GB" sz="1400" dirty="0">
                          <a:solidFill>
                            <a:schemeClr val="tx1"/>
                          </a:solidFill>
                          <a:effectLst/>
                          <a:latin typeface="Times New Roman"/>
                          <a:ea typeface="SimSun"/>
                          <a:cs typeface="Arial"/>
                        </a:rPr>
                        <a:t>articles 19 &amp;</a:t>
                      </a:r>
                      <a:r>
                        <a:rPr lang="en-GB" sz="1400" baseline="0" dirty="0">
                          <a:solidFill>
                            <a:schemeClr val="tx1"/>
                          </a:solidFill>
                          <a:effectLst/>
                          <a:latin typeface="Times New Roman"/>
                          <a:ea typeface="SimSun"/>
                          <a:cs typeface="Arial"/>
                        </a:rPr>
                        <a:t> </a:t>
                      </a:r>
                      <a:r>
                        <a:rPr lang="en-GB" sz="1400" dirty="0">
                          <a:solidFill>
                            <a:schemeClr val="tx1"/>
                          </a:solidFill>
                          <a:effectLst/>
                          <a:latin typeface="Times New Roman"/>
                          <a:ea typeface="SimSun"/>
                          <a:cs typeface="Arial"/>
                        </a:rPr>
                        <a:t>20)</a:t>
                      </a:r>
                      <a:endParaRPr lang="en-GB" sz="2000" dirty="0">
                        <a:solidFill>
                          <a:schemeClr val="tx1"/>
                        </a:solidFill>
                        <a:effectLst/>
                        <a:latin typeface="Calibri"/>
                        <a:ea typeface="SimSun"/>
                        <a:cs typeface="Arial"/>
                      </a:endParaRPr>
                    </a:p>
                    <a:p>
                      <a:pPr>
                        <a:lnSpc>
                          <a:spcPct val="107000"/>
                        </a:lnSpc>
                        <a:spcAft>
                          <a:spcPts val="200"/>
                        </a:spcAft>
                      </a:pPr>
                      <a:r>
                        <a:rPr lang="en-GB" sz="1400" dirty="0">
                          <a:solidFill>
                            <a:schemeClr val="tx1"/>
                          </a:solidFill>
                          <a:effectLst/>
                          <a:latin typeface="Times New Roman"/>
                          <a:ea typeface="SimSun"/>
                          <a:cs typeface="Arial"/>
                        </a:rPr>
                        <a:t>Common </a:t>
                      </a:r>
                      <a:r>
                        <a:rPr lang="en-GB" sz="1400" dirty="0">
                          <a:solidFill>
                            <a:schemeClr val="tx1"/>
                          </a:solidFill>
                          <a:effectLst/>
                          <a:latin typeface="Times New Roman"/>
                          <a:ea typeface="Times New Roman"/>
                          <a:cs typeface="Arial"/>
                        </a:rPr>
                        <a:t>rule,</a:t>
                      </a:r>
                      <a:r>
                        <a:rPr lang="en-GB" sz="1400" dirty="0">
                          <a:solidFill>
                            <a:schemeClr val="tx1"/>
                          </a:solidFill>
                          <a:effectLst/>
                          <a:latin typeface="Times New Roman"/>
                          <a:ea typeface="SimSun"/>
                          <a:cs typeface="Arial"/>
                        </a:rPr>
                        <a:t> </a:t>
                      </a:r>
                      <a:r>
                        <a:rPr lang="en-GB" sz="1400" u="none" strike="noStrike" dirty="0">
                          <a:solidFill>
                            <a:schemeClr val="tx1"/>
                          </a:solidFill>
                          <a:effectLst/>
                          <a:latin typeface="Times New Roman"/>
                          <a:ea typeface="Times New Roman"/>
                          <a:cs typeface="Arial"/>
                        </a:rPr>
                        <a:t>subparts</a:t>
                      </a:r>
                      <a:r>
                        <a:rPr lang="en-GB" sz="1400" u="none" strike="noStrike" dirty="0">
                          <a:solidFill>
                            <a:schemeClr val="tx1"/>
                          </a:solidFill>
                          <a:effectLst/>
                          <a:latin typeface="Times New Roman"/>
                          <a:ea typeface="SimSun"/>
                          <a:cs typeface="Arial"/>
                        </a:rPr>
                        <a:t> B</a:t>
                      </a:r>
                      <a:r>
                        <a:rPr lang="en-GB" sz="1400" dirty="0">
                          <a:solidFill>
                            <a:schemeClr val="tx1"/>
                          </a:solidFill>
                          <a:effectLst/>
                          <a:latin typeface="Times New Roman"/>
                          <a:ea typeface="Times New Roman"/>
                          <a:cs typeface="Arial"/>
                        </a:rPr>
                        <a:t>, C and D </a:t>
                      </a:r>
                      <a:endParaRPr lang="en-GB" sz="2000" dirty="0">
                        <a:solidFill>
                          <a:schemeClr val="tx1"/>
                        </a:solidFill>
                        <a:effectLst/>
                        <a:latin typeface="Calibri"/>
                        <a:ea typeface="SimSun"/>
                        <a:cs typeface="Arial"/>
                      </a:endParaRPr>
                    </a:p>
                    <a:p>
                      <a:pPr>
                        <a:lnSpc>
                          <a:spcPct val="107000"/>
                        </a:lnSpc>
                        <a:spcAft>
                          <a:spcPts val="200"/>
                        </a:spcAft>
                      </a:pPr>
                      <a:r>
                        <a:rPr lang="en-GB" sz="1400" dirty="0">
                          <a:solidFill>
                            <a:schemeClr val="tx1"/>
                          </a:solidFill>
                          <a:effectLst/>
                          <a:latin typeface="Times New Roman"/>
                          <a:ea typeface="Times New Roman"/>
                          <a:cs typeface="Arial"/>
                        </a:rPr>
                        <a:t>TCPS (</a:t>
                      </a:r>
                      <a:r>
                        <a:rPr lang="en-GB" sz="1400" dirty="0">
                          <a:solidFill>
                            <a:schemeClr val="tx1"/>
                          </a:solidFill>
                          <a:effectLst/>
                          <a:latin typeface="Times New Roman"/>
                          <a:ea typeface="SimSun"/>
                          <a:cs typeface="Arial"/>
                        </a:rPr>
                        <a:t>Chapter 9)</a:t>
                      </a:r>
                      <a:endParaRPr lang="en-GB" sz="2000" dirty="0">
                        <a:solidFill>
                          <a:schemeClr val="tx1"/>
                        </a:solidFill>
                        <a:effectLst/>
                        <a:latin typeface="Calibri"/>
                        <a:ea typeface="SimSun"/>
                        <a:cs typeface="Arial"/>
                      </a:endParaRPr>
                    </a:p>
                    <a:p>
                      <a:pPr>
                        <a:lnSpc>
                          <a:spcPct val="107000"/>
                        </a:lnSpc>
                        <a:spcAft>
                          <a:spcPts val="200"/>
                        </a:spcAft>
                      </a:pPr>
                      <a:r>
                        <a:rPr lang="en-GB" sz="1400" dirty="0">
                          <a:solidFill>
                            <a:schemeClr val="tx1"/>
                          </a:solidFill>
                          <a:effectLst/>
                          <a:latin typeface="Times New Roman"/>
                          <a:ea typeface="Times New Roman"/>
                          <a:cs typeface="Arial"/>
                        </a:rPr>
                        <a:t> </a:t>
                      </a:r>
                      <a:endParaRPr lang="en-GB" sz="2000" dirty="0">
                        <a:solidFill>
                          <a:schemeClr val="tx1"/>
                        </a:solidFill>
                        <a:effectLst/>
                        <a:latin typeface="Calibri"/>
                        <a:ea typeface="SimSun"/>
                        <a:cs typeface="Arial"/>
                      </a:endParaRPr>
                    </a:p>
                  </a:txBody>
                  <a:tcPr marL="68580" marR="68580" marT="0" marB="0">
                    <a:solidFill>
                      <a:srgbClr val="FEE5B1"/>
                    </a:solidFill>
                  </a:tcPr>
                </a:tc>
                <a:extLst>
                  <a:ext uri="{0D108BD9-81ED-4DB2-BD59-A6C34878D82A}">
                    <a16:rowId xmlns:a16="http://schemas.microsoft.com/office/drawing/2014/main" val="10001"/>
                  </a:ext>
                </a:extLst>
              </a:tr>
              <a:tr h="1870433">
                <a:tc>
                  <a:txBody>
                    <a:bodyPr/>
                    <a:lstStyle/>
                    <a:p>
                      <a:pPr>
                        <a:lnSpc>
                          <a:spcPct val="107000"/>
                        </a:lnSpc>
                        <a:spcAft>
                          <a:spcPts val="200"/>
                        </a:spcAft>
                      </a:pPr>
                      <a:r>
                        <a:rPr lang="en-GB" sz="1800" b="1" dirty="0">
                          <a:solidFill>
                            <a:srgbClr val="000000"/>
                          </a:solidFill>
                          <a:effectLst/>
                          <a:latin typeface="Times New Roman"/>
                          <a:ea typeface="SimSun"/>
                          <a:cs typeface="Arial"/>
                        </a:rPr>
                        <a:t>Privacy</a:t>
                      </a:r>
                      <a:endParaRPr lang="en-GB" sz="28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1800" dirty="0">
                          <a:solidFill>
                            <a:srgbClr val="000000"/>
                          </a:solidFill>
                          <a:effectLst/>
                          <a:latin typeface="Times New Roman"/>
                          <a:ea typeface="Calibri"/>
                          <a:cs typeface="Arial"/>
                        </a:rPr>
                        <a:t>The</a:t>
                      </a:r>
                      <a:r>
                        <a:rPr lang="en-GB" sz="1800" dirty="0">
                          <a:solidFill>
                            <a:srgbClr val="000000"/>
                          </a:solidFill>
                          <a:effectLst/>
                          <a:latin typeface="Times New Roman"/>
                          <a:ea typeface="SimSun"/>
                          <a:cs typeface="Arial"/>
                        </a:rPr>
                        <a:t> right or expectation not to be interfered with</a:t>
                      </a:r>
                      <a:r>
                        <a:rPr lang="en-GB" sz="1800" dirty="0">
                          <a:solidFill>
                            <a:srgbClr val="000000"/>
                          </a:solidFill>
                          <a:effectLst/>
                          <a:latin typeface="Times New Roman"/>
                          <a:ea typeface="Calibri"/>
                          <a:cs typeface="Arial"/>
                        </a:rPr>
                        <a:t> or</a:t>
                      </a:r>
                      <a:r>
                        <a:rPr lang="en-GB" sz="1800" dirty="0">
                          <a:solidFill>
                            <a:srgbClr val="000000"/>
                          </a:solidFill>
                          <a:effectLst/>
                          <a:latin typeface="Times New Roman"/>
                          <a:ea typeface="SimSun"/>
                          <a:cs typeface="Arial"/>
                        </a:rPr>
                        <a:t> to be free from surveillance or, more generally, a moral right to be left alone</a:t>
                      </a:r>
                      <a:r>
                        <a:rPr lang="en-GB" sz="1800" i="1" dirty="0">
                          <a:solidFill>
                            <a:srgbClr val="000000"/>
                          </a:solidFill>
                          <a:effectLst/>
                          <a:latin typeface="Times New Roman"/>
                          <a:ea typeface="SimSun"/>
                          <a:cs typeface="Arial"/>
                        </a:rPr>
                        <a:t>.</a:t>
                      </a:r>
                      <a:r>
                        <a:rPr lang="en-GB" sz="1800" dirty="0">
                          <a:solidFill>
                            <a:srgbClr val="000000"/>
                          </a:solidFill>
                          <a:effectLst/>
                          <a:latin typeface="Times New Roman"/>
                          <a:ea typeface="SimSun"/>
                          <a:cs typeface="Arial"/>
                        </a:rPr>
                        <a:t> In practical terms, privacy is for instance concerned with the setting </a:t>
                      </a:r>
                      <a:r>
                        <a:rPr lang="en-GB" sz="1800" dirty="0">
                          <a:solidFill>
                            <a:srgbClr val="000000"/>
                          </a:solidFill>
                          <a:effectLst/>
                          <a:latin typeface="Times New Roman"/>
                          <a:ea typeface="Calibri"/>
                          <a:cs typeface="Arial"/>
                        </a:rPr>
                        <a:t>in</a:t>
                      </a:r>
                      <a:r>
                        <a:rPr lang="en-GB" sz="1800" dirty="0">
                          <a:solidFill>
                            <a:srgbClr val="000000"/>
                          </a:solidFill>
                          <a:effectLst/>
                          <a:latin typeface="Times New Roman"/>
                          <a:ea typeface="SimSun"/>
                          <a:cs typeface="Arial"/>
                        </a:rPr>
                        <a:t> which </a:t>
                      </a:r>
                      <a:r>
                        <a:rPr lang="en-GB" sz="1800" dirty="0">
                          <a:solidFill>
                            <a:srgbClr val="000000"/>
                          </a:solidFill>
                          <a:effectLst/>
                          <a:latin typeface="Times New Roman"/>
                          <a:ea typeface="Calibri"/>
                          <a:cs typeface="Arial"/>
                        </a:rPr>
                        <a:t>a</a:t>
                      </a:r>
                      <a:r>
                        <a:rPr lang="en-GB" sz="1800" dirty="0">
                          <a:solidFill>
                            <a:srgbClr val="000000"/>
                          </a:solidFill>
                          <a:effectLst/>
                          <a:latin typeface="Times New Roman"/>
                          <a:ea typeface="SimSun"/>
                          <a:cs typeface="Arial"/>
                        </a:rPr>
                        <a:t> person’s health-related information is acquired.</a:t>
                      </a:r>
                      <a:endParaRPr lang="en-GB" sz="28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1400" dirty="0">
                          <a:solidFill>
                            <a:schemeClr val="tx1"/>
                          </a:solidFill>
                          <a:effectLst/>
                          <a:latin typeface="Times New Roman"/>
                          <a:ea typeface="Times New Roman"/>
                          <a:cs typeface="Arial"/>
                        </a:rPr>
                        <a:t>TCPS (</a:t>
                      </a:r>
                      <a:r>
                        <a:rPr lang="en-GB" sz="1400" dirty="0">
                          <a:solidFill>
                            <a:schemeClr val="tx1"/>
                          </a:solidFill>
                          <a:effectLst/>
                          <a:latin typeface="Times New Roman"/>
                          <a:ea typeface="SimSun"/>
                          <a:cs typeface="Arial"/>
                        </a:rPr>
                        <a:t>Chapter 5</a:t>
                      </a:r>
                      <a:r>
                        <a:rPr lang="en-GB" sz="1400" dirty="0">
                          <a:solidFill>
                            <a:schemeClr val="tx1"/>
                          </a:solidFill>
                          <a:effectLst/>
                          <a:latin typeface="Times New Roman"/>
                          <a:ea typeface="Times New Roman"/>
                          <a:cs typeface="Arial"/>
                        </a:rPr>
                        <a:t>), DOH (</a:t>
                      </a:r>
                      <a:r>
                        <a:rPr lang="en-GB" sz="1400" dirty="0">
                          <a:solidFill>
                            <a:schemeClr val="tx1"/>
                          </a:solidFill>
                          <a:effectLst/>
                          <a:latin typeface="Times New Roman"/>
                          <a:ea typeface="SimSun"/>
                          <a:cs typeface="Arial"/>
                        </a:rPr>
                        <a:t>article 24)</a:t>
                      </a:r>
                      <a:endParaRPr lang="en-GB" sz="2000" dirty="0">
                        <a:solidFill>
                          <a:schemeClr val="tx1"/>
                        </a:solidFill>
                        <a:effectLst/>
                        <a:latin typeface="Calibri"/>
                        <a:ea typeface="SimSun"/>
                        <a:cs typeface="Arial"/>
                      </a:endParaRPr>
                    </a:p>
                    <a:p>
                      <a:pPr>
                        <a:lnSpc>
                          <a:spcPct val="107000"/>
                        </a:lnSpc>
                        <a:spcAft>
                          <a:spcPts val="200"/>
                        </a:spcAft>
                      </a:pPr>
                      <a:r>
                        <a:rPr lang="en-GB" sz="1400" dirty="0">
                          <a:solidFill>
                            <a:schemeClr val="tx1"/>
                          </a:solidFill>
                          <a:effectLst/>
                          <a:latin typeface="Times New Roman"/>
                          <a:ea typeface="Times New Roman"/>
                          <a:cs typeface="Arial"/>
                        </a:rPr>
                        <a:t> </a:t>
                      </a:r>
                      <a:endParaRPr lang="en-GB" sz="2000" dirty="0">
                        <a:solidFill>
                          <a:schemeClr val="tx1"/>
                        </a:solidFill>
                        <a:effectLst/>
                        <a:latin typeface="Calibri"/>
                        <a:ea typeface="SimSun"/>
                        <a:cs typeface="Arial"/>
                      </a:endParaRPr>
                    </a:p>
                  </a:txBody>
                  <a:tcPr marL="68580" marR="68580" marT="0" marB="0">
                    <a:solidFill>
                      <a:srgbClr val="FEE5B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938581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2135561" y="125760"/>
            <a:ext cx="8353177" cy="1143000"/>
          </a:xfrm>
        </p:spPr>
        <p:txBody>
          <a:bodyPr>
            <a:noAutofit/>
          </a:bodyPr>
          <a:lstStyle/>
          <a:p>
            <a:r>
              <a:rPr lang="en-GB" sz="3200" b="1" dirty="0">
                <a:ln w="1905"/>
                <a:effectLst>
                  <a:glow rad="101600">
                    <a:srgbClr val="FFFFCC">
                      <a:alpha val="60000"/>
                    </a:srgbClr>
                  </a:glow>
                  <a:outerShdw blurRad="38100" dist="38100" dir="2700000" algn="tl">
                    <a:srgbClr val="000000">
                      <a:alpha val="43137"/>
                    </a:srgbClr>
                  </a:outerShdw>
                </a:effectLst>
              </a:rPr>
              <a:t>Core ethical principles/issues in research</a:t>
            </a:r>
            <a:br>
              <a:rPr lang="en-GB" sz="2800" b="1" dirty="0"/>
            </a:br>
            <a:r>
              <a:rPr lang="en-GB" sz="1200" dirty="0"/>
              <a:t>(Source: WHO Training manual: Ethics in research, surveillance and patient care</a:t>
            </a:r>
            <a:r>
              <a:rPr lang="en-GB" sz="1200" i="1" dirty="0"/>
              <a:t> </a:t>
            </a:r>
            <a:r>
              <a:rPr lang="en-GB" sz="1200" dirty="0"/>
              <a:t>in epidemics, emergencies and disasters, WHO (2014)</a:t>
            </a:r>
            <a:r>
              <a:rPr lang="en-GB" sz="1400" b="1" dirty="0"/>
              <a:t>)</a:t>
            </a:r>
            <a:endParaRPr lang="en-GB" sz="24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426857004"/>
              </p:ext>
            </p:extLst>
          </p:nvPr>
        </p:nvGraphicFramePr>
        <p:xfrm>
          <a:off x="2063552" y="1124744"/>
          <a:ext cx="8352928" cy="5616624"/>
        </p:xfrm>
        <a:graphic>
          <a:graphicData uri="http://schemas.openxmlformats.org/drawingml/2006/table">
            <a:tbl>
              <a:tblPr firstRow="1" bandRow="1">
                <a:tableStyleId>{5C22544A-7EE6-4342-B048-85BDC9FD1C3A}</a:tableStyleId>
              </a:tblPr>
              <a:tblGrid>
                <a:gridCol w="1806583">
                  <a:extLst>
                    <a:ext uri="{9D8B030D-6E8A-4147-A177-3AD203B41FA5}">
                      <a16:colId xmlns:a16="http://schemas.microsoft.com/office/drawing/2014/main" val="20000"/>
                    </a:ext>
                  </a:extLst>
                </a:gridCol>
                <a:gridCol w="4773377">
                  <a:extLst>
                    <a:ext uri="{9D8B030D-6E8A-4147-A177-3AD203B41FA5}">
                      <a16:colId xmlns:a16="http://schemas.microsoft.com/office/drawing/2014/main" val="20001"/>
                    </a:ext>
                  </a:extLst>
                </a:gridCol>
                <a:gridCol w="1772968">
                  <a:extLst>
                    <a:ext uri="{9D8B030D-6E8A-4147-A177-3AD203B41FA5}">
                      <a16:colId xmlns:a16="http://schemas.microsoft.com/office/drawing/2014/main" val="20002"/>
                    </a:ext>
                  </a:extLst>
                </a:gridCol>
              </a:tblGrid>
              <a:tr h="713258">
                <a:tc>
                  <a:txBody>
                    <a:bodyPr/>
                    <a:lstStyle/>
                    <a:p>
                      <a:pPr>
                        <a:lnSpc>
                          <a:spcPct val="107000"/>
                        </a:lnSpc>
                        <a:spcAft>
                          <a:spcPts val="200"/>
                        </a:spcAft>
                      </a:pPr>
                      <a:r>
                        <a:rPr lang="en-GB" sz="1800" b="1" dirty="0">
                          <a:effectLst/>
                          <a:latin typeface="Times New Roman"/>
                          <a:ea typeface="SimSun"/>
                          <a:cs typeface="Arial"/>
                        </a:rPr>
                        <a:t>Ethical principle/issue</a:t>
                      </a:r>
                      <a:endParaRPr lang="en-GB" sz="2800" dirty="0">
                        <a:effectLst/>
                        <a:latin typeface="Calibri"/>
                        <a:ea typeface="SimSun"/>
                        <a:cs typeface="Arial"/>
                      </a:endParaRPr>
                    </a:p>
                  </a:txBody>
                  <a:tcPr marL="68580" marR="68580" marT="0" marB="0">
                    <a:solidFill>
                      <a:srgbClr val="F58221"/>
                    </a:solidFill>
                  </a:tcPr>
                </a:tc>
                <a:tc>
                  <a:txBody>
                    <a:bodyPr/>
                    <a:lstStyle/>
                    <a:p>
                      <a:pPr>
                        <a:lnSpc>
                          <a:spcPct val="107000"/>
                        </a:lnSpc>
                        <a:spcAft>
                          <a:spcPts val="200"/>
                        </a:spcAft>
                      </a:pPr>
                      <a:r>
                        <a:rPr kumimoji="0" lang="en-GB" sz="1800" b="1" i="0" u="none" strike="noStrike" kern="1200" cap="none" spc="0" normalizeH="0" baseline="0" noProof="0" dirty="0">
                          <a:ln>
                            <a:noFill/>
                          </a:ln>
                          <a:solidFill>
                            <a:prstClr val="white"/>
                          </a:solidFill>
                          <a:effectLst/>
                          <a:uLnTx/>
                          <a:uFillTx/>
                          <a:latin typeface="Times New Roman"/>
                          <a:ea typeface="Times New Roman"/>
                          <a:cs typeface="Arial"/>
                        </a:rPr>
                        <a:t>Definition</a:t>
                      </a:r>
                      <a:r>
                        <a:rPr kumimoji="0" lang="en-GB" sz="1800" b="1" i="0" u="none" strike="noStrike" kern="1200" cap="none" spc="0" normalizeH="0" baseline="30000" noProof="0" dirty="0">
                          <a:ln>
                            <a:noFill/>
                          </a:ln>
                          <a:solidFill>
                            <a:prstClr val="white"/>
                          </a:solidFill>
                          <a:effectLst/>
                          <a:uLnTx/>
                          <a:uFillTx/>
                          <a:latin typeface="Times New Roman"/>
                          <a:ea typeface="Times New Roman"/>
                          <a:cs typeface="Arial"/>
                        </a:rPr>
                        <a:t>1</a:t>
                      </a:r>
                      <a:endParaRPr lang="en-GB" sz="2800" dirty="0">
                        <a:effectLst/>
                        <a:latin typeface="Calibri"/>
                        <a:ea typeface="SimSun"/>
                        <a:cs typeface="Arial"/>
                      </a:endParaRPr>
                    </a:p>
                  </a:txBody>
                  <a:tcPr marL="68580" marR="68580" marT="0" marB="0">
                    <a:solidFill>
                      <a:srgbClr val="F58221"/>
                    </a:solidFill>
                  </a:tcPr>
                </a:tc>
                <a:tc>
                  <a:txBody>
                    <a:bodyPr/>
                    <a:lstStyle/>
                    <a:p>
                      <a:pPr>
                        <a:lnSpc>
                          <a:spcPct val="107000"/>
                        </a:lnSpc>
                        <a:spcAft>
                          <a:spcPts val="200"/>
                        </a:spcAft>
                      </a:pPr>
                      <a:r>
                        <a:rPr lang="en-GB" sz="1800" b="1" dirty="0">
                          <a:effectLst/>
                          <a:latin typeface="Times New Roman"/>
                          <a:ea typeface="SimSun"/>
                          <a:cs typeface="Arial"/>
                        </a:rPr>
                        <a:t>Examples of guidelines</a:t>
                      </a:r>
                      <a:endParaRPr lang="en-GB" sz="2800" dirty="0">
                        <a:effectLst/>
                        <a:latin typeface="Calibri"/>
                        <a:ea typeface="SimSun"/>
                        <a:cs typeface="Arial"/>
                      </a:endParaRPr>
                    </a:p>
                  </a:txBody>
                  <a:tcPr marL="68580" marR="68580" marT="0" marB="0">
                    <a:solidFill>
                      <a:srgbClr val="F58221"/>
                    </a:solidFill>
                  </a:tcPr>
                </a:tc>
                <a:extLst>
                  <a:ext uri="{0D108BD9-81ED-4DB2-BD59-A6C34878D82A}">
                    <a16:rowId xmlns:a16="http://schemas.microsoft.com/office/drawing/2014/main" val="10000"/>
                  </a:ext>
                </a:extLst>
              </a:tr>
              <a:tr h="2551573">
                <a:tc>
                  <a:txBody>
                    <a:bodyPr/>
                    <a:lstStyle/>
                    <a:p>
                      <a:pPr>
                        <a:lnSpc>
                          <a:spcPct val="107000"/>
                        </a:lnSpc>
                        <a:spcAft>
                          <a:spcPts val="200"/>
                        </a:spcAft>
                      </a:pPr>
                      <a:r>
                        <a:rPr lang="en-GB" sz="2000" b="1" dirty="0">
                          <a:solidFill>
                            <a:srgbClr val="000000"/>
                          </a:solidFill>
                          <a:effectLst/>
                          <a:latin typeface="Times New Roman"/>
                          <a:ea typeface="SimSun"/>
                          <a:cs typeface="Arial"/>
                        </a:rPr>
                        <a:t>Confidentiality</a:t>
                      </a:r>
                      <a:endParaRPr lang="en-GB" sz="32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2000" dirty="0">
                          <a:solidFill>
                            <a:srgbClr val="000000"/>
                          </a:solidFill>
                          <a:effectLst/>
                          <a:latin typeface="Times New Roman"/>
                          <a:ea typeface="Calibri"/>
                          <a:cs typeface="Arial"/>
                        </a:rPr>
                        <a:t>The</a:t>
                      </a:r>
                      <a:r>
                        <a:rPr lang="en-GB" sz="2000" dirty="0">
                          <a:solidFill>
                            <a:srgbClr val="000000"/>
                          </a:solidFill>
                          <a:effectLst/>
                          <a:latin typeface="Times New Roman"/>
                          <a:ea typeface="SimSun"/>
                          <a:cs typeface="Arial"/>
                        </a:rPr>
                        <a:t> principle that ensures that identifiable information is kept out of reach of others. </a:t>
                      </a:r>
                    </a:p>
                    <a:p>
                      <a:pPr>
                        <a:lnSpc>
                          <a:spcPct val="107000"/>
                        </a:lnSpc>
                        <a:spcAft>
                          <a:spcPts val="200"/>
                        </a:spcAft>
                      </a:pPr>
                      <a:r>
                        <a:rPr lang="en-GB" sz="2000" dirty="0">
                          <a:solidFill>
                            <a:srgbClr val="000000"/>
                          </a:solidFill>
                          <a:effectLst/>
                          <a:latin typeface="Times New Roman"/>
                          <a:ea typeface="SimSun"/>
                          <a:cs typeface="Arial"/>
                        </a:rPr>
                        <a:t>All identifiable information about individuals, whether recorded (written, computerized, visual, audio) or simply held in the memory of health professionals, is subject to the duty of confidentiality.</a:t>
                      </a:r>
                      <a:endParaRPr lang="en-GB" sz="32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1400" dirty="0">
                          <a:solidFill>
                            <a:srgbClr val="000000"/>
                          </a:solidFill>
                          <a:effectLst/>
                          <a:latin typeface="Times New Roman"/>
                          <a:ea typeface="SimSun"/>
                          <a:cs typeface="Arial"/>
                        </a:rPr>
                        <a:t>CIOMS</a:t>
                      </a:r>
                      <a:r>
                        <a:rPr lang="en-GB" sz="1400" baseline="0" dirty="0">
                          <a:solidFill>
                            <a:srgbClr val="000000"/>
                          </a:solidFill>
                          <a:effectLst/>
                          <a:latin typeface="Times New Roman"/>
                          <a:ea typeface="SimSun"/>
                          <a:cs typeface="Arial"/>
                        </a:rPr>
                        <a:t> (</a:t>
                      </a:r>
                      <a:r>
                        <a:rPr lang="en-GB" sz="1400" dirty="0">
                          <a:solidFill>
                            <a:srgbClr val="000000"/>
                          </a:solidFill>
                          <a:effectLst/>
                          <a:latin typeface="Times New Roman"/>
                          <a:ea typeface="SimSun"/>
                          <a:cs typeface="Arial"/>
                        </a:rPr>
                        <a:t>Guideline 18)</a:t>
                      </a:r>
                      <a:r>
                        <a:rPr lang="en-GB" sz="1400" baseline="0" dirty="0">
                          <a:solidFill>
                            <a:srgbClr val="000000"/>
                          </a:solidFill>
                          <a:effectLst/>
                          <a:latin typeface="Times New Roman"/>
                          <a:ea typeface="SimSun"/>
                          <a:cs typeface="Arial"/>
                        </a:rPr>
                        <a:t>, TCPS (</a:t>
                      </a:r>
                      <a:r>
                        <a:rPr lang="en-GB" sz="1400" dirty="0">
                          <a:solidFill>
                            <a:srgbClr val="000000"/>
                          </a:solidFill>
                          <a:effectLst/>
                          <a:latin typeface="Times New Roman"/>
                          <a:ea typeface="SimSun"/>
                          <a:cs typeface="Arial"/>
                        </a:rPr>
                        <a:t>Chapter 5)</a:t>
                      </a:r>
                      <a:endParaRPr lang="en-GB" sz="2000" dirty="0">
                        <a:effectLst/>
                        <a:latin typeface="Calibri"/>
                        <a:ea typeface="SimSun"/>
                        <a:cs typeface="Arial"/>
                      </a:endParaRPr>
                    </a:p>
                  </a:txBody>
                  <a:tcPr marL="68580" marR="68580" marT="0" marB="0">
                    <a:solidFill>
                      <a:srgbClr val="FEE5B1"/>
                    </a:solidFill>
                  </a:tcPr>
                </a:tc>
                <a:extLst>
                  <a:ext uri="{0D108BD9-81ED-4DB2-BD59-A6C34878D82A}">
                    <a16:rowId xmlns:a16="http://schemas.microsoft.com/office/drawing/2014/main" val="10001"/>
                  </a:ext>
                </a:extLst>
              </a:tr>
              <a:tr h="2351793">
                <a:tc>
                  <a:txBody>
                    <a:bodyPr/>
                    <a:lstStyle/>
                    <a:p>
                      <a:pPr>
                        <a:lnSpc>
                          <a:spcPct val="107000"/>
                        </a:lnSpc>
                        <a:spcAft>
                          <a:spcPts val="200"/>
                        </a:spcAft>
                      </a:pPr>
                      <a:r>
                        <a:rPr lang="en-GB" sz="2000" b="1" dirty="0">
                          <a:solidFill>
                            <a:srgbClr val="000000"/>
                          </a:solidFill>
                          <a:effectLst/>
                          <a:latin typeface="Times New Roman"/>
                          <a:ea typeface="SimSun"/>
                          <a:cs typeface="Arial"/>
                        </a:rPr>
                        <a:t>Research ethics review</a:t>
                      </a:r>
                      <a:endParaRPr lang="en-GB" sz="32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2000" dirty="0">
                          <a:solidFill>
                            <a:srgbClr val="000000"/>
                          </a:solidFill>
                          <a:effectLst/>
                          <a:latin typeface="Times New Roman"/>
                          <a:ea typeface="Calibri"/>
                          <a:cs typeface="Arial"/>
                        </a:rPr>
                        <a:t>A</a:t>
                      </a:r>
                      <a:r>
                        <a:rPr lang="en-GB" sz="2000" dirty="0">
                          <a:solidFill>
                            <a:srgbClr val="000000"/>
                          </a:solidFill>
                          <a:effectLst/>
                          <a:latin typeface="Times New Roman"/>
                          <a:ea typeface="SimSun"/>
                          <a:cs typeface="Arial"/>
                        </a:rPr>
                        <a:t> process by which a group of experts in research, ethics and other disciplines </a:t>
                      </a:r>
                      <a:r>
                        <a:rPr lang="en-GB" sz="2000" dirty="0">
                          <a:solidFill>
                            <a:srgbClr val="000000"/>
                          </a:solidFill>
                          <a:effectLst/>
                          <a:latin typeface="Times New Roman"/>
                          <a:ea typeface="Calibri"/>
                          <a:cs typeface="Arial"/>
                        </a:rPr>
                        <a:t>decides</a:t>
                      </a:r>
                      <a:r>
                        <a:rPr lang="en-GB" sz="2000" dirty="0">
                          <a:solidFill>
                            <a:srgbClr val="000000"/>
                          </a:solidFill>
                          <a:effectLst/>
                          <a:latin typeface="Times New Roman"/>
                          <a:ea typeface="SimSun"/>
                          <a:cs typeface="Arial"/>
                        </a:rPr>
                        <a:t> whether a research protocol fulfils the ethical standards of research before being undertaken</a:t>
                      </a:r>
                      <a:endParaRPr lang="en-GB" sz="3200" dirty="0">
                        <a:effectLst/>
                        <a:latin typeface="Calibri"/>
                        <a:ea typeface="SimSun"/>
                        <a:cs typeface="Arial"/>
                      </a:endParaRPr>
                    </a:p>
                  </a:txBody>
                  <a:tcPr marL="68580" marR="68580" marT="0" marB="0">
                    <a:solidFill>
                      <a:srgbClr val="FEE5B1"/>
                    </a:solidFill>
                  </a:tcPr>
                </a:tc>
                <a:tc>
                  <a:txBody>
                    <a:bodyPr/>
                    <a:lstStyle/>
                    <a:p>
                      <a:pPr>
                        <a:lnSpc>
                          <a:spcPct val="107000"/>
                        </a:lnSpc>
                        <a:spcAft>
                          <a:spcPts val="200"/>
                        </a:spcAft>
                      </a:pPr>
                      <a:r>
                        <a:rPr lang="en-GB" sz="1400" dirty="0">
                          <a:solidFill>
                            <a:srgbClr val="000000"/>
                          </a:solidFill>
                          <a:effectLst/>
                          <a:latin typeface="Times New Roman"/>
                          <a:ea typeface="SimSun"/>
                          <a:cs typeface="Arial"/>
                        </a:rPr>
                        <a:t>CIOMS</a:t>
                      </a:r>
                      <a:r>
                        <a:rPr lang="en-GB" sz="1400" dirty="0">
                          <a:solidFill>
                            <a:srgbClr val="000000"/>
                          </a:solidFill>
                          <a:effectLst/>
                          <a:latin typeface="Times New Roman"/>
                          <a:ea typeface="Times New Roman"/>
                          <a:cs typeface="Arial"/>
                        </a:rPr>
                        <a:t>, Guidelines</a:t>
                      </a:r>
                      <a:r>
                        <a:rPr lang="en-GB" sz="1400" dirty="0">
                          <a:solidFill>
                            <a:srgbClr val="000000"/>
                          </a:solidFill>
                          <a:effectLst/>
                          <a:latin typeface="Times New Roman"/>
                          <a:ea typeface="SimSun"/>
                          <a:cs typeface="Arial"/>
                        </a:rPr>
                        <a:t> 2</a:t>
                      </a:r>
                      <a:r>
                        <a:rPr lang="en-GB" sz="1400" dirty="0">
                          <a:solidFill>
                            <a:srgbClr val="000000"/>
                          </a:solidFill>
                          <a:effectLst/>
                          <a:latin typeface="Times New Roman"/>
                          <a:ea typeface="Times New Roman"/>
                          <a:cs typeface="Arial"/>
                        </a:rPr>
                        <a:t> and</a:t>
                      </a:r>
                      <a:r>
                        <a:rPr lang="en-GB" sz="1400" dirty="0">
                          <a:solidFill>
                            <a:srgbClr val="000000"/>
                          </a:solidFill>
                          <a:effectLst/>
                          <a:latin typeface="Times New Roman"/>
                          <a:ea typeface="SimSun"/>
                          <a:cs typeface="Arial"/>
                        </a:rPr>
                        <a:t> 20; Common Rule</a:t>
                      </a:r>
                      <a:r>
                        <a:rPr lang="en-GB" sz="1400" dirty="0">
                          <a:solidFill>
                            <a:srgbClr val="000000"/>
                          </a:solidFill>
                          <a:effectLst/>
                          <a:latin typeface="Times New Roman"/>
                          <a:ea typeface="Times New Roman"/>
                          <a:cs typeface="Arial"/>
                        </a:rPr>
                        <a:t>,</a:t>
                      </a:r>
                      <a:r>
                        <a:rPr lang="en-GB" sz="1400" dirty="0">
                          <a:solidFill>
                            <a:srgbClr val="000000"/>
                          </a:solidFill>
                          <a:effectLst/>
                          <a:latin typeface="Times New Roman"/>
                          <a:ea typeface="SimSun"/>
                          <a:cs typeface="Arial"/>
                        </a:rPr>
                        <a:t> </a:t>
                      </a:r>
                      <a:r>
                        <a:rPr lang="en-GB" sz="1400" u="none" strike="noStrike" dirty="0">
                          <a:solidFill>
                            <a:srgbClr val="000000"/>
                          </a:solidFill>
                          <a:effectLst/>
                          <a:latin typeface="Times New Roman"/>
                          <a:ea typeface="Times New Roman"/>
                          <a:cs typeface="Arial"/>
                        </a:rPr>
                        <a:t>subpart</a:t>
                      </a:r>
                      <a:r>
                        <a:rPr lang="en-GB" sz="1400" u="none" strike="noStrike" dirty="0">
                          <a:solidFill>
                            <a:srgbClr val="000000"/>
                          </a:solidFill>
                          <a:effectLst/>
                          <a:latin typeface="Times New Roman"/>
                          <a:ea typeface="SimSun"/>
                          <a:cs typeface="Arial"/>
                        </a:rPr>
                        <a:t> A</a:t>
                      </a:r>
                      <a:r>
                        <a:rPr lang="en-GB" sz="1400" dirty="0">
                          <a:solidFill>
                            <a:srgbClr val="000000"/>
                          </a:solidFill>
                          <a:effectLst/>
                          <a:latin typeface="Times New Roman"/>
                          <a:ea typeface="Times New Roman"/>
                          <a:cs typeface="Arial"/>
                        </a:rPr>
                        <a:t>,</a:t>
                      </a:r>
                      <a:r>
                        <a:rPr lang="en-GB" sz="1400" dirty="0">
                          <a:solidFill>
                            <a:srgbClr val="000000"/>
                          </a:solidFill>
                          <a:effectLst/>
                          <a:latin typeface="Times New Roman"/>
                          <a:ea typeface="SimSun"/>
                          <a:cs typeface="Arial"/>
                        </a:rPr>
                        <a:t> (articles </a:t>
                      </a:r>
                      <a:r>
                        <a:rPr lang="en-GB" sz="1400" u="none" strike="noStrike" dirty="0">
                          <a:solidFill>
                            <a:srgbClr val="000000"/>
                          </a:solidFill>
                          <a:effectLst/>
                          <a:latin typeface="Times New Roman"/>
                          <a:ea typeface="SimSun"/>
                          <a:cs typeface="Arial"/>
                        </a:rPr>
                        <a:t>46.107</a:t>
                      </a:r>
                      <a:r>
                        <a:rPr lang="en-GB" sz="1400" dirty="0">
                          <a:solidFill>
                            <a:srgbClr val="000000"/>
                          </a:solidFill>
                          <a:effectLst/>
                          <a:latin typeface="Times New Roman"/>
                          <a:ea typeface="Times New Roman"/>
                          <a:cs typeface="Arial"/>
                        </a:rPr>
                        <a:t>, </a:t>
                      </a:r>
                      <a:r>
                        <a:rPr lang="en-GB" sz="1400" u="none" strike="noStrike" dirty="0">
                          <a:solidFill>
                            <a:srgbClr val="000000"/>
                          </a:solidFill>
                          <a:effectLst/>
                          <a:latin typeface="Times New Roman"/>
                          <a:ea typeface="SimSun"/>
                          <a:cs typeface="Arial"/>
                        </a:rPr>
                        <a:t>46.108</a:t>
                      </a:r>
                      <a:r>
                        <a:rPr lang="en-GB" sz="1400" dirty="0">
                          <a:solidFill>
                            <a:srgbClr val="000000"/>
                          </a:solidFill>
                          <a:effectLst/>
                          <a:latin typeface="Times New Roman"/>
                          <a:ea typeface="SimSun"/>
                          <a:cs typeface="Arial"/>
                        </a:rPr>
                        <a:t> and </a:t>
                      </a:r>
                      <a:r>
                        <a:rPr lang="en-GB" sz="1400" u="none" strike="noStrike" dirty="0">
                          <a:solidFill>
                            <a:srgbClr val="000000"/>
                          </a:solidFill>
                          <a:effectLst/>
                          <a:latin typeface="Times New Roman"/>
                          <a:ea typeface="SimSun"/>
                          <a:cs typeface="Arial"/>
                        </a:rPr>
                        <a:t>46.109);</a:t>
                      </a:r>
                      <a:r>
                        <a:rPr lang="en-GB" sz="1400" u="none" strike="noStrike" baseline="0" dirty="0">
                          <a:solidFill>
                            <a:srgbClr val="000000"/>
                          </a:solidFill>
                          <a:effectLst/>
                          <a:latin typeface="Times New Roman"/>
                          <a:ea typeface="SimSun"/>
                          <a:cs typeface="Arial"/>
                        </a:rPr>
                        <a:t>  </a:t>
                      </a:r>
                      <a:r>
                        <a:rPr lang="en-GB" sz="1400" dirty="0">
                          <a:solidFill>
                            <a:srgbClr val="000000"/>
                          </a:solidFill>
                          <a:effectLst/>
                          <a:latin typeface="Times New Roman"/>
                          <a:ea typeface="Times New Roman"/>
                          <a:cs typeface="Arial"/>
                        </a:rPr>
                        <a:t>DOH (</a:t>
                      </a:r>
                      <a:r>
                        <a:rPr lang="en-GB" sz="1400" dirty="0">
                          <a:solidFill>
                            <a:srgbClr val="000000"/>
                          </a:solidFill>
                          <a:effectLst/>
                          <a:latin typeface="Times New Roman"/>
                          <a:ea typeface="SimSun"/>
                          <a:cs typeface="Arial"/>
                        </a:rPr>
                        <a:t>article 23); TCPS (Chapter 6)</a:t>
                      </a:r>
                      <a:endParaRPr lang="en-GB" sz="2000" dirty="0">
                        <a:effectLst/>
                        <a:latin typeface="Calibri"/>
                        <a:ea typeface="SimSun"/>
                        <a:cs typeface="Arial"/>
                      </a:endParaRPr>
                    </a:p>
                  </a:txBody>
                  <a:tcPr marL="68580" marR="68580" marT="0" marB="0">
                    <a:solidFill>
                      <a:srgbClr val="FEE5B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2603959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0624DF3-C09E-04EA-4A31-DAA31742DA5C}"/>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D72C5CCC-88AC-66C4-3E29-128A0BB2012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5122" name="Rectangle 2"/>
          <p:cNvSpPr>
            <a:spLocks noGrp="1" noChangeArrowheads="1"/>
          </p:cNvSpPr>
          <p:nvPr>
            <p:ph type="title"/>
          </p:nvPr>
        </p:nvSpPr>
        <p:spPr>
          <a:xfrm>
            <a:off x="2552700" y="188640"/>
            <a:ext cx="7200900" cy="648072"/>
          </a:xfrm>
        </p:spPr>
        <p:txBody>
          <a:bodyPr>
            <a:normAutofit fontScale="90000"/>
          </a:bodyPr>
          <a:lstStyle/>
          <a:p>
            <a:pPr>
              <a:defRPr/>
            </a:pPr>
            <a:r>
              <a:rPr lang="en-US" b="1" dirty="0">
                <a:effectLst>
                  <a:outerShdw blurRad="38100" dist="38100" dir="2700000" algn="tl">
                    <a:srgbClr val="000000">
                      <a:alpha val="43137"/>
                    </a:srgbClr>
                  </a:outerShdw>
                </a:effectLst>
              </a:rPr>
              <a:t>What is IC?</a:t>
            </a:r>
          </a:p>
        </p:txBody>
      </p:sp>
      <p:sp>
        <p:nvSpPr>
          <p:cNvPr id="7171" name="Rectangle 3"/>
          <p:cNvSpPr>
            <a:spLocks noGrp="1" noChangeArrowheads="1"/>
          </p:cNvSpPr>
          <p:nvPr>
            <p:ph idx="1"/>
          </p:nvPr>
        </p:nvSpPr>
        <p:spPr>
          <a:xfrm>
            <a:off x="761999" y="1765179"/>
            <a:ext cx="10084191" cy="5760640"/>
          </a:xfrm>
        </p:spPr>
        <p:txBody>
          <a:bodyPr>
            <a:normAutofit/>
          </a:bodyPr>
          <a:lstStyle/>
          <a:p>
            <a:pPr fontAlgn="t"/>
            <a:r>
              <a:rPr lang="en-GB" dirty="0"/>
              <a:t>A process whereby potential research </a:t>
            </a:r>
            <a:r>
              <a:rPr lang="en-GB" b="1" dirty="0"/>
              <a:t>participants decide </a:t>
            </a:r>
            <a:r>
              <a:rPr lang="en-GB" dirty="0"/>
              <a:t>whether they want to participate in the proposed study </a:t>
            </a:r>
            <a:r>
              <a:rPr lang="en-GB" b="1" dirty="0"/>
              <a:t>after receiving information </a:t>
            </a:r>
            <a:r>
              <a:rPr lang="en-GB" dirty="0"/>
              <a:t>about it. </a:t>
            </a:r>
          </a:p>
          <a:p>
            <a:pPr fontAlgn="t"/>
            <a:r>
              <a:rPr lang="en-GB" dirty="0"/>
              <a:t>Decisions must be made </a:t>
            </a:r>
            <a:r>
              <a:rPr lang="en-GB" b="1" dirty="0"/>
              <a:t>free from coercion</a:t>
            </a:r>
            <a:r>
              <a:rPr lang="en-GB" dirty="0"/>
              <a:t>, by a competent person who can understand the information given and appreciate the associated risks. </a:t>
            </a:r>
          </a:p>
          <a:p>
            <a:pPr fontAlgn="t"/>
            <a:r>
              <a:rPr lang="en-GB" dirty="0"/>
              <a:t>The information given to the participant </a:t>
            </a:r>
            <a:r>
              <a:rPr lang="en-GB" b="1" dirty="0"/>
              <a:t>should be in a language and format suitable to the participant</a:t>
            </a:r>
            <a:r>
              <a:rPr lang="en-GB" dirty="0"/>
              <a:t>’s ability to comprehend it.</a:t>
            </a:r>
          </a:p>
          <a:p>
            <a:pPr marL="0" indent="0">
              <a:buClr>
                <a:schemeClr val="accent1"/>
              </a:buClr>
              <a:buNone/>
            </a:pPr>
            <a:endParaRPr lang="en-US" dirty="0"/>
          </a:p>
        </p:txBody>
      </p:sp>
    </p:spTree>
    <p:custDataLst>
      <p:tags r:id="rId1"/>
    </p:custDataLst>
    <p:extLst>
      <p:ext uri="{BB962C8B-B14F-4D97-AF65-F5344CB8AC3E}">
        <p14:creationId xmlns:p14="http://schemas.microsoft.com/office/powerpoint/2010/main" val="3284536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randombar(horizontal)">
                                      <p:cBhvr>
                                        <p:cTn id="7" dur="500"/>
                                        <p:tgtEl>
                                          <p:spTgt spid="71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Effect transition="in" filter="randombar(horizontal)">
                                      <p:cBhvr>
                                        <p:cTn id="12" dur="500"/>
                                        <p:tgtEl>
                                          <p:spTgt spid="71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Effect transition="in" filter="randombar(horizontal)">
                                      <p:cBhvr>
                                        <p:cTn id="17" dur="500"/>
                                        <p:tgtEl>
                                          <p:spTgt spid="71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BE307A3-23F5-7E50-95BE-1F8235B9B12B}"/>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E2A72038-D066-DE63-58A3-9652A9BC1BA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6146" name="Rectangle 2"/>
          <p:cNvSpPr>
            <a:spLocks noGrp="1" noChangeArrowheads="1"/>
          </p:cNvSpPr>
          <p:nvPr>
            <p:ph type="title"/>
          </p:nvPr>
        </p:nvSpPr>
        <p:spPr>
          <a:xfrm>
            <a:off x="2552700" y="188640"/>
            <a:ext cx="7200900" cy="792088"/>
          </a:xfrm>
        </p:spPr>
        <p:txBody>
          <a:bodyPr>
            <a:normAutofit/>
          </a:bodyPr>
          <a:lstStyle/>
          <a:p>
            <a:pPr>
              <a:defRPr/>
            </a:pPr>
            <a:r>
              <a:rPr lang="en-US" sz="4300" b="1" dirty="0">
                <a:effectLst>
                  <a:outerShdw blurRad="38100" dist="38100" dir="2700000" algn="tl">
                    <a:srgbClr val="000000">
                      <a:alpha val="43137"/>
                    </a:srgbClr>
                  </a:outerShdw>
                </a:effectLst>
              </a:rPr>
              <a:t>Components of IC:</a:t>
            </a:r>
          </a:p>
        </p:txBody>
      </p:sp>
      <p:sp>
        <p:nvSpPr>
          <p:cNvPr id="8195" name="Rectangle 3"/>
          <p:cNvSpPr>
            <a:spLocks noGrp="1" noChangeArrowheads="1"/>
          </p:cNvSpPr>
          <p:nvPr>
            <p:ph idx="1"/>
          </p:nvPr>
        </p:nvSpPr>
        <p:spPr>
          <a:xfrm>
            <a:off x="762000" y="2078007"/>
            <a:ext cx="10393680" cy="5616624"/>
          </a:xfrm>
        </p:spPr>
        <p:txBody>
          <a:bodyPr>
            <a:normAutofit/>
          </a:bodyPr>
          <a:lstStyle/>
          <a:p>
            <a:pPr marL="571500" indent="-571500">
              <a:buFont typeface="+mj-lt"/>
              <a:buAutoNum type="arabicPeriod"/>
            </a:pPr>
            <a:r>
              <a:rPr lang="en-US" sz="2600" dirty="0"/>
              <a:t>"</a:t>
            </a:r>
            <a:r>
              <a:rPr lang="en-US" sz="2600" b="1" dirty="0"/>
              <a:t>Disclosure</a:t>
            </a:r>
            <a:r>
              <a:rPr lang="en-US" sz="2600" dirty="0"/>
              <a:t>" refers to the provision of relevant information by the clinician and its comprehension by the patient. </a:t>
            </a:r>
            <a:r>
              <a:rPr lang="en-US" sz="2400" dirty="0"/>
              <a:t>This refers to the process during which physicians provide information about the proposed research to the participant</a:t>
            </a:r>
            <a:endParaRPr lang="en-US" sz="2600" dirty="0"/>
          </a:p>
          <a:p>
            <a:pPr marL="571500" indent="-571500">
              <a:buFont typeface="+mj-lt"/>
              <a:buAutoNum type="arabicPeriod"/>
            </a:pPr>
            <a:r>
              <a:rPr lang="en-US" sz="2600" dirty="0"/>
              <a:t>"</a:t>
            </a:r>
            <a:r>
              <a:rPr lang="en-US" sz="2600" b="1" dirty="0"/>
              <a:t>Capacity</a:t>
            </a:r>
            <a:r>
              <a:rPr lang="en-US" sz="2600" dirty="0"/>
              <a:t>" refers to the patient's ability to understand the relevant information and to appreciate those consequences of his or her decision that might reasonably be foreseen. </a:t>
            </a:r>
          </a:p>
          <a:p>
            <a:pPr marL="571500" indent="-571500">
              <a:buFont typeface="+mj-lt"/>
              <a:buAutoNum type="arabicPeriod"/>
            </a:pPr>
            <a:r>
              <a:rPr lang="en-US" sz="2600" dirty="0"/>
              <a:t>"</a:t>
            </a:r>
            <a:r>
              <a:rPr lang="en-US" sz="2600" b="1" dirty="0"/>
              <a:t>Voluntariness</a:t>
            </a:r>
            <a:r>
              <a:rPr lang="en-US" sz="2600" dirty="0"/>
              <a:t>" refers to the patient's right to come to a decision freely, without force, coercion or manipulation.</a:t>
            </a:r>
          </a:p>
        </p:txBody>
      </p:sp>
    </p:spTree>
    <p:custDataLst>
      <p:tags r:id="rId1"/>
    </p:custDataLst>
    <p:extLst>
      <p:ext uri="{BB962C8B-B14F-4D97-AF65-F5344CB8AC3E}">
        <p14:creationId xmlns:p14="http://schemas.microsoft.com/office/powerpoint/2010/main" val="2151602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476C347-1BBE-BDBB-CA2D-66EEEC37472D}"/>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91B9C526-A358-EB64-C18A-92D04EB130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11267" name="Rectangle 2"/>
          <p:cNvSpPr>
            <a:spLocks noGrp="1" noChangeArrowheads="1"/>
          </p:cNvSpPr>
          <p:nvPr>
            <p:ph type="title"/>
          </p:nvPr>
        </p:nvSpPr>
        <p:spPr>
          <a:xfrm>
            <a:off x="2639616" y="0"/>
            <a:ext cx="7200900" cy="1485900"/>
          </a:xfrm>
        </p:spPr>
        <p:txBody>
          <a:bodyPr>
            <a:normAutofit/>
          </a:bodyPr>
          <a:lstStyle/>
          <a:p>
            <a:pPr>
              <a:defRPr/>
            </a:pPr>
            <a:r>
              <a:rPr lang="en-US" b="1" dirty="0"/>
              <a:t>Eight Required Elements</a:t>
            </a:r>
            <a:br>
              <a:rPr lang="en-US" b="1" dirty="0"/>
            </a:br>
            <a:r>
              <a:rPr lang="en-US" sz="2800" b="1" dirty="0"/>
              <a:t>[45 CFR 46.116(a) &amp; 21 CFR 50.25]</a:t>
            </a:r>
          </a:p>
        </p:txBody>
      </p:sp>
      <p:sp>
        <p:nvSpPr>
          <p:cNvPr id="91139" name="Rectangle 3"/>
          <p:cNvSpPr>
            <a:spLocks noGrp="1" noChangeArrowheads="1"/>
          </p:cNvSpPr>
          <p:nvPr>
            <p:ph idx="1"/>
          </p:nvPr>
        </p:nvSpPr>
        <p:spPr>
          <a:xfrm>
            <a:off x="928468" y="1750401"/>
            <a:ext cx="9704036" cy="5112568"/>
          </a:xfrm>
        </p:spPr>
        <p:txBody>
          <a:bodyPr>
            <a:noAutofit/>
          </a:bodyPr>
          <a:lstStyle/>
          <a:p>
            <a:pPr marL="609600" indent="-609600">
              <a:buFont typeface="+mj-lt"/>
              <a:buAutoNum type="arabicPeriod"/>
            </a:pPr>
            <a:r>
              <a:rPr lang="en-US" sz="2400" dirty="0"/>
              <a:t>Statement  that study in research and information on purposes / duration / procedures / experimental procedures</a:t>
            </a:r>
          </a:p>
          <a:p>
            <a:pPr marL="609600" indent="-609600">
              <a:buFont typeface="+mj-lt"/>
              <a:buAutoNum type="arabicPeriod"/>
            </a:pPr>
            <a:r>
              <a:rPr lang="en-US" sz="2400" dirty="0"/>
              <a:t>Reasonably foreseeable risks or discomforts</a:t>
            </a:r>
          </a:p>
          <a:p>
            <a:pPr marL="609600" indent="-609600">
              <a:buFont typeface="+mj-lt"/>
              <a:buAutoNum type="arabicPeriod"/>
            </a:pPr>
            <a:r>
              <a:rPr lang="en-US" sz="2400" dirty="0"/>
              <a:t>Reasonably expected benefits</a:t>
            </a:r>
          </a:p>
          <a:p>
            <a:pPr marL="609600" indent="-609600">
              <a:buFont typeface="+mj-lt"/>
              <a:buAutoNum type="arabicPeriod"/>
            </a:pPr>
            <a:r>
              <a:rPr lang="en-US" sz="2400" dirty="0"/>
              <a:t>Alternative procedures</a:t>
            </a:r>
          </a:p>
          <a:p>
            <a:pPr marL="609600" indent="-609600">
              <a:buFont typeface="+mj-lt"/>
              <a:buAutoNum type="arabicPeriod" startAt="5"/>
            </a:pPr>
            <a:r>
              <a:rPr lang="en-US" sz="2400" dirty="0"/>
              <a:t>How confidentiality will be maintained</a:t>
            </a:r>
          </a:p>
          <a:p>
            <a:pPr marL="609600" indent="-609600">
              <a:buFont typeface="+mj-lt"/>
              <a:buAutoNum type="arabicPeriod" startAt="5"/>
            </a:pPr>
            <a:r>
              <a:rPr lang="en-US" sz="2400" dirty="0"/>
              <a:t>Information on compensation for injuries (unless minimal risk)</a:t>
            </a:r>
          </a:p>
          <a:p>
            <a:pPr marL="609600" indent="-609600">
              <a:buFont typeface="+mj-lt"/>
              <a:buAutoNum type="arabicPeriod" startAt="5"/>
            </a:pPr>
            <a:r>
              <a:rPr lang="en-US" sz="2400" dirty="0"/>
              <a:t>Contact persons for information on research, injury, subject’s rights</a:t>
            </a:r>
          </a:p>
          <a:p>
            <a:pPr marL="609600" indent="-609600">
              <a:buFont typeface="+mj-lt"/>
              <a:buAutoNum type="arabicPeriod" startAt="5"/>
            </a:pPr>
            <a:r>
              <a:rPr lang="en-US" sz="2400" dirty="0"/>
              <a:t>Voluntary participation, no penalty or loss of benefits for refusal or withdrawal</a:t>
            </a:r>
          </a:p>
          <a:p>
            <a:pPr marL="609600" indent="-609600">
              <a:buFont typeface="+mj-lt"/>
              <a:buAutoNum type="arabicPeriod"/>
            </a:pPr>
            <a:endParaRPr lang="en-US" sz="2400" dirty="0"/>
          </a:p>
          <a:p>
            <a:pPr marL="609600" indent="-609600">
              <a:buNone/>
            </a:pPr>
            <a:endParaRPr lang="en-US" sz="2400" dirty="0"/>
          </a:p>
        </p:txBody>
      </p:sp>
    </p:spTree>
    <p:extLst>
      <p:ext uri="{BB962C8B-B14F-4D97-AF65-F5344CB8AC3E}">
        <p14:creationId xmlns:p14="http://schemas.microsoft.com/office/powerpoint/2010/main" val="8736681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0FA69DE9-5FBD-1DEE-30AA-525B2B76C858}"/>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215B6D91-34A8-CB9F-4296-E93D08AFAA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15363" name="Rectangle 2"/>
          <p:cNvSpPr>
            <a:spLocks noGrp="1" noChangeArrowheads="1"/>
          </p:cNvSpPr>
          <p:nvPr>
            <p:ph type="title"/>
          </p:nvPr>
        </p:nvSpPr>
        <p:spPr>
          <a:xfrm>
            <a:off x="2567608" y="188640"/>
            <a:ext cx="7200900" cy="648072"/>
          </a:xfrm>
        </p:spPr>
        <p:txBody>
          <a:bodyPr>
            <a:normAutofit fontScale="90000"/>
          </a:bodyPr>
          <a:lstStyle/>
          <a:p>
            <a:pPr>
              <a:defRPr/>
            </a:pPr>
            <a:r>
              <a:rPr lang="en-US" sz="4300" b="1" dirty="0">
                <a:effectLst>
                  <a:outerShdw blurRad="38100" dist="38100" dir="2700000" algn="tl">
                    <a:srgbClr val="000000">
                      <a:alpha val="43137"/>
                    </a:srgbClr>
                  </a:outerShdw>
                </a:effectLst>
              </a:rPr>
              <a:t>Waiver of Informed Consent</a:t>
            </a:r>
          </a:p>
        </p:txBody>
      </p:sp>
      <p:sp>
        <p:nvSpPr>
          <p:cNvPr id="15364" name="Rectangle 3"/>
          <p:cNvSpPr>
            <a:spLocks noGrp="1" noChangeArrowheads="1"/>
          </p:cNvSpPr>
          <p:nvPr>
            <p:ph idx="1"/>
          </p:nvPr>
        </p:nvSpPr>
        <p:spPr>
          <a:xfrm rot="21600000">
            <a:off x="1097280" y="1230606"/>
            <a:ext cx="10227212" cy="5832648"/>
          </a:xfrm>
        </p:spPr>
        <p:txBody>
          <a:bodyPr rtlCol="0">
            <a:normAutofit/>
          </a:bodyPr>
          <a:lstStyle/>
          <a:p>
            <a:pPr marL="274320" indent="-274320">
              <a:spcBef>
                <a:spcPts val="0"/>
              </a:spcBef>
              <a:buNone/>
              <a:defRPr/>
            </a:pPr>
            <a:r>
              <a:rPr lang="en-US" dirty="0">
                <a:solidFill>
                  <a:srgbClr val="00AEEF"/>
                </a:solidFill>
              </a:rPr>
              <a:t>Conditions to waiver IC: </a:t>
            </a:r>
          </a:p>
          <a:p>
            <a:pPr marL="640080" lvl="1" indent="-274320">
              <a:buClr>
                <a:srgbClr val="00AEEF"/>
              </a:buClr>
              <a:buFont typeface="Wingdings" pitchFamily="2" charset="2"/>
              <a:buChar char="v"/>
              <a:defRPr/>
            </a:pPr>
            <a:r>
              <a:rPr lang="en-US" sz="3200" dirty="0"/>
              <a:t> Poses no more than Minimal risk</a:t>
            </a:r>
          </a:p>
          <a:p>
            <a:pPr marL="640080" lvl="1" indent="-274320">
              <a:buClr>
                <a:srgbClr val="00AEEF"/>
              </a:buClr>
              <a:buFont typeface="Wingdings" pitchFamily="2" charset="2"/>
              <a:buChar char="v"/>
              <a:defRPr/>
            </a:pPr>
            <a:r>
              <a:rPr lang="en-US" sz="3200" dirty="0"/>
              <a:t> Waiver or alteration will not adversely affect the rights and welfare of the subjects</a:t>
            </a:r>
          </a:p>
          <a:p>
            <a:pPr marL="640080" lvl="1" indent="-274320">
              <a:buClr>
                <a:srgbClr val="00AEEF"/>
              </a:buClr>
              <a:buFont typeface="Wingdings" pitchFamily="2" charset="2"/>
              <a:buChar char="v"/>
              <a:defRPr/>
            </a:pPr>
            <a:r>
              <a:rPr lang="en-US" sz="3200" dirty="0"/>
              <a:t> Research could not practicably be carried out without the waiver or alteration</a:t>
            </a:r>
          </a:p>
          <a:p>
            <a:pPr marL="640080" lvl="1" indent="-274320">
              <a:buClr>
                <a:srgbClr val="00AEEF"/>
              </a:buClr>
              <a:buFont typeface="Wingdings" pitchFamily="2" charset="2"/>
              <a:buChar char="v"/>
              <a:defRPr/>
            </a:pPr>
            <a:r>
              <a:rPr lang="en-US" sz="3200" dirty="0"/>
              <a:t> Does not involve a therapeutic intervention</a:t>
            </a:r>
          </a:p>
          <a:p>
            <a:pPr marL="640080" lvl="1" indent="-274320">
              <a:buClr>
                <a:srgbClr val="00AEEF"/>
              </a:buClr>
              <a:buFont typeface="Wingdings" pitchFamily="2" charset="2"/>
              <a:buChar char="v"/>
              <a:defRPr/>
            </a:pPr>
            <a:r>
              <a:rPr lang="en-US" sz="3200" dirty="0"/>
              <a:t> Subjects will be provided with additional pertinent information</a:t>
            </a:r>
          </a:p>
          <a:p>
            <a:pPr marL="274320" indent="-274320">
              <a:spcBef>
                <a:spcPts val="0"/>
              </a:spcBef>
              <a:buNone/>
              <a:defRPr/>
            </a:pPr>
            <a:endParaRPr lang="en-US" dirty="0">
              <a:latin typeface="Arial" pitchFamily="34" charset="0"/>
            </a:endParaRPr>
          </a:p>
          <a:p>
            <a:pPr marL="274320" indent="-274320" algn="ctr">
              <a:spcBef>
                <a:spcPts val="0"/>
              </a:spcBef>
              <a:buNone/>
              <a:defRPr/>
            </a:pPr>
            <a:r>
              <a:rPr lang="en-US" sz="3000" b="1" dirty="0">
                <a:solidFill>
                  <a:srgbClr val="F58221"/>
                </a:solidFill>
                <a:latin typeface="Arial" pitchFamily="34" charset="0"/>
              </a:rPr>
              <a:t>All of the above must apply</a:t>
            </a:r>
          </a:p>
        </p:txBody>
      </p:sp>
    </p:spTree>
    <p:extLst>
      <p:ext uri="{BB962C8B-B14F-4D97-AF65-F5344CB8AC3E}">
        <p14:creationId xmlns:p14="http://schemas.microsoft.com/office/powerpoint/2010/main" val="28922351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8053D778-0034-46C1-BDE0-E53B5A015DC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407B374F-84C5-512E-83FA-640C6621AB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16387" name="Rectangle 2"/>
          <p:cNvSpPr>
            <a:spLocks noGrp="1" noChangeArrowheads="1"/>
          </p:cNvSpPr>
          <p:nvPr>
            <p:ph type="title"/>
          </p:nvPr>
        </p:nvSpPr>
        <p:spPr>
          <a:xfrm>
            <a:off x="1334087" y="399655"/>
            <a:ext cx="8686800" cy="936104"/>
          </a:xfrm>
        </p:spPr>
        <p:txBody>
          <a:bodyPr>
            <a:noAutofit/>
          </a:bodyPr>
          <a:lstStyle/>
          <a:p>
            <a:pPr>
              <a:defRPr/>
            </a:pPr>
            <a:r>
              <a:rPr lang="en-US" sz="4300" b="1" dirty="0">
                <a:solidFill>
                  <a:srgbClr val="F58221"/>
                </a:solidFill>
                <a:effectLst>
                  <a:outerShdw blurRad="38100" dist="38100" dir="2700000" algn="tl">
                    <a:srgbClr val="000000">
                      <a:alpha val="43137"/>
                    </a:srgbClr>
                  </a:outerShdw>
                </a:effectLst>
              </a:rPr>
              <a:t>Documentation of Informed Co</a:t>
            </a:r>
            <a:r>
              <a:rPr lang="en-US" sz="4000" b="1" dirty="0">
                <a:solidFill>
                  <a:srgbClr val="F58221"/>
                </a:solidFill>
                <a:effectLst>
                  <a:outerShdw blurRad="38100" dist="38100" dir="2700000" algn="tl">
                    <a:srgbClr val="000000">
                      <a:alpha val="43137"/>
                    </a:srgbClr>
                  </a:outerShdw>
                </a:effectLst>
              </a:rPr>
              <a:t>nsent</a:t>
            </a:r>
            <a:endParaRPr lang="en-US" sz="4300" b="1" dirty="0">
              <a:solidFill>
                <a:srgbClr val="F58221"/>
              </a:solidFill>
              <a:effectLst>
                <a:outerShdw blurRad="38100" dist="38100" dir="2700000" algn="tl">
                  <a:srgbClr val="000000">
                    <a:alpha val="43137"/>
                  </a:srgbClr>
                </a:outerShdw>
              </a:effectLst>
            </a:endParaRPr>
          </a:p>
        </p:txBody>
      </p:sp>
      <p:sp>
        <p:nvSpPr>
          <p:cNvPr id="96259" name="Rectangle 3"/>
          <p:cNvSpPr>
            <a:spLocks noGrp="1" noChangeArrowheads="1"/>
          </p:cNvSpPr>
          <p:nvPr>
            <p:ph idx="1"/>
          </p:nvPr>
        </p:nvSpPr>
        <p:spPr>
          <a:xfrm>
            <a:off x="1125415" y="1814061"/>
            <a:ext cx="9075041" cy="5472608"/>
          </a:xfrm>
        </p:spPr>
        <p:txBody>
          <a:bodyPr>
            <a:noAutofit/>
          </a:bodyPr>
          <a:lstStyle/>
          <a:p>
            <a:pPr algn="l" rtl="0" eaLnBrk="1" hangingPunct="1">
              <a:buClr>
                <a:srgbClr val="00AEEF"/>
              </a:buClr>
              <a:buFont typeface="Wingdings" pitchFamily="2" charset="2"/>
              <a:buChar char="v"/>
            </a:pPr>
            <a:r>
              <a:rPr lang="en-US" sz="3200" dirty="0"/>
              <a:t> Written consent document</a:t>
            </a:r>
          </a:p>
          <a:p>
            <a:pPr algn="l" rtl="0" eaLnBrk="1" hangingPunct="1">
              <a:buClr>
                <a:srgbClr val="00AEEF"/>
              </a:buClr>
              <a:buFont typeface="Wingdings" pitchFamily="2" charset="2"/>
              <a:buChar char="v"/>
            </a:pPr>
            <a:r>
              <a:rPr lang="en-US" sz="3200" dirty="0"/>
              <a:t> Language understandable to the subject or the subject’s Legally Authorized Representative (LAR), or </a:t>
            </a:r>
          </a:p>
          <a:p>
            <a:pPr algn="l" rtl="0" eaLnBrk="1" hangingPunct="1">
              <a:buClr>
                <a:srgbClr val="00AEEF"/>
              </a:buClr>
              <a:buFont typeface="Wingdings" pitchFamily="2" charset="2"/>
              <a:buChar char="v"/>
            </a:pPr>
            <a:r>
              <a:rPr lang="en-US" sz="3200" dirty="0"/>
              <a:t> Signed by subject or subject’s LAR</a:t>
            </a:r>
          </a:p>
          <a:p>
            <a:pPr algn="l" rtl="0" eaLnBrk="1" hangingPunct="1">
              <a:buClr>
                <a:srgbClr val="00AEEF"/>
              </a:buClr>
              <a:buFont typeface="Wingdings" pitchFamily="2" charset="2"/>
              <a:buChar char="v"/>
            </a:pPr>
            <a:r>
              <a:rPr lang="en-US" sz="3200" dirty="0"/>
              <a:t> Copy SHALL be given to subject</a:t>
            </a:r>
          </a:p>
          <a:p>
            <a:pPr algn="l" rtl="0" eaLnBrk="1" hangingPunct="1">
              <a:buClr>
                <a:srgbClr val="00AEEF"/>
              </a:buClr>
              <a:buFont typeface="Wingdings" pitchFamily="2" charset="2"/>
              <a:buChar char="v"/>
            </a:pPr>
            <a:r>
              <a:rPr lang="en-US" sz="3200" dirty="0"/>
              <a:t> Opportunity to read before signing</a:t>
            </a:r>
          </a:p>
        </p:txBody>
      </p:sp>
    </p:spTree>
    <p:extLst>
      <p:ext uri="{BB962C8B-B14F-4D97-AF65-F5344CB8AC3E}">
        <p14:creationId xmlns:p14="http://schemas.microsoft.com/office/powerpoint/2010/main" val="36707774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DABFF49-8829-03EF-AABD-8FD3317D0607}"/>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B1AE3A6C-583F-A37E-AA6B-BC3265021C4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17410" name="Rectangle 2"/>
          <p:cNvSpPr>
            <a:spLocks noGrp="1" noChangeArrowheads="1"/>
          </p:cNvSpPr>
          <p:nvPr>
            <p:ph type="title"/>
          </p:nvPr>
        </p:nvSpPr>
        <p:spPr>
          <a:xfrm>
            <a:off x="2207568" y="116632"/>
            <a:ext cx="8460432" cy="576064"/>
          </a:xfrm>
        </p:spPr>
        <p:txBody>
          <a:bodyPr>
            <a:normAutofit/>
          </a:bodyPr>
          <a:lstStyle/>
          <a:p>
            <a:pPr>
              <a:defRPr/>
            </a:pPr>
            <a:r>
              <a:rPr lang="en-US" sz="2800" b="1" dirty="0">
                <a:effectLst>
                  <a:outerShdw blurRad="38100" dist="38100" dir="2700000" algn="tl">
                    <a:srgbClr val="000000">
                      <a:alpha val="43137"/>
                    </a:srgbClr>
                  </a:outerShdw>
                </a:effectLst>
              </a:rPr>
              <a:t>Principles for Providing Information to Participant:</a:t>
            </a:r>
          </a:p>
        </p:txBody>
      </p:sp>
      <p:sp>
        <p:nvSpPr>
          <p:cNvPr id="14339" name="Rectangle 3"/>
          <p:cNvSpPr>
            <a:spLocks noGrp="1" noChangeArrowheads="1"/>
          </p:cNvSpPr>
          <p:nvPr>
            <p:ph idx="1"/>
          </p:nvPr>
        </p:nvSpPr>
        <p:spPr>
          <a:xfrm>
            <a:off x="956603" y="1835518"/>
            <a:ext cx="9973994" cy="5472609"/>
          </a:xfrm>
        </p:spPr>
        <p:txBody>
          <a:bodyPr>
            <a:normAutofit/>
          </a:bodyPr>
          <a:lstStyle/>
          <a:p>
            <a:pPr algn="l" rtl="0" eaLnBrk="1" hangingPunct="1">
              <a:lnSpc>
                <a:spcPct val="80000"/>
              </a:lnSpc>
              <a:buClr>
                <a:srgbClr val="00AEEF"/>
              </a:buClr>
              <a:buFont typeface="Wingdings" pitchFamily="2" charset="2"/>
              <a:buChar char="v"/>
            </a:pPr>
            <a:r>
              <a:rPr lang="en-US" sz="3600" dirty="0"/>
              <a:t>Make it clear; avoid jargon</a:t>
            </a:r>
          </a:p>
          <a:p>
            <a:pPr algn="l" rtl="0" eaLnBrk="1" hangingPunct="1">
              <a:lnSpc>
                <a:spcPct val="80000"/>
              </a:lnSpc>
              <a:buClr>
                <a:srgbClr val="00AEEF"/>
              </a:buClr>
              <a:buFont typeface="Wingdings" pitchFamily="2" charset="2"/>
              <a:buChar char="v"/>
            </a:pPr>
            <a:r>
              <a:rPr lang="en-US" sz="3600" dirty="0"/>
              <a:t>Use language appropriate to the participant’s level of understanding in a language of their fluency</a:t>
            </a:r>
          </a:p>
          <a:p>
            <a:pPr algn="l" rtl="0" eaLnBrk="1" hangingPunct="1">
              <a:lnSpc>
                <a:spcPct val="80000"/>
              </a:lnSpc>
              <a:buClr>
                <a:srgbClr val="00AEEF"/>
              </a:buClr>
              <a:buFont typeface="Wingdings" pitchFamily="2" charset="2"/>
              <a:buChar char="v"/>
            </a:pPr>
            <a:r>
              <a:rPr lang="en-US" sz="3600" dirty="0"/>
              <a:t>Invite questions from the patient and check for understanding</a:t>
            </a:r>
          </a:p>
          <a:p>
            <a:pPr>
              <a:lnSpc>
                <a:spcPct val="80000"/>
              </a:lnSpc>
              <a:buClr>
                <a:srgbClr val="00AEEF"/>
              </a:buClr>
              <a:buFont typeface="Wingdings" pitchFamily="2" charset="2"/>
              <a:buChar char="v"/>
            </a:pPr>
            <a:r>
              <a:rPr lang="en-US" sz="3600" dirty="0"/>
              <a:t>Summarize the imparted information</a:t>
            </a:r>
          </a:p>
          <a:p>
            <a:pPr>
              <a:lnSpc>
                <a:spcPct val="80000"/>
              </a:lnSpc>
              <a:buClr>
                <a:srgbClr val="00AEEF"/>
              </a:buClr>
              <a:buFont typeface="Wingdings" pitchFamily="2" charset="2"/>
              <a:buChar char="v"/>
            </a:pPr>
            <a:r>
              <a:rPr lang="en-US" sz="3600" dirty="0"/>
              <a:t>Provide contact information (and other resources)</a:t>
            </a:r>
          </a:p>
          <a:p>
            <a:pPr algn="l" rtl="0" eaLnBrk="1" hangingPunct="1">
              <a:lnSpc>
                <a:spcPct val="80000"/>
              </a:lnSpc>
              <a:buClr>
                <a:schemeClr val="accent1"/>
              </a:buClr>
              <a:buFont typeface="Wingdings" pitchFamily="2" charset="2"/>
              <a:buChar char="v"/>
            </a:pPr>
            <a:endParaRPr lang="en-US" sz="3600" dirty="0"/>
          </a:p>
        </p:txBody>
      </p:sp>
    </p:spTree>
    <p:custDataLst>
      <p:tags r:id="rId1"/>
    </p:custDataLst>
    <p:extLst>
      <p:ext uri="{BB962C8B-B14F-4D97-AF65-F5344CB8AC3E}">
        <p14:creationId xmlns:p14="http://schemas.microsoft.com/office/powerpoint/2010/main" val="3051249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randombar(horizontal)">
                                      <p:cBhvr>
                                        <p:cTn id="7" dur="500"/>
                                        <p:tgtEl>
                                          <p:spTgt spid="14339">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4339">
                                            <p:txEl>
                                              <p:pRg st="1" end="1"/>
                                            </p:txEl>
                                          </p:spTgt>
                                        </p:tgtEl>
                                        <p:attrNameLst>
                                          <p:attrName>style.visibility</p:attrName>
                                        </p:attrNameLst>
                                      </p:cBhvr>
                                      <p:to>
                                        <p:strVal val="visible"/>
                                      </p:to>
                                    </p:set>
                                    <p:animEffect transition="in" filter="randombar(horizontal)">
                                      <p:cBhvr>
                                        <p:cTn id="10" dur="500"/>
                                        <p:tgtEl>
                                          <p:spTgt spid="14339">
                                            <p:txEl>
                                              <p:pRg st="1" end="1"/>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4339">
                                            <p:txEl>
                                              <p:pRg st="2" end="2"/>
                                            </p:txEl>
                                          </p:spTgt>
                                        </p:tgtEl>
                                        <p:attrNameLst>
                                          <p:attrName>style.visibility</p:attrName>
                                        </p:attrNameLst>
                                      </p:cBhvr>
                                      <p:to>
                                        <p:strVal val="visible"/>
                                      </p:to>
                                    </p:set>
                                    <p:animEffect transition="in" filter="randombar(horizontal)">
                                      <p:cBhvr>
                                        <p:cTn id="13" dur="500"/>
                                        <p:tgtEl>
                                          <p:spTgt spid="14339">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4339">
                                            <p:txEl>
                                              <p:pRg st="3" end="3"/>
                                            </p:txEl>
                                          </p:spTgt>
                                        </p:tgtEl>
                                        <p:attrNameLst>
                                          <p:attrName>style.visibility</p:attrName>
                                        </p:attrNameLst>
                                      </p:cBhvr>
                                      <p:to>
                                        <p:strVal val="visible"/>
                                      </p:to>
                                    </p:set>
                                    <p:animEffect transition="in" filter="randombar(horizontal)">
                                      <p:cBhvr>
                                        <p:cTn id="18" dur="500"/>
                                        <p:tgtEl>
                                          <p:spTgt spid="14339">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4339">
                                            <p:txEl>
                                              <p:pRg st="4" end="4"/>
                                            </p:txEl>
                                          </p:spTgt>
                                        </p:tgtEl>
                                        <p:attrNameLst>
                                          <p:attrName>style.visibility</p:attrName>
                                        </p:attrNameLst>
                                      </p:cBhvr>
                                      <p:to>
                                        <p:strVal val="visible"/>
                                      </p:to>
                                    </p:set>
                                    <p:animEffect transition="in" filter="randombar(horizontal)">
                                      <p:cBhvr>
                                        <p:cTn id="23" dur="500"/>
                                        <p:tgtEl>
                                          <p:spTgt spid="143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1F84E1F-9875-AEC7-A740-D585EF1ADC5C}"/>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2D1AB3A4-6F19-DCE0-547B-AF8C95ADF42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18434" name="Rectangle 2"/>
          <p:cNvSpPr>
            <a:spLocks noGrp="1" noChangeArrowheads="1"/>
          </p:cNvSpPr>
          <p:nvPr>
            <p:ph type="title"/>
          </p:nvPr>
        </p:nvSpPr>
        <p:spPr>
          <a:xfrm>
            <a:off x="2552700" y="188640"/>
            <a:ext cx="7200900" cy="720080"/>
          </a:xfrm>
        </p:spPr>
        <p:txBody>
          <a:bodyPr>
            <a:normAutofit/>
          </a:bodyPr>
          <a:lstStyle/>
          <a:p>
            <a:pPr>
              <a:defRPr/>
            </a:pPr>
            <a:r>
              <a:rPr lang="en-US" sz="4300" b="1" dirty="0">
                <a:effectLst>
                  <a:outerShdw blurRad="38100" dist="38100" dir="2700000" algn="tl">
                    <a:srgbClr val="000000">
                      <a:alpha val="43137"/>
                    </a:srgbClr>
                  </a:outerShdw>
                </a:effectLst>
              </a:rPr>
              <a:t>2. Capacity:</a:t>
            </a:r>
          </a:p>
        </p:txBody>
      </p:sp>
      <p:sp>
        <p:nvSpPr>
          <p:cNvPr id="15363" name="Rectangle 3"/>
          <p:cNvSpPr>
            <a:spLocks noGrp="1" noChangeArrowheads="1"/>
          </p:cNvSpPr>
          <p:nvPr>
            <p:ph idx="1"/>
          </p:nvPr>
        </p:nvSpPr>
        <p:spPr>
          <a:xfrm>
            <a:off x="942535" y="1810721"/>
            <a:ext cx="10114671" cy="5400600"/>
          </a:xfrm>
        </p:spPr>
        <p:txBody>
          <a:bodyPr>
            <a:noAutofit/>
          </a:bodyPr>
          <a:lstStyle/>
          <a:p>
            <a:pPr marL="571500" indent="-571500">
              <a:buNone/>
            </a:pPr>
            <a:r>
              <a:rPr lang="en-US" dirty="0"/>
              <a:t>Refers to </a:t>
            </a:r>
            <a:r>
              <a:rPr lang="en-US" i="1" dirty="0"/>
              <a:t>the presence of a group/set of functional abilities a person needs to possess in order to make a specific decisions</a:t>
            </a:r>
            <a:r>
              <a:rPr lang="en-US" dirty="0"/>
              <a:t> </a:t>
            </a:r>
          </a:p>
          <a:p>
            <a:pPr marL="571500" indent="-571500" algn="r">
              <a:buNone/>
            </a:pPr>
            <a:r>
              <a:rPr lang="en-US" dirty="0"/>
              <a:t>(</a:t>
            </a:r>
            <a:r>
              <a:rPr lang="en-US" dirty="0" err="1"/>
              <a:t>Griso</a:t>
            </a:r>
            <a:r>
              <a:rPr lang="en-US" dirty="0"/>
              <a:t> and </a:t>
            </a:r>
            <a:r>
              <a:rPr lang="en-US" dirty="0" err="1"/>
              <a:t>Applebaum</a:t>
            </a:r>
            <a:r>
              <a:rPr lang="en-US" dirty="0"/>
              <a:t>, 1998).</a:t>
            </a:r>
          </a:p>
          <a:p>
            <a:pPr marL="571500" indent="-571500">
              <a:buNone/>
            </a:pPr>
            <a:r>
              <a:rPr lang="en-US" dirty="0"/>
              <a:t> These include:</a:t>
            </a:r>
          </a:p>
          <a:p>
            <a:pPr marL="571500" indent="-571500">
              <a:buClr>
                <a:srgbClr val="00AEEF"/>
              </a:buClr>
              <a:buFont typeface="Wingdings" pitchFamily="2" charset="2"/>
              <a:buChar char="v"/>
            </a:pPr>
            <a:r>
              <a:rPr lang="en-US" dirty="0"/>
              <a:t>To </a:t>
            </a:r>
            <a:r>
              <a:rPr lang="en-US" b="1" dirty="0"/>
              <a:t>UNDERSTAND</a:t>
            </a:r>
            <a:r>
              <a:rPr lang="en-US" dirty="0"/>
              <a:t> the relevant information</a:t>
            </a:r>
          </a:p>
          <a:p>
            <a:pPr marL="571500" indent="-571500">
              <a:buClr>
                <a:srgbClr val="00AEEF"/>
              </a:buClr>
              <a:buFont typeface="Wingdings" pitchFamily="2" charset="2"/>
              <a:buChar char="v"/>
            </a:pPr>
            <a:r>
              <a:rPr lang="en-US" dirty="0"/>
              <a:t>To </a:t>
            </a:r>
            <a:r>
              <a:rPr lang="en-US" b="1" dirty="0"/>
              <a:t>APPRECIATE</a:t>
            </a:r>
            <a:r>
              <a:rPr lang="en-US" dirty="0"/>
              <a:t> the relatively foreseeable consequences of the various available options available. </a:t>
            </a:r>
            <a:endParaRPr lang="en-US" b="1" dirty="0"/>
          </a:p>
        </p:txBody>
      </p:sp>
    </p:spTree>
    <p:custDataLst>
      <p:tags r:id="rId1"/>
    </p:custDataLst>
    <p:extLst>
      <p:ext uri="{BB962C8B-B14F-4D97-AF65-F5344CB8AC3E}">
        <p14:creationId xmlns:p14="http://schemas.microsoft.com/office/powerpoint/2010/main" val="191469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3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CA490D8-9FC6-F792-06D2-43E12B395EF5}"/>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EA775951-FED7-81C7-4421-12BCF36E224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19458" name="Rectangle 2"/>
          <p:cNvSpPr>
            <a:spLocks noGrp="1" noChangeArrowheads="1"/>
          </p:cNvSpPr>
          <p:nvPr>
            <p:ph type="title"/>
          </p:nvPr>
        </p:nvSpPr>
        <p:spPr>
          <a:xfrm>
            <a:off x="2552700" y="207800"/>
            <a:ext cx="7200900" cy="772929"/>
          </a:xfrm>
        </p:spPr>
        <p:txBody>
          <a:bodyPr/>
          <a:lstStyle/>
          <a:p>
            <a:pPr>
              <a:defRPr/>
            </a:pPr>
            <a:r>
              <a:rPr lang="en-US" b="1" dirty="0">
                <a:effectLst>
                  <a:outerShdw blurRad="38100" dist="38100" dir="2700000" algn="tl">
                    <a:srgbClr val="000000">
                      <a:alpha val="43137"/>
                    </a:srgbClr>
                  </a:outerShdw>
                </a:effectLst>
              </a:rPr>
              <a:t>3. Voluntariness:</a:t>
            </a:r>
          </a:p>
        </p:txBody>
      </p:sp>
      <p:sp>
        <p:nvSpPr>
          <p:cNvPr id="16387" name="Rectangle 3"/>
          <p:cNvSpPr>
            <a:spLocks noGrp="1" noChangeArrowheads="1"/>
          </p:cNvSpPr>
          <p:nvPr>
            <p:ph idx="1"/>
          </p:nvPr>
        </p:nvSpPr>
        <p:spPr>
          <a:xfrm>
            <a:off x="1111348" y="1881059"/>
            <a:ext cx="9973994" cy="5760640"/>
          </a:xfrm>
        </p:spPr>
        <p:txBody>
          <a:bodyPr>
            <a:noAutofit/>
          </a:bodyPr>
          <a:lstStyle/>
          <a:p>
            <a:pPr algn="l" rtl="0" eaLnBrk="1" hangingPunct="1">
              <a:lnSpc>
                <a:spcPct val="80000"/>
              </a:lnSpc>
            </a:pPr>
            <a:r>
              <a:rPr lang="en-US" sz="3200" dirty="0"/>
              <a:t>Refers to a participant’s right to make participation decisions free of any undue influence. </a:t>
            </a:r>
          </a:p>
          <a:p>
            <a:pPr algn="l" rtl="0" eaLnBrk="1" hangingPunct="1">
              <a:lnSpc>
                <a:spcPct val="80000"/>
              </a:lnSpc>
              <a:buFont typeface="Wingdings" pitchFamily="2" charset="2"/>
              <a:buNone/>
            </a:pPr>
            <a:r>
              <a:rPr lang="en-US" sz="3200" b="1" dirty="0">
                <a:solidFill>
                  <a:srgbClr val="F58221"/>
                </a:solidFill>
              </a:rPr>
              <a:t>Influences include:</a:t>
            </a:r>
            <a:endParaRPr lang="en-US" sz="3200" dirty="0">
              <a:solidFill>
                <a:srgbClr val="F58221"/>
              </a:solidFill>
            </a:endParaRPr>
          </a:p>
          <a:p>
            <a:pPr algn="l" rtl="0" eaLnBrk="1" hangingPunct="1">
              <a:lnSpc>
                <a:spcPct val="80000"/>
              </a:lnSpc>
            </a:pPr>
            <a:r>
              <a:rPr lang="en-US" sz="3200" dirty="0"/>
              <a:t>Physical restraint or sedation</a:t>
            </a:r>
          </a:p>
          <a:p>
            <a:pPr algn="l" rtl="0" eaLnBrk="1" hangingPunct="1">
              <a:lnSpc>
                <a:spcPct val="80000"/>
              </a:lnSpc>
            </a:pPr>
            <a:r>
              <a:rPr lang="en-US" sz="3200" dirty="0"/>
              <a:t>Coercion involves the use of explicit or implicit threat to ensure that the treatment is accepted</a:t>
            </a:r>
          </a:p>
          <a:p>
            <a:pPr algn="l" rtl="0" eaLnBrk="1" hangingPunct="1">
              <a:lnSpc>
                <a:spcPct val="80000"/>
              </a:lnSpc>
            </a:pPr>
            <a:r>
              <a:rPr lang="en-US" sz="3200" dirty="0"/>
              <a:t>Manipulation involves the deliberate distortion or omission of information in an attempt to induce the subject’s participation</a:t>
            </a:r>
          </a:p>
        </p:txBody>
      </p:sp>
    </p:spTree>
    <p:custDataLst>
      <p:tags r:id="rId1"/>
    </p:custDataLst>
    <p:extLst>
      <p:ext uri="{BB962C8B-B14F-4D97-AF65-F5344CB8AC3E}">
        <p14:creationId xmlns:p14="http://schemas.microsoft.com/office/powerpoint/2010/main" val="165842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randombar(horizontal)">
                                      <p:cBhvr>
                                        <p:cTn id="7" dur="500"/>
                                        <p:tgtEl>
                                          <p:spTgt spid="163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6387">
                                            <p:txEl>
                                              <p:pRg st="1" end="1"/>
                                            </p:txEl>
                                          </p:spTgt>
                                        </p:tgtEl>
                                        <p:attrNameLst>
                                          <p:attrName>style.visibility</p:attrName>
                                        </p:attrNameLst>
                                      </p:cBhvr>
                                      <p:to>
                                        <p:strVal val="visible"/>
                                      </p:to>
                                    </p:set>
                                    <p:animEffect transition="in" filter="randombar(horizontal)">
                                      <p:cBhvr>
                                        <p:cTn id="12" dur="500"/>
                                        <p:tgtEl>
                                          <p:spTgt spid="1638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6387">
                                            <p:txEl>
                                              <p:pRg st="2" end="2"/>
                                            </p:txEl>
                                          </p:spTgt>
                                        </p:tgtEl>
                                        <p:attrNameLst>
                                          <p:attrName>style.visibility</p:attrName>
                                        </p:attrNameLst>
                                      </p:cBhvr>
                                      <p:to>
                                        <p:strVal val="visible"/>
                                      </p:to>
                                    </p:set>
                                    <p:animEffect transition="in" filter="randombar(horizontal)">
                                      <p:cBhvr>
                                        <p:cTn id="17" dur="500"/>
                                        <p:tgtEl>
                                          <p:spTgt spid="1638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6387">
                                            <p:txEl>
                                              <p:pRg st="3" end="3"/>
                                            </p:txEl>
                                          </p:spTgt>
                                        </p:tgtEl>
                                        <p:attrNameLst>
                                          <p:attrName>style.visibility</p:attrName>
                                        </p:attrNameLst>
                                      </p:cBhvr>
                                      <p:to>
                                        <p:strVal val="visible"/>
                                      </p:to>
                                    </p:set>
                                    <p:animEffect transition="in" filter="randombar(horizontal)">
                                      <p:cBhvr>
                                        <p:cTn id="22" dur="500"/>
                                        <p:tgtEl>
                                          <p:spTgt spid="1638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6387">
                                            <p:txEl>
                                              <p:pRg st="4" end="4"/>
                                            </p:txEl>
                                          </p:spTgt>
                                        </p:tgtEl>
                                        <p:attrNameLst>
                                          <p:attrName>style.visibility</p:attrName>
                                        </p:attrNameLst>
                                      </p:cBhvr>
                                      <p:to>
                                        <p:strVal val="visible"/>
                                      </p:to>
                                    </p:set>
                                    <p:animEffect transition="in" filter="randombar(horizontal)">
                                      <p:cBhvr>
                                        <p:cTn id="27" dur="500"/>
                                        <p:tgtEl>
                                          <p:spTgt spid="163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30999" y="1034308"/>
            <a:ext cx="3924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Conflicts of Interest (COI)</a:t>
            </a:r>
          </a:p>
        </p:txBody>
      </p:sp>
      <p:sp>
        <p:nvSpPr>
          <p:cNvPr id="42" name="TextBox 41"/>
          <p:cNvSpPr txBox="1"/>
          <p:nvPr/>
        </p:nvSpPr>
        <p:spPr>
          <a:xfrm>
            <a:off x="5071247" y="1139330"/>
            <a:ext cx="917148"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70508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234BFA0-4589-A932-CAC3-556BD97B3E9B}"/>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458E42FA-C4F2-29A2-4F43-2385E42662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5121" name="Rectangle 1"/>
          <p:cNvSpPr>
            <a:spLocks noGrp="1" noChangeArrowheads="1"/>
          </p:cNvSpPr>
          <p:nvPr>
            <p:ph type="title"/>
          </p:nvPr>
        </p:nvSpPr>
        <p:spPr>
          <a:xfrm>
            <a:off x="2466206" y="332656"/>
            <a:ext cx="7200900" cy="720080"/>
          </a:xfrm>
        </p:spPr>
        <p:txBody>
          <a:bodyPr vert="horz" lIns="0" tIns="0" rIns="0" bIns="0" rtlCol="0" anchor="ctr">
            <a:normAutofit/>
          </a:bodyPr>
          <a:lstStyle/>
          <a:p>
            <a:pPr>
              <a:lnSpc>
                <a:spcPct val="95000"/>
              </a:lnSpc>
              <a:defRPr/>
            </a:pPr>
            <a:r>
              <a:rPr lang="en-US" sz="3600" b="1" dirty="0">
                <a:solidFill>
                  <a:srgbClr val="F58221"/>
                </a:solidFill>
                <a:effectLst>
                  <a:outerShdw blurRad="38100" dist="38100" dir="2700000" algn="tl">
                    <a:srgbClr val="000000">
                      <a:alpha val="43137"/>
                    </a:srgbClr>
                  </a:outerShdw>
                </a:effectLst>
                <a:latin typeface="+mn-lt"/>
              </a:rPr>
              <a:t>What is an interest?</a:t>
            </a:r>
          </a:p>
        </p:txBody>
      </p:sp>
      <p:sp>
        <p:nvSpPr>
          <p:cNvPr id="117766" name="Text Box 4"/>
          <p:cNvSpPr txBox="1">
            <a:spLocks noChangeArrowheads="1"/>
          </p:cNvSpPr>
          <p:nvPr/>
        </p:nvSpPr>
        <p:spPr bwMode="auto">
          <a:xfrm>
            <a:off x="942535" y="2001950"/>
            <a:ext cx="10353822" cy="3157788"/>
          </a:xfrm>
          <a:prstGeom prst="rect">
            <a:avLst/>
          </a:prstGeom>
          <a:noFill/>
          <a:ln w="9525">
            <a:noFill/>
            <a:miter lim="800000"/>
            <a:headEnd/>
            <a:tailEnd/>
          </a:ln>
        </p:spPr>
        <p:txBody>
          <a:bodyPr wrap="square" lIns="0" tIns="0" rIns="0" bIns="0">
            <a:spAutoFit/>
          </a:bodyPr>
          <a:lstStyle/>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3600" b="0" i="0" u="none" strike="noStrike" kern="1200" cap="none" spc="0" normalizeH="0" baseline="0" noProof="0" dirty="0">
                <a:ln>
                  <a:noFill/>
                </a:ln>
                <a:solidFill>
                  <a:srgbClr val="000000"/>
                </a:solidFill>
                <a:effectLst/>
                <a:uLnTx/>
                <a:uFillTx/>
                <a:latin typeface="Calibri"/>
                <a:ea typeface="+mn-ea"/>
                <a:cs typeface="+mn-cs"/>
              </a:rPr>
              <a:t>An interest may be defined as a commitment, goal, or value held by an individual or an institution. </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None/>
              <a:tabLst/>
              <a:defRPr/>
            </a:pPr>
            <a:endParaRPr kumimoji="0" lang="en-US" sz="36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3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a:ea typeface="+mn-ea"/>
                <a:cs typeface="+mn-cs"/>
              </a:rPr>
              <a:t>Examples</a:t>
            </a:r>
            <a:r>
              <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Calibri"/>
                <a:ea typeface="+mn-ea"/>
                <a:cs typeface="+mn-cs"/>
              </a:rPr>
              <a:t> </a:t>
            </a:r>
            <a:r>
              <a:rPr kumimoji="0" lang="en-US" sz="3600" b="0" i="0" u="none" strike="noStrike" kern="1200" cap="none" spc="0" normalizeH="0" baseline="0" noProof="0" dirty="0">
                <a:ln>
                  <a:noFill/>
                </a:ln>
                <a:solidFill>
                  <a:srgbClr val="000000"/>
                </a:solidFill>
                <a:effectLst/>
                <a:uLnTx/>
                <a:uFillTx/>
                <a:latin typeface="Calibri"/>
                <a:ea typeface="+mn-ea"/>
                <a:cs typeface="+mn-cs"/>
              </a:rPr>
              <a:t>include a research project to be completed, gaining status through promotion or recognition, and protecting the environment. </a:t>
            </a:r>
          </a:p>
        </p:txBody>
      </p:sp>
    </p:spTree>
    <p:extLst>
      <p:ext uri="{BB962C8B-B14F-4D97-AF65-F5344CB8AC3E}">
        <p14:creationId xmlns:p14="http://schemas.microsoft.com/office/powerpoint/2010/main" val="57259881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D849E53-B202-5D05-3739-50EE7FD714D2}"/>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8EF5038F-37EE-5E2D-1733-0756B36141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6145" name="Rectangle 1"/>
          <p:cNvSpPr>
            <a:spLocks noGrp="1" noChangeArrowheads="1"/>
          </p:cNvSpPr>
          <p:nvPr>
            <p:ph type="title"/>
          </p:nvPr>
        </p:nvSpPr>
        <p:spPr/>
        <p:txBody>
          <a:bodyPr vert="horz" lIns="0" tIns="0" rIns="0" bIns="0" rtlCol="0" anchor="ctr">
            <a:normAutofit/>
          </a:bodyPr>
          <a:lstStyle/>
          <a:p>
            <a:pPr>
              <a:lnSpc>
                <a:spcPct val="95000"/>
              </a:lnSpc>
              <a:defRPr/>
            </a:pPr>
            <a:r>
              <a:rPr lang="en-US" sz="3600" b="1" dirty="0">
                <a:latin typeface="+mn-lt"/>
              </a:rPr>
              <a:t>What is COI?</a:t>
            </a:r>
          </a:p>
        </p:txBody>
      </p:sp>
      <p:sp>
        <p:nvSpPr>
          <p:cNvPr id="118790" name="Text Box 4"/>
          <p:cNvSpPr txBox="1">
            <a:spLocks noChangeArrowheads="1"/>
          </p:cNvSpPr>
          <p:nvPr/>
        </p:nvSpPr>
        <p:spPr bwMode="auto">
          <a:xfrm>
            <a:off x="970671" y="1861276"/>
            <a:ext cx="9931791" cy="5146024"/>
          </a:xfrm>
          <a:prstGeom prst="rect">
            <a:avLst/>
          </a:prstGeom>
          <a:noFill/>
          <a:ln w="9525">
            <a:noFill/>
            <a:miter lim="800000"/>
            <a:headEnd/>
            <a:tailEnd/>
          </a:ln>
        </p:spPr>
        <p:txBody>
          <a:bodyPr wrap="square" lIns="0" tIns="0" rIns="0" bIns="0">
            <a:spAutoFit/>
          </a:bodyPr>
          <a:lstStyle/>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400" b="0" i="0" u="none" strike="noStrike" kern="1200" cap="none" spc="0" normalizeH="0" baseline="0" noProof="0" dirty="0">
                <a:ln>
                  <a:noFill/>
                </a:ln>
                <a:solidFill>
                  <a:srgbClr val="000000"/>
                </a:solidFill>
                <a:effectLst/>
                <a:uLnTx/>
                <a:uFillTx/>
                <a:latin typeface="Calibri"/>
                <a:ea typeface="+mn-ea"/>
                <a:cs typeface="+mn-cs"/>
              </a:rPr>
              <a:t>COI exists when two or more contradictory interests relate to an activity by an individual or an institution. </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5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400" b="0" i="0" u="none" strike="noStrike" kern="1200" cap="none" spc="0" normalizeH="0" baseline="0" noProof="0" dirty="0">
                <a:ln>
                  <a:noFill/>
                </a:ln>
                <a:solidFill>
                  <a:srgbClr val="000000"/>
                </a:solidFill>
                <a:effectLst/>
                <a:uLnTx/>
                <a:uFillTx/>
                <a:latin typeface="Calibri"/>
                <a:ea typeface="+mn-ea"/>
                <a:cs typeface="+mn-cs"/>
              </a:rPr>
              <a:t>Conflicts of interest are “situations in which financial or other personal considerations may compromise, or have the appearance of compromising, an investigator’s </a:t>
            </a:r>
            <a:r>
              <a:rPr kumimoji="0" lang="en-US" sz="2400" b="0" i="0" u="none" strike="noStrike" kern="1200" cap="none" spc="0" normalizeH="0" baseline="0" noProof="0" dirty="0" err="1">
                <a:ln>
                  <a:noFill/>
                </a:ln>
                <a:solidFill>
                  <a:srgbClr val="000000"/>
                </a:solidFill>
                <a:effectLst/>
                <a:uLnTx/>
                <a:uFillTx/>
                <a:latin typeface="Calibri"/>
                <a:ea typeface="+mn-ea"/>
                <a:cs typeface="+mn-cs"/>
              </a:rPr>
              <a:t>judgement</a:t>
            </a:r>
            <a:r>
              <a:rPr kumimoji="0" lang="en-US" sz="2400" b="0" i="0" u="none" strike="noStrike" kern="1200" cap="none" spc="0" normalizeH="0" baseline="0" noProof="0" dirty="0">
                <a:ln>
                  <a:noFill/>
                </a:ln>
                <a:solidFill>
                  <a:srgbClr val="000000"/>
                </a:solidFill>
                <a:effectLst/>
                <a:uLnTx/>
                <a:uFillTx/>
                <a:latin typeface="Calibri"/>
                <a:ea typeface="+mn-ea"/>
                <a:cs typeface="+mn-cs"/>
              </a:rPr>
              <a:t> in conducting or reporting research.”  </a:t>
            </a:r>
            <a:r>
              <a:rPr kumimoji="0" lang="en-US" sz="2000" b="0" i="0" u="none" strike="noStrike" kern="1200" cap="none" spc="0" normalizeH="0" baseline="0" noProof="0" dirty="0">
                <a:ln>
                  <a:noFill/>
                </a:ln>
                <a:solidFill>
                  <a:srgbClr val="000000"/>
                </a:solidFill>
                <a:effectLst/>
                <a:uLnTx/>
                <a:uFillTx/>
                <a:latin typeface="Calibri"/>
                <a:ea typeface="+mn-ea"/>
                <a:cs typeface="+mn-cs"/>
              </a:rPr>
              <a:t>AAMC, 1990 </a:t>
            </a:r>
          </a:p>
          <a:p>
            <a:pPr marL="0" marR="0" lvl="0" indent="0" algn="l" defTabSz="914400" rtl="0" eaLnBrk="1" fontAlgn="auto" latinLnBrk="0" hangingPunct="1">
              <a:lnSpc>
                <a:spcPct val="95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400" b="0" i="0" u="none" strike="noStrike" kern="1200" cap="none" spc="0" normalizeH="0" baseline="0" noProof="0" dirty="0">
                <a:ln>
                  <a:noFill/>
                </a:ln>
                <a:solidFill>
                  <a:srgbClr val="000000"/>
                </a:solidFill>
                <a:effectLst/>
                <a:uLnTx/>
                <a:uFillTx/>
                <a:latin typeface="Calibri"/>
                <a:ea typeface="+mn-ea"/>
                <a:cs typeface="+mn-cs"/>
              </a:rPr>
              <a:t>“A conflict of interest in research exists when the individual has interests in the outcome of the research that may lead to a personal advantage and that might therefore, in actuality or appearance compromise the integrity of the research.”</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None/>
              <a:tabLst/>
              <a:defRPr/>
            </a:pPr>
            <a:r>
              <a:rPr kumimoji="0" lang="en-US" sz="2400" b="0" i="0" u="none" strike="noStrike" kern="1200" cap="none" spc="0" normalizeH="0" baseline="0" noProof="0" dirty="0">
                <a:ln>
                  <a:noFill/>
                </a:ln>
                <a:solidFill>
                  <a:srgbClr val="000000"/>
                </a:solidFill>
                <a:effectLst/>
                <a:uLnTx/>
                <a:uFillTx/>
                <a:latin typeface="Calibri"/>
                <a:ea typeface="+mn-ea"/>
                <a:cs typeface="+mn-cs"/>
              </a:rPr>
              <a:t> </a:t>
            </a:r>
          </a:p>
          <a:p>
            <a:pPr marL="457200" marR="0" lvl="1" indent="-307975" algn="r" defTabSz="914400" rtl="0" eaLnBrk="1" fontAlgn="auto" latinLnBrk="0" hangingPunct="1">
              <a:lnSpc>
                <a:spcPct val="95000"/>
              </a:lnSpc>
              <a:spcBef>
                <a:spcPts val="0"/>
              </a:spcBef>
              <a:spcAft>
                <a:spcPts val="0"/>
              </a:spcAft>
              <a:buClr>
                <a:srgbClr val="000000"/>
              </a:buClr>
              <a:buSzPct val="100000"/>
              <a:buFontTx/>
              <a:buNone/>
              <a:tabLst/>
              <a:defRPr/>
            </a:pPr>
            <a:r>
              <a:rPr kumimoji="0" lang="en-US" sz="2000" b="0" i="0" u="none" strike="noStrike" kern="1200" cap="none" spc="0" normalizeH="0" baseline="0" noProof="0" dirty="0">
                <a:ln>
                  <a:noFill/>
                </a:ln>
                <a:solidFill>
                  <a:srgbClr val="000000"/>
                </a:solidFill>
                <a:effectLst/>
                <a:uLnTx/>
                <a:uFillTx/>
                <a:latin typeface="Calibri"/>
                <a:ea typeface="+mn-ea"/>
                <a:cs typeface="+mn-cs"/>
              </a:rPr>
              <a:t>NAS, Integrity in Scientific Research</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95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Tree>
    <p:extLst>
      <p:ext uri="{BB962C8B-B14F-4D97-AF65-F5344CB8AC3E}">
        <p14:creationId xmlns:p14="http://schemas.microsoft.com/office/powerpoint/2010/main" val="11925015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3A5E7FA4-6CE9-D47A-1BC6-50BD93D38396}"/>
              </a:ext>
            </a:extLst>
          </p:cNvPr>
          <p:cNvSpPr/>
          <p:nvPr/>
        </p:nvSpPr>
        <p:spPr>
          <a:xfrm>
            <a:off x="617280" y="1690688"/>
            <a:ext cx="10812720" cy="47747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EA4DDF9E-05C4-85CD-231C-7E9182E13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12289" name="Rectangle 1"/>
          <p:cNvSpPr>
            <a:spLocks noGrp="1" noChangeArrowheads="1"/>
          </p:cNvSpPr>
          <p:nvPr>
            <p:ph type="title"/>
          </p:nvPr>
        </p:nvSpPr>
        <p:spPr>
          <a:xfrm>
            <a:off x="2495600" y="332656"/>
            <a:ext cx="7200900" cy="576064"/>
          </a:xfrm>
        </p:spPr>
        <p:txBody>
          <a:bodyPr vert="horz" lIns="0" tIns="0" rIns="0" bIns="0" rtlCol="0" anchor="ctr">
            <a:normAutofit/>
          </a:bodyPr>
          <a:lstStyle/>
          <a:p>
            <a:pPr>
              <a:lnSpc>
                <a:spcPct val="95000"/>
              </a:lnSpc>
              <a:defRPr/>
            </a:pPr>
            <a:r>
              <a:rPr lang="en-US" sz="3600" b="1" dirty="0">
                <a:solidFill>
                  <a:srgbClr val="F58221"/>
                </a:solidFill>
                <a:effectLst>
                  <a:outerShdw blurRad="38100" dist="38100" dir="2700000" algn="tl">
                    <a:srgbClr val="000000">
                      <a:alpha val="43137"/>
                    </a:srgbClr>
                  </a:outerShdw>
                </a:effectLst>
              </a:rPr>
              <a:t>What comprises COI?</a:t>
            </a:r>
          </a:p>
        </p:txBody>
      </p:sp>
      <p:sp>
        <p:nvSpPr>
          <p:cNvPr id="122886" name="Text Box 4"/>
          <p:cNvSpPr txBox="1">
            <a:spLocks noChangeArrowheads="1"/>
          </p:cNvSpPr>
          <p:nvPr/>
        </p:nvSpPr>
        <p:spPr bwMode="auto">
          <a:xfrm>
            <a:off x="1026943" y="1724645"/>
            <a:ext cx="9430294" cy="4912114"/>
          </a:xfrm>
          <a:prstGeom prst="rect">
            <a:avLst/>
          </a:prstGeom>
          <a:noFill/>
          <a:ln w="9525">
            <a:noFill/>
            <a:miter lim="800000"/>
            <a:headEnd/>
            <a:tailEnd/>
          </a:ln>
        </p:spPr>
        <p:txBody>
          <a:bodyPr wrap="square" lIns="0" tIns="0" rIns="0" bIns="0">
            <a:spAutoFit/>
          </a:bodyPr>
          <a:lstStyle/>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Light"/>
                <a:ea typeface="+mn-ea"/>
                <a:cs typeface="+mn-cs"/>
              </a:rPr>
              <a:t>Stock ownership</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Light"/>
                <a:ea typeface="+mn-ea"/>
                <a:cs typeface="+mn-cs"/>
              </a:rPr>
              <a:t>Paid employment Board membership </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Light"/>
                <a:ea typeface="+mn-ea"/>
                <a:cs typeface="+mn-cs"/>
              </a:rPr>
              <a:t>Patent applications (pending or actual) </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Light"/>
                <a:ea typeface="+mn-ea"/>
                <a:cs typeface="+mn-cs"/>
              </a:rPr>
              <a:t>Research grants (from whatever source) </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Light"/>
                <a:ea typeface="+mn-ea"/>
                <a:cs typeface="+mn-cs"/>
              </a:rPr>
              <a:t>Travel grants and honoraria for speaking or participation at meetings</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a:ea typeface="+mn-ea"/>
                <a:cs typeface="+mn-cs"/>
              </a:rPr>
              <a:t>Gifts Membership of lobbying organizations</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a:ea typeface="+mn-ea"/>
                <a:cs typeface="+mn-cs"/>
              </a:rPr>
              <a:t>Relationship with the National Research Ethics Review Committee, or with possible reviewers of the paper</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a:ea typeface="+mn-ea"/>
                <a:cs typeface="+mn-cs"/>
              </a:rPr>
              <a:t>Relationship with organizations and funding bodies Membership of a government advisory board</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endParaRPr kumimoji="0" lang="en-US" sz="2800" b="0" i="0" u="none" strike="noStrike" kern="1200" cap="none" spc="0" normalizeH="0" baseline="0" noProof="0" dirty="0">
              <a:ln>
                <a:noFill/>
              </a:ln>
              <a:solidFill>
                <a:prstClr val="black"/>
              </a:solidFill>
              <a:effectLst/>
              <a:uLnTx/>
              <a:uFillTx/>
              <a:latin typeface="Calibri Light"/>
              <a:ea typeface="+mn-ea"/>
              <a:cs typeface="+mn-cs"/>
            </a:endParaRPr>
          </a:p>
        </p:txBody>
      </p:sp>
    </p:spTree>
    <p:extLst>
      <p:ext uri="{BB962C8B-B14F-4D97-AF65-F5344CB8AC3E}">
        <p14:creationId xmlns:p14="http://schemas.microsoft.com/office/powerpoint/2010/main" val="2334869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E95001CB-70DA-0894-9018-E2AD0B182AAD}"/>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E143DEA7-3B65-DF2B-B566-73C2C0E00D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9217" name="Rectangle 1"/>
          <p:cNvSpPr>
            <a:spLocks noGrp="1" noChangeArrowheads="1"/>
          </p:cNvSpPr>
          <p:nvPr>
            <p:ph type="title"/>
          </p:nvPr>
        </p:nvSpPr>
        <p:spPr>
          <a:xfrm>
            <a:off x="2495550" y="160338"/>
            <a:ext cx="7200900" cy="676374"/>
          </a:xfrm>
        </p:spPr>
        <p:txBody>
          <a:bodyPr vert="horz" lIns="0" tIns="0" rIns="0" bIns="0" rtlCol="0" anchor="ctr">
            <a:normAutofit/>
          </a:bodyPr>
          <a:lstStyle/>
          <a:p>
            <a:pPr>
              <a:lnSpc>
                <a:spcPct val="95000"/>
              </a:lnSpc>
              <a:defRPr/>
            </a:pPr>
            <a:r>
              <a:rPr lang="en-US" sz="3600" b="1" dirty="0">
                <a:solidFill>
                  <a:srgbClr val="00AEEF"/>
                </a:solidFill>
                <a:latin typeface="Arial" pitchFamily="34" charset="0"/>
              </a:rPr>
              <a:t>Levels of COI</a:t>
            </a:r>
          </a:p>
        </p:txBody>
      </p:sp>
      <p:sp>
        <p:nvSpPr>
          <p:cNvPr id="119814" name="Text Box 4"/>
          <p:cNvSpPr txBox="1">
            <a:spLocks noChangeArrowheads="1"/>
          </p:cNvSpPr>
          <p:nvPr/>
        </p:nvSpPr>
        <p:spPr bwMode="auto">
          <a:xfrm>
            <a:off x="762000" y="1802593"/>
            <a:ext cx="9595795" cy="4502771"/>
          </a:xfrm>
          <a:prstGeom prst="rect">
            <a:avLst/>
          </a:prstGeom>
          <a:noFill/>
          <a:ln w="9525">
            <a:noFill/>
            <a:miter lim="800000"/>
            <a:headEnd/>
            <a:tailEnd/>
          </a:ln>
        </p:spPr>
        <p:txBody>
          <a:bodyPr wrap="square" lIns="0" tIns="0" rIns="0" bIns="0">
            <a:spAutoFit/>
          </a:bodyPr>
          <a:lstStyle/>
          <a:p>
            <a:pPr marL="149225" marR="0" lvl="1" indent="0" algn="l" defTabSz="914400" rtl="0" eaLnBrk="1" fontAlgn="auto" latinLnBrk="0" hangingPunct="1">
              <a:lnSpc>
                <a:spcPct val="95000"/>
              </a:lnSpc>
              <a:spcBef>
                <a:spcPts val="0"/>
              </a:spcBef>
              <a:spcAft>
                <a:spcPts val="0"/>
              </a:spcAft>
              <a:buClr>
                <a:srgbClr val="000000"/>
              </a:buClr>
              <a:buSzPct val="100000"/>
              <a:buFontTx/>
              <a:buNone/>
              <a:tabLst/>
              <a:defRPr/>
            </a:pPr>
            <a:r>
              <a:rPr kumimoji="0" lang="en-US" sz="2800" b="1" i="0" u="none" strike="noStrike" kern="1200" cap="none" spc="0" normalizeH="0" baseline="0" noProof="0" dirty="0">
                <a:ln>
                  <a:noFill/>
                </a:ln>
                <a:solidFill>
                  <a:srgbClr val="F58221"/>
                </a:solidFill>
                <a:effectLst/>
                <a:uLnTx/>
                <a:uFillTx/>
                <a:latin typeface="Calibri"/>
                <a:ea typeface="+mn-ea"/>
                <a:cs typeface="+mn-cs"/>
              </a:rPr>
              <a:t>1- Researchers</a:t>
            </a:r>
            <a:endParaRPr kumimoji="0" lang="en-US" sz="2800" b="0" i="0" u="none" strike="noStrike" kern="1200" cap="none" spc="0" normalizeH="0" baseline="0" noProof="0" dirty="0">
              <a:ln>
                <a:noFill/>
              </a:ln>
              <a:solidFill>
                <a:srgbClr val="F58221"/>
              </a:solidFill>
              <a:effectLst/>
              <a:uLnTx/>
              <a:uFillTx/>
              <a:latin typeface="Calibri"/>
              <a:ea typeface="+mn-ea"/>
              <a:cs typeface="+mn-cs"/>
            </a:endParaRP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a:ea typeface="+mn-ea"/>
                <a:cs typeface="+mn-cs"/>
              </a:rPr>
              <a:t>The REC should assess the likelihood that the researcher’s judgment may be influenced, or appear to be influenced, by private or personal interests (TCPS, 2000)</a:t>
            </a:r>
          </a:p>
          <a:p>
            <a:pPr marL="0" marR="0" lvl="0" indent="0" algn="l" defTabSz="914400" rtl="0" eaLnBrk="1" fontAlgn="auto" latinLnBrk="0" hangingPunct="1">
              <a:lnSpc>
                <a:spcPct val="95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Calibri"/>
                <a:ea typeface="+mn-ea"/>
                <a:cs typeface="+mn-cs"/>
              </a:rPr>
              <a:t>2- Conflicts of Interest by REC Members</a:t>
            </a:r>
            <a:endParaRPr kumimoji="0" lang="en-US" sz="2800" b="0" i="0" u="none" strike="noStrike" kern="1200" cap="none" spc="0" normalizeH="0" baseline="0" noProof="0" dirty="0">
              <a:ln>
                <a:noFill/>
              </a:ln>
              <a:solidFill>
                <a:srgbClr val="F58221"/>
              </a:solidFill>
              <a:effectLst/>
              <a:uLnTx/>
              <a:uFillTx/>
              <a:latin typeface="Calibri"/>
              <a:ea typeface="+mn-ea"/>
              <a:cs typeface="+mn-cs"/>
            </a:endParaRP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a:ea typeface="+mn-ea"/>
                <a:cs typeface="+mn-cs"/>
              </a:rPr>
              <a:t>It is of the highest importance that members of the REC avoid real or apparent conflicts of interest .</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a:ea typeface="+mn-ea"/>
                <a:cs typeface="+mn-cs"/>
              </a:rPr>
              <a:t>E.g.: their research are reviewed by their REC or when they have been in direct academic conflict or collaboration with the researcher whose proposal is under review.</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endParaRPr kumimoji="0" lang="en-US" sz="2800" b="0" i="0" u="none" strike="noStrike" kern="1200" cap="none" spc="0" normalizeH="0" baseline="0" noProof="0" dirty="0">
              <a:ln>
                <a:noFill/>
              </a:ln>
              <a:solidFill>
                <a:srgbClr val="000000"/>
              </a:solidFill>
              <a:effectLst/>
              <a:uLnTx/>
              <a:uFillTx/>
              <a:latin typeface="Calibri"/>
              <a:ea typeface="+mn-ea"/>
              <a:cs typeface="+mn-cs"/>
            </a:endParaRPr>
          </a:p>
        </p:txBody>
      </p:sp>
    </p:spTree>
    <p:extLst>
      <p:ext uri="{BB962C8B-B14F-4D97-AF65-F5344CB8AC3E}">
        <p14:creationId xmlns:p14="http://schemas.microsoft.com/office/powerpoint/2010/main" val="24315406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290626FB-EFA4-9689-8C6C-ED66156041FA}"/>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F4E3ADF5-DE13-0B63-9F7F-6BE4D206A4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11265" name="Rectangle 1"/>
          <p:cNvSpPr>
            <a:spLocks noGrp="1" noChangeArrowheads="1"/>
          </p:cNvSpPr>
          <p:nvPr>
            <p:ph type="title"/>
          </p:nvPr>
        </p:nvSpPr>
        <p:spPr>
          <a:xfrm>
            <a:off x="2660898" y="184294"/>
            <a:ext cx="7200900" cy="724426"/>
          </a:xfrm>
        </p:spPr>
        <p:txBody>
          <a:bodyPr vert="horz" lIns="0" tIns="0" rIns="0" bIns="0" rtlCol="0" anchor="ctr">
            <a:normAutofit/>
          </a:bodyPr>
          <a:lstStyle/>
          <a:p>
            <a:pPr>
              <a:lnSpc>
                <a:spcPct val="95000"/>
              </a:lnSpc>
              <a:defRPr/>
            </a:pPr>
            <a:r>
              <a:rPr lang="en-US" sz="3600" b="1" dirty="0">
                <a:solidFill>
                  <a:srgbClr val="00AEEF"/>
                </a:solidFill>
                <a:effectLst>
                  <a:outerShdw blurRad="38100" dist="38100" dir="2700000" algn="tl">
                    <a:srgbClr val="000000">
                      <a:alpha val="43137"/>
                    </a:srgbClr>
                  </a:outerShdw>
                </a:effectLst>
                <a:latin typeface="+mn-lt"/>
              </a:rPr>
              <a:t>Levels of COI</a:t>
            </a:r>
          </a:p>
        </p:txBody>
      </p:sp>
      <p:sp>
        <p:nvSpPr>
          <p:cNvPr id="121862" name="Text Box 4"/>
          <p:cNvSpPr txBox="1">
            <a:spLocks noChangeArrowheads="1"/>
          </p:cNvSpPr>
          <p:nvPr/>
        </p:nvSpPr>
        <p:spPr bwMode="auto">
          <a:xfrm>
            <a:off x="762000" y="1865323"/>
            <a:ext cx="10449951" cy="3859518"/>
          </a:xfrm>
          <a:prstGeom prst="rect">
            <a:avLst/>
          </a:prstGeom>
          <a:noFill/>
          <a:ln w="9525">
            <a:noFill/>
            <a:miter lim="800000"/>
            <a:headEnd/>
            <a:tailEnd/>
          </a:ln>
        </p:spPr>
        <p:txBody>
          <a:bodyPr wrap="square" lIns="0" tIns="0" rIns="0" bIns="0">
            <a:spAutoFit/>
          </a:bodyPr>
          <a:lstStyle/>
          <a:p>
            <a:pPr marL="0" marR="0" lvl="0" indent="0" algn="l" defTabSz="914400" rtl="0" eaLnBrk="1" fontAlgn="auto" latinLnBrk="0" hangingPunct="1">
              <a:lnSpc>
                <a:spcPct val="95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Calibri"/>
                <a:ea typeface="+mn-ea"/>
                <a:cs typeface="+mn-cs"/>
              </a:rPr>
              <a:t>3- Institutional Conflicts of Interest</a:t>
            </a:r>
            <a:endParaRPr kumimoji="0" lang="en-US" sz="2000" b="0" i="0" u="none" strike="noStrike" kern="1200" cap="none" spc="0" normalizeH="0" baseline="0" noProof="0" dirty="0">
              <a:ln>
                <a:noFill/>
              </a:ln>
              <a:solidFill>
                <a:srgbClr val="F58221"/>
              </a:solidFill>
              <a:effectLst/>
              <a:uLnTx/>
              <a:uFillTx/>
              <a:latin typeface="Calibri"/>
              <a:ea typeface="+mn-ea"/>
              <a:cs typeface="+mn-cs"/>
            </a:endParaRP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a:ea typeface="+mn-ea"/>
                <a:cs typeface="+mn-cs"/>
              </a:rPr>
              <a:t>Situations may arise where the parent organization has a strong interest in seeing a project approved before all ethical questions are resolved.</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a:ea typeface="+mn-ea"/>
                <a:cs typeface="+mn-cs"/>
              </a:rPr>
              <a:t>The REC must act independently from the parent organization. </a:t>
            </a:r>
          </a:p>
          <a:p>
            <a:pPr marL="457200" marR="0" lvl="1" indent="-307975" algn="l" defTabSz="914400" rtl="0" eaLnBrk="1" fontAlgn="auto" latinLnBrk="0" hangingPunct="1">
              <a:lnSpc>
                <a:spcPct val="95000"/>
              </a:lnSpc>
              <a:spcBef>
                <a:spcPts val="0"/>
              </a:spcBef>
              <a:spcAft>
                <a:spcPts val="0"/>
              </a:spcAft>
              <a:buClr>
                <a:srgbClr val="000000"/>
              </a:buClr>
              <a:buSzPct val="100000"/>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a:p>
            <a:pPr marL="457200" marR="0" lvl="1" indent="-307975" algn="l" defTabSz="914400" rtl="0" eaLnBrk="1" fontAlgn="auto" latinLnBrk="0" hangingPunct="1">
              <a:lnSpc>
                <a:spcPct val="95000"/>
              </a:lnSpc>
              <a:spcBef>
                <a:spcPts val="0"/>
              </a:spcBef>
              <a:spcAft>
                <a:spcPts val="0"/>
              </a:spcAft>
              <a:buClr>
                <a:srgbClr val="000000"/>
              </a:buClr>
              <a:buSzPct val="100000"/>
              <a:buFontTx/>
              <a:buChar char="•"/>
              <a:tabLst/>
              <a:defRPr/>
            </a:pPr>
            <a:r>
              <a:rPr kumimoji="0" lang="en-US" sz="2800" b="0" i="0" u="none" strike="noStrike" kern="1200" cap="none" spc="0" normalizeH="0" baseline="0" noProof="0" dirty="0">
                <a:ln>
                  <a:noFill/>
                </a:ln>
                <a:solidFill>
                  <a:srgbClr val="000000"/>
                </a:solidFill>
                <a:effectLst/>
                <a:uLnTx/>
                <a:uFillTx/>
                <a:latin typeface="Calibri"/>
                <a:ea typeface="+mn-ea"/>
                <a:cs typeface="+mn-cs"/>
              </a:rPr>
              <a:t>Institutions must respect the autonomy of the REC and ensure that the REC has the appropriate financial and administrative independence to fulfill its primary duties. </a:t>
            </a:r>
          </a:p>
        </p:txBody>
      </p:sp>
    </p:spTree>
    <p:extLst>
      <p:ext uri="{BB962C8B-B14F-4D97-AF65-F5344CB8AC3E}">
        <p14:creationId xmlns:p14="http://schemas.microsoft.com/office/powerpoint/2010/main" val="33992323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93AE8C7-9B71-6D5A-A63A-3960ECB20BE0}"/>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6159D19C-8CF8-1300-8C98-200D35A8A8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14337" name="Rectangle 1"/>
          <p:cNvSpPr>
            <a:spLocks noGrp="1" noChangeArrowheads="1"/>
          </p:cNvSpPr>
          <p:nvPr>
            <p:ph type="title"/>
          </p:nvPr>
        </p:nvSpPr>
        <p:spPr>
          <a:xfrm>
            <a:off x="2546226" y="260648"/>
            <a:ext cx="7200900" cy="726976"/>
          </a:xfrm>
        </p:spPr>
        <p:txBody>
          <a:bodyPr vert="horz" lIns="0" tIns="0" rIns="0" bIns="0" rtlCol="0" anchor="ctr">
            <a:normAutofit/>
          </a:bodyPr>
          <a:lstStyle/>
          <a:p>
            <a:pPr>
              <a:lnSpc>
                <a:spcPct val="95000"/>
              </a:lnSpc>
              <a:defRPr/>
            </a:pPr>
            <a:r>
              <a:rPr lang="en-US" b="1" dirty="0">
                <a:solidFill>
                  <a:srgbClr val="00AEEF"/>
                </a:solidFill>
                <a:effectLst>
                  <a:outerShdw blurRad="38100" dist="38100" dir="2700000" algn="tl">
                    <a:srgbClr val="000000">
                      <a:alpha val="43137"/>
                    </a:srgbClr>
                  </a:outerShdw>
                </a:effectLst>
                <a:latin typeface="+mn-lt"/>
              </a:rPr>
              <a:t>Why to worry about COI?</a:t>
            </a:r>
          </a:p>
        </p:txBody>
      </p:sp>
      <p:sp>
        <p:nvSpPr>
          <p:cNvPr id="124934" name="Text Box 4"/>
          <p:cNvSpPr txBox="1">
            <a:spLocks noChangeArrowheads="1"/>
          </p:cNvSpPr>
          <p:nvPr/>
        </p:nvSpPr>
        <p:spPr bwMode="auto">
          <a:xfrm>
            <a:off x="984738" y="2044152"/>
            <a:ext cx="9402398" cy="3742563"/>
          </a:xfrm>
          <a:prstGeom prst="rect">
            <a:avLst/>
          </a:prstGeom>
          <a:noFill/>
          <a:ln w="9525">
            <a:noFill/>
            <a:miter lim="800000"/>
            <a:headEnd/>
            <a:tailEnd/>
          </a:ln>
        </p:spPr>
        <p:txBody>
          <a:bodyPr wrap="square" lIns="0" tIns="0" rIns="0" bIns="0">
            <a:spAutoFit/>
          </a:bodyPr>
          <a:lstStyle/>
          <a:p>
            <a:pPr marL="457200" marR="0" lvl="1" indent="-307975" algn="l" defTabSz="914400" rtl="0" eaLnBrk="1" fontAlgn="auto" latinLnBrk="0" hangingPunct="1">
              <a:lnSpc>
                <a:spcPct val="95000"/>
              </a:lnSpc>
              <a:spcBef>
                <a:spcPts val="0"/>
              </a:spcBef>
              <a:spcAft>
                <a:spcPts val="0"/>
              </a:spcAft>
              <a:buClr>
                <a:srgbClr val="000000"/>
              </a:buClr>
              <a:buSzPct val="100000"/>
              <a:buFontTx/>
              <a:buNone/>
              <a:tabLst/>
              <a:defRPr/>
            </a:pPr>
            <a:r>
              <a:rPr kumimoji="0" lang="en-US" sz="3200" b="1" i="0" u="none" strike="noStrike" kern="1200" cap="none" spc="0" normalizeH="0" baseline="0" noProof="0" dirty="0">
                <a:ln>
                  <a:noFill/>
                </a:ln>
                <a:solidFill>
                  <a:srgbClr val="F58221"/>
                </a:solidFill>
                <a:effectLst/>
                <a:uLnTx/>
                <a:uFillTx/>
                <a:latin typeface="Calibri"/>
                <a:ea typeface="+mn-ea"/>
                <a:cs typeface="+mn-cs"/>
              </a:rPr>
              <a:t>COIs may result in: </a:t>
            </a:r>
          </a:p>
          <a:p>
            <a:pPr marL="1200150" marR="0" lvl="1" indent="-742950" algn="l" defTabSz="914400" rtl="0" eaLnBrk="1" fontAlgn="auto" latinLnBrk="0" hangingPunct="1">
              <a:lnSpc>
                <a:spcPct val="95000"/>
              </a:lnSpc>
              <a:spcBef>
                <a:spcPts val="0"/>
              </a:spcBef>
              <a:spcAft>
                <a:spcPts val="0"/>
              </a:spcAft>
              <a:buClrTx/>
              <a:buSzTx/>
              <a:buFont typeface="+mj-lt"/>
              <a:buAutoNum type="arabicPeriod"/>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Loss of objectivity </a:t>
            </a:r>
            <a:endParaRPr kumimoji="0" lang="en-US" sz="3200" b="0" i="0" u="none" strike="noStrike" kern="1200" cap="none" spc="0" normalizeH="0" baseline="0" noProof="0" dirty="0">
              <a:ln>
                <a:noFill/>
              </a:ln>
              <a:solidFill>
                <a:prstClr val="black"/>
              </a:solidFill>
              <a:effectLst/>
              <a:uLnTx/>
              <a:uFillTx/>
              <a:latin typeface="Calibri"/>
              <a:ea typeface="+mn-ea"/>
              <a:cs typeface="+mn-cs"/>
            </a:endParaRPr>
          </a:p>
          <a:p>
            <a:pPr marL="1200150" marR="0" lvl="1" indent="-742950" algn="l" defTabSz="914400" rtl="0" eaLnBrk="1" fontAlgn="auto" latinLnBrk="0" hangingPunct="1">
              <a:lnSpc>
                <a:spcPct val="95000"/>
              </a:lnSpc>
              <a:spcBef>
                <a:spcPts val="0"/>
              </a:spcBef>
              <a:spcAft>
                <a:spcPts val="0"/>
              </a:spcAft>
              <a:buClrTx/>
              <a:buSzTx/>
              <a:buFont typeface="+mj-lt"/>
              <a:buAutoNum type="arabicPeriod"/>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Reordering of priorities towards applied research </a:t>
            </a:r>
            <a:endParaRPr kumimoji="0" lang="en-US" sz="3200" b="0" i="0" u="none" strike="noStrike" kern="1200" cap="none" spc="0" normalizeH="0" baseline="0" noProof="0" dirty="0">
              <a:ln>
                <a:noFill/>
              </a:ln>
              <a:solidFill>
                <a:prstClr val="black"/>
              </a:solidFill>
              <a:effectLst/>
              <a:uLnTx/>
              <a:uFillTx/>
              <a:latin typeface="Calibri"/>
              <a:ea typeface="+mn-ea"/>
              <a:cs typeface="+mn-cs"/>
            </a:endParaRPr>
          </a:p>
          <a:p>
            <a:pPr marL="1200150" marR="0" lvl="1" indent="-742950" algn="l" defTabSz="914400" rtl="0" eaLnBrk="1" fontAlgn="auto" latinLnBrk="0" hangingPunct="1">
              <a:lnSpc>
                <a:spcPct val="95000"/>
              </a:lnSpc>
              <a:spcBef>
                <a:spcPts val="0"/>
              </a:spcBef>
              <a:spcAft>
                <a:spcPts val="0"/>
              </a:spcAft>
              <a:buClrTx/>
              <a:buSzTx/>
              <a:buFont typeface="+mj-lt"/>
              <a:buAutoNum type="arabicPeriod"/>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Degradation of the </a:t>
            </a:r>
            <a:r>
              <a:rPr kumimoji="0" lang="en-US" sz="3200" b="0" i="1" u="none" strike="noStrike" kern="1200" cap="none" spc="0" normalizeH="0" baseline="0" noProof="0" dirty="0">
                <a:ln>
                  <a:noFill/>
                </a:ln>
                <a:solidFill>
                  <a:srgbClr val="000000"/>
                </a:solidFill>
                <a:effectLst/>
                <a:uLnTx/>
                <a:uFillTx/>
                <a:latin typeface="Calibri"/>
                <a:ea typeface="+mn-ea"/>
                <a:cs typeface="+mn-cs"/>
              </a:rPr>
              <a:t>nature of science as a collegial enterprise </a:t>
            </a:r>
            <a:endParaRPr kumimoji="0" lang="en-US" sz="3200" b="0" i="0" u="none" strike="noStrike" kern="1200" cap="none" spc="0" normalizeH="0" baseline="0" noProof="0" dirty="0">
              <a:ln>
                <a:noFill/>
              </a:ln>
              <a:solidFill>
                <a:prstClr val="black"/>
              </a:solidFill>
              <a:effectLst/>
              <a:uLnTx/>
              <a:uFillTx/>
              <a:latin typeface="Calibri"/>
              <a:ea typeface="+mn-ea"/>
              <a:cs typeface="+mn-cs"/>
            </a:endParaRPr>
          </a:p>
          <a:p>
            <a:pPr marL="1200150" marR="0" lvl="1" indent="-742950" algn="l" defTabSz="914400" rtl="0" eaLnBrk="1" fontAlgn="auto" latinLnBrk="0" hangingPunct="1">
              <a:lnSpc>
                <a:spcPct val="95000"/>
              </a:lnSpc>
              <a:spcBef>
                <a:spcPts val="0"/>
              </a:spcBef>
              <a:spcAft>
                <a:spcPts val="0"/>
              </a:spcAft>
              <a:buClrTx/>
              <a:buSzTx/>
              <a:buFont typeface="+mj-lt"/>
              <a:buAutoNum type="arabicPeriod"/>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Exploitation of trainees </a:t>
            </a:r>
            <a:endParaRPr kumimoji="0" lang="en-US" sz="3200" b="0" i="0" u="none" strike="noStrike" kern="1200" cap="none" spc="0" normalizeH="0" baseline="0" noProof="0" dirty="0">
              <a:ln>
                <a:noFill/>
              </a:ln>
              <a:solidFill>
                <a:prstClr val="black"/>
              </a:solidFill>
              <a:effectLst/>
              <a:uLnTx/>
              <a:uFillTx/>
              <a:latin typeface="Calibri"/>
              <a:ea typeface="+mn-ea"/>
              <a:cs typeface="+mn-cs"/>
            </a:endParaRPr>
          </a:p>
          <a:p>
            <a:pPr marL="1200150" marR="0" lvl="1" indent="-742950" algn="l" defTabSz="914400" rtl="0" eaLnBrk="1" fontAlgn="auto" latinLnBrk="0" hangingPunct="1">
              <a:lnSpc>
                <a:spcPct val="95000"/>
              </a:lnSpc>
              <a:spcBef>
                <a:spcPts val="0"/>
              </a:spcBef>
              <a:spcAft>
                <a:spcPts val="0"/>
              </a:spcAft>
              <a:buClrTx/>
              <a:buSzTx/>
              <a:buFont typeface="+mj-lt"/>
              <a:buAutoNum type="arabicPeriod"/>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Transfer of time and interest to commercial ventures</a:t>
            </a:r>
          </a:p>
        </p:txBody>
      </p:sp>
    </p:spTree>
    <p:extLst>
      <p:ext uri="{BB962C8B-B14F-4D97-AF65-F5344CB8AC3E}">
        <p14:creationId xmlns:p14="http://schemas.microsoft.com/office/powerpoint/2010/main" val="15635560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32C7E33-B010-90BD-6C7A-27616347C9DF}"/>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435F0B2D-7257-A2A0-4825-AA05E6FB40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4577" name="Rectangle 1"/>
          <p:cNvSpPr>
            <a:spLocks noGrp="1" noChangeArrowheads="1"/>
          </p:cNvSpPr>
          <p:nvPr>
            <p:ph type="title"/>
          </p:nvPr>
        </p:nvSpPr>
        <p:spPr>
          <a:xfrm>
            <a:off x="2207568" y="332656"/>
            <a:ext cx="8229600" cy="720080"/>
          </a:xfrm>
        </p:spPr>
        <p:txBody>
          <a:bodyPr vert="horz" lIns="0" tIns="0" rIns="0" bIns="0" rtlCol="0" anchor="ctr">
            <a:normAutofit/>
          </a:bodyPr>
          <a:lstStyle/>
          <a:p>
            <a:pPr>
              <a:lnSpc>
                <a:spcPct val="95000"/>
              </a:lnSpc>
              <a:defRPr/>
            </a:pPr>
            <a:r>
              <a:rPr lang="en-US" sz="3600" b="1" dirty="0">
                <a:solidFill>
                  <a:srgbClr val="F58221"/>
                </a:solidFill>
                <a:effectLst>
                  <a:outerShdw blurRad="38100" dist="38100" dir="2700000" algn="tl">
                    <a:srgbClr val="000000">
                      <a:alpha val="43137"/>
                    </a:srgbClr>
                  </a:outerShdw>
                </a:effectLst>
                <a:latin typeface="+mn-lt"/>
              </a:rPr>
              <a:t>Practical Steps to resolve COI</a:t>
            </a:r>
          </a:p>
        </p:txBody>
      </p:sp>
      <p:sp>
        <p:nvSpPr>
          <p:cNvPr id="135171" name="Content Placeholder 3"/>
          <p:cNvSpPr>
            <a:spLocks noGrp="1"/>
          </p:cNvSpPr>
          <p:nvPr>
            <p:ph idx="1"/>
          </p:nvPr>
        </p:nvSpPr>
        <p:spPr>
          <a:xfrm>
            <a:off x="1026941" y="1905898"/>
            <a:ext cx="9805181" cy="5472608"/>
          </a:xfrm>
        </p:spPr>
        <p:txBody>
          <a:bodyPr>
            <a:normAutofit/>
          </a:bodyPr>
          <a:lstStyle/>
          <a:p>
            <a:pPr lvl="1" indent="-307975">
              <a:lnSpc>
                <a:spcPct val="95000"/>
              </a:lnSpc>
              <a:buClr>
                <a:srgbClr val="000000"/>
              </a:buClr>
              <a:buSzPct val="100000"/>
              <a:buFontTx/>
              <a:buChar char="•"/>
            </a:pPr>
            <a:r>
              <a:rPr lang="en-US" sz="3200" dirty="0">
                <a:solidFill>
                  <a:srgbClr val="000000"/>
                </a:solidFill>
              </a:rPr>
              <a:t>Disclosure / transparency </a:t>
            </a:r>
            <a:endParaRPr lang="en-US" sz="3200" dirty="0"/>
          </a:p>
          <a:p>
            <a:pPr lvl="1" indent="-307975">
              <a:lnSpc>
                <a:spcPct val="95000"/>
              </a:lnSpc>
              <a:buClr>
                <a:srgbClr val="000000"/>
              </a:buClr>
              <a:buSzPct val="100000"/>
              <a:buFontTx/>
              <a:buChar char="•"/>
            </a:pPr>
            <a:r>
              <a:rPr lang="en-US" sz="3200" dirty="0">
                <a:solidFill>
                  <a:srgbClr val="000000"/>
                </a:solidFill>
              </a:rPr>
              <a:t>Stringent analysis of COI, </a:t>
            </a:r>
            <a:endParaRPr lang="en-US" sz="3200" dirty="0"/>
          </a:p>
          <a:p>
            <a:pPr lvl="1" indent="-307975">
              <a:lnSpc>
                <a:spcPct val="95000"/>
              </a:lnSpc>
              <a:buClr>
                <a:srgbClr val="000000"/>
              </a:buClr>
              <a:buSzPct val="100000"/>
              <a:buFontTx/>
              <a:buChar char="•"/>
            </a:pPr>
            <a:r>
              <a:rPr lang="en-US" sz="3200" dirty="0">
                <a:solidFill>
                  <a:srgbClr val="000000"/>
                </a:solidFill>
              </a:rPr>
              <a:t>Review of contracts between funders and researchers</a:t>
            </a:r>
            <a:endParaRPr lang="en-US" sz="3200" dirty="0"/>
          </a:p>
          <a:p>
            <a:pPr lvl="1" indent="-307975">
              <a:lnSpc>
                <a:spcPct val="95000"/>
              </a:lnSpc>
              <a:buClr>
                <a:srgbClr val="000000"/>
              </a:buClr>
              <a:buSzPct val="100000"/>
              <a:buFontTx/>
              <a:buChar char="•"/>
            </a:pPr>
            <a:r>
              <a:rPr lang="en-US" sz="3200" dirty="0">
                <a:solidFill>
                  <a:srgbClr val="000000"/>
                </a:solidFill>
              </a:rPr>
              <a:t>Close external monitoring</a:t>
            </a:r>
            <a:endParaRPr lang="en-US" sz="3200" dirty="0"/>
          </a:p>
          <a:p>
            <a:pPr lvl="1" indent="-307975">
              <a:lnSpc>
                <a:spcPct val="95000"/>
              </a:lnSpc>
              <a:buClr>
                <a:srgbClr val="000000"/>
              </a:buClr>
              <a:buSzPct val="100000"/>
              <a:buFontTx/>
              <a:buChar char="•"/>
            </a:pPr>
            <a:r>
              <a:rPr lang="en-US" sz="3200" dirty="0">
                <a:solidFill>
                  <a:srgbClr val="000000"/>
                </a:solidFill>
              </a:rPr>
              <a:t>Blinding of study, when possible</a:t>
            </a:r>
            <a:endParaRPr lang="en-US" sz="3200" dirty="0"/>
          </a:p>
          <a:p>
            <a:pPr lvl="1" indent="-307975">
              <a:lnSpc>
                <a:spcPct val="95000"/>
              </a:lnSpc>
              <a:buClr>
                <a:srgbClr val="000000"/>
              </a:buClr>
              <a:buSzPct val="100000"/>
              <a:buFontTx/>
              <a:buChar char="•"/>
            </a:pPr>
            <a:r>
              <a:rPr lang="en-US" sz="3200" dirty="0">
                <a:solidFill>
                  <a:srgbClr val="000000"/>
                </a:solidFill>
              </a:rPr>
              <a:t>Restrict review of colleague’s work</a:t>
            </a:r>
            <a:endParaRPr lang="en-US" sz="3200" dirty="0"/>
          </a:p>
          <a:p>
            <a:pPr lvl="1" indent="-307975">
              <a:lnSpc>
                <a:spcPct val="95000"/>
              </a:lnSpc>
              <a:buClr>
                <a:srgbClr val="000000"/>
              </a:buClr>
              <a:buSzPct val="100000"/>
              <a:buFontTx/>
              <a:buChar char="•"/>
            </a:pPr>
            <a:r>
              <a:rPr lang="en-US" sz="3200" dirty="0">
                <a:solidFill>
                  <a:srgbClr val="000000"/>
                </a:solidFill>
              </a:rPr>
              <a:t>Peer review of manuscripts</a:t>
            </a:r>
            <a:endParaRPr lang="en-US" sz="3200" dirty="0"/>
          </a:p>
          <a:p>
            <a:pPr algn="l" rtl="0" eaLnBrk="1" hangingPunct="1">
              <a:lnSpc>
                <a:spcPct val="95000"/>
              </a:lnSpc>
              <a:buClr>
                <a:srgbClr val="000000"/>
              </a:buClr>
              <a:buSzPct val="100000"/>
            </a:pPr>
            <a:endParaRPr lang="en-US" sz="3200" dirty="0">
              <a:solidFill>
                <a:srgbClr val="000000"/>
              </a:solidFill>
            </a:endParaRPr>
          </a:p>
          <a:p>
            <a:pPr algn="l" rtl="0" eaLnBrk="1" hangingPunct="1"/>
            <a:endParaRPr lang="ar-SA" sz="3200" dirty="0"/>
          </a:p>
        </p:txBody>
      </p:sp>
    </p:spTree>
    <p:extLst>
      <p:ext uri="{BB962C8B-B14F-4D97-AF65-F5344CB8AC3E}">
        <p14:creationId xmlns:p14="http://schemas.microsoft.com/office/powerpoint/2010/main" val="22694516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37B6FD3-3CF2-7583-8CE8-8D66AE1869D6}"/>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DD7F24AD-7256-0D4E-DE71-4828024938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639616" y="188640"/>
            <a:ext cx="7200900" cy="720080"/>
          </a:xfrm>
        </p:spPr>
        <p:txBody>
          <a:bodyPr/>
          <a:lstStyle/>
          <a:p>
            <a:pPr>
              <a:defRPr/>
            </a:pPr>
            <a:r>
              <a:rPr lang="en-US" b="1" dirty="0">
                <a:solidFill>
                  <a:srgbClr val="F58221"/>
                </a:solidFill>
                <a:effectLst>
                  <a:outerShdw blurRad="38100" dist="38100" dir="2700000" algn="tl">
                    <a:srgbClr val="000000">
                      <a:alpha val="43137"/>
                    </a:srgbClr>
                  </a:outerShdw>
                </a:effectLst>
                <a:latin typeface="+mn-lt"/>
              </a:rPr>
              <a:t>What is Ethical Review?</a:t>
            </a:r>
            <a:endParaRPr lang="ar-SA" b="1" dirty="0">
              <a:solidFill>
                <a:srgbClr val="F58221"/>
              </a:solidFill>
              <a:effectLst>
                <a:outerShdw blurRad="38100" dist="38100" dir="2700000" algn="tl">
                  <a:srgbClr val="000000">
                    <a:alpha val="43137"/>
                  </a:srgbClr>
                </a:outerShdw>
              </a:effectLst>
              <a:latin typeface="+mn-lt"/>
            </a:endParaRPr>
          </a:p>
        </p:txBody>
      </p:sp>
      <p:sp>
        <p:nvSpPr>
          <p:cNvPr id="137219" name="Content Placeholder 2"/>
          <p:cNvSpPr>
            <a:spLocks noGrp="1"/>
          </p:cNvSpPr>
          <p:nvPr>
            <p:ph idx="1"/>
          </p:nvPr>
        </p:nvSpPr>
        <p:spPr>
          <a:xfrm>
            <a:off x="1252025" y="1689123"/>
            <a:ext cx="9875520" cy="5328592"/>
          </a:xfrm>
        </p:spPr>
        <p:txBody>
          <a:bodyPr>
            <a:noAutofit/>
          </a:bodyPr>
          <a:lstStyle/>
          <a:p>
            <a:pPr algn="l" rtl="0" eaLnBrk="1" hangingPunct="1"/>
            <a:r>
              <a:rPr lang="en-US" sz="2400" dirty="0"/>
              <a:t>It is a process by which research proposals are reviewed for their compliance and accordance with the national/international ethical principles &amp; guidelines for research involving human subjects.</a:t>
            </a:r>
          </a:p>
          <a:p>
            <a:pPr>
              <a:lnSpc>
                <a:spcPct val="80000"/>
              </a:lnSpc>
              <a:buNone/>
            </a:pPr>
            <a:endParaRPr lang="en-US" sz="900" dirty="0"/>
          </a:p>
          <a:p>
            <a:pPr>
              <a:lnSpc>
                <a:spcPct val="80000"/>
              </a:lnSpc>
              <a:buNone/>
            </a:pPr>
            <a:r>
              <a:rPr lang="en-US" sz="2400" b="1" dirty="0">
                <a:solidFill>
                  <a:srgbClr val="00AEEF"/>
                </a:solidFill>
              </a:rPr>
              <a:t>All research</a:t>
            </a:r>
            <a:r>
              <a:rPr lang="en-US" sz="2400" dirty="0">
                <a:solidFill>
                  <a:srgbClr val="00AEEF"/>
                </a:solidFill>
              </a:rPr>
              <a:t> </a:t>
            </a:r>
            <a:r>
              <a:rPr lang="en-US" sz="2400" dirty="0"/>
              <a:t>involving living human subjects by collecting identifiable information or materials including:</a:t>
            </a:r>
            <a:br>
              <a:rPr lang="en-US" sz="2400" dirty="0"/>
            </a:br>
            <a:endParaRPr lang="en-US" sz="2400" b="1" dirty="0"/>
          </a:p>
          <a:p>
            <a:pPr>
              <a:lnSpc>
                <a:spcPct val="80000"/>
              </a:lnSpc>
              <a:buFont typeface="Wingdings" pitchFamily="2" charset="2"/>
              <a:buChar char="Ø"/>
            </a:pPr>
            <a:r>
              <a:rPr lang="en-US" sz="2400" dirty="0"/>
              <a:t>Research with human remains, cadavers, tissues, biological fluids, embryos and fetuses.</a:t>
            </a:r>
          </a:p>
          <a:p>
            <a:pPr>
              <a:lnSpc>
                <a:spcPct val="80000"/>
              </a:lnSpc>
              <a:buFont typeface="Wingdings" pitchFamily="2" charset="2"/>
              <a:buChar char="Ø"/>
            </a:pPr>
            <a:r>
              <a:rPr lang="en-US" sz="2400" dirty="0"/>
              <a:t>Interviews, surveys and questionnaires.</a:t>
            </a:r>
          </a:p>
          <a:p>
            <a:pPr>
              <a:lnSpc>
                <a:spcPct val="80000"/>
              </a:lnSpc>
              <a:buFont typeface="Wingdings" pitchFamily="2" charset="2"/>
              <a:buChar char="Ø"/>
            </a:pPr>
            <a:r>
              <a:rPr lang="en-US" sz="2400" dirty="0"/>
              <a:t>Secondary data analysis of data from living human subjects.</a:t>
            </a:r>
          </a:p>
          <a:p>
            <a:pPr algn="l" rtl="0" eaLnBrk="1" hangingPunct="1"/>
            <a:endParaRPr lang="ar-SA" sz="2400" dirty="0"/>
          </a:p>
        </p:txBody>
      </p:sp>
    </p:spTree>
    <p:extLst>
      <p:ext uri="{BB962C8B-B14F-4D97-AF65-F5344CB8AC3E}">
        <p14:creationId xmlns:p14="http://schemas.microsoft.com/office/powerpoint/2010/main" val="1653048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30999" y="1034308"/>
            <a:ext cx="417851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Research Misconduct (FFP)</a:t>
            </a:r>
          </a:p>
        </p:txBody>
      </p:sp>
      <p:sp>
        <p:nvSpPr>
          <p:cNvPr id="42" name="TextBox 41"/>
          <p:cNvSpPr txBox="1"/>
          <p:nvPr/>
        </p:nvSpPr>
        <p:spPr>
          <a:xfrm>
            <a:off x="5071247" y="1139330"/>
            <a:ext cx="917148"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69465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28D6490E-1AE2-25E1-81A4-E2FE9EB41F70}"/>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CC5D8A7-B15D-840D-DF38-19D9D8873A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495550" y="79437"/>
            <a:ext cx="7200900" cy="1485900"/>
          </a:xfrm>
        </p:spPr>
        <p:txBody>
          <a:bodyPr/>
          <a:lstStyle/>
          <a:p>
            <a:r>
              <a:rPr lang="en-GB" b="1" dirty="0">
                <a:solidFill>
                  <a:schemeClr val="tx1"/>
                </a:solidFill>
              </a:rPr>
              <a:t>Types of research misconduct </a:t>
            </a:r>
          </a:p>
        </p:txBody>
      </p:sp>
      <p:sp>
        <p:nvSpPr>
          <p:cNvPr id="3" name="Content Placeholder 2"/>
          <p:cNvSpPr>
            <a:spLocks noGrp="1"/>
          </p:cNvSpPr>
          <p:nvPr>
            <p:ph idx="1"/>
          </p:nvPr>
        </p:nvSpPr>
        <p:spPr>
          <a:xfrm>
            <a:off x="928468" y="1268760"/>
            <a:ext cx="10339754" cy="5472608"/>
          </a:xfrm>
        </p:spPr>
        <p:txBody>
          <a:bodyPr>
            <a:normAutofit/>
          </a:bodyPr>
          <a:lstStyle/>
          <a:p>
            <a:pPr marL="0" indent="0">
              <a:buNone/>
            </a:pPr>
            <a:r>
              <a:rPr lang="en-GB" sz="1600" dirty="0"/>
              <a:t>(Adapted from: Committee on Publication Ethics. The COPE Report, 2000. 2000. &amp; Research Misconduct, F.J. Gilberta and A.R. Denison, 2002)</a:t>
            </a:r>
          </a:p>
          <a:p>
            <a:r>
              <a:rPr lang="en-GB" sz="2400" dirty="0"/>
              <a:t>Fabrication</a:t>
            </a:r>
          </a:p>
          <a:p>
            <a:r>
              <a:rPr lang="en-GB" sz="2400" dirty="0"/>
              <a:t>Falsification</a:t>
            </a:r>
          </a:p>
          <a:p>
            <a:r>
              <a:rPr lang="en-GB" sz="2400" dirty="0"/>
              <a:t>Plagiarism</a:t>
            </a:r>
          </a:p>
          <a:p>
            <a:r>
              <a:rPr lang="en-GB" sz="2400" dirty="0"/>
              <a:t>Failure to get ethical approval</a:t>
            </a:r>
          </a:p>
          <a:p>
            <a:r>
              <a:rPr lang="en-GB" sz="2400" dirty="0"/>
              <a:t>Not admitting that some data are missing</a:t>
            </a:r>
          </a:p>
          <a:p>
            <a:r>
              <a:rPr lang="en-GB" sz="2400" dirty="0"/>
              <a:t>Ignoring outliers without declaring it</a:t>
            </a:r>
          </a:p>
          <a:p>
            <a:r>
              <a:rPr lang="en-GB" sz="2400" dirty="0"/>
              <a:t>Not including data on side effects in a clinical trial</a:t>
            </a:r>
          </a:p>
          <a:p>
            <a:r>
              <a:rPr lang="en-GB" sz="2400" dirty="0"/>
              <a:t>Conducting research on humans without informed consent</a:t>
            </a:r>
          </a:p>
          <a:p>
            <a:r>
              <a:rPr lang="en-GB" sz="2400" dirty="0"/>
              <a:t>Publication of post hoc analyses without declaring it</a:t>
            </a:r>
          </a:p>
        </p:txBody>
      </p:sp>
    </p:spTree>
    <p:extLst>
      <p:ext uri="{BB962C8B-B14F-4D97-AF65-F5344CB8AC3E}">
        <p14:creationId xmlns:p14="http://schemas.microsoft.com/office/powerpoint/2010/main" val="30431775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353FD69-804F-F205-8D47-70791577C15C}"/>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90552548-6A44-A465-0A08-0E8FA02BB3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3124200" y="274638"/>
            <a:ext cx="7436296" cy="1143000"/>
          </a:xfrm>
        </p:spPr>
        <p:txBody>
          <a:bodyPr/>
          <a:lstStyle/>
          <a:p>
            <a:r>
              <a:rPr lang="en-GB" sz="4000" b="1" dirty="0"/>
              <a:t>Types of research </a:t>
            </a:r>
            <a:r>
              <a:rPr lang="en-GB" sz="4000" b="1"/>
              <a:t>misconduct (2)</a:t>
            </a:r>
            <a:endParaRPr lang="en-GB" sz="4000" b="1" dirty="0"/>
          </a:p>
        </p:txBody>
      </p:sp>
      <p:sp>
        <p:nvSpPr>
          <p:cNvPr id="3" name="Content Placeholder 2"/>
          <p:cNvSpPr>
            <a:spLocks noGrp="1"/>
          </p:cNvSpPr>
          <p:nvPr>
            <p:ph idx="1"/>
          </p:nvPr>
        </p:nvSpPr>
        <p:spPr>
          <a:xfrm>
            <a:off x="1111348" y="1760945"/>
            <a:ext cx="9099452" cy="4365219"/>
          </a:xfrm>
        </p:spPr>
        <p:txBody>
          <a:bodyPr/>
          <a:lstStyle/>
          <a:p>
            <a:pPr marL="0" indent="0">
              <a:buNone/>
            </a:pPr>
            <a:r>
              <a:rPr lang="en-GB" sz="2000" dirty="0"/>
              <a:t>(Adapted from: Committee on Publication Ethics. The COPE Report, 2000. 2000. and Research Misconduct, F.J. Gilberta and A.R. Denison, 2002)</a:t>
            </a:r>
          </a:p>
          <a:p>
            <a:r>
              <a:rPr lang="en-GB" sz="2400" dirty="0"/>
              <a:t>Gift authorship</a:t>
            </a:r>
          </a:p>
          <a:p>
            <a:r>
              <a:rPr lang="en-GB" sz="2400" dirty="0"/>
              <a:t>Not attributing other authors</a:t>
            </a:r>
          </a:p>
          <a:p>
            <a:r>
              <a:rPr lang="en-GB" sz="2400" dirty="0"/>
              <a:t>Redundant publication: “</a:t>
            </a:r>
            <a:r>
              <a:rPr lang="en-GB" sz="2000" dirty="0" err="1"/>
              <a:t>Shotgunning</a:t>
            </a:r>
            <a:r>
              <a:rPr lang="en-GB" sz="2000" dirty="0"/>
              <a:t>” &amp; “Salami-slicing”</a:t>
            </a:r>
          </a:p>
          <a:p>
            <a:r>
              <a:rPr lang="en-GB" sz="2400" dirty="0"/>
              <a:t>Not disclosing a conflict of interest</a:t>
            </a:r>
          </a:p>
          <a:p>
            <a:r>
              <a:rPr lang="en-GB" sz="2400" dirty="0"/>
              <a:t>Not attempting to publish completed research</a:t>
            </a:r>
          </a:p>
          <a:p>
            <a:r>
              <a:rPr lang="en-GB" sz="2400" dirty="0"/>
              <a:t>Failure to do an adequate search of existing research before beginning new research</a:t>
            </a:r>
          </a:p>
          <a:p>
            <a:endParaRPr lang="en-GB" sz="2400" dirty="0"/>
          </a:p>
        </p:txBody>
      </p:sp>
    </p:spTree>
    <p:extLst>
      <p:ext uri="{BB962C8B-B14F-4D97-AF65-F5344CB8AC3E}">
        <p14:creationId xmlns:p14="http://schemas.microsoft.com/office/powerpoint/2010/main" val="21874896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555DAF2-CC50-C871-C60C-D810F370B7A5}"/>
              </a:ext>
            </a:extLst>
          </p:cNvPr>
          <p:cNvSpPr/>
          <p:nvPr/>
        </p:nvSpPr>
        <p:spPr>
          <a:xfrm>
            <a:off x="617280" y="1690688"/>
            <a:ext cx="10812720" cy="4365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5B9D5E2-3976-A43A-FFFB-F21C46C27D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92542"/>
            <a:ext cx="2305141" cy="952764"/>
          </a:xfrm>
          <a:prstGeom prst="rect">
            <a:avLst/>
          </a:prstGeom>
        </p:spPr>
      </p:pic>
      <p:sp>
        <p:nvSpPr>
          <p:cNvPr id="2" name="Title 1"/>
          <p:cNvSpPr>
            <a:spLocks noGrp="1"/>
          </p:cNvSpPr>
          <p:nvPr>
            <p:ph type="title"/>
          </p:nvPr>
        </p:nvSpPr>
        <p:spPr>
          <a:xfrm>
            <a:off x="2220416" y="127574"/>
            <a:ext cx="7620000" cy="637131"/>
          </a:xfrm>
        </p:spPr>
        <p:txBody>
          <a:bodyPr>
            <a:normAutofit fontScale="90000"/>
          </a:bodyPr>
          <a:lstStyle/>
          <a:p>
            <a:r>
              <a:rPr lang="en-US" altLang="en-US" sz="4000" b="1" dirty="0">
                <a:ln w="1905"/>
                <a:solidFill>
                  <a:srgbClr val="00AEEF"/>
                </a:solidFill>
                <a:effectLst>
                  <a:glow rad="101600">
                    <a:srgbClr val="FFFFCC">
                      <a:alpha val="60000"/>
                    </a:srgbClr>
                  </a:glow>
                  <a:outerShdw blurRad="38100" dist="38100" dir="2700000" algn="tl">
                    <a:srgbClr val="000000">
                      <a:alpha val="43137"/>
                    </a:srgbClr>
                  </a:outerShdw>
                </a:effectLst>
              </a:rPr>
              <a:t>Research Misconduct (FFP) </a:t>
            </a:r>
            <a:endParaRPr lang="en-GB" sz="4000" b="1" dirty="0">
              <a:ln w="1905"/>
              <a:solidFill>
                <a:srgbClr val="00AEEF"/>
              </a:solidFill>
              <a:effectLst>
                <a:glow rad="101600">
                  <a:srgbClr val="FFFFCC">
                    <a:alpha val="60000"/>
                  </a:srgbClr>
                </a:glow>
                <a:outerShdw blurRad="38100" dist="38100" dir="2700000" algn="tl">
                  <a:srgbClr val="000000">
                    <a:alpha val="43137"/>
                  </a:srgbClr>
                </a:outerShdw>
              </a:effectLst>
            </a:endParaRPr>
          </a:p>
        </p:txBody>
      </p:sp>
      <p:sp>
        <p:nvSpPr>
          <p:cNvPr id="3" name="Content Placeholder 2"/>
          <p:cNvSpPr>
            <a:spLocks noGrp="1"/>
          </p:cNvSpPr>
          <p:nvPr>
            <p:ph idx="1"/>
          </p:nvPr>
        </p:nvSpPr>
        <p:spPr>
          <a:xfrm>
            <a:off x="762000" y="1749442"/>
            <a:ext cx="10668000" cy="5132040"/>
          </a:xfrm>
        </p:spPr>
        <p:txBody>
          <a:bodyPr>
            <a:noAutofit/>
          </a:bodyPr>
          <a:lstStyle/>
          <a:p>
            <a:pPr marL="411480" lvl="1" indent="0">
              <a:buNone/>
            </a:pPr>
            <a:r>
              <a:rPr lang="en-US" altLang="en-US" dirty="0"/>
              <a:t>Research misconduct is defined as </a:t>
            </a:r>
            <a:r>
              <a:rPr lang="en-US" altLang="en-US" dirty="0">
                <a:solidFill>
                  <a:srgbClr val="F58221"/>
                </a:solidFill>
              </a:rPr>
              <a:t>fabrication, falsification, or plagiarism </a:t>
            </a:r>
            <a:r>
              <a:rPr lang="en-US" altLang="en-US" dirty="0"/>
              <a:t>in proposing, performing, or reviewing research, or in reporting research results.</a:t>
            </a:r>
          </a:p>
          <a:p>
            <a:pPr lvl="1"/>
            <a:r>
              <a:rPr lang="en-US" altLang="en-US" b="1" dirty="0">
                <a:solidFill>
                  <a:srgbClr val="F58221"/>
                </a:solidFill>
                <a:effectLst>
                  <a:outerShdw blurRad="38100" dist="38100" dir="2700000" algn="tl">
                    <a:srgbClr val="000000">
                      <a:alpha val="43137"/>
                    </a:srgbClr>
                  </a:outerShdw>
                </a:effectLst>
              </a:rPr>
              <a:t>Fabrication</a:t>
            </a:r>
            <a:r>
              <a:rPr lang="en-US" altLang="en-US" dirty="0">
                <a:effectLst>
                  <a:outerShdw blurRad="38100" dist="38100" dir="2700000" algn="tl">
                    <a:srgbClr val="000000">
                      <a:alpha val="43137"/>
                    </a:srgbClr>
                  </a:outerShdw>
                </a:effectLst>
              </a:rPr>
              <a:t> </a:t>
            </a:r>
            <a:r>
              <a:rPr lang="en-US" altLang="en-US" dirty="0"/>
              <a:t>is making up data or results and recording or reporting them.</a:t>
            </a:r>
          </a:p>
          <a:p>
            <a:pPr lvl="1"/>
            <a:r>
              <a:rPr lang="en-US" altLang="en-US" b="1" dirty="0">
                <a:solidFill>
                  <a:srgbClr val="F58221"/>
                </a:solidFill>
                <a:effectLst>
                  <a:outerShdw blurRad="38100" dist="38100" dir="2700000" algn="tl">
                    <a:srgbClr val="000000">
                      <a:alpha val="43137"/>
                    </a:srgbClr>
                  </a:outerShdw>
                </a:effectLst>
              </a:rPr>
              <a:t>Falsification</a:t>
            </a:r>
            <a:r>
              <a:rPr lang="en-US" altLang="en-US" dirty="0"/>
              <a:t> is manipulating research materials, equipment, or processes, or changing or omitting data or results.</a:t>
            </a:r>
            <a:endParaRPr lang="en-US" altLang="en-US" baseline="30000" dirty="0"/>
          </a:p>
          <a:p>
            <a:pPr lvl="1"/>
            <a:r>
              <a:rPr lang="en-US" altLang="en-US" b="1" dirty="0">
                <a:solidFill>
                  <a:srgbClr val="F58221"/>
                </a:solidFill>
                <a:effectLst>
                  <a:outerShdw blurRad="38100" dist="38100" dir="2700000" algn="tl">
                    <a:srgbClr val="000000">
                      <a:alpha val="43137"/>
                    </a:srgbClr>
                  </a:outerShdw>
                </a:effectLst>
              </a:rPr>
              <a:t>Plagiarism</a:t>
            </a:r>
            <a:r>
              <a:rPr lang="en-US" altLang="en-US" dirty="0"/>
              <a:t> is the appropriation of another person’s ideas, processes, results, or words without giving appropriate credit.</a:t>
            </a:r>
          </a:p>
          <a:p>
            <a:pPr lvl="1"/>
            <a:r>
              <a:rPr lang="en-US" altLang="en-US" dirty="0"/>
              <a:t>Research misconduct does not include honest error or differences of opinion.</a:t>
            </a:r>
          </a:p>
          <a:p>
            <a:pPr lvl="1"/>
            <a:r>
              <a:rPr lang="en-US" altLang="en-US" dirty="0"/>
              <a:t>Research misconduct includes the destruction of, absence of, or accused person's failure to provide research records accurately documenting the questioned research. </a:t>
            </a:r>
          </a:p>
          <a:p>
            <a:endParaRPr lang="en-GB" sz="2400" dirty="0"/>
          </a:p>
        </p:txBody>
      </p:sp>
    </p:spTree>
    <p:custDataLst>
      <p:tags r:id="rId1"/>
    </p:custDataLst>
    <p:extLst>
      <p:ext uri="{BB962C8B-B14F-4D97-AF65-F5344CB8AC3E}">
        <p14:creationId xmlns:p14="http://schemas.microsoft.com/office/powerpoint/2010/main" val="3712238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9576" y="116632"/>
            <a:ext cx="8136904" cy="1485900"/>
          </a:xfrm>
        </p:spPr>
        <p:txBody>
          <a:bodyPr>
            <a:noAutofit/>
          </a:bodyPr>
          <a:lstStyle/>
          <a:p>
            <a:r>
              <a:rPr lang="en-GB" sz="4000" b="1" dirty="0">
                <a:ln w="1905"/>
                <a:solidFill>
                  <a:srgbClr val="203E5F"/>
                </a:solidFill>
                <a:effectLst>
                  <a:glow rad="101600">
                    <a:srgbClr val="FFFFCC">
                      <a:alpha val="60000"/>
                    </a:srgbClr>
                  </a:glow>
                  <a:outerShdw blurRad="38100" dist="38100" dir="2700000" algn="tl">
                    <a:srgbClr val="000000">
                      <a:alpha val="43137"/>
                    </a:srgbClr>
                  </a:outerShdw>
                </a:effectLst>
              </a:rPr>
              <a:t>How to maintain research ethics and avoid scientific misconduct?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31886086"/>
              </p:ext>
            </p:extLst>
          </p:nvPr>
        </p:nvGraphicFramePr>
        <p:xfrm>
          <a:off x="1631504" y="1600200"/>
          <a:ext cx="8856984" cy="5069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31996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5472" y="188640"/>
            <a:ext cx="8420978" cy="1485900"/>
          </a:xfrm>
        </p:spPr>
        <p:txBody>
          <a:bodyPr>
            <a:normAutofit/>
          </a:bodyPr>
          <a:lstStyle/>
          <a:p>
            <a:r>
              <a:rPr lang="en-GB" b="1" dirty="0">
                <a:ln w="1905"/>
                <a:solidFill>
                  <a:schemeClr val="tx1"/>
                </a:solidFill>
                <a:effectLst>
                  <a:glow rad="101600">
                    <a:srgbClr val="FFFFCC">
                      <a:alpha val="60000"/>
                    </a:srgbClr>
                  </a:glow>
                  <a:outerShdw blurRad="38100" dist="38100" dir="2700000" algn="tl">
                    <a:srgbClr val="000000">
                      <a:alpha val="43137"/>
                    </a:srgbClr>
                  </a:outerShdw>
                </a:effectLst>
              </a:rPr>
              <a:t>References </a:t>
            </a:r>
          </a:p>
        </p:txBody>
      </p:sp>
      <p:sp>
        <p:nvSpPr>
          <p:cNvPr id="3" name="Content Placeholder 2"/>
          <p:cNvSpPr>
            <a:spLocks noGrp="1"/>
          </p:cNvSpPr>
          <p:nvPr>
            <p:ph idx="1"/>
          </p:nvPr>
        </p:nvSpPr>
        <p:spPr>
          <a:xfrm>
            <a:off x="829994" y="1406768"/>
            <a:ext cx="10086534" cy="4974559"/>
          </a:xfrm>
        </p:spPr>
        <p:txBody>
          <a:bodyPr>
            <a:normAutofit fontScale="92500" lnSpcReduction="10000"/>
          </a:bodyPr>
          <a:lstStyle/>
          <a:p>
            <a:pPr marL="571500" indent="-457200">
              <a:buFont typeface="+mj-lt"/>
              <a:buAutoNum type="arabicPeriod"/>
            </a:pPr>
            <a:r>
              <a:rPr lang="en-GB" dirty="0" err="1">
                <a:solidFill>
                  <a:schemeClr val="tx1"/>
                </a:solidFill>
              </a:rPr>
              <a:t>SCImago</a:t>
            </a:r>
            <a:r>
              <a:rPr lang="en-GB" dirty="0">
                <a:solidFill>
                  <a:schemeClr val="tx1"/>
                </a:solidFill>
              </a:rPr>
              <a:t>. (2007). SJR — SCImago Journal &amp; Country Rank. Retrieved December 09, 2014, from </a:t>
            </a:r>
            <a:r>
              <a:rPr lang="en-GB" u="sng" dirty="0">
                <a:solidFill>
                  <a:schemeClr val="tx1"/>
                </a:solidFill>
                <a:hlinkClick r:id="rId2"/>
              </a:rPr>
              <a:t>http://www.scimagojr.com</a:t>
            </a:r>
            <a:endParaRPr lang="en-GB" u="sng" dirty="0">
              <a:solidFill>
                <a:schemeClr val="tx1"/>
              </a:solidFill>
            </a:endParaRPr>
          </a:p>
          <a:p>
            <a:pPr marL="571500" indent="-457200">
              <a:buFont typeface="+mj-lt"/>
              <a:buAutoNum type="arabicPeriod"/>
            </a:pPr>
            <a:r>
              <a:rPr lang="en-GB" b="1" dirty="0">
                <a:solidFill>
                  <a:schemeClr val="tx1"/>
                </a:solidFill>
              </a:rPr>
              <a:t>Training manual: Ethics in research, surveillance and patient care</a:t>
            </a:r>
            <a:r>
              <a:rPr lang="en-GB" b="1" i="1" dirty="0">
                <a:solidFill>
                  <a:schemeClr val="tx1"/>
                </a:solidFill>
              </a:rPr>
              <a:t> </a:t>
            </a:r>
            <a:r>
              <a:rPr lang="en-GB" b="1" dirty="0">
                <a:solidFill>
                  <a:schemeClr val="tx1"/>
                </a:solidFill>
              </a:rPr>
              <a:t>in epidemics, emergencies and disasters. </a:t>
            </a:r>
            <a:r>
              <a:rPr lang="en-GB" dirty="0">
                <a:solidFill>
                  <a:schemeClr val="tx1"/>
                </a:solidFill>
              </a:rPr>
              <a:t>Geneva, Switzerland: World Health Organization; 2014.</a:t>
            </a:r>
          </a:p>
          <a:p>
            <a:r>
              <a:rPr lang="en-GB" dirty="0">
                <a:solidFill>
                  <a:schemeClr val="tx1"/>
                </a:solidFill>
              </a:rPr>
              <a:t>Committee on Publication Ethics. The COPE Report, 2000. 2000.</a:t>
            </a:r>
          </a:p>
          <a:p>
            <a:r>
              <a:rPr lang="en-GB" dirty="0">
                <a:solidFill>
                  <a:schemeClr val="tx1"/>
                </a:solidFill>
              </a:rPr>
              <a:t>Research Misconduct, F.J. Gilberta and A.R. Denison, 2002</a:t>
            </a:r>
          </a:p>
          <a:p>
            <a:r>
              <a:rPr lang="en-GB" dirty="0" err="1">
                <a:solidFill>
                  <a:schemeClr val="tx1"/>
                </a:solidFill>
              </a:rPr>
              <a:t>Steneck</a:t>
            </a:r>
            <a:r>
              <a:rPr lang="en-GB" dirty="0">
                <a:solidFill>
                  <a:schemeClr val="tx1"/>
                </a:solidFill>
              </a:rPr>
              <a:t>, Science and Engineering Ethics (2006) 12, 53-74</a:t>
            </a:r>
          </a:p>
          <a:p>
            <a:r>
              <a:rPr lang="en-GB" dirty="0">
                <a:solidFill>
                  <a:schemeClr val="tx1"/>
                </a:solidFill>
              </a:rPr>
              <a:t>Research misconduct: the poisoning of the well, Richard Smith, J R </a:t>
            </a:r>
            <a:r>
              <a:rPr lang="en-GB" dirty="0" err="1">
                <a:solidFill>
                  <a:schemeClr val="tx1"/>
                </a:solidFill>
              </a:rPr>
              <a:t>Soc</a:t>
            </a:r>
            <a:r>
              <a:rPr lang="en-GB" dirty="0">
                <a:solidFill>
                  <a:schemeClr val="tx1"/>
                </a:solidFill>
              </a:rPr>
              <a:t> Med May 2006 vol. 99 no. 5232-237</a:t>
            </a:r>
          </a:p>
          <a:p>
            <a:r>
              <a:rPr lang="en-GB" dirty="0">
                <a:solidFill>
                  <a:schemeClr val="tx1"/>
                </a:solidFill>
              </a:rPr>
              <a:t>Pearson Prentice Hall, understanding Plagiarism, URL: </a:t>
            </a:r>
            <a:r>
              <a:rPr lang="en-GB" dirty="0">
                <a:solidFill>
                  <a:schemeClr val="tx1"/>
                </a:solidFill>
                <a:hlinkClick r:id="rId3"/>
              </a:rPr>
              <a:t>http://wps.prenhall.com/hss_understand_plagiarism_1/6/1668/427065.cw/index.html</a:t>
            </a:r>
            <a:endParaRPr lang="en-GB" dirty="0">
              <a:solidFill>
                <a:schemeClr val="tx1"/>
              </a:solidFill>
            </a:endParaRPr>
          </a:p>
          <a:p>
            <a:endParaRPr lang="en-GB" dirty="0">
              <a:solidFill>
                <a:schemeClr val="tx1"/>
              </a:solidFill>
            </a:endParaRPr>
          </a:p>
          <a:p>
            <a:endParaRPr lang="en-GB" dirty="0">
              <a:solidFill>
                <a:schemeClr val="tx1"/>
              </a:solidFill>
            </a:endParaRPr>
          </a:p>
          <a:p>
            <a:pPr marL="571500" indent="-457200">
              <a:buFont typeface="+mj-lt"/>
              <a:buAutoNum type="arabicPeriod"/>
            </a:pPr>
            <a:endParaRPr lang="en-GB" dirty="0">
              <a:solidFill>
                <a:schemeClr val="tx1"/>
              </a:solidFill>
            </a:endParaRPr>
          </a:p>
        </p:txBody>
      </p:sp>
    </p:spTree>
    <p:extLst>
      <p:ext uri="{BB962C8B-B14F-4D97-AF65-F5344CB8AC3E}">
        <p14:creationId xmlns:p14="http://schemas.microsoft.com/office/powerpoint/2010/main" val="39491563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2513149" y="822120"/>
            <a:ext cx="6898137"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this Lecture: Terminally incurable diseases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and end-of-life decisions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8-9</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stick figure holding a sign&#10;&#10;Description automatically generated">
            <a:extLst>
              <a:ext uri="{FF2B5EF4-FFF2-40B4-BE49-F238E27FC236}">
                <a16:creationId xmlns:a16="http://schemas.microsoft.com/office/drawing/2014/main" id="{68B0A623-0760-F5F6-3DD1-42D346E402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62091" y="3064768"/>
            <a:ext cx="3453735" cy="1732315"/>
          </a:xfrm>
          <a:prstGeom prst="rect">
            <a:avLst/>
          </a:prstGeom>
        </p:spPr>
      </p:pic>
      <p:sp>
        <p:nvSpPr>
          <p:cNvPr id="4" name="Content Placeholder 2">
            <a:extLst>
              <a:ext uri="{FF2B5EF4-FFF2-40B4-BE49-F238E27FC236}">
                <a16:creationId xmlns:a16="http://schemas.microsoft.com/office/drawing/2014/main" id="{B2007513-0FA1-9754-36F9-95EBE23DD94F}"/>
              </a:ext>
            </a:extLst>
          </p:cNvPr>
          <p:cNvSpPr txBox="1">
            <a:spLocks/>
          </p:cNvSpPr>
          <p:nvPr/>
        </p:nvSpPr>
        <p:spPr>
          <a:xfrm>
            <a:off x="838200" y="2149182"/>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About death and dying: Definitions and basic questions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Withdrawing treatment</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Deciding not to resuscitate (DNR orders)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Refusal of treatment and advance directives</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Euthanasia and physician-assisted suicide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The goals of medicine in palliative care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Decisions at the end of </a:t>
            </a:r>
            <a:r>
              <a:rPr kumimoji="0" lang="en-US" sz="2800" b="0" i="0" u="none" strike="noStrike" kern="1200" cap="none" spc="0" normalizeH="0" baseline="0" noProof="0">
                <a:ln>
                  <a:noFill/>
                </a:ln>
                <a:solidFill>
                  <a:prstClr val="black"/>
                </a:solidFill>
                <a:effectLst/>
                <a:uLnTx/>
                <a:uFillTx/>
                <a:latin typeface="Calibri"/>
                <a:ea typeface="+mn-ea"/>
                <a:cs typeface="+mn-cs"/>
              </a:rPr>
              <a:t>life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a:ln>
                  <a:noFill/>
                </a:ln>
                <a:solidFill>
                  <a:prstClr val="black"/>
                </a:solidFill>
                <a:effectLst/>
                <a:uLnTx/>
                <a:uFillTx/>
                <a:latin typeface="Calibri"/>
                <a:ea typeface="+mn-ea"/>
                <a:cs typeface="+mn-cs"/>
              </a:rPr>
              <a:t>Ethical </a:t>
            </a:r>
            <a:r>
              <a:rPr kumimoji="0" lang="en-US" sz="2800" b="0" i="0" u="none" strike="noStrike" kern="1200" cap="none" spc="0" normalizeH="0" baseline="0" noProof="0" dirty="0">
                <a:ln>
                  <a:noFill/>
                </a:ln>
                <a:solidFill>
                  <a:prstClr val="black"/>
                </a:solidFill>
                <a:effectLst/>
                <a:uLnTx/>
                <a:uFillTx/>
                <a:latin typeface="Calibri"/>
                <a:ea typeface="+mn-ea"/>
                <a:cs typeface="+mn-cs"/>
              </a:rPr>
              <a:t>Issues in Health Research</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822692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0.5|0.6"/>
</p:tagLst>
</file>

<file path=ppt/tags/tag2.xml><?xml version="1.0" encoding="utf-8"?>
<p:tagLst xmlns:a="http://schemas.openxmlformats.org/drawingml/2006/main" xmlns:r="http://schemas.openxmlformats.org/officeDocument/2006/relationships" xmlns:p="http://schemas.openxmlformats.org/presentationml/2006/main">
  <p:tag name="TIMING" val="|0.8|1.2|0.6"/>
</p:tagLst>
</file>

<file path=ppt/tags/tag3.xml><?xml version="1.0" encoding="utf-8"?>
<p:tagLst xmlns:a="http://schemas.openxmlformats.org/drawingml/2006/main" xmlns:r="http://schemas.openxmlformats.org/officeDocument/2006/relationships" xmlns:p="http://schemas.openxmlformats.org/presentationml/2006/main">
  <p:tag name="TIMING" val="|33.6|0.8"/>
</p:tagLst>
</file>

<file path=ppt/tags/tag4.xml><?xml version="1.0" encoding="utf-8"?>
<p:tagLst xmlns:a="http://schemas.openxmlformats.org/drawingml/2006/main" xmlns:r="http://schemas.openxmlformats.org/officeDocument/2006/relationships" xmlns:p="http://schemas.openxmlformats.org/presentationml/2006/main">
  <p:tag name="TIMING" val="|9.6|0.4|0.4|0.4|0.3"/>
</p:tagLst>
</file>

<file path=ppt/tags/tag5.xml><?xml version="1.0" encoding="utf-8"?>
<p:tagLst xmlns:a="http://schemas.openxmlformats.org/drawingml/2006/main" xmlns:r="http://schemas.openxmlformats.org/officeDocument/2006/relationships" xmlns:p="http://schemas.openxmlformats.org/presentationml/2006/main">
  <p:tag name="TIMING" val="|4.6|0.5|0.4|0.3|0.8"/>
</p:tagLst>
</file>

<file path=ppt/tags/tag6.xml><?xml version="1.0" encoding="utf-8"?>
<p:tagLst xmlns:a="http://schemas.openxmlformats.org/drawingml/2006/main" xmlns:r="http://schemas.openxmlformats.org/officeDocument/2006/relationships" xmlns:p="http://schemas.openxmlformats.org/presentationml/2006/main">
  <p:tag name="TIMING" val="|2.4|0.4|0.3|0.4|0.6"/>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6759904-34FC-43A5-BD35-90581E15C6DB}"/>
</file>

<file path=customXml/itemProps2.xml><?xml version="1.0" encoding="utf-8"?>
<ds:datastoreItem xmlns:ds="http://schemas.openxmlformats.org/officeDocument/2006/customXml" ds:itemID="{EBC5588F-AB3C-4EEE-B118-0D84080D0998}"/>
</file>

<file path=customXml/itemProps3.xml><?xml version="1.0" encoding="utf-8"?>
<ds:datastoreItem xmlns:ds="http://schemas.openxmlformats.org/officeDocument/2006/customXml" ds:itemID="{87B931B5-1044-47BF-89E7-40F09430C2E1}"/>
</file>

<file path=docProps/app.xml><?xml version="1.0" encoding="utf-8"?>
<Properties xmlns="http://schemas.openxmlformats.org/officeDocument/2006/extended-properties" xmlns:vt="http://schemas.openxmlformats.org/officeDocument/2006/docPropsVTypes">
  <TotalTime>628</TotalTime>
  <Words>4810</Words>
  <Application>Microsoft Office PowerPoint</Application>
  <PresentationFormat>Widescreen</PresentationFormat>
  <Paragraphs>382</Paragraphs>
  <Slides>47</Slides>
  <Notes>14</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47</vt:i4>
      </vt:variant>
    </vt:vector>
  </HeadingPairs>
  <TitlesOfParts>
    <vt:vector size="66" baseType="lpstr">
      <vt:lpstr>Alexandria</vt:lpstr>
      <vt:lpstr>Arial</vt:lpstr>
      <vt:lpstr>Calibri</vt:lpstr>
      <vt:lpstr>Calibri Light</vt:lpstr>
      <vt:lpstr>CstgbfQpjjkxWhpwbtAdvTT5ada87cc</vt:lpstr>
      <vt:lpstr>GdqtfkDtdkkwHpdynlAdvTT5ada87cc+fb</vt:lpstr>
      <vt:lpstr>GoudyStd</vt:lpstr>
      <vt:lpstr>GxltbbJqhxbgPmrwtrAdvTT5ada87cc+fb</vt:lpstr>
      <vt:lpstr>Kulim Park</vt:lpstr>
      <vt:lpstr>LgjqjqMlykmrXdbkklAdvTT5ada87cc</vt:lpstr>
      <vt:lpstr>Manrope</vt:lpstr>
      <vt:lpstr>Nunito Light</vt:lpstr>
      <vt:lpstr>Tahoma</vt:lpstr>
      <vt:lpstr>Tajawal Medium</vt:lpstr>
      <vt:lpstr>Times New Roman</vt:lpstr>
      <vt:lpstr>Wingdings</vt:lpstr>
      <vt:lpstr>WrvxpcLyyqqdWgbbcjAdvTT3713a231+20</vt:lpstr>
      <vt:lpstr>YgffwbGxbtjfWxvctwAdvTTeeee58d9.B</vt:lpstr>
      <vt:lpstr>1_Office Theme</vt:lpstr>
      <vt:lpstr>PowerPoint Presentation</vt:lpstr>
      <vt:lpstr>PowerPoint Presentation</vt:lpstr>
      <vt:lpstr>PowerPoint Presentation</vt:lpstr>
      <vt:lpstr>PowerPoint Presentation</vt:lpstr>
      <vt:lpstr>death</vt:lpstr>
      <vt:lpstr>death</vt:lpstr>
      <vt:lpstr>Islamic View(s) to death</vt:lpstr>
      <vt:lpstr>Permanent vegetative state PVS</vt:lpstr>
      <vt:lpstr>Concepts Involving End-of-Life Care</vt:lpstr>
      <vt:lpstr>Concepts Involving End-of-Life Care (EOL)</vt:lpstr>
      <vt:lpstr>Concepts Involving End-of-Life Care</vt:lpstr>
      <vt:lpstr>Ethical issues at EOL Care</vt:lpstr>
      <vt:lpstr>Decisions for the terminally ill</vt:lpstr>
      <vt:lpstr>Decisions for the terminally ill</vt:lpstr>
      <vt:lpstr>Advance directives</vt:lpstr>
      <vt:lpstr>Advance directives</vt:lpstr>
      <vt:lpstr>PowerPoint Presentation</vt:lpstr>
      <vt:lpstr>Main ethical issues in research</vt:lpstr>
      <vt:lpstr>Core ethical principles/issues in research (Source: WHO Training manual: Ethics in research, surveillance and patient care in epidemics, emergencies and disasters, WHO (2014))</vt:lpstr>
      <vt:lpstr>Core ethical principles/issues in research (Source: WHO Training manual: Ethics in research, surveillance and patient care in epidemics, emergencies and disasters, WHO (2014))</vt:lpstr>
      <vt:lpstr>Core ethical principles/issues in research (Source: WHO Training manual: Ethics in research, surveillance and patient care in epidemics, emergencies and disasters, WHO (2014))</vt:lpstr>
      <vt:lpstr>Core ethical principles/issues in research (Source: WHO Training manual: Ethics in research, surveillance and patient care in epidemics, emergencies and disasters, WHO (2014))</vt:lpstr>
      <vt:lpstr>What is IC?</vt:lpstr>
      <vt:lpstr>Components of IC:</vt:lpstr>
      <vt:lpstr>Eight Required Elements [45 CFR 46.116(a) &amp; 21 CFR 50.25]</vt:lpstr>
      <vt:lpstr>Waiver of Informed Consent</vt:lpstr>
      <vt:lpstr>Documentation of Informed Consent</vt:lpstr>
      <vt:lpstr>Principles for Providing Information to Participant:</vt:lpstr>
      <vt:lpstr>2. Capacity:</vt:lpstr>
      <vt:lpstr>3. Voluntariness:</vt:lpstr>
      <vt:lpstr>PowerPoint Presentation</vt:lpstr>
      <vt:lpstr>What is an interest?</vt:lpstr>
      <vt:lpstr>What is COI?</vt:lpstr>
      <vt:lpstr>What comprises COI?</vt:lpstr>
      <vt:lpstr>Levels of COI</vt:lpstr>
      <vt:lpstr>Levels of COI</vt:lpstr>
      <vt:lpstr>Why to worry about COI?</vt:lpstr>
      <vt:lpstr>Practical Steps to resolve COI</vt:lpstr>
      <vt:lpstr>What is Ethical Review?</vt:lpstr>
      <vt:lpstr>PowerPoint Presentation</vt:lpstr>
      <vt:lpstr>Types of research misconduct </vt:lpstr>
      <vt:lpstr>Types of research misconduct (2)</vt:lpstr>
      <vt:lpstr>Research Misconduct (FFP) </vt:lpstr>
      <vt:lpstr>How to maintain research ethics and avoid scientific misconduct?</vt:lpstr>
      <vt:lpstr>References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ayadawaba365.el</cp:lastModifiedBy>
  <cp:revision>12</cp:revision>
  <dcterms:created xsi:type="dcterms:W3CDTF">2025-05-25T17:38:15Z</dcterms:created>
  <dcterms:modified xsi:type="dcterms:W3CDTF">2025-05-30T18:52:17Z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