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03" r:id="rId2"/>
    <p:sldId id="523" r:id="rId3"/>
    <p:sldId id="482" r:id="rId4"/>
    <p:sldId id="521" r:id="rId5"/>
    <p:sldId id="485" r:id="rId6"/>
    <p:sldId id="486" r:id="rId7"/>
    <p:sldId id="487" r:id="rId8"/>
    <p:sldId id="488" r:id="rId9"/>
    <p:sldId id="550" r:id="rId10"/>
    <p:sldId id="489" r:id="rId11"/>
    <p:sldId id="490" r:id="rId12"/>
    <p:sldId id="491" r:id="rId13"/>
    <p:sldId id="492" r:id="rId14"/>
    <p:sldId id="551" r:id="rId15"/>
    <p:sldId id="552" r:id="rId16"/>
    <p:sldId id="553" r:id="rId17"/>
    <p:sldId id="554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10" r:id="rId27"/>
    <p:sldId id="511" r:id="rId28"/>
    <p:sldId id="513" r:id="rId29"/>
    <p:sldId id="514" r:id="rId30"/>
    <p:sldId id="516" r:id="rId31"/>
    <p:sldId id="517" r:id="rId32"/>
    <p:sldId id="555" r:id="rId33"/>
    <p:sldId id="528" r:id="rId34"/>
    <p:sldId id="530" r:id="rId35"/>
    <p:sldId id="532" r:id="rId36"/>
    <p:sldId id="533" r:id="rId37"/>
    <p:sldId id="535" r:id="rId38"/>
    <p:sldId id="538" r:id="rId39"/>
    <p:sldId id="544" r:id="rId40"/>
    <p:sldId id="546" r:id="rId41"/>
    <p:sldId id="545" r:id="rId42"/>
    <p:sldId id="548" r:id="rId43"/>
    <p:sldId id="54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482"/>
            <p14:sldId id="521"/>
            <p14:sldId id="485"/>
            <p14:sldId id="486"/>
            <p14:sldId id="487"/>
            <p14:sldId id="488"/>
            <p14:sldId id="550"/>
            <p14:sldId id="489"/>
            <p14:sldId id="490"/>
            <p14:sldId id="491"/>
            <p14:sldId id="492"/>
            <p14:sldId id="551"/>
            <p14:sldId id="552"/>
            <p14:sldId id="553"/>
            <p14:sldId id="554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10"/>
            <p14:sldId id="511"/>
            <p14:sldId id="513"/>
            <p14:sldId id="514"/>
            <p14:sldId id="516"/>
            <p14:sldId id="517"/>
            <p14:sldId id="555"/>
            <p14:sldId id="528"/>
            <p14:sldId id="530"/>
            <p14:sldId id="532"/>
            <p14:sldId id="533"/>
            <p14:sldId id="535"/>
            <p14:sldId id="538"/>
            <p14:sldId id="544"/>
            <p14:sldId id="546"/>
            <p14:sldId id="545"/>
            <p14:sldId id="548"/>
            <p14:sldId id="54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39725" y="-4354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14592" y="2759146"/>
            <a:ext cx="542706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latin typeface="Times New Roman"/>
                <a:cs typeface="Times New Roman"/>
              </a:rPr>
              <a:t>Planning, strategy and  project selection</a:t>
            </a:r>
          </a:p>
          <a:p>
            <a:r>
              <a:rPr lang="ar-EG" sz="2500" dirty="0"/>
              <a:t>التخطيط، الاستراتيجية، واختيار المشروع</a:t>
            </a:r>
            <a:endParaRPr lang="en-US" sz="25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8160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7"/>
    </mc:Choice>
    <mc:Fallback xmlns="">
      <p:transition spd="slow" advTm="52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97E8647-4F52-FF20-DCDD-2235D9231454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1143000"/>
            <a:ext cx="91440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9900" marR="0" lvl="0" indent="-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8C1515"/>
              </a:buClr>
              <a:buSzPct val="144000"/>
              <a:buFontTx/>
              <a:buChar char="-"/>
              <a:tabLst>
                <a:tab pos="300038" algn="l"/>
              </a:tabLst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3169671-2513-506E-7D1C-A940DF0A2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339172"/>
              </p:ext>
            </p:extLst>
          </p:nvPr>
        </p:nvGraphicFramePr>
        <p:xfrm>
          <a:off x="772886" y="1347471"/>
          <a:ext cx="10515600" cy="43586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423939119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154941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500" b="1" dirty="0">
                          <a:solidFill>
                            <a:schemeClr val="bg1"/>
                          </a:solidFill>
                        </a:rPr>
                        <a:t>أهداف التعلم</a:t>
                      </a:r>
                      <a:endParaRPr lang="ar-EG" sz="25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dirty="0">
                          <a:solidFill>
                            <a:schemeClr val="bg1"/>
                          </a:solidFill>
                        </a:rPr>
                        <a:t>Learning Objectives</a:t>
                      </a:r>
                      <a:endParaRPr lang="en-US" sz="25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81952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500" dirty="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ar-EG" sz="2500" b="1" dirty="0">
                          <a:solidFill>
                            <a:schemeClr val="bg1"/>
                          </a:solidFill>
                        </a:rPr>
                        <a:t>فهم خطوات تخطيط المشروع.</a:t>
                      </a:r>
                      <a:endParaRPr lang="ar-EG" sz="25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500" b="1">
                          <a:solidFill>
                            <a:schemeClr val="bg1"/>
                          </a:solidFill>
                        </a:rPr>
                        <a:t>Understand project planning steps.</a:t>
                      </a:r>
                      <a:endParaRPr lang="en-US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226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ar-EG" sz="2500" b="1">
                          <a:solidFill>
                            <a:schemeClr val="bg1"/>
                          </a:solidFill>
                        </a:rPr>
                        <a:t>فهم المستويات المختلفة للاستراتيجية.</a:t>
                      </a:r>
                      <a:endParaRPr lang="ar-EG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500" b="1">
                          <a:solidFill>
                            <a:schemeClr val="bg1"/>
                          </a:solidFill>
                        </a:rPr>
                        <a:t>Understand different levels of strategy.</a:t>
                      </a:r>
                      <a:endParaRPr lang="en-US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3427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ar-EG" sz="2500" b="1">
                          <a:solidFill>
                            <a:schemeClr val="bg1"/>
                          </a:solidFill>
                        </a:rPr>
                        <a:t>فهم الأنواع المختلفة من استراتيجيات الأعمال العامة.</a:t>
                      </a:r>
                      <a:endParaRPr lang="ar-EG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500" b="1">
                          <a:solidFill>
                            <a:schemeClr val="bg1"/>
                          </a:solidFill>
                        </a:rPr>
                        <a:t>Understand different types of generic business level strategies.</a:t>
                      </a:r>
                      <a:endParaRPr lang="en-US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19027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ar-EG" sz="2500" b="1">
                          <a:solidFill>
                            <a:schemeClr val="bg1"/>
                          </a:solidFill>
                        </a:rPr>
                        <a:t>القدرة على إجراء تحليل </a:t>
                      </a:r>
                      <a:r>
                        <a:rPr lang="en-US" sz="2500" b="1">
                          <a:solidFill>
                            <a:schemeClr val="bg1"/>
                          </a:solidFill>
                        </a:rPr>
                        <a:t>SWOT.</a:t>
                      </a:r>
                      <a:endParaRPr lang="en-US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50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500" b="1">
                          <a:solidFill>
                            <a:schemeClr val="bg1"/>
                          </a:solidFill>
                        </a:rPr>
                        <a:t>You will be able to make SWOT analysis.</a:t>
                      </a:r>
                      <a:endParaRPr lang="en-US" sz="25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9346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500" dirty="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ar-EG" sz="2500" b="1" dirty="0">
                          <a:solidFill>
                            <a:schemeClr val="bg1"/>
                          </a:solidFill>
                        </a:rPr>
                        <a:t>فهم الفرق بين الخطة والاستراتيجية.</a:t>
                      </a:r>
                      <a:endParaRPr lang="ar-EG" sz="25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chemeClr val="bg1"/>
                          </a:solidFill>
                        </a:rPr>
                        <a:t>- </a:t>
                      </a:r>
                      <a:r>
                        <a:rPr lang="en-US" sz="2500" b="1" dirty="0">
                          <a:solidFill>
                            <a:schemeClr val="bg1"/>
                          </a:solidFill>
                        </a:rPr>
                        <a:t>Understand difference between plan and strategy.</a:t>
                      </a:r>
                      <a:endParaRPr lang="en-US" sz="25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623509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id="{81A48DC4-5D17-DC33-B42E-146F990FC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5844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372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9799"/>
            <a:ext cx="12192000" cy="68008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just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D73B5B-644B-C882-D3CB-7A115A4FD702}"/>
              </a:ext>
            </a:extLst>
          </p:cNvPr>
          <p:cNvSpPr/>
          <p:nvPr/>
        </p:nvSpPr>
        <p:spPr>
          <a:xfrm>
            <a:off x="336332" y="110379"/>
            <a:ext cx="11361682" cy="662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170000"/>
              </a:lnSpc>
              <a:spcAft>
                <a:spcPts val="600"/>
              </a:spcAft>
            </a:pPr>
            <a:endParaRPr lang="en-US" sz="3400" dirty="0">
              <a:latin typeface="+mn-lt"/>
              <a:ea typeface="+mn-ea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1D63104A-8BC3-A732-B3A9-153F7BD166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264625" y="192235"/>
            <a:ext cx="2470340" cy="90349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EB16E80-1EF4-0B50-3847-243128340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244760"/>
              </p:ext>
            </p:extLst>
          </p:nvPr>
        </p:nvGraphicFramePr>
        <p:xfrm>
          <a:off x="632927" y="991727"/>
          <a:ext cx="10515600" cy="54864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68976953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0374370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200" b="1"/>
                        <a:t>التخطيط</a:t>
                      </a:r>
                      <a:endParaRPr lang="ar-EG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/>
                        <a:t>Planning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548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غالبًا ما يُقال إن إدارة المشاريع تتكون من مرحلتين رئيسيتين: تنفيذ المشروع الصحيح وتنفيذ المشروع بطريقة صحيحة.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It’s often been said that project management really consists of two major phases—doing the right project and doing the project right.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49812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ضمان أن يكون مشروعك قائمًا على حاجة حقيقية ومبررًا من منظور تجاري هما جانبان مهمان لتحقيق المشروع الصحيح.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Ensuring that your project is based upon a true need and that it’s justified from a business standpoint are two important aspects of doing the right project.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91610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من ناحية أخرى، يركز تخطيط المشروع على تنفيذ المشروع بطريقة صحيحة.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Project planning, on the other hand, is all about doing the project right.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8999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التخطيط ببساطة هو الإجابة على الأسئلة التي تظهر في هذا الشكل، والتي قد تسمى أسئلة "من، ماذا، متى، لماذا، كم، إلى متى؟".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Planning is quite simply answering the questions shown in this figure. They may be called the “who, what, when, why, how much, how long?” questions.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7143408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1DD15E16-1CD8-5F01-0152-6E163765C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117323"/>
            <a:ext cx="184731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500"/>
          </a:p>
        </p:txBody>
      </p:sp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-2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99085" marR="0" lvl="0" indent="-287020" algn="ctr" defTabSz="914400" rtl="0" eaLnBrk="1" fontAlgn="auto" latinLnBrk="0" hangingPunct="1">
              <a:lnSpc>
                <a:spcPct val="150000"/>
              </a:lnSpc>
              <a:spcBef>
                <a:spcPts val="810"/>
              </a:spcBef>
              <a:spcAft>
                <a:spcPts val="0"/>
              </a:spcAft>
              <a:buClr>
                <a:srgbClr val="83992A"/>
              </a:buClr>
              <a:buSzPct val="114583"/>
              <a:buFont typeface="Arial"/>
              <a:buChar char="•"/>
              <a:tabLst>
                <a:tab pos="299085" algn="l"/>
                <a:tab pos="299720" algn="l"/>
              </a:tabLst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4233248" y="68580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241C19-E018-7EB2-7582-D61ADA8E5163}"/>
              </a:ext>
            </a:extLst>
          </p:cNvPr>
          <p:cNvSpPr/>
          <p:nvPr/>
        </p:nvSpPr>
        <p:spPr>
          <a:xfrm>
            <a:off x="1054359" y="234654"/>
            <a:ext cx="10408977" cy="1138773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Planning</a:t>
            </a:r>
          </a:p>
          <a:p>
            <a:pPr algn="just"/>
            <a:br>
              <a:rPr lang="en-US" b="1" dirty="0"/>
            </a:br>
            <a:endParaRPr lang="en-US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219410C-08C9-1743-7B56-F8211C1D2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1" y="1322070"/>
            <a:ext cx="10734675" cy="473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Graphic 22">
            <a:extLst>
              <a:ext uri="{FF2B5EF4-FFF2-40B4-BE49-F238E27FC236}">
                <a16:creationId xmlns:a16="http://schemas.microsoft.com/office/drawing/2014/main" id="{887F5E07-68B6-2979-B69B-05D55F2F06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8992996" y="57256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99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95703F2C-8B47-B0D5-39AF-1D018232D4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0"/>
            <a:ext cx="2470340" cy="90349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91DE94-3C11-9382-7DBC-80EF1067A7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332421"/>
              </p:ext>
            </p:extLst>
          </p:nvPr>
        </p:nvGraphicFramePr>
        <p:xfrm>
          <a:off x="1108788" y="1092942"/>
          <a:ext cx="10515600" cy="4907280"/>
        </p:xfrm>
        <a:graphic>
          <a:graphicData uri="http://schemas.openxmlformats.org/drawingml/2006/table">
            <a:tbl>
              <a:tblPr/>
              <a:tblGrid>
                <a:gridCol w="5338665">
                  <a:extLst>
                    <a:ext uri="{9D8B030D-6E8A-4147-A177-3AD203B41FA5}">
                      <a16:colId xmlns:a16="http://schemas.microsoft.com/office/drawing/2014/main" val="4005421683"/>
                    </a:ext>
                  </a:extLst>
                </a:gridCol>
                <a:gridCol w="5176935">
                  <a:extLst>
                    <a:ext uri="{9D8B030D-6E8A-4147-A177-3AD203B41FA5}">
                      <a16:colId xmlns:a16="http://schemas.microsoft.com/office/drawing/2014/main" val="41646273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/>
                        <a:t>خطوات تخطيط المشروع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Project Planning Steps</a:t>
                      </a:r>
                      <a:endParaRPr lang="en-US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4143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1- </a:t>
                      </a:r>
                      <a:r>
                        <a:rPr lang="ar-EG" sz="2000" b="1" dirty="0"/>
                        <a:t>تحديد المشكلة التي سيقوم المشروع بحلها.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1- </a:t>
                      </a:r>
                      <a:r>
                        <a:rPr lang="en-US" sz="2000" b="1"/>
                        <a:t>Define the problem to be solved by the project.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553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2- </a:t>
                      </a:r>
                      <a:r>
                        <a:rPr lang="ar-EG" sz="2000" b="1" dirty="0"/>
                        <a:t>تطوير بيان المهمة يتبعه تحديد الأهداف الرئيسية.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2- </a:t>
                      </a:r>
                      <a:r>
                        <a:rPr lang="en-US" sz="2000" b="1"/>
                        <a:t>Develop a mission statement, followed by statements of major objectives.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3265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3- </a:t>
                      </a:r>
                      <a:r>
                        <a:rPr lang="ar-EG" sz="2000" b="1" dirty="0"/>
                        <a:t>تطوير استراتيجية المشروع التي تحقق جميع أهدافه.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3- </a:t>
                      </a:r>
                      <a:r>
                        <a:rPr lang="en-US" sz="2000" b="1"/>
                        <a:t>Develop a project strategy that will meet all project objectives.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8897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4- </a:t>
                      </a:r>
                      <a:r>
                        <a:rPr lang="ar-EG" sz="2000" b="1" dirty="0"/>
                        <a:t>كتابة بيان النطاق لتحديد حدود المشروع (ما سيتم القيام به وما لن يتم).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4- </a:t>
                      </a:r>
                      <a:r>
                        <a:rPr lang="en-US" sz="2000" b="1"/>
                        <a:t>Write a scope statement to define project boundaries (what will and will not be done).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282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5- </a:t>
                      </a:r>
                      <a:r>
                        <a:rPr lang="ar-EG" sz="2000" b="1" dirty="0"/>
                        <a:t>تطوير هيكل تقسيم العمل (</a:t>
                      </a:r>
                      <a:r>
                        <a:rPr lang="en-US" sz="2000" b="1" dirty="0"/>
                        <a:t>WBS).</a:t>
                      </a:r>
                      <a:endParaRPr lang="en-US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5- </a:t>
                      </a:r>
                      <a:r>
                        <a:rPr lang="en-US" sz="2000" b="1"/>
                        <a:t>Develop a Work Breakdown Structure (WBS).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7714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6- </a:t>
                      </a:r>
                      <a:r>
                        <a:rPr lang="ar-EG" sz="2000" b="1" dirty="0"/>
                        <a:t>باستخدام هيكل تقسيم العمل، تقدير مدة الأنشطة، ومتطلبات الموارد، والتكاليف (وفقًا للبيئة الخاصة بك).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6- </a:t>
                      </a:r>
                      <a:r>
                        <a:rPr lang="en-US" sz="2000" b="1" dirty="0"/>
                        <a:t>Using the WBS, estimate activity durations, resource requirements, and costs (as appropriate for your environment).</a:t>
                      </a:r>
                      <a:endParaRPr lang="en-US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0117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مربع نص 5">
            <a:extLst>
              <a:ext uri="{FF2B5EF4-FFF2-40B4-BE49-F238E27FC236}">
                <a16:creationId xmlns:a16="http://schemas.microsoft.com/office/drawing/2014/main" id="{305EB068-697D-FE16-1BE0-A95170CF47EA}"/>
              </a:ext>
            </a:extLst>
          </p:cNvPr>
          <p:cNvSpPr txBox="1"/>
          <p:nvPr/>
        </p:nvSpPr>
        <p:spPr>
          <a:xfrm>
            <a:off x="980090" y="1411013"/>
            <a:ext cx="10231820" cy="5013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+mn-lt"/>
              <a:ea typeface="+mn-ea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FBB70DAF-03C1-1D62-327B-393126DA7B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11562"/>
            <a:ext cx="2470340" cy="903490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24092D6-54DF-CEDF-D350-CDB04A217E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748651"/>
              </p:ext>
            </p:extLst>
          </p:nvPr>
        </p:nvGraphicFramePr>
        <p:xfrm>
          <a:off x="1050096" y="1687437"/>
          <a:ext cx="10515600" cy="333756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07598836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5920461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/>
                        <a:t>خطوات تخطيط المشروع</a:t>
                      </a:r>
                      <a:endParaRPr lang="ar-EG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Project Planning Steps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79484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/>
                        <a:t>7- </a:t>
                      </a:r>
                      <a:r>
                        <a:rPr lang="ar-EG" sz="2100" b="1"/>
                        <a:t>إعداد الجدول الزمني الرئيسي للمشروع والميزانية.</a:t>
                      </a:r>
                      <a:endParaRPr lang="ar-EG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7- </a:t>
                      </a:r>
                      <a:r>
                        <a:rPr lang="en-US" sz="2100" b="1" dirty="0"/>
                        <a:t>Prepare the project master schedule and budget.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82708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8- </a:t>
                      </a:r>
                      <a:r>
                        <a:rPr lang="ar-EG" sz="2100" b="1" dirty="0"/>
                        <a:t>تحديد هيكل تنظيم المشروع - سواء كان مصفوفة أو هرمي (إذا كان لديك الحرية في الاختيار).</a:t>
                      </a:r>
                      <a:endParaRPr lang="ar-EG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8- </a:t>
                      </a:r>
                      <a:r>
                        <a:rPr lang="en-US" sz="2100" b="1"/>
                        <a:t>Decide on the project organization structure—whether matrix or hierarchical (if you are free to choose).</a:t>
                      </a:r>
                      <a:endParaRPr lang="en-US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4883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/>
                        <a:t>9- </a:t>
                      </a:r>
                      <a:r>
                        <a:rPr lang="ar-EG" sz="2100" b="1"/>
                        <a:t>إنشاء خطة المشروع.</a:t>
                      </a:r>
                      <a:endParaRPr lang="ar-EG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/>
                        <a:t>9- </a:t>
                      </a:r>
                      <a:r>
                        <a:rPr lang="en-US" sz="2100" b="1"/>
                        <a:t>Create the project plan.</a:t>
                      </a:r>
                      <a:endParaRPr lang="en-US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3585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10- </a:t>
                      </a:r>
                      <a:r>
                        <a:rPr lang="ar-EG" sz="2100" b="1" dirty="0"/>
                        <a:t>الحصول على موافقة جميع أصحاب المصلحة على الخطة.</a:t>
                      </a:r>
                      <a:endParaRPr lang="ar-EG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10- </a:t>
                      </a:r>
                      <a:r>
                        <a:rPr lang="en-US" sz="2100" b="1" dirty="0"/>
                        <a:t>Get the plan signed off by all project stakeholders.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0276190"/>
                  </a:ext>
                </a:extLst>
              </a:tr>
            </a:tbl>
          </a:graphicData>
        </a:graphic>
      </p:graphicFrame>
      <p:sp>
        <p:nvSpPr>
          <p:cNvPr id="17" name="Rectangle 1">
            <a:extLst>
              <a:ext uri="{FF2B5EF4-FFF2-40B4-BE49-F238E27FC236}">
                <a16:creationId xmlns:a16="http://schemas.microsoft.com/office/drawing/2014/main" id="{D2455868-82E1-E3FD-3409-5EC78F61B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64329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39EA4-7B8E-0D74-2A10-E1B69F551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52" t="27816" r="50000" b="25978"/>
          <a:stretch/>
        </p:blipFill>
        <p:spPr>
          <a:xfrm>
            <a:off x="761999" y="685800"/>
            <a:ext cx="1073467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2C79C43-E395-2523-47D6-C852227004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228182"/>
              </p:ext>
            </p:extLst>
          </p:nvPr>
        </p:nvGraphicFramePr>
        <p:xfrm>
          <a:off x="482082" y="1245045"/>
          <a:ext cx="11709918" cy="4841900"/>
        </p:xfrm>
        <a:graphic>
          <a:graphicData uri="http://schemas.openxmlformats.org/drawingml/2006/table">
            <a:tbl>
              <a:tblPr/>
              <a:tblGrid>
                <a:gridCol w="5854959">
                  <a:extLst>
                    <a:ext uri="{9D8B030D-6E8A-4147-A177-3AD203B41FA5}">
                      <a16:colId xmlns:a16="http://schemas.microsoft.com/office/drawing/2014/main" val="247669894"/>
                    </a:ext>
                  </a:extLst>
                </a:gridCol>
                <a:gridCol w="5854959">
                  <a:extLst>
                    <a:ext uri="{9D8B030D-6E8A-4147-A177-3AD203B41FA5}">
                      <a16:colId xmlns:a16="http://schemas.microsoft.com/office/drawing/2014/main" val="3096930698"/>
                    </a:ext>
                  </a:extLst>
                </a:gridCol>
              </a:tblGrid>
              <a:tr h="328403"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1-الاستراتيجية على المستوى المؤسسي: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1- Corporate Level Strategy: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2441025"/>
                  </a:ext>
                </a:extLst>
              </a:tr>
              <a:tr h="821007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هي خطة طويلة المدى، موجهة نحو العمل، متكاملة وشاملة يتم صياغتها من قبل الإدارة العليا.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Corporate level strategy is a long-range, action-oriented, integrated, and comprehensive plan formulated by the top management.</a:t>
                      </a:r>
                      <a:endParaRPr lang="en-US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0470249"/>
                  </a:ext>
                </a:extLst>
              </a:tr>
              <a:tr h="1067309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تُستخدم لتحديد خطوط الأعمال، التوسع والنمو، الاستحواذات والاندماجات، التنويع، التكامل، والمجالات الجديدة للاستثمار والتصفية.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It is used to ascertain business lines, expansion and growth, takeovers and mergers, diversification, integration, new areas for investment and divestment.</a:t>
                      </a:r>
                      <a:endParaRPr lang="en-US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2326538"/>
                  </a:ext>
                </a:extLst>
              </a:tr>
              <a:tr h="328403"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2- استراتيجية على مستوى الأعمال: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2- Business Level Strategy: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753465"/>
                  </a:ext>
                </a:extLst>
              </a:tr>
              <a:tr h="574705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هي الاستراتيجيات المتعلقة بنشاط معين وتُعرف باستراتيجيات مستوى الأعمال.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The strategies that relate to a particular business are known as business-level strategies.</a:t>
                      </a:r>
                      <a:endParaRPr lang="en-US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4272009"/>
                  </a:ext>
                </a:extLst>
              </a:tr>
              <a:tr h="574705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يتم تطويرها من قبل المديرين العامين الذين يحولون المهمة والرؤية إلى استراتيجيات ملموسة.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It is developed by the general managers, who convert mission and vision into concrete strategies.</a:t>
                      </a:r>
                      <a:endParaRPr lang="en-US" sz="20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4204671"/>
                  </a:ext>
                </a:extLst>
              </a:tr>
              <a:tr h="328403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تعد بمثابة مخطط شامل للأعمال بأكملها.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It is like a blueprint of the entire business.</a:t>
                      </a:r>
                      <a:endParaRPr lang="en-US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1053542"/>
                  </a:ext>
                </a:extLst>
              </a:tr>
            </a:tbl>
          </a:graphicData>
        </a:graphic>
      </p:graphicFrame>
      <p:sp>
        <p:nvSpPr>
          <p:cNvPr id="13" name="Rectangle 1">
            <a:extLst>
              <a:ext uri="{FF2B5EF4-FFF2-40B4-BE49-F238E27FC236}">
                <a16:creationId xmlns:a16="http://schemas.microsoft.com/office/drawing/2014/main" id="{EF657580-3793-FCC2-9CE0-6C62FFBBA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0840" y="98587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Graphic 22">
            <a:extLst>
              <a:ext uri="{FF2B5EF4-FFF2-40B4-BE49-F238E27FC236}">
                <a16:creationId xmlns:a16="http://schemas.microsoft.com/office/drawing/2014/main" id="{8C052D84-621D-4339-91AE-B38CB96074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11562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7F1FC58-D3CD-1F8E-5422-448E0B46CB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818908"/>
              </p:ext>
            </p:extLst>
          </p:nvPr>
        </p:nvGraphicFramePr>
        <p:xfrm>
          <a:off x="1258078" y="1440815"/>
          <a:ext cx="10515600" cy="28346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10046014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7374985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3- استراتيجية على المستوى الوظيفي:</a:t>
                      </a:r>
                      <a:endParaRPr lang="ar-EG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3-Functional Level Strategy: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71761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 b="1"/>
                        <a:t>يتم تطويرها من قبل المديرين أو المشرفين في الخط الأول، وتتمثل استراتيجية المستوى الوظيفي في اتخاذ القرارات على المستوى التشغيلي.</a:t>
                      </a:r>
                      <a:endParaRPr lang="ar-EG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b="1"/>
                        <a:t>Developed by the first-line managers or supervisors, functional level strategy involves decision making at the operational level.</a:t>
                      </a:r>
                      <a:endParaRPr lang="en-US" sz="21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85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100" b="1" dirty="0"/>
                        <a:t>تركز هذه الاستراتيجية على المجالات الوظيفية المحددة مثل التسويق، الإنتاج، الموارد البشرية، البحث والتطوير، والتمويل، وما إلى ذلك.</a:t>
                      </a:r>
                      <a:endParaRPr lang="ar-EG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b="1" dirty="0"/>
                        <a:t>It concerns particular functional areas like marketing, production, human resource, research and development, finance, and so on.</a:t>
                      </a:r>
                      <a:endParaRPr lang="en-US" sz="21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92191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CE4BE256-6B04-463B-8F66-98089514F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5A72D64B-39D6-9BC1-A7B2-89AD6C0176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111966"/>
            <a:ext cx="2470340" cy="70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0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E0585ED-CEE2-DF6A-757B-8474C6824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488725"/>
              </p:ext>
            </p:extLst>
          </p:nvPr>
        </p:nvGraphicFramePr>
        <p:xfrm>
          <a:off x="102636" y="771265"/>
          <a:ext cx="11986728" cy="5955008"/>
        </p:xfrm>
        <a:graphic>
          <a:graphicData uri="http://schemas.openxmlformats.org/drawingml/2006/table">
            <a:tbl>
              <a:tblPr/>
              <a:tblGrid>
                <a:gridCol w="5993364">
                  <a:extLst>
                    <a:ext uri="{9D8B030D-6E8A-4147-A177-3AD203B41FA5}">
                      <a16:colId xmlns:a16="http://schemas.microsoft.com/office/drawing/2014/main" val="3006825980"/>
                    </a:ext>
                  </a:extLst>
                </a:gridCol>
                <a:gridCol w="5993364">
                  <a:extLst>
                    <a:ext uri="{9D8B030D-6E8A-4147-A177-3AD203B41FA5}">
                      <a16:colId xmlns:a16="http://schemas.microsoft.com/office/drawing/2014/main" val="1461519290"/>
                    </a:ext>
                  </a:extLst>
                </a:gridCol>
              </a:tblGrid>
              <a:tr h="267775"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استراتيجية على مستوى الأعمال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Business Level Strategy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067961"/>
                  </a:ext>
                </a:extLst>
              </a:tr>
              <a:tr h="1071099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تشير إلى مجموعة من التحركات والإجراءات التي تهدف إلى تقديم قيمة للعملاء وتطوير ميزة تنافسية باستخدام الكفاءات الأساسية للشركة في سوق المنتجات أو الخدمات.</a:t>
                      </a:r>
                      <a:endParaRPr lang="ar-EG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It refers to the combined set of moves and actions taken with an aim of offering value to the customers and developing a competitive advantage, by using the firm’s core competencies, in the individual product or service market.</a:t>
                      </a:r>
                      <a:endParaRPr lang="en-US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087254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تحدد هذه الاستراتيجية موقع المؤسسة في السوق مقارنة بمنافسيها.</a:t>
                      </a:r>
                      <a:endParaRPr lang="ar-EG" sz="200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It determines the market position of the enterprise, in relation to its rivals.</a:t>
                      </a:r>
                      <a:endParaRPr lang="en-US" sz="200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5815359"/>
                  </a:ext>
                </a:extLst>
              </a:tr>
              <a:tr h="267775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الميزة التنافسية:</a:t>
                      </a:r>
                      <a:endParaRPr lang="ar-EG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Competitive Advantage:</a:t>
                      </a:r>
                      <a:endParaRPr lang="en-US" sz="200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1440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هي قدرة المؤسسة على تقديم قيمة أكبر لعملائها مقارنة بمنافسيها، مما يحقق لها ميزة نسبية. هذه الميزة هي ما يمنح الشركة تفوقًا على منافسيها.</a:t>
                      </a:r>
                      <a:endParaRPr lang="ar-EG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It is the ability of an organisation to add more value for its customers than its rivals and therefore attain a position of relative advantage. It is what gives a firm an edge over its rivals.</a:t>
                      </a:r>
                      <a:endParaRPr lang="en-US" sz="200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1598727"/>
                  </a:ext>
                </a:extLst>
              </a:tr>
              <a:tr h="669437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تنشأ الميزة التنافسية من اختيار استراتيجية عامة على مستوى الأعمال تتناسب مع البيئة التنافسية للمؤسسة.</a:t>
                      </a:r>
                      <a:endParaRPr lang="ar-EG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/>
                        <a:t>Competitive advantage arises from the selection of the generic business level strategy that best fits the organisation’s competitive environment.</a:t>
                      </a:r>
                      <a:endParaRPr lang="en-US" sz="200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3740788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العوامل الرئيسية التي تقود إلى الميزة التنافسية هي القيادة في التكاليف والتمييز في المنتج.</a:t>
                      </a:r>
                      <a:endParaRPr lang="ar-EG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The key drivers of competitive advantage are cost leadership and differentiation of product.</a:t>
                      </a:r>
                      <a:endParaRPr lang="en-US" sz="2000" dirty="0"/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542981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5B9B5F1B-9779-9495-513B-44E0B534A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6313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Graphic 22">
            <a:extLst>
              <a:ext uri="{FF2B5EF4-FFF2-40B4-BE49-F238E27FC236}">
                <a16:creationId xmlns:a16="http://schemas.microsoft.com/office/drawing/2014/main" id="{B04631E2-1156-992F-194E-F337B44296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111966"/>
            <a:ext cx="2470340" cy="70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-74644" y="-65314"/>
            <a:ext cx="12266644" cy="692331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6153E8F3-41E1-FD2D-00A3-4D53DF99AC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0" y="-65314"/>
            <a:ext cx="2470340" cy="90349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4FC837-31D4-5F52-D053-FDD96D1947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955640"/>
              </p:ext>
            </p:extLst>
          </p:nvPr>
        </p:nvGraphicFramePr>
        <p:xfrm>
          <a:off x="838200" y="1369423"/>
          <a:ext cx="10515600" cy="40538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56433164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5463821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200" b="1" dirty="0">
                          <a:solidFill>
                            <a:schemeClr val="accent1"/>
                          </a:solidFill>
                        </a:rPr>
                        <a:t>الاستراتيجية العامة على مستوى الأعمال</a:t>
                      </a:r>
                      <a:endParaRPr lang="ar-EG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Generic Business Level Strategy</a:t>
                      </a:r>
                      <a:endParaRPr lang="en-US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8272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/>
                        <a:t>يجادل بورتر بأن نقاط قوة الشركة تقع في النهاية ضمن أحد عنوانين: ميزة التكلفة أو التمايز.</a:t>
                      </a:r>
                      <a:endParaRPr lang="ar-EG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Porter argues that a firm’s strengths ultimately fall into one of two headings: cost advantage and differentiation.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3959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/>
                        <a:t>من خلال تطبيق هذه النقاط بقوة واسعة أو ضيقة، تنشأ أربع استراتيجيات عامة: قيادة التكلفة، التمايز، التركيز على التكلفة، والتركيز على التمايز.</a:t>
                      </a:r>
                      <a:endParaRPr lang="ar-EG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By applying these strengths in a broad or a narrow focus, four generic strategies result: cost leadership, differentiation, cost focus, and differentiation focus.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8340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تُسمى هذه الاستراتيجيات عامة لأنها لا تخص شركة أو صناعة معينة.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They are called generic strategies because they are not specific to a firm or an industry.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895278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89FAB891-9DBB-0DE8-62E0-027C2EAF0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4018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E755D1C9-EEA4-2A45-6070-8F0A3AA4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7DD4CE8-7814-2802-718C-A9A6CE4DC4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171686"/>
              </p:ext>
            </p:extLst>
          </p:nvPr>
        </p:nvGraphicFramePr>
        <p:xfrm>
          <a:off x="1220755" y="1259960"/>
          <a:ext cx="10515600" cy="48158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927682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4113347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ar-EG" sz="2200" b="1" dirty="0">
                          <a:solidFill>
                            <a:schemeClr val="accent1"/>
                          </a:solidFill>
                        </a:rPr>
                        <a:t>الاستراتيجيات العامة لبورتر</a:t>
                      </a:r>
                      <a:endParaRPr lang="ar-EG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Porter’s Generic Strategies</a:t>
                      </a:r>
                      <a:endParaRPr lang="en-US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6600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حدد </a:t>
                      </a:r>
                      <a:r>
                        <a:rPr lang="ar-EG" sz="2200" b="1" dirty="0" err="1"/>
                        <a:t>بورتر</a:t>
                      </a:r>
                      <a:r>
                        <a:rPr lang="ar-EG" sz="2200" b="1" dirty="0"/>
                        <a:t> أربع استراتيجيات لتحقيق ميزة تنافسية.</a:t>
                      </a:r>
                      <a:endParaRPr lang="ar-EG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Porter identified the four strategies to achieve a competitive advantage.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50764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القيادة في التكاليف:</a:t>
                      </a:r>
                      <a:r>
                        <a:rPr lang="ar-EG" sz="2200" dirty="0"/>
                        <a:t> أرباح فائقة من خلال تخفيض التكاليف.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Cost Leadership:</a:t>
                      </a:r>
                      <a:r>
                        <a:rPr lang="en-US" sz="2200"/>
                        <a:t> superior profits through lower costs.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02092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التمييز:</a:t>
                      </a:r>
                      <a:r>
                        <a:rPr lang="ar-EG" sz="2200" dirty="0"/>
                        <a:t> أرباح أعلى من خلال إضافة قيمة إلى المنتجات في المجالات التي تهم العملاء والذين بدورهم مستعدون لدفع أسعار أعلى.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/>
                        <a:t>Differentiation:</a:t>
                      </a:r>
                      <a:r>
                        <a:rPr lang="en-US" sz="2200"/>
                        <a:t> higher profits by adding value to the product areas which are of real significance for customers who in turn are willing to pay premium prices.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151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ar-EG" sz="2200" b="1" dirty="0"/>
                        <a:t>التركيز:</a:t>
                      </a:r>
                      <a:r>
                        <a:rPr lang="ar-EG" sz="2200" dirty="0"/>
                        <a:t> التركيز على جزء محدود من السوق. يتم تقسيم استراتيجية التركيز إلى قيادة التكلفة والتركيز على التمييز.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="1" dirty="0"/>
                        <a:t>Focus:</a:t>
                      </a:r>
                      <a:r>
                        <a:rPr lang="en-US" sz="2200" dirty="0"/>
                        <a:t> concentrating on a limited part of the market. Focus strategy is then subdivided into focus cost leadership and focus differentiation.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245963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8BB6E523-9DB3-ED6C-5433-FB3ED520A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81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28841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GB" altLang="en-US" sz="3200" b="1" dirty="0">
                <a:solidFill>
                  <a:schemeClr val="accent5">
                    <a:lumMod val="75000"/>
                  </a:schemeClr>
                </a:solidFill>
              </a:rPr>
              <a:t>Porter’s generic strategies</a:t>
            </a:r>
          </a:p>
        </p:txBody>
      </p:sp>
      <p:graphicFrame>
        <p:nvGraphicFramePr>
          <p:cNvPr id="4" name="Group 41">
            <a:extLst>
              <a:ext uri="{FF2B5EF4-FFF2-40B4-BE49-F238E27FC236}">
                <a16:creationId xmlns:a16="http://schemas.microsoft.com/office/drawing/2014/main" id="{79A1B043-B2CE-9858-0CD8-3A02BCB64D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8251748"/>
              </p:ext>
            </p:extLst>
          </p:nvPr>
        </p:nvGraphicFramePr>
        <p:xfrm>
          <a:off x="2032329" y="1535112"/>
          <a:ext cx="8569325" cy="4637088"/>
        </p:xfrm>
        <a:graphic>
          <a:graphicData uri="http://schemas.openxmlformats.org/drawingml/2006/table">
            <a:tbl>
              <a:tblPr/>
              <a:tblGrid>
                <a:gridCol w="240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Target scope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Low cost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Product uniqueness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(industry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leadership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Differentiation strategy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Narrow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(market wide)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(low cost)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Focus strategy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(differentiation)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Graphic 22">
            <a:extLst>
              <a:ext uri="{FF2B5EF4-FFF2-40B4-BE49-F238E27FC236}">
                <a16:creationId xmlns:a16="http://schemas.microsoft.com/office/drawing/2014/main" id="{F46A9F60-03C0-31A3-D932-4495BF9FC2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28841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82069792-AAF9-2AD5-3EFB-94E531750F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D23321BB-0058-4501-9CC1-09F99C19F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81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3075AD6-71D0-02E7-024A-A1A84915F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923530"/>
              </p:ext>
            </p:extLst>
          </p:nvPr>
        </p:nvGraphicFramePr>
        <p:xfrm>
          <a:off x="838200" y="1840483"/>
          <a:ext cx="10515600" cy="38862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7716558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1168254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Why Project Managers Need to Understand Strategy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لماذا يحتاج مديرو المشاريع إلى فهم الاستراتيجية</a:t>
                      </a:r>
                      <a:endParaRPr lang="ar-EG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244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sz="2100" dirty="0"/>
                        <a:t>Changes in the organization’s mission and strategy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100" dirty="0"/>
                        <a:t>تغييرات في مهمة واستراتيجية المنظمة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85357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sz="2100" dirty="0"/>
                        <a:t>Project managers must respond to changes with appropriate decisions about future projects and adjustments to current projects.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100"/>
                        <a:t>يجب على مديري المشاريع الاستجابة للتغييرات باتخاذ قرارات مناسبة بشأن المشاريع المستقبلية وتعديلات المشاريع الحالية.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95966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sz="2100" dirty="0"/>
                        <a:t>Project managers who understand their organization’s strategy can become effective advocates of projects aligned with the firm’s mission.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100" dirty="0"/>
                        <a:t>يمكن لمديري المشاريع الذين يفهمون استراتيجية المنظمة أن يصبحوا مدافعين فعالين عن المشاريع المتوافقة مع مهمة الشركة.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8008609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054DA1BE-5DCE-0968-9D8D-E2B992A814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4649" y="107553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28841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82069792-AAF9-2AD5-3EFB-94E531750F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D23321BB-0058-4501-9CC1-09F99C19F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81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B4109E6-C9BC-E036-DC36-D51B4BE9AA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218795"/>
              </p:ext>
            </p:extLst>
          </p:nvPr>
        </p:nvGraphicFramePr>
        <p:xfrm>
          <a:off x="363894" y="1174750"/>
          <a:ext cx="11924522" cy="5115914"/>
        </p:xfrm>
        <a:graphic>
          <a:graphicData uri="http://schemas.openxmlformats.org/drawingml/2006/table">
            <a:tbl>
              <a:tblPr/>
              <a:tblGrid>
                <a:gridCol w="5962261">
                  <a:extLst>
                    <a:ext uri="{9D8B030D-6E8A-4147-A177-3AD203B41FA5}">
                      <a16:colId xmlns:a16="http://schemas.microsoft.com/office/drawing/2014/main" val="1620065794"/>
                    </a:ext>
                  </a:extLst>
                </a:gridCol>
                <a:gridCol w="5962261">
                  <a:extLst>
                    <a:ext uri="{9D8B030D-6E8A-4147-A177-3AD203B41FA5}">
                      <a16:colId xmlns:a16="http://schemas.microsoft.com/office/drawing/2014/main" val="2472576910"/>
                    </a:ext>
                  </a:extLst>
                </a:gridCol>
              </a:tblGrid>
              <a:tr h="31081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Projects and Strategy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المشاريع والاستراتيجية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9734642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r>
                        <a:rPr lang="en-US" sz="2000"/>
                        <a:t>Mistakes caused by not understanding the role of projects in accomplishing strategy: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 dirty="0"/>
                        <a:t>أخطاء ناتجة عن عدم فهم دور المشاريع في تحقيق الاستراتيجية: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105367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r>
                        <a:rPr lang="en-US" sz="2000"/>
                        <a:t>– Focusing on problems or solutions with low strategic priority.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/>
                        <a:t>– التركيز على مشكلات أو حلول ذات أولوية استراتيجية منخفضة.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461026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r>
                        <a:rPr lang="en-US" sz="2000"/>
                        <a:t>– Focusing on the immediate customer rather than the whole marketplace and value chain.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/>
                        <a:t>– التركيز على العميل المباشر بدلاً من السوق بأكملها وسلسلة القيمة.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605396"/>
                  </a:ext>
                </a:extLst>
              </a:tr>
              <a:tr h="777025">
                <a:tc>
                  <a:txBody>
                    <a:bodyPr/>
                    <a:lstStyle/>
                    <a:p>
                      <a:r>
                        <a:rPr lang="en-US" sz="2000"/>
                        <a:t>– Overemphasizing technology that results in projects that pursue exotic technology that does not fit the strategy or customer need.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/>
                        <a:t>– المبالغة في التركيز على التكنولوجيا مما يؤدي إلى مشاريع تسعى وراء تقنيات غير ملائمة للاستراتيجية أو احتياجات العملاء.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0511461"/>
                  </a:ext>
                </a:extLst>
              </a:tr>
              <a:tr h="777025">
                <a:tc>
                  <a:txBody>
                    <a:bodyPr/>
                    <a:lstStyle/>
                    <a:p>
                      <a:r>
                        <a:rPr lang="en-US" sz="2000"/>
                        <a:t>– Trying to solve customer issues with a product or service rather than focusing on the 20% with 80% of the value (Pareto’s Law).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/>
                        <a:t>– محاولة حل مشكلات العملاء بمنتج أو خدمة بدلاً من التركيز على الـ 20٪ التي تقدم 80٪ من القيمة (قانون باريتو).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1046274"/>
                  </a:ext>
                </a:extLst>
              </a:tr>
              <a:tr h="543917">
                <a:tc>
                  <a:txBody>
                    <a:bodyPr/>
                    <a:lstStyle/>
                    <a:p>
                      <a:r>
                        <a:rPr lang="en-US" sz="2000"/>
                        <a:t>– Engaging in a never-ending search for perfection only the project team really cares about.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sz="2000" dirty="0"/>
                        <a:t>– الانخراط في بحث لا نهائي عن الكمال يهتم به فقط فريق المشروع.</a:t>
                      </a:r>
                    </a:p>
                  </a:txBody>
                  <a:tcPr marL="77702" marR="77702" marT="38851" marB="388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859193"/>
                  </a:ext>
                </a:extLst>
              </a:tr>
            </a:tbl>
          </a:graphicData>
        </a:graphic>
      </p:graphicFrame>
      <p:sp>
        <p:nvSpPr>
          <p:cNvPr id="12" name="Rectangle 3">
            <a:extLst>
              <a:ext uri="{FF2B5EF4-FFF2-40B4-BE49-F238E27FC236}">
                <a16:creationId xmlns:a16="http://schemas.microsoft.com/office/drawing/2014/main" id="{20972800-511D-7A6B-B7E0-198D6A58FC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8775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675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28841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82069792-AAF9-2AD5-3EFB-94E531750F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D23321BB-0058-4501-9CC1-09F99C19F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81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AB4D07B-B01E-F786-DD39-5388F5899E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192700"/>
              </p:ext>
            </p:extLst>
          </p:nvPr>
        </p:nvGraphicFramePr>
        <p:xfrm>
          <a:off x="838200" y="1412875"/>
          <a:ext cx="10515600" cy="49072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45053604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665384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The Strategic Management Process: An Overview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نظرة عامة على عملية الإدارة الاستراتيجية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8135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>
                          <a:solidFill>
                            <a:schemeClr val="accent1"/>
                          </a:solidFill>
                        </a:rPr>
                        <a:t>Strategic Management</a:t>
                      </a:r>
                      <a:endParaRPr lang="en-US" sz="200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الإدارة الاستراتيجية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79886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– Requires every project to be clearly linked to strategy.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– تتطلب ربط كل مشروع بشكل واضح بالاستراتيجية.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5109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/>
                        <a:t>– Provides theme and focus of firm’s future direction.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– توفر الموضوع والتركيز للاتجاه المستقبلي للشركة.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76439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Responding to changes</a:t>
                      </a:r>
                      <a:r>
                        <a:rPr lang="en-US" sz="2000"/>
                        <a:t> in the external environment—environmental scanning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الاستجابة للتغيرات</a:t>
                      </a:r>
                      <a:r>
                        <a:rPr lang="ar-EG" sz="2000" dirty="0"/>
                        <a:t> في البيئة الخارجية – فحص البيئة.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6946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Allocating scarce resources</a:t>
                      </a:r>
                      <a:r>
                        <a:rPr lang="en-US" sz="2000"/>
                        <a:t> of the firm to improve its competitive position—internal responses to new programs.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تخصيص الموارد المحدودة</a:t>
                      </a:r>
                      <a:r>
                        <a:rPr lang="ar-EG" sz="2000"/>
                        <a:t> للشركة لتحسين موقعها التنافسي – الاستجابات الداخلية للبرامج الجديدة.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656893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/>
                        <a:t>– Requires strong links among mission, goals, objectives, strategy, and implementation.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– تتطلب وجود روابط قوية بين الرسالة والأهداف والاستراتيجية والتنفيذ.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0888701"/>
                  </a:ext>
                </a:extLst>
              </a:tr>
            </a:tbl>
          </a:graphicData>
        </a:graphic>
      </p:graphicFrame>
      <p:sp>
        <p:nvSpPr>
          <p:cNvPr id="16" name="Rectangle 1">
            <a:extLst>
              <a:ext uri="{FF2B5EF4-FFF2-40B4-BE49-F238E27FC236}">
                <a16:creationId xmlns:a16="http://schemas.microsoft.com/office/drawing/2014/main" id="{D60426BF-C49E-1724-AB8F-C07E27169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74" y="739528"/>
            <a:ext cx="18473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52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28841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7470296-5E61-975C-7C34-02EB1A83F933}"/>
              </a:ext>
            </a:extLst>
          </p:cNvPr>
          <p:cNvSpPr txBox="1">
            <a:spLocks noChangeArrowheads="1"/>
          </p:cNvSpPr>
          <p:nvPr/>
        </p:nvSpPr>
        <p:spPr>
          <a:xfrm>
            <a:off x="2032329" y="238125"/>
            <a:ext cx="8569325" cy="9366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altLang="en-US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82069792-AAF9-2AD5-3EFB-94E531750F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13"/>
          <a:stretch/>
        </p:blipFill>
        <p:spPr>
          <a:xfrm>
            <a:off x="9721661" y="0"/>
            <a:ext cx="2470340" cy="903490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D23321BB-0058-4501-9CC1-09F99C19F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0812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6B9AF1C-F68A-DBD3-63DA-BEB80191E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28918"/>
              </p:ext>
            </p:extLst>
          </p:nvPr>
        </p:nvGraphicFramePr>
        <p:xfrm>
          <a:off x="838200" y="1784341"/>
          <a:ext cx="10515600" cy="26974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98988711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2843349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Four Activities of the Strategic Management Process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أربع أنشطة في عملية الإدارة الاستراتيجية</a:t>
                      </a:r>
                      <a:endParaRPr lang="ar-EG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208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Review and define the organizational mission.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مراجعة وتحديد رسالة المنظمة.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929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Set long-range goals and objectives.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تحديد الأهداف والغايات طويلة المدى.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1933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Analyze and formulate strategies to reach objectives.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تحليل وصياغة استراتيجيات لتحقيق الأهداف.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24659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Implement strategies through projects.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تنفيذ الاستراتيجيات من خلال المشاريع.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806438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3A267745-B449-835D-003F-B3ECA768F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339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-121298" y="-65314"/>
            <a:ext cx="12313298" cy="692331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D505ED-F033-974B-2078-151B3501A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69" t="21839" r="62360" b="24827"/>
          <a:stretch/>
        </p:blipFill>
        <p:spPr>
          <a:xfrm>
            <a:off x="1457806" y="615043"/>
            <a:ext cx="8630816" cy="5562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3510B5-A9C8-99C2-2AE0-D78228E6D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8622" y="-65314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0EFFBF-205E-836A-D6E9-8D72DC19C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6351" y="195941"/>
            <a:ext cx="1775149" cy="837729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C5B5E9-9E36-64DA-5508-F0BFEAF7AB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593885"/>
              </p:ext>
            </p:extLst>
          </p:nvPr>
        </p:nvGraphicFramePr>
        <p:xfrm>
          <a:off x="838200" y="479593"/>
          <a:ext cx="10515600" cy="42976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50050686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2629258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SWOT Analysis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تحليل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SWOT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335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SWOT Analysis is the analysis of the firm’s strengths, weaknesses, opportunities, and threats, to generate strategic alternatives.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تحليل </a:t>
                      </a:r>
                      <a:r>
                        <a:rPr lang="en-US" sz="2000"/>
                        <a:t>SWOT </a:t>
                      </a:r>
                      <a:r>
                        <a:rPr lang="ar-EG" sz="2000"/>
                        <a:t>هو تحليل لنقاط القوة والضعف والفرص والتهديدات الخاصة بالمؤسسة، بهدف توليد بدائل استراتيجية.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692247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It aims at facilitating the management in developing a business model, which accurately aligns the firm’s resources and capabilities, according to the business environment.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يهدف إلى تسهيل الإدارة في تطوير نموذج عمل يتوافق بدقة مع موارد المؤسسة وقدراتها وفقًا لبيئة العمل.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8279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S</a:t>
                      </a:r>
                      <a:r>
                        <a:rPr lang="en-US" sz="2000"/>
                        <a:t> (Strengths)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نقاط القوة</a:t>
                      </a:r>
                      <a:endParaRPr lang="ar-EG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0950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W</a:t>
                      </a:r>
                      <a:r>
                        <a:rPr lang="en-US" sz="2000"/>
                        <a:t> (Weaknesses)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نقاط الضعف</a:t>
                      </a:r>
                      <a:endParaRPr lang="ar-EG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7236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O</a:t>
                      </a:r>
                      <a:r>
                        <a:rPr lang="en-US" sz="2000"/>
                        <a:t> (Opportunities)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الفرص</a:t>
                      </a:r>
                      <a:endParaRPr lang="ar-EG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035346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T</a:t>
                      </a:r>
                      <a:r>
                        <a:rPr lang="en-US" sz="2000"/>
                        <a:t> (Threats)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التهديدات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9485040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FCA6EB4-19BA-BA7D-B253-A32A7F6FE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8526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668AA5-92A5-A520-C2DD-7FC765749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68" y="4943579"/>
            <a:ext cx="10643118" cy="1792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7F6FA2-E545-FA2C-1F9F-BE91985CC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76400"/>
            <a:ext cx="2015899" cy="82035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9978095-6923-2F6E-3BE4-7191A3D151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469973"/>
              </p:ext>
            </p:extLst>
          </p:nvPr>
        </p:nvGraphicFramePr>
        <p:xfrm>
          <a:off x="1034142" y="1350010"/>
          <a:ext cx="10515600" cy="36118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89062379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7309377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Learning Objectives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الأهداف التعليمية</a:t>
                      </a:r>
                      <a:endParaRPr lang="ar-EG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716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 dirty="0"/>
                        <a:t>What is SWOT Analysis?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ما هو تحليل </a:t>
                      </a:r>
                      <a:r>
                        <a:rPr lang="en-US" sz="2100" dirty="0"/>
                        <a:t>SWOT؟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7902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/>
                        <a:t>Aim of SWOT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هدف تحليل </a:t>
                      </a:r>
                      <a:r>
                        <a:rPr lang="en-US" sz="2100" dirty="0"/>
                        <a:t>SWOT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534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/>
                        <a:t>Who needs SWOT Analysis?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من يحتاج إلى تحليل </a:t>
                      </a:r>
                      <a:r>
                        <a:rPr lang="en-US" sz="2100" dirty="0"/>
                        <a:t>SWOT؟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2996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/>
                        <a:t>How to conduct SWOT Analysis?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كيفية إجراء تحليل </a:t>
                      </a:r>
                      <a:r>
                        <a:rPr lang="en-US" sz="2100" dirty="0"/>
                        <a:t>SWOT؟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98205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/>
                        <a:t>Benefits &amp; Pitfalls of SWOT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فوائد وعثرات تحليل </a:t>
                      </a:r>
                      <a:r>
                        <a:rPr lang="en-US" sz="2100" dirty="0"/>
                        <a:t>SWOT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3825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/>
                        <a:t>Brainstorming &amp; Prioritization in SWOT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العصف الذهني وتحديد الأولويات في تحليل </a:t>
                      </a:r>
                      <a:r>
                        <a:rPr lang="en-US" sz="2100" dirty="0"/>
                        <a:t>SWOT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49160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2100" dirty="0"/>
                        <a:t>Tips &amp; Exercise for SWOT Analysis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نصائح وتمارين لتحليل </a:t>
                      </a:r>
                      <a:r>
                        <a:rPr lang="en-US" sz="2100" dirty="0"/>
                        <a:t>SWOT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893901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9B68FFE-E67C-244F-B13F-A71F13115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3558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57CA34-654F-D96A-D1F2-FC76D6CEC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70810"/>
            <a:ext cx="2015899" cy="8203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17DA1E1-0045-38F6-A9D2-1A2970C31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54968"/>
              </p:ext>
            </p:extLst>
          </p:nvPr>
        </p:nvGraphicFramePr>
        <p:xfrm>
          <a:off x="469641" y="961970"/>
          <a:ext cx="11402008" cy="4982640"/>
        </p:xfrm>
        <a:graphic>
          <a:graphicData uri="http://schemas.openxmlformats.org/drawingml/2006/table">
            <a:tbl>
              <a:tblPr/>
              <a:tblGrid>
                <a:gridCol w="5701004">
                  <a:extLst>
                    <a:ext uri="{9D8B030D-6E8A-4147-A177-3AD203B41FA5}">
                      <a16:colId xmlns:a16="http://schemas.microsoft.com/office/drawing/2014/main" val="3026141377"/>
                    </a:ext>
                  </a:extLst>
                </a:gridCol>
                <a:gridCol w="5701004">
                  <a:extLst>
                    <a:ext uri="{9D8B030D-6E8A-4147-A177-3AD203B41FA5}">
                      <a16:colId xmlns:a16="http://schemas.microsoft.com/office/drawing/2014/main" val="1472148582"/>
                    </a:ext>
                  </a:extLst>
                </a:gridCol>
              </a:tblGrid>
              <a:tr h="334718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What is SWOT Analysis?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ما هو تحليل </a:t>
                      </a:r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SWOT؟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9196825"/>
                  </a:ext>
                </a:extLst>
              </a:tr>
              <a:tr h="585757">
                <a:tc>
                  <a:txBody>
                    <a:bodyPr/>
                    <a:lstStyle/>
                    <a:p>
                      <a:r>
                        <a:rPr lang="en-US" sz="2100"/>
                        <a:t>Acronym for Strengths, Weaknesses, Opportunities, and Threats.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اختصار لنقاط القوة </a:t>
                      </a:r>
                      <a:r>
                        <a:rPr lang="en-US" sz="2100" dirty="0"/>
                        <a:t>(Strengths)، </a:t>
                      </a:r>
                      <a:r>
                        <a:rPr lang="ar-EG" sz="2100" dirty="0"/>
                        <a:t>الضعف (</a:t>
                      </a:r>
                      <a:r>
                        <a:rPr lang="en-US" sz="2100" dirty="0"/>
                        <a:t>(Weaknesses، </a:t>
                      </a:r>
                      <a:r>
                        <a:rPr lang="ar-EG" sz="2100" dirty="0"/>
                        <a:t>الفرص</a:t>
                      </a:r>
                      <a:r>
                        <a:rPr lang="en-US" sz="2100" dirty="0"/>
                        <a:t> (Opportunities)، </a:t>
                      </a:r>
                      <a:r>
                        <a:rPr lang="ar-EG" sz="2100" dirty="0"/>
                        <a:t>والتهديدات </a:t>
                      </a:r>
                      <a:r>
                        <a:rPr lang="en-US" sz="2100" dirty="0"/>
                        <a:t>(Threats).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3270830"/>
                  </a:ext>
                </a:extLst>
              </a:tr>
              <a:tr h="585757">
                <a:tc>
                  <a:txBody>
                    <a:bodyPr/>
                    <a:lstStyle/>
                    <a:p>
                      <a:r>
                        <a:rPr lang="en-US" sz="2100"/>
                        <a:t>Technique is credited to Stanford University in the 1960s and 1970s.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تُنسب هذه التقنية إلى جامعة ستانفورد في الستينيات والسبعينيات من القرن الماضي.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147125"/>
                  </a:ext>
                </a:extLst>
              </a:tr>
              <a:tr h="836796">
                <a:tc>
                  <a:txBody>
                    <a:bodyPr/>
                    <a:lstStyle/>
                    <a:p>
                      <a:r>
                        <a:rPr lang="en-US" sz="2100" b="1"/>
                        <a:t>Planning tool</a:t>
                      </a:r>
                      <a:r>
                        <a:rPr lang="en-US" sz="2100"/>
                        <a:t> used to understand Strengths, Weaknesses, Opportunities, &amp; Threats involved in a project/business.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أداة تخطيط تُستخدم لفهم نقاط القوة والضعف والفرص والتهديدات في المشروع أو النشاط التجاري.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0283888"/>
                  </a:ext>
                </a:extLst>
              </a:tr>
              <a:tr h="836796">
                <a:tc>
                  <a:txBody>
                    <a:bodyPr/>
                    <a:lstStyle/>
                    <a:p>
                      <a:r>
                        <a:rPr lang="en-US" sz="2100"/>
                        <a:t>Used as </a:t>
                      </a:r>
                      <a:r>
                        <a:rPr lang="en-US" sz="2100" b="1"/>
                        <a:t>framework for organizing</a:t>
                      </a:r>
                      <a:r>
                        <a:rPr lang="en-US" sz="2100"/>
                        <a:t> and using data and information gained from situation analysis of internal and external environment.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تُستخدم كإطار لتنظيم واستخدام البيانات والمعلومات المستخلصة من تحليل الوضع الداخلي والخارجي.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358756"/>
                  </a:ext>
                </a:extLst>
              </a:tr>
              <a:tr h="836796">
                <a:tc>
                  <a:txBody>
                    <a:bodyPr/>
                    <a:lstStyle/>
                    <a:p>
                      <a:r>
                        <a:rPr lang="en-US" sz="2100"/>
                        <a:t>Technique that enables a group/individual to move from everyday problems/traditional strategies to a </a:t>
                      </a:r>
                      <a:r>
                        <a:rPr lang="en-US" sz="2100" b="1"/>
                        <a:t>fresh perspective</a:t>
                      </a:r>
                      <a:r>
                        <a:rPr lang="en-US" sz="2100"/>
                        <a:t>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100" dirty="0"/>
                        <a:t>تقنية تمكّن الأفراد أو المجموعات من الانتقال من المشكلات اليومية أو الاستراتيجيات التقليدية إلى منظور جديد.</a:t>
                      </a:r>
                    </a:p>
                  </a:txBody>
                  <a:tcPr marL="83680" marR="83680" marT="41840" marB="418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677972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C5231B2-72A5-6632-BB5F-5FAD2411B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4288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54229D-4866-BE97-D7A9-41E2B2345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9368" y="-1"/>
            <a:ext cx="2015899" cy="900914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CAB5D3-5B2D-17E1-BAE3-7A54E4CD4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647871"/>
              </p:ext>
            </p:extLst>
          </p:nvPr>
        </p:nvGraphicFramePr>
        <p:xfrm>
          <a:off x="1033422" y="605185"/>
          <a:ext cx="9266738" cy="5889300"/>
        </p:xfrm>
        <a:graphic>
          <a:graphicData uri="http://schemas.openxmlformats.org/drawingml/2006/table">
            <a:tbl>
              <a:tblPr/>
              <a:tblGrid>
                <a:gridCol w="4633369">
                  <a:extLst>
                    <a:ext uri="{9D8B030D-6E8A-4147-A177-3AD203B41FA5}">
                      <a16:colId xmlns:a16="http://schemas.microsoft.com/office/drawing/2014/main" val="1002160821"/>
                    </a:ext>
                  </a:extLst>
                </a:gridCol>
                <a:gridCol w="4633369">
                  <a:extLst>
                    <a:ext uri="{9D8B030D-6E8A-4147-A177-3AD203B41FA5}">
                      <a16:colId xmlns:a16="http://schemas.microsoft.com/office/drawing/2014/main" val="3995937007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STRENGTHS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نقاط القوة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595142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r>
                        <a:rPr lang="en-US" sz="2000"/>
                        <a:t>Characteristics of the business or a team that give it an advantage over others in the industry.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خصائص العمل أو الفريق التي تمنحه ميزة تنافسية على الآخرين في الصناعة.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408956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r>
                        <a:rPr lang="en-US" sz="2000"/>
                        <a:t>Positive tangible and intangible attributes, internal to an organization.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سمات إيجابية ملموسة وغير ملموسة داخلية للمنظمة.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7368"/>
                  </a:ext>
                </a:extLst>
              </a:tr>
              <a:tr h="1289285">
                <a:tc>
                  <a:txBody>
                    <a:bodyPr/>
                    <a:lstStyle/>
                    <a:p>
                      <a:r>
                        <a:rPr lang="en-US" sz="2000"/>
                        <a:t>Beneficial aspects of the organization or the capabilities of an organization, which includes human competencies, process capabilities, financial resources, products and services, customer goodwill, and brand loyalty.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الجوانب المفيدة في المنظمة أو قدراتها، والتي تشمل الكفاءات البشرية، قدرات العمليات، الموارد المالية، المنتجات والخدمات، السمعة الطيبة لدى العملاء، وولاء العلامة التجارية.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4731154"/>
                  </a:ext>
                </a:extLst>
              </a:tr>
              <a:tr h="1289285">
                <a:tc>
                  <a:txBody>
                    <a:bodyPr/>
                    <a:lstStyle/>
                    <a:p>
                      <a:r>
                        <a:rPr lang="en-US" sz="2000" b="1"/>
                        <a:t>Examples</a:t>
                      </a:r>
                      <a:r>
                        <a:rPr lang="en-US" sz="2000"/>
                        <a:t> - Abundant financial resources, Well-known brand name, Economies of scale, Lower costs [raw materials or processes], Superior management talent, Better marketing skills, Good distribution skills, Committed employees.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dirty="0"/>
                        <a:t>أمثلة</a:t>
                      </a:r>
                      <a:r>
                        <a:rPr lang="ar-EG" sz="2000" dirty="0"/>
                        <a:t> - موارد مالية وفيرة، اسم علامة تجارية معروف، اقتصادات الحجم، تكاليف منخفضة [مواد خام أو عمليات]، مهارات إدارية متفوقة، مهارات تسويق أفضل، مهارات توزيع جيدة، موظفون ملتزمون.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719183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89A8F65B-43EB-8F78-8335-EA6688343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2088" y="18081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5EC284-B5E8-714C-E462-B9CFFB316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92422"/>
            <a:ext cx="2015899" cy="82035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1222A70-90BB-1A35-C184-541FFAA2D0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913550"/>
              </p:ext>
            </p:extLst>
          </p:nvPr>
        </p:nvGraphicFramePr>
        <p:xfrm>
          <a:off x="233266" y="912772"/>
          <a:ext cx="11588620" cy="5258500"/>
        </p:xfrm>
        <a:graphic>
          <a:graphicData uri="http://schemas.openxmlformats.org/drawingml/2006/table">
            <a:tbl>
              <a:tblPr/>
              <a:tblGrid>
                <a:gridCol w="5794310">
                  <a:extLst>
                    <a:ext uri="{9D8B030D-6E8A-4147-A177-3AD203B41FA5}">
                      <a16:colId xmlns:a16="http://schemas.microsoft.com/office/drawing/2014/main" val="1399679382"/>
                    </a:ext>
                  </a:extLst>
                </a:gridCol>
                <a:gridCol w="5794310">
                  <a:extLst>
                    <a:ext uri="{9D8B030D-6E8A-4147-A177-3AD203B41FA5}">
                      <a16:colId xmlns:a16="http://schemas.microsoft.com/office/drawing/2014/main" val="3001487490"/>
                    </a:ext>
                  </a:extLst>
                </a:gridCol>
              </a:tblGrid>
              <a:tr h="30535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OPPORTUNITIES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الفرص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9055011"/>
                  </a:ext>
                </a:extLst>
              </a:tr>
              <a:tr h="763393">
                <a:tc>
                  <a:txBody>
                    <a:bodyPr/>
                    <a:lstStyle/>
                    <a:p>
                      <a:r>
                        <a:rPr lang="en-US" sz="2000"/>
                        <a:t>Chances to make greater profits in the environment - External attractive factors that represent the reason for an organization to exist &amp; develop.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فرص لتحقيق أرباح أكبر في البيئة - عوامل خارجية جذابة تمثل السبب وراء وجود المنظمة وتطورها.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4547182"/>
                  </a:ext>
                </a:extLst>
              </a:tr>
              <a:tr h="763393">
                <a:tc>
                  <a:txBody>
                    <a:bodyPr/>
                    <a:lstStyle/>
                    <a:p>
                      <a:r>
                        <a:rPr lang="en-US" sz="2000"/>
                        <a:t>Arise when an organization can take benefit of conditions in its environment to plan and execute strategies that enable it to become more profitable.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تنشأ عندما تتمكن المنظمة من الاستفادة من الظروف المحيطة بها لتخطيط وتنفيذ استراتيجيات تمكنها من زيادة أرباحها.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104606"/>
                  </a:ext>
                </a:extLst>
              </a:tr>
              <a:tr h="992410">
                <a:tc>
                  <a:txBody>
                    <a:bodyPr/>
                    <a:lstStyle/>
                    <a:p>
                      <a:r>
                        <a:rPr lang="en-US" sz="2000" dirty="0"/>
                        <a:t>Organization should be careful and recognize the opportunities and grasp them whenever they arise. Opportunities may arise from market, competition, industry/government, and technology.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يجب أن تكون المنظمة حذرة وتتعرف على الفرص وتغتنمها عند ظهورها. قد تنشأ الفرص من السوق أو المنافسة أو الصناعة/الحكومة أو التكنولوجيا.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3917383"/>
                  </a:ext>
                </a:extLst>
              </a:tr>
              <a:tr h="1221428">
                <a:tc>
                  <a:txBody>
                    <a:bodyPr/>
                    <a:lstStyle/>
                    <a:p>
                      <a:r>
                        <a:rPr lang="en-US" sz="2000" b="1"/>
                        <a:t>Examples</a:t>
                      </a:r>
                      <a:r>
                        <a:rPr lang="en-US" sz="2000"/>
                        <a:t> - Rapid market growth, Rival firms are complacent, Changing customer needs/tastes, New uses for product discovered, Economic boom, Government deregulation, Sales decline for a substitute product.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dirty="0"/>
                        <a:t>أمثلة</a:t>
                      </a:r>
                      <a:r>
                        <a:rPr lang="ar-EG" sz="2000" dirty="0"/>
                        <a:t> - نمو سريع في السوق، تهاون الشركات المنافسة، تغير احتياجات/أذواق العملاء، اكتشاف استخدامات جديدة للمنتج، طفرة اقتصادية، تحرير حكومي، انخفاض المبيعات للمنتجات البديلة.</a:t>
                      </a:r>
                    </a:p>
                  </a:txBody>
                  <a:tcPr marL="76339" marR="76339" marT="38170" marB="3817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67121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C48AC150-BE1C-12BB-0889-ABF4BDA27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6563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13867E-E28E-5A6B-84CD-59B6BCFD1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47059"/>
            <a:ext cx="2015899" cy="82035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4DAC9D8-8005-5980-0E38-DC7EEEF6EA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592936"/>
              </p:ext>
            </p:extLst>
          </p:nvPr>
        </p:nvGraphicFramePr>
        <p:xfrm>
          <a:off x="861526" y="867409"/>
          <a:ext cx="10468948" cy="4974900"/>
        </p:xfrm>
        <a:graphic>
          <a:graphicData uri="http://schemas.openxmlformats.org/drawingml/2006/table">
            <a:tbl>
              <a:tblPr/>
              <a:tblGrid>
                <a:gridCol w="5234474">
                  <a:extLst>
                    <a:ext uri="{9D8B030D-6E8A-4147-A177-3AD203B41FA5}">
                      <a16:colId xmlns:a16="http://schemas.microsoft.com/office/drawing/2014/main" val="2609384614"/>
                    </a:ext>
                  </a:extLst>
                </a:gridCol>
                <a:gridCol w="5234474">
                  <a:extLst>
                    <a:ext uri="{9D8B030D-6E8A-4147-A177-3AD203B41FA5}">
                      <a16:colId xmlns:a16="http://schemas.microsoft.com/office/drawing/2014/main" val="1704301532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WEAKNESSES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نقاط الضعف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9373966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r>
                        <a:rPr lang="en-US" sz="2000" dirty="0"/>
                        <a:t>Characteristics that place the firm at a disadvantage relative to others.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خصائص تجعل الشركة في وضع غير مواتٍ مقارنة بالآخرين.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604994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r>
                        <a:rPr lang="en-US" sz="2000"/>
                        <a:t>Detract the organization from its ability to attain the core goal and influence its growth.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تقلل من قدرة المنظمة على تحقيق الهدف الأساسي وتؤثر على نموها.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9464887"/>
                  </a:ext>
                </a:extLst>
              </a:tr>
              <a:tr h="1047544">
                <a:tc>
                  <a:txBody>
                    <a:bodyPr/>
                    <a:lstStyle/>
                    <a:p>
                      <a:r>
                        <a:rPr lang="en-US" sz="2000"/>
                        <a:t>Weaknesses are the factors which do not meet the standards we feel they should meet. However, weaknesses are controllable. They must be minimized and eliminated.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نقاط الضعف هي العوامل التي لا تستوفي المعايير التي نتوقع تحقيقها. ومع ذلك، يمكن التحكم في نقاط الضعف ويجب تقليلها وإزالتها.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705901"/>
                  </a:ext>
                </a:extLst>
              </a:tr>
              <a:tr h="1531026">
                <a:tc>
                  <a:txBody>
                    <a:bodyPr/>
                    <a:lstStyle/>
                    <a:p>
                      <a:r>
                        <a:rPr lang="en-US" sz="2000" b="1"/>
                        <a:t>Examples</a:t>
                      </a:r>
                      <a:r>
                        <a:rPr lang="en-US" sz="2000"/>
                        <a:t> - Limited financial resources, Weak spending on R &amp; D, Very narrow product line, Limited distribution, Higher costs, Out-of-date products/technology, Weak market image, Poor marketing skills, Limited management skills, Under-trained employees.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dirty="0"/>
                        <a:t>أمثلة</a:t>
                      </a:r>
                      <a:r>
                        <a:rPr lang="ar-EG" sz="2000" dirty="0"/>
                        <a:t> - موارد مالية محدودة، ضعف الإنفاق على البحث والتطوير، خط إنتاج ضيق جداً، توزيع محدود، تكاليف مرتفعة، منتجات/تقنيات قديمة، صورة سوقية ضعيفة، مهارات تسويقية ضعيفة، مهارات إدارية محدودة، موظفون غير مدربين بالشكل الكافي.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895283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BDD62A52-7107-F682-F871-702569F61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2088" y="18081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B8ACB5-F02A-ECBD-6C1A-D6FFBA10F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8034" y="0"/>
            <a:ext cx="2015899" cy="8203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D07AEB6-BA60-3A5E-55DF-C0D44E3CB4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465149"/>
              </p:ext>
            </p:extLst>
          </p:nvPr>
        </p:nvGraphicFramePr>
        <p:xfrm>
          <a:off x="503853" y="656895"/>
          <a:ext cx="11383348" cy="5544210"/>
        </p:xfrm>
        <a:graphic>
          <a:graphicData uri="http://schemas.openxmlformats.org/drawingml/2006/table">
            <a:tbl>
              <a:tblPr/>
              <a:tblGrid>
                <a:gridCol w="5691674">
                  <a:extLst>
                    <a:ext uri="{9D8B030D-6E8A-4147-A177-3AD203B41FA5}">
                      <a16:colId xmlns:a16="http://schemas.microsoft.com/office/drawing/2014/main" val="1477654606"/>
                    </a:ext>
                  </a:extLst>
                </a:gridCol>
                <a:gridCol w="5691674">
                  <a:extLst>
                    <a:ext uri="{9D8B030D-6E8A-4147-A177-3AD203B41FA5}">
                      <a16:colId xmlns:a16="http://schemas.microsoft.com/office/drawing/2014/main" val="316011533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THREATS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التهديدات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5123073"/>
                  </a:ext>
                </a:extLst>
              </a:tr>
              <a:tr h="942790">
                <a:tc>
                  <a:txBody>
                    <a:bodyPr/>
                    <a:lstStyle/>
                    <a:p>
                      <a:r>
                        <a:rPr lang="en-US" sz="2000"/>
                        <a:t>External elements in the environment that could cause trouble for the business - External factors, beyond an organization’s control, which could place the organization’s mission or operation at risk.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عناصر خارجية في البيئة قد تسبب مشاكل للأعمال – عوامل خارجية تقع خارج سيطرة المنظمة وقد تعرض مهمتها أو عملياتها للخطر.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612077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en-US" sz="2000"/>
                        <a:t>Arise when conditions in external environment jeopardize the reliability and profitability of the organization’s business.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تنشأ عندما تهدد الظروف في البيئة الخارجية موثوقية وربحية أعمال المنظمة.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1941779"/>
                  </a:ext>
                </a:extLst>
              </a:tr>
              <a:tr h="942790">
                <a:tc>
                  <a:txBody>
                    <a:bodyPr/>
                    <a:lstStyle/>
                    <a:p>
                      <a:r>
                        <a:rPr lang="en-US" sz="2000"/>
                        <a:t>Compound the vulnerability when they relate to the weaknesses. Threats are uncontrollable. When a threat comes, the stability and survival can be at stake.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تزيد التهديدات من نقاط الضعف، حيث لا يمكن التحكم فيها. وعند حدوث تهديد، قد تكون استمرارية واستقرار المنظمة على المحك.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414759"/>
                  </a:ext>
                </a:extLst>
              </a:tr>
              <a:tr h="1160357">
                <a:tc>
                  <a:txBody>
                    <a:bodyPr/>
                    <a:lstStyle/>
                    <a:p>
                      <a:r>
                        <a:rPr lang="en-US" sz="2000" b="1"/>
                        <a:t>Examples</a:t>
                      </a:r>
                      <a:r>
                        <a:rPr lang="en-US" sz="2000"/>
                        <a:t> - Entry of foreign competitors, Introduction of new substitute products, Product life cycle in decline, Changing customer needs/tastes, Rival firms adopt new strategies, Increased government regulation, Economic downturn.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أمثلة</a:t>
                      </a:r>
                      <a:r>
                        <a:rPr lang="ar-EG" sz="2000" dirty="0"/>
                        <a:t> - دخول منافسين أجانب، طرح منتجات بديلة جديدة، تراجع دورة حياة المنتج، تغير احتياجات/أذواق العملاء، تبني الشركات المنافسة استراتيجيات جديدة، زيادة التنظيمات الحكومية، تراجع اقتصادي.</a:t>
                      </a:r>
                    </a:p>
                  </a:txBody>
                  <a:tcPr marL="72522" marR="72522" marT="36261" marB="362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856551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73782EAB-59BD-C7CC-4146-326375271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638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272171-F3FC-CE43-9904-26BFCBE0B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0"/>
            <a:ext cx="2015899" cy="8203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1027A1-FD6F-0F96-DB32-AAC39EF07C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078541"/>
              </p:ext>
            </p:extLst>
          </p:nvPr>
        </p:nvGraphicFramePr>
        <p:xfrm>
          <a:off x="838200" y="2127568"/>
          <a:ext cx="10515600" cy="295656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8280233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325455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SWOT Analysis – Aim of SWOT Analysis</a:t>
                      </a:r>
                      <a:endParaRPr lang="en-US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200" b="1" dirty="0">
                          <a:solidFill>
                            <a:schemeClr val="accent1"/>
                          </a:solidFill>
                        </a:rPr>
                        <a:t>تحليل </a:t>
                      </a: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SWOT – </a:t>
                      </a:r>
                      <a:r>
                        <a:rPr lang="ar-EG" sz="2200" b="1" dirty="0">
                          <a:solidFill>
                            <a:schemeClr val="accent1"/>
                          </a:solidFill>
                        </a:rPr>
                        <a:t>هدف تحليل </a:t>
                      </a: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SWOT</a:t>
                      </a:r>
                      <a:endParaRPr lang="en-US" sz="22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019425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/>
                        <a:t>SWOT analysis aims to assist organizations in assessing their internal strengths and weaknesses and external opportunities and threats.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200"/>
                        <a:t>يهدف تحليل </a:t>
                      </a:r>
                      <a:r>
                        <a:rPr lang="en-US" sz="2200"/>
                        <a:t>SWOT </a:t>
                      </a:r>
                      <a:r>
                        <a:rPr lang="ar-EG" sz="2200"/>
                        <a:t>إلى مساعدة المنظمات في تقييم نقاط القوة والضعف الداخلية والفرص والتهديدات الخارجية.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0907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200"/>
                        <a:t>It provides a structured way to understand the current position and formulate strategies for future growth.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200" dirty="0"/>
                        <a:t>يوفر طريقة منظمة لفهم الوضع الحالي ووضع استراتيجيات للنمو في المستقبل.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07943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43E736F-31EA-6A7A-AEDC-3FCC0008C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8590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444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01BAB4-47C9-DAE3-AE6F-DB7512D80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0"/>
            <a:ext cx="2015899" cy="8203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6B9018B-3562-87C4-0EC4-807FFCA552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059550"/>
              </p:ext>
            </p:extLst>
          </p:nvPr>
        </p:nvGraphicFramePr>
        <p:xfrm>
          <a:off x="950167" y="1234440"/>
          <a:ext cx="10515600" cy="43891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60557353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577944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Aim of SWOT Analysis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100" b="1" dirty="0">
                          <a:solidFill>
                            <a:schemeClr val="accent1"/>
                          </a:solidFill>
                        </a:rPr>
                        <a:t>هدف تحليل </a:t>
                      </a:r>
                      <a:r>
                        <a:rPr lang="en-US" sz="2100" b="1" dirty="0">
                          <a:solidFill>
                            <a:schemeClr val="accent1"/>
                          </a:solidFill>
                        </a:rPr>
                        <a:t>SWOT</a:t>
                      </a:r>
                      <a:endParaRPr lang="en-US" sz="21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2577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To help decision makers share and compare ideas.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لمساعدة صناع القرار على تبادل ومقارنة الأفكار.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344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To bring a clearer common purpose and understanding of factors for success.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لتقديم هدف مشترك وفهم أوضح لعوامل النجاح.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357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To organize the important factors linked to success and failure in the business world.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/>
                        <a:t>لتنظيم العوامل المهمة المرتبطة بالنجاح والفشل في عالم الأعمال.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532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To analyze issues that have led to failure in the past.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/>
                        <a:t>لتحليل المشكلات التي أدت إلى الفشل في الماضي.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1891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100"/>
                        <a:t>To provide linearity to the decision-making process allowing complex ideas to be presented systematically.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100" dirty="0"/>
                        <a:t>لتوفير تسلسل منطقي في عملية اتخاذ القرار مما يسمح بعرض الأفكار المعقدة بشكل منهجي.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26695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170ECDF7-A193-186C-79FA-AA4532E3A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309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021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7B606A-50DB-7134-BD78-80A7A14BF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83708"/>
            <a:ext cx="2015899" cy="82035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59C1912-2BE4-FD63-0F77-5EC0561D99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962711"/>
              </p:ext>
            </p:extLst>
          </p:nvPr>
        </p:nvGraphicFramePr>
        <p:xfrm>
          <a:off x="345232" y="426033"/>
          <a:ext cx="11327364" cy="6162176"/>
        </p:xfrm>
        <a:graphic>
          <a:graphicData uri="http://schemas.openxmlformats.org/drawingml/2006/table">
            <a:tbl>
              <a:tblPr/>
              <a:tblGrid>
                <a:gridCol w="5663682">
                  <a:extLst>
                    <a:ext uri="{9D8B030D-6E8A-4147-A177-3AD203B41FA5}">
                      <a16:colId xmlns:a16="http://schemas.microsoft.com/office/drawing/2014/main" val="1863979875"/>
                    </a:ext>
                  </a:extLst>
                </a:gridCol>
                <a:gridCol w="5663682">
                  <a:extLst>
                    <a:ext uri="{9D8B030D-6E8A-4147-A177-3AD203B41FA5}">
                      <a16:colId xmlns:a16="http://schemas.microsoft.com/office/drawing/2014/main" val="2934358820"/>
                    </a:ext>
                  </a:extLst>
                </a:gridCol>
              </a:tblGrid>
              <a:tr h="24514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Who Needs SWOT Analysis?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من يحتاج إلى تحليل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SWOT؟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68246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 b="1"/>
                        <a:t>Management</a:t>
                      </a:r>
                      <a:endParaRPr lang="en-US" sz="200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الإدارة</a:t>
                      </a:r>
                      <a:endParaRPr lang="ar-EG" sz="2000" dirty="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307386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When supervisor has issues with work output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- عندما يواجه المشرف مشاكل في إنتاجية العمل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1741489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Assigned to a new job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- تم تعيينه في وظيفة جديدة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3936734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New financial year – fresh targets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سنة مالية جديدة - أهداف جديدة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304946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Job holder seeks to improve performance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- يسعى الموظف لتحسين أدائه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9196756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 b="1"/>
                        <a:t>Business Unit</a:t>
                      </a:r>
                      <a:endParaRPr lang="en-US" sz="200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وحدة الأعمال</a:t>
                      </a:r>
                      <a:endParaRPr lang="ar-EG" sz="2000" dirty="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1668011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When the team has not met its targets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- عندما لا يحقق الفريق أهدافه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7036108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Customer service can be better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يمكن تحسين خدمة العملاء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6615173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Launching a new business unit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إطلاق وحدة أعمال جديدة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2072008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New team leader is appointed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تعيين قائد فريق جديد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711595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 b="1"/>
                        <a:t>Company</a:t>
                      </a:r>
                      <a:endParaRPr lang="en-US" sz="200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/>
                        <a:t>الشركة</a:t>
                      </a:r>
                      <a:endParaRPr lang="ar-EG" sz="2000"/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4249679"/>
                  </a:ext>
                </a:extLst>
              </a:tr>
              <a:tr h="429005">
                <a:tc>
                  <a:txBody>
                    <a:bodyPr/>
                    <a:lstStyle/>
                    <a:p>
                      <a:r>
                        <a:rPr lang="en-US" sz="2000"/>
                        <a:t>- When revenue, cost &amp; expense targets are not being achieved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عندما لا يتم تحقيق أهداف الإيرادات والتكاليف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6634947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Market share is declining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انخفاض في الحصة السوقية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867271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Industry conditions are unfavorable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ظروف الصناعة غير مواتية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1899783"/>
                  </a:ext>
                </a:extLst>
              </a:tr>
              <a:tr h="245146">
                <a:tc>
                  <a:txBody>
                    <a:bodyPr/>
                    <a:lstStyle/>
                    <a:p>
                      <a:r>
                        <a:rPr lang="en-US" sz="2000"/>
                        <a:t>- Launching a new business venture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إطلاق مشروع تجاري جديد</a:t>
                      </a:r>
                    </a:p>
                  </a:txBody>
                  <a:tcPr marL="61286" marR="61286" marT="30643" marB="3064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27271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2549B2C9-A80B-4A52-5C6F-B9549B7E7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1750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5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232"/>
    </mc:Choice>
    <mc:Fallback xmlns="">
      <p:transition spd="slow" advTm="134323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1"/>
            <a:ext cx="122573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B00CB1-74B2-48E9-3C29-6D2D02D74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2557" y="110723"/>
            <a:ext cx="2015899" cy="8831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C3414AA-96D1-3B0C-AC0D-F8174FA592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109" t="27190" r="53272" b="31152"/>
          <a:stretch/>
        </p:blipFill>
        <p:spPr>
          <a:xfrm>
            <a:off x="866775" y="1202094"/>
            <a:ext cx="1003935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176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AAF191-5F58-2AE4-FC10-88AB3609A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0"/>
            <a:ext cx="2015899" cy="820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4FC0CE-B3AA-E082-867F-AA3A98EDB1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42" t="31966" r="55714" b="33842"/>
          <a:stretch/>
        </p:blipFill>
        <p:spPr>
          <a:xfrm>
            <a:off x="469446" y="3760236"/>
            <a:ext cx="11253108" cy="289948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9C0AA3C-A644-00B3-5F2B-9B967BAFA1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623158"/>
              </p:ext>
            </p:extLst>
          </p:nvPr>
        </p:nvGraphicFramePr>
        <p:xfrm>
          <a:off x="735564" y="1500690"/>
          <a:ext cx="10515600" cy="14630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00731599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5697165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accent1"/>
                          </a:solidFill>
                        </a:rPr>
                        <a:t>How to conduct SWOT Analysis?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b="1" dirty="0">
                          <a:solidFill>
                            <a:schemeClr val="accent1"/>
                          </a:solidFill>
                        </a:rPr>
                        <a:t>كيفية إجراء تحليل 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</a:rPr>
                        <a:t>SWOT؟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648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1. Analyze Internal &amp; External Environment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1. تحليل البيئة الداخلية والخارجية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20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2. Perform SWOT Analysis &amp; Document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2. إجراء تحليل </a:t>
                      </a:r>
                      <a:r>
                        <a:rPr lang="en-US" dirty="0"/>
                        <a:t>SWOT </a:t>
                      </a:r>
                      <a:r>
                        <a:rPr lang="ar-EG" dirty="0"/>
                        <a:t>وتوثيقه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42528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3. Prepare Action Plans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3. إعداد خطط العمل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864472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6275E91-C5B6-F33E-0E8A-8B77A5715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564" y="150148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31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39DB82-DDE4-5F6A-DF7B-FF1001EA1A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62" t="22160" r="57174" b="33581"/>
          <a:stretch/>
        </p:blipFill>
        <p:spPr>
          <a:xfrm>
            <a:off x="0" y="0"/>
            <a:ext cx="11977201" cy="3429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FB50F7-8060-6369-3880-E77B54FCF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8701" y="75311"/>
            <a:ext cx="2015899" cy="82035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7B287F9-62D0-30E6-2C27-C1235321BF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419175"/>
              </p:ext>
            </p:extLst>
          </p:nvPr>
        </p:nvGraphicFramePr>
        <p:xfrm>
          <a:off x="728663" y="3631057"/>
          <a:ext cx="10515600" cy="292608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80585533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0051386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accent1"/>
                          </a:solidFill>
                        </a:rPr>
                        <a:t>How to conduct SWOT Analysis?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b="1" dirty="0">
                          <a:solidFill>
                            <a:schemeClr val="accent1"/>
                          </a:solidFill>
                        </a:rPr>
                        <a:t>كيفية إجراء تحليل 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</a:rPr>
                        <a:t>SWOT؟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5424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1. </a:t>
                      </a:r>
                      <a:r>
                        <a:rPr lang="en-US" b="1"/>
                        <a:t>Situation Analysis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1. </a:t>
                      </a:r>
                      <a:r>
                        <a:rPr lang="ar-EG" b="1" dirty="0"/>
                        <a:t>تحليل الوضع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66770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</a:t>
                      </a:r>
                      <a:r>
                        <a:rPr lang="en-US" b="1"/>
                        <a:t>Internal Analysis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</a:t>
                      </a:r>
                      <a:r>
                        <a:rPr lang="ar-EG" b="1" dirty="0"/>
                        <a:t>تحليل داخلي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286456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Weakness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نقاط الضعف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77411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Strength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نقاط القوة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54288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</a:t>
                      </a:r>
                      <a:r>
                        <a:rPr lang="en-US" b="1"/>
                        <a:t>External Analysis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</a:t>
                      </a:r>
                      <a:r>
                        <a:rPr lang="ar-EG" b="1" dirty="0"/>
                        <a:t>تحليل خارجي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2534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Opportunity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الفرص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43235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- Threats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dirty="0"/>
                        <a:t>- التهديدات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225940"/>
                  </a:ext>
                </a:extLst>
              </a:tr>
            </a:tbl>
          </a:graphicData>
        </a:graphic>
      </p:graphicFrame>
      <p:sp>
        <p:nvSpPr>
          <p:cNvPr id="11" name="Rectangle 1">
            <a:extLst>
              <a:ext uri="{FF2B5EF4-FFF2-40B4-BE49-F238E27FC236}">
                <a16:creationId xmlns:a16="http://schemas.microsoft.com/office/drawing/2014/main" id="{D957DE80-3A5C-5C5C-A83C-5592EA573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101" y="34024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7086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FB50F7-8060-6369-3880-E77B54FCF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8701" y="75311"/>
            <a:ext cx="2015899" cy="820350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D957DE80-3A5C-5C5C-A83C-5592EA573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101" y="34024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E25773D-B990-B07D-A818-6FDD001805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942734"/>
              </p:ext>
            </p:extLst>
          </p:nvPr>
        </p:nvGraphicFramePr>
        <p:xfrm>
          <a:off x="107400" y="895661"/>
          <a:ext cx="11630510" cy="5734144"/>
        </p:xfrm>
        <a:graphic>
          <a:graphicData uri="http://schemas.openxmlformats.org/drawingml/2006/table">
            <a:tbl>
              <a:tblPr/>
              <a:tblGrid>
                <a:gridCol w="5815255">
                  <a:extLst>
                    <a:ext uri="{9D8B030D-6E8A-4147-A177-3AD203B41FA5}">
                      <a16:colId xmlns:a16="http://schemas.microsoft.com/office/drawing/2014/main" val="121787702"/>
                    </a:ext>
                  </a:extLst>
                </a:gridCol>
                <a:gridCol w="5815255">
                  <a:extLst>
                    <a:ext uri="{9D8B030D-6E8A-4147-A177-3AD203B41FA5}">
                      <a16:colId xmlns:a16="http://schemas.microsoft.com/office/drawing/2014/main" val="1478754828"/>
                    </a:ext>
                  </a:extLst>
                </a:gridCol>
              </a:tblGrid>
              <a:tr h="27627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How to conduct SWOT Analysis?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كيفية إجراء تحليل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SWOT؟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0444594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1. </a:t>
                      </a:r>
                      <a:r>
                        <a:rPr lang="en-US" sz="2000" b="1"/>
                        <a:t>Select contributors</a:t>
                      </a:r>
                      <a:r>
                        <a:rPr lang="en-US" sz="2000"/>
                        <a:t> - Expert opinion may be required for SWOT.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1. </a:t>
                      </a:r>
                      <a:r>
                        <a:rPr lang="ar-EG" sz="2000" b="1"/>
                        <a:t>اختيار المساهمين</a:t>
                      </a:r>
                      <a:r>
                        <a:rPr lang="ar-EG" sz="2000"/>
                        <a:t> - قد تكون هناك حاجة إلى آراء خبراء لتحليل </a:t>
                      </a:r>
                      <a:r>
                        <a:rPr lang="en-US" sz="2000"/>
                        <a:t>SWOT.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9291230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2. </a:t>
                      </a:r>
                      <a:r>
                        <a:rPr lang="en-US" sz="2000" b="1"/>
                        <a:t>Create a workshop environment</a:t>
                      </a:r>
                      <a:r>
                        <a:rPr lang="en-US" sz="2000"/>
                        <a:t> - Encourage an atmosphere conducive to the free flow of information.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2. </a:t>
                      </a:r>
                      <a:r>
                        <a:rPr lang="ar-EG" sz="2000" b="1" dirty="0"/>
                        <a:t>إنشاء بيئة ورشة عمل</a:t>
                      </a:r>
                      <a:r>
                        <a:rPr lang="ar-EG" sz="2000" dirty="0"/>
                        <a:t> - تشجيع بيئة مناسبة لتدفق المعلومات بحرية.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709802"/>
                  </a:ext>
                </a:extLst>
              </a:tr>
              <a:tr h="690689">
                <a:tc>
                  <a:txBody>
                    <a:bodyPr/>
                    <a:lstStyle/>
                    <a:p>
                      <a:r>
                        <a:rPr lang="en-US" sz="2000"/>
                        <a:t>3. </a:t>
                      </a:r>
                      <a:r>
                        <a:rPr lang="en-US" sz="2000" b="1"/>
                        <a:t>Establish the objectives</a:t>
                      </a:r>
                      <a:r>
                        <a:rPr lang="en-US" sz="2000"/>
                        <a:t> - Define the purpose of conducting the SWOT analysis, whether broad or specific.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3. </a:t>
                      </a:r>
                      <a:r>
                        <a:rPr lang="ar-EG" sz="2000" b="1" dirty="0"/>
                        <a:t>تحديد الأهداف</a:t>
                      </a:r>
                      <a:r>
                        <a:rPr lang="ar-EG" sz="2000" dirty="0"/>
                        <a:t> - تحديد الهدف من إجراء تحليل </a:t>
                      </a:r>
                      <a:r>
                        <a:rPr lang="en-US" sz="2000" dirty="0"/>
                        <a:t>SWOT، </a:t>
                      </a:r>
                      <a:r>
                        <a:rPr lang="ar-EG" sz="2000" dirty="0"/>
                        <a:t>سواء كان واسعًا أو محددًا.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979855"/>
                  </a:ext>
                </a:extLst>
              </a:tr>
              <a:tr h="690689">
                <a:tc>
                  <a:txBody>
                    <a:bodyPr/>
                    <a:lstStyle/>
                    <a:p>
                      <a:r>
                        <a:rPr lang="en-US" sz="2000"/>
                        <a:t>4. </a:t>
                      </a:r>
                      <a:r>
                        <a:rPr lang="en-US" sz="2000" b="1"/>
                        <a:t>Allocate research &amp; information gathering tasks</a:t>
                      </a:r>
                      <a:r>
                        <a:rPr lang="en-US" sz="2000"/>
                        <a:t> - Separate exploratory and detailed stages, focusing on internal and external factors.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4. </a:t>
                      </a:r>
                      <a:r>
                        <a:rPr lang="ar-EG" sz="2000" b="1" dirty="0"/>
                        <a:t>توزيع مهام البحث وجمع المعلومات</a:t>
                      </a:r>
                      <a:r>
                        <a:rPr lang="ar-EG" sz="2000" dirty="0"/>
                        <a:t> - فصل المراحل الاستكشافية عن التفصيلية، مع التركيز على العوامل الداخلية والخارجية.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6874563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5. </a:t>
                      </a:r>
                      <a:r>
                        <a:rPr lang="en-US" sz="2000" b="1"/>
                        <a:t>List Strengths, Weaknesses, Opportunities, &amp; Threats</a:t>
                      </a:r>
                      <a:endParaRPr lang="en-US" sz="200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5. </a:t>
                      </a:r>
                      <a:r>
                        <a:rPr lang="ar-EG" sz="2000" b="1" dirty="0"/>
                        <a:t>إعداد قائمة بنقاط القوة والضعف والفرص والتهديدات</a:t>
                      </a:r>
                      <a:endParaRPr lang="ar-EG" sz="2000" dirty="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175712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6. </a:t>
                      </a:r>
                      <a:r>
                        <a:rPr lang="en-US" sz="2000" b="1"/>
                        <a:t>Evaluate listed ideas against objectives</a:t>
                      </a:r>
                      <a:r>
                        <a:rPr lang="en-US" sz="2000"/>
                        <a:t> - Group and sort facts in relation to the objectives.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6. </a:t>
                      </a:r>
                      <a:r>
                        <a:rPr lang="ar-EG" sz="2000" b="1" dirty="0"/>
                        <a:t>تقييم الأفكار المدرجة وفقًا للأهداف</a:t>
                      </a:r>
                      <a:r>
                        <a:rPr lang="ar-EG" sz="2000" dirty="0"/>
                        <a:t> - تجميع وتصنيف الحقائق بما يتماشى مع الأهداف.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0966327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7. </a:t>
                      </a:r>
                      <a:r>
                        <a:rPr lang="en-US" sz="2000" b="1"/>
                        <a:t>Carry your findings forward</a:t>
                      </a:r>
                      <a:r>
                        <a:rPr lang="en-US" sz="2000"/>
                        <a:t> - Ensure findings are applied in future planning and revisited periodically.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7. </a:t>
                      </a:r>
                      <a:r>
                        <a:rPr lang="ar-EG" sz="2000" b="1" dirty="0"/>
                        <a:t>متابعة النتائج وتطبيقها</a:t>
                      </a:r>
                      <a:r>
                        <a:rPr lang="ar-EG" sz="2000" dirty="0"/>
                        <a:t> - التأكد من تطبيق النتائج في التخطيط المستقبلي ومراجعتها بشكل دوري.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3452300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996B756A-0EF9-D1B0-F0D2-93FA1ADC8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1663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804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B4B70E-84B8-52A8-B6E4-DF63C41DC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3228" y="75311"/>
            <a:ext cx="2015899" cy="82035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2F03A06-A4A4-D717-C216-A83457770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097113"/>
              </p:ext>
            </p:extLst>
          </p:nvPr>
        </p:nvGraphicFramePr>
        <p:xfrm>
          <a:off x="1057274" y="1989138"/>
          <a:ext cx="10515600" cy="19812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11583817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1383370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3. Prepare Action Plan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3. إعداد خطة العمل</a:t>
                      </a:r>
                      <a:endParaRPr lang="ar-EG" sz="2000" dirty="0">
                        <a:solidFill>
                          <a:schemeClr val="accent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35033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Things that MUST be addressed immediately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الأمور التي يجب معالجتها على الفور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024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Things that can be handled now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الأمور التي يمكن التعامل معها الآن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20670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Things that should be researched further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الأمور التي يجب إجراء المزيد من البحث عنها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688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/>
                        <a:t>Things that should be planned for the future</a:t>
                      </a:r>
                      <a:endParaRPr lang="en-US" sz="20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الأمور التي يجب التخطيط لها في المستقبل</a:t>
                      </a:r>
                      <a:endParaRPr lang="ar-EG" sz="20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9513815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A2457C88-9181-3942-6568-5C39272F8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9035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4641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57124"/>
            <a:ext cx="12191999" cy="680087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C05998-1CAC-0BAC-64DE-D58E50B93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3228" y="61121"/>
            <a:ext cx="2015899" cy="82035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A08484D-2DBF-6430-EEE9-E5E4D0BB4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455444"/>
              </p:ext>
            </p:extLst>
          </p:nvPr>
        </p:nvGraphicFramePr>
        <p:xfrm>
          <a:off x="1133919" y="881471"/>
          <a:ext cx="9924162" cy="5594343"/>
        </p:xfrm>
        <a:graphic>
          <a:graphicData uri="http://schemas.openxmlformats.org/drawingml/2006/table">
            <a:tbl>
              <a:tblPr/>
              <a:tblGrid>
                <a:gridCol w="4962081">
                  <a:extLst>
                    <a:ext uri="{9D8B030D-6E8A-4147-A177-3AD203B41FA5}">
                      <a16:colId xmlns:a16="http://schemas.microsoft.com/office/drawing/2014/main" val="1343343979"/>
                    </a:ext>
                  </a:extLst>
                </a:gridCol>
                <a:gridCol w="4962081">
                  <a:extLst>
                    <a:ext uri="{9D8B030D-6E8A-4147-A177-3AD203B41FA5}">
                      <a16:colId xmlns:a16="http://schemas.microsoft.com/office/drawing/2014/main" val="769847653"/>
                    </a:ext>
                  </a:extLst>
                </a:gridCol>
              </a:tblGrid>
              <a:tr h="3970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Benefits of SWOT Analysis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فوائد تحليل </a:t>
                      </a:r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SWOT</a:t>
                      </a:r>
                      <a:endParaRPr lang="en-US" sz="2000" dirty="0">
                        <a:solidFill>
                          <a:schemeClr val="accent1"/>
                        </a:solidFill>
                      </a:endParaRP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075501"/>
                  </a:ext>
                </a:extLst>
              </a:tr>
              <a:tr h="397038">
                <a:tc>
                  <a:txBody>
                    <a:bodyPr/>
                    <a:lstStyle/>
                    <a:p>
                      <a:r>
                        <a:rPr lang="en-US" sz="2000" b="1" dirty="0"/>
                        <a:t>Knowing the Competition</a:t>
                      </a:r>
                      <a:endParaRPr lang="en-US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/>
                        <a:t>معرفة المنافسة</a:t>
                      </a:r>
                      <a:endParaRPr lang="ar-EG" sz="20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8481162"/>
                  </a:ext>
                </a:extLst>
              </a:tr>
              <a:tr h="1335397">
                <a:tc>
                  <a:txBody>
                    <a:bodyPr/>
                    <a:lstStyle/>
                    <a:p>
                      <a:r>
                        <a:rPr lang="en-US" sz="2000"/>
                        <a:t>Reviews a company's competitors &amp; benchmarks against them to configure strategies that will put the company in a competitive advantage.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يقوم بمراجعة المنافسين ومعايير الأداء للشركة مقارنةً بهم لتكوين استراتيجيات تضع الشركة في ميزة تنافسية.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4548146"/>
                  </a:ext>
                </a:extLst>
              </a:tr>
              <a:tr h="397038">
                <a:tc>
                  <a:txBody>
                    <a:bodyPr/>
                    <a:lstStyle/>
                    <a:p>
                      <a:r>
                        <a:rPr lang="en-US" sz="2000" b="1"/>
                        <a:t>Decision Making Tool</a:t>
                      </a:r>
                      <a:endParaRPr lang="en-US" sz="20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/>
                        <a:t>أداة لاتخاذ القرارات</a:t>
                      </a:r>
                      <a:endParaRPr lang="ar-EG" sz="20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652125"/>
                  </a:ext>
                </a:extLst>
              </a:tr>
              <a:tr h="709824">
                <a:tc>
                  <a:txBody>
                    <a:bodyPr/>
                    <a:lstStyle/>
                    <a:p>
                      <a:r>
                        <a:rPr lang="en-US" sz="2000"/>
                        <a:t>Provides well-rounded information that prompt well-informed decisions.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يوفر معلومات شاملة تساعد في اتخاذ قرارات مستنيرة.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5200817"/>
                  </a:ext>
                </a:extLst>
              </a:tr>
              <a:tr h="397038">
                <a:tc>
                  <a:txBody>
                    <a:bodyPr/>
                    <a:lstStyle/>
                    <a:p>
                      <a:r>
                        <a:rPr lang="en-US" sz="2000" b="1"/>
                        <a:t>Forecasting</a:t>
                      </a:r>
                      <a:endParaRPr lang="en-US" sz="20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b="1" dirty="0"/>
                        <a:t>التنبؤ</a:t>
                      </a:r>
                      <a:endParaRPr lang="ar-EG" sz="2000" dirty="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6901383"/>
                  </a:ext>
                </a:extLst>
              </a:tr>
              <a:tr h="1960970">
                <a:tc>
                  <a:txBody>
                    <a:bodyPr/>
                    <a:lstStyle/>
                    <a:p>
                      <a:r>
                        <a:rPr lang="en-US" sz="2000"/>
                        <a:t>Provides a variety of information critical to forecasted variables. Threats, for example, can impact a business’s forecast. By understanding the company’s advantages &amp; disadvantages, forecasts will be more accurate.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يوفر مجموعة متنوعة من المعلومات الحيوية للتنبؤ بالمتغيرات. على سبيل المثال، يمكن للتهديدات أن تؤثر على توقعات الأعمال. ومن خلال فهم مزايا وعيوب الشركة، تكون التوقعات أكثر دقة.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0790108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5155D6C4-FD09-0F8C-DD67-09D019DE7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4775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7904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-65369" y="-37323"/>
            <a:ext cx="12191999" cy="693264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rtl="1" eaLnBrk="1" fontAlgn="ctr" latinLnBrk="0" hangingPunct="1">
              <a:spcBef>
                <a:spcPts val="0"/>
              </a:spcBef>
              <a:spcAft>
                <a:spcPts val="0"/>
              </a:spcAft>
            </a:pPr>
            <a:endParaRPr lang="en-US" sz="18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30C0D-A144-0B18-A735-0FEE3D99D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0731" y="127750"/>
            <a:ext cx="2015899" cy="82035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1CC70F7-CA7C-6EA9-4876-B67D278298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351786"/>
              </p:ext>
            </p:extLst>
          </p:nvPr>
        </p:nvGraphicFramePr>
        <p:xfrm>
          <a:off x="785271" y="2191018"/>
          <a:ext cx="10515600" cy="30175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7999604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3610347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Helps in setting of objectives for strategic planning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 dirty="0"/>
                        <a:t>يساعد في وضع الأهداف للتخطيط الاستراتيجي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1843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Provides a framework for identifying &amp; analyzing strengths, weaknesses, opportunities &amp; threats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 dirty="0"/>
                        <a:t>يوفر إطارًا لتحديد وتحليل نقاط القوة والضعف والفرص والتهديدات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175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Provides a motivation to analyze a situation &amp; develop suitable strategies and tactics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 dirty="0"/>
                        <a:t>يحفز على تحليل الوضع وتطوير استراتيجيات وتكتيكات مناسبة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8205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Basis for assessing core capabilities &amp; competencies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/>
                        <a:t>أساس لتقييم القدرات والكفاءات الأساسية</a:t>
                      </a:r>
                      <a:endParaRPr lang="ar-EG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3344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Evidence for, and cultural key to, change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/>
                        <a:t>دليل ومفتاح ثقافي للتغيير</a:t>
                      </a:r>
                      <a:endParaRPr lang="ar-EG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19400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Provides a stimulus to participation in a group experience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r-EG" b="1" dirty="0"/>
                        <a:t>يوفر حافزًا للمشاركة في تجربة جماعية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4618855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2C30B648-111E-BD7C-316C-61135E932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309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931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D1EB68-CE4F-2CD7-6B6A-64B515039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9453" y="75311"/>
            <a:ext cx="2015899" cy="820350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EAA129F4-1C89-9B2F-2ADE-88F26CB08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3900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7C6EA55-C68A-39C1-5E55-D5C02E2287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411259"/>
              </p:ext>
            </p:extLst>
          </p:nvPr>
        </p:nvGraphicFramePr>
        <p:xfrm>
          <a:off x="364330" y="895661"/>
          <a:ext cx="11463338" cy="5609604"/>
        </p:xfrm>
        <a:graphic>
          <a:graphicData uri="http://schemas.openxmlformats.org/drawingml/2006/table">
            <a:tbl>
              <a:tblPr/>
              <a:tblGrid>
                <a:gridCol w="5731669">
                  <a:extLst>
                    <a:ext uri="{9D8B030D-6E8A-4147-A177-3AD203B41FA5}">
                      <a16:colId xmlns:a16="http://schemas.microsoft.com/office/drawing/2014/main" val="860561571"/>
                    </a:ext>
                  </a:extLst>
                </a:gridCol>
                <a:gridCol w="5731669">
                  <a:extLst>
                    <a:ext uri="{9D8B030D-6E8A-4147-A177-3AD203B41FA5}">
                      <a16:colId xmlns:a16="http://schemas.microsoft.com/office/drawing/2014/main" val="2726767920"/>
                    </a:ext>
                  </a:extLst>
                </a:gridCol>
              </a:tblGrid>
              <a:tr h="713334">
                <a:tc>
                  <a:txBody>
                    <a:bodyPr/>
                    <a:lstStyle/>
                    <a:p>
                      <a:r>
                        <a:rPr lang="en-US" sz="2000" dirty="0"/>
                        <a:t>Can be very subjective. Two people rarely come up with the same final version of a SWOT. Use it as a guide and not as a prescription.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قد يكون التحليل ذاتيًا إلى حد كبير. نادرًا ما يتوصل شخصان إلى نفس النسخة النهائية من تحليل </a:t>
                      </a:r>
                      <a:r>
                        <a:rPr lang="en-US" sz="2000" dirty="0"/>
                        <a:t>SWOT. </a:t>
                      </a:r>
                      <a:r>
                        <a:rPr lang="ar-EG" sz="2000" dirty="0"/>
                        <a:t>يُستخدم كدليل وليس كإرشاد نهائي.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091870"/>
                  </a:ext>
                </a:extLst>
              </a:tr>
              <a:tr h="713334">
                <a:tc>
                  <a:txBody>
                    <a:bodyPr/>
                    <a:lstStyle/>
                    <a:p>
                      <a:r>
                        <a:rPr lang="en-US" sz="2000"/>
                        <a:t>May cause organizations to view circumstances as very simple due to which certain key strategic contact may be overlooked.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قد يؤدي إلى تبسيط الظروف، مما يتسبب في تجاهل بعض الاتصالات الاستراتيجية المهمة.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648095"/>
                  </a:ext>
                </a:extLst>
              </a:tr>
              <a:tr h="713334">
                <a:tc>
                  <a:txBody>
                    <a:bodyPr/>
                    <a:lstStyle/>
                    <a:p>
                      <a:r>
                        <a:rPr lang="en-US" sz="2000"/>
                        <a:t>Categorizing aspects as strengths, weaknesses, opportunities &amp; threats might be very subjective as there is great degree of uncertainty in market.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تصنيف الجوانب على أنها نقاط قوة أو ضعف أو فرص أو تهديدات قد يكون ذاتيًا للغاية نظرًا لدرجة عدم اليقين الكبيرة في السوق.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0760048"/>
                  </a:ext>
                </a:extLst>
              </a:tr>
              <a:tr h="713334">
                <a:tc>
                  <a:txBody>
                    <a:bodyPr/>
                    <a:lstStyle/>
                    <a:p>
                      <a:r>
                        <a:rPr lang="en-US" sz="2000"/>
                        <a:t>To be effective, SWOT needs to be conducted regularly. The pace of change makes it difficult to anticipate developments.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ليكون فعالاً، يجب إجراء تحليل </a:t>
                      </a:r>
                      <a:r>
                        <a:rPr lang="en-US" sz="2000"/>
                        <a:t>SWOT </a:t>
                      </a:r>
                      <a:r>
                        <a:rPr lang="ar-EG" sz="2000"/>
                        <a:t>بانتظام. يجعل تسارع التغيير من الصعب التنبؤ بالتطورات.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214622"/>
                  </a:ext>
                </a:extLst>
              </a:tr>
              <a:tr h="713334">
                <a:tc>
                  <a:txBody>
                    <a:bodyPr/>
                    <a:lstStyle/>
                    <a:p>
                      <a:r>
                        <a:rPr lang="en-US" sz="2000"/>
                        <a:t>The data used in the analysis may be based on assumptions that subsequently prove to be unfounded [good and bad].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/>
                        <a:t>قد تكون البيانات المستخدمة في التحليل قائمة على افتراضات يتبين لاحقًا أنها غير صحيحة (سواء جيدة أو سيئة).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3948108"/>
                  </a:ext>
                </a:extLst>
              </a:tr>
              <a:tr h="499334">
                <a:tc>
                  <a:txBody>
                    <a:bodyPr/>
                    <a:lstStyle/>
                    <a:p>
                      <a:r>
                        <a:rPr lang="en-US" sz="2000"/>
                        <a:t>It lacks detailed structure, so key elements may get missed.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يفتقر إلى هيكل تفصيلي، مما قد يؤدي إلى تفويت عناصر مهمة.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4799755"/>
                  </a:ext>
                </a:extLst>
              </a:tr>
            </a:tbl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id="{31209E42-0152-FE52-0823-A2851BC76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4935" y="194462"/>
            <a:ext cx="60517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Pitfalls of SWOT Analysis |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عيوب تحليل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SWOT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1380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188231-EBCC-F20A-B6D8-F3878C500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8988" y="0"/>
            <a:ext cx="1706295" cy="720324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9F9088A-6F97-8BC3-60DE-102FF13067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232772"/>
              </p:ext>
            </p:extLst>
          </p:nvPr>
        </p:nvGraphicFramePr>
        <p:xfrm>
          <a:off x="376333" y="740852"/>
          <a:ext cx="11439332" cy="5851040"/>
        </p:xfrm>
        <a:graphic>
          <a:graphicData uri="http://schemas.openxmlformats.org/drawingml/2006/table">
            <a:tbl>
              <a:tblPr/>
              <a:tblGrid>
                <a:gridCol w="5719666">
                  <a:extLst>
                    <a:ext uri="{9D8B030D-6E8A-4147-A177-3AD203B41FA5}">
                      <a16:colId xmlns:a16="http://schemas.microsoft.com/office/drawing/2014/main" val="2402041255"/>
                    </a:ext>
                  </a:extLst>
                </a:gridCol>
                <a:gridCol w="5719666">
                  <a:extLst>
                    <a:ext uri="{9D8B030D-6E8A-4147-A177-3AD203B41FA5}">
                      <a16:colId xmlns:a16="http://schemas.microsoft.com/office/drawing/2014/main" val="1080957710"/>
                    </a:ext>
                  </a:extLst>
                </a:gridCol>
              </a:tblGrid>
              <a:tr h="468606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accent1"/>
                          </a:solidFill>
                        </a:rPr>
                        <a:t>Brainstorming</a:t>
                      </a:r>
                      <a:r>
                        <a:rPr lang="en-US" sz="2000" dirty="0">
                          <a:solidFill>
                            <a:schemeClr val="accent1"/>
                          </a:solidFill>
                        </a:rPr>
                        <a:t>: Begin brainstorming by asking the following questions: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>
                          <a:solidFill>
                            <a:schemeClr val="accent1"/>
                          </a:solidFill>
                        </a:rPr>
                        <a:t>العصف الذهني</a:t>
                      </a:r>
                      <a:r>
                        <a:rPr lang="ar-EG" sz="2000" dirty="0">
                          <a:solidFill>
                            <a:schemeClr val="accent1"/>
                          </a:solidFill>
                        </a:rPr>
                        <a:t>: ابدأ العصف الذهني بطرح الأسئلة التالية: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197358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r>
                        <a:rPr lang="en-US" sz="2000"/>
                        <a:t>- What opportunities exist in our external environment?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ما الفرص المتاحة في بيئتنا الخارجية؟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585025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r>
                        <a:rPr lang="en-US" sz="2000"/>
                        <a:t>- What threats to the institution exist in our external environment?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ما التهديدات التي تواجه المؤسسة في بيئتنا الخارجية؟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6831252"/>
                  </a:ext>
                </a:extLst>
              </a:tr>
              <a:tr h="267775">
                <a:tc>
                  <a:txBody>
                    <a:bodyPr/>
                    <a:lstStyle/>
                    <a:p>
                      <a:r>
                        <a:rPr lang="en-US" sz="2000"/>
                        <a:t>- What are the strengths of our institution?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ما هي نقاط القوة في مؤسستنا؟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107518"/>
                  </a:ext>
                </a:extLst>
              </a:tr>
              <a:tr h="267775">
                <a:tc>
                  <a:txBody>
                    <a:bodyPr/>
                    <a:lstStyle/>
                    <a:p>
                      <a:r>
                        <a:rPr lang="en-US" sz="2000"/>
                        <a:t>- What are the weaknesses of our institution?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ما هي نقاط الضعف في مؤسستنا؟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7001539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r>
                        <a:rPr lang="en-US" sz="2000" b="1"/>
                        <a:t>Prioritization</a:t>
                      </a:r>
                      <a:r>
                        <a:rPr lang="en-US" sz="2000"/>
                        <a:t>: Output from brainstorming exercise is prioritized as follows: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b="1" dirty="0"/>
                        <a:t>تحديد الأولويات</a:t>
                      </a:r>
                      <a:r>
                        <a:rPr lang="ar-EG" sz="2000" dirty="0"/>
                        <a:t>: يتم ترتيب مخرجات تمرين العصف الذهني على النحو التالي: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5097665"/>
                  </a:ext>
                </a:extLst>
              </a:tr>
              <a:tr h="669437">
                <a:tc>
                  <a:txBody>
                    <a:bodyPr/>
                    <a:lstStyle/>
                    <a:p>
                      <a:r>
                        <a:rPr lang="en-US" sz="2000"/>
                        <a:t>- Reduce the list of strengths &amp; weaknesses to no more than five distinctive competencies and debilitating weaknesses.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تقليص قائمة نقاط القوة والضعف إلى خمس كفاءات متميزة ونقاط ضعف مؤثرة على الأكثر.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7680825"/>
                  </a:ext>
                </a:extLst>
              </a:tr>
              <a:tr h="267775">
                <a:tc>
                  <a:txBody>
                    <a:bodyPr/>
                    <a:lstStyle/>
                    <a:p>
                      <a:r>
                        <a:rPr lang="en-US" sz="2000"/>
                        <a:t>- Strengths that are distinctive competencies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نقاط قوة تمثل كفاءات متميزة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0278591"/>
                  </a:ext>
                </a:extLst>
              </a:tr>
              <a:tr h="267775">
                <a:tc>
                  <a:txBody>
                    <a:bodyPr/>
                    <a:lstStyle/>
                    <a:p>
                      <a:r>
                        <a:rPr lang="en-US" sz="2000"/>
                        <a:t>- Weaknesses that are debilitating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نقاط ضعف تشكل عوائق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00619"/>
                  </a:ext>
                </a:extLst>
              </a:tr>
              <a:tr h="468606">
                <a:tc>
                  <a:txBody>
                    <a:bodyPr/>
                    <a:lstStyle/>
                    <a:p>
                      <a:r>
                        <a:rPr lang="en-US" sz="2000"/>
                        <a:t>- Reduce threats and opportunities to the five most critically important of each.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- تقليص التهديدات والفرص إلى الخمسة الأكثر أهمية لكل منها.</a:t>
                      </a:r>
                    </a:p>
                  </a:txBody>
                  <a:tcPr marL="66944" marR="66944" marT="33472" marB="3347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692550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A4D6A95C-9415-787C-A45E-8701139DF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6313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1862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" y="-39599"/>
            <a:ext cx="12191999" cy="695130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963AC9-7056-98A1-93B5-8732B8351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6101" y="95919"/>
            <a:ext cx="2015899" cy="82035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5B2002E-8440-82F5-AB95-8CDD0F221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169866"/>
              </p:ext>
            </p:extLst>
          </p:nvPr>
        </p:nvGraphicFramePr>
        <p:xfrm>
          <a:off x="858416" y="1067955"/>
          <a:ext cx="11112760" cy="5843752"/>
        </p:xfrm>
        <a:graphic>
          <a:graphicData uri="http://schemas.openxmlformats.org/drawingml/2006/table">
            <a:tbl>
              <a:tblPr/>
              <a:tblGrid>
                <a:gridCol w="5556380">
                  <a:extLst>
                    <a:ext uri="{9D8B030D-6E8A-4147-A177-3AD203B41FA5}">
                      <a16:colId xmlns:a16="http://schemas.microsoft.com/office/drawing/2014/main" val="1587469575"/>
                    </a:ext>
                  </a:extLst>
                </a:gridCol>
                <a:gridCol w="5556380">
                  <a:extLst>
                    <a:ext uri="{9D8B030D-6E8A-4147-A177-3AD203B41FA5}">
                      <a16:colId xmlns:a16="http://schemas.microsoft.com/office/drawing/2014/main" val="2260326334"/>
                    </a:ext>
                  </a:extLst>
                </a:gridCol>
              </a:tblGrid>
              <a:tr h="27627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Do's</a:t>
                      </a:r>
                      <a:endParaRPr lang="en-US" sz="2000" dirty="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/>
                        <a:t>ما يجب فعله</a:t>
                      </a:r>
                      <a:endParaRPr lang="ar-EG" sz="2000" dirty="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6154610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Be analytical and specific.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✓ كن تحليليًا ودقيقًا.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6526783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Record all thoughts and ideas.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✓ قم بتدوين جميع الأفكار والملاحظات.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290079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Be selective in the final evaluation.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✓ كن انتقائيًا في التقييم النهائي.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1188932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 dirty="0"/>
                        <a:t>✓ Choose the right people for the exercise.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✓ اختر الأشخاص المناسبين لتنفيذ التمرين.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267309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Choose a suitable SWOT leader or facilitator.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✓ اختر قائد </a:t>
                      </a:r>
                      <a:r>
                        <a:rPr lang="en-US" sz="2000" dirty="0"/>
                        <a:t>SWOT </a:t>
                      </a:r>
                      <a:r>
                        <a:rPr lang="ar-EG" sz="2000" dirty="0"/>
                        <a:t>أو ميسرًا مناسبًا.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549964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Think out of the box.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✓ فكر خارج الصندوق.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6146730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✓ Be open to change.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/>
                        <a:t>✓ كن منفتحًا على التغيير.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068681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Don’ts</a:t>
                      </a:r>
                      <a:endParaRPr lang="en-US" sz="2000" dirty="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000" b="1" dirty="0"/>
                        <a:t>ما يجب تجنبه</a:t>
                      </a:r>
                      <a:endParaRPr lang="ar-EG" sz="2000" dirty="0"/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8806272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✗ Try to hide weaknesses.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✗ تجنب محاولة إخفاء نقاط الضعف.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4442791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✗ Merely list errors and mistakes.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✗ لا تكتفِ بسرد الأخطاء والهفوات فقط.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4043913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✗ Lose sight of external influences and trends.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✗ لا تتجاهل التأثيرات الخارجية والاتجاهات السائدة.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822704"/>
                  </a:ext>
                </a:extLst>
              </a:tr>
              <a:tr h="276275">
                <a:tc>
                  <a:txBody>
                    <a:bodyPr/>
                    <a:lstStyle/>
                    <a:p>
                      <a:r>
                        <a:rPr lang="en-US" sz="2000"/>
                        <a:t>✗ Allow the SWOT to become a blame-laying exercise.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✗ لا تجعل تحليل </a:t>
                      </a:r>
                      <a:r>
                        <a:rPr lang="en-US" sz="2000" dirty="0"/>
                        <a:t>SWOT </a:t>
                      </a:r>
                      <a:r>
                        <a:rPr lang="ar-EG" sz="2000" dirty="0"/>
                        <a:t>أداة لإلقاء اللوم.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1564953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en-US" sz="2000"/>
                        <a:t>✗ Ignore the outcomes at later stages of the planning process.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✗ تجنب تجاهل النتائج في مراحل التخطيط اللاحقة.</a:t>
                      </a:r>
                    </a:p>
                  </a:txBody>
                  <a:tcPr marL="69069" marR="69069" marT="34534" marB="3453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6077616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F7A4757A-4ACD-2618-F663-93C313FDE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176" y="322060"/>
            <a:ext cx="736964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Tips &amp; Exercise for SWOT Analysis |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نصائح وتمارين لتحليل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 SWOT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5487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-83976"/>
            <a:ext cx="12191999" cy="694197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08AADE-D06C-05E5-3692-DB595A4C7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88" t="24050" r="59355" b="30084"/>
          <a:stretch/>
        </p:blipFill>
        <p:spPr>
          <a:xfrm>
            <a:off x="1724025" y="762000"/>
            <a:ext cx="8017134" cy="53108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A6EDB9-EE54-3A9F-F7E2-AD390550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035" y="517562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7992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140C23-C253-D79D-DE19-D9774AEA22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116" t="27403" r="53036" b="23457"/>
          <a:stretch/>
        </p:blipFill>
        <p:spPr>
          <a:xfrm>
            <a:off x="1638298" y="1040523"/>
            <a:ext cx="8915401" cy="50666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7664C9-40E4-1358-D335-D1821D444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5235" y="80136"/>
            <a:ext cx="2015899" cy="82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539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0"/>
            <a:ext cx="12191999" cy="693264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AB4E7A-8119-8D0D-E973-F3AF75A47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0991" y="51478"/>
            <a:ext cx="2041009" cy="57440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4A8635E-299D-4B42-AE64-F09E42609B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55075"/>
              </p:ext>
            </p:extLst>
          </p:nvPr>
        </p:nvGraphicFramePr>
        <p:xfrm>
          <a:off x="838199" y="1739845"/>
          <a:ext cx="10515600" cy="320040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7298635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51836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A strategy</a:t>
                      </a:r>
                      <a:r>
                        <a:rPr lang="en-US" dirty="0"/>
                        <a:t> won’t get executed— not completely and successfully — without other plans.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الاستراتيجية</a:t>
                      </a:r>
                      <a:r>
                        <a:rPr lang="ar-EG" dirty="0"/>
                        <a:t> لن يتم تنفيذها بشكل كامل وناجح بدون وجود خطط أخرى.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63038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This means that promised benefits won’t be realized, and business objectives won’t be achieved.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/>
                        <a:t>وهذا يعني أن الفوائد المتوقعة لن تتحقق، ولن يتم الوصول إلى الأهداف التجارية.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5821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A </a:t>
                      </a:r>
                      <a:r>
                        <a:rPr lang="en-US" b="1"/>
                        <a:t>strategy</a:t>
                      </a:r>
                      <a:r>
                        <a:rPr lang="en-US"/>
                        <a:t> identifies what you need to do to meet one or more business objectives.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/>
                        <a:t>تحدد </a:t>
                      </a:r>
                      <a:r>
                        <a:rPr lang="ar-EG" b="1"/>
                        <a:t>الاستراتيجية</a:t>
                      </a:r>
                      <a:r>
                        <a:rPr lang="ar-EG"/>
                        <a:t> ما يجب القيام به لتحقيق هدف أو أكثر من الأهداف التجارية.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7421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A strategy needs to be detailed — it may even include a timeframe for executing it — but it remains high-level in terms of </a:t>
                      </a:r>
                      <a:r>
                        <a:rPr lang="en-US" b="1"/>
                        <a:t>how</a:t>
                      </a:r>
                      <a:r>
                        <a:rPr lang="en-US"/>
                        <a:t> it will be achieved.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/>
                        <a:t>يجب أن تكون الاستراتيجية مفصلة — وربما تتضمن إطارًا زمنيًا لتنفيذها — لكنها تظل في مستوى عالٍ من حيث </a:t>
                      </a:r>
                      <a:r>
                        <a:rPr lang="ar-EG" b="1"/>
                        <a:t>كيفية</a:t>
                      </a:r>
                      <a:r>
                        <a:rPr lang="ar-EG"/>
                        <a:t> تحقيقها.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102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That’s what a plan is for.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وهذا هو دور الخطة.</a:t>
                      </a:r>
                      <a:endParaRPr lang="ar-EG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1635452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52E4ECEB-41BD-8CE7-D13F-619C8A1F9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8340" y="695606"/>
            <a:ext cx="81243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The Difference Between Strategy and Plan |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الفرق بين الاستراتيجية والخطة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4494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27008"/>
            <a:ext cx="12191999" cy="683099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6E2745-2DB8-9472-E401-426AEA88B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7568" y="120736"/>
            <a:ext cx="1463398" cy="635044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FEFE233-BD42-1248-77E0-E3C98ADBF5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008911"/>
              </p:ext>
            </p:extLst>
          </p:nvPr>
        </p:nvGraphicFramePr>
        <p:xfrm>
          <a:off x="1375209" y="1825625"/>
          <a:ext cx="9441582" cy="4022935"/>
        </p:xfrm>
        <a:graphic>
          <a:graphicData uri="http://schemas.openxmlformats.org/drawingml/2006/table">
            <a:tbl>
              <a:tblPr/>
              <a:tblGrid>
                <a:gridCol w="4720791">
                  <a:extLst>
                    <a:ext uri="{9D8B030D-6E8A-4147-A177-3AD203B41FA5}">
                      <a16:colId xmlns:a16="http://schemas.microsoft.com/office/drawing/2014/main" val="2084430896"/>
                    </a:ext>
                  </a:extLst>
                </a:gridCol>
                <a:gridCol w="4720791">
                  <a:extLst>
                    <a:ext uri="{9D8B030D-6E8A-4147-A177-3AD203B41FA5}">
                      <a16:colId xmlns:a16="http://schemas.microsoft.com/office/drawing/2014/main" val="3247742229"/>
                    </a:ext>
                  </a:extLst>
                </a:gridCol>
              </a:tblGrid>
              <a:tr h="574705">
                <a:tc>
                  <a:txBody>
                    <a:bodyPr/>
                    <a:lstStyle/>
                    <a:p>
                      <a:r>
                        <a:rPr lang="en-US" sz="1600" b="1" dirty="0"/>
                        <a:t>A plan</a:t>
                      </a:r>
                      <a:r>
                        <a:rPr lang="en-US" sz="1600" dirty="0"/>
                        <a:t> explains in detail how the strategy will be executed.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b="1" dirty="0"/>
                        <a:t>الخطة</a:t>
                      </a:r>
                      <a:r>
                        <a:rPr lang="ar-EG" sz="1600" dirty="0"/>
                        <a:t> توضح بالتفصيل كيفية تنفيذ الاستراتيجية.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7988596"/>
                  </a:ext>
                </a:extLst>
              </a:tr>
              <a:tr h="328403">
                <a:tc>
                  <a:txBody>
                    <a:bodyPr/>
                    <a:lstStyle/>
                    <a:p>
                      <a:r>
                        <a:rPr lang="en-US" sz="1600"/>
                        <a:t>It identifies: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/>
                        <a:t>تحدد: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101667"/>
                  </a:ext>
                </a:extLst>
              </a:tr>
              <a:tr h="574705">
                <a:tc>
                  <a:txBody>
                    <a:bodyPr/>
                    <a:lstStyle/>
                    <a:p>
                      <a:r>
                        <a:rPr lang="en-US" sz="1600" dirty="0"/>
                        <a:t>- </a:t>
                      </a:r>
                      <a:r>
                        <a:rPr lang="en-US" sz="1600" b="1" dirty="0"/>
                        <a:t>What’s to be done</a:t>
                      </a:r>
                      <a:r>
                        <a:rPr lang="en-US" sz="1600" dirty="0"/>
                        <a:t> (activities and tasks to be executed)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/>
                        <a:t>- </a:t>
                      </a:r>
                      <a:r>
                        <a:rPr lang="ar-EG" sz="1600" b="1"/>
                        <a:t>ما الذي يجب القيام به</a:t>
                      </a:r>
                      <a:r>
                        <a:rPr lang="ar-EG" sz="1600"/>
                        <a:t> (الأنشطة والمهام المراد تنفيذها)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405119"/>
                  </a:ext>
                </a:extLst>
              </a:tr>
              <a:tr h="328403">
                <a:tc>
                  <a:txBody>
                    <a:bodyPr/>
                    <a:lstStyle/>
                    <a:p>
                      <a:r>
                        <a:rPr lang="en-US" sz="1600"/>
                        <a:t>- </a:t>
                      </a:r>
                      <a:r>
                        <a:rPr lang="en-US" sz="1600" b="1"/>
                        <a:t>Who does what</a:t>
                      </a:r>
                      <a:r>
                        <a:rPr lang="en-US" sz="1600"/>
                        <a:t> (roles and responsibilities)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/>
                        <a:t>- </a:t>
                      </a:r>
                      <a:r>
                        <a:rPr lang="ar-EG" sz="1600" b="1"/>
                        <a:t>من يقوم بماذا</a:t>
                      </a:r>
                      <a:r>
                        <a:rPr lang="ar-EG" sz="1600"/>
                        <a:t> (الأدوار والمسؤوليات)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045662"/>
                  </a:ext>
                </a:extLst>
              </a:tr>
              <a:tr h="574705">
                <a:tc>
                  <a:txBody>
                    <a:bodyPr/>
                    <a:lstStyle/>
                    <a:p>
                      <a:r>
                        <a:rPr lang="en-US" sz="1600"/>
                        <a:t>- </a:t>
                      </a:r>
                      <a:r>
                        <a:rPr lang="en-US" sz="1600" b="1"/>
                        <a:t>When it has to be done</a:t>
                      </a:r>
                      <a:r>
                        <a:rPr lang="en-US" sz="1600"/>
                        <a:t> (a schedule of activities and tasks and who’s assigned to them)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/>
                        <a:t>- </a:t>
                      </a:r>
                      <a:r>
                        <a:rPr lang="ar-EG" sz="1600" b="1"/>
                        <a:t>متى يجب القيام به</a:t>
                      </a:r>
                      <a:r>
                        <a:rPr lang="ar-EG" sz="1600"/>
                        <a:t> (جدول زمني للأنشطة والمهام ومن المسؤول عنها)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5054373"/>
                  </a:ext>
                </a:extLst>
              </a:tr>
              <a:tr h="574705">
                <a:tc>
                  <a:txBody>
                    <a:bodyPr/>
                    <a:lstStyle/>
                    <a:p>
                      <a:r>
                        <a:rPr lang="en-US" sz="1600"/>
                        <a:t>- </a:t>
                      </a:r>
                      <a:r>
                        <a:rPr lang="en-US" sz="1600" b="1"/>
                        <a:t>How you’ll ensure it gets done on time and within budget</a:t>
                      </a:r>
                      <a:endParaRPr lang="en-US" sz="16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/>
                        <a:t>- </a:t>
                      </a:r>
                      <a:r>
                        <a:rPr lang="ar-EG" sz="1600" b="1"/>
                        <a:t>كيفية ضمان إنجازه في الوقت المحدد وضمن الميزانية</a:t>
                      </a:r>
                      <a:endParaRPr lang="ar-EG" sz="1600"/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957789"/>
                  </a:ext>
                </a:extLst>
              </a:tr>
              <a:tr h="1067309">
                <a:tc>
                  <a:txBody>
                    <a:bodyPr/>
                    <a:lstStyle/>
                    <a:p>
                      <a:r>
                        <a:rPr lang="en-US" sz="1600"/>
                        <a:t>(risk management, quality management, communication management, resource management, stakeholder management, change management, financial management).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1600" dirty="0"/>
                        <a:t>(إدارة المخاطر، إدارة الجودة، إدارة التواصل، إدارة الموارد، إدارة أصحاب المصلحة، إدارة التغيير، إدارة المالية).</a:t>
                      </a:r>
                    </a:p>
                  </a:txBody>
                  <a:tcPr marL="82101" marR="82101" marT="41050" marB="41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0651696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BE4B8EB1-788A-4FD7-A13B-0842389F2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1705" y="397444"/>
            <a:ext cx="8124340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The Difference Between Strategy and Plan |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الفرق بين الاستراتيجية والخطة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4202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" y="-3072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C2AC7B-C52B-6CFC-C684-15FE8CBAA0C9}"/>
              </a:ext>
            </a:extLst>
          </p:cNvPr>
          <p:cNvSpPr txBox="1">
            <a:spLocks/>
          </p:cNvSpPr>
          <p:nvPr/>
        </p:nvSpPr>
        <p:spPr>
          <a:xfrm>
            <a:off x="728663" y="1242918"/>
            <a:ext cx="10734674" cy="4574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1EF084-670A-10AB-C435-518CE74E85BA}"/>
              </a:ext>
            </a:extLst>
          </p:cNvPr>
          <p:cNvSpPr txBox="1">
            <a:spLocks/>
          </p:cNvSpPr>
          <p:nvPr/>
        </p:nvSpPr>
        <p:spPr>
          <a:xfrm>
            <a:off x="4934606" y="621459"/>
            <a:ext cx="7404100" cy="5484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D5A93F-FF8F-ACE4-0EC8-4488D38AE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9535" y="0"/>
            <a:ext cx="1388343" cy="820350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1A0D6D2-095C-A2BD-DB2D-AA1795EFBA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239301"/>
              </p:ext>
            </p:extLst>
          </p:nvPr>
        </p:nvGraphicFramePr>
        <p:xfrm>
          <a:off x="1021090" y="1266477"/>
          <a:ext cx="10515600" cy="374904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39199511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5455905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A strategy</a:t>
                      </a:r>
                      <a:r>
                        <a:rPr lang="en-US" dirty="0"/>
                        <a:t> identifies what needs to be done to meet business objectives.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الاستراتيجية</a:t>
                      </a:r>
                      <a:r>
                        <a:rPr lang="ar-EG" dirty="0"/>
                        <a:t> تحدد ما يجب القيام به لتحقيق الأهداف التجارية.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9958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A plan</a:t>
                      </a:r>
                      <a:r>
                        <a:rPr lang="en-US"/>
                        <a:t> provides the details on how the strategy will be executed, often as a project or program with defined steps.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الخطة</a:t>
                      </a:r>
                      <a:r>
                        <a:rPr lang="ar-EG" dirty="0"/>
                        <a:t> تقدم تفاصيل كيفية تنفيذ الاستراتيجية، وغالبًا تكون على شكل مشروع أو برنامج بخطوات محددة.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10563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To implement a strategy effectively</a:t>
                      </a:r>
                      <a:r>
                        <a:rPr lang="en-US"/>
                        <a:t>, it requires a business case to justify and allocate resources.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لتنفيذ الاستراتيجية بفعالية</a:t>
                      </a:r>
                      <a:r>
                        <a:rPr lang="ar-EG" dirty="0"/>
                        <a:t>، يجب توفر دراسة جدوى لتبريرها وتخصيص الموارد اللازمة.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955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Programs and projects</a:t>
                      </a:r>
                      <a:r>
                        <a:rPr lang="en-US"/>
                        <a:t> are used as vehicles to execute strategies.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يتم استخدام البرامج والمشاريع</a:t>
                      </a:r>
                      <a:r>
                        <a:rPr lang="ar-EG" dirty="0"/>
                        <a:t> كوسائل لتنفيذ الاستراتيجيات.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7401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A single strategy</a:t>
                      </a:r>
                      <a:r>
                        <a:rPr lang="en-US"/>
                        <a:t> may require several different plans, including project management and program management plans.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b="1" dirty="0"/>
                        <a:t>قد تتطلب الاستراتيجية الواحدة</a:t>
                      </a:r>
                      <a:r>
                        <a:rPr lang="ar-EG" dirty="0"/>
                        <a:t> عدة خطط مختلفة، بما في ذلك خطط إدارة المشاريع وإدارة البرامج.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835703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6B815B89-5A9B-5217-9095-93F8A888B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5114" y="293815"/>
            <a:ext cx="812434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The Difference Between Strategy and Plan |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الفرق بين الاستراتيجية والخطة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5376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887289B-BDE7-43CF-8277-59A54D52FA93}"/>
</file>

<file path=customXml/itemProps2.xml><?xml version="1.0" encoding="utf-8"?>
<ds:datastoreItem xmlns:ds="http://schemas.openxmlformats.org/officeDocument/2006/customXml" ds:itemID="{6CD7B5B2-DBD5-427A-8CC5-C3085E3EDB58}"/>
</file>

<file path=customXml/itemProps3.xml><?xml version="1.0" encoding="utf-8"?>
<ds:datastoreItem xmlns:ds="http://schemas.openxmlformats.org/officeDocument/2006/customXml" ds:itemID="{98F7CF39-DBE1-4F61-92ED-275C91B69132}"/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5179</Words>
  <Application>Microsoft Office PowerPoint</Application>
  <PresentationFormat>Widescreen</PresentationFormat>
  <Paragraphs>479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46</cp:revision>
  <dcterms:created xsi:type="dcterms:W3CDTF">2023-04-29T09:08:23Z</dcterms:created>
  <dcterms:modified xsi:type="dcterms:W3CDTF">2024-10-25T16:08:53Z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