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59" r:id="rId2"/>
    <p:sldId id="258" r:id="rId3"/>
    <p:sldId id="259" r:id="rId4"/>
    <p:sldId id="260" r:id="rId5"/>
    <p:sldId id="263" r:id="rId6"/>
    <p:sldId id="264" r:id="rId7"/>
    <p:sldId id="267" r:id="rId8"/>
    <p:sldId id="268" r:id="rId9"/>
    <p:sldId id="269" r:id="rId10"/>
    <p:sldId id="270" r:id="rId11"/>
    <p:sldId id="271" r:id="rId12"/>
    <p:sldId id="275" r:id="rId13"/>
    <p:sldId id="277" r:id="rId14"/>
    <p:sldId id="278" r:id="rId15"/>
    <p:sldId id="280" r:id="rId16"/>
    <p:sldId id="282" r:id="rId17"/>
    <p:sldId id="283" r:id="rId18"/>
    <p:sldId id="284" r:id="rId19"/>
    <p:sldId id="285" r:id="rId20"/>
    <p:sldId id="287" r:id="rId21"/>
    <p:sldId id="292" r:id="rId22"/>
    <p:sldId id="293" r:id="rId23"/>
    <p:sldId id="294" r:id="rId24"/>
    <p:sldId id="295" r:id="rId25"/>
    <p:sldId id="296" r:id="rId26"/>
    <p:sldId id="297" r:id="rId27"/>
    <p:sldId id="299" r:id="rId28"/>
    <p:sldId id="300" r:id="rId29"/>
    <p:sldId id="301" r:id="rId30"/>
    <p:sldId id="302" r:id="rId31"/>
    <p:sldId id="303" r:id="rId32"/>
    <p:sldId id="305" r:id="rId33"/>
    <p:sldId id="308" r:id="rId34"/>
    <p:sldId id="310" r:id="rId35"/>
    <p:sldId id="360" r:id="rId36"/>
    <p:sldId id="351" r:id="rId37"/>
    <p:sldId id="358" r:id="rId3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30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06B5C055-32BB-4561-9130-4BE5BB8827B8}" type="datetimeFigureOut">
              <a:rPr lang="ar-SA" smtClean="0"/>
              <a:t>6/27/1443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786CFA21-48FE-4876-8148-64215D11843C}" type="slidenum">
              <a:rPr lang="ar-SA" smtClean="0"/>
              <a:t>‹#›</a:t>
            </a:fld>
            <a:endParaRPr lang="ar-SA"/>
          </a:p>
        </p:txBody>
      </p:sp>
    </p:spTree>
    <p:extLst>
      <p:ext uri="{BB962C8B-B14F-4D97-AF65-F5344CB8AC3E}">
        <p14:creationId xmlns:p14="http://schemas.microsoft.com/office/powerpoint/2010/main" val="4022826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ar-S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ar-SA"/>
          </a:p>
        </p:txBody>
      </p:sp>
      <p:sp>
        <p:nvSpPr>
          <p:cNvPr id="4" name="Date Placeholder 3"/>
          <p:cNvSpPr>
            <a:spLocks noGrp="1"/>
          </p:cNvSpPr>
          <p:nvPr>
            <p:ph type="dt" sz="half" idx="10"/>
          </p:nvPr>
        </p:nvSpPr>
        <p:spPr/>
        <p:txBody>
          <a:bodyPr/>
          <a:lstStyle/>
          <a:p>
            <a:fld id="{285B7A02-A53B-4988-A617-4544C6AB8711}" type="datetimeFigureOut">
              <a:rPr lang="ar-SA" smtClean="0"/>
              <a:t>6/27/1443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2795200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285B7A02-A53B-4988-A617-4544C6AB8711}" type="datetimeFigureOut">
              <a:rPr lang="ar-SA" smtClean="0"/>
              <a:t>6/27/1443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2937814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ar-S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85B7A02-A53B-4988-A617-4544C6AB8711}" type="datetimeFigureOut">
              <a:rPr lang="ar-SA" smtClean="0"/>
              <a:t>6/27/1443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859650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p:txBody>
          <a:bodyPr/>
          <a:lstStyle/>
          <a:p>
            <a:fld id="{285B7A02-A53B-4988-A617-4544C6AB8711}" type="datetimeFigureOut">
              <a:rPr lang="ar-SA" smtClean="0"/>
              <a:t>6/27/1443</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876016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ar-S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7" name="Date Placeholder 6"/>
          <p:cNvSpPr>
            <a:spLocks noGrp="1"/>
          </p:cNvSpPr>
          <p:nvPr>
            <p:ph type="dt" sz="half" idx="10"/>
          </p:nvPr>
        </p:nvSpPr>
        <p:spPr/>
        <p:txBody>
          <a:bodyPr/>
          <a:lstStyle/>
          <a:p>
            <a:fld id="{285B7A02-A53B-4988-A617-4544C6AB8711}" type="datetimeFigureOut">
              <a:rPr lang="ar-SA" smtClean="0"/>
              <a:t>6/27/1443</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387642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Date Placeholder 2"/>
          <p:cNvSpPr>
            <a:spLocks noGrp="1"/>
          </p:cNvSpPr>
          <p:nvPr>
            <p:ph type="dt" sz="half" idx="10"/>
          </p:nvPr>
        </p:nvSpPr>
        <p:spPr/>
        <p:txBody>
          <a:bodyPr/>
          <a:lstStyle/>
          <a:p>
            <a:fld id="{285B7A02-A53B-4988-A617-4544C6AB8711}" type="datetimeFigureOut">
              <a:rPr lang="ar-SA" smtClean="0"/>
              <a:t>6/27/1443</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744661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B7A02-A53B-4988-A617-4544C6AB8711}" type="datetimeFigureOut">
              <a:rPr lang="ar-SA" smtClean="0"/>
              <a:t>6/27/1443</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705006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5B7A02-A53B-4988-A617-4544C6AB8711}" type="datetimeFigureOut">
              <a:rPr lang="ar-SA" smtClean="0"/>
              <a:t>6/27/1443</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139282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5B7A02-A53B-4988-A617-4544C6AB8711}" type="datetimeFigureOut">
              <a:rPr lang="ar-SA" smtClean="0"/>
              <a:t>6/27/1443</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230252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285B7A02-A53B-4988-A617-4544C6AB8711}" type="datetimeFigureOut">
              <a:rPr lang="ar-SA" smtClean="0"/>
              <a:t>6/27/1443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3985517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ar-S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285B7A02-A53B-4988-A617-4544C6AB8711}" type="datetimeFigureOut">
              <a:rPr lang="ar-SA" smtClean="0"/>
              <a:t>6/27/1443</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7879B0C2-13C6-48C2-9FF7-AD5F33401325}" type="slidenum">
              <a:rPr lang="ar-SA" smtClean="0"/>
              <a:t>‹#›</a:t>
            </a:fld>
            <a:endParaRPr lang="ar-SA"/>
          </a:p>
        </p:txBody>
      </p:sp>
    </p:spTree>
    <p:extLst>
      <p:ext uri="{BB962C8B-B14F-4D97-AF65-F5344CB8AC3E}">
        <p14:creationId xmlns:p14="http://schemas.microsoft.com/office/powerpoint/2010/main" val="1472558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0333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emf"/><Relationship Id="rId2" Type="http://schemas.openxmlformats.org/officeDocument/2006/relationships/slideLayout" Target="../slideLayouts/slideLayout2.xml"/><Relationship Id="rId16"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ar-S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5B7A02-A53B-4988-A617-4544C6AB8711}" type="datetimeFigureOut">
              <a:rPr lang="ar-SA" smtClean="0"/>
              <a:t>6/27/1443</a:t>
            </a:fld>
            <a:endParaRPr lang="ar-S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79B0C2-13C6-48C2-9FF7-AD5F33401325}" type="slidenum">
              <a:rPr lang="ar-SA" smtClean="0"/>
              <a:t>‹#›</a:t>
            </a:fld>
            <a:endParaRPr lang="ar-SA"/>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8" name="Picture 7"/>
          <p:cNvPicPr>
            <a:picLocks noChangeAspect="1"/>
          </p:cNvPicPr>
          <p:nvPr userDrawn="1"/>
        </p:nvPicPr>
        <p:blipFill>
          <a:blip r:embed="rId15"/>
          <a:stretch>
            <a:fillRect/>
          </a:stretch>
        </p:blipFill>
        <p:spPr>
          <a:xfrm>
            <a:off x="2440788" y="5949244"/>
            <a:ext cx="9902229" cy="204838"/>
          </a:xfrm>
          <a:prstGeom prst="rect">
            <a:avLst/>
          </a:prstGeom>
        </p:spPr>
      </p:pic>
      <p:pic>
        <p:nvPicPr>
          <p:cNvPr id="9" name="Picture 8"/>
          <p:cNvPicPr>
            <a:picLocks noChangeAspect="1"/>
          </p:cNvPicPr>
          <p:nvPr userDrawn="1"/>
        </p:nvPicPr>
        <p:blipFill>
          <a:blip r:embed="rId16"/>
          <a:stretch>
            <a:fillRect/>
          </a:stretch>
        </p:blipFill>
        <p:spPr>
          <a:xfrm>
            <a:off x="-108036" y="2204822"/>
            <a:ext cx="238650" cy="2709534"/>
          </a:xfrm>
          <a:prstGeom prst="rect">
            <a:avLst/>
          </a:prstGeom>
        </p:spPr>
      </p:pic>
      <p:pic>
        <p:nvPicPr>
          <p:cNvPr id="10" name="Picture 9"/>
          <p:cNvPicPr>
            <a:picLocks noChangeAspect="1"/>
          </p:cNvPicPr>
          <p:nvPr userDrawn="1"/>
        </p:nvPicPr>
        <p:blipFill>
          <a:blip r:embed="rId16"/>
          <a:stretch>
            <a:fillRect/>
          </a:stretch>
        </p:blipFill>
        <p:spPr>
          <a:xfrm>
            <a:off x="12072675" y="2204822"/>
            <a:ext cx="238650" cy="2709534"/>
          </a:xfrm>
          <a:prstGeom prst="rect">
            <a:avLst/>
          </a:prstGeom>
        </p:spPr>
      </p:pic>
      <p:pic>
        <p:nvPicPr>
          <p:cNvPr id="11" name="Picture 10"/>
          <p:cNvPicPr>
            <a:picLocks noChangeAspect="1"/>
          </p:cNvPicPr>
          <p:nvPr userDrawn="1"/>
        </p:nvPicPr>
        <p:blipFill>
          <a:blip r:embed="rId17"/>
          <a:stretch>
            <a:fillRect/>
          </a:stretch>
        </p:blipFill>
        <p:spPr>
          <a:xfrm>
            <a:off x="-108036" y="0"/>
            <a:ext cx="9533101" cy="1610200"/>
          </a:xfrm>
          <a:prstGeom prst="rect">
            <a:avLst/>
          </a:prstGeom>
        </p:spPr>
      </p:pic>
    </p:spTree>
    <p:extLst>
      <p:ext uri="{BB962C8B-B14F-4D97-AF65-F5344CB8AC3E}">
        <p14:creationId xmlns:p14="http://schemas.microsoft.com/office/powerpoint/2010/main" val="1957382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a:ln>
            <a:solidFill>
              <a:schemeClr val="accent1"/>
            </a:solidFill>
          </a:ln>
        </p:spPr>
      </p:pic>
      <p:pic>
        <p:nvPicPr>
          <p:cNvPr id="12" name="Picture 11"/>
          <p:cNvPicPr>
            <a:picLocks noChangeAspect="1"/>
          </p:cNvPicPr>
          <p:nvPr/>
        </p:nvPicPr>
        <p:blipFill>
          <a:blip r:embed="rId5"/>
          <a:stretch>
            <a:fillRect/>
          </a:stretch>
        </p:blipFill>
        <p:spPr>
          <a:xfrm>
            <a:off x="-79022" y="0"/>
            <a:ext cx="6714451" cy="1972334"/>
          </a:xfrm>
          <a:prstGeom prst="rect">
            <a:avLst/>
          </a:prstGeom>
        </p:spPr>
      </p:pic>
      <p:pic>
        <p:nvPicPr>
          <p:cNvPr id="13" name="Picture 12"/>
          <p:cNvPicPr>
            <a:picLocks noChangeAspect="1"/>
          </p:cNvPicPr>
          <p:nvPr/>
        </p:nvPicPr>
        <p:blipFill>
          <a:blip r:embed="rId6"/>
          <a:stretch>
            <a:fillRect/>
          </a:stretch>
        </p:blipFill>
        <p:spPr>
          <a:xfrm>
            <a:off x="6490038" y="2956629"/>
            <a:ext cx="5882401" cy="1034667"/>
          </a:xfrm>
          <a:prstGeom prst="rect">
            <a:avLst/>
          </a:prstGeom>
        </p:spPr>
      </p:pic>
      <p:sp>
        <p:nvSpPr>
          <p:cNvPr id="14" name="TextBox 13"/>
          <p:cNvSpPr txBox="1"/>
          <p:nvPr/>
        </p:nvSpPr>
        <p:spPr>
          <a:xfrm>
            <a:off x="262260" y="293669"/>
            <a:ext cx="3800849" cy="1384995"/>
          </a:xfrm>
          <a:prstGeom prst="rect">
            <a:avLst/>
          </a:prstGeom>
          <a:noFill/>
        </p:spPr>
        <p:txBody>
          <a:bodyPr wrap="none" rtlCol="0">
            <a:spAutoFit/>
          </a:bodyPr>
          <a:lstStyle/>
          <a:p>
            <a:r>
              <a:rPr lang="en-US" sz="2800" b="1" dirty="0" smtClean="0">
                <a:solidFill>
                  <a:schemeClr val="bg1">
                    <a:lumMod val="95000"/>
                  </a:schemeClr>
                </a:solidFill>
              </a:rPr>
              <a:t>Marketing Management</a:t>
            </a:r>
          </a:p>
          <a:p>
            <a:r>
              <a:rPr lang="en-US" sz="2800" b="1" dirty="0" smtClean="0">
                <a:solidFill>
                  <a:schemeClr val="bg1">
                    <a:lumMod val="95000"/>
                  </a:schemeClr>
                </a:solidFill>
              </a:rPr>
              <a:t> </a:t>
            </a:r>
            <a:r>
              <a:rPr lang="en-US" sz="2800" b="1" dirty="0">
                <a:solidFill>
                  <a:schemeClr val="bg1">
                    <a:lumMod val="95000"/>
                  </a:schemeClr>
                </a:solidFill>
              </a:rPr>
              <a:t>MGM612 </a:t>
            </a:r>
          </a:p>
          <a:p>
            <a:r>
              <a:rPr lang="en-US" sz="2800" b="1" dirty="0" smtClean="0">
                <a:solidFill>
                  <a:schemeClr val="bg1">
                    <a:lumMod val="95000"/>
                  </a:schemeClr>
                </a:solidFill>
              </a:rPr>
              <a:t>Dr</a:t>
            </a:r>
            <a:r>
              <a:rPr lang="en-US" sz="2800" b="1" dirty="0">
                <a:solidFill>
                  <a:schemeClr val="bg1">
                    <a:lumMod val="95000"/>
                  </a:schemeClr>
                </a:solidFill>
              </a:rPr>
              <a:t>. Magdy </a:t>
            </a:r>
            <a:r>
              <a:rPr lang="en-US" sz="2800" b="1" dirty="0" smtClean="0">
                <a:solidFill>
                  <a:schemeClr val="bg1">
                    <a:lumMod val="95000"/>
                  </a:schemeClr>
                </a:solidFill>
              </a:rPr>
              <a:t>alhaj</a:t>
            </a:r>
            <a:endParaRPr lang="en-US" sz="2800" b="1" dirty="0">
              <a:solidFill>
                <a:schemeClr val="bg1">
                  <a:lumMod val="95000"/>
                </a:schemeClr>
              </a:solidFill>
            </a:endParaRPr>
          </a:p>
        </p:txBody>
      </p:sp>
      <p:sp>
        <p:nvSpPr>
          <p:cNvPr id="16" name="TextBox 15"/>
          <p:cNvSpPr txBox="1"/>
          <p:nvPr/>
        </p:nvSpPr>
        <p:spPr>
          <a:xfrm>
            <a:off x="6995710" y="3159395"/>
            <a:ext cx="4418524" cy="707886"/>
          </a:xfrm>
          <a:prstGeom prst="rect">
            <a:avLst/>
          </a:prstGeom>
          <a:noFill/>
        </p:spPr>
        <p:txBody>
          <a:bodyPr wrap="square" rtlCol="0">
            <a:spAutoFit/>
          </a:bodyPr>
          <a:lstStyle/>
          <a:p>
            <a:pPr algn="ctr"/>
            <a:r>
              <a:rPr lang="en-US" altLang="ar-SA" sz="4000" b="1" dirty="0">
                <a:solidFill>
                  <a:schemeClr val="bg1"/>
                </a:solidFill>
              </a:rPr>
              <a:t>Marketing </a:t>
            </a:r>
            <a:r>
              <a:rPr lang="en-US" altLang="ar-SA" sz="4000" b="1" dirty="0" smtClean="0">
                <a:solidFill>
                  <a:schemeClr val="bg1"/>
                </a:solidFill>
              </a:rPr>
              <a:t>strategy </a:t>
            </a:r>
            <a:endParaRPr lang="en-US" sz="4000" b="1" dirty="0">
              <a:solidFill>
                <a:schemeClr val="bg1"/>
              </a:solidFill>
            </a:endParaRPr>
          </a:p>
        </p:txBody>
      </p:sp>
    </p:spTree>
    <p:extLst>
      <p:ext uri="{BB962C8B-B14F-4D97-AF65-F5344CB8AC3E}">
        <p14:creationId xmlns:p14="http://schemas.microsoft.com/office/powerpoint/2010/main" val="3564708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647700" y="236724"/>
            <a:ext cx="10515600" cy="1325563"/>
          </a:xfrm>
          <a:ln>
            <a:noFill/>
            <a:miter lim="800000"/>
            <a:headEnd/>
            <a:tailEnd/>
          </a:ln>
        </p:spPr>
        <p:txBody>
          <a:bodyPr vert="horz" lIns="91440" tIns="45720" rIns="91440" bIns="45720" rtlCol="0" anchor="ctr">
            <a:normAutofit/>
          </a:bodyPr>
          <a:lstStyle/>
          <a:p>
            <a:pPr algn="ctr"/>
            <a:r>
              <a:rPr lang="en-US" altLang="ar-SA" b="1" dirty="0">
                <a:solidFill>
                  <a:schemeClr val="bg1"/>
                </a:solidFill>
                <a:latin typeface="+mn-lt"/>
              </a:rPr>
              <a:t>Marketing strategy concept</a:t>
            </a:r>
            <a:endParaRPr lang="ar-SA" altLang="ar-SA" b="1" dirty="0">
              <a:solidFill>
                <a:schemeClr val="bg1"/>
              </a:solidFill>
              <a:latin typeface="+mn-lt"/>
            </a:endParaRPr>
          </a:p>
        </p:txBody>
      </p:sp>
      <p:pic>
        <p:nvPicPr>
          <p:cNvPr id="3075" name="Picture 4" descr="1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905001"/>
            <a:ext cx="6629400" cy="26781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299782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628078" y="543544"/>
            <a:ext cx="7694341" cy="727695"/>
          </a:xfrm>
          <a:ln>
            <a:noFill/>
            <a:miter lim="800000"/>
            <a:headEnd/>
            <a:tailEnd/>
          </a:ln>
        </p:spPr>
        <p:txBody>
          <a:bodyPr/>
          <a:lstStyle/>
          <a:p>
            <a:pPr algn="ctr"/>
            <a:r>
              <a:rPr lang="en-US" altLang="ar-SA" b="1" dirty="0" smtClean="0">
                <a:solidFill>
                  <a:schemeClr val="bg1"/>
                </a:solidFill>
                <a:latin typeface="+mn-lt"/>
              </a:rPr>
              <a:t>Objective </a:t>
            </a:r>
            <a:endParaRPr lang="ar-SA" altLang="ar-SA" b="1" dirty="0" smtClean="0">
              <a:solidFill>
                <a:schemeClr val="bg1"/>
              </a:solidFill>
              <a:latin typeface="+mn-lt"/>
            </a:endParaRPr>
          </a:p>
        </p:txBody>
      </p:sp>
      <p:sp>
        <p:nvSpPr>
          <p:cNvPr id="3" name="Content Placeholder 2"/>
          <p:cNvSpPr>
            <a:spLocks noGrp="1"/>
          </p:cNvSpPr>
          <p:nvPr>
            <p:ph idx="1"/>
          </p:nvPr>
        </p:nvSpPr>
        <p:spPr>
          <a:xfrm>
            <a:off x="1137424" y="1825625"/>
            <a:ext cx="10216376" cy="3437751"/>
          </a:xfrm>
          <a:ln>
            <a:solidFill>
              <a:schemeClr val="accent1"/>
            </a:solidFill>
          </a:ln>
        </p:spPr>
        <p:txBody>
          <a:bodyPr anchor="ctr">
            <a:normAutofit fontScale="92500" lnSpcReduction="10000"/>
          </a:bodyPr>
          <a:lstStyle/>
          <a:p>
            <a:pPr>
              <a:defRPr/>
            </a:pPr>
            <a:r>
              <a:rPr lang="en-US" altLang="ar-SA" b="1" dirty="0" smtClean="0"/>
              <a:t>Marketing </a:t>
            </a:r>
            <a:r>
              <a:rPr lang="en-US" altLang="ar-SA" b="1" dirty="0"/>
              <a:t>strategy (</a:t>
            </a:r>
            <a:r>
              <a:rPr lang="en-GB" altLang="ar-SA" b="1" dirty="0" smtClean="0"/>
              <a:t>Introduction, </a:t>
            </a:r>
            <a:r>
              <a:rPr lang="en-US" altLang="ar-SA" b="1" dirty="0" smtClean="0"/>
              <a:t>define, Developing and Creating )</a:t>
            </a:r>
            <a:endParaRPr lang="en-US" altLang="ar-SA" dirty="0" smtClean="0"/>
          </a:p>
          <a:p>
            <a:pPr>
              <a:defRPr/>
            </a:pPr>
            <a:r>
              <a:rPr lang="en-US" b="1" dirty="0"/>
              <a:t>History of strategic marketing management</a:t>
            </a:r>
            <a:endParaRPr lang="en-US" altLang="ar-SA" b="1" dirty="0"/>
          </a:p>
          <a:p>
            <a:pPr>
              <a:defRPr/>
            </a:pPr>
            <a:r>
              <a:rPr lang="en-US" b="1" dirty="0"/>
              <a:t>Marketing strategy vs. marketing plan</a:t>
            </a:r>
          </a:p>
          <a:p>
            <a:pPr>
              <a:defRPr/>
            </a:pPr>
            <a:r>
              <a:rPr lang="en-US" b="1" dirty="0" smtClean="0"/>
              <a:t>Market Analysis</a:t>
            </a:r>
          </a:p>
          <a:p>
            <a:pPr>
              <a:defRPr/>
            </a:pPr>
            <a:r>
              <a:rPr lang="en-US" altLang="ar-SA" b="1" dirty="0" smtClean="0"/>
              <a:t>Explain The (4 P’s)  and (7 P’s)  of Marketing</a:t>
            </a:r>
            <a:r>
              <a:rPr lang="en-US" b="1" dirty="0"/>
              <a:t/>
            </a:r>
            <a:br>
              <a:rPr lang="en-US" b="1" dirty="0"/>
            </a:br>
            <a:r>
              <a:rPr lang="en-US" b="1" dirty="0"/>
              <a:t/>
            </a:r>
            <a:br>
              <a:rPr lang="en-US" b="1" dirty="0"/>
            </a:br>
            <a:r>
              <a:rPr lang="en-US" altLang="ar-SA" b="1" dirty="0"/>
              <a:t/>
            </a:r>
            <a:br>
              <a:rPr lang="en-US" altLang="ar-SA" b="1" dirty="0"/>
            </a:br>
            <a:endParaRPr lang="ar-SA" dirty="0"/>
          </a:p>
        </p:txBody>
      </p:sp>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4274465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a:xfrm>
            <a:off x="2096430" y="434898"/>
            <a:ext cx="7605132" cy="891686"/>
          </a:xfrm>
          <a:ln>
            <a:noFill/>
            <a:miter lim="800000"/>
            <a:headEnd/>
            <a:tailEnd/>
          </a:ln>
        </p:spPr>
        <p:txBody>
          <a:bodyPr vert="horz" lIns="91440" tIns="45720" rIns="91440" bIns="45720" rtlCol="0" anchor="ctr">
            <a:normAutofit/>
          </a:bodyPr>
          <a:lstStyle/>
          <a:p>
            <a:pPr algn="ctr"/>
            <a:r>
              <a:rPr lang="en-GB" altLang="ar-SA" sz="3600" b="1" dirty="0">
                <a:solidFill>
                  <a:schemeClr val="bg1"/>
                </a:solidFill>
                <a:latin typeface="+mn-lt"/>
              </a:rPr>
              <a:t>Marketing Strategy: Introduction </a:t>
            </a:r>
            <a:endParaRPr lang="en-US" altLang="ar-SA" sz="3600" b="1" dirty="0">
              <a:solidFill>
                <a:schemeClr val="bg1"/>
              </a:solidFill>
              <a:latin typeface="+mn-lt"/>
            </a:endParaRPr>
          </a:p>
        </p:txBody>
      </p:sp>
      <p:sp>
        <p:nvSpPr>
          <p:cNvPr id="18437" name="Rectangle 3"/>
          <p:cNvSpPr>
            <a:spLocks noGrp="1" noChangeArrowheads="1"/>
          </p:cNvSpPr>
          <p:nvPr>
            <p:ph type="body" idx="4294967295"/>
          </p:nvPr>
        </p:nvSpPr>
        <p:spPr>
          <a:xfrm>
            <a:off x="1512849" y="1505414"/>
            <a:ext cx="9623502" cy="4105508"/>
          </a:xfrm>
          <a:ln>
            <a:solidFill>
              <a:schemeClr val="accent1">
                <a:lumMod val="50000"/>
              </a:schemeClr>
            </a:solidFill>
          </a:ln>
        </p:spPr>
        <p:txBody>
          <a:bodyPr anchor="t">
            <a:normAutofit fontScale="92500"/>
          </a:bodyPr>
          <a:lstStyle/>
          <a:p>
            <a:pPr marL="0" indent="0">
              <a:buNone/>
              <a:defRPr/>
            </a:pPr>
            <a:r>
              <a:rPr lang="en-US" altLang="ar-SA" sz="2400" b="1" u="sng" dirty="0" smtClean="0">
                <a:solidFill>
                  <a:srgbClr val="FF0000"/>
                </a:solidFill>
              </a:rPr>
              <a:t>Marketing:</a:t>
            </a:r>
          </a:p>
          <a:p>
            <a:pPr marL="0" indent="0">
              <a:buNone/>
              <a:defRPr/>
            </a:pPr>
            <a:r>
              <a:rPr lang="en-US" altLang="ar-SA" sz="2400" b="1" dirty="0" smtClean="0"/>
              <a:t> </a:t>
            </a:r>
            <a:r>
              <a:rPr lang="en-US" altLang="ar-SA" sz="2400" b="1" dirty="0"/>
              <a:t>is the process by which companies create value for customers and build strong customer relationships in order to capture value from customers in return</a:t>
            </a:r>
            <a:r>
              <a:rPr lang="en-US" altLang="ar-SA" sz="2400" b="1" dirty="0" smtClean="0"/>
              <a:t>.</a:t>
            </a:r>
          </a:p>
          <a:p>
            <a:pPr marL="0" indent="0">
              <a:buNone/>
              <a:defRPr/>
            </a:pPr>
            <a:r>
              <a:rPr lang="en-GB" altLang="ar-SA" sz="2400" b="1" u="sng" dirty="0">
                <a:solidFill>
                  <a:srgbClr val="FF0000"/>
                </a:solidFill>
              </a:rPr>
              <a:t>What is strategy?</a:t>
            </a:r>
          </a:p>
          <a:p>
            <a:pPr marL="0" indent="0">
              <a:buNone/>
              <a:defRPr/>
            </a:pPr>
            <a:r>
              <a:rPr lang="en-US" altLang="ar-SA" sz="2400" b="1" dirty="0" smtClean="0"/>
              <a:t>A </a:t>
            </a:r>
            <a:r>
              <a:rPr lang="en-US" altLang="ar-SA" sz="2400" b="1" dirty="0"/>
              <a:t>fundamental pattern of present and planned objectives, resource deployments, and interactions of an organization with markets, competitors, and other environmental factors.</a:t>
            </a:r>
          </a:p>
          <a:p>
            <a:pPr marL="0" indent="0">
              <a:buNone/>
              <a:defRPr/>
            </a:pPr>
            <a:r>
              <a:rPr lang="en-US" altLang="ar-SA" sz="2400" b="1" u="sng" dirty="0">
                <a:solidFill>
                  <a:srgbClr val="FF0000"/>
                </a:solidFill>
              </a:rPr>
              <a:t>Your strategy comes before your plan</a:t>
            </a:r>
          </a:p>
          <a:p>
            <a:pPr marL="0" indent="0">
              <a:buNone/>
              <a:defRPr/>
            </a:pPr>
            <a:r>
              <a:rPr lang="en-US" altLang="ar-SA" sz="2400" b="1" dirty="0"/>
              <a:t>As soon as you have determined what your marketing strategy is, you can draw up a marketing plan. The plan describes how you are going to execute your strategy. It also shows how you will evaluate its effectiveness or success.</a:t>
            </a:r>
          </a:p>
          <a:p>
            <a:pPr>
              <a:defRPr/>
            </a:pPr>
            <a:endParaRPr lang="ar-SA" altLang="ar-SA" sz="2400" dirty="0"/>
          </a:p>
          <a:p>
            <a:pPr>
              <a:buNone/>
              <a:defRPr/>
            </a:pPr>
            <a:endParaRPr lang="en-US" altLang="ar-SA" sz="2400" b="1" dirty="0"/>
          </a:p>
          <a:p>
            <a:pPr marL="0" indent="0">
              <a:buNone/>
              <a:defRPr/>
            </a:pPr>
            <a:endParaRPr lang="en-US" altLang="ar-SA" sz="2400" b="1" dirty="0"/>
          </a:p>
        </p:txBody>
      </p:sp>
      <p:sp>
        <p:nvSpPr>
          <p:cNvPr id="5124" name="Rectangle 6"/>
          <p:cNvSpPr>
            <a:spLocks noChangeArrowheads="1"/>
          </p:cNvSpPr>
          <p:nvPr/>
        </p:nvSpPr>
        <p:spPr bwMode="auto">
          <a:xfrm>
            <a:off x="6324600" y="4267200"/>
            <a:ext cx="3733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4763">
              <a:spcBef>
                <a:spcPct val="20000"/>
              </a:spcBef>
              <a:buChar char="•"/>
              <a:defRPr sz="3200">
                <a:solidFill>
                  <a:schemeClr val="tx1"/>
                </a:solidFill>
                <a:latin typeface="Arial" panose="020B0604020202020204" pitchFamily="34" charset="0"/>
              </a:defRPr>
            </a:lvl1pPr>
            <a:lvl2pPr marL="37931725" indent="-37474525">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buClr>
                <a:srgbClr val="333333"/>
              </a:buClr>
              <a:buSzPct val="120000"/>
              <a:buFont typeface="Wingdings" panose="05000000000000000000" pitchFamily="2" charset="2"/>
              <a:buNone/>
            </a:pPr>
            <a:endParaRPr lang="ar-SA" altLang="ar-SA" b="1" i="1">
              <a:solidFill>
                <a:srgbClr val="669900"/>
              </a:solidFill>
              <a:latin typeface="Times New Roman" panose="02020603050405020304" pitchFamily="18" charset="0"/>
              <a:ea typeface="ＭＳ Ｐゴシック" panose="020B0600070205080204" pitchFamily="34" charset="-128"/>
            </a:endParaRPr>
          </a:p>
        </p:txBody>
      </p:sp>
      <p:sp>
        <p:nvSpPr>
          <p:cNvPr id="8" name="TextBox 7"/>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5336775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844400" y="498334"/>
            <a:ext cx="7564244" cy="652346"/>
          </a:xfrm>
          <a:ln>
            <a:noFill/>
            <a:miter lim="800000"/>
            <a:headEnd/>
            <a:tailEnd/>
          </a:ln>
        </p:spPr>
        <p:txBody>
          <a:bodyPr vert="horz" lIns="91440" tIns="45720" rIns="91440" bIns="45720" rtlCol="0" anchor="ctr">
            <a:normAutofit/>
          </a:bodyPr>
          <a:lstStyle/>
          <a:p>
            <a:pPr algn="ctr"/>
            <a:r>
              <a:rPr lang="en-GB" altLang="ar-SA" sz="3600" b="1" dirty="0">
                <a:solidFill>
                  <a:schemeClr val="bg1"/>
                </a:solidFill>
                <a:latin typeface="+mn-lt"/>
              </a:rPr>
              <a:t>Marketing Strategy: Introduction</a:t>
            </a:r>
            <a:endParaRPr lang="en-US" altLang="ar-SA" sz="3600" b="1" dirty="0">
              <a:solidFill>
                <a:schemeClr val="bg1"/>
              </a:solidFill>
              <a:latin typeface="+mn-lt"/>
            </a:endParaRPr>
          </a:p>
        </p:txBody>
      </p:sp>
      <p:sp>
        <p:nvSpPr>
          <p:cNvPr id="10243" name="Rectangle 3"/>
          <p:cNvSpPr>
            <a:spLocks noGrp="1" noChangeArrowheads="1"/>
          </p:cNvSpPr>
          <p:nvPr>
            <p:ph type="body" idx="1"/>
          </p:nvPr>
        </p:nvSpPr>
        <p:spPr>
          <a:xfrm>
            <a:off x="2133599" y="1447800"/>
            <a:ext cx="8303941" cy="4161263"/>
          </a:xfrm>
          <a:ln>
            <a:solidFill>
              <a:schemeClr val="accent1"/>
            </a:solidFill>
          </a:ln>
        </p:spPr>
        <p:txBody>
          <a:bodyPr>
            <a:normAutofit lnSpcReduction="10000"/>
          </a:bodyPr>
          <a:lstStyle/>
          <a:p>
            <a:pPr eaLnBrk="1" hangingPunct="1">
              <a:defRPr/>
            </a:pPr>
            <a:r>
              <a:rPr lang="en-US" altLang="ar-SA" b="1" u="sng" dirty="0">
                <a:solidFill>
                  <a:srgbClr val="FF0000"/>
                </a:solidFill>
              </a:rPr>
              <a:t>Corporate strategy</a:t>
            </a:r>
          </a:p>
          <a:p>
            <a:pPr eaLnBrk="1" hangingPunct="1">
              <a:buFontTx/>
              <a:buNone/>
              <a:defRPr/>
            </a:pPr>
            <a:r>
              <a:rPr lang="en-US" altLang="ar-SA" sz="2400" b="1" dirty="0"/>
              <a:t>	</a:t>
            </a:r>
            <a:r>
              <a:rPr lang="en-US" altLang="ar-SA" sz="2000" b="1" dirty="0"/>
              <a:t>-</a:t>
            </a:r>
            <a:r>
              <a:rPr lang="en-US" altLang="ar-SA" sz="2400" b="1" dirty="0"/>
              <a:t>organizations scope and resource deployment</a:t>
            </a:r>
          </a:p>
          <a:p>
            <a:pPr eaLnBrk="1" hangingPunct="1">
              <a:buFontTx/>
              <a:buNone/>
              <a:defRPr/>
            </a:pPr>
            <a:endParaRPr lang="en-US" altLang="ar-SA" sz="2400" b="1" dirty="0"/>
          </a:p>
          <a:p>
            <a:pPr eaLnBrk="1" hangingPunct="1">
              <a:defRPr/>
            </a:pPr>
            <a:r>
              <a:rPr lang="en-US" altLang="ar-SA" b="1" u="sng" dirty="0">
                <a:solidFill>
                  <a:srgbClr val="FF0000"/>
                </a:solidFill>
              </a:rPr>
              <a:t>Business-level strategy</a:t>
            </a:r>
          </a:p>
          <a:p>
            <a:pPr eaLnBrk="1" hangingPunct="1">
              <a:buFontTx/>
              <a:buNone/>
              <a:defRPr/>
            </a:pPr>
            <a:r>
              <a:rPr lang="en-US" altLang="ar-SA" b="1" dirty="0"/>
              <a:t>	</a:t>
            </a:r>
            <a:r>
              <a:rPr lang="en-US" altLang="ar-SA" sz="2400" b="1" dirty="0"/>
              <a:t>-competitive strategy of a business unit in its industry</a:t>
            </a:r>
          </a:p>
          <a:p>
            <a:pPr eaLnBrk="1" hangingPunct="1">
              <a:buFontTx/>
              <a:buNone/>
              <a:defRPr/>
            </a:pPr>
            <a:endParaRPr lang="en-US" altLang="ar-SA" sz="2000" b="1" dirty="0"/>
          </a:p>
          <a:p>
            <a:pPr eaLnBrk="1" hangingPunct="1">
              <a:defRPr/>
            </a:pPr>
            <a:r>
              <a:rPr lang="en-US" altLang="ar-SA" b="1" u="sng" dirty="0">
                <a:solidFill>
                  <a:srgbClr val="FF0000"/>
                </a:solidFill>
              </a:rPr>
              <a:t>Marketing strategy</a:t>
            </a:r>
          </a:p>
          <a:p>
            <a:pPr eaLnBrk="1" hangingPunct="1">
              <a:buFontTx/>
              <a:buNone/>
              <a:defRPr/>
            </a:pPr>
            <a:r>
              <a:rPr lang="en-US" altLang="ar-SA" b="1" dirty="0"/>
              <a:t>	</a:t>
            </a:r>
            <a:r>
              <a:rPr lang="en-US" altLang="ar-SA" sz="2400" b="1" dirty="0"/>
              <a:t>-targeting, segmenting and positioning for a product. Figuring out the marketing mix</a:t>
            </a:r>
            <a:endParaRPr lang="en-US" altLang="ar-SA" b="1" dirty="0"/>
          </a:p>
        </p:txBody>
      </p:sp>
      <p:sp>
        <p:nvSpPr>
          <p:cNvPr id="7" name="TextBox 6"/>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3428878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260088" y="304800"/>
            <a:ext cx="8950712" cy="1143000"/>
          </a:xfrm>
          <a:ln>
            <a:noFill/>
            <a:miter lim="800000"/>
            <a:headEnd/>
            <a:tailEnd/>
          </a:ln>
        </p:spPr>
        <p:txBody>
          <a:bodyPr vert="horz" lIns="91440" tIns="45720" rIns="91440" bIns="45720" rtlCol="0" anchor="ctr">
            <a:normAutofit/>
          </a:bodyPr>
          <a:lstStyle/>
          <a:p>
            <a:pPr algn="ctr"/>
            <a:r>
              <a:rPr lang="en-US" altLang="ar-SA" sz="3600" b="1">
                <a:solidFill>
                  <a:schemeClr val="bg1"/>
                </a:solidFill>
                <a:latin typeface="+mn-lt"/>
              </a:rPr>
              <a:t>Marketing strategy define</a:t>
            </a:r>
          </a:p>
        </p:txBody>
      </p:sp>
      <p:sp>
        <p:nvSpPr>
          <p:cNvPr id="6147" name="Content Placeholder 2"/>
          <p:cNvSpPr>
            <a:spLocks noGrp="1"/>
          </p:cNvSpPr>
          <p:nvPr>
            <p:ph idx="1"/>
          </p:nvPr>
        </p:nvSpPr>
        <p:spPr>
          <a:xfrm>
            <a:off x="1616926" y="1600200"/>
            <a:ext cx="8842917" cy="4153829"/>
          </a:xfrm>
          <a:ln>
            <a:solidFill>
              <a:schemeClr val="accent1"/>
            </a:solidFill>
          </a:ln>
        </p:spPr>
        <p:txBody>
          <a:bodyPr anchor="t"/>
          <a:lstStyle/>
          <a:p>
            <a:pPr>
              <a:buClr>
                <a:schemeClr val="accent1">
                  <a:lumMod val="75000"/>
                </a:schemeClr>
              </a:buClr>
              <a:buFont typeface="Wingdings" panose="05000000000000000000" pitchFamily="2" charset="2"/>
              <a:buChar char="q"/>
              <a:defRPr/>
            </a:pPr>
            <a:r>
              <a:rPr lang="en-US" altLang="ar-SA" b="1" dirty="0">
                <a:solidFill>
                  <a:srgbClr val="FF0000"/>
                </a:solidFill>
                <a:latin typeface="Times New Roman" panose="02020603050405020304" pitchFamily="18" charset="0"/>
                <a:cs typeface="Times New Roman" panose="02020603050405020304" pitchFamily="18" charset="0"/>
              </a:rPr>
              <a:t>Marketing </a:t>
            </a:r>
            <a:r>
              <a:rPr lang="en-US" altLang="ar-SA" b="1" dirty="0" smtClean="0">
                <a:solidFill>
                  <a:srgbClr val="FF0000"/>
                </a:solidFill>
                <a:latin typeface="Times New Roman" panose="02020603050405020304" pitchFamily="18" charset="0"/>
                <a:cs typeface="Times New Roman" panose="02020603050405020304" pitchFamily="18" charset="0"/>
              </a:rPr>
              <a:t>strategy</a:t>
            </a:r>
          </a:p>
          <a:p>
            <a:pPr marL="0" indent="0">
              <a:buClr>
                <a:schemeClr val="accent1">
                  <a:lumMod val="75000"/>
                </a:schemeClr>
              </a:buClr>
              <a:buNone/>
              <a:defRPr/>
            </a:pPr>
            <a:r>
              <a:rPr lang="en-US" altLang="ar-SA" sz="2400" b="1" dirty="0">
                <a:latin typeface="Times New Roman" panose="02020603050405020304" pitchFamily="18" charset="0"/>
                <a:cs typeface="Times New Roman" panose="02020603050405020304" pitchFamily="18" charset="0"/>
              </a:rPr>
              <a:t> can be defined as a process that can allow an organization to concentrate its resources on the optimal opportunities with the goals of increasing sales and achieving a sustainable competitive advantage</a:t>
            </a:r>
            <a:r>
              <a:rPr lang="en-US" altLang="ar-SA" sz="2400" b="1" dirty="0" smtClean="0">
                <a:latin typeface="Times New Roman" panose="02020603050405020304" pitchFamily="18" charset="0"/>
                <a:cs typeface="Times New Roman" panose="02020603050405020304" pitchFamily="18" charset="0"/>
              </a:rPr>
              <a:t>.</a:t>
            </a:r>
          </a:p>
          <a:p>
            <a:pPr>
              <a:buClr>
                <a:schemeClr val="accent1">
                  <a:lumMod val="75000"/>
                </a:schemeClr>
              </a:buClr>
              <a:buFont typeface="Wingdings" panose="05000000000000000000" pitchFamily="2" charset="2"/>
              <a:buChar char="q"/>
              <a:defRPr/>
            </a:pPr>
            <a:r>
              <a:rPr lang="en-US" altLang="ar-SA" sz="2400" b="1" dirty="0">
                <a:solidFill>
                  <a:srgbClr val="FF0000"/>
                </a:solidFill>
                <a:latin typeface="Times New Roman" panose="02020603050405020304" pitchFamily="18" charset="0"/>
                <a:cs typeface="Times New Roman" panose="02020603050405020304" pitchFamily="18" charset="0"/>
              </a:rPr>
              <a:t>Marketing strategy </a:t>
            </a:r>
            <a:endParaRPr lang="en-US" altLang="ar-SA" sz="2400" b="1" dirty="0" smtClean="0">
              <a:solidFill>
                <a:srgbClr val="FF0000"/>
              </a:solidFill>
              <a:latin typeface="Times New Roman" panose="02020603050405020304" pitchFamily="18" charset="0"/>
              <a:cs typeface="Times New Roman" panose="02020603050405020304" pitchFamily="18" charset="0"/>
            </a:endParaRPr>
          </a:p>
          <a:p>
            <a:pPr marL="0" indent="0">
              <a:buClr>
                <a:schemeClr val="accent1">
                  <a:lumMod val="75000"/>
                </a:schemeClr>
              </a:buClr>
              <a:buNone/>
              <a:defRPr/>
            </a:pPr>
            <a:r>
              <a:rPr lang="en-US" altLang="ar-SA" sz="2400" b="1" dirty="0" smtClean="0">
                <a:latin typeface="Times New Roman" panose="02020603050405020304" pitchFamily="18" charset="0"/>
                <a:cs typeface="Times New Roman" panose="02020603050405020304" pitchFamily="18" charset="0"/>
              </a:rPr>
              <a:t>includes </a:t>
            </a:r>
            <a:r>
              <a:rPr lang="en-US" altLang="ar-SA" sz="2400" b="1" dirty="0">
                <a:latin typeface="Times New Roman" panose="02020603050405020304" pitchFamily="18" charset="0"/>
                <a:cs typeface="Times New Roman" panose="02020603050405020304" pitchFamily="18" charset="0"/>
              </a:rPr>
              <a:t>all basic and long-term activities in the field of marketing that deal with the analysis of the strategic initial situation of a company and the formulation, evaluation and selection of market-oriented strategies and therefore contribute to the goals of the company and its marketing objectives.</a:t>
            </a:r>
          </a:p>
          <a:p>
            <a:pPr>
              <a:buClr>
                <a:schemeClr val="accent1">
                  <a:lumMod val="75000"/>
                </a:schemeClr>
              </a:buClr>
              <a:buFont typeface="Wingdings" panose="05000000000000000000" pitchFamily="2" charset="2"/>
              <a:buChar char="q"/>
              <a:defRPr/>
            </a:pPr>
            <a:endParaRPr lang="en-US" altLang="ar-SA" sz="2400" b="1" dirty="0">
              <a:latin typeface="Times New Roman" panose="02020603050405020304" pitchFamily="18" charset="0"/>
              <a:cs typeface="Times New Roman" panose="02020603050405020304" pitchFamily="18" charset="0"/>
            </a:endParaRPr>
          </a:p>
          <a:p>
            <a:pPr>
              <a:defRPr/>
            </a:pPr>
            <a:endParaRPr lang="en-US" altLang="ar-SA" sz="24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4728000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550019" y="325244"/>
            <a:ext cx="8339254" cy="1143000"/>
          </a:xfrm>
          <a:ln>
            <a:noFill/>
            <a:miter lim="800000"/>
            <a:headEnd/>
            <a:tailEnd/>
          </a:ln>
        </p:spPr>
        <p:txBody>
          <a:bodyPr vert="horz" lIns="91440" tIns="45720" rIns="91440" bIns="45720" rtlCol="0" anchor="ctr">
            <a:normAutofit fontScale="90000"/>
          </a:bodyPr>
          <a:lstStyle/>
          <a:p>
            <a:pPr algn="ctr"/>
            <a:r>
              <a:rPr lang="en-US" altLang="ar-SA" sz="3600" b="1" dirty="0">
                <a:solidFill>
                  <a:schemeClr val="bg1"/>
                </a:solidFill>
                <a:latin typeface="+mn-lt"/>
              </a:rPr>
              <a:t/>
            </a:r>
            <a:br>
              <a:rPr lang="en-US" altLang="ar-SA" sz="3600" b="1" dirty="0">
                <a:solidFill>
                  <a:schemeClr val="bg1"/>
                </a:solidFill>
                <a:latin typeface="+mn-lt"/>
              </a:rPr>
            </a:br>
            <a:r>
              <a:rPr lang="en-US" altLang="ar-SA" sz="3600" b="1" dirty="0">
                <a:solidFill>
                  <a:schemeClr val="bg1"/>
                </a:solidFill>
                <a:latin typeface="+mn-lt"/>
              </a:rPr>
              <a:t>Developing a marketing strategy</a:t>
            </a:r>
            <a:br>
              <a:rPr lang="en-US" altLang="ar-SA" sz="3600" b="1" dirty="0">
                <a:solidFill>
                  <a:schemeClr val="bg1"/>
                </a:solidFill>
                <a:latin typeface="+mn-lt"/>
              </a:rPr>
            </a:br>
            <a:endParaRPr lang="en-US" altLang="ar-SA" sz="3600" b="1" dirty="0">
              <a:solidFill>
                <a:schemeClr val="bg1"/>
              </a:solidFill>
              <a:latin typeface="+mn-lt"/>
            </a:endParaRPr>
          </a:p>
        </p:txBody>
      </p:sp>
      <p:sp>
        <p:nvSpPr>
          <p:cNvPr id="7171" name="Content Placeholder 2"/>
          <p:cNvSpPr>
            <a:spLocks noGrp="1"/>
          </p:cNvSpPr>
          <p:nvPr>
            <p:ph idx="1"/>
          </p:nvPr>
        </p:nvSpPr>
        <p:spPr>
          <a:xfrm>
            <a:off x="1844400" y="1556764"/>
            <a:ext cx="8491654" cy="4096904"/>
          </a:xfrm>
          <a:ln>
            <a:solidFill>
              <a:schemeClr val="accent1"/>
            </a:solidFill>
          </a:ln>
        </p:spPr>
        <p:txBody>
          <a:bodyPr>
            <a:normAutofit/>
          </a:bodyPr>
          <a:lstStyle/>
          <a:p>
            <a:pPr marL="0" indent="0">
              <a:buClr>
                <a:schemeClr val="tx2"/>
              </a:buClr>
              <a:buNone/>
              <a:defRPr/>
            </a:pPr>
            <a:r>
              <a:rPr lang="en-US" altLang="ar-SA" sz="2400" b="1" dirty="0">
                <a:solidFill>
                  <a:srgbClr val="FF0000"/>
                </a:solidFill>
                <a:latin typeface="Times New Roman" panose="02020603050405020304" pitchFamily="18" charset="0"/>
                <a:cs typeface="Times New Roman" panose="02020603050405020304" pitchFamily="18" charset="0"/>
              </a:rPr>
              <a:t>Marketing strategy </a:t>
            </a:r>
            <a:r>
              <a:rPr lang="en-US" altLang="ar-SA" sz="2400" b="1" dirty="0">
                <a:latin typeface="Times New Roman" panose="02020603050405020304" pitchFamily="18" charset="0"/>
                <a:cs typeface="Times New Roman" panose="02020603050405020304" pitchFamily="18" charset="0"/>
              </a:rPr>
              <a:t>involves careful and precise scanning of the internal and external </a:t>
            </a:r>
            <a:r>
              <a:rPr lang="en-US" altLang="ar-SA" sz="2400" b="1" dirty="0" smtClean="0">
                <a:latin typeface="Times New Roman" panose="02020603050405020304" pitchFamily="18" charset="0"/>
                <a:cs typeface="Times New Roman" panose="02020603050405020304" pitchFamily="18" charset="0"/>
              </a:rPr>
              <a:t>environments</a:t>
            </a:r>
            <a:r>
              <a:rPr lang="en-US" altLang="ar-SA" sz="2400" b="1" dirty="0">
                <a:latin typeface="Times New Roman" panose="02020603050405020304" pitchFamily="18" charset="0"/>
                <a:cs typeface="Times New Roman" panose="02020603050405020304" pitchFamily="18" charset="0"/>
              </a:rPr>
              <a:t>:</a:t>
            </a:r>
            <a:endParaRPr lang="en-US" altLang="ar-SA" sz="2400" baseline="30000" dirty="0">
              <a:latin typeface="Times New Roman" panose="02020603050405020304" pitchFamily="18" charset="0"/>
              <a:cs typeface="Times New Roman" panose="02020603050405020304" pitchFamily="18" charset="0"/>
            </a:endParaRPr>
          </a:p>
          <a:p>
            <a:pPr>
              <a:buClr>
                <a:schemeClr val="tx2"/>
              </a:buClr>
              <a:buFont typeface="Wingdings" panose="05000000000000000000" pitchFamily="2" charset="2"/>
              <a:buChar char="q"/>
              <a:defRPr/>
            </a:pPr>
            <a:r>
              <a:rPr lang="en-US" altLang="ar-SA" sz="2400" b="1" dirty="0">
                <a:solidFill>
                  <a:srgbClr val="FF0000"/>
                </a:solidFill>
                <a:latin typeface="Times New Roman" panose="02020603050405020304" pitchFamily="18" charset="0"/>
                <a:cs typeface="Times New Roman" panose="02020603050405020304" pitchFamily="18" charset="0"/>
              </a:rPr>
              <a:t>Internal environmental </a:t>
            </a:r>
            <a:r>
              <a:rPr lang="en-US" altLang="ar-SA" sz="2400" b="1" dirty="0">
                <a:latin typeface="Times New Roman" panose="02020603050405020304" pitchFamily="18" charset="0"/>
                <a:cs typeface="Times New Roman" panose="02020603050405020304" pitchFamily="18" charset="0"/>
              </a:rPr>
              <a:t>factors include the marketing mix and marketing mix modeling, plus performance analysis and strategic constraints.</a:t>
            </a:r>
            <a:r>
              <a:rPr lang="en-US" altLang="ar-SA" sz="2400" dirty="0">
                <a:latin typeface="Times New Roman" panose="02020603050405020304" pitchFamily="18" charset="0"/>
                <a:cs typeface="Times New Roman" panose="02020603050405020304" pitchFamily="18" charset="0"/>
              </a:rPr>
              <a:t> </a:t>
            </a:r>
            <a:endParaRPr lang="ar-SA" altLang="ar-SA" sz="2400" dirty="0">
              <a:latin typeface="Times New Roman" panose="02020603050405020304" pitchFamily="18" charset="0"/>
              <a:cs typeface="Times New Roman" panose="02020603050405020304" pitchFamily="18" charset="0"/>
            </a:endParaRPr>
          </a:p>
          <a:p>
            <a:pPr marL="0" indent="0">
              <a:buClr>
                <a:schemeClr val="tx2"/>
              </a:buClr>
              <a:buNone/>
              <a:defRPr/>
            </a:pPr>
            <a:endParaRPr lang="en-US" altLang="ar-SA" sz="2400" dirty="0">
              <a:latin typeface="Times New Roman" panose="02020603050405020304" pitchFamily="18" charset="0"/>
              <a:cs typeface="Times New Roman" panose="02020603050405020304" pitchFamily="18" charset="0"/>
            </a:endParaRPr>
          </a:p>
          <a:p>
            <a:pPr>
              <a:buClr>
                <a:schemeClr val="tx2"/>
              </a:buClr>
              <a:buFont typeface="Wingdings" panose="05000000000000000000" pitchFamily="2" charset="2"/>
              <a:buChar char="q"/>
              <a:defRPr/>
            </a:pPr>
            <a:r>
              <a:rPr lang="en-US" altLang="ar-SA" sz="2400" b="1" dirty="0">
                <a:solidFill>
                  <a:srgbClr val="FF0000"/>
                </a:solidFill>
                <a:latin typeface="Times New Roman" panose="02020603050405020304" pitchFamily="18" charset="0"/>
                <a:cs typeface="Times New Roman" panose="02020603050405020304" pitchFamily="18" charset="0"/>
              </a:rPr>
              <a:t>External environmental </a:t>
            </a:r>
            <a:r>
              <a:rPr lang="en-US" altLang="ar-SA" sz="2400" b="1" dirty="0">
                <a:latin typeface="Times New Roman" panose="02020603050405020304" pitchFamily="18" charset="0"/>
                <a:cs typeface="Times New Roman" panose="02020603050405020304" pitchFamily="18" charset="0"/>
              </a:rPr>
              <a:t>factors include customer analysis, competitor analysis, target market analysis, as well as evaluation of any elements of the technological, economic, cultural or political/legal environment likely to impact success.</a:t>
            </a:r>
            <a:r>
              <a:rPr lang="en-US" altLang="ar-SA" sz="2400" dirty="0">
                <a:latin typeface="Times New Roman" panose="02020603050405020304" pitchFamily="18" charset="0"/>
                <a:cs typeface="Times New Roman" panose="02020603050405020304" pitchFamily="18" charset="0"/>
              </a:rPr>
              <a:t> </a:t>
            </a:r>
          </a:p>
          <a:p>
            <a:pPr marL="0" indent="0">
              <a:buNone/>
              <a:defRPr/>
            </a:pPr>
            <a:endParaRPr lang="en-US" altLang="ar-SA" sz="3200" dirty="0">
              <a:latin typeface="Times New Roman" panose="02020603050405020304" pitchFamily="18" charset="0"/>
              <a:cs typeface="Times New Roman" panose="02020603050405020304" pitchFamily="18" charset="0"/>
            </a:endParaRPr>
          </a:p>
          <a:p>
            <a:pPr>
              <a:defRPr/>
            </a:pPr>
            <a:endParaRPr lang="en-US" altLang="ar-SA" sz="3200" dirty="0"/>
          </a:p>
        </p:txBody>
      </p:sp>
      <p:sp>
        <p:nvSpPr>
          <p:cNvPr id="7" name="TextBox 6"/>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4855855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537117" y="236724"/>
            <a:ext cx="10515600" cy="1325563"/>
          </a:xfrm>
          <a:ln>
            <a:noFill/>
            <a:miter lim="800000"/>
            <a:headEnd/>
            <a:tailEnd/>
          </a:ln>
        </p:spPr>
        <p:txBody>
          <a:bodyPr vert="horz" lIns="91440" tIns="45720" rIns="91440" bIns="45720" rtlCol="0" anchor="ctr">
            <a:normAutofit fontScale="90000"/>
          </a:bodyPr>
          <a:lstStyle/>
          <a:p>
            <a:pPr algn="ctr"/>
            <a:r>
              <a:rPr lang="en-US" altLang="ar-SA" sz="3600" b="1" dirty="0">
                <a:solidFill>
                  <a:schemeClr val="bg1"/>
                </a:solidFill>
                <a:latin typeface="+mn-lt"/>
              </a:rPr>
              <a:t/>
            </a:r>
            <a:br>
              <a:rPr lang="en-US" altLang="ar-SA" sz="3600" b="1" dirty="0">
                <a:solidFill>
                  <a:schemeClr val="bg1"/>
                </a:solidFill>
                <a:latin typeface="+mn-lt"/>
              </a:rPr>
            </a:br>
            <a:r>
              <a:rPr lang="en-US" altLang="ar-SA" sz="3600" b="1" dirty="0">
                <a:solidFill>
                  <a:schemeClr val="bg1"/>
                </a:solidFill>
                <a:latin typeface="+mn-lt"/>
              </a:rPr>
              <a:t>Marketing strategy vs. marketing plan</a:t>
            </a:r>
            <a:br>
              <a:rPr lang="en-US" altLang="ar-SA" sz="3600" b="1" dirty="0">
                <a:solidFill>
                  <a:schemeClr val="bg1"/>
                </a:solidFill>
                <a:latin typeface="+mn-lt"/>
              </a:rPr>
            </a:br>
            <a:endParaRPr lang="ar-SA" altLang="ar-SA" sz="3600" b="1" dirty="0">
              <a:solidFill>
                <a:schemeClr val="bg1"/>
              </a:solidFill>
              <a:latin typeface="+mn-lt"/>
            </a:endParaRPr>
          </a:p>
        </p:txBody>
      </p:sp>
      <p:sp>
        <p:nvSpPr>
          <p:cNvPr id="3" name="Content Placeholder 2"/>
          <p:cNvSpPr>
            <a:spLocks noGrp="1"/>
          </p:cNvSpPr>
          <p:nvPr>
            <p:ph idx="1"/>
          </p:nvPr>
        </p:nvSpPr>
        <p:spPr>
          <a:xfrm>
            <a:off x="1650380" y="1562287"/>
            <a:ext cx="9614210" cy="4062219"/>
          </a:xfrm>
          <a:ln>
            <a:solidFill>
              <a:schemeClr val="accent1"/>
            </a:solidFill>
          </a:ln>
        </p:spPr>
        <p:txBody>
          <a:bodyPr/>
          <a:lstStyle/>
          <a:p>
            <a:pPr marL="0" indent="0">
              <a:buNone/>
              <a:defRPr/>
            </a:pPr>
            <a:r>
              <a:rPr lang="en-US" b="1" dirty="0">
                <a:latin typeface="Times New Roman" panose="02020603050405020304" pitchFamily="18" charset="0"/>
                <a:cs typeface="Times New Roman" panose="02020603050405020304" pitchFamily="18" charset="0"/>
              </a:rPr>
              <a:t>Many people use the two terms interchangeably, but their meanings are quite different.</a:t>
            </a:r>
          </a:p>
          <a:p>
            <a:pPr>
              <a:buFont typeface="Wingdings" panose="05000000000000000000" pitchFamily="2" charset="2"/>
              <a:buChar char="v"/>
              <a:defRPr/>
            </a:pPr>
            <a:r>
              <a:rPr lang="en-US" b="1" u="sng" dirty="0">
                <a:solidFill>
                  <a:srgbClr val="FF0000"/>
                </a:solidFill>
              </a:rPr>
              <a:t>Marketing strategy</a:t>
            </a:r>
          </a:p>
          <a:p>
            <a:pPr marL="0" indent="0">
              <a:buNone/>
              <a:defRPr/>
            </a:pPr>
            <a:r>
              <a:rPr lang="en-US" b="1" dirty="0">
                <a:latin typeface="Times New Roman" panose="02020603050405020304" pitchFamily="18" charset="0"/>
                <a:cs typeface="Times New Roman" panose="02020603050405020304" pitchFamily="18" charset="0"/>
              </a:rPr>
              <a:t>This includes an explanation of the goals a company needs to achieve with its marketing efforts. A company’s business goals shape its strategy.</a:t>
            </a:r>
          </a:p>
          <a:p>
            <a:pPr>
              <a:buFont typeface="Wingdings" panose="05000000000000000000" pitchFamily="2" charset="2"/>
              <a:buChar char="v"/>
              <a:defRPr/>
            </a:pPr>
            <a:r>
              <a:rPr lang="en-US" b="1" u="sng" dirty="0">
                <a:solidFill>
                  <a:srgbClr val="FF0000"/>
                </a:solidFill>
              </a:rPr>
              <a:t>Marketing plan</a:t>
            </a:r>
          </a:p>
          <a:p>
            <a:pPr marL="0" indent="0">
              <a:buNone/>
              <a:defRPr/>
            </a:pPr>
            <a:r>
              <a:rPr lang="en-US" b="1" dirty="0">
                <a:latin typeface="Times New Roman" panose="02020603050405020304" pitchFamily="18" charset="0"/>
                <a:cs typeface="Times New Roman" panose="02020603050405020304" pitchFamily="18" charset="0"/>
              </a:rPr>
              <a:t>A business’ marketing plan describes how it is going to achieve its marketing goals</a:t>
            </a:r>
            <a:r>
              <a:rPr lang="en-US" b="1" dirty="0" smtClean="0">
                <a:latin typeface="Times New Roman" panose="02020603050405020304" pitchFamily="18" charset="0"/>
                <a:cs typeface="Times New Roman" panose="02020603050405020304" pitchFamily="18" charset="0"/>
              </a:rPr>
              <a:t>.</a:t>
            </a:r>
            <a:endParaRPr lang="en-US" sz="2400" b="1" dirty="0"/>
          </a:p>
          <a:p>
            <a:pPr>
              <a:defRPr/>
            </a:pPr>
            <a:endParaRPr lang="ar-SA" sz="2400" b="1"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392748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92512" y="320186"/>
            <a:ext cx="10515600" cy="1325563"/>
          </a:xfrm>
          <a:ln>
            <a:noFill/>
            <a:miter lim="800000"/>
            <a:headEnd/>
            <a:tailEnd/>
          </a:ln>
        </p:spPr>
        <p:txBody>
          <a:bodyPr vert="horz" lIns="91440" tIns="45720" rIns="91440" bIns="45720" rtlCol="0" anchor="ctr">
            <a:normAutofit/>
          </a:bodyPr>
          <a:lstStyle/>
          <a:p>
            <a:pPr algn="ctr"/>
            <a:r>
              <a:rPr lang="en-US" altLang="ar-SA" sz="4000" b="1" dirty="0">
                <a:solidFill>
                  <a:schemeClr val="bg1"/>
                </a:solidFill>
                <a:latin typeface="+mn-lt"/>
              </a:rPr>
              <a:t>Creating a marketing strategy</a:t>
            </a:r>
            <a:endParaRPr lang="ar-SA" altLang="ar-SA" sz="4000" b="1" dirty="0">
              <a:solidFill>
                <a:schemeClr val="bg1"/>
              </a:solidFill>
              <a:latin typeface="+mn-lt"/>
            </a:endParaRPr>
          </a:p>
        </p:txBody>
      </p:sp>
      <p:sp>
        <p:nvSpPr>
          <p:cNvPr id="3" name="Content Placeholder 2"/>
          <p:cNvSpPr>
            <a:spLocks noGrp="1"/>
          </p:cNvSpPr>
          <p:nvPr>
            <p:ph idx="1"/>
          </p:nvPr>
        </p:nvSpPr>
        <p:spPr>
          <a:xfrm>
            <a:off x="1650380" y="1825625"/>
            <a:ext cx="9703420" cy="3683077"/>
          </a:xfrm>
          <a:ln>
            <a:solidFill>
              <a:schemeClr val="accent1"/>
            </a:solidFill>
          </a:ln>
        </p:spPr>
        <p:txBody>
          <a:bodyPr/>
          <a:lstStyle/>
          <a:p>
            <a:pPr marL="0" indent="0">
              <a:buNone/>
              <a:defRPr/>
            </a:pPr>
            <a:r>
              <a:rPr lang="en-US" altLang="ar-SA" sz="3200" b="1" u="sng" dirty="0" smtClean="0">
                <a:solidFill>
                  <a:srgbClr val="FF0000"/>
                </a:solidFill>
              </a:rPr>
              <a:t>To Creating a marketing strategy: </a:t>
            </a:r>
          </a:p>
          <a:p>
            <a:pPr marL="0" indent="0">
              <a:buNone/>
              <a:defRPr/>
            </a:pPr>
            <a:endParaRPr lang="en-US" altLang="ar-SA" b="1" u="sng" dirty="0" smtClean="0"/>
          </a:p>
          <a:p>
            <a:pPr marL="0" indent="0">
              <a:buFontTx/>
              <a:buAutoNum type="arabicPeriod"/>
              <a:defRPr/>
            </a:pPr>
            <a:r>
              <a:rPr lang="en-US" altLang="ar-SA" sz="3200" b="1" dirty="0" smtClean="0"/>
              <a:t>Targeting and positioning</a:t>
            </a:r>
          </a:p>
          <a:p>
            <a:pPr marL="0" indent="0">
              <a:buFontTx/>
              <a:buAutoNum type="arabicPeriod"/>
              <a:defRPr/>
            </a:pPr>
            <a:r>
              <a:rPr lang="en-US" altLang="ar-SA" sz="3200" b="1" dirty="0" smtClean="0"/>
              <a:t> promotional tactics</a:t>
            </a:r>
          </a:p>
          <a:p>
            <a:pPr marL="0" indent="0">
              <a:buFontTx/>
              <a:buAutoNum type="arabicPeriod"/>
              <a:defRPr/>
            </a:pPr>
            <a:r>
              <a:rPr lang="en-US" altLang="ar-SA" sz="3200" b="1" dirty="0" smtClean="0"/>
              <a:t>Monitoring and evaluation</a:t>
            </a:r>
          </a:p>
          <a:p>
            <a:pPr marL="0" indent="0">
              <a:defRPr/>
            </a:pPr>
            <a:endParaRPr lang="en-US" altLang="ar-SA" b="1" u="sng" dirty="0" smtClean="0"/>
          </a:p>
          <a:p>
            <a:pPr marL="0" indent="0">
              <a:defRPr/>
            </a:pPr>
            <a:endParaRPr lang="en-US" altLang="ar-SA" b="1" u="sng" dirty="0" smtClean="0"/>
          </a:p>
          <a:p>
            <a:pPr marL="0" indent="0">
              <a:defRPr/>
            </a:pPr>
            <a:endParaRPr lang="ar-SA" altLang="ar-SA" b="1" dirty="0" smtClean="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3326478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70210" y="236724"/>
            <a:ext cx="10515600" cy="1325563"/>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Creating a marketing strategy</a:t>
            </a:r>
          </a:p>
        </p:txBody>
      </p:sp>
      <p:sp>
        <p:nvSpPr>
          <p:cNvPr id="3" name="Content Placeholder 2"/>
          <p:cNvSpPr>
            <a:spLocks noGrp="1"/>
          </p:cNvSpPr>
          <p:nvPr>
            <p:ph idx="1"/>
          </p:nvPr>
        </p:nvSpPr>
        <p:spPr>
          <a:xfrm>
            <a:off x="1416205" y="1562287"/>
            <a:ext cx="9337288" cy="4381313"/>
          </a:xfrm>
          <a:ln>
            <a:solidFill>
              <a:schemeClr val="accent1"/>
            </a:solidFill>
          </a:ln>
        </p:spPr>
        <p:txBody>
          <a:bodyPr>
            <a:normAutofit lnSpcReduction="10000"/>
          </a:bodyPr>
          <a:lstStyle/>
          <a:p>
            <a:pPr>
              <a:defRPr/>
            </a:pPr>
            <a:r>
              <a:rPr lang="en-US" sz="3200" b="1" u="sng" dirty="0">
                <a:solidFill>
                  <a:srgbClr val="FF0000"/>
                </a:solidFill>
              </a:rPr>
              <a:t>Creating a marketing strategy</a:t>
            </a:r>
          </a:p>
          <a:p>
            <a:pPr>
              <a:buFont typeface="Wingdings" panose="05000000000000000000" pitchFamily="2" charset="2"/>
              <a:buChar char="ü"/>
              <a:defRPr/>
            </a:pPr>
            <a:r>
              <a:rPr lang="en-US" sz="2400" b="1" u="sng" dirty="0">
                <a:latin typeface="Times New Roman" panose="02020603050405020304" pitchFamily="18" charset="0"/>
                <a:cs typeface="Times New Roman" panose="02020603050405020304" pitchFamily="18" charset="0"/>
              </a:rPr>
              <a:t>Targeting and positioning</a:t>
            </a:r>
          </a:p>
          <a:p>
            <a:pPr marL="0" indent="0">
              <a:buNone/>
              <a:defRPr/>
            </a:pPr>
            <a:r>
              <a:rPr lang="en-US" sz="2000" dirty="0">
                <a:latin typeface="Times New Roman" panose="02020603050405020304" pitchFamily="18" charset="0"/>
                <a:cs typeface="Times New Roman" panose="02020603050405020304" pitchFamily="18" charset="0"/>
              </a:rPr>
              <a:t>You must target the market segments that represent the greatest profits for your business. What your product or service offers must meet the needs and expectations of the target market you have selected.</a:t>
            </a:r>
          </a:p>
          <a:p>
            <a:pPr>
              <a:buFont typeface="Wingdings" panose="05000000000000000000" pitchFamily="2" charset="2"/>
              <a:buChar char="ü"/>
              <a:defRPr/>
            </a:pPr>
            <a:r>
              <a:rPr lang="en-US" sz="1800" b="1" dirty="0"/>
              <a:t> </a:t>
            </a:r>
            <a:r>
              <a:rPr lang="en-US" sz="2400" b="1" u="sng" dirty="0">
                <a:latin typeface="Times New Roman" panose="02020603050405020304" pitchFamily="18" charset="0"/>
                <a:cs typeface="Times New Roman" panose="02020603050405020304" pitchFamily="18" charset="0"/>
              </a:rPr>
              <a:t>promotional tactics</a:t>
            </a:r>
          </a:p>
          <a:p>
            <a:pPr marL="0" indent="0">
              <a:buNone/>
              <a:defRPr/>
            </a:pPr>
            <a:r>
              <a:rPr lang="en-US" sz="2000" dirty="0">
                <a:latin typeface="Times New Roman" panose="02020603050405020304" pitchFamily="18" charset="0"/>
                <a:cs typeface="Times New Roman" panose="02020603050405020304" pitchFamily="18" charset="0"/>
              </a:rPr>
              <a:t>When you have designed your marketing strategy, you need to decide how to make sure your target segment knows about your product or service. You must also tell them why and how your product can meet their needs.</a:t>
            </a:r>
          </a:p>
          <a:p>
            <a:pPr>
              <a:buFont typeface="Wingdings" panose="05000000000000000000" pitchFamily="2" charset="2"/>
              <a:buChar char="ü"/>
              <a:defRPr/>
            </a:pPr>
            <a:r>
              <a:rPr lang="en-US" sz="2400" b="1" u="sng" dirty="0" smtClean="0">
                <a:latin typeface="Times New Roman" panose="02020603050405020304" pitchFamily="18" charset="0"/>
                <a:cs typeface="Times New Roman" panose="02020603050405020304" pitchFamily="18" charset="0"/>
              </a:rPr>
              <a:t>Monitoring and </a:t>
            </a:r>
            <a:r>
              <a:rPr lang="en-US" sz="2400" b="1" u="sng" dirty="0">
                <a:latin typeface="Times New Roman" panose="02020603050405020304" pitchFamily="18" charset="0"/>
                <a:cs typeface="Times New Roman" panose="02020603050405020304" pitchFamily="18" charset="0"/>
              </a:rPr>
              <a:t>evaluation</a:t>
            </a:r>
          </a:p>
          <a:p>
            <a:pPr marL="0" indent="0">
              <a:buNone/>
              <a:defRPr/>
            </a:pPr>
            <a:r>
              <a:rPr lang="en-US" sz="2000" dirty="0">
                <a:latin typeface="Times New Roman" panose="02020603050405020304" pitchFamily="18" charset="0"/>
                <a:cs typeface="Times New Roman" panose="02020603050405020304" pitchFamily="18" charset="0"/>
              </a:rPr>
              <a:t>You must monitor and evaluate or assess your strategy. It is important. Unfortunately, many people in business skip this part</a:t>
            </a:r>
          </a:p>
          <a:p>
            <a:pPr marL="0" indent="0">
              <a:buNone/>
              <a:defRPr/>
            </a:pPr>
            <a:endParaRPr lang="en-US" sz="1800" dirty="0"/>
          </a:p>
          <a:p>
            <a:pPr marL="0" indent="0">
              <a:buNone/>
              <a:defRPr/>
            </a:pPr>
            <a:endParaRPr lang="en-US" sz="1800" dirty="0"/>
          </a:p>
          <a:p>
            <a:pPr marL="0" indent="0">
              <a:buNone/>
              <a:defRPr/>
            </a:pPr>
            <a:endParaRPr lang="en-US" sz="1800" dirty="0"/>
          </a:p>
          <a:p>
            <a:pPr marL="0" indent="0">
              <a:buNone/>
              <a:defRPr/>
            </a:pPr>
            <a:endParaRPr lang="en-US" sz="1800" dirty="0"/>
          </a:p>
          <a:p>
            <a:pPr marL="0" indent="0">
              <a:buNone/>
              <a:defRPr/>
            </a:pPr>
            <a:endParaRPr lang="ar-SA" dirty="0"/>
          </a:p>
        </p:txBody>
      </p:sp>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557330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type="body" idx="1"/>
          </p:nvPr>
        </p:nvSpPr>
        <p:spPr>
          <a:xfrm>
            <a:off x="1676400" y="1676401"/>
            <a:ext cx="8458200" cy="3754243"/>
          </a:xfrm>
          <a:ln>
            <a:solidFill>
              <a:schemeClr val="accent1"/>
            </a:solidFill>
          </a:ln>
        </p:spPr>
        <p:txBody>
          <a:bodyPr/>
          <a:lstStyle/>
          <a:p>
            <a:pPr marL="0" indent="0">
              <a:buNone/>
              <a:defRPr/>
            </a:pPr>
            <a:r>
              <a:rPr lang="en-GB" altLang="ar-SA" b="1" u="sng" dirty="0" smtClean="0">
                <a:solidFill>
                  <a:srgbClr val="FF0000"/>
                </a:solidFill>
              </a:rPr>
              <a:t>What is the marketing concept?</a:t>
            </a:r>
          </a:p>
          <a:p>
            <a:pPr eaLnBrk="1" hangingPunct="1">
              <a:buFontTx/>
              <a:buNone/>
              <a:defRPr/>
            </a:pPr>
            <a:r>
              <a:rPr lang="en-GB" altLang="ar-SA" dirty="0" smtClean="0"/>
              <a:t>		</a:t>
            </a:r>
          </a:p>
          <a:p>
            <a:pPr eaLnBrk="1" hangingPunct="1">
              <a:buFontTx/>
              <a:buNone/>
              <a:defRPr/>
            </a:pPr>
            <a:r>
              <a:rPr lang="en-GB" altLang="ar-SA" dirty="0"/>
              <a:t>“…</a:t>
            </a:r>
            <a:r>
              <a:rPr lang="en-GB" altLang="ar-SA" b="1" dirty="0">
                <a:latin typeface="Times New Roman" panose="02020603050405020304" pitchFamily="18" charset="0"/>
                <a:cs typeface="Times New Roman" panose="02020603050405020304" pitchFamily="18" charset="0"/>
              </a:rPr>
              <a:t>determining the needs and wants of target markets and delivering the desired satisfactions more effectively and efficiently than competitor’s do.”</a:t>
            </a:r>
          </a:p>
          <a:p>
            <a:pPr eaLnBrk="1" hangingPunct="1">
              <a:buFontTx/>
              <a:buNone/>
              <a:defRPr/>
            </a:pPr>
            <a:r>
              <a:rPr lang="en-GB" altLang="ar-SA" b="1" dirty="0" smtClean="0"/>
              <a:t>	</a:t>
            </a:r>
            <a:r>
              <a:rPr lang="en-GB" altLang="ar-SA" b="1" dirty="0" smtClean="0">
                <a:latin typeface="Times New Roman" panose="02020603050405020304" pitchFamily="18" charset="0"/>
                <a:cs typeface="Times New Roman" panose="02020603050405020304" pitchFamily="18" charset="0"/>
              </a:rPr>
              <a:t>(</a:t>
            </a:r>
            <a:r>
              <a:rPr lang="en-GB" altLang="ar-SA" b="1" dirty="0">
                <a:latin typeface="Times New Roman" panose="02020603050405020304" pitchFamily="18" charset="0"/>
                <a:cs typeface="Times New Roman" panose="02020603050405020304" pitchFamily="18" charset="0"/>
              </a:rPr>
              <a:t>Kotler et al, ‘96)</a:t>
            </a:r>
          </a:p>
        </p:txBody>
      </p:sp>
      <p:sp>
        <p:nvSpPr>
          <p:cNvPr id="16388" name="Title 1"/>
          <p:cNvSpPr>
            <a:spLocks noGrp="1"/>
          </p:cNvSpPr>
          <p:nvPr>
            <p:ph type="title"/>
          </p:nvPr>
        </p:nvSpPr>
        <p:spPr>
          <a:xfrm>
            <a:off x="1460810" y="340112"/>
            <a:ext cx="8673790" cy="1143000"/>
          </a:xfrm>
          <a:ln>
            <a:noFill/>
            <a:miter lim="800000"/>
            <a:headEnd/>
            <a:tailEnd/>
          </a:ln>
        </p:spPr>
        <p:txBody>
          <a:bodyPr vert="horz" lIns="91440" tIns="45720" rIns="91440" bIns="45720" rtlCol="0" anchor="ctr">
            <a:normAutofit/>
          </a:bodyPr>
          <a:lstStyle/>
          <a:p>
            <a:pPr algn="ctr"/>
            <a:r>
              <a:rPr lang="en-GB" altLang="ar-SA" sz="3600" b="1" dirty="0" smtClean="0">
                <a:solidFill>
                  <a:schemeClr val="bg1"/>
                </a:solidFill>
                <a:latin typeface="+mn-lt"/>
              </a:rPr>
              <a:t>The </a:t>
            </a:r>
            <a:r>
              <a:rPr lang="en-GB" altLang="ar-SA" sz="3600" b="1" dirty="0">
                <a:solidFill>
                  <a:schemeClr val="bg1"/>
                </a:solidFill>
                <a:latin typeface="+mn-lt"/>
              </a:rPr>
              <a:t>marketing concept</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539326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2819" y="236724"/>
            <a:ext cx="9132849" cy="1268691"/>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What is strategic marketing management?</a:t>
            </a:r>
            <a:br>
              <a:rPr lang="en-US" sz="3600" b="1" dirty="0">
                <a:solidFill>
                  <a:schemeClr val="bg1"/>
                </a:solidFill>
                <a:latin typeface="+mn-lt"/>
              </a:rPr>
            </a:br>
            <a:r>
              <a:rPr lang="en-US" sz="3600" b="1" dirty="0">
                <a:solidFill>
                  <a:schemeClr val="bg1"/>
                </a:solidFill>
                <a:latin typeface="+mn-lt"/>
              </a:rPr>
              <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092819" y="1757596"/>
            <a:ext cx="10214518" cy="3695350"/>
          </a:xfrm>
          <a:ln>
            <a:solidFill>
              <a:schemeClr val="accent1"/>
            </a:solidFill>
          </a:ln>
        </p:spPr>
        <p:txBody>
          <a:bodyPr anchor="t"/>
          <a:lstStyle/>
          <a:p>
            <a:pPr marL="0" indent="0">
              <a:buNone/>
            </a:pPr>
            <a:r>
              <a:rPr lang="en-US" b="1" u="sng" dirty="0">
                <a:solidFill>
                  <a:srgbClr val="FF0000"/>
                </a:solidFill>
              </a:rPr>
              <a:t>Definition of strategic marketing management</a:t>
            </a:r>
          </a:p>
          <a:p>
            <a:r>
              <a:rPr lang="en-US" b="1" dirty="0"/>
              <a:t>Strategic marketing management is the process of implementing your business’ mission through specific and strategic processes in order to maximize your current marketing plan</a:t>
            </a:r>
            <a:r>
              <a:rPr lang="en-US" b="1" dirty="0" smtClean="0"/>
              <a:t>.</a:t>
            </a:r>
          </a:p>
          <a:p>
            <a:endParaRPr lang="en-US" b="1" dirty="0"/>
          </a:p>
          <a:p>
            <a:r>
              <a:rPr lang="en-US" b="1" dirty="0"/>
              <a:t>Essentially, it is the act of making strategic decisions within a marketing plan in order to better that plan.</a:t>
            </a:r>
            <a:endParaRPr lang="ar-SA" b="1"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339263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176" y="236725"/>
            <a:ext cx="9755458" cy="1279842"/>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History of strategic marketing management</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endParaRPr lang="ar-SA" sz="2800" b="1" dirty="0">
              <a:solidFill>
                <a:schemeClr val="bg1"/>
              </a:solidFill>
              <a:latin typeface="+mn-lt"/>
            </a:endParaRPr>
          </a:p>
        </p:txBody>
      </p:sp>
      <p:sp>
        <p:nvSpPr>
          <p:cNvPr id="3" name="Content Placeholder 2"/>
          <p:cNvSpPr>
            <a:spLocks noGrp="1"/>
          </p:cNvSpPr>
          <p:nvPr>
            <p:ph idx="1"/>
          </p:nvPr>
        </p:nvSpPr>
        <p:spPr>
          <a:xfrm>
            <a:off x="1293540" y="1825625"/>
            <a:ext cx="10060259" cy="3526960"/>
          </a:xfrm>
          <a:ln>
            <a:solidFill>
              <a:schemeClr val="accent1"/>
            </a:solidFill>
          </a:ln>
        </p:spPr>
        <p:txBody>
          <a:bodyPr anchor="t"/>
          <a:lstStyle/>
          <a:p>
            <a:pPr marL="0" indent="0">
              <a:buNone/>
            </a:pPr>
            <a:r>
              <a:rPr lang="en-US" b="1" dirty="0">
                <a:solidFill>
                  <a:srgbClr val="FF0000"/>
                </a:solidFill>
              </a:rPr>
              <a:t>Over the past nearly 30 years, strategic management has evolved considerably compared to what it is today.</a:t>
            </a:r>
          </a:p>
          <a:p>
            <a:pPr marL="514350" indent="-514350">
              <a:buFont typeface="+mj-lt"/>
              <a:buAutoNum type="arabicPeriod"/>
            </a:pPr>
            <a:r>
              <a:rPr lang="en-US" b="1" dirty="0" smtClean="0"/>
              <a:t>Budgeting</a:t>
            </a:r>
          </a:p>
          <a:p>
            <a:pPr marL="514350" indent="-514350">
              <a:buFont typeface="+mj-lt"/>
              <a:buAutoNum type="arabicPeriod"/>
            </a:pPr>
            <a:r>
              <a:rPr lang="en-US" b="1" dirty="0"/>
              <a:t>Long-range </a:t>
            </a:r>
            <a:r>
              <a:rPr lang="en-US" b="1" dirty="0" smtClean="0"/>
              <a:t>planning</a:t>
            </a:r>
          </a:p>
          <a:p>
            <a:pPr marL="514350" indent="-514350">
              <a:buFont typeface="+mj-lt"/>
              <a:buAutoNum type="arabicPeriod"/>
            </a:pPr>
            <a:r>
              <a:rPr lang="en-US" b="1" dirty="0"/>
              <a:t>Strategic </a:t>
            </a:r>
            <a:r>
              <a:rPr lang="en-US" b="1" dirty="0" smtClean="0"/>
              <a:t>planning</a:t>
            </a:r>
          </a:p>
          <a:p>
            <a:pPr marL="514350" indent="-514350">
              <a:buFont typeface="+mj-lt"/>
              <a:buAutoNum type="arabicPeriod"/>
            </a:pPr>
            <a:r>
              <a:rPr lang="en-US" b="1" dirty="0"/>
              <a:t>Strategic marketing management</a:t>
            </a:r>
          </a:p>
          <a:p>
            <a:endParaRPr lang="en-US" b="1" dirty="0">
              <a:solidFill>
                <a:srgbClr val="FF0000"/>
              </a:solidFill>
            </a:endParaRPr>
          </a:p>
          <a:p>
            <a:endParaRPr lang="en-US" b="1" dirty="0" smtClean="0">
              <a:solidFill>
                <a:srgbClr val="FF0000"/>
              </a:solidFill>
            </a:endParaRPr>
          </a:p>
          <a:p>
            <a:endParaRPr lang="en-US" b="1" dirty="0">
              <a:solidFill>
                <a:srgbClr val="FF0000"/>
              </a:solidFill>
            </a:endParaRPr>
          </a:p>
          <a:p>
            <a:endParaRPr lang="en-US" b="1" dirty="0">
              <a:solidFill>
                <a:srgbClr val="FF0000"/>
              </a:solidFill>
            </a:endParaRPr>
          </a:p>
          <a:p>
            <a:endParaRPr lang="en-US" dirty="0" smtClean="0"/>
          </a:p>
          <a:p>
            <a:endParaRPr lang="ar-SA"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4042223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6938" y="183516"/>
            <a:ext cx="9180243" cy="1209760"/>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History of strategic marketing management</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endParaRPr lang="ar-SA" sz="2800" b="1" dirty="0">
              <a:solidFill>
                <a:schemeClr val="bg1"/>
              </a:solidFill>
              <a:latin typeface="+mn-lt"/>
            </a:endParaRPr>
          </a:p>
        </p:txBody>
      </p:sp>
      <p:sp>
        <p:nvSpPr>
          <p:cNvPr id="3" name="Content Placeholder 2"/>
          <p:cNvSpPr>
            <a:spLocks noGrp="1"/>
          </p:cNvSpPr>
          <p:nvPr>
            <p:ph idx="1"/>
          </p:nvPr>
        </p:nvSpPr>
        <p:spPr>
          <a:xfrm>
            <a:off x="1600197" y="1557997"/>
            <a:ext cx="9394905" cy="4240637"/>
          </a:xfrm>
          <a:ln>
            <a:solidFill>
              <a:schemeClr val="accent1"/>
            </a:solidFill>
          </a:ln>
        </p:spPr>
        <p:txBody>
          <a:bodyPr>
            <a:normAutofit/>
          </a:bodyPr>
          <a:lstStyle/>
          <a:p>
            <a:pPr marL="0" indent="0">
              <a:buNone/>
            </a:pPr>
            <a:r>
              <a:rPr lang="en-US" b="1" dirty="0" smtClean="0">
                <a:solidFill>
                  <a:srgbClr val="FF0000"/>
                </a:solidFill>
              </a:rPr>
              <a:t>1.Budgeting</a:t>
            </a:r>
            <a:endParaRPr lang="en-US" b="1" dirty="0">
              <a:solidFill>
                <a:srgbClr val="FF0000"/>
              </a:solidFill>
            </a:endParaRPr>
          </a:p>
          <a:p>
            <a:r>
              <a:rPr lang="en-US" sz="2400" b="1" dirty="0"/>
              <a:t>Initially, strategic management, marketing, and otherwise were simply referred to as budgeting. Just as the name suggests, the methodology was mainly concerned with budgetary and control mechanisms. The methodology itself used the budget and its many variants as a way to manage marketing plans and marketing </a:t>
            </a:r>
            <a:r>
              <a:rPr lang="en-US" sz="2400" b="1" dirty="0" smtClean="0"/>
              <a:t>audits.</a:t>
            </a:r>
          </a:p>
          <a:p>
            <a:pPr marL="0" indent="0">
              <a:buNone/>
            </a:pPr>
            <a:r>
              <a:rPr lang="en-US" b="1" dirty="0" smtClean="0">
                <a:solidFill>
                  <a:srgbClr val="FF0000"/>
                </a:solidFill>
              </a:rPr>
              <a:t>2.Long-range </a:t>
            </a:r>
            <a:r>
              <a:rPr lang="en-US" b="1" dirty="0">
                <a:solidFill>
                  <a:srgbClr val="FF0000"/>
                </a:solidFill>
              </a:rPr>
              <a:t>planning</a:t>
            </a:r>
          </a:p>
          <a:p>
            <a:r>
              <a:rPr lang="en-US" sz="2400" b="1" dirty="0" smtClean="0"/>
              <a:t>After budgeting, long-range planning emerged as the focus shifted towards forecasting. Using trends at the time, predictions were made concerning sales, costs, and profits.</a:t>
            </a:r>
          </a:p>
          <a:p>
            <a:endParaRPr lang="en-US" sz="2400" b="1" dirty="0"/>
          </a:p>
          <a:p>
            <a:endParaRPr lang="ar-SA" sz="2400" dirty="0"/>
          </a:p>
        </p:txBody>
      </p:sp>
      <p:sp>
        <p:nvSpPr>
          <p:cNvPr id="6" name="TextBox 5"/>
          <p:cNvSpPr txBox="1"/>
          <p:nvPr/>
        </p:nvSpPr>
        <p:spPr>
          <a:xfrm>
            <a:off x="139725" y="180968"/>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41424805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5844" y="365125"/>
            <a:ext cx="9344722" cy="1325563"/>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History of strategic marketing management</a:t>
            </a:r>
            <a:br>
              <a:rPr lang="en-US" sz="3600" b="1" dirty="0">
                <a:solidFill>
                  <a:schemeClr val="bg1"/>
                </a:solidFill>
                <a:latin typeface="+mn-lt"/>
              </a:rPr>
            </a:br>
            <a:r>
              <a:rPr lang="en-US" sz="3600" b="1" dirty="0">
                <a:solidFill>
                  <a:schemeClr val="bg1"/>
                </a:solidFill>
                <a:latin typeface="+mn-lt"/>
              </a:rPr>
              <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449658" y="1825625"/>
            <a:ext cx="9210907" cy="3906102"/>
          </a:xfrm>
          <a:ln>
            <a:solidFill>
              <a:schemeClr val="accent1"/>
            </a:solidFill>
          </a:ln>
        </p:spPr>
        <p:txBody>
          <a:bodyPr>
            <a:normAutofit lnSpcReduction="10000"/>
          </a:bodyPr>
          <a:lstStyle/>
          <a:p>
            <a:pPr marL="0" indent="0">
              <a:buNone/>
            </a:pPr>
            <a:r>
              <a:rPr lang="en-US" b="1" dirty="0" smtClean="0">
                <a:solidFill>
                  <a:srgbClr val="FF0000"/>
                </a:solidFill>
              </a:rPr>
              <a:t>3. Strategic </a:t>
            </a:r>
            <a:r>
              <a:rPr lang="en-US" b="1" dirty="0">
                <a:solidFill>
                  <a:srgbClr val="FF0000"/>
                </a:solidFill>
              </a:rPr>
              <a:t>planning</a:t>
            </a:r>
          </a:p>
          <a:p>
            <a:r>
              <a:rPr lang="en-US" sz="2400" b="1" dirty="0"/>
              <a:t>During the 70s and 80s, strategic planning placed focus on overall direction and control over planning. There was still a bit of forecasting involved, but the main focus was on the business side of things. </a:t>
            </a:r>
            <a:endParaRPr lang="en-US" sz="2400" b="1" dirty="0" smtClean="0"/>
          </a:p>
          <a:p>
            <a:pPr marL="0" indent="0">
              <a:buNone/>
            </a:pPr>
            <a:endParaRPr lang="en-US" sz="2400" b="1" dirty="0" smtClean="0"/>
          </a:p>
          <a:p>
            <a:pPr marL="0" indent="0">
              <a:buNone/>
            </a:pPr>
            <a:r>
              <a:rPr lang="en-US" b="1" dirty="0" smtClean="0">
                <a:solidFill>
                  <a:srgbClr val="FF0000"/>
                </a:solidFill>
              </a:rPr>
              <a:t>4. Strategic marketing management</a:t>
            </a:r>
            <a:endParaRPr lang="en-US" b="1" dirty="0"/>
          </a:p>
          <a:p>
            <a:r>
              <a:rPr lang="en-US" sz="2400" b="1" dirty="0" smtClean="0"/>
              <a:t>The idea behind strategic marketing management is to adapt to your market as things change around you. The goal remains the same, but the path that leads you towards your goal can change.</a:t>
            </a:r>
          </a:p>
          <a:p>
            <a:endParaRPr lang="en-US" sz="2400" b="1" dirty="0"/>
          </a:p>
          <a:p>
            <a:endParaRPr lang="ar-SA" sz="2400" b="1"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784784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892" y="487183"/>
            <a:ext cx="7683191" cy="884417"/>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The benefits of strategic marketing management con. ….</a:t>
            </a:r>
            <a:br>
              <a:rPr lang="en-US" sz="2800" b="1" dirty="0">
                <a:solidFill>
                  <a:schemeClr val="bg1"/>
                </a:solidFill>
                <a:latin typeface="+mn-lt"/>
              </a:rPr>
            </a:br>
            <a:endParaRPr lang="ar-SA" sz="2800" b="1" dirty="0">
              <a:solidFill>
                <a:schemeClr val="bg1"/>
              </a:solidFill>
              <a:latin typeface="+mn-lt"/>
            </a:endParaRPr>
          </a:p>
        </p:txBody>
      </p:sp>
      <p:sp>
        <p:nvSpPr>
          <p:cNvPr id="3" name="Content Placeholder 2"/>
          <p:cNvSpPr>
            <a:spLocks noGrp="1"/>
          </p:cNvSpPr>
          <p:nvPr>
            <p:ph idx="1"/>
          </p:nvPr>
        </p:nvSpPr>
        <p:spPr>
          <a:xfrm>
            <a:off x="1650380" y="1825625"/>
            <a:ext cx="9703420" cy="3493507"/>
          </a:xfrm>
          <a:ln>
            <a:solidFill>
              <a:schemeClr val="accent1"/>
            </a:solidFill>
          </a:ln>
        </p:spPr>
        <p:txBody>
          <a:bodyPr anchor="t"/>
          <a:lstStyle/>
          <a:p>
            <a:r>
              <a:rPr lang="en-US" sz="3200" b="1" dirty="0" smtClean="0">
                <a:solidFill>
                  <a:srgbClr val="FF0000"/>
                </a:solidFill>
              </a:rPr>
              <a:t>Here are a few of the advantages in implementing a strategic marketing strategy:</a:t>
            </a:r>
          </a:p>
          <a:p>
            <a:pPr marL="514350" indent="-514350">
              <a:buFont typeface="+mj-lt"/>
              <a:buAutoNum type="arabicPeriod"/>
            </a:pPr>
            <a:r>
              <a:rPr lang="en-US" b="1" dirty="0" smtClean="0"/>
              <a:t>A better understanding of the market</a:t>
            </a:r>
          </a:p>
          <a:p>
            <a:pPr marL="514350" indent="-514350">
              <a:buFont typeface="+mj-lt"/>
              <a:buAutoNum type="arabicPeriod"/>
            </a:pPr>
            <a:r>
              <a:rPr lang="en-US" b="1" dirty="0" smtClean="0"/>
              <a:t>Helps </a:t>
            </a:r>
            <a:r>
              <a:rPr lang="en-US" b="1" dirty="0"/>
              <a:t>identify the strategic direction</a:t>
            </a:r>
          </a:p>
          <a:p>
            <a:pPr marL="514350" indent="-514350">
              <a:buFont typeface="+mj-lt"/>
              <a:buAutoNum type="arabicPeriod"/>
            </a:pPr>
            <a:r>
              <a:rPr lang="en-US" b="1" dirty="0"/>
              <a:t>Can have a big pay off</a:t>
            </a:r>
          </a:p>
          <a:p>
            <a:endParaRPr lang="ar-SA"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4222679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0503" y="236724"/>
            <a:ext cx="9387468" cy="1325563"/>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A better understanding of the market</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471961" y="1846805"/>
            <a:ext cx="9322420" cy="3450024"/>
          </a:xfrm>
          <a:ln>
            <a:solidFill>
              <a:schemeClr val="accent1"/>
            </a:solidFill>
          </a:ln>
        </p:spPr>
        <p:txBody>
          <a:bodyPr anchor="t"/>
          <a:lstStyle/>
          <a:p>
            <a:r>
              <a:rPr lang="en-US" sz="3200" b="1" dirty="0">
                <a:solidFill>
                  <a:srgbClr val="FF0000"/>
                </a:solidFill>
              </a:rPr>
              <a:t>A better understanding of the market</a:t>
            </a:r>
          </a:p>
          <a:p>
            <a:r>
              <a:rPr lang="en-US" b="1" dirty="0"/>
              <a:t>The research involved in properly implementing strategic marketing management will inevitably end in a better understanding of your given market. Research regarding domestic and international markets, competition, and market trends will need to be conducted.</a:t>
            </a:r>
          </a:p>
          <a:p>
            <a:endParaRPr lang="ar-SA"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010697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36724"/>
            <a:ext cx="8597590" cy="1325563"/>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Helps identify the strategic direction</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371601" y="1929161"/>
            <a:ext cx="8597589" cy="3479180"/>
          </a:xfrm>
          <a:ln>
            <a:solidFill>
              <a:schemeClr val="accent1"/>
            </a:solidFill>
          </a:ln>
        </p:spPr>
        <p:txBody>
          <a:bodyPr anchor="ctr"/>
          <a:lstStyle/>
          <a:p>
            <a:r>
              <a:rPr lang="en-US" sz="3200" b="1" dirty="0">
                <a:solidFill>
                  <a:srgbClr val="FF0000"/>
                </a:solidFill>
              </a:rPr>
              <a:t>Helps identify the strategic direction</a:t>
            </a:r>
          </a:p>
          <a:p>
            <a:r>
              <a:rPr lang="en-US" b="1" dirty="0"/>
              <a:t>Strategic marketing management involves making better decisions that align your plan with the company’s goals.</a:t>
            </a:r>
          </a:p>
          <a:p>
            <a:endParaRPr lang="ar-SA"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176267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4332" y="236724"/>
            <a:ext cx="9132849" cy="1325563"/>
          </a:xfrm>
          <a:ln>
            <a:noFill/>
            <a:miter lim="800000"/>
            <a:headEnd/>
            <a:tailEnd/>
          </a:ln>
        </p:spPr>
        <p:txBody>
          <a:bodyPr vert="horz" lIns="91440" tIns="45720" rIns="91440" bIns="45720" rtlCol="0" anchor="ctr">
            <a:noAutofit/>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Can have a big pay off</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449659" y="1825625"/>
            <a:ext cx="8497230" cy="3515809"/>
          </a:xfrm>
          <a:ln>
            <a:solidFill>
              <a:schemeClr val="accent1"/>
            </a:solidFill>
          </a:ln>
        </p:spPr>
        <p:txBody>
          <a:bodyPr anchor="ctr"/>
          <a:lstStyle/>
          <a:p>
            <a:r>
              <a:rPr lang="en-US" sz="3200" b="1" dirty="0">
                <a:solidFill>
                  <a:srgbClr val="FF0000"/>
                </a:solidFill>
              </a:rPr>
              <a:t>Can have a big pay off</a:t>
            </a:r>
          </a:p>
          <a:p>
            <a:r>
              <a:rPr lang="en-US" b="1" dirty="0"/>
              <a:t>If implemented correctly, strategic marketing management can yield some impressive results for a business. The result could be a better handle on budget, and an overall increase in the longevity of a business</a:t>
            </a:r>
          </a:p>
          <a:p>
            <a:endParaRPr lang="ar-SA"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172414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4365" y="236724"/>
            <a:ext cx="9153293" cy="1325563"/>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Examples of strategic marketing management</a:t>
            </a:r>
            <a:br>
              <a:rPr lang="en-US" sz="2800" b="1" dirty="0">
                <a:solidFill>
                  <a:schemeClr val="bg1"/>
                </a:solidFill>
                <a:latin typeface="+mn-lt"/>
              </a:rPr>
            </a:br>
            <a:r>
              <a:rPr lang="en-US" sz="2800" b="1" dirty="0">
                <a:solidFill>
                  <a:schemeClr val="bg1"/>
                </a:solidFill>
                <a:latin typeface="+mn-lt"/>
              </a:rPr>
              <a:t/>
            </a:r>
            <a:br>
              <a:rPr lang="en-US" sz="2800" b="1" dirty="0">
                <a:solidFill>
                  <a:schemeClr val="bg1"/>
                </a:solidFill>
                <a:latin typeface="+mn-lt"/>
              </a:rPr>
            </a:br>
            <a:endParaRPr lang="ar-SA" sz="2800" b="1" dirty="0">
              <a:solidFill>
                <a:schemeClr val="bg1"/>
              </a:solidFill>
              <a:latin typeface="+mn-lt"/>
            </a:endParaRPr>
          </a:p>
        </p:txBody>
      </p:sp>
      <p:sp>
        <p:nvSpPr>
          <p:cNvPr id="3" name="Content Placeholder 2"/>
          <p:cNvSpPr>
            <a:spLocks noGrp="1"/>
          </p:cNvSpPr>
          <p:nvPr>
            <p:ph idx="1"/>
          </p:nvPr>
        </p:nvSpPr>
        <p:spPr>
          <a:xfrm>
            <a:off x="1170878" y="1825625"/>
            <a:ext cx="10182922" cy="3805741"/>
          </a:xfrm>
          <a:ln>
            <a:solidFill>
              <a:schemeClr val="accent1"/>
            </a:solidFill>
          </a:ln>
        </p:spPr>
        <p:txBody>
          <a:bodyPr anchor="ctr"/>
          <a:lstStyle/>
          <a:p>
            <a:r>
              <a:rPr lang="en-US" b="1" dirty="0"/>
              <a:t>Remember, strategic marketing management involves making strategic decisions within your current marketing plan in order to maximize your plan. A good example of this would be </a:t>
            </a:r>
            <a:r>
              <a:rPr lang="en-US" b="1" dirty="0" smtClean="0"/>
              <a:t>tesla  </a:t>
            </a:r>
            <a:r>
              <a:rPr lang="en-US" b="1" dirty="0"/>
              <a:t>and how they market themselves.</a:t>
            </a:r>
            <a:endParaRPr lang="ar-SA" b="1" dirty="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3886858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19100"/>
            <a:ext cx="10967224" cy="990600"/>
          </a:xfrm>
          <a:ln>
            <a:noFill/>
            <a:miter lim="800000"/>
            <a:headEnd/>
            <a:tailEnd/>
          </a:ln>
        </p:spPr>
        <p:txBody>
          <a:bodyPr vert="horz" lIns="91440" tIns="45720" rIns="91440" bIns="45720" rtlCol="0" anchor="ctr">
            <a:noAutofit/>
          </a:bodyPr>
          <a:lstStyle/>
          <a:p>
            <a:pPr algn="ctr"/>
            <a:r>
              <a:rPr lang="en-US" b="1" dirty="0">
                <a:solidFill>
                  <a:schemeClr val="bg1"/>
                </a:solidFill>
                <a:latin typeface="+mn-lt"/>
              </a:rPr>
              <a:t/>
            </a:r>
            <a:br>
              <a:rPr lang="en-US" b="1" dirty="0">
                <a:solidFill>
                  <a:schemeClr val="bg1"/>
                </a:solidFill>
                <a:latin typeface="+mn-lt"/>
              </a:rPr>
            </a:br>
            <a:r>
              <a:rPr lang="en-US" b="1" dirty="0">
                <a:solidFill>
                  <a:schemeClr val="bg1"/>
                </a:solidFill>
                <a:latin typeface="+mn-lt"/>
              </a:rPr>
              <a:t>Market Analysis</a:t>
            </a:r>
            <a:br>
              <a:rPr lang="en-US" b="1" dirty="0">
                <a:solidFill>
                  <a:schemeClr val="bg1"/>
                </a:solidFill>
                <a:latin typeface="+mn-lt"/>
              </a:rPr>
            </a:br>
            <a:endParaRPr lang="ar-SA" b="1" dirty="0">
              <a:solidFill>
                <a:schemeClr val="bg1"/>
              </a:solidFill>
              <a:latin typeface="+mn-lt"/>
            </a:endParaRPr>
          </a:p>
        </p:txBody>
      </p:sp>
      <p:sp>
        <p:nvSpPr>
          <p:cNvPr id="12291" name="Content Placeholder 2"/>
          <p:cNvSpPr>
            <a:spLocks noGrp="1"/>
          </p:cNvSpPr>
          <p:nvPr>
            <p:ph sz="quarter" idx="1"/>
          </p:nvPr>
        </p:nvSpPr>
        <p:spPr>
          <a:xfrm>
            <a:off x="1616927" y="1592076"/>
            <a:ext cx="9300117" cy="4095046"/>
          </a:xfrm>
          <a:ln>
            <a:solidFill>
              <a:schemeClr val="accent1"/>
            </a:solidFill>
            <a:miter lim="800000"/>
            <a:headEnd/>
            <a:tailEnd/>
          </a:ln>
        </p:spPr>
        <p:txBody>
          <a:bodyPr/>
          <a:lstStyle/>
          <a:p>
            <a:pPr>
              <a:defRPr/>
            </a:pPr>
            <a:r>
              <a:rPr lang="en-US" altLang="ar-SA" sz="2400" b="1" dirty="0">
                <a:solidFill>
                  <a:srgbClr val="FF0000"/>
                </a:solidFill>
              </a:rPr>
              <a:t>Market analysis is a procedure of assessing and identifying various internal and external factors and conditions in a market within a specific niche. Essentially, the key insights that are gained from market analysis relate to:</a:t>
            </a:r>
          </a:p>
          <a:p>
            <a:pPr>
              <a:defRPr/>
            </a:pPr>
            <a:r>
              <a:rPr lang="en-US" altLang="ar-SA" sz="2400" b="1" dirty="0"/>
              <a:t>Evaluating the market size</a:t>
            </a:r>
          </a:p>
          <a:p>
            <a:pPr>
              <a:defRPr/>
            </a:pPr>
            <a:r>
              <a:rPr lang="en-US" altLang="ar-SA" sz="2400" b="1" dirty="0"/>
              <a:t>Pinpointing growth trends</a:t>
            </a:r>
          </a:p>
          <a:p>
            <a:pPr>
              <a:defRPr/>
            </a:pPr>
            <a:r>
              <a:rPr lang="en-US" altLang="ar-SA" sz="2400" b="1" dirty="0"/>
              <a:t>Defining and learning about the target audience</a:t>
            </a:r>
          </a:p>
          <a:p>
            <a:pPr>
              <a:defRPr/>
            </a:pPr>
            <a:r>
              <a:rPr lang="en-US" altLang="ar-SA" sz="2400" b="1" dirty="0"/>
              <a:t>Getting an in-depth look at the competitive landscape; and</a:t>
            </a:r>
          </a:p>
          <a:p>
            <a:pPr marL="0" indent="0">
              <a:buFont typeface="Wingdings" panose="05000000000000000000" pitchFamily="2" charset="2"/>
              <a:buNone/>
              <a:defRPr/>
            </a:pPr>
            <a:r>
              <a:rPr lang="en-US" altLang="ar-SA" sz="2400" b="1" dirty="0"/>
              <a:t>Identifying business goals</a:t>
            </a:r>
          </a:p>
          <a:p>
            <a:pPr>
              <a:defRPr/>
            </a:pPr>
            <a:endParaRPr lang="ar-SA" altLang="ar-SA" sz="2400"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227069920"/>
      </p:ext>
    </p:extLst>
  </p:cSld>
  <p:clrMapOvr>
    <a:masterClrMapping/>
  </p:clrMapOvr>
  <p:transition spd="slow">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751" y="498334"/>
            <a:ext cx="7837449" cy="685800"/>
          </a:xfrm>
          <a:ln>
            <a:noFill/>
            <a:miter lim="800000"/>
            <a:headEnd/>
            <a:tailEnd/>
          </a:ln>
        </p:spPr>
        <p:txBody>
          <a:bodyPr vert="horz" lIns="91440" tIns="45720" rIns="91440" bIns="45720" rtlCol="0" anchor="ctr">
            <a:noAutofit/>
          </a:bodyPr>
          <a:lstStyle/>
          <a:p>
            <a:pPr algn="ctr"/>
            <a:r>
              <a:rPr lang="en-US" sz="2800" b="1" dirty="0">
                <a:solidFill>
                  <a:schemeClr val="bg1"/>
                </a:solidFill>
                <a:latin typeface="+mn-lt"/>
              </a:rPr>
              <a:t/>
            </a:r>
            <a:br>
              <a:rPr lang="en-US" sz="2800" b="1" dirty="0">
                <a:solidFill>
                  <a:schemeClr val="bg1"/>
                </a:solidFill>
                <a:latin typeface="+mn-lt"/>
              </a:rPr>
            </a:br>
            <a:r>
              <a:rPr lang="en-US" sz="2800" b="1" dirty="0">
                <a:solidFill>
                  <a:schemeClr val="bg1"/>
                </a:solidFill>
                <a:latin typeface="+mn-lt"/>
              </a:rPr>
              <a:t>Market Analysis Techniques for Building a Solid Marketing Strategy </a:t>
            </a:r>
            <a:br>
              <a:rPr lang="en-US" sz="2800" b="1" dirty="0">
                <a:solidFill>
                  <a:schemeClr val="bg1"/>
                </a:solidFill>
                <a:latin typeface="+mn-lt"/>
              </a:rPr>
            </a:br>
            <a:endParaRPr lang="ar-SA" sz="2800" b="1" dirty="0">
              <a:solidFill>
                <a:schemeClr val="bg1"/>
              </a:solidFill>
              <a:latin typeface="+mn-lt"/>
            </a:endParaRPr>
          </a:p>
        </p:txBody>
      </p:sp>
      <p:sp>
        <p:nvSpPr>
          <p:cNvPr id="13315" name="Content Placeholder 2"/>
          <p:cNvSpPr>
            <a:spLocks noGrp="1"/>
          </p:cNvSpPr>
          <p:nvPr>
            <p:ph sz="quarter" idx="1"/>
          </p:nvPr>
        </p:nvSpPr>
        <p:spPr>
          <a:xfrm>
            <a:off x="1572322" y="1600200"/>
            <a:ext cx="8943278" cy="3975410"/>
          </a:xfrm>
          <a:ln>
            <a:solidFill>
              <a:schemeClr val="accent1"/>
            </a:solidFill>
            <a:miter lim="800000"/>
            <a:headEnd/>
            <a:tailEnd/>
          </a:ln>
        </p:spPr>
        <p:txBody>
          <a:bodyPr anchor="ctr"/>
          <a:lstStyle/>
          <a:p>
            <a:pPr marL="457200" lvl="1" indent="0">
              <a:buNone/>
            </a:pPr>
            <a:r>
              <a:rPr lang="en-US" altLang="ar-SA" sz="2800" b="1" dirty="0">
                <a:solidFill>
                  <a:srgbClr val="FF0000"/>
                </a:solidFill>
              </a:rPr>
              <a:t>Step 1: </a:t>
            </a:r>
            <a:r>
              <a:rPr lang="en-US" altLang="ar-SA" sz="2800" b="1" dirty="0" smtClean="0"/>
              <a:t>Defining Business Goals</a:t>
            </a:r>
          </a:p>
          <a:p>
            <a:pPr marL="457200" lvl="1" indent="0">
              <a:buNone/>
            </a:pPr>
            <a:r>
              <a:rPr lang="en-US" altLang="ar-SA" sz="2800" b="1" dirty="0">
                <a:solidFill>
                  <a:srgbClr val="FF0000"/>
                </a:solidFill>
              </a:rPr>
              <a:t>Step 2: </a:t>
            </a:r>
            <a:r>
              <a:rPr lang="en-US" altLang="ar-SA" sz="2800" b="1" dirty="0" smtClean="0"/>
              <a:t>Assessing Market Size</a:t>
            </a:r>
          </a:p>
          <a:p>
            <a:pPr marL="457200" lvl="1" indent="0">
              <a:buNone/>
            </a:pPr>
            <a:r>
              <a:rPr lang="en-US" altLang="ar-SA" sz="2800" b="1" dirty="0">
                <a:solidFill>
                  <a:srgbClr val="FF0000"/>
                </a:solidFill>
              </a:rPr>
              <a:t>Step 3: </a:t>
            </a:r>
            <a:r>
              <a:rPr lang="en-US" altLang="ar-SA" sz="2800" b="1" dirty="0" smtClean="0"/>
              <a:t>Identifying Market Trends And Growth Rate</a:t>
            </a:r>
          </a:p>
          <a:p>
            <a:pPr marL="457200" lvl="1" indent="0">
              <a:buNone/>
            </a:pPr>
            <a:r>
              <a:rPr lang="en-US" altLang="ar-SA" sz="2800" b="1" dirty="0">
                <a:solidFill>
                  <a:srgbClr val="FF0000"/>
                </a:solidFill>
              </a:rPr>
              <a:t>Step 4: </a:t>
            </a:r>
            <a:r>
              <a:rPr lang="en-US" altLang="ar-SA" sz="2800" b="1" dirty="0" smtClean="0"/>
              <a:t>Getting an In-Depth Look at Competitors</a:t>
            </a:r>
          </a:p>
          <a:p>
            <a:pPr marL="457200" lvl="1" indent="0">
              <a:buNone/>
            </a:pPr>
            <a:r>
              <a:rPr lang="en-US" altLang="ar-SA" sz="2800" b="1" dirty="0">
                <a:solidFill>
                  <a:srgbClr val="FF0000"/>
                </a:solidFill>
              </a:rPr>
              <a:t>Step 5: </a:t>
            </a:r>
            <a:r>
              <a:rPr lang="en-US" altLang="ar-SA" sz="2800" b="1" dirty="0" smtClean="0"/>
              <a:t>Identifying the Right Demographic</a:t>
            </a:r>
          </a:p>
          <a:p>
            <a:pPr marL="457200" lvl="1" indent="0">
              <a:buNone/>
            </a:pPr>
            <a:r>
              <a:rPr lang="en-US" altLang="ar-SA" sz="2800" b="1" dirty="0" smtClean="0">
                <a:solidFill>
                  <a:srgbClr val="FF0000"/>
                </a:solidFill>
              </a:rPr>
              <a:t>Step 6: </a:t>
            </a:r>
            <a:r>
              <a:rPr lang="en-US" altLang="ar-SA" sz="2800" b="1" dirty="0" smtClean="0"/>
              <a:t>Accounting for Internal and External Factors</a:t>
            </a:r>
          </a:p>
          <a:p>
            <a:endParaRPr lang="ar-SA" altLang="ar-SA" sz="3200" b="1" dirty="0" smtClean="0"/>
          </a:p>
        </p:txBody>
      </p:sp>
      <p:sp>
        <p:nvSpPr>
          <p:cNvPr id="6" name="TextBox 5"/>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3057368694"/>
      </p:ext>
    </p:extLst>
  </p:cSld>
  <p:clrMapOvr>
    <a:masterClrMapping/>
  </p:clrMapOvr>
  <p:transition spd="slow">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9434" y="364519"/>
            <a:ext cx="8153400" cy="990600"/>
          </a:xfrm>
          <a:ln>
            <a:noFill/>
            <a:miter lim="800000"/>
            <a:headEnd/>
            <a:tailEnd/>
          </a:ln>
        </p:spPr>
        <p:txBody>
          <a:bodyPr vert="horz" lIns="91440" tIns="45720" rIns="91440" bIns="45720" rtlCol="0" anchor="ctr">
            <a:noAutofit/>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What Does Market Analysis Include?</a:t>
            </a:r>
            <a:br>
              <a:rPr lang="en-US" sz="3600" b="1" dirty="0">
                <a:solidFill>
                  <a:schemeClr val="bg1"/>
                </a:solidFill>
                <a:latin typeface="+mn-lt"/>
              </a:rPr>
            </a:br>
            <a:endParaRPr lang="ar-SA" sz="3600" b="1" dirty="0">
              <a:solidFill>
                <a:schemeClr val="bg1"/>
              </a:solidFill>
              <a:latin typeface="+mn-lt"/>
            </a:endParaRPr>
          </a:p>
        </p:txBody>
      </p:sp>
      <p:sp>
        <p:nvSpPr>
          <p:cNvPr id="14339" name="Content Placeholder 2"/>
          <p:cNvSpPr>
            <a:spLocks noGrp="1"/>
          </p:cNvSpPr>
          <p:nvPr>
            <p:ph sz="quarter" idx="1"/>
          </p:nvPr>
        </p:nvSpPr>
        <p:spPr>
          <a:xfrm>
            <a:off x="1844400" y="1676400"/>
            <a:ext cx="8439425" cy="3977268"/>
          </a:xfrm>
          <a:ln>
            <a:solidFill>
              <a:schemeClr val="accent1"/>
            </a:solidFill>
            <a:miter lim="800000"/>
            <a:headEnd/>
            <a:tailEnd/>
          </a:ln>
        </p:spPr>
        <p:txBody>
          <a:bodyPr/>
          <a:lstStyle/>
          <a:p>
            <a:r>
              <a:rPr lang="en-US" altLang="ar-SA" b="1" dirty="0" smtClean="0">
                <a:solidFill>
                  <a:srgbClr val="FF0000"/>
                </a:solidFill>
              </a:rPr>
              <a:t>Market analysis can take into account a whole variety of factors, but there are a few key points we suggest you focus on. They are:</a:t>
            </a:r>
          </a:p>
          <a:p>
            <a:r>
              <a:rPr lang="en-US" altLang="ar-SA" b="1" dirty="0" smtClean="0"/>
              <a:t>Market volume</a:t>
            </a:r>
            <a:endParaRPr lang="en-US" altLang="ar-SA" dirty="0" smtClean="0"/>
          </a:p>
          <a:p>
            <a:r>
              <a:rPr lang="en-US" altLang="ar-SA" b="1" dirty="0" smtClean="0"/>
              <a:t>Market value</a:t>
            </a:r>
            <a:endParaRPr lang="en-US" altLang="ar-SA" dirty="0" smtClean="0"/>
          </a:p>
          <a:p>
            <a:r>
              <a:rPr lang="en-US" altLang="ar-SA" b="1" dirty="0" smtClean="0"/>
              <a:t>Market need</a:t>
            </a:r>
            <a:endParaRPr lang="en-US" altLang="ar-SA" dirty="0" smtClean="0"/>
          </a:p>
          <a:p>
            <a:r>
              <a:rPr lang="en-US" altLang="ar-SA" b="1" dirty="0" smtClean="0"/>
              <a:t>Competition</a:t>
            </a:r>
            <a:endParaRPr lang="en-US" altLang="ar-SA" dirty="0" smtClean="0"/>
          </a:p>
          <a:p>
            <a:r>
              <a:rPr lang="en-US" altLang="ar-SA" b="1" dirty="0" smtClean="0"/>
              <a:t>Regulation</a:t>
            </a:r>
            <a:endParaRPr lang="en-US" altLang="ar-SA" dirty="0" smtClean="0"/>
          </a:p>
          <a:p>
            <a:endParaRPr lang="ar-SA" altLang="ar-SA" dirty="0" smtClean="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846107402"/>
      </p:ext>
    </p:extLst>
  </p:cSld>
  <p:clrMapOvr>
    <a:masterClrMapping/>
  </p:clrMapOvr>
  <p:transition spd="slow">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4"/>
          <p:cNvSpPr>
            <a:spLocks noGrp="1"/>
          </p:cNvSpPr>
          <p:nvPr>
            <p:ph type="title"/>
          </p:nvPr>
        </p:nvSpPr>
        <p:spPr>
          <a:xfrm>
            <a:off x="1844400" y="511004"/>
            <a:ext cx="7540083" cy="869353"/>
          </a:xfrm>
          <a:ln>
            <a:noFill/>
            <a:miter lim="800000"/>
            <a:headEnd/>
            <a:tailEnd/>
          </a:ln>
        </p:spPr>
        <p:txBody>
          <a:bodyPr vert="horz" lIns="91440" tIns="45720" rIns="91440" bIns="45720" rtlCol="0" anchor="ctr">
            <a:normAutofit fontScale="90000"/>
          </a:bodyPr>
          <a:lstStyle/>
          <a:p>
            <a:pPr algn="ctr"/>
            <a:r>
              <a:rPr lang="en-US" altLang="ar-SA" sz="3200" b="1" dirty="0">
                <a:solidFill>
                  <a:schemeClr val="bg1"/>
                </a:solidFill>
                <a:latin typeface="+mn-lt"/>
              </a:rPr>
              <a:t>The Difference Market Analysis and Marketing Plan</a:t>
            </a:r>
          </a:p>
        </p:txBody>
      </p:sp>
      <p:sp>
        <p:nvSpPr>
          <p:cNvPr id="15363" name="Content Placeholder 6"/>
          <p:cNvSpPr>
            <a:spLocks noGrp="1"/>
          </p:cNvSpPr>
          <p:nvPr>
            <p:ph sz="quarter" idx="2"/>
          </p:nvPr>
        </p:nvSpPr>
        <p:spPr>
          <a:xfrm>
            <a:off x="823913" y="2438400"/>
            <a:ext cx="5105399" cy="3114907"/>
          </a:xfrm>
          <a:ln>
            <a:solidFill>
              <a:schemeClr val="accent1"/>
            </a:solidFill>
            <a:miter lim="800000"/>
            <a:headEnd/>
            <a:tailEnd/>
          </a:ln>
        </p:spPr>
        <p:txBody>
          <a:bodyPr/>
          <a:lstStyle/>
          <a:p>
            <a:pPr eaLnBrk="1" hangingPunct="1"/>
            <a:r>
              <a:rPr lang="en-US" altLang="ar-SA" b="1" dirty="0" smtClean="0"/>
              <a:t>Customers</a:t>
            </a:r>
          </a:p>
          <a:p>
            <a:pPr eaLnBrk="1" hangingPunct="1"/>
            <a:r>
              <a:rPr lang="en-US" altLang="ar-SA" b="1" dirty="0" smtClean="0"/>
              <a:t>Competition</a:t>
            </a:r>
          </a:p>
          <a:p>
            <a:pPr eaLnBrk="1" hangingPunct="1"/>
            <a:r>
              <a:rPr lang="en-US" altLang="ar-SA" b="1" dirty="0" smtClean="0"/>
              <a:t>Competitive Advantage</a:t>
            </a:r>
          </a:p>
          <a:p>
            <a:pPr eaLnBrk="1" hangingPunct="1"/>
            <a:r>
              <a:rPr lang="en-US" altLang="ar-SA" b="1" dirty="0" smtClean="0"/>
              <a:t>Critical Success Factors</a:t>
            </a:r>
          </a:p>
          <a:p>
            <a:pPr eaLnBrk="1" hangingPunct="1"/>
            <a:r>
              <a:rPr lang="en-US" altLang="ar-SA" b="1" dirty="0" smtClean="0"/>
              <a:t>Critical Risks</a:t>
            </a:r>
          </a:p>
          <a:p>
            <a:pPr eaLnBrk="1" hangingPunct="1"/>
            <a:r>
              <a:rPr lang="en-US" altLang="ar-SA" b="1" dirty="0" smtClean="0"/>
              <a:t>Potential Sales/Market Share</a:t>
            </a:r>
          </a:p>
        </p:txBody>
      </p:sp>
      <p:sp>
        <p:nvSpPr>
          <p:cNvPr id="15364" name="Content Placeholder 8"/>
          <p:cNvSpPr>
            <a:spLocks noGrp="1"/>
          </p:cNvSpPr>
          <p:nvPr>
            <p:ph sz="quarter" idx="4"/>
          </p:nvPr>
        </p:nvSpPr>
        <p:spPr>
          <a:xfrm>
            <a:off x="6423102" y="2438400"/>
            <a:ext cx="5159298" cy="3114907"/>
          </a:xfrm>
          <a:ln>
            <a:solidFill>
              <a:schemeClr val="accent1"/>
            </a:solidFill>
            <a:miter lim="800000"/>
            <a:headEnd/>
            <a:tailEnd/>
          </a:ln>
        </p:spPr>
        <p:txBody>
          <a:bodyPr/>
          <a:lstStyle/>
          <a:p>
            <a:pPr eaLnBrk="1" hangingPunct="1"/>
            <a:r>
              <a:rPr lang="en-US" altLang="ar-SA" b="1" smtClean="0"/>
              <a:t>Product Positioning</a:t>
            </a:r>
          </a:p>
          <a:p>
            <a:pPr eaLnBrk="1" hangingPunct="1"/>
            <a:r>
              <a:rPr lang="en-US" altLang="ar-SA" b="1" smtClean="0"/>
              <a:t>Price</a:t>
            </a:r>
          </a:p>
          <a:p>
            <a:pPr eaLnBrk="1" hangingPunct="1"/>
            <a:r>
              <a:rPr lang="en-US" altLang="ar-SA" b="1" smtClean="0"/>
              <a:t>Placement</a:t>
            </a:r>
          </a:p>
          <a:p>
            <a:pPr eaLnBrk="1" hangingPunct="1"/>
            <a:r>
              <a:rPr lang="en-US" altLang="ar-SA" b="1" smtClean="0"/>
              <a:t>Promotion</a:t>
            </a:r>
          </a:p>
          <a:p>
            <a:pPr eaLnBrk="1" hangingPunct="1"/>
            <a:r>
              <a:rPr lang="en-US" altLang="ar-SA" b="1" smtClean="0"/>
              <a:t>Sales Process</a:t>
            </a:r>
          </a:p>
          <a:p>
            <a:pPr eaLnBrk="1" hangingPunct="1"/>
            <a:r>
              <a:rPr lang="en-US" altLang="ar-SA" b="1" smtClean="0"/>
              <a:t>Partnerships</a:t>
            </a:r>
          </a:p>
        </p:txBody>
      </p:sp>
      <p:sp>
        <p:nvSpPr>
          <p:cNvPr id="15365" name="Text Placeholder 5"/>
          <p:cNvSpPr>
            <a:spLocks noGrp="1"/>
          </p:cNvSpPr>
          <p:nvPr>
            <p:ph type="body" sz="quarter" idx="1"/>
          </p:nvPr>
        </p:nvSpPr>
        <p:spPr>
          <a:xfrm>
            <a:off x="823913" y="1600200"/>
            <a:ext cx="5105400" cy="639763"/>
          </a:xfrm>
          <a:solidFill>
            <a:schemeClr val="accent1"/>
          </a:solidFill>
          <a:ln>
            <a:solidFill>
              <a:schemeClr val="tx1"/>
            </a:solidFill>
            <a:miter lim="800000"/>
            <a:headEnd/>
            <a:tailEnd/>
          </a:ln>
        </p:spPr>
        <p:txBody>
          <a:bodyPr>
            <a:normAutofit fontScale="92500" lnSpcReduction="10000"/>
          </a:bodyPr>
          <a:lstStyle/>
          <a:p>
            <a:pPr algn="ctr" eaLnBrk="1" hangingPunct="1"/>
            <a:r>
              <a:rPr lang="en-US" altLang="ar-SA" dirty="0" smtClean="0">
                <a:solidFill>
                  <a:schemeClr val="tx1"/>
                </a:solidFill>
              </a:rPr>
              <a:t>Market Analysis</a:t>
            </a:r>
            <a:br>
              <a:rPr lang="en-US" altLang="ar-SA" dirty="0" smtClean="0">
                <a:solidFill>
                  <a:schemeClr val="tx1"/>
                </a:solidFill>
              </a:rPr>
            </a:br>
            <a:r>
              <a:rPr lang="en-US" altLang="ar-SA" dirty="0" smtClean="0">
                <a:solidFill>
                  <a:schemeClr val="tx1"/>
                </a:solidFill>
              </a:rPr>
              <a:t>Describes Targets (Who &amp; Why)</a:t>
            </a:r>
          </a:p>
        </p:txBody>
      </p:sp>
      <p:sp>
        <p:nvSpPr>
          <p:cNvPr id="8" name="Text Placeholder 7"/>
          <p:cNvSpPr>
            <a:spLocks noGrp="1"/>
          </p:cNvSpPr>
          <p:nvPr>
            <p:ph type="body" sz="quarter" idx="3"/>
          </p:nvPr>
        </p:nvSpPr>
        <p:spPr>
          <a:xfrm>
            <a:off x="6324600" y="1612900"/>
            <a:ext cx="5257800" cy="639763"/>
          </a:xfrm>
          <a:solidFill>
            <a:schemeClr val="accent1"/>
          </a:solidFill>
          <a:ln>
            <a:solidFill>
              <a:schemeClr val="tx1"/>
            </a:solidFill>
            <a:miter lim="800000"/>
            <a:headEnd/>
            <a:tailEnd/>
          </a:ln>
        </p:spPr>
        <p:txBody>
          <a:bodyPr vert="horz" lIns="91440" tIns="45720" rIns="91440" bIns="45720" rtlCol="0" anchor="b">
            <a:normAutofit fontScale="92500" lnSpcReduction="10000"/>
          </a:bodyPr>
          <a:lstStyle/>
          <a:p>
            <a:pPr algn="ctr"/>
            <a:r>
              <a:rPr lang="en-US" dirty="0"/>
              <a:t>Marketing Plan</a:t>
            </a:r>
            <a:br>
              <a:rPr lang="en-US" dirty="0"/>
            </a:br>
            <a:r>
              <a:rPr lang="en-US" dirty="0"/>
              <a:t>Describes Tactics (How)</a:t>
            </a:r>
          </a:p>
        </p:txBody>
      </p:sp>
      <p:sp>
        <p:nvSpPr>
          <p:cNvPr id="9" name="TextBox 8"/>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4233377370"/>
      </p:ext>
    </p:extLst>
  </p:cSld>
  <p:clrMapOvr>
    <a:masterClrMapping/>
  </p:clrMapOvr>
  <p:transition spd="slow">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7"/>
          <p:cNvSpPr>
            <a:spLocks noGrp="1"/>
          </p:cNvSpPr>
          <p:nvPr>
            <p:ph type="title"/>
          </p:nvPr>
        </p:nvSpPr>
        <p:spPr>
          <a:xfrm>
            <a:off x="685800" y="367990"/>
            <a:ext cx="10172700" cy="990600"/>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Ways to Target the Market</a:t>
            </a:r>
          </a:p>
        </p:txBody>
      </p:sp>
      <p:sp>
        <p:nvSpPr>
          <p:cNvPr id="16387" name="Content Placeholder 8"/>
          <p:cNvSpPr>
            <a:spLocks noGrp="1"/>
          </p:cNvSpPr>
          <p:nvPr>
            <p:ph sz="quarter" idx="1"/>
          </p:nvPr>
        </p:nvSpPr>
        <p:spPr>
          <a:xfrm>
            <a:off x="1844400" y="1489856"/>
            <a:ext cx="9216484" cy="4241871"/>
          </a:xfrm>
          <a:ln>
            <a:solidFill>
              <a:schemeClr val="accent1"/>
            </a:solidFill>
            <a:miter lim="800000"/>
            <a:headEnd/>
            <a:tailEnd/>
          </a:ln>
        </p:spPr>
        <p:txBody>
          <a:bodyPr/>
          <a:lstStyle/>
          <a:p>
            <a:pPr eaLnBrk="1" hangingPunct="1"/>
            <a:r>
              <a:rPr lang="en-US" altLang="ar-SA" b="1" dirty="0" smtClean="0">
                <a:solidFill>
                  <a:srgbClr val="FF0000"/>
                </a:solidFill>
              </a:rPr>
              <a:t>Geographic </a:t>
            </a:r>
          </a:p>
          <a:p>
            <a:pPr lvl="1" eaLnBrk="1" hangingPunct="1"/>
            <a:r>
              <a:rPr lang="en-US" altLang="ar-SA" dirty="0" smtClean="0"/>
              <a:t>local, regional, national, international</a:t>
            </a:r>
          </a:p>
          <a:p>
            <a:pPr eaLnBrk="1" hangingPunct="1"/>
            <a:r>
              <a:rPr lang="en-US" altLang="ar-SA" b="1" dirty="0" smtClean="0">
                <a:solidFill>
                  <a:srgbClr val="FF0000"/>
                </a:solidFill>
              </a:rPr>
              <a:t>Demographic</a:t>
            </a:r>
          </a:p>
          <a:p>
            <a:pPr lvl="1" eaLnBrk="1" hangingPunct="1"/>
            <a:r>
              <a:rPr lang="en-US" altLang="ar-SA" dirty="0" smtClean="0"/>
              <a:t>B2C: gender, age, income, education, ethnicity</a:t>
            </a:r>
          </a:p>
          <a:p>
            <a:pPr lvl="1" eaLnBrk="1" hangingPunct="1"/>
            <a:r>
              <a:rPr lang="en-US" altLang="ar-SA" dirty="0" smtClean="0"/>
              <a:t>B2B: revenues, employees, industry</a:t>
            </a:r>
          </a:p>
          <a:p>
            <a:pPr eaLnBrk="1" hangingPunct="1"/>
            <a:r>
              <a:rPr lang="en-US" altLang="ar-SA" b="1" dirty="0" smtClean="0">
                <a:solidFill>
                  <a:srgbClr val="FF0000"/>
                </a:solidFill>
              </a:rPr>
              <a:t>Psychographic</a:t>
            </a:r>
          </a:p>
          <a:p>
            <a:pPr lvl="1" eaLnBrk="1" hangingPunct="1"/>
            <a:r>
              <a:rPr lang="en-US" altLang="ar-SA" dirty="0" smtClean="0"/>
              <a:t>values, lifestyles, hobbies</a:t>
            </a:r>
          </a:p>
          <a:p>
            <a:pPr eaLnBrk="1" hangingPunct="1"/>
            <a:r>
              <a:rPr lang="en-US" altLang="ar-SA" b="1" dirty="0" smtClean="0">
                <a:solidFill>
                  <a:srgbClr val="FF0000"/>
                </a:solidFill>
              </a:rPr>
              <a:t>Behavioral</a:t>
            </a:r>
          </a:p>
          <a:p>
            <a:pPr lvl="1" eaLnBrk="1" hangingPunct="1"/>
            <a:r>
              <a:rPr lang="en-US" altLang="ar-SA" dirty="0" smtClean="0"/>
              <a:t>benefits sought, usage rate</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313157775"/>
      </p:ext>
    </p:extLst>
  </p:cSld>
  <p:clrMapOvr>
    <a:masterClrMapping/>
  </p:clrMapOvr>
  <p:transition spd="slow">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quarter" idx="1"/>
          </p:nvPr>
        </p:nvSpPr>
        <p:spPr>
          <a:xfrm>
            <a:off x="1561170" y="1600200"/>
            <a:ext cx="9259229" cy="3830444"/>
          </a:xfrm>
          <a:ln>
            <a:solidFill>
              <a:schemeClr val="tx1"/>
            </a:solidFill>
          </a:ln>
        </p:spPr>
        <p:txBody>
          <a:bodyPr anchor="ctr">
            <a:normAutofit/>
          </a:bodyPr>
          <a:lstStyle/>
          <a:p>
            <a:pPr marL="320040" indent="0" eaLnBrk="1" fontAlgn="auto" hangingPunct="1">
              <a:spcAft>
                <a:spcPts val="0"/>
              </a:spcAft>
              <a:buFont typeface="Wingdings" panose="05000000000000000000" pitchFamily="2" charset="2"/>
              <a:buNone/>
              <a:defRPr/>
            </a:pPr>
            <a:r>
              <a:rPr lang="en-US" b="1" dirty="0" smtClean="0">
                <a:solidFill>
                  <a:srgbClr val="FF0000"/>
                </a:solidFill>
              </a:rPr>
              <a:t>Competition = everybody who’s after the same consumer dollar you are.</a:t>
            </a:r>
          </a:p>
          <a:p>
            <a:pPr marL="320040" indent="0" eaLnBrk="1" fontAlgn="auto" hangingPunct="1">
              <a:spcAft>
                <a:spcPts val="0"/>
              </a:spcAft>
              <a:buFont typeface="Wingdings"/>
              <a:buChar char=""/>
              <a:defRPr/>
            </a:pPr>
            <a:r>
              <a:rPr lang="en-US" b="1" dirty="0" smtClean="0"/>
              <a:t> Direct Competitors </a:t>
            </a:r>
          </a:p>
          <a:p>
            <a:pPr marL="320040" indent="0" eaLnBrk="1" fontAlgn="auto" hangingPunct="1">
              <a:spcAft>
                <a:spcPts val="0"/>
              </a:spcAft>
              <a:buFont typeface="Wingdings"/>
              <a:buChar char=""/>
              <a:defRPr/>
            </a:pPr>
            <a:r>
              <a:rPr lang="en-US" b="1" dirty="0" smtClean="0"/>
              <a:t> Indirect Competitors</a:t>
            </a:r>
          </a:p>
          <a:p>
            <a:pPr marL="320040" indent="0" eaLnBrk="1" fontAlgn="auto" hangingPunct="1">
              <a:spcAft>
                <a:spcPts val="0"/>
              </a:spcAft>
              <a:buFont typeface="Wingdings"/>
              <a:buChar char=""/>
              <a:defRPr/>
            </a:pPr>
            <a:r>
              <a:rPr lang="en-US" b="1" dirty="0" smtClean="0"/>
              <a:t> Possible New Entrants</a:t>
            </a:r>
          </a:p>
          <a:p>
            <a:pPr marL="320040" indent="-320040" eaLnBrk="1" fontAlgn="auto" hangingPunct="1">
              <a:spcAft>
                <a:spcPts val="0"/>
              </a:spcAft>
              <a:buFont typeface="Wingdings"/>
              <a:buChar char=""/>
              <a:defRPr/>
            </a:pPr>
            <a:endParaRPr lang="en-US" dirty="0"/>
          </a:p>
        </p:txBody>
      </p:sp>
      <p:sp>
        <p:nvSpPr>
          <p:cNvPr id="16386" name="Title 1"/>
          <p:cNvSpPr>
            <a:spLocks noGrp="1"/>
          </p:cNvSpPr>
          <p:nvPr>
            <p:ph type="title"/>
          </p:nvPr>
        </p:nvSpPr>
        <p:spPr>
          <a:xfrm>
            <a:off x="457200" y="498334"/>
            <a:ext cx="10058400" cy="838200"/>
          </a:xfrm>
          <a:ln>
            <a:noFill/>
            <a:miter lim="800000"/>
            <a:headEnd/>
            <a:tailEnd/>
          </a:ln>
        </p:spPr>
        <p:txBody>
          <a:bodyPr vert="horz" lIns="91440" tIns="45720" rIns="91440" bIns="45720" rtlCol="0" anchor="ctr">
            <a:normAutofit/>
          </a:bodyPr>
          <a:lstStyle/>
          <a:p>
            <a:pPr algn="ctr"/>
            <a:r>
              <a:rPr lang="en-US" altLang="ar-SA" sz="4000" b="1" dirty="0">
                <a:solidFill>
                  <a:schemeClr val="bg1"/>
                </a:solidFill>
                <a:latin typeface="+mn-lt"/>
              </a:rPr>
              <a:t>Who Is My Competition?</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099547113"/>
      </p:ext>
    </p:extLst>
  </p:cSld>
  <p:clrMapOvr>
    <a:masterClrMapping/>
  </p:clrMapOvr>
  <p:transition spd="slow">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3"/>
          <p:cNvSpPr>
            <a:spLocks noGrp="1"/>
          </p:cNvSpPr>
          <p:nvPr>
            <p:ph type="title"/>
          </p:nvPr>
        </p:nvSpPr>
        <p:spPr>
          <a:xfrm>
            <a:off x="1579214" y="395869"/>
            <a:ext cx="8153400" cy="990600"/>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Creating a Competitive Advantage</a:t>
            </a:r>
          </a:p>
        </p:txBody>
      </p:sp>
      <p:sp>
        <p:nvSpPr>
          <p:cNvPr id="19459" name="Content Placeholder 4"/>
          <p:cNvSpPr>
            <a:spLocks noGrp="1"/>
          </p:cNvSpPr>
          <p:nvPr>
            <p:ph sz="quarter" idx="1"/>
          </p:nvPr>
        </p:nvSpPr>
        <p:spPr>
          <a:xfrm>
            <a:off x="2136774" y="1600200"/>
            <a:ext cx="8557245" cy="3183673"/>
          </a:xfrm>
          <a:ln>
            <a:solidFill>
              <a:schemeClr val="accent1"/>
            </a:solidFill>
            <a:miter lim="800000"/>
            <a:headEnd/>
            <a:tailEnd/>
          </a:ln>
        </p:spPr>
        <p:txBody>
          <a:bodyPr anchor="ctr">
            <a:normAutofit/>
          </a:bodyPr>
          <a:lstStyle/>
          <a:p>
            <a:pPr indent="0" eaLnBrk="1" hangingPunct="1">
              <a:buFont typeface="Wingdings" panose="05000000000000000000" pitchFamily="2" charset="2"/>
              <a:buNone/>
            </a:pPr>
            <a:r>
              <a:rPr lang="en-US" altLang="ar-SA" sz="3200" b="1" dirty="0" smtClean="0"/>
              <a:t>Having a Sustainable Competitive Advantage allows you to distinguish your product from the competition’s. It’s what gives you a significant edge. The basis of your SCA must not be able to be duplicated or imitated and is not substitutable. </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502485340"/>
      </p:ext>
    </p:extLst>
  </p:cSld>
  <p:clrMapOvr>
    <a:masterClrMapping/>
  </p:clrMapOvr>
  <p:transition spd="slow">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1646121" y="373566"/>
            <a:ext cx="8153400" cy="990600"/>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Creating a Competitive Advantage</a:t>
            </a:r>
          </a:p>
        </p:txBody>
      </p:sp>
      <p:sp>
        <p:nvSpPr>
          <p:cNvPr id="20483" name="Content Placeholder 3"/>
          <p:cNvSpPr>
            <a:spLocks noGrp="1"/>
          </p:cNvSpPr>
          <p:nvPr>
            <p:ph sz="quarter" idx="1"/>
          </p:nvPr>
        </p:nvSpPr>
        <p:spPr>
          <a:xfrm>
            <a:off x="1844400" y="1600200"/>
            <a:ext cx="8445775" cy="3941956"/>
          </a:xfrm>
          <a:ln>
            <a:solidFill>
              <a:schemeClr val="tx1"/>
            </a:solidFill>
            <a:miter lim="800000"/>
            <a:headEnd/>
            <a:tailEnd/>
          </a:ln>
        </p:spPr>
        <p:txBody>
          <a:bodyPr/>
          <a:lstStyle/>
          <a:p>
            <a:pPr eaLnBrk="1" hangingPunct="1"/>
            <a:r>
              <a:rPr lang="en-US" altLang="ar-SA" sz="3200" b="1" dirty="0" smtClean="0">
                <a:solidFill>
                  <a:srgbClr val="FF0000"/>
                </a:solidFill>
              </a:rPr>
              <a:t>Intangible Items</a:t>
            </a:r>
          </a:p>
          <a:p>
            <a:pPr lvl="1" eaLnBrk="1" hangingPunct="1"/>
            <a:r>
              <a:rPr lang="en-US" altLang="ar-SA" b="1" dirty="0" smtClean="0"/>
              <a:t>Superior Product/Brand</a:t>
            </a:r>
          </a:p>
          <a:p>
            <a:pPr lvl="2" eaLnBrk="1" hangingPunct="1"/>
            <a:r>
              <a:rPr lang="en-US" altLang="ar-SA" b="1" dirty="0" smtClean="0"/>
              <a:t>Quality </a:t>
            </a:r>
          </a:p>
          <a:p>
            <a:pPr lvl="2" eaLnBrk="1" hangingPunct="1"/>
            <a:r>
              <a:rPr lang="en-US" altLang="ar-SA" b="1" dirty="0" smtClean="0"/>
              <a:t>Selection</a:t>
            </a:r>
          </a:p>
          <a:p>
            <a:pPr lvl="2" eaLnBrk="1" hangingPunct="1"/>
            <a:r>
              <a:rPr lang="en-US" altLang="ar-SA" b="1" dirty="0" smtClean="0"/>
              <a:t>Availability</a:t>
            </a:r>
          </a:p>
          <a:p>
            <a:pPr lvl="1" eaLnBrk="1" hangingPunct="1"/>
            <a:r>
              <a:rPr lang="en-US" altLang="ar-SA" b="1" dirty="0" smtClean="0"/>
              <a:t>Operational Excellence</a:t>
            </a:r>
          </a:p>
          <a:p>
            <a:pPr lvl="1" eaLnBrk="1" hangingPunct="1"/>
            <a:r>
              <a:rPr lang="en-US" altLang="ar-SA" b="1" dirty="0" smtClean="0"/>
              <a:t>Innovation Leadership</a:t>
            </a:r>
          </a:p>
          <a:p>
            <a:pPr lvl="1" eaLnBrk="1" hangingPunct="1"/>
            <a:r>
              <a:rPr lang="en-US" altLang="ar-SA" b="1" dirty="0" smtClean="0"/>
              <a:t>Intimate Customer Relationships/Experiences</a:t>
            </a:r>
          </a:p>
          <a:p>
            <a:pPr lvl="1" eaLnBrk="1" hangingPunct="1"/>
            <a:r>
              <a:rPr lang="en-US" altLang="ar-SA" b="1" dirty="0" smtClean="0"/>
              <a:t>Cost Advantage</a:t>
            </a:r>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706010786"/>
      </p:ext>
    </p:extLst>
  </p:cSld>
  <p:clrMapOvr>
    <a:masterClrMapping/>
  </p:clrMapOvr>
  <p:transition spd="slow">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688" y="142101"/>
            <a:ext cx="10515600" cy="1325563"/>
          </a:xfrm>
          <a:ln>
            <a:noFill/>
            <a:miter lim="800000"/>
            <a:headEnd/>
            <a:tailEnd/>
          </a:ln>
        </p:spPr>
        <p:txBody>
          <a:bodyPr vert="horz" lIns="91440" tIns="45720" rIns="91440" bIns="45720" rtlCol="0" anchor="ctr">
            <a:normAutofit/>
          </a:bodyPr>
          <a:lstStyle/>
          <a:p>
            <a:pPr algn="ctr"/>
            <a:r>
              <a:rPr lang="en-US" altLang="ar-SA" sz="4000" b="1" dirty="0">
                <a:solidFill>
                  <a:schemeClr val="bg1"/>
                </a:solidFill>
                <a:latin typeface="+mn-lt"/>
              </a:rPr>
              <a:t>The Marketing Plan</a:t>
            </a:r>
            <a:endParaRPr lang="ar-SA" sz="4000" b="1" dirty="0">
              <a:solidFill>
                <a:schemeClr val="bg1"/>
              </a:solidFill>
              <a:latin typeface="+mn-lt"/>
            </a:endParaRPr>
          </a:p>
        </p:txBody>
      </p:sp>
      <p:sp>
        <p:nvSpPr>
          <p:cNvPr id="21507" name="Content Placeholder 2"/>
          <p:cNvSpPr>
            <a:spLocks noGrp="1"/>
          </p:cNvSpPr>
          <p:nvPr>
            <p:ph sz="quarter" idx="1"/>
          </p:nvPr>
        </p:nvSpPr>
        <p:spPr>
          <a:xfrm>
            <a:off x="1844400" y="1467664"/>
            <a:ext cx="8660049" cy="3951829"/>
          </a:xfrm>
          <a:ln>
            <a:solidFill>
              <a:schemeClr val="accent1"/>
            </a:solidFill>
            <a:miter lim="800000"/>
            <a:headEnd/>
            <a:tailEnd/>
          </a:ln>
        </p:spPr>
        <p:txBody>
          <a:bodyPr anchor="ctr"/>
          <a:lstStyle/>
          <a:p>
            <a:r>
              <a:rPr lang="en-US" altLang="ar-SA" sz="3200" b="1" u="sng" dirty="0" smtClean="0">
                <a:solidFill>
                  <a:srgbClr val="FF0000"/>
                </a:solidFill>
              </a:rPr>
              <a:t>What Is a Marketing Plan?</a:t>
            </a:r>
          </a:p>
          <a:p>
            <a:r>
              <a:rPr lang="en-US" altLang="ar-SA" sz="2800" b="1" dirty="0" smtClean="0"/>
              <a:t>A marketing plan is an operational document that outlines an advertising strategy that an organization will implement to generate leads and reach its target market. </a:t>
            </a:r>
          </a:p>
          <a:p>
            <a:r>
              <a:rPr lang="en-US" altLang="ar-SA" sz="2800" b="1" dirty="0" smtClean="0"/>
              <a:t>A marketing plan details the outreach and </a:t>
            </a:r>
            <a:r>
              <a:rPr lang="en-US" b="1" dirty="0"/>
              <a:t>Public relations </a:t>
            </a:r>
            <a:r>
              <a:rPr lang="en-US" altLang="ar-SA" sz="2800" b="1" dirty="0" smtClean="0"/>
              <a:t>campaigns to be undertaken over a period, including how the company will measure the effect of these initiatives.</a:t>
            </a:r>
          </a:p>
          <a:p>
            <a:endParaRPr lang="ar-SA" altLang="ar-SA" sz="2800" b="1" dirty="0" smtClean="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565410780"/>
      </p:ext>
    </p:extLst>
  </p:cSld>
  <p:clrMapOvr>
    <a:masterClrMapping/>
  </p:clrMapOvr>
  <p:transition spd="slow">
    <p:dissolv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740" y="498334"/>
            <a:ext cx="8382000" cy="855043"/>
          </a:xfrm>
          <a:ln>
            <a:noFill/>
            <a:miter lim="800000"/>
            <a:headEnd/>
            <a:tailEnd/>
          </a:ln>
        </p:spPr>
        <p:txBody>
          <a:bodyPr vert="horz" lIns="91440" tIns="45720" rIns="91440" bIns="45720" rtlCol="0" anchor="ctr">
            <a:normAutofit/>
          </a:bodyPr>
          <a:lstStyle/>
          <a:p>
            <a:pPr algn="ctr"/>
            <a:r>
              <a:rPr lang="en-US" altLang="ar-SA" sz="4000" b="1" dirty="0">
                <a:solidFill>
                  <a:schemeClr val="bg1"/>
                </a:solidFill>
                <a:latin typeface="+mn-lt"/>
              </a:rPr>
              <a:t>The Marketing </a:t>
            </a:r>
            <a:r>
              <a:rPr lang="en-US" altLang="ar-SA" sz="4000" b="1" dirty="0" smtClean="0">
                <a:solidFill>
                  <a:schemeClr val="bg1"/>
                </a:solidFill>
                <a:latin typeface="+mn-lt"/>
              </a:rPr>
              <a:t>Plan Cont. …</a:t>
            </a:r>
            <a:endParaRPr lang="ar-SA" sz="4000" b="1" dirty="0">
              <a:solidFill>
                <a:schemeClr val="bg1"/>
              </a:solidFill>
              <a:latin typeface="+mn-lt"/>
            </a:endParaRPr>
          </a:p>
        </p:txBody>
      </p:sp>
      <p:sp>
        <p:nvSpPr>
          <p:cNvPr id="3" name="Content Placeholder 2"/>
          <p:cNvSpPr>
            <a:spLocks noGrp="1"/>
          </p:cNvSpPr>
          <p:nvPr>
            <p:ph sz="quarter" idx="1"/>
          </p:nvPr>
        </p:nvSpPr>
        <p:spPr>
          <a:xfrm>
            <a:off x="1844400" y="1378006"/>
            <a:ext cx="8382000" cy="4331418"/>
          </a:xfrm>
          <a:ln>
            <a:solidFill>
              <a:schemeClr val="accent1"/>
            </a:solidFill>
          </a:ln>
        </p:spPr>
        <p:txBody>
          <a:bodyPr/>
          <a:lstStyle/>
          <a:p>
            <a:pPr marL="0" indent="0">
              <a:buFont typeface="Wingdings" panose="05000000000000000000" pitchFamily="2" charset="2"/>
              <a:buNone/>
              <a:defRPr/>
            </a:pPr>
            <a:r>
              <a:rPr lang="en-US" sz="2400" dirty="0"/>
              <a:t> </a:t>
            </a:r>
            <a:r>
              <a:rPr lang="en-US" b="1" u="sng" dirty="0">
                <a:solidFill>
                  <a:srgbClr val="FF0000"/>
                </a:solidFill>
              </a:rPr>
              <a:t>The functions and components of a marketing plan include the following:</a:t>
            </a:r>
          </a:p>
          <a:p>
            <a:pPr>
              <a:defRPr/>
            </a:pPr>
            <a:r>
              <a:rPr lang="en-US" sz="2400" b="1" dirty="0"/>
              <a:t>Market research to support pricing decisions and new market entries</a:t>
            </a:r>
          </a:p>
          <a:p>
            <a:pPr>
              <a:defRPr/>
            </a:pPr>
            <a:r>
              <a:rPr lang="en-US" sz="2400" b="1" dirty="0"/>
              <a:t>Tailored messaging that targets certain demographics and geographic areas</a:t>
            </a:r>
          </a:p>
          <a:p>
            <a:pPr>
              <a:defRPr/>
            </a:pPr>
            <a:r>
              <a:rPr lang="en-US" sz="2400" b="1" dirty="0"/>
              <a:t>Platform selection for product and service promotion—digital, radio, Internet, trade magazines, and the mix of those platforms for each campaign</a:t>
            </a:r>
          </a:p>
          <a:p>
            <a:pPr>
              <a:defRPr/>
            </a:pPr>
            <a:r>
              <a:rPr lang="en-US" sz="2400" b="1" dirty="0"/>
              <a:t>Metrics that measure the results of marketing efforts and their reporting timelines</a:t>
            </a:r>
          </a:p>
          <a:p>
            <a:pPr>
              <a:defRPr/>
            </a:pPr>
            <a:endParaRPr lang="ar-SA" sz="2400"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717902634"/>
      </p:ext>
    </p:extLst>
  </p:cSld>
  <p:clrMapOvr>
    <a:masterClrMapping/>
  </p:clrMapOvr>
  <p:transition spd="slow">
    <p:dissolv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7990" y="352925"/>
            <a:ext cx="8528824" cy="814038"/>
          </a:xfrm>
          <a:ln>
            <a:noFill/>
            <a:miter lim="800000"/>
            <a:headEnd/>
            <a:tailEnd/>
          </a:ln>
        </p:spPr>
        <p:txBody>
          <a:bodyPr vert="horz" lIns="91440" tIns="45720" rIns="91440" bIns="45720" rtlCol="0" anchor="ctr">
            <a:noAutofit/>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Structure of a Marketing Plan</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sz="quarter" idx="1"/>
          </p:nvPr>
        </p:nvSpPr>
        <p:spPr>
          <a:xfrm>
            <a:off x="1986775" y="1473220"/>
            <a:ext cx="9253654" cy="4024332"/>
          </a:xfrm>
          <a:ln>
            <a:solidFill>
              <a:schemeClr val="accent1"/>
            </a:solidFill>
          </a:ln>
        </p:spPr>
        <p:txBody>
          <a:bodyPr/>
          <a:lstStyle/>
          <a:p>
            <a:pPr marL="0" indent="0">
              <a:buFont typeface="Wingdings" panose="05000000000000000000" pitchFamily="2" charset="2"/>
              <a:buNone/>
              <a:defRPr/>
            </a:pPr>
            <a:r>
              <a:rPr lang="en-US" sz="2800" b="1" dirty="0">
                <a:solidFill>
                  <a:srgbClr val="FF0000"/>
                </a:solidFill>
              </a:rPr>
              <a:t>The structure of a marketing plan can include the following sections:</a:t>
            </a:r>
          </a:p>
          <a:p>
            <a:pPr marL="514350" indent="-514350">
              <a:buFont typeface="+mj-lt"/>
              <a:buAutoNum type="arabicPeriod"/>
              <a:defRPr/>
            </a:pPr>
            <a:r>
              <a:rPr lang="en-US" sz="2800" b="1" dirty="0"/>
              <a:t>Marketing Plan Objectives</a:t>
            </a:r>
          </a:p>
          <a:p>
            <a:pPr marL="514350" indent="-514350">
              <a:buFont typeface="+mj-lt"/>
              <a:buAutoNum type="arabicPeriod"/>
              <a:defRPr/>
            </a:pPr>
            <a:r>
              <a:rPr lang="en-US" sz="2800" b="1" dirty="0"/>
              <a:t>Market Research – Market Analysis/Consumer Analysis</a:t>
            </a:r>
          </a:p>
          <a:p>
            <a:pPr marL="514350" indent="-514350">
              <a:buFont typeface="+mj-lt"/>
              <a:buAutoNum type="arabicPeriod"/>
              <a:defRPr/>
            </a:pPr>
            <a:r>
              <a:rPr lang="en-US" sz="2800" b="1" dirty="0"/>
              <a:t>Target Market</a:t>
            </a:r>
          </a:p>
          <a:p>
            <a:pPr marL="514350" indent="-514350">
              <a:buFont typeface="+mj-lt"/>
              <a:buAutoNum type="arabicPeriod"/>
              <a:defRPr/>
            </a:pPr>
            <a:r>
              <a:rPr lang="en-US" sz="2800" b="1" dirty="0"/>
              <a:t>SWOT Analysis</a:t>
            </a:r>
          </a:p>
          <a:p>
            <a:pPr marL="514350" indent="-514350">
              <a:buFont typeface="+mj-lt"/>
              <a:buAutoNum type="arabicPeriod"/>
              <a:defRPr/>
            </a:pPr>
            <a:r>
              <a:rPr lang="en-US" sz="2800" b="1" dirty="0"/>
              <a:t>Marketing Strategy</a:t>
            </a:r>
          </a:p>
          <a:p>
            <a:pPr marL="514350" indent="-514350">
              <a:buFont typeface="+mj-lt"/>
              <a:buAutoNum type="arabicPeriod"/>
              <a:defRPr/>
            </a:pPr>
            <a:r>
              <a:rPr lang="en-US" sz="2800" b="1" dirty="0"/>
              <a:t>Marketing Budget</a:t>
            </a:r>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b="1" dirty="0"/>
          </a:p>
          <a:p>
            <a:pPr marL="0" indent="0">
              <a:buFont typeface="Wingdings" panose="05000000000000000000" pitchFamily="2" charset="2"/>
              <a:buNone/>
              <a:defRPr/>
            </a:pPr>
            <a:endParaRPr lang="en-US" sz="2800" dirty="0"/>
          </a:p>
          <a:p>
            <a:pPr>
              <a:defRPr/>
            </a:pPr>
            <a:endParaRPr lang="ar-SA" sz="2800"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40393871"/>
      </p:ext>
    </p:extLst>
  </p:cSld>
  <p:clrMapOvr>
    <a:masterClrMapping/>
  </p:clrMapOvr>
  <p:transition spd="slow">
    <p:dissolv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722" y="236724"/>
            <a:ext cx="10515600" cy="1325563"/>
          </a:xfrm>
          <a:ln>
            <a:noFill/>
            <a:miter lim="800000"/>
            <a:headEnd/>
            <a:tailEnd/>
          </a:ln>
        </p:spPr>
        <p:txBody>
          <a:bodyPr vert="horz" lIns="91440" tIns="45720" rIns="91440" bIns="45720" rtlCol="0" anchor="ctr">
            <a:noAutofit/>
          </a:bodyPr>
          <a:lstStyle/>
          <a:p>
            <a:pPr algn="ctr"/>
            <a:r>
              <a:rPr lang="en-US" sz="4000" b="1" dirty="0">
                <a:solidFill>
                  <a:schemeClr val="bg1"/>
                </a:solidFill>
                <a:latin typeface="+mn-lt"/>
              </a:rPr>
              <a:t/>
            </a:r>
            <a:br>
              <a:rPr lang="en-US" sz="4000" b="1" dirty="0">
                <a:solidFill>
                  <a:schemeClr val="bg1"/>
                </a:solidFill>
                <a:latin typeface="+mn-lt"/>
              </a:rPr>
            </a:br>
            <a:r>
              <a:rPr lang="en-US" sz="4000" b="1" dirty="0">
                <a:solidFill>
                  <a:schemeClr val="bg1"/>
                </a:solidFill>
                <a:latin typeface="+mn-lt"/>
              </a:rPr>
              <a:t>SWOT Analysis</a:t>
            </a:r>
            <a:br>
              <a:rPr lang="en-US" sz="4000" b="1" dirty="0">
                <a:solidFill>
                  <a:schemeClr val="bg1"/>
                </a:solidFill>
                <a:latin typeface="+mn-lt"/>
              </a:rPr>
            </a:br>
            <a:endParaRPr lang="ar-SA" sz="4000" b="1" dirty="0">
              <a:solidFill>
                <a:schemeClr val="bg1"/>
              </a:solidFill>
              <a:latin typeface="+mn-lt"/>
            </a:endParaRPr>
          </a:p>
        </p:txBody>
      </p:sp>
      <p:pic>
        <p:nvPicPr>
          <p:cNvPr id="25603" name="Content Placeholder 5"/>
          <p:cNvPicPr>
            <a:picLocks noGrp="1" noChangeAspect="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018371" y="1562287"/>
            <a:ext cx="7727795" cy="4135987"/>
          </a:xfrm>
          <a:ln>
            <a:solidFill>
              <a:schemeClr val="accent1"/>
            </a:solidFill>
            <a:miter lim="800000"/>
            <a:headEnd/>
            <a:tailEnd/>
          </a:ln>
        </p:spPr>
      </p:pic>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520484217"/>
      </p:ext>
    </p:extLst>
  </p:cSld>
  <p:clrMapOvr>
    <a:masterClrMapping/>
  </p:clrMapOvr>
  <p:transition spd="slow">
    <p:dissolv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931" y="236724"/>
            <a:ext cx="10515600" cy="1325563"/>
          </a:xfrm>
          <a:ln>
            <a:noFill/>
            <a:miter lim="800000"/>
            <a:headEnd/>
            <a:tailEnd/>
          </a:ln>
        </p:spPr>
        <p:txBody>
          <a:bodyPr vert="horz" lIns="91440" tIns="45720" rIns="91440" bIns="45720" rtlCol="0" anchor="ctr">
            <a:noAutofit/>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Marketing </a:t>
            </a:r>
            <a:r>
              <a:rPr lang="en-US" sz="3600" b="1" dirty="0" smtClean="0">
                <a:solidFill>
                  <a:schemeClr val="bg1"/>
                </a:solidFill>
                <a:latin typeface="+mn-lt"/>
              </a:rPr>
              <a:t>Objectives</a:t>
            </a:r>
            <a:r>
              <a:rPr lang="en-US" sz="3600" b="1" dirty="0">
                <a:solidFill>
                  <a:schemeClr val="bg1"/>
                </a:solidFill>
                <a:latin typeface="+mn-lt"/>
              </a:rPr>
              <a:t/>
            </a:r>
            <a:br>
              <a:rPr lang="en-US" sz="3600" b="1" dirty="0">
                <a:solidFill>
                  <a:schemeClr val="bg1"/>
                </a:solidFill>
                <a:latin typeface="+mn-lt"/>
              </a:rPr>
            </a:br>
            <a:endParaRPr lang="ar-SA" sz="3600" b="1" dirty="0">
              <a:solidFill>
                <a:schemeClr val="bg1"/>
              </a:solidFill>
              <a:latin typeface="+mn-lt"/>
            </a:endParaRPr>
          </a:p>
        </p:txBody>
      </p:sp>
      <p:sp>
        <p:nvSpPr>
          <p:cNvPr id="3" name="Content Placeholder 2"/>
          <p:cNvSpPr>
            <a:spLocks noGrp="1"/>
          </p:cNvSpPr>
          <p:nvPr>
            <p:ph idx="1"/>
          </p:nvPr>
        </p:nvSpPr>
        <p:spPr>
          <a:xfrm>
            <a:off x="1215481" y="2062976"/>
            <a:ext cx="9177455" cy="3088888"/>
          </a:xfrm>
          <a:ln>
            <a:solidFill>
              <a:schemeClr val="accent1"/>
            </a:solidFill>
          </a:ln>
        </p:spPr>
        <p:txBody>
          <a:bodyPr anchor="ctr"/>
          <a:lstStyle/>
          <a:p>
            <a:r>
              <a:rPr lang="en-US" b="1" dirty="0"/>
              <a:t>Marketing objectives are goals set by business houses to promote its goods and services to its consumers within a specific timeframe. Marketing objectives are the strategy’s set to attain the overall growth of the </a:t>
            </a:r>
            <a:r>
              <a:rPr lang="en-US" b="1" dirty="0" smtClean="0"/>
              <a:t>organization.</a:t>
            </a:r>
            <a:endParaRPr lang="ar-SA" b="1" dirty="0"/>
          </a:p>
        </p:txBody>
      </p:sp>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6800769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605" y="236724"/>
            <a:ext cx="10515600" cy="1325563"/>
          </a:xfrm>
          <a:ln>
            <a:noFill/>
            <a:miter lim="800000"/>
            <a:headEnd/>
            <a:tailEnd/>
          </a:ln>
        </p:spPr>
        <p:txBody>
          <a:bodyPr vert="horz" lIns="91440" tIns="45720" rIns="91440" bIns="45720" rtlCol="0" anchor="ctr">
            <a:normAutofit fontScale="90000"/>
          </a:bodyPr>
          <a:lstStyle/>
          <a:p>
            <a:pPr algn="ctr"/>
            <a:r>
              <a:rPr lang="en-US" sz="3600" b="1" dirty="0">
                <a:solidFill>
                  <a:schemeClr val="bg1"/>
                </a:solidFill>
                <a:latin typeface="+mn-lt"/>
              </a:rPr>
              <a:t/>
            </a:r>
            <a:br>
              <a:rPr lang="en-US" sz="3600" b="1" dirty="0">
                <a:solidFill>
                  <a:schemeClr val="bg1"/>
                </a:solidFill>
                <a:latin typeface="+mn-lt"/>
              </a:rPr>
            </a:br>
            <a:r>
              <a:rPr lang="en-US" sz="3600" b="1" dirty="0">
                <a:solidFill>
                  <a:schemeClr val="bg1"/>
                </a:solidFill>
                <a:latin typeface="+mn-lt"/>
              </a:rPr>
              <a:t>TYPES OF MARKETING OBJECTIVES</a:t>
            </a:r>
            <a:br>
              <a:rPr lang="en-US" sz="3600" b="1" dirty="0">
                <a:solidFill>
                  <a:schemeClr val="bg1"/>
                </a:solidFill>
                <a:latin typeface="+mn-lt"/>
              </a:rPr>
            </a:br>
            <a:endParaRPr lang="ar-SA" sz="3600" b="1" dirty="0">
              <a:solidFill>
                <a:schemeClr val="bg1"/>
              </a:solidFill>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35854" y="1405055"/>
            <a:ext cx="7921463" cy="4540012"/>
          </a:xfrm>
          <a:ln>
            <a:solidFill>
              <a:schemeClr val="accent1"/>
            </a:solidFill>
          </a:ln>
        </p:spPr>
      </p:pic>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32508364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noFill/>
            <a:miter lim="800000"/>
            <a:headEnd/>
            <a:tailEnd/>
          </a:ln>
        </p:spPr>
        <p:txBody>
          <a:bodyPr vert="horz" lIns="91440" tIns="45720" rIns="91440" bIns="45720" rtlCol="0" anchor="ctr">
            <a:normAutofit/>
          </a:bodyPr>
          <a:lstStyle/>
          <a:p>
            <a:pPr algn="ctr"/>
            <a:r>
              <a:rPr lang="en-GB" altLang="en-US" sz="4000" b="1" dirty="0">
                <a:solidFill>
                  <a:schemeClr val="bg1"/>
                </a:solidFill>
                <a:latin typeface="+mn-lt"/>
              </a:rPr>
              <a:t>The marketing mix</a:t>
            </a:r>
            <a:endParaRPr lang="ar-SA" sz="4000" b="1" dirty="0">
              <a:solidFill>
                <a:schemeClr val="bg1"/>
              </a:solidFill>
              <a:latin typeface="+mn-lt"/>
            </a:endParaRPr>
          </a:p>
        </p:txBody>
      </p:sp>
      <p:sp>
        <p:nvSpPr>
          <p:cNvPr id="3" name="Content Placeholder 2"/>
          <p:cNvSpPr>
            <a:spLocks noGrp="1"/>
          </p:cNvSpPr>
          <p:nvPr>
            <p:ph idx="1"/>
          </p:nvPr>
        </p:nvSpPr>
        <p:spPr>
          <a:xfrm>
            <a:off x="2062974" y="1690689"/>
            <a:ext cx="8398727" cy="4219458"/>
          </a:xfrm>
          <a:ln>
            <a:solidFill>
              <a:schemeClr val="accent1"/>
            </a:solidFill>
          </a:ln>
        </p:spPr>
        <p:txBody>
          <a:bodyPr anchor="t">
            <a:normAutofit fontScale="92500" lnSpcReduction="10000"/>
          </a:bodyPr>
          <a:lstStyle/>
          <a:p>
            <a:r>
              <a:rPr lang="en-GB" altLang="en-US" sz="3200" b="1" dirty="0">
                <a:effectLst>
                  <a:outerShdw blurRad="38100" dist="38100" dir="2700000" algn="tl">
                    <a:srgbClr val="000000">
                      <a:alpha val="43137"/>
                    </a:srgbClr>
                  </a:outerShdw>
                </a:effectLst>
              </a:rPr>
              <a:t>The marketing mix is the combination of variables that a business uses to carry out its marketing strategy and meet customer needs</a:t>
            </a:r>
            <a:r>
              <a:rPr lang="en-GB" altLang="en-US" sz="3200" b="1" dirty="0" smtClean="0">
                <a:effectLst>
                  <a:outerShdw blurRad="38100" dist="38100" dir="2700000" algn="tl">
                    <a:srgbClr val="000000">
                      <a:alpha val="43137"/>
                    </a:srgbClr>
                  </a:outerShdw>
                </a:effectLst>
              </a:rPr>
              <a:t>.</a:t>
            </a:r>
          </a:p>
          <a:p>
            <a:pPr>
              <a:spcBef>
                <a:spcPts val="800"/>
              </a:spcBef>
              <a:buClrTx/>
              <a:buSzPct val="120000"/>
              <a:buFontTx/>
              <a:buNone/>
              <a:defRPr/>
            </a:pPr>
            <a:r>
              <a:rPr lang="en-GB" altLang="en-US" sz="3200" b="1" dirty="0">
                <a:solidFill>
                  <a:srgbClr val="FF0000"/>
                </a:solidFill>
                <a:effectLst>
                  <a:outerShdw blurRad="38100" dist="38100" dir="2700000" algn="tl">
                    <a:srgbClr val="000000">
                      <a:alpha val="43137"/>
                    </a:srgbClr>
                  </a:outerShdw>
                </a:effectLst>
              </a:rPr>
              <a:t>The marketing mix is often called the 4Ps:</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Product</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Price</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Place</a:t>
            </a:r>
          </a:p>
          <a:p>
            <a:pPr marL="341313" indent="-339725">
              <a:spcBef>
                <a:spcPts val="800"/>
              </a:spcBef>
              <a:buClr>
                <a:srgbClr val="FFCC00"/>
              </a:buClr>
              <a:buSzPct val="120000"/>
              <a:buFont typeface="Tahoma" pitchFamily="32" charset="0"/>
              <a:buChar char="•"/>
              <a:defRPr/>
            </a:pPr>
            <a:r>
              <a:rPr lang="en-GB" altLang="en-US" sz="3200" b="1" dirty="0">
                <a:effectLst>
                  <a:outerShdw blurRad="38100" dist="38100" dir="2700000" algn="tl">
                    <a:srgbClr val="000000">
                      <a:alpha val="43137"/>
                    </a:srgbClr>
                  </a:outerShdw>
                </a:effectLst>
              </a:rPr>
              <a:t>Promotion</a:t>
            </a:r>
          </a:p>
          <a:p>
            <a:pPr marL="0" indent="0">
              <a:buNone/>
            </a:pPr>
            <a:r>
              <a:rPr lang="en-GB" altLang="en-US" sz="3200" b="1" dirty="0" smtClean="0">
                <a:effectLst>
                  <a:outerShdw blurRad="38100" dist="38100" dir="2700000" algn="tl">
                    <a:srgbClr val="000000">
                      <a:alpha val="43137"/>
                    </a:srgbClr>
                  </a:outerShdw>
                </a:effectLst>
              </a:rPr>
              <a:t> </a:t>
            </a:r>
            <a:endParaRPr lang="en-GB" altLang="en-US" sz="3200" b="1" dirty="0">
              <a:effectLst>
                <a:outerShdw blurRad="38100" dist="38100" dir="2700000" algn="tl">
                  <a:srgbClr val="000000">
                    <a:alpha val="43137"/>
                  </a:srgbClr>
                </a:outerShdw>
              </a:effectLst>
            </a:endParaRPr>
          </a:p>
          <a:p>
            <a:endParaRPr lang="ar-SA" sz="32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6186" y="3577450"/>
            <a:ext cx="2143125" cy="2143125"/>
          </a:xfrm>
          <a:prstGeom prst="rect">
            <a:avLst/>
          </a:prstGeom>
        </p:spPr>
      </p:pic>
      <p:sp>
        <p:nvSpPr>
          <p:cNvPr id="5" name="TextBox 4"/>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19476594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6"/>
          <p:cNvSpPr>
            <a:spLocks noGrp="1"/>
          </p:cNvSpPr>
          <p:nvPr>
            <p:ph type="title"/>
          </p:nvPr>
        </p:nvSpPr>
        <p:spPr>
          <a:xfrm>
            <a:off x="1844400" y="498334"/>
            <a:ext cx="7620000" cy="685800"/>
          </a:xfrm>
          <a:ln>
            <a:noFill/>
            <a:miter lim="800000"/>
            <a:headEnd/>
            <a:tailEnd/>
          </a:ln>
        </p:spPr>
        <p:txBody>
          <a:bodyPr vert="horz" lIns="91440" tIns="45720" rIns="91440" bIns="45720" rtlCol="0" anchor="ctr">
            <a:normAutofit/>
          </a:bodyPr>
          <a:lstStyle/>
          <a:p>
            <a:pPr algn="ctr"/>
            <a:r>
              <a:rPr lang="en-US" altLang="ar-SA" sz="3600" b="1" dirty="0">
                <a:solidFill>
                  <a:schemeClr val="bg1"/>
                </a:solidFill>
                <a:latin typeface="+mn-lt"/>
              </a:rPr>
              <a:t>The 4 P’s of Marketing explained</a:t>
            </a:r>
          </a:p>
        </p:txBody>
      </p:sp>
      <p:graphicFrame>
        <p:nvGraphicFramePr>
          <p:cNvPr id="9" name="Content Placeholder 8"/>
          <p:cNvGraphicFramePr>
            <a:graphicFrameLocks noGrp="1"/>
          </p:cNvGraphicFramePr>
          <p:nvPr>
            <p:ph sz="quarter" idx="1"/>
            <p:extLst>
              <p:ext uri="{D42A27DB-BD31-4B8C-83A1-F6EECF244321}">
                <p14:modId xmlns:p14="http://schemas.microsoft.com/office/powerpoint/2010/main" val="1195497743"/>
              </p:ext>
            </p:extLst>
          </p:nvPr>
        </p:nvGraphicFramePr>
        <p:xfrm>
          <a:off x="1844400" y="1450510"/>
          <a:ext cx="8865220" cy="4076441"/>
        </p:xfrm>
        <a:graphic>
          <a:graphicData uri="http://schemas.openxmlformats.org/drawingml/2006/table">
            <a:tbl>
              <a:tblPr firstRow="1" bandRow="1">
                <a:tableStyleId>{5DA37D80-6434-44D0-A028-1B22A696006F}</a:tableStyleId>
              </a:tblPr>
              <a:tblGrid>
                <a:gridCol w="2216305">
                  <a:extLst>
                    <a:ext uri="{9D8B030D-6E8A-4147-A177-3AD203B41FA5}">
                      <a16:colId xmlns:a16="http://schemas.microsoft.com/office/drawing/2014/main" val="20000"/>
                    </a:ext>
                  </a:extLst>
                </a:gridCol>
                <a:gridCol w="2216305">
                  <a:extLst>
                    <a:ext uri="{9D8B030D-6E8A-4147-A177-3AD203B41FA5}">
                      <a16:colId xmlns:a16="http://schemas.microsoft.com/office/drawing/2014/main" val="20001"/>
                    </a:ext>
                  </a:extLst>
                </a:gridCol>
                <a:gridCol w="2216305">
                  <a:extLst>
                    <a:ext uri="{9D8B030D-6E8A-4147-A177-3AD203B41FA5}">
                      <a16:colId xmlns:a16="http://schemas.microsoft.com/office/drawing/2014/main" val="20002"/>
                    </a:ext>
                  </a:extLst>
                </a:gridCol>
                <a:gridCol w="2216305">
                  <a:extLst>
                    <a:ext uri="{9D8B030D-6E8A-4147-A177-3AD203B41FA5}">
                      <a16:colId xmlns:a16="http://schemas.microsoft.com/office/drawing/2014/main" val="20003"/>
                    </a:ext>
                  </a:extLst>
                </a:gridCol>
              </a:tblGrid>
              <a:tr h="302912">
                <a:tc>
                  <a:txBody>
                    <a:bodyPr/>
                    <a:lstStyle/>
                    <a:p>
                      <a:pPr algn="ctr"/>
                      <a:r>
                        <a:rPr lang="en-US" sz="1800" dirty="0" smtClean="0"/>
                        <a:t>Product</a:t>
                      </a:r>
                      <a:endParaRPr lang="en-US" sz="1800" dirty="0"/>
                    </a:p>
                  </a:txBody>
                  <a:tcPr marT="45723" marB="45723"/>
                </a:tc>
                <a:tc>
                  <a:txBody>
                    <a:bodyPr/>
                    <a:lstStyle/>
                    <a:p>
                      <a:pPr algn="ctr"/>
                      <a:r>
                        <a:rPr lang="en-US" sz="1800" dirty="0" smtClean="0"/>
                        <a:t>Promotion</a:t>
                      </a:r>
                      <a:endParaRPr lang="en-US" sz="1800" dirty="0"/>
                    </a:p>
                  </a:txBody>
                  <a:tcPr marT="45723" marB="45723"/>
                </a:tc>
                <a:tc>
                  <a:txBody>
                    <a:bodyPr/>
                    <a:lstStyle/>
                    <a:p>
                      <a:pPr algn="ctr"/>
                      <a:r>
                        <a:rPr lang="en-US" sz="1800" dirty="0" smtClean="0"/>
                        <a:t>Place</a:t>
                      </a:r>
                      <a:endParaRPr lang="en-US" sz="1800" dirty="0"/>
                    </a:p>
                  </a:txBody>
                  <a:tcPr marT="45723" marB="45723"/>
                </a:tc>
                <a:tc>
                  <a:txBody>
                    <a:bodyPr/>
                    <a:lstStyle/>
                    <a:p>
                      <a:pPr algn="ctr"/>
                      <a:r>
                        <a:rPr lang="en-US" sz="1800" dirty="0" smtClean="0"/>
                        <a:t>Price</a:t>
                      </a:r>
                      <a:endParaRPr lang="en-US" sz="1800" dirty="0"/>
                    </a:p>
                  </a:txBody>
                  <a:tcPr marT="45723" marB="45723"/>
                </a:tc>
                <a:extLst>
                  <a:ext uri="{0D108BD9-81ED-4DB2-BD59-A6C34878D82A}">
                    <a16:rowId xmlns:a16="http://schemas.microsoft.com/office/drawing/2014/main" val="10000"/>
                  </a:ext>
                </a:extLst>
              </a:tr>
              <a:tr h="3710675">
                <a:tc>
                  <a:txBody>
                    <a:bodyPr/>
                    <a:lstStyle/>
                    <a:p>
                      <a:pPr marL="342900" indent="-342900">
                        <a:buFont typeface="+mj-lt"/>
                        <a:buAutoNum type="arabicPeriod"/>
                      </a:pPr>
                      <a:r>
                        <a:rPr lang="en-US" sz="1800" dirty="0" smtClean="0"/>
                        <a:t>Is there a demand for the product</a:t>
                      </a:r>
                      <a:r>
                        <a:rPr lang="en-US" sz="1800" baseline="0" dirty="0" smtClean="0"/>
                        <a:t> or </a:t>
                      </a:r>
                      <a:r>
                        <a:rPr lang="en-US" sz="1800" dirty="0" smtClean="0"/>
                        <a:t>service?</a:t>
                      </a:r>
                    </a:p>
                    <a:p>
                      <a:pPr marL="342900" indent="-342900">
                        <a:buFont typeface="+mj-lt"/>
                        <a:buAutoNum type="arabicPeriod"/>
                      </a:pPr>
                      <a:r>
                        <a:rPr lang="en-US" sz="1800" dirty="0" smtClean="0"/>
                        <a:t>How to make the product appeal to consumer</a:t>
                      </a:r>
                    </a:p>
                    <a:p>
                      <a:pPr marL="342900" indent="-342900">
                        <a:buFont typeface="+mj-lt"/>
                        <a:buAutoNum type="arabicPeriod"/>
                      </a:pPr>
                      <a:r>
                        <a:rPr lang="en-US" sz="1800" dirty="0" smtClean="0"/>
                        <a:t>Packaging—includes</a:t>
                      </a:r>
                      <a:r>
                        <a:rPr lang="en-US" sz="1800" baseline="0" dirty="0" smtClean="0"/>
                        <a:t> the design, color, size, and brand names</a:t>
                      </a:r>
                      <a:endParaRPr lang="en-US" sz="1800" dirty="0" smtClean="0"/>
                    </a:p>
                    <a:p>
                      <a:pPr marL="342900" indent="-342900">
                        <a:buFont typeface="+mj-lt"/>
                        <a:buAutoNum type="arabicPeriod"/>
                      </a:pPr>
                      <a:endParaRPr lang="en-US" sz="1800" dirty="0" smtClean="0"/>
                    </a:p>
                    <a:p>
                      <a:endParaRPr lang="en-US" sz="18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a:p>
                  </a:txBody>
                  <a:tcPr marT="45723" marB="45723"/>
                </a:tc>
                <a:tc>
                  <a:txBody>
                    <a:bodyPr/>
                    <a:lstStyle/>
                    <a:p>
                      <a:pPr marL="342900" indent="-342900">
                        <a:buFont typeface="+mj-lt"/>
                        <a:buAutoNum type="arabicPeriod"/>
                      </a:pPr>
                      <a:r>
                        <a:rPr lang="en-US" sz="1800" dirty="0" smtClean="0"/>
                        <a:t>Making customers</a:t>
                      </a:r>
                      <a:r>
                        <a:rPr lang="en-US" sz="1800" baseline="0" dirty="0" smtClean="0"/>
                        <a:t> aware of a product</a:t>
                      </a:r>
                    </a:p>
                    <a:p>
                      <a:pPr marL="342900" indent="-342900">
                        <a:buFont typeface="+mj-lt"/>
                        <a:buAutoNum type="arabicPeriod"/>
                      </a:pPr>
                      <a:r>
                        <a:rPr lang="en-US" sz="1800" baseline="0" dirty="0" smtClean="0"/>
                        <a:t>Advertising</a:t>
                      </a:r>
                    </a:p>
                    <a:p>
                      <a:pPr marL="342900" indent="-342900">
                        <a:buFont typeface="+mj-lt"/>
                        <a:buAutoNum type="arabicPeriod"/>
                      </a:pPr>
                      <a:r>
                        <a:rPr lang="en-US" sz="1800" baseline="0" dirty="0" smtClean="0"/>
                        <a:t>Coupons</a:t>
                      </a:r>
                    </a:p>
                    <a:p>
                      <a:pPr marL="342900" indent="-342900">
                        <a:buFont typeface="+mj-lt"/>
                        <a:buAutoNum type="arabicPeriod"/>
                      </a:pPr>
                      <a:r>
                        <a:rPr lang="en-US" sz="1800" baseline="0" dirty="0" smtClean="0"/>
                        <a:t>Rebates</a:t>
                      </a:r>
                    </a:p>
                    <a:p>
                      <a:pPr marL="342900" indent="-342900">
                        <a:buFont typeface="+mj-lt"/>
                        <a:buAutoNum type="arabicPeriod"/>
                      </a:pPr>
                      <a:r>
                        <a:rPr lang="en-US" sz="1800" baseline="0" dirty="0" smtClean="0"/>
                        <a:t>Sales</a:t>
                      </a:r>
                    </a:p>
                    <a:p>
                      <a:pPr marL="342900" indent="-342900">
                        <a:buFont typeface="+mj-lt"/>
                        <a:buAutoNum type="arabicPeriod"/>
                      </a:pPr>
                      <a:r>
                        <a:rPr lang="en-US" sz="1800" baseline="0" dirty="0" smtClean="0"/>
                        <a:t>Free give aways</a:t>
                      </a:r>
                    </a:p>
                    <a:p>
                      <a:pPr marL="342900" indent="-342900">
                        <a:buFont typeface="+mj-lt"/>
                        <a:buAutoNum type="arabicPeriod"/>
                      </a:pPr>
                      <a:r>
                        <a:rPr lang="en-US" sz="1800" baseline="0" dirty="0" smtClean="0"/>
                        <a:t>Publicity</a:t>
                      </a:r>
                    </a:p>
                    <a:p>
                      <a:pPr marL="342900" indent="-342900">
                        <a:buFont typeface="+mj-lt"/>
                        <a:buAutoNum type="arabicPeriod"/>
                      </a:pPr>
                      <a:endParaRPr lang="en-US" sz="1800" dirty="0"/>
                    </a:p>
                  </a:txBody>
                  <a:tcPr marT="45723" marB="45723"/>
                </a:tc>
                <a:tc>
                  <a:txBody>
                    <a:bodyPr/>
                    <a:lstStyle/>
                    <a:p>
                      <a:pPr marL="342900" indent="-342900">
                        <a:buFont typeface="+mj-lt"/>
                        <a:buAutoNum type="arabicPeriod"/>
                      </a:pPr>
                      <a:r>
                        <a:rPr kumimoji="0" lang="en-US" sz="1800" kern="1200" dirty="0" smtClean="0">
                          <a:solidFill>
                            <a:schemeClr val="tx1"/>
                          </a:solidFill>
                          <a:latin typeface="+mn-lt"/>
                          <a:ea typeface="+mn-ea"/>
                          <a:cs typeface="+mn-cs"/>
                        </a:rPr>
                        <a:t>Distribution is getting the right product to the right place at the right time in the right amount and in the right condition</a:t>
                      </a:r>
                    </a:p>
                    <a:p>
                      <a:pPr marL="342900" indent="-342900" algn="l">
                        <a:buFont typeface="+mj-lt"/>
                        <a:buAutoNum type="arabicPeriod"/>
                      </a:pPr>
                      <a:r>
                        <a:rPr kumimoji="0" lang="en-US" sz="1800" kern="1200" dirty="0" smtClean="0">
                          <a:solidFill>
                            <a:schemeClr val="tx1"/>
                          </a:solidFill>
                          <a:latin typeface="+mn-lt"/>
                          <a:ea typeface="+mn-ea"/>
                          <a:cs typeface="+mn-cs"/>
                        </a:rPr>
                        <a:t>Storage</a:t>
                      </a:r>
                    </a:p>
                    <a:p>
                      <a:pPr marL="342900" indent="-342900" algn="l">
                        <a:buFont typeface="+mj-lt"/>
                        <a:buAutoNum type="arabicPeriod"/>
                      </a:pPr>
                      <a:r>
                        <a:rPr kumimoji="0" lang="en-US" sz="1800" kern="1200" dirty="0" smtClean="0">
                          <a:solidFill>
                            <a:schemeClr val="tx1"/>
                          </a:solidFill>
                          <a:latin typeface="+mn-lt"/>
                          <a:ea typeface="+mn-ea"/>
                          <a:cs typeface="+mn-cs"/>
                        </a:rPr>
                        <a:t>Warehousing</a:t>
                      </a:r>
                    </a:p>
                    <a:p>
                      <a:pPr marL="342900" indent="-342900" algn="l">
                        <a:buFont typeface="+mj-lt"/>
                        <a:buAutoNum type="arabicPeriod"/>
                      </a:pPr>
                      <a:r>
                        <a:rPr kumimoji="0" lang="en-US" sz="1800" kern="1200" dirty="0" smtClean="0">
                          <a:solidFill>
                            <a:schemeClr val="tx1"/>
                          </a:solidFill>
                          <a:latin typeface="+mn-lt"/>
                          <a:ea typeface="+mn-ea"/>
                          <a:cs typeface="+mn-cs"/>
                        </a:rPr>
                        <a:t>Transporting</a:t>
                      </a:r>
                    </a:p>
                    <a:p>
                      <a:pPr marL="342900" indent="-342900">
                        <a:buFont typeface="+mj-lt"/>
                        <a:buAutoNum type="arabicPeriod"/>
                      </a:pPr>
                      <a:endParaRPr lang="en-US" sz="1800" dirty="0"/>
                    </a:p>
                  </a:txBody>
                  <a:tcPr marT="45723" marB="45723"/>
                </a:tc>
                <a:tc>
                  <a:txBody>
                    <a:bodyPr/>
                    <a:lstStyle/>
                    <a:p>
                      <a:pPr marL="342900" indent="-342900" algn="l" eaLnBrk="0" hangingPunct="0">
                        <a:spcBef>
                          <a:spcPct val="0"/>
                        </a:spcBef>
                        <a:buFont typeface="+mj-lt"/>
                        <a:buAutoNum type="arabicPeriod"/>
                      </a:pPr>
                      <a:r>
                        <a:rPr kumimoji="0" lang="en-US" sz="1800" kern="1200" dirty="0" smtClean="0">
                          <a:solidFill>
                            <a:schemeClr val="tx1"/>
                          </a:solidFill>
                          <a:latin typeface="+mn-lt"/>
                          <a:ea typeface="+mn-ea"/>
                          <a:cs typeface="+mn-cs"/>
                        </a:rPr>
                        <a:t>How</a:t>
                      </a:r>
                      <a:r>
                        <a:rPr kumimoji="0" lang="en-US" sz="1800" kern="1200" baseline="0" dirty="0" smtClean="0">
                          <a:solidFill>
                            <a:schemeClr val="tx1"/>
                          </a:solidFill>
                          <a:latin typeface="+mn-lt"/>
                          <a:ea typeface="+mn-ea"/>
                          <a:cs typeface="+mn-cs"/>
                        </a:rPr>
                        <a:t> much are customers willing to pay?</a:t>
                      </a:r>
                    </a:p>
                    <a:p>
                      <a:pPr marL="342900" indent="-342900" algn="l" eaLnBrk="0" hangingPunct="0">
                        <a:spcBef>
                          <a:spcPct val="0"/>
                        </a:spcBef>
                        <a:buFont typeface="+mj-lt"/>
                        <a:buAutoNum type="arabicPeriod"/>
                      </a:pPr>
                      <a:r>
                        <a:rPr kumimoji="0" lang="en-US" sz="1800" kern="1200" baseline="0" dirty="0" smtClean="0">
                          <a:solidFill>
                            <a:schemeClr val="tx1"/>
                          </a:solidFill>
                          <a:latin typeface="+mn-lt"/>
                          <a:ea typeface="+mn-ea"/>
                          <a:cs typeface="+mn-cs"/>
                        </a:rPr>
                        <a:t>Is the price competitive with other products?</a:t>
                      </a:r>
                    </a:p>
                    <a:p>
                      <a:pPr marL="342900" indent="-342900" algn="l" eaLnBrk="0" hangingPunct="0">
                        <a:spcBef>
                          <a:spcPct val="0"/>
                        </a:spcBef>
                        <a:buFont typeface="+mj-lt"/>
                        <a:buAutoNum type="arabicPeriod"/>
                      </a:pPr>
                      <a:r>
                        <a:rPr kumimoji="0" lang="en-US" sz="1800" kern="1200" baseline="0" dirty="0" smtClean="0">
                          <a:solidFill>
                            <a:schemeClr val="tx1"/>
                          </a:solidFill>
                          <a:latin typeface="+mn-lt"/>
                          <a:ea typeface="+mn-ea"/>
                          <a:cs typeface="+mn-cs"/>
                        </a:rPr>
                        <a:t>Can the company make a profit?</a:t>
                      </a:r>
                      <a:endParaRPr kumimoji="0" lang="en-US" sz="1800" kern="1200" dirty="0" smtClean="0">
                        <a:solidFill>
                          <a:schemeClr val="tx1"/>
                        </a:solidFill>
                        <a:latin typeface="+mn-lt"/>
                        <a:ea typeface="+mn-ea"/>
                        <a:cs typeface="+mn-cs"/>
                      </a:endParaRPr>
                    </a:p>
                    <a:p>
                      <a:endParaRPr lang="en-US" sz="1800" dirty="0"/>
                    </a:p>
                  </a:txBody>
                  <a:tcPr marT="45723" marB="45723"/>
                </a:tc>
                <a:extLst>
                  <a:ext uri="{0D108BD9-81ED-4DB2-BD59-A6C34878D82A}">
                    <a16:rowId xmlns:a16="http://schemas.microsoft.com/office/drawing/2014/main" val="10001"/>
                  </a:ext>
                </a:extLst>
              </a:tr>
            </a:tbl>
          </a:graphicData>
        </a:graphic>
      </p:graphicFrame>
      <p:sp>
        <p:nvSpPr>
          <p:cNvPr id="4" name="TextBox 3"/>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Tree>
    <p:extLst>
      <p:ext uri="{BB962C8B-B14F-4D97-AF65-F5344CB8AC3E}">
        <p14:creationId xmlns:p14="http://schemas.microsoft.com/office/powerpoint/2010/main" val="224103060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275815" y="1572322"/>
            <a:ext cx="8945009" cy="4236406"/>
          </a:xfrm>
        </p:spPr>
      </p:pic>
      <p:sp>
        <p:nvSpPr>
          <p:cNvPr id="3" name="TextBox 2"/>
          <p:cNvSpPr txBox="1"/>
          <p:nvPr/>
        </p:nvSpPr>
        <p:spPr>
          <a:xfrm>
            <a:off x="184330" y="236724"/>
            <a:ext cx="1660070" cy="523220"/>
          </a:xfrm>
          <a:prstGeom prst="rect">
            <a:avLst/>
          </a:prstGeom>
          <a:noFill/>
        </p:spPr>
        <p:txBody>
          <a:bodyPr wrap="none" rtlCol="0">
            <a:spAutoFit/>
          </a:bodyPr>
          <a:lstStyle/>
          <a:p>
            <a:pPr algn="ctr"/>
            <a:r>
              <a:rPr lang="en-US" sz="2800" b="1" dirty="0" smtClean="0">
                <a:solidFill>
                  <a:schemeClr val="bg1"/>
                </a:solidFill>
                <a:cs typeface="Tajawal Medium" panose="00000600000000000000" pitchFamily="2" charset="-78"/>
              </a:rPr>
              <a:t>Chapter-3</a:t>
            </a:r>
          </a:p>
        </p:txBody>
      </p:sp>
      <p:sp>
        <p:nvSpPr>
          <p:cNvPr id="2" name="Rectangle 1"/>
          <p:cNvSpPr/>
          <p:nvPr/>
        </p:nvSpPr>
        <p:spPr>
          <a:xfrm>
            <a:off x="2553628" y="498334"/>
            <a:ext cx="7014118" cy="646331"/>
          </a:xfrm>
          <a:prstGeom prst="rect">
            <a:avLst/>
          </a:prstGeom>
        </p:spPr>
        <p:txBody>
          <a:bodyPr wrap="square">
            <a:spAutoFit/>
          </a:bodyPr>
          <a:lstStyle/>
          <a:p>
            <a:r>
              <a:rPr lang="en-US" altLang="ar-SA" sz="3600" b="1" dirty="0">
                <a:solidFill>
                  <a:schemeClr val="bg1"/>
                </a:solidFill>
              </a:rPr>
              <a:t>The </a:t>
            </a:r>
            <a:r>
              <a:rPr lang="en-US" altLang="ar-SA" sz="3600" b="1" dirty="0" smtClean="0">
                <a:solidFill>
                  <a:schemeClr val="bg1"/>
                </a:solidFill>
              </a:rPr>
              <a:t>7 P’s of services marketing </a:t>
            </a:r>
            <a:endParaRPr lang="ar-SA" sz="3600" dirty="0"/>
          </a:p>
        </p:txBody>
      </p:sp>
    </p:spTree>
    <p:extLst>
      <p:ext uri="{BB962C8B-B14F-4D97-AF65-F5344CB8AC3E}">
        <p14:creationId xmlns:p14="http://schemas.microsoft.com/office/powerpoint/2010/main" val="21560537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482</TotalTime>
  <Words>1260</Words>
  <Application>Microsoft Office PowerPoint</Application>
  <PresentationFormat>Widescreen</PresentationFormat>
  <Paragraphs>267</Paragraphs>
  <Slides>37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ＭＳ Ｐゴシック</vt:lpstr>
      <vt:lpstr>Arial</vt:lpstr>
      <vt:lpstr>Calibri</vt:lpstr>
      <vt:lpstr>Calibri Light</vt:lpstr>
      <vt:lpstr>Tahoma</vt:lpstr>
      <vt:lpstr>Tajawal Medium</vt:lpstr>
      <vt:lpstr>Times New Roman</vt:lpstr>
      <vt:lpstr>Wingdings</vt:lpstr>
      <vt:lpstr>Office Theme</vt:lpstr>
      <vt:lpstr>PowerPoint Presentation</vt:lpstr>
      <vt:lpstr>Marketing strategy concept</vt:lpstr>
      <vt:lpstr>Objective </vt:lpstr>
      <vt:lpstr>Marketing Strategy: Introduction </vt:lpstr>
      <vt:lpstr>Marketing Strategy: Introduction</vt:lpstr>
      <vt:lpstr>Marketing strategy define</vt:lpstr>
      <vt:lpstr> Developing a marketing strategy </vt:lpstr>
      <vt:lpstr> Marketing strategy vs. marketing plan </vt:lpstr>
      <vt:lpstr>Creating a marketing strategy</vt:lpstr>
      <vt:lpstr>Creating a marketing strategy</vt:lpstr>
      <vt:lpstr>The marketing concept</vt:lpstr>
      <vt:lpstr>  What is strategic marketing management?  </vt:lpstr>
      <vt:lpstr>  History of strategic marketing management  </vt:lpstr>
      <vt:lpstr>  History of strategic marketing management  </vt:lpstr>
      <vt:lpstr>  History of strategic marketing management  </vt:lpstr>
      <vt:lpstr> The benefits of strategic marketing management con. …. </vt:lpstr>
      <vt:lpstr> A better understanding of the market </vt:lpstr>
      <vt:lpstr> Helps identify the strategic direction </vt:lpstr>
      <vt:lpstr> Can have a big pay off </vt:lpstr>
      <vt:lpstr>  Examples of strategic marketing management  </vt:lpstr>
      <vt:lpstr> Market Analysis </vt:lpstr>
      <vt:lpstr> Market Analysis Techniques for Building a Solid Marketing Strategy  </vt:lpstr>
      <vt:lpstr> What Does Market Analysis Include? </vt:lpstr>
      <vt:lpstr>The Difference Market Analysis and Marketing Plan</vt:lpstr>
      <vt:lpstr>Ways to Target the Market</vt:lpstr>
      <vt:lpstr>Who Is My Competition?</vt:lpstr>
      <vt:lpstr>Creating a Competitive Advantage</vt:lpstr>
      <vt:lpstr>Creating a Competitive Advantage</vt:lpstr>
      <vt:lpstr>The Marketing Plan</vt:lpstr>
      <vt:lpstr>The Marketing Plan Cont. …</vt:lpstr>
      <vt:lpstr> Structure of a Marketing Plan </vt:lpstr>
      <vt:lpstr> SWOT Analysis </vt:lpstr>
      <vt:lpstr> Marketing Objectives </vt:lpstr>
      <vt:lpstr> TYPES OF MARKETING OBJECTIVES </vt:lpstr>
      <vt:lpstr>The marketing mix</vt:lpstr>
      <vt:lpstr>The 4 P’s of Marketing explained</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strategy concept</dc:title>
  <dc:creator>Maher</dc:creator>
  <cp:lastModifiedBy>Maher</cp:lastModifiedBy>
  <cp:revision>53</cp:revision>
  <dcterms:created xsi:type="dcterms:W3CDTF">2022-01-21T12:07:08Z</dcterms:created>
  <dcterms:modified xsi:type="dcterms:W3CDTF">2022-01-30T14:45:58Z</dcterms:modified>
</cp:coreProperties>
</file>