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271" r:id="rId6"/>
    <p:sldId id="313" r:id="rId7"/>
    <p:sldId id="407" r:id="rId8"/>
    <p:sldId id="350" r:id="rId9"/>
    <p:sldId id="380" r:id="rId10"/>
    <p:sldId id="381" r:id="rId11"/>
    <p:sldId id="382" r:id="rId12"/>
    <p:sldId id="383" r:id="rId13"/>
    <p:sldId id="384" r:id="rId14"/>
    <p:sldId id="385" r:id="rId15"/>
    <p:sldId id="351" r:id="rId16"/>
    <p:sldId id="379" r:id="rId17"/>
    <p:sldId id="395" r:id="rId18"/>
    <p:sldId id="374" r:id="rId19"/>
    <p:sldId id="396" r:id="rId20"/>
    <p:sldId id="375" r:id="rId21"/>
    <p:sldId id="376" r:id="rId22"/>
    <p:sldId id="377" r:id="rId23"/>
    <p:sldId id="397" r:id="rId24"/>
    <p:sldId id="378" r:id="rId25"/>
    <p:sldId id="386" r:id="rId26"/>
    <p:sldId id="399" r:id="rId27"/>
    <p:sldId id="387" r:id="rId28"/>
    <p:sldId id="388" r:id="rId29"/>
    <p:sldId id="398" r:id="rId30"/>
    <p:sldId id="389" r:id="rId31"/>
    <p:sldId id="390" r:id="rId32"/>
    <p:sldId id="400" r:id="rId33"/>
    <p:sldId id="391" r:id="rId34"/>
    <p:sldId id="401" r:id="rId35"/>
    <p:sldId id="392" r:id="rId36"/>
    <p:sldId id="393" r:id="rId37"/>
    <p:sldId id="402" r:id="rId38"/>
    <p:sldId id="394" r:id="rId39"/>
    <p:sldId id="403" r:id="rId40"/>
    <p:sldId id="405" r:id="rId41"/>
    <p:sldId id="404" r:id="rId42"/>
    <p:sldId id="406" r:id="rId43"/>
    <p:sldId id="37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407"/>
            <p14:sldId id="350"/>
            <p14:sldId id="380"/>
            <p14:sldId id="381"/>
            <p14:sldId id="382"/>
            <p14:sldId id="383"/>
            <p14:sldId id="384"/>
            <p14:sldId id="385"/>
            <p14:sldId id="351"/>
            <p14:sldId id="379"/>
            <p14:sldId id="395"/>
            <p14:sldId id="374"/>
            <p14:sldId id="396"/>
            <p14:sldId id="375"/>
            <p14:sldId id="376"/>
            <p14:sldId id="377"/>
            <p14:sldId id="397"/>
            <p14:sldId id="378"/>
            <p14:sldId id="386"/>
            <p14:sldId id="399"/>
            <p14:sldId id="387"/>
            <p14:sldId id="388"/>
            <p14:sldId id="398"/>
            <p14:sldId id="389"/>
            <p14:sldId id="390"/>
            <p14:sldId id="400"/>
            <p14:sldId id="391"/>
            <p14:sldId id="401"/>
            <p14:sldId id="392"/>
            <p14:sldId id="393"/>
            <p14:sldId id="402"/>
            <p14:sldId id="394"/>
            <p14:sldId id="403"/>
            <p14:sldId id="405"/>
            <p14:sldId id="404"/>
            <p14:sldId id="406"/>
            <p14:sldId id="37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2</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146"/>
    </mc:Choice>
    <mc:Fallback xmlns="">
      <p:transition spd="slow" advTm="1614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 r="47" b="9517"/>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3304110"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استراتيجيات الحملات الإعلانية </a:t>
            </a:r>
            <a:endParaRPr lang="en-US" sz="24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756"/>
    </mc:Choice>
    <mc:Fallback xmlns="">
      <p:transition spd="slow" advTm="9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390680" y="1600369"/>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أنواع استراتيجيات الحملة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a:t>
            </a:r>
            <a:r>
              <a:rPr lang="ar-EG" sz="2000" dirty="0" smtClean="0">
                <a:cs typeface="+mj-cs"/>
              </a:rPr>
              <a:t>طريقة عرض </a:t>
            </a:r>
            <a:r>
              <a:rPr lang="ar-EG" sz="2000" dirty="0">
                <a:cs typeface="+mj-cs"/>
              </a:rPr>
              <a:t>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استراتيجيات كثافة عرض الحملات </a:t>
            </a:r>
            <a:r>
              <a:rPr lang="ar-EG" sz="2000" dirty="0" smtClean="0">
                <a:cs typeface="+mj-cs"/>
              </a:rPr>
              <a:t>الإعلانية.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المتساوية.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الكثافة </a:t>
            </a:r>
            <a:r>
              <a:rPr lang="ar-EG" sz="2000" dirty="0" smtClean="0">
                <a:cs typeface="+mj-cs"/>
              </a:rPr>
              <a:t>المتنامية.</a:t>
            </a:r>
            <a:endParaRPr lang="ar-EG" sz="2000" dirty="0">
              <a:cs typeface="+mj-cs"/>
            </a:endParaRPr>
          </a:p>
          <a:p>
            <a:pPr marL="457200" indent="-457200" algn="r" rtl="1">
              <a:lnSpc>
                <a:spcPct val="150000"/>
              </a:lnSpc>
              <a:buFont typeface="+mj-lt"/>
              <a:buAutoNum type="arabicPeriod"/>
            </a:pPr>
            <a:r>
              <a:rPr lang="ar-EG" sz="2000" dirty="0">
                <a:cs typeface="+mj-cs"/>
              </a:rPr>
              <a:t>مميزات استراتيجية الكثافة </a:t>
            </a:r>
            <a:r>
              <a:rPr lang="ar-EG" sz="2000" dirty="0" smtClean="0">
                <a:cs typeface="+mj-cs"/>
              </a:rPr>
              <a:t>المتلاشية.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2868"/>
    </mc:Choice>
    <mc:Fallback xmlns="">
      <p:transition spd="slow" advTm="5286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799303"/>
            <a:ext cx="7490145" cy="3785652"/>
          </a:xfrm>
          <a:prstGeom prst="rect">
            <a:avLst/>
          </a:prstGeom>
          <a:noFill/>
        </p:spPr>
        <p:txBody>
          <a:bodyPr wrap="square" rtlCol="0">
            <a:spAutoFit/>
          </a:bodyPr>
          <a:lstStyle/>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المتلاشية.</a:t>
            </a:r>
          </a:p>
          <a:p>
            <a:pPr marL="457200" indent="-457200" algn="r" rtl="1">
              <a:lnSpc>
                <a:spcPct val="150000"/>
              </a:lnSpc>
              <a:buFont typeface="+mj-lt"/>
              <a:buAutoNum type="arabicPeriod" startAt="11"/>
            </a:pPr>
            <a:r>
              <a:rPr lang="ar-EG" sz="2000" dirty="0">
                <a:cs typeface="+mj-cs"/>
              </a:rPr>
              <a:t>مميزات 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عيوب </a:t>
            </a:r>
            <a:r>
              <a:rPr lang="ar-EG" sz="2000" dirty="0">
                <a:cs typeface="+mj-cs"/>
              </a:rPr>
              <a:t>استراتيجية الكثافة </a:t>
            </a:r>
            <a:r>
              <a:rPr lang="ar-EG" sz="2000" dirty="0" smtClean="0">
                <a:cs typeface="+mj-cs"/>
              </a:rPr>
              <a:t>المتذبذبة.</a:t>
            </a:r>
          </a:p>
          <a:p>
            <a:pPr marL="457200" indent="-457200" algn="r" rtl="1">
              <a:lnSpc>
                <a:spcPct val="150000"/>
              </a:lnSpc>
              <a:buFont typeface="+mj-lt"/>
              <a:buAutoNum type="arabicPeriod" startAt="11"/>
            </a:pPr>
            <a:r>
              <a:rPr lang="ar-EG" sz="2000" dirty="0" smtClean="0">
                <a:cs typeface="+mj-cs"/>
              </a:rPr>
              <a:t>خاتمة.</a:t>
            </a:r>
            <a:endParaRPr lang="ar-EG" sz="2000" dirty="0">
              <a:cs typeface="+mj-cs"/>
            </a:endParaRPr>
          </a:p>
          <a:p>
            <a:pPr marL="457200" indent="-457200" algn="r" rtl="1">
              <a:lnSpc>
                <a:spcPct val="150000"/>
              </a:lnSpc>
              <a:buFont typeface="+mj-lt"/>
              <a:buAutoNum type="arabicPeriod" startAt="11"/>
            </a:pPr>
            <a:endParaRPr lang="ar-EG" sz="2000" dirty="0">
              <a:cs typeface="+mj-cs"/>
            </a:endParaRPr>
          </a:p>
          <a:p>
            <a:pPr marL="457200" indent="-457200" algn="r" rtl="1">
              <a:lnSpc>
                <a:spcPct val="150000"/>
              </a:lnSpc>
              <a:buFont typeface="+mj-lt"/>
              <a:buAutoNum type="arabicPeriod" startAt="11"/>
            </a:pPr>
            <a:endParaRPr lang="ar-EG" sz="2000" dirty="0" smtClean="0">
              <a:cs typeface="+mj-cs"/>
            </a:endParaRPr>
          </a:p>
          <a:p>
            <a:pPr marL="457200" indent="-457200" algn="r" rtl="1">
              <a:lnSpc>
                <a:spcPct val="150000"/>
              </a:lnSpc>
              <a:buFont typeface="+mj-lt"/>
              <a:buAutoNum type="arabicPeriod" startAt="11"/>
            </a:pPr>
            <a:endParaRPr lang="ar-EG" sz="2000" dirty="0">
              <a:cs typeface="+mj-cs"/>
            </a:endParaRPr>
          </a:p>
          <a:p>
            <a:pPr algn="r" rtl="1">
              <a:lnSpc>
                <a:spcPct val="150000"/>
              </a:lnSpc>
            </a:pPr>
            <a:endParaRPr lang="ar-EG" sz="2000" dirty="0">
              <a:cs typeface="+mj-cs"/>
            </a:endParaRPr>
          </a:p>
        </p:txBody>
      </p:sp>
    </p:spTree>
    <p:extLst>
      <p:ext uri="{BB962C8B-B14F-4D97-AF65-F5344CB8AC3E}">
        <p14:creationId xmlns:p14="http://schemas.microsoft.com/office/powerpoint/2010/main" val="1824167996"/>
      </p:ext>
    </p:extLst>
  </p:cSld>
  <p:clrMapOvr>
    <a:masterClrMapping/>
  </p:clrMapOvr>
  <mc:AlternateContent xmlns:mc="http://schemas.openxmlformats.org/markup-compatibility/2006" xmlns:p14="http://schemas.microsoft.com/office/powerpoint/2010/main">
    <mc:Choice Requires="p14">
      <p:transition spd="slow" p14:dur="2000" advTm="20741"/>
    </mc:Choice>
    <mc:Fallback xmlns="">
      <p:transition spd="slow" advTm="2074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تلعب </a:t>
            </a:r>
            <a:r>
              <a:rPr lang="ar-EG" sz="2100" dirty="0">
                <a:latin typeface="Times New Roman" pitchFamily="18" charset="0"/>
                <a:cs typeface="Times New Roman" pitchFamily="18" charset="0"/>
              </a:rPr>
              <a:t>الحملات الإعلانية دوراً حاسماً في جذب انتباه العملاء المحتملين وتعزيز الوعي بالعلامة </a:t>
            </a:r>
            <a:r>
              <a:rPr lang="ar-EG" sz="2100" dirty="0" smtClean="0">
                <a:latin typeface="Times New Roman" pitchFamily="18" charset="0"/>
                <a:cs typeface="Times New Roman" pitchFamily="18" charset="0"/>
              </a:rPr>
              <a:t>التجارية؛ لذلك تعد </a:t>
            </a:r>
            <a:r>
              <a:rPr lang="ar-EG" sz="2100" dirty="0">
                <a:latin typeface="Times New Roman" pitchFamily="18" charset="0"/>
                <a:cs typeface="Times New Roman" pitchFamily="18" charset="0"/>
              </a:rPr>
              <a:t>استراتيجيات الحملات الإعلانية </a:t>
            </a:r>
            <a:r>
              <a:rPr lang="ar-EG" sz="2100" dirty="0" smtClean="0">
                <a:latin typeface="Times New Roman" pitchFamily="18" charset="0"/>
                <a:cs typeface="Times New Roman" pitchFamily="18" charset="0"/>
              </a:rPr>
              <a:t>عاملًا أساسيًا </a:t>
            </a:r>
            <a:r>
              <a:rPr lang="ar-EG" sz="2100" dirty="0">
                <a:latin typeface="Times New Roman" pitchFamily="18" charset="0"/>
                <a:cs typeface="Times New Roman" pitchFamily="18" charset="0"/>
              </a:rPr>
              <a:t>لنجاح أي عملية تسويقية، حيث </a:t>
            </a:r>
            <a:r>
              <a:rPr lang="ar-EG" sz="2100" dirty="0" smtClean="0">
                <a:latin typeface="Times New Roman" pitchFamily="18" charset="0"/>
                <a:cs typeface="Times New Roman" pitchFamily="18" charset="0"/>
              </a:rPr>
              <a:t>أنها تهدف </a:t>
            </a:r>
            <a:r>
              <a:rPr lang="ar-EG" sz="2100" dirty="0">
                <a:latin typeface="Times New Roman" pitchFamily="18" charset="0"/>
                <a:cs typeface="Times New Roman" pitchFamily="18" charset="0"/>
              </a:rPr>
              <a:t>إلى تحقيق أهداف </a:t>
            </a:r>
            <a:r>
              <a:rPr lang="ar-EG" sz="2100" dirty="0" smtClean="0">
                <a:latin typeface="Times New Roman" pitchFamily="18" charset="0"/>
                <a:cs typeface="Times New Roman" pitchFamily="18" charset="0"/>
              </a:rPr>
              <a:t>واضحة وزيادة </a:t>
            </a:r>
            <a:r>
              <a:rPr lang="ar-EG" sz="2100" dirty="0">
                <a:latin typeface="Times New Roman" pitchFamily="18" charset="0"/>
                <a:cs typeface="Times New Roman" pitchFamily="18" charset="0"/>
              </a:rPr>
              <a:t>المبيعات والوعي بالعلامة التجارية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ستسعرض المحاضرة بعضًا من استراتيجيات </a:t>
            </a:r>
            <a:r>
              <a:rPr lang="ar-EG" sz="2100" dirty="0">
                <a:latin typeface="Times New Roman" pitchFamily="18" charset="0"/>
                <a:cs typeface="Times New Roman" pitchFamily="18" charset="0"/>
              </a:rPr>
              <a:t>الحملات الإعلانية الشائعة التي يمكن للشركات اعتمادها لتحقيق أهدافها التسويقية بشكل أفضل. </a:t>
            </a:r>
            <a:r>
              <a:rPr lang="ar-EG" sz="2100" dirty="0" smtClean="0">
                <a:latin typeface="Times New Roman" pitchFamily="18" charset="0"/>
                <a:cs typeface="Times New Roman" pitchFamily="18" charset="0"/>
              </a:rPr>
              <a:t>لذلك ستتناول المحاضرة شرحًا دقيقًا على </a:t>
            </a:r>
            <a:r>
              <a:rPr lang="ar-EG" sz="2100" dirty="0">
                <a:latin typeface="Times New Roman" pitchFamily="18" charset="0"/>
                <a:cs typeface="Times New Roman" pitchFamily="18" charset="0"/>
              </a:rPr>
              <a:t>الاستراتيجيات المختلفة وكيفية تطبيقها بفعالية للوصول إلى الجمهور المستهدف بشكل أفضل وتحقيق نتائج </a:t>
            </a:r>
            <a:r>
              <a:rPr lang="ar-EG" sz="2100" dirty="0" smtClean="0">
                <a:latin typeface="Times New Roman" pitchFamily="18" charset="0"/>
                <a:cs typeface="Times New Roman" pitchFamily="18" charset="0"/>
              </a:rPr>
              <a:t>إيجابية؛ بالإضافة إلى شرح لمميزات وعيوب كل استراتيجية على حدى.</a:t>
            </a:r>
            <a:endParaRPr lang="en-US" sz="21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127398"/>
    </mc:Choice>
    <mc:Fallback xmlns="">
      <p:transition spd="slow" advTm="12739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9517"/>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2637260"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ماهية الحملات الإعلانية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12723195"/>
      </p:ext>
    </p:extLst>
  </p:cSld>
  <p:clrMapOvr>
    <a:masterClrMapping/>
  </p:clrMapOvr>
  <mc:AlternateContent xmlns:mc="http://schemas.openxmlformats.org/markup-compatibility/2006" xmlns:p14="http://schemas.microsoft.com/office/powerpoint/2010/main">
    <mc:Choice Requires="p14">
      <p:transition spd="slow" p14:dur="2000" advTm="8436"/>
    </mc:Choice>
    <mc:Fallback xmlns="">
      <p:transition spd="slow" advTm="84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مفهوم الحملة الإعلانية: </a:t>
            </a:r>
          </a:p>
          <a:p>
            <a:pPr marL="342900" indent="-342900" algn="just" rtl="1">
              <a:lnSpc>
                <a:spcPct val="150000"/>
              </a:lnSpc>
              <a:buFont typeface="Arial" pitchFamily="34" charset="0"/>
              <a:buChar char="•"/>
            </a:pPr>
            <a:r>
              <a:rPr lang="ar-EG" sz="2100" dirty="0">
                <a:latin typeface="Times New Roman" pitchFamily="18" charset="0"/>
                <a:cs typeface="Times New Roman" pitchFamily="18" charset="0"/>
              </a:rPr>
              <a:t>يمكن تعريف الحملات الإعلانية كبرامج إعلانية محددة تهدف إلى ترويج منتج جديد، أو التنافس مع المنافسين، أو مواجهة انخفاض في المبيعات، أو إعلان تغييرات في سياسات التسويق، أو إعلان اسم تجاري جديد للمستهلكين، أو بناء ولاء تجاه علامة تجارية معينة.</a:t>
            </a:r>
          </a:p>
        </p:txBody>
      </p:sp>
    </p:spTree>
    <p:extLst>
      <p:ext uri="{BB962C8B-B14F-4D97-AF65-F5344CB8AC3E}">
        <p14:creationId xmlns:p14="http://schemas.microsoft.com/office/powerpoint/2010/main" val="1797758890"/>
      </p:ext>
    </p:extLst>
  </p:cSld>
  <p:clrMapOvr>
    <a:masterClrMapping/>
  </p:clrMapOvr>
  <mc:AlternateContent xmlns:mc="http://schemas.openxmlformats.org/markup-compatibility/2006" xmlns:p14="http://schemas.microsoft.com/office/powerpoint/2010/main">
    <mc:Choice Requires="p14">
      <p:transition spd="slow" p14:dur="2000" advTm="115479"/>
    </mc:Choice>
    <mc:Fallback xmlns="">
      <p:transition spd="slow" advTm="11547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a:latin typeface="Times New Roman" pitchFamily="18" charset="0"/>
                <a:cs typeface="Times New Roman" pitchFamily="18" charset="0"/>
              </a:rPr>
              <a:t>القواعد الأساسية في الحملات الإِعْلاَنية: </a:t>
            </a:r>
          </a:p>
          <a:p>
            <a:pPr marL="804863" algn="just" rtl="1">
              <a:lnSpc>
                <a:spcPct val="150000"/>
              </a:lnSpc>
            </a:pPr>
            <a:r>
              <a:rPr lang="ar-EG" sz="2100" dirty="0">
                <a:latin typeface="Times New Roman" pitchFamily="18" charset="0"/>
                <a:cs typeface="Times New Roman" pitchFamily="18" charset="0"/>
              </a:rPr>
              <a:t>هناك بعض الأسس الأساسية في تخطيط الحملات الإعلانية، سواء </a:t>
            </a:r>
            <a:r>
              <a:rPr lang="ar-EG" sz="2100" dirty="0" smtClean="0">
                <a:latin typeface="Times New Roman" pitchFamily="18" charset="0"/>
                <a:cs typeface="Times New Roman" pitchFamily="18" charset="0"/>
              </a:rPr>
              <a:t>كان </a:t>
            </a:r>
            <a:r>
              <a:rPr lang="ar-EG" sz="2100" dirty="0">
                <a:latin typeface="Times New Roman" pitchFamily="18" charset="0"/>
                <a:cs typeface="Times New Roman" pitchFamily="18" charset="0"/>
              </a:rPr>
              <a:t>الإعلان عن منتج أو خدمة أو فكرة معينة. وتتمثل هذه القواعد في</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التركيز: </a:t>
            </a:r>
          </a:p>
          <a:p>
            <a:pPr marL="804863" algn="just" rtl="1">
              <a:lnSpc>
                <a:spcPct val="150000"/>
              </a:lnSpc>
            </a:pPr>
            <a:r>
              <a:rPr lang="ar-EG" sz="2100" dirty="0">
                <a:latin typeface="Times New Roman" pitchFamily="18" charset="0"/>
                <a:cs typeface="Times New Roman" pitchFamily="18" charset="0"/>
              </a:rPr>
              <a:t>يتم التركيز على هدف معين ووسائل إعلانية محددة، مع تحديد دقيق للفئة المستهدفة ونقاط البيع.</a:t>
            </a:r>
          </a:p>
        </p:txBody>
      </p:sp>
      <p:sp>
        <p:nvSpPr>
          <p:cNvPr id="13" name="TextBox 12"/>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73419377"/>
      </p:ext>
    </p:extLst>
  </p:cSld>
  <p:clrMapOvr>
    <a:masterClrMapping/>
  </p:clrMapOvr>
  <mc:AlternateContent xmlns:mc="http://schemas.openxmlformats.org/markup-compatibility/2006" xmlns:p14="http://schemas.microsoft.com/office/powerpoint/2010/main">
    <mc:Choice Requires="p14">
      <p:transition spd="slow" p14:dur="2000" advTm="171378"/>
    </mc:Choice>
    <mc:Fallback xmlns="">
      <p:transition spd="slow" advTm="17137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السيطرة: </a:t>
            </a:r>
          </a:p>
          <a:p>
            <a:pPr marL="804863" algn="just" rtl="1">
              <a:lnSpc>
                <a:spcPct val="150000"/>
              </a:lnSpc>
            </a:pPr>
            <a:r>
              <a:rPr lang="ar-EG" sz="2100" dirty="0">
                <a:latin typeface="Times New Roman" pitchFamily="18" charset="0"/>
                <a:cs typeface="Times New Roman" pitchFamily="18" charset="0"/>
              </a:rPr>
              <a:t>التفوق على المنافسين في سوق معينة يعني القدرة على اختيار وسائل إعلانية محددة، والابتكار في مجالات التصميم والتحرير والإخراج. </a:t>
            </a:r>
            <a:r>
              <a:rPr lang="ar-EG" sz="2100" dirty="0" smtClean="0">
                <a:latin typeface="Times New Roman" pitchFamily="18" charset="0"/>
                <a:cs typeface="Times New Roman" pitchFamily="18" charset="0"/>
              </a:rPr>
              <a:t>حيث تعتمد </a:t>
            </a:r>
            <a:r>
              <a:rPr lang="ar-EG" sz="2100" dirty="0">
                <a:latin typeface="Times New Roman" pitchFamily="18" charset="0"/>
                <a:cs typeface="Times New Roman" pitchFamily="18" charset="0"/>
              </a:rPr>
              <a:t>المنافسة على فكرة جديدة </a:t>
            </a:r>
            <a:r>
              <a:rPr lang="ar-EG" sz="2100" dirty="0" smtClean="0">
                <a:latin typeface="Times New Roman" pitchFamily="18" charset="0"/>
                <a:cs typeface="Times New Roman" pitchFamily="18" charset="0"/>
              </a:rPr>
              <a:t>وجاذبة</a:t>
            </a:r>
            <a:r>
              <a:rPr lang="ar-EG" sz="2100" dirty="0">
                <a:latin typeface="Times New Roman" pitchFamily="18" charset="0"/>
                <a:cs typeface="Times New Roman" pitchFamily="18" charset="0"/>
              </a:rPr>
              <a:t>، بالإضافة إلى تميز عناصر التصميم والإخراج</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التكرار: </a:t>
            </a:r>
          </a:p>
          <a:p>
            <a:pPr marL="860425" algn="just" rtl="1">
              <a:lnSpc>
                <a:spcPct val="150000"/>
              </a:lnSpc>
            </a:pPr>
            <a:r>
              <a:rPr lang="ar-EG" sz="2100" dirty="0">
                <a:latin typeface="Times New Roman" pitchFamily="18" charset="0"/>
                <a:cs typeface="Times New Roman" pitchFamily="18" charset="0"/>
              </a:rPr>
              <a:t>يجب التعامل بحذر مع هذه القاعدة، حيث يجب تكرار الإعلانات عدة مرات باستخدام نفس الوسائل الإعلانية لفترة زمنية محددة ومع مراعاة عدم جعل التكرار مملاً.</a:t>
            </a:r>
          </a:p>
        </p:txBody>
      </p:sp>
      <p:sp>
        <p:nvSpPr>
          <p:cNvPr id="13" name="TextBox 12"/>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122053948"/>
      </p:ext>
    </p:extLst>
  </p:cSld>
  <p:clrMapOvr>
    <a:masterClrMapping/>
  </p:clrMapOvr>
  <mc:AlternateContent xmlns:mc="http://schemas.openxmlformats.org/markup-compatibility/2006" xmlns:p14="http://schemas.microsoft.com/office/powerpoint/2010/main">
    <mc:Choice Requires="p14">
      <p:transition spd="slow" p14:dur="2000" advTm="165465"/>
    </mc:Choice>
    <mc:Fallback xmlns="">
      <p:transition spd="slow" advTm="16546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u="sng" dirty="0" smtClean="0">
                <a:latin typeface="Times New Roman" pitchFamily="18" charset="0"/>
                <a:cs typeface="Times New Roman" pitchFamily="18" charset="0"/>
              </a:rPr>
              <a:t>التشابه</a:t>
            </a:r>
            <a:r>
              <a:rPr lang="ar-EG" sz="2100" u="sng" dirty="0">
                <a:latin typeface="Times New Roman" pitchFamily="18" charset="0"/>
                <a:cs typeface="Times New Roman" pitchFamily="18" charset="0"/>
              </a:rPr>
              <a:t>: </a:t>
            </a:r>
            <a:endParaRPr lang="ar-EG" sz="2100" u="sng" dirty="0" smtClean="0">
              <a:latin typeface="Times New Roman" pitchFamily="18" charset="0"/>
              <a:cs typeface="Times New Roman" pitchFamily="18" charset="0"/>
            </a:endParaRPr>
          </a:p>
          <a:p>
            <a:pPr algn="just" rtl="1">
              <a:lnSpc>
                <a:spcPct val="150000"/>
              </a:lnSpc>
            </a:pP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وهناك عدة أنواع للتشابه داخل الحملات الإعلانية :</a:t>
            </a:r>
          </a:p>
          <a:p>
            <a:pPr marL="2165350" indent="-158750" algn="just" rtl="1">
              <a:lnSpc>
                <a:spcPct val="150000"/>
              </a:lnSpc>
              <a:buFont typeface="+mj-lt"/>
              <a:buAutoNum type="romanLcPeriod"/>
            </a:pPr>
            <a:r>
              <a:rPr lang="ar-EG" sz="2100" u="sng" dirty="0" smtClean="0">
                <a:latin typeface="Times New Roman" pitchFamily="18" charset="0"/>
                <a:cs typeface="Times New Roman" pitchFamily="18" charset="0"/>
              </a:rPr>
              <a:t>التشابه </a:t>
            </a:r>
            <a:r>
              <a:rPr lang="ar-EG" sz="2100" u="sng" dirty="0">
                <a:latin typeface="Times New Roman" pitchFamily="18" charset="0"/>
                <a:cs typeface="Times New Roman" pitchFamily="18" charset="0"/>
              </a:rPr>
              <a:t>في الجانب المرئي </a:t>
            </a:r>
            <a:r>
              <a:rPr lang="en-US" sz="2100" u="sng" dirty="0" smtClean="0">
                <a:latin typeface="Times New Roman" pitchFamily="18" charset="0"/>
                <a:cs typeface="Times New Roman" pitchFamily="18" charset="0"/>
              </a:rPr>
              <a:t>Visual</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084513" algn="just" rtl="1">
              <a:lnSpc>
                <a:spcPct val="150000"/>
              </a:lnSpc>
            </a:pPr>
            <a:r>
              <a:rPr lang="ar-EG" sz="2100" dirty="0">
                <a:latin typeface="Times New Roman" pitchFamily="18" charset="0"/>
                <a:cs typeface="Times New Roman" pitchFamily="18" charset="0"/>
              </a:rPr>
              <a:t>من خلال استخدام التصميمات والألوان والشخصيات الدعائية نفسها</a:t>
            </a:r>
            <a:r>
              <a:rPr lang="ar-EG" sz="2100" dirty="0" smtClean="0">
                <a:latin typeface="Times New Roman" pitchFamily="18" charset="0"/>
                <a:cs typeface="Times New Roman" pitchFamily="18" charset="0"/>
              </a:rPr>
              <a:t>.</a:t>
            </a:r>
          </a:p>
          <a:p>
            <a:pPr marL="2170113" indent="-163513" algn="just" rtl="1">
              <a:lnSpc>
                <a:spcPct val="150000"/>
              </a:lnSpc>
              <a:buFont typeface="+mj-lt"/>
              <a:buAutoNum type="romanUcPeriod"/>
            </a:pPr>
            <a:r>
              <a:rPr lang="ar-EG" sz="2100" u="sng" dirty="0" smtClean="0">
                <a:latin typeface="Times New Roman" pitchFamily="18" charset="0"/>
                <a:cs typeface="Times New Roman" pitchFamily="18" charset="0"/>
              </a:rPr>
              <a:t>التشابه </a:t>
            </a:r>
            <a:r>
              <a:rPr lang="ar-EG" sz="2100" u="sng" dirty="0">
                <a:latin typeface="Times New Roman" pitchFamily="18" charset="0"/>
                <a:cs typeface="Times New Roman" pitchFamily="18" charset="0"/>
              </a:rPr>
              <a:t>في المضمون </a:t>
            </a:r>
            <a:r>
              <a:rPr lang="ar-EG" sz="2100" u="sng" dirty="0" smtClean="0">
                <a:latin typeface="Times New Roman" pitchFamily="18" charset="0"/>
                <a:cs typeface="Times New Roman" pitchFamily="18" charset="0"/>
              </a:rPr>
              <a:t>اللفظي </a:t>
            </a:r>
            <a:r>
              <a:rPr lang="en-US" sz="2100" u="sng" dirty="0" smtClean="0">
                <a:latin typeface="Times New Roman" pitchFamily="18" charset="0"/>
                <a:cs typeface="Times New Roman" pitchFamily="18" charset="0"/>
              </a:rPr>
              <a:t>Verbal</a:t>
            </a:r>
            <a:r>
              <a:rPr lang="ar-EG" sz="2100" u="sng" dirty="0" smtClean="0">
                <a:latin typeface="Times New Roman" pitchFamily="18" charset="0"/>
                <a:cs typeface="Times New Roman" pitchFamily="18" charset="0"/>
              </a:rPr>
              <a:t>: </a:t>
            </a:r>
            <a:endParaRPr lang="ar-EG" sz="2100" u="sng" dirty="0">
              <a:latin typeface="Times New Roman" pitchFamily="18" charset="0"/>
              <a:cs typeface="Times New Roman" pitchFamily="18" charset="0"/>
            </a:endParaRPr>
          </a:p>
          <a:p>
            <a:pPr marL="3084513" algn="just" rtl="1">
              <a:lnSpc>
                <a:spcPct val="150000"/>
              </a:lnSpc>
            </a:pPr>
            <a:r>
              <a:rPr lang="ar-EG" sz="2100" dirty="0">
                <a:latin typeface="Times New Roman" pitchFamily="18" charset="0"/>
                <a:cs typeface="Times New Roman" pitchFamily="18" charset="0"/>
              </a:rPr>
              <a:t>يتم تكرار بعض الكلمات والعبارات في رسائل الإعلان، مثل التركيز على كلمة أو عبارة أو شعار معين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392339906"/>
      </p:ext>
    </p:extLst>
  </p:cSld>
  <p:clrMapOvr>
    <a:masterClrMapping/>
  </p:clrMapOvr>
  <mc:AlternateContent xmlns:mc="http://schemas.openxmlformats.org/markup-compatibility/2006" xmlns:p14="http://schemas.microsoft.com/office/powerpoint/2010/main">
    <mc:Choice Requires="p14">
      <p:transition spd="slow" p14:dur="2000" advTm="140583"/>
    </mc:Choice>
    <mc:Fallback xmlns="">
      <p:transition spd="slow" advTm="14058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11106"/>
          <a:stretch/>
        </p:blipFill>
        <p:spPr>
          <a:xfrm>
            <a:off x="20537" y="1335075"/>
            <a:ext cx="3364937" cy="219969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084513" algn="just" rtl="1">
              <a:lnSpc>
                <a:spcPct val="150000"/>
              </a:lnSpc>
            </a:pPr>
            <a:endParaRPr lang="ar-EG" sz="2100" dirty="0">
              <a:latin typeface="Times New Roman" pitchFamily="18" charset="0"/>
              <a:cs typeface="Times New Roman" pitchFamily="18" charset="0"/>
            </a:endParaRPr>
          </a:p>
          <a:p>
            <a:pPr marL="2292350" indent="-519113" algn="just" defTabSz="177800" rtl="1">
              <a:lnSpc>
                <a:spcPct val="150000"/>
              </a:lnSpc>
              <a:buFont typeface="+mj-lt"/>
              <a:buAutoNum type="romanUcPeriod" startAt="3"/>
            </a:pPr>
            <a:r>
              <a:rPr lang="ar-EG" sz="2100" u="sng" dirty="0">
                <a:latin typeface="Times New Roman" pitchFamily="18" charset="0"/>
                <a:cs typeface="Times New Roman" pitchFamily="18" charset="0"/>
              </a:rPr>
              <a:t>التشابه في الجانب </a:t>
            </a:r>
            <a:r>
              <a:rPr lang="ar-EG" sz="2100" u="sng" dirty="0" smtClean="0">
                <a:latin typeface="Times New Roman" pitchFamily="18" charset="0"/>
                <a:cs typeface="Times New Roman" pitchFamily="18" charset="0"/>
              </a:rPr>
              <a:t>السمعي</a:t>
            </a:r>
            <a:r>
              <a:rPr lang="en-US" sz="2100" u="sng" dirty="0" smtClean="0">
                <a:latin typeface="Times New Roman" pitchFamily="18" charset="0"/>
                <a:cs typeface="Times New Roman" pitchFamily="18" charset="0"/>
              </a:rPr>
              <a:t>Sound) </a:t>
            </a:r>
            <a:r>
              <a:rPr lang="ar-EG" sz="2100" u="sng" dirty="0" smtClean="0">
                <a:latin typeface="Times New Roman" pitchFamily="18" charset="0"/>
                <a:cs typeface="Times New Roman" pitchFamily="18" charset="0"/>
              </a:rPr>
              <a:t>) :</a:t>
            </a:r>
            <a:endParaRPr lang="en-US" sz="2100" u="sng" dirty="0">
              <a:latin typeface="Times New Roman" pitchFamily="18" charset="0"/>
              <a:cs typeface="Times New Roman" pitchFamily="18" charset="0"/>
            </a:endParaRPr>
          </a:p>
          <a:p>
            <a:pPr marL="2743200" algn="just" rtl="1">
              <a:lnSpc>
                <a:spcPct val="150000"/>
              </a:lnSpc>
            </a:pPr>
            <a:r>
              <a:rPr lang="ar-EG" sz="2100" dirty="0">
                <a:latin typeface="Times New Roman" pitchFamily="18" charset="0"/>
                <a:cs typeface="Times New Roman" pitchFamily="18" charset="0"/>
              </a:rPr>
              <a:t>يتم استخدام الموسيقى والتأثيرات الصوتية والأغاني المميزة في معظم إعلانات الحملة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2287588" indent="-514350" algn="just" rtl="1">
              <a:lnSpc>
                <a:spcPct val="150000"/>
              </a:lnSpc>
              <a:buFont typeface="+mj-lt"/>
              <a:buAutoNum type="romanUcPeriod" startAt="4"/>
            </a:pPr>
            <a:r>
              <a:rPr lang="ar-EG" sz="2100" u="sng" dirty="0">
                <a:latin typeface="Times New Roman" pitchFamily="18" charset="0"/>
                <a:cs typeface="Times New Roman" pitchFamily="18" charset="0"/>
              </a:rPr>
              <a:t>التشابه في الاتجاه </a:t>
            </a:r>
            <a:r>
              <a:rPr lang="ar-EG" sz="2100" u="sng" dirty="0" smtClean="0">
                <a:latin typeface="Times New Roman" pitchFamily="18" charset="0"/>
                <a:cs typeface="Times New Roman" pitchFamily="18" charset="0"/>
              </a:rPr>
              <a:t>(</a:t>
            </a:r>
            <a:r>
              <a:rPr lang="en-US" sz="2100" u="sng" dirty="0" smtClean="0">
                <a:latin typeface="Times New Roman" pitchFamily="18" charset="0"/>
                <a:cs typeface="Times New Roman" pitchFamily="18" charset="0"/>
              </a:rPr>
              <a:t>Attitude</a:t>
            </a:r>
            <a:r>
              <a:rPr lang="ar-EG" sz="2100" u="sng" dirty="0" smtClean="0">
                <a:latin typeface="Times New Roman" pitchFamily="18" charset="0"/>
                <a:cs typeface="Times New Roman" pitchFamily="18" charset="0"/>
              </a:rPr>
              <a:t>): </a:t>
            </a:r>
          </a:p>
          <a:p>
            <a:pPr marL="1773238" algn="just" rtl="1">
              <a:lnSpc>
                <a:spcPct val="150000"/>
              </a:lnSpc>
            </a:pP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	جميع </a:t>
            </a:r>
            <a:r>
              <a:rPr lang="ar-EG" sz="2100" dirty="0">
                <a:latin typeface="Times New Roman" pitchFamily="18" charset="0"/>
                <a:cs typeface="Times New Roman" pitchFamily="18" charset="0"/>
              </a:rPr>
              <a:t>إعلانات الحملة تعبر عن توجه معين نحو المنتج أو </a:t>
            </a:r>
            <a:r>
              <a:rPr lang="ar-EG" sz="2100" dirty="0" smtClean="0">
                <a:latin typeface="Times New Roman" pitchFamily="18" charset="0"/>
                <a:cs typeface="Times New Roman" pitchFamily="18" charset="0"/>
              </a:rPr>
              <a:t>		المستخدمين </a:t>
            </a:r>
            <a:r>
              <a:rPr lang="ar-EG" sz="2100" dirty="0">
                <a:latin typeface="Times New Roman" pitchFamily="18" charset="0"/>
                <a:cs typeface="Times New Roman" pitchFamily="18" charset="0"/>
              </a:rPr>
              <a:t>الخاصين به.</a:t>
            </a:r>
          </a:p>
        </p:txBody>
      </p:sp>
      <p:sp>
        <p:nvSpPr>
          <p:cNvPr id="13" name="TextBox 12"/>
          <p:cNvSpPr txBox="1"/>
          <p:nvPr/>
        </p:nvSpPr>
        <p:spPr>
          <a:xfrm>
            <a:off x="4390680" y="1412953"/>
            <a:ext cx="297911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ماهية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36829172"/>
      </p:ext>
    </p:extLst>
  </p:cSld>
  <p:clrMapOvr>
    <a:masterClrMapping/>
  </p:clrMapOvr>
  <mc:AlternateContent xmlns:mc="http://schemas.openxmlformats.org/markup-compatibility/2006" xmlns:p14="http://schemas.microsoft.com/office/powerpoint/2010/main">
    <mc:Choice Requires="p14">
      <p:transition spd="slow" p14:dur="2000" advTm="108342"/>
    </mc:Choice>
    <mc:Fallback xmlns="">
      <p:transition spd="slow" advTm="10834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3661580"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أنواع استراتيجيات الحملة الإعلانية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162544879"/>
      </p:ext>
    </p:extLst>
  </p:cSld>
  <p:clrMapOvr>
    <a:masterClrMapping/>
  </p:clrMapOvr>
  <mc:AlternateContent xmlns:mc="http://schemas.openxmlformats.org/markup-compatibility/2006" xmlns:p14="http://schemas.microsoft.com/office/powerpoint/2010/main">
    <mc:Choice Requires="p14">
      <p:transition spd="slow" p14:dur="2000" advTm="9798"/>
    </mc:Choice>
    <mc:Fallback xmlns="">
      <p:transition spd="slow" advTm="97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411389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أنواع استراتيجيات الحملة الإعلانية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smtClean="0">
                <a:latin typeface="Times New Roman" pitchFamily="18" charset="0"/>
                <a:cs typeface="Times New Roman" pitchFamily="18" charset="0"/>
              </a:rPr>
              <a:t>تنقسم استراتيجيات الحملات الإعلانية إلى نوعان، وهما: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من حيث طريقة عرض </a:t>
            </a:r>
            <a:r>
              <a:rPr lang="ar-EG" sz="2100" dirty="0">
                <a:latin typeface="Times New Roman" pitchFamily="18" charset="0"/>
                <a:cs typeface="Times New Roman" pitchFamily="18" charset="0"/>
              </a:rPr>
              <a:t>الحملات </a:t>
            </a:r>
            <a:r>
              <a:rPr lang="ar-EG" sz="2100" dirty="0" smtClean="0">
                <a:latin typeface="Times New Roman" pitchFamily="18" charset="0"/>
                <a:cs typeface="Times New Roman" pitchFamily="18" charset="0"/>
              </a:rPr>
              <a:t>الإعلانية.</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من حيث كثافة </a:t>
            </a:r>
            <a:r>
              <a:rPr lang="ar-EG" sz="2100" dirty="0" smtClean="0">
                <a:latin typeface="Times New Roman" pitchFamily="18" charset="0"/>
                <a:cs typeface="Times New Roman" pitchFamily="18" charset="0"/>
              </a:rPr>
              <a:t>عرض الحملات الإعلانية.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635850498"/>
      </p:ext>
    </p:extLst>
  </p:cSld>
  <p:clrMapOvr>
    <a:masterClrMapping/>
  </p:clrMapOvr>
  <mc:AlternateContent xmlns:mc="http://schemas.openxmlformats.org/markup-compatibility/2006" xmlns:p14="http://schemas.microsoft.com/office/powerpoint/2010/main">
    <mc:Choice Requires="p14">
      <p:transition spd="slow" p14:dur="2000" advTm="34815"/>
    </mc:Choice>
    <mc:Fallback xmlns="">
      <p:transition spd="slow" advTm="3481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45907"/>
            <a:ext cx="3876381" cy="400110"/>
          </a:xfrm>
          <a:prstGeom prst="rect">
            <a:avLst/>
          </a:prstGeom>
          <a:noFill/>
        </p:spPr>
        <p:txBody>
          <a:bodyPr wrap="none" rtlCol="0">
            <a:spAutoFit/>
          </a:bodyPr>
          <a:lstStyle/>
          <a:p>
            <a:pPr algn="ctr" rtl="1"/>
            <a:r>
              <a:rPr lang="ar-EG" sz="2000" b="1" dirty="0" smtClean="0">
                <a:solidFill>
                  <a:srgbClr val="00B0F0"/>
                </a:solidFill>
                <a:latin typeface="Alexandria" charset="0"/>
                <a:cs typeface="Alexandria" charset="0"/>
              </a:rPr>
              <a:t>استراتيجيات </a:t>
            </a:r>
            <a:r>
              <a:rPr lang="ar-EG" sz="2000" b="1" dirty="0">
                <a:solidFill>
                  <a:srgbClr val="00B0F0"/>
                </a:solidFill>
                <a:latin typeface="Alexandria" charset="0"/>
                <a:cs typeface="Alexandria" charset="0"/>
              </a:rPr>
              <a:t>طريقة عرض الحملات الإعلانية</a:t>
            </a:r>
            <a:endParaRPr lang="en-US"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02448380"/>
      </p:ext>
    </p:extLst>
  </p:cSld>
  <p:clrMapOvr>
    <a:masterClrMapping/>
  </p:clrMapOvr>
  <mc:AlternateContent xmlns:mc="http://schemas.openxmlformats.org/markup-compatibility/2006" xmlns:p14="http://schemas.microsoft.com/office/powerpoint/2010/main">
    <mc:Choice Requires="p14">
      <p:transition spd="slow" p14:dur="2000" advTm="8937"/>
    </mc:Choice>
    <mc:Fallback xmlns="">
      <p:transition spd="slow" advTm="8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6" y="1412953"/>
            <a:ext cx="4007305" cy="769441"/>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استراتيجيات طريقة عرض الحملات الإعلانية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3387" y="1599945"/>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u="sng" dirty="0" smtClean="0">
                <a:latin typeface="Times New Roman" pitchFamily="18" charset="0"/>
                <a:cs typeface="Times New Roman" pitchFamily="18" charset="0"/>
              </a:rPr>
              <a:t>هناك نوعان من حيث طريقة عرض الحملات الإعلانية: </a:t>
            </a: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الإستراتيجية المتكاملة: </a:t>
            </a:r>
          </a:p>
          <a:p>
            <a:pPr marL="682625" algn="just" rtl="1">
              <a:lnSpc>
                <a:spcPct val="150000"/>
              </a:lnSpc>
            </a:pPr>
            <a:r>
              <a:rPr lang="ar-EG" sz="2100" dirty="0">
                <a:latin typeface="Times New Roman" pitchFamily="18" charset="0"/>
                <a:cs typeface="Times New Roman" pitchFamily="18" charset="0"/>
              </a:rPr>
              <a:t>يعتمد المعلن على اختيار مجموعة من وسائل الإعلان التي يعتبرها مكملة لبعضها البعض، ويستخدمها في نفس الوقت للاستفادة من مزايا كل منها، بهدف تحقيق الغاية النهائية التي يسعى إليها</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الإستراتيجية المتعاقبة</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682625" algn="just" rtl="1">
              <a:lnSpc>
                <a:spcPct val="150000"/>
              </a:lnSpc>
            </a:pPr>
            <a:r>
              <a:rPr lang="ar-EG" sz="2100" dirty="0">
                <a:latin typeface="Times New Roman" pitchFamily="18" charset="0"/>
                <a:cs typeface="Times New Roman" pitchFamily="18" charset="0"/>
              </a:rPr>
              <a:t>تعتمد على اختيار عدد من الطرق الإعلانية واستخدامها في أوقات متتالية.</a:t>
            </a:r>
            <a:endParaRPr lang="en-US" sz="2100" dirty="0">
              <a:latin typeface="Times New Roman" pitchFamily="18" charset="0"/>
              <a:cs typeface="Times New Roman" pitchFamily="18" charset="0"/>
            </a:endParaRPr>
          </a:p>
        </p:txBody>
      </p:sp>
    </p:spTree>
    <p:extLst>
      <p:ext uri="{BB962C8B-B14F-4D97-AF65-F5344CB8AC3E}">
        <p14:creationId xmlns:p14="http://schemas.microsoft.com/office/powerpoint/2010/main" val="3658480197"/>
      </p:ext>
    </p:extLst>
  </p:cSld>
  <p:clrMapOvr>
    <a:masterClrMapping/>
  </p:clrMapOvr>
  <mc:AlternateContent xmlns:mc="http://schemas.openxmlformats.org/markup-compatibility/2006" xmlns:p14="http://schemas.microsoft.com/office/powerpoint/2010/main">
    <mc:Choice Requires="p14">
      <p:transition spd="slow" p14:dur="2000" advTm="114229"/>
    </mc:Choice>
    <mc:Fallback xmlns="">
      <p:transition spd="slow" advTm="11422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14402" y="1259391"/>
            <a:ext cx="4504759"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استراتيجيات كثافة عرض </a:t>
            </a:r>
            <a:r>
              <a:rPr lang="ar-EG" sz="2400" b="1" dirty="0">
                <a:solidFill>
                  <a:srgbClr val="00B0F0"/>
                </a:solidFill>
                <a:latin typeface="Alexandria" charset="0"/>
                <a:cs typeface="Alexandria" charset="0"/>
              </a:rPr>
              <a:t>الحملات الإعلانية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812781605"/>
      </p:ext>
    </p:extLst>
  </p:cSld>
  <p:clrMapOvr>
    <a:masterClrMapping/>
  </p:clrMapOvr>
  <mc:AlternateContent xmlns:mc="http://schemas.openxmlformats.org/markup-compatibility/2006" xmlns:p14="http://schemas.microsoft.com/office/powerpoint/2010/main">
    <mc:Choice Requires="p14">
      <p:transition spd="slow" p14:dur="2000" advTm="15601"/>
    </mc:Choice>
    <mc:Fallback xmlns="">
      <p:transition spd="slow" advTm="15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93192" y="1383804"/>
            <a:ext cx="4671433"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كثافة عرض الحملات الإعلانية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u="sng" dirty="0" smtClean="0">
                <a:latin typeface="Times New Roman" pitchFamily="18" charset="0"/>
                <a:cs typeface="Times New Roman" pitchFamily="18" charset="0"/>
              </a:rPr>
              <a:t>أما من حيث كثافة العرض فقد تم تقسيم الاستراتيجيات الإعلانية  إلى عدة استراتيجيات وهى :</a:t>
            </a: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الكثافة المتساوية: </a:t>
            </a:r>
          </a:p>
          <a:p>
            <a:pPr marL="860425" algn="just" rtl="1">
              <a:lnSpc>
                <a:spcPct val="150000"/>
              </a:lnSpc>
            </a:pPr>
            <a:r>
              <a:rPr lang="ar-EG" sz="2100" dirty="0">
                <a:latin typeface="Times New Roman" pitchFamily="18" charset="0"/>
                <a:cs typeface="Times New Roman" pitchFamily="18" charset="0"/>
              </a:rPr>
              <a:t>تستمر بنفس الكثافة خلال الحملة، سواء كانت الإعلانات يتم نشرها أسبوعيا أو شهريا، وهكذا</a:t>
            </a:r>
            <a:r>
              <a:rPr lang="ar-EG" sz="2100"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الكثافة المتنامية</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860425" algn="just" rtl="1">
              <a:lnSpc>
                <a:spcPct val="150000"/>
              </a:lnSpc>
            </a:pPr>
            <a:r>
              <a:rPr lang="ar-EG" sz="2100" dirty="0" smtClean="0">
                <a:latin typeface="Times New Roman" pitchFamily="18" charset="0"/>
                <a:cs typeface="Times New Roman" pitchFamily="18" charset="0"/>
              </a:rPr>
              <a:t>تبدأ </a:t>
            </a:r>
            <a:r>
              <a:rPr lang="ar-EG" sz="2100" dirty="0">
                <a:latin typeface="Times New Roman" pitchFamily="18" charset="0"/>
                <a:cs typeface="Times New Roman" pitchFamily="18" charset="0"/>
              </a:rPr>
              <a:t>بضعف ثم تزيد قوته </a:t>
            </a:r>
            <a:r>
              <a:rPr lang="ar-EG" sz="2100" dirty="0" smtClean="0">
                <a:latin typeface="Times New Roman" pitchFamily="18" charset="0"/>
                <a:cs typeface="Times New Roman" pitchFamily="18" charset="0"/>
              </a:rPr>
              <a:t>تدريجيًا </a:t>
            </a:r>
            <a:r>
              <a:rPr lang="ar-EG" sz="2100" dirty="0">
                <a:latin typeface="Times New Roman" pitchFamily="18" charset="0"/>
                <a:cs typeface="Times New Roman" pitchFamily="18" charset="0"/>
              </a:rPr>
              <a:t>مع الوقت</a:t>
            </a:r>
            <a:r>
              <a:rPr lang="ar-EG" sz="21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1090871763"/>
      </p:ext>
    </p:extLst>
  </p:cSld>
  <p:clrMapOvr>
    <a:masterClrMapping/>
  </p:clrMapOvr>
  <mc:AlternateContent xmlns:mc="http://schemas.openxmlformats.org/markup-compatibility/2006" xmlns:p14="http://schemas.microsoft.com/office/powerpoint/2010/main">
    <mc:Choice Requires="p14">
      <p:transition spd="slow" p14:dur="2000" advTm="167397"/>
    </mc:Choice>
    <mc:Fallback xmlns="">
      <p:transition spd="slow" advTm="16739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u="sng" dirty="0">
                <a:cs typeface="+mj-cs"/>
              </a:rPr>
              <a:t>الكثافة المتلاشية: </a:t>
            </a:r>
          </a:p>
          <a:p>
            <a:pPr algn="r" rtl="1" fontAlgn="t">
              <a:lnSpc>
                <a:spcPct val="150000"/>
              </a:lnSpc>
            </a:pPr>
            <a:r>
              <a:rPr lang="ar-EG" sz="2100" dirty="0" smtClean="0">
                <a:cs typeface="+mj-cs"/>
              </a:rPr>
              <a:t>	التركيز </a:t>
            </a:r>
            <a:r>
              <a:rPr lang="ar-EG" sz="2100" dirty="0">
                <a:cs typeface="+mj-cs"/>
              </a:rPr>
              <a:t>يبدأ من البداية، ثم يقل تدريجيًا خطوة بعد خطوة حتى الوصول إلى النهاية.</a:t>
            </a:r>
          </a:p>
          <a:p>
            <a:pPr algn="r" rtl="1" fontAlgn="t">
              <a:lnSpc>
                <a:spcPct val="150000"/>
              </a:lnSpc>
            </a:pPr>
            <a:endParaRPr lang="ar-EG" sz="2100" dirty="0">
              <a:cs typeface="+mj-cs"/>
            </a:endParaRPr>
          </a:p>
          <a:p>
            <a:pPr marL="457200" indent="-457200" algn="r" rtl="1" fontAlgn="t">
              <a:lnSpc>
                <a:spcPct val="150000"/>
              </a:lnSpc>
              <a:buFont typeface="+mj-lt"/>
              <a:buAutoNum type="arabicPeriod" startAt="4"/>
            </a:pPr>
            <a:r>
              <a:rPr lang="ar-EG" sz="2100" u="sng" dirty="0">
                <a:cs typeface="+mj-cs"/>
              </a:rPr>
              <a:t>الكثافة المتذبذبة: </a:t>
            </a:r>
          </a:p>
          <a:p>
            <a:pPr algn="r" rtl="1" fontAlgn="t">
              <a:lnSpc>
                <a:spcPct val="150000"/>
              </a:lnSpc>
            </a:pPr>
            <a:r>
              <a:rPr lang="ar-EG" sz="2100" dirty="0" smtClean="0">
                <a:cs typeface="+mj-cs"/>
              </a:rPr>
              <a:t>	لا </a:t>
            </a:r>
            <a:r>
              <a:rPr lang="ar-EG" sz="2100" dirty="0">
                <a:cs typeface="+mj-cs"/>
              </a:rPr>
              <a:t>تتبع نمطًا منتظمًا، وأحيانًا تتغير بانتظام أو بشكل غير منتظم، حسب ظروف الحملة أو الجهة المستقبلة أو أي ظروف أو أسباب يراها الشخص </a:t>
            </a:r>
            <a:r>
              <a:rPr lang="ar-EG" sz="2100" dirty="0" smtClean="0">
                <a:cs typeface="+mj-cs"/>
              </a:rPr>
              <a:t>المخطط للحملة </a:t>
            </a:r>
            <a:r>
              <a:rPr lang="ar-EG" sz="2100" dirty="0">
                <a:cs typeface="+mj-cs"/>
              </a:rPr>
              <a:t>مناسبة.</a:t>
            </a:r>
          </a:p>
        </p:txBody>
      </p:sp>
      <p:sp>
        <p:nvSpPr>
          <p:cNvPr id="14" name="TextBox 13"/>
          <p:cNvSpPr txBox="1"/>
          <p:nvPr/>
        </p:nvSpPr>
        <p:spPr>
          <a:xfrm>
            <a:off x="4593192" y="1383804"/>
            <a:ext cx="4671433"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كثافة عرض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65852979"/>
      </p:ext>
    </p:extLst>
  </p:cSld>
  <p:clrMapOvr>
    <a:masterClrMapping/>
  </p:clrMapOvr>
  <mc:AlternateContent xmlns:mc="http://schemas.openxmlformats.org/markup-compatibility/2006" xmlns:p14="http://schemas.microsoft.com/office/powerpoint/2010/main">
    <mc:Choice Requires="p14">
      <p:transition spd="slow" p14:dur="2000" advTm="112992"/>
    </mc:Choice>
    <mc:Fallback xmlns="">
      <p:transition spd="slow" advTm="11299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79" descr="Description: Light horizontal"/>
          <p:cNvSpPr>
            <a:spLocks noChangeArrowheads="1"/>
          </p:cNvSpPr>
          <p:nvPr/>
        </p:nvSpPr>
        <p:spPr bwMode="auto">
          <a:xfrm>
            <a:off x="10199106" y="3390423"/>
            <a:ext cx="1634815" cy="903805"/>
          </a:xfrm>
          <a:prstGeom prst="rect">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 name="Right Triangle 75" descr="Description: Light horizontal"/>
          <p:cNvSpPr>
            <a:spLocks noChangeArrowheads="1"/>
          </p:cNvSpPr>
          <p:nvPr/>
        </p:nvSpPr>
        <p:spPr bwMode="auto">
          <a:xfrm>
            <a:off x="8038493" y="3347582"/>
            <a:ext cx="1396193" cy="989486"/>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 name="Right Triangle 74" descr="Description: Light horizontal"/>
          <p:cNvSpPr>
            <a:spLocks noChangeArrowheads="1"/>
          </p:cNvSpPr>
          <p:nvPr/>
        </p:nvSpPr>
        <p:spPr bwMode="auto">
          <a:xfrm flipH="1">
            <a:off x="5797785" y="3390423"/>
            <a:ext cx="1299688" cy="906188"/>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80" descr="Description: Light horizontal"/>
          <p:cNvSpPr>
            <a:spLocks/>
          </p:cNvSpPr>
          <p:nvPr/>
        </p:nvSpPr>
        <p:spPr bwMode="auto">
          <a:xfrm>
            <a:off x="3663245" y="3390422"/>
            <a:ext cx="1454869" cy="946646"/>
          </a:xfrm>
          <a:custGeom>
            <a:avLst/>
            <a:gdLst>
              <a:gd name="T0" fmla="*/ 425450 w 825"/>
              <a:gd name="T1" fmla="*/ 591820 h 1245"/>
              <a:gd name="T2" fmla="*/ 0 w 825"/>
              <a:gd name="T3" fmla="*/ 584690 h 1245"/>
              <a:gd name="T4" fmla="*/ 54148 w 825"/>
              <a:gd name="T5" fmla="*/ 7130 h 1245"/>
              <a:gd name="T6" fmla="*/ 146974 w 825"/>
              <a:gd name="T7" fmla="*/ 213911 h 1245"/>
              <a:gd name="T8" fmla="*/ 208857 w 825"/>
              <a:gd name="T9" fmla="*/ 14261 h 1245"/>
              <a:gd name="T10" fmla="*/ 278476 w 825"/>
              <a:gd name="T11" fmla="*/ 206780 h 1245"/>
              <a:gd name="T12" fmla="*/ 386773 w 825"/>
              <a:gd name="T13" fmla="*/ 0 h 1245"/>
              <a:gd name="T14" fmla="*/ 425450 w 825"/>
              <a:gd name="T15" fmla="*/ 591820 h 12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25" h="1245">
                <a:moveTo>
                  <a:pt x="825" y="1245"/>
                </a:moveTo>
                <a:cubicBezTo>
                  <a:pt x="90" y="1229"/>
                  <a:pt x="365" y="1230"/>
                  <a:pt x="0" y="1230"/>
                </a:cubicBezTo>
                <a:lnTo>
                  <a:pt x="105" y="15"/>
                </a:lnTo>
                <a:lnTo>
                  <a:pt x="285" y="450"/>
                </a:lnTo>
                <a:lnTo>
                  <a:pt x="405" y="30"/>
                </a:lnTo>
                <a:lnTo>
                  <a:pt x="540" y="435"/>
                </a:lnTo>
                <a:lnTo>
                  <a:pt x="750" y="0"/>
                </a:lnTo>
                <a:lnTo>
                  <a:pt x="825" y="1245"/>
                </a:lnTo>
                <a:close/>
              </a:path>
            </a:pathLst>
          </a:custGeom>
          <a:pattFill prst="ltHorz">
            <a:fgClr>
              <a:srgbClr val="000000"/>
            </a:fgClr>
            <a:bgClr>
              <a:srgbClr val="FFFFFF"/>
            </a:bgClr>
          </a:patt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TextBox 10"/>
          <p:cNvSpPr txBox="1"/>
          <p:nvPr/>
        </p:nvSpPr>
        <p:spPr>
          <a:xfrm>
            <a:off x="10278878" y="2900570"/>
            <a:ext cx="1475270" cy="369332"/>
          </a:xfrm>
          <a:prstGeom prst="rect">
            <a:avLst/>
          </a:prstGeom>
          <a:noFill/>
        </p:spPr>
        <p:txBody>
          <a:bodyPr wrap="square" rtlCol="0">
            <a:spAutoFit/>
          </a:bodyPr>
          <a:lstStyle/>
          <a:p>
            <a:pPr algn="ctr"/>
            <a:r>
              <a:rPr lang="ar-EG" b="1" dirty="0">
                <a:cs typeface="+mj-cs"/>
              </a:rPr>
              <a:t>الكثافة المتساوية</a:t>
            </a:r>
            <a:endParaRPr lang="en-US" b="1" dirty="0">
              <a:cs typeface="+mj-cs"/>
            </a:endParaRPr>
          </a:p>
        </p:txBody>
      </p:sp>
      <p:sp>
        <p:nvSpPr>
          <p:cNvPr id="20" name="TextBox 19"/>
          <p:cNvSpPr txBox="1"/>
          <p:nvPr/>
        </p:nvSpPr>
        <p:spPr>
          <a:xfrm>
            <a:off x="7958010" y="2910089"/>
            <a:ext cx="1475270" cy="369332"/>
          </a:xfrm>
          <a:prstGeom prst="rect">
            <a:avLst/>
          </a:prstGeom>
          <a:noFill/>
        </p:spPr>
        <p:txBody>
          <a:bodyPr wrap="square" rtlCol="0">
            <a:spAutoFit/>
          </a:bodyPr>
          <a:lstStyle/>
          <a:p>
            <a:pPr algn="ctr"/>
            <a:r>
              <a:rPr lang="ar-EG" b="1" dirty="0">
                <a:cs typeface="+mj-cs"/>
              </a:rPr>
              <a:t>الكثافة المتنامية</a:t>
            </a:r>
            <a:endParaRPr lang="en-US" b="1" dirty="0">
              <a:cs typeface="+mj-cs"/>
            </a:endParaRPr>
          </a:p>
        </p:txBody>
      </p:sp>
      <p:sp>
        <p:nvSpPr>
          <p:cNvPr id="21" name="TextBox 20"/>
          <p:cNvSpPr txBox="1"/>
          <p:nvPr/>
        </p:nvSpPr>
        <p:spPr>
          <a:xfrm>
            <a:off x="5671645" y="2910089"/>
            <a:ext cx="1475270" cy="369332"/>
          </a:xfrm>
          <a:prstGeom prst="rect">
            <a:avLst/>
          </a:prstGeom>
          <a:noFill/>
        </p:spPr>
        <p:txBody>
          <a:bodyPr wrap="square" rtlCol="0">
            <a:spAutoFit/>
          </a:bodyPr>
          <a:lstStyle/>
          <a:p>
            <a:pPr algn="ctr"/>
            <a:r>
              <a:rPr lang="ar-EG" b="1" dirty="0">
                <a:cs typeface="+mj-cs"/>
              </a:rPr>
              <a:t>الكثافة المتلاشية</a:t>
            </a:r>
            <a:endParaRPr lang="en-US" b="1" dirty="0">
              <a:cs typeface="+mj-cs"/>
            </a:endParaRPr>
          </a:p>
        </p:txBody>
      </p:sp>
      <p:sp>
        <p:nvSpPr>
          <p:cNvPr id="22" name="TextBox 21"/>
          <p:cNvSpPr txBox="1"/>
          <p:nvPr/>
        </p:nvSpPr>
        <p:spPr>
          <a:xfrm>
            <a:off x="3642844" y="2910089"/>
            <a:ext cx="1475270" cy="369332"/>
          </a:xfrm>
          <a:prstGeom prst="rect">
            <a:avLst/>
          </a:prstGeom>
          <a:noFill/>
        </p:spPr>
        <p:txBody>
          <a:bodyPr wrap="square" rtlCol="0">
            <a:spAutoFit/>
          </a:bodyPr>
          <a:lstStyle/>
          <a:p>
            <a:pPr algn="ctr"/>
            <a:r>
              <a:rPr lang="ar-EG" b="1" dirty="0">
                <a:cs typeface="+mj-cs"/>
              </a:rPr>
              <a:t>الكثافة المتذبذبة</a:t>
            </a:r>
            <a:endParaRPr lang="en-US" b="1" dirty="0">
              <a:cs typeface="+mj-cs"/>
            </a:endParaRPr>
          </a:p>
        </p:txBody>
      </p:sp>
      <p:sp>
        <p:nvSpPr>
          <p:cNvPr id="24" name="TextBox 23"/>
          <p:cNvSpPr txBox="1"/>
          <p:nvPr/>
        </p:nvSpPr>
        <p:spPr>
          <a:xfrm>
            <a:off x="4593192" y="1383804"/>
            <a:ext cx="4671433"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استراتيجيات كثافة عرض الحملات الإعلانية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577624780"/>
      </p:ext>
    </p:extLst>
  </p:cSld>
  <p:clrMapOvr>
    <a:masterClrMapping/>
  </p:clrMapOvr>
  <mc:AlternateContent xmlns:mc="http://schemas.openxmlformats.org/markup-compatibility/2006" xmlns:p14="http://schemas.microsoft.com/office/powerpoint/2010/main">
    <mc:Choice Requires="p14">
      <p:transition spd="slow" p14:dur="2000" advTm="58129"/>
    </mc:Choice>
    <mc:Fallback xmlns="">
      <p:transition spd="slow" advTm="5812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15202"/>
            <a:ext cx="3998210" cy="461665"/>
          </a:xfrm>
          <a:prstGeom prst="rect">
            <a:avLst/>
          </a:prstGeom>
          <a:noFill/>
        </p:spPr>
        <p:txBody>
          <a:bodyPr wrap="none" rtlCol="0">
            <a:spAutoFit/>
          </a:bodyPr>
          <a:lstStyle/>
          <a:p>
            <a:pPr algn="ctr" rtl="1"/>
            <a:r>
              <a:rPr lang="ar-EG" sz="2400" b="1" dirty="0">
                <a:solidFill>
                  <a:srgbClr val="00B0F0"/>
                </a:solidFill>
                <a:latin typeface="Alexandria" charset="0"/>
                <a:cs typeface="Alexandria" charset="0"/>
              </a:rPr>
              <a:t>مميزات استراتيجية الكثافة المتساوية</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615566272"/>
      </p:ext>
    </p:extLst>
  </p:cSld>
  <p:clrMapOvr>
    <a:masterClrMapping/>
  </p:clrMapOvr>
  <mc:AlternateContent xmlns:mc="http://schemas.openxmlformats.org/markup-compatibility/2006" xmlns:p14="http://schemas.microsoft.com/office/powerpoint/2010/main">
    <mc:Choice Requires="p14">
      <p:transition spd="slow" p14:dur="2000" advTm="18586"/>
    </mc:Choice>
    <mc:Fallback xmlns="">
      <p:transition spd="slow" advTm="18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3" y="1184617"/>
            <a:ext cx="2618735" cy="227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52331" y="1412953"/>
            <a:ext cx="4113898"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مميزات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الكثافة </a:t>
            </a:r>
            <a:r>
              <a:rPr lang="ar-EG" sz="2000" b="1" dirty="0" smtClean="0">
                <a:solidFill>
                  <a:srgbClr val="00B0F0"/>
                </a:solidFill>
                <a:latin typeface="Alexandria" charset="0"/>
                <a:cs typeface="Alexandria" charset="0"/>
              </a:rPr>
              <a:t>المتساوية</a:t>
            </a:r>
            <a:endParaRPr lang="ar-EG" sz="20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مميزات استراتيجية </a:t>
            </a:r>
            <a:r>
              <a:rPr lang="ar-EG" sz="2100" u="sng" dirty="0">
                <a:cs typeface="+mj-cs"/>
              </a:rPr>
              <a:t>الكثافة المتساوية في 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smtClean="0">
                <a:cs typeface="+mj-cs"/>
              </a:rPr>
              <a:t>تواجد </a:t>
            </a:r>
            <a:r>
              <a:rPr lang="ar-EG" sz="2100" dirty="0">
                <a:cs typeface="+mj-cs"/>
              </a:rPr>
              <a:t>مستمر: يتميز هذا النوع من الإعلانات بوجودها بشكل متساوٍ ومستمر، مما يساهم في تعزيز الوعي بالعلامة التجارية والمنتج بين الجمهور المستهدف.</a:t>
            </a:r>
          </a:p>
          <a:p>
            <a:pPr marL="457200" indent="-457200" algn="r" rtl="1" fontAlgn="t">
              <a:lnSpc>
                <a:spcPct val="150000"/>
              </a:lnSpc>
              <a:buFont typeface="+mj-lt"/>
              <a:buAutoNum type="arabicPeriod"/>
            </a:pPr>
            <a:endParaRPr lang="ar-EG" sz="2100" dirty="0">
              <a:cs typeface="+mj-cs"/>
            </a:endParaRPr>
          </a:p>
          <a:p>
            <a:pPr marL="457200" indent="-457200" algn="r" rtl="1" fontAlgn="t">
              <a:lnSpc>
                <a:spcPct val="150000"/>
              </a:lnSpc>
              <a:buFont typeface="+mj-lt"/>
              <a:buAutoNum type="arabicPeriod"/>
            </a:pPr>
            <a:r>
              <a:rPr lang="ar-EG" sz="2100" dirty="0">
                <a:cs typeface="+mj-cs"/>
              </a:rPr>
              <a:t>تعزيز الرؤية الشاملة: باعتماد الكثافة المتساوية، يمكن للعملاء الاطلاع على الحملة الإعلانية بشكل متساوٍ دون تفضيل لجزء منها على حساب الآخر، مما يعزز فهمهم الشامل للعرض الإعلاني.</a:t>
            </a:r>
          </a:p>
        </p:txBody>
      </p:sp>
    </p:spTree>
    <p:extLst>
      <p:ext uri="{BB962C8B-B14F-4D97-AF65-F5344CB8AC3E}">
        <p14:creationId xmlns:p14="http://schemas.microsoft.com/office/powerpoint/2010/main" val="4077885294"/>
      </p:ext>
    </p:extLst>
  </p:cSld>
  <p:clrMapOvr>
    <a:masterClrMapping/>
  </p:clrMapOvr>
  <mc:AlternateContent xmlns:mc="http://schemas.openxmlformats.org/markup-compatibility/2006" xmlns:p14="http://schemas.microsoft.com/office/powerpoint/2010/main">
    <mc:Choice Requires="p14">
      <p:transition spd="slow" p14:dur="2000" advTm="159842"/>
    </mc:Choice>
    <mc:Fallback xmlns="">
      <p:transition spd="slow" advTm="1598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3" y="1184617"/>
            <a:ext cx="2618735" cy="227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06701"/>
            <a:ext cx="8309245" cy="3970318"/>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dirty="0">
                <a:cs typeface="+mj-cs"/>
              </a:rPr>
              <a:t>تواجد متوازن: يتيح هذا النوع من الإعلانات تواجد متوازن في وسائل الإعلام المختلفة، مما يساعد في تحقيق تغطية واسعة وتواصل فعال مع الجماهير المستهدفة.</a:t>
            </a:r>
          </a:p>
          <a:p>
            <a:pPr marL="457200" indent="-457200" algn="r" rtl="1" fontAlgn="t">
              <a:lnSpc>
                <a:spcPct val="150000"/>
              </a:lnSpc>
              <a:buFont typeface="+mj-lt"/>
              <a:buAutoNum type="arabicPeriod" startAt="3"/>
            </a:pPr>
            <a:endParaRPr lang="ar-EG" sz="2100" dirty="0">
              <a:cs typeface="+mj-cs"/>
            </a:endParaRPr>
          </a:p>
          <a:p>
            <a:pPr marL="457200" indent="-457200" algn="r" rtl="1" fontAlgn="t">
              <a:lnSpc>
                <a:spcPct val="150000"/>
              </a:lnSpc>
              <a:buFont typeface="+mj-lt"/>
              <a:buAutoNum type="arabicPeriod" startAt="3"/>
            </a:pPr>
            <a:r>
              <a:rPr lang="ar-EG" sz="2100" dirty="0" smtClean="0">
                <a:cs typeface="+mj-cs"/>
              </a:rPr>
              <a:t>تحقيق الاستجابة الإيجابية: بفضل التواجد المتساوي للإعلانات، يمكن أن تحقق حملة الإعلان استجابة إيجابية من المشاهدين، حيث يتم تعزيز فرص التفاعل والاهتمام بالمحتوى الإعلاني.</a:t>
            </a:r>
          </a:p>
          <a:p>
            <a:pPr marL="457200" indent="-457200" algn="r" rtl="1" fontAlgn="t">
              <a:lnSpc>
                <a:spcPct val="150000"/>
              </a:lnSpc>
              <a:buFont typeface="+mj-lt"/>
              <a:buAutoNum type="arabicPeriod" startAt="3"/>
            </a:pPr>
            <a:endParaRPr lang="ar-EG" sz="2100" dirty="0">
              <a:cs typeface="+mj-cs"/>
            </a:endParaRPr>
          </a:p>
          <a:p>
            <a:pPr marL="457200" indent="-457200" algn="r" rtl="1" fontAlgn="t">
              <a:lnSpc>
                <a:spcPct val="150000"/>
              </a:lnSpc>
              <a:buFont typeface="+mj-lt"/>
              <a:buAutoNum type="arabicPeriod" startAt="3"/>
            </a:pPr>
            <a:r>
              <a:rPr lang="ar-EG" sz="2100" dirty="0">
                <a:cs typeface="+mj-cs"/>
              </a:rPr>
              <a:t>مساهمة في بناء العلاقات القوية: تساهم استراتيجية الكثافة المتساوية في بناء علاقات قوية مع الجمهور المستهدف، حيث توفر فرصة للتواصل المستمر والمتواصل معهم.</a:t>
            </a:r>
          </a:p>
        </p:txBody>
      </p:sp>
      <p:sp>
        <p:nvSpPr>
          <p:cNvPr id="15" name="TextBox 14"/>
          <p:cNvSpPr txBox="1"/>
          <p:nvPr/>
        </p:nvSpPr>
        <p:spPr>
          <a:xfrm>
            <a:off x="4352331" y="1412953"/>
            <a:ext cx="4113898" cy="769441"/>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مميزات استراتيجية الكثافة المتساوية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49381741"/>
      </p:ext>
    </p:extLst>
  </p:cSld>
  <p:clrMapOvr>
    <a:masterClrMapping/>
  </p:clrMapOvr>
  <mc:AlternateContent xmlns:mc="http://schemas.openxmlformats.org/markup-compatibility/2006" xmlns:p14="http://schemas.microsoft.com/office/powerpoint/2010/main">
    <mc:Choice Requires="p14">
      <p:transition spd="slow" p14:dur="2000" advTm="153452"/>
    </mc:Choice>
    <mc:Fallback xmlns="">
      <p:transition spd="slow" advTm="15345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59391"/>
            <a:ext cx="3698449"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عيوب استراتيجية الكثافة المتساوية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027052391"/>
      </p:ext>
    </p:extLst>
  </p:cSld>
  <p:clrMapOvr>
    <a:masterClrMapping/>
  </p:clrMapOvr>
  <mc:AlternateContent xmlns:mc="http://schemas.openxmlformats.org/markup-compatibility/2006" xmlns:p14="http://schemas.microsoft.com/office/powerpoint/2010/main">
    <mc:Choice Requires="p14">
      <p:transition spd="slow" p14:dur="2000" advTm="9075"/>
    </mc:Choice>
    <mc:Fallback xmlns="">
      <p:transition spd="slow" advTm="90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3" y="1184617"/>
            <a:ext cx="2618735" cy="227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r" rtl="1" fontAlgn="t">
              <a:lnSpc>
                <a:spcPct val="150000"/>
              </a:lnSpc>
              <a:buFont typeface="Wingdings" pitchFamily="2" charset="2"/>
              <a:buChar char="Ø"/>
            </a:pPr>
            <a:r>
              <a:rPr lang="ar-EG" sz="2100" u="sng" dirty="0" smtClean="0">
                <a:cs typeface="+mj-cs"/>
              </a:rPr>
              <a:t>عيوب استراتيجية </a:t>
            </a:r>
            <a:r>
              <a:rPr lang="ar-EG" sz="2100" u="sng" dirty="0">
                <a:cs typeface="+mj-cs"/>
              </a:rPr>
              <a:t>الكثافة المتساوية في عرض الحملات الإعلانية: </a:t>
            </a:r>
            <a:endParaRPr lang="ar-EG" sz="2100" u="sng" dirty="0" smtClean="0">
              <a:cs typeface="+mj-cs"/>
            </a:endParaRPr>
          </a:p>
          <a:p>
            <a:pPr marL="457200" indent="-457200" algn="r" rtl="1" fontAlgn="t">
              <a:lnSpc>
                <a:spcPct val="150000"/>
              </a:lnSpc>
              <a:buFont typeface="+mj-lt"/>
              <a:buAutoNum type="arabicPeriod"/>
            </a:pPr>
            <a:r>
              <a:rPr lang="ar-EG" sz="2100" dirty="0">
                <a:cs typeface="+mj-cs"/>
              </a:rPr>
              <a:t>قدرة الاستيعاب: قد لا يكون الجمهور قادرًا على استيعاب كميات كبيرة من الإعلانات في نفس الوقت، مما يؤدي إلى فقدان الاهتمام وعدم تذكر المحتوى الإعلاني.</a:t>
            </a:r>
          </a:p>
          <a:p>
            <a:pPr marL="457200" indent="-457200" algn="r" rtl="1" fontAlgn="t">
              <a:lnSpc>
                <a:spcPct val="150000"/>
              </a:lnSpc>
              <a:buFont typeface="+mj-lt"/>
              <a:buAutoNum type="arabicPeriod"/>
            </a:pPr>
            <a:endParaRPr lang="ar-EG" sz="2100" dirty="0">
              <a:cs typeface="+mj-cs"/>
            </a:endParaRPr>
          </a:p>
          <a:p>
            <a:pPr marL="457200" indent="-457200" algn="r" rtl="1" fontAlgn="t">
              <a:lnSpc>
                <a:spcPct val="150000"/>
              </a:lnSpc>
              <a:buFont typeface="+mj-lt"/>
              <a:buAutoNum type="arabicPeriod"/>
            </a:pPr>
            <a:r>
              <a:rPr lang="ar-EG" sz="2100" dirty="0">
                <a:cs typeface="+mj-cs"/>
              </a:rPr>
              <a:t>زيادة التكلفة: يمكن أن تكون استراتيجية الكثافة المتساوية مكلفة، خاصة إذا كانت تشمل عدد كبير من الحملات الإعلانية في نفس الوقت دون تفريق</a:t>
            </a:r>
            <a:r>
              <a:rPr lang="ar-EG" sz="2100" dirty="0" smtClean="0">
                <a:cs typeface="+mj-cs"/>
              </a:rPr>
              <a:t>.</a:t>
            </a:r>
            <a:endParaRPr lang="ar-EG" sz="2100" dirty="0">
              <a:cs typeface="+mj-cs"/>
            </a:endParaRPr>
          </a:p>
          <a:p>
            <a:pPr algn="r" rtl="1" fontAlgn="t">
              <a:lnSpc>
                <a:spcPct val="150000"/>
              </a:lnSpc>
            </a:pPr>
            <a:endParaRPr lang="ar-EG" sz="2100" dirty="0">
              <a:cs typeface="+mj-cs"/>
            </a:endParaRPr>
          </a:p>
        </p:txBody>
      </p:sp>
      <p:sp>
        <p:nvSpPr>
          <p:cNvPr id="14" name="TextBox 13"/>
          <p:cNvSpPr txBox="1"/>
          <p:nvPr/>
        </p:nvSpPr>
        <p:spPr>
          <a:xfrm>
            <a:off x="4215853" y="1412953"/>
            <a:ext cx="4113898" cy="769441"/>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عيوب استراتيجية الكثافة المتساوية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251963309"/>
      </p:ext>
    </p:extLst>
  </p:cSld>
  <p:clrMapOvr>
    <a:masterClrMapping/>
  </p:clrMapOvr>
  <mc:AlternateContent xmlns:mc="http://schemas.openxmlformats.org/markup-compatibility/2006" xmlns:p14="http://schemas.microsoft.com/office/powerpoint/2010/main">
    <mc:Choice Requires="p14">
      <p:transition spd="slow" p14:dur="2000" advTm="238080"/>
    </mc:Choice>
    <mc:Fallback xmlns="">
      <p:transition spd="slow" advTm="23808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63" y="1184617"/>
            <a:ext cx="2618735" cy="227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0348"/>
            <a:ext cx="8309245" cy="2031325"/>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dirty="0">
                <a:cs typeface="+mj-cs"/>
              </a:rPr>
              <a:t>تشويش الرسالة: عندما تكون الحملات الإعلانية متكررة بشكل زائد، قد يشعر الجمهور بالاختناق والتشويش، مما يؤدي إلى تقليل فعالية رسالة الإعلان.</a:t>
            </a:r>
          </a:p>
          <a:p>
            <a:pPr marL="457200" indent="-457200" algn="r" rtl="1" fontAlgn="t">
              <a:lnSpc>
                <a:spcPct val="150000"/>
              </a:lnSpc>
              <a:buFont typeface="+mj-lt"/>
              <a:buAutoNum type="arabicPeriod" startAt="3"/>
            </a:pPr>
            <a:endParaRPr lang="ar-EG" sz="2100" dirty="0">
              <a:cs typeface="+mj-cs"/>
            </a:endParaRPr>
          </a:p>
          <a:p>
            <a:pPr marL="457200" indent="-457200" algn="r" rtl="1" fontAlgn="t">
              <a:lnSpc>
                <a:spcPct val="150000"/>
              </a:lnSpc>
              <a:buFont typeface="+mj-lt"/>
              <a:buAutoNum type="arabicPeriod" startAt="3"/>
            </a:pPr>
            <a:endParaRPr lang="ar-EG" sz="2100" dirty="0">
              <a:cs typeface="+mj-cs"/>
            </a:endParaRPr>
          </a:p>
        </p:txBody>
      </p:sp>
      <p:sp>
        <p:nvSpPr>
          <p:cNvPr id="14" name="TextBox 13"/>
          <p:cNvSpPr txBox="1"/>
          <p:nvPr/>
        </p:nvSpPr>
        <p:spPr>
          <a:xfrm>
            <a:off x="4226790" y="1412953"/>
            <a:ext cx="4113898"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عيوب استراتيجية الكثافة المتساوية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641833010"/>
      </p:ext>
    </p:extLst>
  </p:cSld>
  <p:clrMapOvr>
    <a:masterClrMapping/>
  </p:clrMapOvr>
  <mc:AlternateContent xmlns:mc="http://schemas.openxmlformats.org/markup-compatibility/2006" xmlns:p14="http://schemas.microsoft.com/office/powerpoint/2010/main">
    <mc:Choice Requires="p14">
      <p:transition spd="slow" p14:dur="2000" advTm="103368"/>
    </mc:Choice>
    <mc:Fallback xmlns="">
      <p:transition spd="slow" advTm="10336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7888" y="1259391"/>
            <a:ext cx="3733715"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مميزات استراتيجية الكثافة المتنامية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449495998"/>
      </p:ext>
    </p:extLst>
  </p:cSld>
  <p:clrMapOvr>
    <a:masterClrMapping/>
  </p:clrMapOvr>
  <mc:AlternateContent xmlns:mc="http://schemas.openxmlformats.org/markup-compatibility/2006" xmlns:p14="http://schemas.microsoft.com/office/powerpoint/2010/main">
    <mc:Choice Requires="p14">
      <p:transition spd="slow" p14:dur="2000" advTm="10691"/>
    </mc:Choice>
    <mc:Fallback xmlns="">
      <p:transition spd="slow" advTm="106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75" descr="Description: Light horizontal"/>
          <p:cNvSpPr>
            <a:spLocks noChangeArrowheads="1"/>
          </p:cNvSpPr>
          <p:nvPr/>
        </p:nvSpPr>
        <p:spPr bwMode="auto">
          <a:xfrm>
            <a:off x="729823" y="1651379"/>
            <a:ext cx="2122257" cy="2024565"/>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411389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مميزات استراتيجية الكثافة المتنامية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مميزات استراتيجية </a:t>
            </a:r>
            <a:r>
              <a:rPr lang="ar-EG" sz="2100" u="sng" dirty="0">
                <a:cs typeface="+mj-cs"/>
              </a:rPr>
              <a:t>الكثافة </a:t>
            </a:r>
            <a:r>
              <a:rPr lang="ar-EG" sz="2100" u="sng" dirty="0" smtClean="0">
                <a:cs typeface="+mj-cs"/>
              </a:rPr>
              <a:t>المتنامية </a:t>
            </a:r>
            <a:r>
              <a:rPr lang="ar-EG" sz="2100" u="sng" dirty="0">
                <a:cs typeface="+mj-cs"/>
              </a:rPr>
              <a:t>في 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a:cs typeface="+mj-cs"/>
              </a:rPr>
              <a:t>زيادة الانتباه: باستخدام هذه الاستراتيجية، يمكن للشركة زيادة انتباه العملاء من خلال زيادة عدد الإعلانات التي يتعرضون لها، مما يساعد في تعزيز الوعي بالعلامة التجارية.</a:t>
            </a:r>
          </a:p>
          <a:p>
            <a:pPr algn="r" rtl="1" fontAlgn="t">
              <a:lnSpc>
                <a:spcPct val="150000"/>
              </a:lnSpc>
            </a:pPr>
            <a:endParaRPr lang="ar-EG" sz="2100" dirty="0">
              <a:cs typeface="+mj-cs"/>
            </a:endParaRPr>
          </a:p>
          <a:p>
            <a:pPr marL="457200" indent="-457200" algn="r" rtl="1" fontAlgn="t">
              <a:lnSpc>
                <a:spcPct val="150000"/>
              </a:lnSpc>
              <a:buFont typeface="+mj-lt"/>
              <a:buAutoNum type="arabicPeriod" startAt="2"/>
            </a:pPr>
            <a:r>
              <a:rPr lang="ar-EG" sz="2100" dirty="0" smtClean="0">
                <a:cs typeface="+mj-cs"/>
              </a:rPr>
              <a:t>زيادة الاهتمام: </a:t>
            </a:r>
            <a:r>
              <a:rPr lang="ar-EG" sz="2100" dirty="0">
                <a:cs typeface="+mj-cs"/>
              </a:rPr>
              <a:t>باعتماد الكثافة </a:t>
            </a:r>
            <a:r>
              <a:rPr lang="ar-EG" sz="2100" dirty="0" smtClean="0">
                <a:cs typeface="+mj-cs"/>
              </a:rPr>
              <a:t>المتنامية، تشجع هذه الاستراتيجية على زيادة الاهتمام بالسلعة أو الخدمة المعلن عنها وهذا بهدف تعديل استجابة المستهلكين المحتملين للمنشأة.</a:t>
            </a:r>
            <a:endParaRPr lang="ar-EG" sz="2100" dirty="0">
              <a:cs typeface="+mj-cs"/>
            </a:endParaRPr>
          </a:p>
        </p:txBody>
      </p:sp>
      <p:sp>
        <p:nvSpPr>
          <p:cNvPr id="14" name="TextBox 13"/>
          <p:cNvSpPr txBox="1"/>
          <p:nvPr/>
        </p:nvSpPr>
        <p:spPr>
          <a:xfrm>
            <a:off x="669724" y="1329617"/>
            <a:ext cx="2242456" cy="369332"/>
          </a:xfrm>
          <a:prstGeom prst="rect">
            <a:avLst/>
          </a:prstGeom>
          <a:noFill/>
        </p:spPr>
        <p:txBody>
          <a:bodyPr wrap="square" rtlCol="0">
            <a:spAutoFit/>
          </a:bodyPr>
          <a:lstStyle/>
          <a:p>
            <a:pPr algn="ctr"/>
            <a:r>
              <a:rPr lang="ar-EG" b="1" dirty="0">
                <a:cs typeface="+mj-cs"/>
              </a:rPr>
              <a:t>الكثافة المتنامية</a:t>
            </a:r>
            <a:endParaRPr lang="en-US" b="1" dirty="0">
              <a:cs typeface="+mj-cs"/>
            </a:endParaRPr>
          </a:p>
        </p:txBody>
      </p:sp>
    </p:spTree>
    <p:extLst>
      <p:ext uri="{BB962C8B-B14F-4D97-AF65-F5344CB8AC3E}">
        <p14:creationId xmlns:p14="http://schemas.microsoft.com/office/powerpoint/2010/main" val="3235288865"/>
      </p:ext>
    </p:extLst>
  </p:cSld>
  <p:clrMapOvr>
    <a:masterClrMapping/>
  </p:clrMapOvr>
  <mc:AlternateContent xmlns:mc="http://schemas.openxmlformats.org/markup-compatibility/2006" xmlns:p14="http://schemas.microsoft.com/office/powerpoint/2010/main">
    <mc:Choice Requires="p14">
      <p:transition spd="slow" p14:dur="2000" advTm="243894"/>
    </mc:Choice>
    <mc:Fallback xmlns="">
      <p:transition spd="slow" advTm="24389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75" descr="Description: Light horizontal"/>
          <p:cNvSpPr>
            <a:spLocks noChangeArrowheads="1"/>
          </p:cNvSpPr>
          <p:nvPr/>
        </p:nvSpPr>
        <p:spPr bwMode="auto">
          <a:xfrm>
            <a:off x="729823" y="1651379"/>
            <a:ext cx="2122257" cy="2024565"/>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 name="TextBox 13"/>
          <p:cNvSpPr txBox="1"/>
          <p:nvPr/>
        </p:nvSpPr>
        <p:spPr>
          <a:xfrm>
            <a:off x="669724" y="1329617"/>
            <a:ext cx="2242456" cy="369332"/>
          </a:xfrm>
          <a:prstGeom prst="rect">
            <a:avLst/>
          </a:prstGeom>
          <a:noFill/>
        </p:spPr>
        <p:txBody>
          <a:bodyPr wrap="square" rtlCol="0">
            <a:spAutoFit/>
          </a:bodyPr>
          <a:lstStyle/>
          <a:p>
            <a:pPr algn="ctr"/>
            <a:r>
              <a:rPr lang="ar-EG" b="1" dirty="0">
                <a:cs typeface="+mj-cs"/>
              </a:rPr>
              <a:t>الكثافة المتنامية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546577"/>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dirty="0" smtClean="0">
                <a:cs typeface="+mj-cs"/>
              </a:rPr>
              <a:t>توفير النفقات: بأستخدام هذه الاستراتيجية تتمكن الجهة المعلنة من تحديد الوقت المناسب للوصول إلى ذروة العرض وارتفاع معدل عرض الحملة الإعلانية.</a:t>
            </a:r>
            <a:endParaRPr lang="ar-EG" sz="2100" dirty="0">
              <a:cs typeface="+mj-cs"/>
            </a:endParaRPr>
          </a:p>
          <a:p>
            <a:pPr algn="r" rtl="1" fontAlgn="t">
              <a:lnSpc>
                <a:spcPct val="150000"/>
              </a:lnSpc>
            </a:pPr>
            <a:endParaRPr lang="ar-EG" sz="2100" dirty="0">
              <a:cs typeface="+mj-cs"/>
            </a:endParaRPr>
          </a:p>
        </p:txBody>
      </p:sp>
      <p:sp>
        <p:nvSpPr>
          <p:cNvPr id="15" name="TextBox 14"/>
          <p:cNvSpPr txBox="1"/>
          <p:nvPr/>
        </p:nvSpPr>
        <p:spPr>
          <a:xfrm>
            <a:off x="4390680" y="1412953"/>
            <a:ext cx="411389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مميزات استراتيجية الكثافة المتنامية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68110930"/>
      </p:ext>
    </p:extLst>
  </p:cSld>
  <p:clrMapOvr>
    <a:masterClrMapping/>
  </p:clrMapOvr>
  <mc:AlternateContent xmlns:mc="http://schemas.openxmlformats.org/markup-compatibility/2006" xmlns:p14="http://schemas.microsoft.com/office/powerpoint/2010/main">
    <mc:Choice Requires="p14">
      <p:transition spd="slow" p14:dur="2000" advTm="184344"/>
    </mc:Choice>
    <mc:Fallback xmlns="">
      <p:transition spd="slow" advTm="18434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59391"/>
            <a:ext cx="3583032"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عيوب استراتيجية الكثافة المتنامية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123943116"/>
      </p:ext>
    </p:extLst>
  </p:cSld>
  <p:clrMapOvr>
    <a:masterClrMapping/>
  </p:clrMapOvr>
  <mc:AlternateContent xmlns:mc="http://schemas.openxmlformats.org/markup-compatibility/2006" xmlns:p14="http://schemas.microsoft.com/office/powerpoint/2010/main">
    <mc:Choice Requires="p14">
      <p:transition spd="slow" p14:dur="2000" advTm="13530"/>
    </mc:Choice>
    <mc:Fallback xmlns="">
      <p:transition spd="slow" advTm="13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75" descr="Description: Light horizontal"/>
          <p:cNvSpPr>
            <a:spLocks noChangeArrowheads="1"/>
          </p:cNvSpPr>
          <p:nvPr/>
        </p:nvSpPr>
        <p:spPr bwMode="auto">
          <a:xfrm>
            <a:off x="729823" y="1651379"/>
            <a:ext cx="2122257" cy="2024565"/>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عيوب استراتيجية </a:t>
            </a:r>
            <a:r>
              <a:rPr lang="ar-EG" sz="2100" u="sng" dirty="0">
                <a:cs typeface="+mj-cs"/>
              </a:rPr>
              <a:t>الكثافة </a:t>
            </a:r>
            <a:r>
              <a:rPr lang="ar-EG" sz="2100" u="sng" dirty="0" smtClean="0">
                <a:cs typeface="+mj-cs"/>
              </a:rPr>
              <a:t>المتنامية </a:t>
            </a:r>
            <a:r>
              <a:rPr lang="ar-EG" sz="2100" u="sng" dirty="0">
                <a:cs typeface="+mj-cs"/>
              </a:rPr>
              <a:t>في 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smtClean="0">
                <a:cs typeface="+mj-cs"/>
              </a:rPr>
              <a:t>السماح للمنافسين بالدخول للوسائل الإعلانية بكثافة عرض أعلى من الجهة المعلنة.</a:t>
            </a:r>
          </a:p>
          <a:p>
            <a:pPr marL="457200" indent="-457200" algn="r" rtl="1" fontAlgn="t">
              <a:lnSpc>
                <a:spcPct val="150000"/>
              </a:lnSpc>
              <a:buFont typeface="+mj-lt"/>
              <a:buAutoNum type="arabicPeriod"/>
            </a:pPr>
            <a:r>
              <a:rPr lang="ar-EG" sz="2100" dirty="0" smtClean="0">
                <a:cs typeface="+mj-cs"/>
              </a:rPr>
              <a:t>عدم القدرة على مجاراة الشركات الكبيرة فى السوق صاحبة الاستراتيجيات المتساوية فى كثافة العرض.</a:t>
            </a:r>
          </a:p>
          <a:p>
            <a:pPr marL="457200" indent="-457200" algn="r" rtl="1" fontAlgn="t">
              <a:lnSpc>
                <a:spcPct val="150000"/>
              </a:lnSpc>
              <a:buFont typeface="+mj-lt"/>
              <a:buAutoNum type="arabicPeriod"/>
            </a:pPr>
            <a:r>
              <a:rPr lang="ar-EG" sz="2100" dirty="0" smtClean="0">
                <a:cs typeface="+mj-cs"/>
              </a:rPr>
              <a:t>الانطباع السلبى للحملة فى حالة ظهورها فى البداية بشكل سلبى فقد يؤثر على باقى فترات الحملة بشكل سلبي أيضًا، مما يؤدى إلى انهيار الحملة بشكل متسارع.</a:t>
            </a:r>
            <a:endParaRPr lang="ar-EG" sz="2100" dirty="0">
              <a:cs typeface="+mj-cs"/>
            </a:endParaRPr>
          </a:p>
        </p:txBody>
      </p:sp>
      <p:sp>
        <p:nvSpPr>
          <p:cNvPr id="14" name="TextBox 13"/>
          <p:cNvSpPr txBox="1"/>
          <p:nvPr/>
        </p:nvSpPr>
        <p:spPr>
          <a:xfrm>
            <a:off x="669724" y="1329617"/>
            <a:ext cx="2242456" cy="369332"/>
          </a:xfrm>
          <a:prstGeom prst="rect">
            <a:avLst/>
          </a:prstGeom>
          <a:noFill/>
        </p:spPr>
        <p:txBody>
          <a:bodyPr wrap="square" rtlCol="0">
            <a:spAutoFit/>
          </a:bodyPr>
          <a:lstStyle/>
          <a:p>
            <a:pPr algn="ctr"/>
            <a:r>
              <a:rPr lang="ar-EG" b="1" dirty="0">
                <a:cs typeface="+mj-cs"/>
              </a:rPr>
              <a:t>الكثافة المتنامية</a:t>
            </a:r>
            <a:endParaRPr lang="en-US" b="1" dirty="0">
              <a:cs typeface="+mj-cs"/>
            </a:endParaRPr>
          </a:p>
        </p:txBody>
      </p:sp>
      <p:sp>
        <p:nvSpPr>
          <p:cNvPr id="15" name="TextBox 14"/>
          <p:cNvSpPr txBox="1"/>
          <p:nvPr/>
        </p:nvSpPr>
        <p:spPr>
          <a:xfrm>
            <a:off x="4390680" y="1412953"/>
            <a:ext cx="411389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عيوب استراتيجية الكثافة المتنامية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79221100"/>
      </p:ext>
    </p:extLst>
  </p:cSld>
  <p:clrMapOvr>
    <a:masterClrMapping/>
  </p:clrMapOvr>
  <mc:AlternateContent xmlns:mc="http://schemas.openxmlformats.org/markup-compatibility/2006" xmlns:p14="http://schemas.microsoft.com/office/powerpoint/2010/main">
    <mc:Choice Requires="p14">
      <p:transition spd="slow" p14:dur="2000" advTm="281510"/>
    </mc:Choice>
    <mc:Fallback xmlns="">
      <p:transition spd="slow" advTm="2815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59391"/>
            <a:ext cx="3889206"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مميزات استراتيجية الكثافة المتلاشية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405312734"/>
      </p:ext>
    </p:extLst>
  </p:cSld>
  <p:clrMapOvr>
    <a:masterClrMapping/>
  </p:clrMapOvr>
  <mc:AlternateContent xmlns:mc="http://schemas.openxmlformats.org/markup-compatibility/2006" xmlns:p14="http://schemas.microsoft.com/office/powerpoint/2010/main">
    <mc:Choice Requires="p14">
      <p:transition spd="slow" p14:dur="2000" advTm="11935"/>
    </mc:Choice>
    <mc:Fallback xmlns="">
      <p:transition spd="slow" advTm="119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ight Triangle 74" descr="Description: Light horizontal"/>
          <p:cNvSpPr>
            <a:spLocks noChangeArrowheads="1"/>
          </p:cNvSpPr>
          <p:nvPr/>
        </p:nvSpPr>
        <p:spPr bwMode="auto">
          <a:xfrm flipH="1">
            <a:off x="200766" y="1828451"/>
            <a:ext cx="2255831" cy="1910078"/>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 name="TextBox 13"/>
          <p:cNvSpPr txBox="1"/>
          <p:nvPr/>
        </p:nvSpPr>
        <p:spPr>
          <a:xfrm>
            <a:off x="74625" y="1436040"/>
            <a:ext cx="3362808" cy="369332"/>
          </a:xfrm>
          <a:prstGeom prst="rect">
            <a:avLst/>
          </a:prstGeom>
          <a:noFill/>
        </p:spPr>
        <p:txBody>
          <a:bodyPr wrap="square" rtlCol="0">
            <a:spAutoFit/>
          </a:bodyPr>
          <a:lstStyle/>
          <a:p>
            <a:pPr algn="ctr"/>
            <a:r>
              <a:rPr lang="ar-EG" b="1" dirty="0">
                <a:cs typeface="+mj-cs"/>
              </a:rPr>
              <a:t>الكثافة المتلاشية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4113898" cy="815608"/>
          </a:xfrm>
          <a:prstGeom prst="rect">
            <a:avLst/>
          </a:prstGeom>
          <a:noFill/>
        </p:spPr>
        <p:txBody>
          <a:bodyPr wrap="square" rtlCol="0">
            <a:spAutoFit/>
          </a:bodyPr>
          <a:lstStyle/>
          <a:p>
            <a:pPr algn="ctr" rtl="1"/>
            <a:r>
              <a:rPr lang="ar-EG" sz="2300" b="1" dirty="0">
                <a:solidFill>
                  <a:srgbClr val="00B0F0"/>
                </a:solidFill>
                <a:latin typeface="Alexandria" charset="0"/>
                <a:cs typeface="Alexandria" charset="0"/>
              </a:rPr>
              <a:t>مميزات استراتيجية الكثافة المتلاشية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مميزات استراتيجية </a:t>
            </a:r>
            <a:r>
              <a:rPr lang="ar-EG" sz="2100" u="sng" dirty="0">
                <a:cs typeface="+mj-cs"/>
              </a:rPr>
              <a:t>الكثافة </a:t>
            </a:r>
            <a:r>
              <a:rPr lang="ar-EG" sz="2100" u="sng" dirty="0" smtClean="0">
                <a:cs typeface="+mj-cs"/>
              </a:rPr>
              <a:t>المتلاشية في </a:t>
            </a:r>
            <a:r>
              <a:rPr lang="ar-EG" sz="2100" u="sng" dirty="0">
                <a:cs typeface="+mj-cs"/>
              </a:rPr>
              <a:t>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a:cs typeface="+mj-cs"/>
              </a:rPr>
              <a:t>تقليل تكلفة الإعلان: بتقليل تكرار الإعلانات بمرور الوقت، يمكن للشركة توفير التكاليف الإضافية التي قد تكون مرتفعة مع العرض المستمر.</a:t>
            </a:r>
          </a:p>
          <a:p>
            <a:pPr marL="457200" indent="-457200" algn="r" rtl="1" fontAlgn="t">
              <a:lnSpc>
                <a:spcPct val="150000"/>
              </a:lnSpc>
              <a:buFont typeface="+mj-lt"/>
              <a:buAutoNum type="arabicPeriod"/>
            </a:pPr>
            <a:endParaRPr lang="ar-EG" sz="2100" dirty="0">
              <a:cs typeface="+mj-cs"/>
            </a:endParaRPr>
          </a:p>
          <a:p>
            <a:pPr marL="457200" indent="-457200" algn="r" rtl="1" fontAlgn="t">
              <a:lnSpc>
                <a:spcPct val="150000"/>
              </a:lnSpc>
              <a:buFont typeface="+mj-lt"/>
              <a:buAutoNum type="arabicPeriod"/>
            </a:pPr>
            <a:r>
              <a:rPr lang="ar-EG" sz="2100" dirty="0">
                <a:cs typeface="+mj-cs"/>
              </a:rPr>
              <a:t>خلق إحساس بالندرة: بتقليل تردد الإعلانات، يمكن أن يشعر المستهلكون بأن المنتج أو العرض يعتبر نادرًا أو حصريًا، مما يمكن أن يزيد من جاذبيته</a:t>
            </a:r>
            <a:r>
              <a:rPr lang="ar-EG" sz="2100" dirty="0" smtClean="0">
                <a:cs typeface="+mj-cs"/>
              </a:rPr>
              <a:t>.</a:t>
            </a:r>
            <a:endParaRPr lang="ar-EG" sz="2100" dirty="0">
              <a:cs typeface="+mj-cs"/>
            </a:endParaRPr>
          </a:p>
        </p:txBody>
      </p:sp>
    </p:spTree>
    <p:extLst>
      <p:ext uri="{BB962C8B-B14F-4D97-AF65-F5344CB8AC3E}">
        <p14:creationId xmlns:p14="http://schemas.microsoft.com/office/powerpoint/2010/main" val="3342341710"/>
      </p:ext>
    </p:extLst>
  </p:cSld>
  <p:clrMapOvr>
    <a:masterClrMapping/>
  </p:clrMapOvr>
  <mc:AlternateContent xmlns:mc="http://schemas.openxmlformats.org/markup-compatibility/2006" xmlns:p14="http://schemas.microsoft.com/office/powerpoint/2010/main">
    <mc:Choice Requires="p14">
      <p:transition spd="slow" p14:dur="2000" advTm="188027"/>
    </mc:Choice>
    <mc:Fallback xmlns="">
      <p:transition spd="slow" advTm="18802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ight Triangle 74" descr="Description: Light horizontal"/>
          <p:cNvSpPr>
            <a:spLocks noChangeArrowheads="1"/>
          </p:cNvSpPr>
          <p:nvPr/>
        </p:nvSpPr>
        <p:spPr bwMode="auto">
          <a:xfrm flipH="1">
            <a:off x="200766" y="1828451"/>
            <a:ext cx="2255831" cy="1910078"/>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546577"/>
          </a:xfrm>
          <a:prstGeom prst="rect">
            <a:avLst/>
          </a:prstGeom>
          <a:noFill/>
        </p:spPr>
        <p:txBody>
          <a:bodyPr wrap="square" rtlCol="0">
            <a:spAutoFit/>
          </a:bodyPr>
          <a:lstStyle/>
          <a:p>
            <a:pPr marL="457200" indent="-457200" algn="r" rtl="1" fontAlgn="t">
              <a:lnSpc>
                <a:spcPct val="150000"/>
              </a:lnSpc>
              <a:buFont typeface="+mj-lt"/>
              <a:buAutoNum type="arabicPeriod" startAt="3"/>
            </a:pPr>
            <a:r>
              <a:rPr lang="ar-EG" sz="2100" dirty="0" smtClean="0">
                <a:cs typeface="+mj-cs"/>
              </a:rPr>
              <a:t>إثارة </a:t>
            </a:r>
            <a:r>
              <a:rPr lang="ar-EG" sz="2100" dirty="0">
                <a:cs typeface="+mj-cs"/>
              </a:rPr>
              <a:t>الفضول: بزيادة تكثيف الإعلانات في البداية، يمكن أن تثير الاستراتيجية الفضول لدى المستهلكين وتحفزهم على مزيد من التفاعل.</a:t>
            </a:r>
          </a:p>
          <a:p>
            <a:pPr algn="r" rtl="1" fontAlgn="t">
              <a:lnSpc>
                <a:spcPct val="150000"/>
              </a:lnSpc>
            </a:pPr>
            <a:endParaRPr lang="ar-EG" sz="2100" dirty="0">
              <a:cs typeface="+mj-cs"/>
            </a:endParaRPr>
          </a:p>
        </p:txBody>
      </p:sp>
      <p:sp>
        <p:nvSpPr>
          <p:cNvPr id="14" name="TextBox 13"/>
          <p:cNvSpPr txBox="1"/>
          <p:nvPr/>
        </p:nvSpPr>
        <p:spPr>
          <a:xfrm>
            <a:off x="74625" y="1436040"/>
            <a:ext cx="3362808" cy="369332"/>
          </a:xfrm>
          <a:prstGeom prst="rect">
            <a:avLst/>
          </a:prstGeom>
          <a:noFill/>
        </p:spPr>
        <p:txBody>
          <a:bodyPr wrap="square" rtlCol="0">
            <a:spAutoFit/>
          </a:bodyPr>
          <a:lstStyle/>
          <a:p>
            <a:pPr algn="ctr"/>
            <a:r>
              <a:rPr lang="ar-EG" b="1" dirty="0">
                <a:cs typeface="+mj-cs"/>
              </a:rPr>
              <a:t>الكثافة المتلاشية</a:t>
            </a:r>
            <a:endParaRPr lang="en-US" b="1" dirty="0">
              <a:cs typeface="+mj-cs"/>
            </a:endParaRPr>
          </a:p>
        </p:txBody>
      </p:sp>
      <p:sp>
        <p:nvSpPr>
          <p:cNvPr id="17" name="TextBox 16"/>
          <p:cNvSpPr txBox="1"/>
          <p:nvPr/>
        </p:nvSpPr>
        <p:spPr>
          <a:xfrm>
            <a:off x="4528442" y="1391499"/>
            <a:ext cx="4113898" cy="815608"/>
          </a:xfrm>
          <a:prstGeom prst="rect">
            <a:avLst/>
          </a:prstGeom>
          <a:noFill/>
        </p:spPr>
        <p:txBody>
          <a:bodyPr wrap="square" rtlCol="0">
            <a:spAutoFit/>
          </a:bodyPr>
          <a:lstStyle/>
          <a:p>
            <a:pPr algn="ctr" rtl="1"/>
            <a:r>
              <a:rPr lang="ar-EG" sz="2300" b="1" dirty="0">
                <a:solidFill>
                  <a:srgbClr val="00B0F0"/>
                </a:solidFill>
                <a:latin typeface="Alexandria" charset="0"/>
                <a:cs typeface="Alexandria" charset="0"/>
              </a:rPr>
              <a:t>مميزات استراتيجية الكثافة المتلاشية</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720152846"/>
      </p:ext>
    </p:extLst>
  </p:cSld>
  <p:clrMapOvr>
    <a:masterClrMapping/>
  </p:clrMapOvr>
  <mc:AlternateContent xmlns:mc="http://schemas.openxmlformats.org/markup-compatibility/2006" xmlns:p14="http://schemas.microsoft.com/office/powerpoint/2010/main">
    <mc:Choice Requires="p14">
      <p:transition spd="slow" p14:dur="2000" advTm="135754"/>
    </mc:Choice>
    <mc:Fallback xmlns="">
      <p:transition spd="slow" advTm="13575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0665" y="1236056"/>
            <a:ext cx="3738524"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عيوب استراتيجية الكثافة المتلاشية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531379154"/>
      </p:ext>
    </p:extLst>
  </p:cSld>
  <p:clrMapOvr>
    <a:masterClrMapping/>
  </p:clrMapOvr>
  <mc:AlternateContent xmlns:mc="http://schemas.openxmlformats.org/markup-compatibility/2006" xmlns:p14="http://schemas.microsoft.com/office/powerpoint/2010/main">
    <mc:Choice Requires="p14">
      <p:transition spd="slow" p14:dur="2000" advTm="14212"/>
    </mc:Choice>
    <mc:Fallback xmlns="">
      <p:transition spd="slow" advTm="14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ight Triangle 74" descr="Description: Light horizontal"/>
          <p:cNvSpPr>
            <a:spLocks noChangeArrowheads="1"/>
          </p:cNvSpPr>
          <p:nvPr/>
        </p:nvSpPr>
        <p:spPr bwMode="auto">
          <a:xfrm flipH="1">
            <a:off x="200766" y="1828451"/>
            <a:ext cx="2255831" cy="1910078"/>
          </a:xfrm>
          <a:prstGeom prst="rtTriangle">
            <a:avLst/>
          </a:prstGeom>
          <a:pattFill prst="ltHorz">
            <a:fgClr>
              <a:srgbClr val="000000"/>
            </a:fgClr>
            <a:bgClr>
              <a:srgbClr val="FFFFFF"/>
            </a:bgClr>
          </a:patt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6" name="TextBox 15"/>
          <p:cNvSpPr txBox="1"/>
          <p:nvPr/>
        </p:nvSpPr>
        <p:spPr>
          <a:xfrm>
            <a:off x="74625" y="1436040"/>
            <a:ext cx="3362808" cy="369332"/>
          </a:xfrm>
          <a:prstGeom prst="rect">
            <a:avLst/>
          </a:prstGeom>
          <a:noFill/>
        </p:spPr>
        <p:txBody>
          <a:bodyPr wrap="square" rtlCol="0">
            <a:spAutoFit/>
          </a:bodyPr>
          <a:lstStyle/>
          <a:p>
            <a:pPr algn="ctr"/>
            <a:r>
              <a:rPr lang="ar-EG" b="1" dirty="0">
                <a:cs typeface="+mj-cs"/>
              </a:rPr>
              <a:t>الكثافة المتلاشية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1" y="1412953"/>
            <a:ext cx="390715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عيوب استراتيجية الكثافة المتلاشية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u="sng" dirty="0" smtClean="0">
                <a:cs typeface="+mj-cs"/>
              </a:rPr>
              <a:t>عيوب استراتيجية </a:t>
            </a:r>
            <a:r>
              <a:rPr lang="ar-EG" sz="2100" u="sng" dirty="0">
                <a:cs typeface="+mj-cs"/>
              </a:rPr>
              <a:t>الكثافة </a:t>
            </a:r>
            <a:r>
              <a:rPr lang="ar-EG" sz="2100" u="sng" dirty="0" smtClean="0">
                <a:cs typeface="+mj-cs"/>
              </a:rPr>
              <a:t>المتلاشية </a:t>
            </a:r>
            <a:r>
              <a:rPr lang="ar-EG" sz="2100" u="sng" dirty="0">
                <a:cs typeface="+mj-cs"/>
              </a:rPr>
              <a:t>في عرض </a:t>
            </a:r>
            <a:r>
              <a:rPr lang="ar-EG" sz="2100" u="sng" dirty="0" smtClean="0">
                <a:cs typeface="+mj-cs"/>
              </a:rPr>
              <a:t>الحملات الإعلانية: </a:t>
            </a:r>
          </a:p>
          <a:p>
            <a:pPr marL="457200" indent="-457200" algn="just" rtl="1" fontAlgn="t">
              <a:lnSpc>
                <a:spcPct val="150000"/>
              </a:lnSpc>
              <a:buFont typeface="+mj-lt"/>
              <a:buAutoNum type="arabicPeriod"/>
            </a:pPr>
            <a:r>
              <a:rPr lang="ar-EG" sz="2100" dirty="0">
                <a:cs typeface="+mj-cs"/>
              </a:rPr>
              <a:t>تشويش المستهلك: قد يؤدي عرض الإعلانات بكثافة </a:t>
            </a:r>
            <a:r>
              <a:rPr lang="ar-EG" sz="2100" dirty="0" smtClean="0">
                <a:cs typeface="+mj-cs"/>
              </a:rPr>
              <a:t>في البداية </a:t>
            </a:r>
            <a:r>
              <a:rPr lang="ar-EG" sz="2100" dirty="0">
                <a:cs typeface="+mj-cs"/>
              </a:rPr>
              <a:t>إلى تشويش المستهلك وإشباعه، مما يقلل من تأثير الإعلانات بمرور الوقت</a:t>
            </a:r>
            <a:r>
              <a:rPr lang="ar-EG" sz="2100" dirty="0" smtClean="0">
                <a:cs typeface="+mj-cs"/>
              </a:rPr>
              <a:t>.</a:t>
            </a:r>
          </a:p>
          <a:p>
            <a:pPr marL="457200" indent="-457200" algn="just" rtl="1" fontAlgn="t">
              <a:lnSpc>
                <a:spcPct val="150000"/>
              </a:lnSpc>
              <a:buFont typeface="+mj-lt"/>
              <a:buAutoNum type="arabicPeriod"/>
            </a:pPr>
            <a:r>
              <a:rPr lang="ar-EG" sz="2100" dirty="0" smtClean="0">
                <a:cs typeface="+mj-cs"/>
              </a:rPr>
              <a:t>قلة التفاعل</a:t>
            </a:r>
            <a:r>
              <a:rPr lang="ar-EG" sz="2100" dirty="0">
                <a:cs typeface="+mj-cs"/>
              </a:rPr>
              <a:t>: قد تتسبب استراتيجية الكثافة المتلاشية في </a:t>
            </a:r>
            <a:r>
              <a:rPr lang="ar-EG" sz="2100" dirty="0" smtClean="0">
                <a:cs typeface="+mj-cs"/>
              </a:rPr>
              <a:t> قلة التفاعل مع الجمهور المستهدف من الحملة مع مرور الوقت بسبب نسيان الحملة بسبب قلة كثافة عرض الإعلانات مع مرور الوقت.</a:t>
            </a:r>
            <a:endParaRPr lang="ar-EG" sz="2100" dirty="0">
              <a:cs typeface="+mj-cs"/>
            </a:endParaRPr>
          </a:p>
        </p:txBody>
      </p:sp>
    </p:spTree>
    <p:extLst>
      <p:ext uri="{BB962C8B-B14F-4D97-AF65-F5344CB8AC3E}">
        <p14:creationId xmlns:p14="http://schemas.microsoft.com/office/powerpoint/2010/main" val="445026285"/>
      </p:ext>
    </p:extLst>
  </p:cSld>
  <p:clrMapOvr>
    <a:masterClrMapping/>
  </p:clrMapOvr>
  <mc:AlternateContent xmlns:mc="http://schemas.openxmlformats.org/markup-compatibility/2006" xmlns:p14="http://schemas.microsoft.com/office/powerpoint/2010/main">
    <mc:Choice Requires="p14">
      <p:transition spd="slow" p14:dur="2000" advTm="184265"/>
    </mc:Choice>
    <mc:Fallback xmlns="">
      <p:transition spd="slow" advTm="18426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94329" y="1259391"/>
            <a:ext cx="3744936"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مميزات استراتيجية الكثافة المتذبذبة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625458831"/>
      </p:ext>
    </p:extLst>
  </p:cSld>
  <p:clrMapOvr>
    <a:masterClrMapping/>
  </p:clrMapOvr>
  <mc:AlternateContent xmlns:mc="http://schemas.openxmlformats.org/markup-compatibility/2006" xmlns:p14="http://schemas.microsoft.com/office/powerpoint/2010/main">
    <mc:Choice Requires="p14">
      <p:transition spd="slow" p14:dur="2000" advTm="17541"/>
    </mc:Choice>
    <mc:Fallback xmlns="">
      <p:transition spd="slow" advTm="17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80" descr="Description: Light horizontal"/>
          <p:cNvSpPr>
            <a:spLocks/>
          </p:cNvSpPr>
          <p:nvPr/>
        </p:nvSpPr>
        <p:spPr bwMode="auto">
          <a:xfrm>
            <a:off x="474493" y="1969278"/>
            <a:ext cx="2240174" cy="1457624"/>
          </a:xfrm>
          <a:custGeom>
            <a:avLst/>
            <a:gdLst>
              <a:gd name="T0" fmla="*/ 425450 w 825"/>
              <a:gd name="T1" fmla="*/ 591820 h 1245"/>
              <a:gd name="T2" fmla="*/ 0 w 825"/>
              <a:gd name="T3" fmla="*/ 584690 h 1245"/>
              <a:gd name="T4" fmla="*/ 54148 w 825"/>
              <a:gd name="T5" fmla="*/ 7130 h 1245"/>
              <a:gd name="T6" fmla="*/ 146974 w 825"/>
              <a:gd name="T7" fmla="*/ 213911 h 1245"/>
              <a:gd name="T8" fmla="*/ 208857 w 825"/>
              <a:gd name="T9" fmla="*/ 14261 h 1245"/>
              <a:gd name="T10" fmla="*/ 278476 w 825"/>
              <a:gd name="T11" fmla="*/ 206780 h 1245"/>
              <a:gd name="T12" fmla="*/ 386773 w 825"/>
              <a:gd name="T13" fmla="*/ 0 h 1245"/>
              <a:gd name="T14" fmla="*/ 425450 w 825"/>
              <a:gd name="T15" fmla="*/ 591820 h 12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25" h="1245">
                <a:moveTo>
                  <a:pt x="825" y="1245"/>
                </a:moveTo>
                <a:cubicBezTo>
                  <a:pt x="90" y="1229"/>
                  <a:pt x="365" y="1230"/>
                  <a:pt x="0" y="1230"/>
                </a:cubicBezTo>
                <a:lnTo>
                  <a:pt x="105" y="15"/>
                </a:lnTo>
                <a:lnTo>
                  <a:pt x="285" y="450"/>
                </a:lnTo>
                <a:lnTo>
                  <a:pt x="405" y="30"/>
                </a:lnTo>
                <a:lnTo>
                  <a:pt x="540" y="435"/>
                </a:lnTo>
                <a:lnTo>
                  <a:pt x="750" y="0"/>
                </a:lnTo>
                <a:lnTo>
                  <a:pt x="825" y="1245"/>
                </a:lnTo>
                <a:close/>
              </a:path>
            </a:pathLst>
          </a:custGeom>
          <a:pattFill prst="ltHorz">
            <a:fgClr>
              <a:srgbClr val="000000"/>
            </a:fgClr>
            <a:bgClr>
              <a:srgbClr val="FFFFFF"/>
            </a:bgClr>
          </a:patt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TextBox 15"/>
          <p:cNvSpPr txBox="1"/>
          <p:nvPr/>
        </p:nvSpPr>
        <p:spPr>
          <a:xfrm>
            <a:off x="474493" y="1614637"/>
            <a:ext cx="2271587" cy="369332"/>
          </a:xfrm>
          <a:prstGeom prst="rect">
            <a:avLst/>
          </a:prstGeom>
          <a:noFill/>
        </p:spPr>
        <p:txBody>
          <a:bodyPr wrap="square" rtlCol="0">
            <a:spAutoFit/>
          </a:bodyPr>
          <a:lstStyle/>
          <a:p>
            <a:pPr algn="ctr"/>
            <a:r>
              <a:rPr lang="ar-EG" b="1" dirty="0">
                <a:cs typeface="+mj-cs"/>
              </a:rPr>
              <a:t>الكثافة المتذبذبة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4113898" cy="815608"/>
          </a:xfrm>
          <a:prstGeom prst="rect">
            <a:avLst/>
          </a:prstGeom>
          <a:noFill/>
        </p:spPr>
        <p:txBody>
          <a:bodyPr wrap="square" rtlCol="0">
            <a:spAutoFit/>
          </a:bodyPr>
          <a:lstStyle/>
          <a:p>
            <a:pPr algn="ctr" rtl="1"/>
            <a:r>
              <a:rPr lang="ar-EG" sz="2300" b="1" dirty="0">
                <a:solidFill>
                  <a:srgbClr val="00B0F0"/>
                </a:solidFill>
                <a:latin typeface="Alexandria" charset="0"/>
                <a:cs typeface="Alexandria" charset="0"/>
              </a:rPr>
              <a:t>مميزات استراتيجية الكثافة المتذبذبة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مميزات استراتيجية </a:t>
            </a:r>
            <a:r>
              <a:rPr lang="ar-EG" sz="2100" u="sng" dirty="0">
                <a:cs typeface="+mj-cs"/>
              </a:rPr>
              <a:t>الكثافة </a:t>
            </a:r>
            <a:r>
              <a:rPr lang="ar-EG" sz="2100" u="sng" dirty="0" smtClean="0">
                <a:cs typeface="+mj-cs"/>
              </a:rPr>
              <a:t>المتذبذبة في </a:t>
            </a:r>
            <a:r>
              <a:rPr lang="ar-EG" sz="2100" u="sng" dirty="0">
                <a:cs typeface="+mj-cs"/>
              </a:rPr>
              <a:t>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a:cs typeface="+mj-cs"/>
              </a:rPr>
              <a:t>تقليل التعبئة الإعلانية: بدلا من عرض الإعلانات بشكل متكرر بشكل مستمر، يمكن تقديمها بكثافة في فترات معينة، مما يقلل من </a:t>
            </a:r>
            <a:r>
              <a:rPr lang="ar-EG" sz="2100" dirty="0" smtClean="0">
                <a:cs typeface="+mj-cs"/>
              </a:rPr>
              <a:t>ازدياد حالة الملل لدى المشاهد.</a:t>
            </a:r>
          </a:p>
          <a:p>
            <a:pPr algn="r" rtl="1" fontAlgn="t">
              <a:lnSpc>
                <a:spcPct val="150000"/>
              </a:lnSpc>
            </a:pPr>
            <a:endParaRPr lang="ar-EG" sz="2100" dirty="0" smtClean="0">
              <a:cs typeface="+mj-cs"/>
            </a:endParaRPr>
          </a:p>
          <a:p>
            <a:pPr marL="457200" indent="-457200" algn="r" rtl="1" fontAlgn="t">
              <a:lnSpc>
                <a:spcPct val="150000"/>
              </a:lnSpc>
              <a:buFont typeface="+mj-lt"/>
              <a:buAutoNum type="arabicPeriod" startAt="2"/>
            </a:pPr>
            <a:r>
              <a:rPr lang="ar-EG" sz="2100" dirty="0">
                <a:cs typeface="+mj-cs"/>
              </a:rPr>
              <a:t>تحقيق التواجد الدائم: يمكن أن تساعد الكثافة المتذبذبة في الإعلانات على الحفاظ على تواجد العلامة التجارية في ذهن المستهلكين دون الإفراط في الإعلان.</a:t>
            </a:r>
          </a:p>
          <a:p>
            <a:pPr marL="457200" indent="-457200" algn="r" rtl="1" fontAlgn="t">
              <a:lnSpc>
                <a:spcPct val="150000"/>
              </a:lnSpc>
              <a:buFont typeface="+mj-lt"/>
              <a:buAutoNum type="arabicPeriod" startAt="2"/>
            </a:pPr>
            <a:endParaRPr lang="ar-EG" sz="2100" dirty="0">
              <a:cs typeface="+mj-cs"/>
            </a:endParaRPr>
          </a:p>
        </p:txBody>
      </p:sp>
    </p:spTree>
    <p:extLst>
      <p:ext uri="{BB962C8B-B14F-4D97-AF65-F5344CB8AC3E}">
        <p14:creationId xmlns:p14="http://schemas.microsoft.com/office/powerpoint/2010/main" val="3895363738"/>
      </p:ext>
    </p:extLst>
  </p:cSld>
  <p:clrMapOvr>
    <a:masterClrMapping/>
  </p:clrMapOvr>
  <mc:AlternateContent xmlns:mc="http://schemas.openxmlformats.org/markup-compatibility/2006" xmlns:p14="http://schemas.microsoft.com/office/powerpoint/2010/main">
    <mc:Choice Requires="p14">
      <p:transition spd="slow" p14:dur="2000" advTm="140520"/>
    </mc:Choice>
    <mc:Fallback xmlns="">
      <p:transition spd="slow" advTm="14052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269670" y="1259391"/>
            <a:ext cx="3594254" cy="461665"/>
          </a:xfrm>
          <a:prstGeom prst="rect">
            <a:avLst/>
          </a:prstGeom>
          <a:noFill/>
        </p:spPr>
        <p:txBody>
          <a:bodyPr wrap="none" rtlCol="0">
            <a:spAutoFit/>
          </a:bodyPr>
          <a:lstStyle/>
          <a:p>
            <a:pPr algn="ctr" rtl="1"/>
            <a:r>
              <a:rPr lang="ar-EG" sz="2400" b="1" dirty="0" smtClean="0">
                <a:solidFill>
                  <a:srgbClr val="00B0F0"/>
                </a:solidFill>
                <a:latin typeface="Alexandria" charset="0"/>
                <a:cs typeface="Alexandria" charset="0"/>
              </a:rPr>
              <a:t>عيوب استراتيجية الكثافة المتذبذبة</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5586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827449821"/>
      </p:ext>
    </p:extLst>
  </p:cSld>
  <p:clrMapOvr>
    <a:masterClrMapping/>
  </p:clrMapOvr>
  <mc:AlternateContent xmlns:mc="http://schemas.openxmlformats.org/markup-compatibility/2006" xmlns:p14="http://schemas.microsoft.com/office/powerpoint/2010/main">
    <mc:Choice Requires="p14">
      <p:transition spd="slow" p14:dur="2000" advTm="9404"/>
    </mc:Choice>
    <mc:Fallback xmlns="">
      <p:transition spd="slow" advTm="94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80" descr="Description: Light horizontal"/>
          <p:cNvSpPr>
            <a:spLocks/>
          </p:cNvSpPr>
          <p:nvPr/>
        </p:nvSpPr>
        <p:spPr bwMode="auto">
          <a:xfrm>
            <a:off x="474493" y="1969278"/>
            <a:ext cx="2240174" cy="1457624"/>
          </a:xfrm>
          <a:custGeom>
            <a:avLst/>
            <a:gdLst>
              <a:gd name="T0" fmla="*/ 425450 w 825"/>
              <a:gd name="T1" fmla="*/ 591820 h 1245"/>
              <a:gd name="T2" fmla="*/ 0 w 825"/>
              <a:gd name="T3" fmla="*/ 584690 h 1245"/>
              <a:gd name="T4" fmla="*/ 54148 w 825"/>
              <a:gd name="T5" fmla="*/ 7130 h 1245"/>
              <a:gd name="T6" fmla="*/ 146974 w 825"/>
              <a:gd name="T7" fmla="*/ 213911 h 1245"/>
              <a:gd name="T8" fmla="*/ 208857 w 825"/>
              <a:gd name="T9" fmla="*/ 14261 h 1245"/>
              <a:gd name="T10" fmla="*/ 278476 w 825"/>
              <a:gd name="T11" fmla="*/ 206780 h 1245"/>
              <a:gd name="T12" fmla="*/ 386773 w 825"/>
              <a:gd name="T13" fmla="*/ 0 h 1245"/>
              <a:gd name="T14" fmla="*/ 425450 w 825"/>
              <a:gd name="T15" fmla="*/ 591820 h 124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25" h="1245">
                <a:moveTo>
                  <a:pt x="825" y="1245"/>
                </a:moveTo>
                <a:cubicBezTo>
                  <a:pt x="90" y="1229"/>
                  <a:pt x="365" y="1230"/>
                  <a:pt x="0" y="1230"/>
                </a:cubicBezTo>
                <a:lnTo>
                  <a:pt x="105" y="15"/>
                </a:lnTo>
                <a:lnTo>
                  <a:pt x="285" y="450"/>
                </a:lnTo>
                <a:lnTo>
                  <a:pt x="405" y="30"/>
                </a:lnTo>
                <a:lnTo>
                  <a:pt x="540" y="435"/>
                </a:lnTo>
                <a:lnTo>
                  <a:pt x="750" y="0"/>
                </a:lnTo>
                <a:lnTo>
                  <a:pt x="825" y="1245"/>
                </a:lnTo>
                <a:close/>
              </a:path>
            </a:pathLst>
          </a:custGeom>
          <a:pattFill prst="ltHorz">
            <a:fgClr>
              <a:srgbClr val="000000"/>
            </a:fgClr>
            <a:bgClr>
              <a:srgbClr val="FFFFFF"/>
            </a:bgClr>
          </a:patt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TextBox 16"/>
          <p:cNvSpPr txBox="1"/>
          <p:nvPr/>
        </p:nvSpPr>
        <p:spPr>
          <a:xfrm>
            <a:off x="474493" y="1614637"/>
            <a:ext cx="2271587" cy="369332"/>
          </a:xfrm>
          <a:prstGeom prst="rect">
            <a:avLst/>
          </a:prstGeom>
          <a:noFill/>
        </p:spPr>
        <p:txBody>
          <a:bodyPr wrap="square" rtlCol="0">
            <a:spAutoFit/>
          </a:bodyPr>
          <a:lstStyle/>
          <a:p>
            <a:pPr algn="ctr"/>
            <a:r>
              <a:rPr lang="ar-EG" b="1" dirty="0">
                <a:cs typeface="+mj-cs"/>
              </a:rPr>
              <a:t>الكثافة المتذبذبة</a:t>
            </a:r>
            <a:endParaRPr lang="en-US" b="1" dirty="0">
              <a:cs typeface="+mj-cs"/>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1" y="1412953"/>
            <a:ext cx="3907158"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عيوب استراتيجية الكثافة المتذبذبة</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r" rtl="1" fontAlgn="t">
              <a:lnSpc>
                <a:spcPct val="150000"/>
              </a:lnSpc>
              <a:buFont typeface="Wingdings" pitchFamily="2" charset="2"/>
              <a:buChar char="Ø"/>
            </a:pPr>
            <a:r>
              <a:rPr lang="ar-EG" sz="2100" u="sng" dirty="0" smtClean="0">
                <a:cs typeface="+mj-cs"/>
              </a:rPr>
              <a:t>عيوب استراتيجية </a:t>
            </a:r>
            <a:r>
              <a:rPr lang="ar-EG" sz="2100" u="sng" dirty="0">
                <a:cs typeface="+mj-cs"/>
              </a:rPr>
              <a:t>الكثافة </a:t>
            </a:r>
            <a:r>
              <a:rPr lang="ar-EG" sz="2100" u="sng" dirty="0" smtClean="0">
                <a:cs typeface="+mj-cs"/>
              </a:rPr>
              <a:t>المتذبذبة في </a:t>
            </a:r>
            <a:r>
              <a:rPr lang="ar-EG" sz="2100" u="sng" dirty="0">
                <a:cs typeface="+mj-cs"/>
              </a:rPr>
              <a:t>عرض </a:t>
            </a:r>
            <a:r>
              <a:rPr lang="ar-EG" sz="2100" u="sng" dirty="0" smtClean="0">
                <a:cs typeface="+mj-cs"/>
              </a:rPr>
              <a:t>الحملات الإعلانية: </a:t>
            </a:r>
          </a:p>
          <a:p>
            <a:pPr marL="457200" indent="-457200" algn="r" rtl="1" fontAlgn="t">
              <a:lnSpc>
                <a:spcPct val="150000"/>
              </a:lnSpc>
              <a:buFont typeface="+mj-lt"/>
              <a:buAutoNum type="arabicPeriod"/>
            </a:pPr>
            <a:r>
              <a:rPr lang="ar-EG" sz="2100" dirty="0">
                <a:cs typeface="+mj-cs"/>
              </a:rPr>
              <a:t>فقدان الاتساق: قد تؤدي تقلبات كثافة عرض الإعلانات من زيادة إلى تقليل إلى فقدان الاتساق في رسالة الإعلان وتأثيرها على الجمهور</a:t>
            </a:r>
            <a:r>
              <a:rPr lang="ar-EG" sz="2100" dirty="0" smtClean="0">
                <a:cs typeface="+mj-cs"/>
              </a:rPr>
              <a:t>.</a:t>
            </a:r>
            <a:endParaRPr lang="ar-EG" sz="2100" dirty="0">
              <a:cs typeface="+mj-cs"/>
            </a:endParaRPr>
          </a:p>
          <a:p>
            <a:pPr marL="457200" indent="-457200" algn="r" rtl="1" fontAlgn="t">
              <a:lnSpc>
                <a:spcPct val="150000"/>
              </a:lnSpc>
              <a:buFont typeface="+mj-lt"/>
              <a:buAutoNum type="arabicPeriod"/>
            </a:pPr>
            <a:r>
              <a:rPr lang="ar-EG" sz="2100" dirty="0">
                <a:cs typeface="+mj-cs"/>
              </a:rPr>
              <a:t>صعوبة تقييم الأداء: قد تجعل التقلبات المستمرة في كثافة الإعلان من الصعب قياس أداء الحملة التسويقية وتحديد العوامل التي تؤثر في نجاحها.</a:t>
            </a:r>
          </a:p>
          <a:p>
            <a:pPr marL="457200" indent="-457200" algn="r" rtl="1" fontAlgn="t">
              <a:lnSpc>
                <a:spcPct val="150000"/>
              </a:lnSpc>
              <a:buFont typeface="+mj-lt"/>
              <a:buAutoNum type="arabicPeriod"/>
            </a:pPr>
            <a:r>
              <a:rPr lang="ar-EG" sz="2100" dirty="0">
                <a:cs typeface="+mj-cs"/>
              </a:rPr>
              <a:t>تحقيق الأهداف: قد يكون من الصعب تحقيق الأهداف المحددة بشكل فعال عند استخدام هذه الاستراتيجية وارتباطها بالكثافة المتذبذبة</a:t>
            </a:r>
            <a:r>
              <a:rPr lang="ar-EG" sz="2100" dirty="0" smtClean="0">
                <a:cs typeface="+mj-cs"/>
              </a:rPr>
              <a:t>.</a:t>
            </a:r>
            <a:endParaRPr lang="ar-EG" sz="2100" dirty="0">
              <a:cs typeface="+mj-cs"/>
            </a:endParaRPr>
          </a:p>
        </p:txBody>
      </p:sp>
    </p:spTree>
    <p:extLst>
      <p:ext uri="{BB962C8B-B14F-4D97-AF65-F5344CB8AC3E}">
        <p14:creationId xmlns:p14="http://schemas.microsoft.com/office/powerpoint/2010/main" val="3202394827"/>
      </p:ext>
    </p:extLst>
  </p:cSld>
  <p:clrMapOvr>
    <a:masterClrMapping/>
  </p:clrMapOvr>
  <mc:AlternateContent xmlns:mc="http://schemas.openxmlformats.org/markup-compatibility/2006" xmlns:p14="http://schemas.microsoft.com/office/powerpoint/2010/main">
    <mc:Choice Requires="p14">
      <p:transition spd="slow" p14:dur="2000" advTm="107129"/>
    </mc:Choice>
    <mc:Fallback xmlns="">
      <p:transition spd="slow" advTm="10712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56760"/>
            <a:ext cx="3386537" cy="21507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000821"/>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تعريفًا دقيقًا </a:t>
            </a:r>
            <a:r>
              <a:rPr lang="ar-EG" sz="2100" dirty="0" smtClean="0">
                <a:latin typeface="Times New Roman" pitchFamily="18" charset="0"/>
                <a:cs typeface="Times New Roman" pitchFamily="18" charset="0"/>
              </a:rPr>
              <a:t>لمفهوم الحملات الإعلانية بالإضافة إلى أنواع الاستراتيجيات المستخدمة فى الحملات الإعلانية من حيث طريقة عرضها وكثافة العرض عبر الوسائل الإعلانية.</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a:t>
            </a:r>
            <a:r>
              <a:rPr lang="ar-EG" sz="2100" dirty="0">
                <a:latin typeface="Times New Roman" pitchFamily="18" charset="0"/>
                <a:cs typeface="Times New Roman" pitchFamily="18" charset="0"/>
              </a:rPr>
              <a:t>المحاضرة </a:t>
            </a:r>
            <a:r>
              <a:rPr lang="ar-EG" sz="2100" dirty="0" smtClean="0">
                <a:latin typeface="Times New Roman" pitchFamily="18" charset="0"/>
                <a:cs typeface="Times New Roman" pitchFamily="18" charset="0"/>
              </a:rPr>
              <a:t>مميزات وعيوب كل استراتيجية إعلانية من حيث كثافة العرض على حدى لتوضيح أى من الاستراتيجيات ستكون مناسبة للمنشأة المعلنه بهدف الوصول بشكل ناجح للجمهور المستهدف</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36616"/>
    </mc:Choice>
    <mc:Fallback xmlns="">
      <p:transition spd="slow" advTm="3661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991"/>
    </mc:Choice>
    <mc:Fallback xmlns="">
      <p:transition spd="slow" advTm="1799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846D24B-FDC7-4A8F-89F9-6E740B8C7123}"/>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646</TotalTime>
  <Words>1491</Words>
  <Application>Microsoft Office PowerPoint</Application>
  <PresentationFormat>Custom</PresentationFormat>
  <Paragraphs>260</Paragraphs>
  <Slides>41</Slides>
  <Notes>27</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63</cp:revision>
  <dcterms:created xsi:type="dcterms:W3CDTF">2023-04-29T09:08:00Z</dcterms:created>
  <dcterms:modified xsi:type="dcterms:W3CDTF">2025-05-24T07:55:14Z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