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7"/>
  </p:notesMasterIdLst>
  <p:sldIdLst>
    <p:sldId id="480" r:id="rId5"/>
    <p:sldId id="606" r:id="rId6"/>
    <p:sldId id="592" r:id="rId7"/>
    <p:sldId id="549" r:id="rId8"/>
    <p:sldId id="550" r:id="rId9"/>
    <p:sldId id="551" r:id="rId10"/>
    <p:sldId id="538" r:id="rId11"/>
    <p:sldId id="552" r:id="rId12"/>
    <p:sldId id="537" r:id="rId13"/>
    <p:sldId id="575" r:id="rId14"/>
    <p:sldId id="539" r:id="rId15"/>
    <p:sldId id="540" r:id="rId16"/>
    <p:sldId id="594" r:id="rId17"/>
    <p:sldId id="541" r:id="rId18"/>
    <p:sldId id="542" r:id="rId19"/>
    <p:sldId id="543" r:id="rId20"/>
    <p:sldId id="544" r:id="rId21"/>
    <p:sldId id="545" r:id="rId22"/>
    <p:sldId id="546" r:id="rId23"/>
    <p:sldId id="595" r:id="rId24"/>
    <p:sldId id="548" r:id="rId25"/>
    <p:sldId id="596" r:id="rId26"/>
    <p:sldId id="547" r:id="rId27"/>
    <p:sldId id="554" r:id="rId28"/>
    <p:sldId id="555" r:id="rId29"/>
    <p:sldId id="556" r:id="rId30"/>
    <p:sldId id="597" r:id="rId31"/>
    <p:sldId id="557" r:id="rId32"/>
    <p:sldId id="598" r:id="rId33"/>
    <p:sldId id="558" r:id="rId34"/>
    <p:sldId id="559" r:id="rId35"/>
    <p:sldId id="599" r:id="rId36"/>
    <p:sldId id="600" r:id="rId37"/>
    <p:sldId id="601" r:id="rId38"/>
    <p:sldId id="602" r:id="rId39"/>
    <p:sldId id="603" r:id="rId40"/>
    <p:sldId id="604" r:id="rId41"/>
    <p:sldId id="560" r:id="rId42"/>
    <p:sldId id="605" r:id="rId43"/>
    <p:sldId id="561" r:id="rId44"/>
    <p:sldId id="563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606"/>
            <p14:sldId id="592"/>
            <p14:sldId id="549"/>
            <p14:sldId id="550"/>
            <p14:sldId id="551"/>
            <p14:sldId id="538"/>
            <p14:sldId id="552"/>
            <p14:sldId id="537"/>
            <p14:sldId id="575"/>
            <p14:sldId id="539"/>
            <p14:sldId id="540"/>
            <p14:sldId id="594"/>
            <p14:sldId id="541"/>
            <p14:sldId id="542"/>
            <p14:sldId id="543"/>
            <p14:sldId id="544"/>
            <p14:sldId id="545"/>
            <p14:sldId id="546"/>
            <p14:sldId id="595"/>
            <p14:sldId id="548"/>
            <p14:sldId id="596"/>
            <p14:sldId id="547"/>
            <p14:sldId id="554"/>
            <p14:sldId id="555"/>
            <p14:sldId id="556"/>
            <p14:sldId id="597"/>
            <p14:sldId id="557"/>
            <p14:sldId id="598"/>
            <p14:sldId id="558"/>
            <p14:sldId id="559"/>
            <p14:sldId id="599"/>
            <p14:sldId id="600"/>
            <p14:sldId id="601"/>
            <p14:sldId id="602"/>
            <p14:sldId id="603"/>
            <p14:sldId id="604"/>
            <p14:sldId id="560"/>
            <p14:sldId id="605"/>
            <p14:sldId id="561"/>
            <p14:sldId id="56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4" d="100"/>
          <a:sy n="64" d="100"/>
        </p:scale>
        <p:origin x="95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50242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Associate Professor/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Ahmed Rageh Ismail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452630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Research Methods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139" y="5252988"/>
            <a:ext cx="42727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MGM333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Introduction to Research Methods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3BBE294-28D8-9A9A-1734-F04F2331C3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180" y="886058"/>
            <a:ext cx="9763642" cy="5085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93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316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Learning Outcomes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45620" y="2072204"/>
            <a:ext cx="10749220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Discuss the nature of numerical datasets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Explore the appropriateness of statistical analysis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 the fundamental principles of data analysis procedures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04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9241879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Key Topics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5834" y="2119880"/>
            <a:ext cx="10041951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Techniques for processing and displaying data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Methods for exploring datasets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Analysis of relationships between datasets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when and why to perform specific analyses</a:t>
            </a:r>
            <a:endParaRPr lang="en-US" sz="2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087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Understanding Variables in Research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291522"/>
            <a:ext cx="10395450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b="1" dirty="0">
                <a:solidFill>
                  <a:prstClr val="black"/>
                </a:solidFill>
                <a:latin typeface="Calibri"/>
              </a:rPr>
              <a:t>Types of Variables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    Nominal Variables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    Ordinal Variables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    Interval Variables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b="1" dirty="0">
                <a:solidFill>
                  <a:prstClr val="black"/>
                </a:solidFill>
                <a:latin typeface="Calibri"/>
              </a:rPr>
              <a:t>Importance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    Selecting appropriate variables is crucial for meaningful analysis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01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47826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Nominal Variables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6760" y="2382079"/>
            <a:ext cx="10395450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Definition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Categorical, qualitative, or discrete data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Categories with no rank order (e.g., eye color, religion)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Key Analytical Processes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Frequency distribution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Chi-square (c²) test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96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Ordinal Variables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5540" y="2110552"/>
            <a:ext cx="10297201" cy="3448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Definition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with inherent logical order or rank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Relative magnitude has meaning (e.g., letter grades, top four favorite genres)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Characteristics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Rank-ordered but no meaningful distance between data points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52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53365" y="162113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25915" y="2165757"/>
            <a:ext cx="10395450" cy="2932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Key Analytical Processes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Includes nominal data methods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Mann-Whitney U-test for differences between two groups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Wilcoxon signed-rank test for comparing the same subjects under different conditions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703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0504"/>
            <a:ext cx="10812720" cy="51725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316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Interval Variables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5540" y="2087194"/>
            <a:ext cx="10749220" cy="4867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Definition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Strongest level of measurement in statistical analysis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Categories can be rank-ordered and intervals have meaningful numerical value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Examples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Age, population size, years in occupation, distance between locations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Characteristics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Quantifiable and open to arithmetic manipulation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Provides specific numerical value, allowing for advanced statistical analysis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5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EB80033-639F-15E8-C977-E571A5A6CE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216" y="1663907"/>
            <a:ext cx="11573046" cy="3582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6591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22209" y="1696778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77401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Frequency Distribution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7071" y="2266209"/>
            <a:ext cx="10677858" cy="2544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Importance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First step in analyzing data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Considered the "bedrock" of data analysis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Provides an overview of the dataset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7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82370" y="2081222"/>
            <a:ext cx="10555321" cy="3835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Presents the number of responses to each option in your questions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Essential for giving readers the basic facts before more complex analysis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Misconception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Often seen as merely data processing, but crucial for understanding data and influencing subsequent analysis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BFB988B-58B9-4EE0-4C65-AE36FB1C6FD6}"/>
              </a:ext>
            </a:extLst>
          </p:cNvPr>
          <p:cNvSpPr txBox="1"/>
          <p:nvPr/>
        </p:nvSpPr>
        <p:spPr>
          <a:xfrm>
            <a:off x="2513149" y="1008745"/>
            <a:ext cx="77401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Purpose of Frequency Distribution</a:t>
            </a:r>
          </a:p>
        </p:txBody>
      </p:sp>
    </p:spTree>
    <p:extLst>
      <p:ext uri="{BB962C8B-B14F-4D97-AF65-F5344CB8AC3E}">
        <p14:creationId xmlns:p14="http://schemas.microsoft.com/office/powerpoint/2010/main" val="411414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AB6E08D-3E58-779E-AF1C-DE9E9C9618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16"/>
          <a:stretch/>
        </p:blipFill>
        <p:spPr>
          <a:xfrm>
            <a:off x="515344" y="1364105"/>
            <a:ext cx="11431816" cy="4203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7740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3337" y="2401196"/>
            <a:ext cx="10120606" cy="2803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method to explore relationships between two variables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Expands on frequency distribution by showing potential links between variables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Allows you to see if and how two variables might be related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Example: Exploring the relationship between gender and influence of book reviews on fiction title choices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B09B243-2DE6-52E3-2195-9765A6E5D466}"/>
              </a:ext>
            </a:extLst>
          </p:cNvPr>
          <p:cNvSpPr txBox="1"/>
          <p:nvPr/>
        </p:nvSpPr>
        <p:spPr>
          <a:xfrm>
            <a:off x="2513149" y="1008745"/>
            <a:ext cx="77401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Cross-Tabulation</a:t>
            </a:r>
          </a:p>
        </p:txBody>
      </p:sp>
    </p:spTree>
    <p:extLst>
      <p:ext uri="{BB962C8B-B14F-4D97-AF65-F5344CB8AC3E}">
        <p14:creationId xmlns:p14="http://schemas.microsoft.com/office/powerpoint/2010/main" val="1245081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8331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8219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Measures of Central Tendency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82371" y="1968540"/>
            <a:ext cx="10667321" cy="4092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Purpose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Summarize an entire distribution with a single score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Show the grouping of data around a central point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Types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Mean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Median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Mode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298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21062" y="17454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72311" y="2200221"/>
            <a:ext cx="9326128" cy="396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Definition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Arithmetic average of a dataset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Advantages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Easily understood and calculated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Responsive to all scores equally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Fundamental for further calculations (e.g., standard deviation)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Most stable measure of central tendency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C9A5EDA-21BD-8ECF-0B65-2A061000138A}"/>
              </a:ext>
            </a:extLst>
          </p:cNvPr>
          <p:cNvSpPr txBox="1"/>
          <p:nvPr/>
        </p:nvSpPr>
        <p:spPr>
          <a:xfrm>
            <a:off x="2513149" y="1008745"/>
            <a:ext cx="8219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Mean</a:t>
            </a:r>
          </a:p>
        </p:txBody>
      </p:sp>
    </p:spTree>
    <p:extLst>
      <p:ext uri="{BB962C8B-B14F-4D97-AF65-F5344CB8AC3E}">
        <p14:creationId xmlns:p14="http://schemas.microsoft.com/office/powerpoint/2010/main" val="144268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77241" y="2146769"/>
            <a:ext cx="10395450" cy="1512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Disadvantages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Can be misleading with skewed data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Applicable only to interval data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958520" y="554356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DA79DB2-3A9F-21AF-E302-D076B8801D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8836" y="4230093"/>
            <a:ext cx="7929262" cy="942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457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Median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77241" y="2146769"/>
            <a:ext cx="10395450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mid-point or middle value in a ranked dataset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Calculation involves ordering data and finding the central value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Advantages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Insensitive to extreme scores in skewed distributions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Useful for skewed data as it divides the dataset into two equal parts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39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7812" y="167152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Disadvantages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May not be representative of the entire dataset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Only provides the value of one score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BD09D26-F59F-2915-111D-5069B907C4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5330" y="4689521"/>
            <a:ext cx="9117685" cy="1352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977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0CAACB0-56F2-8D6E-C41E-501CA1E890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006" y="1289155"/>
            <a:ext cx="11756135" cy="407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5879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98275" y="2255954"/>
            <a:ext cx="10395450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Most frequently occurring score in a dataset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Can be used for nominal data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Advantages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Easy to obtain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Unaffected by extreme scores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Represents a ‘typical’ value if most values cluster around the mode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33305C7-F107-DFF3-2856-58E69EE78318}"/>
              </a:ext>
            </a:extLst>
          </p:cNvPr>
          <p:cNvSpPr txBox="1"/>
          <p:nvPr/>
        </p:nvSpPr>
        <p:spPr>
          <a:xfrm>
            <a:off x="2557606" y="1020741"/>
            <a:ext cx="6707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Mode</a:t>
            </a:r>
          </a:p>
        </p:txBody>
      </p:sp>
    </p:spTree>
    <p:extLst>
      <p:ext uri="{BB962C8B-B14F-4D97-AF65-F5344CB8AC3E}">
        <p14:creationId xmlns:p14="http://schemas.microsoft.com/office/powerpoint/2010/main" val="1808687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A6DDF77-589E-3BB2-63C5-2B80E18BD3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200" y="1199213"/>
            <a:ext cx="11493346" cy="4557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689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2039" y="162113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047062" y="2191738"/>
            <a:ext cx="10330469" cy="3448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Disadvantages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Lacks precision compared to other measures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Dataset may have more than one mode (bimodal or multimodal distributions)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Less useful in advanced analysis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518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251296"/>
            <a:ext cx="10487692" cy="3448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Provide additional information about the spread of data around a central point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Complement measures of central tendency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Types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Range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Variance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Standard Deviation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AD21FBB-A66D-E123-E454-CAB20C8B63F3}"/>
              </a:ext>
            </a:extLst>
          </p:cNvPr>
          <p:cNvSpPr txBox="1"/>
          <p:nvPr/>
        </p:nvSpPr>
        <p:spPr>
          <a:xfrm>
            <a:off x="2557606" y="1110681"/>
            <a:ext cx="6346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Measures of Dispersion</a:t>
            </a:r>
          </a:p>
        </p:txBody>
      </p:sp>
    </p:spTree>
    <p:extLst>
      <p:ext uri="{BB962C8B-B14F-4D97-AF65-F5344CB8AC3E}">
        <p14:creationId xmlns:p14="http://schemas.microsoft.com/office/powerpoint/2010/main" val="217586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25914" y="2105069"/>
            <a:ext cx="10423778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Definition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Difference between the highest and lowest score in a dataset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Application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Simple measure but only uses two scores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72ED19E-4C3E-B034-365F-893E20B617B4}"/>
              </a:ext>
            </a:extLst>
          </p:cNvPr>
          <p:cNvSpPr txBox="1"/>
          <p:nvPr/>
        </p:nvSpPr>
        <p:spPr>
          <a:xfrm>
            <a:off x="2557606" y="1110681"/>
            <a:ext cx="6346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Range</a:t>
            </a:r>
          </a:p>
        </p:txBody>
      </p:sp>
    </p:spTree>
    <p:extLst>
      <p:ext uri="{BB962C8B-B14F-4D97-AF65-F5344CB8AC3E}">
        <p14:creationId xmlns:p14="http://schemas.microsoft.com/office/powerpoint/2010/main" val="128581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00865" y="2330647"/>
            <a:ext cx="10395450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Definition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Measures how each score varies from the mean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Application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Helps in understanding the spread of data points around the mean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855BFE5-C89F-755A-E8F1-B614330D6BDF}"/>
              </a:ext>
            </a:extLst>
          </p:cNvPr>
          <p:cNvSpPr txBox="1"/>
          <p:nvPr/>
        </p:nvSpPr>
        <p:spPr>
          <a:xfrm>
            <a:off x="2557606" y="1110681"/>
            <a:ext cx="6346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Variance</a:t>
            </a:r>
          </a:p>
        </p:txBody>
      </p:sp>
    </p:spTree>
    <p:extLst>
      <p:ext uri="{BB962C8B-B14F-4D97-AF65-F5344CB8AC3E}">
        <p14:creationId xmlns:p14="http://schemas.microsoft.com/office/powerpoint/2010/main" val="2801849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8C0E57C-D62D-7B3D-C286-AB961D47F3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043"/>
          <a:stretch/>
        </p:blipFill>
        <p:spPr>
          <a:xfrm>
            <a:off x="1798820" y="599607"/>
            <a:ext cx="8574373" cy="5750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4387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95935" y="2164858"/>
            <a:ext cx="10395450" cy="338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Definition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Most important measure of dispersion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Indicates the spread of scores around the mean in original units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​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Application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Larger standard deviation indicates greater dispersal of scores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Use caution with skewed data as it may give unrepresentative results</a:t>
            </a: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AA68541-9A4A-ED29-4008-A1A0E4E31CF6}"/>
              </a:ext>
            </a:extLst>
          </p:cNvPr>
          <p:cNvSpPr txBox="1"/>
          <p:nvPr/>
        </p:nvSpPr>
        <p:spPr>
          <a:xfrm>
            <a:off x="2557606" y="1110681"/>
            <a:ext cx="6346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Standard Deviation</a:t>
            </a:r>
          </a:p>
        </p:txBody>
      </p:sp>
    </p:spTree>
    <p:extLst>
      <p:ext uri="{BB962C8B-B14F-4D97-AF65-F5344CB8AC3E}">
        <p14:creationId xmlns:p14="http://schemas.microsoft.com/office/powerpoint/2010/main" val="414732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7A6C1C5-8427-DB2F-D684-FCFF8ABD17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492" b="17056"/>
          <a:stretch/>
        </p:blipFill>
        <p:spPr>
          <a:xfrm>
            <a:off x="1084143" y="2353456"/>
            <a:ext cx="10443437" cy="1364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5005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141974"/>
            <a:ext cx="10395450" cy="374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Definition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Correlation examines the relationship between two sets of data.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Types of Correlation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Positive Correlation: Both variables increase together.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Negative Correlation: One variable increases while the other decreases.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Zero Correlation: No relationship between the variables.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Correlation indicates a general trend but does not establish a fixed rule or causality.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A9E646B-6F5F-FEE3-BEE2-1BDE911C17EC}"/>
              </a:ext>
            </a:extLst>
          </p:cNvPr>
          <p:cNvSpPr txBox="1"/>
          <p:nvPr/>
        </p:nvSpPr>
        <p:spPr>
          <a:xfrm>
            <a:off x="2557606" y="1020741"/>
            <a:ext cx="7455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Correlation</a:t>
            </a:r>
          </a:p>
        </p:txBody>
      </p:sp>
    </p:spTree>
    <p:extLst>
      <p:ext uri="{BB962C8B-B14F-4D97-AF65-F5344CB8AC3E}">
        <p14:creationId xmlns:p14="http://schemas.microsoft.com/office/powerpoint/2010/main" val="52587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032911"/>
            <a:ext cx="10395450" cy="410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Importance of Visuals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Visual representations help communicate patterns in data effectively.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Commonly used visual tools include bar charts.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Types of Bar Charts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Simple Bar Charts: Display frequencies or percentages for individual categories.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Compound Bar Charts: Compare data from multiple groups within the same category.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Component Bar Charts: Show the breakdown of data within a category.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E406171-D1C4-41BD-9210-4E7079C20D23}"/>
              </a:ext>
            </a:extLst>
          </p:cNvPr>
          <p:cNvSpPr txBox="1"/>
          <p:nvPr/>
        </p:nvSpPr>
        <p:spPr>
          <a:xfrm>
            <a:off x="2557606" y="1020741"/>
            <a:ext cx="7455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 Displaying Data Visually</a:t>
            </a:r>
          </a:p>
        </p:txBody>
      </p:sp>
    </p:spTree>
    <p:extLst>
      <p:ext uri="{BB962C8B-B14F-4D97-AF65-F5344CB8AC3E}">
        <p14:creationId xmlns:p14="http://schemas.microsoft.com/office/powerpoint/2010/main" val="906378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E09947D-174C-B04E-0080-CB56D84EC2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380" y="1742606"/>
            <a:ext cx="12061620" cy="3372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8450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C979D18-0534-1B52-60FA-7D21AD55F2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7705" y="1169234"/>
            <a:ext cx="9216589" cy="4144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9815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8D04886-8400-16D5-B449-CD0A50B4F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988" y="1663908"/>
            <a:ext cx="10300024" cy="3277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0738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0F8E125-6EBF-137D-18AC-8F0A2B8C9D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2449" y="1154243"/>
            <a:ext cx="9665183" cy="4849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842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F1A5FB6-8600-2A3A-E0BB-EFCEA02936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5336" y="2023673"/>
            <a:ext cx="10300616" cy="2305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80923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F138FBD-E3C9-E286-9ED9-76010E1CB5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3869" y="1184897"/>
            <a:ext cx="9054059" cy="4647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24686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152831"/>
            <a:ext cx="10395450" cy="3870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Purpose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Show figures in proportion to the whole and in relation to other figures.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Each segment represents a proportion of the total.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Clear visualization of data distribution within a whole.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1A50A4A-1259-8F50-E817-15E5337247E3}"/>
              </a:ext>
            </a:extLst>
          </p:cNvPr>
          <p:cNvSpPr txBox="1"/>
          <p:nvPr/>
        </p:nvSpPr>
        <p:spPr>
          <a:xfrm>
            <a:off x="2557606" y="1020741"/>
            <a:ext cx="7455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Pie Chart</a:t>
            </a:r>
          </a:p>
        </p:txBody>
      </p:sp>
    </p:spTree>
    <p:extLst>
      <p:ext uri="{BB962C8B-B14F-4D97-AF65-F5344CB8AC3E}">
        <p14:creationId xmlns:p14="http://schemas.microsoft.com/office/powerpoint/2010/main" val="241591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11C7946-DAF3-AF99-5E03-40974F4063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3279" y="1072285"/>
            <a:ext cx="7225259" cy="4989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00919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 Software for Quantitative Analysis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79" y="2212846"/>
            <a:ext cx="10640333" cy="2997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Statistical software has revolutionized data analysis by reducing time and human error.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Manual analysis is still taught initially to ensure understanding of data handling before using software.</a:t>
            </a:r>
            <a:endParaRPr lang="en-US" sz="26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Software automates analysis, but the researcher must understand which tests to apply and why.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Incorrect application can lead to misleading results.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310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5" y="988200"/>
            <a:ext cx="77556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 SPSS (Statistical Package for Social Sciences)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98275" y="2159864"/>
            <a:ext cx="10395450" cy="38461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Launched in 1989, SPSS is a powerful and flexible statistical tool used widely across disciplines.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Parametric and Non-Parametric Tests: Includes regression techniques, linear, non-linear, logistic, etc.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Multivariate Analyses: Cluster, discriminant, principal components, scaling analyses.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Survival Analysis: Cox proportional hazards with or without time-dependent variables.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High-Resolution Graphics: Descriptive charts, scatter plots.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88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7681E2D0-D6F3-4FDE-8B9F-AB4624487794}"/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1329</TotalTime>
  <Words>1158</Words>
  <Application>Microsoft Office PowerPoint</Application>
  <PresentationFormat>Widescreen</PresentationFormat>
  <Paragraphs>270</Paragraphs>
  <Slides>42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7" baseType="lpstr">
      <vt:lpstr>Alexandria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Ahmed Rageh</cp:lastModifiedBy>
  <cp:revision>239</cp:revision>
  <dcterms:created xsi:type="dcterms:W3CDTF">2023-04-29T09:08:00Z</dcterms:created>
  <dcterms:modified xsi:type="dcterms:W3CDTF">2024-08-16T05:53:22Z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