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18.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313" r:id="rId4"/>
    <p:sldId id="276" r:id="rId5"/>
    <p:sldId id="701" r:id="rId6"/>
    <p:sldId id="702" r:id="rId7"/>
    <p:sldId id="752" r:id="rId8"/>
    <p:sldId id="741" r:id="rId9"/>
    <p:sldId id="742" r:id="rId10"/>
    <p:sldId id="743" r:id="rId11"/>
    <p:sldId id="744" r:id="rId12"/>
    <p:sldId id="745" r:id="rId13"/>
    <p:sldId id="746" r:id="rId14"/>
    <p:sldId id="747" r:id="rId15"/>
    <p:sldId id="748" r:id="rId16"/>
    <p:sldId id="749" r:id="rId17"/>
    <p:sldId id="750" r:id="rId18"/>
    <p:sldId id="75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52"/>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varScale="1">
        <p:scale>
          <a:sx n="85" d="100"/>
          <a:sy n="85" d="100"/>
        </p:scale>
        <p:origin x="744" y="9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7.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9501" y="2314928"/>
            <a:ext cx="5708935"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Orientation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085420" y="2994164"/>
            <a:ext cx="3264035" cy="707886"/>
          </a:xfrm>
          <a:prstGeom prst="rect">
            <a:avLst/>
          </a:prstGeom>
          <a:noFill/>
        </p:spPr>
        <p:txBody>
          <a:bodyPr wrap="none" rtlCol="0">
            <a:spAutoFit/>
          </a:bodyPr>
          <a:lstStyle/>
          <a:p>
            <a:r>
              <a:rPr lang="ar-EG" sz="4000" b="1" dirty="0" smtClean="0">
                <a:solidFill>
                  <a:srgbClr val="00B0F0"/>
                </a:solidFill>
                <a:latin typeface="Times New Roman" panose="02020603050405020304" pitchFamily="18" charset="0"/>
                <a:cs typeface="Times New Roman" panose="02020603050405020304" pitchFamily="18" charset="0"/>
              </a:rPr>
              <a:t>الاحتمال والاحصاء</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34133" y="2606932"/>
            <a:ext cx="6257867"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6E4CC76-2D0D-6204-3FBC-B0856D8E8836}"/>
              </a:ext>
            </a:extLst>
          </p:cNvPr>
          <p:cNvSpPr txBox="1"/>
          <p:nvPr/>
        </p:nvSpPr>
        <p:spPr>
          <a:xfrm>
            <a:off x="7486221" y="3377986"/>
            <a:ext cx="3264035" cy="707886"/>
          </a:xfrm>
          <a:prstGeom prst="rect">
            <a:avLst/>
          </a:prstGeom>
          <a:noFill/>
        </p:spPr>
        <p:txBody>
          <a:bodyPr wrap="none" rtlCol="0">
            <a:spAutoFit/>
          </a:bodyPr>
          <a:lstStyle/>
          <a:p>
            <a:r>
              <a:rPr lang="ar-EG" sz="4000" b="1" dirty="0" smtClean="0">
                <a:solidFill>
                  <a:srgbClr val="00B0F0"/>
                </a:solidFill>
                <a:latin typeface="Times New Roman" panose="02020603050405020304" pitchFamily="18" charset="0"/>
                <a:cs typeface="Times New Roman" panose="02020603050405020304" pitchFamily="18" charset="0"/>
              </a:rPr>
              <a:t>الاحتمال والاحصاء</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endParaRPr lang="en-US" dirty="0"/>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3608119812"/>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1" name="Equation" r:id="rId6" imgW="164880" imgH="164880" progId="Equation.DSMT4">
                  <p:embed/>
                </p:oleObj>
              </mc:Choice>
              <mc:Fallback>
                <p:oleObj name="Equation" r:id="rId6" imgW="164880" imgH="164880" progId="Equation.DSMT4">
                  <p:embed/>
                  <p:pic>
                    <p:nvPicPr>
                      <p:cNvPr id="4" name="Object 3"/>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490133" y="975974"/>
            <a:ext cx="4526843"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Assessment </a:t>
            </a:r>
            <a:r>
              <a:rPr lang="en-US" sz="2800" b="1" dirty="0">
                <a:latin typeface="Times New Roman" panose="02020603050405020304" pitchFamily="18" charset="0"/>
                <a:cs typeface="Times New Roman" panose="02020603050405020304" pitchFamily="18" charset="0"/>
              </a:rPr>
              <a:t>Method</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3784601"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smtClean="0"/>
              <a:t>Short Exam</a:t>
            </a:r>
          </a:p>
          <a:p>
            <a:pPr marL="285750" lvl="0" indent="-285750">
              <a:lnSpc>
                <a:spcPct val="200000"/>
              </a:lnSpc>
              <a:buFont typeface="Arial" panose="020B0604020202020204" pitchFamily="34" charset="0"/>
              <a:buChar char="•"/>
            </a:pPr>
            <a:r>
              <a:rPr lang="en-US" smtClean="0"/>
              <a:t>80% marks</a:t>
            </a:r>
          </a:p>
          <a:p>
            <a:pPr marL="285750" lvl="0" indent="-285750">
              <a:lnSpc>
                <a:spcPct val="200000"/>
              </a:lnSpc>
              <a:buFont typeface="Arial" panose="020B0604020202020204" pitchFamily="34" charset="0"/>
              <a:buChar char="•"/>
            </a:pPr>
            <a:r>
              <a:rPr lang="en-US" smtClean="0"/>
              <a:t>Count of short Exam 10 (weekly)</a:t>
            </a:r>
          </a:p>
          <a:p>
            <a:pPr marL="285750" lvl="0" indent="-285750">
              <a:lnSpc>
                <a:spcPct val="200000"/>
              </a:lnSpc>
              <a:buFont typeface="Arial" panose="020B0604020202020204" pitchFamily="34" charset="0"/>
              <a:buChar char="•"/>
            </a:pPr>
            <a:r>
              <a:rPr lang="en-US" smtClean="0"/>
              <a:t>8 marks for each short exam</a:t>
            </a:r>
          </a:p>
          <a:p>
            <a:pPr marL="285750" lvl="0" indent="-285750">
              <a:lnSpc>
                <a:spcPct val="200000"/>
              </a:lnSpc>
              <a:buFont typeface="Arial" panose="020B0604020202020204" pitchFamily="34" charset="0"/>
              <a:buChar char="•"/>
            </a:pPr>
            <a:r>
              <a:rPr lang="en-US" smtClean="0"/>
              <a:t>20% Final examination</a:t>
            </a:r>
          </a:p>
          <a:p>
            <a:endParaRPr lang="en-US" smtClean="0">
              <a:solidFill>
                <a:srgbClr val="2D3956"/>
              </a:solidFill>
              <a:latin typeface="Times New Roman" panose="02020603050405020304" pitchFamily="18" charset="0"/>
              <a:cs typeface="Times New Roman" panose="02020603050405020304" pitchFamily="18" charset="0"/>
            </a:endParaRPr>
          </a:p>
          <a:p>
            <a:endParaRPr lang="en-US" smtClean="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2" name="Rectangle 1"/>
          <p:cNvSpPr/>
          <p:nvPr/>
        </p:nvSpPr>
        <p:spPr>
          <a:xfrm>
            <a:off x="7224889" y="2031706"/>
            <a:ext cx="4131733" cy="2862322"/>
          </a:xfrm>
          <a:prstGeom prst="rect">
            <a:avLst/>
          </a:prstGeom>
        </p:spPr>
        <p:txBody>
          <a:bodyPr wrap="square">
            <a:spAutoFit/>
          </a:bodyPr>
          <a:lstStyle/>
          <a:p>
            <a:pPr lvl="0" algn="r">
              <a:lnSpc>
                <a:spcPct val="200000"/>
              </a:lnSpc>
            </a:pPr>
            <a:r>
              <a:rPr lang="ar-EG" dirty="0"/>
              <a:t>اختبارات  قصيرة</a:t>
            </a:r>
          </a:p>
          <a:p>
            <a:pPr lvl="0" algn="r">
              <a:lnSpc>
                <a:spcPct val="200000"/>
              </a:lnSpc>
            </a:pPr>
            <a:r>
              <a:rPr lang="ar-EG" dirty="0"/>
              <a:t>80% من الدرجات</a:t>
            </a:r>
          </a:p>
          <a:p>
            <a:pPr lvl="0" algn="r">
              <a:lnSpc>
                <a:spcPct val="200000"/>
              </a:lnSpc>
            </a:pPr>
            <a:r>
              <a:rPr lang="ar-EG" dirty="0"/>
              <a:t>عدد الامتحانات القصيرة 10 (اسبوعيا)</a:t>
            </a:r>
          </a:p>
          <a:p>
            <a:pPr lvl="0" algn="r">
              <a:lnSpc>
                <a:spcPct val="200000"/>
              </a:lnSpc>
            </a:pPr>
            <a:r>
              <a:rPr lang="ar-EG" dirty="0"/>
              <a:t>8 درجات لكل اختبار قصير</a:t>
            </a:r>
          </a:p>
          <a:p>
            <a:pPr lvl="0" algn="r">
              <a:lnSpc>
                <a:spcPct val="200000"/>
              </a:lnSpc>
            </a:pPr>
            <a:r>
              <a:rPr lang="ar-EG" dirty="0"/>
              <a:t>20% الاختبار النهائي</a:t>
            </a:r>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5610574" y="1017976"/>
            <a:ext cx="4526843"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طريقة التقييم</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77684" y="1121211"/>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874165" y="2645092"/>
            <a:ext cx="9290546" cy="1754326"/>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Introduction </a:t>
            </a:r>
            <a:r>
              <a:rPr lang="en-US" sz="2400" dirty="0"/>
              <a:t>to probability, statistics, and random processes</a:t>
            </a:r>
          </a:p>
          <a:p>
            <a:pPr lvl="0"/>
            <a:r>
              <a:rPr lang="en-US" sz="2400" dirty="0" smtClean="0"/>
              <a:t>           </a:t>
            </a:r>
          </a:p>
          <a:p>
            <a:pPr lvl="0"/>
            <a:r>
              <a:rPr lang="en-US" sz="2400" i="1" dirty="0"/>
              <a:t> </a:t>
            </a:r>
            <a:r>
              <a:rPr lang="en-US" sz="2400" i="1" dirty="0" smtClean="0"/>
              <a:t>                                         H</a:t>
            </a:r>
            <a:r>
              <a:rPr lang="en-US" sz="2400" i="1" dirty="0"/>
              <a:t>. </a:t>
            </a:r>
            <a:r>
              <a:rPr lang="en-US" sz="2400" i="1" dirty="0" err="1"/>
              <a:t>Pishro</a:t>
            </a:r>
            <a:r>
              <a:rPr lang="en-US" sz="2400" i="1" dirty="0"/>
              <a:t>-Nik</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767645" y="1899441"/>
            <a:ext cx="5249334" cy="3157788"/>
          </a:xfrm>
          <a:prstGeom prst="rect">
            <a:avLst/>
          </a:prstGeom>
        </p:spPr>
        <p:txBody>
          <a:bodyPr wrap="square">
            <a:spAutoFit/>
          </a:bodyPr>
          <a:lstStyle/>
          <a:p>
            <a:pPr algn="just">
              <a:lnSpc>
                <a:spcPct val="150000"/>
              </a:lnSpc>
            </a:pPr>
            <a:r>
              <a:rPr lang="en-US" sz="2000" b="1" dirty="0" smtClean="0"/>
              <a:t>Statistical knowledge </a:t>
            </a:r>
            <a:r>
              <a:rPr lang="en-US" sz="2000" dirty="0" smtClean="0"/>
              <a:t>helps you use the proper methods to collect the data, employ the correct analyses, and effectively present the results.</a:t>
            </a:r>
          </a:p>
          <a:p>
            <a:pPr algn="just">
              <a:lnSpc>
                <a:spcPct val="150000"/>
              </a:lnSpc>
            </a:pPr>
            <a:r>
              <a:rPr lang="en-US" sz="2000" dirty="0" smtClean="0"/>
              <a:t>Statistics is a crucial process behind how we make discoveries in science, make decisions based on data, and make predictions.</a:t>
            </a:r>
            <a:endParaRPr lang="en-US" sz="2000" dirty="0" smtClean="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6705600" y="2077704"/>
            <a:ext cx="4831644" cy="2169825"/>
          </a:xfrm>
          <a:prstGeom prst="rect">
            <a:avLst/>
          </a:prstGeom>
        </p:spPr>
        <p:txBody>
          <a:bodyPr wrap="square">
            <a:spAutoFit/>
          </a:bodyPr>
          <a:lstStyle/>
          <a:p>
            <a:pPr algn="r">
              <a:lnSpc>
                <a:spcPct val="150000"/>
              </a:lnSpc>
            </a:pPr>
            <a:r>
              <a:rPr lang="ar-EG" b="1" dirty="0"/>
              <a:t>تساعدك المعرفة الإحصائية على استخدام الأساليب المناسبة لجمع البيانات، وتوظيف التحليلات الصحيحة، وعرض النتائج بشكل فعال.</a:t>
            </a:r>
          </a:p>
          <a:p>
            <a:pPr algn="r">
              <a:lnSpc>
                <a:spcPct val="150000"/>
              </a:lnSpc>
            </a:pPr>
            <a:r>
              <a:rPr lang="ar-EG" b="1" dirty="0"/>
              <a:t>تعد الإحصائيات عملية حاسمة وراء كيفية تحقيقنا للاكتشافات في العلوم واتخاذ القرارات بناءً على البيانات والتنبؤات.</a:t>
            </a:r>
            <a:endParaRPr lang="en-US" sz="14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824089" y="2093409"/>
            <a:ext cx="5452533" cy="1772793"/>
          </a:xfrm>
          <a:prstGeom prst="rect">
            <a:avLst/>
          </a:prstGeom>
        </p:spPr>
        <p:txBody>
          <a:bodyPr wrap="square">
            <a:spAutoFit/>
          </a:bodyPr>
          <a:lstStyle/>
          <a:p>
            <a:pPr>
              <a:lnSpc>
                <a:spcPct val="150000"/>
              </a:lnSpc>
            </a:pPr>
            <a:r>
              <a:rPr lang="en-US" sz="2000" b="1" dirty="0"/>
              <a:t>Statistics </a:t>
            </a:r>
            <a:r>
              <a:rPr lang="en-US" sz="2000" dirty="0"/>
              <a:t>is the science of collecting, organizing, analyzing, and interpreting data </a:t>
            </a:r>
            <a:r>
              <a:rPr lang="en-US" sz="2000" dirty="0" smtClean="0"/>
              <a:t>in </a:t>
            </a:r>
            <a:r>
              <a:rPr lang="en-US" sz="2000" dirty="0"/>
              <a:t>order to make decisions.</a:t>
            </a:r>
            <a:endParaRPr lang="en-US" sz="20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6595273" y="1784750"/>
            <a:ext cx="4932271" cy="3270647"/>
          </a:xfrm>
          <a:prstGeom prst="rect">
            <a:avLst/>
          </a:prstGeom>
          <a:ln>
            <a:solidFill>
              <a:schemeClr val="tx1"/>
            </a:solidFill>
          </a:ln>
        </p:spPr>
      </p:pic>
      <p:sp>
        <p:nvSpPr>
          <p:cNvPr id="9" name="Rectangle 8">
            <a:extLst>
              <a:ext uri="{FF2B5EF4-FFF2-40B4-BE49-F238E27FC236}">
                <a16:creationId xmlns:a16="http://schemas.microsoft.com/office/drawing/2014/main" id="{0AC2650A-C51A-9ACB-723B-68D89C868D01}"/>
              </a:ext>
            </a:extLst>
          </p:cNvPr>
          <p:cNvSpPr/>
          <p:nvPr/>
        </p:nvSpPr>
        <p:spPr>
          <a:xfrm>
            <a:off x="722489" y="3702631"/>
            <a:ext cx="5441244" cy="1471004"/>
          </a:xfrm>
          <a:prstGeom prst="rect">
            <a:avLst/>
          </a:prstGeom>
        </p:spPr>
        <p:txBody>
          <a:bodyPr wrap="square">
            <a:spAutoFit/>
          </a:bodyPr>
          <a:lstStyle/>
          <a:p>
            <a:pPr algn="r">
              <a:lnSpc>
                <a:spcPct val="150000"/>
              </a:lnSpc>
            </a:pPr>
            <a:r>
              <a:rPr lang="en-US" sz="2000" b="1" dirty="0" smtClean="0"/>
              <a:t>Statistics</a:t>
            </a:r>
            <a:r>
              <a:rPr lang="ar-EG" sz="2000" b="1" dirty="0" smtClean="0"/>
              <a:t> </a:t>
            </a:r>
            <a:r>
              <a:rPr lang="ar-EG" sz="2000" dirty="0"/>
              <a:t>الإحصاء </a:t>
            </a:r>
            <a:endParaRPr lang="ar-EG" sz="2000" b="1" dirty="0"/>
          </a:p>
          <a:p>
            <a:pPr algn="r">
              <a:lnSpc>
                <a:spcPct val="150000"/>
              </a:lnSpc>
            </a:pPr>
            <a:r>
              <a:rPr lang="ar-EG" sz="2000" dirty="0" smtClean="0"/>
              <a:t>هو علم جمع البيانات وتنظيمها وتحليلها وتفسيرها من أجل اتخاذ القرارات.</a:t>
            </a: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30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25331" y="1254909"/>
            <a:ext cx="5448981"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General Tips For Studying </a:t>
            </a:r>
            <a:r>
              <a:rPr lang="en-US" sz="2400" b="1" dirty="0" smtClean="0">
                <a:solidFill>
                  <a:srgbClr val="00B0F0"/>
                </a:solidFill>
                <a:latin typeface="Times New Roman" panose="02020603050405020304" pitchFamily="18" charset="0"/>
                <a:cs typeface="Times New Roman" panose="02020603050405020304" pitchFamily="18" charset="0"/>
              </a:rPr>
              <a:t>Statistics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3773394" cy="3416320"/>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LISTEN During Lecture</a:t>
            </a:r>
          </a:p>
          <a:p>
            <a:r>
              <a:rPr lang="en-US" dirty="0">
                <a:latin typeface="Times New Roman" panose="02020603050405020304" pitchFamily="18" charset="0"/>
                <a:cs typeface="Times New Roman" panose="02020603050405020304" pitchFamily="18" charset="0"/>
              </a:rPr>
              <a:t>2: Take Good Notes</a:t>
            </a:r>
          </a:p>
          <a:p>
            <a:r>
              <a:rPr lang="en-US" dirty="0">
                <a:latin typeface="Times New Roman" panose="02020603050405020304" pitchFamily="18" charset="0"/>
                <a:cs typeface="Times New Roman" panose="02020603050405020304" pitchFamily="18" charset="0"/>
              </a:rPr>
              <a:t>3: Ask Questions</a:t>
            </a:r>
          </a:p>
          <a:p>
            <a:r>
              <a:rPr lang="en-US" dirty="0">
                <a:latin typeface="Times New Roman" panose="02020603050405020304" pitchFamily="18" charset="0"/>
                <a:cs typeface="Times New Roman" panose="02020603050405020304" pitchFamily="18" charset="0"/>
              </a:rPr>
              <a:t>4: Listen When Others Ask Questions</a:t>
            </a:r>
          </a:p>
          <a:p>
            <a:r>
              <a:rPr lang="en-US" dirty="0">
                <a:latin typeface="Times New Roman" panose="02020603050405020304" pitchFamily="18" charset="0"/>
                <a:cs typeface="Times New Roman" panose="02020603050405020304" pitchFamily="18" charset="0"/>
              </a:rPr>
              <a:t>5: Review Notes After Class</a:t>
            </a:r>
          </a:p>
          <a:p>
            <a:r>
              <a:rPr lang="en-US" dirty="0">
                <a:latin typeface="Times New Roman" panose="02020603050405020304" pitchFamily="18" charset="0"/>
                <a:cs typeface="Times New Roman" panose="02020603050405020304" pitchFamily="18" charset="0"/>
              </a:rPr>
              <a:t>6: Do More Homework</a:t>
            </a:r>
          </a:p>
          <a:p>
            <a:r>
              <a:rPr lang="en-US" dirty="0">
                <a:latin typeface="Times New Roman" panose="02020603050405020304" pitchFamily="18" charset="0"/>
                <a:cs typeface="Times New Roman" panose="02020603050405020304" pitchFamily="18" charset="0"/>
              </a:rPr>
              <a:t>7: Practice, Practice, Practice</a:t>
            </a:r>
          </a:p>
          <a:p>
            <a:r>
              <a:rPr lang="en-US" dirty="0">
                <a:latin typeface="Times New Roman" panose="02020603050405020304" pitchFamily="18" charset="0"/>
                <a:cs typeface="Times New Roman" panose="02020603050405020304" pitchFamily="18" charset="0"/>
              </a:rPr>
              <a:t>8: Don’t Forget Your Textbook.</a:t>
            </a:r>
          </a:p>
          <a:p>
            <a:r>
              <a:rPr lang="en-US" dirty="0">
                <a:latin typeface="Times New Roman" panose="02020603050405020304" pitchFamily="18" charset="0"/>
                <a:cs typeface="Times New Roman" panose="02020603050405020304" pitchFamily="18" charset="0"/>
              </a:rPr>
              <a:t>9: Seek Help If You Need It</a:t>
            </a:r>
          </a:p>
          <a:p>
            <a:r>
              <a:rPr lang="en-US" dirty="0">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27402C-3F97-690D-9C20-A459E375AEB7}"/>
              </a:ext>
            </a:extLst>
          </p:cNvPr>
          <p:cNvSpPr txBox="1"/>
          <p:nvPr/>
        </p:nvSpPr>
        <p:spPr>
          <a:xfrm>
            <a:off x="8590845" y="2495028"/>
            <a:ext cx="3228622" cy="3139321"/>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1: الاستماع أثناء المحاضرة</a:t>
            </a:r>
          </a:p>
          <a:p>
            <a:pPr algn="r"/>
            <a:r>
              <a:rPr lang="ar-EG" dirty="0">
                <a:latin typeface="Times New Roman" panose="02020603050405020304" pitchFamily="18" charset="0"/>
                <a:cs typeface="Times New Roman" panose="02020603050405020304" pitchFamily="18" charset="0"/>
              </a:rPr>
              <a:t>2: خذ ملاحظات جيدة</a:t>
            </a:r>
          </a:p>
          <a:p>
            <a:pPr algn="r"/>
            <a:r>
              <a:rPr lang="ar-EG" dirty="0">
                <a:latin typeface="Times New Roman" panose="02020603050405020304" pitchFamily="18" charset="0"/>
                <a:cs typeface="Times New Roman" panose="02020603050405020304" pitchFamily="18" charset="0"/>
              </a:rPr>
              <a:t>3: طرح الأسئلة</a:t>
            </a:r>
          </a:p>
          <a:p>
            <a:pPr algn="r"/>
            <a:r>
              <a:rPr lang="ar-EG" dirty="0">
                <a:latin typeface="Times New Roman" panose="02020603050405020304" pitchFamily="18" charset="0"/>
                <a:cs typeface="Times New Roman" panose="02020603050405020304" pitchFamily="18" charset="0"/>
              </a:rPr>
              <a:t>4: استمع عندما يطرح الآخرون الأسئلة</a:t>
            </a:r>
          </a:p>
          <a:p>
            <a:pPr algn="r"/>
            <a:r>
              <a:rPr lang="ar-EG" dirty="0">
                <a:latin typeface="Times New Roman" panose="02020603050405020304" pitchFamily="18" charset="0"/>
                <a:cs typeface="Times New Roman" panose="02020603050405020304" pitchFamily="18" charset="0"/>
              </a:rPr>
              <a:t>5: مراجعة الملاحظات بعد </a:t>
            </a:r>
            <a:r>
              <a:rPr lang="ar-EG" dirty="0" smtClean="0">
                <a:latin typeface="Times New Roman" panose="02020603050405020304" pitchFamily="18" charset="0"/>
                <a:cs typeface="Times New Roman" panose="02020603050405020304" pitchFamily="18" charset="0"/>
              </a:rPr>
              <a:t>حلقة النقاش</a:t>
            </a: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6: القيام بالمزيد من الواجبات المنزلية</a:t>
            </a:r>
          </a:p>
          <a:p>
            <a:pPr algn="r"/>
            <a:r>
              <a:rPr lang="ar-EG" dirty="0">
                <a:latin typeface="Times New Roman" panose="02020603050405020304" pitchFamily="18" charset="0"/>
                <a:cs typeface="Times New Roman" panose="02020603050405020304" pitchFamily="18" charset="0"/>
              </a:rPr>
              <a:t>7: الممارسة، الممارسة، الممارسة</a:t>
            </a:r>
          </a:p>
          <a:p>
            <a:pPr algn="r"/>
            <a:r>
              <a:rPr lang="ar-EG" dirty="0">
                <a:latin typeface="Times New Roman" panose="02020603050405020304" pitchFamily="18" charset="0"/>
                <a:cs typeface="Times New Roman" panose="02020603050405020304" pitchFamily="18" charset="0"/>
              </a:rPr>
              <a:t>8: لا تنسى كتابك </a:t>
            </a:r>
            <a:r>
              <a:rPr lang="ar-EG" dirty="0" smtClean="0">
                <a:latin typeface="Times New Roman" panose="02020603050405020304" pitchFamily="18" charset="0"/>
                <a:cs typeface="Times New Roman" panose="02020603050405020304" pitchFamily="18" charset="0"/>
              </a:rPr>
              <a:t>الجامعي.</a:t>
            </a: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9: اطلب المساعدة إذا كنت في حاجة إليها</a:t>
            </a:r>
          </a:p>
          <a:p>
            <a:pPr algn="r"/>
            <a:r>
              <a:rPr lang="ar-EG" dirty="0">
                <a:latin typeface="Times New Roman" panose="02020603050405020304" pitchFamily="18" charset="0"/>
                <a:cs typeface="Times New Roman" panose="02020603050405020304" pitchFamily="18" charset="0"/>
              </a:rPr>
              <a:t>10: اتخذ الموقف المناسب</a:t>
            </a:r>
            <a:endParaRPr lang="en-US" dirty="0">
              <a:solidFill>
                <a:schemeClr val="bg1"/>
              </a:solidFill>
              <a:latin typeface="Times New Roman" panose="02020603050405020304" pitchFamily="18" charset="0"/>
              <a:cs typeface="Times New Roman" panose="02020603050405020304" pitchFamily="18" charset="0"/>
            </a:endParaRPr>
          </a:p>
          <a:p>
            <a:pPr algn="r"/>
            <a:endParaRPr lang="en-US"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7495821" y="1695178"/>
            <a:ext cx="4278489"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نصائح عامة لدراسة الإحصاء</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36978" y="1397680"/>
            <a:ext cx="5152467" cy="494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LISTEN 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431990"/>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AC2650A-C51A-9ACB-723B-68D89C868D01}"/>
              </a:ext>
            </a:extLst>
          </p:cNvPr>
          <p:cNvSpPr/>
          <p:nvPr/>
        </p:nvSpPr>
        <p:spPr>
          <a:xfrm>
            <a:off x="1362926" y="3576886"/>
            <a:ext cx="4222539" cy="2585323"/>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لكي تحصل على </a:t>
            </a:r>
            <a:r>
              <a:rPr lang="ar-EG" dirty="0" smtClean="0">
                <a:solidFill>
                  <a:srgbClr val="000000"/>
                </a:solidFill>
                <a:latin typeface="Times New Roman" panose="02020603050405020304" pitchFamily="18" charset="0"/>
                <a:cs typeface="Times New Roman" panose="02020603050405020304" pitchFamily="18" charset="0"/>
              </a:rPr>
              <a:t>فهم شيء </a:t>
            </a:r>
            <a:r>
              <a:rPr lang="ar-EG" dirty="0">
                <a:solidFill>
                  <a:srgbClr val="000000"/>
                </a:solidFill>
                <a:latin typeface="Times New Roman" panose="02020603050405020304" pitchFamily="18" charset="0"/>
                <a:cs typeface="Times New Roman" panose="02020603050405020304" pitchFamily="18" charset="0"/>
              </a:rPr>
              <a:t>ما </a:t>
            </a:r>
            <a:r>
              <a:rPr lang="ar-EG" dirty="0" smtClean="0">
                <a:solidFill>
                  <a:srgbClr val="000000"/>
                </a:solidFill>
                <a:latin typeface="Times New Roman" panose="02020603050405020304" pitchFamily="18" charset="0"/>
                <a:cs typeface="Times New Roman" panose="02020603050405020304" pitchFamily="18" charset="0"/>
              </a:rPr>
              <a:t>بعد المحاضرة، </a:t>
            </a:r>
            <a:r>
              <a:rPr lang="ar-EG" dirty="0">
                <a:solidFill>
                  <a:srgbClr val="000000"/>
                </a:solidFill>
                <a:latin typeface="Times New Roman" panose="02020603050405020304" pitchFamily="18" charset="0"/>
                <a:cs typeface="Times New Roman" panose="02020603050405020304" pitchFamily="18" charset="0"/>
              </a:rPr>
              <a:t>عليك أن تستمع إليه أثناء وجودك في </a:t>
            </a:r>
            <a:r>
              <a:rPr lang="ar-EG" dirty="0" smtClean="0">
                <a:solidFill>
                  <a:srgbClr val="000000"/>
                </a:solidFill>
                <a:latin typeface="Times New Roman" panose="02020603050405020304" pitchFamily="18" charset="0"/>
                <a:cs typeface="Times New Roman" panose="02020603050405020304" pitchFamily="18" charset="0"/>
              </a:rPr>
              <a:t>المحاضرة وحلقة النقاش. </a:t>
            </a:r>
            <a:r>
              <a:rPr lang="ar-EG" dirty="0">
                <a:solidFill>
                  <a:srgbClr val="000000"/>
                </a:solidFill>
                <a:latin typeface="Times New Roman" panose="02020603050405020304" pitchFamily="18" charset="0"/>
                <a:cs typeface="Times New Roman" panose="02020603050405020304" pitchFamily="18" charset="0"/>
              </a:rPr>
              <a:t>في كثير من الأحيان قد يكون من الصعب القيام بذلك ولكنه مهم للغاية. في بعض الأحيان، لا يتم تدوين الأفكار المهمة على السبورة، بل يتحدث عنها المحاضر </a:t>
            </a:r>
            <a:r>
              <a:rPr lang="ar-EG" dirty="0" smtClean="0">
                <a:solidFill>
                  <a:srgbClr val="000000"/>
                </a:solidFill>
                <a:latin typeface="Times New Roman" panose="02020603050405020304" pitchFamily="18" charset="0"/>
                <a:cs typeface="Times New Roman" panose="02020603050405020304" pitchFamily="18" charset="0"/>
              </a:rPr>
              <a:t>فقط كما يحدث في حلقات النقاش</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4B34D3-F436-A1EE-53D3-534D66D793CE}"/>
              </a:ext>
            </a:extLst>
          </p:cNvPr>
          <p:cNvSpPr txBox="1"/>
          <p:nvPr/>
        </p:nvSpPr>
        <p:spPr>
          <a:xfrm>
            <a:off x="7311137" y="4583870"/>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الاستماع خلال المحاضرة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Take Good Notes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425307"/>
            <a:ext cx="4333228" cy="260379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366996"/>
            <a:ext cx="4222539" cy="2888740"/>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حاول أن تكتب كل ما يقدمه المحاضر في العرض التقديمي. قد يبدو الأمر سهلاً عند مشاهدة المحاضر، لكنه في كثير من الأحيان ليس بهذه السهولة عندما يحين وقت القيام بذلك. ستساعدك مجموعة جيدة من الملاحظات على تذكيرك بكيفية حل هذه المشكلات.</a:t>
            </a:r>
            <a:r>
              <a:rPr lang="en-US" dirty="0">
                <a:solidFill>
                  <a:srgbClr val="000000"/>
                </a:solidFill>
                <a:latin typeface="Times New Roman" panose="02020603050405020304" pitchFamily="18" charset="0"/>
                <a:cs typeface="Times New Roman" panose="02020603050405020304" pitchFamily="18" charset="0"/>
              </a:rPr>
              <a:t/>
            </a:r>
            <a:br>
              <a:rPr lang="en-US" dirty="0">
                <a:solidFill>
                  <a:srgbClr val="000000"/>
                </a:solidFill>
                <a:latin typeface="Times New Roman" panose="02020603050405020304" pitchFamily="18" charset="0"/>
                <a:cs typeface="Times New Roman" panose="02020603050405020304" pitchFamily="18" charset="0"/>
              </a:rPr>
            </a:br>
            <a:endParaRPr lang="en-US"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086144" y="4539337"/>
            <a:ext cx="4113898" cy="523220"/>
          </a:xfrm>
          <a:prstGeom prst="rect">
            <a:avLst/>
          </a:prstGeom>
          <a:noFill/>
        </p:spPr>
        <p:txBody>
          <a:bodyPr wrap="square" rtlCol="0">
            <a:spAutoFit/>
          </a:bodyPr>
          <a:lstStyle/>
          <a:p>
            <a:pPr lvl="0"/>
            <a:r>
              <a:rPr lang="ar-EG" sz="2800" b="1" dirty="0" smtClean="0">
                <a:solidFill>
                  <a:srgbClr val="00B0F0"/>
                </a:solidFill>
                <a:latin typeface="Times New Roman" panose="02020603050405020304" pitchFamily="18" charset="0"/>
                <a:cs typeface="Times New Roman" panose="02020603050405020304" pitchFamily="18" charset="0"/>
              </a:rPr>
              <a:t>سجل </a:t>
            </a:r>
            <a:r>
              <a:rPr lang="ar-EG" sz="2800" b="1" dirty="0">
                <a:solidFill>
                  <a:srgbClr val="00B0F0"/>
                </a:solidFill>
                <a:latin typeface="Times New Roman" panose="02020603050405020304" pitchFamily="18" charset="0"/>
                <a:cs typeface="Times New Roman" panose="02020603050405020304" pitchFamily="18" charset="0"/>
              </a:rPr>
              <a:t>ملاحظات جيدة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434731"/>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إذا لم تفهم شيئاً فاسأل </a:t>
            </a:r>
            <a:r>
              <a:rPr lang="ar-EG" dirty="0" smtClean="0">
                <a:solidFill>
                  <a:srgbClr val="000000"/>
                </a:solidFill>
                <a:latin typeface="Times New Roman" panose="02020603050405020304" pitchFamily="18" charset="0"/>
                <a:cs typeface="Times New Roman" panose="02020603050405020304" pitchFamily="18" charset="0"/>
              </a:rPr>
              <a:t>المحاضر. </a:t>
            </a:r>
            <a:r>
              <a:rPr lang="ar-EG" dirty="0">
                <a:solidFill>
                  <a:srgbClr val="000000"/>
                </a:solidFill>
                <a:latin typeface="Times New Roman" panose="02020603050405020304" pitchFamily="18" charset="0"/>
                <a:cs typeface="Times New Roman" panose="02020603050405020304" pitchFamily="18" charset="0"/>
              </a:rPr>
              <a:t>من المحتمل أنك لست الوحيد الذي </a:t>
            </a:r>
            <a:r>
              <a:rPr lang="ar-EG" dirty="0" smtClean="0">
                <a:solidFill>
                  <a:srgbClr val="000000"/>
                </a:solidFill>
                <a:latin typeface="Times New Roman" panose="02020603050405020304" pitchFamily="18" charset="0"/>
                <a:cs typeface="Times New Roman" panose="02020603050405020304" pitchFamily="18" charset="0"/>
              </a:rPr>
              <a:t>صعب عليه فهم جزئية محددة من المحاضرة.</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649804" y="451997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اطرح الأسئلة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4B34D3-F436-A1EE-53D3-534D66D793CE}"/>
              </a:ext>
            </a:extLst>
          </p:cNvPr>
          <p:cNvSpPr txBox="1"/>
          <p:nvPr/>
        </p:nvSpPr>
        <p:spPr>
          <a:xfrm>
            <a:off x="6882157" y="5153865"/>
            <a:ext cx="4113898" cy="954107"/>
          </a:xfrm>
          <a:prstGeom prst="rect">
            <a:avLst/>
          </a:prstGeom>
          <a:noFill/>
        </p:spPr>
        <p:txBody>
          <a:bodyPr wrap="square" rtlCol="0">
            <a:spAutoFit/>
          </a:bodyPr>
          <a:lstStyle/>
          <a:p>
            <a:pPr lvl="0" algn="r"/>
            <a:r>
              <a:rPr lang="ar-EG" sz="2800" b="1" dirty="0">
                <a:solidFill>
                  <a:srgbClr val="00B0F0"/>
                </a:solidFill>
                <a:latin typeface="Times New Roman" panose="02020603050405020304" pitchFamily="18" charset="0"/>
                <a:cs typeface="Times New Roman" panose="02020603050405020304" pitchFamily="18" charset="0"/>
              </a:rPr>
              <a:t>استمع عندما يطرح الآخرون الأسئلة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AC2650A-C51A-9ACB-723B-68D89C868D01}"/>
              </a:ext>
            </a:extLst>
          </p:cNvPr>
          <p:cNvSpPr/>
          <p:nvPr/>
        </p:nvSpPr>
        <p:spPr>
          <a:xfrm>
            <a:off x="1308298" y="3513753"/>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عندما يطرح الطلاب الآخرون أسئلة، تأكد من الاستماع إلى السؤال والإجابة. من الممكن أن يكون الطالب الذي يطرح السؤال قد فكر في شيء لم تفكر فيه.</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Review Notes After Class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163798"/>
            <a:ext cx="4222539" cy="247324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بعد كل </a:t>
            </a:r>
            <a:r>
              <a:rPr lang="ar-EG" dirty="0" smtClean="0">
                <a:solidFill>
                  <a:srgbClr val="000000"/>
                </a:solidFill>
                <a:latin typeface="Times New Roman" panose="02020603050405020304" pitchFamily="18" charset="0"/>
                <a:cs typeface="Times New Roman" panose="02020603050405020304" pitchFamily="18" charset="0"/>
              </a:rPr>
              <a:t>حلقة نقاش </a:t>
            </a:r>
            <a:r>
              <a:rPr lang="ar-EG" dirty="0">
                <a:solidFill>
                  <a:srgbClr val="000000"/>
                </a:solidFill>
                <a:latin typeface="Times New Roman" panose="02020603050405020304" pitchFamily="18" charset="0"/>
                <a:cs typeface="Times New Roman" panose="02020603050405020304" pitchFamily="18" charset="0"/>
              </a:rPr>
              <a:t>يجب عليك مراجعة الملاحظات الخاصة بك. لاحظ المواضيع التي وجدتها مربكة وقم بصياغة أسئلة يمكنك طرحها على محاضرك لمساعدتك على فهم الموضوع.</a:t>
            </a:r>
            <a:r>
              <a:rPr lang="en-US" dirty="0">
                <a:solidFill>
                  <a:srgbClr val="000000"/>
                </a:solidFill>
                <a:latin typeface="Times New Roman" panose="02020603050405020304" pitchFamily="18" charset="0"/>
                <a:cs typeface="Times New Roman" panose="02020603050405020304" pitchFamily="18" charset="0"/>
              </a:rPr>
              <a:t/>
            </a:r>
            <a:br>
              <a:rPr lang="en-US" dirty="0">
                <a:solidFill>
                  <a:srgbClr val="000000"/>
                </a:solidFill>
                <a:latin typeface="Times New Roman" panose="02020603050405020304" pitchFamily="18" charset="0"/>
                <a:cs typeface="Times New Roman" panose="02020603050405020304" pitchFamily="18" charset="0"/>
              </a:rPr>
            </a:br>
            <a:endParaRPr lang="en-US" dirty="0">
              <a:solidFill>
                <a:srgbClr val="000000"/>
              </a:solidFill>
              <a:latin typeface="Times New Roman" panose="02020603050405020304" pitchFamily="18" charset="0"/>
              <a:cs typeface="Times New Roman" panose="02020603050405020304" pitchFamily="18" charset="0"/>
            </a:endParaRPr>
          </a:p>
          <a:p>
            <a:pPr algn="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6944248" y="4527334"/>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مراجعة الملاحظات بعد </a:t>
            </a:r>
            <a:r>
              <a:rPr lang="ar-EG" sz="2800" b="1" dirty="0" smtClean="0">
                <a:solidFill>
                  <a:srgbClr val="00B0F0"/>
                </a:solidFill>
                <a:latin typeface="Times New Roman" panose="02020603050405020304" pitchFamily="18" charset="0"/>
                <a:cs typeface="Times New Roman" panose="02020603050405020304" pitchFamily="18" charset="0"/>
              </a:rPr>
              <a:t>حلقات النقاش</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More Homework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AC2650A-C51A-9ACB-723B-68D89C868D01}"/>
              </a:ext>
            </a:extLst>
          </p:cNvPr>
          <p:cNvSpPr/>
          <p:nvPr/>
        </p:nvSpPr>
        <p:spPr>
          <a:xfrm>
            <a:off x="1308298" y="3412153"/>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لا تقصر نفسك على الواجبات المنزلية التي يعينها لك المحاضر فقط. كلما زادت المشاكل التي تعمل عليها، كلما كان حالك أفضل.</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6832126" y="4596998"/>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القيام بالمزيد من الواجبات المنزلية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Practice, Practice, Practice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AC2650A-C51A-9ACB-723B-68D89C868D01}"/>
              </a:ext>
            </a:extLst>
          </p:cNvPr>
          <p:cNvSpPr/>
          <p:nvPr/>
        </p:nvSpPr>
        <p:spPr>
          <a:xfrm>
            <a:off x="1362926" y="4130037"/>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تدرب قدر الإمكان. الطريقة الوحيدة لتعلم كيفية حل المشكلات حقًا هي العمل على الكثير منها. كلما عملت أكثر، كلما أصبحت أكثر استعدادًا للامتحان.</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4B34D3-F436-A1EE-53D3-534D66D793CE}"/>
              </a:ext>
            </a:extLst>
          </p:cNvPr>
          <p:cNvSpPr txBox="1"/>
          <p:nvPr/>
        </p:nvSpPr>
        <p:spPr>
          <a:xfrm>
            <a:off x="7096647" y="4803905"/>
            <a:ext cx="46072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الممارسة، الممارسة، الممارسة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Don’t Forget Your Textbook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502462"/>
            <a:ext cx="4222539" cy="1704569"/>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إذا واجهتك مشكلة في موضوع تمت مناقشته في </a:t>
            </a:r>
            <a:r>
              <a:rPr lang="ar-EG" dirty="0" smtClean="0">
                <a:solidFill>
                  <a:srgbClr val="000000"/>
                </a:solidFill>
                <a:latin typeface="Times New Roman" panose="02020603050405020304" pitchFamily="18" charset="0"/>
                <a:cs typeface="Times New Roman" panose="02020603050405020304" pitchFamily="18" charset="0"/>
              </a:rPr>
              <a:t>المحاضرة ، </a:t>
            </a:r>
            <a:r>
              <a:rPr lang="ar-EG" dirty="0">
                <a:solidFill>
                  <a:srgbClr val="000000"/>
                </a:solidFill>
                <a:latin typeface="Times New Roman" panose="02020603050405020304" pitchFamily="18" charset="0"/>
                <a:cs typeface="Times New Roman" panose="02020603050405020304" pitchFamily="18" charset="0"/>
              </a:rPr>
              <a:t>فلا تنس أن لديك كتابًا دراسيًا. غالبًا ما يحتوي الكتاب النصي على أمثلة لم يتم تطبيقها في </a:t>
            </a:r>
            <a:r>
              <a:rPr lang="ar-EG" dirty="0" smtClean="0">
                <a:solidFill>
                  <a:srgbClr val="000000"/>
                </a:solidFill>
                <a:latin typeface="Times New Roman" panose="02020603050405020304" pitchFamily="18" charset="0"/>
                <a:cs typeface="Times New Roman" panose="02020603050405020304" pitchFamily="18" charset="0"/>
              </a:rPr>
              <a:t>المحاضرة </a:t>
            </a:r>
            <a:r>
              <a:rPr lang="ar-EG" dirty="0">
                <a:solidFill>
                  <a:srgbClr val="000000"/>
                </a:solidFill>
                <a:latin typeface="Times New Roman" panose="02020603050405020304" pitchFamily="18" charset="0"/>
                <a:cs typeface="Times New Roman" panose="02020603050405020304" pitchFamily="18" charset="0"/>
              </a:rPr>
              <a:t>و/أو طريقة مختلفة لحل المشكلة.</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096647" y="4803908"/>
            <a:ext cx="46072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لا تنسى كتابك </a:t>
            </a:r>
            <a:r>
              <a:rPr lang="ar-EG" sz="2800" b="1" dirty="0" smtClean="0">
                <a:solidFill>
                  <a:srgbClr val="00B0F0"/>
                </a:solidFill>
                <a:latin typeface="Times New Roman" panose="02020603050405020304" pitchFamily="18" charset="0"/>
                <a:cs typeface="Times New Roman" panose="02020603050405020304" pitchFamily="18" charset="0"/>
              </a:rPr>
              <a:t>الجامعي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Seek Help If You Need It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231532"/>
            <a:ext cx="4222539" cy="786754"/>
          </a:xfrm>
          <a:prstGeom prst="rect">
            <a:avLst/>
          </a:prstGeom>
        </p:spPr>
        <p:txBody>
          <a:bodyPr wrap="square">
            <a:spAutoFit/>
          </a:bodyPr>
          <a:lstStyle/>
          <a:p>
            <a:pPr algn="r">
              <a:lnSpc>
                <a:spcPct val="150000"/>
              </a:lnSpc>
            </a:pPr>
            <a:r>
              <a:rPr lang="ar-EG" sz="1600" dirty="0">
                <a:solidFill>
                  <a:srgbClr val="000000"/>
                </a:solidFill>
                <a:latin typeface="Times New Roman" panose="02020603050405020304" pitchFamily="18" charset="0"/>
                <a:cs typeface="Times New Roman" panose="02020603050405020304" pitchFamily="18" charset="0"/>
              </a:rPr>
              <a:t>إذا كنت تواجه مشكلة في </a:t>
            </a:r>
            <a:r>
              <a:rPr lang="ar-EG" sz="1600" dirty="0" smtClean="0">
                <a:solidFill>
                  <a:srgbClr val="000000"/>
                </a:solidFill>
                <a:latin typeface="Times New Roman" panose="02020603050405020304" pitchFamily="18" charset="0"/>
                <a:cs typeface="Times New Roman" panose="02020603050405020304" pitchFamily="18" charset="0"/>
              </a:rPr>
              <a:t>المقرر، </a:t>
            </a:r>
            <a:r>
              <a:rPr lang="ar-EG" sz="1600" dirty="0">
                <a:solidFill>
                  <a:srgbClr val="000000"/>
                </a:solidFill>
                <a:latin typeface="Times New Roman" panose="02020603050405020304" pitchFamily="18" charset="0"/>
                <a:cs typeface="Times New Roman" panose="02020603050405020304" pitchFamily="18" charset="0"/>
              </a:rPr>
              <a:t>فلديك العديد من الخيارات المتاحة لك ويجب عليك الاستفادة منها.</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6944248" y="5046618"/>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اطلب المساعدة إذا كنت في حاجة إليها</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02151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Have the Proper Attitude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649220"/>
            <a:ext cx="4222539" cy="1156086"/>
          </a:xfrm>
          <a:prstGeom prst="rect">
            <a:avLst/>
          </a:prstGeom>
        </p:spPr>
        <p:txBody>
          <a:bodyPr wrap="square">
            <a:spAutoFit/>
          </a:bodyPr>
          <a:lstStyle/>
          <a:p>
            <a:pPr algn="r">
              <a:lnSpc>
                <a:spcPct val="150000"/>
              </a:lnSpc>
            </a:pPr>
            <a:r>
              <a:rPr lang="ar-EG" sz="1600" dirty="0">
                <a:solidFill>
                  <a:srgbClr val="000000"/>
                </a:solidFill>
                <a:latin typeface="Times New Roman" panose="02020603050405020304" pitchFamily="18" charset="0"/>
                <a:cs typeface="Times New Roman" panose="02020603050405020304" pitchFamily="18" charset="0"/>
              </a:rPr>
              <a:t>ابذل قصارى جهدك دائمًا. لا تحاول أن تفعل ما يكفي لتجاوز الأمر. يجب عليك دائمًا أن تبذل قصارى جهدك وأن تسعى </a:t>
            </a:r>
            <a:r>
              <a:rPr lang="ar-EG" sz="1600" dirty="0" smtClean="0">
                <a:solidFill>
                  <a:srgbClr val="000000"/>
                </a:solidFill>
                <a:latin typeface="Times New Roman" panose="02020603050405020304" pitchFamily="18" charset="0"/>
                <a:cs typeface="Times New Roman" panose="02020603050405020304" pitchFamily="18" charset="0"/>
              </a:rPr>
              <a:t>جاهدا  </a:t>
            </a:r>
            <a:r>
              <a:rPr lang="ar-EG" sz="1600" dirty="0">
                <a:solidFill>
                  <a:srgbClr val="000000"/>
                </a:solidFill>
                <a:latin typeface="Times New Roman" panose="02020603050405020304" pitchFamily="18" charset="0"/>
                <a:cs typeface="Times New Roman" panose="02020603050405020304" pitchFamily="18" charset="0"/>
              </a:rPr>
              <a:t>للحصول على أفضل درجة يمكنك الحصول عليها.</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096648" y="487164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امتلك الموقف المناسب</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5E1CE1C-37CE-4A2A-AECA-C913DB7BDAC4}"/>
</file>

<file path=customXml/itemProps2.xml><?xml version="1.0" encoding="utf-8"?>
<ds:datastoreItem xmlns:ds="http://schemas.openxmlformats.org/officeDocument/2006/customXml" ds:itemID="{7390F791-819A-4938-A78A-C4D01BC9A392}"/>
</file>

<file path=customXml/itemProps3.xml><?xml version="1.0" encoding="utf-8"?>
<ds:datastoreItem xmlns:ds="http://schemas.openxmlformats.org/officeDocument/2006/customXml" ds:itemID="{2AEAC99A-AE86-4C43-BD06-99F2E47EE67A}"/>
</file>

<file path=docProps/app.xml><?xml version="1.0" encoding="utf-8"?>
<Properties xmlns="http://schemas.openxmlformats.org/officeDocument/2006/extended-properties" xmlns:vt="http://schemas.openxmlformats.org/officeDocument/2006/docPropsVTypes">
  <TotalTime>954</TotalTime>
  <Words>1283</Words>
  <Application>Microsoft Office PowerPoint</Application>
  <PresentationFormat>Widescreen</PresentationFormat>
  <Paragraphs>149</Paragraphs>
  <Slides>19</Slides>
  <Notes>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7" baseType="lpstr">
      <vt:lpstr>Arial</vt:lpstr>
      <vt:lpstr>Calibri</vt:lpstr>
      <vt:lpstr>Calibri Light</vt:lpstr>
      <vt:lpstr>Roboto Light</vt:lpstr>
      <vt:lpstr>Tajawal ExtraBold</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91</cp:revision>
  <dcterms:created xsi:type="dcterms:W3CDTF">2023-04-29T09:08:23Z</dcterms:created>
  <dcterms:modified xsi:type="dcterms:W3CDTF">2024-09-18T10:22:58Z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