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1"/>
  </p:sldMasterIdLst>
  <p:notesMasterIdLst>
    <p:notesMasterId r:id="rId49"/>
  </p:notesMasterIdLst>
  <p:sldIdLst>
    <p:sldId id="480" r:id="rId2"/>
    <p:sldId id="303" r:id="rId3"/>
    <p:sldId id="271" r:id="rId4"/>
    <p:sldId id="481" r:id="rId5"/>
    <p:sldId id="484" r:id="rId6"/>
    <p:sldId id="482" r:id="rId7"/>
    <p:sldId id="483" r:id="rId8"/>
    <p:sldId id="485" r:id="rId9"/>
    <p:sldId id="488" r:id="rId10"/>
    <p:sldId id="486" r:id="rId11"/>
    <p:sldId id="487" r:id="rId12"/>
    <p:sldId id="489" r:id="rId13"/>
    <p:sldId id="490" r:id="rId14"/>
    <p:sldId id="491" r:id="rId15"/>
    <p:sldId id="492" r:id="rId16"/>
    <p:sldId id="493" r:id="rId17"/>
    <p:sldId id="495" r:id="rId18"/>
    <p:sldId id="494" r:id="rId19"/>
    <p:sldId id="496" r:id="rId20"/>
    <p:sldId id="497" r:id="rId21"/>
    <p:sldId id="498" r:id="rId22"/>
    <p:sldId id="499" r:id="rId23"/>
    <p:sldId id="500" r:id="rId24"/>
    <p:sldId id="501" r:id="rId25"/>
    <p:sldId id="502" r:id="rId26"/>
    <p:sldId id="503" r:id="rId27"/>
    <p:sldId id="504" r:id="rId28"/>
    <p:sldId id="505" r:id="rId29"/>
    <p:sldId id="506" r:id="rId30"/>
    <p:sldId id="507" r:id="rId31"/>
    <p:sldId id="522" r:id="rId32"/>
    <p:sldId id="508" r:id="rId33"/>
    <p:sldId id="509" r:id="rId34"/>
    <p:sldId id="521" r:id="rId35"/>
    <p:sldId id="510" r:id="rId36"/>
    <p:sldId id="511" r:id="rId37"/>
    <p:sldId id="512" r:id="rId38"/>
    <p:sldId id="513" r:id="rId39"/>
    <p:sldId id="520" r:id="rId40"/>
    <p:sldId id="515" r:id="rId41"/>
    <p:sldId id="516" r:id="rId42"/>
    <p:sldId id="517" r:id="rId43"/>
    <p:sldId id="518" r:id="rId44"/>
    <p:sldId id="519" r:id="rId45"/>
    <p:sldId id="523" r:id="rId46"/>
    <p:sldId id="524" r:id="rId47"/>
    <p:sldId id="349" r:id="rId4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481"/>
            <p14:sldId id="484"/>
            <p14:sldId id="482"/>
            <p14:sldId id="483"/>
            <p14:sldId id="485"/>
            <p14:sldId id="488"/>
            <p14:sldId id="486"/>
            <p14:sldId id="487"/>
            <p14:sldId id="489"/>
            <p14:sldId id="490"/>
            <p14:sldId id="491"/>
            <p14:sldId id="492"/>
            <p14:sldId id="493"/>
            <p14:sldId id="495"/>
            <p14:sldId id="494"/>
            <p14:sldId id="496"/>
            <p14:sldId id="497"/>
            <p14:sldId id="498"/>
            <p14:sldId id="499"/>
            <p14:sldId id="500"/>
            <p14:sldId id="501"/>
            <p14:sldId id="502"/>
            <p14:sldId id="503"/>
            <p14:sldId id="504"/>
            <p14:sldId id="505"/>
            <p14:sldId id="506"/>
            <p14:sldId id="507"/>
            <p14:sldId id="522"/>
            <p14:sldId id="508"/>
            <p14:sldId id="509"/>
            <p14:sldId id="521"/>
            <p14:sldId id="510"/>
            <p14:sldId id="511"/>
            <p14:sldId id="512"/>
            <p14:sldId id="513"/>
            <p14:sldId id="520"/>
            <p14:sldId id="515"/>
            <p14:sldId id="516"/>
            <p14:sldId id="517"/>
            <p14:sldId id="518"/>
            <p14:sldId id="519"/>
            <p14:sldId id="523"/>
            <p14:sldId id="524"/>
            <p14:sldId id="349"/>
          </p14:sldIdLst>
        </p14:section>
        <p14:section name="Untitled Section" id="{2F6AD2C2-46A9-4BC4-94FF-3A698A8E8EFB}">
          <p14:sldIdLst/>
        </p14:section>
      </p14:sectionLst>
    </p:ex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p:scale>
          <a:sx n="82" d="100"/>
          <a:sy n="82" d="100"/>
        </p:scale>
        <p:origin x="-240" y="-72"/>
      </p:cViewPr>
      <p:guideLst>
        <p:guide orient="horz" pos="2160"/>
        <p:guide pos="3840"/>
      </p:guideLst>
    </p:cSldViewPr>
  </p:slid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11/2/2023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47</a:t>
            </a:fld>
            <a:endParaRPr lang="en-US"/>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xmlns=""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xmlns="" id="{1CA7B7F2-C594-2226-10C3-8AC3C8D66601}"/>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xmlns=""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xmlns=""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D0F5B59B-14BB-0F36-FA1D-86F9E28D7782}"/>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xmlns=""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xmlns=""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xmlns="" id="{281F9F7B-C72F-8488-63C2-893D10A71873}"/>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xmlns=""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xmlns=""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xmlns=""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xmlns="" id="{CC7B5477-D6C1-D0EF-360E-AAF1F8F26BA5}"/>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xmlns=""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xmlns=""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xmlns=""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xmlns=""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xmlns=""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xmlns="" id="{A82EDC5C-9D31-77DA-AB6E-212A67AE9801}"/>
              </a:ext>
            </a:extLst>
          </p:cNvPr>
          <p:cNvSpPr>
            <a:spLocks noGrp="1"/>
          </p:cNvSpPr>
          <p:nvPr>
            <p:ph type="dt" sz="half" idx="10"/>
          </p:nvPr>
        </p:nvSpPr>
        <p:spPr/>
        <p:txBody>
          <a:bodyPr/>
          <a:lstStyle/>
          <a:p>
            <a:endParaRPr lang="en-US"/>
          </a:p>
        </p:txBody>
      </p:sp>
      <p:sp>
        <p:nvSpPr>
          <p:cNvPr id="8" name="Footer Placeholder 7">
            <a:extLst>
              <a:ext uri="{FF2B5EF4-FFF2-40B4-BE49-F238E27FC236}">
                <a16:creationId xmlns:a16="http://schemas.microsoft.com/office/drawing/2014/main" xmlns=""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xmlns=""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xmlns="" id="{85E1951F-F9DF-2D36-66CD-0ADE1A8E8AC9}"/>
              </a:ext>
            </a:extLst>
          </p:cNvPr>
          <p:cNvSpPr>
            <a:spLocks noGrp="1"/>
          </p:cNvSpPr>
          <p:nvPr>
            <p:ph type="dt" sz="half" idx="10"/>
          </p:nvPr>
        </p:nvSpPr>
        <p:spPr/>
        <p:txBody>
          <a:bodyPr/>
          <a:lstStyle/>
          <a:p>
            <a:endParaRPr lang="en-US"/>
          </a:p>
        </p:txBody>
      </p:sp>
      <p:sp>
        <p:nvSpPr>
          <p:cNvPr id="4" name="Footer Placeholder 3">
            <a:extLst>
              <a:ext uri="{FF2B5EF4-FFF2-40B4-BE49-F238E27FC236}">
                <a16:creationId xmlns:a16="http://schemas.microsoft.com/office/drawing/2014/main" xmlns=""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xmlns=""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xmlns="" id="{F7FE2AC4-08F1-175E-50F9-B90ABA9113BD}"/>
              </a:ext>
            </a:extLst>
          </p:cNvPr>
          <p:cNvSpPr>
            <a:spLocks noGrp="1"/>
          </p:cNvSpPr>
          <p:nvPr>
            <p:ph type="dt" sz="half" idx="10"/>
          </p:nvPr>
        </p:nvSpPr>
        <p:spPr/>
        <p:txBody>
          <a:bodyPr/>
          <a:lstStyle/>
          <a:p>
            <a:endParaRPr lang="en-US"/>
          </a:p>
        </p:txBody>
      </p:sp>
      <p:sp>
        <p:nvSpPr>
          <p:cNvPr id="3" name="Footer Placeholder 2">
            <a:extLst>
              <a:ext uri="{FF2B5EF4-FFF2-40B4-BE49-F238E27FC236}">
                <a16:creationId xmlns:a16="http://schemas.microsoft.com/office/drawing/2014/main" xmlns=""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xmlns=""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xmlns=""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xmlns=""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778B70CE-2216-EDAB-7EA9-CCE161AC492D}"/>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xmlns=""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xmlns=""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xmlns=""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9473CEC4-4BC0-D998-48CD-C0E75413B0FC}"/>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xmlns=""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xmlns=""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2E6B7518-7F38-0E9F-31BE-48CF51807FFD}"/>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xmlns=""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xmlns=""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xmlns=""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FE99442B-8870-38B1-A26D-CE928268F2CA}"/>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xmlns=""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xmlns=""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xmlns=""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xmlns=""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xmlns=""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xmlns=""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xmlns=""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en-US"/>
          </a:p>
        </p:txBody>
      </p:sp>
      <p:sp>
        <p:nvSpPr>
          <p:cNvPr id="5" name="Footer Placeholder 4">
            <a:extLst>
              <a:ext uri="{FF2B5EF4-FFF2-40B4-BE49-F238E27FC236}">
                <a16:creationId xmlns:a16="http://schemas.microsoft.com/office/drawing/2014/main" xmlns=""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xmlns=""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4" r:id="rId14"/>
    <p:sldLayoutId id="2147483667" r:id="rId15"/>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3.jp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4.jpeg"/><Relationship Id="rId7" Type="http://schemas.openxmlformats.org/officeDocument/2006/relationships/image" Target="../media/image6.svg"/><Relationship Id="rId2" Type="http://schemas.openxmlformats.org/officeDocument/2006/relationships/notesSlide" Target="../notesSlides/notesSlide2.xml"/><Relationship Id="rId1" Type="http://schemas.openxmlformats.org/officeDocument/2006/relationships/slideLayout" Target="../slideLayouts/slideLayout13.xml"/><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e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8" Type="http://schemas.openxmlformats.org/officeDocument/2006/relationships/image" Target="../media/image6.svg"/><Relationship Id="rId3" Type="http://schemas.openxmlformats.org/officeDocument/2006/relationships/image" Target="../media/image10.png"/><Relationship Id="rId7"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15.xml"/><Relationship Id="rId6" Type="http://schemas.openxmlformats.org/officeDocument/2006/relationships/image" Target="../media/image12.svg"/><Relationship Id="rId10" Type="http://schemas.openxmlformats.org/officeDocument/2006/relationships/image" Target="../media/image11.png"/><Relationship Id="rId9" Type="http://schemas.openxmlformats.org/officeDocument/2006/relationships/image" Target="../media/image8.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xmlns="" id="{EF9385F0-2536-01DB-C486-D6A29656E61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149" y="439838"/>
            <a:ext cx="11701282" cy="6373711"/>
          </a:xfrm>
          <a:prstGeom prst="rect">
            <a:avLst/>
          </a:prstGeom>
        </p:spPr>
      </p:pic>
      <p:sp>
        <p:nvSpPr>
          <p:cNvPr id="18" name="Oval 17">
            <a:extLst>
              <a:ext uri="{FF2B5EF4-FFF2-40B4-BE49-F238E27FC236}">
                <a16:creationId xmlns:a16="http://schemas.microsoft.com/office/drawing/2014/main" xmlns="" id="{3DCC2A7E-4E6F-BB97-13D0-0AA6AB2F93D5}"/>
              </a:ext>
            </a:extLst>
          </p:cNvPr>
          <p:cNvSpPr/>
          <p:nvPr/>
        </p:nvSpPr>
        <p:spPr>
          <a:xfrm>
            <a:off x="6054430" y="312516"/>
            <a:ext cx="5774898" cy="6545484"/>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xmlns="" id="{1BBD67B8-DB49-942C-018D-7F74C671F260}"/>
              </a:ext>
            </a:extLst>
          </p:cNvPr>
          <p:cNvSpPr txBox="1"/>
          <p:nvPr/>
        </p:nvSpPr>
        <p:spPr>
          <a:xfrm>
            <a:off x="601884" y="3794396"/>
            <a:ext cx="5389775" cy="1261884"/>
          </a:xfrm>
          <a:prstGeom prst="rect">
            <a:avLst/>
          </a:prstGeom>
          <a:noFill/>
        </p:spPr>
        <p:txBody>
          <a:bodyPr wrap="square" rtlCol="0">
            <a:spAutoFit/>
          </a:bodyPr>
          <a:lstStyle/>
          <a:p>
            <a:pPr algn="ctr"/>
            <a:r>
              <a:rPr lang="ar-EG" sz="2800" b="1" dirty="0" smtClean="0">
                <a:solidFill>
                  <a:srgbClr val="FF0000"/>
                </a:solidFill>
                <a:latin typeface="Times New Roman" panose="02020603050405020304" pitchFamily="18" charset="0"/>
                <a:cs typeface="Times New Roman" panose="02020603050405020304" pitchFamily="18" charset="0"/>
              </a:rPr>
              <a:t>مقرر الحكومة الرقمية </a:t>
            </a:r>
          </a:p>
          <a:p>
            <a:pPr algn="ctr"/>
            <a:r>
              <a:rPr lang="en-US" sz="2400" dirty="0" smtClean="0">
                <a:solidFill>
                  <a:schemeClr val="bg1"/>
                </a:solidFill>
                <a:latin typeface="Times New Roman" panose="02020603050405020304" pitchFamily="18" charset="0"/>
                <a:cs typeface="Times New Roman" panose="02020603050405020304" pitchFamily="18" charset="0"/>
              </a:rPr>
              <a:t>LAW625</a:t>
            </a:r>
          </a:p>
          <a:p>
            <a:pPr algn="ctr"/>
            <a:endParaRPr lang="en-US" sz="2400" dirty="0">
              <a:solidFill>
                <a:schemeClr val="bg1"/>
              </a:solidFill>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a16="http://schemas.microsoft.com/office/drawing/2014/main" xmlns="" id="{16E4CC76-2D0D-6204-3FBC-B0856D8E8836}"/>
              </a:ext>
            </a:extLst>
          </p:cNvPr>
          <p:cNvSpPr txBox="1"/>
          <p:nvPr/>
        </p:nvSpPr>
        <p:spPr>
          <a:xfrm>
            <a:off x="1108643" y="1937901"/>
            <a:ext cx="4759721" cy="1446550"/>
          </a:xfrm>
          <a:prstGeom prst="rect">
            <a:avLst/>
          </a:prstGeom>
          <a:noFill/>
        </p:spPr>
        <p:txBody>
          <a:bodyPr wrap="square" rtlCol="0">
            <a:spAutoFit/>
          </a:bodyPr>
          <a:lstStyle/>
          <a:p>
            <a:r>
              <a:rPr lang="ar-EG" sz="4400" b="1" dirty="0" smtClean="0">
                <a:solidFill>
                  <a:srgbClr val="00B0F0"/>
                </a:solidFill>
                <a:latin typeface="Times New Roman" panose="02020603050405020304" pitchFamily="18" charset="0"/>
                <a:cs typeface="Times New Roman" panose="02020603050405020304" pitchFamily="18" charset="0"/>
              </a:rPr>
              <a:t>ماجستير القانون الرقمي </a:t>
            </a:r>
            <a:endParaRPr lang="ar-EG" sz="4400" b="1" dirty="0">
              <a:solidFill>
                <a:srgbClr val="00B0F0"/>
              </a:solidFill>
              <a:latin typeface="Times New Roman" panose="02020603050405020304" pitchFamily="18" charset="0"/>
              <a:cs typeface="Times New Roman" panose="02020603050405020304" pitchFamily="18" charset="0"/>
            </a:endParaRPr>
          </a:p>
          <a:p>
            <a:r>
              <a:rPr lang="ar-EG" sz="4400" b="1" dirty="0" smtClean="0">
                <a:solidFill>
                  <a:srgbClr val="00B0F0"/>
                </a:solidFill>
                <a:latin typeface="Times New Roman" panose="02020603050405020304" pitchFamily="18" charset="0"/>
                <a:cs typeface="Times New Roman" panose="02020603050405020304" pitchFamily="18" charset="0"/>
              </a:rPr>
              <a:t> </a:t>
            </a:r>
            <a:endParaRPr lang="en-US" sz="4400" b="1" dirty="0">
              <a:solidFill>
                <a:srgbClr val="00B0F0"/>
              </a:solidFill>
              <a:latin typeface="Times New Roman" panose="02020603050405020304" pitchFamily="18" charset="0"/>
              <a:cs typeface="Times New Roman" panose="02020603050405020304" pitchFamily="18" charset="0"/>
            </a:endParaRPr>
          </a:p>
        </p:txBody>
      </p:sp>
      <p:pic>
        <p:nvPicPr>
          <p:cNvPr id="33" name="Picture 32">
            <a:extLst>
              <a:ext uri="{FF2B5EF4-FFF2-40B4-BE49-F238E27FC236}">
                <a16:creationId xmlns:a16="http://schemas.microsoft.com/office/drawing/2014/main" xmlns="" id="{7B1083B8-7F24-C9AF-FA88-CAB8BE99D406}"/>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328545" y="198943"/>
            <a:ext cx="2876694" cy="1357799"/>
          </a:xfrm>
          <a:prstGeom prst="rect">
            <a:avLst/>
          </a:prstGeom>
        </p:spPr>
      </p:pic>
      <p:sp>
        <p:nvSpPr>
          <p:cNvPr id="14" name="Oval 13">
            <a:extLst>
              <a:ext uri="{FF2B5EF4-FFF2-40B4-BE49-F238E27FC236}">
                <a16:creationId xmlns:a16="http://schemas.microsoft.com/office/drawing/2014/main" xmlns="" id="{46F3C90B-EB3F-EA91-08C5-03400C278827}"/>
              </a:ext>
            </a:extLst>
          </p:cNvPr>
          <p:cNvSpPr/>
          <p:nvPr/>
        </p:nvSpPr>
        <p:spPr>
          <a:xfrm>
            <a:off x="6200343" y="648181"/>
            <a:ext cx="5628985" cy="5787343"/>
          </a:xfrm>
          <a:prstGeom prst="ellipse">
            <a:avLst/>
          </a:prstGeom>
          <a:blipFill>
            <a:blip r:embed="rId5"/>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774984797"/>
      </p:ext>
    </p:extLst>
  </p:cSld>
  <p:clrMapOvr>
    <a:masterClrMapping/>
  </p:clrMapOvr>
  <mc:AlternateContent xmlns:mc="http://schemas.openxmlformats.org/markup-compatibility/2006" xmlns:p14="http://schemas.microsoft.com/office/powerpoint/2010/main">
    <mc:Choice Requires="p14">
      <p:transition spd="slow" p14:dur="2000" advTm="24402"/>
    </mc:Choice>
    <mc:Fallback xmlns="">
      <p:transition spd="slow" advTm="24402"/>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xmlns="" id="{EF875848-86E8-4CAA-B094-688608BC5D7F}"/>
              </a:ext>
            </a:extLst>
          </p:cNvPr>
          <p:cNvSpPr/>
          <p:nvPr/>
        </p:nvSpPr>
        <p:spPr>
          <a:xfrm flipV="1">
            <a:off x="92597" y="-162046"/>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xmlns=""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xmlns="" id="{25760A6C-566F-B7E3-1EEE-CB29F0CF0113}"/>
              </a:ext>
            </a:extLst>
          </p:cNvPr>
          <p:cNvSpPr txBox="1"/>
          <p:nvPr/>
        </p:nvSpPr>
        <p:spPr>
          <a:xfrm>
            <a:off x="8283797" y="1849285"/>
            <a:ext cx="3094117" cy="1446550"/>
          </a:xfrm>
          <a:prstGeom prst="rect">
            <a:avLst/>
          </a:prstGeom>
          <a:noFill/>
        </p:spPr>
        <p:txBody>
          <a:bodyPr wrap="none" rtlCol="0">
            <a:spAutoFit/>
          </a:bodyPr>
          <a:lstStyle/>
          <a:p>
            <a:r>
              <a:rPr lang="ar-EG" sz="4400" b="1" dirty="0" smtClean="0">
                <a:solidFill>
                  <a:srgbClr val="00B0F0"/>
                </a:solidFill>
                <a:latin typeface="Times New Roman" panose="02020603050405020304" pitchFamily="18" charset="0"/>
                <a:cs typeface="Times New Roman" panose="02020603050405020304" pitchFamily="18" charset="0"/>
              </a:rPr>
              <a:t>الحكومة الرقمية</a:t>
            </a:r>
          </a:p>
          <a:p>
            <a:endParaRPr lang="ar-EG" sz="4400" b="1" dirty="0" smtClean="0">
              <a:solidFill>
                <a:srgbClr val="00B0F0"/>
              </a:solidFill>
              <a:latin typeface="Times New Roman" panose="02020603050405020304" pitchFamily="18" charset="0"/>
              <a:cs typeface="Times New Roman" panose="02020603050405020304" pitchFamily="18" charset="0"/>
            </a:endParaRPr>
          </a:p>
        </p:txBody>
      </p:sp>
      <p:sp>
        <p:nvSpPr>
          <p:cNvPr id="10" name="Rectangle: Rounded Corners 9">
            <a:extLst>
              <a:ext uri="{FF2B5EF4-FFF2-40B4-BE49-F238E27FC236}">
                <a16:creationId xmlns:a16="http://schemas.microsoft.com/office/drawing/2014/main" xmlns="" id="{844810E4-E8A9-2051-4D02-31024B944D7B}"/>
              </a:ext>
            </a:extLst>
          </p:cNvPr>
          <p:cNvSpPr/>
          <p:nvPr/>
        </p:nvSpPr>
        <p:spPr>
          <a:xfrm>
            <a:off x="5856791" y="3148315"/>
            <a:ext cx="5104434" cy="1654238"/>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smtClean="0">
                <a:solidFill>
                  <a:schemeClr val="tx1"/>
                </a:solidFill>
                <a:latin typeface="Times New Roman" panose="02020603050405020304" pitchFamily="18" charset="0"/>
                <a:cs typeface="Times New Roman" panose="02020603050405020304" pitchFamily="18" charset="0"/>
              </a:rPr>
              <a:t>المحاضرة الخامسة </a:t>
            </a:r>
          </a:p>
          <a:p>
            <a:pPr algn="ctr"/>
            <a:r>
              <a:rPr lang="ar-EG" sz="2800" b="1" dirty="0">
                <a:solidFill>
                  <a:schemeClr val="tx1"/>
                </a:solidFill>
                <a:latin typeface="Times New Roman" panose="02020603050405020304" pitchFamily="18" charset="0"/>
                <a:cs typeface="Times New Roman" panose="02020603050405020304" pitchFamily="18" charset="0"/>
              </a:rPr>
              <a:t>أثر الادارة الالكترونية للمرافق العامة على المبادئ التي تحكم سيرها </a:t>
            </a:r>
            <a:br>
              <a:rPr lang="ar-EG" sz="2800" b="1" dirty="0">
                <a:solidFill>
                  <a:schemeClr val="tx1"/>
                </a:solidFill>
                <a:latin typeface="Times New Roman" panose="02020603050405020304" pitchFamily="18" charset="0"/>
                <a:cs typeface="Times New Roman" panose="02020603050405020304" pitchFamily="18" charset="0"/>
              </a:rPr>
            </a:br>
            <a:r>
              <a:rPr lang="ar-EG" sz="2800" b="1" dirty="0">
                <a:solidFill>
                  <a:schemeClr val="tx1"/>
                </a:solidFill>
                <a:latin typeface="Times New Roman" panose="02020603050405020304" pitchFamily="18" charset="0"/>
                <a:cs typeface="Times New Roman" panose="02020603050405020304" pitchFamily="18" charset="0"/>
              </a:rPr>
              <a:t> </a:t>
            </a:r>
            <a:endParaRPr lang="en-US" sz="2800" b="1" dirty="0">
              <a:solidFill>
                <a:schemeClr val="tx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xmlns="" id="{781F72BC-06B8-4FB5-F2D5-D8EA1BFF812E}"/>
              </a:ext>
            </a:extLst>
          </p:cNvPr>
          <p:cNvSpPr txBox="1"/>
          <p:nvPr/>
        </p:nvSpPr>
        <p:spPr>
          <a:xfrm>
            <a:off x="2870522" y="4802552"/>
            <a:ext cx="4502551" cy="707886"/>
          </a:xfrm>
          <a:prstGeom prst="rect">
            <a:avLst/>
          </a:prstGeom>
          <a:noFill/>
        </p:spPr>
        <p:txBody>
          <a:bodyPr wrap="square" rtlCol="0">
            <a:spAutoFit/>
          </a:bodyPr>
          <a:lstStyle/>
          <a:p>
            <a:r>
              <a:rPr lang="en-US" sz="2000" dirty="0">
                <a:solidFill>
                  <a:schemeClr val="accent1">
                    <a:lumMod val="50000"/>
                  </a:schemeClr>
                </a:solidFill>
                <a:latin typeface="Times New Roman" panose="02020603050405020304" pitchFamily="18" charset="0"/>
                <a:cs typeface="Times New Roman" panose="02020603050405020304" pitchFamily="18" charset="0"/>
              </a:rPr>
              <a:t>Prepared by Dr</a:t>
            </a:r>
            <a:r>
              <a:rPr lang="en-US" sz="2000" dirty="0" smtClean="0">
                <a:solidFill>
                  <a:schemeClr val="accent1">
                    <a:lumMod val="50000"/>
                  </a:schemeClr>
                </a:solidFill>
                <a:latin typeface="Times New Roman" panose="02020603050405020304" pitchFamily="18" charset="0"/>
                <a:cs typeface="Times New Roman" panose="02020603050405020304" pitchFamily="18" charset="0"/>
              </a:rPr>
              <a:t>. </a:t>
            </a:r>
            <a:r>
              <a:rPr lang="en-US" sz="2000" dirty="0" err="1" smtClean="0">
                <a:solidFill>
                  <a:schemeClr val="accent1">
                    <a:lumMod val="50000"/>
                  </a:schemeClr>
                </a:solidFill>
                <a:latin typeface="Times New Roman" panose="02020603050405020304" pitchFamily="18" charset="0"/>
                <a:cs typeface="Times New Roman" panose="02020603050405020304" pitchFamily="18" charset="0"/>
              </a:rPr>
              <a:t>Haytham</a:t>
            </a:r>
            <a:r>
              <a:rPr lang="en-US" sz="2000" dirty="0" smtClean="0">
                <a:solidFill>
                  <a:schemeClr val="accent1">
                    <a:lumMod val="50000"/>
                  </a:schemeClr>
                </a:solidFill>
                <a:latin typeface="Times New Roman" panose="02020603050405020304" pitchFamily="18" charset="0"/>
                <a:cs typeface="Times New Roman" panose="02020603050405020304" pitchFamily="18" charset="0"/>
              </a:rPr>
              <a:t> </a:t>
            </a:r>
            <a:r>
              <a:rPr lang="en-US" sz="2000" dirty="0" err="1" smtClean="0">
                <a:solidFill>
                  <a:schemeClr val="accent1">
                    <a:lumMod val="50000"/>
                  </a:schemeClr>
                </a:solidFill>
                <a:latin typeface="Times New Roman" panose="02020603050405020304" pitchFamily="18" charset="0"/>
                <a:cs typeface="Times New Roman" panose="02020603050405020304" pitchFamily="18" charset="0"/>
              </a:rPr>
              <a:t>Eissa</a:t>
            </a:r>
            <a:r>
              <a:rPr lang="en-US" sz="2000" dirty="0" smtClean="0">
                <a:solidFill>
                  <a:schemeClr val="accent1">
                    <a:lumMod val="50000"/>
                  </a:schemeClr>
                </a:solidFill>
                <a:latin typeface="Times New Roman" panose="02020603050405020304" pitchFamily="18" charset="0"/>
                <a:cs typeface="Times New Roman" panose="02020603050405020304" pitchFamily="18" charset="0"/>
              </a:rPr>
              <a:t> </a:t>
            </a:r>
            <a:r>
              <a:rPr lang="en-US" sz="2000" dirty="0" err="1" smtClean="0">
                <a:solidFill>
                  <a:schemeClr val="accent1">
                    <a:lumMod val="50000"/>
                  </a:schemeClr>
                </a:solidFill>
                <a:latin typeface="Times New Roman" panose="02020603050405020304" pitchFamily="18" charset="0"/>
                <a:cs typeface="Times New Roman" panose="02020603050405020304" pitchFamily="18" charset="0"/>
              </a:rPr>
              <a:t>Manaa</a:t>
            </a:r>
            <a:r>
              <a:rPr lang="en-US" sz="2000" dirty="0">
                <a:solidFill>
                  <a:schemeClr val="accent1">
                    <a:lumMod val="50000"/>
                  </a:schemeClr>
                </a:solidFill>
                <a:latin typeface="Times New Roman" panose="02020603050405020304" pitchFamily="18" charset="0"/>
                <a:cs typeface="Times New Roman" panose="02020603050405020304" pitchFamily="18" charset="0"/>
              </a:rPr>
              <a:t>	</a:t>
            </a:r>
          </a:p>
        </p:txBody>
      </p:sp>
      <p:pic>
        <p:nvPicPr>
          <p:cNvPr id="22" name="Graphic 21">
            <a:extLst>
              <a:ext uri="{FF2B5EF4-FFF2-40B4-BE49-F238E27FC236}">
                <a16:creationId xmlns:a16="http://schemas.microsoft.com/office/drawing/2014/main" xmlns="" id="{FA5D44C7-1F20-0684-5315-73F4013F0EB0}"/>
              </a:ext>
            </a:extLst>
          </p:cNvPr>
          <p:cNvPicPr>
            <a:picLocks noChangeAspect="1"/>
          </p:cNvPicPr>
          <p:nvPr/>
        </p:nvPicPr>
        <p:blipFill>
          <a:blip r:embed="rId4">
            <a:extLst>
              <a:ext uri="{96DAC541-7B7A-43D3-8B79-37D633B846F1}">
                <asvg:svgBlip xmlns:asvg="http://schemas.microsoft.com/office/drawing/2016/SVG/main" xmlns="" r:embed="rId7"/>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xmlns="" id="{ACE76E66-5FF1-83D6-4EAC-3853027A6FDC}"/>
              </a:ext>
            </a:extLst>
          </p:cNvPr>
          <p:cNvPicPr>
            <a:picLocks noChangeAspect="1"/>
          </p:cNvPicPr>
          <p:nvPr/>
        </p:nvPicPr>
        <p:blipFill>
          <a:blip r:embed="rId8" cstate="print">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xmlns=""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Tree>
    <p:extLst>
      <p:ext uri="{BB962C8B-B14F-4D97-AF65-F5344CB8AC3E}">
        <p14:creationId xmlns:p14="http://schemas.microsoft.com/office/powerpoint/2010/main" val="701632073"/>
      </p:ext>
    </p:extLst>
  </p:cSld>
  <p:clrMapOvr>
    <a:masterClrMapping/>
  </p:clrMapOvr>
  <mc:AlternateContent xmlns:mc="http://schemas.openxmlformats.org/markup-compatibility/2006" xmlns:p14="http://schemas.microsoft.com/office/powerpoint/2010/main">
    <mc:Choice Requires="p14">
      <p:transition spd="slow" p14:dur="2000" advTm="145066"/>
    </mc:Choice>
    <mc:Fallback xmlns="">
      <p:transition spd="slow" advTm="145066"/>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xmlns=""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xmlns=""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xmlns="" id="{04AD71DD-ADB0-9694-FD1A-34ACE3FE1D52}"/>
              </a:ext>
            </a:extLst>
          </p:cNvPr>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a:xfrm>
            <a:off x="1388962" y="1123950"/>
            <a:ext cx="9675278" cy="4488913"/>
          </a:xfrm>
        </p:spPr>
      </p:pic>
      <p:sp>
        <p:nvSpPr>
          <p:cNvPr id="6" name="Rectangle 5">
            <a:extLst>
              <a:ext uri="{FF2B5EF4-FFF2-40B4-BE49-F238E27FC236}">
                <a16:creationId xmlns:a16="http://schemas.microsoft.com/office/drawing/2014/main" xmlns="" id="{625A65B4-F2A8-05FC-5604-83D2080647B6}"/>
              </a:ext>
            </a:extLst>
          </p:cNvPr>
          <p:cNvSpPr/>
          <p:nvPr/>
        </p:nvSpPr>
        <p:spPr>
          <a:xfrm>
            <a:off x="-1508238" y="621707"/>
            <a:ext cx="10625587" cy="4572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xmlns="" id="{B4F228A3-EED8-B72A-55D3-01A30D9488F4}"/>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34" name="Rectangle 33">
            <a:extLst>
              <a:ext uri="{FF2B5EF4-FFF2-40B4-BE49-F238E27FC236}">
                <a16:creationId xmlns:a16="http://schemas.microsoft.com/office/drawing/2014/main" xmlns="" id="{FFBC9732-D32E-DCF9-3982-D4B68F971747}"/>
              </a:ext>
            </a:extLst>
          </p:cNvPr>
          <p:cNvSpPr/>
          <p:nvPr/>
        </p:nvSpPr>
        <p:spPr>
          <a:xfrm>
            <a:off x="127321" y="4884389"/>
            <a:ext cx="5994873" cy="3194721"/>
          </a:xfrm>
          <a:prstGeom prst="rect">
            <a:avLst/>
          </a:prstGeom>
          <a:noFill/>
        </p:spPr>
        <p:txBody>
          <a:bodyPr wrap="square">
            <a:spAutoFit/>
          </a:bodyPr>
          <a:lstStyle/>
          <a:p>
            <a:pPr algn="r">
              <a:lnSpc>
                <a:spcPct val="120000"/>
              </a:lnSpc>
            </a:pPr>
            <a:r>
              <a:rPr lang="ar-EG" sz="2800" b="1" dirty="0" smtClean="0">
                <a:solidFill>
                  <a:schemeClr val="bg1"/>
                </a:solidFill>
                <a:latin typeface="Times New Roman" panose="02020603050405020304" pitchFamily="18" charset="0"/>
                <a:cs typeface="Times New Roman" panose="02020603050405020304" pitchFamily="18" charset="0"/>
              </a:rPr>
              <a:t>أولا: مبدأ </a:t>
            </a:r>
            <a:r>
              <a:rPr lang="ar-EG" sz="2800" b="1" dirty="0">
                <a:solidFill>
                  <a:schemeClr val="bg1"/>
                </a:solidFill>
                <a:latin typeface="Times New Roman" panose="02020603050405020304" pitchFamily="18" charset="0"/>
                <a:cs typeface="Times New Roman" panose="02020603050405020304" pitchFamily="18" charset="0"/>
              </a:rPr>
              <a:t>المساواة أمام المرافق العامة </a:t>
            </a:r>
            <a:r>
              <a:rPr lang="ar-EG" sz="2800" b="1" dirty="0" smtClean="0">
                <a:solidFill>
                  <a:schemeClr val="bg1"/>
                </a:solidFill>
                <a:latin typeface="Times New Roman" panose="02020603050405020304" pitchFamily="18" charset="0"/>
                <a:cs typeface="Times New Roman" panose="02020603050405020304" pitchFamily="18" charset="0"/>
              </a:rPr>
              <a:t>- مبدأ </a:t>
            </a:r>
            <a:r>
              <a:rPr lang="ar-EG" sz="2800" b="1" dirty="0">
                <a:solidFill>
                  <a:schemeClr val="bg1"/>
                </a:solidFill>
                <a:latin typeface="Times New Roman" panose="02020603050405020304" pitchFamily="18" charset="0"/>
                <a:cs typeface="Times New Roman" panose="02020603050405020304" pitchFamily="18" charset="0"/>
              </a:rPr>
              <a:t>قابلية </a:t>
            </a:r>
            <a:endParaRPr lang="ar-EG" sz="2800" b="1" dirty="0" smtClean="0">
              <a:solidFill>
                <a:schemeClr val="bg1"/>
              </a:solidFill>
              <a:latin typeface="Times New Roman" panose="02020603050405020304" pitchFamily="18" charset="0"/>
              <a:cs typeface="Times New Roman" panose="02020603050405020304" pitchFamily="18" charset="0"/>
            </a:endParaRPr>
          </a:p>
          <a:p>
            <a:pPr algn="r">
              <a:lnSpc>
                <a:spcPct val="120000"/>
              </a:lnSpc>
            </a:pPr>
            <a:r>
              <a:rPr lang="ar-EG" sz="2800" b="1" dirty="0" smtClean="0">
                <a:solidFill>
                  <a:schemeClr val="bg1"/>
                </a:solidFill>
                <a:latin typeface="Times New Roman" panose="02020603050405020304" pitchFamily="18" charset="0"/>
                <a:cs typeface="Times New Roman" panose="02020603050405020304" pitchFamily="18" charset="0"/>
              </a:rPr>
              <a:t>المرفق </a:t>
            </a:r>
            <a:r>
              <a:rPr lang="ar-EG" sz="2800" b="1" dirty="0">
                <a:solidFill>
                  <a:schemeClr val="bg1"/>
                </a:solidFill>
                <a:latin typeface="Times New Roman" panose="02020603050405020304" pitchFamily="18" charset="0"/>
                <a:cs typeface="Times New Roman" panose="02020603050405020304" pitchFamily="18" charset="0"/>
              </a:rPr>
              <a:t>العام للتعديل </a:t>
            </a:r>
            <a:r>
              <a:rPr lang="ar-EG" sz="2800" b="1" dirty="0" smtClean="0">
                <a:solidFill>
                  <a:schemeClr val="bg1"/>
                </a:solidFill>
                <a:latin typeface="Times New Roman" panose="02020603050405020304" pitchFamily="18" charset="0"/>
                <a:cs typeface="Times New Roman" panose="02020603050405020304" pitchFamily="18" charset="0"/>
              </a:rPr>
              <a:t>والتغيير</a:t>
            </a:r>
          </a:p>
          <a:p>
            <a:pPr algn="r">
              <a:lnSpc>
                <a:spcPct val="120000"/>
              </a:lnSpc>
            </a:pPr>
            <a:r>
              <a:rPr lang="ar-EG" sz="2800" b="1" dirty="0" smtClean="0">
                <a:solidFill>
                  <a:schemeClr val="bg1"/>
                </a:solidFill>
                <a:latin typeface="Times New Roman" panose="02020603050405020304" pitchFamily="18" charset="0"/>
                <a:cs typeface="Times New Roman" panose="02020603050405020304" pitchFamily="18" charset="0"/>
              </a:rPr>
              <a:t>ثانيا: ظهور مبادئ حديثة حاكمة لسير المرفق العام في ظل الادارة الالكترونية  </a:t>
            </a:r>
            <a:endParaRPr lang="ar-EG" sz="2800" b="1" dirty="0">
              <a:solidFill>
                <a:schemeClr val="bg1"/>
              </a:solidFill>
              <a:latin typeface="Times New Roman" panose="02020603050405020304" pitchFamily="18" charset="0"/>
              <a:cs typeface="Times New Roman" panose="02020603050405020304" pitchFamily="18" charset="0"/>
            </a:endParaRPr>
          </a:p>
          <a:p>
            <a:pPr algn="r">
              <a:lnSpc>
                <a:spcPct val="120000"/>
              </a:lnSpc>
            </a:pPr>
            <a:endParaRPr lang="ar-EG" sz="2800" b="1" dirty="0" smtClean="0">
              <a:solidFill>
                <a:schemeClr val="bg1"/>
              </a:solidFill>
              <a:latin typeface="Times New Roman" panose="02020603050405020304" pitchFamily="18" charset="0"/>
              <a:cs typeface="Times New Roman" panose="02020603050405020304" pitchFamily="18" charset="0"/>
            </a:endParaRPr>
          </a:p>
          <a:p>
            <a:pPr algn="r">
              <a:lnSpc>
                <a:spcPct val="120000"/>
              </a:lnSpc>
            </a:pPr>
            <a:r>
              <a:rPr lang="ar-EG" sz="2800" b="1" dirty="0" smtClean="0">
                <a:solidFill>
                  <a:schemeClr val="bg1"/>
                </a:solidFill>
                <a:latin typeface="Times New Roman" panose="02020603050405020304" pitchFamily="18" charset="0"/>
                <a:cs typeface="Times New Roman" panose="02020603050405020304" pitchFamily="18" charset="0"/>
              </a:rPr>
              <a:t> </a:t>
            </a:r>
          </a:p>
        </p:txBody>
      </p:sp>
      <p:sp>
        <p:nvSpPr>
          <p:cNvPr id="41" name="TextBox 40">
            <a:extLst>
              <a:ext uri="{FF2B5EF4-FFF2-40B4-BE49-F238E27FC236}">
                <a16:creationId xmlns:a16="http://schemas.microsoft.com/office/drawing/2014/main" xmlns="" id="{C7D257D7-D9C6-8F63-F8F8-E2BE53F2E2DB}"/>
              </a:ext>
            </a:extLst>
          </p:cNvPr>
          <p:cNvSpPr txBox="1"/>
          <p:nvPr/>
        </p:nvSpPr>
        <p:spPr>
          <a:xfrm>
            <a:off x="6301339" y="1259391"/>
            <a:ext cx="2537874" cy="584775"/>
          </a:xfrm>
          <a:prstGeom prst="rect">
            <a:avLst/>
          </a:prstGeom>
          <a:noFill/>
        </p:spPr>
        <p:txBody>
          <a:bodyPr wrap="none" rtlCol="0">
            <a:spAutoFit/>
          </a:bodyPr>
          <a:lstStyle/>
          <a:p>
            <a:r>
              <a:rPr lang="ar-EG" sz="3200" b="1" dirty="0" smtClean="0">
                <a:solidFill>
                  <a:srgbClr val="FF0000"/>
                </a:solidFill>
                <a:latin typeface="Times New Roman" panose="02020603050405020304" pitchFamily="18" charset="0"/>
                <a:cs typeface="Times New Roman" panose="02020603050405020304" pitchFamily="18" charset="0"/>
              </a:rPr>
              <a:t>محاور  المحاضرة</a:t>
            </a:r>
            <a:endParaRPr lang="en-US" sz="3200" b="1" dirty="0">
              <a:solidFill>
                <a:srgbClr val="FF0000"/>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xmlns="" id="{20D19C38-D110-EE5A-C35B-B7A999B68582}"/>
              </a:ext>
            </a:extLst>
          </p:cNvPr>
          <p:cNvSpPr txBox="1"/>
          <p:nvPr/>
        </p:nvSpPr>
        <p:spPr>
          <a:xfrm>
            <a:off x="6301339" y="6396020"/>
            <a:ext cx="2616200" cy="400110"/>
          </a:xfrm>
          <a:prstGeom prst="rect">
            <a:avLst/>
          </a:prstGeom>
          <a:noFill/>
        </p:spPr>
        <p:txBody>
          <a:bodyPr wrap="square" rtlCol="0">
            <a:spAutoFit/>
          </a:bodyPr>
          <a:lstStyle/>
          <a:p>
            <a:pPr algn="ctr"/>
            <a:r>
              <a:rPr lang="en-US" sz="2000" dirty="0" smtClean="0">
                <a:solidFill>
                  <a:schemeClr val="bg1"/>
                </a:solidFill>
              </a:rPr>
              <a:t>www.midocean.ae</a:t>
            </a:r>
            <a:endParaRPr lang="en-US" sz="2000" dirty="0">
              <a:solidFill>
                <a:schemeClr val="bg1"/>
              </a:solidFill>
            </a:endParaRPr>
          </a:p>
        </p:txBody>
      </p:sp>
    </p:spTree>
    <p:extLst>
      <p:ext uri="{BB962C8B-B14F-4D97-AF65-F5344CB8AC3E}">
        <p14:creationId xmlns:p14="http://schemas.microsoft.com/office/powerpoint/2010/main" val="2257388018"/>
      </p:ext>
    </p:extLst>
  </p:cSld>
  <p:clrMapOvr>
    <a:masterClrMapping/>
  </p:clrMapOvr>
  <mc:AlternateContent xmlns:mc="http://schemas.openxmlformats.org/markup-compatibility/2006" xmlns:p14="http://schemas.microsoft.com/office/powerpoint/2010/main">
    <mc:Choice Requires="p14">
      <p:transition spd="slow" p14:dur="2000" advTm="77474"/>
    </mc:Choice>
    <mc:Fallback xmlns="">
      <p:transition spd="slow" advTm="7747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normAutofit fontScale="90000"/>
          </a:bodyPr>
          <a:lstStyle/>
          <a:p>
            <a:pPr algn="ctr"/>
            <a:r>
              <a:rPr lang="ar-EG" dirty="0" smtClean="0">
                <a:solidFill>
                  <a:schemeClr val="bg1"/>
                </a:solidFill>
              </a:rPr>
              <a:t/>
            </a:r>
            <a:br>
              <a:rPr lang="ar-EG" dirty="0" smtClean="0">
                <a:solidFill>
                  <a:schemeClr val="bg1"/>
                </a:solidFill>
              </a:rPr>
            </a:br>
            <a:r>
              <a:rPr lang="ar-EG" dirty="0">
                <a:solidFill>
                  <a:schemeClr val="bg1"/>
                </a:solidFill>
              </a:rPr>
              <a:t/>
            </a:r>
            <a:br>
              <a:rPr lang="ar-EG" dirty="0">
                <a:solidFill>
                  <a:schemeClr val="bg1"/>
                </a:solidFill>
              </a:rPr>
            </a:br>
            <a:r>
              <a:rPr lang="ar-EG" dirty="0" smtClean="0">
                <a:solidFill>
                  <a:schemeClr val="bg1"/>
                </a:solidFill>
              </a:rPr>
              <a:t/>
            </a:r>
            <a:br>
              <a:rPr lang="ar-EG" dirty="0" smtClean="0">
                <a:solidFill>
                  <a:schemeClr val="bg1"/>
                </a:solidFill>
              </a:rPr>
            </a:br>
            <a:r>
              <a:rPr lang="ar-EG" dirty="0" smtClean="0">
                <a:solidFill>
                  <a:schemeClr val="bg1"/>
                </a:solidFill>
              </a:rPr>
              <a:t>أولا</a:t>
            </a:r>
            <a:r>
              <a:rPr lang="ar-EG" dirty="0">
                <a:solidFill>
                  <a:schemeClr val="bg1"/>
                </a:solidFill>
              </a:rPr>
              <a:t>: </a:t>
            </a:r>
            <a:r>
              <a:rPr lang="ar-EG" dirty="0" smtClean="0">
                <a:solidFill>
                  <a:schemeClr val="bg1"/>
                </a:solidFill>
              </a:rPr>
              <a:t>مبدأ </a:t>
            </a:r>
            <a:r>
              <a:rPr lang="ar-EG" dirty="0">
                <a:solidFill>
                  <a:schemeClr val="bg1"/>
                </a:solidFill>
              </a:rPr>
              <a:t>المساواة أمام المرافق العامة - مبدأ قابلية </a:t>
            </a:r>
            <a:br>
              <a:rPr lang="ar-EG" dirty="0">
                <a:solidFill>
                  <a:schemeClr val="bg1"/>
                </a:solidFill>
              </a:rPr>
            </a:br>
            <a:r>
              <a:rPr lang="ar-EG" dirty="0" smtClean="0">
                <a:solidFill>
                  <a:schemeClr val="bg1"/>
                </a:solidFill>
              </a:rPr>
              <a:t>المرفق </a:t>
            </a:r>
            <a:r>
              <a:rPr lang="ar-EG" dirty="0">
                <a:solidFill>
                  <a:schemeClr val="bg1"/>
                </a:solidFill>
              </a:rPr>
              <a:t>العام للتعديل </a:t>
            </a:r>
            <a:r>
              <a:rPr lang="ar-EG" dirty="0" smtClean="0">
                <a:solidFill>
                  <a:schemeClr val="bg1"/>
                </a:solidFill>
              </a:rPr>
              <a:t>والتغيير</a:t>
            </a:r>
            <a:br>
              <a:rPr lang="ar-EG" dirty="0" smtClean="0">
                <a:solidFill>
                  <a:schemeClr val="bg1"/>
                </a:solidFill>
              </a:rPr>
            </a:br>
            <a:endParaRPr lang="ar-EG" dirty="0">
              <a:solidFill>
                <a:schemeClr val="bg1"/>
              </a:solidFill>
            </a:endParaRPr>
          </a:p>
        </p:txBody>
      </p:sp>
      <p:sp>
        <p:nvSpPr>
          <p:cNvPr id="3" name="عنصر نائب للمحتوى 2"/>
          <p:cNvSpPr>
            <a:spLocks noGrp="1"/>
          </p:cNvSpPr>
          <p:nvPr>
            <p:ph idx="1"/>
          </p:nvPr>
        </p:nvSpPr>
        <p:spPr>
          <a:xfrm>
            <a:off x="2187615" y="1805651"/>
            <a:ext cx="7841908" cy="3599728"/>
          </a:xfrm>
        </p:spPr>
        <p:txBody>
          <a:bodyPr>
            <a:normAutofit/>
          </a:bodyPr>
          <a:lstStyle/>
          <a:p>
            <a:pPr marL="0" indent="0" algn="just" rtl="1">
              <a:lnSpc>
                <a:spcPct val="150000"/>
              </a:lnSpc>
              <a:buNone/>
            </a:pPr>
            <a:endParaRPr lang="ar-EG" dirty="0" smtClean="0">
              <a:solidFill>
                <a:schemeClr val="bg1"/>
              </a:solidFill>
              <a:latin typeface="Simplified Arabic" pitchFamily="18" charset="-78"/>
              <a:cs typeface="Simplified Arabic" pitchFamily="18" charset="-78"/>
            </a:endParaRPr>
          </a:p>
          <a:p>
            <a:pPr marL="0" indent="0" algn="just" rtl="1">
              <a:lnSpc>
                <a:spcPct val="150000"/>
              </a:lnSpc>
              <a:buNone/>
            </a:pPr>
            <a:r>
              <a:rPr lang="ar-EG" dirty="0" smtClean="0">
                <a:solidFill>
                  <a:schemeClr val="bg1"/>
                </a:solidFill>
                <a:latin typeface="Simplified Arabic" pitchFamily="18" charset="-78"/>
                <a:cs typeface="Simplified Arabic" pitchFamily="18" charset="-78"/>
              </a:rPr>
              <a:t>نتناول هنا كما هو واضح من العنوان: </a:t>
            </a:r>
          </a:p>
          <a:p>
            <a:pPr marL="0" indent="0" algn="just" rtl="1">
              <a:lnSpc>
                <a:spcPct val="150000"/>
              </a:lnSpc>
              <a:buNone/>
            </a:pPr>
            <a:r>
              <a:rPr lang="ar-EG" dirty="0" smtClean="0">
                <a:solidFill>
                  <a:schemeClr val="bg1"/>
                </a:solidFill>
                <a:latin typeface="Simplified Arabic" pitchFamily="18" charset="-78"/>
                <a:cs typeface="Simplified Arabic" pitchFamily="18" charset="-78"/>
              </a:rPr>
              <a:t>1- مبدأ المساواة أمام المرافق العامة </a:t>
            </a:r>
          </a:p>
          <a:p>
            <a:pPr marL="0" indent="0" algn="just" rtl="1">
              <a:lnSpc>
                <a:spcPct val="150000"/>
              </a:lnSpc>
              <a:buNone/>
            </a:pPr>
            <a:r>
              <a:rPr lang="ar-EG" dirty="0" smtClean="0">
                <a:solidFill>
                  <a:schemeClr val="bg1"/>
                </a:solidFill>
                <a:latin typeface="Simplified Arabic" pitchFamily="18" charset="-78"/>
                <a:cs typeface="Simplified Arabic" pitchFamily="18" charset="-78"/>
              </a:rPr>
              <a:t>2-مبدأ قابلية المرفق العام للتعديل والتغيير </a:t>
            </a:r>
          </a:p>
        </p:txBody>
      </p:sp>
      <p:pic>
        <p:nvPicPr>
          <p:cNvPr id="4" name="Picture 16">
            <a:extLst>
              <a:ext uri="{FF2B5EF4-FFF2-40B4-BE49-F238E27FC236}">
                <a16:creationId xmlns:a16="http://schemas.microsoft.com/office/drawing/2014/main" xmlns=""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717006" y="-64526"/>
            <a:ext cx="2383737" cy="1125123"/>
          </a:xfrm>
          <a:prstGeom prst="rect">
            <a:avLst/>
          </a:prstGeom>
        </p:spPr>
      </p:pic>
      <p:sp>
        <p:nvSpPr>
          <p:cNvPr id="5" name="عنصر نائب لرقم الشريحة 4"/>
          <p:cNvSpPr>
            <a:spLocks noGrp="1"/>
          </p:cNvSpPr>
          <p:nvPr>
            <p:ph type="sldNum" sz="quarter" idx="12"/>
          </p:nvPr>
        </p:nvSpPr>
        <p:spPr/>
        <p:txBody>
          <a:bodyPr/>
          <a:lstStyle/>
          <a:p>
            <a:fld id="{F7542ADD-394E-41F3-B704-951748884AEE}" type="slidenum">
              <a:rPr lang="en-US" smtClean="0"/>
              <a:t>4</a:t>
            </a:fld>
            <a:endParaRPr lang="en-US"/>
          </a:p>
        </p:txBody>
      </p:sp>
    </p:spTree>
    <p:extLst>
      <p:ext uri="{BB962C8B-B14F-4D97-AF65-F5344CB8AC3E}">
        <p14:creationId xmlns:p14="http://schemas.microsoft.com/office/powerpoint/2010/main" val="3886263778"/>
      </p:ext>
    </p:extLst>
  </p:cSld>
  <p:clrMapOvr>
    <a:masterClrMapping/>
  </p:clrMapOvr>
  <mc:AlternateContent xmlns:mc="http://schemas.openxmlformats.org/markup-compatibility/2006" xmlns:p14="http://schemas.microsoft.com/office/powerpoint/2010/main">
    <mc:Choice Requires="p14">
      <p:transition spd="slow" p14:dur="2000" advTm="127255"/>
    </mc:Choice>
    <mc:Fallback xmlns="">
      <p:transition spd="slow" advTm="127255"/>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838200" y="365126"/>
            <a:ext cx="10515600" cy="572424"/>
          </a:xfrm>
        </p:spPr>
        <p:txBody>
          <a:bodyPr>
            <a:normAutofit fontScale="90000"/>
          </a:bodyPr>
          <a:lstStyle/>
          <a:p>
            <a:pPr algn="r"/>
            <a:endParaRPr lang="en-US" dirty="0"/>
          </a:p>
        </p:txBody>
      </p:sp>
      <p:sp>
        <p:nvSpPr>
          <p:cNvPr id="3" name="عنصر نائب للمحتوى 2"/>
          <p:cNvSpPr>
            <a:spLocks noGrp="1"/>
          </p:cNvSpPr>
          <p:nvPr>
            <p:ph idx="1"/>
          </p:nvPr>
        </p:nvSpPr>
        <p:spPr>
          <a:xfrm>
            <a:off x="2180864" y="1296366"/>
            <a:ext cx="8508092" cy="4467828"/>
          </a:xfrm>
        </p:spPr>
        <p:txBody>
          <a:bodyPr>
            <a:normAutofit/>
          </a:bodyPr>
          <a:lstStyle/>
          <a:p>
            <a:pPr marL="0" indent="0" algn="ctr">
              <a:lnSpc>
                <a:spcPct val="150000"/>
              </a:lnSpc>
              <a:buNone/>
            </a:pPr>
            <a:r>
              <a:rPr lang="ar-EG" b="1" u="sng" dirty="0">
                <a:solidFill>
                  <a:schemeClr val="bg1"/>
                </a:solidFill>
                <a:latin typeface="Simplified Arabic" pitchFamily="18" charset="-78"/>
                <a:cs typeface="Simplified Arabic" pitchFamily="18" charset="-78"/>
              </a:rPr>
              <a:t>1- مبدأ المساواة أمام المرافق العامة </a:t>
            </a:r>
          </a:p>
          <a:p>
            <a:pPr marL="0" indent="0" algn="r">
              <a:lnSpc>
                <a:spcPct val="150000"/>
              </a:lnSpc>
              <a:buNone/>
            </a:pPr>
            <a:endParaRPr lang="ar-EG" dirty="0" smtClean="0">
              <a:solidFill>
                <a:schemeClr val="bg1"/>
              </a:solidFill>
              <a:latin typeface="Simplified Arabic" pitchFamily="18" charset="-78"/>
              <a:cs typeface="Simplified Arabic" pitchFamily="18" charset="-78"/>
            </a:endParaRPr>
          </a:p>
          <a:p>
            <a:pPr marL="0" indent="0" algn="just" rtl="1">
              <a:lnSpc>
                <a:spcPct val="150000"/>
              </a:lnSpc>
              <a:buNone/>
            </a:pPr>
            <a:r>
              <a:rPr lang="ar-EG" dirty="0" smtClean="0">
                <a:solidFill>
                  <a:schemeClr val="bg1"/>
                </a:solidFill>
                <a:latin typeface="Simplified Arabic" pitchFamily="18" charset="-78"/>
                <a:cs typeface="Simplified Arabic" pitchFamily="18" charset="-78"/>
              </a:rPr>
              <a:t>لقد أمرت الديانات السماوية بالمساواة بين الناس، وجاء هذا المبدأ في المواثيق الدولية المختلفة لحقوق الإنسان، كما لا يخلو دستور دولة من النص عليه. </a:t>
            </a:r>
          </a:p>
        </p:txBody>
      </p:sp>
      <p:pic>
        <p:nvPicPr>
          <p:cNvPr id="4" name="Picture 16">
            <a:extLst>
              <a:ext uri="{FF2B5EF4-FFF2-40B4-BE49-F238E27FC236}">
                <a16:creationId xmlns:a16="http://schemas.microsoft.com/office/drawing/2014/main" xmlns=""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5" name="عنصر نائب لرقم الشريحة 4"/>
          <p:cNvSpPr>
            <a:spLocks noGrp="1"/>
          </p:cNvSpPr>
          <p:nvPr>
            <p:ph type="sldNum" sz="quarter" idx="12"/>
          </p:nvPr>
        </p:nvSpPr>
        <p:spPr/>
        <p:txBody>
          <a:bodyPr/>
          <a:lstStyle/>
          <a:p>
            <a:fld id="{F7542ADD-394E-41F3-B704-951748884AEE}" type="slidenum">
              <a:rPr lang="en-US" smtClean="0"/>
              <a:t>5</a:t>
            </a:fld>
            <a:endParaRPr lang="en-US"/>
          </a:p>
        </p:txBody>
      </p:sp>
    </p:spTree>
    <p:extLst>
      <p:ext uri="{BB962C8B-B14F-4D97-AF65-F5344CB8AC3E}">
        <p14:creationId xmlns:p14="http://schemas.microsoft.com/office/powerpoint/2010/main" val="126646033"/>
      </p:ext>
    </p:extLst>
  </p:cSld>
  <p:clrMapOvr>
    <a:masterClrMapping/>
  </p:clrMapOvr>
  <mc:AlternateContent xmlns:mc="http://schemas.openxmlformats.org/markup-compatibility/2006" xmlns:p14="http://schemas.microsoft.com/office/powerpoint/2010/main">
    <mc:Choice Requires="p14">
      <p:transition spd="slow" p14:dur="2000" advTm="101913"/>
    </mc:Choice>
    <mc:Fallback xmlns="">
      <p:transition spd="slow" advTm="101913"/>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noAutofit/>
          </a:bodyPr>
          <a:lstStyle/>
          <a:p>
            <a:pPr algn="ctr"/>
            <a:endParaRPr lang="en-US" sz="4800" dirty="0">
              <a:solidFill>
                <a:schemeClr val="bg1"/>
              </a:solidFill>
            </a:endParaRPr>
          </a:p>
        </p:txBody>
      </p:sp>
      <p:sp>
        <p:nvSpPr>
          <p:cNvPr id="3" name="عنصر نائب للمحتوى 2"/>
          <p:cNvSpPr>
            <a:spLocks noGrp="1"/>
          </p:cNvSpPr>
          <p:nvPr>
            <p:ph idx="1"/>
          </p:nvPr>
        </p:nvSpPr>
        <p:spPr>
          <a:xfrm>
            <a:off x="2095018" y="1782501"/>
            <a:ext cx="7697164" cy="4074289"/>
          </a:xfrm>
        </p:spPr>
        <p:txBody>
          <a:bodyPr/>
          <a:lstStyle/>
          <a:p>
            <a:pPr marL="0" indent="0" algn="just" rtl="1">
              <a:lnSpc>
                <a:spcPct val="150000"/>
              </a:lnSpc>
              <a:buNone/>
            </a:pPr>
            <a:endParaRPr lang="ar-EG" dirty="0" smtClean="0">
              <a:solidFill>
                <a:schemeClr val="bg1"/>
              </a:solidFill>
              <a:latin typeface="Simplified Arabic" pitchFamily="18" charset="-78"/>
              <a:cs typeface="Simplified Arabic" pitchFamily="18" charset="-78"/>
            </a:endParaRPr>
          </a:p>
          <a:p>
            <a:pPr marL="0" indent="0" algn="just" rtl="1">
              <a:lnSpc>
                <a:spcPct val="150000"/>
              </a:lnSpc>
              <a:buNone/>
            </a:pPr>
            <a:r>
              <a:rPr lang="ar-EG" dirty="0" smtClean="0">
                <a:solidFill>
                  <a:schemeClr val="bg1"/>
                </a:solidFill>
                <a:latin typeface="Simplified Arabic" pitchFamily="18" charset="-78"/>
                <a:cs typeface="Simplified Arabic" pitchFamily="18" charset="-78"/>
              </a:rPr>
              <a:t>ومبدأ المساواة بين المواطنين أمام المرافق العام ينبثق من المبدأ العام للمساواة أمام القانون في الحقوق والواجبات، فالجميع يتمتع بالحماية القانونية المتساوية دون تفرقة على أي أساس سواء اللغة أو الدين أو العرق أو الآراء أو الموقع الجغرافي أو غير ذلك.</a:t>
            </a:r>
          </a:p>
        </p:txBody>
      </p:sp>
      <p:pic>
        <p:nvPicPr>
          <p:cNvPr id="4" name="Picture 16">
            <a:extLst>
              <a:ext uri="{FF2B5EF4-FFF2-40B4-BE49-F238E27FC236}">
                <a16:creationId xmlns:a16="http://schemas.microsoft.com/office/drawing/2014/main" xmlns=""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313789"/>
            <a:ext cx="2383737" cy="1125123"/>
          </a:xfrm>
          <a:prstGeom prst="rect">
            <a:avLst/>
          </a:prstGeom>
        </p:spPr>
      </p:pic>
      <p:sp>
        <p:nvSpPr>
          <p:cNvPr id="5" name="عنصر نائب لرقم الشريحة 4"/>
          <p:cNvSpPr>
            <a:spLocks noGrp="1"/>
          </p:cNvSpPr>
          <p:nvPr>
            <p:ph type="sldNum" sz="quarter" idx="12"/>
          </p:nvPr>
        </p:nvSpPr>
        <p:spPr/>
        <p:txBody>
          <a:bodyPr/>
          <a:lstStyle/>
          <a:p>
            <a:fld id="{F7542ADD-394E-41F3-B704-951748884AEE}" type="slidenum">
              <a:rPr lang="en-US" smtClean="0"/>
              <a:t>6</a:t>
            </a:fld>
            <a:endParaRPr lang="en-US"/>
          </a:p>
        </p:txBody>
      </p:sp>
    </p:spTree>
    <p:extLst>
      <p:ext uri="{BB962C8B-B14F-4D97-AF65-F5344CB8AC3E}">
        <p14:creationId xmlns:p14="http://schemas.microsoft.com/office/powerpoint/2010/main" val="2475422790"/>
      </p:ext>
    </p:extLst>
  </p:cSld>
  <p:clrMapOvr>
    <a:masterClrMapping/>
  </p:clrMapOvr>
  <mc:AlternateContent xmlns:mc="http://schemas.openxmlformats.org/markup-compatibility/2006" xmlns:p14="http://schemas.microsoft.com/office/powerpoint/2010/main">
    <mc:Choice Requires="p14">
      <p:transition spd="slow" p14:dur="2000" advTm="108820"/>
    </mc:Choice>
    <mc:Fallback xmlns="">
      <p:transition spd="slow" advTm="108820"/>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endParaRPr lang="en-US" dirty="0"/>
          </a:p>
        </p:txBody>
      </p:sp>
      <p:sp>
        <p:nvSpPr>
          <p:cNvPr id="3" name="عنصر نائب للمحتوى 2"/>
          <p:cNvSpPr>
            <a:spLocks noGrp="1"/>
          </p:cNvSpPr>
          <p:nvPr>
            <p:ph idx="1"/>
          </p:nvPr>
        </p:nvSpPr>
        <p:spPr>
          <a:xfrm>
            <a:off x="1608882" y="1921397"/>
            <a:ext cx="8634714" cy="3646026"/>
          </a:xfrm>
        </p:spPr>
        <p:txBody>
          <a:bodyPr/>
          <a:lstStyle/>
          <a:p>
            <a:pPr marL="0" indent="0" algn="just" rtl="1">
              <a:lnSpc>
                <a:spcPct val="150000"/>
              </a:lnSpc>
              <a:buNone/>
            </a:pPr>
            <a:r>
              <a:rPr lang="ar-EG" dirty="0" smtClean="0">
                <a:solidFill>
                  <a:schemeClr val="bg1"/>
                </a:solidFill>
                <a:latin typeface="Simplified Arabic" pitchFamily="18" charset="-78"/>
                <a:cs typeface="Simplified Arabic" pitchFamily="18" charset="-78"/>
              </a:rPr>
              <a:t> </a:t>
            </a:r>
          </a:p>
          <a:p>
            <a:pPr marL="0" indent="0" algn="just" rtl="1">
              <a:lnSpc>
                <a:spcPct val="150000"/>
              </a:lnSpc>
              <a:buNone/>
            </a:pPr>
            <a:r>
              <a:rPr lang="ar-EG" dirty="0" smtClean="0">
                <a:solidFill>
                  <a:schemeClr val="bg1"/>
                </a:solidFill>
                <a:latin typeface="Simplified Arabic" pitchFamily="18" charset="-78"/>
                <a:cs typeface="Simplified Arabic" pitchFamily="18" charset="-78"/>
              </a:rPr>
              <a:t>ويقصد بمبدأ المساواة أمام المرافق العامة تمتع المواطنين بخدمات المرافق العامة وتحمل أعبائها دون تمييز، بالنسبة لمن تماثلت مراكزهم القانونية من حيث توافر شروط تقديم الخدمة أو تحمل العبء.</a:t>
            </a:r>
            <a:endParaRPr lang="ar-EG" dirty="0">
              <a:solidFill>
                <a:schemeClr val="bg1"/>
              </a:solidFill>
              <a:latin typeface="Simplified Arabic" pitchFamily="18" charset="-78"/>
              <a:cs typeface="Simplified Arabic" pitchFamily="18" charset="-78"/>
            </a:endParaRPr>
          </a:p>
        </p:txBody>
      </p:sp>
      <p:pic>
        <p:nvPicPr>
          <p:cNvPr id="4" name="Picture 16">
            <a:extLst>
              <a:ext uri="{FF2B5EF4-FFF2-40B4-BE49-F238E27FC236}">
                <a16:creationId xmlns:a16="http://schemas.microsoft.com/office/drawing/2014/main" xmlns=""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5" name="عنصر نائب لرقم الشريحة 4"/>
          <p:cNvSpPr>
            <a:spLocks noGrp="1"/>
          </p:cNvSpPr>
          <p:nvPr>
            <p:ph type="sldNum" sz="quarter" idx="12"/>
          </p:nvPr>
        </p:nvSpPr>
        <p:spPr/>
        <p:txBody>
          <a:bodyPr/>
          <a:lstStyle/>
          <a:p>
            <a:fld id="{F7542ADD-394E-41F3-B704-951748884AEE}" type="slidenum">
              <a:rPr lang="en-US" smtClean="0"/>
              <a:t>7</a:t>
            </a:fld>
            <a:endParaRPr lang="en-US"/>
          </a:p>
        </p:txBody>
      </p:sp>
    </p:spTree>
    <p:extLst>
      <p:ext uri="{BB962C8B-B14F-4D97-AF65-F5344CB8AC3E}">
        <p14:creationId xmlns:p14="http://schemas.microsoft.com/office/powerpoint/2010/main" val="2732254774"/>
      </p:ext>
    </p:extLst>
  </p:cSld>
  <p:clrMapOvr>
    <a:masterClrMapping/>
  </p:clrMapOvr>
  <mc:AlternateContent xmlns:mc="http://schemas.openxmlformats.org/markup-compatibility/2006" xmlns:p14="http://schemas.microsoft.com/office/powerpoint/2010/main">
    <mc:Choice Requires="p14">
      <p:transition spd="slow" p14:dur="2000" advTm="121762"/>
    </mc:Choice>
    <mc:Fallback xmlns="">
      <p:transition spd="slow" advTm="121762"/>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1516283" y="1886673"/>
            <a:ext cx="8866207" cy="3541854"/>
          </a:xfrm>
        </p:spPr>
        <p:txBody>
          <a:bodyPr>
            <a:normAutofit/>
          </a:bodyPr>
          <a:lstStyle/>
          <a:p>
            <a:pPr marL="0" indent="0" algn="just" rtl="1">
              <a:lnSpc>
                <a:spcPct val="150000"/>
              </a:lnSpc>
              <a:buNone/>
            </a:pPr>
            <a:endParaRPr lang="ar-EG" dirty="0" smtClean="0">
              <a:solidFill>
                <a:schemeClr val="bg1"/>
              </a:solidFill>
              <a:latin typeface="Simplified Arabic" pitchFamily="18" charset="-78"/>
              <a:cs typeface="Simplified Arabic" pitchFamily="18" charset="-78"/>
            </a:endParaRPr>
          </a:p>
          <a:p>
            <a:pPr marL="0" indent="0" algn="just" rtl="1">
              <a:lnSpc>
                <a:spcPct val="150000"/>
              </a:lnSpc>
              <a:buNone/>
            </a:pPr>
            <a:r>
              <a:rPr lang="ar-EG" dirty="0" smtClean="0">
                <a:solidFill>
                  <a:schemeClr val="bg1"/>
                </a:solidFill>
                <a:latin typeface="Simplified Arabic" pitchFamily="18" charset="-78"/>
                <a:cs typeface="Simplified Arabic" pitchFamily="18" charset="-78"/>
              </a:rPr>
              <a:t>فالمساواة كما هو معروف في القانون لا يقصد منها المساواة بين الجميع رغم اختلاف ظروفهم وأوضاعهم أي المساواة الحسابية أو المطلقة، فالمساواة نسبية أي تكون بين جميع الأشخاص أصحاب المراكز القانونية المتماثلة.</a:t>
            </a:r>
          </a:p>
        </p:txBody>
      </p:sp>
      <p:sp>
        <p:nvSpPr>
          <p:cNvPr id="2" name="عنوان 1"/>
          <p:cNvSpPr>
            <a:spLocks noGrp="1"/>
          </p:cNvSpPr>
          <p:nvPr>
            <p:ph type="title"/>
          </p:nvPr>
        </p:nvSpPr>
        <p:spPr/>
        <p:txBody>
          <a:bodyPr/>
          <a:lstStyle/>
          <a:p>
            <a:endParaRPr lang="en-US" dirty="0"/>
          </a:p>
        </p:txBody>
      </p:sp>
      <p:pic>
        <p:nvPicPr>
          <p:cNvPr id="4" name="Picture 16">
            <a:extLst>
              <a:ext uri="{FF2B5EF4-FFF2-40B4-BE49-F238E27FC236}">
                <a16:creationId xmlns:a16="http://schemas.microsoft.com/office/drawing/2014/main" xmlns=""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5" name="عنصر نائب لرقم الشريحة 4"/>
          <p:cNvSpPr>
            <a:spLocks noGrp="1"/>
          </p:cNvSpPr>
          <p:nvPr>
            <p:ph type="sldNum" sz="quarter" idx="12"/>
          </p:nvPr>
        </p:nvSpPr>
        <p:spPr/>
        <p:txBody>
          <a:bodyPr/>
          <a:lstStyle/>
          <a:p>
            <a:fld id="{F7542ADD-394E-41F3-B704-951748884AEE}" type="slidenum">
              <a:rPr lang="en-US" smtClean="0"/>
              <a:t>8</a:t>
            </a:fld>
            <a:endParaRPr lang="en-US"/>
          </a:p>
        </p:txBody>
      </p:sp>
    </p:spTree>
    <p:extLst>
      <p:ext uri="{BB962C8B-B14F-4D97-AF65-F5344CB8AC3E}">
        <p14:creationId xmlns:p14="http://schemas.microsoft.com/office/powerpoint/2010/main" val="1023902879"/>
      </p:ext>
    </p:extLst>
  </p:cSld>
  <p:clrMapOvr>
    <a:masterClrMapping/>
  </p:clrMapOvr>
  <mc:AlternateContent xmlns:mc="http://schemas.openxmlformats.org/markup-compatibility/2006" xmlns:p14="http://schemas.microsoft.com/office/powerpoint/2010/main">
    <mc:Choice Requires="p14">
      <p:transition spd="slow" p14:dur="2000" advTm="97565"/>
    </mc:Choice>
    <mc:Fallback xmlns="">
      <p:transition spd="slow" advTm="97565"/>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pPr algn="r"/>
            <a:endParaRPr lang="en-US" dirty="0"/>
          </a:p>
        </p:txBody>
      </p:sp>
      <p:sp>
        <p:nvSpPr>
          <p:cNvPr id="3" name="عنصر نائب للمحتوى 2"/>
          <p:cNvSpPr>
            <a:spLocks noGrp="1"/>
          </p:cNvSpPr>
          <p:nvPr>
            <p:ph idx="1"/>
          </p:nvPr>
        </p:nvSpPr>
        <p:spPr>
          <a:xfrm>
            <a:off x="2152891" y="2083443"/>
            <a:ext cx="8125428" cy="4093520"/>
          </a:xfrm>
        </p:spPr>
        <p:txBody>
          <a:bodyPr>
            <a:normAutofit/>
          </a:bodyPr>
          <a:lstStyle/>
          <a:p>
            <a:pPr marL="0" lvl="0" indent="0" algn="just" rtl="1">
              <a:lnSpc>
                <a:spcPct val="150000"/>
              </a:lnSpc>
              <a:buNone/>
            </a:pPr>
            <a:endParaRPr lang="ar-EG" dirty="0" smtClean="0">
              <a:solidFill>
                <a:schemeClr val="bg1"/>
              </a:solidFill>
            </a:endParaRPr>
          </a:p>
          <a:p>
            <a:pPr marL="0" lvl="0" indent="0" algn="just" rtl="1">
              <a:lnSpc>
                <a:spcPct val="150000"/>
              </a:lnSpc>
              <a:buNone/>
            </a:pPr>
            <a:r>
              <a:rPr lang="ar-EG" dirty="0" smtClean="0">
                <a:solidFill>
                  <a:schemeClr val="bg1"/>
                </a:solidFill>
              </a:rPr>
              <a:t>وبمعنى أوضح لا تعني المساواة تمتع الجميع بخدمات المرفق دون قيد أو شرط  بل تعني ألا يكون هناك تفرقة أو تمييز بين من تتوافر فيهم شروط الانتفاع بخدمات المرفق.</a:t>
            </a:r>
            <a:endParaRPr lang="en-US" dirty="0">
              <a:solidFill>
                <a:schemeClr val="bg1"/>
              </a:solidFill>
            </a:endParaRPr>
          </a:p>
        </p:txBody>
      </p:sp>
      <p:pic>
        <p:nvPicPr>
          <p:cNvPr id="4" name="Picture 16">
            <a:extLst>
              <a:ext uri="{FF2B5EF4-FFF2-40B4-BE49-F238E27FC236}">
                <a16:creationId xmlns:a16="http://schemas.microsoft.com/office/drawing/2014/main" xmlns=""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5" name="عنصر نائب لرقم الشريحة 4"/>
          <p:cNvSpPr>
            <a:spLocks noGrp="1"/>
          </p:cNvSpPr>
          <p:nvPr>
            <p:ph type="sldNum" sz="quarter" idx="12"/>
          </p:nvPr>
        </p:nvSpPr>
        <p:spPr/>
        <p:txBody>
          <a:bodyPr/>
          <a:lstStyle/>
          <a:p>
            <a:fld id="{F7542ADD-394E-41F3-B704-951748884AEE}" type="slidenum">
              <a:rPr lang="en-US" smtClean="0"/>
              <a:t>9</a:t>
            </a:fld>
            <a:endParaRPr lang="en-US"/>
          </a:p>
        </p:txBody>
      </p:sp>
    </p:spTree>
    <p:extLst>
      <p:ext uri="{BB962C8B-B14F-4D97-AF65-F5344CB8AC3E}">
        <p14:creationId xmlns:p14="http://schemas.microsoft.com/office/powerpoint/2010/main" val="2213295364"/>
      </p:ext>
    </p:extLst>
  </p:cSld>
  <p:clrMapOvr>
    <a:masterClrMapping/>
  </p:clrMapOvr>
  <mc:AlternateContent xmlns:mc="http://schemas.openxmlformats.org/markup-compatibility/2006" xmlns:p14="http://schemas.microsoft.com/office/powerpoint/2010/main">
    <mc:Choice Requires="p14">
      <p:transition spd="slow" p14:dur="2000" advTm="138600"/>
    </mc:Choice>
    <mc:Fallback xmlns="">
      <p:transition spd="slow" advTm="138600"/>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endParaRPr lang="en-US" dirty="0"/>
          </a:p>
        </p:txBody>
      </p:sp>
      <p:sp>
        <p:nvSpPr>
          <p:cNvPr id="3" name="عنصر نائب للمحتوى 2"/>
          <p:cNvSpPr>
            <a:spLocks noGrp="1"/>
          </p:cNvSpPr>
          <p:nvPr>
            <p:ph idx="1"/>
          </p:nvPr>
        </p:nvSpPr>
        <p:spPr>
          <a:xfrm>
            <a:off x="1921397" y="1875100"/>
            <a:ext cx="8345347" cy="4178460"/>
          </a:xfrm>
        </p:spPr>
        <p:txBody>
          <a:bodyPr>
            <a:normAutofit/>
          </a:bodyPr>
          <a:lstStyle/>
          <a:p>
            <a:pPr marL="0" indent="0" algn="just" rtl="1">
              <a:lnSpc>
                <a:spcPct val="150000"/>
              </a:lnSpc>
              <a:buNone/>
            </a:pPr>
            <a:r>
              <a:rPr lang="ar-EG" dirty="0" smtClean="0">
                <a:solidFill>
                  <a:schemeClr val="bg1"/>
                </a:solidFill>
              </a:rPr>
              <a:t>ولا يخل بهذا المبدأ اختلاف الرسم أو المقابل بحسب نوع أو مستوى الخدمة المطلوبة، فعلى سبيل المثال الاختلاف في المقابل الذي يدفعه المواطن نظير خدمة النقل عبر القطار بحسب الدرجة، هل هي الدرجة الأولى</a:t>
            </a:r>
            <a:r>
              <a:rPr lang="ar-EG" dirty="0">
                <a:solidFill>
                  <a:schemeClr val="bg1"/>
                </a:solidFill>
              </a:rPr>
              <a:t> </a:t>
            </a:r>
            <a:r>
              <a:rPr lang="ar-EG" dirty="0" smtClean="0">
                <a:solidFill>
                  <a:schemeClr val="bg1"/>
                </a:solidFill>
              </a:rPr>
              <a:t>أم الثانية، ذلك أن المستوى المقدم من الخدمة يختلف بحسب الدرجة. </a:t>
            </a:r>
          </a:p>
        </p:txBody>
      </p:sp>
      <p:pic>
        <p:nvPicPr>
          <p:cNvPr id="4" name="Picture 16">
            <a:extLst>
              <a:ext uri="{FF2B5EF4-FFF2-40B4-BE49-F238E27FC236}">
                <a16:creationId xmlns:a16="http://schemas.microsoft.com/office/drawing/2014/main" xmlns=""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5" name="عنصر نائب لرقم الشريحة 4"/>
          <p:cNvSpPr>
            <a:spLocks noGrp="1"/>
          </p:cNvSpPr>
          <p:nvPr>
            <p:ph type="sldNum" sz="quarter" idx="12"/>
          </p:nvPr>
        </p:nvSpPr>
        <p:spPr/>
        <p:txBody>
          <a:bodyPr/>
          <a:lstStyle/>
          <a:p>
            <a:fld id="{F7542ADD-394E-41F3-B704-951748884AEE}" type="slidenum">
              <a:rPr lang="en-US" smtClean="0"/>
              <a:t>10</a:t>
            </a:fld>
            <a:endParaRPr lang="en-US"/>
          </a:p>
        </p:txBody>
      </p:sp>
    </p:spTree>
    <p:extLst>
      <p:ext uri="{BB962C8B-B14F-4D97-AF65-F5344CB8AC3E}">
        <p14:creationId xmlns:p14="http://schemas.microsoft.com/office/powerpoint/2010/main" val="284141663"/>
      </p:ext>
    </p:extLst>
  </p:cSld>
  <p:clrMapOvr>
    <a:masterClrMapping/>
  </p:clrMapOvr>
  <mc:AlternateContent xmlns:mc="http://schemas.openxmlformats.org/markup-compatibility/2006" xmlns:p14="http://schemas.microsoft.com/office/powerpoint/2010/main">
    <mc:Choice Requires="p14">
      <p:transition spd="slow" p14:dur="2000" advTm="62926"/>
    </mc:Choice>
    <mc:Fallback xmlns="">
      <p:transition spd="slow" advTm="62926"/>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pPr algn="ctr"/>
            <a:endParaRPr lang="ar-EG" dirty="0">
              <a:solidFill>
                <a:schemeClr val="bg1"/>
              </a:solidFill>
            </a:endParaRPr>
          </a:p>
        </p:txBody>
      </p:sp>
      <p:sp>
        <p:nvSpPr>
          <p:cNvPr id="3" name="عنصر نائب للمحتوى 2"/>
          <p:cNvSpPr>
            <a:spLocks noGrp="1"/>
          </p:cNvSpPr>
          <p:nvPr>
            <p:ph idx="1"/>
          </p:nvPr>
        </p:nvSpPr>
        <p:spPr>
          <a:xfrm>
            <a:off x="1851948" y="1782501"/>
            <a:ext cx="7645139" cy="3900670"/>
          </a:xfrm>
        </p:spPr>
        <p:txBody>
          <a:bodyPr>
            <a:normAutofit/>
          </a:bodyPr>
          <a:lstStyle/>
          <a:p>
            <a:pPr marL="0" indent="0" algn="just" rtl="1">
              <a:lnSpc>
                <a:spcPct val="150000"/>
              </a:lnSpc>
              <a:buNone/>
            </a:pPr>
            <a:r>
              <a:rPr lang="ar-EG" dirty="0" smtClean="0">
                <a:solidFill>
                  <a:schemeClr val="bg1"/>
                </a:solidFill>
                <a:latin typeface="Simplified Arabic" pitchFamily="18" charset="-78"/>
                <a:cs typeface="Simplified Arabic" pitchFamily="18" charset="-78"/>
              </a:rPr>
              <a:t>ويظهر تأثير الادارة الالكترونية على مبدأ المساواة أمام المرافق العامة في مسألتين أساسيتين: </a:t>
            </a:r>
          </a:p>
          <a:p>
            <a:pPr marL="0" indent="0" algn="just" rtl="1">
              <a:lnSpc>
                <a:spcPct val="150000"/>
              </a:lnSpc>
              <a:buNone/>
            </a:pPr>
            <a:r>
              <a:rPr lang="ar-EG" dirty="0" smtClean="0">
                <a:solidFill>
                  <a:schemeClr val="bg1"/>
                </a:solidFill>
                <a:latin typeface="Simplified Arabic" pitchFamily="18" charset="-78"/>
                <a:cs typeface="Simplified Arabic" pitchFamily="18" charset="-78"/>
              </a:rPr>
              <a:t>الأولى: الفجوة الرقمية </a:t>
            </a:r>
          </a:p>
          <a:p>
            <a:pPr marL="0" indent="0" algn="just" rtl="1">
              <a:lnSpc>
                <a:spcPct val="150000"/>
              </a:lnSpc>
              <a:buNone/>
            </a:pPr>
            <a:r>
              <a:rPr lang="ar-EG" dirty="0" smtClean="0">
                <a:solidFill>
                  <a:schemeClr val="bg1"/>
                </a:solidFill>
                <a:latin typeface="Simplified Arabic" pitchFamily="18" charset="-78"/>
                <a:cs typeface="Simplified Arabic" pitchFamily="18" charset="-78"/>
              </a:rPr>
              <a:t>الثاني: حياد المرافق العامة </a:t>
            </a:r>
          </a:p>
        </p:txBody>
      </p:sp>
      <p:pic>
        <p:nvPicPr>
          <p:cNvPr id="4" name="Picture 16">
            <a:extLst>
              <a:ext uri="{FF2B5EF4-FFF2-40B4-BE49-F238E27FC236}">
                <a16:creationId xmlns:a16="http://schemas.microsoft.com/office/drawing/2014/main" xmlns=""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5" name="عنصر نائب لرقم الشريحة 4"/>
          <p:cNvSpPr>
            <a:spLocks noGrp="1"/>
          </p:cNvSpPr>
          <p:nvPr>
            <p:ph type="sldNum" sz="quarter" idx="12"/>
          </p:nvPr>
        </p:nvSpPr>
        <p:spPr/>
        <p:txBody>
          <a:bodyPr/>
          <a:lstStyle/>
          <a:p>
            <a:fld id="{F7542ADD-394E-41F3-B704-951748884AEE}" type="slidenum">
              <a:rPr lang="en-US" smtClean="0"/>
              <a:t>11</a:t>
            </a:fld>
            <a:endParaRPr lang="en-US"/>
          </a:p>
        </p:txBody>
      </p:sp>
    </p:spTree>
    <p:extLst>
      <p:ext uri="{BB962C8B-B14F-4D97-AF65-F5344CB8AC3E}">
        <p14:creationId xmlns:p14="http://schemas.microsoft.com/office/powerpoint/2010/main" val="1923790213"/>
      </p:ext>
    </p:extLst>
  </p:cSld>
  <p:clrMapOvr>
    <a:masterClrMapping/>
  </p:clrMapOvr>
  <mc:AlternateContent xmlns:mc="http://schemas.openxmlformats.org/markup-compatibility/2006" xmlns:p14="http://schemas.microsoft.com/office/powerpoint/2010/main">
    <mc:Choice Requires="p14">
      <p:transition spd="slow" p14:dur="2000" advTm="62098"/>
    </mc:Choice>
    <mc:Fallback xmlns="">
      <p:transition spd="slow" advTm="62098"/>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endParaRPr lang="en-US" dirty="0"/>
          </a:p>
        </p:txBody>
      </p:sp>
      <p:sp>
        <p:nvSpPr>
          <p:cNvPr id="3" name="عنصر نائب للمحتوى 2"/>
          <p:cNvSpPr>
            <a:spLocks noGrp="1"/>
          </p:cNvSpPr>
          <p:nvPr>
            <p:ph idx="1"/>
          </p:nvPr>
        </p:nvSpPr>
        <p:spPr>
          <a:xfrm>
            <a:off x="2488557" y="1990846"/>
            <a:ext cx="7419372" cy="3865944"/>
          </a:xfrm>
        </p:spPr>
        <p:txBody>
          <a:bodyPr>
            <a:normAutofit/>
          </a:bodyPr>
          <a:lstStyle/>
          <a:p>
            <a:pPr marL="0" indent="0" algn="just" rtl="1">
              <a:lnSpc>
                <a:spcPct val="150000"/>
              </a:lnSpc>
              <a:buNone/>
            </a:pPr>
            <a:r>
              <a:rPr lang="ar-EG" b="1" u="sng" dirty="0" smtClean="0">
                <a:solidFill>
                  <a:schemeClr val="bg1"/>
                </a:solidFill>
                <a:latin typeface="Simplified Arabic" pitchFamily="18" charset="-78"/>
                <a:cs typeface="Simplified Arabic" pitchFamily="18" charset="-78"/>
              </a:rPr>
              <a:t>(أ)- الفجوة الرقمية: </a:t>
            </a:r>
          </a:p>
          <a:p>
            <a:pPr marL="0" indent="0" algn="just" rtl="1">
              <a:lnSpc>
                <a:spcPct val="150000"/>
              </a:lnSpc>
              <a:buNone/>
            </a:pPr>
            <a:r>
              <a:rPr lang="ar-EG" dirty="0" smtClean="0">
                <a:solidFill>
                  <a:schemeClr val="bg1"/>
                </a:solidFill>
                <a:latin typeface="Simplified Arabic" pitchFamily="18" charset="-78"/>
                <a:cs typeface="Simplified Arabic" pitchFamily="18" charset="-78"/>
              </a:rPr>
              <a:t>على الرغم من انتشار استخدام الأجهزة الرقمية والانترنت إلا أنه مازال هناك طائفة من الناس لا تملك جهاز حاسوب يمكنها من الدخول إلى خدمات الحكومة الرقمية أو ليس لديها الانترنت أو المعرفة للقيام بذلك، كما وضحنا قبل ذلك.</a:t>
            </a:r>
          </a:p>
        </p:txBody>
      </p:sp>
      <p:pic>
        <p:nvPicPr>
          <p:cNvPr id="4" name="Picture 16">
            <a:extLst>
              <a:ext uri="{FF2B5EF4-FFF2-40B4-BE49-F238E27FC236}">
                <a16:creationId xmlns:a16="http://schemas.microsoft.com/office/drawing/2014/main" xmlns=""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5" name="عنصر نائب لرقم الشريحة 4"/>
          <p:cNvSpPr>
            <a:spLocks noGrp="1"/>
          </p:cNvSpPr>
          <p:nvPr>
            <p:ph type="sldNum" sz="quarter" idx="12"/>
          </p:nvPr>
        </p:nvSpPr>
        <p:spPr/>
        <p:txBody>
          <a:bodyPr/>
          <a:lstStyle/>
          <a:p>
            <a:fld id="{F7542ADD-394E-41F3-B704-951748884AEE}" type="slidenum">
              <a:rPr lang="en-US" smtClean="0"/>
              <a:t>12</a:t>
            </a:fld>
            <a:endParaRPr lang="en-US"/>
          </a:p>
        </p:txBody>
      </p:sp>
    </p:spTree>
    <p:extLst>
      <p:ext uri="{BB962C8B-B14F-4D97-AF65-F5344CB8AC3E}">
        <p14:creationId xmlns:p14="http://schemas.microsoft.com/office/powerpoint/2010/main" val="259768672"/>
      </p:ext>
    </p:extLst>
  </p:cSld>
  <p:clrMapOvr>
    <a:masterClrMapping/>
  </p:clrMapOvr>
  <mc:AlternateContent xmlns:mc="http://schemas.openxmlformats.org/markup-compatibility/2006" xmlns:p14="http://schemas.microsoft.com/office/powerpoint/2010/main">
    <mc:Choice Requires="p14">
      <p:transition spd="slow" p14:dur="2000" advTm="129049"/>
    </mc:Choice>
    <mc:Fallback xmlns="">
      <p:transition spd="slow" advTm="129049"/>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endParaRPr lang="en-US" dirty="0"/>
          </a:p>
        </p:txBody>
      </p:sp>
      <p:sp>
        <p:nvSpPr>
          <p:cNvPr id="3" name="عنصر نائب للمحتوى 2"/>
          <p:cNvSpPr>
            <a:spLocks noGrp="1"/>
          </p:cNvSpPr>
          <p:nvPr>
            <p:ph idx="1"/>
          </p:nvPr>
        </p:nvSpPr>
        <p:spPr>
          <a:xfrm>
            <a:off x="1620456" y="1979271"/>
            <a:ext cx="8252749" cy="3750197"/>
          </a:xfrm>
        </p:spPr>
        <p:txBody>
          <a:bodyPr>
            <a:normAutofit/>
          </a:bodyPr>
          <a:lstStyle/>
          <a:p>
            <a:pPr marL="0" indent="0" algn="just" rtl="1">
              <a:lnSpc>
                <a:spcPct val="150000"/>
              </a:lnSpc>
              <a:buNone/>
            </a:pPr>
            <a:endParaRPr lang="ar-EG" dirty="0" smtClean="0">
              <a:solidFill>
                <a:schemeClr val="bg1"/>
              </a:solidFill>
              <a:latin typeface="Simplified Arabic" pitchFamily="18" charset="-78"/>
              <a:cs typeface="Simplified Arabic" pitchFamily="18" charset="-78"/>
            </a:endParaRPr>
          </a:p>
          <a:p>
            <a:pPr marL="0" indent="0" algn="just" rtl="1">
              <a:lnSpc>
                <a:spcPct val="150000"/>
              </a:lnSpc>
              <a:buNone/>
            </a:pPr>
            <a:r>
              <a:rPr lang="ar-EG" dirty="0" smtClean="0">
                <a:solidFill>
                  <a:schemeClr val="bg1"/>
                </a:solidFill>
                <a:latin typeface="Simplified Arabic" pitchFamily="18" charset="-78"/>
                <a:cs typeface="Simplified Arabic" pitchFamily="18" charset="-78"/>
              </a:rPr>
              <a:t>وعدم تقديم الدولة المساعدة لهؤلاء يعني وجود طائفتين في المجتمع الأولى تستطيع أن تتمتع بخدمات المرفق العام بسهولة ويسر عبر التقنيات الرقمية، والثانية لا تستطيع القيام بذلك، أي فئة تتمتع بمزايا التطور التقني وأخرى لا تتمكن من ذلك.</a:t>
            </a:r>
            <a:endParaRPr lang="ar-EG" dirty="0">
              <a:solidFill>
                <a:schemeClr val="bg1"/>
              </a:solidFill>
              <a:latin typeface="Simplified Arabic" pitchFamily="18" charset="-78"/>
              <a:cs typeface="Simplified Arabic" pitchFamily="18" charset="-78"/>
            </a:endParaRPr>
          </a:p>
        </p:txBody>
      </p:sp>
      <p:pic>
        <p:nvPicPr>
          <p:cNvPr id="4" name="Picture 16">
            <a:extLst>
              <a:ext uri="{FF2B5EF4-FFF2-40B4-BE49-F238E27FC236}">
                <a16:creationId xmlns:a16="http://schemas.microsoft.com/office/drawing/2014/main" xmlns=""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5" name="عنصر نائب لرقم الشريحة 4"/>
          <p:cNvSpPr>
            <a:spLocks noGrp="1"/>
          </p:cNvSpPr>
          <p:nvPr>
            <p:ph type="sldNum" sz="quarter" idx="12"/>
          </p:nvPr>
        </p:nvSpPr>
        <p:spPr/>
        <p:txBody>
          <a:bodyPr/>
          <a:lstStyle/>
          <a:p>
            <a:fld id="{F7542ADD-394E-41F3-B704-951748884AEE}" type="slidenum">
              <a:rPr lang="en-US" smtClean="0"/>
              <a:t>13</a:t>
            </a:fld>
            <a:endParaRPr lang="en-US"/>
          </a:p>
        </p:txBody>
      </p:sp>
    </p:spTree>
    <p:extLst>
      <p:ext uri="{BB962C8B-B14F-4D97-AF65-F5344CB8AC3E}">
        <p14:creationId xmlns:p14="http://schemas.microsoft.com/office/powerpoint/2010/main" val="3605201899"/>
      </p:ext>
    </p:extLst>
  </p:cSld>
  <p:clrMapOvr>
    <a:masterClrMapping/>
  </p:clrMapOvr>
  <mc:AlternateContent xmlns:mc="http://schemas.openxmlformats.org/markup-compatibility/2006" xmlns:p14="http://schemas.microsoft.com/office/powerpoint/2010/main">
    <mc:Choice Requires="p14">
      <p:transition spd="slow" p14:dur="2000" advTm="98539"/>
    </mc:Choice>
    <mc:Fallback xmlns="">
      <p:transition spd="slow" advTm="98539"/>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endParaRPr lang="en-US" dirty="0"/>
          </a:p>
        </p:txBody>
      </p:sp>
      <p:sp>
        <p:nvSpPr>
          <p:cNvPr id="3" name="عنصر نائب للمحتوى 2"/>
          <p:cNvSpPr>
            <a:spLocks noGrp="1"/>
          </p:cNvSpPr>
          <p:nvPr>
            <p:ph idx="1"/>
          </p:nvPr>
        </p:nvSpPr>
        <p:spPr>
          <a:xfrm>
            <a:off x="2303362" y="1944547"/>
            <a:ext cx="7882360" cy="3981691"/>
          </a:xfrm>
        </p:spPr>
        <p:txBody>
          <a:bodyPr/>
          <a:lstStyle/>
          <a:p>
            <a:pPr marL="0" indent="0" algn="just" rtl="1">
              <a:lnSpc>
                <a:spcPct val="150000"/>
              </a:lnSpc>
              <a:buNone/>
            </a:pPr>
            <a:endParaRPr lang="ar-EG" dirty="0" smtClean="0">
              <a:solidFill>
                <a:schemeClr val="bg1"/>
              </a:solidFill>
              <a:latin typeface="Simplified Arabic" pitchFamily="18" charset="-78"/>
              <a:cs typeface="Simplified Arabic" pitchFamily="18" charset="-78"/>
            </a:endParaRPr>
          </a:p>
          <a:p>
            <a:pPr marL="0" indent="0" algn="just" rtl="1">
              <a:lnSpc>
                <a:spcPct val="150000"/>
              </a:lnSpc>
              <a:buNone/>
            </a:pPr>
            <a:r>
              <a:rPr lang="ar-EG" dirty="0" smtClean="0">
                <a:solidFill>
                  <a:schemeClr val="bg1"/>
                </a:solidFill>
                <a:latin typeface="Simplified Arabic" pitchFamily="18" charset="-78"/>
                <a:cs typeface="Simplified Arabic" pitchFamily="18" charset="-78"/>
              </a:rPr>
              <a:t>ويطلق البعض على ذلك مصطلح التخلف الالكتروني الذي يعكس الفارق بين من يملك القدرة على الوصول إلى الخدمات العامة من خلال الوسائل التكنولوجية ومن لا يملك القدرة على ذلك.  </a:t>
            </a:r>
            <a:endParaRPr lang="en-US" dirty="0">
              <a:solidFill>
                <a:schemeClr val="bg1"/>
              </a:solidFill>
              <a:latin typeface="Simplified Arabic" pitchFamily="18" charset="-78"/>
              <a:cs typeface="Simplified Arabic" pitchFamily="18" charset="-78"/>
            </a:endParaRPr>
          </a:p>
        </p:txBody>
      </p:sp>
      <p:pic>
        <p:nvPicPr>
          <p:cNvPr id="4" name="Picture 16">
            <a:extLst>
              <a:ext uri="{FF2B5EF4-FFF2-40B4-BE49-F238E27FC236}">
                <a16:creationId xmlns:a16="http://schemas.microsoft.com/office/drawing/2014/main" xmlns=""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5" name="عنصر نائب لرقم الشريحة 4"/>
          <p:cNvSpPr>
            <a:spLocks noGrp="1"/>
          </p:cNvSpPr>
          <p:nvPr>
            <p:ph type="sldNum" sz="quarter" idx="12"/>
          </p:nvPr>
        </p:nvSpPr>
        <p:spPr/>
        <p:txBody>
          <a:bodyPr/>
          <a:lstStyle/>
          <a:p>
            <a:fld id="{F7542ADD-394E-41F3-B704-951748884AEE}" type="slidenum">
              <a:rPr lang="en-US" smtClean="0"/>
              <a:t>14</a:t>
            </a:fld>
            <a:endParaRPr lang="en-US"/>
          </a:p>
        </p:txBody>
      </p:sp>
    </p:spTree>
    <p:extLst>
      <p:ext uri="{BB962C8B-B14F-4D97-AF65-F5344CB8AC3E}">
        <p14:creationId xmlns:p14="http://schemas.microsoft.com/office/powerpoint/2010/main" val="3185910944"/>
      </p:ext>
    </p:extLst>
  </p:cSld>
  <p:clrMapOvr>
    <a:masterClrMapping/>
  </p:clrMapOvr>
  <mc:AlternateContent xmlns:mc="http://schemas.openxmlformats.org/markup-compatibility/2006" xmlns:p14="http://schemas.microsoft.com/office/powerpoint/2010/main">
    <mc:Choice Requires="p14">
      <p:transition spd="slow" p14:dur="2000" advTm="121774"/>
    </mc:Choice>
    <mc:Fallback xmlns="">
      <p:transition spd="slow" advTm="121774"/>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pPr algn="r" rtl="1"/>
            <a:endParaRPr lang="en-US" dirty="0"/>
          </a:p>
        </p:txBody>
      </p:sp>
      <p:sp>
        <p:nvSpPr>
          <p:cNvPr id="3" name="عنصر نائب للمحتوى 2"/>
          <p:cNvSpPr>
            <a:spLocks noGrp="1"/>
          </p:cNvSpPr>
          <p:nvPr>
            <p:ph idx="1"/>
          </p:nvPr>
        </p:nvSpPr>
        <p:spPr>
          <a:xfrm>
            <a:off x="1967696" y="1956122"/>
            <a:ext cx="7974958" cy="4190035"/>
          </a:xfrm>
        </p:spPr>
        <p:txBody>
          <a:bodyPr>
            <a:normAutofit/>
          </a:bodyPr>
          <a:lstStyle/>
          <a:p>
            <a:pPr marL="0" indent="0" algn="just" rtl="1">
              <a:lnSpc>
                <a:spcPct val="150000"/>
              </a:lnSpc>
              <a:buNone/>
            </a:pPr>
            <a:endParaRPr lang="ar-EG" dirty="0" smtClean="0">
              <a:solidFill>
                <a:schemeClr val="bg1"/>
              </a:solidFill>
              <a:latin typeface="Simplified Arabic" pitchFamily="18" charset="-78"/>
              <a:cs typeface="Simplified Arabic" pitchFamily="18" charset="-78"/>
            </a:endParaRPr>
          </a:p>
          <a:p>
            <a:pPr marL="0" indent="0" algn="just" rtl="1">
              <a:lnSpc>
                <a:spcPct val="150000"/>
              </a:lnSpc>
              <a:buNone/>
            </a:pPr>
            <a:r>
              <a:rPr lang="ar-EG" dirty="0" smtClean="0">
                <a:solidFill>
                  <a:schemeClr val="bg1"/>
                </a:solidFill>
                <a:latin typeface="Simplified Arabic" pitchFamily="18" charset="-78"/>
                <a:cs typeface="Simplified Arabic" pitchFamily="18" charset="-78"/>
              </a:rPr>
              <a:t>ويخل ذلك بمبدأ المساوة أمام المرافق العامة؛ لذا ينبغي على الدولة أن تقدم المساعدة لمن لا يملك القدرة على الوصول إلى خدماتها عبر التقنيات الرقمية، ويمكن أن يتحقق ذلك عن طريق إنشاء الدولة لأماكن تختص بمساعدة غير القادرين في هذا الشأن.</a:t>
            </a:r>
          </a:p>
        </p:txBody>
      </p:sp>
      <p:pic>
        <p:nvPicPr>
          <p:cNvPr id="4" name="Picture 16">
            <a:extLst>
              <a:ext uri="{FF2B5EF4-FFF2-40B4-BE49-F238E27FC236}">
                <a16:creationId xmlns:a16="http://schemas.microsoft.com/office/drawing/2014/main" xmlns=""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5" name="عنصر نائب لرقم الشريحة 4"/>
          <p:cNvSpPr>
            <a:spLocks noGrp="1"/>
          </p:cNvSpPr>
          <p:nvPr>
            <p:ph type="sldNum" sz="quarter" idx="12"/>
          </p:nvPr>
        </p:nvSpPr>
        <p:spPr/>
        <p:txBody>
          <a:bodyPr/>
          <a:lstStyle/>
          <a:p>
            <a:fld id="{F7542ADD-394E-41F3-B704-951748884AEE}" type="slidenum">
              <a:rPr lang="en-US" smtClean="0"/>
              <a:t>15</a:t>
            </a:fld>
            <a:endParaRPr lang="en-US"/>
          </a:p>
        </p:txBody>
      </p:sp>
    </p:spTree>
    <p:extLst>
      <p:ext uri="{BB962C8B-B14F-4D97-AF65-F5344CB8AC3E}">
        <p14:creationId xmlns:p14="http://schemas.microsoft.com/office/powerpoint/2010/main" val="2443977928"/>
      </p:ext>
    </p:extLst>
  </p:cSld>
  <p:clrMapOvr>
    <a:masterClrMapping/>
  </p:clrMapOvr>
  <mc:AlternateContent xmlns:mc="http://schemas.openxmlformats.org/markup-compatibility/2006" xmlns:p14="http://schemas.microsoft.com/office/powerpoint/2010/main">
    <mc:Choice Requires="p14">
      <p:transition spd="slow" p14:dur="2000" advTm="161340"/>
    </mc:Choice>
    <mc:Fallback xmlns="">
      <p:transition spd="slow" advTm="161340"/>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pPr algn="ctr"/>
            <a:endParaRPr lang="ar-EG" dirty="0">
              <a:solidFill>
                <a:schemeClr val="bg1"/>
              </a:solidFill>
            </a:endParaRPr>
          </a:p>
        </p:txBody>
      </p:sp>
      <p:sp>
        <p:nvSpPr>
          <p:cNvPr id="3" name="عنصر نائب للمحتوى 2"/>
          <p:cNvSpPr>
            <a:spLocks noGrp="1"/>
          </p:cNvSpPr>
          <p:nvPr>
            <p:ph idx="1"/>
          </p:nvPr>
        </p:nvSpPr>
        <p:spPr>
          <a:xfrm>
            <a:off x="1932972" y="1794075"/>
            <a:ext cx="8137004" cy="3831221"/>
          </a:xfrm>
        </p:spPr>
        <p:txBody>
          <a:bodyPr>
            <a:normAutofit/>
          </a:bodyPr>
          <a:lstStyle/>
          <a:p>
            <a:pPr marL="0" indent="0" algn="just" rtl="1">
              <a:lnSpc>
                <a:spcPct val="150000"/>
              </a:lnSpc>
              <a:buNone/>
            </a:pPr>
            <a:endParaRPr lang="ar-EG" dirty="0" smtClean="0">
              <a:solidFill>
                <a:schemeClr val="bg1"/>
              </a:solidFill>
              <a:latin typeface="Simplified Arabic" pitchFamily="18" charset="-78"/>
              <a:cs typeface="Simplified Arabic" pitchFamily="18" charset="-78"/>
            </a:endParaRPr>
          </a:p>
          <a:p>
            <a:pPr marL="0" indent="0" algn="just" rtl="1">
              <a:lnSpc>
                <a:spcPct val="150000"/>
              </a:lnSpc>
              <a:buNone/>
            </a:pPr>
            <a:r>
              <a:rPr lang="ar-EG" dirty="0" smtClean="0">
                <a:solidFill>
                  <a:schemeClr val="bg1"/>
                </a:solidFill>
                <a:latin typeface="Simplified Arabic" pitchFamily="18" charset="-78"/>
                <a:cs typeface="Simplified Arabic" pitchFamily="18" charset="-78"/>
              </a:rPr>
              <a:t>كما ينبغي على الحكومة أن تسهل إجراءات الحصول على الخدمة عبر الأساليب التقليدية أيضا، كما تفعل مع تطوير الأساليب التقنية، بحيث يجب أن يكون التطوير شاملا لكافة أساليب تقديم الخدمة.</a:t>
            </a:r>
            <a:endParaRPr lang="en-US" dirty="0">
              <a:solidFill>
                <a:schemeClr val="bg1"/>
              </a:solidFill>
              <a:latin typeface="Simplified Arabic" pitchFamily="18" charset="-78"/>
              <a:cs typeface="Simplified Arabic" pitchFamily="18" charset="-78"/>
            </a:endParaRPr>
          </a:p>
        </p:txBody>
      </p:sp>
      <p:pic>
        <p:nvPicPr>
          <p:cNvPr id="4" name="Picture 16">
            <a:extLst>
              <a:ext uri="{FF2B5EF4-FFF2-40B4-BE49-F238E27FC236}">
                <a16:creationId xmlns:a16="http://schemas.microsoft.com/office/drawing/2014/main" xmlns=""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5" name="عنصر نائب لرقم الشريحة 4"/>
          <p:cNvSpPr>
            <a:spLocks noGrp="1"/>
          </p:cNvSpPr>
          <p:nvPr>
            <p:ph type="sldNum" sz="quarter" idx="12"/>
          </p:nvPr>
        </p:nvSpPr>
        <p:spPr/>
        <p:txBody>
          <a:bodyPr/>
          <a:lstStyle/>
          <a:p>
            <a:fld id="{F7542ADD-394E-41F3-B704-951748884AEE}" type="slidenum">
              <a:rPr lang="en-US" smtClean="0"/>
              <a:t>16</a:t>
            </a:fld>
            <a:endParaRPr lang="en-US"/>
          </a:p>
        </p:txBody>
      </p:sp>
    </p:spTree>
    <p:extLst>
      <p:ext uri="{BB962C8B-B14F-4D97-AF65-F5344CB8AC3E}">
        <p14:creationId xmlns:p14="http://schemas.microsoft.com/office/powerpoint/2010/main" val="4103845114"/>
      </p:ext>
    </p:extLst>
  </p:cSld>
  <p:clrMapOvr>
    <a:masterClrMapping/>
  </p:clrMapOvr>
  <mc:AlternateContent xmlns:mc="http://schemas.openxmlformats.org/markup-compatibility/2006" xmlns:p14="http://schemas.microsoft.com/office/powerpoint/2010/main">
    <mc:Choice Requires="p14">
      <p:transition spd="slow" p14:dur="2000" advTm="77275"/>
    </mc:Choice>
    <mc:Fallback xmlns="">
      <p:transition spd="slow" advTm="77275"/>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838200" y="365125"/>
            <a:ext cx="10515600" cy="1371078"/>
          </a:xfrm>
        </p:spPr>
        <p:txBody>
          <a:bodyPr>
            <a:normAutofit/>
          </a:bodyPr>
          <a:lstStyle/>
          <a:p>
            <a:pPr algn="ctr"/>
            <a:endParaRPr lang="en-US" dirty="0"/>
          </a:p>
        </p:txBody>
      </p:sp>
      <p:sp>
        <p:nvSpPr>
          <p:cNvPr id="3" name="عنصر نائب للمحتوى 2"/>
          <p:cNvSpPr>
            <a:spLocks noGrp="1"/>
          </p:cNvSpPr>
          <p:nvPr>
            <p:ph idx="1"/>
          </p:nvPr>
        </p:nvSpPr>
        <p:spPr>
          <a:xfrm>
            <a:off x="2071869" y="2002420"/>
            <a:ext cx="7425219" cy="3935393"/>
          </a:xfrm>
        </p:spPr>
        <p:txBody>
          <a:bodyPr>
            <a:normAutofit/>
          </a:bodyPr>
          <a:lstStyle/>
          <a:p>
            <a:pPr marL="0" indent="0" algn="r" rtl="1">
              <a:lnSpc>
                <a:spcPct val="150000"/>
              </a:lnSpc>
              <a:buNone/>
            </a:pPr>
            <a:endParaRPr lang="ar-EG" dirty="0" smtClean="0">
              <a:solidFill>
                <a:schemeClr val="bg1"/>
              </a:solidFill>
              <a:latin typeface="Simplified Arabic" pitchFamily="18" charset="-78"/>
              <a:cs typeface="Simplified Arabic" pitchFamily="18" charset="-78"/>
            </a:endParaRPr>
          </a:p>
          <a:p>
            <a:pPr marL="0" indent="0" algn="just" rtl="1">
              <a:lnSpc>
                <a:spcPct val="150000"/>
              </a:lnSpc>
              <a:buNone/>
            </a:pPr>
            <a:r>
              <a:rPr lang="ar-EG" dirty="0" smtClean="0">
                <a:solidFill>
                  <a:schemeClr val="bg1"/>
                </a:solidFill>
                <a:latin typeface="Simplified Arabic" pitchFamily="18" charset="-78"/>
                <a:cs typeface="Simplified Arabic" pitchFamily="18" charset="-78"/>
              </a:rPr>
              <a:t>ولا شك أن العمل على تبسيط أسلوب تقديم الخدمات رقميا عن طريق تطوير واجهات المواقع أو التطبيقات المختلفة سوف يسهل عملية تفاعل الموطنين مع مشاريع الحكومة الرقمية بوجه عام.</a:t>
            </a:r>
          </a:p>
          <a:p>
            <a:pPr marL="0" indent="0" algn="r" rtl="1">
              <a:lnSpc>
                <a:spcPct val="150000"/>
              </a:lnSpc>
              <a:buNone/>
            </a:pPr>
            <a:endParaRPr lang="ar-EG" dirty="0" smtClean="0">
              <a:solidFill>
                <a:schemeClr val="bg1"/>
              </a:solidFill>
              <a:latin typeface="Simplified Arabic" pitchFamily="18" charset="-78"/>
              <a:cs typeface="Simplified Arabic" pitchFamily="18" charset="-78"/>
            </a:endParaRPr>
          </a:p>
        </p:txBody>
      </p:sp>
      <p:pic>
        <p:nvPicPr>
          <p:cNvPr id="4" name="Picture 16">
            <a:extLst>
              <a:ext uri="{FF2B5EF4-FFF2-40B4-BE49-F238E27FC236}">
                <a16:creationId xmlns:a16="http://schemas.microsoft.com/office/drawing/2014/main" xmlns=""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5" name="عنصر نائب لرقم الشريحة 4"/>
          <p:cNvSpPr>
            <a:spLocks noGrp="1"/>
          </p:cNvSpPr>
          <p:nvPr>
            <p:ph type="sldNum" sz="quarter" idx="12"/>
          </p:nvPr>
        </p:nvSpPr>
        <p:spPr/>
        <p:txBody>
          <a:bodyPr/>
          <a:lstStyle/>
          <a:p>
            <a:fld id="{F7542ADD-394E-41F3-B704-951748884AEE}" type="slidenum">
              <a:rPr lang="en-US" smtClean="0"/>
              <a:t>17</a:t>
            </a:fld>
            <a:endParaRPr lang="en-US"/>
          </a:p>
        </p:txBody>
      </p:sp>
    </p:spTree>
    <p:extLst>
      <p:ext uri="{BB962C8B-B14F-4D97-AF65-F5344CB8AC3E}">
        <p14:creationId xmlns:p14="http://schemas.microsoft.com/office/powerpoint/2010/main" val="658053460"/>
      </p:ext>
    </p:extLst>
  </p:cSld>
  <p:clrMapOvr>
    <a:masterClrMapping/>
  </p:clrMapOvr>
  <mc:AlternateContent xmlns:mc="http://schemas.openxmlformats.org/markup-compatibility/2006" xmlns:p14="http://schemas.microsoft.com/office/powerpoint/2010/main">
    <mc:Choice Requires="p14">
      <p:transition spd="slow" p14:dur="2000" advTm="336574"/>
    </mc:Choice>
    <mc:Fallback xmlns="">
      <p:transition spd="slow" advTm="336574"/>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pPr algn="ctr"/>
            <a:endParaRPr lang="en-US" dirty="0"/>
          </a:p>
        </p:txBody>
      </p:sp>
      <p:sp>
        <p:nvSpPr>
          <p:cNvPr id="3" name="عنصر نائب للمحتوى 2"/>
          <p:cNvSpPr>
            <a:spLocks noGrp="1"/>
          </p:cNvSpPr>
          <p:nvPr>
            <p:ph idx="1"/>
          </p:nvPr>
        </p:nvSpPr>
        <p:spPr>
          <a:xfrm>
            <a:off x="2071868" y="1956123"/>
            <a:ext cx="7662441" cy="3437680"/>
          </a:xfrm>
        </p:spPr>
        <p:txBody>
          <a:bodyPr>
            <a:normAutofit/>
          </a:bodyPr>
          <a:lstStyle/>
          <a:p>
            <a:pPr marL="0" indent="0" algn="just" rtl="1">
              <a:lnSpc>
                <a:spcPct val="150000"/>
              </a:lnSpc>
              <a:buNone/>
            </a:pPr>
            <a:endParaRPr lang="ar-EG" dirty="0" smtClean="0">
              <a:solidFill>
                <a:schemeClr val="bg1"/>
              </a:solidFill>
              <a:latin typeface="Simplified Arabic" pitchFamily="18" charset="-78"/>
              <a:cs typeface="Simplified Arabic" pitchFamily="18" charset="-78"/>
            </a:endParaRPr>
          </a:p>
          <a:p>
            <a:pPr marL="0" indent="0" algn="just" rtl="1">
              <a:lnSpc>
                <a:spcPct val="150000"/>
              </a:lnSpc>
              <a:buNone/>
            </a:pPr>
            <a:r>
              <a:rPr lang="ar-EG" dirty="0" smtClean="0">
                <a:solidFill>
                  <a:schemeClr val="bg1"/>
                </a:solidFill>
                <a:latin typeface="Simplified Arabic" pitchFamily="18" charset="-78"/>
                <a:cs typeface="Simplified Arabic" pitchFamily="18" charset="-78"/>
              </a:rPr>
              <a:t>ويمكن أن تساعد  الواجهة الصوتية أو أسلوب التفاعل الصوتي مع الموقع لتقديم الخدمة، على ازدياد الاستفادة من خدمات الحكومة الرقمية أيضا، والتقليل من حدة نتائج الفجوة الرقمية.</a:t>
            </a:r>
          </a:p>
        </p:txBody>
      </p:sp>
      <p:pic>
        <p:nvPicPr>
          <p:cNvPr id="4" name="Picture 16">
            <a:extLst>
              <a:ext uri="{FF2B5EF4-FFF2-40B4-BE49-F238E27FC236}">
                <a16:creationId xmlns:a16="http://schemas.microsoft.com/office/drawing/2014/main" xmlns=""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5" name="عنصر نائب لرقم الشريحة 4"/>
          <p:cNvSpPr>
            <a:spLocks noGrp="1"/>
          </p:cNvSpPr>
          <p:nvPr>
            <p:ph type="sldNum" sz="quarter" idx="12"/>
          </p:nvPr>
        </p:nvSpPr>
        <p:spPr/>
        <p:txBody>
          <a:bodyPr/>
          <a:lstStyle/>
          <a:p>
            <a:fld id="{F7542ADD-394E-41F3-B704-951748884AEE}" type="slidenum">
              <a:rPr lang="en-US" smtClean="0"/>
              <a:t>18</a:t>
            </a:fld>
            <a:endParaRPr lang="en-US"/>
          </a:p>
        </p:txBody>
      </p:sp>
    </p:spTree>
    <p:extLst>
      <p:ext uri="{BB962C8B-B14F-4D97-AF65-F5344CB8AC3E}">
        <p14:creationId xmlns:p14="http://schemas.microsoft.com/office/powerpoint/2010/main" val="2882136120"/>
      </p:ext>
    </p:extLst>
  </p:cSld>
  <p:clrMapOvr>
    <a:masterClrMapping/>
  </p:clrMapOvr>
  <mc:AlternateContent xmlns:mc="http://schemas.openxmlformats.org/markup-compatibility/2006" xmlns:p14="http://schemas.microsoft.com/office/powerpoint/2010/main">
    <mc:Choice Requires="p14">
      <p:transition spd="slow" p14:dur="2000" advTm="188735"/>
    </mc:Choice>
    <mc:Fallback xmlns="">
      <p:transition spd="slow" advTm="188735"/>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pPr algn="ctr"/>
            <a:endParaRPr lang="en-US" dirty="0"/>
          </a:p>
        </p:txBody>
      </p:sp>
      <p:sp>
        <p:nvSpPr>
          <p:cNvPr id="3" name="عنصر نائب للمحتوى 2"/>
          <p:cNvSpPr>
            <a:spLocks noGrp="1"/>
          </p:cNvSpPr>
          <p:nvPr>
            <p:ph idx="1"/>
          </p:nvPr>
        </p:nvSpPr>
        <p:spPr>
          <a:xfrm>
            <a:off x="1898249" y="1770927"/>
            <a:ext cx="8287474" cy="3379807"/>
          </a:xfrm>
        </p:spPr>
        <p:txBody>
          <a:bodyPr>
            <a:normAutofit/>
          </a:bodyPr>
          <a:lstStyle/>
          <a:p>
            <a:pPr marL="0" indent="0" algn="just" rtl="1">
              <a:lnSpc>
                <a:spcPct val="150000"/>
              </a:lnSpc>
              <a:buNone/>
            </a:pPr>
            <a:r>
              <a:rPr lang="ar-EG" dirty="0" smtClean="0">
                <a:solidFill>
                  <a:schemeClr val="bg1"/>
                </a:solidFill>
                <a:latin typeface="Simplified Arabic" pitchFamily="18" charset="-78"/>
                <a:cs typeface="Simplified Arabic" pitchFamily="18" charset="-78"/>
              </a:rPr>
              <a:t>كما يمارس الإعلام والحملات الدعائية التي تقوم بها الحكومة بخصوص مشاريع الحكومة الرقمية، دورا مهما في توعية المواطنين بكيفية الحصول على الخدمات العامة عبر التقنيات الرقمية وسبل المساعدة المختلفة لتحقيق ذلك.</a:t>
            </a:r>
          </a:p>
        </p:txBody>
      </p:sp>
      <p:pic>
        <p:nvPicPr>
          <p:cNvPr id="4" name="Picture 16">
            <a:extLst>
              <a:ext uri="{FF2B5EF4-FFF2-40B4-BE49-F238E27FC236}">
                <a16:creationId xmlns:a16="http://schemas.microsoft.com/office/drawing/2014/main" xmlns=""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5" name="عنصر نائب لرقم الشريحة 4"/>
          <p:cNvSpPr>
            <a:spLocks noGrp="1"/>
          </p:cNvSpPr>
          <p:nvPr>
            <p:ph type="sldNum" sz="quarter" idx="12"/>
          </p:nvPr>
        </p:nvSpPr>
        <p:spPr/>
        <p:txBody>
          <a:bodyPr/>
          <a:lstStyle/>
          <a:p>
            <a:fld id="{F7542ADD-394E-41F3-B704-951748884AEE}" type="slidenum">
              <a:rPr lang="en-US" smtClean="0"/>
              <a:t>19</a:t>
            </a:fld>
            <a:endParaRPr lang="en-US"/>
          </a:p>
        </p:txBody>
      </p:sp>
    </p:spTree>
    <p:extLst>
      <p:ext uri="{BB962C8B-B14F-4D97-AF65-F5344CB8AC3E}">
        <p14:creationId xmlns:p14="http://schemas.microsoft.com/office/powerpoint/2010/main" val="3495611741"/>
      </p:ext>
    </p:extLst>
  </p:cSld>
  <p:clrMapOvr>
    <a:masterClrMapping/>
  </p:clrMapOvr>
  <mc:AlternateContent xmlns:mc="http://schemas.openxmlformats.org/markup-compatibility/2006" xmlns:p14="http://schemas.microsoft.com/office/powerpoint/2010/main">
    <mc:Choice Requires="p14">
      <p:transition spd="slow" p14:dur="2000" advTm="222649"/>
    </mc:Choice>
    <mc:Fallback xmlns="">
      <p:transition spd="slow" advTm="222649"/>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normAutofit/>
          </a:bodyPr>
          <a:lstStyle/>
          <a:p>
            <a:pPr algn="ctr"/>
            <a:endParaRPr lang="en-US" dirty="0">
              <a:solidFill>
                <a:schemeClr val="bg1"/>
              </a:solidFill>
            </a:endParaRPr>
          </a:p>
        </p:txBody>
      </p:sp>
      <p:sp>
        <p:nvSpPr>
          <p:cNvPr id="3" name="عنصر نائب للمحتوى 2"/>
          <p:cNvSpPr>
            <a:spLocks noGrp="1"/>
          </p:cNvSpPr>
          <p:nvPr>
            <p:ph idx="1"/>
          </p:nvPr>
        </p:nvSpPr>
        <p:spPr>
          <a:xfrm>
            <a:off x="2013995" y="2037145"/>
            <a:ext cx="7685590" cy="3588151"/>
          </a:xfrm>
        </p:spPr>
        <p:txBody>
          <a:bodyPr/>
          <a:lstStyle/>
          <a:p>
            <a:pPr marL="0" indent="0" algn="r" rtl="1">
              <a:lnSpc>
                <a:spcPct val="150000"/>
              </a:lnSpc>
              <a:buNone/>
            </a:pPr>
            <a:endParaRPr lang="ar-EG" dirty="0" smtClean="0">
              <a:solidFill>
                <a:schemeClr val="bg1"/>
              </a:solidFill>
              <a:latin typeface="Simplified Arabic" pitchFamily="18" charset="-78"/>
              <a:cs typeface="Simplified Arabic" pitchFamily="18" charset="-78"/>
            </a:endParaRPr>
          </a:p>
          <a:p>
            <a:pPr marL="0" indent="0" algn="just" rtl="1">
              <a:lnSpc>
                <a:spcPct val="150000"/>
              </a:lnSpc>
              <a:buNone/>
            </a:pPr>
            <a:r>
              <a:rPr lang="ar-EG" dirty="0" smtClean="0">
                <a:solidFill>
                  <a:schemeClr val="bg1"/>
                </a:solidFill>
                <a:latin typeface="Simplified Arabic" pitchFamily="18" charset="-78"/>
                <a:cs typeface="Simplified Arabic" pitchFamily="18" charset="-78"/>
              </a:rPr>
              <a:t>بعض الدول في هذا السياق قررت تشجيع المواطنين على استخدام التقنيات الرقمية للاستفادة بالخدمات العامة عن طريق تخفيض رسوم الحصول على الخدمة، إذا جرى طلبها من خلال وسائل تكنولوجيا المعلومات.</a:t>
            </a:r>
          </a:p>
        </p:txBody>
      </p:sp>
      <p:pic>
        <p:nvPicPr>
          <p:cNvPr id="4" name="Picture 16">
            <a:extLst>
              <a:ext uri="{FF2B5EF4-FFF2-40B4-BE49-F238E27FC236}">
                <a16:creationId xmlns:a16="http://schemas.microsoft.com/office/drawing/2014/main" xmlns=""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5" name="عنصر نائب لرقم الشريحة 4"/>
          <p:cNvSpPr>
            <a:spLocks noGrp="1"/>
          </p:cNvSpPr>
          <p:nvPr>
            <p:ph type="sldNum" sz="quarter" idx="12"/>
          </p:nvPr>
        </p:nvSpPr>
        <p:spPr/>
        <p:txBody>
          <a:bodyPr/>
          <a:lstStyle/>
          <a:p>
            <a:fld id="{F7542ADD-394E-41F3-B704-951748884AEE}" type="slidenum">
              <a:rPr lang="en-US" smtClean="0"/>
              <a:t>20</a:t>
            </a:fld>
            <a:endParaRPr lang="en-US"/>
          </a:p>
        </p:txBody>
      </p:sp>
    </p:spTree>
    <p:extLst>
      <p:ext uri="{BB962C8B-B14F-4D97-AF65-F5344CB8AC3E}">
        <p14:creationId xmlns:p14="http://schemas.microsoft.com/office/powerpoint/2010/main" val="3970582274"/>
      </p:ext>
    </p:extLst>
  </p:cSld>
  <p:clrMapOvr>
    <a:masterClrMapping/>
  </p:clrMapOvr>
  <mc:AlternateContent xmlns:mc="http://schemas.openxmlformats.org/markup-compatibility/2006" xmlns:p14="http://schemas.microsoft.com/office/powerpoint/2010/main">
    <mc:Choice Requires="p14">
      <p:transition spd="slow" p14:dur="2000" advTm="185152"/>
    </mc:Choice>
    <mc:Fallback xmlns="">
      <p:transition spd="slow" advTm="185152"/>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pPr algn="ctr"/>
            <a:endParaRPr lang="en-US" dirty="0">
              <a:solidFill>
                <a:schemeClr val="bg1"/>
              </a:solidFill>
            </a:endParaRPr>
          </a:p>
        </p:txBody>
      </p:sp>
      <p:sp>
        <p:nvSpPr>
          <p:cNvPr id="3" name="عنصر نائب للمحتوى 2"/>
          <p:cNvSpPr>
            <a:spLocks noGrp="1"/>
          </p:cNvSpPr>
          <p:nvPr>
            <p:ph idx="1"/>
          </p:nvPr>
        </p:nvSpPr>
        <p:spPr>
          <a:xfrm>
            <a:off x="1203767" y="2071868"/>
            <a:ext cx="8912506" cy="4132161"/>
          </a:xfrm>
        </p:spPr>
        <p:txBody>
          <a:bodyPr>
            <a:normAutofit/>
          </a:bodyPr>
          <a:lstStyle/>
          <a:p>
            <a:pPr marL="0" indent="0" algn="just" rtl="1">
              <a:lnSpc>
                <a:spcPct val="150000"/>
              </a:lnSpc>
              <a:buNone/>
            </a:pPr>
            <a:r>
              <a:rPr lang="ar-EG" b="1" u="sng" dirty="0" smtClean="0">
                <a:solidFill>
                  <a:schemeClr val="bg1"/>
                </a:solidFill>
                <a:latin typeface="Simplified Arabic" pitchFamily="18" charset="-78"/>
                <a:cs typeface="Simplified Arabic" pitchFamily="18" charset="-78"/>
              </a:rPr>
              <a:t>(ب</a:t>
            </a:r>
            <a:r>
              <a:rPr lang="ar-EG" dirty="0" smtClean="0">
                <a:solidFill>
                  <a:schemeClr val="bg1"/>
                </a:solidFill>
                <a:latin typeface="Simplified Arabic" pitchFamily="18" charset="-78"/>
                <a:cs typeface="Simplified Arabic" pitchFamily="18" charset="-78"/>
              </a:rPr>
              <a:t>)-</a:t>
            </a:r>
            <a:r>
              <a:rPr lang="ar-EG" b="1" u="sng" dirty="0" smtClean="0">
                <a:solidFill>
                  <a:schemeClr val="bg1"/>
                </a:solidFill>
                <a:latin typeface="Simplified Arabic" pitchFamily="18" charset="-78"/>
                <a:cs typeface="Simplified Arabic" pitchFamily="18" charset="-78"/>
              </a:rPr>
              <a:t> حياد المرافق العامة:</a:t>
            </a:r>
          </a:p>
          <a:p>
            <a:pPr marL="0" indent="0" algn="just" rtl="1">
              <a:lnSpc>
                <a:spcPct val="150000"/>
              </a:lnSpc>
              <a:buNone/>
            </a:pPr>
            <a:r>
              <a:rPr lang="ar-EG" dirty="0" smtClean="0">
                <a:solidFill>
                  <a:schemeClr val="bg1"/>
                </a:solidFill>
                <a:latin typeface="Simplified Arabic" pitchFamily="18" charset="-78"/>
                <a:cs typeface="Simplified Arabic" pitchFamily="18" charset="-78"/>
              </a:rPr>
              <a:t>يُقصد بحياد المرفق العام أن يرتبط تقديم الخدمات العامة من خلاله بعوامل موضوعية تنطبق على الكافة دون تمييز على أي اعتبار شخصي.</a:t>
            </a:r>
          </a:p>
          <a:p>
            <a:pPr marL="0" indent="0" algn="just" rtl="1">
              <a:lnSpc>
                <a:spcPct val="150000"/>
              </a:lnSpc>
              <a:buNone/>
            </a:pPr>
            <a:r>
              <a:rPr lang="ar-EG" dirty="0" smtClean="0">
                <a:solidFill>
                  <a:schemeClr val="bg1"/>
                </a:solidFill>
                <a:latin typeface="Simplified Arabic" pitchFamily="18" charset="-78"/>
                <a:cs typeface="Simplified Arabic" pitchFamily="18" charset="-78"/>
              </a:rPr>
              <a:t>ويحدد القانون الشروط اللازمة للاستفادة من خدمات المرفق العام؛ فالمقصود أن تنطبق هذه الشروط على الجميع دون تمييز.</a:t>
            </a:r>
            <a:r>
              <a:rPr lang="ar-EG" b="1" u="sng" dirty="0" smtClean="0">
                <a:solidFill>
                  <a:schemeClr val="bg1"/>
                </a:solidFill>
                <a:latin typeface="Simplified Arabic" pitchFamily="18" charset="-78"/>
                <a:cs typeface="Simplified Arabic" pitchFamily="18" charset="-78"/>
              </a:rPr>
              <a:t> </a:t>
            </a:r>
          </a:p>
        </p:txBody>
      </p:sp>
      <p:pic>
        <p:nvPicPr>
          <p:cNvPr id="4" name="Picture 16">
            <a:extLst>
              <a:ext uri="{FF2B5EF4-FFF2-40B4-BE49-F238E27FC236}">
                <a16:creationId xmlns:a16="http://schemas.microsoft.com/office/drawing/2014/main" xmlns=""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79460" y="580007"/>
            <a:ext cx="2383737" cy="1125123"/>
          </a:xfrm>
          <a:prstGeom prst="rect">
            <a:avLst/>
          </a:prstGeom>
        </p:spPr>
      </p:pic>
      <p:sp>
        <p:nvSpPr>
          <p:cNvPr id="5" name="عنصر نائب لرقم الشريحة 4"/>
          <p:cNvSpPr>
            <a:spLocks noGrp="1"/>
          </p:cNvSpPr>
          <p:nvPr>
            <p:ph type="sldNum" sz="quarter" idx="12"/>
          </p:nvPr>
        </p:nvSpPr>
        <p:spPr/>
        <p:txBody>
          <a:bodyPr/>
          <a:lstStyle/>
          <a:p>
            <a:fld id="{F7542ADD-394E-41F3-B704-951748884AEE}" type="slidenum">
              <a:rPr lang="en-US" smtClean="0"/>
              <a:t>21</a:t>
            </a:fld>
            <a:endParaRPr lang="en-US"/>
          </a:p>
        </p:txBody>
      </p:sp>
    </p:spTree>
    <p:extLst>
      <p:ext uri="{BB962C8B-B14F-4D97-AF65-F5344CB8AC3E}">
        <p14:creationId xmlns:p14="http://schemas.microsoft.com/office/powerpoint/2010/main" val="1524933799"/>
      </p:ext>
    </p:extLst>
  </p:cSld>
  <p:clrMapOvr>
    <a:masterClrMapping/>
  </p:clrMapOvr>
  <mc:AlternateContent xmlns:mc="http://schemas.openxmlformats.org/markup-compatibility/2006" xmlns:p14="http://schemas.microsoft.com/office/powerpoint/2010/main">
    <mc:Choice Requires="p14">
      <p:transition spd="slow" p14:dur="2000" advTm="106002"/>
    </mc:Choice>
    <mc:Fallback xmlns="">
      <p:transition spd="slow" advTm="106002"/>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normAutofit/>
          </a:bodyPr>
          <a:lstStyle/>
          <a:p>
            <a:pPr algn="ctr"/>
            <a:endParaRPr lang="en-US" dirty="0">
              <a:solidFill>
                <a:schemeClr val="bg1"/>
              </a:solidFill>
            </a:endParaRPr>
          </a:p>
        </p:txBody>
      </p:sp>
      <p:sp>
        <p:nvSpPr>
          <p:cNvPr id="3" name="عنصر نائب للمحتوى 2"/>
          <p:cNvSpPr>
            <a:spLocks noGrp="1"/>
          </p:cNvSpPr>
          <p:nvPr>
            <p:ph idx="1"/>
          </p:nvPr>
        </p:nvSpPr>
        <p:spPr>
          <a:xfrm>
            <a:off x="1817225" y="1863524"/>
            <a:ext cx="8102279" cy="4166886"/>
          </a:xfrm>
        </p:spPr>
        <p:txBody>
          <a:bodyPr>
            <a:normAutofit/>
          </a:bodyPr>
          <a:lstStyle/>
          <a:p>
            <a:pPr marL="0" indent="0" algn="just" rtl="1">
              <a:lnSpc>
                <a:spcPct val="150000"/>
              </a:lnSpc>
              <a:buNone/>
            </a:pPr>
            <a:endParaRPr lang="ar-EG" dirty="0" smtClean="0">
              <a:solidFill>
                <a:schemeClr val="bg1"/>
              </a:solidFill>
              <a:latin typeface="Simplified Arabic" pitchFamily="18" charset="-78"/>
              <a:cs typeface="Simplified Arabic" pitchFamily="18" charset="-78"/>
            </a:endParaRPr>
          </a:p>
          <a:p>
            <a:pPr marL="0" indent="0" algn="just" rtl="1">
              <a:lnSpc>
                <a:spcPct val="150000"/>
              </a:lnSpc>
              <a:buNone/>
            </a:pPr>
            <a:r>
              <a:rPr lang="ar-EG" dirty="0" smtClean="0">
                <a:solidFill>
                  <a:schemeClr val="bg1"/>
                </a:solidFill>
                <a:latin typeface="Simplified Arabic" pitchFamily="18" charset="-78"/>
                <a:cs typeface="Simplified Arabic" pitchFamily="18" charset="-78"/>
              </a:rPr>
              <a:t>وتعمل أنظمة الادارة الالكترونية على التقليل من الرشوة داخل الجهاز الإداري ومن ثم تقديم الخدمات بناء على العوامل الموضوعية المنصوص عليها في القانون على النحو الذي أشرنا إليه، أي بصورة حيادية دون تمييز؛ نظرا لعدم وجود مواجهة مباشرة بين الموظف والمستفيد من الخدمة.</a:t>
            </a:r>
          </a:p>
        </p:txBody>
      </p:sp>
      <p:pic>
        <p:nvPicPr>
          <p:cNvPr id="4" name="Picture 16">
            <a:extLst>
              <a:ext uri="{FF2B5EF4-FFF2-40B4-BE49-F238E27FC236}">
                <a16:creationId xmlns:a16="http://schemas.microsoft.com/office/drawing/2014/main" xmlns=""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5" name="عنصر نائب لرقم الشريحة 4"/>
          <p:cNvSpPr>
            <a:spLocks noGrp="1"/>
          </p:cNvSpPr>
          <p:nvPr>
            <p:ph type="sldNum" sz="quarter" idx="12"/>
          </p:nvPr>
        </p:nvSpPr>
        <p:spPr/>
        <p:txBody>
          <a:bodyPr/>
          <a:lstStyle/>
          <a:p>
            <a:fld id="{F7542ADD-394E-41F3-B704-951748884AEE}" type="slidenum">
              <a:rPr lang="en-US" smtClean="0"/>
              <a:t>22</a:t>
            </a:fld>
            <a:endParaRPr lang="en-US"/>
          </a:p>
        </p:txBody>
      </p:sp>
    </p:spTree>
    <p:extLst>
      <p:ext uri="{BB962C8B-B14F-4D97-AF65-F5344CB8AC3E}">
        <p14:creationId xmlns:p14="http://schemas.microsoft.com/office/powerpoint/2010/main" val="242021655"/>
      </p:ext>
    </p:extLst>
  </p:cSld>
  <p:clrMapOvr>
    <a:masterClrMapping/>
  </p:clrMapOvr>
  <mc:AlternateContent xmlns:mc="http://schemas.openxmlformats.org/markup-compatibility/2006" xmlns:p14="http://schemas.microsoft.com/office/powerpoint/2010/main">
    <mc:Choice Requires="p14">
      <p:transition spd="slow" p14:dur="2000" advTm="151132"/>
    </mc:Choice>
    <mc:Fallback xmlns="">
      <p:transition spd="slow" advTm="151132"/>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endParaRPr lang="en-US" dirty="0"/>
          </a:p>
        </p:txBody>
      </p:sp>
      <p:sp>
        <p:nvSpPr>
          <p:cNvPr id="3" name="عنصر نائب للمحتوى 2"/>
          <p:cNvSpPr>
            <a:spLocks noGrp="1"/>
          </p:cNvSpPr>
          <p:nvPr>
            <p:ph idx="1"/>
          </p:nvPr>
        </p:nvSpPr>
        <p:spPr>
          <a:xfrm>
            <a:off x="2083443" y="2037144"/>
            <a:ext cx="7413645" cy="3819646"/>
          </a:xfrm>
        </p:spPr>
        <p:txBody>
          <a:bodyPr/>
          <a:lstStyle/>
          <a:p>
            <a:pPr marL="0" indent="0" algn="just" rtl="1">
              <a:lnSpc>
                <a:spcPct val="150000"/>
              </a:lnSpc>
              <a:buNone/>
            </a:pPr>
            <a:endParaRPr lang="ar-EG" dirty="0" smtClean="0">
              <a:solidFill>
                <a:schemeClr val="bg1"/>
              </a:solidFill>
              <a:latin typeface="Simplified Arabic" pitchFamily="18" charset="-78"/>
              <a:cs typeface="Simplified Arabic" pitchFamily="18" charset="-78"/>
            </a:endParaRPr>
          </a:p>
          <a:p>
            <a:pPr marL="0" indent="0" algn="just" rtl="1">
              <a:lnSpc>
                <a:spcPct val="150000"/>
              </a:lnSpc>
              <a:buNone/>
            </a:pPr>
            <a:r>
              <a:rPr lang="ar-EG" dirty="0" smtClean="0">
                <a:solidFill>
                  <a:schemeClr val="bg1"/>
                </a:solidFill>
                <a:latin typeface="Simplified Arabic" pitchFamily="18" charset="-78"/>
                <a:cs typeface="Simplified Arabic" pitchFamily="18" charset="-78"/>
              </a:rPr>
              <a:t>كما تساهم أنظمة الادارة الالكترونية في القضاء على ظاهرة تقديم الخدمات العامة عن طريق الواسطة والمحسوبية؛ لمساهمة الأنظمة الالكترونية في التطبيق الحتمي للشروط الموضوعية اللازمة لتقديم الخدمة دون النظر إلى أي اعتبار آخر. </a:t>
            </a:r>
          </a:p>
        </p:txBody>
      </p:sp>
      <p:pic>
        <p:nvPicPr>
          <p:cNvPr id="4" name="Picture 16">
            <a:extLst>
              <a:ext uri="{FF2B5EF4-FFF2-40B4-BE49-F238E27FC236}">
                <a16:creationId xmlns:a16="http://schemas.microsoft.com/office/drawing/2014/main" xmlns=""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5" name="عنصر نائب لرقم الشريحة 4"/>
          <p:cNvSpPr>
            <a:spLocks noGrp="1"/>
          </p:cNvSpPr>
          <p:nvPr>
            <p:ph type="sldNum" sz="quarter" idx="12"/>
          </p:nvPr>
        </p:nvSpPr>
        <p:spPr/>
        <p:txBody>
          <a:bodyPr/>
          <a:lstStyle/>
          <a:p>
            <a:fld id="{F7542ADD-394E-41F3-B704-951748884AEE}" type="slidenum">
              <a:rPr lang="en-US" smtClean="0"/>
              <a:t>23</a:t>
            </a:fld>
            <a:endParaRPr lang="en-US"/>
          </a:p>
        </p:txBody>
      </p:sp>
    </p:spTree>
    <p:extLst>
      <p:ext uri="{BB962C8B-B14F-4D97-AF65-F5344CB8AC3E}">
        <p14:creationId xmlns:p14="http://schemas.microsoft.com/office/powerpoint/2010/main" val="1443019762"/>
      </p:ext>
    </p:extLst>
  </p:cSld>
  <p:clrMapOvr>
    <a:masterClrMapping/>
  </p:clrMapOvr>
  <mc:AlternateContent xmlns:mc="http://schemas.openxmlformats.org/markup-compatibility/2006" xmlns:p14="http://schemas.microsoft.com/office/powerpoint/2010/main">
    <mc:Choice Requires="p14">
      <p:transition spd="slow" p14:dur="2000" advTm="133227"/>
    </mc:Choice>
    <mc:Fallback xmlns="">
      <p:transition spd="slow" advTm="133227"/>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normAutofit/>
          </a:bodyPr>
          <a:lstStyle/>
          <a:p>
            <a:pPr algn="ctr"/>
            <a:r>
              <a:rPr lang="ar-EG" u="sng" dirty="0" smtClean="0">
                <a:solidFill>
                  <a:schemeClr val="bg1"/>
                </a:solidFill>
              </a:rPr>
              <a:t/>
            </a:r>
            <a:br>
              <a:rPr lang="ar-EG" u="sng" dirty="0" smtClean="0">
                <a:solidFill>
                  <a:schemeClr val="bg1"/>
                </a:solidFill>
              </a:rPr>
            </a:br>
            <a:r>
              <a:rPr lang="ar-EG" u="sng" dirty="0" smtClean="0">
                <a:solidFill>
                  <a:schemeClr val="bg1"/>
                </a:solidFill>
              </a:rPr>
              <a:t>2-مبدأ </a:t>
            </a:r>
            <a:r>
              <a:rPr lang="ar-EG" u="sng" dirty="0">
                <a:solidFill>
                  <a:schemeClr val="bg1"/>
                </a:solidFill>
              </a:rPr>
              <a:t>قابلية المرفق العام للتعديل والتغيير </a:t>
            </a:r>
          </a:p>
        </p:txBody>
      </p:sp>
      <p:sp>
        <p:nvSpPr>
          <p:cNvPr id="3" name="عنصر نائب للمحتوى 2"/>
          <p:cNvSpPr>
            <a:spLocks noGrp="1"/>
          </p:cNvSpPr>
          <p:nvPr>
            <p:ph idx="1"/>
          </p:nvPr>
        </p:nvSpPr>
        <p:spPr>
          <a:xfrm>
            <a:off x="1909823" y="2164466"/>
            <a:ext cx="7674015" cy="3391382"/>
          </a:xfrm>
        </p:spPr>
        <p:txBody>
          <a:bodyPr/>
          <a:lstStyle/>
          <a:p>
            <a:pPr marL="0" indent="0" algn="just" rtl="1">
              <a:lnSpc>
                <a:spcPct val="150000"/>
              </a:lnSpc>
              <a:buNone/>
            </a:pPr>
            <a:r>
              <a:rPr lang="ar-EG" dirty="0" smtClean="0">
                <a:solidFill>
                  <a:schemeClr val="bg1"/>
                </a:solidFill>
                <a:latin typeface="Simplified Arabic" pitchFamily="18" charset="-78"/>
                <a:cs typeface="Simplified Arabic" pitchFamily="18" charset="-78"/>
              </a:rPr>
              <a:t>يقصد بهذا المبدأ حق الإدارة في تعديل أو تغيير  القواعد التي تحكم المرفق العام تلبية للمصلحة العامة؛ أي أنه يحق للإدارة في أي وقت إجراء تعديل أو تغيير على اسلوب إدارة المرفق العام أو تقديم الخدمات العامة من خلاله.</a:t>
            </a:r>
          </a:p>
        </p:txBody>
      </p:sp>
      <p:pic>
        <p:nvPicPr>
          <p:cNvPr id="4" name="Picture 16">
            <a:extLst>
              <a:ext uri="{FF2B5EF4-FFF2-40B4-BE49-F238E27FC236}">
                <a16:creationId xmlns:a16="http://schemas.microsoft.com/office/drawing/2014/main" xmlns=""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808263" y="0"/>
            <a:ext cx="2383737" cy="1125123"/>
          </a:xfrm>
          <a:prstGeom prst="rect">
            <a:avLst/>
          </a:prstGeom>
        </p:spPr>
      </p:pic>
      <p:sp>
        <p:nvSpPr>
          <p:cNvPr id="5" name="عنصر نائب لرقم الشريحة 4"/>
          <p:cNvSpPr>
            <a:spLocks noGrp="1"/>
          </p:cNvSpPr>
          <p:nvPr>
            <p:ph type="sldNum" sz="quarter" idx="12"/>
          </p:nvPr>
        </p:nvSpPr>
        <p:spPr/>
        <p:txBody>
          <a:bodyPr/>
          <a:lstStyle/>
          <a:p>
            <a:fld id="{F7542ADD-394E-41F3-B704-951748884AEE}" type="slidenum">
              <a:rPr lang="en-US" smtClean="0"/>
              <a:t>24</a:t>
            </a:fld>
            <a:endParaRPr lang="en-US"/>
          </a:p>
        </p:txBody>
      </p:sp>
    </p:spTree>
    <p:extLst>
      <p:ext uri="{BB962C8B-B14F-4D97-AF65-F5344CB8AC3E}">
        <p14:creationId xmlns:p14="http://schemas.microsoft.com/office/powerpoint/2010/main" val="2652798462"/>
      </p:ext>
    </p:extLst>
  </p:cSld>
  <p:clrMapOvr>
    <a:masterClrMapping/>
  </p:clrMapOvr>
  <mc:AlternateContent xmlns:mc="http://schemas.openxmlformats.org/markup-compatibility/2006" xmlns:p14="http://schemas.microsoft.com/office/powerpoint/2010/main">
    <mc:Choice Requires="p14">
      <p:transition spd="slow" p14:dur="2000" advTm="179343"/>
    </mc:Choice>
    <mc:Fallback xmlns="">
      <p:transition spd="slow" advTm="179343"/>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endParaRPr lang="en-US" dirty="0"/>
          </a:p>
        </p:txBody>
      </p:sp>
      <p:sp>
        <p:nvSpPr>
          <p:cNvPr id="3" name="عنصر نائب للمحتوى 2"/>
          <p:cNvSpPr>
            <a:spLocks noGrp="1"/>
          </p:cNvSpPr>
          <p:nvPr>
            <p:ph idx="1"/>
          </p:nvPr>
        </p:nvSpPr>
        <p:spPr>
          <a:xfrm>
            <a:off x="1886673" y="1886672"/>
            <a:ext cx="8380071" cy="4074289"/>
          </a:xfrm>
        </p:spPr>
        <p:txBody>
          <a:bodyPr>
            <a:normAutofit/>
          </a:bodyPr>
          <a:lstStyle/>
          <a:p>
            <a:pPr marL="0" indent="0" algn="just" rtl="1">
              <a:lnSpc>
                <a:spcPct val="150000"/>
              </a:lnSpc>
              <a:buNone/>
            </a:pPr>
            <a:r>
              <a:rPr lang="ar-EG" dirty="0" smtClean="0">
                <a:solidFill>
                  <a:schemeClr val="bg1"/>
                </a:solidFill>
                <a:latin typeface="Simplified Arabic" pitchFamily="18" charset="-78"/>
                <a:cs typeface="Simplified Arabic" pitchFamily="18" charset="-78"/>
              </a:rPr>
              <a:t>ويستند هذا المبدأ إلى المصلحة العامة التي تقتضي من الإدارة التدخل لإجراء التعديلات أو التغييرات المناسبة على النظام الحاكم للمرفق العام بما يتلاءم مع تطور الحاجات العامة في المجتمع والأساليب المستخدمة في تقديمها وتغير الظروف الاجتماعية المحيطة بطرق إشباع الحاجات العامة.</a:t>
            </a:r>
            <a:endParaRPr lang="en-US" dirty="0">
              <a:solidFill>
                <a:schemeClr val="bg1"/>
              </a:solidFill>
              <a:latin typeface="Simplified Arabic" pitchFamily="18" charset="-78"/>
              <a:cs typeface="Simplified Arabic" pitchFamily="18" charset="-78"/>
            </a:endParaRPr>
          </a:p>
        </p:txBody>
      </p:sp>
      <p:pic>
        <p:nvPicPr>
          <p:cNvPr id="4" name="Picture 16">
            <a:extLst>
              <a:ext uri="{FF2B5EF4-FFF2-40B4-BE49-F238E27FC236}">
                <a16:creationId xmlns:a16="http://schemas.microsoft.com/office/drawing/2014/main" xmlns=""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5" name="عنصر نائب لرقم الشريحة 4"/>
          <p:cNvSpPr>
            <a:spLocks noGrp="1"/>
          </p:cNvSpPr>
          <p:nvPr>
            <p:ph type="sldNum" sz="quarter" idx="12"/>
          </p:nvPr>
        </p:nvSpPr>
        <p:spPr/>
        <p:txBody>
          <a:bodyPr/>
          <a:lstStyle/>
          <a:p>
            <a:fld id="{F7542ADD-394E-41F3-B704-951748884AEE}" type="slidenum">
              <a:rPr lang="en-US" smtClean="0"/>
              <a:t>25</a:t>
            </a:fld>
            <a:endParaRPr lang="en-US"/>
          </a:p>
        </p:txBody>
      </p:sp>
    </p:spTree>
    <p:extLst>
      <p:ext uri="{BB962C8B-B14F-4D97-AF65-F5344CB8AC3E}">
        <p14:creationId xmlns:p14="http://schemas.microsoft.com/office/powerpoint/2010/main" val="3284554821"/>
      </p:ext>
    </p:extLst>
  </p:cSld>
  <p:clrMapOvr>
    <a:masterClrMapping/>
  </p:clrMapOvr>
  <mc:AlternateContent xmlns:mc="http://schemas.openxmlformats.org/markup-compatibility/2006" xmlns:p14="http://schemas.microsoft.com/office/powerpoint/2010/main">
    <mc:Choice Requires="p14">
      <p:transition spd="slow" p14:dur="2000" advTm="144378"/>
    </mc:Choice>
    <mc:Fallback xmlns="">
      <p:transition spd="slow" advTm="144378"/>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endParaRPr lang="en-US" dirty="0"/>
          </a:p>
        </p:txBody>
      </p:sp>
      <p:sp>
        <p:nvSpPr>
          <p:cNvPr id="3" name="عنصر نائب للمحتوى 2"/>
          <p:cNvSpPr>
            <a:spLocks noGrp="1"/>
          </p:cNvSpPr>
          <p:nvPr>
            <p:ph idx="1"/>
          </p:nvPr>
        </p:nvSpPr>
        <p:spPr>
          <a:xfrm>
            <a:off x="2106591" y="2060294"/>
            <a:ext cx="8067555" cy="3831220"/>
          </a:xfrm>
        </p:spPr>
        <p:txBody>
          <a:bodyPr/>
          <a:lstStyle/>
          <a:p>
            <a:pPr marL="0" indent="0" algn="just" rtl="1">
              <a:lnSpc>
                <a:spcPct val="150000"/>
              </a:lnSpc>
              <a:buNone/>
            </a:pPr>
            <a:endParaRPr lang="ar-EG" dirty="0" smtClean="0">
              <a:solidFill>
                <a:schemeClr val="bg1"/>
              </a:solidFill>
              <a:latin typeface="Simplified Arabic" pitchFamily="18" charset="-78"/>
              <a:cs typeface="Simplified Arabic" pitchFamily="18" charset="-78"/>
            </a:endParaRPr>
          </a:p>
          <a:p>
            <a:pPr marL="0" indent="0" algn="just" rtl="1">
              <a:lnSpc>
                <a:spcPct val="150000"/>
              </a:lnSpc>
              <a:buNone/>
            </a:pPr>
            <a:r>
              <a:rPr lang="ar-EG" dirty="0" smtClean="0">
                <a:solidFill>
                  <a:schemeClr val="bg1"/>
                </a:solidFill>
                <a:latin typeface="Simplified Arabic" pitchFamily="18" charset="-78"/>
                <a:cs typeface="Simplified Arabic" pitchFamily="18" charset="-78"/>
              </a:rPr>
              <a:t>فيجب على الدول أن تضمن تكيف مرافقها بما تقدمه من خدمات للجمهور مع تطور المجتمع، بحيث لا تتعرض مع مرور الوقت إلى العجز عن إشباع الحاجات العامة نظرا لتطورها وبلوغها إلى مستوى معين لا يملك المرفق الأسلوب المناسب للتعامل معه.</a:t>
            </a:r>
          </a:p>
        </p:txBody>
      </p:sp>
      <p:pic>
        <p:nvPicPr>
          <p:cNvPr id="4" name="Picture 16">
            <a:extLst>
              <a:ext uri="{FF2B5EF4-FFF2-40B4-BE49-F238E27FC236}">
                <a16:creationId xmlns:a16="http://schemas.microsoft.com/office/drawing/2014/main" xmlns=""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5" name="عنصر نائب لرقم الشريحة 4"/>
          <p:cNvSpPr>
            <a:spLocks noGrp="1"/>
          </p:cNvSpPr>
          <p:nvPr>
            <p:ph type="sldNum" sz="quarter" idx="12"/>
          </p:nvPr>
        </p:nvSpPr>
        <p:spPr/>
        <p:txBody>
          <a:bodyPr/>
          <a:lstStyle/>
          <a:p>
            <a:fld id="{F7542ADD-394E-41F3-B704-951748884AEE}" type="slidenum">
              <a:rPr lang="en-US" smtClean="0"/>
              <a:t>26</a:t>
            </a:fld>
            <a:endParaRPr lang="en-US"/>
          </a:p>
        </p:txBody>
      </p:sp>
    </p:spTree>
    <p:extLst>
      <p:ext uri="{BB962C8B-B14F-4D97-AF65-F5344CB8AC3E}">
        <p14:creationId xmlns:p14="http://schemas.microsoft.com/office/powerpoint/2010/main" val="2596560528"/>
      </p:ext>
    </p:extLst>
  </p:cSld>
  <p:clrMapOvr>
    <a:masterClrMapping/>
  </p:clrMapOvr>
  <mc:AlternateContent xmlns:mc="http://schemas.openxmlformats.org/markup-compatibility/2006" xmlns:p14="http://schemas.microsoft.com/office/powerpoint/2010/main">
    <mc:Choice Requires="p14">
      <p:transition spd="slow" p14:dur="2000" advTm="223205"/>
    </mc:Choice>
    <mc:Fallback xmlns="">
      <p:transition spd="slow" advTm="223205"/>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endParaRPr lang="en-US" dirty="0"/>
          </a:p>
        </p:txBody>
      </p:sp>
      <p:sp>
        <p:nvSpPr>
          <p:cNvPr id="3" name="عنصر نائب للمحتوى 2"/>
          <p:cNvSpPr>
            <a:spLocks noGrp="1"/>
          </p:cNvSpPr>
          <p:nvPr>
            <p:ph idx="1"/>
          </p:nvPr>
        </p:nvSpPr>
        <p:spPr>
          <a:xfrm>
            <a:off x="1909822" y="2002421"/>
            <a:ext cx="7720315" cy="3426106"/>
          </a:xfrm>
        </p:spPr>
        <p:txBody>
          <a:bodyPr>
            <a:normAutofit/>
          </a:bodyPr>
          <a:lstStyle/>
          <a:p>
            <a:pPr marL="0" indent="0" algn="just" rtl="1">
              <a:lnSpc>
                <a:spcPct val="150000"/>
              </a:lnSpc>
              <a:buNone/>
            </a:pPr>
            <a:r>
              <a:rPr lang="ar-EG" dirty="0" smtClean="0">
                <a:solidFill>
                  <a:schemeClr val="bg1"/>
                </a:solidFill>
                <a:latin typeface="Simplified Arabic" pitchFamily="18" charset="-78"/>
                <a:cs typeface="Simplified Arabic" pitchFamily="18" charset="-78"/>
              </a:rPr>
              <a:t>وتسطيع الدول أن تجري تلك التغييرات أو التعديلات على نظام عمل المرفق العام، دون أن يحق للمنتفعين بخدمات المرفق أو الموظفين أو المتعاقدين مع الدول لتقديم الخدمات للجمهور، الاعتراض على ذلك، فهذا حق مكفول للدولة ولا يحتاج إلى أي نص عليه في عقودها.</a:t>
            </a:r>
            <a:endParaRPr lang="en-US" dirty="0">
              <a:solidFill>
                <a:schemeClr val="bg1"/>
              </a:solidFill>
              <a:latin typeface="Simplified Arabic" pitchFamily="18" charset="-78"/>
              <a:cs typeface="Simplified Arabic" pitchFamily="18" charset="-78"/>
            </a:endParaRPr>
          </a:p>
        </p:txBody>
      </p:sp>
      <p:pic>
        <p:nvPicPr>
          <p:cNvPr id="4" name="Picture 16">
            <a:extLst>
              <a:ext uri="{FF2B5EF4-FFF2-40B4-BE49-F238E27FC236}">
                <a16:creationId xmlns:a16="http://schemas.microsoft.com/office/drawing/2014/main" xmlns=""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5" name="عنصر نائب لرقم الشريحة 4"/>
          <p:cNvSpPr>
            <a:spLocks noGrp="1"/>
          </p:cNvSpPr>
          <p:nvPr>
            <p:ph type="sldNum" sz="quarter" idx="12"/>
          </p:nvPr>
        </p:nvSpPr>
        <p:spPr/>
        <p:txBody>
          <a:bodyPr/>
          <a:lstStyle/>
          <a:p>
            <a:fld id="{F7542ADD-394E-41F3-B704-951748884AEE}" type="slidenum">
              <a:rPr lang="en-US" smtClean="0"/>
              <a:t>27</a:t>
            </a:fld>
            <a:endParaRPr lang="en-US"/>
          </a:p>
        </p:txBody>
      </p:sp>
    </p:spTree>
    <p:extLst>
      <p:ext uri="{BB962C8B-B14F-4D97-AF65-F5344CB8AC3E}">
        <p14:creationId xmlns:p14="http://schemas.microsoft.com/office/powerpoint/2010/main" val="52439381"/>
      </p:ext>
    </p:extLst>
  </p:cSld>
  <p:clrMapOvr>
    <a:masterClrMapping/>
  </p:clrMapOvr>
  <mc:AlternateContent xmlns:mc="http://schemas.openxmlformats.org/markup-compatibility/2006" xmlns:p14="http://schemas.microsoft.com/office/powerpoint/2010/main">
    <mc:Choice Requires="p14">
      <p:transition spd="slow" p14:dur="2000" advTm="77586"/>
    </mc:Choice>
    <mc:Fallback xmlns="">
      <p:transition spd="slow" advTm="77586"/>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noAutofit/>
          </a:bodyPr>
          <a:lstStyle/>
          <a:p>
            <a:pPr lvl="0" algn="ctr">
              <a:lnSpc>
                <a:spcPct val="120000"/>
              </a:lnSpc>
              <a:spcBef>
                <a:spcPts val="0"/>
              </a:spcBef>
            </a:pPr>
            <a:endParaRPr lang="en-US" sz="3600" dirty="0">
              <a:solidFill>
                <a:schemeClr val="bg1"/>
              </a:solidFill>
            </a:endParaRPr>
          </a:p>
        </p:txBody>
      </p:sp>
      <p:sp>
        <p:nvSpPr>
          <p:cNvPr id="3" name="عنصر نائب للمحتوى 2"/>
          <p:cNvSpPr>
            <a:spLocks noGrp="1"/>
          </p:cNvSpPr>
          <p:nvPr>
            <p:ph idx="1"/>
          </p:nvPr>
        </p:nvSpPr>
        <p:spPr>
          <a:xfrm>
            <a:off x="2152889" y="1817225"/>
            <a:ext cx="7766615" cy="3495555"/>
          </a:xfrm>
        </p:spPr>
        <p:txBody>
          <a:bodyPr>
            <a:normAutofit/>
          </a:bodyPr>
          <a:lstStyle/>
          <a:p>
            <a:pPr marL="0" indent="0" algn="just" rtl="1">
              <a:lnSpc>
                <a:spcPct val="150000"/>
              </a:lnSpc>
              <a:buNone/>
            </a:pPr>
            <a:endParaRPr lang="ar-EG" dirty="0" smtClean="0">
              <a:solidFill>
                <a:schemeClr val="bg1"/>
              </a:solidFill>
              <a:latin typeface="Simplified Arabic" pitchFamily="18" charset="-78"/>
              <a:cs typeface="Simplified Arabic" pitchFamily="18" charset="-78"/>
            </a:endParaRPr>
          </a:p>
          <a:p>
            <a:pPr marL="0" indent="0" algn="just" rtl="1">
              <a:lnSpc>
                <a:spcPct val="150000"/>
              </a:lnSpc>
              <a:buNone/>
            </a:pPr>
            <a:r>
              <a:rPr lang="ar-EG" dirty="0" smtClean="0">
                <a:solidFill>
                  <a:schemeClr val="bg1"/>
                </a:solidFill>
                <a:latin typeface="Simplified Arabic" pitchFamily="18" charset="-78"/>
                <a:cs typeface="Simplified Arabic" pitchFamily="18" charset="-78"/>
              </a:rPr>
              <a:t>ويترتب على ذلك حق الإدارة في تعديل الشروط اللازمة للانتقاع بالخدمة أو تعديل الرسوم المطلوبة للاستفادة بها أو تعديل أسلوب أو طريقة تقديمها. </a:t>
            </a:r>
          </a:p>
        </p:txBody>
      </p:sp>
      <p:pic>
        <p:nvPicPr>
          <p:cNvPr id="4" name="Picture 16">
            <a:extLst>
              <a:ext uri="{FF2B5EF4-FFF2-40B4-BE49-F238E27FC236}">
                <a16:creationId xmlns:a16="http://schemas.microsoft.com/office/drawing/2014/main" xmlns=""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5" name="عنصر نائب لرقم الشريحة 4"/>
          <p:cNvSpPr>
            <a:spLocks noGrp="1"/>
          </p:cNvSpPr>
          <p:nvPr>
            <p:ph type="sldNum" sz="quarter" idx="12"/>
          </p:nvPr>
        </p:nvSpPr>
        <p:spPr/>
        <p:txBody>
          <a:bodyPr/>
          <a:lstStyle/>
          <a:p>
            <a:fld id="{F7542ADD-394E-41F3-B704-951748884AEE}" type="slidenum">
              <a:rPr lang="en-US" smtClean="0"/>
              <a:t>28</a:t>
            </a:fld>
            <a:endParaRPr lang="en-US"/>
          </a:p>
        </p:txBody>
      </p:sp>
    </p:spTree>
    <p:extLst>
      <p:ext uri="{BB962C8B-B14F-4D97-AF65-F5344CB8AC3E}">
        <p14:creationId xmlns:p14="http://schemas.microsoft.com/office/powerpoint/2010/main" val="3025075219"/>
      </p:ext>
    </p:extLst>
  </p:cSld>
  <p:clrMapOvr>
    <a:masterClrMapping/>
  </p:clrMapOvr>
  <mc:AlternateContent xmlns:mc="http://schemas.openxmlformats.org/markup-compatibility/2006" xmlns:p14="http://schemas.microsoft.com/office/powerpoint/2010/main">
    <mc:Choice Requires="p14">
      <p:transition spd="slow" p14:dur="2000" advTm="71486"/>
    </mc:Choice>
    <mc:Fallback xmlns="">
      <p:transition spd="slow" advTm="71486"/>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endParaRPr lang="en-US" dirty="0"/>
          </a:p>
        </p:txBody>
      </p:sp>
      <p:sp>
        <p:nvSpPr>
          <p:cNvPr id="3" name="عنصر نائب للمحتوى 2"/>
          <p:cNvSpPr>
            <a:spLocks noGrp="1"/>
          </p:cNvSpPr>
          <p:nvPr>
            <p:ph idx="1"/>
          </p:nvPr>
        </p:nvSpPr>
        <p:spPr>
          <a:xfrm>
            <a:off x="1782499" y="1805652"/>
            <a:ext cx="7714589" cy="3958540"/>
          </a:xfrm>
        </p:spPr>
        <p:txBody>
          <a:bodyPr>
            <a:normAutofit/>
          </a:bodyPr>
          <a:lstStyle/>
          <a:p>
            <a:pPr marL="0" indent="0" algn="just" rtl="1">
              <a:lnSpc>
                <a:spcPct val="150000"/>
              </a:lnSpc>
              <a:buNone/>
            </a:pPr>
            <a:endParaRPr lang="ar-EG" dirty="0" smtClean="0">
              <a:solidFill>
                <a:schemeClr val="bg1"/>
              </a:solidFill>
              <a:latin typeface="Simplified Arabic" pitchFamily="18" charset="-78"/>
              <a:cs typeface="Simplified Arabic" pitchFamily="18" charset="-78"/>
            </a:endParaRPr>
          </a:p>
          <a:p>
            <a:pPr marL="0" indent="0" algn="just" rtl="1">
              <a:lnSpc>
                <a:spcPct val="150000"/>
              </a:lnSpc>
              <a:buNone/>
            </a:pPr>
            <a:r>
              <a:rPr lang="ar-EG" dirty="0" smtClean="0">
                <a:solidFill>
                  <a:schemeClr val="bg1"/>
                </a:solidFill>
                <a:latin typeface="Simplified Arabic" pitchFamily="18" charset="-78"/>
                <a:cs typeface="Simplified Arabic" pitchFamily="18" charset="-78"/>
              </a:rPr>
              <a:t>وتعد الإدارة الالكترونية في ضوء ذلك ترجمة حقيقية على أرض الواقع لهذا المبدأ، حيث تنتقل الإدارة من أسلوب التقليدي قائم على الوسائل التقليدية في تقديم الخدمات العامة إلى أسلوب حديث قائم على وسائل تكنولوجيا المعلومات والاتصالات.</a:t>
            </a:r>
            <a:endParaRPr lang="en-US" dirty="0">
              <a:solidFill>
                <a:schemeClr val="bg1"/>
              </a:solidFill>
              <a:latin typeface="Simplified Arabic" pitchFamily="18" charset="-78"/>
              <a:cs typeface="Simplified Arabic" pitchFamily="18" charset="-78"/>
            </a:endParaRPr>
          </a:p>
        </p:txBody>
      </p:sp>
      <p:pic>
        <p:nvPicPr>
          <p:cNvPr id="4" name="Picture 16">
            <a:extLst>
              <a:ext uri="{FF2B5EF4-FFF2-40B4-BE49-F238E27FC236}">
                <a16:creationId xmlns:a16="http://schemas.microsoft.com/office/drawing/2014/main" xmlns=""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5" name="عنصر نائب لرقم الشريحة 4"/>
          <p:cNvSpPr>
            <a:spLocks noGrp="1"/>
          </p:cNvSpPr>
          <p:nvPr>
            <p:ph type="sldNum" sz="quarter" idx="12"/>
          </p:nvPr>
        </p:nvSpPr>
        <p:spPr/>
        <p:txBody>
          <a:bodyPr/>
          <a:lstStyle/>
          <a:p>
            <a:fld id="{F7542ADD-394E-41F3-B704-951748884AEE}" type="slidenum">
              <a:rPr lang="en-US" smtClean="0"/>
              <a:t>29</a:t>
            </a:fld>
            <a:endParaRPr lang="en-US"/>
          </a:p>
        </p:txBody>
      </p:sp>
    </p:spTree>
    <p:extLst>
      <p:ext uri="{BB962C8B-B14F-4D97-AF65-F5344CB8AC3E}">
        <p14:creationId xmlns:p14="http://schemas.microsoft.com/office/powerpoint/2010/main" val="2630652691"/>
      </p:ext>
    </p:extLst>
  </p:cSld>
  <p:clrMapOvr>
    <a:masterClrMapping/>
  </p:clrMapOvr>
  <mc:AlternateContent xmlns:mc="http://schemas.openxmlformats.org/markup-compatibility/2006" xmlns:p14="http://schemas.microsoft.com/office/powerpoint/2010/main">
    <mc:Choice Requires="p14">
      <p:transition spd="slow" p14:dur="2000" advTm="49892"/>
    </mc:Choice>
    <mc:Fallback xmlns="">
      <p:transition spd="slow" advTm="49892"/>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838200" y="59147"/>
            <a:ext cx="10515600" cy="1631542"/>
          </a:xfrm>
        </p:spPr>
        <p:txBody>
          <a:bodyPr>
            <a:noAutofit/>
          </a:bodyPr>
          <a:lstStyle/>
          <a:p>
            <a:pPr algn="ctr"/>
            <a:endParaRPr lang="en-US" sz="3600" dirty="0">
              <a:solidFill>
                <a:schemeClr val="bg1"/>
              </a:solidFill>
            </a:endParaRPr>
          </a:p>
        </p:txBody>
      </p:sp>
      <p:sp>
        <p:nvSpPr>
          <p:cNvPr id="3" name="عنصر نائب للمحتوى 2"/>
          <p:cNvSpPr>
            <a:spLocks noGrp="1"/>
          </p:cNvSpPr>
          <p:nvPr>
            <p:ph idx="1"/>
          </p:nvPr>
        </p:nvSpPr>
        <p:spPr>
          <a:xfrm>
            <a:off x="1643605" y="1794077"/>
            <a:ext cx="7986532" cy="3935392"/>
          </a:xfrm>
        </p:spPr>
        <p:txBody>
          <a:bodyPr>
            <a:normAutofit/>
          </a:bodyPr>
          <a:lstStyle/>
          <a:p>
            <a:pPr marL="0" indent="0" algn="just" rtl="1">
              <a:lnSpc>
                <a:spcPct val="150000"/>
              </a:lnSpc>
              <a:buNone/>
            </a:pPr>
            <a:endParaRPr lang="ar-EG" dirty="0" smtClean="0">
              <a:solidFill>
                <a:schemeClr val="bg1"/>
              </a:solidFill>
              <a:latin typeface="Simplified Arabic" pitchFamily="18" charset="-78"/>
              <a:cs typeface="Simplified Arabic" pitchFamily="18" charset="-78"/>
            </a:endParaRPr>
          </a:p>
          <a:p>
            <a:pPr marL="0" indent="0" algn="just" rtl="1">
              <a:lnSpc>
                <a:spcPct val="150000"/>
              </a:lnSpc>
              <a:buNone/>
            </a:pPr>
            <a:r>
              <a:rPr lang="ar-EG" dirty="0" smtClean="0">
                <a:solidFill>
                  <a:schemeClr val="bg1"/>
                </a:solidFill>
                <a:latin typeface="Simplified Arabic" pitchFamily="18" charset="-78"/>
                <a:cs typeface="Simplified Arabic" pitchFamily="18" charset="-78"/>
              </a:rPr>
              <a:t>ذلك أن من حق الدولة تغيير أسلوب إدارة المرفق من الشكل التقليدي إلى الشكل الرقمي، كما أشرنا، أي من الإدارة التقليدية إلى الإدارة الالكترونية.</a:t>
            </a:r>
          </a:p>
        </p:txBody>
      </p:sp>
      <p:pic>
        <p:nvPicPr>
          <p:cNvPr id="4" name="Picture 16">
            <a:extLst>
              <a:ext uri="{FF2B5EF4-FFF2-40B4-BE49-F238E27FC236}">
                <a16:creationId xmlns:a16="http://schemas.microsoft.com/office/drawing/2014/main" xmlns=""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7" y="92597"/>
            <a:ext cx="2383737" cy="813880"/>
          </a:xfrm>
          <a:prstGeom prst="rect">
            <a:avLst/>
          </a:prstGeom>
        </p:spPr>
      </p:pic>
      <p:sp>
        <p:nvSpPr>
          <p:cNvPr id="5" name="عنصر نائب لرقم الشريحة 4"/>
          <p:cNvSpPr>
            <a:spLocks noGrp="1"/>
          </p:cNvSpPr>
          <p:nvPr>
            <p:ph type="sldNum" sz="quarter" idx="12"/>
          </p:nvPr>
        </p:nvSpPr>
        <p:spPr/>
        <p:txBody>
          <a:bodyPr/>
          <a:lstStyle/>
          <a:p>
            <a:fld id="{F7542ADD-394E-41F3-B704-951748884AEE}" type="slidenum">
              <a:rPr lang="en-US" smtClean="0"/>
              <a:t>30</a:t>
            </a:fld>
            <a:endParaRPr lang="en-US"/>
          </a:p>
        </p:txBody>
      </p:sp>
    </p:spTree>
    <p:extLst>
      <p:ext uri="{BB962C8B-B14F-4D97-AF65-F5344CB8AC3E}">
        <p14:creationId xmlns:p14="http://schemas.microsoft.com/office/powerpoint/2010/main" val="3466894437"/>
      </p:ext>
    </p:extLst>
  </p:cSld>
  <p:clrMapOvr>
    <a:masterClrMapping/>
  </p:clrMapOvr>
  <mc:AlternateContent xmlns:mc="http://schemas.openxmlformats.org/markup-compatibility/2006" xmlns:p14="http://schemas.microsoft.com/office/powerpoint/2010/main">
    <mc:Choice Requires="p14">
      <p:transition spd="slow" p14:dur="2000" advTm="44287"/>
    </mc:Choice>
    <mc:Fallback xmlns="">
      <p:transition spd="slow" advTm="44287"/>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endParaRPr lang="en-US" dirty="0"/>
          </a:p>
        </p:txBody>
      </p:sp>
      <p:sp>
        <p:nvSpPr>
          <p:cNvPr id="3" name="عنصر نائب للمحتوى 2"/>
          <p:cNvSpPr>
            <a:spLocks noGrp="1"/>
          </p:cNvSpPr>
          <p:nvPr>
            <p:ph idx="1"/>
          </p:nvPr>
        </p:nvSpPr>
        <p:spPr>
          <a:xfrm>
            <a:off x="2129742" y="1875100"/>
            <a:ext cx="7812912" cy="3750196"/>
          </a:xfrm>
        </p:spPr>
        <p:txBody>
          <a:bodyPr>
            <a:normAutofit lnSpcReduction="10000"/>
          </a:bodyPr>
          <a:lstStyle/>
          <a:p>
            <a:pPr marL="0" indent="0" algn="just" rtl="1">
              <a:lnSpc>
                <a:spcPct val="150000"/>
              </a:lnSpc>
              <a:buNone/>
            </a:pPr>
            <a:r>
              <a:rPr lang="ar-EG" dirty="0" smtClean="0">
                <a:solidFill>
                  <a:schemeClr val="bg1"/>
                </a:solidFill>
                <a:latin typeface="Simplified Arabic" pitchFamily="18" charset="-78"/>
                <a:cs typeface="Simplified Arabic" pitchFamily="18" charset="-78"/>
              </a:rPr>
              <a:t>وتساعد أنظمة الذكاء الاصطناعي الحكومات على تعزيز ذلك المبدأ عن طريق صياغة السياسات المناسبة لتقديم الخدمات العامة للجمهور، بل وتصميم الخدمات الملاءمة له، نتيجة التنبؤ بما يحتاجه المستفيد وما يرضيه على نحو معقول، فضلا عن التنبؤ بالمشكلات التي قد تحدث أثناء تقديم الخدمة مما يعمل على سرعة الاستجابة لها وحلها بصورة اسرع.</a:t>
            </a:r>
            <a:endParaRPr lang="en-US" dirty="0">
              <a:solidFill>
                <a:schemeClr val="bg1"/>
              </a:solidFill>
              <a:latin typeface="Simplified Arabic" pitchFamily="18" charset="-78"/>
              <a:cs typeface="Simplified Arabic" pitchFamily="18" charset="-78"/>
            </a:endParaRPr>
          </a:p>
        </p:txBody>
      </p:sp>
      <p:sp>
        <p:nvSpPr>
          <p:cNvPr id="4" name="عنصر نائب لرقم الشريحة 3"/>
          <p:cNvSpPr>
            <a:spLocks noGrp="1"/>
          </p:cNvSpPr>
          <p:nvPr>
            <p:ph type="sldNum" sz="quarter" idx="12"/>
          </p:nvPr>
        </p:nvSpPr>
        <p:spPr/>
        <p:txBody>
          <a:bodyPr/>
          <a:lstStyle/>
          <a:p>
            <a:fld id="{F7542ADD-394E-41F3-B704-951748884AEE}" type="slidenum">
              <a:rPr lang="en-US" smtClean="0"/>
              <a:t>31</a:t>
            </a:fld>
            <a:endParaRPr lang="en-US"/>
          </a:p>
        </p:txBody>
      </p:sp>
      <p:pic>
        <p:nvPicPr>
          <p:cNvPr id="5" name="Picture 16">
            <a:extLst>
              <a:ext uri="{FF2B5EF4-FFF2-40B4-BE49-F238E27FC236}">
                <a16:creationId xmlns:a16="http://schemas.microsoft.com/office/drawing/2014/main" xmlns=""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392915" y="499537"/>
            <a:ext cx="2383737" cy="813880"/>
          </a:xfrm>
          <a:prstGeom prst="rect">
            <a:avLst/>
          </a:prstGeom>
        </p:spPr>
      </p:pic>
    </p:spTree>
    <p:extLst>
      <p:ext uri="{BB962C8B-B14F-4D97-AF65-F5344CB8AC3E}">
        <p14:creationId xmlns:p14="http://schemas.microsoft.com/office/powerpoint/2010/main" val="189357237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normAutofit fontScale="90000"/>
          </a:bodyPr>
          <a:lstStyle/>
          <a:p>
            <a:pPr algn="ctr"/>
            <a:r>
              <a:rPr lang="ar-EG" dirty="0" smtClean="0">
                <a:solidFill>
                  <a:schemeClr val="bg1"/>
                </a:solidFill>
              </a:rPr>
              <a:t/>
            </a:r>
            <a:br>
              <a:rPr lang="ar-EG" dirty="0" smtClean="0">
                <a:solidFill>
                  <a:schemeClr val="bg1"/>
                </a:solidFill>
              </a:rPr>
            </a:br>
            <a:r>
              <a:rPr lang="ar-EG" dirty="0">
                <a:solidFill>
                  <a:schemeClr val="bg1"/>
                </a:solidFill>
              </a:rPr>
              <a:t/>
            </a:r>
            <a:br>
              <a:rPr lang="ar-EG" dirty="0">
                <a:solidFill>
                  <a:schemeClr val="bg1"/>
                </a:solidFill>
              </a:rPr>
            </a:br>
            <a:r>
              <a:rPr lang="ar-EG" dirty="0">
                <a:solidFill>
                  <a:schemeClr val="bg1"/>
                </a:solidFill>
              </a:rPr>
              <a:t>ثانيا: ظهور مبادئ حديثة حاكمة لسير المرفق العام في ظل الادارة الالكترونية </a:t>
            </a:r>
            <a:endParaRPr lang="en-US" dirty="0">
              <a:solidFill>
                <a:schemeClr val="bg1"/>
              </a:solidFill>
            </a:endParaRPr>
          </a:p>
        </p:txBody>
      </p:sp>
      <p:sp>
        <p:nvSpPr>
          <p:cNvPr id="3" name="عنصر نائب للمحتوى 2"/>
          <p:cNvSpPr>
            <a:spLocks noGrp="1"/>
          </p:cNvSpPr>
          <p:nvPr>
            <p:ph idx="1"/>
          </p:nvPr>
        </p:nvSpPr>
        <p:spPr>
          <a:xfrm>
            <a:off x="1967696" y="2384385"/>
            <a:ext cx="7697166" cy="3321933"/>
          </a:xfrm>
        </p:spPr>
        <p:txBody>
          <a:bodyPr>
            <a:normAutofit/>
          </a:bodyPr>
          <a:lstStyle/>
          <a:p>
            <a:pPr marL="0" indent="0" algn="just" rtl="1">
              <a:lnSpc>
                <a:spcPct val="150000"/>
              </a:lnSpc>
              <a:buNone/>
            </a:pPr>
            <a:r>
              <a:rPr lang="ar-EG" dirty="0" smtClean="0">
                <a:solidFill>
                  <a:schemeClr val="bg1"/>
                </a:solidFill>
                <a:latin typeface="Simplified Arabic" pitchFamily="18" charset="-78"/>
                <a:cs typeface="Simplified Arabic" pitchFamily="18" charset="-78"/>
              </a:rPr>
              <a:t>أدى التحول الرقمي الحكومي والاعتماد على أساليب تكنولوجيا المعلومات الاتصالات في تقديم الخدمات العامة للجمهور، إلى ظهور مبادئ حديثة تضاف إلى المبادئ الكلاسيكية والتي سبق توضيحها.</a:t>
            </a:r>
          </a:p>
        </p:txBody>
      </p:sp>
      <p:pic>
        <p:nvPicPr>
          <p:cNvPr id="4" name="Picture 16">
            <a:extLst>
              <a:ext uri="{FF2B5EF4-FFF2-40B4-BE49-F238E27FC236}">
                <a16:creationId xmlns:a16="http://schemas.microsoft.com/office/drawing/2014/main" xmlns=""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808263" y="-137624"/>
            <a:ext cx="2383737" cy="1125123"/>
          </a:xfrm>
          <a:prstGeom prst="rect">
            <a:avLst/>
          </a:prstGeom>
        </p:spPr>
      </p:pic>
      <p:sp>
        <p:nvSpPr>
          <p:cNvPr id="5" name="عنصر نائب لرقم الشريحة 4"/>
          <p:cNvSpPr>
            <a:spLocks noGrp="1"/>
          </p:cNvSpPr>
          <p:nvPr>
            <p:ph type="sldNum" sz="quarter" idx="12"/>
          </p:nvPr>
        </p:nvSpPr>
        <p:spPr/>
        <p:txBody>
          <a:bodyPr/>
          <a:lstStyle/>
          <a:p>
            <a:fld id="{F7542ADD-394E-41F3-B704-951748884AEE}" type="slidenum">
              <a:rPr lang="en-US" smtClean="0"/>
              <a:t>32</a:t>
            </a:fld>
            <a:endParaRPr lang="en-US"/>
          </a:p>
        </p:txBody>
      </p:sp>
    </p:spTree>
    <p:extLst>
      <p:ext uri="{BB962C8B-B14F-4D97-AF65-F5344CB8AC3E}">
        <p14:creationId xmlns:p14="http://schemas.microsoft.com/office/powerpoint/2010/main" val="928695839"/>
      </p:ext>
    </p:extLst>
  </p:cSld>
  <p:clrMapOvr>
    <a:masterClrMapping/>
  </p:clrMapOvr>
  <mc:AlternateContent xmlns:mc="http://schemas.openxmlformats.org/markup-compatibility/2006" xmlns:p14="http://schemas.microsoft.com/office/powerpoint/2010/main">
    <mc:Choice Requires="p14">
      <p:transition spd="slow" p14:dur="2000" advTm="104370"/>
    </mc:Choice>
    <mc:Fallback xmlns="">
      <p:transition spd="slow" advTm="104370"/>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endParaRPr lang="en-US" dirty="0">
              <a:solidFill>
                <a:schemeClr val="bg1"/>
              </a:solidFill>
            </a:endParaRPr>
          </a:p>
        </p:txBody>
      </p:sp>
      <p:sp>
        <p:nvSpPr>
          <p:cNvPr id="3" name="عنصر نائب للمحتوى 2"/>
          <p:cNvSpPr>
            <a:spLocks noGrp="1"/>
          </p:cNvSpPr>
          <p:nvPr>
            <p:ph idx="1"/>
          </p:nvPr>
        </p:nvSpPr>
        <p:spPr>
          <a:xfrm>
            <a:off x="2152892" y="2164467"/>
            <a:ext cx="7685590" cy="3044141"/>
          </a:xfrm>
        </p:spPr>
        <p:txBody>
          <a:bodyPr>
            <a:normAutofit/>
          </a:bodyPr>
          <a:lstStyle/>
          <a:p>
            <a:pPr marL="0" indent="0" algn="just" rtl="1">
              <a:lnSpc>
                <a:spcPct val="150000"/>
              </a:lnSpc>
              <a:buNone/>
            </a:pPr>
            <a:r>
              <a:rPr lang="ar-EG" dirty="0" smtClean="0">
                <a:solidFill>
                  <a:schemeClr val="bg1"/>
                </a:solidFill>
                <a:latin typeface="Simplified Arabic" pitchFamily="18" charset="-78"/>
                <a:cs typeface="Simplified Arabic" pitchFamily="18" charset="-78"/>
              </a:rPr>
              <a:t>وهذه المبادئ هي:</a:t>
            </a:r>
          </a:p>
          <a:p>
            <a:pPr marL="0" indent="0" algn="just" rtl="1">
              <a:lnSpc>
                <a:spcPct val="150000"/>
              </a:lnSpc>
              <a:buNone/>
            </a:pPr>
            <a:r>
              <a:rPr lang="ar-EG" dirty="0" smtClean="0">
                <a:solidFill>
                  <a:schemeClr val="bg1"/>
                </a:solidFill>
                <a:latin typeface="Simplified Arabic" pitchFamily="18" charset="-78"/>
                <a:cs typeface="Simplified Arabic" pitchFamily="18" charset="-78"/>
              </a:rPr>
              <a:t>1- جودة الخدمة </a:t>
            </a:r>
          </a:p>
          <a:p>
            <a:pPr marL="0" indent="0" algn="just" rtl="1">
              <a:lnSpc>
                <a:spcPct val="150000"/>
              </a:lnSpc>
              <a:buNone/>
            </a:pPr>
            <a:r>
              <a:rPr lang="ar-EG" dirty="0" smtClean="0">
                <a:solidFill>
                  <a:schemeClr val="bg1"/>
                </a:solidFill>
                <a:latin typeface="Simplified Arabic" pitchFamily="18" charset="-78"/>
                <a:cs typeface="Simplified Arabic" pitchFamily="18" charset="-78"/>
              </a:rPr>
              <a:t>2-المشاركة </a:t>
            </a:r>
          </a:p>
          <a:p>
            <a:pPr marL="0" indent="0" algn="just" rtl="1">
              <a:lnSpc>
                <a:spcPct val="150000"/>
              </a:lnSpc>
              <a:buNone/>
            </a:pPr>
            <a:r>
              <a:rPr lang="ar-EG" dirty="0" smtClean="0">
                <a:solidFill>
                  <a:schemeClr val="bg1"/>
                </a:solidFill>
                <a:latin typeface="Simplified Arabic" pitchFamily="18" charset="-78"/>
                <a:cs typeface="Simplified Arabic" pitchFamily="18" charset="-78"/>
              </a:rPr>
              <a:t>3-الشفافية </a:t>
            </a:r>
            <a:endParaRPr lang="en-US" dirty="0">
              <a:solidFill>
                <a:schemeClr val="bg1"/>
              </a:solidFill>
              <a:latin typeface="Simplified Arabic" pitchFamily="18" charset="-78"/>
              <a:cs typeface="Simplified Arabic" pitchFamily="18" charset="-78"/>
            </a:endParaRPr>
          </a:p>
        </p:txBody>
      </p:sp>
      <p:pic>
        <p:nvPicPr>
          <p:cNvPr id="4" name="Picture 16">
            <a:extLst>
              <a:ext uri="{FF2B5EF4-FFF2-40B4-BE49-F238E27FC236}">
                <a16:creationId xmlns:a16="http://schemas.microsoft.com/office/drawing/2014/main" xmlns=""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5" name="عنصر نائب لرقم الشريحة 4"/>
          <p:cNvSpPr>
            <a:spLocks noGrp="1"/>
          </p:cNvSpPr>
          <p:nvPr>
            <p:ph type="sldNum" sz="quarter" idx="12"/>
          </p:nvPr>
        </p:nvSpPr>
        <p:spPr/>
        <p:txBody>
          <a:bodyPr/>
          <a:lstStyle/>
          <a:p>
            <a:fld id="{F7542ADD-394E-41F3-B704-951748884AEE}" type="slidenum">
              <a:rPr lang="en-US" smtClean="0"/>
              <a:t>33</a:t>
            </a:fld>
            <a:endParaRPr lang="en-US"/>
          </a:p>
        </p:txBody>
      </p:sp>
    </p:spTree>
    <p:extLst>
      <p:ext uri="{BB962C8B-B14F-4D97-AF65-F5344CB8AC3E}">
        <p14:creationId xmlns:p14="http://schemas.microsoft.com/office/powerpoint/2010/main" val="2871193901"/>
      </p:ext>
    </p:extLst>
  </p:cSld>
  <p:clrMapOvr>
    <a:masterClrMapping/>
  </p:clrMapOvr>
  <mc:AlternateContent xmlns:mc="http://schemas.openxmlformats.org/markup-compatibility/2006" xmlns:p14="http://schemas.microsoft.com/office/powerpoint/2010/main">
    <mc:Choice Requires="p14">
      <p:transition spd="slow" p14:dur="2000" advTm="133346"/>
    </mc:Choice>
    <mc:Fallback xmlns="">
      <p:transition spd="slow" advTm="133346"/>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normAutofit fontScale="90000"/>
          </a:bodyPr>
          <a:lstStyle/>
          <a:p>
            <a:pPr algn="ctr"/>
            <a:r>
              <a:rPr lang="ar-EG" dirty="0" smtClean="0"/>
              <a:t/>
            </a:r>
            <a:br>
              <a:rPr lang="ar-EG" dirty="0" smtClean="0"/>
            </a:br>
            <a:r>
              <a:rPr lang="ar-EG" dirty="0"/>
              <a:t/>
            </a:r>
            <a:br>
              <a:rPr lang="ar-EG" dirty="0"/>
            </a:br>
            <a:r>
              <a:rPr lang="ar-EG" dirty="0" smtClean="0">
                <a:solidFill>
                  <a:schemeClr val="bg1"/>
                </a:solidFill>
              </a:rPr>
              <a:t>1-جودة الخدمة </a:t>
            </a:r>
            <a:endParaRPr lang="en-US" dirty="0"/>
          </a:p>
        </p:txBody>
      </p:sp>
      <p:sp>
        <p:nvSpPr>
          <p:cNvPr id="3" name="عنصر نائب للمحتوى 2"/>
          <p:cNvSpPr>
            <a:spLocks noGrp="1"/>
          </p:cNvSpPr>
          <p:nvPr>
            <p:ph idx="1"/>
          </p:nvPr>
        </p:nvSpPr>
        <p:spPr>
          <a:xfrm>
            <a:off x="2245488" y="2060293"/>
            <a:ext cx="7118431" cy="3287211"/>
          </a:xfrm>
        </p:spPr>
        <p:txBody>
          <a:bodyPr/>
          <a:lstStyle/>
          <a:p>
            <a:pPr marL="0" lvl="0" indent="0" algn="just" rtl="1">
              <a:lnSpc>
                <a:spcPct val="150000"/>
              </a:lnSpc>
              <a:buNone/>
            </a:pPr>
            <a:r>
              <a:rPr lang="ar-EG" dirty="0" smtClean="0">
                <a:solidFill>
                  <a:prstClr val="white"/>
                </a:solidFill>
                <a:latin typeface="Simplified Arabic" pitchFamily="18" charset="-78"/>
                <a:cs typeface="Simplified Arabic" pitchFamily="18" charset="-78"/>
              </a:rPr>
              <a:t>أدى استخدام أساليب الادارة الالكترونية في تقديم الخدمات العامة للجمهور من خلال المرافق العامة الالكترونية، إلى رفع مستوى توقعات الجمهور فيما يخص درجة جودة الخدمة المقدمة، في ظل التطور التقني الحادث في المجتمع.</a:t>
            </a:r>
            <a:endParaRPr lang="en-US" dirty="0">
              <a:solidFill>
                <a:schemeClr val="bg1"/>
              </a:solidFill>
            </a:endParaRPr>
          </a:p>
        </p:txBody>
      </p:sp>
      <p:pic>
        <p:nvPicPr>
          <p:cNvPr id="4" name="Picture 16">
            <a:extLst>
              <a:ext uri="{FF2B5EF4-FFF2-40B4-BE49-F238E27FC236}">
                <a16:creationId xmlns:a16="http://schemas.microsoft.com/office/drawing/2014/main" xmlns=""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5" name="عنصر نائب لرقم الشريحة 4"/>
          <p:cNvSpPr>
            <a:spLocks noGrp="1"/>
          </p:cNvSpPr>
          <p:nvPr>
            <p:ph type="sldNum" sz="quarter" idx="12"/>
          </p:nvPr>
        </p:nvSpPr>
        <p:spPr/>
        <p:txBody>
          <a:bodyPr/>
          <a:lstStyle/>
          <a:p>
            <a:fld id="{F7542ADD-394E-41F3-B704-951748884AEE}" type="slidenum">
              <a:rPr lang="en-US" smtClean="0"/>
              <a:t>34</a:t>
            </a:fld>
            <a:endParaRPr lang="en-US"/>
          </a:p>
        </p:txBody>
      </p:sp>
    </p:spTree>
    <p:extLst>
      <p:ext uri="{BB962C8B-B14F-4D97-AF65-F5344CB8AC3E}">
        <p14:creationId xmlns:p14="http://schemas.microsoft.com/office/powerpoint/2010/main" val="160748370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normAutofit/>
          </a:bodyPr>
          <a:lstStyle/>
          <a:p>
            <a:pPr algn="ctr"/>
            <a:endParaRPr lang="en-US" dirty="0">
              <a:solidFill>
                <a:schemeClr val="bg1"/>
              </a:solidFill>
            </a:endParaRPr>
          </a:p>
        </p:txBody>
      </p:sp>
      <p:sp>
        <p:nvSpPr>
          <p:cNvPr id="3" name="عنصر نائب للمحتوى 2"/>
          <p:cNvSpPr>
            <a:spLocks noGrp="1"/>
          </p:cNvSpPr>
          <p:nvPr>
            <p:ph idx="1"/>
          </p:nvPr>
        </p:nvSpPr>
        <p:spPr>
          <a:xfrm>
            <a:off x="1759351" y="1921398"/>
            <a:ext cx="7737737" cy="3680750"/>
          </a:xfrm>
        </p:spPr>
        <p:txBody>
          <a:bodyPr>
            <a:normAutofit/>
          </a:bodyPr>
          <a:lstStyle/>
          <a:p>
            <a:pPr marL="0" indent="0" algn="just" rtl="1">
              <a:lnSpc>
                <a:spcPct val="150000"/>
              </a:lnSpc>
              <a:buNone/>
            </a:pPr>
            <a:r>
              <a:rPr lang="ar-EG" dirty="0" smtClean="0">
                <a:solidFill>
                  <a:schemeClr val="bg1"/>
                </a:solidFill>
                <a:latin typeface="Simplified Arabic" pitchFamily="18" charset="-78"/>
                <a:cs typeface="Simplified Arabic" pitchFamily="18" charset="-78"/>
              </a:rPr>
              <a:t>يمكن القول أن التطور الحادث في أساليب تقديم الخدمة قد عزز من جودتها نتيجة تقوية مبدأ قابلية تغيير وتعديل الأنظمة الحاكمة لعمل المرفق العام على النحو السابق ذكره.</a:t>
            </a:r>
          </a:p>
          <a:p>
            <a:pPr marL="0" indent="0" algn="just" rtl="1">
              <a:lnSpc>
                <a:spcPct val="150000"/>
              </a:lnSpc>
              <a:buNone/>
            </a:pPr>
            <a:r>
              <a:rPr lang="ar-EG" dirty="0" smtClean="0">
                <a:solidFill>
                  <a:schemeClr val="bg1"/>
                </a:solidFill>
                <a:latin typeface="Simplified Arabic" pitchFamily="18" charset="-78"/>
                <a:cs typeface="Simplified Arabic" pitchFamily="18" charset="-78"/>
              </a:rPr>
              <a:t>فضلا عن تعزيز أساليب مراقبة عملية تقديم الخدمة الكترونيا وتقييم ذلك والعمل على إصلاح الخلل وحل المشكلات الطارئة. </a:t>
            </a:r>
          </a:p>
        </p:txBody>
      </p:sp>
      <p:pic>
        <p:nvPicPr>
          <p:cNvPr id="4" name="Picture 16">
            <a:extLst>
              <a:ext uri="{FF2B5EF4-FFF2-40B4-BE49-F238E27FC236}">
                <a16:creationId xmlns:a16="http://schemas.microsoft.com/office/drawing/2014/main" xmlns=""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5" name="عنصر نائب لرقم الشريحة 4"/>
          <p:cNvSpPr>
            <a:spLocks noGrp="1"/>
          </p:cNvSpPr>
          <p:nvPr>
            <p:ph type="sldNum" sz="quarter" idx="12"/>
          </p:nvPr>
        </p:nvSpPr>
        <p:spPr/>
        <p:txBody>
          <a:bodyPr/>
          <a:lstStyle/>
          <a:p>
            <a:fld id="{F7542ADD-394E-41F3-B704-951748884AEE}" type="slidenum">
              <a:rPr lang="en-US" smtClean="0"/>
              <a:t>35</a:t>
            </a:fld>
            <a:endParaRPr lang="en-US"/>
          </a:p>
        </p:txBody>
      </p:sp>
    </p:spTree>
    <p:extLst>
      <p:ext uri="{BB962C8B-B14F-4D97-AF65-F5344CB8AC3E}">
        <p14:creationId xmlns:p14="http://schemas.microsoft.com/office/powerpoint/2010/main" val="1322081625"/>
      </p:ext>
    </p:extLst>
  </p:cSld>
  <p:clrMapOvr>
    <a:masterClrMapping/>
  </p:clrMapOvr>
  <mc:AlternateContent xmlns:mc="http://schemas.openxmlformats.org/markup-compatibility/2006" xmlns:p14="http://schemas.microsoft.com/office/powerpoint/2010/main">
    <mc:Choice Requires="p14">
      <p:transition spd="slow" p14:dur="2000" advTm="142460"/>
    </mc:Choice>
    <mc:Fallback xmlns="">
      <p:transition spd="slow" advTm="142460"/>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endParaRPr lang="en-US" dirty="0"/>
          </a:p>
        </p:txBody>
      </p:sp>
      <p:sp>
        <p:nvSpPr>
          <p:cNvPr id="3" name="عنصر نائب للمحتوى 2"/>
          <p:cNvSpPr>
            <a:spLocks noGrp="1"/>
          </p:cNvSpPr>
          <p:nvPr>
            <p:ph idx="1"/>
          </p:nvPr>
        </p:nvSpPr>
        <p:spPr>
          <a:xfrm>
            <a:off x="1909823" y="2037144"/>
            <a:ext cx="7014258" cy="3530280"/>
          </a:xfrm>
        </p:spPr>
        <p:txBody>
          <a:bodyPr>
            <a:normAutofit/>
          </a:bodyPr>
          <a:lstStyle/>
          <a:p>
            <a:pPr marL="0" indent="0" algn="just" rtl="1">
              <a:lnSpc>
                <a:spcPct val="150000"/>
              </a:lnSpc>
              <a:buNone/>
            </a:pPr>
            <a:r>
              <a:rPr lang="ar-EG" dirty="0" smtClean="0">
                <a:solidFill>
                  <a:schemeClr val="bg1"/>
                </a:solidFill>
                <a:latin typeface="Simplified Arabic" pitchFamily="18" charset="-78"/>
                <a:cs typeface="Simplified Arabic" pitchFamily="18" charset="-78"/>
              </a:rPr>
              <a:t>وقد أشرنا في أكثر من موضع كيف أن الذكاء الاصطناعي يمكنه مساعدة الحكومات في تقديم خدمة جيدة، باعتباره المستوى المأمول الذي تسعى الحكومات الآن إلى الاعتماد عليه على نحو أوسع في تطوير أساليب إشباع الحاجات العامة بصورة رقمية.</a:t>
            </a:r>
          </a:p>
        </p:txBody>
      </p:sp>
      <p:pic>
        <p:nvPicPr>
          <p:cNvPr id="4" name="Picture 16">
            <a:extLst>
              <a:ext uri="{FF2B5EF4-FFF2-40B4-BE49-F238E27FC236}">
                <a16:creationId xmlns:a16="http://schemas.microsoft.com/office/drawing/2014/main" xmlns=""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5" name="عنصر نائب لرقم الشريحة 4"/>
          <p:cNvSpPr>
            <a:spLocks noGrp="1"/>
          </p:cNvSpPr>
          <p:nvPr>
            <p:ph type="sldNum" sz="quarter" idx="12"/>
          </p:nvPr>
        </p:nvSpPr>
        <p:spPr/>
        <p:txBody>
          <a:bodyPr/>
          <a:lstStyle/>
          <a:p>
            <a:fld id="{F7542ADD-394E-41F3-B704-951748884AEE}" type="slidenum">
              <a:rPr lang="en-US" smtClean="0"/>
              <a:t>36</a:t>
            </a:fld>
            <a:endParaRPr lang="en-US"/>
          </a:p>
        </p:txBody>
      </p:sp>
    </p:spTree>
    <p:extLst>
      <p:ext uri="{BB962C8B-B14F-4D97-AF65-F5344CB8AC3E}">
        <p14:creationId xmlns:p14="http://schemas.microsoft.com/office/powerpoint/2010/main" val="3540725073"/>
      </p:ext>
    </p:extLst>
  </p:cSld>
  <p:clrMapOvr>
    <a:masterClrMapping/>
  </p:clrMapOvr>
  <mc:AlternateContent xmlns:mc="http://schemas.openxmlformats.org/markup-compatibility/2006" xmlns:p14="http://schemas.microsoft.com/office/powerpoint/2010/main">
    <mc:Choice Requires="p14">
      <p:transition spd="slow" p14:dur="2000" advTm="54776"/>
    </mc:Choice>
    <mc:Fallback xmlns="">
      <p:transition spd="slow" advTm="54776"/>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endParaRPr lang="en-US" dirty="0"/>
          </a:p>
        </p:txBody>
      </p:sp>
      <p:sp>
        <p:nvSpPr>
          <p:cNvPr id="3" name="عنصر نائب للمحتوى 2"/>
          <p:cNvSpPr>
            <a:spLocks noGrp="1"/>
          </p:cNvSpPr>
          <p:nvPr>
            <p:ph idx="1"/>
          </p:nvPr>
        </p:nvSpPr>
        <p:spPr>
          <a:xfrm>
            <a:off x="2314938" y="1840376"/>
            <a:ext cx="7349924" cy="3773346"/>
          </a:xfrm>
        </p:spPr>
        <p:txBody>
          <a:bodyPr>
            <a:normAutofit/>
          </a:bodyPr>
          <a:lstStyle/>
          <a:p>
            <a:pPr marL="0" indent="0" algn="just" rtl="1">
              <a:lnSpc>
                <a:spcPct val="150000"/>
              </a:lnSpc>
              <a:buNone/>
            </a:pPr>
            <a:r>
              <a:rPr lang="ar-EG" b="1" dirty="0">
                <a:solidFill>
                  <a:schemeClr val="bg1"/>
                </a:solidFill>
                <a:latin typeface="Simplified Arabic" pitchFamily="18" charset="-78"/>
                <a:cs typeface="Simplified Arabic" pitchFamily="18" charset="-78"/>
              </a:rPr>
              <a:t>2</a:t>
            </a:r>
            <a:r>
              <a:rPr lang="ar-EG" b="1" u="sng" dirty="0" smtClean="0">
                <a:solidFill>
                  <a:schemeClr val="bg1"/>
                </a:solidFill>
                <a:latin typeface="Simplified Arabic" pitchFamily="18" charset="-78"/>
                <a:cs typeface="Simplified Arabic" pitchFamily="18" charset="-78"/>
              </a:rPr>
              <a:t>-المشاركة:</a:t>
            </a:r>
          </a:p>
          <a:p>
            <a:pPr marL="0" indent="0" algn="just" rtl="1">
              <a:lnSpc>
                <a:spcPct val="150000"/>
              </a:lnSpc>
              <a:buNone/>
            </a:pPr>
            <a:r>
              <a:rPr lang="ar-EG" dirty="0" smtClean="0">
                <a:solidFill>
                  <a:schemeClr val="bg1"/>
                </a:solidFill>
                <a:latin typeface="Simplified Arabic" pitchFamily="18" charset="-78"/>
                <a:cs typeface="Simplified Arabic" pitchFamily="18" charset="-78"/>
              </a:rPr>
              <a:t>أدي التحول الرقمي الحكومي والاعتماد على المرافق العامة الالكترونية لتقديم الخدمات العامة إلى تعزيز المشاركة الداخلية بين القطاعات الحكومية المختلفة والتنسيق بين الجهات الادارية نحو تحقيق الأهداف المشتركة.</a:t>
            </a:r>
            <a:endParaRPr lang="en-US" dirty="0">
              <a:solidFill>
                <a:schemeClr val="bg1"/>
              </a:solidFill>
              <a:latin typeface="Simplified Arabic" pitchFamily="18" charset="-78"/>
              <a:cs typeface="Simplified Arabic" pitchFamily="18" charset="-78"/>
            </a:endParaRPr>
          </a:p>
        </p:txBody>
      </p:sp>
      <p:pic>
        <p:nvPicPr>
          <p:cNvPr id="4" name="Picture 16">
            <a:extLst>
              <a:ext uri="{FF2B5EF4-FFF2-40B4-BE49-F238E27FC236}">
                <a16:creationId xmlns:a16="http://schemas.microsoft.com/office/drawing/2014/main" xmlns=""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5" name="عنصر نائب لرقم الشريحة 4"/>
          <p:cNvSpPr>
            <a:spLocks noGrp="1"/>
          </p:cNvSpPr>
          <p:nvPr>
            <p:ph type="sldNum" sz="quarter" idx="12"/>
          </p:nvPr>
        </p:nvSpPr>
        <p:spPr/>
        <p:txBody>
          <a:bodyPr/>
          <a:lstStyle/>
          <a:p>
            <a:fld id="{F7542ADD-394E-41F3-B704-951748884AEE}" type="slidenum">
              <a:rPr lang="en-US" smtClean="0"/>
              <a:t>37</a:t>
            </a:fld>
            <a:endParaRPr lang="en-US"/>
          </a:p>
        </p:txBody>
      </p:sp>
    </p:spTree>
    <p:extLst>
      <p:ext uri="{BB962C8B-B14F-4D97-AF65-F5344CB8AC3E}">
        <p14:creationId xmlns:p14="http://schemas.microsoft.com/office/powerpoint/2010/main" val="2200230455"/>
      </p:ext>
    </p:extLst>
  </p:cSld>
  <p:clrMapOvr>
    <a:masterClrMapping/>
  </p:clrMapOvr>
  <mc:AlternateContent xmlns:mc="http://schemas.openxmlformats.org/markup-compatibility/2006" xmlns:p14="http://schemas.microsoft.com/office/powerpoint/2010/main">
    <mc:Choice Requires="p14">
      <p:transition spd="slow" p14:dur="2000" advTm="135403"/>
    </mc:Choice>
    <mc:Fallback xmlns="">
      <p:transition spd="slow" advTm="135403"/>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normAutofit/>
          </a:bodyPr>
          <a:lstStyle/>
          <a:p>
            <a:pPr algn="ctr"/>
            <a:endParaRPr lang="en-US" dirty="0">
              <a:solidFill>
                <a:schemeClr val="bg1"/>
              </a:solidFill>
            </a:endParaRPr>
          </a:p>
        </p:txBody>
      </p:sp>
      <p:sp>
        <p:nvSpPr>
          <p:cNvPr id="3" name="عنصر نائب للمحتوى 2"/>
          <p:cNvSpPr>
            <a:spLocks noGrp="1"/>
          </p:cNvSpPr>
          <p:nvPr>
            <p:ph idx="1"/>
          </p:nvPr>
        </p:nvSpPr>
        <p:spPr>
          <a:xfrm>
            <a:off x="2025571" y="2083443"/>
            <a:ext cx="7569842" cy="3646026"/>
          </a:xfrm>
        </p:spPr>
        <p:txBody>
          <a:bodyPr>
            <a:normAutofit/>
          </a:bodyPr>
          <a:lstStyle/>
          <a:p>
            <a:pPr marL="0" indent="0" algn="just" rtl="1">
              <a:lnSpc>
                <a:spcPct val="150000"/>
              </a:lnSpc>
              <a:buNone/>
            </a:pPr>
            <a:r>
              <a:rPr lang="ar-EG" dirty="0" smtClean="0">
                <a:solidFill>
                  <a:schemeClr val="bg1"/>
                </a:solidFill>
                <a:latin typeface="Simplified Arabic" pitchFamily="18" charset="-78"/>
                <a:cs typeface="Simplified Arabic" pitchFamily="18" charset="-78"/>
              </a:rPr>
              <a:t>كما أدى ذلك إلى توسيع قاعدة المشاركة من خلال إشراك المستفيد من الخدمة في عملية صياغة السياسات المتبعة في تقديمها، بل صياغة الخدمات الملاءمة لأذواق وتفضيلات الجمهور، على النحو ما أشرنا في السابق.</a:t>
            </a:r>
          </a:p>
        </p:txBody>
      </p:sp>
      <p:pic>
        <p:nvPicPr>
          <p:cNvPr id="4" name="Picture 16">
            <a:extLst>
              <a:ext uri="{FF2B5EF4-FFF2-40B4-BE49-F238E27FC236}">
                <a16:creationId xmlns:a16="http://schemas.microsoft.com/office/drawing/2014/main" xmlns=""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5" name="عنصر نائب لرقم الشريحة 4"/>
          <p:cNvSpPr>
            <a:spLocks noGrp="1"/>
          </p:cNvSpPr>
          <p:nvPr>
            <p:ph type="sldNum" sz="quarter" idx="12"/>
          </p:nvPr>
        </p:nvSpPr>
        <p:spPr/>
        <p:txBody>
          <a:bodyPr/>
          <a:lstStyle/>
          <a:p>
            <a:fld id="{F7542ADD-394E-41F3-B704-951748884AEE}" type="slidenum">
              <a:rPr lang="en-US" smtClean="0"/>
              <a:t>38</a:t>
            </a:fld>
            <a:endParaRPr lang="en-US"/>
          </a:p>
        </p:txBody>
      </p:sp>
    </p:spTree>
    <p:extLst>
      <p:ext uri="{BB962C8B-B14F-4D97-AF65-F5344CB8AC3E}">
        <p14:creationId xmlns:p14="http://schemas.microsoft.com/office/powerpoint/2010/main" val="2574295778"/>
      </p:ext>
    </p:extLst>
  </p:cSld>
  <p:clrMapOvr>
    <a:masterClrMapping/>
  </p:clrMapOvr>
  <mc:AlternateContent xmlns:mc="http://schemas.openxmlformats.org/markup-compatibility/2006" xmlns:p14="http://schemas.microsoft.com/office/powerpoint/2010/main">
    <mc:Choice Requires="p14">
      <p:transition spd="slow" p14:dur="2000" advTm="38952"/>
    </mc:Choice>
    <mc:Fallback xmlns="">
      <p:transition spd="slow" advTm="38952"/>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endParaRPr lang="en-US" dirty="0"/>
          </a:p>
        </p:txBody>
      </p:sp>
      <p:sp>
        <p:nvSpPr>
          <p:cNvPr id="3" name="عنصر نائب للمحتوى 2"/>
          <p:cNvSpPr>
            <a:spLocks noGrp="1"/>
          </p:cNvSpPr>
          <p:nvPr>
            <p:ph idx="1"/>
          </p:nvPr>
        </p:nvSpPr>
        <p:spPr>
          <a:xfrm>
            <a:off x="2349661" y="2187614"/>
            <a:ext cx="7147428" cy="3483981"/>
          </a:xfrm>
        </p:spPr>
        <p:txBody>
          <a:bodyPr/>
          <a:lstStyle/>
          <a:p>
            <a:pPr marL="0" indent="0" algn="just" rtl="1">
              <a:lnSpc>
                <a:spcPct val="150000"/>
              </a:lnSpc>
              <a:buNone/>
            </a:pPr>
            <a:endParaRPr lang="ar-EG" dirty="0" smtClean="0">
              <a:solidFill>
                <a:schemeClr val="bg1"/>
              </a:solidFill>
              <a:latin typeface="Simplified Arabic" pitchFamily="18" charset="-78"/>
              <a:cs typeface="Simplified Arabic" pitchFamily="18" charset="-78"/>
            </a:endParaRPr>
          </a:p>
          <a:p>
            <a:pPr marL="0" indent="0" algn="just" rtl="1">
              <a:lnSpc>
                <a:spcPct val="150000"/>
              </a:lnSpc>
              <a:buNone/>
            </a:pPr>
            <a:r>
              <a:rPr lang="ar-EG" dirty="0" smtClean="0">
                <a:solidFill>
                  <a:schemeClr val="bg1"/>
                </a:solidFill>
                <a:latin typeface="Simplified Arabic" pitchFamily="18" charset="-78"/>
                <a:cs typeface="Simplified Arabic" pitchFamily="18" charset="-78"/>
              </a:rPr>
              <a:t>ويساعد على ذلك قدرة الحكومة على تحليل الآراء المختلفة للجمهور حول الخدمة المقدمة من خلال الأساليب التقنية وتوقع ما يمكن أن يحوز على رضائهم سواء ما يتعلق بنوعيتها أو طريقة تقديمها.</a:t>
            </a:r>
            <a:endParaRPr lang="en-US" dirty="0">
              <a:solidFill>
                <a:schemeClr val="bg1"/>
              </a:solidFill>
              <a:latin typeface="Simplified Arabic" pitchFamily="18" charset="-78"/>
              <a:cs typeface="Simplified Arabic" pitchFamily="18" charset="-78"/>
            </a:endParaRPr>
          </a:p>
        </p:txBody>
      </p:sp>
      <p:pic>
        <p:nvPicPr>
          <p:cNvPr id="4" name="Picture 16">
            <a:extLst>
              <a:ext uri="{FF2B5EF4-FFF2-40B4-BE49-F238E27FC236}">
                <a16:creationId xmlns:a16="http://schemas.microsoft.com/office/drawing/2014/main" xmlns=""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9" y="625033"/>
            <a:ext cx="2123894" cy="975924"/>
          </a:xfrm>
          <a:prstGeom prst="rect">
            <a:avLst/>
          </a:prstGeom>
        </p:spPr>
      </p:pic>
      <p:sp>
        <p:nvSpPr>
          <p:cNvPr id="5" name="عنصر نائب لرقم الشريحة 4"/>
          <p:cNvSpPr>
            <a:spLocks noGrp="1"/>
          </p:cNvSpPr>
          <p:nvPr>
            <p:ph type="sldNum" sz="quarter" idx="12"/>
          </p:nvPr>
        </p:nvSpPr>
        <p:spPr/>
        <p:txBody>
          <a:bodyPr/>
          <a:lstStyle/>
          <a:p>
            <a:fld id="{F7542ADD-394E-41F3-B704-951748884AEE}" type="slidenum">
              <a:rPr lang="en-US" smtClean="0"/>
              <a:t>39</a:t>
            </a:fld>
            <a:endParaRPr lang="en-US"/>
          </a:p>
        </p:txBody>
      </p:sp>
    </p:spTree>
    <p:extLst>
      <p:ext uri="{BB962C8B-B14F-4D97-AF65-F5344CB8AC3E}">
        <p14:creationId xmlns:p14="http://schemas.microsoft.com/office/powerpoint/2010/main" val="314602440"/>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838200" y="388274"/>
            <a:ext cx="10515600" cy="1325563"/>
          </a:xfrm>
        </p:spPr>
        <p:txBody>
          <a:bodyPr/>
          <a:lstStyle/>
          <a:p>
            <a:endParaRPr lang="en-US" dirty="0"/>
          </a:p>
        </p:txBody>
      </p:sp>
      <p:sp>
        <p:nvSpPr>
          <p:cNvPr id="3" name="عنصر نائب للمحتوى 2"/>
          <p:cNvSpPr>
            <a:spLocks noGrp="1"/>
          </p:cNvSpPr>
          <p:nvPr>
            <p:ph idx="1"/>
          </p:nvPr>
        </p:nvSpPr>
        <p:spPr>
          <a:xfrm>
            <a:off x="2245488" y="1909823"/>
            <a:ext cx="7697165" cy="3483980"/>
          </a:xfrm>
        </p:spPr>
        <p:txBody>
          <a:bodyPr>
            <a:normAutofit/>
          </a:bodyPr>
          <a:lstStyle/>
          <a:p>
            <a:pPr marL="0" indent="0" algn="just" rtl="1">
              <a:lnSpc>
                <a:spcPct val="150000"/>
              </a:lnSpc>
              <a:buNone/>
            </a:pPr>
            <a:r>
              <a:rPr lang="ar-EG" b="1" u="sng" dirty="0">
                <a:solidFill>
                  <a:schemeClr val="bg1"/>
                </a:solidFill>
                <a:latin typeface="Simplified Arabic" pitchFamily="18" charset="-78"/>
                <a:cs typeface="Simplified Arabic" pitchFamily="18" charset="-78"/>
              </a:rPr>
              <a:t>3-الشفافية:</a:t>
            </a:r>
          </a:p>
          <a:p>
            <a:pPr marL="0" indent="0" algn="just" rtl="1">
              <a:lnSpc>
                <a:spcPct val="150000"/>
              </a:lnSpc>
              <a:buNone/>
            </a:pPr>
            <a:r>
              <a:rPr lang="ar-EG" dirty="0">
                <a:solidFill>
                  <a:schemeClr val="bg1"/>
                </a:solidFill>
                <a:latin typeface="Simplified Arabic" pitchFamily="18" charset="-78"/>
                <a:cs typeface="Simplified Arabic" pitchFamily="18" charset="-78"/>
              </a:rPr>
              <a:t>الشفافية الرقمية تعني وضوح ملامح الحياة الرقمية التي ينتقل إليها المواطن من خلال التحول الرقمي الحكومي. وهذا يعني وجوب تزويد الحكومة </a:t>
            </a:r>
            <a:r>
              <a:rPr lang="ar-EG" dirty="0" smtClean="0">
                <a:solidFill>
                  <a:schemeClr val="bg1"/>
                </a:solidFill>
                <a:latin typeface="Simplified Arabic" pitchFamily="18" charset="-78"/>
                <a:cs typeface="Simplified Arabic" pitchFamily="18" charset="-78"/>
              </a:rPr>
              <a:t>المواطن </a:t>
            </a:r>
            <a:r>
              <a:rPr lang="ar-EG" dirty="0">
                <a:solidFill>
                  <a:schemeClr val="bg1"/>
                </a:solidFill>
                <a:latin typeface="Simplified Arabic" pitchFamily="18" charset="-78"/>
                <a:cs typeface="Simplified Arabic" pitchFamily="18" charset="-78"/>
              </a:rPr>
              <a:t>بالمعلومات الكافية والمناسبة </a:t>
            </a:r>
            <a:r>
              <a:rPr lang="ar-EG" dirty="0" smtClean="0">
                <a:solidFill>
                  <a:schemeClr val="bg1"/>
                </a:solidFill>
                <a:latin typeface="Simplified Arabic" pitchFamily="18" charset="-78"/>
                <a:cs typeface="Simplified Arabic" pitchFamily="18" charset="-78"/>
              </a:rPr>
              <a:t>لمعرفة الجوانب المختلفة للخدمات العامة المقدمة له. </a:t>
            </a:r>
            <a:endParaRPr lang="ar-EG" dirty="0">
              <a:solidFill>
                <a:schemeClr val="bg1"/>
              </a:solidFill>
              <a:latin typeface="Simplified Arabic" pitchFamily="18" charset="-78"/>
              <a:cs typeface="Simplified Arabic" pitchFamily="18" charset="-78"/>
            </a:endParaRPr>
          </a:p>
        </p:txBody>
      </p:sp>
      <p:pic>
        <p:nvPicPr>
          <p:cNvPr id="4" name="Picture 16">
            <a:extLst>
              <a:ext uri="{FF2B5EF4-FFF2-40B4-BE49-F238E27FC236}">
                <a16:creationId xmlns:a16="http://schemas.microsoft.com/office/drawing/2014/main" xmlns=""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5" name="عنصر نائب لرقم الشريحة 4"/>
          <p:cNvSpPr>
            <a:spLocks noGrp="1"/>
          </p:cNvSpPr>
          <p:nvPr>
            <p:ph type="sldNum" sz="quarter" idx="12"/>
          </p:nvPr>
        </p:nvSpPr>
        <p:spPr/>
        <p:txBody>
          <a:bodyPr/>
          <a:lstStyle/>
          <a:p>
            <a:fld id="{F7542ADD-394E-41F3-B704-951748884AEE}" type="slidenum">
              <a:rPr lang="en-US" smtClean="0"/>
              <a:t>40</a:t>
            </a:fld>
            <a:endParaRPr lang="en-US"/>
          </a:p>
        </p:txBody>
      </p:sp>
    </p:spTree>
    <p:extLst>
      <p:ext uri="{BB962C8B-B14F-4D97-AF65-F5344CB8AC3E}">
        <p14:creationId xmlns:p14="http://schemas.microsoft.com/office/powerpoint/2010/main" val="2666372089"/>
      </p:ext>
    </p:extLst>
  </p:cSld>
  <p:clrMapOvr>
    <a:masterClrMapping/>
  </p:clrMapOvr>
  <mc:AlternateContent xmlns:mc="http://schemas.openxmlformats.org/markup-compatibility/2006" xmlns:p14="http://schemas.microsoft.com/office/powerpoint/2010/main">
    <mc:Choice Requires="p14">
      <p:transition spd="slow" p14:dur="2000" advTm="44664"/>
    </mc:Choice>
    <mc:Fallback xmlns="">
      <p:transition spd="slow" advTm="44664"/>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normAutofit/>
          </a:bodyPr>
          <a:lstStyle/>
          <a:p>
            <a:pPr algn="ctr"/>
            <a:endParaRPr lang="en-US" dirty="0">
              <a:solidFill>
                <a:schemeClr val="bg1"/>
              </a:solidFill>
            </a:endParaRPr>
          </a:p>
        </p:txBody>
      </p:sp>
      <p:sp>
        <p:nvSpPr>
          <p:cNvPr id="3" name="عنصر نائب للمحتوى 2"/>
          <p:cNvSpPr>
            <a:spLocks noGrp="1"/>
          </p:cNvSpPr>
          <p:nvPr>
            <p:ph idx="1"/>
          </p:nvPr>
        </p:nvSpPr>
        <p:spPr>
          <a:xfrm>
            <a:off x="2361235" y="2048719"/>
            <a:ext cx="7135854" cy="3148314"/>
          </a:xfrm>
        </p:spPr>
        <p:txBody>
          <a:bodyPr>
            <a:normAutofit/>
          </a:bodyPr>
          <a:lstStyle/>
          <a:p>
            <a:pPr marL="0" indent="0" algn="just" rtl="1">
              <a:lnSpc>
                <a:spcPct val="150000"/>
              </a:lnSpc>
              <a:buNone/>
            </a:pPr>
            <a:r>
              <a:rPr lang="ar-EG" dirty="0" smtClean="0">
                <a:solidFill>
                  <a:schemeClr val="bg1"/>
                </a:solidFill>
                <a:latin typeface="Simplified Arabic" pitchFamily="18" charset="-78"/>
                <a:cs typeface="Simplified Arabic" pitchFamily="18" charset="-78"/>
              </a:rPr>
              <a:t>ويشمل ذلك إعلامه بالأنظمة الحاكمة لتقديم الخدمة العامة والتعديلات الواردة عليها وخطوات التقديم للحصول على الخدمة والقرارات التي صدرت بخصوص طلبه ومصير الشكاوى التي قدمها.</a:t>
            </a:r>
          </a:p>
        </p:txBody>
      </p:sp>
      <p:pic>
        <p:nvPicPr>
          <p:cNvPr id="4" name="Picture 16">
            <a:extLst>
              <a:ext uri="{FF2B5EF4-FFF2-40B4-BE49-F238E27FC236}">
                <a16:creationId xmlns:a16="http://schemas.microsoft.com/office/drawing/2014/main" xmlns=""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5" name="عنصر نائب لرقم الشريحة 4"/>
          <p:cNvSpPr>
            <a:spLocks noGrp="1"/>
          </p:cNvSpPr>
          <p:nvPr>
            <p:ph type="sldNum" sz="quarter" idx="12"/>
          </p:nvPr>
        </p:nvSpPr>
        <p:spPr/>
        <p:txBody>
          <a:bodyPr/>
          <a:lstStyle/>
          <a:p>
            <a:fld id="{F7542ADD-394E-41F3-B704-951748884AEE}" type="slidenum">
              <a:rPr lang="en-US" smtClean="0"/>
              <a:t>41</a:t>
            </a:fld>
            <a:endParaRPr lang="en-US"/>
          </a:p>
        </p:txBody>
      </p:sp>
    </p:spTree>
    <p:extLst>
      <p:ext uri="{BB962C8B-B14F-4D97-AF65-F5344CB8AC3E}">
        <p14:creationId xmlns:p14="http://schemas.microsoft.com/office/powerpoint/2010/main" val="135148755"/>
      </p:ext>
    </p:extLst>
  </p:cSld>
  <p:clrMapOvr>
    <a:masterClrMapping/>
  </p:clrMapOvr>
  <mc:AlternateContent xmlns:mc="http://schemas.openxmlformats.org/markup-compatibility/2006" xmlns:p14="http://schemas.microsoft.com/office/powerpoint/2010/main">
    <mc:Choice Requires="p14">
      <p:transition spd="slow" p14:dur="2000" advTm="80627"/>
    </mc:Choice>
    <mc:Fallback xmlns="">
      <p:transition spd="slow" advTm="80627"/>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endParaRPr lang="en-US" dirty="0">
              <a:solidFill>
                <a:schemeClr val="bg1"/>
              </a:solidFill>
            </a:endParaRPr>
          </a:p>
        </p:txBody>
      </p:sp>
      <p:sp>
        <p:nvSpPr>
          <p:cNvPr id="3" name="عنصر نائب للمحتوى 2"/>
          <p:cNvSpPr>
            <a:spLocks noGrp="1"/>
          </p:cNvSpPr>
          <p:nvPr>
            <p:ph idx="1"/>
          </p:nvPr>
        </p:nvSpPr>
        <p:spPr>
          <a:xfrm>
            <a:off x="2372809" y="1794076"/>
            <a:ext cx="7546695" cy="3553429"/>
          </a:xfrm>
        </p:spPr>
        <p:txBody>
          <a:bodyPr/>
          <a:lstStyle/>
          <a:p>
            <a:pPr marL="0" indent="0" algn="just" rtl="1">
              <a:lnSpc>
                <a:spcPct val="150000"/>
              </a:lnSpc>
              <a:buNone/>
            </a:pPr>
            <a:endParaRPr lang="ar-EG" dirty="0" smtClean="0">
              <a:solidFill>
                <a:schemeClr val="bg1"/>
              </a:solidFill>
              <a:latin typeface="Simplified Arabic" pitchFamily="18" charset="-78"/>
              <a:cs typeface="Simplified Arabic" pitchFamily="18" charset="-78"/>
            </a:endParaRPr>
          </a:p>
          <a:p>
            <a:pPr marL="0" indent="0" algn="just" rtl="1">
              <a:lnSpc>
                <a:spcPct val="150000"/>
              </a:lnSpc>
              <a:buNone/>
            </a:pPr>
            <a:r>
              <a:rPr lang="ar-EG" dirty="0" smtClean="0">
                <a:solidFill>
                  <a:schemeClr val="bg1"/>
                </a:solidFill>
                <a:latin typeface="Simplified Arabic" pitchFamily="18" charset="-78"/>
                <a:cs typeface="Simplified Arabic" pitchFamily="18" charset="-78"/>
              </a:rPr>
              <a:t>ولا يقتصر مفهوم الشفافية على علاقة الحكومة بالمواطن أو قطاع الأعمال، بل يمتد ليشمل علاقة الحكومة بالموظف أو علاقة الإدارات الحكومية المختلفة مع بعضها.</a:t>
            </a:r>
          </a:p>
        </p:txBody>
      </p:sp>
      <p:pic>
        <p:nvPicPr>
          <p:cNvPr id="4" name="Picture 16">
            <a:extLst>
              <a:ext uri="{FF2B5EF4-FFF2-40B4-BE49-F238E27FC236}">
                <a16:creationId xmlns:a16="http://schemas.microsoft.com/office/drawing/2014/main" xmlns=""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5" name="عنصر نائب لرقم الشريحة 4"/>
          <p:cNvSpPr>
            <a:spLocks noGrp="1"/>
          </p:cNvSpPr>
          <p:nvPr>
            <p:ph type="sldNum" sz="quarter" idx="12"/>
          </p:nvPr>
        </p:nvSpPr>
        <p:spPr/>
        <p:txBody>
          <a:bodyPr/>
          <a:lstStyle/>
          <a:p>
            <a:fld id="{F7542ADD-394E-41F3-B704-951748884AEE}" type="slidenum">
              <a:rPr lang="en-US" smtClean="0"/>
              <a:t>42</a:t>
            </a:fld>
            <a:endParaRPr lang="en-US"/>
          </a:p>
        </p:txBody>
      </p:sp>
    </p:spTree>
    <p:extLst>
      <p:ext uri="{BB962C8B-B14F-4D97-AF65-F5344CB8AC3E}">
        <p14:creationId xmlns:p14="http://schemas.microsoft.com/office/powerpoint/2010/main" val="2520766814"/>
      </p:ext>
    </p:extLst>
  </p:cSld>
  <p:clrMapOvr>
    <a:masterClrMapping/>
  </p:clrMapOvr>
  <mc:AlternateContent xmlns:mc="http://schemas.openxmlformats.org/markup-compatibility/2006" xmlns:p14="http://schemas.microsoft.com/office/powerpoint/2010/main">
    <mc:Choice Requires="p14">
      <p:transition spd="slow" p14:dur="2000" advTm="45334"/>
    </mc:Choice>
    <mc:Fallback xmlns="">
      <p:transition spd="slow" advTm="45334"/>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normAutofit/>
          </a:bodyPr>
          <a:lstStyle/>
          <a:p>
            <a:pPr algn="ctr"/>
            <a:endParaRPr lang="en-US" dirty="0">
              <a:solidFill>
                <a:schemeClr val="bg1"/>
              </a:solidFill>
            </a:endParaRPr>
          </a:p>
        </p:txBody>
      </p:sp>
      <p:sp>
        <p:nvSpPr>
          <p:cNvPr id="3" name="عنصر نائب للمحتوى 2"/>
          <p:cNvSpPr>
            <a:spLocks noGrp="1"/>
          </p:cNvSpPr>
          <p:nvPr>
            <p:ph idx="1"/>
          </p:nvPr>
        </p:nvSpPr>
        <p:spPr>
          <a:xfrm>
            <a:off x="1944546" y="1979273"/>
            <a:ext cx="7928659" cy="3032566"/>
          </a:xfrm>
        </p:spPr>
        <p:txBody>
          <a:bodyPr/>
          <a:lstStyle/>
          <a:p>
            <a:pPr marL="0" indent="0" algn="just" rtl="1">
              <a:lnSpc>
                <a:spcPct val="150000"/>
              </a:lnSpc>
              <a:buNone/>
            </a:pPr>
            <a:r>
              <a:rPr lang="ar-EG" dirty="0">
                <a:solidFill>
                  <a:schemeClr val="bg1"/>
                </a:solidFill>
                <a:latin typeface="Simplified Arabic" pitchFamily="18" charset="-78"/>
                <a:cs typeface="Simplified Arabic" pitchFamily="18" charset="-78"/>
              </a:rPr>
              <a:t> </a:t>
            </a:r>
            <a:r>
              <a:rPr lang="ar-EG" dirty="0" smtClean="0">
                <a:solidFill>
                  <a:schemeClr val="bg1"/>
                </a:solidFill>
                <a:latin typeface="Simplified Arabic" pitchFamily="18" charset="-78"/>
                <a:cs typeface="Simplified Arabic" pitchFamily="18" charset="-78"/>
              </a:rPr>
              <a:t>ويساهم في تعزيز هذا المفهوم أساليب الادارة الالكترونية التي تساعد الحكومة على تدفق المعلومات بين الجهات الفاعلة للوصول إلى قرار تعاوني يحقق المصلحة العامة.</a:t>
            </a:r>
            <a:endParaRPr lang="en-US" dirty="0">
              <a:solidFill>
                <a:schemeClr val="bg1"/>
              </a:solidFill>
              <a:latin typeface="Simplified Arabic" pitchFamily="18" charset="-78"/>
              <a:cs typeface="Simplified Arabic" pitchFamily="18" charset="-78"/>
            </a:endParaRPr>
          </a:p>
        </p:txBody>
      </p:sp>
      <p:pic>
        <p:nvPicPr>
          <p:cNvPr id="4" name="Picture 16">
            <a:extLst>
              <a:ext uri="{FF2B5EF4-FFF2-40B4-BE49-F238E27FC236}">
                <a16:creationId xmlns:a16="http://schemas.microsoft.com/office/drawing/2014/main" xmlns=""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5" name="عنصر نائب لرقم الشريحة 4"/>
          <p:cNvSpPr>
            <a:spLocks noGrp="1"/>
          </p:cNvSpPr>
          <p:nvPr>
            <p:ph type="sldNum" sz="quarter" idx="12"/>
          </p:nvPr>
        </p:nvSpPr>
        <p:spPr/>
        <p:txBody>
          <a:bodyPr/>
          <a:lstStyle/>
          <a:p>
            <a:fld id="{F7542ADD-394E-41F3-B704-951748884AEE}" type="slidenum">
              <a:rPr lang="en-US" smtClean="0"/>
              <a:t>43</a:t>
            </a:fld>
            <a:endParaRPr lang="en-US"/>
          </a:p>
        </p:txBody>
      </p:sp>
    </p:spTree>
    <p:extLst>
      <p:ext uri="{BB962C8B-B14F-4D97-AF65-F5344CB8AC3E}">
        <p14:creationId xmlns:p14="http://schemas.microsoft.com/office/powerpoint/2010/main" val="1332169172"/>
      </p:ext>
    </p:extLst>
  </p:cSld>
  <p:clrMapOvr>
    <a:masterClrMapping/>
  </p:clrMapOvr>
  <mc:AlternateContent xmlns:mc="http://schemas.openxmlformats.org/markup-compatibility/2006" xmlns:p14="http://schemas.microsoft.com/office/powerpoint/2010/main">
    <mc:Choice Requires="p14">
      <p:transition spd="slow" p14:dur="2000" advTm="57389"/>
    </mc:Choice>
    <mc:Fallback xmlns="">
      <p:transition spd="slow" advTm="57389"/>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endParaRPr lang="en-US" dirty="0"/>
          </a:p>
        </p:txBody>
      </p:sp>
      <p:sp>
        <p:nvSpPr>
          <p:cNvPr id="3" name="عنصر نائب للمحتوى 2"/>
          <p:cNvSpPr>
            <a:spLocks noGrp="1"/>
          </p:cNvSpPr>
          <p:nvPr>
            <p:ph idx="1"/>
          </p:nvPr>
        </p:nvSpPr>
        <p:spPr>
          <a:xfrm>
            <a:off x="2152890" y="2129743"/>
            <a:ext cx="7546695" cy="3622876"/>
          </a:xfrm>
        </p:spPr>
        <p:txBody>
          <a:bodyPr/>
          <a:lstStyle/>
          <a:p>
            <a:pPr marL="0" indent="0" algn="just" rtl="1">
              <a:lnSpc>
                <a:spcPct val="150000"/>
              </a:lnSpc>
              <a:buNone/>
            </a:pPr>
            <a:r>
              <a:rPr lang="ar-EG" dirty="0" smtClean="0">
                <a:solidFill>
                  <a:schemeClr val="bg1"/>
                </a:solidFill>
                <a:latin typeface="Simplified Arabic" pitchFamily="18" charset="-78"/>
                <a:cs typeface="Simplified Arabic" pitchFamily="18" charset="-78"/>
              </a:rPr>
              <a:t>ولا يستقيم في الوقت الحالي مع تطور أساليب تقديم الخدمات العامة والاتجاه نحو انتشار المرافق العامة الالكترونية أن تكون بعض جوانب المعاملات غير واضحة بالنسبة للمستفيد أو المستخدم، فقد سهلت الأساليب التقنية وصول المعلومات إليه بصورة أسرع، بالمقارنة مع الأساليب التقليدية. </a:t>
            </a:r>
          </a:p>
        </p:txBody>
      </p:sp>
      <p:pic>
        <p:nvPicPr>
          <p:cNvPr id="4" name="Picture 16">
            <a:extLst>
              <a:ext uri="{FF2B5EF4-FFF2-40B4-BE49-F238E27FC236}">
                <a16:creationId xmlns:a16="http://schemas.microsoft.com/office/drawing/2014/main" xmlns=""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5" name="عنصر نائب لرقم الشريحة 4"/>
          <p:cNvSpPr>
            <a:spLocks noGrp="1"/>
          </p:cNvSpPr>
          <p:nvPr>
            <p:ph type="sldNum" sz="quarter" idx="12"/>
          </p:nvPr>
        </p:nvSpPr>
        <p:spPr/>
        <p:txBody>
          <a:bodyPr/>
          <a:lstStyle/>
          <a:p>
            <a:fld id="{F7542ADD-394E-41F3-B704-951748884AEE}" type="slidenum">
              <a:rPr lang="en-US" smtClean="0"/>
              <a:t>44</a:t>
            </a:fld>
            <a:endParaRPr lang="en-US"/>
          </a:p>
        </p:txBody>
      </p:sp>
    </p:spTree>
    <p:extLst>
      <p:ext uri="{BB962C8B-B14F-4D97-AF65-F5344CB8AC3E}">
        <p14:creationId xmlns:p14="http://schemas.microsoft.com/office/powerpoint/2010/main" val="3652397362"/>
      </p:ext>
    </p:extLst>
  </p:cSld>
  <p:clrMapOvr>
    <a:masterClrMapping/>
  </p:clrMapOvr>
  <mc:AlternateContent xmlns:mc="http://schemas.openxmlformats.org/markup-compatibility/2006" xmlns:p14="http://schemas.microsoft.com/office/powerpoint/2010/main">
    <mc:Choice Requires="p14">
      <p:transition spd="slow" p14:dur="2000" advTm="59771"/>
    </mc:Choice>
    <mc:Fallback xmlns="">
      <p:transition spd="slow" advTm="59771"/>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endParaRPr lang="en-US" dirty="0"/>
          </a:p>
        </p:txBody>
      </p:sp>
      <p:sp>
        <p:nvSpPr>
          <p:cNvPr id="3" name="عنصر نائب للمحتوى 2"/>
          <p:cNvSpPr>
            <a:spLocks noGrp="1"/>
          </p:cNvSpPr>
          <p:nvPr>
            <p:ph idx="1"/>
          </p:nvPr>
        </p:nvSpPr>
        <p:spPr>
          <a:xfrm>
            <a:off x="1689904" y="1759353"/>
            <a:ext cx="8414795" cy="3935392"/>
          </a:xfrm>
        </p:spPr>
        <p:txBody>
          <a:bodyPr/>
          <a:lstStyle/>
          <a:p>
            <a:pPr marL="0" indent="0" algn="just" rtl="1">
              <a:lnSpc>
                <a:spcPct val="150000"/>
              </a:lnSpc>
              <a:buNone/>
            </a:pPr>
            <a:endParaRPr lang="ar-EG" dirty="0" smtClean="0">
              <a:solidFill>
                <a:schemeClr val="bg1"/>
              </a:solidFill>
              <a:latin typeface="Simplified Arabic" pitchFamily="18" charset="-78"/>
              <a:cs typeface="Simplified Arabic" pitchFamily="18" charset="-78"/>
            </a:endParaRPr>
          </a:p>
          <a:p>
            <a:pPr marL="0" indent="0" algn="just" rtl="1">
              <a:lnSpc>
                <a:spcPct val="150000"/>
              </a:lnSpc>
              <a:buNone/>
            </a:pPr>
            <a:r>
              <a:rPr lang="ar-EG" dirty="0" smtClean="0">
                <a:solidFill>
                  <a:schemeClr val="bg1"/>
                </a:solidFill>
                <a:latin typeface="Simplified Arabic" pitchFamily="18" charset="-78"/>
                <a:cs typeface="Simplified Arabic" pitchFamily="18" charset="-78"/>
              </a:rPr>
              <a:t>ولاشك أن ذلك يساهم في بناء قاعدة ثقة بين الحكومة الرقمية وجميع أصحاب المصلحة الآخرين- المواطن، قطاع الأعمال و الأجهزة الداخلية- ويؤدي ذلك في النهاية إلى تحقيق المصلحة العامة على الوجه المعقول.</a:t>
            </a:r>
          </a:p>
        </p:txBody>
      </p:sp>
      <p:sp>
        <p:nvSpPr>
          <p:cNvPr id="4" name="عنصر نائب لرقم الشريحة 3"/>
          <p:cNvSpPr>
            <a:spLocks noGrp="1"/>
          </p:cNvSpPr>
          <p:nvPr>
            <p:ph type="sldNum" sz="quarter" idx="12"/>
          </p:nvPr>
        </p:nvSpPr>
        <p:spPr/>
        <p:txBody>
          <a:bodyPr/>
          <a:lstStyle/>
          <a:p>
            <a:fld id="{F7542ADD-394E-41F3-B704-951748884AEE}" type="slidenum">
              <a:rPr lang="en-US" smtClean="0"/>
              <a:t>45</a:t>
            </a:fld>
            <a:endParaRPr lang="en-US"/>
          </a:p>
        </p:txBody>
      </p:sp>
      <p:pic>
        <p:nvPicPr>
          <p:cNvPr id="5" name="Picture 16">
            <a:extLst>
              <a:ext uri="{FF2B5EF4-FFF2-40B4-BE49-F238E27FC236}">
                <a16:creationId xmlns:a16="http://schemas.microsoft.com/office/drawing/2014/main" xmlns=""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254018" y="499537"/>
            <a:ext cx="2383737" cy="813880"/>
          </a:xfrm>
          <a:prstGeom prst="rect">
            <a:avLst/>
          </a:prstGeom>
        </p:spPr>
      </p:pic>
    </p:spTree>
    <p:extLst>
      <p:ext uri="{BB962C8B-B14F-4D97-AF65-F5344CB8AC3E}">
        <p14:creationId xmlns:p14="http://schemas.microsoft.com/office/powerpoint/2010/main" val="3138443699"/>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endParaRPr lang="en-US" dirty="0"/>
          </a:p>
        </p:txBody>
      </p:sp>
      <p:sp>
        <p:nvSpPr>
          <p:cNvPr id="3" name="عنصر نائب للمحتوى 2"/>
          <p:cNvSpPr>
            <a:spLocks noGrp="1"/>
          </p:cNvSpPr>
          <p:nvPr>
            <p:ph idx="1"/>
          </p:nvPr>
        </p:nvSpPr>
        <p:spPr>
          <a:xfrm>
            <a:off x="1551008" y="1932973"/>
            <a:ext cx="8762035" cy="4243990"/>
          </a:xfrm>
        </p:spPr>
        <p:txBody>
          <a:bodyPr/>
          <a:lstStyle/>
          <a:p>
            <a:pPr marL="0" indent="0" algn="r">
              <a:lnSpc>
                <a:spcPct val="150000"/>
              </a:lnSpc>
              <a:buNone/>
            </a:pPr>
            <a:endParaRPr lang="ar-EG" dirty="0" smtClean="0">
              <a:solidFill>
                <a:schemeClr val="bg1"/>
              </a:solidFill>
              <a:latin typeface="Simplified Arabic" pitchFamily="18" charset="-78"/>
              <a:cs typeface="Simplified Arabic" pitchFamily="18" charset="-78"/>
            </a:endParaRPr>
          </a:p>
          <a:p>
            <a:pPr marL="0" indent="0" algn="just" rtl="1">
              <a:lnSpc>
                <a:spcPct val="150000"/>
              </a:lnSpc>
              <a:buNone/>
            </a:pPr>
            <a:r>
              <a:rPr lang="ar-EG" dirty="0" smtClean="0">
                <a:solidFill>
                  <a:schemeClr val="bg1"/>
                </a:solidFill>
                <a:latin typeface="Simplified Arabic" pitchFamily="18" charset="-78"/>
                <a:cs typeface="Simplified Arabic" pitchFamily="18" charset="-78"/>
              </a:rPr>
              <a:t>كما يعمل ذلك على تعزيز وتقوية المبادئ الأخرى السابق شرحها والتي تحكم سير المرفق العام، فلا يمكن القول بتطبيق المبادئ المذكورة بدون احترام مبدأ الشفافية في جميع جوانب المعاملات الرقمية وصولا إلى مرحلة التحول أو التكامل التي يجب أن تسود بين جميع أصحاب المصلحة. </a:t>
            </a:r>
            <a:endParaRPr lang="en-US" dirty="0">
              <a:solidFill>
                <a:schemeClr val="bg1"/>
              </a:solidFill>
              <a:latin typeface="Simplified Arabic" pitchFamily="18" charset="-78"/>
              <a:cs typeface="Simplified Arabic" pitchFamily="18" charset="-78"/>
            </a:endParaRPr>
          </a:p>
        </p:txBody>
      </p:sp>
      <p:sp>
        <p:nvSpPr>
          <p:cNvPr id="4" name="عنصر نائب لرقم الشريحة 3"/>
          <p:cNvSpPr>
            <a:spLocks noGrp="1"/>
          </p:cNvSpPr>
          <p:nvPr>
            <p:ph type="sldNum" sz="quarter" idx="12"/>
          </p:nvPr>
        </p:nvSpPr>
        <p:spPr/>
        <p:txBody>
          <a:bodyPr/>
          <a:lstStyle/>
          <a:p>
            <a:fld id="{F7542ADD-394E-41F3-B704-951748884AEE}" type="slidenum">
              <a:rPr lang="en-US" smtClean="0"/>
              <a:t>46</a:t>
            </a:fld>
            <a:endParaRPr lang="en-US"/>
          </a:p>
        </p:txBody>
      </p:sp>
      <p:pic>
        <p:nvPicPr>
          <p:cNvPr id="5" name="Picture 16">
            <a:extLst>
              <a:ext uri="{FF2B5EF4-FFF2-40B4-BE49-F238E27FC236}">
                <a16:creationId xmlns:a16="http://schemas.microsoft.com/office/drawing/2014/main" xmlns=""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254018" y="499537"/>
            <a:ext cx="2383737" cy="813880"/>
          </a:xfrm>
          <a:prstGeom prst="rect">
            <a:avLst/>
          </a:prstGeom>
        </p:spPr>
      </p:pic>
    </p:spTree>
    <p:extLst>
      <p:ext uri="{BB962C8B-B14F-4D97-AF65-F5344CB8AC3E}">
        <p14:creationId xmlns:p14="http://schemas.microsoft.com/office/powerpoint/2010/main" val="123530490"/>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xmlns="" id="{6632DC9F-5757-0B8A-BF9A-324C5DCF66B9}"/>
              </a:ext>
            </a:extLst>
          </p:cNvPr>
          <p:cNvPicPr>
            <a:picLocks noChangeAspect="1"/>
          </p:cNvPicPr>
          <p:nvPr/>
        </p:nvPicPr>
        <p:blipFill>
          <a:blip r:embed="rId3">
            <a:extLst>
              <a:ext uri="{96DAC541-7B7A-43D3-8B79-37D633B846F1}">
                <asvg:svgBlip xmlns:asvg="http://schemas.microsoft.com/office/drawing/2016/SVG/main" xmlns="" r:embed="rId6"/>
              </a:ext>
            </a:extLst>
          </a:blip>
          <a:stretch>
            <a:fillRect/>
          </a:stretch>
        </p:blipFill>
        <p:spPr>
          <a:xfrm>
            <a:off x="9576180" y="6168740"/>
            <a:ext cx="2279266" cy="384052"/>
          </a:xfrm>
          <a:prstGeom prst="rect">
            <a:avLst/>
          </a:prstGeom>
        </p:spPr>
      </p:pic>
      <p:pic>
        <p:nvPicPr>
          <p:cNvPr id="23" name="Graphic 22">
            <a:extLst>
              <a:ext uri="{FF2B5EF4-FFF2-40B4-BE49-F238E27FC236}">
                <a16:creationId xmlns:a16="http://schemas.microsoft.com/office/drawing/2014/main" xmlns="" id="{7F2EF6CE-6A19-1FC7-706F-5BC62F62930A}"/>
              </a:ext>
            </a:extLst>
          </p:cNvPr>
          <p:cNvPicPr>
            <a:picLocks noChangeAspect="1"/>
          </p:cNvPicPr>
          <p:nvPr/>
        </p:nvPicPr>
        <p:blipFill>
          <a:blip r:embed="rId7">
            <a:extLst>
              <a:ext uri="{96DAC541-7B7A-43D3-8B79-37D633B846F1}">
                <asvg:svgBlip xmlns:asvg="http://schemas.microsoft.com/office/drawing/2016/SVG/main" xmlns="" r:embed="rId8"/>
              </a:ext>
            </a:extLst>
          </a:blip>
          <a:stretch>
            <a:fillRect/>
          </a:stretch>
        </p:blipFill>
        <p:spPr>
          <a:xfrm>
            <a:off x="367466" y="485415"/>
            <a:ext cx="2758843" cy="753090"/>
          </a:xfrm>
          <a:prstGeom prst="rect">
            <a:avLst/>
          </a:prstGeom>
        </p:spPr>
      </p:pic>
      <p:pic>
        <p:nvPicPr>
          <p:cNvPr id="4" name="Picture 3">
            <a:extLst>
              <a:ext uri="{FF2B5EF4-FFF2-40B4-BE49-F238E27FC236}">
                <a16:creationId xmlns:a16="http://schemas.microsoft.com/office/drawing/2014/main" xmlns="" id="{B4F11E07-4264-8495-2858-4C5FEEEE25D0}"/>
              </a:ext>
            </a:extLst>
          </p:cNvPr>
          <p:cNvPicPr>
            <a:picLocks noChangeAspect="1"/>
          </p:cNvPicPr>
          <p:nvPr/>
        </p:nvPicPr>
        <p:blipFill>
          <a:blip r:embed="rId9"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6" name="Rectangle 5">
            <a:extLst>
              <a:ext uri="{FF2B5EF4-FFF2-40B4-BE49-F238E27FC236}">
                <a16:creationId xmlns:a16="http://schemas.microsoft.com/office/drawing/2014/main" xmlns=""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2050" name="Picture 2"/>
          <p:cNvPicPr>
            <a:picLocks noChangeAspect="1" noChangeArrowheads="1"/>
          </p:cNvPicPr>
          <p:nvPr/>
        </p:nvPicPr>
        <p:blipFill>
          <a:blip r:embed="rId10">
            <a:duotone>
              <a:prstClr val="black"/>
              <a:schemeClr val="accent5">
                <a:tint val="45000"/>
                <a:satMod val="400000"/>
              </a:schemeClr>
            </a:duotone>
            <a:extLst>
              <a:ext uri="{28A0092B-C50C-407E-A947-70E740481C1C}">
                <a14:useLocalDpi xmlns:a14="http://schemas.microsoft.com/office/drawing/2010/main" val="0"/>
              </a:ext>
            </a:extLst>
          </a:blip>
          <a:srcRect/>
          <a:stretch>
            <a:fillRect/>
          </a:stretch>
        </p:blipFill>
        <p:spPr bwMode="auto">
          <a:xfrm>
            <a:off x="3722688" y="2974694"/>
            <a:ext cx="4743450" cy="138775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269687913"/>
      </p:ext>
    </p:extLst>
  </p:cSld>
  <p:clrMapOvr>
    <a:masterClrMapping/>
  </p:clrMapOvr>
  <mc:AlternateContent xmlns:mc="http://schemas.openxmlformats.org/markup-compatibility/2006" xmlns:p14="http://schemas.microsoft.com/office/powerpoint/2010/main">
    <mc:Choice Requires="p14">
      <p:transition spd="slow" p14:dur="2000" advTm="78262"/>
    </mc:Choice>
    <mc:Fallback xmlns="">
      <p:transition spd="slow" advTm="78262"/>
    </mc:Fallback>
  </mc:AlternateContent>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4637</TotalTime>
  <Words>1636</Words>
  <Application>Microsoft Office PowerPoint</Application>
  <PresentationFormat>مخصص</PresentationFormat>
  <Paragraphs>146</Paragraphs>
  <Slides>47</Slides>
  <Notes>3</Notes>
  <HiddenSlides>0</HiddenSlides>
  <MMClips>0</MMClips>
  <ScaleCrop>false</ScaleCrop>
  <HeadingPairs>
    <vt:vector size="4" baseType="variant">
      <vt:variant>
        <vt:lpstr>نسق</vt:lpstr>
      </vt:variant>
      <vt:variant>
        <vt:i4>1</vt:i4>
      </vt:variant>
      <vt:variant>
        <vt:lpstr>عناوين الشرائح</vt:lpstr>
      </vt:variant>
      <vt:variant>
        <vt:i4>47</vt:i4>
      </vt:variant>
    </vt:vector>
  </HeadingPairs>
  <TitlesOfParts>
    <vt:vector size="48" baseType="lpstr">
      <vt:lpstr>Office Theme</vt:lpstr>
      <vt:lpstr>عرض تقديمي في PowerPoint</vt:lpstr>
      <vt:lpstr>عرض تقديمي في PowerPoint</vt:lpstr>
      <vt:lpstr>عرض تقديمي في PowerPoint</vt:lpstr>
      <vt:lpstr>   أولا: مبدأ المساواة أمام المرافق العامة - مبدأ قابلية  المرفق العام للتعديل والتغيير </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 2-مبدأ قابلية المرفق العام للتعديل والتغيير </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  ثانيا: ظهور مبادئ حديثة حاكمة لسير المرفق العام في ظل الادارة الالكترونية </vt:lpstr>
      <vt:lpstr>عرض تقديمي في PowerPoint</vt:lpstr>
      <vt:lpstr>  1-جودة الخدمة </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DR-Nora</cp:lastModifiedBy>
  <cp:revision>707</cp:revision>
  <dcterms:created xsi:type="dcterms:W3CDTF">2023-04-29T09:08:23Z</dcterms:created>
  <dcterms:modified xsi:type="dcterms:W3CDTF">2023-11-02T07:58:03Z</dcterms:modified>
</cp:coreProperties>
</file>