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35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45"/>
  </p:notesMasterIdLst>
  <p:sldIdLst>
    <p:sldId id="495" r:id="rId3"/>
    <p:sldId id="303" r:id="rId4"/>
    <p:sldId id="276" r:id="rId5"/>
    <p:sldId id="313" r:id="rId6"/>
    <p:sldId id="369" r:id="rId7"/>
    <p:sldId id="496" r:id="rId8"/>
    <p:sldId id="286" r:id="rId9"/>
    <p:sldId id="497" r:id="rId10"/>
    <p:sldId id="498" r:id="rId11"/>
    <p:sldId id="288" r:id="rId12"/>
    <p:sldId id="290" r:id="rId13"/>
    <p:sldId id="294" r:id="rId14"/>
    <p:sldId id="296" r:id="rId15"/>
    <p:sldId id="370" r:id="rId16"/>
    <p:sldId id="371" r:id="rId17"/>
    <p:sldId id="358" r:id="rId18"/>
    <p:sldId id="362" r:id="rId19"/>
    <p:sldId id="265" r:id="rId20"/>
    <p:sldId id="264" r:id="rId21"/>
    <p:sldId id="266" r:id="rId22"/>
    <p:sldId id="262" r:id="rId23"/>
    <p:sldId id="375" r:id="rId24"/>
    <p:sldId id="258" r:id="rId25"/>
    <p:sldId id="259" r:id="rId26"/>
    <p:sldId id="260" r:id="rId27"/>
    <p:sldId id="263" r:id="rId28"/>
    <p:sldId id="359" r:id="rId29"/>
    <p:sldId id="353" r:id="rId30"/>
    <p:sldId id="366" r:id="rId31"/>
    <p:sldId id="367" r:id="rId32"/>
    <p:sldId id="377" r:id="rId33"/>
    <p:sldId id="378" r:id="rId34"/>
    <p:sldId id="379" r:id="rId35"/>
    <p:sldId id="380" r:id="rId36"/>
    <p:sldId id="500" r:id="rId37"/>
    <p:sldId id="381" r:id="rId38"/>
    <p:sldId id="382" r:id="rId39"/>
    <p:sldId id="387" r:id="rId40"/>
    <p:sldId id="389" r:id="rId41"/>
    <p:sldId id="306" r:id="rId42"/>
    <p:sldId id="50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5"/>
            <p14:sldId id="303"/>
            <p14:sldId id="276"/>
            <p14:sldId id="313"/>
            <p14:sldId id="369"/>
            <p14:sldId id="496"/>
            <p14:sldId id="286"/>
            <p14:sldId id="497"/>
            <p14:sldId id="498"/>
            <p14:sldId id="288"/>
            <p14:sldId id="290"/>
            <p14:sldId id="294"/>
            <p14:sldId id="296"/>
            <p14:sldId id="370"/>
            <p14:sldId id="371"/>
            <p14:sldId id="358"/>
            <p14:sldId id="362"/>
            <p14:sldId id="265"/>
            <p14:sldId id="264"/>
            <p14:sldId id="266"/>
            <p14:sldId id="262"/>
            <p14:sldId id="375"/>
            <p14:sldId id="258"/>
            <p14:sldId id="259"/>
            <p14:sldId id="260"/>
            <p14:sldId id="263"/>
            <p14:sldId id="359"/>
            <p14:sldId id="353"/>
            <p14:sldId id="366"/>
            <p14:sldId id="367"/>
            <p14:sldId id="377"/>
            <p14:sldId id="378"/>
            <p14:sldId id="379"/>
            <p14:sldId id="380"/>
            <p14:sldId id="500"/>
            <p14:sldId id="381"/>
            <p14:sldId id="382"/>
            <p14:sldId id="387"/>
            <p14:sldId id="389"/>
            <p14:sldId id="306"/>
            <p14:sldId id="5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E5A6D"/>
    <a:srgbClr val="000000"/>
    <a:srgbClr val="669BBC"/>
    <a:srgbClr val="2D3956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8235" autoAdjust="0"/>
  </p:normalViewPr>
  <p:slideViewPr>
    <p:cSldViewPr snapToGrid="0">
      <p:cViewPr varScale="1">
        <p:scale>
          <a:sx n="77" d="100"/>
          <a:sy n="77" d="100"/>
        </p:scale>
        <p:origin x="686" y="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customXml" Target="../customXml/item2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31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1696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6A8C5C64-EEEB-4281-1FAB-31F0FB3148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2F385661-79F9-4FF4-B024-266E89316251}" type="slidenum">
              <a:rPr lang="en-US" altLang="en-US" smtClean="0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F92AE730-3EA3-489B-4404-168E3989FA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29A111A8-6CA9-940B-1194-E4F4B9AB89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94A7472E-2371-C88C-F532-22FE3815A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4291FFF1-2150-4375-ABE6-71DEEE6EBD36}" type="slidenum">
              <a:rPr lang="en-US" altLang="en-US" smtClean="0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0889208D-31C9-839D-B365-F84EDD91E0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02F500B8-0C72-0FED-2E2B-D542C0DA4C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8596F8A9-E920-C91E-50CC-D19270209D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B7CE6401-E5F4-4C67-BE83-4A5006E6E13B}" type="slidenum">
              <a:rPr lang="en-US" altLang="en-US" smtClean="0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F9B891CF-FC52-59F6-7BE8-B46404969C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E0E150E0-0599-38E9-8AA7-1E218574DF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3276600"/>
            <a:ext cx="5029200" cy="518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B7568F2A-4874-4232-42DC-07390597CD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335247F-AAED-433A-A254-4BAEF5349C39}" type="slidenum">
              <a:rPr lang="en-US" altLang="en-US" smtClean="0"/>
              <a:pPr>
                <a:spcBef>
                  <a:spcPct val="0"/>
                </a:spcBef>
              </a:pPr>
              <a:t>9</a:t>
            </a:fld>
            <a:endParaRPr lang="en-US" altLang="en-US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A040C367-3619-90FA-59D7-108ABB3C8D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4A6D51CC-8970-A4E6-DD2E-0B3D4A4431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3276600"/>
            <a:ext cx="5029200" cy="518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A88594C3-4106-A00A-B28C-AF0221A701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F145A5DC-E1DD-4088-B8C7-B4250476281E}" type="slidenum">
              <a:rPr lang="en-US" altLang="en-US" smtClean="0"/>
              <a:pPr>
                <a:spcBef>
                  <a:spcPct val="0"/>
                </a:spcBef>
              </a:pPr>
              <a:t>10</a:t>
            </a:fld>
            <a:endParaRPr lang="en-US" altLang="en-US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8539087C-F952-2E6F-C47A-AE3E81BDC6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FEE6509-4BB2-B3D6-D603-69E75651E3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C75E828F-6D82-9CB1-F267-69845EE5F9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F10B557C-2CA6-4417-9E5E-4D1640165767}" type="slidenum">
              <a:rPr lang="en-US" altLang="en-US" smtClean="0"/>
              <a:pPr>
                <a:spcBef>
                  <a:spcPct val="0"/>
                </a:spcBef>
              </a:pPr>
              <a:t>11</a:t>
            </a:fld>
            <a:endParaRPr lang="en-US" altLang="en-US"/>
          </a:p>
        </p:txBody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C29E5E7C-985C-6E56-80E7-6B44F4D546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>
            <a:extLst>
              <a:ext uri="{FF2B5EF4-FFF2-40B4-BE49-F238E27FC236}">
                <a16:creationId xmlns:a16="http://schemas.microsoft.com/office/drawing/2014/main" id="{A72A2F2C-0DDE-9830-A8AA-1271234668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06AF279E-2E65-4116-17EC-9AD6B040DC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20D01039-B88A-47BD-ABAA-DB4631D081E4}" type="slidenum">
              <a:rPr lang="en-US" altLang="en-US" smtClean="0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87BA0133-09DB-E86B-2A03-9A5CCC5C004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26DBBC0B-B75F-B802-4A69-C24EF9E5D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4B9CF6F1-4A61-2F70-F253-EAA694F3B1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77D61628-4143-488F-A61D-84E11E298D69}" type="slidenum">
              <a:rPr lang="en-US" altLang="en-US" smtClean="0"/>
              <a:pPr>
                <a:spcBef>
                  <a:spcPct val="0"/>
                </a:spcBef>
              </a:pPr>
              <a:t>13</a:t>
            </a:fld>
            <a:endParaRPr lang="en-US" altLang="en-US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5EB3BA39-C591-6ADE-F97F-9B9B6632E2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C38BD954-18A0-047F-CB96-1C6EC20170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0098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787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7B069117-F3B8-0016-FFD9-0B0727C2CD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26368D67-C72D-4848-89F5-49D95E683C82}" type="slidenum">
              <a:rPr lang="en-US" altLang="en-US" smtClean="0"/>
              <a:pPr>
                <a:spcBef>
                  <a:spcPct val="0"/>
                </a:spcBef>
              </a:pPr>
              <a:t>16</a:t>
            </a:fld>
            <a:endParaRPr lang="en-US" altLang="en-US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9FD54587-8479-C02D-F60D-F7ECF8762C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443C0FA9-1782-0982-052E-7F117F588D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3276600"/>
            <a:ext cx="5029200" cy="518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0D4110CB-1B80-6DB2-6DAF-E40686F570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58A9C411-7C2B-437B-9567-B7EB256C45F5}" type="slidenum">
              <a:rPr lang="en-US" altLang="en-US" smtClean="0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8CDA65DB-C2EF-E18B-A690-07660D3994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719D190F-840F-15BE-09EF-DB9BC8E1ED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3276600"/>
            <a:ext cx="5029200" cy="518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13F511BA-1B06-DDCD-2774-ECFD1962C1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62A66CBD-AE29-4F2A-95AF-BBDC42DE67DF}" type="slidenum">
              <a:rPr lang="en-US" altLang="en-US" smtClean="0"/>
              <a:pPr>
                <a:spcBef>
                  <a:spcPct val="0"/>
                </a:spcBef>
              </a:pPr>
              <a:t>18</a:t>
            </a:fld>
            <a:endParaRPr lang="en-US" altLang="en-US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FB6A86E1-A7F9-B753-C582-7097CF4CC6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4E97EFC1-3A1D-D79F-1729-788D815F08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E774D976-4FF0-F6BF-4CCA-CC726D1DCC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3DF68B8-41C3-4975-B282-60CB9F2C732E}" type="slidenum">
              <a:rPr lang="en-US" altLang="en-US" smtClean="0"/>
              <a:pPr>
                <a:spcBef>
                  <a:spcPct val="0"/>
                </a:spcBef>
              </a:pPr>
              <a:t>19</a:t>
            </a:fld>
            <a:endParaRPr lang="en-US" altLang="en-US"/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EF870670-D505-5EA8-7618-A94BE4BB5F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id="{9EC500E0-3ED7-A88F-B6D8-D339280AC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D25C13BA-1830-840E-1EA2-2ED9A77AF3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29E2049-11A6-489F-B71B-63A4BA535C60}" type="slidenum">
              <a:rPr lang="en-US" altLang="en-US" smtClean="0"/>
              <a:pPr>
                <a:spcBef>
                  <a:spcPct val="0"/>
                </a:spcBef>
              </a:pPr>
              <a:t>20</a:t>
            </a:fld>
            <a:endParaRPr lang="en-US" altLang="en-US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620EAA67-97FF-4EF1-0F44-575AF82C1E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id="{0BB6018E-1677-D8CD-AFF1-DDC6BCE27D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id="{97FDEF10-3A45-E0B2-4CED-AA014E239F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9BE7BE52-939F-447A-B0C0-00008629F923}" type="slidenum">
              <a:rPr lang="en-US" altLang="en-US" smtClean="0"/>
              <a:pPr>
                <a:spcBef>
                  <a:spcPct val="0"/>
                </a:spcBef>
              </a:pPr>
              <a:t>21</a:t>
            </a:fld>
            <a:endParaRPr lang="en-US" altLang="en-US"/>
          </a:p>
        </p:txBody>
      </p:sp>
      <p:sp>
        <p:nvSpPr>
          <p:cNvPr id="62467" name="Rectangle 2">
            <a:extLst>
              <a:ext uri="{FF2B5EF4-FFF2-40B4-BE49-F238E27FC236}">
                <a16:creationId xmlns:a16="http://schemas.microsoft.com/office/drawing/2014/main" id="{FEFD94DF-FA46-E1AA-3DC5-00AC3997DF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>
            <a:extLst>
              <a:ext uri="{FF2B5EF4-FFF2-40B4-BE49-F238E27FC236}">
                <a16:creationId xmlns:a16="http://schemas.microsoft.com/office/drawing/2014/main" id="{34301E3D-54FC-83AE-DF72-92903A3F86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8694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5344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720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6888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3683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61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3772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662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2590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3366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5950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03954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8085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E65AF39-A955-1A7E-C906-07B638FD96E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3A2039-5941-4C42-B117-C10270F84439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FE3FFE00-56DB-28B4-ED58-331463CFDD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E6750D99-27B2-5E38-78AD-4303CA6D10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14300" lvl="1" algn="r" rtl="1"/>
            <a:endParaRPr lang="en-US" alt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43582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11102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8089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57692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4163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827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931934"/>
            <a:ext cx="10515600" cy="80399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3329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7792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53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8284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162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8684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005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3432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8927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0119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752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64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914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929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168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865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3048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892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DBC04A2B-9197-B211-A69C-C9965C314D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5E2BA22-2D31-1781-CA11-88D0F5BBB297}"/>
              </a:ext>
            </a:extLst>
          </p:cNvPr>
          <p:cNvSpPr/>
          <p:nvPr userDrawn="1"/>
        </p:nvSpPr>
        <p:spPr>
          <a:xfrm>
            <a:off x="536992" y="506626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40D581-9F2C-9235-DFFD-AA8F5B8ECEB4}"/>
              </a:ext>
            </a:extLst>
          </p:cNvPr>
          <p:cNvSpPr txBox="1"/>
          <p:nvPr userDrawn="1"/>
        </p:nvSpPr>
        <p:spPr>
          <a:xfrm>
            <a:off x="9587449" y="642573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0578435-65F6-00D9-E778-E4A73EA8E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87036" y="6425737"/>
            <a:ext cx="2743200" cy="365125"/>
          </a:xfrm>
          <a:prstGeom prst="rect">
            <a:avLst/>
          </a:prstGeom>
        </p:spPr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8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4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667180" y="269653"/>
            <a:ext cx="6330203" cy="65883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89376" y="1923757"/>
            <a:ext cx="47197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and Estimation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Subject code : FNT 631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5946523" y="495835"/>
            <a:ext cx="5829080" cy="6222465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71"/>
    </mc:Choice>
    <mc:Fallback xmlns="">
      <p:transition spd="slow" advTm="409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and Estimation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59"/>
    </mc:Choice>
    <mc:Fallback xmlns="">
      <p:transition spd="slow" advTm="210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0699" y="672047"/>
            <a:ext cx="6041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Chapter 4 Review Questions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699" y="1851897"/>
            <a:ext cx="10420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en-US" sz="2400" b="1" dirty="0"/>
              <a:t>Q1: What is the difference between discrete and continuous random variables?</a:t>
            </a:r>
          </a:p>
          <a:p>
            <a:pPr eaLnBrk="1" hangingPunct="1"/>
            <a:r>
              <a:rPr lang="en-US" altLang="en-US" sz="2400" b="1" dirty="0">
                <a:solidFill>
                  <a:srgbClr val="C00000"/>
                </a:solidFill>
              </a:rPr>
              <a:t>A1</a:t>
            </a:r>
            <a:r>
              <a:rPr lang="en-US" altLang="en-US" sz="2400" dirty="0">
                <a:solidFill>
                  <a:schemeClr val="folHlink"/>
                </a:solidFill>
              </a:rPr>
              <a:t>: </a:t>
            </a:r>
            <a:r>
              <a:rPr lang="en-US" altLang="en-US" sz="2400" dirty="0"/>
              <a:t>Discrete random variables have countable outcomes, like the number of students in a class. Continuous random variables have outcomes over intervals, like the height of students. </a:t>
            </a:r>
          </a:p>
          <a:p>
            <a:pPr eaLnBrk="1" hangingPunct="1"/>
            <a:r>
              <a:rPr lang="en-US" sz="2400" b="1" dirty="0"/>
              <a:t>Q2: How is the expected value of a random variable calculated?</a:t>
            </a:r>
            <a:r>
              <a:rPr lang="en-US" sz="2400" dirty="0"/>
              <a:t> </a:t>
            </a:r>
          </a:p>
          <a:p>
            <a:pPr eaLnBrk="1" hangingPunct="1"/>
            <a:r>
              <a:rPr lang="en-US" sz="2400" b="1" dirty="0">
                <a:solidFill>
                  <a:srgbClr val="C00000"/>
                </a:solidFill>
              </a:rPr>
              <a:t>A2</a:t>
            </a:r>
            <a:r>
              <a:rPr lang="en-US" sz="2400" b="1" dirty="0"/>
              <a:t>:</a:t>
            </a:r>
            <a:r>
              <a:rPr lang="en-US" sz="2400" dirty="0"/>
              <a:t> The expected value is the sum of all possible values each multiplied by its probability, given by </a:t>
            </a:r>
          </a:p>
          <a:p>
            <a:pPr eaLnBrk="1" hangingPunct="1"/>
            <a:r>
              <a:rPr lang="en-US" sz="2400" b="1" dirty="0"/>
              <a:t>Q3: What is the significance of the normal distribution in finance?</a:t>
            </a:r>
            <a:r>
              <a:rPr lang="en-US" sz="2400" dirty="0"/>
              <a:t> </a:t>
            </a:r>
          </a:p>
          <a:p>
            <a:pPr eaLnBrk="1" hangingPunct="1"/>
            <a:r>
              <a:rPr lang="en-US" sz="2400" b="1" dirty="0">
                <a:solidFill>
                  <a:srgbClr val="C00000"/>
                </a:solidFill>
              </a:rPr>
              <a:t>A3</a:t>
            </a:r>
            <a:r>
              <a:rPr lang="en-US" sz="2400" b="1" dirty="0"/>
              <a:t>:</a:t>
            </a:r>
            <a:r>
              <a:rPr lang="en-US" sz="2400" dirty="0"/>
              <a:t> The normal distribution, characterized by the bell curve, is crucial in finance for modeling stock returns, assessing risks, and making investment decisions.</a:t>
            </a:r>
            <a:endParaRPr lang="en-US" altLang="en-US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1326BE-107F-B50A-A4FC-29F67ACC8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8382" y="4078262"/>
            <a:ext cx="2194583" cy="3794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328"/>
    </mc:Choice>
    <mc:Fallback xmlns="">
      <p:transition advTm="10332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688196" y="782829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Subject’s Objectives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5474" y="70495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6370" y="69949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7187" y="969822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4A9F23-9B22-A031-F2CA-3A3453556A6E}"/>
              </a:ext>
            </a:extLst>
          </p:cNvPr>
          <p:cNvSpPr txBox="1"/>
          <p:nvPr/>
        </p:nvSpPr>
        <p:spPr>
          <a:xfrm>
            <a:off x="3310759" y="1796382"/>
            <a:ext cx="8324194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Understanding Estimation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Assess the value of unknown population parameters using sample data.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Point Estimates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Learn the use of single numbers to estimate population parameters.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Confidence Interval Estimates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Comprehend the range of values believed to contain the population parameter with a specified probability.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Sampling Methods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Understand various sampling methods and their applications in data collection.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Unbiased Estimators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Grasp the concept of unbiased estimators and their importance in statistical inference.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Central Limit Theorem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Learn how the distribution of sample means approximates normal distribution as sample size increases.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395"/>
    </mc:Choice>
    <mc:Fallback xmlns="">
      <p:transition spd="slow" advTm="23239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>
            <a:extLst>
              <a:ext uri="{FF2B5EF4-FFF2-40B4-BE49-F238E27FC236}">
                <a16:creationId xmlns:a16="http://schemas.microsoft.com/office/drawing/2014/main" id="{B9FE1060-5609-5162-5188-1780E71BCF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46860"/>
            <a:ext cx="10515600" cy="650140"/>
          </a:xfrm>
        </p:spPr>
        <p:txBody>
          <a:bodyPr/>
          <a:lstStyle/>
          <a:p>
            <a:pPr eaLnBrk="1" hangingPunct="1"/>
            <a:r>
              <a:rPr lang="en-US" altLang="en-US" dirty="0"/>
              <a:t>Need for Sampling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id="{ED75CBB2-B05B-A15E-086F-22B1A8877C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Very large populations</a:t>
            </a:r>
          </a:p>
          <a:p>
            <a:pPr eaLnBrk="1" hangingPunct="1"/>
            <a:r>
              <a:rPr lang="en-US" altLang="en-US" dirty="0"/>
              <a:t>Destructive testing</a:t>
            </a:r>
          </a:p>
          <a:p>
            <a:pPr eaLnBrk="1" hangingPunct="1"/>
            <a:r>
              <a:rPr lang="en-US" altLang="en-US" dirty="0"/>
              <a:t>Continuous production process</a:t>
            </a:r>
          </a:p>
        </p:txBody>
      </p:sp>
      <p:sp>
        <p:nvSpPr>
          <p:cNvPr id="15363" name="Text Box 4">
            <a:extLst>
              <a:ext uri="{FF2B5EF4-FFF2-40B4-BE49-F238E27FC236}">
                <a16:creationId xmlns:a16="http://schemas.microsoft.com/office/drawing/2014/main" id="{67AE885F-992B-6430-6ADC-695763ACC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267201"/>
            <a:ext cx="8382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/>
              <a:t>The objective of sampling is to draw a valid inference about a population.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AF1E308F-27CA-A41F-C08B-628DEF2885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History of Sampling </a:t>
            </a:r>
            <a:r>
              <a:rPr lang="en-US" altLang="en-US" sz="2100" i="1" dirty="0"/>
              <a:t>(</a:t>
            </a:r>
            <a:r>
              <a:rPr lang="en-US" altLang="en-US" sz="2100" i="1" dirty="0" err="1"/>
              <a:t>Contd</a:t>
            </a:r>
            <a:r>
              <a:rPr lang="en-US" altLang="en-US" sz="2100" i="1" dirty="0"/>
              <a:t>)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D9E339F8-21A6-D2F8-CD5D-DC69065B87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14000"/>
              </a:lnSpc>
            </a:pPr>
            <a:r>
              <a:rPr lang="en-US" altLang="en-US" sz="2400" dirty="0">
                <a:latin typeface="Garamond" panose="02020404030301010803" pitchFamily="18" charset="0"/>
              </a:rPr>
              <a:t>Dates back to 1920 and started by Literary Digest, a news magazine published in the U.S. between 1890 and 1938.</a:t>
            </a:r>
          </a:p>
          <a:p>
            <a:pPr eaLnBrk="1" hangingPunct="1">
              <a:lnSpc>
                <a:spcPct val="114000"/>
              </a:lnSpc>
            </a:pPr>
            <a:r>
              <a:rPr lang="en-US" altLang="en-US" sz="2400" dirty="0">
                <a:latin typeface="Garamond" panose="02020404030301010803" pitchFamily="18" charset="0"/>
              </a:rPr>
              <a:t>Digest successfully predicted the presidential elections in 1920, 1924,1928, 1932 but;</a:t>
            </a:r>
          </a:p>
          <a:p>
            <a:pPr eaLnBrk="1" hangingPunct="1">
              <a:lnSpc>
                <a:spcPct val="114000"/>
              </a:lnSpc>
            </a:pPr>
            <a:r>
              <a:rPr lang="en-US" altLang="en-US" sz="2400" dirty="0">
                <a:latin typeface="Garamond" panose="02020404030301010803" pitchFamily="18" charset="0"/>
              </a:rPr>
              <a:t>Failed in 1936…</a:t>
            </a:r>
          </a:p>
          <a:p>
            <a:pPr eaLnBrk="1" hangingPunct="1">
              <a:lnSpc>
                <a:spcPct val="114000"/>
              </a:lnSpc>
            </a:pPr>
            <a:endParaRPr lang="en-US" altLang="en-US" sz="2400" dirty="0">
              <a:latin typeface="Garamond" panose="02020404030301010803" pitchFamily="18" charset="0"/>
            </a:endParaRPr>
          </a:p>
          <a:p>
            <a:pPr eaLnBrk="1" hangingPunct="1">
              <a:lnSpc>
                <a:spcPct val="114000"/>
              </a:lnSpc>
            </a:pPr>
            <a:r>
              <a:rPr lang="en-US" altLang="en-US" sz="2400" dirty="0">
                <a:latin typeface="Garamond" panose="02020404030301010803" pitchFamily="18" charset="0"/>
              </a:rPr>
              <a:t>The </a:t>
            </a:r>
            <a:r>
              <a:rPr lang="en-US" altLang="en-US" sz="2400" i="1" u="sng" dirty="0">
                <a:latin typeface="Garamond" panose="02020404030301010803" pitchFamily="18" charset="0"/>
              </a:rPr>
              <a:t>Literary Digest</a:t>
            </a:r>
            <a:r>
              <a:rPr lang="en-US" altLang="en-US" sz="2400" u="sng" dirty="0">
                <a:latin typeface="Garamond" panose="02020404030301010803" pitchFamily="18" charset="0"/>
              </a:rPr>
              <a:t> poll in 1936</a:t>
            </a:r>
            <a:r>
              <a:rPr lang="en-US" altLang="en-US" sz="2400" dirty="0">
                <a:latin typeface="Garamond" panose="02020404030301010803" pitchFamily="18" charset="0"/>
              </a:rPr>
              <a:t> used a sample of 10 million, drawn from government lists of automobile and telephone owners. </a:t>
            </a:r>
            <a:r>
              <a:rPr lang="en-US" altLang="en-US" sz="2400" u="sng" dirty="0">
                <a:latin typeface="Garamond" panose="02020404030301010803" pitchFamily="18" charset="0"/>
              </a:rPr>
              <a:t>Predicted Alf Landon would beat Franklin Roosevelt by a wide margin</a:t>
            </a:r>
            <a:r>
              <a:rPr lang="en-US" altLang="en-US" sz="2400" dirty="0">
                <a:latin typeface="Garamond" panose="02020404030301010803" pitchFamily="18" charset="0"/>
              </a:rPr>
              <a:t>. But instead Roosevelt won by a landslide. The reason was that the sampling frame did not match the population. Only the rich owned automobiles and telephones, and they were the ones who favored Landon. </a:t>
            </a:r>
          </a:p>
          <a:p>
            <a:pPr eaLnBrk="1" hangingPunct="1">
              <a:lnSpc>
                <a:spcPct val="80000"/>
              </a:lnSpc>
            </a:pPr>
            <a:endParaRPr lang="en-US" altLang="en-US" sz="24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9B390E75-F03C-ABF7-A0A3-03ED7C5BBA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 i="1"/>
              <a:t>What is sampling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9AEF4EEF-CAEB-366C-02EE-6FB8A5966B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/>
              <a:t>A sample is some part of a larger body specially selected to represent the whole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Sampling is then is taking any portion of a population or universe as representative of that population or universe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Sampling is the process by which this part is chosen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40" name="Group 18439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8441" name="Rectangle 18440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42" name="Rectangle 18441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8443" name="Rectangle 18442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49" name="Rectangle 18448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434" name="Rectangle 2">
            <a:extLst>
              <a:ext uri="{FF2B5EF4-FFF2-40B4-BE49-F238E27FC236}">
                <a16:creationId xmlns:a16="http://schemas.microsoft.com/office/drawing/2014/main" id="{5F28FF8F-A0FC-B0EB-690F-D61E21F73C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1945" y="739835"/>
            <a:ext cx="4288221" cy="1616203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US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Reasons for Drawing a Sample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E3CDA7CE-7B75-2599-80B9-DDC3B2700E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1945" y="2459116"/>
            <a:ext cx="4498427" cy="413087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400" dirty="0">
                <a:solidFill>
                  <a:srgbClr val="FFFFFF"/>
                </a:solidFill>
              </a:rPr>
              <a:t>Less time consuming than a census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</a:rPr>
              <a:t>Less costly to administer than a census</a:t>
            </a:r>
          </a:p>
          <a:p>
            <a:pPr eaLnBrk="1" hangingPunct="1"/>
            <a:r>
              <a:rPr lang="en-US" altLang="en-US" sz="2400" dirty="0">
                <a:solidFill>
                  <a:srgbClr val="FFFFFF"/>
                </a:solidFill>
              </a:rPr>
              <a:t>Less cumbersome and more practical to administer than a census of the targeted population</a:t>
            </a:r>
          </a:p>
          <a:p>
            <a:pPr eaLnBrk="1" hangingPunct="1"/>
            <a:r>
              <a:rPr lang="en-US" sz="2400" dirty="0">
                <a:solidFill>
                  <a:srgbClr val="FFFFFF"/>
                </a:solidFill>
              </a:rPr>
              <a:t>Enables More Detailed and In-Depth Analysis</a:t>
            </a:r>
            <a:endParaRPr lang="en-US" altLang="en-US" sz="24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9A2A39-D718-6A4D-16F2-CF44952867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9940" y="1806899"/>
            <a:ext cx="5992366" cy="359541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D366ABE7-71AF-E80F-2D30-6F7F4F4463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27075"/>
            <a:ext cx="10515600" cy="963613"/>
          </a:xfrm>
        </p:spPr>
        <p:txBody>
          <a:bodyPr/>
          <a:lstStyle/>
          <a:p>
            <a:pPr eaLnBrk="1" hangingPunct="1"/>
            <a:r>
              <a:rPr lang="en-US" altLang="en-US" dirty="0"/>
              <a:t>Key Definitions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532D94CF-E0ED-9783-1688-657FF61AA7C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10641724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4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+mn-lt"/>
              </a:defRPr>
            </a:lvl2pPr>
            <a:lvl3pPr marL="1022350" indent="-3508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+mn-lt"/>
              </a:defRPr>
            </a:lvl3pPr>
            <a:lvl4pPr marL="1339850" indent="-31591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+mn-lt"/>
              </a:defRPr>
            </a:lvl4pPr>
            <a:lvl5pPr marL="1681163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1383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955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0527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5099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en-US" sz="3200" dirty="0"/>
              <a:t>A </a:t>
            </a:r>
            <a:r>
              <a:rPr lang="en-US" altLang="en-US" sz="3200" dirty="0">
                <a:solidFill>
                  <a:schemeClr val="hlink"/>
                </a:solidFill>
              </a:rPr>
              <a:t>population</a:t>
            </a:r>
            <a:r>
              <a:rPr lang="en-US" altLang="en-US" sz="3200" dirty="0"/>
              <a:t> (universe) is the collection of things under consideration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3200" dirty="0"/>
              <a:t>A </a:t>
            </a:r>
            <a:r>
              <a:rPr lang="en-US" altLang="en-US" sz="3200" dirty="0">
                <a:solidFill>
                  <a:schemeClr val="hlink"/>
                </a:solidFill>
              </a:rPr>
              <a:t>sample</a:t>
            </a:r>
            <a:r>
              <a:rPr lang="en-US" altLang="en-US" sz="3200" dirty="0"/>
              <a:t> is a portion of the population selected for analysis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3200" dirty="0"/>
              <a:t>A </a:t>
            </a:r>
            <a:r>
              <a:rPr lang="en-US" altLang="en-US" sz="3200" dirty="0">
                <a:solidFill>
                  <a:schemeClr val="hlink"/>
                </a:solidFill>
              </a:rPr>
              <a:t>parameter</a:t>
            </a:r>
            <a:r>
              <a:rPr lang="en-US" altLang="en-US" sz="3200" dirty="0"/>
              <a:t> is a summary measure computed to describe a characteristic of the population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3200" dirty="0"/>
              <a:t>A </a:t>
            </a:r>
            <a:r>
              <a:rPr lang="en-US" altLang="en-US" sz="3200" dirty="0">
                <a:solidFill>
                  <a:schemeClr val="hlink"/>
                </a:solidFill>
              </a:rPr>
              <a:t>statistic</a:t>
            </a:r>
            <a:r>
              <a:rPr lang="en-US" altLang="en-US" sz="3200" dirty="0"/>
              <a:t> is a summary measure computed to describe a characteristic of the sample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77B065D0-0160-D139-448A-EE16217750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5372" y="942444"/>
            <a:ext cx="10515600" cy="803997"/>
          </a:xfrm>
        </p:spPr>
        <p:txBody>
          <a:bodyPr/>
          <a:lstStyle/>
          <a:p>
            <a:pPr eaLnBrk="1" hangingPunct="1"/>
            <a:r>
              <a:rPr lang="en-US" altLang="en-US" i="1" dirty="0"/>
              <a:t>A Census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95A4EC61-8620-3A5F-F510-5939471728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51186" y="1941787"/>
            <a:ext cx="11240814" cy="453072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Aft>
                <a:spcPts val="600"/>
              </a:spcAft>
            </a:pPr>
            <a:r>
              <a:rPr lang="en-US" altLang="en-US" dirty="0"/>
              <a:t>A survey in which information is gathered about all members of a population</a:t>
            </a:r>
          </a:p>
          <a:p>
            <a:pPr eaLnBrk="1" hangingPunct="1">
              <a:lnSpc>
                <a:spcPct val="110000"/>
              </a:lnSpc>
              <a:spcAft>
                <a:spcPts val="600"/>
              </a:spcAft>
            </a:pPr>
            <a:r>
              <a:rPr lang="en-US" altLang="en-US" dirty="0"/>
              <a:t>Gallup poll is able to develop representative samples of any adult population with interviews of approximately 1500 respondents</a:t>
            </a:r>
          </a:p>
          <a:p>
            <a:pPr eaLnBrk="1" hangingPunct="1">
              <a:lnSpc>
                <a:spcPct val="110000"/>
              </a:lnSpc>
              <a:spcAft>
                <a:spcPts val="600"/>
              </a:spcAft>
            </a:pPr>
            <a:r>
              <a:rPr lang="en-US" altLang="en-US" dirty="0"/>
              <a:t>That sample size allows them to be 95% confident that the results they obtain are accurate within + or – 3% points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1B547A70-A593-C405-077C-4A5ED0B5D6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 i="1"/>
              <a:t>Sampling concepts and terminologies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4A12F2FF-BCDA-F0DD-B1D4-F77CF62BB3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200000"/>
              </a:lnSpc>
            </a:pPr>
            <a:r>
              <a:rPr lang="en-US" altLang="en-US" dirty="0"/>
              <a:t>Population/Target population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en-US" dirty="0"/>
              <a:t>Sampling unit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en-US" dirty="0"/>
              <a:t>Sampling frame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4AD13FC-09F2-28AC-3A8B-CC93BB88BE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800"/>
              <a:t>Sampling unit/Element/ Unit of analysis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B8AB261-2971-283A-37C2-7474D10481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/>
              <a:t>Sampling unit is the unit about which information is collected.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Unit of analysis is the unit that provides the basis of analysis.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Each member of a population is an element. (e.g. a child under 5)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Sometimes it is household, e.g. any injury in the household in the last three months.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A9A3D717-6A70-EED9-8EB5-BF441B2C66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Sampling Frame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0FE1CDEA-1029-1A90-B4DF-0254E15D2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199" y="1825625"/>
            <a:ext cx="11154103" cy="4732830"/>
          </a:xfrm>
        </p:spPr>
        <p:txBody>
          <a:bodyPr/>
          <a:lstStyle/>
          <a:p>
            <a:pPr eaLnBrk="1" hangingPunct="1"/>
            <a:r>
              <a:rPr lang="en-US" altLang="en-US" sz="2000" dirty="0"/>
              <a:t>The actual list of sampling units from which the sample, or some stage of the sample, is collected. It is simply a list of the study population.</a:t>
            </a:r>
          </a:p>
          <a:p>
            <a:pPr eaLnBrk="1" hangingPunct="1"/>
            <a:r>
              <a:rPr lang="en-US" altLang="en-US" sz="2000" dirty="0"/>
              <a:t>Importance in Research: A well-defined sampling frame helps in reducing sampling errors and biases, leading to more reliable and valid results.</a:t>
            </a:r>
          </a:p>
          <a:p>
            <a:pPr eaLnBrk="1" hangingPunct="1"/>
            <a:r>
              <a:rPr lang="en-US" altLang="en-US" sz="2000" dirty="0"/>
              <a:t>Example in Finance: In a survey to understand customer satisfaction with a bank, the sampling frame could be the list of all customers who have an active account with the bank.</a:t>
            </a:r>
          </a:p>
          <a:p>
            <a:pPr eaLnBrk="1" hangingPunct="1"/>
            <a:r>
              <a:rPr lang="en-US" altLang="en-US" sz="2000" dirty="0"/>
              <a:t>Challenges: Maintaining an up-to-date and comprehensive sampling frame can be challenging, especially in dynamic populations.</a:t>
            </a:r>
          </a:p>
          <a:p>
            <a:pPr eaLnBrk="1" hangingPunct="1"/>
            <a:r>
              <a:rPr lang="en-US" altLang="en-US" sz="2000" dirty="0"/>
              <a:t>Types of Sampling Frames: Can include simple lists, stratified lists, or hierarchical structures depending on the complexity of the population and the research needs.</a:t>
            </a:r>
          </a:p>
          <a:p>
            <a:pPr eaLnBrk="1" hangingPunct="1"/>
            <a:r>
              <a:rPr lang="en-US" altLang="en-US" sz="2000" dirty="0"/>
              <a:t>Sampling Frame vs. Population: The sampling frame is not always equivalent to the population; it is a practical subset from which samples can be drawn.</a:t>
            </a:r>
          </a:p>
          <a:p>
            <a:pPr eaLnBrk="1" hangingPunct="1"/>
            <a:r>
              <a:rPr lang="en-US" altLang="en-US" sz="2000" dirty="0"/>
              <a:t>Implications of Errors: Errors in the sampling frame can lead to coverage errors, where some members of the population are inadequately represented or entirely omitted.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E6353161-11DA-8CD8-8D27-76752685B1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Sample Design</a:t>
            </a:r>
          </a:p>
        </p:txBody>
      </p:sp>
      <p:sp>
        <p:nvSpPr>
          <p:cNvPr id="16386" name="Rectangle 3">
            <a:extLst>
              <a:ext uri="{FF2B5EF4-FFF2-40B4-BE49-F238E27FC236}">
                <a16:creationId xmlns:a16="http://schemas.microsoft.com/office/drawing/2014/main" id="{B14FA233-5B83-1F98-0E0C-8DB4BCF890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51641" y="2049245"/>
            <a:ext cx="10426262" cy="4459287"/>
          </a:xfrm>
        </p:spPr>
        <p:txBody>
          <a:bodyPr/>
          <a:lstStyle/>
          <a:p>
            <a:pPr eaLnBrk="1" hangingPunct="1">
              <a:lnSpc>
                <a:spcPct val="125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Sampling Plan</a:t>
            </a:r>
            <a:r>
              <a:rPr lang="en-US" altLang="en-US" dirty="0"/>
              <a:t> – a description of the approach that will be used to obtain samples from a population</a:t>
            </a:r>
          </a:p>
          <a:p>
            <a:pPr lvl="1" eaLnBrk="1" hangingPunct="1">
              <a:lnSpc>
                <a:spcPct val="125000"/>
              </a:lnSpc>
            </a:pPr>
            <a:r>
              <a:rPr lang="en-US" altLang="en-US" dirty="0"/>
              <a:t>Objectives</a:t>
            </a:r>
          </a:p>
          <a:p>
            <a:pPr lvl="1" eaLnBrk="1" hangingPunct="1">
              <a:lnSpc>
                <a:spcPct val="125000"/>
              </a:lnSpc>
            </a:pPr>
            <a:r>
              <a:rPr lang="en-US" altLang="en-US" dirty="0"/>
              <a:t>Target population</a:t>
            </a:r>
          </a:p>
          <a:p>
            <a:pPr lvl="1" eaLnBrk="1" hangingPunct="1">
              <a:lnSpc>
                <a:spcPct val="125000"/>
              </a:lnSpc>
            </a:pPr>
            <a:r>
              <a:rPr lang="en-US" altLang="en-US" dirty="0"/>
              <a:t>Population frame</a:t>
            </a:r>
          </a:p>
          <a:p>
            <a:pPr lvl="1" eaLnBrk="1" hangingPunct="1">
              <a:lnSpc>
                <a:spcPct val="125000"/>
              </a:lnSpc>
            </a:pPr>
            <a:r>
              <a:rPr lang="en-US" altLang="en-US" dirty="0"/>
              <a:t>Method of sampling</a:t>
            </a:r>
          </a:p>
          <a:p>
            <a:pPr lvl="1" eaLnBrk="1" hangingPunct="1">
              <a:lnSpc>
                <a:spcPct val="125000"/>
              </a:lnSpc>
            </a:pPr>
            <a:r>
              <a:rPr lang="en-US" altLang="en-US" dirty="0"/>
              <a:t>Operational procedures for data collection</a:t>
            </a:r>
          </a:p>
          <a:p>
            <a:pPr lvl="1" eaLnBrk="1" hangingPunct="1">
              <a:lnSpc>
                <a:spcPct val="125000"/>
              </a:lnSpc>
            </a:pPr>
            <a:r>
              <a:rPr lang="en-US" altLang="en-US" dirty="0"/>
              <a:t>Statistical tools for analysis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>
            <a:extLst>
              <a:ext uri="{FF2B5EF4-FFF2-40B4-BE49-F238E27FC236}">
                <a16:creationId xmlns:a16="http://schemas.microsoft.com/office/drawing/2014/main" id="{7CD38C15-2EBA-BD7E-066A-AB47D396B3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Sampling Methods</a:t>
            </a:r>
          </a:p>
        </p:txBody>
      </p:sp>
      <p:sp>
        <p:nvSpPr>
          <p:cNvPr id="17410" name="Rectangle 3">
            <a:extLst>
              <a:ext uri="{FF2B5EF4-FFF2-40B4-BE49-F238E27FC236}">
                <a16:creationId xmlns:a16="http://schemas.microsoft.com/office/drawing/2014/main" id="{72E56C9E-4710-C4B0-78A5-2B6141B802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Subjective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Judgment sampling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Convenience sampling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3200" dirty="0"/>
              <a:t>Probabilistic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Simple random sampling</a:t>
            </a:r>
            <a:r>
              <a:rPr lang="en-US" altLang="en-US" sz="2800" dirty="0"/>
              <a:t> – every subset of a given size has an equal chance of being selected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99C5A99-0516-7384-9271-70499747DC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Types of Sampling Methods</a:t>
            </a:r>
          </a:p>
        </p:txBody>
      </p:sp>
      <p:sp>
        <p:nvSpPr>
          <p:cNvPr id="40963" name="Line 3">
            <a:extLst>
              <a:ext uri="{FF2B5EF4-FFF2-40B4-BE49-F238E27FC236}">
                <a16:creationId xmlns:a16="http://schemas.microsoft.com/office/drawing/2014/main" id="{414C5A75-0972-CC52-24D7-2156A0CF12A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191000"/>
            <a:ext cx="0" cy="850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4" name="Line 4">
            <a:extLst>
              <a:ext uri="{FF2B5EF4-FFF2-40B4-BE49-F238E27FC236}">
                <a16:creationId xmlns:a16="http://schemas.microsoft.com/office/drawing/2014/main" id="{1D77ED98-8C21-03D8-15D9-27A7A11CFA80}"/>
              </a:ext>
            </a:extLst>
          </p:cNvPr>
          <p:cNvSpPr>
            <a:spLocks noChangeShapeType="1"/>
          </p:cNvSpPr>
          <p:nvPr/>
        </p:nvSpPr>
        <p:spPr bwMode="auto">
          <a:xfrm>
            <a:off x="8686800" y="3733800"/>
            <a:ext cx="0" cy="850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5" name="Line 5">
            <a:extLst>
              <a:ext uri="{FF2B5EF4-FFF2-40B4-BE49-F238E27FC236}">
                <a16:creationId xmlns:a16="http://schemas.microsoft.com/office/drawing/2014/main" id="{A22A6C47-CAE2-5C97-6786-A516541C81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4200" y="37338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6" name="Line 6">
            <a:extLst>
              <a:ext uri="{FF2B5EF4-FFF2-40B4-BE49-F238E27FC236}">
                <a16:creationId xmlns:a16="http://schemas.microsoft.com/office/drawing/2014/main" id="{506EAAF3-4400-BDAF-CE63-289628F4944D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4194176"/>
            <a:ext cx="0" cy="8477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7" name="Line 7">
            <a:extLst>
              <a:ext uri="{FF2B5EF4-FFF2-40B4-BE49-F238E27FC236}">
                <a16:creationId xmlns:a16="http://schemas.microsoft.com/office/drawing/2014/main" id="{37630CC7-9177-F21A-D7C0-5F49299DE21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4191000"/>
            <a:ext cx="0" cy="1612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68" name="Rectangle 8">
            <a:extLst>
              <a:ext uri="{FF2B5EF4-FFF2-40B4-BE49-F238E27FC236}">
                <a16:creationId xmlns:a16="http://schemas.microsoft.com/office/drawing/2014/main" id="{02820DFF-BBD2-9403-6346-37B80354D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389" y="5792789"/>
            <a:ext cx="1216025" cy="454025"/>
          </a:xfrm>
          <a:prstGeom prst="rect">
            <a:avLst/>
          </a:prstGeom>
          <a:solidFill>
            <a:srgbClr val="FFE575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66"/>
                </a:solidFill>
                <a:latin typeface="Times New Roman" panose="02020603050405020304" pitchFamily="18" charset="0"/>
              </a:rPr>
              <a:t>Quota</a:t>
            </a:r>
          </a:p>
        </p:txBody>
      </p:sp>
      <p:sp>
        <p:nvSpPr>
          <p:cNvPr id="40969" name="Rectangle 9">
            <a:extLst>
              <a:ext uri="{FF2B5EF4-FFF2-40B4-BE49-F238E27FC236}">
                <a16:creationId xmlns:a16="http://schemas.microsoft.com/office/drawing/2014/main" id="{A334281D-3179-491E-F991-4DD564C8D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828800"/>
            <a:ext cx="802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/>
          </a:p>
        </p:txBody>
      </p:sp>
      <p:sp>
        <p:nvSpPr>
          <p:cNvPr id="40970" name="Rectangle 10">
            <a:extLst>
              <a:ext uri="{FF2B5EF4-FFF2-40B4-BE49-F238E27FC236}">
                <a16:creationId xmlns:a16="http://schemas.microsoft.com/office/drawing/2014/main" id="{913F0A37-F016-DA2F-3989-C176F1A58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828800"/>
            <a:ext cx="1676400" cy="528638"/>
          </a:xfrm>
          <a:prstGeom prst="rect">
            <a:avLst/>
          </a:prstGeom>
          <a:solidFill>
            <a:srgbClr val="FFCCCC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Sampling</a:t>
            </a:r>
          </a:p>
        </p:txBody>
      </p:sp>
      <p:sp>
        <p:nvSpPr>
          <p:cNvPr id="40971" name="Line 11">
            <a:extLst>
              <a:ext uri="{FF2B5EF4-FFF2-40B4-BE49-F238E27FC236}">
                <a16:creationId xmlns:a16="http://schemas.microsoft.com/office/drawing/2014/main" id="{C9A46505-6FF2-64A5-BAF9-59F7AAB87C70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23622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2" name="Line 12">
            <a:extLst>
              <a:ext uri="{FF2B5EF4-FFF2-40B4-BE49-F238E27FC236}">
                <a16:creationId xmlns:a16="http://schemas.microsoft.com/office/drawing/2014/main" id="{489571F6-6C1C-03CA-5DB7-1B05CEE3AA3D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19400"/>
            <a:ext cx="5410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3" name="Line 13">
            <a:extLst>
              <a:ext uri="{FF2B5EF4-FFF2-40B4-BE49-F238E27FC236}">
                <a16:creationId xmlns:a16="http://schemas.microsoft.com/office/drawing/2014/main" id="{C75DB471-B4B4-36F4-5820-738FD8AC4EA0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19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4" name="Rectangle 14">
            <a:extLst>
              <a:ext uri="{FF2B5EF4-FFF2-40B4-BE49-F238E27FC236}">
                <a16:creationId xmlns:a16="http://schemas.microsoft.com/office/drawing/2014/main" id="{E20B338E-8CD7-5967-961D-6A089AE8A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29001"/>
            <a:ext cx="3124200" cy="784225"/>
          </a:xfrm>
          <a:prstGeom prst="rect">
            <a:avLst/>
          </a:prstGeom>
          <a:solidFill>
            <a:srgbClr val="FFE575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Non-Probability Samples</a:t>
            </a:r>
          </a:p>
        </p:txBody>
      </p:sp>
      <p:sp>
        <p:nvSpPr>
          <p:cNvPr id="40975" name="Rectangle 15">
            <a:extLst>
              <a:ext uri="{FF2B5EF4-FFF2-40B4-BE49-F238E27FC236}">
                <a16:creationId xmlns:a16="http://schemas.microsoft.com/office/drawing/2014/main" id="{A3584DA7-64BC-C359-1DE7-1B20AFD40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5029200"/>
            <a:ext cx="1676400" cy="376238"/>
          </a:xfrm>
          <a:prstGeom prst="rect">
            <a:avLst/>
          </a:prstGeom>
          <a:solidFill>
            <a:srgbClr val="FFE575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66"/>
                </a:solidFill>
                <a:latin typeface="Times New Roman" panose="02020603050405020304" pitchFamily="18" charset="0"/>
              </a:rPr>
              <a:t>Convenience</a:t>
            </a:r>
          </a:p>
        </p:txBody>
      </p:sp>
      <p:sp>
        <p:nvSpPr>
          <p:cNvPr id="40976" name="Rectangle 16">
            <a:extLst>
              <a:ext uri="{FF2B5EF4-FFF2-40B4-BE49-F238E27FC236}">
                <a16:creationId xmlns:a16="http://schemas.microsoft.com/office/drawing/2014/main" id="{A84C4063-D239-7253-FC01-517082EB9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5029200"/>
            <a:ext cx="1219200" cy="376238"/>
          </a:xfrm>
          <a:prstGeom prst="rect">
            <a:avLst/>
          </a:prstGeom>
          <a:solidFill>
            <a:srgbClr val="FFE575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66"/>
                </a:solidFill>
                <a:latin typeface="Times New Roman" panose="02020603050405020304" pitchFamily="18" charset="0"/>
              </a:rPr>
              <a:t>Snow ball</a:t>
            </a:r>
          </a:p>
        </p:txBody>
      </p:sp>
      <p:sp>
        <p:nvSpPr>
          <p:cNvPr id="40977" name="Line 17">
            <a:extLst>
              <a:ext uri="{FF2B5EF4-FFF2-40B4-BE49-F238E27FC236}">
                <a16:creationId xmlns:a16="http://schemas.microsoft.com/office/drawing/2014/main" id="{B42626E5-47D5-8B87-2A4F-DAC57FD7A152}"/>
              </a:ext>
            </a:extLst>
          </p:cNvPr>
          <p:cNvSpPr>
            <a:spLocks noChangeShapeType="1"/>
          </p:cNvSpPr>
          <p:nvPr/>
        </p:nvSpPr>
        <p:spPr bwMode="auto">
          <a:xfrm>
            <a:off x="8839200" y="2819401"/>
            <a:ext cx="0" cy="3540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78" name="Rectangle 18">
            <a:extLst>
              <a:ext uri="{FF2B5EF4-FFF2-40B4-BE49-F238E27FC236}">
                <a16:creationId xmlns:a16="http://schemas.microsoft.com/office/drawing/2014/main" id="{9B18DF15-2E35-856C-9905-E6208B811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3200400"/>
            <a:ext cx="3352800" cy="528638"/>
          </a:xfrm>
          <a:prstGeom prst="rect">
            <a:avLst/>
          </a:prstGeom>
          <a:solidFill>
            <a:srgbClr val="B2B2EC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>
                <a:solidFill>
                  <a:srgbClr val="000066"/>
                </a:solidFill>
                <a:latin typeface="Times New Roman" panose="02020603050405020304" pitchFamily="18" charset="0"/>
              </a:rPr>
              <a:t>Probability Samples</a:t>
            </a:r>
          </a:p>
        </p:txBody>
      </p:sp>
      <p:sp>
        <p:nvSpPr>
          <p:cNvPr id="40979" name="Rectangle 19">
            <a:extLst>
              <a:ext uri="{FF2B5EF4-FFF2-40B4-BE49-F238E27FC236}">
                <a16:creationId xmlns:a16="http://schemas.microsoft.com/office/drawing/2014/main" id="{CBBB0D99-9CBA-D8AB-83C1-70B669C3C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343401"/>
            <a:ext cx="1371600" cy="780535"/>
          </a:xfrm>
          <a:prstGeom prst="rect">
            <a:avLst/>
          </a:prstGeom>
          <a:solidFill>
            <a:srgbClr val="B2B2EC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66"/>
                </a:solidFill>
                <a:latin typeface="Times New Roman" panose="02020603050405020304" pitchFamily="18" charset="0"/>
              </a:rPr>
              <a:t>Simple 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66"/>
                </a:solidFill>
                <a:latin typeface="Times New Roman" panose="02020603050405020304" pitchFamily="18" charset="0"/>
              </a:rPr>
              <a:t>Random</a:t>
            </a:r>
          </a:p>
        </p:txBody>
      </p:sp>
      <p:sp>
        <p:nvSpPr>
          <p:cNvPr id="40980" name="Line 20">
            <a:extLst>
              <a:ext uri="{FF2B5EF4-FFF2-40B4-BE49-F238E27FC236}">
                <a16:creationId xmlns:a16="http://schemas.microsoft.com/office/drawing/2014/main" id="{F140258B-4629-133E-E49F-81ADB70D07FB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0" y="3733800"/>
            <a:ext cx="0" cy="1905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81" name="Rectangle 21">
            <a:extLst>
              <a:ext uri="{FF2B5EF4-FFF2-40B4-BE49-F238E27FC236}">
                <a16:creationId xmlns:a16="http://schemas.microsoft.com/office/drawing/2014/main" id="{54AC0145-61E9-7DA8-EDD4-C9239C2E6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5638801"/>
            <a:ext cx="1676400" cy="466725"/>
          </a:xfrm>
          <a:prstGeom prst="rect">
            <a:avLst/>
          </a:prstGeom>
          <a:solidFill>
            <a:srgbClr val="B2B2EC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66"/>
                </a:solidFill>
                <a:latin typeface="Times New Roman" panose="02020603050405020304" pitchFamily="18" charset="0"/>
              </a:rPr>
              <a:t>Systematic</a:t>
            </a:r>
          </a:p>
        </p:txBody>
      </p:sp>
      <p:sp>
        <p:nvSpPr>
          <p:cNvPr id="40982" name="Rectangle 22">
            <a:extLst>
              <a:ext uri="{FF2B5EF4-FFF2-40B4-BE49-F238E27FC236}">
                <a16:creationId xmlns:a16="http://schemas.microsoft.com/office/drawing/2014/main" id="{1CB4E501-D448-7293-BD8B-4EC5A2123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4572001"/>
            <a:ext cx="1447800" cy="466725"/>
          </a:xfrm>
          <a:prstGeom prst="rect">
            <a:avLst/>
          </a:prstGeom>
          <a:solidFill>
            <a:srgbClr val="B2B2EC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66"/>
                </a:solidFill>
                <a:latin typeface="Times New Roman" panose="02020603050405020304" pitchFamily="18" charset="0"/>
              </a:rPr>
              <a:t>Stratified</a:t>
            </a:r>
          </a:p>
        </p:txBody>
      </p:sp>
      <p:sp>
        <p:nvSpPr>
          <p:cNvPr id="40983" name="Rectangle 23">
            <a:extLst>
              <a:ext uri="{FF2B5EF4-FFF2-40B4-BE49-F238E27FC236}">
                <a16:creationId xmlns:a16="http://schemas.microsoft.com/office/drawing/2014/main" id="{BB6D3ADC-CB0D-7AAB-E7F1-87DF188C87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0" y="5257801"/>
            <a:ext cx="1219200" cy="466725"/>
          </a:xfrm>
          <a:prstGeom prst="rect">
            <a:avLst/>
          </a:prstGeom>
          <a:solidFill>
            <a:srgbClr val="B2B2EC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66"/>
                </a:solidFill>
                <a:latin typeface="Times New Roman" panose="02020603050405020304" pitchFamily="18" charset="0"/>
              </a:rPr>
              <a:t>Cluster</a:t>
            </a:r>
          </a:p>
        </p:txBody>
      </p:sp>
      <p:sp>
        <p:nvSpPr>
          <p:cNvPr id="40984" name="Line 24">
            <a:extLst>
              <a:ext uri="{FF2B5EF4-FFF2-40B4-BE49-F238E27FC236}">
                <a16:creationId xmlns:a16="http://schemas.microsoft.com/office/drawing/2014/main" id="{EF282EAC-EC8B-1416-F354-D450312AB927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9800" y="3736976"/>
            <a:ext cx="0" cy="15335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85" name="Line 25">
            <a:extLst>
              <a:ext uri="{FF2B5EF4-FFF2-40B4-BE49-F238E27FC236}">
                <a16:creationId xmlns:a16="http://schemas.microsoft.com/office/drawing/2014/main" id="{29E15841-28D7-CBE1-0BF7-6F00953ABA14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4191000"/>
            <a:ext cx="0" cy="1612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986" name="Rectangle 26">
            <a:extLst>
              <a:ext uri="{FF2B5EF4-FFF2-40B4-BE49-F238E27FC236}">
                <a16:creationId xmlns:a16="http://schemas.microsoft.com/office/drawing/2014/main" id="{DD6AE073-7575-AF55-4764-00A1FF3FB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795964"/>
            <a:ext cx="1219200" cy="376237"/>
          </a:xfrm>
          <a:prstGeom prst="rect">
            <a:avLst/>
          </a:prstGeom>
          <a:solidFill>
            <a:srgbClr val="FFE575"/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66"/>
                </a:solidFill>
                <a:latin typeface="Times New Roman" panose="02020603050405020304" pitchFamily="18" charset="0"/>
              </a:rPr>
              <a:t>Purposive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C440F86F-862A-CEAB-18B1-39BDA48C39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Simple Random Samples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E33DDF75-98AD-0AF8-C759-A580C4BC36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dirty="0"/>
              <a:t>Every individual or item from the frame has an equal chance of being selected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/>
              <a:t>Selection may be with replacement or, without replacement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/>
              <a:t>Samples obtained from table of random numbers or computer random number generators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Random samples are unbiased and, on average, representative of the population</a:t>
            </a:r>
          </a:p>
        </p:txBody>
      </p:sp>
      <p:graphicFrame>
        <p:nvGraphicFramePr>
          <p:cNvPr id="47108" name="Object 4">
            <a:hlinkClick r:id="" action="ppaction://ole?verb=0"/>
            <a:extLst>
              <a:ext uri="{FF2B5EF4-FFF2-40B4-BE49-F238E27FC236}">
                <a16:creationId xmlns:a16="http://schemas.microsoft.com/office/drawing/2014/main" id="{4750ACA4-35DE-1014-7866-ADD9FA731F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0138734"/>
              </p:ext>
            </p:extLst>
          </p:nvPr>
        </p:nvGraphicFramePr>
        <p:xfrm>
          <a:off x="5444359" y="5414962"/>
          <a:ext cx="2680138" cy="19632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1984105" imgH="1182223" progId="MS_ClipArt_Gallery.2">
                  <p:embed/>
                </p:oleObj>
              </mc:Choice>
              <mc:Fallback>
                <p:oleObj name="Clip" r:id="rId3" imgW="1984105" imgH="1182223" progId="MS_ClipArt_Gallery.2">
                  <p:embed/>
                  <p:pic>
                    <p:nvPicPr>
                      <p:cNvPr id="47108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4750ACA4-35DE-1014-7866-ADD9FA731F0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4359" y="5414962"/>
                        <a:ext cx="2680138" cy="19632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D7592348-1318-29BF-E4FF-B4BA289976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cs typeface="Times New Roman" panose="02020603050405020304" pitchFamily="18" charset="0"/>
              </a:rPr>
              <a:t>Systematic sample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94E69807-679C-F7EA-05EF-5E2D38FA62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02862" y="1928649"/>
            <a:ext cx="9271000" cy="4530725"/>
          </a:xfrm>
        </p:spPr>
        <p:txBody>
          <a:bodyPr/>
          <a:lstStyle/>
          <a:p>
            <a:pPr algn="just" eaLnBrk="1" hangingPunct="1">
              <a:lnSpc>
                <a:spcPct val="125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method is referred to as a systematic sample with a random start.  </a:t>
            </a:r>
          </a:p>
          <a:p>
            <a:pPr algn="just" eaLnBrk="1" hangingPunct="1">
              <a:lnSpc>
                <a:spcPct val="125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done by picking every 5</a:t>
            </a:r>
            <a:r>
              <a:rPr lang="en-US" alt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10</a:t>
            </a:r>
            <a:r>
              <a:rPr lang="en-US" alt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unit at regular intervals. </a:t>
            </a:r>
          </a:p>
          <a:p>
            <a:pPr algn="just" eaLnBrk="1" hangingPunct="1">
              <a:lnSpc>
                <a:spcPct val="125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 to carry out a filarial survey in a town, we take 10% sample. If the total population of the town is about 5000. The sample comes to 500. 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938C5D02-A553-3185-A099-867C1C7A19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cs typeface="Times New Roman" panose="02020603050405020304" pitchFamily="18" charset="0"/>
              </a:rPr>
              <a:t>Stratified Random sample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2D6B2B38-0E4B-8DAD-E123-F51E3CF10E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72055" y="1836683"/>
            <a:ext cx="10363200" cy="481636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>
                <a:latin typeface="Garamond" panose="02020404030301010803" pitchFamily="18" charset="0"/>
                <a:cs typeface="Times New Roman" panose="02020603050405020304" pitchFamily="18" charset="0"/>
              </a:rPr>
              <a:t>This involves dividing the population into distinct subgroups according to some important characteristics, such as age, or socioeconomic status, religion and selecting a random number from each subgroup. (e.g. African voodoo healers)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>
                <a:latin typeface="Garamond" panose="02020404030301010803" pitchFamily="18" charset="0"/>
                <a:cs typeface="Times New Roman" panose="02020603050405020304" pitchFamily="18" charset="0"/>
              </a:rPr>
              <a:t>Especially important when one group is so small (say, 3% of the population) that a random sample might miss them entirely.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Garamond" panose="02020404030301010803" pitchFamily="18" charset="0"/>
              </a:rPr>
              <a:t>Population divided into two or more groups according to some common characteristic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Garamond" panose="02020404030301010803" pitchFamily="18" charset="0"/>
              </a:rPr>
              <a:t>Simple random sample selected from each group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Garamond" panose="02020404030301010803" pitchFamily="18" charset="0"/>
              </a:rPr>
              <a:t>The two or more samples are combined into one</a:t>
            </a:r>
          </a:p>
          <a:p>
            <a:pPr algn="just" eaLnBrk="1" hangingPunct="1">
              <a:lnSpc>
                <a:spcPct val="90000"/>
              </a:lnSpc>
            </a:pPr>
            <a:endParaRPr lang="en-US" altLang="en-US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altLang="en-US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176AA00B-431B-DCDA-43A7-3B7A5A0D91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en-US" altLang="en-US" dirty="0">
                <a:cs typeface="Times New Roman" panose="02020603050405020304" pitchFamily="18" charset="0"/>
              </a:rPr>
              <a:t> Cluster sample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42F24D24-95EF-6F89-B47D-1FA224F1CA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48710" y="1735931"/>
            <a:ext cx="10403490" cy="4559766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A sampling method in which each unit selected is a group of persons (all persons in a city block, a family, etc.) rather than an individual.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Used when (a) sampling frame not available or too expensive, and (b) cost of reaching an individual element is too high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E.g., there is no list of automobile mechanics in the Myanmar. Even if you could construct it, it would cost too much money to reach randomly selected mechanics across the entire </a:t>
            </a:r>
            <a:r>
              <a:rPr lang="en-US" altLang="en-US" sz="2000" dirty="0">
                <a:solidFill>
                  <a:srgbClr val="00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Myanmar </a:t>
            </a: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: would have to have unbelievable travel budget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In cluster sampling, first define large clusters of people. Fairly similar to other clusters. For example, cities make good clusters.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Once you've chosen the cities, might be able to get a reasonably accurate list of all the mechanics in each of those cities. Is also much less expensive to fly to just 10 cities instead of 200 cities.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Cluster sampling is less expensive than other methods, but less accurate. </a:t>
            </a:r>
            <a:endParaRPr lang="en-US" altLang="en-US" sz="20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00A80006-CBF6-4CCC-3AE3-C80FDBBF81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72359"/>
            <a:ext cx="8458200" cy="953266"/>
          </a:xfr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</a:extLst>
        </p:spPr>
        <p:txBody>
          <a:bodyPr/>
          <a:lstStyle/>
          <a:p>
            <a:pPr eaLnBrk="1" hangingPunct="1"/>
            <a:r>
              <a:rPr lang="en-US" altLang="en-US" sz="3600" dirty="0">
                <a:cs typeface="Times New Roman" panose="02020603050405020304" pitchFamily="18" charset="0"/>
              </a:rPr>
              <a:t>Non- Probability Sampling /(Non-Random)</a:t>
            </a: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40D4E88A-EF82-E72F-8AA5-98EAB79C57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10515600" cy="3917239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This is where the probability of inclusion in the sample is unknown.</a:t>
            </a:r>
          </a:p>
          <a:p>
            <a:pPr algn="just">
              <a:lnSpc>
                <a:spcPct val="15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Convenience sampling</a:t>
            </a:r>
          </a:p>
          <a:p>
            <a:pPr algn="just">
              <a:lnSpc>
                <a:spcPct val="15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Purposive sampling</a:t>
            </a:r>
          </a:p>
          <a:p>
            <a:pPr algn="just">
              <a:lnSpc>
                <a:spcPct val="15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Quota sampling</a:t>
            </a:r>
          </a:p>
          <a:p>
            <a:pPr algn="just">
              <a:lnSpc>
                <a:spcPct val="15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Snow ball sampling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>
            <a:extLst>
              <a:ext uri="{FF2B5EF4-FFF2-40B4-BE49-F238E27FC236}">
                <a16:creationId xmlns:a16="http://schemas.microsoft.com/office/drawing/2014/main" id="{78B7910C-E1E6-4107-17B4-46AB9380E2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Errors in Sampling</a:t>
            </a:r>
          </a:p>
        </p:txBody>
      </p:sp>
      <p:sp>
        <p:nvSpPr>
          <p:cNvPr id="19458" name="Rectangle 3">
            <a:extLst>
              <a:ext uri="{FF2B5EF4-FFF2-40B4-BE49-F238E27FC236}">
                <a16:creationId xmlns:a16="http://schemas.microsoft.com/office/drawing/2014/main" id="{0F87E8C0-46DD-D940-01E9-4CF065458D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 err="1">
                <a:solidFill>
                  <a:srgbClr val="3366FF"/>
                </a:solidFill>
              </a:rPr>
              <a:t>Nonsampling</a:t>
            </a:r>
            <a:r>
              <a:rPr lang="en-US" altLang="en-US" dirty="0">
                <a:solidFill>
                  <a:srgbClr val="3366FF"/>
                </a:solidFill>
              </a:rPr>
              <a:t> error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/>
              <a:t>Poor sample design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solidFill>
                  <a:srgbClr val="3366FF"/>
                </a:solidFill>
              </a:rPr>
              <a:t>Sampling (statistical) error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/>
              <a:t>Depends on sample size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/>
              <a:t>Tradeoff between cost of sampling and accuracy of estimates obtained by sampling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5B017F3-CE1A-75E6-17AF-4DF6D4954C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Non-Sampling Error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18518BD-C79D-B40A-08EA-53E8105C5E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Coverage error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Wrong population definition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Flawed sampling frame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Interviewer or management error in following sampling frame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Response error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Badly worded question results in invalid or incorrect response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Interviewer bias changes response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Non-response  error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Respondent refuses to take survey or is away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Respondent refuses to answer certain questions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Processing errors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Error in data entry or recording of responses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/>
              <a:t>Analysis errors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800" dirty="0"/>
              <a:t>Inappropriate analytical techniques, weighting or imputation are applied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altLang="en-US" sz="18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E0B0256-8BA0-012D-B463-8C424BD38E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40676" y="727841"/>
            <a:ext cx="8229600" cy="1066800"/>
          </a:xfrm>
        </p:spPr>
        <p:txBody>
          <a:bodyPr/>
          <a:lstStyle/>
          <a:p>
            <a:pPr eaLnBrk="1" hangingPunct="1"/>
            <a:r>
              <a:rPr lang="en-US" altLang="en-US" dirty="0"/>
              <a:t>Sampling Error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E0861971-B175-4B48-314A-CEFEE01C06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9090" y="1579179"/>
            <a:ext cx="10752082" cy="5157951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Sampling error is known after the data are collected by calculating the Margin of Error and confidence intervals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Surveys don’t have a Margin of Error, questions do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Power analyses use estimates of the parameters involved in calculating the margin of error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It is common to see sample sizes of 400 and 1000 for surveys (these are associated with 5% and 3% margins of error)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In most cases the size of the population being sampled from is irrelevant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margin of error should be calculated using the size of the subgroups sampled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F69908FD-7097-9A48-E351-91920E5769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840828"/>
            <a:ext cx="8229600" cy="1066800"/>
          </a:xfrm>
        </p:spPr>
        <p:txBody>
          <a:bodyPr/>
          <a:lstStyle/>
          <a:p>
            <a:pPr eaLnBrk="1" hangingPunct="1"/>
            <a:r>
              <a:rPr lang="en-US" altLang="en-US" dirty="0"/>
              <a:t>Margin of Error Formula</a:t>
            </a:r>
          </a:p>
        </p:txBody>
      </p:sp>
      <p:graphicFrame>
        <p:nvGraphicFramePr>
          <p:cNvPr id="9219" name="Object 7">
            <a:extLst>
              <a:ext uri="{FF2B5EF4-FFF2-40B4-BE49-F238E27FC236}">
                <a16:creationId xmlns:a16="http://schemas.microsoft.com/office/drawing/2014/main" id="{7D2B2D21-A271-1BD1-0702-96B28DC3E86E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4648200" y="1295400"/>
          <a:ext cx="2971800" cy="222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558800" imgH="419100" progId="Equation.3">
                  <p:embed/>
                </p:oleObj>
              </mc:Choice>
              <mc:Fallback>
                <p:oleObj name="Equation" r:id="rId3" imgW="558800" imgH="419100" progId="Equation.3">
                  <p:embed/>
                  <p:pic>
                    <p:nvPicPr>
                      <p:cNvPr id="9219" name="Object 7">
                        <a:extLst>
                          <a:ext uri="{FF2B5EF4-FFF2-40B4-BE49-F238E27FC236}">
                            <a16:creationId xmlns:a16="http://schemas.microsoft.com/office/drawing/2014/main" id="{7D2B2D21-A271-1BD1-0702-96B28DC3E86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1295400"/>
                        <a:ext cx="2971800" cy="222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Text Box 10">
            <a:extLst>
              <a:ext uri="{FF2B5EF4-FFF2-40B4-BE49-F238E27FC236}">
                <a16:creationId xmlns:a16="http://schemas.microsoft.com/office/drawing/2014/main" id="{4F23A6BF-9433-E07D-B625-102A02A82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848" y="3429001"/>
            <a:ext cx="9942786" cy="279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0838" indent="-350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400" dirty="0"/>
              <a:t>H = Half interval </a:t>
            </a:r>
            <a:r>
              <a:rPr lang="en-US" altLang="en-US" sz="2400" b="1" dirty="0"/>
              <a:t>expressed in units of standard deviation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400" dirty="0"/>
              <a:t>z = z score associated with level of confidence (typically 95%)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400" dirty="0"/>
              <a:t>s = standard deviation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400" dirty="0"/>
              <a:t>n = sample size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B0714E59-0319-DA1D-5377-E12E056ADE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</a:t>
            </a:r>
            <a:r>
              <a:rPr lang="en-US" altLang="en-US" sz="5400" b="1" dirty="0">
                <a:solidFill>
                  <a:srgbClr val="C00000"/>
                </a:solidFill>
              </a:rPr>
              <a:t>z</a:t>
            </a:r>
            <a:r>
              <a:rPr lang="en-US" altLang="en-US" dirty="0"/>
              <a:t> score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92F23FE-E971-EDC3-0439-4D41BD0E953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The z value is the z score associated with a level of confidence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Typically (almost exclusively) surveys use 95%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This means that if the survey were replicated 100 times, 95 times out of 100 the estimate would be within the margin of error</a:t>
            </a:r>
          </a:p>
          <a:p>
            <a:pPr eaLnBrk="1" hangingPunct="1">
              <a:lnSpc>
                <a:spcPct val="90000"/>
              </a:lnSpc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The z score associated with 95% is 1.96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B4B06F80-6D7C-E54E-18AE-BA1B393995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Statistical Sampling Experiment in Finance </a:t>
            </a:r>
          </a:p>
        </p:txBody>
      </p:sp>
      <p:sp>
        <p:nvSpPr>
          <p:cNvPr id="24578" name="Rectangle 3">
            <a:extLst>
              <a:ext uri="{FF2B5EF4-FFF2-40B4-BE49-F238E27FC236}">
                <a16:creationId xmlns:a16="http://schemas.microsoft.com/office/drawing/2014/main" id="{E1D457BF-78EE-88E0-3EE9-5DE99702E3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2869" y="2017714"/>
            <a:ext cx="9596219" cy="4611687"/>
          </a:xfrm>
        </p:spPr>
        <p:txBody>
          <a:bodyPr/>
          <a:lstStyle/>
          <a:p>
            <a:pPr eaLnBrk="1" hangingPunct="1">
              <a:lnSpc>
                <a:spcPct val="114000"/>
              </a:lnSpc>
            </a:pPr>
            <a:r>
              <a:rPr lang="en-US" altLang="en-US" sz="2400" dirty="0"/>
              <a:t>In finance, one way of evaluating capital budgeting projects is to compute a profitability index (</a:t>
            </a:r>
            <a:r>
              <a:rPr lang="en-US" altLang="en-US" sz="2400" i="1" dirty="0"/>
              <a:t>PI </a:t>
            </a:r>
            <a:r>
              <a:rPr lang="en-US" altLang="en-US" sz="2400" dirty="0"/>
              <a:t>), which is defined as the ratio of the present value of future cash flows (</a:t>
            </a:r>
            <a:r>
              <a:rPr lang="en-US" altLang="en-US" sz="2400" i="1" dirty="0"/>
              <a:t>PV </a:t>
            </a:r>
            <a:r>
              <a:rPr lang="en-US" altLang="en-US" sz="2400" dirty="0"/>
              <a:t>) to the initial investment (</a:t>
            </a:r>
            <a:r>
              <a:rPr lang="en-US" altLang="en-US" sz="2400" i="1" dirty="0"/>
              <a:t>I </a:t>
            </a:r>
            <a:r>
              <a:rPr lang="en-US" altLang="en-US" sz="2400" dirty="0"/>
              <a:t>): </a:t>
            </a:r>
          </a:p>
          <a:p>
            <a:pPr eaLnBrk="1" hangingPunct="1">
              <a:lnSpc>
                <a:spcPct val="114000"/>
              </a:lnSpc>
              <a:buFont typeface="Wingdings" panose="05000000000000000000" pitchFamily="2" charset="2"/>
              <a:buNone/>
            </a:pPr>
            <a:r>
              <a:rPr lang="en-US" altLang="en-US" sz="2000" dirty="0"/>
              <a:t>				</a:t>
            </a:r>
            <a:r>
              <a:rPr lang="en-US" altLang="en-US" sz="2400" i="1" dirty="0"/>
              <a:t>PI </a:t>
            </a:r>
            <a:r>
              <a:rPr lang="en-US" altLang="en-US" sz="2400" dirty="0"/>
              <a:t>=</a:t>
            </a:r>
            <a:r>
              <a:rPr lang="en-US" altLang="en-US" sz="2400" i="1" dirty="0"/>
              <a:t> PV/I</a:t>
            </a:r>
            <a:r>
              <a:rPr lang="en-US" altLang="en-US" sz="2000" dirty="0"/>
              <a:t>	</a:t>
            </a:r>
          </a:p>
          <a:p>
            <a:pPr eaLnBrk="1" hangingPunct="1">
              <a:lnSpc>
                <a:spcPct val="114000"/>
              </a:lnSpc>
            </a:pPr>
            <a:r>
              <a:rPr lang="en-US" altLang="en-US" sz="2400" dirty="0"/>
              <a:t>Suppose that PV is estimated to be normally distributed with a mean of $12 million and a standard deviation of $2.5 million, and the initial investment is also estimated to be normal with a mean of $3.0 million and standard deviation of $0.8 million. What is the distribution of </a:t>
            </a:r>
            <a:r>
              <a:rPr lang="en-US" altLang="en-US" sz="2400" i="1" dirty="0"/>
              <a:t>PI</a:t>
            </a:r>
            <a:r>
              <a:rPr lang="en-US" altLang="en-US" sz="2400" dirty="0"/>
              <a:t>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>
            <a:extLst>
              <a:ext uri="{FF2B5EF4-FFF2-40B4-BE49-F238E27FC236}">
                <a16:creationId xmlns:a16="http://schemas.microsoft.com/office/drawing/2014/main" id="{CE3F3871-908C-7B04-FDA5-041D53ACFB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Central Limit Theorem</a:t>
            </a:r>
          </a:p>
        </p:txBody>
      </p:sp>
      <p:sp>
        <p:nvSpPr>
          <p:cNvPr id="35842" name="Rectangle 3">
            <a:extLst>
              <a:ext uri="{FF2B5EF4-FFF2-40B4-BE49-F238E27FC236}">
                <a16:creationId xmlns:a16="http://schemas.microsoft.com/office/drawing/2014/main" id="{4964A0D5-C6A2-2C29-CAB3-16A20753D7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6952" y="2017713"/>
            <a:ext cx="9091448" cy="4114800"/>
          </a:xfrm>
        </p:spPr>
        <p:txBody>
          <a:bodyPr/>
          <a:lstStyle/>
          <a:p>
            <a:pPr eaLnBrk="1" hangingPunct="1">
              <a:lnSpc>
                <a:spcPct val="114000"/>
              </a:lnSpc>
            </a:pPr>
            <a:r>
              <a:rPr lang="en-US" altLang="en-US" dirty="0"/>
              <a:t>If the sample size is large enough (generally at least 30, but depends on the actual distribution), the sampling distribution of the mean is approximately normal, </a:t>
            </a:r>
            <a:r>
              <a:rPr lang="en-US" altLang="en-US" i="1" dirty="0"/>
              <a:t>regardless</a:t>
            </a:r>
            <a:r>
              <a:rPr lang="en-US" altLang="en-US" dirty="0"/>
              <a:t> of the distribution of the population.  </a:t>
            </a:r>
          </a:p>
          <a:p>
            <a:pPr eaLnBrk="1" hangingPunct="1">
              <a:lnSpc>
                <a:spcPct val="114000"/>
              </a:lnSpc>
            </a:pPr>
            <a:r>
              <a:rPr lang="en-US" altLang="en-US" dirty="0"/>
              <a:t>If the population is normal, then the sampling distribution of the mean is exactly normal for any sample size.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>
            <a:extLst>
              <a:ext uri="{FF2B5EF4-FFF2-40B4-BE49-F238E27FC236}">
                <a16:creationId xmlns:a16="http://schemas.microsoft.com/office/drawing/2014/main" id="{0DB59B67-DED1-636F-EC15-3C482E1358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/>
              <a:t>Applying Sampling Distributions – Example 1</a:t>
            </a:r>
          </a:p>
        </p:txBody>
      </p:sp>
      <p:sp>
        <p:nvSpPr>
          <p:cNvPr id="36866" name="Rectangle 3">
            <a:extLst>
              <a:ext uri="{FF2B5EF4-FFF2-40B4-BE49-F238E27FC236}">
                <a16:creationId xmlns:a16="http://schemas.microsoft.com/office/drawing/2014/main" id="{831E2498-3088-BBF1-D57D-023186BEAE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6600" y="2017714"/>
            <a:ext cx="9742488" cy="4459287"/>
          </a:xfrm>
        </p:spPr>
        <p:txBody>
          <a:bodyPr/>
          <a:lstStyle/>
          <a:p>
            <a:pPr eaLnBrk="1" hangingPunct="1"/>
            <a:r>
              <a:rPr lang="en-US" altLang="en-US" sz="2400" dirty="0"/>
              <a:t>Suppose that the size of individual customer orders (in dollars), X, from a major discount book publisher Web site is normally distributed with a mean of $36 and standard deviation of $8.  What is the probability that the next individual who places an order at the Web site will purchase more than $40?</a:t>
            </a:r>
            <a:r>
              <a:rPr lang="en-US" altLang="en-US" dirty="0"/>
              <a:t> </a:t>
            </a:r>
          </a:p>
          <a:p>
            <a:pPr eaLnBrk="1" hangingPunct="1"/>
            <a:r>
              <a:rPr lang="en-US" altLang="en-US" sz="2000" dirty="0"/>
              <a:t>P(X &gt; 40) = 1 – NORMDIST(40,36,8,TRUE)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dirty="0"/>
              <a:t>	= 1 – 0.6915 = 0.3085 </a:t>
            </a:r>
          </a:p>
          <a:p>
            <a:pPr eaLnBrk="1" hangingPunct="1"/>
            <a:r>
              <a:rPr lang="en-US" altLang="en-US" sz="2400" dirty="0">
                <a:solidFill>
                  <a:schemeClr val="folHlink"/>
                </a:solidFill>
              </a:rPr>
              <a:t>The calculation uses the standard deviation of the individual customer orders.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>
            <a:extLst>
              <a:ext uri="{FF2B5EF4-FFF2-40B4-BE49-F238E27FC236}">
                <a16:creationId xmlns:a16="http://schemas.microsoft.com/office/drawing/2014/main" id="{65431172-F92A-A549-509D-8A71EF4365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/>
              <a:t>Applying Sampling Distributions – Example 2</a:t>
            </a:r>
          </a:p>
        </p:txBody>
      </p:sp>
      <p:sp>
        <p:nvSpPr>
          <p:cNvPr id="37890" name="Rectangle 3">
            <a:extLst>
              <a:ext uri="{FF2B5EF4-FFF2-40B4-BE49-F238E27FC236}">
                <a16:creationId xmlns:a16="http://schemas.microsoft.com/office/drawing/2014/main" id="{F747B7A1-3B36-90D6-F9EF-539BBA14DD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06688" y="2017714"/>
            <a:ext cx="7772400" cy="4535487"/>
          </a:xfrm>
        </p:spPr>
        <p:txBody>
          <a:bodyPr/>
          <a:lstStyle/>
          <a:p>
            <a:pPr eaLnBrk="1" hangingPunct="1"/>
            <a:r>
              <a:rPr lang="en-US" altLang="en-US" sz="2400"/>
              <a:t>Suppose that a sample of 16 customers is chosen. What is the probability that the </a:t>
            </a:r>
            <a:r>
              <a:rPr lang="en-US" altLang="en-US" sz="2400" i="1"/>
              <a:t>mean purchase</a:t>
            </a:r>
            <a:r>
              <a:rPr lang="en-US" altLang="en-US" sz="2400"/>
              <a:t> for these 16 customers will exceed $40?</a:t>
            </a:r>
            <a:r>
              <a:rPr lang="en-US" altLang="en-US"/>
              <a:t> </a:t>
            </a:r>
          </a:p>
          <a:p>
            <a:pPr eaLnBrk="1" hangingPunct="1"/>
            <a:r>
              <a:rPr lang="en-US" altLang="en-US" sz="2400"/>
              <a:t>The sampling distribution of the mean will have a mean of $36, but a standard error of $8/</a:t>
            </a:r>
            <a:r>
              <a:rPr lang="en-US" altLang="en-US" sz="2400">
                <a:sym typeface="Symbol" panose="05050102010706020507" pitchFamily="18" charset="2"/>
              </a:rPr>
              <a:t></a:t>
            </a:r>
            <a:r>
              <a:rPr lang="en-US" altLang="en-US" sz="2400"/>
              <a:t>16 = $2. </a:t>
            </a:r>
          </a:p>
          <a:p>
            <a:pPr eaLnBrk="1" hangingPunct="1"/>
            <a:r>
              <a:rPr lang="en-US" altLang="en-US" sz="2000"/>
              <a:t>P( X &gt; 40) = 1 – NORMDIST(40,36,2,TRUE)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/>
              <a:t>	= 1 - .9772 = 0.0228</a:t>
            </a:r>
          </a:p>
          <a:p>
            <a:pPr eaLnBrk="1" hangingPunct="1"/>
            <a:r>
              <a:rPr lang="en-US" altLang="en-US" sz="2400">
                <a:solidFill>
                  <a:schemeClr val="folHlink"/>
                </a:solidFill>
              </a:rPr>
              <a:t>The calculation uses the standard error of the sampling distribution.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37891" name="Line 4">
            <a:extLst>
              <a:ext uri="{FF2B5EF4-FFF2-40B4-BE49-F238E27FC236}">
                <a16:creationId xmlns:a16="http://schemas.microsoft.com/office/drawing/2014/main" id="{1D191D4F-8370-F30A-9BFA-204E877D4AFE}"/>
              </a:ext>
            </a:extLst>
          </p:cNvPr>
          <p:cNvSpPr>
            <a:spLocks noChangeShapeType="1"/>
          </p:cNvSpPr>
          <p:nvPr/>
        </p:nvSpPr>
        <p:spPr bwMode="auto">
          <a:xfrm>
            <a:off x="3414713" y="4089400"/>
            <a:ext cx="2286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7892" name="Line 5">
            <a:extLst>
              <a:ext uri="{FF2B5EF4-FFF2-40B4-BE49-F238E27FC236}">
                <a16:creationId xmlns:a16="http://schemas.microsoft.com/office/drawing/2014/main" id="{7EBD717D-45DB-37C3-3C5F-68E2D8280BB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3163" y="3698875"/>
            <a:ext cx="381000" cy="0"/>
          </a:xfrm>
          <a:prstGeom prst="line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>
            <a:extLst>
              <a:ext uri="{FF2B5EF4-FFF2-40B4-BE49-F238E27FC236}">
                <a16:creationId xmlns:a16="http://schemas.microsoft.com/office/drawing/2014/main" id="{D57481EA-34C8-9089-E662-EDC0B60FDB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Sampling and Estimation</a:t>
            </a:r>
          </a:p>
        </p:txBody>
      </p:sp>
      <p:sp>
        <p:nvSpPr>
          <p:cNvPr id="38914" name="Rectangle 3">
            <a:extLst>
              <a:ext uri="{FF2B5EF4-FFF2-40B4-BE49-F238E27FC236}">
                <a16:creationId xmlns:a16="http://schemas.microsoft.com/office/drawing/2014/main" id="{DA4392B3-ACFC-636C-B47E-AD974B0812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61241" y="2057401"/>
            <a:ext cx="9217847" cy="4075113"/>
          </a:xfrm>
        </p:spPr>
        <p:txBody>
          <a:bodyPr/>
          <a:lstStyle/>
          <a:p>
            <a:pPr eaLnBrk="1" hangingPunct="1"/>
            <a:r>
              <a:rPr lang="en-US" altLang="en-US" sz="2600" dirty="0">
                <a:solidFill>
                  <a:schemeClr val="folHlink"/>
                </a:solidFill>
              </a:rPr>
              <a:t>Estimation </a:t>
            </a:r>
            <a:r>
              <a:rPr lang="en-US" altLang="en-US" sz="2600" dirty="0"/>
              <a:t>– assessing the value of an unknown population parameter using sample data.</a:t>
            </a:r>
          </a:p>
          <a:p>
            <a:pPr eaLnBrk="1" hangingPunct="1"/>
            <a:r>
              <a:rPr lang="en-US" altLang="en-US" sz="2600" dirty="0">
                <a:solidFill>
                  <a:schemeClr val="folHlink"/>
                </a:solidFill>
              </a:rPr>
              <a:t>Point estimate</a:t>
            </a:r>
            <a:r>
              <a:rPr lang="en-US" altLang="en-US" sz="2600" dirty="0"/>
              <a:t> – a single number used to estimate a population parameter</a:t>
            </a:r>
          </a:p>
          <a:p>
            <a:pPr eaLnBrk="1" hangingPunct="1"/>
            <a:r>
              <a:rPr lang="en-US" altLang="en-US" sz="2600" dirty="0">
                <a:solidFill>
                  <a:schemeClr val="folHlink"/>
                </a:solidFill>
              </a:rPr>
              <a:t>Confidence interval estimate</a:t>
            </a:r>
            <a:r>
              <a:rPr lang="en-US" altLang="en-US" sz="2600" dirty="0"/>
              <a:t> – a range of values between which a population parameter is believed to be along with the probability that the interval correctly estimates the true population parameter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>
            <a:extLst>
              <a:ext uri="{FF2B5EF4-FFF2-40B4-BE49-F238E27FC236}">
                <a16:creationId xmlns:a16="http://schemas.microsoft.com/office/drawing/2014/main" id="{E8644A47-EA75-B374-9629-2DEE2FBCB9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72662"/>
            <a:ext cx="10515600" cy="1018026"/>
          </a:xfrm>
        </p:spPr>
        <p:txBody>
          <a:bodyPr/>
          <a:lstStyle/>
          <a:p>
            <a:pPr eaLnBrk="1" hangingPunct="1"/>
            <a:r>
              <a:rPr lang="en-US" altLang="en-US" dirty="0"/>
              <a:t>Common Point Estimates</a:t>
            </a:r>
          </a:p>
        </p:txBody>
      </p:sp>
      <p:pic>
        <p:nvPicPr>
          <p:cNvPr id="39940" name="Picture 1">
            <a:extLst>
              <a:ext uri="{FF2B5EF4-FFF2-40B4-BE49-F238E27FC236}">
                <a16:creationId xmlns:a16="http://schemas.microsoft.com/office/drawing/2014/main" id="{38CB9941-4789-8E26-7FC8-2E5FFEC751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996" y="1975069"/>
            <a:ext cx="8770007" cy="311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>
            <a:extLst>
              <a:ext uri="{FF2B5EF4-FFF2-40B4-BE49-F238E27FC236}">
                <a16:creationId xmlns:a16="http://schemas.microsoft.com/office/drawing/2014/main" id="{33029EF2-34D8-9A25-28F9-9417CF3D5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3683"/>
            <a:ext cx="10515600" cy="997005"/>
          </a:xfrm>
        </p:spPr>
        <p:txBody>
          <a:bodyPr/>
          <a:lstStyle/>
          <a:p>
            <a:pPr eaLnBrk="1" hangingPunct="1"/>
            <a:r>
              <a:rPr lang="en-US" altLang="en-US" dirty="0"/>
              <a:t>Example</a:t>
            </a:r>
          </a:p>
        </p:txBody>
      </p:sp>
      <p:pic>
        <p:nvPicPr>
          <p:cNvPr id="40963" name="Picture 1" descr="Figure 4.8 Point Estimates for Cereal Samples.tif">
            <a:extLst>
              <a:ext uri="{FF2B5EF4-FFF2-40B4-BE49-F238E27FC236}">
                <a16:creationId xmlns:a16="http://schemas.microsoft.com/office/drawing/2014/main" id="{70155189-1164-88EC-4CB4-E3A5952E3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317" y="1580913"/>
            <a:ext cx="7303814" cy="4701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>
            <a:extLst>
              <a:ext uri="{FF2B5EF4-FFF2-40B4-BE49-F238E27FC236}">
                <a16:creationId xmlns:a16="http://schemas.microsoft.com/office/drawing/2014/main" id="{2017262E-DE3C-6A92-3CA9-B54F3A1BE0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Theoretical Issues</a:t>
            </a:r>
          </a:p>
        </p:txBody>
      </p:sp>
      <p:sp>
        <p:nvSpPr>
          <p:cNvPr id="41986" name="Rectangle 3">
            <a:extLst>
              <a:ext uri="{FF2B5EF4-FFF2-40B4-BE49-F238E27FC236}">
                <a16:creationId xmlns:a16="http://schemas.microsoft.com/office/drawing/2014/main" id="{C57304E9-AA00-FF1A-16D1-F55477B53D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solidFill>
                  <a:schemeClr val="folHlink"/>
                </a:solidFill>
              </a:rPr>
              <a:t>Unbiased estimator</a:t>
            </a:r>
            <a:r>
              <a:rPr lang="en-US" altLang="en-US" dirty="0"/>
              <a:t> – one for which the expected value equals the population parameter it is intended to estimate</a:t>
            </a:r>
          </a:p>
          <a:p>
            <a:pPr eaLnBrk="1" hangingPunct="1"/>
            <a:r>
              <a:rPr lang="en-US" altLang="en-US" dirty="0"/>
              <a:t>The sample variance is an unbiased estimator for the population variance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41988" name="Object 5">
            <a:extLst>
              <a:ext uri="{FF2B5EF4-FFF2-40B4-BE49-F238E27FC236}">
                <a16:creationId xmlns:a16="http://schemas.microsoft.com/office/drawing/2014/main" id="{E7BBFB40-820E-012B-1AF7-810E52EDBA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0193287"/>
              </p:ext>
            </p:extLst>
          </p:nvPr>
        </p:nvGraphicFramePr>
        <p:xfrm>
          <a:off x="2176999" y="3765331"/>
          <a:ext cx="3206925" cy="1878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40948" imgH="634725" progId="Equation.3">
                  <p:embed/>
                </p:oleObj>
              </mc:Choice>
              <mc:Fallback>
                <p:oleObj name="Equation" r:id="rId3" imgW="1040948" imgH="634725" progId="Equation.3">
                  <p:embed/>
                  <p:pic>
                    <p:nvPicPr>
                      <p:cNvPr id="41988" name="Object 5">
                        <a:extLst>
                          <a:ext uri="{FF2B5EF4-FFF2-40B4-BE49-F238E27FC236}">
                            <a16:creationId xmlns:a16="http://schemas.microsoft.com/office/drawing/2014/main" id="{E7BBFB40-820E-012B-1AF7-810E52EDBAF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6999" y="3765331"/>
                        <a:ext cx="3206925" cy="18787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9" name="Object 6">
            <a:extLst>
              <a:ext uri="{FF2B5EF4-FFF2-40B4-BE49-F238E27FC236}">
                <a16:creationId xmlns:a16="http://schemas.microsoft.com/office/drawing/2014/main" id="{37731BAF-7722-AA86-1B7A-373E8520A1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3456151"/>
              </p:ext>
            </p:extLst>
          </p:nvPr>
        </p:nvGraphicFramePr>
        <p:xfrm>
          <a:off x="6808077" y="3765331"/>
          <a:ext cx="3052273" cy="1731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091726" imgH="634725" progId="Equation.3">
                  <p:embed/>
                </p:oleObj>
              </mc:Choice>
              <mc:Fallback>
                <p:oleObj name="Equation" r:id="rId5" imgW="1091726" imgH="634725" progId="Equation.3">
                  <p:embed/>
                  <p:pic>
                    <p:nvPicPr>
                      <p:cNvPr id="41989" name="Object 6">
                        <a:extLst>
                          <a:ext uri="{FF2B5EF4-FFF2-40B4-BE49-F238E27FC236}">
                            <a16:creationId xmlns:a16="http://schemas.microsoft.com/office/drawing/2014/main" id="{37731BAF-7722-AA86-1B7A-373E8520A1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8077" y="3765331"/>
                        <a:ext cx="3052273" cy="17315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1CC3BF4-217C-AF77-4AFB-6FE6A00EFE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5193" y="712076"/>
            <a:ext cx="7772400" cy="1143000"/>
          </a:xfrm>
        </p:spPr>
        <p:txBody>
          <a:bodyPr/>
          <a:lstStyle/>
          <a:p>
            <a:r>
              <a:rPr lang="en-US" altLang="en-US" sz="3600" b="1" dirty="0"/>
              <a:t>Various Levels of Confidence</a:t>
            </a:r>
            <a:endParaRPr lang="en-US" altLang="en-US" dirty="0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BCD2CC15-DF39-80FD-079F-950E9AC66F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85192" y="1715814"/>
            <a:ext cx="10265979" cy="4876800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altLang="en-US" dirty="0"/>
              <a:t>When population standard deviation is known use Z table values:</a:t>
            </a:r>
          </a:p>
          <a:p>
            <a:pPr lvl="1">
              <a:lnSpc>
                <a:spcPct val="125000"/>
              </a:lnSpc>
            </a:pPr>
            <a:r>
              <a:rPr lang="en-US" altLang="en-US" dirty="0"/>
              <a:t>For 95% CI: mean +/- 1.96 </a:t>
            </a:r>
            <a:r>
              <a:rPr lang="en-US" altLang="en-US" dirty="0" err="1"/>
              <a:t>s.e.</a:t>
            </a:r>
            <a:r>
              <a:rPr lang="en-US" altLang="en-US" dirty="0"/>
              <a:t> of mean</a:t>
            </a:r>
          </a:p>
          <a:p>
            <a:pPr lvl="1">
              <a:lnSpc>
                <a:spcPct val="125000"/>
              </a:lnSpc>
            </a:pPr>
            <a:r>
              <a:rPr lang="en-US" altLang="en-US" dirty="0"/>
              <a:t>For 99% CI: mean +/- 2.58 </a:t>
            </a:r>
            <a:r>
              <a:rPr lang="en-US" altLang="en-US" dirty="0" err="1"/>
              <a:t>s.e.</a:t>
            </a:r>
            <a:r>
              <a:rPr lang="en-US" altLang="en-US" dirty="0"/>
              <a:t> of mean</a:t>
            </a:r>
          </a:p>
          <a:p>
            <a:pPr>
              <a:lnSpc>
                <a:spcPct val="125000"/>
              </a:lnSpc>
            </a:pPr>
            <a:r>
              <a:rPr lang="en-US" altLang="en-US" dirty="0"/>
              <a:t>When population standard deviation is not known use “Critical Value of “t” table</a:t>
            </a:r>
          </a:p>
          <a:p>
            <a:pPr lvl="1">
              <a:lnSpc>
                <a:spcPct val="125000"/>
              </a:lnSpc>
            </a:pPr>
            <a:r>
              <a:rPr lang="en-US" altLang="en-US" dirty="0"/>
              <a:t>For 95%CI: mean +/- 2.04 </a:t>
            </a:r>
            <a:r>
              <a:rPr lang="en-US" altLang="en-US" dirty="0" err="1"/>
              <a:t>s.e.</a:t>
            </a:r>
            <a:r>
              <a:rPr lang="en-US" altLang="en-US" dirty="0"/>
              <a:t> of mean</a:t>
            </a:r>
          </a:p>
          <a:p>
            <a:pPr lvl="1">
              <a:lnSpc>
                <a:spcPct val="125000"/>
              </a:lnSpc>
            </a:pPr>
            <a:r>
              <a:rPr lang="en-US" altLang="en-US" dirty="0"/>
              <a:t>For 99% CI: mean +/- 2.75 </a:t>
            </a:r>
            <a:r>
              <a:rPr lang="en-US" altLang="en-US" dirty="0" err="1"/>
              <a:t>s.e.</a:t>
            </a:r>
            <a:r>
              <a:rPr lang="en-US" altLang="en-US" dirty="0"/>
              <a:t> of mean</a:t>
            </a:r>
          </a:p>
          <a:p>
            <a:pPr lvl="1">
              <a:lnSpc>
                <a:spcPct val="125000"/>
              </a:lnSpc>
            </a:pPr>
            <a:endParaRPr lang="en-US" altLang="en-US" dirty="0"/>
          </a:p>
          <a:p>
            <a:pPr lvl="1">
              <a:lnSpc>
                <a:spcPct val="125000"/>
              </a:lnSpc>
            </a:pPr>
            <a:endParaRPr lang="en-US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026">
            <a:extLst>
              <a:ext uri="{FF2B5EF4-FFF2-40B4-BE49-F238E27FC236}">
                <a16:creationId xmlns:a16="http://schemas.microsoft.com/office/drawing/2014/main" id="{45B7091B-E90A-75A9-357D-18BC1E1A3A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Interval Estimates</a:t>
            </a:r>
          </a:p>
        </p:txBody>
      </p:sp>
      <p:sp>
        <p:nvSpPr>
          <p:cNvPr id="43010" name="Rectangle 1027">
            <a:extLst>
              <a:ext uri="{FF2B5EF4-FFF2-40B4-BE49-F238E27FC236}">
                <a16:creationId xmlns:a16="http://schemas.microsoft.com/office/drawing/2014/main" id="{E8154432-4E2D-F6C6-EAF7-AD528E4EA9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/>
              <a:t>Range within which we believe the true population parameter falls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/>
              <a:t>Example: Gallup poll – percentage of voters favoring a candidate is 56% with a 3% margin of error.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dirty="0"/>
              <a:t>Interval estimate is [53%, 59%]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/>
              <a:t>A 100(1 – </a:t>
            </a:r>
            <a:r>
              <a:rPr lang="en-US" altLang="en-US" dirty="0">
                <a:latin typeface="Symbol" panose="05050102010706020507" pitchFamily="18" charset="2"/>
              </a:rPr>
              <a:t>a</a:t>
            </a:r>
            <a:r>
              <a:rPr lang="en-US" altLang="en-US" dirty="0"/>
              <a:t>)% probability interval is any interval [</a:t>
            </a:r>
            <a:r>
              <a:rPr lang="en-US" altLang="en-US" i="1" dirty="0"/>
              <a:t>A, B </a:t>
            </a:r>
            <a:r>
              <a:rPr lang="en-US" altLang="en-US" dirty="0"/>
              <a:t>] such that the probability of falling between </a:t>
            </a:r>
            <a:r>
              <a:rPr lang="en-US" altLang="en-US" i="1" dirty="0"/>
              <a:t>A</a:t>
            </a:r>
            <a:r>
              <a:rPr lang="en-US" altLang="en-US" dirty="0"/>
              <a:t> and </a:t>
            </a:r>
            <a:r>
              <a:rPr lang="en-US" altLang="en-US" i="1" dirty="0"/>
              <a:t>B</a:t>
            </a:r>
            <a:r>
              <a:rPr lang="en-US" altLang="en-US" dirty="0"/>
              <a:t> is</a:t>
            </a:r>
            <a:r>
              <a:rPr lang="en-US" altLang="en-US" dirty="0">
                <a:sym typeface="Symbol" panose="05050102010706020507" pitchFamily="18" charset="2"/>
              </a:rPr>
              <a:t> </a:t>
            </a:r>
            <a:r>
              <a:rPr lang="en-US" altLang="en-US" dirty="0"/>
              <a:t>1 – </a:t>
            </a:r>
            <a:r>
              <a:rPr lang="en-US" altLang="en-US" dirty="0">
                <a:latin typeface="Symbol" panose="05050102010706020507" pitchFamily="18" charset="2"/>
              </a:rPr>
              <a:t>a</a:t>
            </a:r>
            <a:r>
              <a:rPr lang="en-US" altLang="en-US" dirty="0"/>
              <a:t>  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>
            <a:extLst>
              <a:ext uri="{FF2B5EF4-FFF2-40B4-BE49-F238E27FC236}">
                <a16:creationId xmlns:a16="http://schemas.microsoft.com/office/drawing/2014/main" id="{9F3A74BE-B5F6-0A13-F9F2-9A54C5A26C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Confidence Intervals</a:t>
            </a:r>
          </a:p>
        </p:txBody>
      </p:sp>
      <p:sp>
        <p:nvSpPr>
          <p:cNvPr id="44034" name="Rectangle 3">
            <a:extLst>
              <a:ext uri="{FF2B5EF4-FFF2-40B4-BE49-F238E27FC236}">
                <a16:creationId xmlns:a16="http://schemas.microsoft.com/office/drawing/2014/main" id="{5350B8B3-F7BC-638C-3AD7-420B550979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943037"/>
          </a:xfrm>
        </p:spPr>
        <p:txBody>
          <a:bodyPr/>
          <a:lstStyle/>
          <a:p>
            <a:pPr eaLnBrk="1" hangingPunct="1">
              <a:lnSpc>
                <a:spcPct val="125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Confidence interval (CI)</a:t>
            </a:r>
            <a:r>
              <a:rPr lang="en-US" altLang="en-US" dirty="0"/>
              <a:t> – an interval estimated that specifies the likelihood that the interval contains the true population parameter</a:t>
            </a:r>
          </a:p>
          <a:p>
            <a:pPr lvl="1">
              <a:lnSpc>
                <a:spcPct val="125000"/>
              </a:lnSpc>
            </a:pPr>
            <a:r>
              <a:rPr lang="en-US" altLang="en-US" dirty="0"/>
              <a:t>A defined interval of values that includes the statistic of interest, by adding and subtracting a specific amount from the computed statistic</a:t>
            </a:r>
          </a:p>
          <a:p>
            <a:pPr lvl="1">
              <a:lnSpc>
                <a:spcPct val="125000"/>
              </a:lnSpc>
            </a:pPr>
            <a:r>
              <a:rPr lang="en-US" altLang="en-US" dirty="0"/>
              <a:t>A CI is the probability that the interval computed from the sample data includes the population parameter of interest</a:t>
            </a:r>
          </a:p>
          <a:p>
            <a:pPr eaLnBrk="1" hangingPunct="1">
              <a:lnSpc>
                <a:spcPct val="125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Level of confidence</a:t>
            </a:r>
            <a:r>
              <a:rPr lang="en-US" altLang="en-US" dirty="0"/>
              <a:t> (1 – </a:t>
            </a:r>
            <a:r>
              <a:rPr lang="en-US" altLang="en-US" dirty="0">
                <a:latin typeface="Symbol" panose="05050102010706020507" pitchFamily="18" charset="2"/>
              </a:rPr>
              <a:t>a</a:t>
            </a:r>
            <a:r>
              <a:rPr lang="en-US" altLang="en-US" dirty="0"/>
              <a:t>) – the likelihood that the CI contains the true population parameter, usually expressed as a percentage (90%, 95%, 99% are most common).</a:t>
            </a:r>
          </a:p>
          <a:p>
            <a:pPr eaLnBrk="1" hangingPunct="1"/>
            <a:endParaRPr lang="en-US" altLang="en-US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>
            <a:extLst>
              <a:ext uri="{FF2B5EF4-FFF2-40B4-BE49-F238E27FC236}">
                <a16:creationId xmlns:a16="http://schemas.microsoft.com/office/drawing/2014/main" id="{CD146BB7-9A9D-CAD0-F0F4-8F1C0971BD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Sampling From Finite Populations</a:t>
            </a:r>
          </a:p>
        </p:txBody>
      </p:sp>
      <p:sp>
        <p:nvSpPr>
          <p:cNvPr id="46082" name="Rectangle 3">
            <a:extLst>
              <a:ext uri="{FF2B5EF4-FFF2-40B4-BE49-F238E27FC236}">
                <a16:creationId xmlns:a16="http://schemas.microsoft.com/office/drawing/2014/main" id="{03E9EA55-5D73-16B0-D7ED-33FAFF5AD3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When </a:t>
            </a:r>
            <a:r>
              <a:rPr lang="en-US" altLang="en-US" i="1"/>
              <a:t>n</a:t>
            </a:r>
            <a:r>
              <a:rPr lang="en-US" altLang="en-US"/>
              <a:t> &gt; 0.05</a:t>
            </a:r>
            <a:r>
              <a:rPr lang="en-US" altLang="en-US" i="1"/>
              <a:t>N</a:t>
            </a:r>
            <a:r>
              <a:rPr lang="en-US" altLang="en-US"/>
              <a:t>, use a correction factor in computing the standard error:</a:t>
            </a:r>
          </a:p>
        </p:txBody>
      </p:sp>
      <p:graphicFrame>
        <p:nvGraphicFramePr>
          <p:cNvPr id="46084" name="Object 8">
            <a:extLst>
              <a:ext uri="{FF2B5EF4-FFF2-40B4-BE49-F238E27FC236}">
                <a16:creationId xmlns:a16="http://schemas.microsoft.com/office/drawing/2014/main" id="{6DF44F1E-E775-99E8-092B-1E79EEDDCD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19600" y="3200401"/>
          <a:ext cx="3048000" cy="126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104900" imgH="457200" progId="Equation.3">
                  <p:embed/>
                </p:oleObj>
              </mc:Choice>
              <mc:Fallback>
                <p:oleObj name="Equation" r:id="rId3" imgW="1104900" imgH="457200" progId="Equation.3">
                  <p:embed/>
                  <p:pic>
                    <p:nvPicPr>
                      <p:cNvPr id="46084" name="Object 8">
                        <a:extLst>
                          <a:ext uri="{FF2B5EF4-FFF2-40B4-BE49-F238E27FC236}">
                            <a16:creationId xmlns:a16="http://schemas.microsoft.com/office/drawing/2014/main" id="{6DF44F1E-E775-99E8-092B-1E79EEDDCD1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3200401"/>
                        <a:ext cx="3048000" cy="1262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>
            <a:extLst>
              <a:ext uri="{FF2B5EF4-FFF2-40B4-BE49-F238E27FC236}">
                <a16:creationId xmlns:a16="http://schemas.microsoft.com/office/drawing/2014/main" id="{1DE72A58-39B3-FBE3-1DC6-5442C9941C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Key Observations</a:t>
            </a:r>
          </a:p>
        </p:txBody>
      </p:sp>
      <p:sp>
        <p:nvSpPr>
          <p:cNvPr id="48130" name="Rectangle 3">
            <a:extLst>
              <a:ext uri="{FF2B5EF4-FFF2-40B4-BE49-F238E27FC236}">
                <a16:creationId xmlns:a16="http://schemas.microsoft.com/office/drawing/2014/main" id="{E1DB9F5E-0CB4-16FE-7F11-006A46406A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3200401"/>
            <a:ext cx="7126288" cy="3465513"/>
          </a:xfrm>
        </p:spPr>
        <p:txBody>
          <a:bodyPr/>
          <a:lstStyle/>
          <a:p>
            <a:pPr eaLnBrk="1" hangingPunct="1"/>
            <a:r>
              <a:rPr lang="en-US" altLang="en-US"/>
              <a:t>As the confidence level (1 - </a:t>
            </a:r>
            <a:r>
              <a:rPr lang="en-US" altLang="en-US">
                <a:latin typeface="Symbol" panose="05050102010706020507" pitchFamily="18" charset="2"/>
              </a:rPr>
              <a:t>a</a:t>
            </a:r>
            <a:r>
              <a:rPr lang="en-US" altLang="en-US"/>
              <a:t>)</a:t>
            </a:r>
            <a:r>
              <a:rPr lang="en-US" altLang="en-US" i="1"/>
              <a:t> </a:t>
            </a:r>
            <a:r>
              <a:rPr lang="en-US" altLang="en-US"/>
              <a:t>increases, the width of the confidence interval also increases. </a:t>
            </a:r>
          </a:p>
          <a:p>
            <a:pPr eaLnBrk="1" hangingPunct="1"/>
            <a:r>
              <a:rPr lang="en-US" altLang="en-US"/>
              <a:t>As the sample size increases, the width of the confidence interval decreases. </a:t>
            </a:r>
          </a:p>
        </p:txBody>
      </p:sp>
      <p:pic>
        <p:nvPicPr>
          <p:cNvPr id="48132" name="Picture 1">
            <a:extLst>
              <a:ext uri="{FF2B5EF4-FFF2-40B4-BE49-F238E27FC236}">
                <a16:creationId xmlns:a16="http://schemas.microsoft.com/office/drawing/2014/main" id="{50ACD31F-4095-5725-19E7-99BA021BC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9800"/>
            <a:ext cx="26098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1229710" y="184666"/>
            <a:ext cx="2722180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564CE-DB96-AE03-5946-8B3E8A0280AE}"/>
              </a:ext>
            </a:extLst>
          </p:cNvPr>
          <p:cNvSpPr txBox="1"/>
          <p:nvPr/>
        </p:nvSpPr>
        <p:spPr>
          <a:xfrm>
            <a:off x="620111" y="1023160"/>
            <a:ext cx="10552386" cy="6117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Estimation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Using sample data to assess unknown population parameters.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Point Estimates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Single value estimates of population parameters, such as sample mean, sample variance, sample standard deviation, and sample proportion.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Confidence Interval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Range within which the true population parameter is believed to fall, with a certain level of confidence.</a:t>
            </a: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Unbiased Estimator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An estimator whose expected value equals the population parameter.</a:t>
            </a:r>
          </a:p>
          <a:p>
            <a:pPr marL="342900" marR="0" lvl="0" indent="-34290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Central Limit Theorem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As sample size increases, the sampling distribution of the mean approaches a normal distribution, regardless of the population's distribution.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23E32756-2790-4915-D0BC-3BE4D8DA6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5711C62-AE61-B936-A9C8-D5E50805084E}"/>
              </a:ext>
            </a:extLst>
          </p:cNvPr>
          <p:cNvSpPr txBox="1"/>
          <p:nvPr/>
        </p:nvSpPr>
        <p:spPr>
          <a:xfrm>
            <a:off x="557048" y="1852983"/>
            <a:ext cx="11025352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Explain the importance of using the finite population correction factor when sampling from a finite population. Provide an example where this correction significantly impacts the standard error.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 the difference between sample variance and population variance, and explain why the sample variance is considered an unbiased estimator of the population variance.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Describe the role of the z-score in estimating population parameters from a sample. How does the z-score facilitate the calculation of confidence intervals? Provide an example using a 95% confidence level.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22717F-001E-CDDB-50C2-D0EE6E51FCD7}"/>
              </a:ext>
            </a:extLst>
          </p:cNvPr>
          <p:cNvSpPr txBox="1"/>
          <p:nvPr/>
        </p:nvSpPr>
        <p:spPr>
          <a:xfrm>
            <a:off x="1093076" y="767255"/>
            <a:ext cx="614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C00000"/>
                </a:solidFill>
              </a:rPr>
              <a:t>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34498336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7F058F2-1DA7-4942-BB75-1CD5BA856E30}"/>
</file>

<file path=customXml/itemProps2.xml><?xml version="1.0" encoding="utf-8"?>
<ds:datastoreItem xmlns:ds="http://schemas.openxmlformats.org/officeDocument/2006/customXml" ds:itemID="{28995697-918D-4E08-898A-5ECCAD5085FD}"/>
</file>

<file path=customXml/itemProps3.xml><?xml version="1.0" encoding="utf-8"?>
<ds:datastoreItem xmlns:ds="http://schemas.openxmlformats.org/officeDocument/2006/customXml" ds:itemID="{98852125-4571-45E0-B0FA-B518D9163867}"/>
</file>

<file path=docProps/app.xml><?xml version="1.0" encoding="utf-8"?>
<Properties xmlns="http://schemas.openxmlformats.org/officeDocument/2006/extended-properties" xmlns:vt="http://schemas.openxmlformats.org/officeDocument/2006/docPropsVTypes">
  <TotalTime>2143</TotalTime>
  <Words>2699</Words>
  <Application>Microsoft Office PowerPoint</Application>
  <PresentationFormat>Widescreen</PresentationFormat>
  <Paragraphs>273</Paragraphs>
  <Slides>42</Slides>
  <Notes>41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4" baseType="lpstr">
      <vt:lpstr>Arial</vt:lpstr>
      <vt:lpstr>Calibri</vt:lpstr>
      <vt:lpstr>Calibri Light</vt:lpstr>
      <vt:lpstr>Garamond</vt:lpstr>
      <vt:lpstr>Roboto Light</vt:lpstr>
      <vt:lpstr>Symbol</vt:lpstr>
      <vt:lpstr>Times New Roman</vt:lpstr>
      <vt:lpstr>Wingdings</vt:lpstr>
      <vt:lpstr>Office Theme</vt:lpstr>
      <vt:lpstr>1_Office Theme</vt:lpstr>
      <vt:lpstr>Clip</vt:lpstr>
      <vt:lpstr>Equation</vt:lpstr>
      <vt:lpstr>PowerPoint Presentation</vt:lpstr>
      <vt:lpstr>PowerPoint Presentation</vt:lpstr>
      <vt:lpstr>PowerPoint Presentation</vt:lpstr>
      <vt:lpstr>PowerPoint Presentation</vt:lpstr>
      <vt:lpstr>Need for Sampling</vt:lpstr>
      <vt:lpstr>History of Sampling (Contd)</vt:lpstr>
      <vt:lpstr>What is sampling</vt:lpstr>
      <vt:lpstr>Reasons for Drawing a Sample</vt:lpstr>
      <vt:lpstr>Key Definitions</vt:lpstr>
      <vt:lpstr>A Census</vt:lpstr>
      <vt:lpstr>Sampling concepts and terminologies</vt:lpstr>
      <vt:lpstr>Sampling unit/Element/ Unit of analysis</vt:lpstr>
      <vt:lpstr>Sampling Frame</vt:lpstr>
      <vt:lpstr>Sample Design</vt:lpstr>
      <vt:lpstr>Sampling Methods</vt:lpstr>
      <vt:lpstr>Types of Sampling Methods</vt:lpstr>
      <vt:lpstr>Simple Random Samples</vt:lpstr>
      <vt:lpstr>Systematic sample</vt:lpstr>
      <vt:lpstr>Stratified Random sample</vt:lpstr>
      <vt:lpstr> Cluster sample</vt:lpstr>
      <vt:lpstr>Non- Probability Sampling /(Non-Random)</vt:lpstr>
      <vt:lpstr>Errors in Sampling</vt:lpstr>
      <vt:lpstr>Non-Sampling Error</vt:lpstr>
      <vt:lpstr>Sampling Error</vt:lpstr>
      <vt:lpstr>Margin of Error Formula</vt:lpstr>
      <vt:lpstr>The z score</vt:lpstr>
      <vt:lpstr>Statistical Sampling Experiment in Finance </vt:lpstr>
      <vt:lpstr>Central Limit Theorem</vt:lpstr>
      <vt:lpstr>Applying Sampling Distributions – Example 1</vt:lpstr>
      <vt:lpstr>Applying Sampling Distributions – Example 2</vt:lpstr>
      <vt:lpstr>Sampling and Estimation</vt:lpstr>
      <vt:lpstr>Common Point Estimates</vt:lpstr>
      <vt:lpstr>Example</vt:lpstr>
      <vt:lpstr>Theoretical Issues</vt:lpstr>
      <vt:lpstr>Various Levels of Confidence</vt:lpstr>
      <vt:lpstr>Interval Estimates</vt:lpstr>
      <vt:lpstr>Confidence Intervals</vt:lpstr>
      <vt:lpstr>Sampling From Finite Populations</vt:lpstr>
      <vt:lpstr>Key Observations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40</cp:revision>
  <dcterms:created xsi:type="dcterms:W3CDTF">2023-04-29T09:08:00Z</dcterms:created>
  <dcterms:modified xsi:type="dcterms:W3CDTF">2024-10-12T10:15:46Z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