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400" r:id="rId3"/>
    <p:sldId id="364" r:id="rId4"/>
    <p:sldId id="366" r:id="rId5"/>
    <p:sldId id="367" r:id="rId6"/>
    <p:sldId id="447" r:id="rId7"/>
    <p:sldId id="368" r:id="rId8"/>
    <p:sldId id="365" r:id="rId9"/>
    <p:sldId id="369" r:id="rId10"/>
    <p:sldId id="370" r:id="rId11"/>
    <p:sldId id="440" r:id="rId12"/>
    <p:sldId id="371" r:id="rId13"/>
    <p:sldId id="441" r:id="rId14"/>
    <p:sldId id="430" r:id="rId15"/>
    <p:sldId id="442" r:id="rId16"/>
    <p:sldId id="374" r:id="rId17"/>
    <p:sldId id="446" r:id="rId18"/>
    <p:sldId id="439" r:id="rId19"/>
    <p:sldId id="438" r:id="rId20"/>
    <p:sldId id="433" r:id="rId21"/>
    <p:sldId id="434" r:id="rId22"/>
    <p:sldId id="409" r:id="rId23"/>
    <p:sldId id="402" r:id="rId24"/>
    <p:sldId id="436" r:id="rId25"/>
    <p:sldId id="403" r:id="rId26"/>
    <p:sldId id="404" r:id="rId27"/>
    <p:sldId id="443" r:id="rId28"/>
    <p:sldId id="444" r:id="rId29"/>
    <p:sldId id="449" r:id="rId30"/>
    <p:sldId id="451" r:id="rId31"/>
    <p:sldId id="452" r:id="rId32"/>
    <p:sldId id="407" r:id="rId33"/>
    <p:sldId id="437" r:id="rId34"/>
    <p:sldId id="412" r:id="rId35"/>
    <p:sldId id="413" r:id="rId36"/>
    <p:sldId id="414" r:id="rId37"/>
    <p:sldId id="416" r:id="rId38"/>
    <p:sldId id="454" r:id="rId39"/>
    <p:sldId id="417" r:id="rId40"/>
    <p:sldId id="41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7989" autoAdjust="0"/>
  </p:normalViewPr>
  <p:slideViewPr>
    <p:cSldViewPr snapToGrid="0">
      <p:cViewPr varScale="1">
        <p:scale>
          <a:sx n="59" d="100"/>
          <a:sy n="59" d="100"/>
        </p:scale>
        <p:origin x="96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6D67F358-84A9-4AE2-B425-62F1BE809B06}" type="datetimeFigureOut">
              <a:rPr lang="en-US" smtClean="0"/>
              <a:t>2/13/2023</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3198DA59-4DC9-4273-A831-555205F6A3B3}" type="slidenum">
              <a:rPr lang="en-US" smtClean="0"/>
              <a:t>‹#›</a:t>
            </a:fld>
            <a:endParaRPr lang="en-US"/>
          </a:p>
        </p:txBody>
      </p:sp>
    </p:spTree>
    <p:extLst>
      <p:ext uri="{BB962C8B-B14F-4D97-AF65-F5344CB8AC3E}">
        <p14:creationId xmlns:p14="http://schemas.microsoft.com/office/powerpoint/2010/main" val="343828724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1</a:t>
            </a:fld>
            <a:endParaRPr lang="en-US"/>
          </a:p>
        </p:txBody>
      </p:sp>
    </p:spTree>
    <p:extLst>
      <p:ext uri="{BB962C8B-B14F-4D97-AF65-F5344CB8AC3E}">
        <p14:creationId xmlns:p14="http://schemas.microsoft.com/office/powerpoint/2010/main" val="14847689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11</a:t>
            </a:fld>
            <a:endParaRPr lang="en-US"/>
          </a:p>
        </p:txBody>
      </p:sp>
    </p:spTree>
    <p:extLst>
      <p:ext uri="{BB962C8B-B14F-4D97-AF65-F5344CB8AC3E}">
        <p14:creationId xmlns:p14="http://schemas.microsoft.com/office/powerpoint/2010/main" val="42200368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19</a:t>
            </a:fld>
            <a:endParaRPr lang="en-US"/>
          </a:p>
        </p:txBody>
      </p:sp>
    </p:spTree>
    <p:extLst>
      <p:ext uri="{BB962C8B-B14F-4D97-AF65-F5344CB8AC3E}">
        <p14:creationId xmlns:p14="http://schemas.microsoft.com/office/powerpoint/2010/main" val="18250010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3198DA59-4DC9-4273-A831-555205F6A3B3}" type="slidenum">
              <a:rPr lang="en-US" smtClean="0"/>
              <a:t>22</a:t>
            </a:fld>
            <a:endParaRPr lang="en-US"/>
          </a:p>
        </p:txBody>
      </p:sp>
    </p:spTree>
    <p:extLst>
      <p:ext uri="{BB962C8B-B14F-4D97-AF65-F5344CB8AC3E}">
        <p14:creationId xmlns:p14="http://schemas.microsoft.com/office/powerpoint/2010/main" val="20291335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33867" y="-93134"/>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262362"/>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303503"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Operating Systems</a:t>
            </a:r>
          </a:p>
          <a:p>
            <a:r>
              <a:rPr lang="en-US" sz="2800" dirty="0">
                <a:solidFill>
                  <a:srgbClr val="24A9E1"/>
                </a:solidFill>
                <a:latin typeface="Tajawal Medium" panose="00000600000000000000" pitchFamily="2" charset="-78"/>
                <a:cs typeface="Tajawal Medium" panose="00000600000000000000" pitchFamily="2" charset="-78"/>
              </a:rPr>
              <a:t>Prepared by Dr. Alaa  Mohamed</a:t>
            </a:r>
          </a:p>
          <a:p>
            <a:r>
              <a:rPr lang="en-US" sz="2800" dirty="0">
                <a:solidFill>
                  <a:srgbClr val="FF9518"/>
                </a:solidFill>
                <a:latin typeface="Tajawal Medium" panose="00000600000000000000" pitchFamily="2" charset="-78"/>
                <a:cs typeface="Tajawal Medium" panose="00000600000000000000" pitchFamily="2" charset="-78"/>
              </a:rPr>
              <a:t>Module 3</a:t>
            </a:r>
          </a:p>
        </p:txBody>
      </p:sp>
      <p:sp>
        <p:nvSpPr>
          <p:cNvPr id="16" name="TextBox 15"/>
          <p:cNvSpPr txBox="1"/>
          <p:nvPr/>
        </p:nvSpPr>
        <p:spPr>
          <a:xfrm>
            <a:off x="6995710" y="3159395"/>
            <a:ext cx="202177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Concurrency</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104367"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252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Concurrency</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66355" y="1734321"/>
            <a:ext cx="9666288" cy="3970318"/>
          </a:xfrm>
          <a:prstGeom prst="rect">
            <a:avLst/>
          </a:prstGeom>
          <a:noFill/>
        </p:spPr>
        <p:txBody>
          <a:bodyPr wrap="square" rtlCol="0">
            <a:spAutoFit/>
          </a:bodyPr>
          <a:lstStyle/>
          <a:p>
            <a:pPr marL="457200" indent="-457200" eaLnBrk="1" hangingPunct="1">
              <a:buFont typeface="Arial" panose="020B0604020202020204" pitchFamily="34" charset="0"/>
              <a:buChar char="•"/>
            </a:pPr>
            <a:r>
              <a:rPr lang="en-US" altLang="en-US" sz="2800" dirty="0"/>
              <a:t>Objectives:</a:t>
            </a:r>
          </a:p>
          <a:p>
            <a:pPr marL="914400" lvl="1" indent="-457200">
              <a:buFont typeface="Arial" panose="020B0604020202020204" pitchFamily="34" charset="0"/>
              <a:buChar char="•"/>
            </a:pPr>
            <a:r>
              <a:rPr lang="en-US" altLang="en-US" sz="2800" dirty="0"/>
              <a:t>Background</a:t>
            </a:r>
          </a:p>
          <a:p>
            <a:pPr marL="914400" lvl="1" indent="-457200">
              <a:buFont typeface="Arial" panose="020B0604020202020204" pitchFamily="34" charset="0"/>
              <a:buChar char="•"/>
            </a:pPr>
            <a:r>
              <a:rPr lang="en-US" altLang="en-US" sz="2800" dirty="0"/>
              <a:t>The Critical-Section Problem</a:t>
            </a:r>
          </a:p>
          <a:p>
            <a:pPr marL="914400" lvl="1" indent="-457200">
              <a:buFont typeface="Arial" panose="020B0604020202020204" pitchFamily="34" charset="0"/>
              <a:buChar char="•"/>
            </a:pPr>
            <a:r>
              <a:rPr lang="en-US" altLang="en-US" sz="2800" dirty="0"/>
              <a:t>Software and Hardware Solutions</a:t>
            </a:r>
          </a:p>
          <a:p>
            <a:pPr marL="914400" lvl="1" indent="-457200">
              <a:buFont typeface="Arial" panose="020B0604020202020204" pitchFamily="34" charset="0"/>
              <a:buChar char="•"/>
            </a:pPr>
            <a:r>
              <a:rPr lang="en-US" altLang="en-US" sz="2800" dirty="0"/>
              <a:t>Semaphores</a:t>
            </a:r>
          </a:p>
          <a:p>
            <a:pPr marL="914400" lvl="1" indent="-457200">
              <a:buFont typeface="Arial" panose="020B0604020202020204" pitchFamily="34" charset="0"/>
              <a:buChar char="•"/>
            </a:pPr>
            <a:r>
              <a:rPr lang="en-US" altLang="en-US" sz="2800" dirty="0"/>
              <a:t>Classical Problems of synchronization</a:t>
            </a:r>
          </a:p>
          <a:p>
            <a:pPr marL="1371600" lvl="2" indent="-457200">
              <a:buFont typeface="Arial" panose="020B0604020202020204" pitchFamily="34" charset="0"/>
              <a:buChar char="•"/>
            </a:pPr>
            <a:endParaRPr lang="en-US" altLang="en-US" sz="2800" b="1" dirty="0"/>
          </a:p>
          <a:p>
            <a:pPr marL="1828800" lvl="3" indent="-457200">
              <a:buFont typeface="Arial" panose="020B0604020202020204" pitchFamily="34" charset="0"/>
              <a:buChar char="•"/>
            </a:pPr>
            <a:endParaRPr lang="en-US" altLang="en-US" sz="2800" dirty="0"/>
          </a:p>
          <a:p>
            <a:pPr eaLnBrk="1" hangingPunct="1"/>
            <a:endParaRPr lang="en-US" altLang="en-US" sz="2800" dirty="0"/>
          </a:p>
        </p:txBody>
      </p:sp>
    </p:spTree>
    <p:extLst>
      <p:ext uri="{BB962C8B-B14F-4D97-AF65-F5344CB8AC3E}">
        <p14:creationId xmlns:p14="http://schemas.microsoft.com/office/powerpoint/2010/main" val="22602898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22528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Concurrency</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14364" y="1610200"/>
            <a:ext cx="10175606" cy="3970318"/>
          </a:xfrm>
          <a:prstGeom prst="rect">
            <a:avLst/>
          </a:prstGeom>
          <a:noFill/>
        </p:spPr>
        <p:txBody>
          <a:bodyPr wrap="square" rtlCol="0">
            <a:spAutoFit/>
          </a:bodyPr>
          <a:lstStyle/>
          <a:p>
            <a:pPr marL="457200" indent="-457200" eaLnBrk="1" hangingPunct="1">
              <a:buFont typeface="Arial" panose="020B0604020202020204" pitchFamily="34" charset="0"/>
              <a:buChar char="•"/>
            </a:pPr>
            <a:r>
              <a:rPr lang="en-US" altLang="en-US" sz="2800" dirty="0"/>
              <a:t>Topics:</a:t>
            </a:r>
          </a:p>
          <a:p>
            <a:pPr marL="914400" lvl="1" indent="-457200">
              <a:buFont typeface="Arial" panose="020B0604020202020204" pitchFamily="34" charset="0"/>
              <a:buChar char="•"/>
            </a:pPr>
            <a:r>
              <a:rPr lang="en-US" altLang="en-US" sz="2800" dirty="0"/>
              <a:t>Describe the critical-section problem and illustrate a race condition</a:t>
            </a:r>
          </a:p>
          <a:p>
            <a:pPr marL="914400" lvl="1" indent="-457200">
              <a:buFont typeface="Arial" panose="020B0604020202020204" pitchFamily="34" charset="0"/>
              <a:buChar char="•"/>
            </a:pPr>
            <a:r>
              <a:rPr lang="en-US" altLang="en-US" sz="2800" dirty="0"/>
              <a:t>Illustrate solutions to the critical-section problem using Software, Hardware and Operating systems solutions</a:t>
            </a:r>
          </a:p>
          <a:p>
            <a:pPr marL="914400" lvl="1" indent="-457200">
              <a:buFont typeface="Arial" panose="020B0604020202020204" pitchFamily="34" charset="0"/>
              <a:buChar char="•"/>
            </a:pPr>
            <a:r>
              <a:rPr lang="en-US" altLang="en-US" sz="2800" dirty="0"/>
              <a:t>Demonstrate semaphores can be used to solve the critical section problem</a:t>
            </a:r>
          </a:p>
          <a:p>
            <a:pPr marL="457200" indent="-457200" eaLnBrk="1" hangingPunct="1">
              <a:buFont typeface="Arial" panose="020B0604020202020204" pitchFamily="34" charset="0"/>
              <a:buChar char="•"/>
            </a:pPr>
            <a:endParaRPr lang="en-US" altLang="en-US" sz="2800" dirty="0"/>
          </a:p>
          <a:p>
            <a:pPr eaLnBrk="1" hangingPunct="1"/>
            <a:endParaRPr lang="en-US" altLang="en-US" sz="2800" dirty="0"/>
          </a:p>
        </p:txBody>
      </p:sp>
    </p:spTree>
    <p:extLst>
      <p:ext uri="{BB962C8B-B14F-4D97-AF65-F5344CB8AC3E}">
        <p14:creationId xmlns:p14="http://schemas.microsoft.com/office/powerpoint/2010/main" val="4001349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8612" y="0"/>
            <a:ext cx="9533101" cy="1610200"/>
          </a:xfrm>
          <a:prstGeom prst="rect">
            <a:avLst/>
          </a:prstGeom>
        </p:spPr>
      </p:pic>
      <p:sp>
        <p:nvSpPr>
          <p:cNvPr id="7" name="TextBox 6"/>
          <p:cNvSpPr txBox="1"/>
          <p:nvPr/>
        </p:nvSpPr>
        <p:spPr>
          <a:xfrm>
            <a:off x="2650377" y="543490"/>
            <a:ext cx="5465279"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Problems with concurrent execution</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6D802200-71A4-6AE3-22E5-628816DA0E0A}"/>
              </a:ext>
            </a:extLst>
          </p:cNvPr>
          <p:cNvSpPr txBox="1">
            <a:spLocks noChangeArrowheads="1"/>
          </p:cNvSpPr>
          <p:nvPr/>
        </p:nvSpPr>
        <p:spPr>
          <a:xfrm>
            <a:off x="1626094" y="1793582"/>
            <a:ext cx="10163270" cy="47863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Concurrent processes usually need to share data (maintained either in shared memory or files) and resources</a:t>
            </a:r>
          </a:p>
          <a:p>
            <a:endParaRPr lang="en-US" dirty="0"/>
          </a:p>
          <a:p>
            <a:r>
              <a:rPr lang="en-US" dirty="0"/>
              <a:t>If there is no controlled access to shared data, some processes will obtain an inconsistent view of this data</a:t>
            </a:r>
          </a:p>
          <a:p>
            <a:endParaRPr lang="en-US" dirty="0"/>
          </a:p>
          <a:p>
            <a:r>
              <a:rPr lang="en-US" dirty="0"/>
              <a:t>The action performed by concurrent processes will then depend on the order in which their execution is interleaved</a:t>
            </a:r>
          </a:p>
          <a:p>
            <a:endParaRPr lang="en-US" dirty="0"/>
          </a:p>
          <a:p>
            <a:pPr>
              <a:buFont typeface="Monotype Sorts" pitchFamily="-84" charset="2"/>
              <a:buNone/>
            </a:pPr>
            <a:endParaRPr lang="en-US" altLang="en-US" dirty="0"/>
          </a:p>
        </p:txBody>
      </p:sp>
    </p:spTree>
    <p:extLst>
      <p:ext uri="{BB962C8B-B14F-4D97-AF65-F5344CB8AC3E}">
        <p14:creationId xmlns:p14="http://schemas.microsoft.com/office/powerpoint/2010/main" val="16605157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9276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An example</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3746B96B-C854-ECAE-1E4E-20DCEA3E7175}"/>
              </a:ext>
            </a:extLst>
          </p:cNvPr>
          <p:cNvSpPr txBox="1">
            <a:spLocks noChangeArrowheads="1"/>
          </p:cNvSpPr>
          <p:nvPr/>
        </p:nvSpPr>
        <p:spPr>
          <a:xfrm>
            <a:off x="1634501" y="1267963"/>
            <a:ext cx="10296358" cy="487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Process P1 and P2 are running the procedure shown below and have access to the same variable “Counter”. Counter initially = 5</a:t>
            </a:r>
          </a:p>
          <a:p>
            <a:r>
              <a:rPr lang="en-US" dirty="0"/>
              <a:t>Processes can be interrupted anywhere</a:t>
            </a:r>
          </a:p>
        </p:txBody>
      </p:sp>
      <p:graphicFrame>
        <p:nvGraphicFramePr>
          <p:cNvPr id="9" name="جدول 11">
            <a:extLst>
              <a:ext uri="{FF2B5EF4-FFF2-40B4-BE49-F238E27FC236}">
                <a16:creationId xmlns:a16="http://schemas.microsoft.com/office/drawing/2014/main" id="{BDBDCF73-59E1-FD50-1651-DAC00F0147F6}"/>
              </a:ext>
            </a:extLst>
          </p:cNvPr>
          <p:cNvGraphicFramePr>
            <a:graphicFrameLocks noGrp="1"/>
          </p:cNvGraphicFramePr>
          <p:nvPr>
            <p:extLst>
              <p:ext uri="{D42A27DB-BD31-4B8C-83A1-F6EECF244321}">
                <p14:modId xmlns:p14="http://schemas.microsoft.com/office/powerpoint/2010/main" val="168936131"/>
              </p:ext>
            </p:extLst>
          </p:nvPr>
        </p:nvGraphicFramePr>
        <p:xfrm>
          <a:off x="3596758" y="3554730"/>
          <a:ext cx="5838669" cy="1853460"/>
        </p:xfrm>
        <a:graphic>
          <a:graphicData uri="http://schemas.openxmlformats.org/drawingml/2006/table">
            <a:tbl>
              <a:tblPr firstRow="1" bandRow="1">
                <a:tableStyleId>{5C22544A-7EE6-4342-B048-85BDC9FD1C3A}</a:tableStyleId>
              </a:tblPr>
              <a:tblGrid>
                <a:gridCol w="2868930">
                  <a:extLst>
                    <a:ext uri="{9D8B030D-6E8A-4147-A177-3AD203B41FA5}">
                      <a16:colId xmlns:a16="http://schemas.microsoft.com/office/drawing/2014/main" val="2060162466"/>
                    </a:ext>
                  </a:extLst>
                </a:gridCol>
                <a:gridCol w="2969739">
                  <a:extLst>
                    <a:ext uri="{9D8B030D-6E8A-4147-A177-3AD203B41FA5}">
                      <a16:colId xmlns:a16="http://schemas.microsoft.com/office/drawing/2014/main" val="3627981573"/>
                    </a:ext>
                  </a:extLst>
                </a:gridCol>
              </a:tblGrid>
              <a:tr h="573300">
                <a:tc>
                  <a:txBody>
                    <a:bodyPr/>
                    <a:lstStyle/>
                    <a:p>
                      <a:pPr algn="ctr"/>
                      <a:r>
                        <a:rPr lang="en-US" dirty="0"/>
                        <a:t>P1</a:t>
                      </a:r>
                    </a:p>
                  </a:txBody>
                  <a:tcPr/>
                </a:tc>
                <a:tc>
                  <a:txBody>
                    <a:bodyPr/>
                    <a:lstStyle/>
                    <a:p>
                      <a:pPr algn="ctr"/>
                      <a:r>
                        <a:rPr lang="en-US" dirty="0"/>
                        <a:t>P2</a:t>
                      </a:r>
                    </a:p>
                  </a:txBody>
                  <a:tcPr/>
                </a:tc>
                <a:extLst>
                  <a:ext uri="{0D108BD9-81ED-4DB2-BD59-A6C34878D82A}">
                    <a16:rowId xmlns:a16="http://schemas.microsoft.com/office/drawing/2014/main" val="2918113692"/>
                  </a:ext>
                </a:extLst>
              </a:tr>
              <a:tr h="192510">
                <a:tc gridSpan="2">
                  <a:txBody>
                    <a:bodyPr/>
                    <a:lstStyle/>
                    <a:p>
                      <a:pPr algn="ctr"/>
                      <a:r>
                        <a:rPr lang="en-US" b="1" dirty="0"/>
                        <a:t>Counter = 5</a:t>
                      </a:r>
                    </a:p>
                  </a:txBody>
                  <a:tcPr/>
                </a:tc>
                <a:tc hMerge="1">
                  <a:txBody>
                    <a:bodyPr/>
                    <a:lstStyle/>
                    <a:p>
                      <a:pPr algn="ctr"/>
                      <a:endParaRPr lang="en-US" b="1" dirty="0"/>
                    </a:p>
                  </a:txBody>
                  <a:tcPr/>
                </a:tc>
                <a:extLst>
                  <a:ext uri="{0D108BD9-81ED-4DB2-BD59-A6C34878D82A}">
                    <a16:rowId xmlns:a16="http://schemas.microsoft.com/office/drawing/2014/main" val="2992973412"/>
                  </a:ext>
                </a:extLst>
              </a:tr>
              <a:tr h="831874">
                <a:tc>
                  <a:txBody>
                    <a:bodyPr/>
                    <a:lstStyle/>
                    <a:p>
                      <a:r>
                        <a:rPr lang="en-US" sz="1800" b="1" dirty="0">
                          <a:latin typeface="Courier New" pitchFamily="49" charset="0"/>
                        </a:rPr>
                        <a:t>X = Counter;   </a:t>
                      </a:r>
                    </a:p>
                    <a:p>
                      <a:r>
                        <a:rPr lang="en-US" sz="1800" b="1" dirty="0">
                          <a:latin typeface="Courier New" pitchFamily="49" charset="0"/>
                        </a:rPr>
                        <a:t>X = X +1;</a:t>
                      </a:r>
                    </a:p>
                    <a:p>
                      <a:r>
                        <a:rPr lang="en-US" sz="1800" b="1" dirty="0">
                          <a:latin typeface="Courier New" pitchFamily="49" charset="0"/>
                        </a:rPr>
                        <a:t>Counter = X</a:t>
                      </a:r>
                    </a:p>
                  </a:txBody>
                  <a:tcPr/>
                </a:tc>
                <a:tc>
                  <a:txBody>
                    <a:bodyPr/>
                    <a:lstStyle/>
                    <a:p>
                      <a:r>
                        <a:rPr lang="en-US" sz="1800" b="1" dirty="0">
                          <a:latin typeface="Courier New" pitchFamily="49" charset="0"/>
                        </a:rPr>
                        <a:t>   Y = Counter;</a:t>
                      </a:r>
                    </a:p>
                    <a:p>
                      <a:r>
                        <a:rPr lang="en-US" sz="1800" b="1" dirty="0">
                          <a:latin typeface="Courier New" pitchFamily="49" charset="0"/>
                        </a:rPr>
                        <a:t>   Y = Y -1;</a:t>
                      </a:r>
                    </a:p>
                    <a:p>
                      <a:r>
                        <a:rPr lang="en-US" sz="1800" b="1" dirty="0">
                          <a:latin typeface="Courier New" pitchFamily="49" charset="0"/>
                        </a:rPr>
                        <a:t>   Counter = Y</a:t>
                      </a:r>
                    </a:p>
                  </a:txBody>
                  <a:tcPr/>
                </a:tc>
                <a:extLst>
                  <a:ext uri="{0D108BD9-81ED-4DB2-BD59-A6C34878D82A}">
                    <a16:rowId xmlns:a16="http://schemas.microsoft.com/office/drawing/2014/main" val="443332146"/>
                  </a:ext>
                </a:extLst>
              </a:tr>
            </a:tbl>
          </a:graphicData>
        </a:graphic>
      </p:graphicFrame>
    </p:spTree>
    <p:extLst>
      <p:ext uri="{BB962C8B-B14F-4D97-AF65-F5344CB8AC3E}">
        <p14:creationId xmlns:p14="http://schemas.microsoft.com/office/powerpoint/2010/main" val="25893526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9276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An example</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3746B96B-C854-ECAE-1E4E-20DCEA3E7175}"/>
              </a:ext>
            </a:extLst>
          </p:cNvPr>
          <p:cNvSpPr txBox="1">
            <a:spLocks noChangeArrowheads="1"/>
          </p:cNvSpPr>
          <p:nvPr/>
        </p:nvSpPr>
        <p:spPr>
          <a:xfrm>
            <a:off x="1634501" y="1267963"/>
            <a:ext cx="10296358" cy="487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0" i="0" dirty="0">
                <a:effectLst/>
                <a:latin typeface="Source Sans Pro" panose="020B0503030403020204" pitchFamily="34" charset="0"/>
              </a:rPr>
              <a:t>The Initial value of</a:t>
            </a:r>
            <a:r>
              <a:rPr lang="en-US" dirty="0">
                <a:latin typeface="Source Sans Pro" panose="020B0503030403020204" pitchFamily="34" charset="0"/>
              </a:rPr>
              <a:t> </a:t>
            </a:r>
            <a:r>
              <a:rPr lang="en-US" b="0" i="0" dirty="0">
                <a:effectLst/>
                <a:latin typeface="Source Sans Pro" panose="020B0503030403020204" pitchFamily="34" charset="0"/>
              </a:rPr>
              <a:t>Counter is 5, but due to the interruption of the process p1 and p2, the </a:t>
            </a:r>
            <a:r>
              <a:rPr lang="en-US" dirty="0">
                <a:latin typeface="Source Sans Pro" panose="020B0503030403020204" pitchFamily="34" charset="0"/>
              </a:rPr>
              <a:t>value of Counter is equal to either 4 or 6 but the final value should be 5</a:t>
            </a:r>
            <a:r>
              <a:rPr lang="en-US" b="0" i="0" dirty="0">
                <a:effectLst/>
                <a:latin typeface="Source Sans Pro" panose="020B0503030403020204" pitchFamily="34" charset="0"/>
              </a:rPr>
              <a:t>. This is the problem of synchronization and concurrency.</a:t>
            </a:r>
            <a:endParaRPr lang="en-US" dirty="0"/>
          </a:p>
        </p:txBody>
      </p:sp>
      <p:graphicFrame>
        <p:nvGraphicFramePr>
          <p:cNvPr id="11" name="جدول 11">
            <a:extLst>
              <a:ext uri="{FF2B5EF4-FFF2-40B4-BE49-F238E27FC236}">
                <a16:creationId xmlns:a16="http://schemas.microsoft.com/office/drawing/2014/main" id="{EE680170-F5B6-467D-B2B1-E96BDB61A6E4}"/>
              </a:ext>
            </a:extLst>
          </p:cNvPr>
          <p:cNvGraphicFramePr>
            <a:graphicFrameLocks noGrp="1"/>
          </p:cNvGraphicFramePr>
          <p:nvPr>
            <p:extLst>
              <p:ext uri="{D42A27DB-BD31-4B8C-83A1-F6EECF244321}">
                <p14:modId xmlns:p14="http://schemas.microsoft.com/office/powerpoint/2010/main" val="3332766687"/>
              </p:ext>
            </p:extLst>
          </p:nvPr>
        </p:nvGraphicFramePr>
        <p:xfrm>
          <a:off x="3596758" y="3554730"/>
          <a:ext cx="5838669" cy="1853460"/>
        </p:xfrm>
        <a:graphic>
          <a:graphicData uri="http://schemas.openxmlformats.org/drawingml/2006/table">
            <a:tbl>
              <a:tblPr firstRow="1" bandRow="1">
                <a:tableStyleId>{5C22544A-7EE6-4342-B048-85BDC9FD1C3A}</a:tableStyleId>
              </a:tblPr>
              <a:tblGrid>
                <a:gridCol w="2868930">
                  <a:extLst>
                    <a:ext uri="{9D8B030D-6E8A-4147-A177-3AD203B41FA5}">
                      <a16:colId xmlns:a16="http://schemas.microsoft.com/office/drawing/2014/main" val="2060162466"/>
                    </a:ext>
                  </a:extLst>
                </a:gridCol>
                <a:gridCol w="2969739">
                  <a:extLst>
                    <a:ext uri="{9D8B030D-6E8A-4147-A177-3AD203B41FA5}">
                      <a16:colId xmlns:a16="http://schemas.microsoft.com/office/drawing/2014/main" val="3627981573"/>
                    </a:ext>
                  </a:extLst>
                </a:gridCol>
              </a:tblGrid>
              <a:tr h="573300">
                <a:tc>
                  <a:txBody>
                    <a:bodyPr/>
                    <a:lstStyle/>
                    <a:p>
                      <a:pPr algn="ctr"/>
                      <a:r>
                        <a:rPr lang="en-US" dirty="0"/>
                        <a:t>P1</a:t>
                      </a:r>
                    </a:p>
                  </a:txBody>
                  <a:tcPr/>
                </a:tc>
                <a:tc>
                  <a:txBody>
                    <a:bodyPr/>
                    <a:lstStyle/>
                    <a:p>
                      <a:pPr algn="ctr"/>
                      <a:r>
                        <a:rPr lang="en-US" dirty="0"/>
                        <a:t>P2</a:t>
                      </a:r>
                    </a:p>
                  </a:txBody>
                  <a:tcPr/>
                </a:tc>
                <a:extLst>
                  <a:ext uri="{0D108BD9-81ED-4DB2-BD59-A6C34878D82A}">
                    <a16:rowId xmlns:a16="http://schemas.microsoft.com/office/drawing/2014/main" val="2918113692"/>
                  </a:ext>
                </a:extLst>
              </a:tr>
              <a:tr h="192510">
                <a:tc gridSpan="2">
                  <a:txBody>
                    <a:bodyPr/>
                    <a:lstStyle/>
                    <a:p>
                      <a:pPr algn="ctr"/>
                      <a:r>
                        <a:rPr lang="en-US" b="1" dirty="0"/>
                        <a:t>Counter = 5</a:t>
                      </a:r>
                    </a:p>
                  </a:txBody>
                  <a:tcPr/>
                </a:tc>
                <a:tc hMerge="1">
                  <a:txBody>
                    <a:bodyPr/>
                    <a:lstStyle/>
                    <a:p>
                      <a:pPr algn="ctr"/>
                      <a:endParaRPr lang="en-US" b="1" dirty="0"/>
                    </a:p>
                  </a:txBody>
                  <a:tcPr/>
                </a:tc>
                <a:extLst>
                  <a:ext uri="{0D108BD9-81ED-4DB2-BD59-A6C34878D82A}">
                    <a16:rowId xmlns:a16="http://schemas.microsoft.com/office/drawing/2014/main" val="2992973412"/>
                  </a:ext>
                </a:extLst>
              </a:tr>
              <a:tr h="831874">
                <a:tc>
                  <a:txBody>
                    <a:bodyPr/>
                    <a:lstStyle/>
                    <a:p>
                      <a:r>
                        <a:rPr lang="en-US" sz="1800" b="1" dirty="0">
                          <a:latin typeface="Courier New" pitchFamily="49" charset="0"/>
                        </a:rPr>
                        <a:t>X = Counter;   </a:t>
                      </a:r>
                    </a:p>
                    <a:p>
                      <a:r>
                        <a:rPr lang="en-US" sz="1800" b="1" dirty="0">
                          <a:latin typeface="Courier New" pitchFamily="49" charset="0"/>
                        </a:rPr>
                        <a:t>X = X +1;</a:t>
                      </a:r>
                    </a:p>
                    <a:p>
                      <a:r>
                        <a:rPr lang="en-US" sz="1800" b="1" dirty="0">
                          <a:latin typeface="Courier New" pitchFamily="49" charset="0"/>
                        </a:rPr>
                        <a:t>Counter = X</a:t>
                      </a:r>
                    </a:p>
                  </a:txBody>
                  <a:tcPr/>
                </a:tc>
                <a:tc>
                  <a:txBody>
                    <a:bodyPr/>
                    <a:lstStyle/>
                    <a:p>
                      <a:r>
                        <a:rPr lang="en-US" sz="1800" b="1" dirty="0">
                          <a:latin typeface="Courier New" pitchFamily="49" charset="0"/>
                        </a:rPr>
                        <a:t>   Y = Counter;</a:t>
                      </a:r>
                    </a:p>
                    <a:p>
                      <a:r>
                        <a:rPr lang="en-US" sz="1800" b="1" dirty="0">
                          <a:latin typeface="Courier New" pitchFamily="49" charset="0"/>
                        </a:rPr>
                        <a:t>   Y = Y -1;</a:t>
                      </a:r>
                    </a:p>
                    <a:p>
                      <a:r>
                        <a:rPr lang="en-US" sz="1800" b="1" dirty="0">
                          <a:latin typeface="Courier New" pitchFamily="49" charset="0"/>
                        </a:rPr>
                        <a:t>   Counter = Y</a:t>
                      </a:r>
                    </a:p>
                  </a:txBody>
                  <a:tcPr/>
                </a:tc>
                <a:extLst>
                  <a:ext uri="{0D108BD9-81ED-4DB2-BD59-A6C34878D82A}">
                    <a16:rowId xmlns:a16="http://schemas.microsoft.com/office/drawing/2014/main" val="443332146"/>
                  </a:ext>
                </a:extLst>
              </a:tr>
            </a:tbl>
          </a:graphicData>
        </a:graphic>
      </p:graphicFrame>
    </p:spTree>
    <p:extLst>
      <p:ext uri="{BB962C8B-B14F-4D97-AF65-F5344CB8AC3E}">
        <p14:creationId xmlns:p14="http://schemas.microsoft.com/office/powerpoint/2010/main" val="18730555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25050"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Race Conditions</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84DD2CC4-C853-D48B-8E17-6130E2712B7D}"/>
              </a:ext>
            </a:extLst>
          </p:cNvPr>
          <p:cNvSpPr txBox="1">
            <a:spLocks noChangeArrowheads="1"/>
          </p:cNvSpPr>
          <p:nvPr/>
        </p:nvSpPr>
        <p:spPr>
          <a:xfrm>
            <a:off x="1697404" y="1666909"/>
            <a:ext cx="9115376" cy="36480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Situations like this where processes access the same data concurrently and the outcome of execution depends on the particular order in which the access take</a:t>
            </a:r>
            <a:r>
              <a:rPr lang="fr-CA" dirty="0"/>
              <a:t>s</a:t>
            </a:r>
            <a:r>
              <a:rPr lang="en-US" dirty="0"/>
              <a:t> place is called a </a:t>
            </a:r>
            <a:r>
              <a:rPr lang="en-US" b="1" dirty="0">
                <a:solidFill>
                  <a:srgbClr val="3366FF"/>
                </a:solidFill>
              </a:rPr>
              <a:t>race condition </a:t>
            </a:r>
          </a:p>
          <a:p>
            <a:endParaRPr lang="en-US" dirty="0"/>
          </a:p>
          <a:p>
            <a:r>
              <a:rPr lang="en-US" dirty="0"/>
              <a:t>How must the processes coordinate</a:t>
            </a:r>
            <a:r>
              <a:rPr lang="fr-CA" dirty="0"/>
              <a:t> (or synchronise)</a:t>
            </a:r>
            <a:r>
              <a:rPr lang="en-US" dirty="0"/>
              <a:t> in order to guard again</a:t>
            </a:r>
            <a:r>
              <a:rPr lang="fr-CA" dirty="0"/>
              <a:t>s</a:t>
            </a:r>
            <a:r>
              <a:rPr lang="en-US" dirty="0"/>
              <a:t>t race conditions?</a:t>
            </a:r>
          </a:p>
          <a:p>
            <a:endParaRPr lang="en-US" altLang="en-US" dirty="0"/>
          </a:p>
        </p:txBody>
      </p:sp>
    </p:spTree>
    <p:extLst>
      <p:ext uri="{BB962C8B-B14F-4D97-AF65-F5344CB8AC3E}">
        <p14:creationId xmlns:p14="http://schemas.microsoft.com/office/powerpoint/2010/main" val="23040685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91174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Background</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AFAAB2E3-9DE0-9945-3984-40A08C14601A}"/>
              </a:ext>
            </a:extLst>
          </p:cNvPr>
          <p:cNvSpPr txBox="1">
            <a:spLocks noChangeArrowheads="1"/>
          </p:cNvSpPr>
          <p:nvPr/>
        </p:nvSpPr>
        <p:spPr>
          <a:xfrm>
            <a:off x="1767526" y="1724683"/>
            <a:ext cx="10021837" cy="4344647"/>
          </a:xfrm>
          <a:prstGeom prst="rect">
            <a:avLst/>
          </a:prstGeom>
          <a:noFill/>
          <a:ln/>
        </p:spPr>
        <p:txBody>
          <a:bodyPr lIns="90488" tIns="44450" rIns="90488" bIns="4445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Monotype Sorts" charset="2"/>
              <a:buChar char="_"/>
            </a:pPr>
            <a:r>
              <a:rPr lang="en-US" b="1" dirty="0">
                <a:solidFill>
                  <a:srgbClr val="3366FF"/>
                </a:solidFill>
              </a:rPr>
              <a:t>critical section</a:t>
            </a:r>
            <a:r>
              <a:rPr lang="en-US" sz="2400" dirty="0"/>
              <a:t>: 	a section of code which reads/writes shared data</a:t>
            </a:r>
          </a:p>
          <a:p>
            <a:pPr>
              <a:buFont typeface="Monotype Sorts" charset="2"/>
              <a:buChar char="_"/>
            </a:pPr>
            <a:r>
              <a:rPr lang="en-US" b="1" dirty="0">
                <a:solidFill>
                  <a:srgbClr val="3366FF"/>
                </a:solidFill>
              </a:rPr>
              <a:t>race condition:</a:t>
            </a:r>
            <a:r>
              <a:rPr lang="en-US" sz="2400" dirty="0"/>
              <a:t>	potential for interleaved execution of a critical section by   </a:t>
            </a:r>
          </a:p>
          <a:p>
            <a:pPr marL="0" indent="0">
              <a:buNone/>
            </a:pPr>
            <a:r>
              <a:rPr lang="en-US" sz="2400" dirty="0"/>
              <a:t>                                         multiple processes =&gt; results are non-deterministic</a:t>
            </a:r>
          </a:p>
          <a:p>
            <a:pPr>
              <a:buFont typeface="Monotype Sorts" charset="2"/>
              <a:buChar char="_"/>
            </a:pPr>
            <a:r>
              <a:rPr lang="en-US" b="1" dirty="0">
                <a:solidFill>
                  <a:srgbClr val="3366FF"/>
                </a:solidFill>
              </a:rPr>
              <a:t>mutual exclusion: </a:t>
            </a:r>
            <a:r>
              <a:rPr lang="en-US" sz="2400" dirty="0"/>
              <a:t>synchronization mechanism to avoid race conditions by  </a:t>
            </a:r>
          </a:p>
          <a:p>
            <a:pPr marL="0" indent="0">
              <a:buNone/>
            </a:pPr>
            <a:r>
              <a:rPr lang="en-US" sz="2400" dirty="0"/>
              <a:t>                                           ensuring exclusive execution of critical sections </a:t>
            </a:r>
          </a:p>
          <a:p>
            <a:pPr>
              <a:buFont typeface="Monotype Sorts" charset="2"/>
              <a:buChar char="_"/>
            </a:pPr>
            <a:r>
              <a:rPr lang="en-US" b="1" dirty="0">
                <a:solidFill>
                  <a:srgbClr val="3366FF"/>
                </a:solidFill>
              </a:rPr>
              <a:t>deadlock: </a:t>
            </a:r>
            <a:r>
              <a:rPr lang="en-US" sz="2400" dirty="0"/>
              <a:t>		permanent blocking of processes</a:t>
            </a:r>
          </a:p>
          <a:p>
            <a:pPr>
              <a:buFont typeface="Monotype Sorts" charset="2"/>
              <a:buChar char="_"/>
            </a:pPr>
            <a:r>
              <a:rPr lang="en-US" b="1" dirty="0">
                <a:solidFill>
                  <a:srgbClr val="3366FF"/>
                </a:solidFill>
              </a:rPr>
              <a:t>starvation:	</a:t>
            </a:r>
            <a:r>
              <a:rPr lang="en-US" sz="2400" dirty="0"/>
              <a:t>	execution  but no progress</a:t>
            </a:r>
          </a:p>
        </p:txBody>
      </p:sp>
    </p:spTree>
    <p:extLst>
      <p:ext uri="{BB962C8B-B14F-4D97-AF65-F5344CB8AC3E}">
        <p14:creationId xmlns:p14="http://schemas.microsoft.com/office/powerpoint/2010/main" val="9423962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20322"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The critical section problem</a:t>
            </a:r>
          </a:p>
        </p:txBody>
      </p:sp>
      <p:sp>
        <p:nvSpPr>
          <p:cNvPr id="8" name="TextBox 7"/>
          <p:cNvSpPr txBox="1"/>
          <p:nvPr/>
        </p:nvSpPr>
        <p:spPr>
          <a:xfrm>
            <a:off x="331326" y="236724"/>
            <a:ext cx="136608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B46783D4-6E64-EA7E-5B0F-4C01AF92907B}"/>
              </a:ext>
            </a:extLst>
          </p:cNvPr>
          <p:cNvSpPr txBox="1">
            <a:spLocks noChangeArrowheads="1"/>
          </p:cNvSpPr>
          <p:nvPr/>
        </p:nvSpPr>
        <p:spPr>
          <a:xfrm>
            <a:off x="1588878" y="1427555"/>
            <a:ext cx="10483797" cy="49543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90000"/>
              </a:lnSpc>
            </a:pPr>
            <a:r>
              <a:rPr lang="en-US" dirty="0"/>
              <a:t>When a process executes code that manipulates shared data (or resource), we say that the process is in it’s </a:t>
            </a:r>
            <a:r>
              <a:rPr lang="en-US" b="1" dirty="0">
                <a:solidFill>
                  <a:srgbClr val="3366FF"/>
                </a:solidFill>
              </a:rPr>
              <a:t>critical section </a:t>
            </a:r>
            <a:r>
              <a:rPr lang="en-US" dirty="0"/>
              <a:t>(CS) (for that shared data) </a:t>
            </a:r>
          </a:p>
          <a:p>
            <a:pPr marL="0" indent="0">
              <a:lnSpc>
                <a:spcPct val="90000"/>
              </a:lnSpc>
              <a:buNone/>
            </a:pPr>
            <a:endParaRPr lang="en-US" dirty="0"/>
          </a:p>
          <a:p>
            <a:pPr>
              <a:lnSpc>
                <a:spcPct val="90000"/>
              </a:lnSpc>
            </a:pPr>
            <a:r>
              <a:rPr lang="en-US" dirty="0"/>
              <a:t>The execution of critical sections must be </a:t>
            </a:r>
            <a:r>
              <a:rPr lang="en-US" b="1" dirty="0">
                <a:solidFill>
                  <a:srgbClr val="3366FF"/>
                </a:solidFill>
              </a:rPr>
              <a:t>mutually exclusive</a:t>
            </a:r>
            <a:r>
              <a:rPr lang="en-US" dirty="0">
                <a:solidFill>
                  <a:schemeClr val="hlink"/>
                </a:solidFill>
              </a:rPr>
              <a:t>: </a:t>
            </a:r>
            <a:r>
              <a:rPr lang="en-US" dirty="0"/>
              <a:t>at any time, only one process is allowed to execute in its critical section (even with multiple CPUs)</a:t>
            </a:r>
          </a:p>
          <a:p>
            <a:pPr>
              <a:lnSpc>
                <a:spcPct val="90000"/>
              </a:lnSpc>
            </a:pPr>
            <a:endParaRPr lang="en-US" dirty="0"/>
          </a:p>
          <a:p>
            <a:pPr>
              <a:lnSpc>
                <a:spcPct val="90000"/>
              </a:lnSpc>
            </a:pPr>
            <a:r>
              <a:rPr lang="en-US" dirty="0"/>
              <a:t>Then each process must request the  permission to enter it’s critical section (CS)</a:t>
            </a:r>
          </a:p>
        </p:txBody>
      </p:sp>
    </p:spTree>
    <p:extLst>
      <p:ext uri="{BB962C8B-B14F-4D97-AF65-F5344CB8AC3E}">
        <p14:creationId xmlns:p14="http://schemas.microsoft.com/office/powerpoint/2010/main" val="37682745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8531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The critical section problem</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34C9FE19-516E-0A44-B6B2-7FD7F055647D}"/>
              </a:ext>
            </a:extLst>
          </p:cNvPr>
          <p:cNvSpPr txBox="1">
            <a:spLocks noChangeArrowheads="1"/>
          </p:cNvSpPr>
          <p:nvPr/>
        </p:nvSpPr>
        <p:spPr>
          <a:xfrm>
            <a:off x="1874165" y="1610200"/>
            <a:ext cx="9117330" cy="51816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 section of code implementing this request is called the </a:t>
            </a:r>
            <a:r>
              <a:rPr lang="en-US" b="1" dirty="0">
                <a:solidFill>
                  <a:srgbClr val="3366FF"/>
                </a:solidFill>
              </a:rPr>
              <a:t>entry section</a:t>
            </a:r>
          </a:p>
          <a:p>
            <a:endParaRPr lang="en-US" dirty="0"/>
          </a:p>
          <a:p>
            <a:r>
              <a:rPr lang="en-US" dirty="0"/>
              <a:t>The critical section (CS) might be followed by an </a:t>
            </a:r>
            <a:r>
              <a:rPr lang="en-US" b="1" dirty="0">
                <a:solidFill>
                  <a:srgbClr val="3366FF"/>
                </a:solidFill>
              </a:rPr>
              <a:t>exit section</a:t>
            </a:r>
          </a:p>
          <a:p>
            <a:endParaRPr lang="en-US" dirty="0"/>
          </a:p>
          <a:p>
            <a:r>
              <a:rPr lang="en-US" dirty="0"/>
              <a:t>The critical section problem is to design a protocol that the processes can use so that their action will not depend on the order in which their execution is interleaved (possibly on many processors)</a:t>
            </a:r>
          </a:p>
        </p:txBody>
      </p:sp>
    </p:spTree>
    <p:extLst>
      <p:ext uri="{BB962C8B-B14F-4D97-AF65-F5344CB8AC3E}">
        <p14:creationId xmlns:p14="http://schemas.microsoft.com/office/powerpoint/2010/main" val="41162452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18531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The critical section problem</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مربع نص 10">
            <a:extLst>
              <a:ext uri="{FF2B5EF4-FFF2-40B4-BE49-F238E27FC236}">
                <a16:creationId xmlns:a16="http://schemas.microsoft.com/office/drawing/2014/main" id="{8003F012-F392-0E72-42D5-AD06E36EB30C}"/>
              </a:ext>
            </a:extLst>
          </p:cNvPr>
          <p:cNvSpPr txBox="1"/>
          <p:nvPr/>
        </p:nvSpPr>
        <p:spPr>
          <a:xfrm>
            <a:off x="1014364" y="3056280"/>
            <a:ext cx="6223634" cy="523220"/>
          </a:xfrm>
          <a:prstGeom prst="rect">
            <a:avLst/>
          </a:prstGeom>
          <a:noFill/>
        </p:spPr>
        <p:txBody>
          <a:bodyPr wrap="square">
            <a:spAutoFit/>
          </a:bodyPr>
          <a:lstStyle/>
          <a:p>
            <a:r>
              <a:rPr lang="en-US" altLang="en-US" sz="2800" dirty="0"/>
              <a:t>General structure of process </a:t>
            </a:r>
            <a:r>
              <a:rPr lang="en-US" altLang="en-US" sz="2800" b="1" i="1" dirty="0"/>
              <a:t>P</a:t>
            </a:r>
            <a:r>
              <a:rPr lang="en-US" altLang="en-US" sz="2800" b="1" i="1" baseline="-25000" dirty="0"/>
              <a:t>i  </a:t>
            </a:r>
            <a:endParaRPr lang="en-US" altLang="en-US" sz="2800" dirty="0"/>
          </a:p>
        </p:txBody>
      </p:sp>
      <p:pic>
        <p:nvPicPr>
          <p:cNvPr id="12" name="صورة 11">
            <a:extLst>
              <a:ext uri="{FF2B5EF4-FFF2-40B4-BE49-F238E27FC236}">
                <a16:creationId xmlns:a16="http://schemas.microsoft.com/office/drawing/2014/main" id="{CA6F806E-254F-443F-C091-DBAA40148EB8}"/>
              </a:ext>
            </a:extLst>
          </p:cNvPr>
          <p:cNvPicPr>
            <a:picLocks noChangeAspect="1"/>
          </p:cNvPicPr>
          <p:nvPr/>
        </p:nvPicPr>
        <p:blipFill>
          <a:blip r:embed="rId7"/>
          <a:stretch>
            <a:fillRect/>
          </a:stretch>
        </p:blipFill>
        <p:spPr>
          <a:xfrm>
            <a:off x="6728906" y="1469707"/>
            <a:ext cx="3408998" cy="4389512"/>
          </a:xfrm>
          <a:prstGeom prst="rect">
            <a:avLst/>
          </a:prstGeom>
        </p:spPr>
      </p:pic>
    </p:spTree>
    <p:extLst>
      <p:ext uri="{BB962C8B-B14F-4D97-AF65-F5344CB8AC3E}">
        <p14:creationId xmlns:p14="http://schemas.microsoft.com/office/powerpoint/2010/main" val="12469758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2753247" y="387095"/>
            <a:ext cx="6242163" cy="954107"/>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Requirements for a valid solution to the critical section problem</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AF07F4B8-9BEE-1492-67E4-D47E8C7DBA6A}"/>
              </a:ext>
            </a:extLst>
          </p:cNvPr>
          <p:cNvSpPr txBox="1">
            <a:spLocks noChangeArrowheads="1"/>
          </p:cNvSpPr>
          <p:nvPr/>
        </p:nvSpPr>
        <p:spPr>
          <a:xfrm>
            <a:off x="1697404" y="1734588"/>
            <a:ext cx="9902229" cy="42592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rgbClr val="3366FF"/>
                </a:solidFill>
              </a:rPr>
              <a:t>Mutual Exclusion</a:t>
            </a:r>
          </a:p>
          <a:p>
            <a:pPr lvl="1"/>
            <a:r>
              <a:rPr lang="en-US" dirty="0"/>
              <a:t>At any time, at most one process can be in its critical section (CS)</a:t>
            </a:r>
          </a:p>
          <a:p>
            <a:pPr lvl="1"/>
            <a:endParaRPr lang="en-US" dirty="0"/>
          </a:p>
          <a:p>
            <a:r>
              <a:rPr lang="en-US" b="1" dirty="0">
                <a:solidFill>
                  <a:srgbClr val="3366FF"/>
                </a:solidFill>
              </a:rPr>
              <a:t>Progress</a:t>
            </a:r>
          </a:p>
          <a:p>
            <a:pPr lvl="1"/>
            <a:r>
              <a:rPr lang="en-US" dirty="0"/>
              <a:t>Only processes that are not executing in their RS can participate in the decision of who will enter next in the CS. </a:t>
            </a:r>
          </a:p>
          <a:p>
            <a:pPr lvl="1"/>
            <a:r>
              <a:rPr lang="en-US" dirty="0"/>
              <a:t>This selection cannot be postponed indefinitely</a:t>
            </a:r>
          </a:p>
          <a:p>
            <a:pPr lvl="2"/>
            <a:r>
              <a:rPr lang="en-US" sz="2800" u="sng" dirty="0"/>
              <a:t>Hence, we must have no deadlock</a:t>
            </a:r>
          </a:p>
        </p:txBody>
      </p:sp>
    </p:spTree>
    <p:extLst>
      <p:ext uri="{BB962C8B-B14F-4D97-AF65-F5344CB8AC3E}">
        <p14:creationId xmlns:p14="http://schemas.microsoft.com/office/powerpoint/2010/main" val="12151346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375373"/>
            <a:ext cx="7053693" cy="954107"/>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Requirements for a valid solution to the critical section problem</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a:extLst>
              <a:ext uri="{FF2B5EF4-FFF2-40B4-BE49-F238E27FC236}">
                <a16:creationId xmlns:a16="http://schemas.microsoft.com/office/drawing/2014/main" id="{50339A35-62D4-D316-2CAD-A1794A268669}"/>
              </a:ext>
            </a:extLst>
          </p:cNvPr>
          <p:cNvSpPr txBox="1">
            <a:spLocks noChangeArrowheads="1"/>
          </p:cNvSpPr>
          <p:nvPr/>
        </p:nvSpPr>
        <p:spPr>
          <a:xfrm>
            <a:off x="1562100" y="1846924"/>
            <a:ext cx="9399270" cy="3936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rgbClr val="3366FF"/>
                </a:solidFill>
              </a:rPr>
              <a:t>Bounded Waiting</a:t>
            </a:r>
          </a:p>
          <a:p>
            <a:endParaRPr lang="en-US" dirty="0"/>
          </a:p>
          <a:p>
            <a:pPr lvl="1"/>
            <a:r>
              <a:rPr lang="en-US" sz="2800" dirty="0"/>
              <a:t>After a process has made a request to enter it’s CS, there is a bound on the number of times that the other processes are allowed to enter their CS </a:t>
            </a:r>
          </a:p>
          <a:p>
            <a:pPr lvl="2"/>
            <a:r>
              <a:rPr lang="en-US" sz="2400" dirty="0"/>
              <a:t>otherwise the process will suffer from </a:t>
            </a:r>
            <a:r>
              <a:rPr lang="en-US" sz="2400" dirty="0">
                <a:solidFill>
                  <a:schemeClr val="hlink"/>
                </a:solidFill>
              </a:rPr>
              <a:t>starvation</a:t>
            </a:r>
            <a:endParaRPr lang="fr-CA" sz="2400" dirty="0">
              <a:solidFill>
                <a:schemeClr val="hlink"/>
              </a:solidFill>
            </a:endParaRPr>
          </a:p>
        </p:txBody>
      </p:sp>
    </p:spTree>
    <p:extLst>
      <p:ext uri="{BB962C8B-B14F-4D97-AF65-F5344CB8AC3E}">
        <p14:creationId xmlns:p14="http://schemas.microsoft.com/office/powerpoint/2010/main" val="16420785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97304"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Types of solutions</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54E0DDC4-1DB1-F788-55AB-219AD280F2A1}"/>
              </a:ext>
            </a:extLst>
          </p:cNvPr>
          <p:cNvSpPr txBox="1">
            <a:spLocks noChangeArrowheads="1"/>
          </p:cNvSpPr>
          <p:nvPr/>
        </p:nvSpPr>
        <p:spPr>
          <a:xfrm>
            <a:off x="1447799" y="1523999"/>
            <a:ext cx="9902229" cy="50811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rgbClr val="3366FF"/>
                </a:solidFill>
              </a:rPr>
              <a:t>Software solutions</a:t>
            </a:r>
          </a:p>
          <a:p>
            <a:pPr lvl="1"/>
            <a:r>
              <a:rPr lang="en-US" dirty="0"/>
              <a:t>algorithms whose correctness does not rely on any other assumptions.</a:t>
            </a:r>
          </a:p>
          <a:p>
            <a:pPr lvl="1"/>
            <a:endParaRPr lang="en-US" dirty="0"/>
          </a:p>
          <a:p>
            <a:r>
              <a:rPr lang="en-US" b="1" dirty="0">
                <a:solidFill>
                  <a:srgbClr val="3366FF"/>
                </a:solidFill>
              </a:rPr>
              <a:t>Hardware solutions</a:t>
            </a:r>
          </a:p>
          <a:p>
            <a:pPr lvl="1"/>
            <a:r>
              <a:rPr lang="en-US" dirty="0"/>
              <a:t>rely on some special machine instructions</a:t>
            </a:r>
          </a:p>
          <a:p>
            <a:pPr lvl="1"/>
            <a:endParaRPr lang="en-US" dirty="0"/>
          </a:p>
          <a:p>
            <a:r>
              <a:rPr lang="en-US" b="1" dirty="0">
                <a:solidFill>
                  <a:srgbClr val="3366FF"/>
                </a:solidFill>
              </a:rPr>
              <a:t>Operation System solutions</a:t>
            </a:r>
          </a:p>
          <a:p>
            <a:pPr lvl="1"/>
            <a:r>
              <a:rPr lang="en-US" dirty="0"/>
              <a:t>provide some functions and data structures to the programmer</a:t>
            </a:r>
          </a:p>
        </p:txBody>
      </p:sp>
    </p:spTree>
    <p:extLst>
      <p:ext uri="{BB962C8B-B14F-4D97-AF65-F5344CB8AC3E}">
        <p14:creationId xmlns:p14="http://schemas.microsoft.com/office/powerpoint/2010/main" val="128944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64417"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Hardware solutions: interrupt disabling</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4">
            <a:extLst>
              <a:ext uri="{FF2B5EF4-FFF2-40B4-BE49-F238E27FC236}">
                <a16:creationId xmlns:a16="http://schemas.microsoft.com/office/drawing/2014/main" id="{23968F79-58A0-B3A8-0A52-09B8D3CAE849}"/>
              </a:ext>
            </a:extLst>
          </p:cNvPr>
          <p:cNvSpPr txBox="1">
            <a:spLocks noChangeArrowheads="1"/>
          </p:cNvSpPr>
          <p:nvPr/>
        </p:nvSpPr>
        <p:spPr>
          <a:xfrm>
            <a:off x="1615218" y="1403463"/>
            <a:ext cx="6086592" cy="46482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u="sng" dirty="0"/>
              <a:t>On a uniprocessor: </a:t>
            </a:r>
            <a:r>
              <a:rPr lang="en-US" dirty="0"/>
              <a:t>mutual exclusion is preserved but efficiency of execution is degraded: while in CS, we cannot interleave execution with other processes that are out of CS</a:t>
            </a:r>
          </a:p>
          <a:p>
            <a:r>
              <a:rPr lang="en-US" b="1" u="sng" dirty="0"/>
              <a:t>On a multiprocessor</a:t>
            </a:r>
            <a:r>
              <a:rPr lang="en-US" dirty="0"/>
              <a:t>: mutual exclusion is not preserved</a:t>
            </a:r>
            <a:endParaRPr lang="fr-CA" dirty="0"/>
          </a:p>
          <a:p>
            <a:pPr lvl="1"/>
            <a:r>
              <a:rPr lang="en-US" sz="2800" dirty="0"/>
              <a:t>CS is now </a:t>
            </a:r>
            <a:r>
              <a:rPr lang="en-US" sz="2800" b="1" dirty="0">
                <a:solidFill>
                  <a:srgbClr val="3366FF"/>
                </a:solidFill>
              </a:rPr>
              <a:t>atomic but not mutually exclusive</a:t>
            </a:r>
          </a:p>
          <a:p>
            <a:pPr lvl="1"/>
            <a:r>
              <a:rPr lang="en-US" sz="2800" dirty="0"/>
              <a:t>Generally not an acceptable solution</a:t>
            </a:r>
          </a:p>
        </p:txBody>
      </p:sp>
      <p:sp>
        <p:nvSpPr>
          <p:cNvPr id="12" name="Rectangle 5">
            <a:extLst>
              <a:ext uri="{FF2B5EF4-FFF2-40B4-BE49-F238E27FC236}">
                <a16:creationId xmlns:a16="http://schemas.microsoft.com/office/drawing/2014/main" id="{9D618E1D-38FD-A8C1-9FC8-970D33E6AEFB}"/>
              </a:ext>
            </a:extLst>
          </p:cNvPr>
          <p:cNvSpPr>
            <a:spLocks noChangeArrowheads="1"/>
          </p:cNvSpPr>
          <p:nvPr/>
        </p:nvSpPr>
        <p:spPr bwMode="auto">
          <a:xfrm>
            <a:off x="8160790" y="1929740"/>
            <a:ext cx="3262432" cy="2246769"/>
          </a:xfrm>
          <a:prstGeom prst="rect">
            <a:avLst/>
          </a:prstGeom>
          <a:noFill/>
          <a:ln w="19050" cap="sq">
            <a:solidFill>
              <a:schemeClr val="tx1"/>
            </a:solidFill>
            <a:miter lim="800000"/>
            <a:headEnd type="none" w="sm" len="sm"/>
            <a:tailEnd type="none" w="sm" len="sm"/>
          </a:ln>
          <a:effectLst/>
        </p:spPr>
        <p:txBody>
          <a:bodyPr wrap="none">
            <a:spAutoFit/>
          </a:bodyPr>
          <a:lstStyle/>
          <a:p>
            <a:r>
              <a:rPr lang="en-US" sz="2000" b="1" dirty="0">
                <a:latin typeface="Courier New" pitchFamily="49" charset="0"/>
              </a:rPr>
              <a:t>Process Pi:</a:t>
            </a:r>
          </a:p>
          <a:p>
            <a:r>
              <a:rPr lang="en-US" sz="2000" b="1" dirty="0">
                <a:latin typeface="Courier New" pitchFamily="49" charset="0"/>
              </a:rPr>
              <a:t>repeat</a:t>
            </a:r>
          </a:p>
          <a:p>
            <a:r>
              <a:rPr lang="en-US" sz="2000" b="1" dirty="0">
                <a:latin typeface="Courier New" pitchFamily="49" charset="0"/>
              </a:rPr>
              <a:t>  </a:t>
            </a:r>
            <a:r>
              <a:rPr lang="en-US" sz="2000" b="1" dirty="0">
                <a:solidFill>
                  <a:schemeClr val="hlink"/>
                </a:solidFill>
                <a:latin typeface="Courier New" pitchFamily="49" charset="0"/>
              </a:rPr>
              <a:t>disable interrupts</a:t>
            </a:r>
            <a:endParaRPr lang="en-US" sz="2000" b="1" dirty="0">
              <a:latin typeface="Courier New" pitchFamily="49" charset="0"/>
            </a:endParaRPr>
          </a:p>
          <a:p>
            <a:r>
              <a:rPr lang="en-US" sz="2000" b="1" dirty="0">
                <a:latin typeface="Courier New" pitchFamily="49" charset="0"/>
              </a:rPr>
              <a:t>   critical section</a:t>
            </a:r>
          </a:p>
          <a:p>
            <a:r>
              <a:rPr lang="en-US" sz="2000" b="1" dirty="0">
                <a:latin typeface="Courier New" pitchFamily="49" charset="0"/>
              </a:rPr>
              <a:t>  </a:t>
            </a:r>
            <a:r>
              <a:rPr lang="en-US" sz="2000" b="1" dirty="0">
                <a:solidFill>
                  <a:schemeClr val="hlink"/>
                </a:solidFill>
                <a:latin typeface="Courier New" pitchFamily="49" charset="0"/>
              </a:rPr>
              <a:t>enable interrupts</a:t>
            </a:r>
            <a:endParaRPr lang="en-US" sz="2000" b="1" dirty="0">
              <a:latin typeface="Courier New" pitchFamily="49" charset="0"/>
            </a:endParaRPr>
          </a:p>
          <a:p>
            <a:r>
              <a:rPr lang="en-US" sz="2000" b="1" dirty="0">
                <a:latin typeface="Courier New" pitchFamily="49" charset="0"/>
              </a:rPr>
              <a:t>   remainder section</a:t>
            </a:r>
          </a:p>
          <a:p>
            <a:r>
              <a:rPr lang="en-US" sz="2000" b="1" dirty="0">
                <a:latin typeface="Courier New" pitchFamily="49" charset="0"/>
              </a:rPr>
              <a:t>forever</a:t>
            </a:r>
          </a:p>
        </p:txBody>
      </p:sp>
    </p:spTree>
    <p:extLst>
      <p:ext uri="{BB962C8B-B14F-4D97-AF65-F5344CB8AC3E}">
        <p14:creationId xmlns:p14="http://schemas.microsoft.com/office/powerpoint/2010/main" val="3955564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936127" y="328046"/>
            <a:ext cx="5601918" cy="954107"/>
          </a:xfrm>
          <a:prstGeom prst="rect">
            <a:avLst/>
          </a:prstGeom>
          <a:noFill/>
        </p:spPr>
        <p:txBody>
          <a:bodyPr wrap="none" rtlCol="0">
            <a:spAutoFit/>
          </a:bodyPr>
          <a:lstStyle/>
          <a:p>
            <a:r>
              <a:rPr lang="en-US" sz="2800" dirty="0">
                <a:solidFill>
                  <a:schemeClr val="bg1"/>
                </a:solidFill>
                <a:cs typeface="Tajawal Medium" panose="00000600000000000000" pitchFamily="2" charset="-78"/>
              </a:rPr>
              <a:t>Hardware solutions: special machine </a:t>
            </a:r>
          </a:p>
          <a:p>
            <a:r>
              <a:rPr lang="en-US" sz="2800" dirty="0">
                <a:solidFill>
                  <a:schemeClr val="bg1"/>
                </a:solidFill>
                <a:cs typeface="Tajawal Medium" panose="00000600000000000000" pitchFamily="2" charset="-78"/>
              </a:rPr>
              <a:t>instructions</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2" name="مربع نص 11">
            <a:extLst>
              <a:ext uri="{FF2B5EF4-FFF2-40B4-BE49-F238E27FC236}">
                <a16:creationId xmlns:a16="http://schemas.microsoft.com/office/drawing/2014/main" id="{AB7A1E09-5F08-1477-92AB-D7757460B6D3}"/>
              </a:ext>
            </a:extLst>
          </p:cNvPr>
          <p:cNvSpPr txBox="1"/>
          <p:nvPr/>
        </p:nvSpPr>
        <p:spPr>
          <a:xfrm>
            <a:off x="1697404" y="1778846"/>
            <a:ext cx="8566736" cy="2677656"/>
          </a:xfrm>
          <a:prstGeom prst="rect">
            <a:avLst/>
          </a:prstGeom>
          <a:noFill/>
        </p:spPr>
        <p:txBody>
          <a:bodyPr wrap="square">
            <a:spAutoFit/>
          </a:bodyPr>
          <a:lstStyle/>
          <a:p>
            <a:pPr marL="457200" indent="-457200">
              <a:buFont typeface="Arial" panose="020B0604020202020204" pitchFamily="34" charset="0"/>
              <a:buChar char="•"/>
            </a:pPr>
            <a:r>
              <a:rPr lang="en-US" altLang="en-US" sz="2800" dirty="0"/>
              <a:t>Special hardware instructions that allow us to either test-and-modify the content of a word, or two swap the contents of two words atomically (</a:t>
            </a:r>
            <a:r>
              <a:rPr lang="en-US" altLang="en-US" sz="2800" dirty="0" err="1"/>
              <a:t>uninterruptibly</a:t>
            </a:r>
            <a:r>
              <a:rPr lang="en-US" altLang="en-US" sz="2800" dirty="0"/>
              <a:t>.)</a:t>
            </a:r>
          </a:p>
          <a:p>
            <a:pPr marL="457200" indent="-457200">
              <a:buFont typeface="Arial" panose="020B0604020202020204" pitchFamily="34" charset="0"/>
              <a:buChar char="•"/>
            </a:pPr>
            <a:endParaRPr lang="en-US" altLang="en-US" sz="2800" dirty="0"/>
          </a:p>
          <a:p>
            <a:pPr marL="457200" indent="-457200">
              <a:buFont typeface="Arial" panose="020B0604020202020204" pitchFamily="34" charset="0"/>
              <a:buChar char="•"/>
            </a:pPr>
            <a:r>
              <a:rPr lang="en-US" altLang="en-US" sz="2800" b="1" dirty="0">
                <a:solidFill>
                  <a:srgbClr val="3366FF"/>
                </a:solidFill>
              </a:rPr>
              <a:t>Test-and-Set instruction</a:t>
            </a:r>
          </a:p>
          <a:p>
            <a:pPr marL="457200" indent="-457200">
              <a:buFont typeface="Arial" panose="020B0604020202020204" pitchFamily="34" charset="0"/>
              <a:buChar char="•"/>
            </a:pPr>
            <a:r>
              <a:rPr lang="en-US" altLang="en-US" sz="2800" b="1" dirty="0">
                <a:solidFill>
                  <a:srgbClr val="3366FF"/>
                </a:solidFill>
              </a:rPr>
              <a:t>Compare-and-Swap instruction</a:t>
            </a:r>
            <a:endParaRPr lang="en-US" sz="2800" b="1" dirty="0">
              <a:solidFill>
                <a:srgbClr val="3366FF"/>
              </a:solidFill>
            </a:endParaRPr>
          </a:p>
        </p:txBody>
      </p:sp>
    </p:spTree>
    <p:extLst>
      <p:ext uri="{BB962C8B-B14F-4D97-AF65-F5344CB8AC3E}">
        <p14:creationId xmlns:p14="http://schemas.microsoft.com/office/powerpoint/2010/main" val="6741309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42866" y="335481"/>
            <a:ext cx="6356463" cy="1384995"/>
          </a:xfrm>
          <a:prstGeom prst="rect">
            <a:avLst/>
          </a:prstGeom>
          <a:noFill/>
        </p:spPr>
        <p:txBody>
          <a:bodyPr wrap="square" rtlCol="0">
            <a:spAutoFit/>
          </a:bodyPr>
          <a:lstStyle/>
          <a:p>
            <a:r>
              <a:rPr lang="en-US" sz="2800" dirty="0">
                <a:solidFill>
                  <a:schemeClr val="bg1"/>
                </a:solidFill>
                <a:cs typeface="Tajawal Medium" panose="00000600000000000000" pitchFamily="2" charset="-78"/>
              </a:rPr>
              <a:t>Hardware solutions: special machine </a:t>
            </a:r>
          </a:p>
          <a:p>
            <a:r>
              <a:rPr lang="en-US" sz="2800" dirty="0">
                <a:solidFill>
                  <a:schemeClr val="bg1"/>
                </a:solidFill>
                <a:cs typeface="Tajawal Medium" panose="00000600000000000000" pitchFamily="2" charset="-78"/>
              </a:rPr>
              <a:t>instructions</a:t>
            </a:r>
          </a:p>
          <a:p>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صورة 8">
            <a:extLst>
              <a:ext uri="{FF2B5EF4-FFF2-40B4-BE49-F238E27FC236}">
                <a16:creationId xmlns:a16="http://schemas.microsoft.com/office/drawing/2014/main" id="{2B38221C-69A6-CAFB-0E4B-B4895F3C6C2E}"/>
              </a:ext>
            </a:extLst>
          </p:cNvPr>
          <p:cNvPicPr>
            <a:picLocks noChangeAspect="1"/>
          </p:cNvPicPr>
          <p:nvPr/>
        </p:nvPicPr>
        <p:blipFill>
          <a:blip r:embed="rId6"/>
          <a:stretch>
            <a:fillRect/>
          </a:stretch>
        </p:blipFill>
        <p:spPr>
          <a:xfrm>
            <a:off x="6443785" y="2552333"/>
            <a:ext cx="4986834" cy="3051810"/>
          </a:xfrm>
          <a:prstGeom prst="rect">
            <a:avLst/>
          </a:prstGeom>
        </p:spPr>
      </p:pic>
      <p:sp>
        <p:nvSpPr>
          <p:cNvPr id="11" name="مربع نص 10">
            <a:extLst>
              <a:ext uri="{FF2B5EF4-FFF2-40B4-BE49-F238E27FC236}">
                <a16:creationId xmlns:a16="http://schemas.microsoft.com/office/drawing/2014/main" id="{318ACF41-FAC6-85A7-3345-AB3029E44F6A}"/>
              </a:ext>
            </a:extLst>
          </p:cNvPr>
          <p:cNvSpPr txBox="1"/>
          <p:nvPr/>
        </p:nvSpPr>
        <p:spPr>
          <a:xfrm>
            <a:off x="1176076" y="1485623"/>
            <a:ext cx="11121389" cy="2246769"/>
          </a:xfrm>
          <a:prstGeom prst="rect">
            <a:avLst/>
          </a:prstGeom>
          <a:noFill/>
        </p:spPr>
        <p:txBody>
          <a:bodyPr wrap="square">
            <a:spAutoFit/>
          </a:bodyPr>
          <a:lstStyle/>
          <a:p>
            <a:pPr marL="457200" indent="-457200">
              <a:buFont typeface="Arial" panose="020B0604020202020204" pitchFamily="34" charset="0"/>
              <a:buChar char="•"/>
            </a:pPr>
            <a:r>
              <a:rPr lang="en-US" sz="2800" dirty="0"/>
              <a:t>Consider we have three processes P0,P1, and P2 are interested to enter their critical section. So the structure for achieving mutual exclusion is as follow.</a:t>
            </a:r>
          </a:p>
          <a:p>
            <a:endParaRPr lang="en-US" sz="2800" dirty="0"/>
          </a:p>
          <a:p>
            <a:endParaRPr lang="en-US" sz="2800" dirty="0"/>
          </a:p>
        </p:txBody>
      </p:sp>
      <p:sp>
        <p:nvSpPr>
          <p:cNvPr id="12" name="مربع نص 11">
            <a:extLst>
              <a:ext uri="{FF2B5EF4-FFF2-40B4-BE49-F238E27FC236}">
                <a16:creationId xmlns:a16="http://schemas.microsoft.com/office/drawing/2014/main" id="{8D7311B4-1845-0F04-6DC4-DC4B5CC505E9}"/>
              </a:ext>
            </a:extLst>
          </p:cNvPr>
          <p:cNvSpPr txBox="1"/>
          <p:nvPr/>
        </p:nvSpPr>
        <p:spPr>
          <a:xfrm>
            <a:off x="1162216" y="3531761"/>
            <a:ext cx="5148070" cy="1815882"/>
          </a:xfrm>
          <a:prstGeom prst="rect">
            <a:avLst/>
          </a:prstGeom>
          <a:noFill/>
        </p:spPr>
        <p:txBody>
          <a:bodyPr wrap="square">
            <a:spAutoFit/>
          </a:bodyPr>
          <a:lstStyle/>
          <a:p>
            <a:pPr marL="457200" indent="-457200">
              <a:buFont typeface="Arial" panose="020B0604020202020204" pitchFamily="34" charset="0"/>
              <a:buChar char="•"/>
            </a:pPr>
            <a:r>
              <a:rPr lang="en-US" sz="2800" dirty="0"/>
              <a:t>Assume first that the lock initial value = False</a:t>
            </a:r>
          </a:p>
          <a:p>
            <a:endParaRPr lang="en-US" sz="2800" dirty="0"/>
          </a:p>
          <a:p>
            <a:endParaRPr lang="en-US" sz="2800" dirty="0"/>
          </a:p>
        </p:txBody>
      </p:sp>
    </p:spTree>
    <p:extLst>
      <p:ext uri="{BB962C8B-B14F-4D97-AF65-F5344CB8AC3E}">
        <p14:creationId xmlns:p14="http://schemas.microsoft.com/office/powerpoint/2010/main" val="4957156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56577" cy="954107"/>
          </a:xfrm>
          <a:prstGeom prst="rect">
            <a:avLst/>
          </a:prstGeom>
          <a:noFill/>
        </p:spPr>
        <p:txBody>
          <a:bodyPr wrap="none" rtlCol="0">
            <a:spAutoFit/>
          </a:bodyPr>
          <a:lstStyle/>
          <a:p>
            <a:r>
              <a:rPr lang="en-US" sz="2800" dirty="0">
                <a:solidFill>
                  <a:schemeClr val="bg1"/>
                </a:solidFill>
                <a:cs typeface="Tajawal Medium" panose="00000600000000000000" pitchFamily="2" charset="-78"/>
              </a:rPr>
              <a:t>Drawbacks of Hardware solutions</a:t>
            </a:r>
          </a:p>
          <a:p>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2AE4EB22-C494-254F-6C79-FC88F9FA6BAD}"/>
              </a:ext>
            </a:extLst>
          </p:cNvPr>
          <p:cNvSpPr txBox="1">
            <a:spLocks noChangeArrowheads="1"/>
          </p:cNvSpPr>
          <p:nvPr/>
        </p:nvSpPr>
        <p:spPr>
          <a:xfrm>
            <a:off x="1447800" y="1524000"/>
            <a:ext cx="9902228" cy="45720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rgbClr val="3366FF"/>
                </a:solidFill>
              </a:rPr>
              <a:t>Disadvantages</a:t>
            </a:r>
          </a:p>
          <a:p>
            <a:pPr lvl="1"/>
            <a:r>
              <a:rPr lang="en-US" sz="2800" dirty="0"/>
              <a:t>Busy-waiting consumes processor time</a:t>
            </a:r>
          </a:p>
          <a:p>
            <a:pPr lvl="1"/>
            <a:endParaRPr lang="en-US" sz="2800" dirty="0"/>
          </a:p>
          <a:p>
            <a:pPr lvl="1"/>
            <a:r>
              <a:rPr lang="en-US" sz="2800" dirty="0"/>
              <a:t>Starvation is possible when a process leaves a critical section and more than one process is waiting.  </a:t>
            </a:r>
          </a:p>
          <a:p>
            <a:pPr lvl="1"/>
            <a:endParaRPr lang="en-US" dirty="0"/>
          </a:p>
          <a:p>
            <a:pPr lvl="1"/>
            <a:r>
              <a:rPr lang="en-US" dirty="0"/>
              <a:t>Deadlock</a:t>
            </a:r>
          </a:p>
          <a:p>
            <a:pPr lvl="2"/>
            <a:r>
              <a:rPr lang="en-US" sz="2800" dirty="0"/>
              <a:t>If a low priority process has the critical section and a higher priority process needs, the higher priority process will obtain the processor to wait for the critical section</a:t>
            </a:r>
          </a:p>
          <a:p>
            <a:endParaRPr lang="en-US" dirty="0"/>
          </a:p>
        </p:txBody>
      </p:sp>
    </p:spTree>
    <p:extLst>
      <p:ext uri="{BB962C8B-B14F-4D97-AF65-F5344CB8AC3E}">
        <p14:creationId xmlns:p14="http://schemas.microsoft.com/office/powerpoint/2010/main" val="4884620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001480"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OS Solutions: Semaphores</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Rectangle 3">
            <a:extLst>
              <a:ext uri="{FF2B5EF4-FFF2-40B4-BE49-F238E27FC236}">
                <a16:creationId xmlns:a16="http://schemas.microsoft.com/office/drawing/2014/main" id="{DFA7364C-1BB1-9A55-CEAF-658918E3BE40}"/>
              </a:ext>
            </a:extLst>
          </p:cNvPr>
          <p:cNvSpPr txBox="1">
            <a:spLocks noChangeArrowheads="1"/>
          </p:cNvSpPr>
          <p:nvPr/>
        </p:nvSpPr>
        <p:spPr>
          <a:xfrm>
            <a:off x="1262952" y="1448985"/>
            <a:ext cx="10608025" cy="50292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Synchronization tool (provided by the OS) that do not require busy waiting</a:t>
            </a:r>
          </a:p>
          <a:p>
            <a:endParaRPr lang="en-US" sz="600" dirty="0"/>
          </a:p>
          <a:p>
            <a:r>
              <a:rPr lang="en-US" dirty="0"/>
              <a:t>A semaphore S is an integer variable that, apart from initialization, can only be accessed through 2 </a:t>
            </a:r>
            <a:r>
              <a:rPr lang="en-US" dirty="0">
                <a:solidFill>
                  <a:schemeClr val="hlink"/>
                </a:solidFill>
              </a:rPr>
              <a:t>atomic and mutually exclusive</a:t>
            </a:r>
            <a:r>
              <a:rPr lang="en-US" dirty="0"/>
              <a:t> operations:</a:t>
            </a:r>
          </a:p>
          <a:p>
            <a:pPr lvl="1"/>
            <a:r>
              <a:rPr lang="en-US" dirty="0"/>
              <a:t>wait(S)</a:t>
            </a:r>
          </a:p>
          <a:p>
            <a:pPr lvl="1"/>
            <a:r>
              <a:rPr lang="en-US" dirty="0"/>
              <a:t>signal(S)</a:t>
            </a:r>
          </a:p>
          <a:p>
            <a:endParaRPr lang="en-US" sz="600" dirty="0"/>
          </a:p>
          <a:p>
            <a:r>
              <a:rPr lang="en-US" dirty="0"/>
              <a:t>To avoid busy waiting: when a process has to wait, it will be put in a </a:t>
            </a:r>
            <a:r>
              <a:rPr lang="en-US" dirty="0">
                <a:solidFill>
                  <a:schemeClr val="hlink"/>
                </a:solidFill>
              </a:rPr>
              <a:t>blocked queue</a:t>
            </a:r>
            <a:r>
              <a:rPr lang="en-US" dirty="0"/>
              <a:t> of processes waiting for the same event</a:t>
            </a:r>
          </a:p>
        </p:txBody>
      </p:sp>
    </p:spTree>
    <p:extLst>
      <p:ext uri="{BB962C8B-B14F-4D97-AF65-F5344CB8AC3E}">
        <p14:creationId xmlns:p14="http://schemas.microsoft.com/office/powerpoint/2010/main" val="50636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85970"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Operating System Solution: Semaphore</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3">
            <a:extLst>
              <a:ext uri="{FF2B5EF4-FFF2-40B4-BE49-F238E27FC236}">
                <a16:creationId xmlns:a16="http://schemas.microsoft.com/office/drawing/2014/main" id="{CF28DAF9-E6F1-4704-48A0-977795739A56}"/>
              </a:ext>
            </a:extLst>
          </p:cNvPr>
          <p:cNvSpPr txBox="1">
            <a:spLocks noChangeArrowheads="1"/>
          </p:cNvSpPr>
          <p:nvPr/>
        </p:nvSpPr>
        <p:spPr>
          <a:xfrm>
            <a:off x="1978177" y="1603375"/>
            <a:ext cx="8583143" cy="455070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Synchronization tool that provides more sophisticated ways for process to synchronize their activities.</a:t>
            </a:r>
            <a:endParaRPr lang="en-US" altLang="en-US" i="1" dirty="0">
              <a:solidFill>
                <a:schemeClr val="tx2"/>
              </a:solidFill>
            </a:endParaRPr>
          </a:p>
          <a:p>
            <a:r>
              <a:rPr lang="en-US" altLang="en-US" dirty="0"/>
              <a:t>Semaphore </a:t>
            </a:r>
            <a:r>
              <a:rPr lang="en-US" altLang="en-US" b="1" i="1" dirty="0"/>
              <a:t>S</a:t>
            </a:r>
            <a:r>
              <a:rPr lang="en-US" altLang="en-US" dirty="0"/>
              <a:t> – integer variable</a:t>
            </a:r>
          </a:p>
          <a:p>
            <a:r>
              <a:rPr lang="en-US" altLang="en-US" dirty="0"/>
              <a:t>Can only be accessed via two indivisible (atomic) operations</a:t>
            </a:r>
          </a:p>
          <a:p>
            <a:pPr lvl="1"/>
            <a:r>
              <a:rPr lang="en-US" altLang="en-US" sz="2800" b="1" dirty="0">
                <a:solidFill>
                  <a:srgbClr val="000000"/>
                </a:solidFill>
                <a:latin typeface="Courier New" panose="02070309020205020404" pitchFamily="49" charset="0"/>
              </a:rPr>
              <a:t>wait()</a:t>
            </a:r>
            <a:r>
              <a:rPr lang="en-US" altLang="en-US" sz="2800" dirty="0">
                <a:solidFill>
                  <a:srgbClr val="000000"/>
                </a:solidFill>
              </a:rPr>
              <a:t> and </a:t>
            </a:r>
            <a:r>
              <a:rPr lang="en-US" altLang="en-US" sz="2800" b="1" dirty="0">
                <a:solidFill>
                  <a:srgbClr val="000000"/>
                </a:solidFill>
                <a:latin typeface="Courier New" panose="02070309020205020404" pitchFamily="49" charset="0"/>
              </a:rPr>
              <a:t>signal()</a:t>
            </a:r>
          </a:p>
          <a:p>
            <a:pPr lvl="2"/>
            <a:r>
              <a:rPr lang="en-US" altLang="en-US" sz="2800" dirty="0"/>
              <a:t>(Originally called </a:t>
            </a:r>
            <a:r>
              <a:rPr lang="en-US" altLang="en-US" sz="2800" b="1" dirty="0">
                <a:solidFill>
                  <a:srgbClr val="000000"/>
                </a:solidFill>
                <a:latin typeface="Courier New" panose="02070309020205020404" pitchFamily="49" charset="0"/>
              </a:rPr>
              <a:t>P()</a:t>
            </a:r>
            <a:r>
              <a:rPr lang="en-US" altLang="en-US" sz="2800" dirty="0"/>
              <a:t> and </a:t>
            </a:r>
            <a:r>
              <a:rPr lang="en-US" altLang="en-US" sz="2800" b="1" dirty="0">
                <a:solidFill>
                  <a:srgbClr val="000000"/>
                </a:solidFill>
                <a:latin typeface="Courier New" panose="02070309020205020404" pitchFamily="49" charset="0"/>
              </a:rPr>
              <a:t>V())</a:t>
            </a:r>
          </a:p>
          <a:p>
            <a:endParaRPr lang="en-US" altLang="en-US" sz="1600" b="1" dirty="0">
              <a:latin typeface="Courier New" panose="02070309020205020404" pitchFamily="49" charset="0"/>
              <a:sym typeface="Symbol" panose="05050102010706020507" pitchFamily="18" charset="2"/>
            </a:endParaRPr>
          </a:p>
        </p:txBody>
      </p:sp>
    </p:spTree>
    <p:extLst>
      <p:ext uri="{BB962C8B-B14F-4D97-AF65-F5344CB8AC3E}">
        <p14:creationId xmlns:p14="http://schemas.microsoft.com/office/powerpoint/2010/main" val="26965109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05951"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Semaphore’s operations</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مربع نص 9">
            <a:extLst>
              <a:ext uri="{FF2B5EF4-FFF2-40B4-BE49-F238E27FC236}">
                <a16:creationId xmlns:a16="http://schemas.microsoft.com/office/drawing/2014/main" id="{DF1A3959-72F4-F440-AF51-2B19538C5766}"/>
              </a:ext>
            </a:extLst>
          </p:cNvPr>
          <p:cNvSpPr txBox="1"/>
          <p:nvPr/>
        </p:nvSpPr>
        <p:spPr>
          <a:xfrm>
            <a:off x="2107180" y="1548039"/>
            <a:ext cx="7220902" cy="4401205"/>
          </a:xfrm>
          <a:prstGeom prst="rect">
            <a:avLst/>
          </a:prstGeom>
          <a:noFill/>
        </p:spPr>
        <p:txBody>
          <a:bodyPr wrap="square">
            <a:spAutoFit/>
          </a:bodyPr>
          <a:lstStyle/>
          <a:p>
            <a:r>
              <a:rPr lang="en-US" altLang="en-US" sz="2800" dirty="0"/>
              <a:t>Definition of  the </a:t>
            </a:r>
            <a:r>
              <a:rPr lang="en-US" altLang="en-US" sz="2800" b="1" dirty="0">
                <a:solidFill>
                  <a:srgbClr val="000000"/>
                </a:solidFill>
                <a:latin typeface="Courier New" panose="02070309020205020404" pitchFamily="49" charset="0"/>
              </a:rPr>
              <a:t>wait() operation</a:t>
            </a:r>
          </a:p>
          <a:p>
            <a:pPr lvl="1">
              <a:buFont typeface="Monotype Sorts" pitchFamily="-84" charset="2"/>
              <a:buNone/>
            </a:pPr>
            <a:r>
              <a:rPr lang="en-US" altLang="en-US" sz="2800" b="1" dirty="0">
                <a:latin typeface="Courier New" panose="02070309020205020404" pitchFamily="49" charset="0"/>
                <a:sym typeface="Symbol" panose="05050102010706020507" pitchFamily="18" charset="2"/>
              </a:rPr>
              <a:t>wait(S) { </a:t>
            </a:r>
          </a:p>
          <a:p>
            <a:pPr lvl="1">
              <a:buFont typeface="Monotype Sorts" pitchFamily="-84" charset="2"/>
              <a:buNone/>
            </a:pPr>
            <a:r>
              <a:rPr lang="en-US" altLang="en-US" sz="2800" b="1" dirty="0">
                <a:latin typeface="Courier New" panose="02070309020205020404" pitchFamily="49" charset="0"/>
                <a:sym typeface="Symbol" panose="05050102010706020507" pitchFamily="18" charset="2"/>
              </a:rPr>
              <a:t>    while (S &lt;= 0)</a:t>
            </a:r>
          </a:p>
          <a:p>
            <a:pPr lvl="1">
              <a:buFont typeface="Monotype Sorts" pitchFamily="-84" charset="2"/>
              <a:buNone/>
            </a:pPr>
            <a:r>
              <a:rPr lang="en-US" altLang="en-US" sz="2800" b="1" dirty="0">
                <a:latin typeface="Courier New" panose="02070309020205020404" pitchFamily="49" charset="0"/>
                <a:sym typeface="Symbol" panose="05050102010706020507" pitchFamily="18" charset="2"/>
              </a:rPr>
              <a:t>       ; // busy wait</a:t>
            </a:r>
          </a:p>
          <a:p>
            <a:pPr lvl="1">
              <a:buFont typeface="Monotype Sorts" pitchFamily="-84" charset="2"/>
              <a:buNone/>
            </a:pPr>
            <a:r>
              <a:rPr lang="en-US" altLang="en-US" sz="2800" b="1" dirty="0">
                <a:latin typeface="Courier New" panose="02070309020205020404" pitchFamily="49" charset="0"/>
                <a:sym typeface="Symbol" panose="05050102010706020507" pitchFamily="18" charset="2"/>
              </a:rPr>
              <a:t>    S--;</a:t>
            </a:r>
          </a:p>
          <a:p>
            <a:pPr lvl="1">
              <a:buFont typeface="Monotype Sorts" pitchFamily="-84" charset="2"/>
              <a:buNone/>
            </a:pPr>
            <a:r>
              <a:rPr lang="en-US" altLang="en-US" sz="2800" b="1" dirty="0">
                <a:latin typeface="Courier New" panose="02070309020205020404" pitchFamily="49" charset="0"/>
                <a:sym typeface="Symbol" panose="05050102010706020507" pitchFamily="18" charset="2"/>
              </a:rPr>
              <a:t>}</a:t>
            </a:r>
          </a:p>
          <a:p>
            <a:r>
              <a:rPr lang="en-US" altLang="en-US" sz="2800" dirty="0"/>
              <a:t>Definition of  the </a:t>
            </a:r>
            <a:r>
              <a:rPr lang="en-US" altLang="en-US" sz="2800" b="1" dirty="0">
                <a:solidFill>
                  <a:srgbClr val="000000"/>
                </a:solidFill>
                <a:latin typeface="Courier New" panose="02070309020205020404" pitchFamily="49" charset="0"/>
              </a:rPr>
              <a:t>signal() operation</a:t>
            </a:r>
            <a:endParaRPr lang="en-US" altLang="en-US" sz="2800" b="1" dirty="0">
              <a:latin typeface="Courier New" panose="02070309020205020404" pitchFamily="49" charset="0"/>
              <a:sym typeface="Symbol" panose="05050102010706020507" pitchFamily="18" charset="2"/>
            </a:endParaRPr>
          </a:p>
          <a:p>
            <a:pPr lvl="1">
              <a:buFont typeface="Monotype Sorts" pitchFamily="-84" charset="2"/>
              <a:buNone/>
            </a:pPr>
            <a:r>
              <a:rPr lang="en-US" altLang="en-US" sz="2800" b="1" dirty="0">
                <a:latin typeface="Courier New" panose="02070309020205020404" pitchFamily="49" charset="0"/>
                <a:sym typeface="Symbol" panose="05050102010706020507" pitchFamily="18" charset="2"/>
              </a:rPr>
              <a:t>signal(S) { </a:t>
            </a:r>
          </a:p>
          <a:p>
            <a:pPr lvl="1">
              <a:buFont typeface="Monotype Sorts" pitchFamily="-84" charset="2"/>
              <a:buNone/>
            </a:pPr>
            <a:r>
              <a:rPr lang="en-US" altLang="en-US" sz="2800" b="1" dirty="0">
                <a:latin typeface="Courier New" panose="02070309020205020404" pitchFamily="49" charset="0"/>
                <a:sym typeface="Symbol" panose="05050102010706020507" pitchFamily="18" charset="2"/>
              </a:rPr>
              <a:t>    S++;</a:t>
            </a:r>
          </a:p>
          <a:p>
            <a:pPr lvl="1">
              <a:buFont typeface="Monotype Sorts" pitchFamily="-84" charset="2"/>
              <a:buNone/>
            </a:pPr>
            <a:r>
              <a:rPr lang="en-US" altLang="en-US" sz="2800" b="1" dirty="0">
                <a:latin typeface="Courier New" panose="02070309020205020404" pitchFamily="49" charset="0"/>
                <a:sym typeface="Symbol" panose="05050102010706020507" pitchFamily="18" charset="2"/>
              </a:rPr>
              <a:t>}</a:t>
            </a:r>
            <a:endParaRPr lang="en-US" sz="2800" dirty="0"/>
          </a:p>
        </p:txBody>
      </p:sp>
    </p:spTree>
    <p:extLst>
      <p:ext uri="{BB962C8B-B14F-4D97-AF65-F5344CB8AC3E}">
        <p14:creationId xmlns:p14="http://schemas.microsoft.com/office/powerpoint/2010/main" val="39936590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040978"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Semaphores: observations</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1" name="Rectangle 3">
            <a:extLst>
              <a:ext uri="{FF2B5EF4-FFF2-40B4-BE49-F238E27FC236}">
                <a16:creationId xmlns:a16="http://schemas.microsoft.com/office/drawing/2014/main" id="{82A0F9E1-A619-FDF4-6923-F745027AF3F0}"/>
              </a:ext>
            </a:extLst>
          </p:cNvPr>
          <p:cNvSpPr txBox="1">
            <a:spLocks noChangeArrowheads="1"/>
          </p:cNvSpPr>
          <p:nvPr/>
        </p:nvSpPr>
        <p:spPr>
          <a:xfrm>
            <a:off x="1874165" y="1504950"/>
            <a:ext cx="8534400" cy="5486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3000" dirty="0"/>
          </a:p>
        </p:txBody>
      </p:sp>
      <p:sp>
        <p:nvSpPr>
          <p:cNvPr id="12" name="مربع نص 11">
            <a:extLst>
              <a:ext uri="{FF2B5EF4-FFF2-40B4-BE49-F238E27FC236}">
                <a16:creationId xmlns:a16="http://schemas.microsoft.com/office/drawing/2014/main" id="{8945C7F6-892B-E4AB-C02D-408D89A26430}"/>
              </a:ext>
            </a:extLst>
          </p:cNvPr>
          <p:cNvSpPr txBox="1"/>
          <p:nvPr/>
        </p:nvSpPr>
        <p:spPr>
          <a:xfrm>
            <a:off x="1697404" y="1173971"/>
            <a:ext cx="9688463" cy="4524315"/>
          </a:xfrm>
          <a:prstGeom prst="rect">
            <a:avLst/>
          </a:prstGeom>
          <a:noFill/>
        </p:spPr>
        <p:txBody>
          <a:bodyPr wrap="square">
            <a:spAutoFit/>
          </a:bodyPr>
          <a:lstStyle/>
          <a:p>
            <a:pPr>
              <a:tabLst>
                <a:tab pos="2001838" algn="ctr"/>
                <a:tab pos="4513263" algn="ctr"/>
              </a:tabLst>
            </a:pPr>
            <a:r>
              <a:rPr lang="en-US" altLang="en-US" sz="2400" b="1" dirty="0">
                <a:solidFill>
                  <a:srgbClr val="3366FF"/>
                </a:solidFill>
              </a:rPr>
              <a:t>Counting semaphore </a:t>
            </a:r>
            <a:r>
              <a:rPr lang="en-US" altLang="en-US" sz="2400" dirty="0"/>
              <a:t>– integer value can range over an unrestricted domain</a:t>
            </a:r>
          </a:p>
          <a:p>
            <a:pPr>
              <a:tabLst>
                <a:tab pos="2001838" algn="ctr"/>
                <a:tab pos="4513263" algn="ctr"/>
              </a:tabLst>
            </a:pPr>
            <a:r>
              <a:rPr lang="en-US" altLang="en-US" sz="2400" b="1" dirty="0">
                <a:solidFill>
                  <a:srgbClr val="3366FF"/>
                </a:solidFill>
              </a:rPr>
              <a:t>Binary semaphore </a:t>
            </a:r>
            <a:r>
              <a:rPr lang="en-US" altLang="en-US" sz="2400" dirty="0"/>
              <a:t>– integer value can range only between 0 and 1</a:t>
            </a:r>
          </a:p>
          <a:p>
            <a:pPr>
              <a:tabLst>
                <a:tab pos="2001838" algn="ctr"/>
                <a:tab pos="4513263" algn="ctr"/>
              </a:tabLst>
            </a:pPr>
            <a:endParaRPr lang="en-US" altLang="en-US" sz="2400" dirty="0"/>
          </a:p>
          <a:p>
            <a:pPr>
              <a:tabLst>
                <a:tab pos="2001838" algn="ctr"/>
                <a:tab pos="4513263" algn="ctr"/>
              </a:tabLst>
            </a:pPr>
            <a:r>
              <a:rPr lang="en-US" altLang="en-US" sz="2400" dirty="0">
                <a:sym typeface="MT Extra" panose="05050102010205020202" pitchFamily="18" charset="2"/>
              </a:rPr>
              <a:t>Can solve various synchronization problems</a:t>
            </a:r>
          </a:p>
          <a:p>
            <a:pPr>
              <a:tabLst>
                <a:tab pos="2001838" algn="ctr"/>
                <a:tab pos="4513263" algn="ctr"/>
              </a:tabLst>
            </a:pPr>
            <a:r>
              <a:rPr lang="en-US" altLang="en-US" sz="2400" dirty="0">
                <a:sym typeface="MT Extra" panose="05050102010205020202" pitchFamily="18" charset="2"/>
              </a:rPr>
              <a:t>Consider </a:t>
            </a:r>
            <a:r>
              <a:rPr lang="en-US" altLang="en-US" sz="2400" b="1" i="1" dirty="0">
                <a:sym typeface="MT Extra" panose="05050102010205020202" pitchFamily="18" charset="2"/>
              </a:rPr>
              <a:t>P</a:t>
            </a:r>
            <a:r>
              <a:rPr lang="en-US" altLang="en-US" sz="2400" b="1" i="1" baseline="-25000" dirty="0">
                <a:sym typeface="MT Extra" panose="05050102010205020202" pitchFamily="18" charset="2"/>
              </a:rPr>
              <a:t>1</a:t>
            </a:r>
            <a:r>
              <a:rPr lang="en-US" altLang="en-US" sz="2400" b="1" i="1" dirty="0">
                <a:sym typeface="MT Extra" panose="05050102010205020202" pitchFamily="18" charset="2"/>
              </a:rPr>
              <a:t> </a:t>
            </a:r>
            <a:r>
              <a:rPr lang="en-US" altLang="en-US" sz="2400" dirty="0">
                <a:sym typeface="MT Extra" panose="05050102010205020202" pitchFamily="18" charset="2"/>
              </a:rPr>
              <a:t> and </a:t>
            </a:r>
            <a:r>
              <a:rPr lang="en-US" altLang="en-US" sz="2400" b="1" i="1" dirty="0">
                <a:sym typeface="MT Extra" panose="05050102010205020202" pitchFamily="18" charset="2"/>
              </a:rPr>
              <a:t>P</a:t>
            </a:r>
            <a:r>
              <a:rPr lang="en-US" altLang="en-US" sz="2400" b="1" i="1" baseline="-25000" dirty="0">
                <a:sym typeface="MT Extra" panose="05050102010205020202" pitchFamily="18" charset="2"/>
              </a:rPr>
              <a:t>2</a:t>
            </a:r>
            <a:r>
              <a:rPr lang="en-US" altLang="en-US" sz="2400" dirty="0">
                <a:sym typeface="MT Extra" panose="05050102010205020202" pitchFamily="18" charset="2"/>
              </a:rPr>
              <a:t> that require</a:t>
            </a:r>
            <a:r>
              <a:rPr lang="en-US" altLang="en-US" sz="2400" b="1" i="1" dirty="0">
                <a:sym typeface="MT Extra" panose="05050102010205020202" pitchFamily="18" charset="2"/>
              </a:rPr>
              <a:t> S</a:t>
            </a:r>
            <a:r>
              <a:rPr lang="en-US" altLang="en-US" sz="2400" b="1" i="1" baseline="-25000" dirty="0">
                <a:sym typeface="MT Extra" panose="05050102010205020202" pitchFamily="18" charset="2"/>
              </a:rPr>
              <a:t>1</a:t>
            </a:r>
            <a:r>
              <a:rPr lang="en-US" altLang="en-US" sz="2400" b="1" i="1" dirty="0">
                <a:sym typeface="MT Extra" panose="05050102010205020202" pitchFamily="18" charset="2"/>
              </a:rPr>
              <a:t> </a:t>
            </a:r>
            <a:r>
              <a:rPr lang="en-US" altLang="en-US" sz="2400" dirty="0">
                <a:sym typeface="MT Extra" panose="05050102010205020202" pitchFamily="18" charset="2"/>
              </a:rPr>
              <a:t>to happen before </a:t>
            </a:r>
            <a:r>
              <a:rPr lang="en-US" altLang="en-US" sz="2400" b="1" i="1" dirty="0">
                <a:sym typeface="MT Extra" panose="05050102010205020202" pitchFamily="18" charset="2"/>
              </a:rPr>
              <a:t>S</a:t>
            </a:r>
            <a:r>
              <a:rPr lang="en-US" altLang="en-US" sz="2400" b="1" i="1" baseline="-25000" dirty="0">
                <a:sym typeface="MT Extra" panose="05050102010205020202" pitchFamily="18" charset="2"/>
              </a:rPr>
              <a:t>2</a:t>
            </a:r>
          </a:p>
          <a:p>
            <a:pPr>
              <a:buFont typeface="Monotype Sorts" pitchFamily="-84" charset="2"/>
              <a:buNone/>
              <a:tabLst>
                <a:tab pos="2001838" algn="ctr"/>
                <a:tab pos="4513263" algn="ctr"/>
              </a:tabLst>
            </a:pPr>
            <a:r>
              <a:rPr lang="en-US" altLang="en-US" sz="2400" dirty="0">
                <a:sym typeface="MT Extra" panose="05050102010205020202" pitchFamily="18" charset="2"/>
              </a:rPr>
              <a:t>       Create a semaphore “</a:t>
            </a:r>
            <a:r>
              <a:rPr lang="en-US" altLang="ja-JP" sz="2400" b="1" dirty="0">
                <a:solidFill>
                  <a:srgbClr val="000000"/>
                </a:solidFill>
                <a:latin typeface="Courier New" panose="02070309020205020404" pitchFamily="49" charset="0"/>
                <a:sym typeface="MT Extra" panose="05050102010205020202" pitchFamily="18" charset="2"/>
              </a:rPr>
              <a:t>synch</a:t>
            </a:r>
            <a:r>
              <a:rPr lang="en-US" altLang="en-US" sz="2400" dirty="0">
                <a:sym typeface="MT Extra" panose="05050102010205020202" pitchFamily="18" charset="2"/>
              </a:rPr>
              <a:t>”</a:t>
            </a:r>
            <a:r>
              <a:rPr lang="en-US" altLang="ja-JP" sz="2400" dirty="0">
                <a:sym typeface="MT Extra" panose="05050102010205020202" pitchFamily="18" charset="2"/>
              </a:rPr>
              <a:t> initialized to 0 </a:t>
            </a:r>
          </a:p>
          <a:p>
            <a:pPr lvl="1">
              <a:buFont typeface="Monotype Sorts" pitchFamily="-84" charset="2"/>
              <a:buNone/>
              <a:tabLst>
                <a:tab pos="2001838" algn="ctr"/>
                <a:tab pos="4513263" algn="ctr"/>
              </a:tabLst>
            </a:pPr>
            <a:r>
              <a:rPr lang="en-US" altLang="en-US" sz="2400" b="1" dirty="0">
                <a:solidFill>
                  <a:srgbClr val="000000"/>
                </a:solidFill>
                <a:latin typeface="Courier New" panose="02070309020205020404" pitchFamily="49" charset="0"/>
                <a:sym typeface="MT Extra" panose="05050102010205020202" pitchFamily="18" charset="2"/>
              </a:rPr>
              <a:t>P1:</a:t>
            </a:r>
          </a:p>
          <a:p>
            <a:pPr lvl="1">
              <a:buFont typeface="Monotype Sorts" pitchFamily="-84" charset="2"/>
              <a:buNone/>
              <a:tabLst>
                <a:tab pos="2001838" algn="ctr"/>
                <a:tab pos="4513263" algn="ctr"/>
              </a:tabLst>
            </a:pPr>
            <a:r>
              <a:rPr lang="en-US" altLang="en-US" sz="2400" b="1" dirty="0">
                <a:solidFill>
                  <a:srgbClr val="000000"/>
                </a:solidFill>
                <a:latin typeface="Courier New" panose="02070309020205020404" pitchFamily="49" charset="0"/>
                <a:sym typeface="MT Extra" panose="05050102010205020202" pitchFamily="18" charset="2"/>
              </a:rPr>
              <a:t>   S</a:t>
            </a:r>
            <a:r>
              <a:rPr lang="en-US" altLang="en-US" sz="2400" b="1" baseline="-25000" dirty="0">
                <a:solidFill>
                  <a:srgbClr val="000000"/>
                </a:solidFill>
                <a:latin typeface="Courier New" panose="02070309020205020404" pitchFamily="49" charset="0"/>
                <a:sym typeface="MT Extra" panose="05050102010205020202" pitchFamily="18" charset="2"/>
              </a:rPr>
              <a:t>1</a:t>
            </a:r>
            <a:r>
              <a:rPr lang="en-US" altLang="en-US" sz="2400" b="1" dirty="0">
                <a:solidFill>
                  <a:srgbClr val="000000"/>
                </a:solidFill>
                <a:latin typeface="Courier New" panose="02070309020205020404" pitchFamily="49" charset="0"/>
                <a:sym typeface="MT Extra" panose="05050102010205020202" pitchFamily="18" charset="2"/>
              </a:rPr>
              <a:t>;</a:t>
            </a:r>
          </a:p>
          <a:p>
            <a:pPr lvl="1">
              <a:buFont typeface="Monotype Sorts" pitchFamily="-84" charset="2"/>
              <a:buNone/>
              <a:tabLst>
                <a:tab pos="2001838" algn="ctr"/>
                <a:tab pos="4513263" algn="ctr"/>
              </a:tabLst>
            </a:pPr>
            <a:r>
              <a:rPr lang="en-US" altLang="en-US" sz="2400" b="1" dirty="0">
                <a:solidFill>
                  <a:srgbClr val="000000"/>
                </a:solidFill>
                <a:latin typeface="Courier New" panose="02070309020205020404" pitchFamily="49" charset="0"/>
                <a:sym typeface="MT Extra" panose="05050102010205020202" pitchFamily="18" charset="2"/>
              </a:rPr>
              <a:t>   signal(synch);</a:t>
            </a:r>
          </a:p>
          <a:p>
            <a:pPr lvl="1">
              <a:buFont typeface="Monotype Sorts" pitchFamily="-84" charset="2"/>
              <a:buNone/>
              <a:tabLst>
                <a:tab pos="2001838" algn="ctr"/>
                <a:tab pos="4513263" algn="ctr"/>
              </a:tabLst>
            </a:pPr>
            <a:r>
              <a:rPr lang="en-US" altLang="en-US" sz="2400" b="1" dirty="0">
                <a:solidFill>
                  <a:srgbClr val="000000"/>
                </a:solidFill>
                <a:latin typeface="Courier New" panose="02070309020205020404" pitchFamily="49" charset="0"/>
                <a:sym typeface="MT Extra" panose="05050102010205020202" pitchFamily="18" charset="2"/>
              </a:rPr>
              <a:t>P2:</a:t>
            </a:r>
          </a:p>
          <a:p>
            <a:pPr lvl="1">
              <a:buFont typeface="Monotype Sorts" pitchFamily="-84" charset="2"/>
              <a:buNone/>
              <a:tabLst>
                <a:tab pos="2001838" algn="ctr"/>
                <a:tab pos="4513263" algn="ctr"/>
              </a:tabLst>
            </a:pPr>
            <a:r>
              <a:rPr lang="en-US" altLang="en-US" sz="2400" b="1" dirty="0">
                <a:solidFill>
                  <a:srgbClr val="000000"/>
                </a:solidFill>
                <a:latin typeface="Courier New" panose="02070309020205020404" pitchFamily="49" charset="0"/>
                <a:sym typeface="MT Extra" panose="05050102010205020202" pitchFamily="18" charset="2"/>
              </a:rPr>
              <a:t>   wait(synch)</a:t>
            </a:r>
            <a:r>
              <a:rPr lang="en-US" altLang="en-US" sz="2400" dirty="0">
                <a:solidFill>
                  <a:srgbClr val="0000FF"/>
                </a:solidFill>
                <a:sym typeface="MT Extra" panose="05050102010205020202" pitchFamily="18" charset="2"/>
              </a:rPr>
              <a:t>;</a:t>
            </a:r>
            <a:endParaRPr lang="en-US" altLang="en-US" sz="2400" b="1" dirty="0">
              <a:solidFill>
                <a:srgbClr val="000000"/>
              </a:solidFill>
              <a:latin typeface="Courier New" panose="02070309020205020404" pitchFamily="49" charset="0"/>
              <a:sym typeface="MT Extra" panose="05050102010205020202" pitchFamily="18" charset="2"/>
            </a:endParaRPr>
          </a:p>
          <a:p>
            <a:pPr lvl="1">
              <a:buFont typeface="Monotype Sorts" pitchFamily="-84" charset="2"/>
              <a:buNone/>
              <a:tabLst>
                <a:tab pos="2001838" algn="ctr"/>
                <a:tab pos="4513263" algn="ctr"/>
              </a:tabLst>
            </a:pPr>
            <a:r>
              <a:rPr lang="en-US" altLang="en-US" sz="2400" b="1" dirty="0">
                <a:solidFill>
                  <a:srgbClr val="000000"/>
                </a:solidFill>
                <a:latin typeface="Courier New" panose="02070309020205020404" pitchFamily="49" charset="0"/>
                <a:sym typeface="MT Extra" panose="05050102010205020202" pitchFamily="18" charset="2"/>
              </a:rPr>
              <a:t>   S</a:t>
            </a:r>
            <a:r>
              <a:rPr lang="en-US" altLang="en-US" sz="2400" b="1" baseline="-25000" dirty="0">
                <a:solidFill>
                  <a:srgbClr val="000000"/>
                </a:solidFill>
                <a:latin typeface="Courier New" panose="02070309020205020404" pitchFamily="49" charset="0"/>
                <a:sym typeface="MT Extra" panose="05050102010205020202" pitchFamily="18" charset="2"/>
              </a:rPr>
              <a:t>2</a:t>
            </a:r>
            <a:r>
              <a:rPr lang="en-US" altLang="en-US" sz="2400" b="1" dirty="0">
                <a:solidFill>
                  <a:srgbClr val="000000"/>
                </a:solidFill>
                <a:latin typeface="Courier New" panose="02070309020205020404" pitchFamily="49" charset="0"/>
                <a:sym typeface="MT Extra" panose="05050102010205020202" pitchFamily="18" charset="2"/>
              </a:rPr>
              <a:t>;</a:t>
            </a:r>
            <a:endParaRPr lang="en-US" altLang="en-US" sz="2400" dirty="0">
              <a:sym typeface="MT Extra" panose="05050102010205020202" pitchFamily="18" charset="2"/>
            </a:endParaRPr>
          </a:p>
        </p:txBody>
      </p:sp>
    </p:spTree>
    <p:extLst>
      <p:ext uri="{BB962C8B-B14F-4D97-AF65-F5344CB8AC3E}">
        <p14:creationId xmlns:p14="http://schemas.microsoft.com/office/powerpoint/2010/main" val="2964190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91323"/>
            <a:ext cx="9533101" cy="1610200"/>
          </a:xfrm>
          <a:prstGeom prst="rect">
            <a:avLst/>
          </a:prstGeom>
        </p:spPr>
      </p:pic>
      <p:sp>
        <p:nvSpPr>
          <p:cNvPr id="7" name="TextBox 6"/>
          <p:cNvSpPr txBox="1"/>
          <p:nvPr/>
        </p:nvSpPr>
        <p:spPr>
          <a:xfrm>
            <a:off x="2650377" y="543490"/>
            <a:ext cx="655910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Using semaphores to synchronize processes</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graphicFrame>
        <p:nvGraphicFramePr>
          <p:cNvPr id="10" name="جدول 9">
            <a:extLst>
              <a:ext uri="{FF2B5EF4-FFF2-40B4-BE49-F238E27FC236}">
                <a16:creationId xmlns:a16="http://schemas.microsoft.com/office/drawing/2014/main" id="{80A10F3E-8209-0D52-A3CE-98050838D8D1}"/>
              </a:ext>
            </a:extLst>
          </p:cNvPr>
          <p:cNvGraphicFramePr>
            <a:graphicFrameLocks noGrp="1"/>
          </p:cNvGraphicFramePr>
          <p:nvPr>
            <p:extLst>
              <p:ext uri="{D42A27DB-BD31-4B8C-83A1-F6EECF244321}">
                <p14:modId xmlns:p14="http://schemas.microsoft.com/office/powerpoint/2010/main" val="694851084"/>
              </p:ext>
            </p:extLst>
          </p:nvPr>
        </p:nvGraphicFramePr>
        <p:xfrm>
          <a:off x="2085665" y="2101598"/>
          <a:ext cx="7169918" cy="1436410"/>
        </p:xfrm>
        <a:graphic>
          <a:graphicData uri="http://schemas.openxmlformats.org/drawingml/2006/table">
            <a:tbl>
              <a:tblPr firstRow="1" firstCol="1" lastRow="1" lastCol="1" bandRow="1" bandCol="1">
                <a:tableStyleId>{5C22544A-7EE6-4342-B048-85BDC9FD1C3A}</a:tableStyleId>
              </a:tblPr>
              <a:tblGrid>
                <a:gridCol w="3512318">
                  <a:extLst>
                    <a:ext uri="{9D8B030D-6E8A-4147-A177-3AD203B41FA5}">
                      <a16:colId xmlns:a16="http://schemas.microsoft.com/office/drawing/2014/main" val="2210788533"/>
                    </a:ext>
                  </a:extLst>
                </a:gridCol>
                <a:gridCol w="3657600">
                  <a:extLst>
                    <a:ext uri="{9D8B030D-6E8A-4147-A177-3AD203B41FA5}">
                      <a16:colId xmlns:a16="http://schemas.microsoft.com/office/drawing/2014/main" val="3480422907"/>
                    </a:ext>
                  </a:extLst>
                </a:gridCol>
              </a:tblGrid>
              <a:tr h="206659">
                <a:tc>
                  <a:txBody>
                    <a:bodyPr/>
                    <a:lstStyle/>
                    <a:p>
                      <a:pPr marL="457200" marR="0" algn="r" rtl="1">
                        <a:spcBef>
                          <a:spcPts val="0"/>
                        </a:spcBef>
                        <a:spcAft>
                          <a:spcPts val="0"/>
                        </a:spcAft>
                      </a:pPr>
                      <a:r>
                        <a:rPr lang="en-US" sz="1800" dirty="0">
                          <a:effectLst/>
                        </a:rPr>
                        <a:t>Process A                            </a:t>
                      </a:r>
                      <a:endParaRPr lang="en-US"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457200" marR="0" algn="r" rtl="1">
                        <a:spcBef>
                          <a:spcPts val="0"/>
                        </a:spcBef>
                        <a:spcAft>
                          <a:spcPts val="0"/>
                        </a:spcAft>
                      </a:pPr>
                      <a:r>
                        <a:rPr lang="en-US" sz="1800" dirty="0">
                          <a:effectLst/>
                        </a:rPr>
                        <a:t>Process B</a:t>
                      </a:r>
                      <a:endParaRPr lang="en-US" sz="1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109070822"/>
                  </a:ext>
                </a:extLst>
              </a:tr>
              <a:tr h="1162090">
                <a:tc>
                  <a:txBody>
                    <a:bodyPr/>
                    <a:lstStyle/>
                    <a:p>
                      <a:pPr marL="457200" marR="0" algn="l" rtl="1">
                        <a:spcBef>
                          <a:spcPts val="0"/>
                        </a:spcBef>
                        <a:spcAft>
                          <a:spcPts val="0"/>
                        </a:spcAft>
                      </a:pPr>
                      <a:r>
                        <a:rPr lang="en-US" sz="1800" dirty="0">
                          <a:effectLst/>
                        </a:rPr>
                        <a:t>A1: Statement X1</a:t>
                      </a:r>
                    </a:p>
                    <a:p>
                      <a:pPr marL="457200" marR="0" algn="l" rtl="1">
                        <a:spcBef>
                          <a:spcPts val="0"/>
                        </a:spcBef>
                        <a:spcAft>
                          <a:spcPts val="0"/>
                        </a:spcAft>
                      </a:pPr>
                      <a:r>
                        <a:rPr lang="en-US" sz="1800" dirty="0">
                          <a:effectLst/>
                        </a:rPr>
                        <a:t>    signal(s1);                          </a:t>
                      </a:r>
                    </a:p>
                    <a:p>
                      <a:pPr marL="457200" marR="0" algn="l" rtl="1">
                        <a:spcBef>
                          <a:spcPts val="0"/>
                        </a:spcBef>
                        <a:spcAft>
                          <a:spcPts val="0"/>
                        </a:spcAft>
                      </a:pPr>
                      <a:r>
                        <a:rPr lang="en-US" sz="1800" dirty="0">
                          <a:effectLst/>
                        </a:rPr>
                        <a:t>      wait(s2);                        </a:t>
                      </a:r>
                    </a:p>
                    <a:p>
                      <a:pPr marL="457200" marR="0" algn="l" rtl="1">
                        <a:spcBef>
                          <a:spcPts val="0"/>
                        </a:spcBef>
                        <a:spcAft>
                          <a:spcPts val="0"/>
                        </a:spcAft>
                      </a:pPr>
                      <a:r>
                        <a:rPr lang="en-US" sz="1800" dirty="0">
                          <a:effectLst/>
                        </a:rPr>
                        <a:t> A2: Statement X2</a:t>
                      </a:r>
                      <a:endParaRPr lang="en-US"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457200" marR="0" algn="l" rtl="1">
                        <a:spcBef>
                          <a:spcPts val="0"/>
                        </a:spcBef>
                        <a:spcAft>
                          <a:spcPts val="0"/>
                        </a:spcAft>
                      </a:pPr>
                      <a:r>
                        <a:rPr lang="en-US" sz="1800" dirty="0">
                          <a:effectLst/>
                        </a:rPr>
                        <a:t>B1: Statement Y1</a:t>
                      </a:r>
                    </a:p>
                    <a:p>
                      <a:pPr marL="457200" marR="0" algn="l" rtl="1">
                        <a:spcBef>
                          <a:spcPts val="0"/>
                        </a:spcBef>
                        <a:spcAft>
                          <a:spcPts val="0"/>
                        </a:spcAft>
                      </a:pPr>
                      <a:r>
                        <a:rPr lang="en-US" sz="1800" dirty="0">
                          <a:effectLst/>
                        </a:rPr>
                        <a:t>      wait(s1);</a:t>
                      </a:r>
                    </a:p>
                    <a:p>
                      <a:pPr marL="457200" marR="0" algn="l" rtl="1">
                        <a:spcBef>
                          <a:spcPts val="0"/>
                        </a:spcBef>
                        <a:spcAft>
                          <a:spcPts val="0"/>
                        </a:spcAft>
                      </a:pPr>
                      <a:r>
                        <a:rPr lang="en-US" sz="1800" dirty="0">
                          <a:effectLst/>
                        </a:rPr>
                        <a:t>B2: Statement Y2</a:t>
                      </a:r>
                    </a:p>
                    <a:p>
                      <a:pPr marL="457200" marR="0" algn="l" rtl="1">
                        <a:spcBef>
                          <a:spcPts val="0"/>
                        </a:spcBef>
                        <a:spcAft>
                          <a:spcPts val="0"/>
                        </a:spcAft>
                      </a:pPr>
                      <a:r>
                        <a:rPr lang="en-US" sz="1800" dirty="0">
                          <a:effectLst/>
                        </a:rPr>
                        <a:t>       signal(s2);</a:t>
                      </a:r>
                      <a:endParaRPr lang="en-US" sz="1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573744388"/>
                  </a:ext>
                </a:extLst>
              </a:tr>
            </a:tbl>
          </a:graphicData>
        </a:graphic>
      </p:graphicFrame>
      <p:sp>
        <p:nvSpPr>
          <p:cNvPr id="11" name="مستطيل 10">
            <a:extLst>
              <a:ext uri="{FF2B5EF4-FFF2-40B4-BE49-F238E27FC236}">
                <a16:creationId xmlns:a16="http://schemas.microsoft.com/office/drawing/2014/main" id="{6277CD99-97E8-CDC3-55B4-F8FEE457AD9A}"/>
              </a:ext>
            </a:extLst>
          </p:cNvPr>
          <p:cNvSpPr/>
          <p:nvPr/>
        </p:nvSpPr>
        <p:spPr>
          <a:xfrm>
            <a:off x="3063240" y="1326679"/>
            <a:ext cx="3943350" cy="5232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Semaphore S1= 0, S2 = 0</a:t>
            </a:r>
          </a:p>
        </p:txBody>
      </p:sp>
      <p:pic>
        <p:nvPicPr>
          <p:cNvPr id="14" name="صورة 13">
            <a:extLst>
              <a:ext uri="{FF2B5EF4-FFF2-40B4-BE49-F238E27FC236}">
                <a16:creationId xmlns:a16="http://schemas.microsoft.com/office/drawing/2014/main" id="{4F1C8A1B-AEF7-E66E-E66A-E9E5FEAEF3AD}"/>
              </a:ext>
            </a:extLst>
          </p:cNvPr>
          <p:cNvPicPr>
            <a:picLocks noChangeAspect="1"/>
          </p:cNvPicPr>
          <p:nvPr/>
        </p:nvPicPr>
        <p:blipFill>
          <a:blip r:embed="rId6"/>
          <a:stretch>
            <a:fillRect/>
          </a:stretch>
        </p:blipFill>
        <p:spPr>
          <a:xfrm>
            <a:off x="5115744" y="4221578"/>
            <a:ext cx="1274170" cy="1651324"/>
          </a:xfrm>
          <a:prstGeom prst="rect">
            <a:avLst/>
          </a:prstGeom>
        </p:spPr>
      </p:pic>
      <p:sp>
        <p:nvSpPr>
          <p:cNvPr id="15" name="Rectangle 3">
            <a:extLst>
              <a:ext uri="{FF2B5EF4-FFF2-40B4-BE49-F238E27FC236}">
                <a16:creationId xmlns:a16="http://schemas.microsoft.com/office/drawing/2014/main" id="{F9BD8A77-54C2-A69D-0741-7765FC9B9143}"/>
              </a:ext>
            </a:extLst>
          </p:cNvPr>
          <p:cNvSpPr txBox="1">
            <a:spLocks noChangeArrowheads="1"/>
          </p:cNvSpPr>
          <p:nvPr/>
        </p:nvSpPr>
        <p:spPr>
          <a:xfrm>
            <a:off x="2205266" y="3699003"/>
            <a:ext cx="9602648" cy="354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In what order will the statements execute? </a:t>
            </a:r>
          </a:p>
        </p:txBody>
      </p:sp>
    </p:spTree>
    <p:extLst>
      <p:ext uri="{BB962C8B-B14F-4D97-AF65-F5344CB8AC3E}">
        <p14:creationId xmlns:p14="http://schemas.microsoft.com/office/powerpoint/2010/main" val="22348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984"/>
            <a:ext cx="9533101" cy="1610200"/>
          </a:xfrm>
          <a:prstGeom prst="rect">
            <a:avLst/>
          </a:prstGeom>
        </p:spPr>
      </p:pic>
      <p:sp>
        <p:nvSpPr>
          <p:cNvPr id="7" name="TextBox 6"/>
          <p:cNvSpPr txBox="1"/>
          <p:nvPr/>
        </p:nvSpPr>
        <p:spPr>
          <a:xfrm>
            <a:off x="2766935" y="307295"/>
            <a:ext cx="4535729" cy="954107"/>
          </a:xfrm>
          <a:prstGeom prst="rect">
            <a:avLst/>
          </a:prstGeom>
          <a:noFill/>
        </p:spPr>
        <p:txBody>
          <a:bodyPr wrap="none" rtlCol="0">
            <a:spAutoFit/>
          </a:bodyPr>
          <a:lstStyle/>
          <a:p>
            <a:r>
              <a:rPr lang="en-US" sz="2800" dirty="0">
                <a:solidFill>
                  <a:schemeClr val="bg1"/>
                </a:solidFill>
                <a:cs typeface="Tajawal Medium" panose="00000600000000000000" pitchFamily="2" charset="-78"/>
              </a:rPr>
              <a:t>Using semaphores for solving </a:t>
            </a:r>
          </a:p>
          <a:p>
            <a:r>
              <a:rPr lang="en-US" sz="2800" dirty="0">
                <a:solidFill>
                  <a:schemeClr val="bg1"/>
                </a:solidFill>
                <a:cs typeface="Tajawal Medium" panose="00000600000000000000" pitchFamily="2" charset="-78"/>
              </a:rPr>
              <a:t>critical section problems </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1" name="Rectangle 3">
            <a:extLst>
              <a:ext uri="{FF2B5EF4-FFF2-40B4-BE49-F238E27FC236}">
                <a16:creationId xmlns:a16="http://schemas.microsoft.com/office/drawing/2014/main" id="{037C9D69-947F-66BA-7685-8A1D44128220}"/>
              </a:ext>
            </a:extLst>
          </p:cNvPr>
          <p:cNvSpPr txBox="1">
            <a:spLocks noChangeArrowheads="1"/>
          </p:cNvSpPr>
          <p:nvPr/>
        </p:nvSpPr>
        <p:spPr>
          <a:xfrm>
            <a:off x="1692274" y="1644650"/>
            <a:ext cx="4628515" cy="40217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For n processes</a:t>
            </a:r>
          </a:p>
          <a:p>
            <a:r>
              <a:rPr lang="en-US" dirty="0"/>
              <a:t>Initialize S to 1</a:t>
            </a:r>
          </a:p>
          <a:p>
            <a:r>
              <a:rPr lang="en-US" dirty="0"/>
              <a:t>Then only 1 process is allowed into CS (mutual exclusion)</a:t>
            </a:r>
          </a:p>
          <a:p>
            <a:r>
              <a:rPr lang="en-US" dirty="0"/>
              <a:t>To allow k processes into CS, we initialize S to k</a:t>
            </a:r>
          </a:p>
        </p:txBody>
      </p:sp>
      <p:sp>
        <p:nvSpPr>
          <p:cNvPr id="12" name="Rectangle 4">
            <a:extLst>
              <a:ext uri="{FF2B5EF4-FFF2-40B4-BE49-F238E27FC236}">
                <a16:creationId xmlns:a16="http://schemas.microsoft.com/office/drawing/2014/main" id="{4B4D3F9F-CD79-6283-99D0-B6D273CD4162}"/>
              </a:ext>
            </a:extLst>
          </p:cNvPr>
          <p:cNvSpPr>
            <a:spLocks noChangeArrowheads="1"/>
          </p:cNvSpPr>
          <p:nvPr/>
        </p:nvSpPr>
        <p:spPr bwMode="auto">
          <a:xfrm>
            <a:off x="7555230" y="1893068"/>
            <a:ext cx="3068240" cy="2677656"/>
          </a:xfrm>
          <a:prstGeom prst="rect">
            <a:avLst/>
          </a:prstGeom>
          <a:noFill/>
          <a:ln w="19050" cap="sq">
            <a:solidFill>
              <a:schemeClr val="tx1"/>
            </a:solidFill>
            <a:miter lim="800000"/>
            <a:headEnd type="none" w="sm" len="sm"/>
            <a:tailEnd type="none" w="sm" len="sm"/>
          </a:ln>
          <a:effectLst/>
        </p:spPr>
        <p:txBody>
          <a:bodyPr wrap="square">
            <a:spAutoFit/>
          </a:bodyPr>
          <a:lstStyle/>
          <a:p>
            <a:r>
              <a:rPr lang="en-US" sz="2400" b="1" dirty="0">
                <a:latin typeface="Courier New" pitchFamily="49" charset="0"/>
              </a:rPr>
              <a:t>Process Pi:</a:t>
            </a:r>
          </a:p>
          <a:p>
            <a:r>
              <a:rPr lang="en-US" sz="2400" b="1" dirty="0">
                <a:latin typeface="Courier New" pitchFamily="49" charset="0"/>
              </a:rPr>
              <a:t>repeat</a:t>
            </a:r>
          </a:p>
          <a:p>
            <a:r>
              <a:rPr lang="en-US" sz="2400" b="1" dirty="0">
                <a:latin typeface="Courier New" pitchFamily="49" charset="0"/>
              </a:rPr>
              <a:t>  </a:t>
            </a:r>
            <a:r>
              <a:rPr lang="en-US" sz="2400" b="1" dirty="0">
                <a:solidFill>
                  <a:schemeClr val="hlink"/>
                </a:solidFill>
                <a:latin typeface="Courier New" pitchFamily="49" charset="0"/>
              </a:rPr>
              <a:t>wait(S);</a:t>
            </a:r>
            <a:endParaRPr lang="en-US" sz="2400" b="1" dirty="0">
              <a:latin typeface="Courier New" pitchFamily="49" charset="0"/>
            </a:endParaRPr>
          </a:p>
          <a:p>
            <a:r>
              <a:rPr lang="en-US" sz="2400" b="1" dirty="0">
                <a:latin typeface="Courier New" pitchFamily="49" charset="0"/>
              </a:rPr>
              <a:t>   CS</a:t>
            </a:r>
          </a:p>
          <a:p>
            <a:r>
              <a:rPr lang="en-US" sz="2400" b="1" dirty="0">
                <a:latin typeface="Courier New" pitchFamily="49" charset="0"/>
              </a:rPr>
              <a:t>  </a:t>
            </a:r>
            <a:r>
              <a:rPr lang="en-US" sz="2400" b="1" dirty="0">
                <a:solidFill>
                  <a:schemeClr val="hlink"/>
                </a:solidFill>
                <a:latin typeface="Courier New" pitchFamily="49" charset="0"/>
              </a:rPr>
              <a:t>signal(S);</a:t>
            </a:r>
            <a:endParaRPr lang="en-US" sz="2400" b="1" dirty="0">
              <a:latin typeface="Courier New" pitchFamily="49" charset="0"/>
            </a:endParaRPr>
          </a:p>
          <a:p>
            <a:r>
              <a:rPr lang="en-US" sz="2400" b="1" dirty="0">
                <a:latin typeface="Courier New" pitchFamily="49" charset="0"/>
              </a:rPr>
              <a:t>   RS</a:t>
            </a:r>
          </a:p>
          <a:p>
            <a:r>
              <a:rPr lang="en-US" sz="2400" b="1" dirty="0">
                <a:latin typeface="Courier New" pitchFamily="49" charset="0"/>
              </a:rPr>
              <a:t>forever</a:t>
            </a:r>
          </a:p>
        </p:txBody>
      </p:sp>
    </p:spTree>
    <p:extLst>
      <p:ext uri="{BB962C8B-B14F-4D97-AF65-F5344CB8AC3E}">
        <p14:creationId xmlns:p14="http://schemas.microsoft.com/office/powerpoint/2010/main" val="39218976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27328"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Some Problems when using semaphore</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1" name="Rectangle 3">
            <a:extLst>
              <a:ext uri="{FF2B5EF4-FFF2-40B4-BE49-F238E27FC236}">
                <a16:creationId xmlns:a16="http://schemas.microsoft.com/office/drawing/2014/main" id="{74E0804B-56AE-2DE9-B163-93A02BA39486}"/>
              </a:ext>
            </a:extLst>
          </p:cNvPr>
          <p:cNvSpPr txBox="1">
            <a:spLocks noChangeArrowheads="1"/>
          </p:cNvSpPr>
          <p:nvPr/>
        </p:nvSpPr>
        <p:spPr>
          <a:xfrm>
            <a:off x="2000066" y="1460212"/>
            <a:ext cx="9252536" cy="4906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tabLst>
                <a:tab pos="1882775" algn="ctr"/>
                <a:tab pos="4568825" algn="ctr"/>
              </a:tabLst>
            </a:pPr>
            <a:r>
              <a:rPr lang="en-US" altLang="en-US" b="1" dirty="0">
                <a:solidFill>
                  <a:srgbClr val="3366FF"/>
                </a:solidFill>
              </a:rPr>
              <a:t>Deadlock </a:t>
            </a:r>
            <a:r>
              <a:rPr lang="en-US" altLang="en-US" dirty="0"/>
              <a:t>– two or more processes are waiting indefinitely for an event that can be caused by only one of the waiting processes</a:t>
            </a:r>
          </a:p>
          <a:p>
            <a:pPr>
              <a:tabLst>
                <a:tab pos="1882775" algn="ctr"/>
                <a:tab pos="4568825" algn="ctr"/>
              </a:tabLst>
            </a:pPr>
            <a:r>
              <a:rPr lang="en-US" altLang="en-US" dirty="0">
                <a:solidFill>
                  <a:srgbClr val="000000"/>
                </a:solidFill>
              </a:rPr>
              <a:t>Let </a:t>
            </a:r>
            <a:r>
              <a:rPr lang="en-US" altLang="en-US" sz="2000" b="1" i="1" dirty="0">
                <a:solidFill>
                  <a:srgbClr val="000000"/>
                </a:solidFill>
                <a:latin typeface="Courier New" panose="02070309020205020404" pitchFamily="49" charset="0"/>
              </a:rPr>
              <a:t>S</a:t>
            </a:r>
            <a:r>
              <a:rPr lang="en-US" altLang="en-US" dirty="0">
                <a:solidFill>
                  <a:srgbClr val="000000"/>
                </a:solidFill>
              </a:rPr>
              <a:t> and</a:t>
            </a:r>
            <a:r>
              <a:rPr lang="en-US" altLang="en-US" sz="1600" b="1" dirty="0">
                <a:solidFill>
                  <a:srgbClr val="000000"/>
                </a:solidFill>
                <a:latin typeface="Courier New" panose="02070309020205020404" pitchFamily="49" charset="0"/>
              </a:rPr>
              <a:t> </a:t>
            </a:r>
            <a:r>
              <a:rPr lang="en-US" altLang="en-US" sz="2000" b="1" i="1" dirty="0">
                <a:solidFill>
                  <a:srgbClr val="000000"/>
                </a:solidFill>
                <a:latin typeface="Courier New" panose="02070309020205020404" pitchFamily="49" charset="0"/>
              </a:rPr>
              <a:t>Q</a:t>
            </a:r>
            <a:r>
              <a:rPr lang="en-US" altLang="en-US" sz="1600" b="1" dirty="0">
                <a:solidFill>
                  <a:srgbClr val="000000"/>
                </a:solidFill>
                <a:latin typeface="Courier New" panose="02070309020205020404" pitchFamily="49" charset="0"/>
              </a:rPr>
              <a:t> </a:t>
            </a:r>
            <a:r>
              <a:rPr lang="en-US" altLang="en-US" dirty="0">
                <a:solidFill>
                  <a:srgbClr val="000000"/>
                </a:solidFill>
              </a:rPr>
              <a:t>be </a:t>
            </a:r>
            <a:r>
              <a:rPr lang="en-US" altLang="en-US" dirty="0"/>
              <a:t>two semaphores initialized to 1</a:t>
            </a:r>
          </a:p>
          <a:p>
            <a:pPr>
              <a:buFont typeface="Monotype Sorts" pitchFamily="-84" charset="2"/>
              <a:buNone/>
              <a:tabLst>
                <a:tab pos="1882775" algn="ctr"/>
                <a:tab pos="4568825" algn="ctr"/>
              </a:tabLst>
            </a:pPr>
            <a:r>
              <a:rPr lang="en-US" altLang="en-US" i="1" dirty="0">
                <a:solidFill>
                  <a:srgbClr val="000000"/>
                </a:solidFill>
              </a:rPr>
              <a:t>		        P</a:t>
            </a:r>
            <a:r>
              <a:rPr lang="en-US" altLang="en-US" baseline="-25000" dirty="0">
                <a:solidFill>
                  <a:srgbClr val="000000"/>
                </a:solidFill>
              </a:rPr>
              <a:t>0</a:t>
            </a:r>
            <a:r>
              <a:rPr lang="en-US" altLang="en-US" dirty="0">
                <a:solidFill>
                  <a:srgbClr val="000000"/>
                </a:solidFill>
              </a:rPr>
              <a:t>	                            </a:t>
            </a:r>
            <a:r>
              <a:rPr lang="en-US" altLang="en-US" i="1" dirty="0">
                <a:solidFill>
                  <a:srgbClr val="000000"/>
                </a:solidFill>
              </a:rPr>
              <a:t>P</a:t>
            </a:r>
            <a:r>
              <a:rPr lang="en-US" altLang="en-US" baseline="-25000" dirty="0">
                <a:solidFill>
                  <a:srgbClr val="000000"/>
                </a:solidFill>
              </a:rPr>
              <a:t>1</a:t>
            </a:r>
          </a:p>
          <a:p>
            <a:pPr>
              <a:buFont typeface="Monotype Sorts" pitchFamily="-84" charset="2"/>
              <a:buNone/>
              <a:tabLst>
                <a:tab pos="1882775" algn="ctr"/>
                <a:tab pos="4568825" algn="ctr"/>
              </a:tabLst>
            </a:pPr>
            <a:r>
              <a:rPr lang="en-US" altLang="en-US" b="1" dirty="0">
                <a:solidFill>
                  <a:srgbClr val="000000"/>
                </a:solidFill>
                <a:latin typeface="Courier New" panose="02070309020205020404" pitchFamily="49" charset="0"/>
              </a:rPr>
              <a:t>	      </a:t>
            </a:r>
            <a:r>
              <a:rPr lang="en-US" altLang="en-US" sz="1600" b="1" dirty="0">
                <a:solidFill>
                  <a:srgbClr val="000000"/>
                </a:solidFill>
                <a:latin typeface="Courier New" panose="02070309020205020404" pitchFamily="49" charset="0"/>
              </a:rPr>
              <a:t>wait(S); 	              wait(Q);</a:t>
            </a:r>
          </a:p>
          <a:p>
            <a:pPr>
              <a:buFont typeface="Monotype Sorts" pitchFamily="-84" charset="2"/>
              <a:buNone/>
              <a:tabLst>
                <a:tab pos="1882775" algn="ctr"/>
                <a:tab pos="4568825" algn="ctr"/>
              </a:tabLst>
            </a:pPr>
            <a:r>
              <a:rPr lang="en-US" altLang="en-US" sz="1600" b="1" dirty="0">
                <a:solidFill>
                  <a:srgbClr val="000000"/>
                </a:solidFill>
                <a:latin typeface="Courier New" panose="02070309020205020404" pitchFamily="49" charset="0"/>
              </a:rPr>
              <a:t>	           wait(Q); 	              wait(S);</a:t>
            </a:r>
          </a:p>
          <a:p>
            <a:pPr>
              <a:buFont typeface="Monotype Sorts" pitchFamily="-84" charset="2"/>
              <a:buNone/>
              <a:tabLst>
                <a:tab pos="1882775" algn="ctr"/>
                <a:tab pos="4568825" algn="ctr"/>
              </a:tabLst>
            </a:pPr>
            <a:r>
              <a:rPr lang="en-US" altLang="en-US" sz="1600" b="1" dirty="0">
                <a:solidFill>
                  <a:srgbClr val="000000"/>
                </a:solidFill>
                <a:latin typeface="Courier New" panose="02070309020205020404" pitchFamily="49" charset="0"/>
              </a:rPr>
              <a:t>		 ...		     ...</a:t>
            </a:r>
          </a:p>
          <a:p>
            <a:pPr>
              <a:buFont typeface="Monotype Sorts" pitchFamily="-84" charset="2"/>
              <a:buNone/>
              <a:tabLst>
                <a:tab pos="1882775" algn="ctr"/>
                <a:tab pos="4568825" algn="ctr"/>
              </a:tabLst>
            </a:pPr>
            <a:r>
              <a:rPr lang="en-US" altLang="en-US" sz="1600" b="1" dirty="0">
                <a:solidFill>
                  <a:srgbClr val="000000"/>
                </a:solidFill>
                <a:latin typeface="Courier New" panose="02070309020205020404" pitchFamily="49" charset="0"/>
              </a:rPr>
              <a:t>	           signal(S);                 signal(Q);</a:t>
            </a:r>
          </a:p>
          <a:p>
            <a:pPr>
              <a:buFont typeface="Monotype Sorts" pitchFamily="-84" charset="2"/>
              <a:buNone/>
              <a:tabLst>
                <a:tab pos="1882775" algn="ctr"/>
                <a:tab pos="4568825" algn="ctr"/>
              </a:tabLst>
            </a:pPr>
            <a:r>
              <a:rPr lang="en-US" altLang="en-US" sz="1600" b="1" dirty="0">
                <a:solidFill>
                  <a:srgbClr val="000000"/>
                </a:solidFill>
                <a:latin typeface="Courier New" panose="02070309020205020404" pitchFamily="49" charset="0"/>
              </a:rPr>
              <a:t>             signal(Q);                 signal(S);</a:t>
            </a:r>
          </a:p>
          <a:p>
            <a:pPr>
              <a:buFont typeface="Monotype Sorts" pitchFamily="-84" charset="2"/>
              <a:buNone/>
              <a:tabLst>
                <a:tab pos="1882775" algn="ctr"/>
                <a:tab pos="4568825" algn="ctr"/>
              </a:tabLst>
            </a:pPr>
            <a:endParaRPr lang="en-US" altLang="en-US" sz="1600" b="1" dirty="0">
              <a:solidFill>
                <a:srgbClr val="000000"/>
              </a:solidFill>
              <a:latin typeface="Courier New" panose="02070309020205020404" pitchFamily="49" charset="0"/>
            </a:endParaRPr>
          </a:p>
        </p:txBody>
      </p:sp>
      <p:cxnSp>
        <p:nvCxnSpPr>
          <p:cNvPr id="15" name="رابط مستقيم 14">
            <a:extLst>
              <a:ext uri="{FF2B5EF4-FFF2-40B4-BE49-F238E27FC236}">
                <a16:creationId xmlns:a16="http://schemas.microsoft.com/office/drawing/2014/main" id="{473E4177-AADE-A23E-4BDA-E3770C78C8C8}"/>
              </a:ext>
            </a:extLst>
          </p:cNvPr>
          <p:cNvCxnSpPr>
            <a:cxnSpLocks/>
          </p:cNvCxnSpPr>
          <p:nvPr/>
        </p:nvCxnSpPr>
        <p:spPr>
          <a:xfrm>
            <a:off x="5977890" y="3429000"/>
            <a:ext cx="0" cy="230886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10535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27328"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Some Problems when using semaphore</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1" name="Rectangle 3">
            <a:extLst>
              <a:ext uri="{FF2B5EF4-FFF2-40B4-BE49-F238E27FC236}">
                <a16:creationId xmlns:a16="http://schemas.microsoft.com/office/drawing/2014/main" id="{090240F6-B688-5261-BCC2-AF9C65BCEF50}"/>
              </a:ext>
            </a:extLst>
          </p:cNvPr>
          <p:cNvSpPr txBox="1">
            <a:spLocks noChangeArrowheads="1"/>
          </p:cNvSpPr>
          <p:nvPr/>
        </p:nvSpPr>
        <p:spPr>
          <a:xfrm>
            <a:off x="1697404" y="1359477"/>
            <a:ext cx="9252536" cy="4906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Monotype Sorts" pitchFamily="-84" charset="2"/>
              <a:buNone/>
              <a:tabLst>
                <a:tab pos="1882775" algn="ctr"/>
                <a:tab pos="4568825" algn="ctr"/>
              </a:tabLst>
            </a:pPr>
            <a:endParaRPr lang="en-US" altLang="en-US" sz="1600" b="1" dirty="0">
              <a:solidFill>
                <a:srgbClr val="000000"/>
              </a:solidFill>
              <a:latin typeface="Courier New" panose="02070309020205020404" pitchFamily="49" charset="0"/>
            </a:endParaRPr>
          </a:p>
          <a:p>
            <a:pPr>
              <a:tabLst>
                <a:tab pos="1882775" algn="ctr"/>
                <a:tab pos="4568825" algn="ctr"/>
              </a:tabLst>
            </a:pPr>
            <a:r>
              <a:rPr lang="en-US" altLang="en-US" dirty="0">
                <a:sym typeface="MT Extra" panose="05050102010205020202" pitchFamily="18" charset="2"/>
              </a:rPr>
              <a:t>Consider if </a:t>
            </a:r>
            <a:r>
              <a:rPr lang="en-US" altLang="en-US" i="1" dirty="0">
                <a:solidFill>
                  <a:srgbClr val="000000"/>
                </a:solidFill>
              </a:rPr>
              <a:t>P</a:t>
            </a:r>
            <a:r>
              <a:rPr lang="en-US" altLang="en-US" baseline="-25000" dirty="0">
                <a:solidFill>
                  <a:srgbClr val="000000"/>
                </a:solidFill>
              </a:rPr>
              <a:t>0</a:t>
            </a:r>
            <a:r>
              <a:rPr lang="en-US" altLang="en-US" dirty="0">
                <a:sym typeface="MT Extra" panose="05050102010205020202" pitchFamily="18" charset="2"/>
              </a:rPr>
              <a:t> executes wait(S) and </a:t>
            </a:r>
            <a:r>
              <a:rPr lang="en-US" altLang="en-US" i="1" dirty="0">
                <a:solidFill>
                  <a:srgbClr val="000000"/>
                </a:solidFill>
              </a:rPr>
              <a:t>P</a:t>
            </a:r>
            <a:r>
              <a:rPr lang="en-US" altLang="en-US" baseline="-25000" dirty="0">
                <a:solidFill>
                  <a:srgbClr val="000000"/>
                </a:solidFill>
              </a:rPr>
              <a:t>1 </a:t>
            </a:r>
            <a:r>
              <a:rPr lang="en-US" altLang="en-US" dirty="0">
                <a:sym typeface="MT Extra" panose="05050102010205020202" pitchFamily="18" charset="2"/>
              </a:rPr>
              <a:t>wait(Q). When </a:t>
            </a:r>
            <a:r>
              <a:rPr lang="en-US" altLang="en-US" i="1" dirty="0">
                <a:solidFill>
                  <a:srgbClr val="000000"/>
                </a:solidFill>
              </a:rPr>
              <a:t>P</a:t>
            </a:r>
            <a:r>
              <a:rPr lang="en-US" altLang="en-US" baseline="-25000" dirty="0">
                <a:solidFill>
                  <a:srgbClr val="000000"/>
                </a:solidFill>
              </a:rPr>
              <a:t>0</a:t>
            </a:r>
            <a:r>
              <a:rPr lang="en-US" altLang="en-US" dirty="0">
                <a:sym typeface="MT Extra" panose="05050102010205020202" pitchFamily="18" charset="2"/>
              </a:rPr>
              <a:t> executes wait(Q), it must wait until </a:t>
            </a:r>
            <a:r>
              <a:rPr lang="en-US" altLang="en-US" i="1" dirty="0">
                <a:solidFill>
                  <a:srgbClr val="000000"/>
                </a:solidFill>
              </a:rPr>
              <a:t>P</a:t>
            </a:r>
            <a:r>
              <a:rPr lang="en-US" altLang="en-US" baseline="-25000" dirty="0">
                <a:solidFill>
                  <a:srgbClr val="000000"/>
                </a:solidFill>
              </a:rPr>
              <a:t>1 </a:t>
            </a:r>
            <a:r>
              <a:rPr lang="en-US" altLang="en-US" dirty="0">
                <a:sym typeface="MT Extra" panose="05050102010205020202" pitchFamily="18" charset="2"/>
              </a:rPr>
              <a:t>executes signal(Q)</a:t>
            </a:r>
          </a:p>
          <a:p>
            <a:pPr marL="0" indent="0">
              <a:buNone/>
              <a:tabLst>
                <a:tab pos="1882775" algn="ctr"/>
                <a:tab pos="4568825" algn="ctr"/>
              </a:tabLst>
            </a:pPr>
            <a:endParaRPr lang="en-US" altLang="en-US" dirty="0">
              <a:sym typeface="MT Extra" panose="05050102010205020202" pitchFamily="18" charset="2"/>
            </a:endParaRPr>
          </a:p>
          <a:p>
            <a:pPr>
              <a:tabLst>
                <a:tab pos="1882775" algn="ctr"/>
                <a:tab pos="4568825" algn="ctr"/>
              </a:tabLst>
            </a:pPr>
            <a:r>
              <a:rPr lang="en-US" altLang="en-US" dirty="0">
                <a:sym typeface="MT Extra" panose="05050102010205020202" pitchFamily="18" charset="2"/>
              </a:rPr>
              <a:t>However, </a:t>
            </a:r>
            <a:r>
              <a:rPr lang="en-US" altLang="en-US" i="1" dirty="0">
                <a:solidFill>
                  <a:srgbClr val="000000"/>
                </a:solidFill>
              </a:rPr>
              <a:t>P</a:t>
            </a:r>
            <a:r>
              <a:rPr lang="en-US" altLang="en-US" baseline="-25000" dirty="0">
                <a:solidFill>
                  <a:srgbClr val="000000"/>
                </a:solidFill>
              </a:rPr>
              <a:t>1 </a:t>
            </a:r>
            <a:r>
              <a:rPr lang="en-US" altLang="en-US" dirty="0">
                <a:sym typeface="MT Extra" panose="05050102010205020202" pitchFamily="18" charset="2"/>
              </a:rPr>
              <a:t>is waiting until </a:t>
            </a:r>
            <a:r>
              <a:rPr lang="en-US" altLang="en-US" i="1" dirty="0">
                <a:solidFill>
                  <a:srgbClr val="000000"/>
                </a:solidFill>
              </a:rPr>
              <a:t>P</a:t>
            </a:r>
            <a:r>
              <a:rPr lang="en-US" altLang="en-US" baseline="-25000" dirty="0">
                <a:solidFill>
                  <a:srgbClr val="000000"/>
                </a:solidFill>
              </a:rPr>
              <a:t>0</a:t>
            </a:r>
            <a:r>
              <a:rPr lang="en-US" altLang="en-US" dirty="0">
                <a:sym typeface="MT Extra" panose="05050102010205020202" pitchFamily="18" charset="2"/>
              </a:rPr>
              <a:t> execute signal(S).</a:t>
            </a:r>
          </a:p>
          <a:p>
            <a:pPr marL="0" indent="0">
              <a:buNone/>
              <a:tabLst>
                <a:tab pos="1882775" algn="ctr"/>
                <a:tab pos="4568825" algn="ctr"/>
              </a:tabLst>
            </a:pPr>
            <a:endParaRPr lang="en-US" altLang="en-US" dirty="0">
              <a:sym typeface="MT Extra" panose="05050102010205020202" pitchFamily="18" charset="2"/>
            </a:endParaRPr>
          </a:p>
          <a:p>
            <a:pPr>
              <a:tabLst>
                <a:tab pos="1882775" algn="ctr"/>
                <a:tab pos="4568825" algn="ctr"/>
              </a:tabLst>
            </a:pPr>
            <a:r>
              <a:rPr lang="en-US" altLang="en-US" dirty="0">
                <a:sym typeface="MT Extra" panose="05050102010205020202" pitchFamily="18" charset="2"/>
              </a:rPr>
              <a:t>Since these signal() operations will never be executed, </a:t>
            </a:r>
            <a:r>
              <a:rPr lang="en-US" altLang="en-US" i="1" dirty="0">
                <a:solidFill>
                  <a:srgbClr val="000000"/>
                </a:solidFill>
              </a:rPr>
              <a:t>P</a:t>
            </a:r>
            <a:r>
              <a:rPr lang="en-US" altLang="en-US" baseline="-25000" dirty="0">
                <a:solidFill>
                  <a:srgbClr val="000000"/>
                </a:solidFill>
              </a:rPr>
              <a:t>0 </a:t>
            </a:r>
            <a:r>
              <a:rPr lang="en-US" altLang="en-US" dirty="0">
                <a:sym typeface="MT Extra" panose="05050102010205020202" pitchFamily="18" charset="2"/>
              </a:rPr>
              <a:t>and </a:t>
            </a:r>
            <a:r>
              <a:rPr lang="en-US" altLang="en-US" i="1" dirty="0">
                <a:solidFill>
                  <a:srgbClr val="000000"/>
                </a:solidFill>
              </a:rPr>
              <a:t>P</a:t>
            </a:r>
            <a:r>
              <a:rPr lang="en-US" altLang="en-US" baseline="-25000" dirty="0">
                <a:solidFill>
                  <a:srgbClr val="000000"/>
                </a:solidFill>
              </a:rPr>
              <a:t>1 </a:t>
            </a:r>
            <a:r>
              <a:rPr lang="en-US" altLang="en-US" dirty="0">
                <a:sym typeface="MT Extra" panose="05050102010205020202" pitchFamily="18" charset="2"/>
              </a:rPr>
              <a:t>are </a:t>
            </a:r>
            <a:r>
              <a:rPr lang="en-US" altLang="en-US" b="1" dirty="0">
                <a:solidFill>
                  <a:srgbClr val="3366FF"/>
                </a:solidFill>
                <a:sym typeface="MT Extra" panose="05050102010205020202" pitchFamily="18" charset="2"/>
              </a:rPr>
              <a:t>deadlocked.</a:t>
            </a:r>
          </a:p>
        </p:txBody>
      </p:sp>
    </p:spTree>
    <p:extLst>
      <p:ext uri="{BB962C8B-B14F-4D97-AF65-F5344CB8AC3E}">
        <p14:creationId xmlns:p14="http://schemas.microsoft.com/office/powerpoint/2010/main" val="24687119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27328"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Some Problems when using semaphore</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0" name="Rectangle 3">
            <a:extLst>
              <a:ext uri="{FF2B5EF4-FFF2-40B4-BE49-F238E27FC236}">
                <a16:creationId xmlns:a16="http://schemas.microsoft.com/office/drawing/2014/main" id="{F80C0393-7534-D6E5-0E27-85808F9BFDA5}"/>
              </a:ext>
            </a:extLst>
          </p:cNvPr>
          <p:cNvSpPr txBox="1">
            <a:spLocks noChangeArrowheads="1"/>
          </p:cNvSpPr>
          <p:nvPr/>
        </p:nvSpPr>
        <p:spPr>
          <a:xfrm>
            <a:off x="1403013" y="1360125"/>
            <a:ext cx="10031781" cy="50768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
            <a:endParaRPr lang="en-US" altLang="en-US" dirty="0"/>
          </a:p>
          <a:p>
            <a:pPr>
              <a:lnSpc>
                <a:spcPct val="90000"/>
              </a:lnSpc>
              <a:tabLst>
                <a:tab pos="1882775" algn="ctr"/>
                <a:tab pos="4568825" algn="ctr"/>
              </a:tabLst>
            </a:pPr>
            <a:r>
              <a:rPr lang="en-US" altLang="en-US" dirty="0"/>
              <a:t>Other forms of deadlock:</a:t>
            </a:r>
          </a:p>
          <a:p>
            <a:pPr marL="0" indent="0">
              <a:lnSpc>
                <a:spcPct val="90000"/>
              </a:lnSpc>
              <a:buNone/>
              <a:tabLst>
                <a:tab pos="1882775" algn="ctr"/>
                <a:tab pos="4568825" algn="ctr"/>
              </a:tabLst>
            </a:pPr>
            <a:endParaRPr lang="en-US" altLang="en-US" sz="1600" dirty="0">
              <a:latin typeface="Courier New" panose="02070309020205020404" pitchFamily="49" charset="0"/>
            </a:endParaRPr>
          </a:p>
          <a:p>
            <a:pPr>
              <a:lnSpc>
                <a:spcPct val="90000"/>
              </a:lnSpc>
              <a:tabLst>
                <a:tab pos="1882775" algn="ctr"/>
                <a:tab pos="4568825" algn="ctr"/>
              </a:tabLst>
            </a:pPr>
            <a:r>
              <a:rPr lang="en-US" altLang="en-US" b="1" dirty="0">
                <a:solidFill>
                  <a:srgbClr val="3366FF"/>
                </a:solidFill>
                <a:sym typeface="MT Extra" panose="05050102010205020202" pitchFamily="18" charset="2"/>
              </a:rPr>
              <a:t>Starvation </a:t>
            </a:r>
            <a:r>
              <a:rPr lang="en-US" altLang="en-US" dirty="0"/>
              <a:t>– indefinite blocking  </a:t>
            </a:r>
          </a:p>
          <a:p>
            <a:pPr lvl="1">
              <a:lnSpc>
                <a:spcPct val="90000"/>
              </a:lnSpc>
              <a:tabLst>
                <a:tab pos="1882775" algn="ctr"/>
                <a:tab pos="4568825" algn="ctr"/>
              </a:tabLst>
            </a:pPr>
            <a:r>
              <a:rPr lang="en-US" altLang="en-US" dirty="0"/>
              <a:t>A process may never be removed from the semaphore queue in which it is suspended</a:t>
            </a:r>
          </a:p>
          <a:p>
            <a:pPr>
              <a:lnSpc>
                <a:spcPct val="90000"/>
              </a:lnSpc>
              <a:tabLst>
                <a:tab pos="1882775" algn="ctr"/>
                <a:tab pos="4568825" algn="ctr"/>
              </a:tabLst>
            </a:pPr>
            <a:r>
              <a:rPr lang="en-US" altLang="en-US" b="1" dirty="0">
                <a:solidFill>
                  <a:srgbClr val="3366FF"/>
                </a:solidFill>
              </a:rPr>
              <a:t>Priority Inversion </a:t>
            </a:r>
            <a:r>
              <a:rPr lang="en-US" altLang="en-US" dirty="0"/>
              <a:t>– Scheduling problem when lower-priority process holds a lock needed by higher-priority process</a:t>
            </a:r>
          </a:p>
          <a:p>
            <a:pPr>
              <a:tabLst>
                <a:tab pos="1882775" algn="ctr"/>
                <a:tab pos="4568825" algn="ctr"/>
              </a:tabLst>
            </a:pPr>
            <a:r>
              <a:rPr lang="en-US" altLang="en-US" sz="2400" dirty="0"/>
              <a:t>Solved via </a:t>
            </a:r>
            <a:r>
              <a:rPr lang="en-US" altLang="en-US" sz="2400" b="1" dirty="0"/>
              <a:t>priority-inheritance protocol</a:t>
            </a:r>
            <a:br>
              <a:rPr lang="en-US" altLang="en-US" sz="2400" b="1" dirty="0"/>
            </a:br>
            <a:endParaRPr lang="en-US" altLang="en-US" sz="2400" dirty="0"/>
          </a:p>
          <a:p>
            <a:pPr>
              <a:buFont typeface="Monotype Sorts" pitchFamily="-84" charset="2"/>
              <a:buNone/>
            </a:pPr>
            <a:endParaRPr lang="en-US" altLang="en-US" dirty="0"/>
          </a:p>
        </p:txBody>
      </p:sp>
    </p:spTree>
    <p:extLst>
      <p:ext uri="{BB962C8B-B14F-4D97-AF65-F5344CB8AC3E}">
        <p14:creationId xmlns:p14="http://schemas.microsoft.com/office/powerpoint/2010/main" val="25141314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25964"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Classical Problems of Synchronization</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1" name="Rectangle 3">
            <a:extLst>
              <a:ext uri="{FF2B5EF4-FFF2-40B4-BE49-F238E27FC236}">
                <a16:creationId xmlns:a16="http://schemas.microsoft.com/office/drawing/2014/main" id="{4E13F2E8-5807-967B-3782-B59341AFABD9}"/>
              </a:ext>
            </a:extLst>
          </p:cNvPr>
          <p:cNvSpPr txBox="1">
            <a:spLocks noChangeArrowheads="1"/>
          </p:cNvSpPr>
          <p:nvPr/>
        </p:nvSpPr>
        <p:spPr>
          <a:xfrm>
            <a:off x="1059389" y="1778846"/>
            <a:ext cx="10717870" cy="373013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tabLst>
                <a:tab pos="1882775" algn="ctr"/>
                <a:tab pos="4568825" algn="ctr"/>
              </a:tabLst>
            </a:pPr>
            <a:endParaRPr lang="en-US" altLang="en-US" sz="1600" b="1" dirty="0"/>
          </a:p>
        </p:txBody>
      </p:sp>
      <p:sp>
        <p:nvSpPr>
          <p:cNvPr id="10" name="Rectangle 3">
            <a:extLst>
              <a:ext uri="{FF2B5EF4-FFF2-40B4-BE49-F238E27FC236}">
                <a16:creationId xmlns:a16="http://schemas.microsoft.com/office/drawing/2014/main" id="{302A5F6C-B74E-CB82-2888-6BA8F2C04D58}"/>
              </a:ext>
            </a:extLst>
          </p:cNvPr>
          <p:cNvSpPr txBox="1">
            <a:spLocks noChangeArrowheads="1"/>
          </p:cNvSpPr>
          <p:nvPr/>
        </p:nvSpPr>
        <p:spPr>
          <a:xfrm>
            <a:off x="2049398" y="1723807"/>
            <a:ext cx="7524750"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Classical problems used to test newly-proposed synchronization schemes</a:t>
            </a:r>
          </a:p>
          <a:p>
            <a:endParaRPr lang="en-US" altLang="en-US" dirty="0"/>
          </a:p>
          <a:p>
            <a:pPr lvl="1"/>
            <a:r>
              <a:rPr lang="en-US" altLang="en-US" sz="2800" b="1" dirty="0">
                <a:solidFill>
                  <a:srgbClr val="3366FF"/>
                </a:solidFill>
              </a:rPr>
              <a:t>Bounded-Buffer Problem</a:t>
            </a:r>
          </a:p>
          <a:p>
            <a:pPr lvl="1"/>
            <a:r>
              <a:rPr lang="en-US" altLang="en-US" dirty="0"/>
              <a:t>Readers and Writers Problem</a:t>
            </a:r>
          </a:p>
          <a:p>
            <a:pPr lvl="1"/>
            <a:r>
              <a:rPr lang="en-US" altLang="en-US" dirty="0"/>
              <a:t>Dinning Philosopher</a:t>
            </a:r>
          </a:p>
        </p:txBody>
      </p:sp>
    </p:spTree>
    <p:extLst>
      <p:ext uri="{BB962C8B-B14F-4D97-AF65-F5344CB8AC3E}">
        <p14:creationId xmlns:p14="http://schemas.microsoft.com/office/powerpoint/2010/main" val="35062263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11977"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Bounded-Buffer Classical Problem</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2" name="مربع نص 11">
            <a:extLst>
              <a:ext uri="{FF2B5EF4-FFF2-40B4-BE49-F238E27FC236}">
                <a16:creationId xmlns:a16="http://schemas.microsoft.com/office/drawing/2014/main" id="{9DC24185-25D0-C0F4-CFEE-4FF9FD79BF64}"/>
              </a:ext>
            </a:extLst>
          </p:cNvPr>
          <p:cNvSpPr txBox="1"/>
          <p:nvPr/>
        </p:nvSpPr>
        <p:spPr>
          <a:xfrm>
            <a:off x="1967079" y="1321990"/>
            <a:ext cx="9777008" cy="4616648"/>
          </a:xfrm>
          <a:prstGeom prst="rect">
            <a:avLst/>
          </a:prstGeom>
          <a:noFill/>
        </p:spPr>
        <p:txBody>
          <a:bodyPr wrap="square">
            <a:spAutoFit/>
          </a:bodyPr>
          <a:lstStyle/>
          <a:p>
            <a:pPr marL="457200" indent="-457200">
              <a:buFont typeface="Arial" panose="020B0604020202020204" pitchFamily="34" charset="0"/>
              <a:buChar char="•"/>
            </a:pPr>
            <a:r>
              <a:rPr lang="en-US" altLang="en-US" sz="2800" dirty="0"/>
              <a:t>The Bounded Buffer Problem( Producer Consumer Problem), is one of the classic problems of synchronization.</a:t>
            </a:r>
          </a:p>
          <a:p>
            <a:pPr marL="457200" indent="-457200">
              <a:buFont typeface="Arial" panose="020B0604020202020204" pitchFamily="34" charset="0"/>
              <a:buChar char="•"/>
            </a:pPr>
            <a:endParaRPr lang="en-US" altLang="en-US" sz="2800" dirty="0"/>
          </a:p>
          <a:p>
            <a:pPr marL="457200" indent="-457200">
              <a:buFont typeface="Arial" panose="020B0604020202020204" pitchFamily="34" charset="0"/>
              <a:buChar char="•"/>
            </a:pPr>
            <a:r>
              <a:rPr lang="en-US" altLang="en-US" sz="2800" dirty="0"/>
              <a:t>There is  Buffer of n slots and each slot is capable of storing one unit of data.</a:t>
            </a:r>
          </a:p>
          <a:p>
            <a:pPr marL="457200" indent="-457200">
              <a:buFont typeface="Arial" panose="020B0604020202020204" pitchFamily="34" charset="0"/>
              <a:buChar char="•"/>
            </a:pPr>
            <a:endParaRPr lang="en-US" altLang="en-US" sz="1400" dirty="0"/>
          </a:p>
          <a:p>
            <a:pPr marL="457200" indent="-457200">
              <a:buFont typeface="Arial" panose="020B0604020202020204" pitchFamily="34" charset="0"/>
              <a:buChar char="•"/>
            </a:pPr>
            <a:r>
              <a:rPr lang="en-US" altLang="en-US" sz="2800" dirty="0"/>
              <a:t>There Are two processes running, namely, Producer and Consumer, which are operating on the buffer.</a:t>
            </a:r>
          </a:p>
          <a:p>
            <a:pPr marL="457200" indent="-457200">
              <a:buFont typeface="Arial" panose="020B0604020202020204" pitchFamily="34" charset="0"/>
              <a:buChar char="•"/>
            </a:pPr>
            <a:endParaRPr lang="en-US" altLang="en-US" sz="2800" dirty="0"/>
          </a:p>
          <a:p>
            <a:pPr marL="457200" indent="-457200">
              <a:buFont typeface="Arial" panose="020B0604020202020204" pitchFamily="34" charset="0"/>
              <a:buChar char="•"/>
            </a:pPr>
            <a:endParaRPr lang="en-US" altLang="en-US" sz="2800" dirty="0"/>
          </a:p>
          <a:p>
            <a:pPr marL="457200" indent="-457200">
              <a:buFont typeface="Arial" panose="020B0604020202020204" pitchFamily="34" charset="0"/>
              <a:buChar char="•"/>
            </a:pPr>
            <a:endParaRPr lang="en-US" altLang="en-US" sz="2800" dirty="0"/>
          </a:p>
        </p:txBody>
      </p:sp>
      <p:pic>
        <p:nvPicPr>
          <p:cNvPr id="11" name="صورة 10">
            <a:extLst>
              <a:ext uri="{FF2B5EF4-FFF2-40B4-BE49-F238E27FC236}">
                <a16:creationId xmlns:a16="http://schemas.microsoft.com/office/drawing/2014/main" id="{3EEBE206-83A2-DA61-9069-534ACF1AFF4F}"/>
              </a:ext>
            </a:extLst>
          </p:cNvPr>
          <p:cNvPicPr>
            <a:picLocks noChangeAspect="1"/>
          </p:cNvPicPr>
          <p:nvPr/>
        </p:nvPicPr>
        <p:blipFill>
          <a:blip r:embed="rId6"/>
          <a:stretch>
            <a:fillRect/>
          </a:stretch>
        </p:blipFill>
        <p:spPr>
          <a:xfrm>
            <a:off x="3949280" y="4730008"/>
            <a:ext cx="6086475" cy="1228725"/>
          </a:xfrm>
          <a:prstGeom prst="rect">
            <a:avLst/>
          </a:prstGeom>
        </p:spPr>
      </p:pic>
    </p:spTree>
    <p:extLst>
      <p:ext uri="{BB962C8B-B14F-4D97-AF65-F5344CB8AC3E}">
        <p14:creationId xmlns:p14="http://schemas.microsoft.com/office/powerpoint/2010/main" val="21737843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104367"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11977"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Bounded-Buffer Classical Problem</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1" name="Rectangle 3">
            <a:extLst>
              <a:ext uri="{FF2B5EF4-FFF2-40B4-BE49-F238E27FC236}">
                <a16:creationId xmlns:a16="http://schemas.microsoft.com/office/drawing/2014/main" id="{6B0BD35A-E08E-4F10-06CD-57C3001C5EC7}"/>
              </a:ext>
            </a:extLst>
          </p:cNvPr>
          <p:cNvSpPr txBox="1">
            <a:spLocks noChangeArrowheads="1"/>
          </p:cNvSpPr>
          <p:nvPr/>
        </p:nvSpPr>
        <p:spPr>
          <a:xfrm>
            <a:off x="1599626" y="1277282"/>
            <a:ext cx="10147787" cy="487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The Producer tries to insert data into an empty slot of the buffer.</a:t>
            </a:r>
          </a:p>
          <a:p>
            <a:endParaRPr lang="en-US" altLang="en-US" sz="1400" dirty="0"/>
          </a:p>
          <a:p>
            <a:r>
              <a:rPr lang="en-US" altLang="en-US" dirty="0"/>
              <a:t>The consumer tries to remove data from a filled slot in the buffer.</a:t>
            </a:r>
          </a:p>
          <a:p>
            <a:endParaRPr lang="en-US" altLang="en-US" dirty="0"/>
          </a:p>
          <a:p>
            <a:r>
              <a:rPr lang="en-US" altLang="en-US" dirty="0"/>
              <a:t>The problems Comes from the following:</a:t>
            </a:r>
          </a:p>
          <a:p>
            <a:pPr lvl="1"/>
            <a:r>
              <a:rPr lang="en-US" altLang="en-US" sz="2600" b="1" dirty="0">
                <a:solidFill>
                  <a:srgbClr val="3366FF"/>
                </a:solidFill>
              </a:rPr>
              <a:t>The Producer must not insert data when the buffer is full.</a:t>
            </a:r>
          </a:p>
          <a:p>
            <a:pPr lvl="1"/>
            <a:r>
              <a:rPr lang="en-US" altLang="en-US" sz="2600" b="1" dirty="0">
                <a:solidFill>
                  <a:srgbClr val="3366FF"/>
                </a:solidFill>
              </a:rPr>
              <a:t>The Consumer must not remove data when the buffer is empty.</a:t>
            </a:r>
          </a:p>
          <a:p>
            <a:pPr lvl="1"/>
            <a:r>
              <a:rPr lang="en-US" altLang="en-US" sz="2600" b="1" dirty="0">
                <a:solidFill>
                  <a:srgbClr val="3366FF"/>
                </a:solidFill>
              </a:rPr>
              <a:t>The Producer and Consumer should not insert and remove data simultaneously.</a:t>
            </a:r>
          </a:p>
        </p:txBody>
      </p:sp>
    </p:spTree>
    <p:extLst>
      <p:ext uri="{BB962C8B-B14F-4D97-AF65-F5344CB8AC3E}">
        <p14:creationId xmlns:p14="http://schemas.microsoft.com/office/powerpoint/2010/main" val="12033656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11977"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Bounded-Buffer Classical Problem</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0" name="مربع نص 9">
            <a:extLst>
              <a:ext uri="{FF2B5EF4-FFF2-40B4-BE49-F238E27FC236}">
                <a16:creationId xmlns:a16="http://schemas.microsoft.com/office/drawing/2014/main" id="{402DC10E-76B6-54AE-94F5-82BE1DE57CBC}"/>
              </a:ext>
            </a:extLst>
          </p:cNvPr>
          <p:cNvSpPr txBox="1"/>
          <p:nvPr/>
        </p:nvSpPr>
        <p:spPr>
          <a:xfrm>
            <a:off x="1975559" y="1463716"/>
            <a:ext cx="9666096" cy="4401205"/>
          </a:xfrm>
          <a:prstGeom prst="rect">
            <a:avLst/>
          </a:prstGeom>
          <a:noFill/>
        </p:spPr>
        <p:txBody>
          <a:bodyPr wrap="square">
            <a:spAutoFit/>
          </a:bodyPr>
          <a:lstStyle/>
          <a:p>
            <a:pPr marL="457200" indent="-457200">
              <a:buFont typeface="Arial" panose="020B0604020202020204" pitchFamily="34" charset="0"/>
              <a:buChar char="•"/>
            </a:pPr>
            <a:r>
              <a:rPr lang="en-US" altLang="en-US" sz="2800" dirty="0"/>
              <a:t>We will make use of three semaphores:</a:t>
            </a:r>
          </a:p>
          <a:p>
            <a:pPr marL="914400" lvl="1" indent="-457200">
              <a:buFont typeface="Arial" panose="020B0604020202020204" pitchFamily="34" charset="0"/>
              <a:buChar char="•"/>
            </a:pPr>
            <a:r>
              <a:rPr lang="en-US" altLang="en-US" sz="2400" b="1" dirty="0">
                <a:solidFill>
                  <a:srgbClr val="3366FF"/>
                </a:solidFill>
              </a:rPr>
              <a:t>Semaphore mutex </a:t>
            </a:r>
            <a:r>
              <a:rPr lang="en-US" altLang="en-US" sz="2800" dirty="0"/>
              <a:t>initialized to the value 1, which is used to acquire and release the lock.</a:t>
            </a:r>
          </a:p>
          <a:p>
            <a:pPr marL="914400" lvl="1" indent="-457200">
              <a:buFont typeface="Arial" panose="020B0604020202020204" pitchFamily="34" charset="0"/>
              <a:buChar char="•"/>
            </a:pPr>
            <a:r>
              <a:rPr lang="en-US" altLang="en-US" sz="2400" b="1" dirty="0">
                <a:solidFill>
                  <a:srgbClr val="3366FF"/>
                </a:solidFill>
              </a:rPr>
              <a:t>Semaphore full </a:t>
            </a:r>
            <a:r>
              <a:rPr lang="en-US" altLang="en-US" sz="2800" dirty="0"/>
              <a:t>initialized to the value 0, since initially there is no full slots. </a:t>
            </a:r>
          </a:p>
          <a:p>
            <a:pPr marL="914400" lvl="1" indent="-457200">
              <a:buFont typeface="Arial" panose="020B0604020202020204" pitchFamily="34" charset="0"/>
              <a:buChar char="•"/>
            </a:pPr>
            <a:r>
              <a:rPr lang="en-US" altLang="en-US" sz="2400" b="1" dirty="0">
                <a:solidFill>
                  <a:srgbClr val="3366FF"/>
                </a:solidFill>
              </a:rPr>
              <a:t>Semaphore empty </a:t>
            </a:r>
            <a:r>
              <a:rPr lang="en-US" altLang="en-US" sz="2800" dirty="0"/>
              <a:t>initialized to the value n, since initially all slots are empty.</a:t>
            </a:r>
          </a:p>
          <a:p>
            <a:pPr marL="914400" lvl="1" indent="-457200">
              <a:buFont typeface="Arial" panose="020B0604020202020204" pitchFamily="34" charset="0"/>
              <a:buChar char="•"/>
            </a:pPr>
            <a:endParaRPr lang="en-US" altLang="en-US" sz="2800" dirty="0"/>
          </a:p>
          <a:p>
            <a:pPr marL="914400" lvl="1" indent="-457200">
              <a:buFont typeface="Arial" panose="020B0604020202020204" pitchFamily="34" charset="0"/>
              <a:buChar char="•"/>
            </a:pPr>
            <a:r>
              <a:rPr lang="en-US" altLang="en-US" sz="2800" dirty="0"/>
              <a:t>n buffers, each can hold one item</a:t>
            </a:r>
          </a:p>
          <a:p>
            <a:pPr marL="457200" indent="-457200">
              <a:buFont typeface="Arial" panose="020B0604020202020204" pitchFamily="34" charset="0"/>
              <a:buChar char="•"/>
            </a:pPr>
            <a:endParaRPr lang="en-US" sz="2800" dirty="0"/>
          </a:p>
        </p:txBody>
      </p:sp>
    </p:spTree>
    <p:extLst>
      <p:ext uri="{BB962C8B-B14F-4D97-AF65-F5344CB8AC3E}">
        <p14:creationId xmlns:p14="http://schemas.microsoft.com/office/powerpoint/2010/main" val="30888499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11977"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Bounded-Buffer Classical Problem</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1" name="Rectangle 3">
            <a:extLst>
              <a:ext uri="{FF2B5EF4-FFF2-40B4-BE49-F238E27FC236}">
                <a16:creationId xmlns:a16="http://schemas.microsoft.com/office/drawing/2014/main" id="{6B0BD35A-E08E-4F10-06CD-57C3001C5EC7}"/>
              </a:ext>
            </a:extLst>
          </p:cNvPr>
          <p:cNvSpPr txBox="1">
            <a:spLocks noChangeArrowheads="1"/>
          </p:cNvSpPr>
          <p:nvPr/>
        </p:nvSpPr>
        <p:spPr>
          <a:xfrm>
            <a:off x="1435080" y="1253070"/>
            <a:ext cx="7268513" cy="487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1800" dirty="0"/>
              <a:t>The structure of the producer process</a:t>
            </a:r>
          </a:p>
          <a:p>
            <a:pPr>
              <a:buFont typeface="Monotype Sorts" pitchFamily="-84" charset="2"/>
              <a:buNone/>
            </a:pPr>
            <a:endParaRPr lang="en-US" altLang="en-US" sz="1800" b="1" dirty="0">
              <a:latin typeface="Courier New" panose="02070309020205020404" pitchFamily="49" charset="0"/>
            </a:endParaRPr>
          </a:p>
          <a:p>
            <a:pPr>
              <a:buFont typeface="Monotype Sorts" pitchFamily="-84" charset="2"/>
              <a:buNone/>
            </a:pPr>
            <a:r>
              <a:rPr lang="en-US" altLang="en-US" sz="1800" b="1" dirty="0">
                <a:latin typeface="Courier New" panose="02070309020205020404" pitchFamily="49" charset="0"/>
              </a:rPr>
              <a:t>     while (true) { </a:t>
            </a:r>
          </a:p>
          <a:p>
            <a:pPr>
              <a:buFont typeface="Monotype Sorts" pitchFamily="-84" charset="2"/>
              <a:buNone/>
            </a:pPr>
            <a:r>
              <a:rPr lang="en-US" altLang="en-US" sz="1800" b="1" dirty="0">
                <a:latin typeface="Courier New" panose="02070309020205020404" pitchFamily="49" charset="0"/>
              </a:rPr>
              <a:t>          ...</a:t>
            </a:r>
            <a:br>
              <a:rPr lang="en-US" altLang="en-US" sz="1800" b="1" dirty="0">
                <a:latin typeface="Courier New" panose="02070309020205020404" pitchFamily="49" charset="0"/>
              </a:rPr>
            </a:br>
            <a:r>
              <a:rPr lang="en-US" altLang="en-US" sz="1800" b="1" dirty="0">
                <a:latin typeface="Courier New" panose="02070309020205020404" pitchFamily="49" charset="0"/>
              </a:rPr>
              <a:t>        /* produce an item in </a:t>
            </a:r>
            <a:r>
              <a:rPr lang="en-US" altLang="en-US" sz="1800" b="1" dirty="0" err="1">
                <a:latin typeface="Courier New" panose="02070309020205020404" pitchFamily="49" charset="0"/>
              </a:rPr>
              <a:t>next_produced</a:t>
            </a:r>
            <a:r>
              <a:rPr lang="en-US" altLang="en-US" sz="1800" b="1" dirty="0">
                <a:latin typeface="Courier New" panose="02070309020205020404" pitchFamily="49" charset="0"/>
              </a:rPr>
              <a:t> */ </a:t>
            </a:r>
          </a:p>
          <a:p>
            <a:pPr>
              <a:buFont typeface="Monotype Sorts" pitchFamily="-84" charset="2"/>
              <a:buNone/>
            </a:pPr>
            <a:r>
              <a:rPr lang="en-US" altLang="en-US" sz="1800" b="1" dirty="0">
                <a:latin typeface="Courier New" panose="02070309020205020404" pitchFamily="49" charset="0"/>
              </a:rPr>
              <a:t>          ... </a:t>
            </a:r>
          </a:p>
          <a:p>
            <a:pPr>
              <a:buFont typeface="Monotype Sorts" pitchFamily="-84" charset="2"/>
              <a:buNone/>
            </a:pPr>
            <a:r>
              <a:rPr lang="en-US" altLang="en-US" sz="1800" b="1" dirty="0">
                <a:latin typeface="Courier New" panose="02070309020205020404" pitchFamily="49" charset="0"/>
              </a:rPr>
              <a:t>        wait(empty); </a:t>
            </a:r>
          </a:p>
          <a:p>
            <a:pPr>
              <a:buFont typeface="Monotype Sorts" pitchFamily="-84" charset="2"/>
              <a:buNone/>
            </a:pPr>
            <a:r>
              <a:rPr lang="en-US" altLang="en-US" sz="1800" b="1" dirty="0">
                <a:latin typeface="Courier New" panose="02070309020205020404" pitchFamily="49" charset="0"/>
              </a:rPr>
              <a:t>        wait(mutex); </a:t>
            </a:r>
          </a:p>
          <a:p>
            <a:pPr>
              <a:buFont typeface="Monotype Sorts" pitchFamily="-84" charset="2"/>
              <a:buNone/>
            </a:pPr>
            <a:r>
              <a:rPr lang="en-US" altLang="en-US" sz="1800" b="1" dirty="0">
                <a:latin typeface="Courier New" panose="02070309020205020404" pitchFamily="49" charset="0"/>
              </a:rPr>
              <a:t>           ...</a:t>
            </a:r>
            <a:br>
              <a:rPr lang="en-US" altLang="en-US" sz="1800" b="1" dirty="0">
                <a:latin typeface="Courier New" panose="02070309020205020404" pitchFamily="49" charset="0"/>
              </a:rPr>
            </a:br>
            <a:r>
              <a:rPr lang="en-US" altLang="en-US" sz="1800" b="1" dirty="0">
                <a:latin typeface="Courier New" panose="02070309020205020404" pitchFamily="49" charset="0"/>
              </a:rPr>
              <a:t>        /* add next produced to the buffer */ </a:t>
            </a:r>
          </a:p>
          <a:p>
            <a:pPr>
              <a:buFont typeface="Monotype Sorts" pitchFamily="-84" charset="2"/>
              <a:buNone/>
            </a:pPr>
            <a:r>
              <a:rPr lang="en-US" altLang="en-US" sz="1800" b="1" dirty="0">
                <a:latin typeface="Courier New" panose="02070309020205020404" pitchFamily="49" charset="0"/>
              </a:rPr>
              <a:t>           ... </a:t>
            </a:r>
          </a:p>
          <a:p>
            <a:pPr>
              <a:buFont typeface="Monotype Sorts" pitchFamily="-84" charset="2"/>
              <a:buNone/>
            </a:pPr>
            <a:r>
              <a:rPr lang="en-US" altLang="en-US" sz="1800" b="1" dirty="0">
                <a:latin typeface="Courier New" panose="02070309020205020404" pitchFamily="49" charset="0"/>
              </a:rPr>
              <a:t>        signal(mutex); </a:t>
            </a:r>
          </a:p>
          <a:p>
            <a:pPr>
              <a:buFont typeface="Monotype Sorts" pitchFamily="-84" charset="2"/>
              <a:buNone/>
            </a:pPr>
            <a:r>
              <a:rPr lang="en-US" altLang="en-US" sz="1800" b="1" dirty="0">
                <a:latin typeface="Courier New" panose="02070309020205020404" pitchFamily="49" charset="0"/>
              </a:rPr>
              <a:t>        signal(full); </a:t>
            </a:r>
          </a:p>
          <a:p>
            <a:pPr>
              <a:buFont typeface="Monotype Sorts" pitchFamily="-84" charset="2"/>
              <a:buNone/>
            </a:pPr>
            <a:r>
              <a:rPr lang="en-US" altLang="en-US" sz="1800" b="1" dirty="0">
                <a:latin typeface="Courier New" panose="02070309020205020404" pitchFamily="49" charset="0"/>
              </a:rPr>
              <a:t>     }</a:t>
            </a:r>
            <a:br>
              <a:rPr lang="en-US" altLang="en-US" sz="1800" b="1" dirty="0">
                <a:latin typeface="Courier New" panose="02070309020205020404" pitchFamily="49" charset="0"/>
              </a:rPr>
            </a:br>
            <a:endParaRPr lang="en-US" altLang="en-US" sz="1800" b="1" dirty="0">
              <a:latin typeface="Courier New" panose="02070309020205020404" pitchFamily="49" charset="0"/>
            </a:endParaRPr>
          </a:p>
        </p:txBody>
      </p:sp>
      <p:sp>
        <p:nvSpPr>
          <p:cNvPr id="12" name="مربع نص 11">
            <a:extLst>
              <a:ext uri="{FF2B5EF4-FFF2-40B4-BE49-F238E27FC236}">
                <a16:creationId xmlns:a16="http://schemas.microsoft.com/office/drawing/2014/main" id="{9DC24185-25D0-C0F4-CFEE-4FF9FD79BF64}"/>
              </a:ext>
            </a:extLst>
          </p:cNvPr>
          <p:cNvSpPr txBox="1"/>
          <p:nvPr/>
        </p:nvSpPr>
        <p:spPr>
          <a:xfrm>
            <a:off x="7481081" y="1321649"/>
            <a:ext cx="4511992" cy="1323439"/>
          </a:xfrm>
          <a:prstGeom prst="rect">
            <a:avLst/>
          </a:prstGeom>
          <a:noFill/>
        </p:spPr>
        <p:txBody>
          <a:bodyPr wrap="square">
            <a:spAutoFit/>
          </a:bodyPr>
          <a:lstStyle/>
          <a:p>
            <a:r>
              <a:rPr lang="en-US" altLang="en-US" sz="2000" b="1" i="1" dirty="0">
                <a:solidFill>
                  <a:srgbClr val="00B0F0"/>
                </a:solidFill>
              </a:rPr>
              <a:t>n</a:t>
            </a:r>
            <a:r>
              <a:rPr lang="en-US" altLang="en-US" dirty="0">
                <a:solidFill>
                  <a:srgbClr val="00B0F0"/>
                </a:solidFill>
              </a:rPr>
              <a:t> buffers, each can hold one item</a:t>
            </a:r>
          </a:p>
          <a:p>
            <a:r>
              <a:rPr lang="en-US" altLang="en-US" dirty="0">
                <a:solidFill>
                  <a:srgbClr val="00B0F0"/>
                </a:solidFill>
              </a:rPr>
              <a:t>Semaphore </a:t>
            </a:r>
            <a:r>
              <a:rPr lang="en-US" altLang="en-US" sz="2000" b="1" dirty="0">
                <a:solidFill>
                  <a:srgbClr val="00B0F0"/>
                </a:solidFill>
                <a:latin typeface="Courier New" panose="02070309020205020404" pitchFamily="49" charset="0"/>
              </a:rPr>
              <a:t>mutex</a:t>
            </a:r>
            <a:r>
              <a:rPr lang="en-US" altLang="en-US" dirty="0">
                <a:solidFill>
                  <a:srgbClr val="00B0F0"/>
                </a:solidFill>
              </a:rPr>
              <a:t> initialized to the value 1</a:t>
            </a:r>
          </a:p>
          <a:p>
            <a:r>
              <a:rPr lang="en-US" altLang="en-US" dirty="0">
                <a:solidFill>
                  <a:srgbClr val="00B0F0"/>
                </a:solidFill>
              </a:rPr>
              <a:t>Semaphore </a:t>
            </a:r>
            <a:r>
              <a:rPr lang="en-US" altLang="en-US" sz="2000" b="1" dirty="0">
                <a:solidFill>
                  <a:srgbClr val="00B0F0"/>
                </a:solidFill>
                <a:latin typeface="Courier New" panose="02070309020205020404" pitchFamily="49" charset="0"/>
              </a:rPr>
              <a:t>full</a:t>
            </a:r>
            <a:r>
              <a:rPr lang="en-US" altLang="en-US" dirty="0">
                <a:solidFill>
                  <a:srgbClr val="00B0F0"/>
                </a:solidFill>
              </a:rPr>
              <a:t> initialized to the value 0</a:t>
            </a:r>
          </a:p>
          <a:p>
            <a:r>
              <a:rPr lang="en-US" altLang="en-US" dirty="0">
                <a:solidFill>
                  <a:srgbClr val="00B0F0"/>
                </a:solidFill>
              </a:rPr>
              <a:t>Semaphore </a:t>
            </a:r>
            <a:r>
              <a:rPr lang="en-US" altLang="en-US" sz="2000" b="1" dirty="0">
                <a:solidFill>
                  <a:srgbClr val="00B0F0"/>
                </a:solidFill>
                <a:latin typeface="Courier New" panose="02070309020205020404" pitchFamily="49" charset="0"/>
              </a:rPr>
              <a:t>empty</a:t>
            </a:r>
            <a:r>
              <a:rPr lang="en-US" altLang="en-US" b="1" dirty="0">
                <a:solidFill>
                  <a:srgbClr val="00B0F0"/>
                </a:solidFill>
                <a:latin typeface="Courier New" panose="02070309020205020404" pitchFamily="49" charset="0"/>
              </a:rPr>
              <a:t> </a:t>
            </a:r>
            <a:r>
              <a:rPr lang="en-US" altLang="en-US" dirty="0">
                <a:solidFill>
                  <a:srgbClr val="00B0F0"/>
                </a:solidFill>
              </a:rPr>
              <a:t>initialized to the value n</a:t>
            </a:r>
          </a:p>
        </p:txBody>
      </p:sp>
    </p:spTree>
    <p:extLst>
      <p:ext uri="{BB962C8B-B14F-4D97-AF65-F5344CB8AC3E}">
        <p14:creationId xmlns:p14="http://schemas.microsoft.com/office/powerpoint/2010/main" val="1065021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11977"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Bounded-Buffer Classical Problem</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1" name="Rectangle 3">
            <a:extLst>
              <a:ext uri="{FF2B5EF4-FFF2-40B4-BE49-F238E27FC236}">
                <a16:creationId xmlns:a16="http://schemas.microsoft.com/office/drawing/2014/main" id="{B816598C-9293-76C1-B341-2615160D1B7C}"/>
              </a:ext>
            </a:extLst>
          </p:cNvPr>
          <p:cNvSpPr txBox="1">
            <a:spLocks noChangeArrowheads="1"/>
          </p:cNvSpPr>
          <p:nvPr/>
        </p:nvSpPr>
        <p:spPr>
          <a:xfrm>
            <a:off x="1771171" y="1371241"/>
            <a:ext cx="9533100" cy="4876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000" dirty="0"/>
              <a:t>The structure of the consumer process</a:t>
            </a:r>
          </a:p>
          <a:p>
            <a:pPr>
              <a:buFont typeface="Monotype Sorts" pitchFamily="-84" charset="2"/>
              <a:buNone/>
            </a:pPr>
            <a:r>
              <a:rPr lang="en-US" altLang="en-US" sz="2000" b="1" dirty="0">
                <a:latin typeface="Courier New" panose="02070309020205020404" pitchFamily="49" charset="0"/>
                <a:cs typeface="Courier New" panose="02070309020205020404" pitchFamily="49" charset="0"/>
              </a:rPr>
              <a:t>     while (true) { </a:t>
            </a:r>
          </a:p>
          <a:p>
            <a:pPr>
              <a:buFont typeface="Monotype Sorts" pitchFamily="-84" charset="2"/>
              <a:buNone/>
            </a:pPr>
            <a:r>
              <a:rPr lang="en-US" altLang="en-US" sz="2000" b="1" dirty="0">
                <a:latin typeface="Courier New" panose="02070309020205020404" pitchFamily="49" charset="0"/>
                <a:cs typeface="Courier New" panose="02070309020205020404" pitchFamily="49" charset="0"/>
              </a:rPr>
              <a:t>        wait(full); </a:t>
            </a:r>
          </a:p>
          <a:p>
            <a:pPr>
              <a:buFont typeface="Monotype Sorts" pitchFamily="-84" charset="2"/>
              <a:buNone/>
            </a:pPr>
            <a:r>
              <a:rPr lang="en-US" altLang="en-US" sz="2000" b="1" dirty="0">
                <a:latin typeface="Courier New" panose="02070309020205020404" pitchFamily="49" charset="0"/>
                <a:cs typeface="Courier New" panose="02070309020205020404" pitchFamily="49" charset="0"/>
              </a:rPr>
              <a:t>        wait(mutex); </a:t>
            </a:r>
          </a:p>
          <a:p>
            <a:pPr>
              <a:buFont typeface="Monotype Sorts" pitchFamily="-84" charset="2"/>
              <a:buNone/>
            </a:pPr>
            <a:r>
              <a:rPr lang="en-US" altLang="en-US" sz="2000" b="1" dirty="0">
                <a:latin typeface="Courier New" panose="02070309020205020404" pitchFamily="49" charset="0"/>
                <a:cs typeface="Courier New" panose="02070309020205020404" pitchFamily="49" charset="0"/>
              </a:rPr>
              <a:t>           ...</a:t>
            </a:r>
            <a:br>
              <a:rPr lang="en-US" altLang="en-US" sz="2000" b="1" dirty="0">
                <a:latin typeface="Courier New" panose="02070309020205020404" pitchFamily="49" charset="0"/>
                <a:cs typeface="Courier New" panose="02070309020205020404" pitchFamily="49" charset="0"/>
              </a:rPr>
            </a:br>
            <a:r>
              <a:rPr lang="en-US" altLang="en-US" sz="2000" b="1" dirty="0">
                <a:latin typeface="Courier New" panose="02070309020205020404" pitchFamily="49" charset="0"/>
                <a:cs typeface="Courier New" panose="02070309020205020404" pitchFamily="49" charset="0"/>
              </a:rPr>
              <a:t>        /* remove an item from buffer to </a:t>
            </a:r>
            <a:r>
              <a:rPr lang="en-US" altLang="en-US" sz="2000" b="1" dirty="0" err="1">
                <a:latin typeface="Courier New" panose="02070309020205020404" pitchFamily="49" charset="0"/>
                <a:cs typeface="Courier New" panose="02070309020205020404" pitchFamily="49" charset="0"/>
              </a:rPr>
              <a:t>next_consumed</a:t>
            </a:r>
            <a:r>
              <a:rPr lang="en-US" altLang="en-US" sz="2000" b="1" dirty="0">
                <a:latin typeface="Courier New" panose="02070309020205020404" pitchFamily="49" charset="0"/>
                <a:cs typeface="Courier New" panose="02070309020205020404" pitchFamily="49" charset="0"/>
              </a:rPr>
              <a:t> */ </a:t>
            </a:r>
          </a:p>
          <a:p>
            <a:pPr>
              <a:buFont typeface="Monotype Sorts" pitchFamily="-84" charset="2"/>
              <a:buNone/>
            </a:pPr>
            <a:r>
              <a:rPr lang="en-US" altLang="en-US" sz="2000" b="1" dirty="0">
                <a:latin typeface="Courier New" panose="02070309020205020404" pitchFamily="49" charset="0"/>
                <a:cs typeface="Courier New" panose="02070309020205020404" pitchFamily="49" charset="0"/>
              </a:rPr>
              <a:t>           ... </a:t>
            </a:r>
          </a:p>
          <a:p>
            <a:pPr>
              <a:buFont typeface="Monotype Sorts" pitchFamily="-84" charset="2"/>
              <a:buNone/>
            </a:pPr>
            <a:r>
              <a:rPr lang="en-US" altLang="en-US" sz="2000" b="1" dirty="0">
                <a:latin typeface="Courier New" panose="02070309020205020404" pitchFamily="49" charset="0"/>
                <a:cs typeface="Courier New" panose="02070309020205020404" pitchFamily="49" charset="0"/>
              </a:rPr>
              <a:t>        signal(mutex); </a:t>
            </a:r>
          </a:p>
          <a:p>
            <a:pPr>
              <a:buFont typeface="Monotype Sorts" pitchFamily="-84" charset="2"/>
              <a:buNone/>
            </a:pPr>
            <a:r>
              <a:rPr lang="en-US" altLang="en-US" sz="2000" b="1" dirty="0">
                <a:latin typeface="Courier New" panose="02070309020205020404" pitchFamily="49" charset="0"/>
                <a:cs typeface="Courier New" panose="02070309020205020404" pitchFamily="49" charset="0"/>
              </a:rPr>
              <a:t>        signal(empty); </a:t>
            </a:r>
          </a:p>
          <a:p>
            <a:pPr>
              <a:buFont typeface="Monotype Sorts" pitchFamily="-84" charset="2"/>
              <a:buNone/>
            </a:pPr>
            <a:r>
              <a:rPr lang="en-US" altLang="en-US" sz="2000" b="1" dirty="0">
                <a:latin typeface="Courier New" panose="02070309020205020404" pitchFamily="49" charset="0"/>
                <a:cs typeface="Courier New" panose="02070309020205020404" pitchFamily="49" charset="0"/>
              </a:rPr>
              <a:t>           ...</a:t>
            </a:r>
            <a:br>
              <a:rPr lang="en-US" altLang="en-US" sz="2000" b="1" dirty="0">
                <a:latin typeface="Courier New" panose="02070309020205020404" pitchFamily="49" charset="0"/>
                <a:cs typeface="Courier New" panose="02070309020205020404" pitchFamily="49" charset="0"/>
              </a:rPr>
            </a:br>
            <a:r>
              <a:rPr lang="en-US" altLang="en-US" sz="2000" b="1" dirty="0">
                <a:latin typeface="Courier New" panose="02070309020205020404" pitchFamily="49" charset="0"/>
                <a:cs typeface="Courier New" panose="02070309020205020404" pitchFamily="49" charset="0"/>
              </a:rPr>
              <a:t>        /* consume the item in next consumed */ </a:t>
            </a:r>
          </a:p>
          <a:p>
            <a:pPr>
              <a:buFont typeface="Monotype Sorts" pitchFamily="-84" charset="2"/>
              <a:buNone/>
            </a:pPr>
            <a:r>
              <a:rPr lang="en-US" altLang="en-US" sz="2000" b="1" dirty="0">
                <a:latin typeface="Courier New" panose="02070309020205020404" pitchFamily="49" charset="0"/>
                <a:cs typeface="Courier New" panose="02070309020205020404" pitchFamily="49" charset="0"/>
              </a:rPr>
              <a:t>           ...</a:t>
            </a:r>
            <a:br>
              <a:rPr lang="en-US" altLang="en-US" sz="2000" b="1" dirty="0">
                <a:latin typeface="Courier New" panose="02070309020205020404" pitchFamily="49" charset="0"/>
                <a:cs typeface="Courier New" panose="02070309020205020404" pitchFamily="49" charset="0"/>
              </a:rPr>
            </a:br>
            <a:r>
              <a:rPr lang="en-US" altLang="en-US" sz="2000" b="1" dirty="0">
                <a:latin typeface="Courier New" panose="02070309020205020404" pitchFamily="49" charset="0"/>
                <a:cs typeface="Courier New" panose="02070309020205020404" pitchFamily="49" charset="0"/>
              </a:rPr>
              <a:t>     }</a:t>
            </a:r>
          </a:p>
          <a:p>
            <a:pPr>
              <a:buFont typeface="Monotype Sorts" pitchFamily="-84" charset="2"/>
              <a:buNone/>
            </a:pPr>
            <a:endParaRPr lang="en-US" altLang="en-US" sz="2000" dirty="0"/>
          </a:p>
        </p:txBody>
      </p:sp>
    </p:spTree>
    <p:extLst>
      <p:ext uri="{BB962C8B-B14F-4D97-AF65-F5344CB8AC3E}">
        <p14:creationId xmlns:p14="http://schemas.microsoft.com/office/powerpoint/2010/main" val="2867724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861185"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Questions on Semaphore</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3" name="مربع نص 12">
            <a:extLst>
              <a:ext uri="{FF2B5EF4-FFF2-40B4-BE49-F238E27FC236}">
                <a16:creationId xmlns:a16="http://schemas.microsoft.com/office/drawing/2014/main" id="{FFB878DA-7091-E92F-A3D4-18A3651E2517}"/>
              </a:ext>
            </a:extLst>
          </p:cNvPr>
          <p:cNvSpPr txBox="1"/>
          <p:nvPr/>
        </p:nvSpPr>
        <p:spPr>
          <a:xfrm>
            <a:off x="1915200" y="1316768"/>
            <a:ext cx="9095422" cy="1200329"/>
          </a:xfrm>
          <a:prstGeom prst="rect">
            <a:avLst/>
          </a:prstGeom>
          <a:noFill/>
        </p:spPr>
        <p:txBody>
          <a:bodyPr wrap="square">
            <a:spAutoFit/>
          </a:bodyPr>
          <a:lstStyle/>
          <a:p>
            <a:pPr marL="342900" marR="0" lvl="0" indent="-342900" rtl="0">
              <a:spcBef>
                <a:spcPts val="0"/>
              </a:spcBef>
              <a:spcAft>
                <a:spcPts val="0"/>
              </a:spcAft>
              <a:buFont typeface="+mj-lt"/>
              <a:buAutoNum type="arabicPeriod"/>
            </a:pPr>
            <a:r>
              <a:rPr lang="en-AU" sz="2400" dirty="0">
                <a:effectLst/>
                <a:latin typeface="Times New Roman" panose="02020603050405020304" pitchFamily="18" charset="0"/>
                <a:ea typeface="Times New Roman" panose="02020603050405020304" pitchFamily="18" charset="0"/>
              </a:rPr>
              <a:t>In the following code, three processes produce output using the routine “</a:t>
            </a:r>
            <a:r>
              <a:rPr lang="en-AU" sz="2400" dirty="0" err="1">
                <a:effectLst/>
                <a:latin typeface="Times New Roman" panose="02020603050405020304" pitchFamily="18" charset="0"/>
                <a:ea typeface="Times New Roman" panose="02020603050405020304" pitchFamily="18" charset="0"/>
              </a:rPr>
              <a:t>putc</a:t>
            </a:r>
            <a:r>
              <a:rPr lang="en-AU" sz="2400" dirty="0">
                <a:effectLst/>
                <a:latin typeface="Times New Roman" panose="02020603050405020304" pitchFamily="18" charset="0"/>
                <a:ea typeface="Times New Roman" panose="02020603050405020304" pitchFamily="18" charset="0"/>
              </a:rPr>
              <a:t>” and synchronize using two semaphores “L” and “R.”</a:t>
            </a:r>
            <a:endParaRPr lang="en-US" sz="2400" dirty="0">
              <a:effectLst/>
              <a:latin typeface="Times New Roman" panose="02020603050405020304" pitchFamily="18" charset="0"/>
              <a:ea typeface="Times New Roman" panose="02020603050405020304" pitchFamily="18" charset="0"/>
            </a:endParaRPr>
          </a:p>
          <a:p>
            <a:pPr marL="0" marR="0" algn="ctr" rtl="0">
              <a:spcBef>
                <a:spcPts val="0"/>
              </a:spcBef>
              <a:spcAft>
                <a:spcPts val="0"/>
              </a:spcAft>
            </a:pPr>
            <a:r>
              <a:rPr lang="en-US" sz="2400" dirty="0">
                <a:effectLst/>
                <a:latin typeface="Times New Roman" panose="02020603050405020304" pitchFamily="18" charset="0"/>
                <a:ea typeface="Times New Roman" panose="02020603050405020304" pitchFamily="18" charset="0"/>
              </a:rPr>
              <a:t>semaphore L = 3, R = 0; /* initialization */</a:t>
            </a:r>
          </a:p>
        </p:txBody>
      </p:sp>
      <p:graphicFrame>
        <p:nvGraphicFramePr>
          <p:cNvPr id="14" name="جدول 13">
            <a:extLst>
              <a:ext uri="{FF2B5EF4-FFF2-40B4-BE49-F238E27FC236}">
                <a16:creationId xmlns:a16="http://schemas.microsoft.com/office/drawing/2014/main" id="{69F154A7-954B-819E-05A9-80085D45A6A5}"/>
              </a:ext>
            </a:extLst>
          </p:cNvPr>
          <p:cNvGraphicFramePr>
            <a:graphicFrameLocks noGrp="1"/>
          </p:cNvGraphicFramePr>
          <p:nvPr>
            <p:extLst>
              <p:ext uri="{D42A27DB-BD31-4B8C-83A1-F6EECF244321}">
                <p14:modId xmlns:p14="http://schemas.microsoft.com/office/powerpoint/2010/main" val="1991727180"/>
              </p:ext>
            </p:extLst>
          </p:nvPr>
        </p:nvGraphicFramePr>
        <p:xfrm>
          <a:off x="2792851" y="2685743"/>
          <a:ext cx="7578090" cy="1920240"/>
        </p:xfrm>
        <a:graphic>
          <a:graphicData uri="http://schemas.openxmlformats.org/drawingml/2006/table">
            <a:tbl>
              <a:tblPr firstRow="1" firstCol="1" lastRow="1" lastCol="1" bandRow="1" bandCol="1">
                <a:tableStyleId>{5C22544A-7EE6-4342-B048-85BDC9FD1C3A}</a:tableStyleId>
              </a:tblPr>
              <a:tblGrid>
                <a:gridCol w="2257946">
                  <a:extLst>
                    <a:ext uri="{9D8B030D-6E8A-4147-A177-3AD203B41FA5}">
                      <a16:colId xmlns:a16="http://schemas.microsoft.com/office/drawing/2014/main" val="307609374"/>
                    </a:ext>
                  </a:extLst>
                </a:gridCol>
                <a:gridCol w="2777123">
                  <a:extLst>
                    <a:ext uri="{9D8B030D-6E8A-4147-A177-3AD203B41FA5}">
                      <a16:colId xmlns:a16="http://schemas.microsoft.com/office/drawing/2014/main" val="4935174"/>
                    </a:ext>
                  </a:extLst>
                </a:gridCol>
                <a:gridCol w="2543021">
                  <a:extLst>
                    <a:ext uri="{9D8B030D-6E8A-4147-A177-3AD203B41FA5}">
                      <a16:colId xmlns:a16="http://schemas.microsoft.com/office/drawing/2014/main" val="3376980003"/>
                    </a:ext>
                  </a:extLst>
                </a:gridCol>
              </a:tblGrid>
              <a:tr h="1461702">
                <a:tc>
                  <a:txBody>
                    <a:bodyPr/>
                    <a:lstStyle/>
                    <a:p>
                      <a:pPr marL="0" marR="0" algn="l" rtl="0">
                        <a:spcBef>
                          <a:spcPts val="0"/>
                        </a:spcBef>
                        <a:spcAft>
                          <a:spcPts val="0"/>
                        </a:spcAft>
                      </a:pPr>
                      <a:r>
                        <a:rPr lang="en-US" sz="1800" dirty="0">
                          <a:effectLst/>
                        </a:rPr>
                        <a:t>/* Process 1 */</a:t>
                      </a:r>
                    </a:p>
                    <a:p>
                      <a:pPr marL="0" marR="0" algn="l" rtl="0">
                        <a:spcBef>
                          <a:spcPts val="0"/>
                        </a:spcBef>
                        <a:spcAft>
                          <a:spcPts val="0"/>
                        </a:spcAft>
                      </a:pPr>
                      <a:r>
                        <a:rPr lang="en-US" sz="1800" dirty="0">
                          <a:effectLst/>
                        </a:rPr>
                        <a:t>while( true) {</a:t>
                      </a:r>
                    </a:p>
                    <a:p>
                      <a:pPr marL="457200" marR="0" algn="l" rtl="0">
                        <a:spcBef>
                          <a:spcPts val="0"/>
                        </a:spcBef>
                        <a:spcAft>
                          <a:spcPts val="0"/>
                        </a:spcAft>
                      </a:pPr>
                      <a:r>
                        <a:rPr lang="en-US" sz="1800" dirty="0">
                          <a:effectLst/>
                        </a:rPr>
                        <a:t>wait(L);</a:t>
                      </a:r>
                    </a:p>
                    <a:p>
                      <a:pPr marL="457200" marR="0" algn="l" rtl="0">
                        <a:spcBef>
                          <a:spcPts val="0"/>
                        </a:spcBef>
                        <a:spcAft>
                          <a:spcPts val="0"/>
                        </a:spcAft>
                      </a:pPr>
                      <a:r>
                        <a:rPr lang="en-US" sz="1800" dirty="0" err="1">
                          <a:effectLst/>
                        </a:rPr>
                        <a:t>putc</a:t>
                      </a:r>
                      <a:r>
                        <a:rPr lang="en-US" sz="1800" dirty="0">
                          <a:effectLst/>
                        </a:rPr>
                        <a:t>(‘C’);</a:t>
                      </a:r>
                    </a:p>
                    <a:p>
                      <a:pPr marL="457200" marR="0" algn="l" rtl="0">
                        <a:spcBef>
                          <a:spcPts val="0"/>
                        </a:spcBef>
                        <a:spcAft>
                          <a:spcPts val="0"/>
                        </a:spcAft>
                      </a:pPr>
                      <a:r>
                        <a:rPr lang="en-US" sz="1800" dirty="0">
                          <a:effectLst/>
                        </a:rPr>
                        <a:t>signal(R);</a:t>
                      </a:r>
                    </a:p>
                    <a:p>
                      <a:pPr marL="457200" marR="0" algn="l" rtl="0">
                        <a:spcBef>
                          <a:spcPts val="0"/>
                        </a:spcBef>
                        <a:spcAft>
                          <a:spcPts val="0"/>
                        </a:spcAft>
                      </a:pPr>
                      <a:r>
                        <a:rPr lang="en-US" sz="1800" dirty="0">
                          <a:effectLst/>
                        </a:rPr>
                        <a:t> </a:t>
                      </a:r>
                    </a:p>
                    <a:p>
                      <a:pPr marL="0" marR="0" algn="l" rtl="0">
                        <a:spcBef>
                          <a:spcPts val="0"/>
                        </a:spcBef>
                        <a:spcAft>
                          <a:spcPts val="0"/>
                        </a:spcAft>
                      </a:pPr>
                      <a:r>
                        <a:rPr lang="en-US" sz="1800" dirty="0">
                          <a:effectLst/>
                        </a:rPr>
                        <a:t>}</a:t>
                      </a:r>
                      <a:endParaRPr lang="en-US"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l" rtl="0">
                        <a:spcBef>
                          <a:spcPts val="0"/>
                        </a:spcBef>
                        <a:spcAft>
                          <a:spcPts val="0"/>
                        </a:spcAft>
                      </a:pPr>
                      <a:r>
                        <a:rPr lang="en-US" sz="1800" dirty="0">
                          <a:effectLst/>
                        </a:rPr>
                        <a:t>/* process 2 */</a:t>
                      </a:r>
                    </a:p>
                    <a:p>
                      <a:pPr marL="0" marR="0" algn="l" rtl="0">
                        <a:spcBef>
                          <a:spcPts val="0"/>
                        </a:spcBef>
                        <a:spcAft>
                          <a:spcPts val="0"/>
                        </a:spcAft>
                      </a:pPr>
                      <a:r>
                        <a:rPr lang="en-US" sz="1800" dirty="0">
                          <a:effectLst/>
                        </a:rPr>
                        <a:t>while( true) {</a:t>
                      </a:r>
                    </a:p>
                    <a:p>
                      <a:pPr marL="457200" marR="0" algn="l" rtl="0">
                        <a:spcBef>
                          <a:spcPts val="0"/>
                        </a:spcBef>
                        <a:spcAft>
                          <a:spcPts val="0"/>
                        </a:spcAft>
                      </a:pPr>
                      <a:r>
                        <a:rPr lang="en-US" sz="1800" dirty="0">
                          <a:effectLst/>
                        </a:rPr>
                        <a:t>wait(R);</a:t>
                      </a:r>
                    </a:p>
                    <a:p>
                      <a:pPr marL="457200" marR="0" algn="l" rtl="0">
                        <a:spcBef>
                          <a:spcPts val="0"/>
                        </a:spcBef>
                        <a:spcAft>
                          <a:spcPts val="0"/>
                        </a:spcAft>
                      </a:pPr>
                      <a:r>
                        <a:rPr lang="en-US" sz="1800" dirty="0" err="1">
                          <a:effectLst/>
                        </a:rPr>
                        <a:t>putc</a:t>
                      </a:r>
                      <a:r>
                        <a:rPr lang="en-US" sz="1800" dirty="0">
                          <a:effectLst/>
                        </a:rPr>
                        <a:t>(‘A’);</a:t>
                      </a:r>
                    </a:p>
                    <a:p>
                      <a:pPr marL="457200" marR="0" algn="l" rtl="0">
                        <a:spcBef>
                          <a:spcPts val="0"/>
                        </a:spcBef>
                        <a:spcAft>
                          <a:spcPts val="0"/>
                        </a:spcAft>
                      </a:pPr>
                      <a:r>
                        <a:rPr lang="en-US" sz="1800" dirty="0" err="1">
                          <a:effectLst/>
                        </a:rPr>
                        <a:t>putc</a:t>
                      </a:r>
                      <a:r>
                        <a:rPr lang="en-US" sz="1800" dirty="0">
                          <a:effectLst/>
                        </a:rPr>
                        <a:t>(‘B’);</a:t>
                      </a:r>
                    </a:p>
                    <a:p>
                      <a:pPr marL="457200" marR="0" algn="l" rtl="0">
                        <a:spcBef>
                          <a:spcPts val="0"/>
                        </a:spcBef>
                        <a:spcAft>
                          <a:spcPts val="0"/>
                        </a:spcAft>
                      </a:pPr>
                      <a:r>
                        <a:rPr lang="en-US" sz="1800" dirty="0">
                          <a:effectLst/>
                        </a:rPr>
                        <a:t>signal (R);</a:t>
                      </a:r>
                    </a:p>
                    <a:p>
                      <a:pPr marL="0" marR="0" algn="l" rtl="0">
                        <a:spcBef>
                          <a:spcPts val="0"/>
                        </a:spcBef>
                        <a:spcAft>
                          <a:spcPts val="0"/>
                        </a:spcAft>
                      </a:pPr>
                      <a:r>
                        <a:rPr lang="en-US" sz="1800" dirty="0">
                          <a:effectLst/>
                        </a:rPr>
                        <a:t>}</a:t>
                      </a:r>
                      <a:endParaRPr lang="en-US"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l" rtl="0">
                        <a:spcBef>
                          <a:spcPts val="0"/>
                        </a:spcBef>
                        <a:spcAft>
                          <a:spcPts val="0"/>
                        </a:spcAft>
                      </a:pPr>
                      <a:r>
                        <a:rPr lang="en-US" sz="1800" dirty="0">
                          <a:effectLst/>
                        </a:rPr>
                        <a:t>/* process 3 */</a:t>
                      </a:r>
                    </a:p>
                    <a:p>
                      <a:pPr marL="0" marR="0" algn="l" rtl="0">
                        <a:spcBef>
                          <a:spcPts val="0"/>
                        </a:spcBef>
                        <a:spcAft>
                          <a:spcPts val="0"/>
                        </a:spcAft>
                      </a:pPr>
                      <a:r>
                        <a:rPr lang="en-US" sz="1800" dirty="0">
                          <a:effectLst/>
                        </a:rPr>
                        <a:t>while( true) {</a:t>
                      </a:r>
                    </a:p>
                    <a:p>
                      <a:pPr marL="457200" marR="0" algn="l" rtl="0">
                        <a:spcBef>
                          <a:spcPts val="0"/>
                        </a:spcBef>
                        <a:spcAft>
                          <a:spcPts val="0"/>
                        </a:spcAft>
                      </a:pPr>
                      <a:r>
                        <a:rPr lang="en-US" sz="1800" dirty="0">
                          <a:effectLst/>
                        </a:rPr>
                        <a:t>wait(R);</a:t>
                      </a:r>
                    </a:p>
                    <a:p>
                      <a:pPr marL="457200" marR="0" algn="l" rtl="0">
                        <a:spcBef>
                          <a:spcPts val="0"/>
                        </a:spcBef>
                        <a:spcAft>
                          <a:spcPts val="0"/>
                        </a:spcAft>
                      </a:pPr>
                      <a:r>
                        <a:rPr lang="en-US" sz="1800" dirty="0">
                          <a:effectLst/>
                        </a:rPr>
                        <a:t> </a:t>
                      </a:r>
                    </a:p>
                    <a:p>
                      <a:pPr marL="457200" marR="0" algn="l" rtl="0">
                        <a:spcBef>
                          <a:spcPts val="0"/>
                        </a:spcBef>
                        <a:spcAft>
                          <a:spcPts val="0"/>
                        </a:spcAft>
                      </a:pPr>
                      <a:r>
                        <a:rPr lang="en-US" sz="1800" dirty="0" err="1">
                          <a:effectLst/>
                        </a:rPr>
                        <a:t>putc</a:t>
                      </a:r>
                      <a:r>
                        <a:rPr lang="en-US" sz="1800" dirty="0">
                          <a:effectLst/>
                        </a:rPr>
                        <a:t>(‘D’);</a:t>
                      </a:r>
                    </a:p>
                    <a:p>
                      <a:pPr marL="457200" marR="0" algn="l" rtl="0">
                        <a:spcBef>
                          <a:spcPts val="0"/>
                        </a:spcBef>
                        <a:spcAft>
                          <a:spcPts val="0"/>
                        </a:spcAft>
                      </a:pPr>
                      <a:r>
                        <a:rPr lang="en-US" sz="1800" dirty="0">
                          <a:effectLst/>
                        </a:rPr>
                        <a:t> </a:t>
                      </a:r>
                    </a:p>
                    <a:p>
                      <a:pPr marL="0" marR="0" algn="l" rtl="0">
                        <a:spcBef>
                          <a:spcPts val="0"/>
                        </a:spcBef>
                        <a:spcAft>
                          <a:spcPts val="0"/>
                        </a:spcAft>
                      </a:pPr>
                      <a:r>
                        <a:rPr lang="en-US" sz="1800" dirty="0">
                          <a:effectLst/>
                        </a:rPr>
                        <a:t>}</a:t>
                      </a:r>
                      <a:endParaRPr lang="en-US" sz="1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523968992"/>
                  </a:ext>
                </a:extLst>
              </a:tr>
            </a:tbl>
          </a:graphicData>
        </a:graphic>
      </p:graphicFrame>
      <p:sp>
        <p:nvSpPr>
          <p:cNvPr id="16" name="مربع نص 15">
            <a:extLst>
              <a:ext uri="{FF2B5EF4-FFF2-40B4-BE49-F238E27FC236}">
                <a16:creationId xmlns:a16="http://schemas.microsoft.com/office/drawing/2014/main" id="{CF3651AD-6701-6C46-2C20-2FA9ABB9BE55}"/>
              </a:ext>
            </a:extLst>
          </p:cNvPr>
          <p:cNvSpPr txBox="1"/>
          <p:nvPr/>
        </p:nvSpPr>
        <p:spPr>
          <a:xfrm>
            <a:off x="1821059" y="4477395"/>
            <a:ext cx="10079422" cy="1600438"/>
          </a:xfrm>
          <a:prstGeom prst="rect">
            <a:avLst/>
          </a:prstGeom>
          <a:noFill/>
        </p:spPr>
        <p:txBody>
          <a:bodyPr wrap="square">
            <a:spAutoFit/>
          </a:bodyPr>
          <a:lstStyle/>
          <a:p>
            <a:pPr>
              <a:spcAft>
                <a:spcPts val="0"/>
              </a:spcAft>
            </a:pPr>
            <a:endParaRPr lang="en-US" dirty="0">
              <a:effectLst/>
            </a:endParaRPr>
          </a:p>
          <a:p>
            <a:pPr marL="742950" marR="0" lvl="1" indent="-285750" algn="l" rtl="0">
              <a:spcBef>
                <a:spcPts val="0"/>
              </a:spcBef>
              <a:spcAft>
                <a:spcPts val="0"/>
              </a:spcAft>
              <a:buFont typeface="+mj-lt"/>
              <a:buAutoNum type="alphaLcPeriod"/>
              <a:tabLst>
                <a:tab pos="914400" algn="l"/>
              </a:tabLs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Is </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CABABDDCABCABD</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 possible output sequence when this set of processes runs?</a:t>
            </a:r>
          </a:p>
          <a:p>
            <a:pPr marL="742950" marR="0" lvl="1" indent="-285750" algn="l" rtl="0">
              <a:spcBef>
                <a:spcPts val="0"/>
              </a:spcBef>
              <a:spcAft>
                <a:spcPts val="0"/>
              </a:spcAft>
              <a:buFont typeface="+mj-lt"/>
              <a:buAutoNum type="alphaLcPeriod"/>
              <a:tabLst>
                <a:tab pos="914400" algn="l"/>
              </a:tabLst>
            </a:pP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lgn="l" rtl="0">
              <a:spcBef>
                <a:spcPts val="0"/>
              </a:spcBef>
              <a:spcAft>
                <a:spcPts val="0"/>
              </a:spcAft>
              <a:buFont typeface="+mj-lt"/>
              <a:buAutoNum type="alphaLcPeriod"/>
              <a:tabLst>
                <a:tab pos="914400" algn="l"/>
              </a:tabLs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Is </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CABACDBCABDD</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 possible output sequence when this set of processes runs?</a:t>
            </a:r>
          </a:p>
          <a:p>
            <a:pPr marL="685800" marR="0" algn="l" rtl="0">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rPr>
              <a:t>-</a:t>
            </a: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361685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861185"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Questions on Semaphore</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11289" y="1393559"/>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ctr" rtl="0">
              <a:spcBef>
                <a:spcPts val="0"/>
              </a:spcBef>
              <a:spcAft>
                <a:spcPts val="0"/>
              </a:spcAft>
            </a:pPr>
            <a:r>
              <a:rPr lang="en-US" sz="2800" dirty="0">
                <a:effectLst/>
                <a:latin typeface="Times New Roman" panose="02020603050405020304" pitchFamily="18" charset="0"/>
                <a:ea typeface="Times New Roman" panose="02020603050405020304" pitchFamily="18" charset="0"/>
              </a:rPr>
              <a:t>semaphore L = 3, R = 0; /* initialization */</a:t>
            </a:r>
          </a:p>
        </p:txBody>
      </p:sp>
      <p:sp>
        <p:nvSpPr>
          <p:cNvPr id="12" name="مربع نص 11">
            <a:extLst>
              <a:ext uri="{FF2B5EF4-FFF2-40B4-BE49-F238E27FC236}">
                <a16:creationId xmlns:a16="http://schemas.microsoft.com/office/drawing/2014/main" id="{3419CF28-A0C4-B847-C68C-4571565A4B28}"/>
              </a:ext>
            </a:extLst>
          </p:cNvPr>
          <p:cNvSpPr txBox="1"/>
          <p:nvPr/>
        </p:nvSpPr>
        <p:spPr>
          <a:xfrm>
            <a:off x="1048562" y="4269188"/>
            <a:ext cx="10225490" cy="1477328"/>
          </a:xfrm>
          <a:prstGeom prst="rect">
            <a:avLst/>
          </a:prstGeom>
          <a:noFill/>
        </p:spPr>
        <p:txBody>
          <a:bodyPr wrap="square">
            <a:spAutoFit/>
          </a:bodyPr>
          <a:lstStyle/>
          <a:p>
            <a:pPr>
              <a:spcAft>
                <a:spcPts val="0"/>
              </a:spcAft>
            </a:pPr>
            <a:endParaRPr lang="en-US" dirty="0">
              <a:effectLst/>
            </a:endParaRPr>
          </a:p>
          <a:p>
            <a:pPr marL="742950" marR="0" lvl="1" indent="-285750" algn="l" rtl="0">
              <a:spcBef>
                <a:spcPts val="0"/>
              </a:spcBef>
              <a:spcAft>
                <a:spcPts val="0"/>
              </a:spcAft>
              <a:buFont typeface="+mj-lt"/>
              <a:buAutoNum type="alphaLcPeriod"/>
              <a:tabLst>
                <a:tab pos="914400" algn="l"/>
              </a:tabLst>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Is </a:t>
            </a: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CABABDDCABCABD</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 possible output sequence when this set of processes runs?</a:t>
            </a:r>
          </a:p>
          <a:p>
            <a:pPr marL="685800" marR="0" indent="228600" algn="l" rtl="0">
              <a:spcBef>
                <a:spcPts val="0"/>
              </a:spcBef>
              <a:spcAft>
                <a:spcPts val="0"/>
              </a:spcAft>
            </a:pPr>
            <a:r>
              <a:rPr lang="en-US" dirty="0">
                <a:solidFill>
                  <a:srgbClr val="FF0000"/>
                </a:solidFill>
                <a:effectLst/>
                <a:latin typeface="Times New Roman" panose="02020603050405020304" pitchFamily="18" charset="0"/>
                <a:ea typeface="Times New Roman" panose="02020603050405020304" pitchFamily="18" charset="0"/>
              </a:rPr>
              <a:t>-----</a:t>
            </a:r>
            <a:r>
              <a:rPr lang="en-US" dirty="0">
                <a:solidFill>
                  <a:srgbClr val="FF0000"/>
                </a:solidFill>
                <a:effectLst/>
                <a:latin typeface="Times New Roman" panose="02020603050405020304" pitchFamily="18" charset="0"/>
                <a:ea typeface="Times New Roman" panose="02020603050405020304" pitchFamily="18" charset="0"/>
                <a:sym typeface="Wingdings" panose="05000000000000000000" pitchFamily="2" charset="2"/>
              </a:rPr>
              <a:t></a:t>
            </a:r>
            <a:r>
              <a:rPr lang="en-US" dirty="0">
                <a:solidFill>
                  <a:srgbClr val="FF0000"/>
                </a:solidFill>
                <a:effectLst/>
                <a:latin typeface="Times New Roman" panose="02020603050405020304" pitchFamily="18" charset="0"/>
                <a:ea typeface="Times New Roman" panose="02020603050405020304" pitchFamily="18" charset="0"/>
              </a:rPr>
              <a:t> NO: DD cannot be output consecutively in this place.</a:t>
            </a:r>
            <a:endParaRPr lang="en-US" dirty="0">
              <a:effectLst/>
              <a:latin typeface="Times New Roman" panose="02020603050405020304" pitchFamily="18" charset="0"/>
              <a:ea typeface="Times New Roman" panose="02020603050405020304" pitchFamily="18" charset="0"/>
            </a:endParaRPr>
          </a:p>
          <a:p>
            <a:pPr marL="742950" marR="0" lvl="1" indent="-285750" algn="l" rtl="0">
              <a:spcBef>
                <a:spcPts val="0"/>
              </a:spcBef>
              <a:spcAft>
                <a:spcPts val="0"/>
              </a:spcAft>
              <a:buFont typeface="+mj-lt"/>
              <a:buAutoNum type="alphaLcPeriod"/>
              <a:tabLst>
                <a:tab pos="914400" algn="l"/>
              </a:tabLst>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Is </a:t>
            </a: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CABACDBCABDD</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a possible output sequence when this set of processes runs?</a:t>
            </a:r>
          </a:p>
          <a:p>
            <a:pPr marL="685800" marR="0" algn="l" rtl="0">
              <a:spcBef>
                <a:spcPts val="0"/>
              </a:spcBef>
              <a:spcAft>
                <a:spcPts val="0"/>
              </a:spcAft>
            </a:pPr>
            <a:r>
              <a:rPr lang="en-US" dirty="0">
                <a:solidFill>
                  <a:srgbClr val="FF0000"/>
                </a:solidFill>
                <a:effectLst/>
                <a:latin typeface="Times New Roman" panose="02020603050405020304" pitchFamily="18" charset="0"/>
                <a:ea typeface="Times New Roman" panose="02020603050405020304" pitchFamily="18" charset="0"/>
              </a:rPr>
              <a:t>---</a:t>
            </a:r>
            <a:r>
              <a:rPr lang="en-US" dirty="0">
                <a:solidFill>
                  <a:srgbClr val="FF0000"/>
                </a:solidFill>
                <a:effectLst/>
                <a:latin typeface="Times New Roman" panose="02020603050405020304" pitchFamily="18" charset="0"/>
                <a:ea typeface="Times New Roman" panose="02020603050405020304" pitchFamily="18" charset="0"/>
                <a:sym typeface="Wingdings" panose="05000000000000000000" pitchFamily="2" charset="2"/>
              </a:rPr>
              <a:t></a:t>
            </a:r>
            <a:r>
              <a:rPr lang="en-US" dirty="0">
                <a:solidFill>
                  <a:srgbClr val="FF0000"/>
                </a:solidFill>
                <a:effectLst/>
                <a:latin typeface="Times New Roman" panose="02020603050405020304" pitchFamily="18" charset="0"/>
                <a:ea typeface="Times New Roman" panose="02020603050405020304" pitchFamily="18" charset="0"/>
              </a:rPr>
              <a:t> YES</a:t>
            </a:r>
            <a:endParaRPr lang="en-US" dirty="0">
              <a:effectLst/>
              <a:latin typeface="Times New Roman" panose="02020603050405020304" pitchFamily="18" charset="0"/>
              <a:ea typeface="Times New Roman" panose="02020603050405020304" pitchFamily="18" charset="0"/>
            </a:endParaRPr>
          </a:p>
        </p:txBody>
      </p:sp>
      <p:graphicFrame>
        <p:nvGraphicFramePr>
          <p:cNvPr id="13" name="جدول 12">
            <a:extLst>
              <a:ext uri="{FF2B5EF4-FFF2-40B4-BE49-F238E27FC236}">
                <a16:creationId xmlns:a16="http://schemas.microsoft.com/office/drawing/2014/main" id="{91942908-28C6-B182-9E0F-29EC2488C6B1}"/>
              </a:ext>
            </a:extLst>
          </p:cNvPr>
          <p:cNvGraphicFramePr>
            <a:graphicFrameLocks noGrp="1"/>
          </p:cNvGraphicFramePr>
          <p:nvPr>
            <p:extLst>
              <p:ext uri="{D42A27DB-BD31-4B8C-83A1-F6EECF244321}">
                <p14:modId xmlns:p14="http://schemas.microsoft.com/office/powerpoint/2010/main" val="1189901532"/>
              </p:ext>
            </p:extLst>
          </p:nvPr>
        </p:nvGraphicFramePr>
        <p:xfrm>
          <a:off x="2192655" y="2231400"/>
          <a:ext cx="7578090" cy="2133600"/>
        </p:xfrm>
        <a:graphic>
          <a:graphicData uri="http://schemas.openxmlformats.org/drawingml/2006/table">
            <a:tbl>
              <a:tblPr firstRow="1" firstCol="1" lastRow="1" lastCol="1" bandRow="1" bandCol="1">
                <a:tableStyleId>{5C22544A-7EE6-4342-B048-85BDC9FD1C3A}</a:tableStyleId>
              </a:tblPr>
              <a:tblGrid>
                <a:gridCol w="2257946">
                  <a:extLst>
                    <a:ext uri="{9D8B030D-6E8A-4147-A177-3AD203B41FA5}">
                      <a16:colId xmlns:a16="http://schemas.microsoft.com/office/drawing/2014/main" val="307609374"/>
                    </a:ext>
                  </a:extLst>
                </a:gridCol>
                <a:gridCol w="2777123">
                  <a:extLst>
                    <a:ext uri="{9D8B030D-6E8A-4147-A177-3AD203B41FA5}">
                      <a16:colId xmlns:a16="http://schemas.microsoft.com/office/drawing/2014/main" val="4935174"/>
                    </a:ext>
                  </a:extLst>
                </a:gridCol>
                <a:gridCol w="2543021">
                  <a:extLst>
                    <a:ext uri="{9D8B030D-6E8A-4147-A177-3AD203B41FA5}">
                      <a16:colId xmlns:a16="http://schemas.microsoft.com/office/drawing/2014/main" val="3376980003"/>
                    </a:ext>
                  </a:extLst>
                </a:gridCol>
              </a:tblGrid>
              <a:tr h="1747145">
                <a:tc>
                  <a:txBody>
                    <a:bodyPr/>
                    <a:lstStyle/>
                    <a:p>
                      <a:pPr marL="0" marR="0" algn="l" rtl="0">
                        <a:spcBef>
                          <a:spcPts val="0"/>
                        </a:spcBef>
                        <a:spcAft>
                          <a:spcPts val="0"/>
                        </a:spcAft>
                      </a:pPr>
                      <a:r>
                        <a:rPr lang="en-US" sz="2000" dirty="0">
                          <a:effectLst/>
                        </a:rPr>
                        <a:t>/* Process 1 */</a:t>
                      </a:r>
                    </a:p>
                    <a:p>
                      <a:pPr marL="0" marR="0" algn="l" rtl="0">
                        <a:spcBef>
                          <a:spcPts val="0"/>
                        </a:spcBef>
                        <a:spcAft>
                          <a:spcPts val="0"/>
                        </a:spcAft>
                      </a:pPr>
                      <a:r>
                        <a:rPr lang="en-US" sz="2000" dirty="0">
                          <a:effectLst/>
                        </a:rPr>
                        <a:t>while( true) {</a:t>
                      </a:r>
                    </a:p>
                    <a:p>
                      <a:pPr marL="457200" marR="0" algn="l" rtl="0">
                        <a:spcBef>
                          <a:spcPts val="0"/>
                        </a:spcBef>
                        <a:spcAft>
                          <a:spcPts val="0"/>
                        </a:spcAft>
                      </a:pPr>
                      <a:r>
                        <a:rPr lang="en-US" sz="2000" dirty="0">
                          <a:effectLst/>
                        </a:rPr>
                        <a:t>wait(L);</a:t>
                      </a:r>
                    </a:p>
                    <a:p>
                      <a:pPr marL="457200" marR="0" algn="l" rtl="0">
                        <a:spcBef>
                          <a:spcPts val="0"/>
                        </a:spcBef>
                        <a:spcAft>
                          <a:spcPts val="0"/>
                        </a:spcAft>
                      </a:pPr>
                      <a:r>
                        <a:rPr lang="en-US" sz="2000" dirty="0" err="1">
                          <a:effectLst/>
                        </a:rPr>
                        <a:t>putc</a:t>
                      </a:r>
                      <a:r>
                        <a:rPr lang="en-US" sz="2000" dirty="0">
                          <a:effectLst/>
                        </a:rPr>
                        <a:t>(‘C’);</a:t>
                      </a:r>
                    </a:p>
                    <a:p>
                      <a:pPr marL="457200" marR="0" algn="l" rtl="0">
                        <a:spcBef>
                          <a:spcPts val="0"/>
                        </a:spcBef>
                        <a:spcAft>
                          <a:spcPts val="0"/>
                        </a:spcAft>
                      </a:pPr>
                      <a:r>
                        <a:rPr lang="en-US" sz="2000" dirty="0">
                          <a:effectLst/>
                        </a:rPr>
                        <a:t>signal(R);</a:t>
                      </a:r>
                    </a:p>
                    <a:p>
                      <a:pPr marL="457200" marR="0" algn="l" rtl="0">
                        <a:spcBef>
                          <a:spcPts val="0"/>
                        </a:spcBef>
                        <a:spcAft>
                          <a:spcPts val="0"/>
                        </a:spcAft>
                      </a:pPr>
                      <a:r>
                        <a:rPr lang="en-US" sz="2000" dirty="0">
                          <a:effectLst/>
                        </a:rPr>
                        <a:t> </a:t>
                      </a:r>
                    </a:p>
                    <a:p>
                      <a:pPr marL="0" marR="0" algn="l" rtl="0">
                        <a:spcBef>
                          <a:spcPts val="0"/>
                        </a:spcBef>
                        <a:spcAft>
                          <a:spcPts val="0"/>
                        </a:spcAft>
                      </a:pPr>
                      <a:r>
                        <a:rPr lang="en-US" sz="2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l" rtl="0">
                        <a:spcBef>
                          <a:spcPts val="0"/>
                        </a:spcBef>
                        <a:spcAft>
                          <a:spcPts val="0"/>
                        </a:spcAft>
                      </a:pPr>
                      <a:r>
                        <a:rPr lang="en-US" sz="2000" dirty="0">
                          <a:effectLst/>
                        </a:rPr>
                        <a:t>/* process 2 */</a:t>
                      </a:r>
                    </a:p>
                    <a:p>
                      <a:pPr marL="0" marR="0" algn="l" rtl="0">
                        <a:spcBef>
                          <a:spcPts val="0"/>
                        </a:spcBef>
                        <a:spcAft>
                          <a:spcPts val="0"/>
                        </a:spcAft>
                      </a:pPr>
                      <a:r>
                        <a:rPr lang="en-US" sz="2000" dirty="0">
                          <a:effectLst/>
                        </a:rPr>
                        <a:t>while( true) {</a:t>
                      </a:r>
                    </a:p>
                    <a:p>
                      <a:pPr marL="457200" marR="0" algn="l" rtl="0">
                        <a:spcBef>
                          <a:spcPts val="0"/>
                        </a:spcBef>
                        <a:spcAft>
                          <a:spcPts val="0"/>
                        </a:spcAft>
                      </a:pPr>
                      <a:r>
                        <a:rPr lang="en-US" sz="2000" dirty="0">
                          <a:effectLst/>
                        </a:rPr>
                        <a:t>wait(R);</a:t>
                      </a:r>
                    </a:p>
                    <a:p>
                      <a:pPr marL="457200" marR="0" algn="l" rtl="0">
                        <a:spcBef>
                          <a:spcPts val="0"/>
                        </a:spcBef>
                        <a:spcAft>
                          <a:spcPts val="0"/>
                        </a:spcAft>
                      </a:pPr>
                      <a:r>
                        <a:rPr lang="en-US" sz="2000" dirty="0" err="1">
                          <a:effectLst/>
                        </a:rPr>
                        <a:t>putc</a:t>
                      </a:r>
                      <a:r>
                        <a:rPr lang="en-US" sz="2000" dirty="0">
                          <a:effectLst/>
                        </a:rPr>
                        <a:t>(‘A’);</a:t>
                      </a:r>
                    </a:p>
                    <a:p>
                      <a:pPr marL="457200" marR="0" algn="l" rtl="0">
                        <a:spcBef>
                          <a:spcPts val="0"/>
                        </a:spcBef>
                        <a:spcAft>
                          <a:spcPts val="0"/>
                        </a:spcAft>
                      </a:pPr>
                      <a:r>
                        <a:rPr lang="en-US" sz="2000" dirty="0" err="1">
                          <a:effectLst/>
                        </a:rPr>
                        <a:t>putc</a:t>
                      </a:r>
                      <a:r>
                        <a:rPr lang="en-US" sz="2000" dirty="0">
                          <a:effectLst/>
                        </a:rPr>
                        <a:t>(‘B’);</a:t>
                      </a:r>
                    </a:p>
                    <a:p>
                      <a:pPr marL="457200" marR="0" algn="l" rtl="0">
                        <a:spcBef>
                          <a:spcPts val="0"/>
                        </a:spcBef>
                        <a:spcAft>
                          <a:spcPts val="0"/>
                        </a:spcAft>
                      </a:pPr>
                      <a:r>
                        <a:rPr lang="en-US" sz="2000" dirty="0">
                          <a:effectLst/>
                        </a:rPr>
                        <a:t>signal (R);</a:t>
                      </a:r>
                    </a:p>
                    <a:p>
                      <a:pPr marL="0" marR="0" algn="l" rtl="0">
                        <a:spcBef>
                          <a:spcPts val="0"/>
                        </a:spcBef>
                        <a:spcAft>
                          <a:spcPts val="0"/>
                        </a:spcAft>
                      </a:pPr>
                      <a:r>
                        <a:rPr lang="en-US" sz="2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l" rtl="0">
                        <a:spcBef>
                          <a:spcPts val="0"/>
                        </a:spcBef>
                        <a:spcAft>
                          <a:spcPts val="0"/>
                        </a:spcAft>
                      </a:pPr>
                      <a:r>
                        <a:rPr lang="en-US" sz="2000" dirty="0">
                          <a:effectLst/>
                        </a:rPr>
                        <a:t>/* process 3 */</a:t>
                      </a:r>
                    </a:p>
                    <a:p>
                      <a:pPr marL="0" marR="0" algn="l" rtl="0">
                        <a:spcBef>
                          <a:spcPts val="0"/>
                        </a:spcBef>
                        <a:spcAft>
                          <a:spcPts val="0"/>
                        </a:spcAft>
                      </a:pPr>
                      <a:r>
                        <a:rPr lang="en-US" sz="2000" dirty="0">
                          <a:effectLst/>
                        </a:rPr>
                        <a:t>while( true) {</a:t>
                      </a:r>
                    </a:p>
                    <a:p>
                      <a:pPr marL="457200" marR="0" algn="l" rtl="0">
                        <a:spcBef>
                          <a:spcPts val="0"/>
                        </a:spcBef>
                        <a:spcAft>
                          <a:spcPts val="0"/>
                        </a:spcAft>
                      </a:pPr>
                      <a:r>
                        <a:rPr lang="en-US" sz="2000" dirty="0">
                          <a:effectLst/>
                        </a:rPr>
                        <a:t>wait(R);</a:t>
                      </a:r>
                    </a:p>
                    <a:p>
                      <a:pPr marL="457200" marR="0" algn="l" rtl="0">
                        <a:spcBef>
                          <a:spcPts val="0"/>
                        </a:spcBef>
                        <a:spcAft>
                          <a:spcPts val="0"/>
                        </a:spcAft>
                      </a:pPr>
                      <a:r>
                        <a:rPr lang="en-US" sz="2000" dirty="0">
                          <a:effectLst/>
                        </a:rPr>
                        <a:t> </a:t>
                      </a:r>
                    </a:p>
                    <a:p>
                      <a:pPr marL="457200" marR="0" algn="l" rtl="0">
                        <a:spcBef>
                          <a:spcPts val="0"/>
                        </a:spcBef>
                        <a:spcAft>
                          <a:spcPts val="0"/>
                        </a:spcAft>
                      </a:pPr>
                      <a:r>
                        <a:rPr lang="en-US" sz="2000" dirty="0" err="1">
                          <a:effectLst/>
                        </a:rPr>
                        <a:t>putc</a:t>
                      </a:r>
                      <a:r>
                        <a:rPr lang="en-US" sz="2000" dirty="0">
                          <a:effectLst/>
                        </a:rPr>
                        <a:t>(‘D’);</a:t>
                      </a:r>
                    </a:p>
                    <a:p>
                      <a:pPr marL="457200" marR="0" algn="l" rtl="0">
                        <a:spcBef>
                          <a:spcPts val="0"/>
                        </a:spcBef>
                        <a:spcAft>
                          <a:spcPts val="0"/>
                        </a:spcAft>
                      </a:pPr>
                      <a:r>
                        <a:rPr lang="en-US" sz="2000" dirty="0">
                          <a:effectLst/>
                        </a:rPr>
                        <a:t> </a:t>
                      </a:r>
                    </a:p>
                    <a:p>
                      <a:pPr marL="0" marR="0" algn="l" rtl="0">
                        <a:spcBef>
                          <a:spcPts val="0"/>
                        </a:spcBef>
                        <a:spcAft>
                          <a:spcPts val="0"/>
                        </a:spcAft>
                      </a:pPr>
                      <a:r>
                        <a:rPr lang="en-US" sz="2000" dirty="0">
                          <a:effectLst/>
                        </a:rPr>
                        <a:t>}</a:t>
                      </a:r>
                      <a:endParaRPr lang="en-US" sz="20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523968992"/>
                  </a:ext>
                </a:extLst>
              </a:tr>
            </a:tbl>
          </a:graphicData>
        </a:graphic>
      </p:graphicFrame>
    </p:spTree>
    <p:extLst>
      <p:ext uri="{BB962C8B-B14F-4D97-AF65-F5344CB8AC3E}">
        <p14:creationId xmlns:p14="http://schemas.microsoft.com/office/powerpoint/2010/main" val="1604536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861185"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Questions on Semaphore</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1" name="Rectangle 1">
            <a:extLst>
              <a:ext uri="{FF2B5EF4-FFF2-40B4-BE49-F238E27FC236}">
                <a16:creationId xmlns:a16="http://schemas.microsoft.com/office/drawing/2014/main" id="{BFB4ED86-E013-AC69-BBAA-62F12AD94549}"/>
              </a:ext>
            </a:extLst>
          </p:cNvPr>
          <p:cNvSpPr>
            <a:spLocks noChangeArrowheads="1"/>
          </p:cNvSpPr>
          <p:nvPr/>
        </p:nvSpPr>
        <p:spPr bwMode="auto">
          <a:xfrm>
            <a:off x="1641676" y="1266304"/>
            <a:ext cx="10876375" cy="5170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AU" altLang="en-US" sz="28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2- The following pair of processes share a common set of variables:.</a:t>
            </a:r>
          </a:p>
          <a:p>
            <a:pPr marL="0" marR="0" lvl="0" indent="0" algn="l" defTabSz="914400" rtl="0" eaLnBrk="0" fontAlgn="base" latinLnBrk="0" hangingPunct="0">
              <a:lnSpc>
                <a:spcPct val="100000"/>
              </a:lnSpc>
              <a:spcBef>
                <a:spcPct val="0"/>
              </a:spcBef>
              <a:spcAft>
                <a:spcPct val="0"/>
              </a:spcAft>
              <a:buClrTx/>
              <a:buSzTx/>
              <a:tabLst/>
            </a:pPr>
            <a:r>
              <a:rPr kumimoji="0" lang="en-AU" altLang="en-US" sz="28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 "counter", "</a:t>
            </a:r>
            <a:r>
              <a:rPr kumimoji="0" lang="en-AU" altLang="en-US" sz="2800" b="0" i="0" u="none" strike="noStrike" cap="none" normalizeH="0" baseline="0" dirty="0" err="1">
                <a:ln>
                  <a:noFill/>
                </a:ln>
                <a:solidFill>
                  <a:schemeClr val="tx1"/>
                </a:solidFill>
                <a:effectLst/>
                <a:latin typeface="Arial" panose="020B0604020202020204" pitchFamily="34" charset="0"/>
                <a:ea typeface="Times New Roman" panose="02020603050405020304" pitchFamily="18" charset="0"/>
              </a:rPr>
              <a:t>tempA</a:t>
            </a:r>
            <a:r>
              <a:rPr kumimoji="0" lang="en-AU" altLang="en-US" sz="28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 and "</a:t>
            </a:r>
            <a:r>
              <a:rPr kumimoji="0" lang="en-AU" altLang="en-US" sz="2800" b="0" i="0" u="none" strike="noStrike" cap="none" normalizeH="0" baseline="0" dirty="0" err="1">
                <a:ln>
                  <a:noFill/>
                </a:ln>
                <a:solidFill>
                  <a:schemeClr val="tx1"/>
                </a:solidFill>
                <a:effectLst/>
                <a:latin typeface="Arial" panose="020B0604020202020204" pitchFamily="34" charset="0"/>
                <a:ea typeface="Times New Roman" panose="02020603050405020304" pitchFamily="18" charset="0"/>
              </a:rPr>
              <a:t>tempB</a:t>
            </a:r>
            <a:r>
              <a:rPr kumimoji="0" lang="en-AU" altLang="en-US" sz="28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tabLst/>
            </a:pP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Process A                                        Process B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A1: </a:t>
            </a:r>
            <a:r>
              <a:rPr kumimoji="0" lang="en-US" altLang="en-US"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tempA</a:t>
            </a: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 counter + 1;                B1: </a:t>
            </a:r>
            <a:r>
              <a:rPr kumimoji="0" lang="en-US" altLang="en-US"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tempB</a:t>
            </a: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 counter + 2;</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A2: counter = </a:t>
            </a:r>
            <a:r>
              <a:rPr kumimoji="0" lang="en-US" altLang="en-US"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tempA</a:t>
            </a: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B2: counter = </a:t>
            </a:r>
            <a:r>
              <a:rPr kumimoji="0" lang="en-US" altLang="en-US"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tempB</a:t>
            </a: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800" b="0" i="0" u="none" strike="noStrike" cap="none" normalizeH="0" baseline="0" dirty="0">
                <a:ln>
                  <a:noFill/>
                </a:ln>
                <a:solidFill>
                  <a:schemeClr val="tx1"/>
                </a:solidFill>
                <a:effectLst/>
              </a:rPr>
              <a:t> </a:t>
            </a:r>
            <a:endParaRPr kumimoji="0" lang="en-US" altLang="en-US" sz="2800" b="0" i="0" u="none" strike="noStrike" cap="none" normalizeH="0" baseline="0" dirty="0">
              <a:ln>
                <a:noFill/>
              </a:ln>
              <a:solidFill>
                <a:schemeClr val="tx1"/>
              </a:solidFill>
              <a:effectLst/>
              <a:latin typeface="Arial" panose="020B0604020202020204" pitchFamily="34" charset="0"/>
            </a:endParaRPr>
          </a:p>
          <a:p>
            <a:pPr marL="0" marR="0" lvl="0" indent="0" algn="l" defTabSz="914400" rtl="1" eaLnBrk="0" fontAlgn="base" latinLnBrk="0" hangingPunct="0">
              <a:lnSpc>
                <a:spcPct val="100000"/>
              </a:lnSpc>
              <a:spcBef>
                <a:spcPct val="0"/>
              </a:spcBef>
              <a:spcAft>
                <a:spcPct val="0"/>
              </a:spcAft>
              <a:buClrTx/>
              <a:buSzTx/>
              <a:buFontTx/>
              <a:buNone/>
              <a:tabLst/>
            </a:pPr>
            <a:endParaRPr kumimoji="0" lang="en-US" altLang="en-US" sz="2800" b="0" i="0" u="none" strike="noStrike" cap="none" normalizeH="0" baseline="0" dirty="0">
              <a:ln>
                <a:noFill/>
              </a:ln>
              <a:solidFill>
                <a:schemeClr val="tx1"/>
              </a:solidFill>
              <a:effectLst/>
              <a:latin typeface="Arial" panose="020B0604020202020204" pitchFamily="34" charset="0"/>
              <a:ea typeface="Arial Unicode MS"/>
            </a:endParaRPr>
          </a:p>
          <a:p>
            <a:pPr marL="0" marR="0" lvl="0" indent="0" algn="l" defTabSz="914400" rtl="1"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Arial" panose="020B0604020202020204" pitchFamily="34" charset="0"/>
                <a:ea typeface="Arial Unicode MS"/>
              </a:rPr>
              <a:t>     The variable "counter" initially has the value 10 </a:t>
            </a:r>
          </a:p>
          <a:p>
            <a:pPr marL="0" marR="0" lvl="0" indent="0" algn="l" defTabSz="914400" rtl="1"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Arial" panose="020B0604020202020204" pitchFamily="34" charset="0"/>
                <a:ea typeface="Arial Unicode MS"/>
              </a:rPr>
              <a:t>      before either process begins to execute. </a:t>
            </a:r>
            <a:endParaRPr kumimoji="0" lang="en-US" altLang="en-US" sz="2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991739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84667" y="543490"/>
            <a:ext cx="3861185"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Questions on Semaphore</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2" name="مربع نص 11">
            <a:extLst>
              <a:ext uri="{FF2B5EF4-FFF2-40B4-BE49-F238E27FC236}">
                <a16:creationId xmlns:a16="http://schemas.microsoft.com/office/drawing/2014/main" id="{C55AF9B6-134B-88CC-CBED-557D6E197551}"/>
              </a:ext>
            </a:extLst>
          </p:cNvPr>
          <p:cNvSpPr txBox="1"/>
          <p:nvPr/>
        </p:nvSpPr>
        <p:spPr>
          <a:xfrm>
            <a:off x="1383030" y="1443310"/>
            <a:ext cx="10110916" cy="4093428"/>
          </a:xfrm>
          <a:prstGeom prst="rect">
            <a:avLst/>
          </a:prstGeom>
          <a:noFill/>
        </p:spPr>
        <p:txBody>
          <a:bodyPr wrap="square">
            <a:spAutoFit/>
          </a:bodyPr>
          <a:lstStyle/>
          <a:p>
            <a:pPr marL="342900" marR="0" lvl="0" indent="-342900" algn="l" rtl="0">
              <a:spcBef>
                <a:spcPts val="0"/>
              </a:spcBef>
              <a:spcAft>
                <a:spcPts val="0"/>
              </a:spcAft>
              <a:buFont typeface="+mj-lt"/>
              <a:buAutoNum type="alphaLcPeriod"/>
              <a:tabLst>
                <a:tab pos="457200" algn="l"/>
              </a:tabLst>
            </a:pPr>
            <a:r>
              <a:rPr lang="en-US" sz="2400" dirty="0">
                <a:effectLst/>
                <a:latin typeface="Times New Roman" panose="02020603050405020304" pitchFamily="18" charset="0"/>
                <a:ea typeface="Arial Unicode MS"/>
              </a:rPr>
              <a:t>What different values of "counter" are possible when both processes have finished executing? Give an order of execution of statements from processes A and B that would yield each of the values you give. For example, execution order A1, A2, B1, B2 would yield the value 13. </a:t>
            </a:r>
            <a:endParaRPr lang="en-US" sz="2400" dirty="0">
              <a:effectLst/>
              <a:latin typeface="Times New Roman" panose="02020603050405020304" pitchFamily="18" charset="0"/>
              <a:ea typeface="Times New Roman" panose="02020603050405020304" pitchFamily="18" charset="0"/>
            </a:endParaRPr>
          </a:p>
          <a:p>
            <a:pPr marL="228600" marR="0" algn="r" rtl="1">
              <a:spcBef>
                <a:spcPts val="0"/>
              </a:spcBef>
              <a:spcAft>
                <a:spcPts val="0"/>
              </a:spcAft>
            </a:pPr>
            <a:r>
              <a:rPr lang="en-US" sz="2400" dirty="0">
                <a:effectLst/>
                <a:latin typeface="Times New Roman" panose="02020603050405020304" pitchFamily="18" charset="0"/>
                <a:ea typeface="Arial Unicode MS"/>
              </a:rPr>
              <a:t> </a:t>
            </a:r>
            <a:endParaRPr lang="en-US" sz="2400" dirty="0">
              <a:effectLst/>
              <a:latin typeface="Times New Roman" panose="02020603050405020304" pitchFamily="18" charset="0"/>
              <a:ea typeface="Times New Roman" panose="02020603050405020304" pitchFamily="18" charset="0"/>
            </a:endParaRPr>
          </a:p>
          <a:p>
            <a:pPr marL="457200" marR="0" algn="l" rtl="0">
              <a:spcBef>
                <a:spcPts val="0"/>
              </a:spcBef>
              <a:spcAft>
                <a:spcPts val="0"/>
              </a:spcAft>
            </a:pPr>
            <a:r>
              <a:rPr lang="en-US" sz="2000" dirty="0">
                <a:solidFill>
                  <a:srgbClr val="0000FF"/>
                </a:solidFill>
                <a:effectLst/>
                <a:latin typeface="Times New Roman" panose="02020603050405020304" pitchFamily="18" charset="0"/>
                <a:ea typeface="Times New Roman" panose="02020603050405020304" pitchFamily="18" charset="0"/>
              </a:rPr>
              <a:t>a. </a:t>
            </a:r>
            <a:r>
              <a:rPr lang="en-US" sz="2800" dirty="0">
                <a:solidFill>
                  <a:srgbClr val="0000FF"/>
                </a:solidFill>
                <a:effectLst/>
                <a:latin typeface="Times New Roman" panose="02020603050405020304" pitchFamily="18" charset="0"/>
                <a:ea typeface="Times New Roman" panose="02020603050405020304" pitchFamily="18" charset="0"/>
              </a:rPr>
              <a:t>There are three possible values for X. Here are the possible ways in which statements from A and B can be interleaved. </a:t>
            </a:r>
            <a:endParaRPr lang="en-US" sz="2800" dirty="0">
              <a:effectLst/>
              <a:latin typeface="Times New Roman" panose="02020603050405020304" pitchFamily="18" charset="0"/>
              <a:ea typeface="Times New Roman" panose="02020603050405020304" pitchFamily="18" charset="0"/>
            </a:endParaRPr>
          </a:p>
          <a:p>
            <a:pPr marL="457200" marR="0" algn="l" rtl="0">
              <a:spcBef>
                <a:spcPts val="0"/>
              </a:spcBef>
              <a:spcAft>
                <a:spcPts val="0"/>
              </a:spcAft>
            </a:pPr>
            <a:r>
              <a:rPr lang="en-US" sz="2800" dirty="0">
                <a:solidFill>
                  <a:srgbClr val="0000FF"/>
                </a:solidFill>
                <a:effectLst/>
                <a:latin typeface="Times New Roman" panose="02020603050405020304" pitchFamily="18" charset="0"/>
                <a:ea typeface="Times New Roman" panose="02020603050405020304" pitchFamily="18" charset="0"/>
              </a:rPr>
              <a:t>A1 A2 B1 B2: X = 13</a:t>
            </a:r>
            <a:endParaRPr lang="en-US" sz="2800" dirty="0">
              <a:effectLst/>
              <a:latin typeface="Times New Roman" panose="02020603050405020304" pitchFamily="18" charset="0"/>
              <a:ea typeface="Times New Roman" panose="02020603050405020304" pitchFamily="18" charset="0"/>
            </a:endParaRPr>
          </a:p>
          <a:p>
            <a:pPr marL="457200" marR="0" algn="l" rtl="0">
              <a:spcBef>
                <a:spcPts val="0"/>
              </a:spcBef>
              <a:spcAft>
                <a:spcPts val="0"/>
              </a:spcAft>
            </a:pPr>
            <a:r>
              <a:rPr lang="en-US" sz="2800" dirty="0">
                <a:solidFill>
                  <a:srgbClr val="0000FF"/>
                </a:solidFill>
                <a:effectLst/>
                <a:latin typeface="Times New Roman" panose="02020603050405020304" pitchFamily="18" charset="0"/>
                <a:ea typeface="Times New Roman" panose="02020603050405020304" pitchFamily="18" charset="0"/>
              </a:rPr>
              <a:t>A1 B1 A2 B2: X = 12</a:t>
            </a:r>
            <a:endParaRPr lang="en-US" sz="2800" dirty="0">
              <a:effectLst/>
              <a:latin typeface="Times New Roman" panose="02020603050405020304" pitchFamily="18" charset="0"/>
              <a:ea typeface="Times New Roman" panose="02020603050405020304" pitchFamily="18" charset="0"/>
            </a:endParaRPr>
          </a:p>
          <a:p>
            <a:pPr marL="457200" marR="0" algn="l" rtl="0">
              <a:spcBef>
                <a:spcPts val="0"/>
              </a:spcBef>
              <a:spcAft>
                <a:spcPts val="0"/>
              </a:spcAft>
            </a:pPr>
            <a:r>
              <a:rPr lang="en-US" sz="2800" dirty="0">
                <a:solidFill>
                  <a:srgbClr val="0000FF"/>
                </a:solidFill>
                <a:effectLst/>
                <a:latin typeface="Times New Roman" panose="02020603050405020304" pitchFamily="18" charset="0"/>
                <a:ea typeface="Times New Roman" panose="02020603050405020304" pitchFamily="18" charset="0"/>
              </a:rPr>
              <a:t>A1 B1 B2 A2: X = 11</a:t>
            </a:r>
            <a:endParaRPr lang="en-US"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8118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84667" y="543490"/>
            <a:ext cx="3861185"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Questions on Semaphore</a:t>
            </a: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2" name="مربع نص 11">
            <a:extLst>
              <a:ext uri="{FF2B5EF4-FFF2-40B4-BE49-F238E27FC236}">
                <a16:creationId xmlns:a16="http://schemas.microsoft.com/office/drawing/2014/main" id="{C55AF9B6-134B-88CC-CBED-557D6E197551}"/>
              </a:ext>
            </a:extLst>
          </p:cNvPr>
          <p:cNvSpPr txBox="1"/>
          <p:nvPr/>
        </p:nvSpPr>
        <p:spPr>
          <a:xfrm>
            <a:off x="2440788" y="2157907"/>
            <a:ext cx="7297572" cy="1815882"/>
          </a:xfrm>
          <a:prstGeom prst="rect">
            <a:avLst/>
          </a:prstGeom>
          <a:noFill/>
        </p:spPr>
        <p:txBody>
          <a:bodyPr wrap="square">
            <a:spAutoFit/>
          </a:bodyPr>
          <a:lstStyle/>
          <a:p>
            <a:pPr marL="457200" marR="0" algn="l" rtl="0">
              <a:spcBef>
                <a:spcPts val="0"/>
              </a:spcBef>
              <a:spcAft>
                <a:spcPts val="0"/>
              </a:spcAft>
            </a:pPr>
            <a:endParaRPr lang="en-US" sz="2800" dirty="0">
              <a:solidFill>
                <a:srgbClr val="0000FF"/>
              </a:solidFill>
              <a:latin typeface="Times New Roman" panose="02020603050405020304" pitchFamily="18" charset="0"/>
              <a:ea typeface="Times New Roman" panose="02020603050405020304" pitchFamily="18" charset="0"/>
            </a:endParaRPr>
          </a:p>
          <a:p>
            <a:pPr marL="457200"/>
            <a:r>
              <a:rPr lang="en-US" sz="2800" dirty="0">
                <a:solidFill>
                  <a:srgbClr val="0000FF"/>
                </a:solidFill>
                <a:latin typeface="Times New Roman" panose="02020603050405020304" pitchFamily="18" charset="0"/>
                <a:ea typeface="Times New Roman" panose="02020603050405020304" pitchFamily="18" charset="0"/>
              </a:rPr>
              <a:t>B1 A1 B2 A2: X = 11</a:t>
            </a:r>
            <a:endParaRPr lang="en-US" sz="2800" dirty="0">
              <a:latin typeface="Times New Roman" panose="02020603050405020304" pitchFamily="18" charset="0"/>
              <a:ea typeface="Times New Roman" panose="02020603050405020304" pitchFamily="18" charset="0"/>
            </a:endParaRPr>
          </a:p>
          <a:p>
            <a:pPr marL="457200"/>
            <a:r>
              <a:rPr lang="en-US" sz="2800" dirty="0">
                <a:solidFill>
                  <a:srgbClr val="0000FF"/>
                </a:solidFill>
                <a:latin typeface="Times New Roman" panose="02020603050405020304" pitchFamily="18" charset="0"/>
                <a:ea typeface="Times New Roman" panose="02020603050405020304" pitchFamily="18" charset="0"/>
              </a:rPr>
              <a:t>B1 A1 A2 B2: X = 12</a:t>
            </a:r>
            <a:endParaRPr lang="en-US" sz="2800" dirty="0">
              <a:latin typeface="Times New Roman" panose="02020603050405020304" pitchFamily="18" charset="0"/>
              <a:ea typeface="Times New Roman" panose="02020603050405020304" pitchFamily="18" charset="0"/>
            </a:endParaRPr>
          </a:p>
          <a:p>
            <a:pPr marL="457200"/>
            <a:r>
              <a:rPr lang="en-US" sz="2800" dirty="0">
                <a:solidFill>
                  <a:srgbClr val="0000FF"/>
                </a:solidFill>
                <a:latin typeface="Times New Roman" panose="02020603050405020304" pitchFamily="18" charset="0"/>
                <a:ea typeface="Times New Roman" panose="02020603050405020304" pitchFamily="18" charset="0"/>
              </a:rPr>
              <a:t>B1 B2 A1 A2: X = 13</a:t>
            </a:r>
            <a:endParaRPr lang="en-US"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26571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2">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00813" cy="523220"/>
          </a:xfrm>
          <a:prstGeom prst="rect">
            <a:avLst/>
          </a:prstGeom>
          <a:noFill/>
        </p:spPr>
        <p:txBody>
          <a:bodyPr wrap="none" rtlCol="0">
            <a:spAutoFit/>
          </a:bodyPr>
          <a:lstStyle/>
          <a:p>
            <a:r>
              <a:rPr lang="en-US" altLang="en-US" sz="2800" dirty="0">
                <a:solidFill>
                  <a:schemeClr val="bg1"/>
                </a:solidFill>
                <a:cs typeface="Tajawal Medium" panose="00000600000000000000" pitchFamily="2" charset="-78"/>
              </a:rPr>
              <a:t>Synchronization</a:t>
            </a:r>
            <a:endParaRPr lang="en-US" sz="2800" dirty="0">
              <a:solidFill>
                <a:schemeClr val="bg1"/>
              </a:solidFill>
              <a:cs typeface="Tajawal Medium" panose="00000600000000000000" pitchFamily="2" charset="-78"/>
            </a:endParaRPr>
          </a:p>
        </p:txBody>
      </p:sp>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4" name="مربع نص 13">
            <a:extLst>
              <a:ext uri="{FF2B5EF4-FFF2-40B4-BE49-F238E27FC236}">
                <a16:creationId xmlns:a16="http://schemas.microsoft.com/office/drawing/2014/main" id="{CB808517-3713-4C0B-32A2-8D218255CE1C}"/>
              </a:ext>
            </a:extLst>
          </p:cNvPr>
          <p:cNvSpPr txBox="1"/>
          <p:nvPr/>
        </p:nvSpPr>
        <p:spPr>
          <a:xfrm>
            <a:off x="1697404" y="1427555"/>
            <a:ext cx="9229676" cy="2554545"/>
          </a:xfrm>
          <a:prstGeom prst="rect">
            <a:avLst/>
          </a:prstGeom>
          <a:noFill/>
        </p:spPr>
        <p:txBody>
          <a:bodyPr wrap="square">
            <a:spAutoFit/>
          </a:bodyPr>
          <a:lstStyle/>
          <a:p>
            <a:pPr marL="342900" marR="0" lvl="0" indent="-342900" algn="l" rtl="0">
              <a:spcBef>
                <a:spcPts val="0"/>
              </a:spcBef>
              <a:spcAft>
                <a:spcPts val="0"/>
              </a:spcAft>
              <a:buFont typeface="+mj-lt"/>
              <a:buAutoNum type="alphaLcPeriod"/>
              <a:tabLst>
                <a:tab pos="457200" algn="l"/>
              </a:tabLst>
            </a:pPr>
            <a:r>
              <a:rPr lang="en-US" sz="2000" dirty="0">
                <a:effectLst/>
                <a:latin typeface="Times New Roman" panose="02020603050405020304" pitchFamily="18" charset="0"/>
                <a:ea typeface="Arial Unicode MS"/>
              </a:rPr>
              <a:t>Modify the above programs for processes A and B by adding appropriate signal and wait operations on the binary semaphore "sync" such that the only possible final value of "counter" is 13. Indicate what should be the initial value of the semaphore "sync".</a:t>
            </a:r>
            <a:endParaRPr lang="en-US" sz="2000" dirty="0">
              <a:effectLst/>
              <a:latin typeface="Times New Roman" panose="02020603050405020304" pitchFamily="18" charset="0"/>
              <a:ea typeface="Times New Roman" panose="02020603050405020304" pitchFamily="18" charset="0"/>
            </a:endParaRPr>
          </a:p>
          <a:p>
            <a:pPr marL="0" marR="0" algn="r" rtl="1">
              <a:spcBef>
                <a:spcPts val="0"/>
              </a:spcBef>
              <a:spcAft>
                <a:spcPts val="0"/>
              </a:spcAft>
            </a:pPr>
            <a:r>
              <a:rPr lang="en-US" sz="2000" dirty="0">
                <a:effectLst/>
                <a:latin typeface="Times New Roman" panose="02020603050405020304" pitchFamily="18" charset="0"/>
                <a:ea typeface="Arial Unicode MS"/>
              </a:rPr>
              <a:t> </a:t>
            </a:r>
            <a:endParaRPr lang="en-US" sz="2000" dirty="0">
              <a:effectLst/>
              <a:latin typeface="Times New Roman" panose="02020603050405020304" pitchFamily="18" charset="0"/>
              <a:ea typeface="Times New Roman" panose="02020603050405020304" pitchFamily="18" charset="0"/>
            </a:endParaRPr>
          </a:p>
          <a:p>
            <a:pPr marL="457200" marR="0" algn="l" rtl="0">
              <a:spcBef>
                <a:spcPts val="0"/>
              </a:spcBef>
              <a:spcAft>
                <a:spcPts val="0"/>
              </a:spcAft>
            </a:pPr>
            <a:r>
              <a:rPr lang="en-US" sz="2000" dirty="0">
                <a:solidFill>
                  <a:srgbClr val="0000FF"/>
                </a:solidFill>
                <a:effectLst/>
                <a:latin typeface="Times New Roman" panose="02020603050405020304" pitchFamily="18" charset="0"/>
                <a:ea typeface="Times New Roman" panose="02020603050405020304" pitchFamily="18" charset="0"/>
              </a:rPr>
              <a:t>We need to ensure that A and B run uninterrupted, but it doesn't matter which runs first. </a:t>
            </a:r>
            <a:endParaRPr lang="en-US" sz="2000" dirty="0">
              <a:effectLst/>
              <a:latin typeface="Times New Roman" panose="02020603050405020304" pitchFamily="18" charset="0"/>
              <a:ea typeface="Times New Roman" panose="02020603050405020304" pitchFamily="18" charset="0"/>
            </a:endParaRPr>
          </a:p>
          <a:p>
            <a:pPr marL="457200" marR="0" algn="l" rtl="0">
              <a:spcBef>
                <a:spcPts val="0"/>
              </a:spcBef>
              <a:spcAft>
                <a:spcPts val="0"/>
              </a:spcAft>
            </a:pPr>
            <a:r>
              <a:rPr lang="en-US" sz="2000" dirty="0">
                <a:solidFill>
                  <a:srgbClr val="0000FF"/>
                </a:solidFill>
                <a:effectLst/>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				</a:t>
            </a:r>
            <a:r>
              <a:rPr lang="en-US" sz="2000" dirty="0">
                <a:solidFill>
                  <a:srgbClr val="0000FF"/>
                </a:solidFill>
                <a:effectLst/>
                <a:latin typeface="Times New Roman" panose="02020603050405020304" pitchFamily="18" charset="0"/>
                <a:ea typeface="Times New Roman" panose="02020603050405020304" pitchFamily="18" charset="0"/>
              </a:rPr>
              <a:t>semaphore sync = 1;</a:t>
            </a:r>
            <a:endParaRPr lang="en-US" sz="2000" dirty="0">
              <a:effectLst/>
              <a:latin typeface="Times New Roman" panose="02020603050405020304" pitchFamily="18" charset="0"/>
              <a:ea typeface="Times New Roman" panose="02020603050405020304" pitchFamily="18" charset="0"/>
            </a:endParaRPr>
          </a:p>
        </p:txBody>
      </p:sp>
      <p:graphicFrame>
        <p:nvGraphicFramePr>
          <p:cNvPr id="15" name="جدول 14">
            <a:extLst>
              <a:ext uri="{FF2B5EF4-FFF2-40B4-BE49-F238E27FC236}">
                <a16:creationId xmlns:a16="http://schemas.microsoft.com/office/drawing/2014/main" id="{C20A9E4C-16A3-6AFF-A876-51DADFA61FE2}"/>
              </a:ext>
            </a:extLst>
          </p:cNvPr>
          <p:cNvGraphicFramePr>
            <a:graphicFrameLocks noGrp="1"/>
          </p:cNvGraphicFramePr>
          <p:nvPr>
            <p:extLst>
              <p:ext uri="{D42A27DB-BD31-4B8C-83A1-F6EECF244321}">
                <p14:modId xmlns:p14="http://schemas.microsoft.com/office/powerpoint/2010/main" val="420596643"/>
              </p:ext>
            </p:extLst>
          </p:nvPr>
        </p:nvGraphicFramePr>
        <p:xfrm>
          <a:off x="3234690" y="4045729"/>
          <a:ext cx="6972300" cy="1645920"/>
        </p:xfrm>
        <a:graphic>
          <a:graphicData uri="http://schemas.openxmlformats.org/drawingml/2006/table">
            <a:tbl>
              <a:tblPr firstRow="1" firstCol="1" lastRow="1" lastCol="1" bandRow="1" bandCol="1">
                <a:tableStyleId>{5C22544A-7EE6-4342-B048-85BDC9FD1C3A}</a:tableStyleId>
              </a:tblPr>
              <a:tblGrid>
                <a:gridCol w="3405077">
                  <a:extLst>
                    <a:ext uri="{9D8B030D-6E8A-4147-A177-3AD203B41FA5}">
                      <a16:colId xmlns:a16="http://schemas.microsoft.com/office/drawing/2014/main" val="957165679"/>
                    </a:ext>
                  </a:extLst>
                </a:gridCol>
                <a:gridCol w="3567223">
                  <a:extLst>
                    <a:ext uri="{9D8B030D-6E8A-4147-A177-3AD203B41FA5}">
                      <a16:colId xmlns:a16="http://schemas.microsoft.com/office/drawing/2014/main" val="448472808"/>
                    </a:ext>
                  </a:extLst>
                </a:gridCol>
              </a:tblGrid>
              <a:tr h="0">
                <a:tc>
                  <a:txBody>
                    <a:bodyPr/>
                    <a:lstStyle/>
                    <a:p>
                      <a:pPr marL="457200" marR="0" algn="r" rtl="1">
                        <a:spcBef>
                          <a:spcPts val="0"/>
                        </a:spcBef>
                        <a:spcAft>
                          <a:spcPts val="0"/>
                        </a:spcAft>
                      </a:pPr>
                      <a:r>
                        <a:rPr lang="en-US" sz="1800" dirty="0">
                          <a:effectLst/>
                        </a:rPr>
                        <a:t>Process A</a:t>
                      </a:r>
                      <a:endParaRPr lang="en-US"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457200" marR="0" algn="r" rtl="1">
                        <a:spcBef>
                          <a:spcPts val="0"/>
                        </a:spcBef>
                        <a:spcAft>
                          <a:spcPts val="0"/>
                        </a:spcAft>
                      </a:pPr>
                      <a:r>
                        <a:rPr lang="en-US" sz="1800" dirty="0">
                          <a:effectLst/>
                        </a:rPr>
                        <a:t>Process B</a:t>
                      </a:r>
                      <a:endParaRPr lang="en-US" sz="1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90329181"/>
                  </a:ext>
                </a:extLst>
              </a:tr>
              <a:tr h="895350">
                <a:tc>
                  <a:txBody>
                    <a:bodyPr/>
                    <a:lstStyle/>
                    <a:p>
                      <a:pPr marL="457200" marR="0" algn="l" rtl="1">
                        <a:spcBef>
                          <a:spcPts val="0"/>
                        </a:spcBef>
                        <a:spcAft>
                          <a:spcPts val="0"/>
                        </a:spcAft>
                      </a:pPr>
                      <a:r>
                        <a:rPr lang="en-US" sz="1800" dirty="0">
                          <a:effectLst/>
                        </a:rPr>
                        <a:t>       wait(sync);                          </a:t>
                      </a:r>
                    </a:p>
                    <a:p>
                      <a:pPr marL="457200" marR="0" algn="l" rtl="1">
                        <a:spcBef>
                          <a:spcPts val="0"/>
                        </a:spcBef>
                        <a:spcAft>
                          <a:spcPts val="0"/>
                        </a:spcAft>
                      </a:pPr>
                      <a:r>
                        <a:rPr lang="en-US" sz="1800" dirty="0">
                          <a:effectLst/>
                        </a:rPr>
                        <a:t>A1: </a:t>
                      </a:r>
                      <a:r>
                        <a:rPr lang="en-US" sz="1800" dirty="0" err="1">
                          <a:effectLst/>
                        </a:rPr>
                        <a:t>tempA</a:t>
                      </a:r>
                      <a:r>
                        <a:rPr lang="en-US" sz="1800" dirty="0">
                          <a:effectLst/>
                        </a:rPr>
                        <a:t> = counter + 1;</a:t>
                      </a:r>
                    </a:p>
                    <a:p>
                      <a:pPr marL="457200" marR="0" algn="l" rtl="1">
                        <a:spcBef>
                          <a:spcPts val="0"/>
                        </a:spcBef>
                        <a:spcAft>
                          <a:spcPts val="0"/>
                        </a:spcAft>
                      </a:pPr>
                      <a:r>
                        <a:rPr lang="en-US" sz="1800" dirty="0">
                          <a:effectLst/>
                        </a:rPr>
                        <a:t>A2: counter = </a:t>
                      </a:r>
                      <a:r>
                        <a:rPr lang="en-US" sz="1800" dirty="0" err="1">
                          <a:effectLst/>
                        </a:rPr>
                        <a:t>tempA</a:t>
                      </a:r>
                      <a:r>
                        <a:rPr lang="en-US" sz="1800" dirty="0">
                          <a:effectLst/>
                        </a:rPr>
                        <a:t>;                 </a:t>
                      </a:r>
                    </a:p>
                    <a:p>
                      <a:pPr marL="457200" marR="0" algn="l" rtl="1">
                        <a:spcBef>
                          <a:spcPts val="0"/>
                        </a:spcBef>
                        <a:spcAft>
                          <a:spcPts val="0"/>
                        </a:spcAft>
                      </a:pPr>
                      <a:r>
                        <a:rPr lang="en-US" sz="1800" dirty="0">
                          <a:effectLst/>
                        </a:rPr>
                        <a:t>      signal(sync);                        </a:t>
                      </a:r>
                      <a:endParaRPr lang="en-US" sz="18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457200" marR="0" algn="l" rtl="1">
                        <a:spcBef>
                          <a:spcPts val="0"/>
                        </a:spcBef>
                        <a:spcAft>
                          <a:spcPts val="0"/>
                        </a:spcAft>
                      </a:pPr>
                      <a:r>
                        <a:rPr lang="en-US" sz="1800" dirty="0">
                          <a:effectLst/>
                        </a:rPr>
                        <a:t>      wait(sync);</a:t>
                      </a:r>
                    </a:p>
                    <a:p>
                      <a:pPr marL="457200" marR="0" algn="l" rtl="1">
                        <a:spcBef>
                          <a:spcPts val="0"/>
                        </a:spcBef>
                        <a:spcAft>
                          <a:spcPts val="0"/>
                        </a:spcAft>
                      </a:pPr>
                      <a:r>
                        <a:rPr lang="en-US" sz="1800" dirty="0">
                          <a:effectLst/>
                        </a:rPr>
                        <a:t>B1: </a:t>
                      </a:r>
                      <a:r>
                        <a:rPr lang="en-US" sz="1800" dirty="0" err="1">
                          <a:effectLst/>
                        </a:rPr>
                        <a:t>tempB</a:t>
                      </a:r>
                      <a:r>
                        <a:rPr lang="en-US" sz="1800" dirty="0">
                          <a:effectLst/>
                        </a:rPr>
                        <a:t> = counter + 2;</a:t>
                      </a:r>
                    </a:p>
                    <a:p>
                      <a:pPr marL="457200" marR="0" algn="l" rtl="1">
                        <a:spcBef>
                          <a:spcPts val="0"/>
                        </a:spcBef>
                        <a:spcAft>
                          <a:spcPts val="0"/>
                        </a:spcAft>
                      </a:pPr>
                      <a:r>
                        <a:rPr lang="en-US" sz="1800" dirty="0">
                          <a:effectLst/>
                        </a:rPr>
                        <a:t>B2: counter = </a:t>
                      </a:r>
                      <a:r>
                        <a:rPr lang="en-US" sz="1800" dirty="0" err="1">
                          <a:effectLst/>
                        </a:rPr>
                        <a:t>tempB</a:t>
                      </a:r>
                      <a:r>
                        <a:rPr lang="en-US" sz="1800" dirty="0">
                          <a:effectLst/>
                        </a:rPr>
                        <a:t>;</a:t>
                      </a:r>
                    </a:p>
                    <a:p>
                      <a:pPr marL="457200" marR="0" algn="l" rtl="1">
                        <a:spcBef>
                          <a:spcPts val="0"/>
                        </a:spcBef>
                        <a:spcAft>
                          <a:spcPts val="0"/>
                        </a:spcAft>
                      </a:pPr>
                      <a:r>
                        <a:rPr lang="en-US" sz="1800" dirty="0">
                          <a:effectLst/>
                        </a:rPr>
                        <a:t>    </a:t>
                      </a:r>
                    </a:p>
                    <a:p>
                      <a:pPr marL="457200" marR="0" algn="l" rtl="1">
                        <a:spcBef>
                          <a:spcPts val="0"/>
                        </a:spcBef>
                        <a:spcAft>
                          <a:spcPts val="0"/>
                        </a:spcAft>
                      </a:pPr>
                      <a:r>
                        <a:rPr lang="en-US" sz="1800" dirty="0">
                          <a:effectLst/>
                        </a:rPr>
                        <a:t>  signal(sync);</a:t>
                      </a:r>
                      <a:endParaRPr lang="en-US" sz="18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910374569"/>
                  </a:ext>
                </a:extLst>
              </a:tr>
            </a:tbl>
          </a:graphicData>
        </a:graphic>
      </p:graphicFrame>
    </p:spTree>
    <p:extLst>
      <p:ext uri="{BB962C8B-B14F-4D97-AF65-F5344CB8AC3E}">
        <p14:creationId xmlns:p14="http://schemas.microsoft.com/office/powerpoint/2010/main" val="39273507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331325" y="236724"/>
            <a:ext cx="1366079"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a:extLst>
              <a:ext uri="{FF2B5EF4-FFF2-40B4-BE49-F238E27FC236}">
                <a16:creationId xmlns:a16="http://schemas.microsoft.com/office/drawing/2014/main" id="{247A607F-5850-F9EB-ED22-FD2709DD3589}"/>
              </a:ext>
            </a:extLst>
          </p:cNvPr>
          <p:cNvSpPr txBox="1">
            <a:spLocks noChangeArrowheads="1"/>
          </p:cNvSpPr>
          <p:nvPr/>
        </p:nvSpPr>
        <p:spPr>
          <a:xfrm>
            <a:off x="67197" y="1778846"/>
            <a:ext cx="11143438" cy="46581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US" altLang="en-US" sz="2800" dirty="0"/>
          </a:p>
          <a:p>
            <a:pPr marL="457200" lvl="1" indent="0">
              <a:buNone/>
            </a:pPr>
            <a:endParaRPr lang="en-US" altLang="en-US" sz="2800" dirty="0"/>
          </a:p>
          <a:p>
            <a:endParaRPr lang="en-US" altLang="en-US" b="1" dirty="0">
              <a:solidFill>
                <a:srgbClr val="3366FF"/>
              </a:solidFill>
            </a:endParaRPr>
          </a:p>
        </p:txBody>
      </p:sp>
      <p:sp>
        <p:nvSpPr>
          <p:cNvPr id="10" name="Rectangle 4">
            <a:extLst>
              <a:ext uri="{FF2B5EF4-FFF2-40B4-BE49-F238E27FC236}">
                <a16:creationId xmlns:a16="http://schemas.microsoft.com/office/drawing/2014/main" id="{DDEF8B05-40BD-6AC2-E3CE-5B69E25266F2}"/>
              </a:ext>
            </a:extLst>
          </p:cNvPr>
          <p:cNvSpPr txBox="1">
            <a:spLocks noChangeArrowheads="1"/>
          </p:cNvSpPr>
          <p:nvPr/>
        </p:nvSpPr>
        <p:spPr>
          <a:xfrm>
            <a:off x="3992880" y="3231619"/>
            <a:ext cx="4671060" cy="10962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altLang="en-US" sz="4000" b="1" dirty="0"/>
              <a:t>End of </a:t>
            </a:r>
            <a:r>
              <a:rPr lang="en-US" altLang="en-US" sz="4000" b="1"/>
              <a:t>Module 3</a:t>
            </a:r>
            <a:endParaRPr lang="en-US" altLang="en-US" sz="4000" b="1" dirty="0"/>
          </a:p>
        </p:txBody>
      </p:sp>
    </p:spTree>
    <p:extLst>
      <p:ext uri="{BB962C8B-B14F-4D97-AF65-F5344CB8AC3E}">
        <p14:creationId xmlns:p14="http://schemas.microsoft.com/office/powerpoint/2010/main" val="4147344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7640</TotalTime>
  <Words>2575</Words>
  <Application>Microsoft Office PowerPoint</Application>
  <PresentationFormat>شاشة عريضة</PresentationFormat>
  <Paragraphs>468</Paragraphs>
  <Slides>40</Slides>
  <Notes>4</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40</vt:i4>
      </vt:variant>
    </vt:vector>
  </HeadingPairs>
  <TitlesOfParts>
    <vt:vector size="49" baseType="lpstr">
      <vt:lpstr>Arial</vt:lpstr>
      <vt:lpstr>Calibri</vt:lpstr>
      <vt:lpstr>Calibri Light</vt:lpstr>
      <vt:lpstr>Courier New</vt:lpstr>
      <vt:lpstr>Monotype Sorts</vt:lpstr>
      <vt:lpstr>Source Sans Pro</vt:lpstr>
      <vt:lpstr>Tajawal Medium</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Alaa Amin</cp:lastModifiedBy>
  <cp:revision>73</cp:revision>
  <dcterms:created xsi:type="dcterms:W3CDTF">2021-08-03T13:03:26Z</dcterms:created>
  <dcterms:modified xsi:type="dcterms:W3CDTF">2023-02-13T22:43:45Z</dcterms:modified>
</cp:coreProperties>
</file>