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handoutMasterIdLst>
    <p:handoutMasterId r:id="rId58"/>
  </p:handoutMasterIdLst>
  <p:sldIdLst>
    <p:sldId id="303" r:id="rId5"/>
    <p:sldId id="313" r:id="rId6"/>
    <p:sldId id="583" r:id="rId7"/>
    <p:sldId id="499" r:id="rId8"/>
    <p:sldId id="622" r:id="rId9"/>
    <p:sldId id="624" r:id="rId10"/>
    <p:sldId id="623" r:id="rId11"/>
    <p:sldId id="625" r:id="rId12"/>
    <p:sldId id="626" r:id="rId13"/>
    <p:sldId id="627" r:id="rId14"/>
    <p:sldId id="628" r:id="rId15"/>
    <p:sldId id="629" r:id="rId16"/>
    <p:sldId id="630" r:id="rId17"/>
    <p:sldId id="631" r:id="rId18"/>
    <p:sldId id="632" r:id="rId19"/>
    <p:sldId id="633" r:id="rId20"/>
    <p:sldId id="634" r:id="rId21"/>
    <p:sldId id="635" r:id="rId22"/>
    <p:sldId id="637" r:id="rId23"/>
    <p:sldId id="636" r:id="rId24"/>
    <p:sldId id="638" r:id="rId25"/>
    <p:sldId id="639" r:id="rId26"/>
    <p:sldId id="640" r:id="rId27"/>
    <p:sldId id="641" r:id="rId28"/>
    <p:sldId id="642" r:id="rId29"/>
    <p:sldId id="643" r:id="rId30"/>
    <p:sldId id="644" r:id="rId31"/>
    <p:sldId id="645" r:id="rId32"/>
    <p:sldId id="646" r:id="rId33"/>
    <p:sldId id="647" r:id="rId34"/>
    <p:sldId id="648" r:id="rId35"/>
    <p:sldId id="649" r:id="rId36"/>
    <p:sldId id="650" r:id="rId37"/>
    <p:sldId id="651" r:id="rId38"/>
    <p:sldId id="652" r:id="rId39"/>
    <p:sldId id="653" r:id="rId40"/>
    <p:sldId id="654" r:id="rId41"/>
    <p:sldId id="655" r:id="rId42"/>
    <p:sldId id="656" r:id="rId43"/>
    <p:sldId id="657" r:id="rId44"/>
    <p:sldId id="658" r:id="rId45"/>
    <p:sldId id="659" r:id="rId46"/>
    <p:sldId id="660" r:id="rId47"/>
    <p:sldId id="661" r:id="rId48"/>
    <p:sldId id="662" r:id="rId49"/>
    <p:sldId id="663" r:id="rId50"/>
    <p:sldId id="664" r:id="rId51"/>
    <p:sldId id="665" r:id="rId52"/>
    <p:sldId id="666" r:id="rId53"/>
    <p:sldId id="667" r:id="rId54"/>
    <p:sldId id="621"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83"/>
            <p14:sldId id="499"/>
            <p14:sldId id="622"/>
            <p14:sldId id="624"/>
            <p14:sldId id="623"/>
            <p14:sldId id="625"/>
            <p14:sldId id="626"/>
            <p14:sldId id="627"/>
            <p14:sldId id="628"/>
            <p14:sldId id="629"/>
            <p14:sldId id="630"/>
            <p14:sldId id="631"/>
            <p14:sldId id="632"/>
            <p14:sldId id="633"/>
            <p14:sldId id="634"/>
            <p14:sldId id="635"/>
            <p14:sldId id="637"/>
            <p14:sldId id="636"/>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21"/>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2" d="100"/>
          <a:sy n="72" d="100"/>
        </p:scale>
        <p:origin x="-552" y="28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StepDownProcess" loCatId="process" qsTypeId="urn:microsoft.com/office/officeart/2005/8/quickstyle/simple5" qsCatId="simple" csTypeId="urn:microsoft.com/office/officeart/2005/8/colors/colorful1" csCatId="colorful" phldr="1"/>
      <dgm:spPr/>
      <dgm:t>
        <a:bodyPr/>
        <a:lstStyle/>
        <a:p>
          <a:endParaRPr lang="en-US"/>
        </a:p>
      </dgm:t>
    </dgm:pt>
    <dgm:pt modelId="{C7D740BD-D243-48D4-ACF3-62A0FA03A546}">
      <dgm:prSet/>
      <dgm:spPr/>
      <dgm:t>
        <a:bodyPr/>
        <a:lstStyle/>
        <a:p>
          <a:r>
            <a:rPr lang="en-US" dirty="0"/>
            <a:t>What Is an Indicator?</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86E4830E-081E-4653-97C1-09CA902EEDD1}">
      <dgm:prSet/>
      <dgm:spPr/>
      <dgm:t>
        <a:bodyPr/>
        <a:lstStyle/>
        <a:p>
          <a:r>
            <a:rPr lang="en-US" dirty="0"/>
            <a:t>Using Key Performance Indicators</a:t>
          </a:r>
        </a:p>
      </dgm:t>
    </dgm:pt>
    <dgm:pt modelId="{852D14FE-F6A4-4D18-98C2-BF1961B8095D}" type="parTrans" cxnId="{0456E117-C143-4CAF-BE1E-910F8751D8A5}">
      <dgm:prSet/>
      <dgm:spPr/>
      <dgm:t>
        <a:bodyPr/>
        <a:lstStyle/>
        <a:p>
          <a:endParaRPr lang="en-US"/>
        </a:p>
      </dgm:t>
    </dgm:pt>
    <dgm:pt modelId="{4F522934-4A53-48AE-A270-84C93756C039}" type="sibTrans" cxnId="{0456E117-C143-4CAF-BE1E-910F8751D8A5}">
      <dgm:prSet/>
      <dgm:spPr/>
      <dgm:t>
        <a:bodyPr/>
        <a:lstStyle/>
        <a:p>
          <a:endParaRPr lang="en-US"/>
        </a:p>
      </dgm:t>
    </dgm:pt>
    <dgm:pt modelId="{624739C3-D523-4029-B261-5C2C4429D9A6}">
      <dgm:prSet/>
      <dgm:spPr/>
      <dgm:t>
        <a:bodyPr/>
        <a:lstStyle/>
        <a:p>
          <a:r>
            <a:rPr lang="en-US" dirty="0"/>
            <a:t>Building Key Risk Indicators</a:t>
          </a:r>
        </a:p>
      </dgm:t>
    </dgm:pt>
    <dgm:pt modelId="{5E8C4247-5350-47CB-9927-1BB194E5F5F0}" type="parTrans" cxnId="{8630CC14-64E6-4419-B2FC-D24153DF6027}">
      <dgm:prSet/>
      <dgm:spPr/>
      <dgm:t>
        <a:bodyPr/>
        <a:lstStyle/>
        <a:p>
          <a:endParaRPr lang="en-US"/>
        </a:p>
      </dgm:t>
    </dgm:pt>
    <dgm:pt modelId="{E6B26D9B-42BA-48AF-B912-37E9B7C0ADF9}" type="sibTrans" cxnId="{8630CC14-64E6-4419-B2FC-D24153DF6027}">
      <dgm:prSet/>
      <dgm:spPr/>
      <dgm:t>
        <a:bodyPr/>
        <a:lstStyle/>
        <a:p>
          <a:endParaRPr lang="en-US"/>
        </a:p>
      </dgm:t>
    </dgm:pt>
    <dgm:pt modelId="{46426FE9-B38A-44BC-B247-B6300EAC2248}">
      <dgm:prSet/>
      <dgm:spPr/>
      <dgm:t>
        <a:bodyPr/>
        <a:lstStyle/>
        <a:p>
          <a:r>
            <a:rPr lang="en-US"/>
            <a:t>KPI and KRI Program Implementation</a:t>
          </a:r>
          <a:endParaRPr lang="en-US" dirty="0"/>
        </a:p>
      </dgm:t>
    </dgm:pt>
    <dgm:pt modelId="{E3FAAC2D-E585-4109-896F-081423248597}" type="parTrans" cxnId="{CFC29DD2-EAB9-4242-99F7-B351791F10CC}">
      <dgm:prSet/>
      <dgm:spPr/>
      <dgm:t>
        <a:bodyPr/>
        <a:lstStyle/>
        <a:p>
          <a:endParaRPr lang="en-US"/>
        </a:p>
      </dgm:t>
    </dgm:pt>
    <dgm:pt modelId="{5F0C3F7F-8F90-4834-B622-267D2A95D066}" type="sibTrans" cxnId="{CFC29DD2-EAB9-4242-99F7-B351791F10CC}">
      <dgm:prSet/>
      <dgm:spPr/>
      <dgm:t>
        <a:bodyPr/>
        <a:lstStyle/>
        <a:p>
          <a:endParaRPr lang="en-US"/>
        </a:p>
      </dgm:t>
    </dgm:pt>
    <dgm:pt modelId="{F9B80090-C9C8-4833-807F-535915D40532}">
      <dgm:prSet/>
      <dgm:spPr/>
      <dgm:t>
        <a:bodyPr/>
        <a:lstStyle/>
        <a:p>
          <a:r>
            <a:rPr lang="en-US" dirty="0"/>
            <a:t>ERM Dashboards</a:t>
          </a:r>
        </a:p>
      </dgm:t>
    </dgm:pt>
    <dgm:pt modelId="{04B2F5DE-A27E-4374-815C-C13BF3CB9374}" type="parTrans" cxnId="{18A4461B-9BA8-4521-A7B2-4B14047B88F2}">
      <dgm:prSet/>
      <dgm:spPr/>
      <dgm:t>
        <a:bodyPr/>
        <a:lstStyle/>
        <a:p>
          <a:endParaRPr lang="en-US"/>
        </a:p>
      </dgm:t>
    </dgm:pt>
    <dgm:pt modelId="{341CFD53-DA21-4AE0-9573-F81F30A08F07}" type="sibTrans" cxnId="{18A4461B-9BA8-4521-A7B2-4B14047B88F2}">
      <dgm:prSet/>
      <dgm:spPr/>
      <dgm:t>
        <a:bodyPr/>
        <a:lstStyle/>
        <a:p>
          <a:endParaRPr lang="en-US"/>
        </a:p>
      </dgm:t>
    </dgm:pt>
    <dgm:pt modelId="{36D7D516-CE7E-4B35-B80A-25E7A87D666D}" type="pres">
      <dgm:prSet presAssocID="{6141646F-D791-4CA2-A717-C4D765645C71}" presName="rootnode" presStyleCnt="0">
        <dgm:presLayoutVars>
          <dgm:chMax/>
          <dgm:chPref/>
          <dgm:dir/>
          <dgm:animLvl val="lvl"/>
        </dgm:presLayoutVars>
      </dgm:prSet>
      <dgm:spPr/>
      <dgm:t>
        <a:bodyPr/>
        <a:lstStyle/>
        <a:p>
          <a:pPr rtl="1"/>
          <a:endParaRPr lang="ar-EG"/>
        </a:p>
      </dgm:t>
    </dgm:pt>
    <dgm:pt modelId="{6A2B8D00-2D09-4008-A1C5-3D731E1A0EE5}" type="pres">
      <dgm:prSet presAssocID="{C7D740BD-D243-48D4-ACF3-62A0FA03A546}" presName="composite" presStyleCnt="0"/>
      <dgm:spPr/>
    </dgm:pt>
    <dgm:pt modelId="{15F3F0FD-F66C-4CA5-A72D-2BD43331AAD5}" type="pres">
      <dgm:prSet presAssocID="{C7D740BD-D243-48D4-ACF3-62A0FA03A546}" presName="bentUpArrow1" presStyleLbl="alignImgPlace1" presStyleIdx="0" presStyleCnt="4"/>
      <dgm:spPr/>
    </dgm:pt>
    <dgm:pt modelId="{A4285C6A-FFE6-4064-B219-D248BBC03B7B}" type="pres">
      <dgm:prSet presAssocID="{C7D740BD-D243-48D4-ACF3-62A0FA03A546}" presName="ParentText" presStyleLbl="node1" presStyleIdx="0" presStyleCnt="5" custScaleX="219770">
        <dgm:presLayoutVars>
          <dgm:chMax val="1"/>
          <dgm:chPref val="1"/>
          <dgm:bulletEnabled val="1"/>
        </dgm:presLayoutVars>
      </dgm:prSet>
      <dgm:spPr/>
      <dgm:t>
        <a:bodyPr/>
        <a:lstStyle/>
        <a:p>
          <a:pPr rtl="1"/>
          <a:endParaRPr lang="ar-EG"/>
        </a:p>
      </dgm:t>
    </dgm:pt>
    <dgm:pt modelId="{F41918F8-DA10-43CA-B993-F6F2B498D988}" type="pres">
      <dgm:prSet presAssocID="{C7D740BD-D243-48D4-ACF3-62A0FA03A546}" presName="ChildText" presStyleLbl="revTx" presStyleIdx="0" presStyleCnt="4">
        <dgm:presLayoutVars>
          <dgm:chMax val="0"/>
          <dgm:chPref val="0"/>
          <dgm:bulletEnabled val="1"/>
        </dgm:presLayoutVars>
      </dgm:prSet>
      <dgm:spPr/>
    </dgm:pt>
    <dgm:pt modelId="{CA3BFBC0-1A8E-49B9-AB3F-F16EE17F1897}" type="pres">
      <dgm:prSet presAssocID="{79D1F487-A95D-4271-86B5-EB6C8862F750}" presName="sibTrans" presStyleCnt="0"/>
      <dgm:spPr/>
    </dgm:pt>
    <dgm:pt modelId="{155A6721-B8FE-4C3D-98C0-270243E16649}" type="pres">
      <dgm:prSet presAssocID="{86E4830E-081E-4653-97C1-09CA902EEDD1}" presName="composite" presStyleCnt="0"/>
      <dgm:spPr/>
    </dgm:pt>
    <dgm:pt modelId="{04ECBE3E-9151-447B-840E-3B9B85FA25EE}" type="pres">
      <dgm:prSet presAssocID="{86E4830E-081E-4653-97C1-09CA902EEDD1}" presName="bentUpArrow1" presStyleLbl="alignImgPlace1" presStyleIdx="1" presStyleCnt="4"/>
      <dgm:spPr/>
    </dgm:pt>
    <dgm:pt modelId="{279E18C0-90B7-44B2-B3E7-C9A57BC4DDA1}" type="pres">
      <dgm:prSet presAssocID="{86E4830E-081E-4653-97C1-09CA902EEDD1}" presName="ParentText" presStyleLbl="node1" presStyleIdx="1" presStyleCnt="5" custScaleX="219770">
        <dgm:presLayoutVars>
          <dgm:chMax val="1"/>
          <dgm:chPref val="1"/>
          <dgm:bulletEnabled val="1"/>
        </dgm:presLayoutVars>
      </dgm:prSet>
      <dgm:spPr/>
      <dgm:t>
        <a:bodyPr/>
        <a:lstStyle/>
        <a:p>
          <a:pPr rtl="1"/>
          <a:endParaRPr lang="ar-EG"/>
        </a:p>
      </dgm:t>
    </dgm:pt>
    <dgm:pt modelId="{E863DA86-7622-4DBB-BC1B-648F49137BDC}" type="pres">
      <dgm:prSet presAssocID="{86E4830E-081E-4653-97C1-09CA902EEDD1}" presName="ChildText" presStyleLbl="revTx" presStyleIdx="1" presStyleCnt="4">
        <dgm:presLayoutVars>
          <dgm:chMax val="0"/>
          <dgm:chPref val="0"/>
          <dgm:bulletEnabled val="1"/>
        </dgm:presLayoutVars>
      </dgm:prSet>
      <dgm:spPr/>
    </dgm:pt>
    <dgm:pt modelId="{D21FEEF7-EB44-446B-A026-838ACD3104FA}" type="pres">
      <dgm:prSet presAssocID="{4F522934-4A53-48AE-A270-84C93756C039}" presName="sibTrans" presStyleCnt="0"/>
      <dgm:spPr/>
    </dgm:pt>
    <dgm:pt modelId="{A4A20171-EDB7-407B-8E2B-F1E2C84E9F81}" type="pres">
      <dgm:prSet presAssocID="{624739C3-D523-4029-B261-5C2C4429D9A6}" presName="composite" presStyleCnt="0"/>
      <dgm:spPr/>
    </dgm:pt>
    <dgm:pt modelId="{DD8C8F46-6D90-4067-8F37-28BB82985313}" type="pres">
      <dgm:prSet presAssocID="{624739C3-D523-4029-B261-5C2C4429D9A6}" presName="bentUpArrow1" presStyleLbl="alignImgPlace1" presStyleIdx="2" presStyleCnt="4"/>
      <dgm:spPr/>
    </dgm:pt>
    <dgm:pt modelId="{0ABDFC40-72F6-4423-9FB1-4077E117745B}" type="pres">
      <dgm:prSet presAssocID="{624739C3-D523-4029-B261-5C2C4429D9A6}" presName="ParentText" presStyleLbl="node1" presStyleIdx="2" presStyleCnt="5" custScaleX="219770">
        <dgm:presLayoutVars>
          <dgm:chMax val="1"/>
          <dgm:chPref val="1"/>
          <dgm:bulletEnabled val="1"/>
        </dgm:presLayoutVars>
      </dgm:prSet>
      <dgm:spPr/>
      <dgm:t>
        <a:bodyPr/>
        <a:lstStyle/>
        <a:p>
          <a:pPr rtl="1"/>
          <a:endParaRPr lang="ar-EG"/>
        </a:p>
      </dgm:t>
    </dgm:pt>
    <dgm:pt modelId="{6AB01B98-FACB-4C19-AF0E-4B20337955E2}" type="pres">
      <dgm:prSet presAssocID="{624739C3-D523-4029-B261-5C2C4429D9A6}" presName="ChildText" presStyleLbl="revTx" presStyleIdx="2" presStyleCnt="4">
        <dgm:presLayoutVars>
          <dgm:chMax val="0"/>
          <dgm:chPref val="0"/>
          <dgm:bulletEnabled val="1"/>
        </dgm:presLayoutVars>
      </dgm:prSet>
      <dgm:spPr/>
    </dgm:pt>
    <dgm:pt modelId="{0AC2D238-0379-488E-94D0-D57931837ACF}" type="pres">
      <dgm:prSet presAssocID="{E6B26D9B-42BA-48AF-B912-37E9B7C0ADF9}" presName="sibTrans" presStyleCnt="0"/>
      <dgm:spPr/>
    </dgm:pt>
    <dgm:pt modelId="{EDD56555-17FF-4D01-982A-4847143CA22A}" type="pres">
      <dgm:prSet presAssocID="{46426FE9-B38A-44BC-B247-B6300EAC2248}" presName="composite" presStyleCnt="0"/>
      <dgm:spPr/>
    </dgm:pt>
    <dgm:pt modelId="{AC3578D7-025F-4D25-914F-3EBEC9B127A1}" type="pres">
      <dgm:prSet presAssocID="{46426FE9-B38A-44BC-B247-B6300EAC2248}" presName="bentUpArrow1" presStyleLbl="alignImgPlace1" presStyleIdx="3" presStyleCnt="4"/>
      <dgm:spPr/>
    </dgm:pt>
    <dgm:pt modelId="{B81892C5-1059-4881-AE2E-1647F5AAB233}" type="pres">
      <dgm:prSet presAssocID="{46426FE9-B38A-44BC-B247-B6300EAC2248}" presName="ParentText" presStyleLbl="node1" presStyleIdx="3" presStyleCnt="5" custScaleX="219770">
        <dgm:presLayoutVars>
          <dgm:chMax val="1"/>
          <dgm:chPref val="1"/>
          <dgm:bulletEnabled val="1"/>
        </dgm:presLayoutVars>
      </dgm:prSet>
      <dgm:spPr/>
      <dgm:t>
        <a:bodyPr/>
        <a:lstStyle/>
        <a:p>
          <a:pPr rtl="1"/>
          <a:endParaRPr lang="ar-EG"/>
        </a:p>
      </dgm:t>
    </dgm:pt>
    <dgm:pt modelId="{F99F7320-93BD-4D65-86CF-37DFD88EFC71}" type="pres">
      <dgm:prSet presAssocID="{46426FE9-B38A-44BC-B247-B6300EAC2248}" presName="ChildText" presStyleLbl="revTx" presStyleIdx="3" presStyleCnt="4">
        <dgm:presLayoutVars>
          <dgm:chMax val="0"/>
          <dgm:chPref val="0"/>
          <dgm:bulletEnabled val="1"/>
        </dgm:presLayoutVars>
      </dgm:prSet>
      <dgm:spPr/>
    </dgm:pt>
    <dgm:pt modelId="{34B131DE-AEA1-4B69-82FE-2698EB93D1BA}" type="pres">
      <dgm:prSet presAssocID="{5F0C3F7F-8F90-4834-B622-267D2A95D066}" presName="sibTrans" presStyleCnt="0"/>
      <dgm:spPr/>
    </dgm:pt>
    <dgm:pt modelId="{6FBFE2AB-7D05-4AE2-B3A7-A5BEECE9FFA1}" type="pres">
      <dgm:prSet presAssocID="{F9B80090-C9C8-4833-807F-535915D40532}" presName="composite" presStyleCnt="0"/>
      <dgm:spPr/>
    </dgm:pt>
    <dgm:pt modelId="{A37C4BD8-49C3-4588-9EDF-BCA1F730D893}" type="pres">
      <dgm:prSet presAssocID="{F9B80090-C9C8-4833-807F-535915D40532}" presName="ParentText" presStyleLbl="node1" presStyleIdx="4" presStyleCnt="5" custScaleX="219770">
        <dgm:presLayoutVars>
          <dgm:chMax val="1"/>
          <dgm:chPref val="1"/>
          <dgm:bulletEnabled val="1"/>
        </dgm:presLayoutVars>
      </dgm:prSet>
      <dgm:spPr/>
      <dgm:t>
        <a:bodyPr/>
        <a:lstStyle/>
        <a:p>
          <a:pPr rtl="1"/>
          <a:endParaRPr lang="ar-EG"/>
        </a:p>
      </dgm:t>
    </dgm:pt>
  </dgm:ptLst>
  <dgm:cxnLst>
    <dgm:cxn modelId="{9F3C4B71-CCFD-4404-9563-E587DD2083EC}" type="presOf" srcId="{6141646F-D791-4CA2-A717-C4D765645C71}" destId="{36D7D516-CE7E-4B35-B80A-25E7A87D666D}" srcOrd="0" destOrd="0" presId="urn:microsoft.com/office/officeart/2005/8/layout/StepDownProcess"/>
    <dgm:cxn modelId="{18A4461B-9BA8-4521-A7B2-4B14047B88F2}" srcId="{6141646F-D791-4CA2-A717-C4D765645C71}" destId="{F9B80090-C9C8-4833-807F-535915D40532}" srcOrd="4" destOrd="0" parTransId="{04B2F5DE-A27E-4374-815C-C13BF3CB9374}" sibTransId="{341CFD53-DA21-4AE0-9573-F81F30A08F07}"/>
    <dgm:cxn modelId="{F529CB74-D77F-4436-BCB2-3C568E32D680}" type="presOf" srcId="{624739C3-D523-4029-B261-5C2C4429D9A6}" destId="{0ABDFC40-72F6-4423-9FB1-4077E117745B}" srcOrd="0" destOrd="0" presId="urn:microsoft.com/office/officeart/2005/8/layout/StepDownProcess"/>
    <dgm:cxn modelId="{B7BA5669-ED1E-4706-81E0-CCF83C06C3BD}" type="presOf" srcId="{46426FE9-B38A-44BC-B247-B6300EAC2248}" destId="{B81892C5-1059-4881-AE2E-1647F5AAB233}" srcOrd="0" destOrd="0" presId="urn:microsoft.com/office/officeart/2005/8/layout/StepDownProcess"/>
    <dgm:cxn modelId="{CFC29DD2-EAB9-4242-99F7-B351791F10CC}" srcId="{6141646F-D791-4CA2-A717-C4D765645C71}" destId="{46426FE9-B38A-44BC-B247-B6300EAC2248}" srcOrd="3" destOrd="0" parTransId="{E3FAAC2D-E585-4109-896F-081423248597}" sibTransId="{5F0C3F7F-8F90-4834-B622-267D2A95D066}"/>
    <dgm:cxn modelId="{0456E117-C143-4CAF-BE1E-910F8751D8A5}" srcId="{6141646F-D791-4CA2-A717-C4D765645C71}" destId="{86E4830E-081E-4653-97C1-09CA902EEDD1}" srcOrd="1" destOrd="0" parTransId="{852D14FE-F6A4-4D18-98C2-BF1961B8095D}" sibTransId="{4F522934-4A53-48AE-A270-84C93756C039}"/>
    <dgm:cxn modelId="{2060ACAF-21B9-46EB-AF10-E554F34AFECD}" type="presOf" srcId="{86E4830E-081E-4653-97C1-09CA902EEDD1}" destId="{279E18C0-90B7-44B2-B3E7-C9A57BC4DDA1}" srcOrd="0" destOrd="0" presId="urn:microsoft.com/office/officeart/2005/8/layout/StepDownProcess"/>
    <dgm:cxn modelId="{9F173762-565F-4764-8FE3-943CE820AE70}" type="presOf" srcId="{F9B80090-C9C8-4833-807F-535915D40532}" destId="{A37C4BD8-49C3-4588-9EDF-BCA1F730D893}" srcOrd="0" destOrd="0" presId="urn:microsoft.com/office/officeart/2005/8/layout/StepDownProcess"/>
    <dgm:cxn modelId="{0D5B96D2-4A85-4D8D-89C6-D681B22DC456}" srcId="{6141646F-D791-4CA2-A717-C4D765645C71}" destId="{C7D740BD-D243-48D4-ACF3-62A0FA03A546}" srcOrd="0" destOrd="0" parTransId="{6C4D2921-BB83-42F3-B2F5-AA964E4ED0E6}" sibTransId="{79D1F487-A95D-4271-86B5-EB6C8862F750}"/>
    <dgm:cxn modelId="{8630CC14-64E6-4419-B2FC-D24153DF6027}" srcId="{6141646F-D791-4CA2-A717-C4D765645C71}" destId="{624739C3-D523-4029-B261-5C2C4429D9A6}" srcOrd="2" destOrd="0" parTransId="{5E8C4247-5350-47CB-9927-1BB194E5F5F0}" sibTransId="{E6B26D9B-42BA-48AF-B912-37E9B7C0ADF9}"/>
    <dgm:cxn modelId="{278E33D6-3AC2-4B12-8CF3-4CB32D30516A}" type="presOf" srcId="{C7D740BD-D243-48D4-ACF3-62A0FA03A546}" destId="{A4285C6A-FFE6-4064-B219-D248BBC03B7B}" srcOrd="0" destOrd="0" presId="urn:microsoft.com/office/officeart/2005/8/layout/StepDownProcess"/>
    <dgm:cxn modelId="{9E940D10-9F26-4CF3-9508-1417A5409E08}" type="presParOf" srcId="{36D7D516-CE7E-4B35-B80A-25E7A87D666D}" destId="{6A2B8D00-2D09-4008-A1C5-3D731E1A0EE5}" srcOrd="0" destOrd="0" presId="urn:microsoft.com/office/officeart/2005/8/layout/StepDownProcess"/>
    <dgm:cxn modelId="{023811A4-9FE4-4B91-AC0C-9C46D1B39D8B}" type="presParOf" srcId="{6A2B8D00-2D09-4008-A1C5-3D731E1A0EE5}" destId="{15F3F0FD-F66C-4CA5-A72D-2BD43331AAD5}" srcOrd="0" destOrd="0" presId="urn:microsoft.com/office/officeart/2005/8/layout/StepDownProcess"/>
    <dgm:cxn modelId="{9237B7DC-416E-4242-9A89-6B9EFD1DA75E}" type="presParOf" srcId="{6A2B8D00-2D09-4008-A1C5-3D731E1A0EE5}" destId="{A4285C6A-FFE6-4064-B219-D248BBC03B7B}" srcOrd="1" destOrd="0" presId="urn:microsoft.com/office/officeart/2005/8/layout/StepDownProcess"/>
    <dgm:cxn modelId="{F9AE47CA-C361-418A-82A6-1EF4FBAB01D2}" type="presParOf" srcId="{6A2B8D00-2D09-4008-A1C5-3D731E1A0EE5}" destId="{F41918F8-DA10-43CA-B993-F6F2B498D988}" srcOrd="2" destOrd="0" presId="urn:microsoft.com/office/officeart/2005/8/layout/StepDownProcess"/>
    <dgm:cxn modelId="{A51DE813-9784-4A34-A4C1-6120CA760AEC}" type="presParOf" srcId="{36D7D516-CE7E-4B35-B80A-25E7A87D666D}" destId="{CA3BFBC0-1A8E-49B9-AB3F-F16EE17F1897}" srcOrd="1" destOrd="0" presId="urn:microsoft.com/office/officeart/2005/8/layout/StepDownProcess"/>
    <dgm:cxn modelId="{951584EE-1B55-480C-91D3-1765AE73957D}" type="presParOf" srcId="{36D7D516-CE7E-4B35-B80A-25E7A87D666D}" destId="{155A6721-B8FE-4C3D-98C0-270243E16649}" srcOrd="2" destOrd="0" presId="urn:microsoft.com/office/officeart/2005/8/layout/StepDownProcess"/>
    <dgm:cxn modelId="{76063796-269D-4573-954A-DB10A3B28861}" type="presParOf" srcId="{155A6721-B8FE-4C3D-98C0-270243E16649}" destId="{04ECBE3E-9151-447B-840E-3B9B85FA25EE}" srcOrd="0" destOrd="0" presId="urn:microsoft.com/office/officeart/2005/8/layout/StepDownProcess"/>
    <dgm:cxn modelId="{1EC64EA1-64D7-45F6-86C5-810E816E08A4}" type="presParOf" srcId="{155A6721-B8FE-4C3D-98C0-270243E16649}" destId="{279E18C0-90B7-44B2-B3E7-C9A57BC4DDA1}" srcOrd="1" destOrd="0" presId="urn:microsoft.com/office/officeart/2005/8/layout/StepDownProcess"/>
    <dgm:cxn modelId="{4C87065A-C962-4D4F-B004-D0848FCD81AE}" type="presParOf" srcId="{155A6721-B8FE-4C3D-98C0-270243E16649}" destId="{E863DA86-7622-4DBB-BC1B-648F49137BDC}" srcOrd="2" destOrd="0" presId="urn:microsoft.com/office/officeart/2005/8/layout/StepDownProcess"/>
    <dgm:cxn modelId="{B119CC77-9205-41D5-A260-8B3A380FE1E6}" type="presParOf" srcId="{36D7D516-CE7E-4B35-B80A-25E7A87D666D}" destId="{D21FEEF7-EB44-446B-A026-838ACD3104FA}" srcOrd="3" destOrd="0" presId="urn:microsoft.com/office/officeart/2005/8/layout/StepDownProcess"/>
    <dgm:cxn modelId="{6B7A95E0-9878-4F4F-B8CD-304DD711E60E}" type="presParOf" srcId="{36D7D516-CE7E-4B35-B80A-25E7A87D666D}" destId="{A4A20171-EDB7-407B-8E2B-F1E2C84E9F81}" srcOrd="4" destOrd="0" presId="urn:microsoft.com/office/officeart/2005/8/layout/StepDownProcess"/>
    <dgm:cxn modelId="{E5604D6D-F5E8-413D-8EC4-BAE28D1DE039}" type="presParOf" srcId="{A4A20171-EDB7-407B-8E2B-F1E2C84E9F81}" destId="{DD8C8F46-6D90-4067-8F37-28BB82985313}" srcOrd="0" destOrd="0" presId="urn:microsoft.com/office/officeart/2005/8/layout/StepDownProcess"/>
    <dgm:cxn modelId="{110F93D7-3294-4E91-BE22-F25017CBDD4E}" type="presParOf" srcId="{A4A20171-EDB7-407B-8E2B-F1E2C84E9F81}" destId="{0ABDFC40-72F6-4423-9FB1-4077E117745B}" srcOrd="1" destOrd="0" presId="urn:microsoft.com/office/officeart/2005/8/layout/StepDownProcess"/>
    <dgm:cxn modelId="{38507444-CCDF-4EB9-8115-B32DAEAD3B7D}" type="presParOf" srcId="{A4A20171-EDB7-407B-8E2B-F1E2C84E9F81}" destId="{6AB01B98-FACB-4C19-AF0E-4B20337955E2}" srcOrd="2" destOrd="0" presId="urn:microsoft.com/office/officeart/2005/8/layout/StepDownProcess"/>
    <dgm:cxn modelId="{C4EC6BB9-BCF8-41BB-BB2A-C88A682E3A61}" type="presParOf" srcId="{36D7D516-CE7E-4B35-B80A-25E7A87D666D}" destId="{0AC2D238-0379-488E-94D0-D57931837ACF}" srcOrd="5" destOrd="0" presId="urn:microsoft.com/office/officeart/2005/8/layout/StepDownProcess"/>
    <dgm:cxn modelId="{CCDA2775-9472-497D-A2EF-4C408A87092A}" type="presParOf" srcId="{36D7D516-CE7E-4B35-B80A-25E7A87D666D}" destId="{EDD56555-17FF-4D01-982A-4847143CA22A}" srcOrd="6" destOrd="0" presId="urn:microsoft.com/office/officeart/2005/8/layout/StepDownProcess"/>
    <dgm:cxn modelId="{69D8A61C-EE8E-4008-A3A5-7B8F3E879AF3}" type="presParOf" srcId="{EDD56555-17FF-4D01-982A-4847143CA22A}" destId="{AC3578D7-025F-4D25-914F-3EBEC9B127A1}" srcOrd="0" destOrd="0" presId="urn:microsoft.com/office/officeart/2005/8/layout/StepDownProcess"/>
    <dgm:cxn modelId="{8A79DAE8-FDD9-41FE-9F76-B0981DF59F72}" type="presParOf" srcId="{EDD56555-17FF-4D01-982A-4847143CA22A}" destId="{B81892C5-1059-4881-AE2E-1647F5AAB233}" srcOrd="1" destOrd="0" presId="urn:microsoft.com/office/officeart/2005/8/layout/StepDownProcess"/>
    <dgm:cxn modelId="{49EE1438-F915-454A-BB7C-821EA6488818}" type="presParOf" srcId="{EDD56555-17FF-4D01-982A-4847143CA22A}" destId="{F99F7320-93BD-4D65-86CF-37DFD88EFC71}" srcOrd="2" destOrd="0" presId="urn:microsoft.com/office/officeart/2005/8/layout/StepDownProcess"/>
    <dgm:cxn modelId="{6F5E7931-06FB-426A-9269-0F11087F981F}" type="presParOf" srcId="{36D7D516-CE7E-4B35-B80A-25E7A87D666D}" destId="{34B131DE-AEA1-4B69-82FE-2698EB93D1BA}" srcOrd="7" destOrd="0" presId="urn:microsoft.com/office/officeart/2005/8/layout/StepDownProcess"/>
    <dgm:cxn modelId="{C9E0E7B9-B8D2-4457-9A94-7AA40F6784A9}" type="presParOf" srcId="{36D7D516-CE7E-4B35-B80A-25E7A87D666D}" destId="{6FBFE2AB-7D05-4AE2-B3A7-A5BEECE9FFA1}" srcOrd="8" destOrd="0" presId="urn:microsoft.com/office/officeart/2005/8/layout/StepDownProcess"/>
    <dgm:cxn modelId="{4787873A-F9EE-401C-A5AB-D0E43AE629CB}" type="presParOf" srcId="{6FBFE2AB-7D05-4AE2-B3A7-A5BEECE9FFA1}" destId="{A37C4BD8-49C3-4588-9EDF-BCA1F730D893}" srcOrd="0" destOrd="0" presId="urn:microsoft.com/office/officeart/2005/8/layout/StepDown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3F0FD-F66C-4CA5-A72D-2BD43331AAD5}">
      <dsp:nvSpPr>
        <dsp:cNvPr id="0" name=""/>
        <dsp:cNvSpPr/>
      </dsp:nvSpPr>
      <dsp:spPr>
        <a:xfrm rot="5400000">
          <a:off x="1481993" y="691505"/>
          <a:ext cx="601806" cy="685135"/>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A4285C6A-FFE6-4064-B219-D248BBC03B7B}">
      <dsp:nvSpPr>
        <dsp:cNvPr id="0" name=""/>
        <dsp:cNvSpPr/>
      </dsp:nvSpPr>
      <dsp:spPr>
        <a:xfrm>
          <a:off x="715863" y="24390"/>
          <a:ext cx="2226463" cy="709128"/>
        </a:xfrm>
        <a:prstGeom prst="roundRect">
          <a:avLst>
            <a:gd name="adj" fmla="val 1667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a:t>What Is an Indicator?</a:t>
          </a:r>
        </a:p>
      </dsp:txBody>
      <dsp:txXfrm>
        <a:off x="750486" y="59013"/>
        <a:ext cx="2157217" cy="639882"/>
      </dsp:txXfrm>
    </dsp:sp>
    <dsp:sp modelId="{F41918F8-DA10-43CA-B993-F6F2B498D988}">
      <dsp:nvSpPr>
        <dsp:cNvPr id="0" name=""/>
        <dsp:cNvSpPr/>
      </dsp:nvSpPr>
      <dsp:spPr>
        <a:xfrm>
          <a:off x="2335639" y="92022"/>
          <a:ext cx="736823" cy="573149"/>
        </a:xfrm>
        <a:prstGeom prst="rect">
          <a:avLst/>
        </a:prstGeom>
        <a:noFill/>
        <a:ln>
          <a:noFill/>
        </a:ln>
        <a:effectLst/>
      </dsp:spPr>
      <dsp:style>
        <a:lnRef idx="0">
          <a:scrgbClr r="0" g="0" b="0"/>
        </a:lnRef>
        <a:fillRef idx="0">
          <a:scrgbClr r="0" g="0" b="0"/>
        </a:fillRef>
        <a:effectRef idx="0">
          <a:scrgbClr r="0" g="0" b="0"/>
        </a:effectRef>
        <a:fontRef idx="minor"/>
      </dsp:style>
    </dsp:sp>
    <dsp:sp modelId="{04ECBE3E-9151-447B-840E-3B9B85FA25EE}">
      <dsp:nvSpPr>
        <dsp:cNvPr id="0" name=""/>
        <dsp:cNvSpPr/>
      </dsp:nvSpPr>
      <dsp:spPr>
        <a:xfrm rot="5400000">
          <a:off x="2613160" y="1488090"/>
          <a:ext cx="601806" cy="685135"/>
        </a:xfrm>
        <a:prstGeom prst="bentUpArrow">
          <a:avLst>
            <a:gd name="adj1" fmla="val 32840"/>
            <a:gd name="adj2" fmla="val 25000"/>
            <a:gd name="adj3" fmla="val 35780"/>
          </a:avLst>
        </a:prstGeom>
        <a:solidFill>
          <a:schemeClr val="accent1">
            <a:tint val="50000"/>
            <a:hueOff val="-4239689"/>
            <a:satOff val="11358"/>
            <a:lumOff val="4125"/>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279E18C0-90B7-44B2-B3E7-C9A57BC4DDA1}">
      <dsp:nvSpPr>
        <dsp:cNvPr id="0" name=""/>
        <dsp:cNvSpPr/>
      </dsp:nvSpPr>
      <dsp:spPr>
        <a:xfrm>
          <a:off x="1847031" y="820976"/>
          <a:ext cx="2226463" cy="709128"/>
        </a:xfrm>
        <a:prstGeom prst="roundRect">
          <a:avLst>
            <a:gd name="adj" fmla="val 1667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a:t>Using Key Performance Indicators</a:t>
          </a:r>
        </a:p>
      </dsp:txBody>
      <dsp:txXfrm>
        <a:off x="1881654" y="855599"/>
        <a:ext cx="2157217" cy="639882"/>
      </dsp:txXfrm>
    </dsp:sp>
    <dsp:sp modelId="{E863DA86-7622-4DBB-BC1B-648F49137BDC}">
      <dsp:nvSpPr>
        <dsp:cNvPr id="0" name=""/>
        <dsp:cNvSpPr/>
      </dsp:nvSpPr>
      <dsp:spPr>
        <a:xfrm>
          <a:off x="3466806" y="888607"/>
          <a:ext cx="736823" cy="573149"/>
        </a:xfrm>
        <a:prstGeom prst="rect">
          <a:avLst/>
        </a:prstGeom>
        <a:noFill/>
        <a:ln>
          <a:noFill/>
        </a:ln>
        <a:effectLst/>
      </dsp:spPr>
      <dsp:style>
        <a:lnRef idx="0">
          <a:scrgbClr r="0" g="0" b="0"/>
        </a:lnRef>
        <a:fillRef idx="0">
          <a:scrgbClr r="0" g="0" b="0"/>
        </a:fillRef>
        <a:effectRef idx="0">
          <a:scrgbClr r="0" g="0" b="0"/>
        </a:effectRef>
        <a:fontRef idx="minor"/>
      </dsp:style>
    </dsp:sp>
    <dsp:sp modelId="{DD8C8F46-6D90-4067-8F37-28BB82985313}">
      <dsp:nvSpPr>
        <dsp:cNvPr id="0" name=""/>
        <dsp:cNvSpPr/>
      </dsp:nvSpPr>
      <dsp:spPr>
        <a:xfrm rot="5400000">
          <a:off x="3744328" y="2284676"/>
          <a:ext cx="601806" cy="685135"/>
        </a:xfrm>
        <a:prstGeom prst="bentUpArrow">
          <a:avLst>
            <a:gd name="adj1" fmla="val 32840"/>
            <a:gd name="adj2" fmla="val 25000"/>
            <a:gd name="adj3" fmla="val 35780"/>
          </a:avLst>
        </a:prstGeom>
        <a:solidFill>
          <a:schemeClr val="accent1">
            <a:tint val="50000"/>
            <a:hueOff val="-8479377"/>
            <a:satOff val="22717"/>
            <a:lumOff val="8251"/>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0ABDFC40-72F6-4423-9FB1-4077E117745B}">
      <dsp:nvSpPr>
        <dsp:cNvPr id="0" name=""/>
        <dsp:cNvSpPr/>
      </dsp:nvSpPr>
      <dsp:spPr>
        <a:xfrm>
          <a:off x="2978198" y="1617561"/>
          <a:ext cx="2226463" cy="709128"/>
        </a:xfrm>
        <a:prstGeom prst="roundRect">
          <a:avLst>
            <a:gd name="adj" fmla="val 1667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a:t>Building Key Risk Indicators</a:t>
          </a:r>
        </a:p>
      </dsp:txBody>
      <dsp:txXfrm>
        <a:off x="3012821" y="1652184"/>
        <a:ext cx="2157217" cy="639882"/>
      </dsp:txXfrm>
    </dsp:sp>
    <dsp:sp modelId="{6AB01B98-FACB-4C19-AF0E-4B20337955E2}">
      <dsp:nvSpPr>
        <dsp:cNvPr id="0" name=""/>
        <dsp:cNvSpPr/>
      </dsp:nvSpPr>
      <dsp:spPr>
        <a:xfrm>
          <a:off x="4597974" y="1685193"/>
          <a:ext cx="736823" cy="573149"/>
        </a:xfrm>
        <a:prstGeom prst="rect">
          <a:avLst/>
        </a:prstGeom>
        <a:noFill/>
        <a:ln>
          <a:noFill/>
        </a:ln>
        <a:effectLst/>
      </dsp:spPr>
      <dsp:style>
        <a:lnRef idx="0">
          <a:scrgbClr r="0" g="0" b="0"/>
        </a:lnRef>
        <a:fillRef idx="0">
          <a:scrgbClr r="0" g="0" b="0"/>
        </a:fillRef>
        <a:effectRef idx="0">
          <a:scrgbClr r="0" g="0" b="0"/>
        </a:effectRef>
        <a:fontRef idx="minor"/>
      </dsp:style>
    </dsp:sp>
    <dsp:sp modelId="{AC3578D7-025F-4D25-914F-3EBEC9B127A1}">
      <dsp:nvSpPr>
        <dsp:cNvPr id="0" name=""/>
        <dsp:cNvSpPr/>
      </dsp:nvSpPr>
      <dsp:spPr>
        <a:xfrm rot="5400000">
          <a:off x="4875496" y="3081261"/>
          <a:ext cx="601806" cy="685135"/>
        </a:xfrm>
        <a:prstGeom prst="bentUpArrow">
          <a:avLst>
            <a:gd name="adj1" fmla="val 32840"/>
            <a:gd name="adj2" fmla="val 25000"/>
            <a:gd name="adj3" fmla="val 35780"/>
          </a:avLst>
        </a:prstGeom>
        <a:solidFill>
          <a:schemeClr val="accent1">
            <a:tint val="50000"/>
            <a:hueOff val="-12719065"/>
            <a:satOff val="34075"/>
            <a:lumOff val="12376"/>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B81892C5-1059-4881-AE2E-1647F5AAB233}">
      <dsp:nvSpPr>
        <dsp:cNvPr id="0" name=""/>
        <dsp:cNvSpPr/>
      </dsp:nvSpPr>
      <dsp:spPr>
        <a:xfrm>
          <a:off x="4109366" y="2414147"/>
          <a:ext cx="2226463" cy="709128"/>
        </a:xfrm>
        <a:prstGeom prst="roundRect">
          <a:avLst>
            <a:gd name="adj" fmla="val 1667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a:t>KPI and KRI Program Implementation</a:t>
          </a:r>
          <a:endParaRPr lang="en-US" sz="1700" kern="1200" dirty="0"/>
        </a:p>
      </dsp:txBody>
      <dsp:txXfrm>
        <a:off x="4143989" y="2448770"/>
        <a:ext cx="2157217" cy="639882"/>
      </dsp:txXfrm>
    </dsp:sp>
    <dsp:sp modelId="{F99F7320-93BD-4D65-86CF-37DFD88EFC71}">
      <dsp:nvSpPr>
        <dsp:cNvPr id="0" name=""/>
        <dsp:cNvSpPr/>
      </dsp:nvSpPr>
      <dsp:spPr>
        <a:xfrm>
          <a:off x="5729142" y="2481778"/>
          <a:ext cx="736823" cy="573149"/>
        </a:xfrm>
        <a:prstGeom prst="rect">
          <a:avLst/>
        </a:prstGeom>
        <a:noFill/>
        <a:ln>
          <a:noFill/>
        </a:ln>
        <a:effectLst/>
      </dsp:spPr>
      <dsp:style>
        <a:lnRef idx="0">
          <a:scrgbClr r="0" g="0" b="0"/>
        </a:lnRef>
        <a:fillRef idx="0">
          <a:scrgbClr r="0" g="0" b="0"/>
        </a:fillRef>
        <a:effectRef idx="0">
          <a:scrgbClr r="0" g="0" b="0"/>
        </a:effectRef>
        <a:fontRef idx="minor"/>
      </dsp:style>
    </dsp:sp>
    <dsp:sp modelId="{A37C4BD8-49C3-4588-9EDF-BCA1F730D893}">
      <dsp:nvSpPr>
        <dsp:cNvPr id="0" name=""/>
        <dsp:cNvSpPr/>
      </dsp:nvSpPr>
      <dsp:spPr>
        <a:xfrm>
          <a:off x="5240534" y="3210732"/>
          <a:ext cx="2226463" cy="709128"/>
        </a:xfrm>
        <a:prstGeom prst="roundRect">
          <a:avLst>
            <a:gd name="adj" fmla="val 1667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a:t>ERM Dashboards</a:t>
          </a:r>
        </a:p>
      </dsp:txBody>
      <dsp:txXfrm>
        <a:off x="5275157" y="3245355"/>
        <a:ext cx="2157217" cy="639882"/>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13/05/1446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Enterprise Risk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611</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6144776" y="4861392"/>
            <a:ext cx="4925112"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Integration of KPIs and KRIs and ERM Dashboard Reporting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14" name="Content Placeholder 1">
            <a:extLst>
              <a:ext uri="{FF2B5EF4-FFF2-40B4-BE49-F238E27FC236}">
                <a16:creationId xmlns:a16="http://schemas.microsoft.com/office/drawing/2014/main" xmlns="" id="{999ED87C-4618-4037-9F44-228C7CC008BD}"/>
              </a:ext>
            </a:extLst>
          </p:cNvPr>
          <p:cNvGraphicFramePr>
            <a:graphicFrameLocks/>
          </p:cNvGraphicFramePr>
          <p:nvPr>
            <p:extLst>
              <p:ext uri="{D42A27DB-BD31-4B8C-83A1-F6EECF244321}">
                <p14:modId xmlns:p14="http://schemas.microsoft.com/office/powerpoint/2010/main" val="2370289590"/>
              </p:ext>
            </p:extLst>
          </p:nvPr>
        </p:nvGraphicFramePr>
        <p:xfrm>
          <a:off x="3054982" y="2378824"/>
          <a:ext cx="8182861" cy="394425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Introduction </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Integration of KPIs and KRIs and ERM Dashboard Reporting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6350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1813525"/>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A successful ERM program not only highlights risks that an organization faces and helps avert them, but also highlights opportunities the company can take advantage of to boost growth and value. </a:t>
            </a:r>
          </a:p>
          <a:p>
            <a:pPr>
              <a:lnSpc>
                <a:spcPct val="200000"/>
              </a:lnSpc>
            </a:pPr>
            <a:r>
              <a:rPr lang="en-US" sz="2400" dirty="0"/>
              <a:t>This is only possible if one is able to peer into the future to see those risks and opportunities coming down the pike. </a:t>
            </a:r>
          </a:p>
          <a:p>
            <a:pPr>
              <a:lnSpc>
                <a:spcPct val="200000"/>
              </a:lnSpc>
            </a:pPr>
            <a:r>
              <a:rPr lang="en-US" sz="2400" b="1" i="1" dirty="0">
                <a:solidFill>
                  <a:srgbClr val="FF0000"/>
                </a:solidFill>
              </a:rPr>
              <a:t>But how?</a:t>
            </a:r>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b="1" i="1" dirty="0">
                <a:solidFill>
                  <a:srgbClr val="00B050"/>
                </a:solidFill>
              </a:rPr>
              <a:t>Key Performance Indicators </a:t>
            </a:r>
            <a:r>
              <a:rPr lang="en-US" sz="2200" dirty="0"/>
              <a:t>(</a:t>
            </a:r>
            <a:r>
              <a:rPr lang="en-US" sz="2200" b="1" i="1" dirty="0">
                <a:solidFill>
                  <a:srgbClr val="00B050"/>
                </a:solidFill>
              </a:rPr>
              <a:t>KPIs</a:t>
            </a:r>
            <a:r>
              <a:rPr lang="en-US" sz="2200" dirty="0"/>
              <a:t>) help managers determine how well they are progressing toward their goals. </a:t>
            </a:r>
          </a:p>
          <a:p>
            <a:pPr>
              <a:lnSpc>
                <a:spcPct val="150000"/>
              </a:lnSpc>
            </a:pPr>
            <a:r>
              <a:rPr lang="en-US" sz="2200" b="1" i="1" dirty="0">
                <a:solidFill>
                  <a:srgbClr val="FF0000"/>
                </a:solidFill>
              </a:rPr>
              <a:t>Key Risk Indicators </a:t>
            </a:r>
            <a:r>
              <a:rPr lang="en-US" sz="2200" dirty="0"/>
              <a:t>(</a:t>
            </a:r>
            <a:r>
              <a:rPr lang="en-US" sz="2200" b="1" i="1" dirty="0">
                <a:solidFill>
                  <a:srgbClr val="FF0000"/>
                </a:solidFill>
              </a:rPr>
              <a:t>KRIs</a:t>
            </a:r>
            <a:r>
              <a:rPr lang="en-US" sz="2200" dirty="0"/>
              <a:t>) that one can tease out trends that may indicate future risk. </a:t>
            </a:r>
          </a:p>
          <a:p>
            <a:pPr>
              <a:lnSpc>
                <a:spcPct val="150000"/>
              </a:lnSpc>
            </a:pPr>
            <a:r>
              <a:rPr lang="en-US" sz="2200" dirty="0"/>
              <a:t>The adage “what gets measured gets managed” is true not just of KPIs but of KRIs as well.</a:t>
            </a:r>
          </a:p>
          <a:p>
            <a:pPr>
              <a:lnSpc>
                <a:spcPct val="150000"/>
              </a:lnSpc>
            </a:pPr>
            <a:r>
              <a:rPr lang="en-US" sz="2200" dirty="0"/>
              <a:t>If risk managers can measure risk, then and only then can they optimize business decisions around it.</a:t>
            </a:r>
            <a:endParaRPr lang="en-US" sz="2200" b="1" i="1" dirty="0">
              <a:solidFill>
                <a:srgbClr val="FF0000"/>
              </a:solidFill>
            </a:endParaRPr>
          </a:p>
        </p:txBody>
      </p:sp>
    </p:spTree>
    <p:extLst>
      <p:ext uri="{BB962C8B-B14F-4D97-AF65-F5344CB8AC3E}">
        <p14:creationId xmlns:p14="http://schemas.microsoft.com/office/powerpoint/2010/main" val="236431730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What Is Indicator? </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Integration of KPIs and KRIs and ERM Dashboard Reporting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1297216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Indicator?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An indicator is a specific type of </a:t>
            </a:r>
            <a:r>
              <a:rPr lang="en-US" sz="2400" b="1" i="1" dirty="0">
                <a:solidFill>
                  <a:srgbClr val="0070C0"/>
                </a:solidFill>
              </a:rPr>
              <a:t>metric</a:t>
            </a:r>
            <a:r>
              <a:rPr lang="en-US" sz="2400" dirty="0"/>
              <a:t> that answers the question, “</a:t>
            </a:r>
            <a:r>
              <a:rPr lang="en-US" sz="2400" b="1" i="1" dirty="0">
                <a:solidFill>
                  <a:srgbClr val="C00000"/>
                </a:solidFill>
              </a:rPr>
              <a:t>How are we doing</a:t>
            </a:r>
            <a:r>
              <a:rPr lang="en-US" sz="2400" dirty="0"/>
              <a:t>?” in an actionable way. </a:t>
            </a:r>
          </a:p>
          <a:p>
            <a:pPr>
              <a:lnSpc>
                <a:spcPct val="150000"/>
              </a:lnSpc>
            </a:pPr>
            <a:r>
              <a:rPr lang="en-US" sz="2400" dirty="0"/>
              <a:t>Often, indicators accompany </a:t>
            </a:r>
            <a:r>
              <a:rPr lang="en-US" sz="2400" b="1" i="1" dirty="0">
                <a:solidFill>
                  <a:srgbClr val="00B050"/>
                </a:solidFill>
              </a:rPr>
              <a:t>benchmarks</a:t>
            </a:r>
            <a:r>
              <a:rPr lang="en-US" sz="2400" dirty="0"/>
              <a:t> to measure success or failure in meeting certain goals. </a:t>
            </a:r>
          </a:p>
          <a:p>
            <a:pPr>
              <a:lnSpc>
                <a:spcPct val="150000"/>
              </a:lnSpc>
            </a:pPr>
            <a:r>
              <a:rPr lang="en-US" sz="2400" dirty="0"/>
              <a:t>Indicators enable management and other decision-makers to </a:t>
            </a:r>
            <a:r>
              <a:rPr lang="en-US" sz="2400" b="1" i="1" dirty="0">
                <a:solidFill>
                  <a:srgbClr val="FFC000"/>
                </a:solidFill>
              </a:rPr>
              <a:t>assess the needs </a:t>
            </a:r>
            <a:r>
              <a:rPr lang="en-US" sz="2400" dirty="0"/>
              <a:t>of the company and the progress toward intended outputs, outcomes, tactical goals, and strategic objectives.</a:t>
            </a:r>
          </a:p>
        </p:txBody>
      </p:sp>
    </p:spTree>
    <p:extLst>
      <p:ext uri="{BB962C8B-B14F-4D97-AF65-F5344CB8AC3E}">
        <p14:creationId xmlns:p14="http://schemas.microsoft.com/office/powerpoint/2010/main" val="172985494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Way Of Classifying Indicators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300" dirty="0"/>
              <a:t>Indicators are as varied as the activities they measure. </a:t>
            </a:r>
          </a:p>
          <a:p>
            <a:pPr algn="just">
              <a:lnSpc>
                <a:spcPct val="150000"/>
              </a:lnSpc>
            </a:pPr>
            <a:r>
              <a:rPr lang="en-US" sz="2300" dirty="0"/>
              <a:t>One way of classifying indicators is by the </a:t>
            </a:r>
            <a:r>
              <a:rPr lang="en-US" sz="2300" b="1" i="1" dirty="0">
                <a:solidFill>
                  <a:schemeClr val="accent2">
                    <a:lumMod val="60000"/>
                    <a:lumOff val="40000"/>
                  </a:schemeClr>
                </a:solidFill>
              </a:rPr>
              <a:t>stage of a process they are measuring</a:t>
            </a:r>
            <a:r>
              <a:rPr lang="en-US" sz="2300" dirty="0"/>
              <a:t>.</a:t>
            </a:r>
          </a:p>
          <a:p>
            <a:pPr algn="just">
              <a:lnSpc>
                <a:spcPct val="150000"/>
              </a:lnSpc>
            </a:pPr>
            <a:r>
              <a:rPr lang="en-US" sz="2300" dirty="0"/>
              <a:t>An </a:t>
            </a:r>
            <a:r>
              <a:rPr lang="en-US" sz="2300" b="1" i="1" dirty="0">
                <a:solidFill>
                  <a:srgbClr val="00B0F0"/>
                </a:solidFill>
              </a:rPr>
              <a:t>input indicator</a:t>
            </a:r>
            <a:r>
              <a:rPr lang="en-US" sz="2300" dirty="0"/>
              <a:t>, for example, might measure the human and financial resources assigned to a particular project.</a:t>
            </a:r>
          </a:p>
          <a:p>
            <a:pPr algn="just">
              <a:lnSpc>
                <a:spcPct val="150000"/>
              </a:lnSpc>
            </a:pPr>
            <a:r>
              <a:rPr lang="en-US" sz="2300" dirty="0"/>
              <a:t>An </a:t>
            </a:r>
            <a:r>
              <a:rPr lang="en-US" sz="2300" b="1" i="1" dirty="0">
                <a:solidFill>
                  <a:srgbClr val="C00000"/>
                </a:solidFill>
              </a:rPr>
              <a:t>output indicator </a:t>
            </a:r>
            <a:r>
              <a:rPr lang="en-US" sz="2300" dirty="0"/>
              <a:t>could measure the quantity of goods and services produced. </a:t>
            </a:r>
          </a:p>
          <a:p>
            <a:pPr algn="just">
              <a:lnSpc>
                <a:spcPct val="150000"/>
              </a:lnSpc>
            </a:pPr>
            <a:r>
              <a:rPr lang="en-US" sz="2300" dirty="0"/>
              <a:t>An </a:t>
            </a:r>
            <a:r>
              <a:rPr lang="en-US" sz="2300" b="1" i="1" dirty="0">
                <a:solidFill>
                  <a:srgbClr val="00B050"/>
                </a:solidFill>
              </a:rPr>
              <a:t>outcome indicator </a:t>
            </a:r>
            <a:r>
              <a:rPr lang="en-US" sz="2300" dirty="0"/>
              <a:t>measures broader results achieved through goods and services.</a:t>
            </a:r>
          </a:p>
        </p:txBody>
      </p:sp>
    </p:spTree>
    <p:extLst>
      <p:ext uri="{BB962C8B-B14F-4D97-AF65-F5344CB8AC3E}">
        <p14:creationId xmlns:p14="http://schemas.microsoft.com/office/powerpoint/2010/main" val="182765962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Way Of Classifying Indicators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Another way to categorize indicators is according to the </a:t>
            </a:r>
            <a:r>
              <a:rPr lang="en-US" sz="2400" b="1" i="1" dirty="0">
                <a:solidFill>
                  <a:schemeClr val="accent2">
                    <a:lumMod val="60000"/>
                    <a:lumOff val="40000"/>
                  </a:schemeClr>
                </a:solidFill>
              </a:rPr>
              <a:t>breadth of their relevance</a:t>
            </a:r>
            <a:r>
              <a:rPr lang="en-US" sz="2400" dirty="0"/>
              <a:t>. </a:t>
            </a:r>
          </a:p>
          <a:p>
            <a:pPr>
              <a:lnSpc>
                <a:spcPct val="150000"/>
              </a:lnSpc>
            </a:pPr>
            <a:r>
              <a:rPr lang="en-US" sz="2400" dirty="0"/>
              <a:t>A </a:t>
            </a:r>
            <a:r>
              <a:rPr lang="en-US" sz="2400" b="1" i="1" dirty="0">
                <a:solidFill>
                  <a:srgbClr val="00B0F0"/>
                </a:solidFill>
              </a:rPr>
              <a:t>macro indicator </a:t>
            </a:r>
            <a:r>
              <a:rPr lang="en-US" sz="2400" dirty="0"/>
              <a:t>might be relevant to understanding risk exposure based on macroeconomic trends, for example. </a:t>
            </a:r>
          </a:p>
          <a:p>
            <a:pPr>
              <a:lnSpc>
                <a:spcPct val="150000"/>
              </a:lnSpc>
            </a:pPr>
            <a:r>
              <a:rPr lang="en-US" sz="2400" dirty="0"/>
              <a:t>A </a:t>
            </a:r>
            <a:r>
              <a:rPr lang="en-US" sz="2400" b="1" i="1" dirty="0">
                <a:solidFill>
                  <a:srgbClr val="00B050"/>
                </a:solidFill>
              </a:rPr>
              <a:t>common indicator </a:t>
            </a:r>
            <a:r>
              <a:rPr lang="en-US" sz="2400" dirty="0"/>
              <a:t>is relevant to everyone in the organization </a:t>
            </a:r>
          </a:p>
          <a:p>
            <a:pPr>
              <a:lnSpc>
                <a:spcPct val="150000"/>
              </a:lnSpc>
            </a:pPr>
            <a:r>
              <a:rPr lang="en-US" sz="2400" dirty="0"/>
              <a:t>A </a:t>
            </a:r>
            <a:r>
              <a:rPr lang="en-US" sz="2400" b="1" i="1" dirty="0">
                <a:solidFill>
                  <a:srgbClr val="FF0000"/>
                </a:solidFill>
              </a:rPr>
              <a:t>specific indicator </a:t>
            </a:r>
            <a:r>
              <a:rPr lang="en-US" sz="2400" dirty="0"/>
              <a:t>would apply to a single business unit, function, or activity</a:t>
            </a:r>
          </a:p>
        </p:txBody>
      </p:sp>
    </p:spTree>
    <p:extLst>
      <p:ext uri="{BB962C8B-B14F-4D97-AF65-F5344CB8AC3E}">
        <p14:creationId xmlns:p14="http://schemas.microsoft.com/office/powerpoint/2010/main" val="214519837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KPIs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KPIs are simply indicators specifically used to determine how well the company is performing against its </a:t>
            </a:r>
            <a:r>
              <a:rPr lang="en-US" sz="2400" i="1" dirty="0">
                <a:solidFill>
                  <a:srgbClr val="FF0000"/>
                </a:solidFill>
              </a:rPr>
              <a:t>business goals</a:t>
            </a:r>
            <a:r>
              <a:rPr lang="en-US" sz="2400" dirty="0"/>
              <a:t>. </a:t>
            </a:r>
          </a:p>
          <a:p>
            <a:pPr>
              <a:lnSpc>
                <a:spcPct val="150000"/>
              </a:lnSpc>
            </a:pPr>
            <a:r>
              <a:rPr lang="en-US" sz="2400" dirty="0"/>
              <a:t>They are </a:t>
            </a:r>
            <a:r>
              <a:rPr lang="en-US" sz="2400" b="1" i="1" dirty="0">
                <a:solidFill>
                  <a:srgbClr val="FFC000"/>
                </a:solidFill>
              </a:rPr>
              <a:t>key</a:t>
            </a:r>
            <a:r>
              <a:rPr lang="en-US" sz="2400" dirty="0"/>
              <a:t> because they </a:t>
            </a:r>
            <a:r>
              <a:rPr lang="en-US" sz="2400" b="1" i="1" dirty="0">
                <a:solidFill>
                  <a:srgbClr val="00B0F0"/>
                </a:solidFill>
              </a:rPr>
              <a:t>directly</a:t>
            </a:r>
            <a:r>
              <a:rPr lang="en-US" sz="2400" dirty="0"/>
              <a:t> and </a:t>
            </a:r>
            <a:r>
              <a:rPr lang="en-US" sz="2400" b="1" i="1" dirty="0"/>
              <a:t>significantly</a:t>
            </a:r>
            <a:r>
              <a:rPr lang="en-US" sz="2400" dirty="0"/>
              <a:t> impact business performance. </a:t>
            </a:r>
          </a:p>
          <a:p>
            <a:pPr>
              <a:lnSpc>
                <a:spcPct val="150000"/>
              </a:lnSpc>
            </a:pPr>
            <a:r>
              <a:rPr lang="en-US" sz="2400" dirty="0"/>
              <a:t>A KPI must be sufficiently specific to suggest actions that will lead to improvement.</a:t>
            </a:r>
          </a:p>
        </p:txBody>
      </p:sp>
    </p:spTree>
    <p:extLst>
      <p:ext uri="{BB962C8B-B14F-4D97-AF65-F5344CB8AC3E}">
        <p14:creationId xmlns:p14="http://schemas.microsoft.com/office/powerpoint/2010/main" val="92500048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KPIs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For example, total sales volume may be an important metric, but if it falls short of expectations, it doesn’t provide any hint as to a cause or potential solution to the problem. </a:t>
            </a:r>
          </a:p>
          <a:p>
            <a:pPr algn="just">
              <a:lnSpc>
                <a:spcPct val="150000"/>
              </a:lnSpc>
            </a:pPr>
            <a:r>
              <a:rPr lang="en-US" sz="2000" dirty="0"/>
              <a:t>By contrast, consider a company that has chosen to grow sales by focusing on a target market of midsize manufacturers in a certain geographic region. </a:t>
            </a:r>
          </a:p>
          <a:p>
            <a:pPr algn="just">
              <a:lnSpc>
                <a:spcPct val="150000"/>
              </a:lnSpc>
            </a:pPr>
            <a:r>
              <a:rPr lang="en-US" sz="2000" dirty="0"/>
              <a:t>A KPI that measures the value of sales opportunities with that profile can reveal just how efficiently the sales team is working. </a:t>
            </a:r>
          </a:p>
          <a:p>
            <a:pPr algn="just">
              <a:lnSpc>
                <a:spcPct val="150000"/>
              </a:lnSpc>
            </a:pPr>
            <a:r>
              <a:rPr lang="en-US" sz="2000" dirty="0"/>
              <a:t>It also hints at possible solutions, such as increasing the size of the sales team or drilling down to find potential sticking points in the sales process.</a:t>
            </a:r>
          </a:p>
        </p:txBody>
      </p:sp>
    </p:spTree>
    <p:extLst>
      <p:ext uri="{BB962C8B-B14F-4D97-AF65-F5344CB8AC3E}">
        <p14:creationId xmlns:p14="http://schemas.microsoft.com/office/powerpoint/2010/main" val="336777708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KRIs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15804" y="2088144"/>
            <a:ext cx="103352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200" dirty="0"/>
              <a:t>KRIs show how much risk is associated with a specific activity or investment. </a:t>
            </a:r>
          </a:p>
          <a:p>
            <a:pPr algn="just">
              <a:lnSpc>
                <a:spcPct val="100000"/>
              </a:lnSpc>
            </a:pPr>
            <a:r>
              <a:rPr lang="en-US" sz="2200" dirty="0"/>
              <a:t>Companies may use them to </a:t>
            </a:r>
            <a:r>
              <a:rPr lang="en-US" sz="2200" b="1" i="1" dirty="0">
                <a:solidFill>
                  <a:srgbClr val="0070C0"/>
                </a:solidFill>
              </a:rPr>
              <a:t>monitor</a:t>
            </a:r>
            <a:r>
              <a:rPr lang="en-US" sz="2200" dirty="0"/>
              <a:t> </a:t>
            </a:r>
            <a:r>
              <a:rPr lang="en-US" sz="2200" b="1" i="1" dirty="0">
                <a:solidFill>
                  <a:srgbClr val="00B050"/>
                </a:solidFill>
              </a:rPr>
              <a:t>controls</a:t>
            </a:r>
            <a:r>
              <a:rPr lang="en-US" sz="2200" dirty="0"/>
              <a:t>, </a:t>
            </a:r>
            <a:r>
              <a:rPr lang="en-US" sz="2200" b="1" i="1" dirty="0">
                <a:solidFill>
                  <a:srgbClr val="FF0000"/>
                </a:solidFill>
              </a:rPr>
              <a:t>risk drivers</a:t>
            </a:r>
            <a:r>
              <a:rPr lang="en-US" sz="2200" dirty="0"/>
              <a:t>, and </a:t>
            </a:r>
            <a:r>
              <a:rPr lang="en-US" sz="2200" b="1" i="1" dirty="0">
                <a:solidFill>
                  <a:srgbClr val="FFC000"/>
                </a:solidFill>
              </a:rPr>
              <a:t>exposures</a:t>
            </a:r>
            <a:r>
              <a:rPr lang="en-US" sz="2200" dirty="0"/>
              <a:t> in order to provide insight into possible risk events. </a:t>
            </a:r>
          </a:p>
          <a:p>
            <a:pPr algn="just">
              <a:lnSpc>
                <a:spcPct val="100000"/>
              </a:lnSpc>
            </a:pPr>
            <a:r>
              <a:rPr lang="en-US" sz="2200" dirty="0"/>
              <a:t>The best KRIs can be tracked against </a:t>
            </a:r>
            <a:r>
              <a:rPr lang="en-US" sz="2200" b="1" i="1" dirty="0">
                <a:solidFill>
                  <a:srgbClr val="00B0F0"/>
                </a:solidFill>
              </a:rPr>
              <a:t>risk tolerance levels </a:t>
            </a:r>
            <a:r>
              <a:rPr lang="en-US" sz="2200" dirty="0"/>
              <a:t>and monitored alongside related KPIs and business objectives. </a:t>
            </a:r>
          </a:p>
          <a:p>
            <a:pPr algn="just">
              <a:lnSpc>
                <a:spcPct val="100000"/>
              </a:lnSpc>
            </a:pPr>
            <a:r>
              <a:rPr lang="en-US" sz="2200" dirty="0"/>
              <a:t>While KPIs measure the result of past actions and events, KRIs are more forward looking. </a:t>
            </a:r>
          </a:p>
          <a:p>
            <a:pPr algn="just">
              <a:lnSpc>
                <a:spcPct val="100000"/>
              </a:lnSpc>
            </a:pPr>
            <a:r>
              <a:rPr lang="en-US" sz="2200" dirty="0"/>
              <a:t>That allows time for rapid action should a company’s risk profile threaten to surpass appetite.</a:t>
            </a:r>
          </a:p>
          <a:p>
            <a:pPr algn="just">
              <a:lnSpc>
                <a:spcPct val="100000"/>
              </a:lnSpc>
            </a:pPr>
            <a:r>
              <a:rPr lang="en-US" sz="2200" dirty="0"/>
              <a:t>If </a:t>
            </a:r>
            <a:r>
              <a:rPr lang="en-US" sz="2200" b="1" i="1" dirty="0">
                <a:solidFill>
                  <a:srgbClr val="C00000"/>
                </a:solidFill>
              </a:rPr>
              <a:t>KPIs</a:t>
            </a:r>
            <a:r>
              <a:rPr lang="en-US" sz="2200" dirty="0"/>
              <a:t> help answer the question, “</a:t>
            </a:r>
            <a:r>
              <a:rPr lang="en-US" sz="2200" b="1" i="1" dirty="0">
                <a:solidFill>
                  <a:srgbClr val="C00000"/>
                </a:solidFill>
              </a:rPr>
              <a:t>How are we doing?</a:t>
            </a:r>
            <a:r>
              <a:rPr lang="en-US" sz="2200" i="1" dirty="0"/>
              <a:t>” </a:t>
            </a:r>
            <a:r>
              <a:rPr lang="en-US" sz="2200" b="1" i="1" dirty="0">
                <a:solidFill>
                  <a:srgbClr val="FF0000"/>
                </a:solidFill>
              </a:rPr>
              <a:t>KRIs</a:t>
            </a:r>
            <a:r>
              <a:rPr lang="en-US" sz="2200" dirty="0"/>
              <a:t> answer the question, “</a:t>
            </a:r>
            <a:r>
              <a:rPr lang="en-US" sz="2200" b="1" i="1" dirty="0">
                <a:solidFill>
                  <a:srgbClr val="FF0000"/>
                </a:solidFill>
              </a:rPr>
              <a:t>Where are we going?</a:t>
            </a:r>
            <a:r>
              <a:rPr lang="en-US" sz="2200" dirty="0"/>
              <a:t>”</a:t>
            </a:r>
          </a:p>
        </p:txBody>
      </p:sp>
    </p:spTree>
    <p:extLst>
      <p:ext uri="{BB962C8B-B14F-4D97-AF65-F5344CB8AC3E}">
        <p14:creationId xmlns:p14="http://schemas.microsoft.com/office/powerpoint/2010/main" val="388757681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Using Key Performance Indicators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Integration of KPIs and KRIs and ERM Dashboard Reporting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9352600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Using Key Performance Indicators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KPIs fall into two broad categories: </a:t>
            </a:r>
            <a:r>
              <a:rPr lang="en-US" sz="2400" b="1" i="1" dirty="0">
                <a:solidFill>
                  <a:srgbClr val="00B050"/>
                </a:solidFill>
              </a:rPr>
              <a:t>Internal</a:t>
            </a:r>
            <a:r>
              <a:rPr lang="en-US" sz="2400" dirty="0"/>
              <a:t> and </a:t>
            </a:r>
            <a:r>
              <a:rPr lang="en-US" sz="2400" b="1" i="1" dirty="0">
                <a:solidFill>
                  <a:srgbClr val="C00000"/>
                </a:solidFill>
              </a:rPr>
              <a:t>External</a:t>
            </a:r>
            <a:r>
              <a:rPr lang="en-US" sz="2400" dirty="0"/>
              <a:t>. </a:t>
            </a:r>
          </a:p>
          <a:p>
            <a:pPr>
              <a:lnSpc>
                <a:spcPct val="200000"/>
              </a:lnSpc>
            </a:pPr>
            <a:r>
              <a:rPr lang="en-US" sz="2400" b="1" i="1" dirty="0">
                <a:solidFill>
                  <a:srgbClr val="00B050"/>
                </a:solidFill>
              </a:rPr>
              <a:t>Internal KPIs </a:t>
            </a:r>
            <a:r>
              <a:rPr lang="en-US" sz="2400" dirty="0"/>
              <a:t>typically affect a company’s performance only in a limited way, without material effect on the bottom line. </a:t>
            </a:r>
          </a:p>
          <a:p>
            <a:pPr>
              <a:lnSpc>
                <a:spcPct val="200000"/>
              </a:lnSpc>
            </a:pPr>
            <a:r>
              <a:rPr lang="en-US" sz="2400" dirty="0"/>
              <a:t>Companies may use internal KPIs to improve internal processes, without the need to report to clients, shareholders, or even senior management.</a:t>
            </a:r>
          </a:p>
        </p:txBody>
      </p:sp>
    </p:spTree>
    <p:extLst>
      <p:ext uri="{BB962C8B-B14F-4D97-AF65-F5344CB8AC3E}">
        <p14:creationId xmlns:p14="http://schemas.microsoft.com/office/powerpoint/2010/main" val="423716055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Using Key Performance Indicators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400" dirty="0"/>
              <a:t>KPIs fall into two broad categories: </a:t>
            </a:r>
            <a:r>
              <a:rPr lang="en-US" sz="2400" b="1" i="1" dirty="0">
                <a:solidFill>
                  <a:srgbClr val="00B050"/>
                </a:solidFill>
              </a:rPr>
              <a:t>Internal</a:t>
            </a:r>
            <a:r>
              <a:rPr lang="en-US" sz="2400" dirty="0"/>
              <a:t> and </a:t>
            </a:r>
            <a:r>
              <a:rPr lang="en-US" sz="2400" b="1" i="1" dirty="0">
                <a:solidFill>
                  <a:srgbClr val="C00000"/>
                </a:solidFill>
              </a:rPr>
              <a:t>External</a:t>
            </a:r>
            <a:r>
              <a:rPr lang="en-US" sz="2400" dirty="0"/>
              <a:t>. </a:t>
            </a:r>
          </a:p>
          <a:p>
            <a:pPr algn="justLow">
              <a:lnSpc>
                <a:spcPct val="150000"/>
              </a:lnSpc>
            </a:pPr>
            <a:r>
              <a:rPr lang="en-US" sz="2400" b="1" i="1" dirty="0">
                <a:solidFill>
                  <a:srgbClr val="C00000"/>
                </a:solidFill>
              </a:rPr>
              <a:t>External KPIs </a:t>
            </a:r>
            <a:r>
              <a:rPr lang="en-US" sz="2400" dirty="0"/>
              <a:t>are those that impact the company’s bottom line, and which deserve the attention of senior management.</a:t>
            </a:r>
          </a:p>
          <a:p>
            <a:pPr algn="justLow">
              <a:lnSpc>
                <a:spcPct val="150000"/>
              </a:lnSpc>
            </a:pPr>
            <a:r>
              <a:rPr lang="en-US" sz="2400" dirty="0"/>
              <a:t>Example, </a:t>
            </a:r>
          </a:p>
          <a:p>
            <a:pPr lvl="1" algn="justLow">
              <a:lnSpc>
                <a:spcPct val="150000"/>
              </a:lnSpc>
            </a:pPr>
            <a:r>
              <a:rPr lang="en-US" sz="2000" dirty="0"/>
              <a:t>the number of people following a consumer-goods company on Facebook is unlikely to be a useful external KPI, whereas the volume of product support requests, which could reflect serious quality issues impacting sales, would be an effective external indicator.</a:t>
            </a:r>
          </a:p>
        </p:txBody>
      </p:sp>
    </p:spTree>
    <p:extLst>
      <p:ext uri="{BB962C8B-B14F-4D97-AF65-F5344CB8AC3E}">
        <p14:creationId xmlns:p14="http://schemas.microsoft.com/office/powerpoint/2010/main" val="421783538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Using Key Performance Indicators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2066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200" dirty="0"/>
              <a:t>Good KPIs can be challenging to identify, but the following attributes can help guide the development:</a:t>
            </a:r>
          </a:p>
          <a:p>
            <a:pPr marL="457200" indent="-457200" algn="just">
              <a:lnSpc>
                <a:spcPct val="100000"/>
              </a:lnSpc>
              <a:buFont typeface="+mj-lt"/>
              <a:buAutoNum type="arabicPeriod"/>
            </a:pPr>
            <a:r>
              <a:rPr lang="en-US" sz="2200" b="1" i="1" dirty="0">
                <a:solidFill>
                  <a:srgbClr val="C00000"/>
                </a:solidFill>
              </a:rPr>
              <a:t>Quantifiable</a:t>
            </a:r>
            <a:r>
              <a:rPr lang="en-US" sz="2200" dirty="0"/>
              <a:t>: KPIs must be objectively measurable. </a:t>
            </a:r>
          </a:p>
          <a:p>
            <a:pPr marL="457200" indent="-457200" algn="just">
              <a:lnSpc>
                <a:spcPct val="100000"/>
              </a:lnSpc>
              <a:buFont typeface="+mj-lt"/>
              <a:buAutoNum type="arabicPeriod"/>
            </a:pPr>
            <a:r>
              <a:rPr lang="en-US" sz="2200" b="1" i="1" dirty="0">
                <a:solidFill>
                  <a:srgbClr val="00B0F0"/>
                </a:solidFill>
              </a:rPr>
              <a:t>Relevant</a:t>
            </a:r>
            <a:r>
              <a:rPr lang="en-US" sz="2200" dirty="0"/>
              <a:t>: When KPIs are tied directly to business objectives, they will typically provide information that is immediately actionable.</a:t>
            </a:r>
          </a:p>
          <a:p>
            <a:pPr marL="457200" indent="-457200" algn="just">
              <a:lnSpc>
                <a:spcPct val="100000"/>
              </a:lnSpc>
              <a:buFont typeface="+mj-lt"/>
              <a:buAutoNum type="arabicPeriod"/>
            </a:pPr>
            <a:r>
              <a:rPr lang="en-US" sz="2200" b="1" i="1" dirty="0">
                <a:solidFill>
                  <a:srgbClr val="FF0000"/>
                </a:solidFill>
              </a:rPr>
              <a:t>Critical</a:t>
            </a:r>
            <a:r>
              <a:rPr lang="en-US" sz="2200" dirty="0"/>
              <a:t>: External KPIs should have a linear relationship with revenue, cost, or business objectives and directly impact the company’s bottom line.</a:t>
            </a:r>
          </a:p>
          <a:p>
            <a:pPr marL="457200" indent="-457200" algn="just">
              <a:lnSpc>
                <a:spcPct val="100000"/>
              </a:lnSpc>
              <a:buFont typeface="+mj-lt"/>
              <a:buAutoNum type="arabicPeriod"/>
            </a:pPr>
            <a:r>
              <a:rPr lang="en-US" sz="2200" b="1" i="1" dirty="0">
                <a:solidFill>
                  <a:srgbClr val="00B050"/>
                </a:solidFill>
              </a:rPr>
              <a:t>Timely</a:t>
            </a:r>
            <a:r>
              <a:rPr lang="en-US" sz="2200" dirty="0"/>
              <a:t>: The best KPIs are not only quantifiable, but they can also be measured quickly (preferably in real time) so that management can act on the data as soon as possible.</a:t>
            </a:r>
          </a:p>
        </p:txBody>
      </p:sp>
    </p:spTree>
    <p:extLst>
      <p:ext uri="{BB962C8B-B14F-4D97-AF65-F5344CB8AC3E}">
        <p14:creationId xmlns:p14="http://schemas.microsoft.com/office/powerpoint/2010/main" val="187446679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Few examples of common KPIs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769680" y="1786813"/>
            <a:ext cx="10507920"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200" b="1" i="1" dirty="0">
                <a:solidFill>
                  <a:srgbClr val="FF0000"/>
                </a:solidFill>
              </a:rPr>
              <a:t>Financial</a:t>
            </a:r>
            <a:r>
              <a:rPr lang="en-US" sz="2200" dirty="0"/>
              <a:t>: Net Profit, Return on Investment, Price/Earnings Ratio</a:t>
            </a:r>
          </a:p>
          <a:p>
            <a:pPr algn="just">
              <a:lnSpc>
                <a:spcPct val="200000"/>
              </a:lnSpc>
            </a:pPr>
            <a:r>
              <a:rPr lang="en-US" sz="2200" b="1" i="1" dirty="0">
                <a:solidFill>
                  <a:srgbClr val="0070C0"/>
                </a:solidFill>
              </a:rPr>
              <a:t>Marketing</a:t>
            </a:r>
            <a:r>
              <a:rPr lang="en-US" sz="2200" dirty="0"/>
              <a:t>: Market Share, Brand Equity, Search Engine Rankings</a:t>
            </a:r>
          </a:p>
          <a:p>
            <a:pPr algn="just">
              <a:lnSpc>
                <a:spcPct val="200000"/>
              </a:lnSpc>
            </a:pPr>
            <a:r>
              <a:rPr lang="en-US" sz="2200" b="1" i="1" dirty="0">
                <a:solidFill>
                  <a:srgbClr val="FFC000"/>
                </a:solidFill>
              </a:rPr>
              <a:t>Operations</a:t>
            </a:r>
            <a:r>
              <a:rPr lang="en-US" sz="2200" dirty="0"/>
              <a:t>: Project Cost Variance, Time to Market, Process Waste Level</a:t>
            </a:r>
          </a:p>
          <a:p>
            <a:pPr algn="just">
              <a:lnSpc>
                <a:spcPct val="200000"/>
              </a:lnSpc>
            </a:pPr>
            <a:r>
              <a:rPr lang="en-US" sz="2200" b="1" i="1" dirty="0">
                <a:solidFill>
                  <a:srgbClr val="00B0F0"/>
                </a:solidFill>
              </a:rPr>
              <a:t>Internal</a:t>
            </a:r>
            <a:r>
              <a:rPr lang="en-US" sz="2200" dirty="0"/>
              <a:t>: Human Capital Value Added, Revenue per Employee</a:t>
            </a:r>
          </a:p>
          <a:p>
            <a:pPr algn="just">
              <a:lnSpc>
                <a:spcPct val="200000"/>
              </a:lnSpc>
            </a:pPr>
            <a:r>
              <a:rPr lang="en-US" sz="2200" b="1" i="1" dirty="0">
                <a:solidFill>
                  <a:srgbClr val="00B050"/>
                </a:solidFill>
              </a:rPr>
              <a:t>Sustainability</a:t>
            </a:r>
            <a:r>
              <a:rPr lang="en-US" sz="2200" dirty="0"/>
              <a:t>: Carbon Footprint, Energy Consumption, Waste Reduction Rate</a:t>
            </a:r>
          </a:p>
          <a:p>
            <a:pPr algn="just">
              <a:lnSpc>
                <a:spcPct val="200000"/>
              </a:lnSpc>
            </a:pPr>
            <a:r>
              <a:rPr lang="en-US" sz="2200" b="1" i="1" dirty="0">
                <a:solidFill>
                  <a:srgbClr val="FF9518"/>
                </a:solidFill>
              </a:rPr>
              <a:t>Customers</a:t>
            </a:r>
            <a:r>
              <a:rPr lang="en-US" sz="2200" dirty="0"/>
              <a:t>: Net Promoter Score, Customer Retention Rate, Customer Profitability Score</a:t>
            </a:r>
          </a:p>
        </p:txBody>
      </p:sp>
    </p:spTree>
    <p:extLst>
      <p:ext uri="{BB962C8B-B14F-4D97-AF65-F5344CB8AC3E}">
        <p14:creationId xmlns:p14="http://schemas.microsoft.com/office/powerpoint/2010/main" val="242436391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Using Key Performance Indicators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dirty="0"/>
              <a:t>Companies have a wide variety of KPIs to choose from, so it is best to focus on a few critical ones while monitoring the others less intently. </a:t>
            </a:r>
          </a:p>
          <a:p>
            <a:pPr>
              <a:lnSpc>
                <a:spcPct val="250000"/>
              </a:lnSpc>
            </a:pPr>
            <a:r>
              <a:rPr lang="en-US" sz="2400" dirty="0"/>
              <a:t>Every organization is different, so each must begin by using its own scorecard and strategy as a guide in choosing the most effective KPIs to track.</a:t>
            </a:r>
          </a:p>
        </p:txBody>
      </p:sp>
    </p:spTree>
    <p:extLst>
      <p:ext uri="{BB962C8B-B14F-4D97-AF65-F5344CB8AC3E}">
        <p14:creationId xmlns:p14="http://schemas.microsoft.com/office/powerpoint/2010/main" val="344581573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Building Key Risk Indicators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Integration of KPIs and KRIs and ERM Dashboard Reporting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7835725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Building Key Risk Indicators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While </a:t>
            </a:r>
            <a:r>
              <a:rPr lang="en-US" sz="2400" b="1" i="1" dirty="0">
                <a:solidFill>
                  <a:schemeClr val="accent1">
                    <a:lumMod val="75000"/>
                  </a:schemeClr>
                </a:solidFill>
              </a:rPr>
              <a:t>KPIs</a:t>
            </a:r>
            <a:r>
              <a:rPr lang="en-US" sz="2400" dirty="0"/>
              <a:t> work like thermostats or electric meters, providing current and historical data to act upon, </a:t>
            </a:r>
            <a:r>
              <a:rPr lang="en-US" sz="2400" b="1" i="1" dirty="0">
                <a:solidFill>
                  <a:srgbClr val="FF0000"/>
                </a:solidFill>
              </a:rPr>
              <a:t>Key Risk Indicators (KRIs) </a:t>
            </a:r>
            <a:r>
              <a:rPr lang="en-US" sz="2400" dirty="0"/>
              <a:t>function more like smoke detectors.</a:t>
            </a:r>
          </a:p>
          <a:p>
            <a:pPr>
              <a:lnSpc>
                <a:spcPct val="150000"/>
              </a:lnSpc>
            </a:pPr>
            <a:r>
              <a:rPr lang="en-US" sz="2400" dirty="0"/>
              <a:t>Good KRIs are </a:t>
            </a:r>
            <a:r>
              <a:rPr lang="en-US" sz="2400" b="1" i="1" dirty="0">
                <a:solidFill>
                  <a:srgbClr val="FFC000"/>
                </a:solidFill>
              </a:rPr>
              <a:t>based on warning signs </a:t>
            </a:r>
            <a:r>
              <a:rPr lang="en-US" sz="2400" dirty="0"/>
              <a:t>that a company is headed in the wrong direction and could potentially lose value.</a:t>
            </a:r>
          </a:p>
          <a:p>
            <a:pPr>
              <a:lnSpc>
                <a:spcPct val="150000"/>
              </a:lnSpc>
            </a:pPr>
            <a:r>
              <a:rPr lang="en-US" sz="2400" b="1" i="1" dirty="0">
                <a:solidFill>
                  <a:srgbClr val="FF0000"/>
                </a:solidFill>
              </a:rPr>
              <a:t>KRIs</a:t>
            </a:r>
            <a:r>
              <a:rPr lang="en-US" sz="2400" dirty="0"/>
              <a:t> also identify variables (e.g., interest rates, economic trends, business drivers) that can have a significant impact on future performance.</a:t>
            </a:r>
          </a:p>
        </p:txBody>
      </p:sp>
    </p:spTree>
    <p:extLst>
      <p:ext uri="{BB962C8B-B14F-4D97-AF65-F5344CB8AC3E}">
        <p14:creationId xmlns:p14="http://schemas.microsoft.com/office/powerpoint/2010/main" val="372099907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Building Key Risk Indicators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00139"/>
            <a:ext cx="10182892" cy="42283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dirty="0"/>
              <a:t>These warnings will alert key executives early enough so that the company can adapt to the </a:t>
            </a:r>
            <a:r>
              <a:rPr lang="en-US" sz="2400" b="1" i="1" dirty="0">
                <a:solidFill>
                  <a:srgbClr val="C00000"/>
                </a:solidFill>
              </a:rPr>
              <a:t>changes</a:t>
            </a:r>
            <a:r>
              <a:rPr lang="en-US" sz="2400" b="1" i="1" dirty="0"/>
              <a:t> </a:t>
            </a:r>
            <a:r>
              <a:rPr lang="en-US" sz="2400" dirty="0"/>
              <a:t>or </a:t>
            </a:r>
            <a:r>
              <a:rPr lang="en-US" sz="2400" b="1" i="1" dirty="0">
                <a:solidFill>
                  <a:srgbClr val="0070C0"/>
                </a:solidFill>
              </a:rPr>
              <a:t>avoid</a:t>
            </a:r>
            <a:r>
              <a:rPr lang="en-US" sz="2400" dirty="0"/>
              <a:t> trouble altogether before it’s irreversible. </a:t>
            </a:r>
          </a:p>
          <a:p>
            <a:pPr>
              <a:lnSpc>
                <a:spcPct val="250000"/>
              </a:lnSpc>
            </a:pPr>
            <a:r>
              <a:rPr lang="en-US" sz="2400" dirty="0"/>
              <a:t>And since </a:t>
            </a:r>
            <a:r>
              <a:rPr lang="en-US" sz="2400" b="1" i="1" dirty="0">
                <a:solidFill>
                  <a:srgbClr val="00B0F0"/>
                </a:solidFill>
              </a:rPr>
              <a:t>not all risks are bad risks</a:t>
            </a:r>
            <a:r>
              <a:rPr lang="en-US" sz="2400" dirty="0"/>
              <a:t>, a company should also have KRIs that indicate potential opportunities as well as challenges.</a:t>
            </a:r>
          </a:p>
        </p:txBody>
      </p:sp>
    </p:spTree>
    <p:extLst>
      <p:ext uri="{BB962C8B-B14F-4D97-AF65-F5344CB8AC3E}">
        <p14:creationId xmlns:p14="http://schemas.microsoft.com/office/powerpoint/2010/main" val="242041527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Sources and Characteristics of Effective KRIs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Like key performance indicators, KRIs should be </a:t>
            </a:r>
            <a:r>
              <a:rPr lang="en-US" sz="2400" b="1" i="1" dirty="0">
                <a:solidFill>
                  <a:srgbClr val="C00000"/>
                </a:solidFill>
              </a:rPr>
              <a:t>quantifiable</a:t>
            </a:r>
            <a:r>
              <a:rPr lang="en-US" sz="2400" dirty="0"/>
              <a:t>, </a:t>
            </a:r>
            <a:r>
              <a:rPr lang="en-US" sz="2400" b="1" i="1" dirty="0">
                <a:solidFill>
                  <a:srgbClr val="FF0000"/>
                </a:solidFill>
              </a:rPr>
              <a:t>critical</a:t>
            </a:r>
            <a:r>
              <a:rPr lang="en-US" sz="2400" dirty="0"/>
              <a:t>, </a:t>
            </a:r>
            <a:r>
              <a:rPr lang="en-US" sz="2400" b="1" i="1" dirty="0">
                <a:solidFill>
                  <a:srgbClr val="00B0F0"/>
                </a:solidFill>
              </a:rPr>
              <a:t>relevant</a:t>
            </a:r>
            <a:r>
              <a:rPr lang="en-US" sz="2400" dirty="0"/>
              <a:t>, and </a:t>
            </a:r>
            <a:r>
              <a:rPr lang="en-US" sz="2400" b="1" i="1" dirty="0">
                <a:solidFill>
                  <a:srgbClr val="00B050"/>
                </a:solidFill>
              </a:rPr>
              <a:t>timely</a:t>
            </a:r>
            <a:r>
              <a:rPr lang="en-US" sz="2400" dirty="0"/>
              <a:t> so as to provide objective feedback to managers on business direction and help focus action. </a:t>
            </a:r>
          </a:p>
          <a:p>
            <a:pPr>
              <a:lnSpc>
                <a:spcPct val="200000"/>
              </a:lnSpc>
            </a:pPr>
            <a:r>
              <a:rPr lang="en-US" sz="2400" dirty="0"/>
              <a:t>They should be </a:t>
            </a:r>
            <a:r>
              <a:rPr lang="en-US" sz="2400" b="1" i="1" dirty="0">
                <a:solidFill>
                  <a:srgbClr val="FF9518"/>
                </a:solidFill>
              </a:rPr>
              <a:t>predictive enough</a:t>
            </a:r>
            <a:r>
              <a:rPr lang="en-US" sz="2400" dirty="0"/>
              <a:t> to act as early warning signs for possible changes in an organization’s risk profile.</a:t>
            </a:r>
          </a:p>
        </p:txBody>
      </p:sp>
    </p:spTree>
    <p:extLst>
      <p:ext uri="{BB962C8B-B14F-4D97-AF65-F5344CB8AC3E}">
        <p14:creationId xmlns:p14="http://schemas.microsoft.com/office/powerpoint/2010/main" val="232341478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Sources and Characteristics of Effective KRIs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5"/>
            <a:ext cx="10182892" cy="4410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t>As part of a comprehensive ERM program, companies should develop a set of KRIs for each risk category they face. </a:t>
            </a:r>
          </a:p>
          <a:p>
            <a:pPr algn="just"/>
            <a:r>
              <a:rPr lang="en-US" sz="2400" dirty="0"/>
              <a:t>Easy for companies that collect data as part of doing business but can present a challenge in other areas. </a:t>
            </a:r>
          </a:p>
          <a:p>
            <a:pPr algn="just"/>
            <a:r>
              <a:rPr lang="en-US" sz="2400" dirty="0"/>
              <a:t>For example, </a:t>
            </a:r>
          </a:p>
          <a:p>
            <a:pPr marL="742950" lvl="1" algn="just"/>
            <a:r>
              <a:rPr lang="en-US" sz="2000" dirty="0"/>
              <a:t>Financial institutions usually have an abundance of data describing credit and market risk indicators, but little to support operational KRIs. </a:t>
            </a:r>
          </a:p>
          <a:p>
            <a:pPr marL="742950" lvl="1" algn="just"/>
            <a:r>
              <a:rPr lang="en-US" sz="2000" dirty="0"/>
              <a:t>Nonfinancial corporations may have significant insight into operational risk but find it difficult to develop KRIs for financial or technology risk. </a:t>
            </a:r>
          </a:p>
          <a:p>
            <a:pPr algn="just"/>
            <a:r>
              <a:rPr lang="en-US" sz="2400" dirty="0"/>
              <a:t>All companies face the challenge of developing leading indicators that can effectively provide early warnings of potential future losses.</a:t>
            </a:r>
          </a:p>
        </p:txBody>
      </p:sp>
    </p:spTree>
    <p:extLst>
      <p:ext uri="{BB962C8B-B14F-4D97-AF65-F5344CB8AC3E}">
        <p14:creationId xmlns:p14="http://schemas.microsoft.com/office/powerpoint/2010/main" val="249205941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and Functional Units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The leaders of the </a:t>
            </a:r>
            <a:r>
              <a:rPr lang="en-US" sz="2400" b="1" i="1" dirty="0">
                <a:solidFill>
                  <a:srgbClr val="FFC000"/>
                </a:solidFill>
              </a:rPr>
              <a:t>Company’s Business and Functional Units </a:t>
            </a:r>
            <a:r>
              <a:rPr lang="en-US" sz="2400" dirty="0"/>
              <a:t>are important source of KPIs and KRIs deserves special note.</a:t>
            </a:r>
          </a:p>
          <a:p>
            <a:pPr>
              <a:lnSpc>
                <a:spcPct val="200000"/>
              </a:lnSpc>
            </a:pPr>
            <a:r>
              <a:rPr lang="en-US" sz="2400" dirty="0"/>
              <a:t>Interview them will not only add color to risks identified in assessments, but they may also uncover additional, often more significant, risks that need to be measured and monitored.</a:t>
            </a:r>
          </a:p>
        </p:txBody>
      </p:sp>
    </p:spTree>
    <p:extLst>
      <p:ext uri="{BB962C8B-B14F-4D97-AF65-F5344CB8AC3E}">
        <p14:creationId xmlns:p14="http://schemas.microsoft.com/office/powerpoint/2010/main" val="405555446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and Functional Units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t>Questions 1 and 2 help to develop KPIs while questions 3 and 4 relate to KRIs. </a:t>
            </a:r>
          </a:p>
          <a:p>
            <a:pPr>
              <a:lnSpc>
                <a:spcPct val="150000"/>
              </a:lnSpc>
            </a:pPr>
            <a:r>
              <a:rPr lang="en-US" sz="2200" dirty="0"/>
              <a:t>The last three questions should lead to a better understanding the business or functional unit’s perspective on the overall ERM program, and identify opportunities for improvement</a:t>
            </a:r>
          </a:p>
          <a:p>
            <a:pPr marL="457200" indent="-457200">
              <a:lnSpc>
                <a:spcPct val="150000"/>
              </a:lnSpc>
              <a:buFont typeface="+mj-lt"/>
              <a:buAutoNum type="arabicPeriod"/>
            </a:pPr>
            <a:r>
              <a:rPr lang="en-US" sz="2200" dirty="0"/>
              <a:t>What are the key business or financial objectives based on the business strategy?</a:t>
            </a:r>
          </a:p>
          <a:p>
            <a:pPr marL="457200" indent="-457200">
              <a:lnSpc>
                <a:spcPct val="150000"/>
              </a:lnSpc>
              <a:buFont typeface="+mj-lt"/>
              <a:buAutoNum type="arabicPeriod"/>
            </a:pPr>
            <a:r>
              <a:rPr lang="en-US" sz="2200" dirty="0"/>
              <a:t>What key performance indicators (KPIs) best quantify the achievement of these objectives? What are the performance targets or triggers for these KPIs?</a:t>
            </a:r>
          </a:p>
        </p:txBody>
      </p:sp>
    </p:spTree>
    <p:extLst>
      <p:ext uri="{BB962C8B-B14F-4D97-AF65-F5344CB8AC3E}">
        <p14:creationId xmlns:p14="http://schemas.microsoft.com/office/powerpoint/2010/main" val="194044648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and Functional Units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189943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buFont typeface="+mj-lt"/>
              <a:buAutoNum type="arabicPeriod" startAt="3"/>
            </a:pPr>
            <a:r>
              <a:rPr lang="en-US" sz="2000" dirty="0"/>
              <a:t>What are the risks that can drive variability in actual vs. expected performance?</a:t>
            </a:r>
          </a:p>
          <a:p>
            <a:pPr marL="457200" indent="-457200">
              <a:lnSpc>
                <a:spcPct val="150000"/>
              </a:lnSpc>
              <a:buFont typeface="+mj-lt"/>
              <a:buAutoNum type="arabicPeriod" startAt="3"/>
            </a:pPr>
            <a:r>
              <a:rPr lang="en-US" sz="2000" dirty="0"/>
              <a:t>What are the key risk indictors (KRIs) that quantify the levels and/or potential loss of these risks? What are the risk limits or tolerances for these KRIs?</a:t>
            </a:r>
          </a:p>
          <a:p>
            <a:pPr marL="457200" indent="-457200">
              <a:lnSpc>
                <a:spcPct val="150000"/>
              </a:lnSpc>
              <a:buFont typeface="+mj-lt"/>
              <a:buAutoNum type="arabicPeriod" startAt="3"/>
            </a:pPr>
            <a:r>
              <a:rPr lang="en-US" sz="2000" dirty="0"/>
              <a:t>What are the worst-case scenarios for the business? (i.e., defined as “extremely unlikely, but possible” scenarios that may include the occurrence of one or more key risks, and possibly one or more control failures)?</a:t>
            </a:r>
          </a:p>
          <a:p>
            <a:pPr marL="457200" indent="-457200">
              <a:lnSpc>
                <a:spcPct val="150000"/>
              </a:lnSpc>
              <a:buFont typeface="+mj-lt"/>
              <a:buAutoNum type="arabicPeriod" startAt="3"/>
            </a:pPr>
            <a:r>
              <a:rPr lang="en-US" sz="2000" dirty="0"/>
              <a:t>How can the company improve its risk mitigation and management processes?</a:t>
            </a:r>
          </a:p>
          <a:p>
            <a:pPr marL="457200" indent="-457200">
              <a:lnSpc>
                <a:spcPct val="150000"/>
              </a:lnSpc>
              <a:buFont typeface="+mj-lt"/>
              <a:buAutoNum type="arabicPeriod" startAt="3"/>
            </a:pPr>
            <a:r>
              <a:rPr lang="en-US" sz="2000" dirty="0"/>
              <a:t>How can the company improve its risk reporting and monitoring programs for the board and management?</a:t>
            </a:r>
          </a:p>
        </p:txBody>
      </p:sp>
    </p:spTree>
    <p:extLst>
      <p:ext uri="{BB962C8B-B14F-4D97-AF65-F5344CB8AC3E}">
        <p14:creationId xmlns:p14="http://schemas.microsoft.com/office/powerpoint/2010/main" val="313656824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and Functional Units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dirty="0"/>
              <a:t>The meetings with business leaders should produce a good set of KPIs and KRIs, but the focus should be on </a:t>
            </a:r>
            <a:r>
              <a:rPr lang="en-US" sz="2400" b="1" dirty="0"/>
              <a:t>quality rather than quantity</a:t>
            </a:r>
            <a:r>
              <a:rPr lang="en-US" sz="2400" dirty="0"/>
              <a:t>.</a:t>
            </a:r>
          </a:p>
          <a:p>
            <a:pPr>
              <a:lnSpc>
                <a:spcPct val="250000"/>
              </a:lnSpc>
            </a:pPr>
            <a:r>
              <a:rPr lang="en-US" sz="2400" dirty="0"/>
              <a:t>In addition to executive meetings, the risk team should consider other sources and characteristics of effective KRIs.</a:t>
            </a:r>
          </a:p>
        </p:txBody>
      </p:sp>
    </p:spTree>
    <p:extLst>
      <p:ext uri="{BB962C8B-B14F-4D97-AF65-F5344CB8AC3E}">
        <p14:creationId xmlns:p14="http://schemas.microsoft.com/office/powerpoint/2010/main" val="408867294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Sources and Characteristics of Effective KRIs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dirty="0"/>
              <a:t>The sources may produce a large number of KRIs. </a:t>
            </a:r>
          </a:p>
          <a:p>
            <a:pPr>
              <a:lnSpc>
                <a:spcPct val="250000"/>
              </a:lnSpc>
            </a:pPr>
            <a:r>
              <a:rPr lang="en-US" sz="2400" dirty="0"/>
              <a:t>The risk team can narrow that number down by evaluating their effectiveness against the following 10 characteristics:</a:t>
            </a:r>
          </a:p>
        </p:txBody>
      </p:sp>
    </p:spTree>
    <p:extLst>
      <p:ext uri="{BB962C8B-B14F-4D97-AF65-F5344CB8AC3E}">
        <p14:creationId xmlns:p14="http://schemas.microsoft.com/office/powerpoint/2010/main" val="120500194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Sources and Characteristics of Effective KRIs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Application&#10;&#10;Description automatically generated with medium confidence">
            <a:extLst>
              <a:ext uri="{FF2B5EF4-FFF2-40B4-BE49-F238E27FC236}">
                <a16:creationId xmlns:a16="http://schemas.microsoft.com/office/drawing/2014/main" xmlns="" id="{8F1917CE-D326-4F23-9D49-C0272DAE08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813" y="2180908"/>
            <a:ext cx="10096752" cy="41903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1354245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KPI And KRI Program Implementation</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Integration of KPIs and KRIs and ERM Dashboard Reporting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298044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KPI and KRI Program Implementation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The first step in implementing an effective key indicators program is to define</a:t>
            </a:r>
          </a:p>
          <a:p>
            <a:pPr lvl="1">
              <a:lnSpc>
                <a:spcPct val="150000"/>
              </a:lnSpc>
            </a:pPr>
            <a:r>
              <a:rPr lang="en-US" sz="2000" dirty="0">
                <a:solidFill>
                  <a:srgbClr val="0070C0"/>
                </a:solidFill>
              </a:rPr>
              <a:t>Business Strategy </a:t>
            </a:r>
            <a:r>
              <a:rPr lang="en-US" sz="2000" dirty="0"/>
              <a:t>/ </a:t>
            </a:r>
            <a:r>
              <a:rPr lang="en-US" sz="2000" dirty="0">
                <a:solidFill>
                  <a:srgbClr val="00B050"/>
                </a:solidFill>
              </a:rPr>
              <a:t>Business Objectives </a:t>
            </a:r>
            <a:r>
              <a:rPr lang="en-US" sz="2000" dirty="0"/>
              <a:t>/ </a:t>
            </a:r>
            <a:r>
              <a:rPr lang="en-US" sz="2000" dirty="0">
                <a:solidFill>
                  <a:srgbClr val="FF9518"/>
                </a:solidFill>
              </a:rPr>
              <a:t>Specific Performance Targets </a:t>
            </a:r>
            <a:r>
              <a:rPr lang="en-US" sz="2000" dirty="0"/>
              <a:t>/ </a:t>
            </a:r>
            <a:r>
              <a:rPr lang="en-US" sz="2000" dirty="0">
                <a:solidFill>
                  <a:srgbClr val="FF0000"/>
                </a:solidFill>
              </a:rPr>
              <a:t>Risk Tolerances</a:t>
            </a:r>
          </a:p>
          <a:p>
            <a:pPr>
              <a:lnSpc>
                <a:spcPct val="150000"/>
              </a:lnSpc>
            </a:pPr>
            <a:r>
              <a:rPr lang="en-US" sz="2400" dirty="0"/>
              <a:t>The company’s overall risk framework should provide some guidance in this respect, but if that framework is in development, one can still proceed with identifying key indicators. </a:t>
            </a:r>
          </a:p>
          <a:p>
            <a:pPr>
              <a:lnSpc>
                <a:spcPct val="150000"/>
              </a:lnSpc>
            </a:pPr>
            <a:r>
              <a:rPr lang="en-US" sz="2400" dirty="0"/>
              <a:t>That could inform the framework, so they are both part of an iterative process.</a:t>
            </a:r>
          </a:p>
          <a:p>
            <a:pPr>
              <a:lnSpc>
                <a:spcPct val="150000"/>
              </a:lnSpc>
            </a:pPr>
            <a:r>
              <a:rPr lang="en-US" sz="2400" dirty="0"/>
              <a:t>Regulatory requirements should also be included in this effort.</a:t>
            </a:r>
          </a:p>
        </p:txBody>
      </p:sp>
    </p:spTree>
    <p:extLst>
      <p:ext uri="{BB962C8B-B14F-4D97-AF65-F5344CB8AC3E}">
        <p14:creationId xmlns:p14="http://schemas.microsoft.com/office/powerpoint/2010/main" val="53055965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KPI and KRI Program Implementation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next step in implementing an effective key indicators program is that the risk management function should map the decision-making process that leads to each goal or requirement. </a:t>
            </a:r>
          </a:p>
          <a:p>
            <a:pPr lvl="1" algn="just">
              <a:lnSpc>
                <a:spcPct val="150000"/>
              </a:lnSpc>
            </a:pPr>
            <a:r>
              <a:rPr lang="en-US" sz="2000" dirty="0"/>
              <a:t>Who makes what decisions, whether an individual, function, or committee?</a:t>
            </a:r>
          </a:p>
          <a:p>
            <a:pPr lvl="1" algn="just">
              <a:lnSpc>
                <a:spcPct val="150000"/>
              </a:lnSpc>
            </a:pPr>
            <a:r>
              <a:rPr lang="en-US" sz="2000" dirty="0"/>
              <a:t>How do we support those decision-makers with the right KPIs, KRIs, expert analyses, and reporting?</a:t>
            </a:r>
          </a:p>
          <a:p>
            <a:pPr lvl="1" algn="just">
              <a:lnSpc>
                <a:spcPct val="150000"/>
              </a:lnSpc>
            </a:pPr>
            <a:r>
              <a:rPr lang="en-US" sz="2000" dirty="0"/>
              <a:t>How do we support the analyses and reporting with the right technology and data resources?</a:t>
            </a:r>
          </a:p>
        </p:txBody>
      </p:sp>
    </p:spTree>
    <p:extLst>
      <p:ext uri="{BB962C8B-B14F-4D97-AF65-F5344CB8AC3E}">
        <p14:creationId xmlns:p14="http://schemas.microsoft.com/office/powerpoint/2010/main" val="144607423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KPI and KRI Program Implementation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With this in mind, let’s discuss the steps to identify, select, and report on the appropriate KPIs and KRIs.</a:t>
            </a:r>
          </a:p>
          <a:p>
            <a:pPr lvl="1">
              <a:lnSpc>
                <a:spcPct val="200000"/>
              </a:lnSpc>
            </a:pPr>
            <a:r>
              <a:rPr lang="en-US" dirty="0"/>
              <a:t>Identification</a:t>
            </a:r>
          </a:p>
          <a:p>
            <a:pPr lvl="1">
              <a:lnSpc>
                <a:spcPct val="200000"/>
              </a:lnSpc>
            </a:pPr>
            <a:r>
              <a:rPr lang="en-US" dirty="0"/>
              <a:t>Selection</a:t>
            </a:r>
          </a:p>
          <a:p>
            <a:pPr lvl="1">
              <a:lnSpc>
                <a:spcPct val="200000"/>
              </a:lnSpc>
            </a:pPr>
            <a:r>
              <a:rPr lang="en-US" dirty="0"/>
              <a:t>Tracking and Reporting</a:t>
            </a:r>
          </a:p>
        </p:txBody>
      </p:sp>
    </p:spTree>
    <p:extLst>
      <p:ext uri="{BB962C8B-B14F-4D97-AF65-F5344CB8AC3E}">
        <p14:creationId xmlns:p14="http://schemas.microsoft.com/office/powerpoint/2010/main" val="184854122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Identification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3513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100" dirty="0"/>
              <a:t>The task at this stage is to identify an indicator for each exposure.</a:t>
            </a:r>
          </a:p>
          <a:p>
            <a:pPr>
              <a:lnSpc>
                <a:spcPct val="150000"/>
              </a:lnSpc>
            </a:pPr>
            <a:r>
              <a:rPr lang="en-US" sz="2100" dirty="0"/>
              <a:t>For example, if the company’s bottom line relies heavily on a certain commodity price, knowing the current price doesn’t offer insights into its future movement. </a:t>
            </a:r>
          </a:p>
          <a:p>
            <a:pPr>
              <a:lnSpc>
                <a:spcPct val="150000"/>
              </a:lnSpc>
            </a:pPr>
            <a:r>
              <a:rPr lang="en-US" sz="2100" dirty="0"/>
              <a:t>For that one must track a driver behind that commodity’s future price. </a:t>
            </a:r>
          </a:p>
          <a:p>
            <a:pPr>
              <a:lnSpc>
                <a:spcPct val="150000"/>
              </a:lnSpc>
            </a:pPr>
            <a:r>
              <a:rPr lang="en-US" sz="2100" dirty="0"/>
              <a:t>These could be as disparate as political stability, weather patterns, or supply-and-demand trends in key markets. </a:t>
            </a:r>
          </a:p>
          <a:p>
            <a:pPr>
              <a:lnSpc>
                <a:spcPct val="150000"/>
              </a:lnSpc>
            </a:pPr>
            <a:r>
              <a:rPr lang="en-US" sz="2100" dirty="0"/>
              <a:t>Such indicators might identify current exposure levels, emerging risk trends, or past events that could present significant risk.</a:t>
            </a:r>
          </a:p>
        </p:txBody>
      </p:sp>
    </p:spTree>
    <p:extLst>
      <p:ext uri="{BB962C8B-B14F-4D97-AF65-F5344CB8AC3E}">
        <p14:creationId xmlns:p14="http://schemas.microsoft.com/office/powerpoint/2010/main" val="410230990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Selection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3513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t>Now the risk function must consider the “key” part of KRI by whittling this list down to those indicators that are truly significant and worthy of close monitoring.</a:t>
            </a:r>
          </a:p>
          <a:p>
            <a:pPr>
              <a:lnSpc>
                <a:spcPct val="150000"/>
              </a:lnSpc>
            </a:pPr>
            <a:r>
              <a:rPr lang="en-US" sz="2200" dirty="0"/>
              <a:t>Begin by evaluating each risk in terms of </a:t>
            </a:r>
            <a:r>
              <a:rPr lang="en-US" sz="2200" b="1" i="1" dirty="0">
                <a:solidFill>
                  <a:srgbClr val="FFC000"/>
                </a:solidFill>
              </a:rPr>
              <a:t>probability</a:t>
            </a:r>
            <a:r>
              <a:rPr lang="en-US" sz="2200" dirty="0"/>
              <a:t> and </a:t>
            </a:r>
            <a:r>
              <a:rPr lang="en-US" sz="2200" dirty="0">
                <a:solidFill>
                  <a:srgbClr val="FF0000"/>
                </a:solidFill>
              </a:rPr>
              <a:t>severity</a:t>
            </a:r>
            <a:r>
              <a:rPr lang="en-US" sz="2200" dirty="0"/>
              <a:t>.</a:t>
            </a:r>
          </a:p>
          <a:p>
            <a:pPr>
              <a:lnSpc>
                <a:spcPct val="150000"/>
              </a:lnSpc>
            </a:pPr>
            <a:r>
              <a:rPr lang="en-US" sz="2200" dirty="0"/>
              <a:t>Then look at how each affects </a:t>
            </a:r>
            <a:r>
              <a:rPr lang="en-US" sz="2200" b="1" i="1" dirty="0">
                <a:solidFill>
                  <a:srgbClr val="00B050"/>
                </a:solidFill>
              </a:rPr>
              <a:t>strategic objectives</a:t>
            </a:r>
            <a:r>
              <a:rPr lang="en-US" sz="2200" dirty="0"/>
              <a:t>. </a:t>
            </a:r>
          </a:p>
          <a:p>
            <a:pPr>
              <a:lnSpc>
                <a:spcPct val="150000"/>
              </a:lnSpc>
            </a:pPr>
            <a:r>
              <a:rPr lang="en-US" sz="2200" dirty="0"/>
              <a:t>Mapping key risks to strategic initiatives lets management identify the most critical metrics that can serve as key risk indicators to help oversee the core strategic initiatives and business operations.</a:t>
            </a:r>
          </a:p>
        </p:txBody>
      </p:sp>
    </p:spTree>
    <p:extLst>
      <p:ext uri="{BB962C8B-B14F-4D97-AF65-F5344CB8AC3E}">
        <p14:creationId xmlns:p14="http://schemas.microsoft.com/office/powerpoint/2010/main" val="116894847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Selection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3513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Next, evaluate the effectiveness of controls associated with the key risks. </a:t>
            </a:r>
          </a:p>
          <a:p>
            <a:pPr>
              <a:lnSpc>
                <a:spcPct val="200000"/>
              </a:lnSpc>
            </a:pPr>
            <a:r>
              <a:rPr lang="en-US" sz="2400" dirty="0"/>
              <a:t>Determine the risk management strategies (including accountabilities and </a:t>
            </a:r>
            <a:r>
              <a:rPr lang="en-US" sz="2400" b="1" i="1" dirty="0">
                <a:solidFill>
                  <a:srgbClr val="FFC000"/>
                </a:solidFill>
              </a:rPr>
              <a:t>action plans</a:t>
            </a:r>
            <a:r>
              <a:rPr lang="en-US" sz="2400" dirty="0"/>
              <a:t>) for each key risk the process identified. </a:t>
            </a:r>
          </a:p>
          <a:p>
            <a:pPr>
              <a:lnSpc>
                <a:spcPct val="200000"/>
              </a:lnSpc>
            </a:pPr>
            <a:r>
              <a:rPr lang="en-US" sz="2400" dirty="0"/>
              <a:t>Finally, the risk team should </a:t>
            </a:r>
            <a:r>
              <a:rPr lang="en-US" sz="2400" b="1" i="1" dirty="0">
                <a:solidFill>
                  <a:srgbClr val="C00000"/>
                </a:solidFill>
              </a:rPr>
              <a:t>prioritize</a:t>
            </a:r>
            <a:r>
              <a:rPr lang="en-US" sz="2400" dirty="0"/>
              <a:t> the top risks identified for further analyses, quantification, and risk mitigation.</a:t>
            </a:r>
          </a:p>
        </p:txBody>
      </p:sp>
    </p:spTree>
    <p:extLst>
      <p:ext uri="{BB962C8B-B14F-4D97-AF65-F5344CB8AC3E}">
        <p14:creationId xmlns:p14="http://schemas.microsoft.com/office/powerpoint/2010/main" val="39598339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Tracking and Reporting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0863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t>In order to track KPIs and KRIs, it is necessary to determine trigger thresholds, or warning indicators that activate feedback loops.</a:t>
            </a:r>
          </a:p>
          <a:p>
            <a:pPr>
              <a:lnSpc>
                <a:spcPct val="150000"/>
              </a:lnSpc>
            </a:pPr>
            <a:r>
              <a:rPr lang="en-US" sz="2200" dirty="0"/>
              <a:t>The organization may have already set tolerances for such triggers based on its </a:t>
            </a:r>
            <a:r>
              <a:rPr lang="en-US" sz="2200" b="1" i="1" dirty="0">
                <a:solidFill>
                  <a:srgbClr val="FF9518"/>
                </a:solidFill>
              </a:rPr>
              <a:t>risk appetite statement</a:t>
            </a:r>
            <a:r>
              <a:rPr lang="en-US" sz="2200" dirty="0"/>
              <a:t>.</a:t>
            </a:r>
          </a:p>
          <a:p>
            <a:pPr>
              <a:lnSpc>
                <a:spcPct val="150000"/>
              </a:lnSpc>
            </a:pPr>
            <a:r>
              <a:rPr lang="en-US" sz="2200" dirty="0"/>
              <a:t>If not, one can turn to industry best practice and internal surveys to set these thresholds.</a:t>
            </a:r>
          </a:p>
          <a:p>
            <a:pPr>
              <a:lnSpc>
                <a:spcPct val="150000"/>
              </a:lnSpc>
            </a:pPr>
            <a:r>
              <a:rPr lang="en-US" sz="2200" dirty="0"/>
              <a:t>These warning levels should be submitted to the board for final approval, along with mitigation plans that address how to handle breaches.</a:t>
            </a:r>
          </a:p>
        </p:txBody>
      </p:sp>
    </p:spTree>
    <p:extLst>
      <p:ext uri="{BB962C8B-B14F-4D97-AF65-F5344CB8AC3E}">
        <p14:creationId xmlns:p14="http://schemas.microsoft.com/office/powerpoint/2010/main" val="342323220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Tracking and Reporting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0863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000" dirty="0"/>
              <a:t>The next step is to monitor each key indicator and make sure that it is available to the relevant decision-makers when they need it. </a:t>
            </a:r>
          </a:p>
          <a:p>
            <a:pPr>
              <a:lnSpc>
                <a:spcPct val="200000"/>
              </a:lnSpc>
            </a:pPr>
            <a:r>
              <a:rPr lang="en-US" sz="2000" dirty="0"/>
              <a:t>Practically speaking, this means determining how to aggregate and report the data.</a:t>
            </a:r>
          </a:p>
          <a:p>
            <a:pPr>
              <a:lnSpc>
                <a:spcPct val="200000"/>
              </a:lnSpc>
            </a:pPr>
            <a:r>
              <a:rPr lang="en-US" sz="2000" dirty="0"/>
              <a:t>The final step is to determine how frequently to track indicators. </a:t>
            </a:r>
          </a:p>
          <a:p>
            <a:pPr>
              <a:lnSpc>
                <a:spcPct val="200000"/>
              </a:lnSpc>
            </a:pPr>
            <a:r>
              <a:rPr lang="en-US" sz="2000" dirty="0"/>
              <a:t>This depends on both the accessibility of the data and its time sensitivity, and can range from continuous monitoring to weekly, monthly, or other periodic reports.</a:t>
            </a:r>
          </a:p>
        </p:txBody>
      </p:sp>
    </p:spTree>
    <p:extLst>
      <p:ext uri="{BB962C8B-B14F-4D97-AF65-F5344CB8AC3E}">
        <p14:creationId xmlns:p14="http://schemas.microsoft.com/office/powerpoint/2010/main" val="287251050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154299"/>
            <a:ext cx="91454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Steps to Identify, Select, and Report – </a:t>
            </a:r>
            <a:r>
              <a:rPr lang="en-US" sz="2400" b="1" dirty="0">
                <a:solidFill>
                  <a:srgbClr val="FFC000"/>
                </a:solidFill>
                <a:latin typeface="Alexandria" charset="0"/>
                <a:cs typeface="Alexandria" charset="0"/>
              </a:rPr>
              <a:t>Summary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6765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sz="2000" dirty="0"/>
              <a:t>Identification</a:t>
            </a:r>
          </a:p>
          <a:p>
            <a:pPr lvl="1">
              <a:lnSpc>
                <a:spcPct val="110000"/>
              </a:lnSpc>
            </a:pPr>
            <a:r>
              <a:rPr lang="en-US" sz="1800" dirty="0"/>
              <a:t>identify an indicator for each exposure</a:t>
            </a:r>
          </a:p>
          <a:p>
            <a:pPr>
              <a:lnSpc>
                <a:spcPct val="110000"/>
              </a:lnSpc>
            </a:pPr>
            <a:r>
              <a:rPr lang="en-US" sz="2000" dirty="0"/>
              <a:t>Selection</a:t>
            </a:r>
          </a:p>
          <a:p>
            <a:pPr lvl="1">
              <a:lnSpc>
                <a:spcPct val="110000"/>
              </a:lnSpc>
              <a:defRPr/>
            </a:pPr>
            <a:r>
              <a:rPr lang="en-US" sz="1800" dirty="0">
                <a:solidFill>
                  <a:prstClr val="black"/>
                </a:solidFill>
              </a:rPr>
              <a:t>Evaluating each risk in terms of </a:t>
            </a:r>
            <a:r>
              <a:rPr lang="en-US" sz="1800" b="1" i="1" dirty="0">
                <a:solidFill>
                  <a:srgbClr val="FFC000"/>
                </a:solidFill>
              </a:rPr>
              <a:t>probability</a:t>
            </a:r>
            <a:r>
              <a:rPr lang="en-US" sz="1800" dirty="0">
                <a:solidFill>
                  <a:prstClr val="black"/>
                </a:solidFill>
              </a:rPr>
              <a:t> and </a:t>
            </a:r>
            <a:r>
              <a:rPr lang="en-US" sz="1800" dirty="0">
                <a:solidFill>
                  <a:srgbClr val="FF0000"/>
                </a:solidFill>
              </a:rPr>
              <a:t>severity</a:t>
            </a:r>
            <a:r>
              <a:rPr lang="en-US" sz="1800" dirty="0">
                <a:solidFill>
                  <a:prstClr val="black"/>
                </a:solidFill>
              </a:rPr>
              <a:t>.</a:t>
            </a:r>
          </a:p>
          <a:p>
            <a:pPr lvl="1">
              <a:lnSpc>
                <a:spcPct val="110000"/>
              </a:lnSpc>
              <a:defRPr/>
            </a:pPr>
            <a:r>
              <a:rPr lang="en-US" sz="1800" dirty="0">
                <a:solidFill>
                  <a:prstClr val="black"/>
                </a:solidFill>
              </a:rPr>
              <a:t>How each affects </a:t>
            </a:r>
            <a:r>
              <a:rPr lang="en-US" sz="1800" b="1" i="1" dirty="0">
                <a:solidFill>
                  <a:srgbClr val="00B050"/>
                </a:solidFill>
              </a:rPr>
              <a:t>strategic objectives </a:t>
            </a:r>
            <a:r>
              <a:rPr lang="en-US" sz="1800" dirty="0"/>
              <a:t>(Mapping)</a:t>
            </a:r>
          </a:p>
          <a:p>
            <a:pPr lvl="1">
              <a:lnSpc>
                <a:spcPct val="110000"/>
              </a:lnSpc>
              <a:defRPr/>
            </a:pPr>
            <a:r>
              <a:rPr lang="en-US" sz="1800" dirty="0"/>
              <a:t>Determine the risk management strategies</a:t>
            </a:r>
          </a:p>
          <a:p>
            <a:pPr lvl="1">
              <a:lnSpc>
                <a:spcPct val="110000"/>
              </a:lnSpc>
              <a:defRPr/>
            </a:pPr>
            <a:r>
              <a:rPr lang="en-US" sz="1800" b="1" i="1" dirty="0">
                <a:solidFill>
                  <a:srgbClr val="C00000"/>
                </a:solidFill>
              </a:rPr>
              <a:t>Prioritize</a:t>
            </a:r>
            <a:endParaRPr lang="en-US" sz="1800" dirty="0"/>
          </a:p>
          <a:p>
            <a:pPr>
              <a:lnSpc>
                <a:spcPct val="110000"/>
              </a:lnSpc>
            </a:pPr>
            <a:r>
              <a:rPr lang="en-US" sz="2000" dirty="0"/>
              <a:t>Tracking and Reporting</a:t>
            </a:r>
          </a:p>
          <a:p>
            <a:pPr lvl="1">
              <a:lnSpc>
                <a:spcPct val="110000"/>
              </a:lnSpc>
            </a:pPr>
            <a:r>
              <a:rPr lang="en-US" sz="1800" dirty="0"/>
              <a:t>Determine trigger thresholds, or warning indicators that activate feedback loops </a:t>
            </a:r>
            <a:r>
              <a:rPr lang="en-US" sz="1800" b="1" i="1" dirty="0">
                <a:solidFill>
                  <a:srgbClr val="FF9518"/>
                </a:solidFill>
              </a:rPr>
              <a:t>(Risk </a:t>
            </a:r>
            <a:r>
              <a:rPr lang="en-US" sz="1600" b="1" i="1" dirty="0">
                <a:solidFill>
                  <a:srgbClr val="FF9518"/>
                </a:solidFill>
              </a:rPr>
              <a:t>Appetite)</a:t>
            </a:r>
          </a:p>
          <a:p>
            <a:pPr lvl="1">
              <a:lnSpc>
                <a:spcPct val="110000"/>
              </a:lnSpc>
            </a:pPr>
            <a:r>
              <a:rPr lang="en-US" sz="1600" dirty="0"/>
              <a:t>Monitor each key indicator</a:t>
            </a:r>
          </a:p>
          <a:p>
            <a:pPr lvl="1">
              <a:lnSpc>
                <a:spcPct val="110000"/>
              </a:lnSpc>
            </a:pPr>
            <a:r>
              <a:rPr lang="en-US" sz="1600" dirty="0"/>
              <a:t>Determine how frequently to track indicators</a:t>
            </a:r>
            <a:endParaRPr lang="en-US" sz="1800" dirty="0"/>
          </a:p>
        </p:txBody>
      </p:sp>
    </p:spTree>
    <p:extLst>
      <p:ext uri="{BB962C8B-B14F-4D97-AF65-F5344CB8AC3E}">
        <p14:creationId xmlns:p14="http://schemas.microsoft.com/office/powerpoint/2010/main" val="330825806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KPI and KRI Program Implementation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6765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dirty="0"/>
              <a:t>Once the company’s KPI and KRI programs are up and running, the risk function should revisit them on a regular basis to reassess their usefulness and accuracy.</a:t>
            </a:r>
          </a:p>
        </p:txBody>
      </p:sp>
    </p:spTree>
    <p:extLst>
      <p:ext uri="{BB962C8B-B14F-4D97-AF65-F5344CB8AC3E}">
        <p14:creationId xmlns:p14="http://schemas.microsoft.com/office/powerpoint/2010/main" val="71869976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Best Practices KRIs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0863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dirty="0"/>
              <a:t>Keep Stakeholders and Objectives in Mind</a:t>
            </a:r>
          </a:p>
          <a:p>
            <a:pPr>
              <a:lnSpc>
                <a:spcPct val="250000"/>
              </a:lnSpc>
            </a:pPr>
            <a:r>
              <a:rPr lang="en-US" sz="2400" dirty="0"/>
              <a:t>Leverage Existing Metrics</a:t>
            </a:r>
          </a:p>
          <a:p>
            <a:pPr>
              <a:lnSpc>
                <a:spcPct val="250000"/>
              </a:lnSpc>
            </a:pPr>
            <a:r>
              <a:rPr lang="en-US" sz="2400" dirty="0"/>
              <a:t>Limit Indicators to the Most Relevant</a:t>
            </a:r>
          </a:p>
          <a:p>
            <a:pPr>
              <a:lnSpc>
                <a:spcPct val="250000"/>
              </a:lnSpc>
            </a:pPr>
            <a:r>
              <a:rPr lang="en-US" sz="2400" dirty="0"/>
              <a:t>Establish Monitoring and Reporting Frequencies Early On</a:t>
            </a:r>
          </a:p>
        </p:txBody>
      </p:sp>
      <p:pic>
        <p:nvPicPr>
          <p:cNvPr id="11" name="Picture 10">
            <a:extLst>
              <a:ext uri="{FF2B5EF4-FFF2-40B4-BE49-F238E27FC236}">
                <a16:creationId xmlns:a16="http://schemas.microsoft.com/office/drawing/2014/main" xmlns="" id="{26070F22-F9D8-414C-90E8-1CD898AAD74A}"/>
              </a:ext>
            </a:extLst>
          </p:cNvPr>
          <p:cNvPicPr>
            <a:picLocks noChangeAspect="1"/>
          </p:cNvPicPr>
          <p:nvPr/>
        </p:nvPicPr>
        <p:blipFill rotWithShape="1">
          <a:blip r:embed="rId3"/>
          <a:srcRect t="15446"/>
          <a:stretch/>
        </p:blipFill>
        <p:spPr>
          <a:xfrm>
            <a:off x="7218989" y="3143508"/>
            <a:ext cx="3906211" cy="1857374"/>
          </a:xfrm>
          <a:prstGeom prst="rect">
            <a:avLst/>
          </a:prstGeom>
        </p:spPr>
      </p:pic>
    </p:spTree>
    <p:extLst>
      <p:ext uri="{BB962C8B-B14F-4D97-AF65-F5344CB8AC3E}">
        <p14:creationId xmlns:p14="http://schemas.microsoft.com/office/powerpoint/2010/main" val="3473672169"/>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561885"/>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Integrated Dashboards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Integration of KPIs and KRIs and ERM Dashboard Reporting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3032085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Dashboard Reporting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0863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b="1" i="1" dirty="0">
                <a:solidFill>
                  <a:srgbClr val="FF9518"/>
                </a:solidFill>
              </a:rPr>
              <a:t>One of the key objectives of ERM is to promote risk transparency, both in terms of internal risk reporting and public disclosure.</a:t>
            </a:r>
          </a:p>
          <a:p>
            <a:pPr>
              <a:lnSpc>
                <a:spcPct val="250000"/>
              </a:lnSpc>
            </a:pPr>
            <a:r>
              <a:rPr lang="en-US" sz="2400" b="1" i="1" dirty="0">
                <a:solidFill>
                  <a:srgbClr val="0070C0"/>
                </a:solidFill>
              </a:rPr>
              <a:t>Dashboard Reporting </a:t>
            </a:r>
            <a:r>
              <a:rPr lang="en-US" sz="2400" dirty="0"/>
              <a:t>allows a company to aggregate data in one place and automatically build reports designed for individual decision-makers.</a:t>
            </a:r>
          </a:p>
        </p:txBody>
      </p:sp>
    </p:spTree>
    <p:extLst>
      <p:ext uri="{BB962C8B-B14F-4D97-AF65-F5344CB8AC3E}">
        <p14:creationId xmlns:p14="http://schemas.microsoft.com/office/powerpoint/2010/main" val="778868568"/>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Basic Questions in Dashboard Design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0863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200000"/>
              </a:lnSpc>
              <a:buFont typeface="+mj-lt"/>
              <a:buAutoNum type="arabicPeriod"/>
            </a:pPr>
            <a:r>
              <a:rPr lang="en-US" sz="2400" dirty="0"/>
              <a:t>Which If Any of Our Business Objectives Are at Risk?</a:t>
            </a:r>
          </a:p>
          <a:p>
            <a:pPr marL="457200" indent="-457200">
              <a:lnSpc>
                <a:spcPct val="200000"/>
              </a:lnSpc>
              <a:buFont typeface="+mj-lt"/>
              <a:buAutoNum type="arabicPeriod"/>
            </a:pPr>
            <a:r>
              <a:rPr lang="en-US" sz="2400" dirty="0"/>
              <a:t>Are We in Compliance with Laws, Regulations, and Policies?</a:t>
            </a:r>
          </a:p>
          <a:p>
            <a:pPr marL="457200" indent="-457200">
              <a:lnSpc>
                <a:spcPct val="200000"/>
              </a:lnSpc>
              <a:buFont typeface="+mj-lt"/>
              <a:buAutoNum type="arabicPeriod"/>
            </a:pPr>
            <a:r>
              <a:rPr lang="en-US" sz="2400" dirty="0"/>
              <a:t>What Risk Incidents Have Been Escalated?</a:t>
            </a:r>
          </a:p>
          <a:p>
            <a:pPr marL="457200" indent="-457200">
              <a:lnSpc>
                <a:spcPct val="200000"/>
              </a:lnSpc>
              <a:buFont typeface="+mj-lt"/>
              <a:buAutoNum type="arabicPeriod"/>
            </a:pPr>
            <a:r>
              <a:rPr lang="en-US" sz="2400" dirty="0"/>
              <a:t>What Key Indicators Require Attention?</a:t>
            </a:r>
          </a:p>
          <a:p>
            <a:pPr marL="457200" indent="-457200">
              <a:lnSpc>
                <a:spcPct val="200000"/>
              </a:lnSpc>
              <a:buFont typeface="+mj-lt"/>
              <a:buAutoNum type="arabicPeriod"/>
            </a:pPr>
            <a:r>
              <a:rPr lang="en-US" sz="2400" dirty="0"/>
              <a:t>What Risk Assessments Need Review?</a:t>
            </a:r>
          </a:p>
        </p:txBody>
      </p:sp>
    </p:spTree>
    <p:extLst>
      <p:ext uri="{BB962C8B-B14F-4D97-AF65-F5344CB8AC3E}">
        <p14:creationId xmlns:p14="http://schemas.microsoft.com/office/powerpoint/2010/main" val="1963689567"/>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Basic Questions in Dashboard Design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0863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With an effective dashboard reporting system, the board and management should be able to answer all five of these questions in a few minutes.</a:t>
            </a:r>
          </a:p>
          <a:p>
            <a:pPr algn="just">
              <a:lnSpc>
                <a:spcPct val="250000"/>
              </a:lnSpc>
            </a:pPr>
            <a:r>
              <a:rPr lang="en-US" sz="2400" dirty="0"/>
              <a:t>The dashboard would provide executive reporting of enterprise-wide risks, with drill-down capabilities to allow central monitoring of all key risks.</a:t>
            </a:r>
          </a:p>
        </p:txBody>
      </p:sp>
    </p:spTree>
    <p:extLst>
      <p:ext uri="{BB962C8B-B14F-4D97-AF65-F5344CB8AC3E}">
        <p14:creationId xmlns:p14="http://schemas.microsoft.com/office/powerpoint/2010/main" val="241038653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Dashboard Reporting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382404"/>
            <a:ext cx="4875396" cy="38563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An integrated approach to analysis</a:t>
            </a:r>
          </a:p>
          <a:p>
            <a:pPr>
              <a:lnSpc>
                <a:spcPct val="150000"/>
              </a:lnSpc>
            </a:pPr>
            <a:r>
              <a:rPr lang="en-US" sz="2400" dirty="0"/>
              <a:t>Forward-looking indicators</a:t>
            </a:r>
          </a:p>
          <a:p>
            <a:pPr>
              <a:lnSpc>
                <a:spcPct val="150000"/>
              </a:lnSpc>
            </a:pPr>
            <a:r>
              <a:rPr lang="en-US" sz="2400" dirty="0"/>
              <a:t>Greater flexibility</a:t>
            </a:r>
          </a:p>
          <a:p>
            <a:pPr>
              <a:lnSpc>
                <a:spcPct val="150000"/>
              </a:lnSpc>
            </a:pPr>
            <a:r>
              <a:rPr lang="en-US" sz="2400" dirty="0"/>
              <a:t>Decision-oriented approach</a:t>
            </a:r>
          </a:p>
          <a:p>
            <a:pPr>
              <a:lnSpc>
                <a:spcPct val="150000"/>
              </a:lnSpc>
            </a:pPr>
            <a:r>
              <a:rPr lang="en-US" sz="2400" dirty="0"/>
              <a:t>Interactive data</a:t>
            </a:r>
          </a:p>
        </p:txBody>
      </p:sp>
      <p:sp>
        <p:nvSpPr>
          <p:cNvPr id="11" name="Content Placeholder 4">
            <a:extLst>
              <a:ext uri="{FF2B5EF4-FFF2-40B4-BE49-F238E27FC236}">
                <a16:creationId xmlns:a16="http://schemas.microsoft.com/office/drawing/2014/main" xmlns="" id="{990169C1-5DF2-45B9-864B-8E2661F2032F}"/>
              </a:ext>
            </a:extLst>
          </p:cNvPr>
          <p:cNvSpPr txBox="1">
            <a:spLocks/>
          </p:cNvSpPr>
          <p:nvPr/>
        </p:nvSpPr>
        <p:spPr>
          <a:xfrm>
            <a:off x="6382325" y="2385391"/>
            <a:ext cx="4875396" cy="38563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Single-Source Publishing</a:t>
            </a:r>
          </a:p>
          <a:p>
            <a:pPr>
              <a:lnSpc>
                <a:spcPct val="150000"/>
              </a:lnSpc>
            </a:pPr>
            <a:r>
              <a:rPr lang="en-US" sz="2400" dirty="0"/>
              <a:t>Collaborative Real-Time Editing</a:t>
            </a:r>
          </a:p>
          <a:p>
            <a:pPr>
              <a:lnSpc>
                <a:spcPct val="150000"/>
              </a:lnSpc>
            </a:pPr>
            <a:r>
              <a:rPr lang="en-US" sz="2400" dirty="0"/>
              <a:t>Data Visualization</a:t>
            </a:r>
          </a:p>
          <a:p>
            <a:pPr>
              <a:lnSpc>
                <a:spcPct val="150000"/>
              </a:lnSpc>
            </a:pPr>
            <a:r>
              <a:rPr lang="en-US" sz="2400" dirty="0"/>
              <a:t>Interactive Data Displays</a:t>
            </a:r>
          </a:p>
        </p:txBody>
      </p:sp>
    </p:spTree>
    <p:extLst>
      <p:ext uri="{BB962C8B-B14F-4D97-AF65-F5344CB8AC3E}">
        <p14:creationId xmlns:p14="http://schemas.microsoft.com/office/powerpoint/2010/main" val="168400759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8622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Best Practices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67656"/>
            <a:ext cx="3974249"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Choose Metrics That Matter</a:t>
            </a:r>
          </a:p>
          <a:p>
            <a:pPr>
              <a:lnSpc>
                <a:spcPct val="150000"/>
              </a:lnSpc>
            </a:pPr>
            <a:r>
              <a:rPr lang="en-US" sz="2400" dirty="0"/>
              <a:t>Make It Visual</a:t>
            </a:r>
          </a:p>
          <a:p>
            <a:pPr>
              <a:lnSpc>
                <a:spcPct val="150000"/>
              </a:lnSpc>
            </a:pPr>
            <a:r>
              <a:rPr lang="en-US" sz="2400" dirty="0"/>
              <a:t>Make It Interactive</a:t>
            </a:r>
          </a:p>
          <a:p>
            <a:pPr>
              <a:lnSpc>
                <a:spcPct val="150000"/>
              </a:lnSpc>
            </a:pPr>
            <a:r>
              <a:rPr lang="en-US" sz="2400" dirty="0"/>
              <a:t>Make It User-Friendly</a:t>
            </a:r>
          </a:p>
          <a:p>
            <a:pPr>
              <a:lnSpc>
                <a:spcPct val="150000"/>
              </a:lnSpc>
            </a:pPr>
            <a:r>
              <a:rPr lang="en-US" sz="2400" dirty="0"/>
              <a:t>Real-Time Is the Right Time</a:t>
            </a:r>
          </a:p>
          <a:p>
            <a:pPr>
              <a:lnSpc>
                <a:spcPct val="150000"/>
              </a:lnSpc>
            </a:pPr>
            <a:r>
              <a:rPr lang="en-US" sz="2400" dirty="0"/>
              <a:t>Never Stop Improving</a:t>
            </a:r>
          </a:p>
        </p:txBody>
      </p:sp>
      <p:pic>
        <p:nvPicPr>
          <p:cNvPr id="11" name="Picture 10">
            <a:extLst>
              <a:ext uri="{FF2B5EF4-FFF2-40B4-BE49-F238E27FC236}">
                <a16:creationId xmlns:a16="http://schemas.microsoft.com/office/drawing/2014/main" xmlns="" id="{3C69F633-A794-4760-9001-840D1907C5E0}"/>
              </a:ext>
            </a:extLst>
          </p:cNvPr>
          <p:cNvPicPr>
            <a:picLocks noChangeAspect="1"/>
          </p:cNvPicPr>
          <p:nvPr/>
        </p:nvPicPr>
        <p:blipFill>
          <a:blip r:embed="rId3"/>
          <a:stretch>
            <a:fillRect/>
          </a:stretch>
        </p:blipFill>
        <p:spPr>
          <a:xfrm>
            <a:off x="5003938" y="1881808"/>
            <a:ext cx="6314477" cy="44924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67111352"/>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Summary</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Integration of KPIs and KRIs and ERM Dashboard Reporting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94955575"/>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1366" y="-5241"/>
            <a:ext cx="5457508" cy="3069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28999"/>
            <a:ext cx="5457508" cy="3069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1365" y="3429000"/>
            <a:ext cx="5457508" cy="3069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1">
            <a:extLst>
              <a:ext uri="{FF2B5EF4-FFF2-40B4-BE49-F238E27FC236}">
                <a16:creationId xmlns:a16="http://schemas.microsoft.com/office/drawing/2014/main" xmlns="" id="{E0DD5D89-2DC9-4741-B5A2-CF0B2F1CA4AF}"/>
              </a:ext>
            </a:extLst>
          </p:cNvPr>
          <p:cNvSpPr txBox="1">
            <a:spLocks/>
          </p:cNvSpPr>
          <p:nvPr/>
        </p:nvSpPr>
        <p:spPr>
          <a:xfrm>
            <a:off x="361124" y="655128"/>
            <a:ext cx="4613919" cy="149961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00B0F0"/>
                </a:solidFill>
              </a:rPr>
              <a:t>Summary</a:t>
            </a:r>
            <a:endParaRPr lang="en-US" sz="4200" b="1" dirty="0">
              <a:solidFill>
                <a:srgbClr val="00B0F0"/>
              </a:solidFill>
            </a:endParaRPr>
          </a:p>
        </p:txBody>
      </p:sp>
    </p:spTree>
    <p:extLst>
      <p:ext uri="{BB962C8B-B14F-4D97-AF65-F5344CB8AC3E}">
        <p14:creationId xmlns:p14="http://schemas.microsoft.com/office/powerpoint/2010/main" val="3628422402"/>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1365" y="92764"/>
            <a:ext cx="5463730" cy="3233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1365" y="3525080"/>
            <a:ext cx="5463730" cy="3199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765" y="3525079"/>
            <a:ext cx="5764696" cy="3199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itle 1">
            <a:extLst>
              <a:ext uri="{FF2B5EF4-FFF2-40B4-BE49-F238E27FC236}">
                <a16:creationId xmlns:a16="http://schemas.microsoft.com/office/drawing/2014/main" xmlns="" id="{E0DD5D89-2DC9-4741-B5A2-CF0B2F1CA4AF}"/>
              </a:ext>
            </a:extLst>
          </p:cNvPr>
          <p:cNvSpPr txBox="1">
            <a:spLocks/>
          </p:cNvSpPr>
          <p:nvPr/>
        </p:nvSpPr>
        <p:spPr>
          <a:xfrm>
            <a:off x="361124" y="655128"/>
            <a:ext cx="4613919" cy="149961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00B0F0"/>
                </a:solidFill>
              </a:rPr>
              <a:t>Summary</a:t>
            </a:r>
            <a:endParaRPr lang="en-US" sz="4200" b="1" dirty="0">
              <a:solidFill>
                <a:srgbClr val="00B0F0"/>
              </a:solidFill>
            </a:endParaRPr>
          </a:p>
        </p:txBody>
      </p:sp>
    </p:spTree>
    <p:extLst>
      <p:ext uri="{BB962C8B-B14F-4D97-AF65-F5344CB8AC3E}">
        <p14:creationId xmlns:p14="http://schemas.microsoft.com/office/powerpoint/2010/main" val="219994233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027473" y="161279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7-51</a:t>
            </a:r>
          </a:p>
        </p:txBody>
      </p:sp>
      <p:sp>
        <p:nvSpPr>
          <p:cNvPr id="9" name="Content Placeholder 5">
            <a:extLst>
              <a:ext uri="{FF2B5EF4-FFF2-40B4-BE49-F238E27FC236}">
                <a16:creationId xmlns:a16="http://schemas.microsoft.com/office/drawing/2014/main" xmlns="" id="{35D1E37B-1082-42CF-B292-2B18B071FB68}"/>
              </a:ext>
            </a:extLst>
          </p:cNvPr>
          <p:cNvSpPr txBox="1">
            <a:spLocks/>
          </p:cNvSpPr>
          <p:nvPr/>
        </p:nvSpPr>
        <p:spPr>
          <a:xfrm>
            <a:off x="815201" y="2923517"/>
            <a:ext cx="11040852"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Implementing Enterprise Risk Management: From Methods To Applications. James Lam.</a:t>
            </a: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49100919-8a76-4266-be0c-7dc583902cb4"/>
    <ds:schemaRef ds:uri="http://www.w3.org/XML/1998/namespace"/>
    <ds:schemaRef ds:uri="http://schemas.microsoft.com/office/2006/metadata/properties"/>
    <ds:schemaRef ds:uri="http://purl.org/dc/terms/"/>
    <ds:schemaRef ds:uri="http://purl.org/dc/dcmitype/"/>
    <ds:schemaRef ds:uri="d13aca44-ef33-4cf4-9980-7f0b00e6eeb9"/>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s>
</ds:datastoreItem>
</file>

<file path=customXml/itemProps2.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1151</TotalTime>
  <Words>2935</Words>
  <Application>Microsoft Office PowerPoint</Application>
  <PresentationFormat>Custom</PresentationFormat>
  <Paragraphs>383</Paragraphs>
  <Slides>52</Slides>
  <Notes>2</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229</cp:revision>
  <dcterms:created xsi:type="dcterms:W3CDTF">2023-04-29T09:08:00Z</dcterms:created>
  <dcterms:modified xsi:type="dcterms:W3CDTF">2024-11-14T10:17:42Z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