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Lst>
  <p:sldSz cx="12192000" cy="6858000"/>
  <p:notesSz cx="6858000" cy="9144000"/>
  <p:embeddedFontLst>
    <p:embeddedFont>
      <p:font typeface="Tajawal ExtraBold" panose="020B0604020202020204" charset="-78"/>
      <p:bold r:id="rId45"/>
    </p:embeddedFont>
    <p:embeddedFont>
      <p:font typeface="Tajawal Medium" panose="00000600000000000000" charset="-78"/>
      <p:regular r:id="rId46"/>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jKmMQxVHjNMWyk6sw0UzGcR3l+1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1CEEC4-52DF-4B44-DAD0-C6FDE211B800}" v="39" dt="2024-09-26T14:58:21.346"/>
  </p1510:revLst>
</p1510:revInfo>
</file>

<file path=ppt/tableStyles.xml><?xml version="1.0" encoding="utf-8"?>
<a:tblStyleLst xmlns:a="http://schemas.openxmlformats.org/drawingml/2006/main" def="{0E4E0CCC-B492-47D4-B294-69189789655F}">
  <a:tblStyle styleId="{0E4E0CCC-B492-47D4-B294-69189789655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customschemas.google.com/relationships/presentationmetadata" Target="meta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Ryad" userId="S::ahmed.ryad@midocean.edu.km::26bd89a8-d98b-4987-98dc-fafc1f7173d9" providerId="AD" clId="Web-{4E1CEEC4-52DF-4B44-DAD0-C6FDE211B800}"/>
    <pc:docChg chg="modSld">
      <pc:chgData name="AhmedRyad" userId="S::ahmed.ryad@midocean.edu.km::26bd89a8-d98b-4987-98dc-fafc1f7173d9" providerId="AD" clId="Web-{4E1CEEC4-52DF-4B44-DAD0-C6FDE211B800}" dt="2024-09-26T14:58:21.346" v="38"/>
      <pc:docMkLst>
        <pc:docMk/>
      </pc:docMkLst>
      <pc:sldChg chg="delSp">
        <pc:chgData name="AhmedRyad" userId="S::ahmed.ryad@midocean.edu.km::26bd89a8-d98b-4987-98dc-fafc1f7173d9" providerId="AD" clId="Web-{4E1CEEC4-52DF-4B44-DAD0-C6FDE211B800}" dt="2024-09-26T14:55:47.388" v="0"/>
        <pc:sldMkLst>
          <pc:docMk/>
          <pc:sldMk cId="0" sldId="256"/>
        </pc:sldMkLst>
        <pc:picChg chg="del">
          <ac:chgData name="AhmedRyad" userId="S::ahmed.ryad@midocean.edu.km::26bd89a8-d98b-4987-98dc-fafc1f7173d9" providerId="AD" clId="Web-{4E1CEEC4-52DF-4B44-DAD0-C6FDE211B800}" dt="2024-09-26T14:55:47.388" v="0"/>
          <ac:picMkLst>
            <pc:docMk/>
            <pc:sldMk cId="0" sldId="256"/>
            <ac:picMk id="111" creationId="{00000000-0000-0000-0000-000000000000}"/>
          </ac:picMkLst>
        </pc:picChg>
      </pc:sldChg>
      <pc:sldChg chg="delSp">
        <pc:chgData name="AhmedRyad" userId="S::ahmed.ryad@midocean.edu.km::26bd89a8-d98b-4987-98dc-fafc1f7173d9" providerId="AD" clId="Web-{4E1CEEC4-52DF-4B44-DAD0-C6FDE211B800}" dt="2024-09-26T14:55:49.451" v="1"/>
        <pc:sldMkLst>
          <pc:docMk/>
          <pc:sldMk cId="0" sldId="257"/>
        </pc:sldMkLst>
        <pc:picChg chg="del">
          <ac:chgData name="AhmedRyad" userId="S::ahmed.ryad@midocean.edu.km::26bd89a8-d98b-4987-98dc-fafc1f7173d9" providerId="AD" clId="Web-{4E1CEEC4-52DF-4B44-DAD0-C6FDE211B800}" dt="2024-09-26T14:55:49.451" v="1"/>
          <ac:picMkLst>
            <pc:docMk/>
            <pc:sldMk cId="0" sldId="257"/>
            <ac:picMk id="122" creationId="{00000000-0000-0000-0000-000000000000}"/>
          </ac:picMkLst>
        </pc:picChg>
      </pc:sldChg>
      <pc:sldChg chg="delSp">
        <pc:chgData name="AhmedRyad" userId="S::ahmed.ryad@midocean.edu.km::26bd89a8-d98b-4987-98dc-fafc1f7173d9" providerId="AD" clId="Web-{4E1CEEC4-52DF-4B44-DAD0-C6FDE211B800}" dt="2024-09-26T14:55:52.888" v="2"/>
        <pc:sldMkLst>
          <pc:docMk/>
          <pc:sldMk cId="0" sldId="258"/>
        </pc:sldMkLst>
        <pc:picChg chg="del">
          <ac:chgData name="AhmedRyad" userId="S::ahmed.ryad@midocean.edu.km::26bd89a8-d98b-4987-98dc-fafc1f7173d9" providerId="AD" clId="Web-{4E1CEEC4-52DF-4B44-DAD0-C6FDE211B800}" dt="2024-09-26T14:55:52.888" v="2"/>
          <ac:picMkLst>
            <pc:docMk/>
            <pc:sldMk cId="0" sldId="258"/>
            <ac:picMk id="138" creationId="{00000000-0000-0000-0000-000000000000}"/>
          </ac:picMkLst>
        </pc:picChg>
      </pc:sldChg>
      <pc:sldChg chg="delSp">
        <pc:chgData name="AhmedRyad" userId="S::ahmed.ryad@midocean.edu.km::26bd89a8-d98b-4987-98dc-fafc1f7173d9" providerId="AD" clId="Web-{4E1CEEC4-52DF-4B44-DAD0-C6FDE211B800}" dt="2024-09-26T14:55:54.920" v="3"/>
        <pc:sldMkLst>
          <pc:docMk/>
          <pc:sldMk cId="0" sldId="259"/>
        </pc:sldMkLst>
        <pc:picChg chg="del">
          <ac:chgData name="AhmedRyad" userId="S::ahmed.ryad@midocean.edu.km::26bd89a8-d98b-4987-98dc-fafc1f7173d9" providerId="AD" clId="Web-{4E1CEEC4-52DF-4B44-DAD0-C6FDE211B800}" dt="2024-09-26T14:55:54.920" v="3"/>
          <ac:picMkLst>
            <pc:docMk/>
            <pc:sldMk cId="0" sldId="259"/>
            <ac:picMk id="151" creationId="{00000000-0000-0000-0000-000000000000}"/>
          </ac:picMkLst>
        </pc:picChg>
      </pc:sldChg>
      <pc:sldChg chg="delSp">
        <pc:chgData name="AhmedRyad" userId="S::ahmed.ryad@midocean.edu.km::26bd89a8-d98b-4987-98dc-fafc1f7173d9" providerId="AD" clId="Web-{4E1CEEC4-52DF-4B44-DAD0-C6FDE211B800}" dt="2024-09-26T14:55:58.092" v="4"/>
        <pc:sldMkLst>
          <pc:docMk/>
          <pc:sldMk cId="0" sldId="260"/>
        </pc:sldMkLst>
        <pc:picChg chg="del">
          <ac:chgData name="AhmedRyad" userId="S::ahmed.ryad@midocean.edu.km::26bd89a8-d98b-4987-98dc-fafc1f7173d9" providerId="AD" clId="Web-{4E1CEEC4-52DF-4B44-DAD0-C6FDE211B800}" dt="2024-09-26T14:55:58.092" v="4"/>
          <ac:picMkLst>
            <pc:docMk/>
            <pc:sldMk cId="0" sldId="260"/>
            <ac:picMk id="163" creationId="{00000000-0000-0000-0000-000000000000}"/>
          </ac:picMkLst>
        </pc:picChg>
      </pc:sldChg>
      <pc:sldChg chg="delSp">
        <pc:chgData name="AhmedRyad" userId="S::ahmed.ryad@midocean.edu.km::26bd89a8-d98b-4987-98dc-fafc1f7173d9" providerId="AD" clId="Web-{4E1CEEC4-52DF-4B44-DAD0-C6FDE211B800}" dt="2024-09-26T14:56:02.201" v="5"/>
        <pc:sldMkLst>
          <pc:docMk/>
          <pc:sldMk cId="0" sldId="261"/>
        </pc:sldMkLst>
        <pc:picChg chg="del">
          <ac:chgData name="AhmedRyad" userId="S::ahmed.ryad@midocean.edu.km::26bd89a8-d98b-4987-98dc-fafc1f7173d9" providerId="AD" clId="Web-{4E1CEEC4-52DF-4B44-DAD0-C6FDE211B800}" dt="2024-09-26T14:56:02.201" v="5"/>
          <ac:picMkLst>
            <pc:docMk/>
            <pc:sldMk cId="0" sldId="261"/>
            <ac:picMk id="174" creationId="{00000000-0000-0000-0000-000000000000}"/>
          </ac:picMkLst>
        </pc:picChg>
      </pc:sldChg>
      <pc:sldChg chg="delSp">
        <pc:chgData name="AhmedRyad" userId="S::ahmed.ryad@midocean.edu.km::26bd89a8-d98b-4987-98dc-fafc1f7173d9" providerId="AD" clId="Web-{4E1CEEC4-52DF-4B44-DAD0-C6FDE211B800}" dt="2024-09-26T14:56:03.607" v="6"/>
        <pc:sldMkLst>
          <pc:docMk/>
          <pc:sldMk cId="0" sldId="262"/>
        </pc:sldMkLst>
        <pc:picChg chg="del">
          <ac:chgData name="AhmedRyad" userId="S::ahmed.ryad@midocean.edu.km::26bd89a8-d98b-4987-98dc-fafc1f7173d9" providerId="AD" clId="Web-{4E1CEEC4-52DF-4B44-DAD0-C6FDE211B800}" dt="2024-09-26T14:56:03.607" v="6"/>
          <ac:picMkLst>
            <pc:docMk/>
            <pc:sldMk cId="0" sldId="262"/>
            <ac:picMk id="183" creationId="{00000000-0000-0000-0000-000000000000}"/>
          </ac:picMkLst>
        </pc:picChg>
      </pc:sldChg>
      <pc:sldChg chg="delSp">
        <pc:chgData name="AhmedRyad" userId="S::ahmed.ryad@midocean.edu.km::26bd89a8-d98b-4987-98dc-fafc1f7173d9" providerId="AD" clId="Web-{4E1CEEC4-52DF-4B44-DAD0-C6FDE211B800}" dt="2024-09-26T14:56:06.029" v="7"/>
        <pc:sldMkLst>
          <pc:docMk/>
          <pc:sldMk cId="0" sldId="263"/>
        </pc:sldMkLst>
        <pc:picChg chg="del">
          <ac:chgData name="AhmedRyad" userId="S::ahmed.ryad@midocean.edu.km::26bd89a8-d98b-4987-98dc-fafc1f7173d9" providerId="AD" clId="Web-{4E1CEEC4-52DF-4B44-DAD0-C6FDE211B800}" dt="2024-09-26T14:56:06.029" v="7"/>
          <ac:picMkLst>
            <pc:docMk/>
            <pc:sldMk cId="0" sldId="263"/>
            <ac:picMk id="196" creationId="{00000000-0000-0000-0000-000000000000}"/>
          </ac:picMkLst>
        </pc:picChg>
      </pc:sldChg>
      <pc:sldChg chg="delSp">
        <pc:chgData name="AhmedRyad" userId="S::ahmed.ryad@midocean.edu.km::26bd89a8-d98b-4987-98dc-fafc1f7173d9" providerId="AD" clId="Web-{4E1CEEC4-52DF-4B44-DAD0-C6FDE211B800}" dt="2024-09-26T14:56:09.670" v="8"/>
        <pc:sldMkLst>
          <pc:docMk/>
          <pc:sldMk cId="0" sldId="264"/>
        </pc:sldMkLst>
        <pc:picChg chg="del">
          <ac:chgData name="AhmedRyad" userId="S::ahmed.ryad@midocean.edu.km::26bd89a8-d98b-4987-98dc-fafc1f7173d9" providerId="AD" clId="Web-{4E1CEEC4-52DF-4B44-DAD0-C6FDE211B800}" dt="2024-09-26T14:56:09.670" v="8"/>
          <ac:picMkLst>
            <pc:docMk/>
            <pc:sldMk cId="0" sldId="264"/>
            <ac:picMk id="208" creationId="{00000000-0000-0000-0000-000000000000}"/>
          </ac:picMkLst>
        </pc:picChg>
      </pc:sldChg>
      <pc:sldChg chg="delSp">
        <pc:chgData name="AhmedRyad" userId="S::ahmed.ryad@midocean.edu.km::26bd89a8-d98b-4987-98dc-fafc1f7173d9" providerId="AD" clId="Web-{4E1CEEC4-52DF-4B44-DAD0-C6FDE211B800}" dt="2024-09-26T14:56:12.233" v="9"/>
        <pc:sldMkLst>
          <pc:docMk/>
          <pc:sldMk cId="0" sldId="265"/>
        </pc:sldMkLst>
        <pc:picChg chg="del">
          <ac:chgData name="AhmedRyad" userId="S::ahmed.ryad@midocean.edu.km::26bd89a8-d98b-4987-98dc-fafc1f7173d9" providerId="AD" clId="Web-{4E1CEEC4-52DF-4B44-DAD0-C6FDE211B800}" dt="2024-09-26T14:56:12.233" v="9"/>
          <ac:picMkLst>
            <pc:docMk/>
            <pc:sldMk cId="0" sldId="265"/>
            <ac:picMk id="218" creationId="{00000000-0000-0000-0000-000000000000}"/>
          </ac:picMkLst>
        </pc:picChg>
      </pc:sldChg>
      <pc:sldChg chg="delSp">
        <pc:chgData name="AhmedRyad" userId="S::ahmed.ryad@midocean.edu.km::26bd89a8-d98b-4987-98dc-fafc1f7173d9" providerId="AD" clId="Web-{4E1CEEC4-52DF-4B44-DAD0-C6FDE211B800}" dt="2024-09-26T14:56:14.139" v="10"/>
        <pc:sldMkLst>
          <pc:docMk/>
          <pc:sldMk cId="0" sldId="266"/>
        </pc:sldMkLst>
        <pc:picChg chg="del">
          <ac:chgData name="AhmedRyad" userId="S::ahmed.ryad@midocean.edu.km::26bd89a8-d98b-4987-98dc-fafc1f7173d9" providerId="AD" clId="Web-{4E1CEEC4-52DF-4B44-DAD0-C6FDE211B800}" dt="2024-09-26T14:56:14.139" v="10"/>
          <ac:picMkLst>
            <pc:docMk/>
            <pc:sldMk cId="0" sldId="266"/>
            <ac:picMk id="230" creationId="{00000000-0000-0000-0000-000000000000}"/>
          </ac:picMkLst>
        </pc:picChg>
      </pc:sldChg>
      <pc:sldChg chg="delSp">
        <pc:chgData name="AhmedRyad" userId="S::ahmed.ryad@midocean.edu.km::26bd89a8-d98b-4987-98dc-fafc1f7173d9" providerId="AD" clId="Web-{4E1CEEC4-52DF-4B44-DAD0-C6FDE211B800}" dt="2024-09-26T14:56:16.733" v="11"/>
        <pc:sldMkLst>
          <pc:docMk/>
          <pc:sldMk cId="0" sldId="267"/>
        </pc:sldMkLst>
        <pc:picChg chg="del">
          <ac:chgData name="AhmedRyad" userId="S::ahmed.ryad@midocean.edu.km::26bd89a8-d98b-4987-98dc-fafc1f7173d9" providerId="AD" clId="Web-{4E1CEEC4-52DF-4B44-DAD0-C6FDE211B800}" dt="2024-09-26T14:56:16.733" v="11"/>
          <ac:picMkLst>
            <pc:docMk/>
            <pc:sldMk cId="0" sldId="267"/>
            <ac:picMk id="241" creationId="{00000000-0000-0000-0000-000000000000}"/>
          </ac:picMkLst>
        </pc:picChg>
      </pc:sldChg>
      <pc:sldChg chg="delSp">
        <pc:chgData name="AhmedRyad" userId="S::ahmed.ryad@midocean.edu.km::26bd89a8-d98b-4987-98dc-fafc1f7173d9" providerId="AD" clId="Web-{4E1CEEC4-52DF-4B44-DAD0-C6FDE211B800}" dt="2024-09-26T14:56:20.420" v="12"/>
        <pc:sldMkLst>
          <pc:docMk/>
          <pc:sldMk cId="0" sldId="268"/>
        </pc:sldMkLst>
        <pc:picChg chg="del">
          <ac:chgData name="AhmedRyad" userId="S::ahmed.ryad@midocean.edu.km::26bd89a8-d98b-4987-98dc-fafc1f7173d9" providerId="AD" clId="Web-{4E1CEEC4-52DF-4B44-DAD0-C6FDE211B800}" dt="2024-09-26T14:56:20.420" v="12"/>
          <ac:picMkLst>
            <pc:docMk/>
            <pc:sldMk cId="0" sldId="268"/>
            <ac:picMk id="251" creationId="{00000000-0000-0000-0000-000000000000}"/>
          </ac:picMkLst>
        </pc:picChg>
      </pc:sldChg>
      <pc:sldChg chg="delSp">
        <pc:chgData name="AhmedRyad" userId="S::ahmed.ryad@midocean.edu.km::26bd89a8-d98b-4987-98dc-fafc1f7173d9" providerId="AD" clId="Web-{4E1CEEC4-52DF-4B44-DAD0-C6FDE211B800}" dt="2024-09-26T14:56:23.686" v="13"/>
        <pc:sldMkLst>
          <pc:docMk/>
          <pc:sldMk cId="0" sldId="269"/>
        </pc:sldMkLst>
        <pc:picChg chg="del">
          <ac:chgData name="AhmedRyad" userId="S::ahmed.ryad@midocean.edu.km::26bd89a8-d98b-4987-98dc-fafc1f7173d9" providerId="AD" clId="Web-{4E1CEEC4-52DF-4B44-DAD0-C6FDE211B800}" dt="2024-09-26T14:56:23.686" v="13"/>
          <ac:picMkLst>
            <pc:docMk/>
            <pc:sldMk cId="0" sldId="269"/>
            <ac:picMk id="262" creationId="{00000000-0000-0000-0000-000000000000}"/>
          </ac:picMkLst>
        </pc:picChg>
      </pc:sldChg>
      <pc:sldChg chg="delSp">
        <pc:chgData name="AhmedRyad" userId="S::ahmed.ryad@midocean.edu.km::26bd89a8-d98b-4987-98dc-fafc1f7173d9" providerId="AD" clId="Web-{4E1CEEC4-52DF-4B44-DAD0-C6FDE211B800}" dt="2024-09-26T14:56:26.436" v="14"/>
        <pc:sldMkLst>
          <pc:docMk/>
          <pc:sldMk cId="0" sldId="270"/>
        </pc:sldMkLst>
        <pc:picChg chg="del">
          <ac:chgData name="AhmedRyad" userId="S::ahmed.ryad@midocean.edu.km::26bd89a8-d98b-4987-98dc-fafc1f7173d9" providerId="AD" clId="Web-{4E1CEEC4-52DF-4B44-DAD0-C6FDE211B800}" dt="2024-09-26T14:56:26.436" v="14"/>
          <ac:picMkLst>
            <pc:docMk/>
            <pc:sldMk cId="0" sldId="270"/>
            <ac:picMk id="273" creationId="{00000000-0000-0000-0000-000000000000}"/>
          </ac:picMkLst>
        </pc:picChg>
      </pc:sldChg>
      <pc:sldChg chg="delSp">
        <pc:chgData name="AhmedRyad" userId="S::ahmed.ryad@midocean.edu.km::26bd89a8-d98b-4987-98dc-fafc1f7173d9" providerId="AD" clId="Web-{4E1CEEC4-52DF-4B44-DAD0-C6FDE211B800}" dt="2024-09-26T14:56:28.749" v="15"/>
        <pc:sldMkLst>
          <pc:docMk/>
          <pc:sldMk cId="0" sldId="271"/>
        </pc:sldMkLst>
        <pc:picChg chg="del">
          <ac:chgData name="AhmedRyad" userId="S::ahmed.ryad@midocean.edu.km::26bd89a8-d98b-4987-98dc-fafc1f7173d9" providerId="AD" clId="Web-{4E1CEEC4-52DF-4B44-DAD0-C6FDE211B800}" dt="2024-09-26T14:56:28.749" v="15"/>
          <ac:picMkLst>
            <pc:docMk/>
            <pc:sldMk cId="0" sldId="271"/>
            <ac:picMk id="285" creationId="{00000000-0000-0000-0000-000000000000}"/>
          </ac:picMkLst>
        </pc:picChg>
      </pc:sldChg>
      <pc:sldChg chg="delSp">
        <pc:chgData name="AhmedRyad" userId="S::ahmed.ryad@midocean.edu.km::26bd89a8-d98b-4987-98dc-fafc1f7173d9" providerId="AD" clId="Web-{4E1CEEC4-52DF-4B44-DAD0-C6FDE211B800}" dt="2024-09-26T14:56:31.905" v="16"/>
        <pc:sldMkLst>
          <pc:docMk/>
          <pc:sldMk cId="0" sldId="272"/>
        </pc:sldMkLst>
        <pc:picChg chg="del">
          <ac:chgData name="AhmedRyad" userId="S::ahmed.ryad@midocean.edu.km::26bd89a8-d98b-4987-98dc-fafc1f7173d9" providerId="AD" clId="Web-{4E1CEEC4-52DF-4B44-DAD0-C6FDE211B800}" dt="2024-09-26T14:56:31.905" v="16"/>
          <ac:picMkLst>
            <pc:docMk/>
            <pc:sldMk cId="0" sldId="272"/>
            <ac:picMk id="296" creationId="{00000000-0000-0000-0000-000000000000}"/>
          </ac:picMkLst>
        </pc:picChg>
      </pc:sldChg>
      <pc:sldChg chg="delSp">
        <pc:chgData name="AhmedRyad" userId="S::ahmed.ryad@midocean.edu.km::26bd89a8-d98b-4987-98dc-fafc1f7173d9" providerId="AD" clId="Web-{4E1CEEC4-52DF-4B44-DAD0-C6FDE211B800}" dt="2024-09-26T14:56:35.858" v="17"/>
        <pc:sldMkLst>
          <pc:docMk/>
          <pc:sldMk cId="0" sldId="273"/>
        </pc:sldMkLst>
        <pc:picChg chg="del">
          <ac:chgData name="AhmedRyad" userId="S::ahmed.ryad@midocean.edu.km::26bd89a8-d98b-4987-98dc-fafc1f7173d9" providerId="AD" clId="Web-{4E1CEEC4-52DF-4B44-DAD0-C6FDE211B800}" dt="2024-09-26T14:56:35.858" v="17"/>
          <ac:picMkLst>
            <pc:docMk/>
            <pc:sldMk cId="0" sldId="273"/>
            <ac:picMk id="307" creationId="{00000000-0000-0000-0000-000000000000}"/>
          </ac:picMkLst>
        </pc:picChg>
      </pc:sldChg>
      <pc:sldChg chg="delSp">
        <pc:chgData name="AhmedRyad" userId="S::ahmed.ryad@midocean.edu.km::26bd89a8-d98b-4987-98dc-fafc1f7173d9" providerId="AD" clId="Web-{4E1CEEC4-52DF-4B44-DAD0-C6FDE211B800}" dt="2024-09-26T14:56:38.311" v="18"/>
        <pc:sldMkLst>
          <pc:docMk/>
          <pc:sldMk cId="0" sldId="274"/>
        </pc:sldMkLst>
        <pc:picChg chg="del">
          <ac:chgData name="AhmedRyad" userId="S::ahmed.ryad@midocean.edu.km::26bd89a8-d98b-4987-98dc-fafc1f7173d9" providerId="AD" clId="Web-{4E1CEEC4-52DF-4B44-DAD0-C6FDE211B800}" dt="2024-09-26T14:56:38.311" v="18"/>
          <ac:picMkLst>
            <pc:docMk/>
            <pc:sldMk cId="0" sldId="274"/>
            <ac:picMk id="317" creationId="{00000000-0000-0000-0000-000000000000}"/>
          </ac:picMkLst>
        </pc:picChg>
      </pc:sldChg>
      <pc:sldChg chg="delSp">
        <pc:chgData name="AhmedRyad" userId="S::ahmed.ryad@midocean.edu.km::26bd89a8-d98b-4987-98dc-fafc1f7173d9" providerId="AD" clId="Web-{4E1CEEC4-52DF-4B44-DAD0-C6FDE211B800}" dt="2024-09-26T14:56:42.233" v="19"/>
        <pc:sldMkLst>
          <pc:docMk/>
          <pc:sldMk cId="0" sldId="275"/>
        </pc:sldMkLst>
        <pc:picChg chg="del">
          <ac:chgData name="AhmedRyad" userId="S::ahmed.ryad@midocean.edu.km::26bd89a8-d98b-4987-98dc-fafc1f7173d9" providerId="AD" clId="Web-{4E1CEEC4-52DF-4B44-DAD0-C6FDE211B800}" dt="2024-09-26T14:56:42.233" v="19"/>
          <ac:picMkLst>
            <pc:docMk/>
            <pc:sldMk cId="0" sldId="275"/>
            <ac:picMk id="330" creationId="{00000000-0000-0000-0000-000000000000}"/>
          </ac:picMkLst>
        </pc:picChg>
      </pc:sldChg>
      <pc:sldChg chg="delSp">
        <pc:chgData name="AhmedRyad" userId="S::ahmed.ryad@midocean.edu.km::26bd89a8-d98b-4987-98dc-fafc1f7173d9" providerId="AD" clId="Web-{4E1CEEC4-52DF-4B44-DAD0-C6FDE211B800}" dt="2024-09-26T14:56:46.843" v="21"/>
        <pc:sldMkLst>
          <pc:docMk/>
          <pc:sldMk cId="0" sldId="276"/>
        </pc:sldMkLst>
        <pc:picChg chg="del">
          <ac:chgData name="AhmedRyad" userId="S::ahmed.ryad@midocean.edu.km::26bd89a8-d98b-4987-98dc-fafc1f7173d9" providerId="AD" clId="Web-{4E1CEEC4-52DF-4B44-DAD0-C6FDE211B800}" dt="2024-09-26T14:56:46.843" v="21"/>
          <ac:picMkLst>
            <pc:docMk/>
            <pc:sldMk cId="0" sldId="276"/>
            <ac:picMk id="342" creationId="{00000000-0000-0000-0000-000000000000}"/>
          </ac:picMkLst>
        </pc:picChg>
      </pc:sldChg>
      <pc:sldChg chg="delSp">
        <pc:chgData name="AhmedRyad" userId="S::ahmed.ryad@midocean.edu.km::26bd89a8-d98b-4987-98dc-fafc1f7173d9" providerId="AD" clId="Web-{4E1CEEC4-52DF-4B44-DAD0-C6FDE211B800}" dt="2024-09-26T14:56:44.405" v="20"/>
        <pc:sldMkLst>
          <pc:docMk/>
          <pc:sldMk cId="0" sldId="277"/>
        </pc:sldMkLst>
        <pc:picChg chg="del">
          <ac:chgData name="AhmedRyad" userId="S::ahmed.ryad@midocean.edu.km::26bd89a8-d98b-4987-98dc-fafc1f7173d9" providerId="AD" clId="Web-{4E1CEEC4-52DF-4B44-DAD0-C6FDE211B800}" dt="2024-09-26T14:56:44.405" v="20"/>
          <ac:picMkLst>
            <pc:docMk/>
            <pc:sldMk cId="0" sldId="277"/>
            <ac:picMk id="354" creationId="{00000000-0000-0000-0000-000000000000}"/>
          </ac:picMkLst>
        </pc:picChg>
      </pc:sldChg>
      <pc:sldChg chg="delSp">
        <pc:chgData name="AhmedRyad" userId="S::ahmed.ryad@midocean.edu.km::26bd89a8-d98b-4987-98dc-fafc1f7173d9" providerId="AD" clId="Web-{4E1CEEC4-52DF-4B44-DAD0-C6FDE211B800}" dt="2024-09-26T14:56:49.062" v="22"/>
        <pc:sldMkLst>
          <pc:docMk/>
          <pc:sldMk cId="0" sldId="278"/>
        </pc:sldMkLst>
        <pc:picChg chg="del">
          <ac:chgData name="AhmedRyad" userId="S::ahmed.ryad@midocean.edu.km::26bd89a8-d98b-4987-98dc-fafc1f7173d9" providerId="AD" clId="Web-{4E1CEEC4-52DF-4B44-DAD0-C6FDE211B800}" dt="2024-09-26T14:56:49.062" v="22"/>
          <ac:picMkLst>
            <pc:docMk/>
            <pc:sldMk cId="0" sldId="278"/>
            <ac:picMk id="367" creationId="{00000000-0000-0000-0000-000000000000}"/>
          </ac:picMkLst>
        </pc:picChg>
      </pc:sldChg>
      <pc:sldChg chg="delSp">
        <pc:chgData name="AhmedRyad" userId="S::ahmed.ryad@midocean.edu.km::26bd89a8-d98b-4987-98dc-fafc1f7173d9" providerId="AD" clId="Web-{4E1CEEC4-52DF-4B44-DAD0-C6FDE211B800}" dt="2024-09-26T14:56:52.578" v="23"/>
        <pc:sldMkLst>
          <pc:docMk/>
          <pc:sldMk cId="0" sldId="279"/>
        </pc:sldMkLst>
        <pc:picChg chg="del">
          <ac:chgData name="AhmedRyad" userId="S::ahmed.ryad@midocean.edu.km::26bd89a8-d98b-4987-98dc-fafc1f7173d9" providerId="AD" clId="Web-{4E1CEEC4-52DF-4B44-DAD0-C6FDE211B800}" dt="2024-09-26T14:56:52.578" v="23"/>
          <ac:picMkLst>
            <pc:docMk/>
            <pc:sldMk cId="0" sldId="279"/>
            <ac:picMk id="377" creationId="{00000000-0000-0000-0000-000000000000}"/>
          </ac:picMkLst>
        </pc:picChg>
      </pc:sldChg>
      <pc:sldChg chg="delSp">
        <pc:chgData name="AhmedRyad" userId="S::ahmed.ryad@midocean.edu.km::26bd89a8-d98b-4987-98dc-fafc1f7173d9" providerId="AD" clId="Web-{4E1CEEC4-52DF-4B44-DAD0-C6FDE211B800}" dt="2024-09-26T14:56:54.359" v="24"/>
        <pc:sldMkLst>
          <pc:docMk/>
          <pc:sldMk cId="0" sldId="280"/>
        </pc:sldMkLst>
        <pc:picChg chg="del">
          <ac:chgData name="AhmedRyad" userId="S::ahmed.ryad@midocean.edu.km::26bd89a8-d98b-4987-98dc-fafc1f7173d9" providerId="AD" clId="Web-{4E1CEEC4-52DF-4B44-DAD0-C6FDE211B800}" dt="2024-09-26T14:56:54.359" v="24"/>
          <ac:picMkLst>
            <pc:docMk/>
            <pc:sldMk cId="0" sldId="280"/>
            <ac:picMk id="387" creationId="{00000000-0000-0000-0000-000000000000}"/>
          </ac:picMkLst>
        </pc:picChg>
      </pc:sldChg>
      <pc:sldChg chg="delSp">
        <pc:chgData name="AhmedRyad" userId="S::ahmed.ryad@midocean.edu.km::26bd89a8-d98b-4987-98dc-fafc1f7173d9" providerId="AD" clId="Web-{4E1CEEC4-52DF-4B44-DAD0-C6FDE211B800}" dt="2024-09-26T14:56:57.843" v="25"/>
        <pc:sldMkLst>
          <pc:docMk/>
          <pc:sldMk cId="0" sldId="281"/>
        </pc:sldMkLst>
        <pc:picChg chg="del">
          <ac:chgData name="AhmedRyad" userId="S::ahmed.ryad@midocean.edu.km::26bd89a8-d98b-4987-98dc-fafc1f7173d9" providerId="AD" clId="Web-{4E1CEEC4-52DF-4B44-DAD0-C6FDE211B800}" dt="2024-09-26T14:56:57.843" v="25"/>
          <ac:picMkLst>
            <pc:docMk/>
            <pc:sldMk cId="0" sldId="281"/>
            <ac:picMk id="398" creationId="{00000000-0000-0000-0000-000000000000}"/>
          </ac:picMkLst>
        </pc:picChg>
      </pc:sldChg>
      <pc:sldChg chg="delSp">
        <pc:chgData name="AhmedRyad" userId="S::ahmed.ryad@midocean.edu.km::26bd89a8-d98b-4987-98dc-fafc1f7173d9" providerId="AD" clId="Web-{4E1CEEC4-52DF-4B44-DAD0-C6FDE211B800}" dt="2024-09-26T14:56:59.390" v="26"/>
        <pc:sldMkLst>
          <pc:docMk/>
          <pc:sldMk cId="0" sldId="282"/>
        </pc:sldMkLst>
        <pc:picChg chg="del">
          <ac:chgData name="AhmedRyad" userId="S::ahmed.ryad@midocean.edu.km::26bd89a8-d98b-4987-98dc-fafc1f7173d9" providerId="AD" clId="Web-{4E1CEEC4-52DF-4B44-DAD0-C6FDE211B800}" dt="2024-09-26T14:56:59.390" v="26"/>
          <ac:picMkLst>
            <pc:docMk/>
            <pc:sldMk cId="0" sldId="282"/>
            <ac:picMk id="408" creationId="{00000000-0000-0000-0000-000000000000}"/>
          </ac:picMkLst>
        </pc:picChg>
      </pc:sldChg>
      <pc:sldChg chg="delSp">
        <pc:chgData name="AhmedRyad" userId="S::ahmed.ryad@midocean.edu.km::26bd89a8-d98b-4987-98dc-fafc1f7173d9" providerId="AD" clId="Web-{4E1CEEC4-52DF-4B44-DAD0-C6FDE211B800}" dt="2024-09-26T14:57:02.016" v="27"/>
        <pc:sldMkLst>
          <pc:docMk/>
          <pc:sldMk cId="0" sldId="283"/>
        </pc:sldMkLst>
        <pc:picChg chg="del">
          <ac:chgData name="AhmedRyad" userId="S::ahmed.ryad@midocean.edu.km::26bd89a8-d98b-4987-98dc-fafc1f7173d9" providerId="AD" clId="Web-{4E1CEEC4-52DF-4B44-DAD0-C6FDE211B800}" dt="2024-09-26T14:57:02.016" v="27"/>
          <ac:picMkLst>
            <pc:docMk/>
            <pc:sldMk cId="0" sldId="283"/>
            <ac:picMk id="417" creationId="{00000000-0000-0000-0000-000000000000}"/>
          </ac:picMkLst>
        </pc:picChg>
      </pc:sldChg>
      <pc:sldChg chg="delSp">
        <pc:chgData name="AhmedRyad" userId="S::ahmed.ryad@midocean.edu.km::26bd89a8-d98b-4987-98dc-fafc1f7173d9" providerId="AD" clId="Web-{4E1CEEC4-52DF-4B44-DAD0-C6FDE211B800}" dt="2024-09-26T14:57:03.453" v="28"/>
        <pc:sldMkLst>
          <pc:docMk/>
          <pc:sldMk cId="0" sldId="284"/>
        </pc:sldMkLst>
        <pc:picChg chg="del">
          <ac:chgData name="AhmedRyad" userId="S::ahmed.ryad@midocean.edu.km::26bd89a8-d98b-4987-98dc-fafc1f7173d9" providerId="AD" clId="Web-{4E1CEEC4-52DF-4B44-DAD0-C6FDE211B800}" dt="2024-09-26T14:57:03.453" v="28"/>
          <ac:picMkLst>
            <pc:docMk/>
            <pc:sldMk cId="0" sldId="284"/>
            <ac:picMk id="430" creationId="{00000000-0000-0000-0000-000000000000}"/>
          </ac:picMkLst>
        </pc:picChg>
      </pc:sldChg>
      <pc:sldChg chg="delSp">
        <pc:chgData name="AhmedRyad" userId="S::ahmed.ryad@midocean.edu.km::26bd89a8-d98b-4987-98dc-fafc1f7173d9" providerId="AD" clId="Web-{4E1CEEC4-52DF-4B44-DAD0-C6FDE211B800}" dt="2024-09-26T14:57:07.531" v="29"/>
        <pc:sldMkLst>
          <pc:docMk/>
          <pc:sldMk cId="0" sldId="285"/>
        </pc:sldMkLst>
        <pc:picChg chg="del">
          <ac:chgData name="AhmedRyad" userId="S::ahmed.ryad@midocean.edu.km::26bd89a8-d98b-4987-98dc-fafc1f7173d9" providerId="AD" clId="Web-{4E1CEEC4-52DF-4B44-DAD0-C6FDE211B800}" dt="2024-09-26T14:57:07.531" v="29"/>
          <ac:picMkLst>
            <pc:docMk/>
            <pc:sldMk cId="0" sldId="285"/>
            <ac:picMk id="440" creationId="{00000000-0000-0000-0000-000000000000}"/>
          </ac:picMkLst>
        </pc:picChg>
      </pc:sldChg>
      <pc:sldChg chg="delSp">
        <pc:chgData name="AhmedRyad" userId="S::ahmed.ryad@midocean.edu.km::26bd89a8-d98b-4987-98dc-fafc1f7173d9" providerId="AD" clId="Web-{4E1CEEC4-52DF-4B44-DAD0-C6FDE211B800}" dt="2024-09-26T14:57:10.797" v="30"/>
        <pc:sldMkLst>
          <pc:docMk/>
          <pc:sldMk cId="0" sldId="286"/>
        </pc:sldMkLst>
        <pc:picChg chg="del">
          <ac:chgData name="AhmedRyad" userId="S::ahmed.ryad@midocean.edu.km::26bd89a8-d98b-4987-98dc-fafc1f7173d9" providerId="AD" clId="Web-{4E1CEEC4-52DF-4B44-DAD0-C6FDE211B800}" dt="2024-09-26T14:57:10.797" v="30"/>
          <ac:picMkLst>
            <pc:docMk/>
            <pc:sldMk cId="0" sldId="286"/>
            <ac:picMk id="449" creationId="{00000000-0000-0000-0000-000000000000}"/>
          </ac:picMkLst>
        </pc:picChg>
      </pc:sldChg>
      <pc:sldChg chg="delSp">
        <pc:chgData name="AhmedRyad" userId="S::ahmed.ryad@midocean.edu.km::26bd89a8-d98b-4987-98dc-fafc1f7173d9" providerId="AD" clId="Web-{4E1CEEC4-52DF-4B44-DAD0-C6FDE211B800}" dt="2024-09-26T14:57:12.500" v="31"/>
        <pc:sldMkLst>
          <pc:docMk/>
          <pc:sldMk cId="0" sldId="287"/>
        </pc:sldMkLst>
        <pc:picChg chg="del">
          <ac:chgData name="AhmedRyad" userId="S::ahmed.ryad@midocean.edu.km::26bd89a8-d98b-4987-98dc-fafc1f7173d9" providerId="AD" clId="Web-{4E1CEEC4-52DF-4B44-DAD0-C6FDE211B800}" dt="2024-09-26T14:57:12.500" v="31"/>
          <ac:picMkLst>
            <pc:docMk/>
            <pc:sldMk cId="0" sldId="287"/>
            <ac:picMk id="465" creationId="{00000000-0000-0000-0000-000000000000}"/>
          </ac:picMkLst>
        </pc:picChg>
      </pc:sldChg>
      <pc:sldChg chg="delSp">
        <pc:chgData name="AhmedRyad" userId="S::ahmed.ryad@midocean.edu.km::26bd89a8-d98b-4987-98dc-fafc1f7173d9" providerId="AD" clId="Web-{4E1CEEC4-52DF-4B44-DAD0-C6FDE211B800}" dt="2024-09-26T14:57:14.078" v="32"/>
        <pc:sldMkLst>
          <pc:docMk/>
          <pc:sldMk cId="0" sldId="288"/>
        </pc:sldMkLst>
        <pc:picChg chg="del">
          <ac:chgData name="AhmedRyad" userId="S::ahmed.ryad@midocean.edu.km::26bd89a8-d98b-4987-98dc-fafc1f7173d9" providerId="AD" clId="Web-{4E1CEEC4-52DF-4B44-DAD0-C6FDE211B800}" dt="2024-09-26T14:57:14.078" v="32"/>
          <ac:picMkLst>
            <pc:docMk/>
            <pc:sldMk cId="0" sldId="288"/>
            <ac:picMk id="475" creationId="{00000000-0000-0000-0000-000000000000}"/>
          </ac:picMkLst>
        </pc:picChg>
      </pc:sldChg>
      <pc:sldChg chg="delSp">
        <pc:chgData name="AhmedRyad" userId="S::ahmed.ryad@midocean.edu.km::26bd89a8-d98b-4987-98dc-fafc1f7173d9" providerId="AD" clId="Web-{4E1CEEC4-52DF-4B44-DAD0-C6FDE211B800}" dt="2024-09-26T14:57:17.766" v="33"/>
        <pc:sldMkLst>
          <pc:docMk/>
          <pc:sldMk cId="0" sldId="289"/>
        </pc:sldMkLst>
        <pc:picChg chg="del">
          <ac:chgData name="AhmedRyad" userId="S::ahmed.ryad@midocean.edu.km::26bd89a8-d98b-4987-98dc-fafc1f7173d9" providerId="AD" clId="Web-{4E1CEEC4-52DF-4B44-DAD0-C6FDE211B800}" dt="2024-09-26T14:57:17.766" v="33"/>
          <ac:picMkLst>
            <pc:docMk/>
            <pc:sldMk cId="0" sldId="289"/>
            <ac:picMk id="487" creationId="{00000000-0000-0000-0000-000000000000}"/>
          </ac:picMkLst>
        </pc:picChg>
      </pc:sldChg>
      <pc:sldChg chg="delSp">
        <pc:chgData name="AhmedRyad" userId="S::ahmed.ryad@midocean.edu.km::26bd89a8-d98b-4987-98dc-fafc1f7173d9" providerId="AD" clId="Web-{4E1CEEC4-52DF-4B44-DAD0-C6FDE211B800}" dt="2024-09-26T14:57:19.422" v="34"/>
        <pc:sldMkLst>
          <pc:docMk/>
          <pc:sldMk cId="0" sldId="290"/>
        </pc:sldMkLst>
        <pc:picChg chg="del">
          <ac:chgData name="AhmedRyad" userId="S::ahmed.ryad@midocean.edu.km::26bd89a8-d98b-4987-98dc-fafc1f7173d9" providerId="AD" clId="Web-{4E1CEEC4-52DF-4B44-DAD0-C6FDE211B800}" dt="2024-09-26T14:57:19.422" v="34"/>
          <ac:picMkLst>
            <pc:docMk/>
            <pc:sldMk cId="0" sldId="290"/>
            <ac:picMk id="496" creationId="{00000000-0000-0000-0000-000000000000}"/>
          </ac:picMkLst>
        </pc:picChg>
      </pc:sldChg>
      <pc:sldChg chg="delSp">
        <pc:chgData name="AhmedRyad" userId="S::ahmed.ryad@midocean.edu.km::26bd89a8-d98b-4987-98dc-fafc1f7173d9" providerId="AD" clId="Web-{4E1CEEC4-52DF-4B44-DAD0-C6FDE211B800}" dt="2024-09-26T14:58:12.830" v="35"/>
        <pc:sldMkLst>
          <pc:docMk/>
          <pc:sldMk cId="0" sldId="291"/>
        </pc:sldMkLst>
        <pc:picChg chg="del">
          <ac:chgData name="AhmedRyad" userId="S::ahmed.ryad@midocean.edu.km::26bd89a8-d98b-4987-98dc-fafc1f7173d9" providerId="AD" clId="Web-{4E1CEEC4-52DF-4B44-DAD0-C6FDE211B800}" dt="2024-09-26T14:58:12.830" v="35"/>
          <ac:picMkLst>
            <pc:docMk/>
            <pc:sldMk cId="0" sldId="291"/>
            <ac:picMk id="506" creationId="{00000000-0000-0000-0000-000000000000}"/>
          </ac:picMkLst>
        </pc:picChg>
      </pc:sldChg>
      <pc:sldChg chg="delSp">
        <pc:chgData name="AhmedRyad" userId="S::ahmed.ryad@midocean.edu.km::26bd89a8-d98b-4987-98dc-fafc1f7173d9" providerId="AD" clId="Web-{4E1CEEC4-52DF-4B44-DAD0-C6FDE211B800}" dt="2024-09-26T14:58:14.564" v="36"/>
        <pc:sldMkLst>
          <pc:docMk/>
          <pc:sldMk cId="0" sldId="292"/>
        </pc:sldMkLst>
        <pc:picChg chg="del">
          <ac:chgData name="AhmedRyad" userId="S::ahmed.ryad@midocean.edu.km::26bd89a8-d98b-4987-98dc-fafc1f7173d9" providerId="AD" clId="Web-{4E1CEEC4-52DF-4B44-DAD0-C6FDE211B800}" dt="2024-09-26T14:58:14.564" v="36"/>
          <ac:picMkLst>
            <pc:docMk/>
            <pc:sldMk cId="0" sldId="292"/>
            <ac:picMk id="518" creationId="{00000000-0000-0000-0000-000000000000}"/>
          </ac:picMkLst>
        </pc:picChg>
      </pc:sldChg>
      <pc:sldChg chg="delSp">
        <pc:chgData name="AhmedRyad" userId="S::ahmed.ryad@midocean.edu.km::26bd89a8-d98b-4987-98dc-fafc1f7173d9" providerId="AD" clId="Web-{4E1CEEC4-52DF-4B44-DAD0-C6FDE211B800}" dt="2024-09-26T14:58:17.283" v="37"/>
        <pc:sldMkLst>
          <pc:docMk/>
          <pc:sldMk cId="0" sldId="293"/>
        </pc:sldMkLst>
        <pc:picChg chg="del">
          <ac:chgData name="AhmedRyad" userId="S::ahmed.ryad@midocean.edu.km::26bd89a8-d98b-4987-98dc-fafc1f7173d9" providerId="AD" clId="Web-{4E1CEEC4-52DF-4B44-DAD0-C6FDE211B800}" dt="2024-09-26T14:58:17.283" v="37"/>
          <ac:picMkLst>
            <pc:docMk/>
            <pc:sldMk cId="0" sldId="293"/>
            <ac:picMk id="532" creationId="{00000000-0000-0000-0000-000000000000}"/>
          </ac:picMkLst>
        </pc:picChg>
      </pc:sldChg>
      <pc:sldChg chg="delSp">
        <pc:chgData name="AhmedRyad" userId="S::ahmed.ryad@midocean.edu.km::26bd89a8-d98b-4987-98dc-fafc1f7173d9" providerId="AD" clId="Web-{4E1CEEC4-52DF-4B44-DAD0-C6FDE211B800}" dt="2024-09-26T14:58:21.346" v="38"/>
        <pc:sldMkLst>
          <pc:docMk/>
          <pc:sldMk cId="0" sldId="294"/>
        </pc:sldMkLst>
        <pc:picChg chg="del">
          <ac:chgData name="AhmedRyad" userId="S::ahmed.ryad@midocean.edu.km::26bd89a8-d98b-4987-98dc-fafc1f7173d9" providerId="AD" clId="Web-{4E1CEEC4-52DF-4B44-DAD0-C6FDE211B800}" dt="2024-09-26T14:58:21.346" v="38"/>
          <ac:picMkLst>
            <pc:docMk/>
            <pc:sldMk cId="0" sldId="294"/>
            <ac:picMk id="548"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6" name="Google Shape;9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7" name="Google Shape;9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0" name="Google Shape;13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6" name="Google Shape;146;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7" name="Google Shape;147;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6" name="Google Shape;15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7" name="Google Shape;16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8" name="Google Shape;17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1" name="Google Shape;201;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2" name="Google Shape;21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3" name="Google Shape;223;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4" name="Google Shape;234;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5" name="Google Shape;245;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6" name="Google Shape;25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7" name="Google Shape;267;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9" name="Google Shape;289;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0" name="Google Shape;300;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2" name="Google Shape;312;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3" name="Google Shape;323;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5" name="Google Shape;335;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7" name="Google Shape;347;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9" name="Google Shape;359;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2" name="Google Shape;372;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2" name="Google Shape;382;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2" name="Google Shape;392;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2" name="Google Shape;402;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2" name="Google Shape;412;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4" name="Google Shape;424;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4" name="Google Shape;434;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4" name="Google Shape;444;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9" name="Google Shape;459;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9" name="Google Shape;469;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1" name="Google Shape;481;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1" name="Google Shape;491;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Google Shape;500;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1" name="Google Shape;501;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1" name="Google Shape;511;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4" name="Google Shape;524;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0" name="Google Shape;540;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1"/>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17"/>
        <p:cNvGrpSpPr/>
        <p:nvPr/>
      </p:nvGrpSpPr>
      <p:grpSpPr>
        <a:xfrm>
          <a:off x="0" y="0"/>
          <a:ext cx="0" cy="0"/>
          <a:chOff x="0" y="0"/>
          <a:chExt cx="0" cy="0"/>
        </a:xfrm>
      </p:grpSpPr>
      <p:sp>
        <p:nvSpPr>
          <p:cNvPr id="18" name="Google Shape;18;p42"/>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9"/>
        <p:cNvGrpSpPr/>
        <p:nvPr/>
      </p:nvGrpSpPr>
      <p:grpSpPr>
        <a:xfrm>
          <a:off x="0" y="0"/>
          <a:ext cx="0" cy="0"/>
          <a:chOff x="0" y="0"/>
          <a:chExt cx="0" cy="0"/>
        </a:xfrm>
      </p:grpSpPr>
      <p:sp>
        <p:nvSpPr>
          <p:cNvPr id="20" name="Google Shape;20;p43"/>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1"/>
        <p:cNvGrpSpPr/>
        <p:nvPr/>
      </p:nvGrpSpPr>
      <p:grpSpPr>
        <a:xfrm>
          <a:off x="0" y="0"/>
          <a:ext cx="0" cy="0"/>
          <a:chOff x="0" y="0"/>
          <a:chExt cx="0" cy="0"/>
        </a:xfrm>
      </p:grpSpPr>
      <p:sp>
        <p:nvSpPr>
          <p:cNvPr id="22" name="Google Shape;22;p4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7"/>
        <p:cNvGrpSpPr/>
        <p:nvPr/>
      </p:nvGrpSpPr>
      <p:grpSpPr>
        <a:xfrm>
          <a:off x="0" y="0"/>
          <a:ext cx="0" cy="0"/>
          <a:chOff x="0" y="0"/>
          <a:chExt cx="0" cy="0"/>
        </a:xfrm>
      </p:grpSpPr>
      <p:sp>
        <p:nvSpPr>
          <p:cNvPr id="28" name="Google Shape;28;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4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5"/>
        <p:cNvGrpSpPr/>
        <p:nvPr/>
      </p:nvGrpSpPr>
      <p:grpSpPr>
        <a:xfrm>
          <a:off x="0" y="0"/>
          <a:ext cx="0" cy="0"/>
          <a:chOff x="0" y="0"/>
          <a:chExt cx="0" cy="0"/>
        </a:xfrm>
      </p:grpSpPr>
      <p:sp>
        <p:nvSpPr>
          <p:cNvPr id="36" name="Google Shape;36;p4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p:tgtEl>
                                          <p:spTgt spid="3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7"/>
        <p:cNvGrpSpPr/>
        <p:nvPr/>
      </p:nvGrpSpPr>
      <p:grpSpPr>
        <a:xfrm>
          <a:off x="0" y="0"/>
          <a:ext cx="0" cy="0"/>
          <a:chOff x="0" y="0"/>
          <a:chExt cx="0" cy="0"/>
        </a:xfrm>
      </p:grpSpPr>
      <p:sp>
        <p:nvSpPr>
          <p:cNvPr id="38" name="Google Shape;38;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0" name="Google Shape;4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3"/>
        <p:cNvGrpSpPr/>
        <p:nvPr/>
      </p:nvGrpSpPr>
      <p:grpSpPr>
        <a:xfrm>
          <a:off x="0" y="0"/>
          <a:ext cx="0" cy="0"/>
          <a:chOff x="0" y="0"/>
          <a:chExt cx="0" cy="0"/>
        </a:xfrm>
      </p:grpSpPr>
      <p:sp>
        <p:nvSpPr>
          <p:cNvPr id="44" name="Google Shape;44;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0"/>
        <p:cNvGrpSpPr/>
        <p:nvPr/>
      </p:nvGrpSpPr>
      <p:grpSpPr>
        <a:xfrm>
          <a:off x="0" y="0"/>
          <a:ext cx="0" cy="0"/>
          <a:chOff x="0" y="0"/>
          <a:chExt cx="0" cy="0"/>
        </a:xfrm>
      </p:grpSpPr>
      <p:sp>
        <p:nvSpPr>
          <p:cNvPr id="51" name="Google Shape;51;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5" name="Google Shape;55;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 name="Google Shape;56;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9"/>
        <p:cNvGrpSpPr/>
        <p:nvPr/>
      </p:nvGrpSpPr>
      <p:grpSpPr>
        <a:xfrm>
          <a:off x="0" y="0"/>
          <a:ext cx="0" cy="0"/>
          <a:chOff x="0" y="0"/>
          <a:chExt cx="0" cy="0"/>
        </a:xfrm>
      </p:grpSpPr>
      <p:sp>
        <p:nvSpPr>
          <p:cNvPr id="60" name="Google Shape;60;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4"/>
        <p:cNvGrpSpPr/>
        <p:nvPr/>
      </p:nvGrpSpPr>
      <p:grpSpPr>
        <a:xfrm>
          <a:off x="0" y="0"/>
          <a:ext cx="0" cy="0"/>
          <a:chOff x="0" y="0"/>
          <a:chExt cx="0" cy="0"/>
        </a:xfrm>
      </p:grpSpPr>
      <p:sp>
        <p:nvSpPr>
          <p:cNvPr id="65" name="Google Shape;65;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8"/>
        <p:cNvGrpSpPr/>
        <p:nvPr/>
      </p:nvGrpSpPr>
      <p:grpSpPr>
        <a:xfrm>
          <a:off x="0" y="0"/>
          <a:ext cx="0" cy="0"/>
          <a:chOff x="0" y="0"/>
          <a:chExt cx="0" cy="0"/>
        </a:xfrm>
      </p:grpSpPr>
      <p:sp>
        <p:nvSpPr>
          <p:cNvPr id="69" name="Google Shape;69;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1" name="Google Shape;71;p5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2" name="Google Shape;72;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5"/>
        <p:cNvGrpSpPr/>
        <p:nvPr/>
      </p:nvGrpSpPr>
      <p:grpSpPr>
        <a:xfrm>
          <a:off x="0" y="0"/>
          <a:ext cx="0" cy="0"/>
          <a:chOff x="0" y="0"/>
          <a:chExt cx="0" cy="0"/>
        </a:xfrm>
      </p:grpSpPr>
      <p:sp>
        <p:nvSpPr>
          <p:cNvPr id="76" name="Google Shape;76;p5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54"/>
          <p:cNvSpPr>
            <a:spLocks noGrp="1"/>
          </p:cNvSpPr>
          <p:nvPr>
            <p:ph type="pic" idx="2"/>
          </p:nvPr>
        </p:nvSpPr>
        <p:spPr>
          <a:xfrm>
            <a:off x="5183188" y="987425"/>
            <a:ext cx="6172200" cy="4873625"/>
          </a:xfrm>
          <a:prstGeom prst="rect">
            <a:avLst/>
          </a:prstGeom>
          <a:noFill/>
          <a:ln>
            <a:noFill/>
          </a:ln>
        </p:spPr>
      </p:sp>
      <p:sp>
        <p:nvSpPr>
          <p:cNvPr id="78" name="Google Shape;78;p5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9" name="Google Shape;79;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2"/>
        <p:cNvGrpSpPr/>
        <p:nvPr/>
      </p:nvGrpSpPr>
      <p:grpSpPr>
        <a:xfrm>
          <a:off x="0" y="0"/>
          <a:ext cx="0" cy="0"/>
          <a:chOff x="0" y="0"/>
          <a:chExt cx="0" cy="0"/>
        </a:xfrm>
      </p:grpSpPr>
      <p:sp>
        <p:nvSpPr>
          <p:cNvPr id="83" name="Google Shape;83;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5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8"/>
        <p:cNvGrpSpPr/>
        <p:nvPr/>
      </p:nvGrpSpPr>
      <p:grpSpPr>
        <a:xfrm>
          <a:off x="0" y="0"/>
          <a:ext cx="0" cy="0"/>
          <a:chOff x="0" y="0"/>
          <a:chExt cx="0" cy="0"/>
        </a:xfrm>
      </p:grpSpPr>
      <p:sp>
        <p:nvSpPr>
          <p:cNvPr id="89" name="Google Shape;89;p5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0" name="Google Shape;90;p5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8">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7.jp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hyperlink" Target="https://www.unilever.com/brands/innovation/innovate-with-u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hyperlink" Target="https://www.warc.com/newsandopinion/news/open_innovation_boosts_unilever/30488"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4.png"/><Relationship Id="rId9" Type="http://schemas.openxmlformats.org/officeDocument/2006/relationships/image" Target="../media/image19.jp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6.xml"/><Relationship Id="rId5" Type="http://schemas.openxmlformats.org/officeDocument/2006/relationships/image" Target="../media/image22.png"/><Relationship Id="rId4" Type="http://schemas.openxmlformats.org/officeDocument/2006/relationships/image" Target="../media/image21.jp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24.jp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9.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grpSp>
        <p:nvGrpSpPr>
          <p:cNvPr id="99" name="Google Shape;99;p1"/>
          <p:cNvGrpSpPr/>
          <p:nvPr/>
        </p:nvGrpSpPr>
        <p:grpSpPr>
          <a:xfrm>
            <a:off x="321733" y="0"/>
            <a:ext cx="2024825" cy="1879600"/>
            <a:chOff x="321733" y="0"/>
            <a:chExt cx="2024825" cy="1879600"/>
          </a:xfrm>
        </p:grpSpPr>
        <p:sp>
          <p:nvSpPr>
            <p:cNvPr id="100" name="Google Shape;100;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1" name="Google Shape;101;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102" name="Google Shape;102;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3" name="Google Shape;103;p1"/>
          <p:cNvSpPr txBox="1"/>
          <p:nvPr/>
        </p:nvSpPr>
        <p:spPr>
          <a:xfrm>
            <a:off x="6600686" y="3814575"/>
            <a:ext cx="488646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400"/>
              <a:buFont typeface="Tajawal Medium"/>
              <a:buNone/>
            </a:pPr>
            <a:r>
              <a:rPr lang="en-US" sz="2400" b="0" i="0" u="none" strike="noStrike" cap="none">
                <a:solidFill>
                  <a:srgbClr val="2D3956"/>
                </a:solidFill>
                <a:latin typeface="Tajawal Medium"/>
                <a:ea typeface="Tajawal Medium"/>
                <a:cs typeface="Tajawal Medium"/>
                <a:sym typeface="Tajawal Medium"/>
              </a:rPr>
              <a:t>Prepared by Dr. Aya Mohamed</a:t>
            </a:r>
            <a:endParaRPr/>
          </a:p>
        </p:txBody>
      </p:sp>
      <p:sp>
        <p:nvSpPr>
          <p:cNvPr id="104" name="Google Shape;104;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5" name="Google Shape;105;p1"/>
          <p:cNvSpPr txBox="1"/>
          <p:nvPr/>
        </p:nvSpPr>
        <p:spPr>
          <a:xfrm>
            <a:off x="6550866" y="2424037"/>
            <a:ext cx="4575291" cy="76944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8E5A6D"/>
              </a:buClr>
              <a:buSzPts val="4400"/>
              <a:buFont typeface="Tajawal Medium"/>
              <a:buNone/>
            </a:pPr>
            <a:r>
              <a:rPr lang="en-US" sz="4400" b="1" i="0" u="none" strike="noStrike" cap="none">
                <a:solidFill>
                  <a:srgbClr val="8E5A6D"/>
                </a:solidFill>
                <a:latin typeface="Tajawal Medium"/>
                <a:ea typeface="Tajawal Medium"/>
                <a:cs typeface="Tajawal Medium"/>
                <a:sym typeface="Tajawal Medium"/>
              </a:rPr>
              <a:t>Design Thinking</a:t>
            </a:r>
            <a:endParaRPr/>
          </a:p>
        </p:txBody>
      </p:sp>
      <p:sp>
        <p:nvSpPr>
          <p:cNvPr id="106" name="Google Shape;106;p1"/>
          <p:cNvSpPr/>
          <p:nvPr/>
        </p:nvSpPr>
        <p:spPr>
          <a:xfrm>
            <a:off x="6594456" y="6043084"/>
            <a:ext cx="427833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800"/>
              <a:buFont typeface="Tajawal Medium"/>
              <a:buNone/>
            </a:pPr>
            <a:r>
              <a:rPr lang="en-US" sz="2800" b="1" i="0" u="none" strike="noStrike" cap="none">
                <a:solidFill>
                  <a:srgbClr val="2D3956"/>
                </a:solidFill>
                <a:latin typeface="Tajawal Medium"/>
                <a:ea typeface="Tajawal Medium"/>
                <a:cs typeface="Tajawal Medium"/>
                <a:sym typeface="Tajawal Medium"/>
              </a:rPr>
              <a:t>Lecture Two </a:t>
            </a:r>
            <a:endParaRPr/>
          </a:p>
        </p:txBody>
      </p:sp>
      <p:pic>
        <p:nvPicPr>
          <p:cNvPr id="107" name="Google Shape;107;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08" name="Google Shape;108;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9" name="Google Shape;109;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10" name="Google Shape;110;p1"/>
          <p:cNvSpPr txBox="1"/>
          <p:nvPr/>
        </p:nvSpPr>
        <p:spPr>
          <a:xfrm>
            <a:off x="7081460" y="5327472"/>
            <a:ext cx="4794902"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ENT 621</a:t>
            </a:r>
            <a:endParaRPr/>
          </a:p>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Master of Entrepreneurship (semester 2)</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117" name="Google Shape;117;p2"/>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118" name="Google Shape;118;p2"/>
          <p:cNvSpPr txBox="1"/>
          <p:nvPr/>
        </p:nvSpPr>
        <p:spPr>
          <a:xfrm>
            <a:off x="1986137" y="437584"/>
            <a:ext cx="6641027"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00"/>
              </a:buClr>
              <a:buSzPts val="2800"/>
              <a:buFont typeface="Tajawal Medium"/>
              <a:buNone/>
            </a:pPr>
            <a:r>
              <a:rPr lang="en-US" sz="2800" b="1" i="0" u="none" strike="noStrike" cap="none">
                <a:solidFill>
                  <a:srgbClr val="FFFF00"/>
                </a:solidFill>
                <a:latin typeface="Tajawal Medium"/>
                <a:ea typeface="Tajawal Medium"/>
                <a:cs typeface="Tajawal Medium"/>
                <a:sym typeface="Tajawal Medium"/>
              </a:rPr>
              <a:t>In Previous Lecture: </a:t>
            </a:r>
            <a:r>
              <a:rPr lang="en-US" sz="2800" b="1" i="0" u="none" strike="noStrike" cap="none">
                <a:solidFill>
                  <a:srgbClr val="FFFFFF"/>
                </a:solidFill>
                <a:latin typeface="Tajawal Medium"/>
                <a:ea typeface="Tajawal Medium"/>
                <a:cs typeface="Tajawal Medium"/>
                <a:sym typeface="Tajawal Medium"/>
              </a:rPr>
              <a:t>Design Thinking</a:t>
            </a:r>
            <a:endParaRPr/>
          </a:p>
        </p:txBody>
      </p:sp>
      <p:sp>
        <p:nvSpPr>
          <p:cNvPr id="119" name="Google Shape;119;p2"/>
          <p:cNvSpPr/>
          <p:nvPr/>
        </p:nvSpPr>
        <p:spPr>
          <a:xfrm>
            <a:off x="0" y="258375"/>
            <a:ext cx="1771923"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20" name="Google Shape;120;p2"/>
          <p:cNvSpPr txBox="1"/>
          <p:nvPr/>
        </p:nvSpPr>
        <p:spPr>
          <a:xfrm>
            <a:off x="-29543" y="596048"/>
            <a:ext cx="1821602"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Topics  </a:t>
            </a:r>
            <a:endParaRPr/>
          </a:p>
        </p:txBody>
      </p:sp>
      <p:sp>
        <p:nvSpPr>
          <p:cNvPr id="121" name="Google Shape;121;p2"/>
          <p:cNvSpPr txBox="1"/>
          <p:nvPr/>
        </p:nvSpPr>
        <p:spPr>
          <a:xfrm>
            <a:off x="1524001" y="1752182"/>
            <a:ext cx="8879458" cy="2646878"/>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The Emergence of Design thinking </a:t>
            </a:r>
            <a:endParaRPr/>
          </a:p>
          <a:p>
            <a:pPr marL="342900" marR="0" lvl="0" indent="-3429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The core concepts of design thinking </a:t>
            </a:r>
            <a:endParaRPr/>
          </a:p>
          <a:p>
            <a:pPr marL="342900" marR="0" lvl="0" indent="-3429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What is Design Thinking? </a:t>
            </a:r>
            <a:endParaRPr/>
          </a:p>
          <a:p>
            <a:pPr marL="0" marR="0" lvl="0" indent="0" algn="l" rtl="0">
              <a:lnSpc>
                <a:spcPct val="100000"/>
              </a:lnSpc>
              <a:spcBef>
                <a:spcPts val="0"/>
              </a:spcBef>
              <a:spcAft>
                <a:spcPts val="0"/>
              </a:spcAft>
              <a:buClr>
                <a:schemeClr val="dk1"/>
              </a:buClr>
              <a:buSzPts val="2800"/>
              <a:buFont typeface="Calibri"/>
              <a:buNone/>
            </a:pPr>
            <a:endParaRPr sz="2800" b="0" i="0" u="none" strike="noStrike" cap="none">
              <a:solidFill>
                <a:srgbClr val="2D3956"/>
              </a:solidFill>
              <a:latin typeface="Tajawal ExtraBold"/>
              <a:ea typeface="Tajawal ExtraBold"/>
              <a:cs typeface="Tajawal ExtraBold"/>
              <a:sym typeface="Tajawal ExtraBold"/>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The features of Design Thinking </a:t>
            </a:r>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Convergent Vs Divergent Thinking </a:t>
            </a:r>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2D3956"/>
              </a:solidFill>
              <a:latin typeface="Tajawal ExtraBold"/>
              <a:ea typeface="Tajawal ExtraBold"/>
              <a:cs typeface="Tajawal ExtraBold"/>
              <a:sym typeface="Tajawal ExtraBold"/>
            </a:endParaRPr>
          </a:p>
        </p:txBody>
      </p:sp>
      <p:pic>
        <p:nvPicPr>
          <p:cNvPr id="123" name="Google Shape;123;p2"/>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24" name="Google Shape;124;p2"/>
          <p:cNvPicPr preferRelativeResize="0"/>
          <p:nvPr/>
        </p:nvPicPr>
        <p:blipFill rotWithShape="1">
          <a:blip r:embed="rId4">
            <a:alphaModFix/>
          </a:blip>
          <a:srcRect/>
          <a:stretch/>
        </p:blipFill>
        <p:spPr>
          <a:xfrm>
            <a:off x="9175057" y="248508"/>
            <a:ext cx="2649477" cy="1166001"/>
          </a:xfrm>
          <a:prstGeom prst="rect">
            <a:avLst/>
          </a:prstGeom>
          <a:noFill/>
          <a:ln>
            <a:noFill/>
          </a:ln>
        </p:spPr>
      </p:pic>
      <p:sp>
        <p:nvSpPr>
          <p:cNvPr id="125" name="Google Shape;125;p2"/>
          <p:cNvSpPr/>
          <p:nvPr/>
        </p:nvSpPr>
        <p:spPr>
          <a:xfrm>
            <a:off x="1846405" y="4684688"/>
            <a:ext cx="2128565"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Features</a:t>
            </a:r>
            <a:endParaRPr sz="2400" b="0" i="0" u="none" strike="noStrike" cap="none">
              <a:solidFill>
                <a:srgbClr val="FFFFFF"/>
              </a:solidFill>
              <a:latin typeface="Calibri"/>
              <a:ea typeface="Calibri"/>
              <a:cs typeface="Calibri"/>
              <a:sym typeface="Calibri"/>
            </a:endParaRPr>
          </a:p>
        </p:txBody>
      </p:sp>
      <p:sp>
        <p:nvSpPr>
          <p:cNvPr id="126" name="Google Shape;126;p2"/>
          <p:cNvSpPr/>
          <p:nvPr/>
        </p:nvSpPr>
        <p:spPr>
          <a:xfrm>
            <a:off x="4350219" y="4662663"/>
            <a:ext cx="2547657"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Process</a:t>
            </a:r>
            <a:endParaRPr sz="2400" b="0" i="0" u="none" strike="noStrike" cap="none">
              <a:solidFill>
                <a:srgbClr val="FFFFFF"/>
              </a:solidFill>
              <a:latin typeface="Calibri"/>
              <a:ea typeface="Calibri"/>
              <a:cs typeface="Calibri"/>
              <a:sym typeface="Calibri"/>
            </a:endParaRPr>
          </a:p>
        </p:txBody>
      </p:sp>
      <p:sp>
        <p:nvSpPr>
          <p:cNvPr id="127" name="Google Shape;127;p2"/>
          <p:cNvSpPr/>
          <p:nvPr/>
        </p:nvSpPr>
        <p:spPr>
          <a:xfrm>
            <a:off x="7239284" y="4638672"/>
            <a:ext cx="2683861"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Thinking </a:t>
            </a:r>
            <a:endParaRPr sz="2400" b="0" i="0" u="none" strike="noStrike" cap="none">
              <a:solidFill>
                <a:srgbClr val="FFFFFF"/>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133" name="Google Shape;133;p3"/>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134" name="Google Shape;134;p3"/>
          <p:cNvSpPr txBox="1"/>
          <p:nvPr/>
        </p:nvSpPr>
        <p:spPr>
          <a:xfrm>
            <a:off x="1986137" y="437584"/>
            <a:ext cx="6641027"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00"/>
              </a:buClr>
              <a:buSzPts val="2800"/>
              <a:buFont typeface="Tajawal Medium"/>
              <a:buNone/>
            </a:pPr>
            <a:r>
              <a:rPr lang="en-US" sz="2800" b="1" i="0" u="none" strike="noStrike" cap="none">
                <a:solidFill>
                  <a:srgbClr val="FFFF00"/>
                </a:solidFill>
                <a:latin typeface="Tajawal Medium"/>
                <a:ea typeface="Tajawal Medium"/>
                <a:cs typeface="Tajawal Medium"/>
                <a:sym typeface="Tajawal Medium"/>
              </a:rPr>
              <a:t>In This Lecture: </a:t>
            </a:r>
            <a:r>
              <a:rPr lang="en-US" sz="2800" b="1" i="0" u="none" strike="noStrike" cap="none">
                <a:solidFill>
                  <a:srgbClr val="FFFFFF"/>
                </a:solidFill>
                <a:latin typeface="Tajawal Medium"/>
                <a:ea typeface="Tajawal Medium"/>
                <a:cs typeface="Tajawal Medium"/>
                <a:sym typeface="Tajawal Medium"/>
              </a:rPr>
              <a:t>Design Thinking</a:t>
            </a:r>
            <a:endParaRPr/>
          </a:p>
        </p:txBody>
      </p:sp>
      <p:sp>
        <p:nvSpPr>
          <p:cNvPr id="135" name="Google Shape;135;p3"/>
          <p:cNvSpPr/>
          <p:nvPr/>
        </p:nvSpPr>
        <p:spPr>
          <a:xfrm>
            <a:off x="0" y="258375"/>
            <a:ext cx="1771923"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36" name="Google Shape;136;p3"/>
          <p:cNvSpPr txBox="1"/>
          <p:nvPr/>
        </p:nvSpPr>
        <p:spPr>
          <a:xfrm>
            <a:off x="-29543" y="596048"/>
            <a:ext cx="1821602"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Topics  </a:t>
            </a:r>
            <a:endParaRPr/>
          </a:p>
        </p:txBody>
      </p:sp>
      <p:sp>
        <p:nvSpPr>
          <p:cNvPr id="137" name="Google Shape;137;p3"/>
          <p:cNvSpPr txBox="1"/>
          <p:nvPr/>
        </p:nvSpPr>
        <p:spPr>
          <a:xfrm>
            <a:off x="1483868" y="2279266"/>
            <a:ext cx="9176021" cy="2308324"/>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Detailed Convergent Vs Divergent Thinking in DT</a:t>
            </a:r>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Tips to get the most out of divergent &amp; convergent exercises</a:t>
            </a:r>
            <a:endParaRPr/>
          </a:p>
          <a:p>
            <a:pPr marL="0" marR="0" lvl="0" indent="0" algn="l" rtl="0">
              <a:lnSpc>
                <a:spcPct val="100000"/>
              </a:lnSpc>
              <a:spcBef>
                <a:spcPts val="0"/>
              </a:spcBef>
              <a:spcAft>
                <a:spcPts val="0"/>
              </a:spcAft>
              <a:buNone/>
            </a:pPr>
            <a:endParaRPr sz="2400" b="0" i="0" u="none" strike="noStrike" cap="none">
              <a:solidFill>
                <a:srgbClr val="2D3956"/>
              </a:solidFill>
              <a:latin typeface="Tajawal ExtraBold"/>
              <a:ea typeface="Tajawal ExtraBold"/>
              <a:cs typeface="Tajawal ExtraBold"/>
              <a:sym typeface="Tajawal ExtraBold"/>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The Meaning of Co-design</a:t>
            </a:r>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Unilever Case Study </a:t>
            </a:r>
            <a:endParaRPr sz="2400" b="0" i="0" u="none" strike="noStrike" cap="none">
              <a:solidFill>
                <a:srgbClr val="2D3956"/>
              </a:solidFill>
              <a:latin typeface="Tajawal ExtraBold"/>
              <a:ea typeface="Tajawal ExtraBold"/>
              <a:cs typeface="Tajawal ExtraBold"/>
              <a:sym typeface="Tajawal ExtraBold"/>
            </a:endParaRPr>
          </a:p>
          <a:p>
            <a:pPr marL="342900" marR="0" lvl="0" indent="-342900" algn="l" rtl="0">
              <a:lnSpc>
                <a:spcPct val="100000"/>
              </a:lnSpc>
              <a:spcBef>
                <a:spcPts val="0"/>
              </a:spcBef>
              <a:spcAft>
                <a:spcPts val="0"/>
              </a:spcAft>
              <a:buClr>
                <a:srgbClr val="000000"/>
              </a:buClr>
              <a:buSzPts val="2400"/>
              <a:buFont typeface="Noto Sans Symbols"/>
              <a:buChar char="❑"/>
            </a:pPr>
            <a:r>
              <a:rPr lang="en-US" sz="2400" b="1" i="0" u="none" strike="noStrike" cap="none">
                <a:solidFill>
                  <a:srgbClr val="000000"/>
                </a:solidFill>
                <a:latin typeface="Calibri"/>
                <a:ea typeface="Calibri"/>
                <a:cs typeface="Calibri"/>
                <a:sym typeface="Calibri"/>
              </a:rPr>
              <a:t>Facilitate Design Thinking in Your Team</a:t>
            </a:r>
            <a:endParaRPr/>
          </a:p>
        </p:txBody>
      </p:sp>
      <p:pic>
        <p:nvPicPr>
          <p:cNvPr id="139" name="Google Shape;139;p3"/>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40" name="Google Shape;140;p3"/>
          <p:cNvPicPr preferRelativeResize="0"/>
          <p:nvPr/>
        </p:nvPicPr>
        <p:blipFill rotWithShape="1">
          <a:blip r:embed="rId4">
            <a:alphaModFix/>
          </a:blip>
          <a:srcRect/>
          <a:stretch/>
        </p:blipFill>
        <p:spPr>
          <a:xfrm>
            <a:off x="9175057" y="248508"/>
            <a:ext cx="2649477" cy="1166001"/>
          </a:xfrm>
          <a:prstGeom prst="rect">
            <a:avLst/>
          </a:prstGeom>
          <a:noFill/>
          <a:ln>
            <a:noFill/>
          </a:ln>
        </p:spPr>
      </p:pic>
      <p:sp>
        <p:nvSpPr>
          <p:cNvPr id="141" name="Google Shape;141;p3"/>
          <p:cNvSpPr/>
          <p:nvPr/>
        </p:nvSpPr>
        <p:spPr>
          <a:xfrm>
            <a:off x="1846405" y="4684688"/>
            <a:ext cx="2128565"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Process</a:t>
            </a:r>
            <a:endParaRPr sz="2400" b="0" i="0" u="none" strike="noStrike" cap="none">
              <a:solidFill>
                <a:srgbClr val="FFFFFF"/>
              </a:solidFill>
              <a:latin typeface="Calibri"/>
              <a:ea typeface="Calibri"/>
              <a:cs typeface="Calibri"/>
              <a:sym typeface="Calibri"/>
            </a:endParaRPr>
          </a:p>
        </p:txBody>
      </p:sp>
      <p:sp>
        <p:nvSpPr>
          <p:cNvPr id="142" name="Google Shape;142;p3"/>
          <p:cNvSpPr/>
          <p:nvPr/>
        </p:nvSpPr>
        <p:spPr>
          <a:xfrm>
            <a:off x="4350219" y="4662663"/>
            <a:ext cx="2547657"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Problem Space</a:t>
            </a:r>
            <a:endParaRPr sz="2400" b="0" i="0" u="none" strike="noStrike" cap="none">
              <a:solidFill>
                <a:srgbClr val="FFFFFF"/>
              </a:solidFill>
              <a:latin typeface="Calibri"/>
              <a:ea typeface="Calibri"/>
              <a:cs typeface="Calibri"/>
              <a:sym typeface="Calibri"/>
            </a:endParaRPr>
          </a:p>
        </p:txBody>
      </p:sp>
      <p:sp>
        <p:nvSpPr>
          <p:cNvPr id="143" name="Google Shape;143;p3"/>
          <p:cNvSpPr/>
          <p:nvPr/>
        </p:nvSpPr>
        <p:spPr>
          <a:xfrm>
            <a:off x="7239284" y="4638672"/>
            <a:ext cx="2683861"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Solution Space</a:t>
            </a:r>
            <a:endParaRPr sz="2400" b="0" i="0" u="none" strike="noStrike" cap="none">
              <a:solidFill>
                <a:srgbClr val="FFFFFF"/>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4"/>
          <p:cNvSpPr/>
          <p:nvPr/>
        </p:nvSpPr>
        <p:spPr>
          <a:xfrm rot="10800000" flipH="1">
            <a:off x="1" y="0"/>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50" name="Google Shape;150;p4"/>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52" name="Google Shape;152;p4"/>
          <p:cNvPicPr preferRelativeResize="0"/>
          <p:nvPr/>
        </p:nvPicPr>
        <p:blipFill rotWithShape="1">
          <a:blip r:embed="rId4">
            <a:alphaModFix/>
          </a:blip>
          <a:srcRect/>
          <a:stretch/>
        </p:blipFill>
        <p:spPr>
          <a:xfrm>
            <a:off x="10113599" y="86400"/>
            <a:ext cx="1752882" cy="771421"/>
          </a:xfrm>
          <a:prstGeom prst="rect">
            <a:avLst/>
          </a:prstGeom>
          <a:noFill/>
          <a:ln>
            <a:noFill/>
          </a:ln>
        </p:spPr>
      </p:pic>
      <p:pic>
        <p:nvPicPr>
          <p:cNvPr id="153" name="Google Shape;153;p4"/>
          <p:cNvPicPr preferRelativeResize="0"/>
          <p:nvPr/>
        </p:nvPicPr>
        <p:blipFill rotWithShape="1">
          <a:blip r:embed="rId5">
            <a:alphaModFix/>
          </a:blip>
          <a:srcRect l="15434" t="18148" r="19805" b="7949"/>
          <a:stretch/>
        </p:blipFill>
        <p:spPr>
          <a:xfrm>
            <a:off x="1121328" y="648698"/>
            <a:ext cx="8666752" cy="556060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5"/>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59" name="Google Shape;159;p5"/>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160" name="Google Shape;160;p5"/>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1" name="Google Shape;161;p5"/>
          <p:cNvSpPr/>
          <p:nvPr/>
        </p:nvSpPr>
        <p:spPr>
          <a:xfrm>
            <a:off x="1181062" y="1881541"/>
            <a:ext cx="9345750"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2" name="Google Shape;162;p5"/>
          <p:cNvSpPr txBox="1"/>
          <p:nvPr/>
        </p:nvSpPr>
        <p:spPr>
          <a:xfrm>
            <a:off x="1181063" y="546619"/>
            <a:ext cx="9291670" cy="58785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0" i="0" u="none" strike="noStrike" cap="none">
                <a:solidFill>
                  <a:srgbClr val="FF0000"/>
                </a:solidFill>
                <a:latin typeface="Tajawal ExtraBold"/>
                <a:ea typeface="Tajawal ExtraBold"/>
                <a:cs typeface="Tajawal ExtraBold"/>
                <a:sym typeface="Tajawal ExtraBold"/>
              </a:rPr>
              <a:t>Divergent</a:t>
            </a:r>
            <a:r>
              <a:rPr lang="en-US" sz="4000" b="0" i="0" u="none" strike="noStrike" cap="none">
                <a:solidFill>
                  <a:srgbClr val="8E5A6D"/>
                </a:solidFill>
                <a:latin typeface="Tajawal ExtraBold"/>
                <a:ea typeface="Tajawal ExtraBold"/>
                <a:cs typeface="Tajawal ExtraBold"/>
                <a:sym typeface="Tajawal ExtraBold"/>
              </a:rPr>
              <a:t> Vs </a:t>
            </a:r>
            <a:r>
              <a:rPr lang="en-US" sz="4000" b="0" i="0" u="none" strike="noStrike" cap="none">
                <a:solidFill>
                  <a:srgbClr val="FF0000"/>
                </a:solidFill>
                <a:latin typeface="Tajawal ExtraBold"/>
                <a:ea typeface="Tajawal ExtraBold"/>
                <a:cs typeface="Tajawal ExtraBold"/>
                <a:sym typeface="Tajawal ExtraBold"/>
              </a:rPr>
              <a:t>Convergent</a:t>
            </a:r>
            <a:r>
              <a:rPr lang="en-US" sz="4000" b="0" i="0" u="none" strike="noStrike" cap="none">
                <a:solidFill>
                  <a:srgbClr val="8E5A6D"/>
                </a:solidFill>
                <a:latin typeface="Tajawal ExtraBold"/>
                <a:ea typeface="Tajawal ExtraBold"/>
                <a:cs typeface="Tajawal ExtraBold"/>
                <a:sym typeface="Tajawal ExtraBold"/>
              </a:rPr>
              <a:t> Thinking: What's the Difference?</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r>
              <a:rPr lang="en-US" sz="2200">
                <a:solidFill>
                  <a:srgbClr val="2D3956"/>
                </a:solidFill>
                <a:latin typeface="Tajawal ExtraBold"/>
                <a:ea typeface="Tajawal ExtraBold"/>
                <a:cs typeface="Tajawal ExtraBold"/>
                <a:sym typeface="Tajawal ExtraBold"/>
              </a:rPr>
              <a:t>Divergence and convergence is a </a:t>
            </a:r>
            <a:r>
              <a:rPr lang="en-US" sz="2200">
                <a:solidFill>
                  <a:srgbClr val="FF0000"/>
                </a:solidFill>
                <a:latin typeface="Tajawal ExtraBold"/>
                <a:ea typeface="Tajawal ExtraBold"/>
                <a:cs typeface="Tajawal ExtraBold"/>
                <a:sym typeface="Tajawal ExtraBold"/>
              </a:rPr>
              <a:t>problem-solving method </a:t>
            </a:r>
            <a:r>
              <a:rPr lang="en-US" sz="2200">
                <a:solidFill>
                  <a:srgbClr val="2D3956"/>
                </a:solidFill>
                <a:latin typeface="Tajawal ExtraBold"/>
                <a:ea typeface="Tajawal ExtraBold"/>
                <a:cs typeface="Tajawal ExtraBold"/>
                <a:sym typeface="Tajawal ExtraBold"/>
              </a:rPr>
              <a:t>that emphasizes empathy, experimentation, and iteration. It is a </a:t>
            </a:r>
            <a:r>
              <a:rPr lang="en-US" sz="2200">
                <a:solidFill>
                  <a:srgbClr val="FF0000"/>
                </a:solidFill>
                <a:latin typeface="Tajawal ExtraBold"/>
                <a:ea typeface="Tajawal ExtraBold"/>
                <a:cs typeface="Tajawal ExtraBold"/>
                <a:sym typeface="Tajawal ExtraBold"/>
              </a:rPr>
              <a:t>human-centered</a:t>
            </a:r>
            <a:r>
              <a:rPr lang="en-US" sz="2200">
                <a:solidFill>
                  <a:srgbClr val="2D3956"/>
                </a:solidFill>
                <a:latin typeface="Tajawal ExtraBold"/>
                <a:ea typeface="Tajawal ExtraBold"/>
                <a:cs typeface="Tajawal ExtraBold"/>
                <a:sym typeface="Tajawal ExtraBold"/>
              </a:rPr>
              <a:t> design approach that focuses on understanding people's needs, behaviors, and motivations to design creative solutions that meet those needs effectively.</a:t>
            </a:r>
            <a:endParaRPr/>
          </a:p>
          <a:p>
            <a:pPr marL="0" marR="0" lvl="0" indent="0" algn="l" rtl="0">
              <a:spcBef>
                <a:spcPts val="0"/>
              </a:spcBef>
              <a:spcAft>
                <a:spcPts val="0"/>
              </a:spcAft>
              <a:buNone/>
            </a:pPr>
            <a:r>
              <a:rPr lang="en-US" sz="2400">
                <a:solidFill>
                  <a:schemeClr val="dk1"/>
                </a:solidFill>
                <a:highlight>
                  <a:srgbClr val="FFFF00"/>
                </a:highlight>
                <a:latin typeface="Calibri"/>
                <a:ea typeface="Calibri"/>
                <a:cs typeface="Calibri"/>
                <a:sym typeface="Calibri"/>
              </a:rPr>
              <a:t>Divergence and convergence are like the inhale and exhale </a:t>
            </a:r>
            <a:r>
              <a:rPr lang="en-US" sz="2400">
                <a:solidFill>
                  <a:schemeClr val="dk1"/>
                </a:solidFill>
                <a:latin typeface="Calibri"/>
                <a:ea typeface="Calibri"/>
                <a:cs typeface="Calibri"/>
                <a:sym typeface="Calibri"/>
              </a:rPr>
              <a:t>of the design thinking process. Divergence creates space and possibilities, while convergence brings focus and direction. Designers move back and forth between these two processes throughout the design thinking process, building on the insights and ideas generated during each cycle to refine and improve the solution.</a:t>
            </a:r>
            <a:endParaRPr sz="22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2D3956"/>
              </a:solidFill>
              <a:latin typeface="Tajawal ExtraBold"/>
              <a:ea typeface="Tajawal ExtraBold"/>
              <a:cs typeface="Tajawal ExtraBold"/>
              <a:sym typeface="Tajawal ExtraBold"/>
            </a:endParaRPr>
          </a:p>
        </p:txBody>
      </p:sp>
      <p:pic>
        <p:nvPicPr>
          <p:cNvPr id="164" name="Google Shape;164;p5"/>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6"/>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70" name="Google Shape;170;p6"/>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171" name="Google Shape;171;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2" name="Google Shape;172;p6"/>
          <p:cNvSpPr/>
          <p:nvPr/>
        </p:nvSpPr>
        <p:spPr>
          <a:xfrm>
            <a:off x="1181062" y="1881541"/>
            <a:ext cx="9345750"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3" name="Google Shape;173;p6"/>
          <p:cNvSpPr txBox="1"/>
          <p:nvPr/>
        </p:nvSpPr>
        <p:spPr>
          <a:xfrm>
            <a:off x="1181063" y="546619"/>
            <a:ext cx="9291670" cy="56630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0000"/>
                </a:solidFill>
                <a:latin typeface="Tajawal ExtraBold"/>
                <a:ea typeface="Tajawal ExtraBold"/>
                <a:cs typeface="Tajawal ExtraBold"/>
                <a:sym typeface="Tajawal ExtraBold"/>
              </a:rPr>
              <a:t>Divergent</a:t>
            </a:r>
            <a:r>
              <a:rPr lang="en-US" sz="4000">
                <a:solidFill>
                  <a:srgbClr val="8E5A6D"/>
                </a:solidFill>
                <a:latin typeface="Tajawal ExtraBold"/>
                <a:ea typeface="Tajawal ExtraBold"/>
                <a:cs typeface="Tajawal ExtraBold"/>
                <a:sym typeface="Tajawal ExtraBold"/>
              </a:rPr>
              <a:t> Vs </a:t>
            </a:r>
            <a:r>
              <a:rPr lang="en-US" sz="4000">
                <a:solidFill>
                  <a:srgbClr val="FF0000"/>
                </a:solidFill>
                <a:latin typeface="Tajawal ExtraBold"/>
                <a:ea typeface="Tajawal ExtraBold"/>
                <a:cs typeface="Tajawal ExtraBold"/>
                <a:sym typeface="Tajawal ExtraBold"/>
              </a:rPr>
              <a:t>Convergent</a:t>
            </a:r>
            <a:endParaRPr/>
          </a:p>
          <a:p>
            <a:pPr marL="0" marR="0" lvl="0" indent="0" algn="l" rtl="0">
              <a:spcBef>
                <a:spcPts val="0"/>
              </a:spcBef>
              <a:spcAft>
                <a:spcPts val="0"/>
              </a:spcAft>
              <a:buNone/>
            </a:pPr>
            <a:endParaRPr sz="4000">
              <a:solidFill>
                <a:srgbClr val="FF0000"/>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r>
              <a:rPr lang="en-US" sz="2400" b="1">
                <a:solidFill>
                  <a:schemeClr val="dk1"/>
                </a:solidFill>
                <a:highlight>
                  <a:srgbClr val="FFFF00"/>
                </a:highlight>
                <a:latin typeface="Calibri"/>
                <a:ea typeface="Calibri"/>
                <a:cs typeface="Calibri"/>
                <a:sym typeface="Calibri"/>
              </a:rPr>
              <a:t>What is divergence?</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Divergence is the process of exploring and generating a wide range of ideas and possibilities without any judgment or criticism. Divergent thinking allows designers to expand the possibilities and consider different perspectives, angles, and dimensions of the problem.</a:t>
            </a:r>
            <a:endParaRPr/>
          </a:p>
          <a:p>
            <a:pPr marL="0" marR="0" lvl="0" indent="0" algn="l" rtl="0">
              <a:spcBef>
                <a:spcPts val="0"/>
              </a:spcBef>
              <a:spcAft>
                <a:spcPts val="0"/>
              </a:spcAft>
              <a:buNone/>
            </a:pPr>
            <a:r>
              <a:rPr lang="en-US" sz="2400" b="1">
                <a:solidFill>
                  <a:schemeClr val="dk1"/>
                </a:solidFill>
                <a:highlight>
                  <a:srgbClr val="FFFF00"/>
                </a:highlight>
                <a:latin typeface="Calibri"/>
                <a:ea typeface="Calibri"/>
                <a:cs typeface="Calibri"/>
                <a:sym typeface="Calibri"/>
              </a:rPr>
              <a:t>What is convergence?</a:t>
            </a:r>
            <a:endParaRPr sz="2400">
              <a:solidFill>
                <a:schemeClr val="dk1"/>
              </a:solidFill>
              <a:highlight>
                <a:srgbClr val="FFFF00"/>
              </a:highlight>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Convergent thinking refers to the process of selecting, evaluating, and refining the most promising ideas from the divergent phase. It involves narrowing down and refining possibilities by selecting the best ideas and combining them to create a coherent and effective solution.</a:t>
            </a:r>
            <a:endParaRPr/>
          </a:p>
          <a:p>
            <a:pPr marL="0" marR="0" lvl="0" indent="0" algn="l" rtl="0">
              <a:spcBef>
                <a:spcPts val="0"/>
              </a:spcBef>
              <a:spcAft>
                <a:spcPts val="0"/>
              </a:spcAft>
              <a:buNone/>
            </a:pPr>
            <a:endParaRPr sz="1800">
              <a:solidFill>
                <a:srgbClr val="2D3956"/>
              </a:solidFill>
              <a:latin typeface="Tajawal ExtraBold"/>
              <a:ea typeface="Tajawal ExtraBold"/>
              <a:cs typeface="Tajawal ExtraBold"/>
              <a:sym typeface="Tajawal ExtraBold"/>
            </a:endParaRPr>
          </a:p>
        </p:txBody>
      </p:sp>
      <p:pic>
        <p:nvPicPr>
          <p:cNvPr id="175" name="Google Shape;175;p6"/>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7"/>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1" name="Google Shape;181;p7"/>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82" name="Google Shape;182;p7"/>
          <p:cNvSpPr/>
          <p:nvPr/>
        </p:nvSpPr>
        <p:spPr>
          <a:xfrm>
            <a:off x="885697" y="5149431"/>
            <a:ext cx="10868980" cy="1389996"/>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US" sz="2400" b="1">
                <a:solidFill>
                  <a:schemeClr val="dk1"/>
                </a:solidFill>
                <a:latin typeface="Calibri"/>
                <a:ea typeface="Calibri"/>
                <a:cs typeface="Calibri"/>
                <a:sym typeface="Calibri"/>
              </a:rPr>
              <a:t>Divergent and convergent phases are </a:t>
            </a:r>
            <a:r>
              <a:rPr lang="en-US" sz="2400" b="1">
                <a:solidFill>
                  <a:schemeClr val="dk1"/>
                </a:solidFill>
                <a:highlight>
                  <a:srgbClr val="FFFF00"/>
                </a:highlight>
                <a:latin typeface="Calibri"/>
                <a:ea typeface="Calibri"/>
                <a:cs typeface="Calibri"/>
                <a:sym typeface="Calibri"/>
              </a:rPr>
              <a:t>non-linear</a:t>
            </a:r>
            <a:r>
              <a:rPr lang="en-US" sz="2400" b="1">
                <a:solidFill>
                  <a:schemeClr val="dk1"/>
                </a:solidFill>
                <a:latin typeface="Calibri"/>
                <a:ea typeface="Calibri"/>
                <a:cs typeface="Calibri"/>
                <a:sym typeface="Calibri"/>
              </a:rPr>
              <a:t>, meaning that when facilitating this process, you may move back and forth as you discover new insights during convergence.</a:t>
            </a:r>
            <a:endParaRPr sz="2400" b="1">
              <a:solidFill>
                <a:srgbClr val="0A1F61"/>
              </a:solidFill>
              <a:latin typeface="Tajawal ExtraBold"/>
              <a:ea typeface="Tajawal ExtraBold"/>
              <a:cs typeface="Tajawal ExtraBold"/>
              <a:sym typeface="Tajawal ExtraBold"/>
            </a:endParaRPr>
          </a:p>
        </p:txBody>
      </p:sp>
      <p:pic>
        <p:nvPicPr>
          <p:cNvPr id="184" name="Google Shape;184;p7"/>
          <p:cNvPicPr preferRelativeResize="0"/>
          <p:nvPr/>
        </p:nvPicPr>
        <p:blipFill rotWithShape="1">
          <a:blip r:embed="rId4">
            <a:alphaModFix/>
          </a:blip>
          <a:srcRect/>
          <a:stretch/>
        </p:blipFill>
        <p:spPr>
          <a:xfrm>
            <a:off x="9923145" y="6311380"/>
            <a:ext cx="1879649" cy="309233"/>
          </a:xfrm>
          <a:prstGeom prst="rect">
            <a:avLst/>
          </a:prstGeom>
          <a:noFill/>
          <a:ln>
            <a:noFill/>
          </a:ln>
        </p:spPr>
      </p:pic>
      <p:sp>
        <p:nvSpPr>
          <p:cNvPr id="185" name="Google Shape;185;p7"/>
          <p:cNvSpPr/>
          <p:nvPr/>
        </p:nvSpPr>
        <p:spPr>
          <a:xfrm>
            <a:off x="6223644" y="1236306"/>
            <a:ext cx="5515928" cy="696024"/>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US" sz="3600">
                <a:solidFill>
                  <a:srgbClr val="0A1F61"/>
                </a:solidFill>
                <a:latin typeface="Tajawal ExtraBold"/>
                <a:ea typeface="Tajawal ExtraBold"/>
                <a:cs typeface="Tajawal ExtraBold"/>
                <a:sym typeface="Tajawal ExtraBold"/>
              </a:rPr>
              <a:t>Online Discussions</a:t>
            </a:r>
            <a:endParaRPr/>
          </a:p>
        </p:txBody>
      </p:sp>
      <p:pic>
        <p:nvPicPr>
          <p:cNvPr id="186" name="Google Shape;186;p7" descr="A picture containing text, diagram, font, line&#10;&#10;Description automatically generated"/>
          <p:cNvPicPr preferRelativeResize="0"/>
          <p:nvPr/>
        </p:nvPicPr>
        <p:blipFill rotWithShape="1">
          <a:blip r:embed="rId5">
            <a:alphaModFix/>
          </a:blip>
          <a:srcRect/>
          <a:stretch/>
        </p:blipFill>
        <p:spPr>
          <a:xfrm>
            <a:off x="2282118" y="327280"/>
            <a:ext cx="8428383" cy="474096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92" name="Google Shape;192;p8"/>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193" name="Google Shape;193;p8"/>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4" name="Google Shape;194;p8"/>
          <p:cNvSpPr/>
          <p:nvPr/>
        </p:nvSpPr>
        <p:spPr>
          <a:xfrm>
            <a:off x="1181062" y="1881541"/>
            <a:ext cx="9345750"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5" name="Google Shape;195;p8"/>
          <p:cNvSpPr txBox="1"/>
          <p:nvPr/>
        </p:nvSpPr>
        <p:spPr>
          <a:xfrm>
            <a:off x="1181063" y="546619"/>
            <a:ext cx="9291670" cy="455509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0000"/>
                </a:solidFill>
                <a:latin typeface="Tajawal ExtraBold"/>
                <a:ea typeface="Tajawal ExtraBold"/>
                <a:cs typeface="Tajawal ExtraBold"/>
                <a:sym typeface="Tajawal ExtraBold"/>
              </a:rPr>
              <a:t>Divergent</a:t>
            </a:r>
            <a:r>
              <a:rPr lang="en-US" sz="4000">
                <a:solidFill>
                  <a:srgbClr val="8E5A6D"/>
                </a:solidFill>
                <a:latin typeface="Tajawal ExtraBold"/>
                <a:ea typeface="Tajawal ExtraBold"/>
                <a:cs typeface="Tajawal ExtraBold"/>
                <a:sym typeface="Tajawal ExtraBold"/>
              </a:rPr>
              <a:t> &amp; </a:t>
            </a:r>
            <a:r>
              <a:rPr lang="en-US" sz="4000">
                <a:solidFill>
                  <a:srgbClr val="FF0000"/>
                </a:solidFill>
                <a:latin typeface="Tajawal ExtraBold"/>
                <a:ea typeface="Tajawal ExtraBold"/>
                <a:cs typeface="Tajawal ExtraBold"/>
                <a:sym typeface="Tajawal ExtraBold"/>
              </a:rPr>
              <a:t>Convergent </a:t>
            </a:r>
            <a:r>
              <a:rPr lang="en-US" sz="4000">
                <a:solidFill>
                  <a:schemeClr val="dk1"/>
                </a:solidFill>
                <a:latin typeface="Tajawal ExtraBold"/>
                <a:ea typeface="Tajawal ExtraBold"/>
                <a:cs typeface="Tajawal ExtraBold"/>
                <a:sym typeface="Tajawal ExtraBold"/>
              </a:rPr>
              <a:t>together</a:t>
            </a:r>
            <a:endParaRPr/>
          </a:p>
          <a:p>
            <a:pPr marL="0" marR="0" lvl="0" indent="0" algn="l" rtl="0">
              <a:spcBef>
                <a:spcPts val="0"/>
              </a:spcBef>
              <a:spcAft>
                <a:spcPts val="0"/>
              </a:spcAft>
              <a:buNone/>
            </a:pPr>
            <a:endParaRPr sz="4000">
              <a:solidFill>
                <a:srgbClr val="FF0000"/>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2400" b="1">
              <a:solidFill>
                <a:schemeClr val="dk1"/>
              </a:solidFill>
              <a:highlight>
                <a:srgbClr val="FFFF00"/>
              </a:highlight>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Benefits of divergent and convergent thinking</a:t>
            </a:r>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152400" algn="l" rtl="0">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Increased creativity and innovation</a:t>
            </a:r>
            <a:endParaRPr/>
          </a:p>
          <a:p>
            <a:pPr marL="0" marR="0" lvl="0" indent="-152400" algn="l" rtl="0">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Better decision-making</a:t>
            </a:r>
            <a:endParaRPr/>
          </a:p>
          <a:p>
            <a:pPr marL="0" marR="0" lvl="0" indent="-152400" algn="l" rtl="0">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Human-centered design</a:t>
            </a:r>
            <a:endParaRPr/>
          </a:p>
          <a:p>
            <a:pPr marL="0" marR="0" lvl="0" indent="-152400" algn="l" rtl="0">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Enhanced problem-solving</a:t>
            </a:r>
            <a:endParaRPr/>
          </a:p>
          <a:p>
            <a:pPr marL="0" marR="0" lvl="0" indent="-152400" algn="l" rtl="0">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Improved collaboration</a:t>
            </a:r>
            <a:endParaRPr/>
          </a:p>
          <a:p>
            <a:pPr marL="0" marR="0" lvl="0" indent="0" algn="l" rtl="0">
              <a:spcBef>
                <a:spcPts val="0"/>
              </a:spcBef>
              <a:spcAft>
                <a:spcPts val="0"/>
              </a:spcAft>
              <a:buNone/>
            </a:pPr>
            <a:endParaRPr sz="1800">
              <a:solidFill>
                <a:srgbClr val="2D3956"/>
              </a:solidFill>
              <a:latin typeface="Tajawal ExtraBold"/>
              <a:ea typeface="Tajawal ExtraBold"/>
              <a:cs typeface="Tajawal ExtraBold"/>
              <a:sym typeface="Tajawal ExtraBold"/>
            </a:endParaRPr>
          </a:p>
        </p:txBody>
      </p:sp>
      <p:pic>
        <p:nvPicPr>
          <p:cNvPr id="197" name="Google Shape;197;p8"/>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98" name="Google Shape;198;p8" descr="A picture containing text, diagram, plot, line&#10;&#10;Description automatically generated"/>
          <p:cNvPicPr preferRelativeResize="0"/>
          <p:nvPr/>
        </p:nvPicPr>
        <p:blipFill rotWithShape="1">
          <a:blip r:embed="rId5">
            <a:alphaModFix/>
          </a:blip>
          <a:srcRect/>
          <a:stretch/>
        </p:blipFill>
        <p:spPr>
          <a:xfrm>
            <a:off x="4863013" y="3223664"/>
            <a:ext cx="5636760" cy="304939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9"/>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4" name="Google Shape;204;p9"/>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205" name="Google Shape;205;p9"/>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9"/>
          <p:cNvSpPr/>
          <p:nvPr/>
        </p:nvSpPr>
        <p:spPr>
          <a:xfrm>
            <a:off x="1181062" y="1881541"/>
            <a:ext cx="9345750"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7" name="Google Shape;207;p9"/>
          <p:cNvSpPr txBox="1"/>
          <p:nvPr/>
        </p:nvSpPr>
        <p:spPr>
          <a:xfrm>
            <a:off x="1181063" y="546619"/>
            <a:ext cx="9291670" cy="390876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chemeClr val="dk1"/>
                </a:solidFill>
                <a:latin typeface="Calibri"/>
                <a:ea typeface="Calibri"/>
                <a:cs typeface="Calibri"/>
                <a:sym typeface="Calibri"/>
              </a:rPr>
              <a:t>How to apply divergent and convergent thinking?</a:t>
            </a:r>
            <a:endParaRPr/>
          </a:p>
          <a:p>
            <a:pPr marL="0" marR="0" lvl="0" indent="0" algn="l" rtl="0">
              <a:spcBef>
                <a:spcPts val="0"/>
              </a:spcBef>
              <a:spcAft>
                <a:spcPts val="0"/>
              </a:spcAft>
              <a:buNone/>
            </a:pPr>
            <a:endParaRPr sz="2400" b="1">
              <a:solidFill>
                <a:schemeClr val="dk1"/>
              </a:solidFill>
              <a:highlight>
                <a:srgbClr val="FFFF00"/>
              </a:highlight>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1. </a:t>
            </a:r>
            <a:r>
              <a:rPr lang="en-US" sz="2400" b="1">
                <a:solidFill>
                  <a:schemeClr val="dk1"/>
                </a:solidFill>
                <a:highlight>
                  <a:srgbClr val="00FF00"/>
                </a:highlight>
                <a:latin typeface="Calibri"/>
                <a:ea typeface="Calibri"/>
                <a:cs typeface="Calibri"/>
                <a:sym typeface="Calibri"/>
              </a:rPr>
              <a:t>Diverge to ideate</a:t>
            </a:r>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Generate a wide range of ideas without </a:t>
            </a:r>
            <a:r>
              <a:rPr lang="en-US" sz="2400" b="1">
                <a:solidFill>
                  <a:srgbClr val="FF0000"/>
                </a:solidFill>
                <a:latin typeface="Calibri"/>
                <a:ea typeface="Calibri"/>
                <a:cs typeface="Calibri"/>
                <a:sym typeface="Calibri"/>
              </a:rPr>
              <a:t>judgment</a:t>
            </a:r>
            <a:r>
              <a:rPr lang="en-US" sz="2400" b="1">
                <a:solidFill>
                  <a:schemeClr val="dk1"/>
                </a:solidFill>
                <a:latin typeface="Calibri"/>
                <a:ea typeface="Calibri"/>
                <a:cs typeface="Calibri"/>
                <a:sym typeface="Calibri"/>
              </a:rPr>
              <a:t> or </a:t>
            </a:r>
            <a:r>
              <a:rPr lang="en-US" sz="2400" b="1">
                <a:solidFill>
                  <a:srgbClr val="FF0000"/>
                </a:solidFill>
                <a:latin typeface="Calibri"/>
                <a:ea typeface="Calibri"/>
                <a:cs typeface="Calibri"/>
                <a:sym typeface="Calibri"/>
              </a:rPr>
              <a:t>criticism</a:t>
            </a:r>
            <a:r>
              <a:rPr lang="en-US" sz="2400" b="1">
                <a:solidFill>
                  <a:schemeClr val="dk1"/>
                </a:solidFill>
                <a:latin typeface="Calibri"/>
                <a:ea typeface="Calibri"/>
                <a:cs typeface="Calibri"/>
                <a:sym typeface="Calibri"/>
              </a:rPr>
              <a:t> in a brainstorming session or other quick ideation exercise. Use this discovery period to identify the problem and encourage team members to produce many possible solutions.</a:t>
            </a:r>
            <a:endParaRPr/>
          </a:p>
        </p:txBody>
      </p:sp>
      <p:pic>
        <p:nvPicPr>
          <p:cNvPr id="209" name="Google Shape;209;p9"/>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10"/>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5" name="Google Shape;215;p10"/>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216" name="Google Shape;216;p10"/>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7" name="Google Shape;217;p10"/>
          <p:cNvSpPr txBox="1"/>
          <p:nvPr/>
        </p:nvSpPr>
        <p:spPr>
          <a:xfrm>
            <a:off x="1181063" y="546619"/>
            <a:ext cx="9291670" cy="169277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chemeClr val="dk1"/>
                </a:solidFill>
                <a:latin typeface="Calibri"/>
                <a:ea typeface="Calibri"/>
                <a:cs typeface="Calibri"/>
                <a:sym typeface="Calibri"/>
              </a:rPr>
              <a:t>How to apply divergent and convergent thinking?</a:t>
            </a:r>
            <a:endParaRPr/>
          </a:p>
          <a:p>
            <a:pPr marL="0" marR="0" lvl="0" indent="0" algn="l" rtl="0">
              <a:spcBef>
                <a:spcPts val="0"/>
              </a:spcBef>
              <a:spcAft>
                <a:spcPts val="0"/>
              </a:spcAft>
              <a:buNone/>
            </a:pPr>
            <a:endParaRPr sz="2400" b="1">
              <a:solidFill>
                <a:schemeClr val="dk1"/>
              </a:solidFill>
              <a:highlight>
                <a:srgbClr val="FFFF00"/>
              </a:highlight>
              <a:latin typeface="Calibri"/>
              <a:ea typeface="Calibri"/>
              <a:cs typeface="Calibri"/>
              <a:sym typeface="Calibri"/>
            </a:endParaRPr>
          </a:p>
        </p:txBody>
      </p:sp>
      <p:pic>
        <p:nvPicPr>
          <p:cNvPr id="219" name="Google Shape;219;p10"/>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220" name="Google Shape;220;p10"/>
          <p:cNvPicPr preferRelativeResize="0"/>
          <p:nvPr/>
        </p:nvPicPr>
        <p:blipFill rotWithShape="1">
          <a:blip r:embed="rId5">
            <a:alphaModFix/>
          </a:blip>
          <a:srcRect/>
          <a:stretch/>
        </p:blipFill>
        <p:spPr>
          <a:xfrm>
            <a:off x="955343" y="489008"/>
            <a:ext cx="10649192" cy="613160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11"/>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26" name="Google Shape;226;p11"/>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227" name="Google Shape;227;p11"/>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8" name="Google Shape;228;p11"/>
          <p:cNvSpPr/>
          <p:nvPr/>
        </p:nvSpPr>
        <p:spPr>
          <a:xfrm>
            <a:off x="1181061" y="1497412"/>
            <a:ext cx="10812155" cy="4813967"/>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9" name="Google Shape;229;p11"/>
          <p:cNvSpPr txBox="1"/>
          <p:nvPr/>
        </p:nvSpPr>
        <p:spPr>
          <a:xfrm>
            <a:off x="1181062" y="546619"/>
            <a:ext cx="10621731" cy="58785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chemeClr val="dk1"/>
                </a:solidFill>
                <a:latin typeface="Calibri"/>
                <a:ea typeface="Calibri"/>
                <a:cs typeface="Calibri"/>
                <a:sym typeface="Calibri"/>
              </a:rPr>
              <a:t>How to apply divergent and convergent thinking?</a:t>
            </a:r>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2. </a:t>
            </a:r>
            <a:r>
              <a:rPr lang="en-US" sz="2400" b="1">
                <a:solidFill>
                  <a:schemeClr val="dk1"/>
                </a:solidFill>
                <a:highlight>
                  <a:srgbClr val="00FF00"/>
                </a:highlight>
                <a:latin typeface="Calibri"/>
                <a:ea typeface="Calibri"/>
                <a:cs typeface="Calibri"/>
                <a:sym typeface="Calibri"/>
              </a:rPr>
              <a:t>Converge to evaluate the ideas</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Evaluate the ideas based on feasibility, viability, and desirability using decision matrices, prioritization grids, or other evaluation tools. </a:t>
            </a:r>
            <a:endParaRPr/>
          </a:p>
          <a:p>
            <a:pPr marL="0" marR="0" lvl="0" indent="0" algn="l" rtl="0">
              <a:spcBef>
                <a:spcPts val="0"/>
              </a:spcBef>
              <a:spcAft>
                <a:spcPts val="0"/>
              </a:spcAft>
              <a:buNone/>
            </a:pPr>
            <a:r>
              <a:rPr lang="en-US" sz="2400">
                <a:solidFill>
                  <a:srgbClr val="FF0000"/>
                </a:solidFill>
                <a:latin typeface="Calibri"/>
                <a:ea typeface="Calibri"/>
                <a:cs typeface="Calibri"/>
                <a:sym typeface="Calibri"/>
              </a:rPr>
              <a:t>The goal in this convergent phase </a:t>
            </a:r>
            <a:r>
              <a:rPr lang="en-US" sz="2400">
                <a:solidFill>
                  <a:schemeClr val="dk1"/>
                </a:solidFill>
                <a:latin typeface="Calibri"/>
                <a:ea typeface="Calibri"/>
                <a:cs typeface="Calibri"/>
                <a:sym typeface="Calibri"/>
              </a:rPr>
              <a:t>is to clearly define the problem, understand and map any assumptions behind the ideas, and clarify the requirements for an effective solution. </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highlight>
                  <a:srgbClr val="FFFF00"/>
                </a:highlight>
                <a:latin typeface="Calibri"/>
                <a:ea typeface="Calibri"/>
                <a:cs typeface="Calibri"/>
                <a:sym typeface="Calibri"/>
              </a:rPr>
              <a:t>How to run a critique of Ideas</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Present the ideas and context from the brainstorming session</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Invite feedback across three categories: what went well, what didn’t go well, and what could be improved</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Gather the feedback, organize it by theme, and create actionable next steps within the same workspace</a:t>
            </a:r>
            <a:endParaRPr/>
          </a:p>
        </p:txBody>
      </p:sp>
      <p:pic>
        <p:nvPicPr>
          <p:cNvPr id="231" name="Google Shape;231;p11"/>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12"/>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37" name="Google Shape;237;p12"/>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238" name="Google Shape;238;p12"/>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39" name="Google Shape;239;p12"/>
          <p:cNvSpPr/>
          <p:nvPr/>
        </p:nvSpPr>
        <p:spPr>
          <a:xfrm>
            <a:off x="1181061" y="1497412"/>
            <a:ext cx="10812155" cy="4813967"/>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0" name="Google Shape;240;p12"/>
          <p:cNvSpPr txBox="1"/>
          <p:nvPr/>
        </p:nvSpPr>
        <p:spPr>
          <a:xfrm>
            <a:off x="1181062" y="546619"/>
            <a:ext cx="10621731" cy="62478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chemeClr val="dk1"/>
                </a:solidFill>
                <a:latin typeface="Calibri"/>
                <a:ea typeface="Calibri"/>
                <a:cs typeface="Calibri"/>
                <a:sym typeface="Calibri"/>
              </a:rPr>
              <a:t>How to apply divergent and convergent thinking?</a:t>
            </a:r>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3. </a:t>
            </a:r>
            <a:r>
              <a:rPr lang="en-US" sz="2400" b="1">
                <a:solidFill>
                  <a:schemeClr val="dk1"/>
                </a:solidFill>
                <a:highlight>
                  <a:srgbClr val="00FF00"/>
                </a:highlight>
                <a:latin typeface="Calibri"/>
                <a:ea typeface="Calibri"/>
                <a:cs typeface="Calibri"/>
                <a:sym typeface="Calibri"/>
              </a:rPr>
              <a:t>Diverge again to develop and prototype</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Based on the requirements, begin finding solutions that meet requirements and address end-user pain points and concerns. Improve upon the selected ideas using prototyping and user testing, gathering feedback from stakeholders to ensure that the final solution meets their needs and preferences.</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4. </a:t>
            </a:r>
            <a:r>
              <a:rPr lang="en-US" sz="2400" b="1">
                <a:solidFill>
                  <a:schemeClr val="dk1"/>
                </a:solidFill>
                <a:highlight>
                  <a:srgbClr val="00FF00"/>
                </a:highlight>
                <a:latin typeface="Calibri"/>
                <a:ea typeface="Calibri"/>
                <a:cs typeface="Calibri"/>
                <a:sym typeface="Calibri"/>
              </a:rPr>
              <a:t>Converge again to further refine</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The final divergent step involves refining the solution, testing it for viability, and getting the buy-in and resources to implement it. This doesn't necessarily have to be the final step in this process, but we find it helps to end the session with a final convergence step to walk through what the final iteration of the solution looks like.</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5. </a:t>
            </a:r>
            <a:r>
              <a:rPr lang="en-US" sz="2400" b="1">
                <a:solidFill>
                  <a:schemeClr val="dk1"/>
                </a:solidFill>
                <a:highlight>
                  <a:srgbClr val="00FF00"/>
                </a:highlight>
                <a:latin typeface="Calibri"/>
                <a:ea typeface="Calibri"/>
                <a:cs typeface="Calibri"/>
                <a:sym typeface="Calibri"/>
              </a:rPr>
              <a:t>Implement</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Implement the selected ideas and monitor their effectiveness, iterating the process as needed to continue improving the customer experience.</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pic>
        <p:nvPicPr>
          <p:cNvPr id="242" name="Google Shape;242;p12"/>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13"/>
          <p:cNvSpPr/>
          <p:nvPr/>
        </p:nvSpPr>
        <p:spPr>
          <a:xfrm>
            <a:off x="973393" y="92768"/>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48" name="Google Shape;248;p13"/>
          <p:cNvSpPr/>
          <p:nvPr/>
        </p:nvSpPr>
        <p:spPr>
          <a:xfrm>
            <a:off x="1423124" y="1151834"/>
            <a:ext cx="10252041" cy="5110118"/>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alibri"/>
                <a:ea typeface="Calibri"/>
                <a:cs typeface="Calibri"/>
                <a:sym typeface="Calibri"/>
              </a:rPr>
              <a:t>v</a:t>
            </a:r>
            <a:endParaRPr sz="1800">
              <a:solidFill>
                <a:schemeClr val="lt1"/>
              </a:solidFill>
              <a:latin typeface="Calibri"/>
              <a:ea typeface="Calibri"/>
              <a:cs typeface="Calibri"/>
              <a:sym typeface="Calibri"/>
            </a:endParaRPr>
          </a:p>
        </p:txBody>
      </p:sp>
      <p:sp>
        <p:nvSpPr>
          <p:cNvPr id="249" name="Google Shape;249;p13"/>
          <p:cNvSpPr txBox="1"/>
          <p:nvPr/>
        </p:nvSpPr>
        <p:spPr>
          <a:xfrm>
            <a:off x="1113183" y="252056"/>
            <a:ext cx="7694407"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Calibri"/>
                <a:ea typeface="Calibri"/>
                <a:cs typeface="Calibri"/>
                <a:sym typeface="Calibri"/>
              </a:rPr>
              <a:t>Tips to get the most out of divergent &amp; convergent exercises</a:t>
            </a:r>
            <a:endParaRPr/>
          </a:p>
        </p:txBody>
      </p:sp>
      <p:sp>
        <p:nvSpPr>
          <p:cNvPr id="250" name="Google Shape;250;p13"/>
          <p:cNvSpPr txBox="1"/>
          <p:nvPr/>
        </p:nvSpPr>
        <p:spPr>
          <a:xfrm>
            <a:off x="1523999" y="1447075"/>
            <a:ext cx="9369288" cy="48936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highlight>
                  <a:srgbClr val="00FFFF"/>
                </a:highlight>
                <a:latin typeface="Calibri"/>
                <a:ea typeface="Calibri"/>
                <a:cs typeface="Calibri"/>
                <a:sym typeface="Calibri"/>
              </a:rPr>
              <a:t>Use a variety of ideation techniques</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Experiment with different ideation techniques such as brainstorming, mind mapping, to encourage creative thinking and generate a wide range of ideas</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highlight>
                  <a:srgbClr val="00FFFF"/>
                </a:highlight>
                <a:latin typeface="Calibri"/>
                <a:ea typeface="Calibri"/>
                <a:cs typeface="Calibri"/>
                <a:sym typeface="Calibri"/>
              </a:rPr>
              <a:t>Don't get too invested in any single idea</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One of the common challenges of design thinking is when team members or designers choose a favorite idea and get too invested in its success. There's nothing wrong with being passionate about a possible solution, however it's important to remember that addressing the end user or individual's problem comes first. Even if the final solution isn't flashy, if it properly addresses the core issue, it's the right call.</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pic>
        <p:nvPicPr>
          <p:cNvPr id="252" name="Google Shape;252;p13"/>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253" name="Google Shape;253;p13"/>
          <p:cNvPicPr preferRelativeResize="0"/>
          <p:nvPr/>
        </p:nvPicPr>
        <p:blipFill rotWithShape="1">
          <a:blip r:embed="rId4">
            <a:alphaModFix/>
          </a:blip>
          <a:srcRect/>
          <a:stretch/>
        </p:blipFill>
        <p:spPr>
          <a:xfrm>
            <a:off x="9175057" y="248508"/>
            <a:ext cx="2649477" cy="11660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4"/>
          <p:cNvSpPr/>
          <p:nvPr/>
        </p:nvSpPr>
        <p:spPr>
          <a:xfrm>
            <a:off x="973393" y="92768"/>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59" name="Google Shape;259;p14"/>
          <p:cNvSpPr/>
          <p:nvPr/>
        </p:nvSpPr>
        <p:spPr>
          <a:xfrm>
            <a:off x="1423124" y="1151834"/>
            <a:ext cx="10252041" cy="5110118"/>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alibri"/>
                <a:ea typeface="Calibri"/>
                <a:cs typeface="Calibri"/>
                <a:sym typeface="Calibri"/>
              </a:rPr>
              <a:t>v</a:t>
            </a:r>
            <a:endParaRPr sz="1800">
              <a:solidFill>
                <a:schemeClr val="lt1"/>
              </a:solidFill>
              <a:latin typeface="Calibri"/>
              <a:ea typeface="Calibri"/>
              <a:cs typeface="Calibri"/>
              <a:sym typeface="Calibri"/>
            </a:endParaRPr>
          </a:p>
        </p:txBody>
      </p:sp>
      <p:sp>
        <p:nvSpPr>
          <p:cNvPr id="260" name="Google Shape;260;p14"/>
          <p:cNvSpPr txBox="1"/>
          <p:nvPr/>
        </p:nvSpPr>
        <p:spPr>
          <a:xfrm>
            <a:off x="1113183" y="252056"/>
            <a:ext cx="7694407"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Calibri"/>
                <a:ea typeface="Calibri"/>
                <a:cs typeface="Calibri"/>
                <a:sym typeface="Calibri"/>
              </a:rPr>
              <a:t>Tips to get the most out of divergent &amp; convergent exercises</a:t>
            </a:r>
            <a:endParaRPr/>
          </a:p>
        </p:txBody>
      </p:sp>
      <p:sp>
        <p:nvSpPr>
          <p:cNvPr id="261" name="Google Shape;261;p14"/>
          <p:cNvSpPr txBox="1"/>
          <p:nvPr/>
        </p:nvSpPr>
        <p:spPr>
          <a:xfrm>
            <a:off x="1523999" y="1447075"/>
            <a:ext cx="9369288" cy="48936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highlight>
                  <a:srgbClr val="00FFFF"/>
                </a:highlight>
                <a:latin typeface="Calibri"/>
                <a:ea typeface="Calibri"/>
                <a:cs typeface="Calibri"/>
                <a:sym typeface="Calibri"/>
              </a:rPr>
              <a:t>Avoid premature judgment</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Avoid prematurely judging or dismissing ideas during the divergent phase, and instead focus on generating as many ideas as possible during ideation sessions.</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Establish some ground rules during the ideation phase to ensure that participants understand the etiquette expected during the session.</a:t>
            </a:r>
            <a:endParaRPr/>
          </a:p>
          <a:p>
            <a:pPr marL="0" marR="0" lvl="0" indent="0" algn="l" rtl="0">
              <a:spcBef>
                <a:spcPts val="0"/>
              </a:spcBef>
              <a:spcAft>
                <a:spcPts val="0"/>
              </a:spcAft>
              <a:buNone/>
            </a:pPr>
            <a:r>
              <a:rPr lang="en-US" sz="2400" b="1">
                <a:solidFill>
                  <a:schemeClr val="dk1"/>
                </a:solidFill>
                <a:highlight>
                  <a:srgbClr val="00FFFF"/>
                </a:highlight>
                <a:latin typeface="Calibri"/>
                <a:ea typeface="Calibri"/>
                <a:cs typeface="Calibri"/>
                <a:sym typeface="Calibri"/>
              </a:rPr>
              <a:t>Test early and often</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Test and validate ideas early and often using prototypes, mockups, and user feedback to ensure that the final solution meets end user needs and preferences. This is helpful not only for validating your initial problem statement, but frequent testing also ensures that assumptions, solutions, and biases are uncovered and evaluated</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pic>
        <p:nvPicPr>
          <p:cNvPr id="263" name="Google Shape;263;p14"/>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264" name="Google Shape;264;p14"/>
          <p:cNvPicPr preferRelativeResize="0"/>
          <p:nvPr/>
        </p:nvPicPr>
        <p:blipFill rotWithShape="1">
          <a:blip r:embed="rId4">
            <a:alphaModFix/>
          </a:blip>
          <a:srcRect/>
          <a:stretch/>
        </p:blipFill>
        <p:spPr>
          <a:xfrm>
            <a:off x="9175057" y="248508"/>
            <a:ext cx="2649477" cy="11660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15"/>
          <p:cNvSpPr/>
          <p:nvPr/>
        </p:nvSpPr>
        <p:spPr>
          <a:xfrm>
            <a:off x="973393" y="92768"/>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70" name="Google Shape;270;p15"/>
          <p:cNvSpPr/>
          <p:nvPr/>
        </p:nvSpPr>
        <p:spPr>
          <a:xfrm>
            <a:off x="1423124" y="1151834"/>
            <a:ext cx="10252041" cy="5110118"/>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alibri"/>
                <a:ea typeface="Calibri"/>
                <a:cs typeface="Calibri"/>
                <a:sym typeface="Calibri"/>
              </a:rPr>
              <a:t>v</a:t>
            </a:r>
            <a:endParaRPr sz="1800">
              <a:solidFill>
                <a:schemeClr val="lt1"/>
              </a:solidFill>
              <a:latin typeface="Calibri"/>
              <a:ea typeface="Calibri"/>
              <a:cs typeface="Calibri"/>
              <a:sym typeface="Calibri"/>
            </a:endParaRPr>
          </a:p>
        </p:txBody>
      </p:sp>
      <p:sp>
        <p:nvSpPr>
          <p:cNvPr id="271" name="Google Shape;271;p15"/>
          <p:cNvSpPr txBox="1"/>
          <p:nvPr/>
        </p:nvSpPr>
        <p:spPr>
          <a:xfrm>
            <a:off x="1113183" y="252056"/>
            <a:ext cx="7694407"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Calibri"/>
                <a:ea typeface="Calibri"/>
                <a:cs typeface="Calibri"/>
                <a:sym typeface="Calibri"/>
              </a:rPr>
              <a:t>Tips to get the most out of divergent &amp; convergent exercises</a:t>
            </a:r>
            <a:endParaRPr/>
          </a:p>
        </p:txBody>
      </p:sp>
      <p:sp>
        <p:nvSpPr>
          <p:cNvPr id="272" name="Google Shape;272;p15"/>
          <p:cNvSpPr txBox="1"/>
          <p:nvPr/>
        </p:nvSpPr>
        <p:spPr>
          <a:xfrm>
            <a:off x="1537251" y="1142275"/>
            <a:ext cx="9369288" cy="526297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highlight>
                  <a:srgbClr val="00FFFF"/>
                </a:highlight>
                <a:latin typeface="Calibri"/>
                <a:ea typeface="Calibri"/>
                <a:cs typeface="Calibri"/>
                <a:sym typeface="Calibri"/>
              </a:rPr>
              <a:t>Get stakeholders involved</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Including stakeholders or end users in the convergence and divergence cycles can help provide better insight into the user experience, get a different point of view in the design process, and ultimately create a better human-centered solution.</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Incorporating multiple stakeholders throughout the process of designing a solution is referred to as </a:t>
            </a:r>
            <a:r>
              <a:rPr lang="en-US" sz="2400" b="1">
                <a:solidFill>
                  <a:srgbClr val="FF0000"/>
                </a:solidFill>
                <a:latin typeface="Calibri"/>
                <a:ea typeface="Calibri"/>
                <a:cs typeface="Calibri"/>
                <a:sym typeface="Calibri"/>
              </a:rPr>
              <a:t>co-design.</a:t>
            </a:r>
            <a:endParaRPr/>
          </a:p>
          <a:p>
            <a:pPr marL="0" marR="0" lvl="0" indent="0" algn="l" rtl="0">
              <a:spcBef>
                <a:spcPts val="0"/>
              </a:spcBef>
              <a:spcAft>
                <a:spcPts val="0"/>
              </a:spcAft>
              <a:buNone/>
            </a:pPr>
            <a:endParaRPr sz="2400" b="1">
              <a:solidFill>
                <a:schemeClr val="dk1"/>
              </a:solidFill>
              <a:highlight>
                <a:srgbClr val="00FFFF"/>
              </a:highlight>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highlight>
                  <a:srgbClr val="00FFFF"/>
                </a:highlight>
                <a:latin typeface="Calibri"/>
                <a:ea typeface="Calibri"/>
                <a:cs typeface="Calibri"/>
                <a:sym typeface="Calibri"/>
              </a:rPr>
              <a:t>Use a visual tool to make collaboration easier</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Use a visual tool to capture and generate ideas, run interactive feedback sessions, and create prototypes and diagrams all in one place. </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Online whiteboards are a good option, but make sure your platform of choice comes with facilitation features that allow for voting, anonymous inputs, and a timer to lead structured, productive sessions.</a:t>
            </a:r>
            <a:endParaRPr sz="2400">
              <a:solidFill>
                <a:schemeClr val="dk1"/>
              </a:solidFill>
              <a:latin typeface="Calibri"/>
              <a:ea typeface="Calibri"/>
              <a:cs typeface="Calibri"/>
              <a:sym typeface="Calibri"/>
            </a:endParaRPr>
          </a:p>
        </p:txBody>
      </p:sp>
      <p:pic>
        <p:nvPicPr>
          <p:cNvPr id="274" name="Google Shape;274;p1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275" name="Google Shape;275;p15"/>
          <p:cNvPicPr preferRelativeResize="0"/>
          <p:nvPr/>
        </p:nvPicPr>
        <p:blipFill rotWithShape="1">
          <a:blip r:embed="rId4">
            <a:alphaModFix/>
          </a:blip>
          <a:srcRect/>
          <a:stretch/>
        </p:blipFill>
        <p:spPr>
          <a:xfrm>
            <a:off x="9175057" y="248508"/>
            <a:ext cx="2649477" cy="116600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16"/>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81" name="Google Shape;281;p16"/>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82" name="Google Shape;282;p1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3" name="Google Shape;283;p16"/>
          <p:cNvSpPr/>
          <p:nvPr/>
        </p:nvSpPr>
        <p:spPr>
          <a:xfrm>
            <a:off x="1181062" y="1285192"/>
            <a:ext cx="9345750"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4" name="Google Shape;284;p16"/>
          <p:cNvSpPr txBox="1"/>
          <p:nvPr/>
        </p:nvSpPr>
        <p:spPr>
          <a:xfrm>
            <a:off x="1500188" y="1562825"/>
            <a:ext cx="8593108" cy="43396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highlight>
                  <a:srgbClr val="669BBC"/>
                </a:highlight>
                <a:latin typeface="Calibri"/>
                <a:ea typeface="Calibri"/>
                <a:cs typeface="Calibri"/>
                <a:sym typeface="Calibri"/>
              </a:rPr>
              <a:t>What is co-design?</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Co-design is the process of involving multiple stakeholders in the design and development of products, services, or systems with the goal of creating solutions that are more relevant, effective, and satisfying to the people who will use them.</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While </a:t>
            </a:r>
            <a:r>
              <a:rPr lang="en-US" sz="2400">
                <a:solidFill>
                  <a:srgbClr val="FF0000"/>
                </a:solidFill>
                <a:latin typeface="Calibri"/>
                <a:ea typeface="Calibri"/>
                <a:cs typeface="Calibri"/>
                <a:sym typeface="Calibri"/>
              </a:rPr>
              <a:t>human-centered design </a:t>
            </a:r>
            <a:r>
              <a:rPr lang="en-US" sz="2400">
                <a:solidFill>
                  <a:schemeClr val="dk1"/>
                </a:solidFill>
                <a:latin typeface="Calibri"/>
                <a:ea typeface="Calibri"/>
                <a:cs typeface="Calibri"/>
                <a:sym typeface="Calibri"/>
              </a:rPr>
              <a:t>places people at the center of the process,</a:t>
            </a:r>
            <a:r>
              <a:rPr lang="en-US" sz="2400">
                <a:solidFill>
                  <a:srgbClr val="FF0000"/>
                </a:solidFill>
                <a:latin typeface="Calibri"/>
                <a:ea typeface="Calibri"/>
                <a:cs typeface="Calibri"/>
                <a:sym typeface="Calibri"/>
              </a:rPr>
              <a:t> co-design </a:t>
            </a:r>
            <a:r>
              <a:rPr lang="en-US" sz="2400">
                <a:solidFill>
                  <a:schemeClr val="dk1"/>
                </a:solidFill>
                <a:latin typeface="Calibri"/>
                <a:ea typeface="Calibri"/>
                <a:cs typeface="Calibri"/>
                <a:sym typeface="Calibri"/>
              </a:rPr>
              <a:t>actively </a:t>
            </a:r>
            <a:r>
              <a:rPr lang="en-US" sz="2400">
                <a:solidFill>
                  <a:srgbClr val="1F3864"/>
                </a:solidFill>
                <a:latin typeface="Calibri"/>
                <a:ea typeface="Calibri"/>
                <a:cs typeface="Calibri"/>
                <a:sym typeface="Calibri"/>
              </a:rPr>
              <a:t>involves people </a:t>
            </a:r>
            <a:r>
              <a:rPr lang="en-US" sz="2400">
                <a:solidFill>
                  <a:schemeClr val="dk1"/>
                </a:solidFill>
                <a:latin typeface="Calibri"/>
                <a:ea typeface="Calibri"/>
                <a:cs typeface="Calibri"/>
                <a:sym typeface="Calibri"/>
              </a:rPr>
              <a:t>in envisioning and creating solutions that meet their challenges. By its very nature, the co-design process is </a:t>
            </a:r>
            <a:r>
              <a:rPr lang="en-US" sz="2400">
                <a:solidFill>
                  <a:srgbClr val="1F3864"/>
                </a:solidFill>
                <a:latin typeface="Calibri"/>
                <a:ea typeface="Calibri"/>
                <a:cs typeface="Calibri"/>
                <a:sym typeface="Calibri"/>
              </a:rPr>
              <a:t>collaborative</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p:txBody>
      </p:sp>
      <p:pic>
        <p:nvPicPr>
          <p:cNvPr id="286" name="Google Shape;286;p16"/>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17"/>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92" name="Google Shape;292;p17"/>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93" name="Google Shape;293;p17"/>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4" name="Google Shape;294;p17"/>
          <p:cNvSpPr/>
          <p:nvPr/>
        </p:nvSpPr>
        <p:spPr>
          <a:xfrm>
            <a:off x="1181062" y="1285192"/>
            <a:ext cx="9345750"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5" name="Google Shape;295;p17"/>
          <p:cNvSpPr txBox="1"/>
          <p:nvPr/>
        </p:nvSpPr>
        <p:spPr>
          <a:xfrm>
            <a:off x="1500188" y="1562825"/>
            <a:ext cx="8593108" cy="36009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Calibri"/>
                <a:ea typeface="Calibri"/>
                <a:cs typeface="Calibri"/>
                <a:sym typeface="Calibri"/>
              </a:rPr>
              <a:t>Benefits of using the co-design approach</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It leads to a better understanding of user needs</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Creates solutions that are more useful, effective, and user-centered</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Increases user engagement and helps earn buy-in</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Promotes collaboration and stakeholder alignment</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Results in more innovative and creative solutions, delighting the end user</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p:txBody>
      </p:sp>
      <p:pic>
        <p:nvPicPr>
          <p:cNvPr id="297" name="Google Shape;297;p17"/>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1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03" name="Google Shape;303;p18"/>
          <p:cNvSpPr/>
          <p:nvPr/>
        </p:nvSpPr>
        <p:spPr>
          <a:xfrm>
            <a:off x="1423125" y="11443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4" name="Google Shape;304;p18"/>
          <p:cNvSpPr txBox="1"/>
          <p:nvPr/>
        </p:nvSpPr>
        <p:spPr>
          <a:xfrm>
            <a:off x="1986138" y="437584"/>
            <a:ext cx="517190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Case Study: Unilever </a:t>
            </a:r>
            <a:endParaRPr/>
          </a:p>
        </p:txBody>
      </p:sp>
      <p:sp>
        <p:nvSpPr>
          <p:cNvPr id="305" name="Google Shape;305;p18"/>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6" name="Google Shape;306;p18"/>
          <p:cNvSpPr txBox="1"/>
          <p:nvPr/>
        </p:nvSpPr>
        <p:spPr>
          <a:xfrm>
            <a:off x="1603513" y="1398386"/>
            <a:ext cx="8865704" cy="48936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chemeClr val="dk1"/>
                </a:solidFill>
                <a:latin typeface="Calibri"/>
                <a:ea typeface="Calibri"/>
                <a:cs typeface="Calibri"/>
                <a:sym typeface="Calibri"/>
              </a:rPr>
              <a:t>Unilever is one of the world's largest consumer goods companies, owning over 400 well-recognized brands, including Dove, Lipton, Best Foods, and many more.</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With operations in 190 countries and products used by over 2.5 billion people daily, Unilever has a massive pool of customers from which to source ideas and solutions to product development questions.</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To put this resource to use, Unilever actively looks to its customer base for product solutions, asking startups, academics, designers and customers for ideas and suggestions.</a:t>
            </a:r>
            <a:endParaRPr/>
          </a:p>
          <a:p>
            <a:pPr marL="0" marR="0" lvl="0" indent="0" algn="l" rtl="0">
              <a:spcBef>
                <a:spcPts val="0"/>
              </a:spcBef>
              <a:spcAft>
                <a:spcPts val="0"/>
              </a:spcAft>
              <a:buNone/>
            </a:pPr>
            <a:r>
              <a:rPr lang="en-US" sz="2400">
                <a:solidFill>
                  <a:srgbClr val="2D3956"/>
                </a:solidFill>
                <a:latin typeface="Tajawal ExtraBold"/>
                <a:ea typeface="Tajawal ExtraBold"/>
                <a:cs typeface="Tajawal ExtraBold"/>
                <a:sym typeface="Tajawal ExtraBold"/>
              </a:rPr>
              <a:t> </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p:txBody>
      </p:sp>
      <p:pic>
        <p:nvPicPr>
          <p:cNvPr id="308" name="Google Shape;308;p18"/>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309" name="Google Shape;309;p18"/>
          <p:cNvPicPr preferRelativeResize="0"/>
          <p:nvPr/>
        </p:nvPicPr>
        <p:blipFill rotWithShape="1">
          <a:blip r:embed="rId4">
            <a:alphaModFix/>
          </a:blip>
          <a:srcRect/>
          <a:stretch/>
        </p:blipFill>
        <p:spPr>
          <a:xfrm>
            <a:off x="9175057" y="248508"/>
            <a:ext cx="2649477" cy="116600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19"/>
          <p:cNvSpPr/>
          <p:nvPr/>
        </p:nvSpPr>
        <p:spPr>
          <a:xfrm>
            <a:off x="973394" y="2"/>
            <a:ext cx="11218607" cy="1424373"/>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15" name="Google Shape;315;p19"/>
          <p:cNvSpPr txBox="1"/>
          <p:nvPr/>
        </p:nvSpPr>
        <p:spPr>
          <a:xfrm>
            <a:off x="1986138" y="437584"/>
            <a:ext cx="517190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Case Study: Unilever </a:t>
            </a:r>
            <a:endParaRPr/>
          </a:p>
        </p:txBody>
      </p:sp>
      <p:sp>
        <p:nvSpPr>
          <p:cNvPr id="316" name="Google Shape;316;p19"/>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18" name="Google Shape;318;p19"/>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319" name="Google Shape;319;p19"/>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20" name="Google Shape;320;p19" descr="A picture containing text, screenshot&#10;&#10;Description automatically generated"/>
          <p:cNvPicPr preferRelativeResize="0"/>
          <p:nvPr/>
        </p:nvPicPr>
        <p:blipFill rotWithShape="1">
          <a:blip r:embed="rId5">
            <a:alphaModFix/>
          </a:blip>
          <a:srcRect/>
          <a:stretch/>
        </p:blipFill>
        <p:spPr>
          <a:xfrm>
            <a:off x="2047875" y="1398386"/>
            <a:ext cx="8096250" cy="44767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2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26" name="Google Shape;326;p20"/>
          <p:cNvSpPr/>
          <p:nvPr/>
        </p:nvSpPr>
        <p:spPr>
          <a:xfrm>
            <a:off x="1423125" y="11443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7" name="Google Shape;327;p20"/>
          <p:cNvSpPr txBox="1"/>
          <p:nvPr/>
        </p:nvSpPr>
        <p:spPr>
          <a:xfrm>
            <a:off x="1986138" y="437584"/>
            <a:ext cx="517190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Case Study: Unilever </a:t>
            </a:r>
            <a:endParaRPr/>
          </a:p>
        </p:txBody>
      </p:sp>
      <p:sp>
        <p:nvSpPr>
          <p:cNvPr id="328" name="Google Shape;328;p20"/>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9" name="Google Shape;329;p20"/>
          <p:cNvSpPr txBox="1"/>
          <p:nvPr/>
        </p:nvSpPr>
        <p:spPr>
          <a:xfrm>
            <a:off x="1603513" y="1398386"/>
            <a:ext cx="8865704"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latin typeface="Calibri"/>
                <a:ea typeface="Calibri"/>
                <a:cs typeface="Calibri"/>
                <a:sym typeface="Calibri"/>
              </a:rPr>
              <a:t>Through its</a:t>
            </a:r>
            <a:r>
              <a:rPr lang="en-US" sz="2400" b="1" u="sng">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 </a:t>
            </a:r>
            <a:r>
              <a:rPr lang="en-US" sz="2400" b="1">
                <a:solidFill>
                  <a:schemeClr val="dk1"/>
                </a:solidFill>
                <a:latin typeface="Calibri"/>
                <a:ea typeface="Calibri"/>
                <a:cs typeface="Calibri"/>
                <a:sym typeface="Calibri"/>
              </a:rPr>
              <a:t>Open Innovation platform, launched in 2010, Unilever presents specific challenges to the public, encouraging individuals to submit responses for potential adoption by the company.</a:t>
            </a: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These include topics like intelligent product packaging, oil oxidation technology, freezing and cooling systems, and other areas.</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 If a suggestion is </a:t>
            </a:r>
            <a:r>
              <a:rPr lang="en-US" sz="2400">
                <a:solidFill>
                  <a:srgbClr val="FF0000"/>
                </a:solidFill>
                <a:latin typeface="Calibri"/>
                <a:ea typeface="Calibri"/>
                <a:cs typeface="Calibri"/>
                <a:sym typeface="Calibri"/>
              </a:rPr>
              <a:t>successful</a:t>
            </a:r>
            <a:r>
              <a:rPr lang="en-US" sz="2400">
                <a:solidFill>
                  <a:schemeClr val="dk1"/>
                </a:solidFill>
                <a:latin typeface="Calibri"/>
                <a:ea typeface="Calibri"/>
                <a:cs typeface="Calibri"/>
                <a:sym typeface="Calibri"/>
              </a:rPr>
              <a:t>, the submitter can be offered a commercial contract for their solution, as well as professional recognition.</a:t>
            </a:r>
            <a:endParaRPr/>
          </a:p>
          <a:p>
            <a:pPr marL="0" marR="0" lvl="0" indent="0" algn="l" rtl="0">
              <a:spcBef>
                <a:spcPts val="0"/>
              </a:spcBef>
              <a:spcAft>
                <a:spcPts val="0"/>
              </a:spcAft>
              <a:buNone/>
            </a:pPr>
            <a:r>
              <a:rPr lang="en-US" sz="2400">
                <a:solidFill>
                  <a:srgbClr val="2D3956"/>
                </a:solidFill>
                <a:latin typeface="Tajawal ExtraBold"/>
                <a:ea typeface="Tajawal ExtraBold"/>
                <a:cs typeface="Tajawal ExtraBold"/>
                <a:sym typeface="Tajawal ExtraBold"/>
              </a:rPr>
              <a:t> </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p:txBody>
      </p:sp>
      <p:pic>
        <p:nvPicPr>
          <p:cNvPr id="331" name="Google Shape;331;p20"/>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32" name="Google Shape;332;p20"/>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2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38" name="Google Shape;338;p21"/>
          <p:cNvSpPr/>
          <p:nvPr/>
        </p:nvSpPr>
        <p:spPr>
          <a:xfrm>
            <a:off x="1423125" y="11443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9" name="Google Shape;339;p21"/>
          <p:cNvSpPr txBox="1"/>
          <p:nvPr/>
        </p:nvSpPr>
        <p:spPr>
          <a:xfrm>
            <a:off x="1986138" y="437584"/>
            <a:ext cx="517190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Case Study: Unilever </a:t>
            </a:r>
            <a:endParaRPr/>
          </a:p>
        </p:txBody>
      </p:sp>
      <p:sp>
        <p:nvSpPr>
          <p:cNvPr id="340" name="Google Shape;340;p2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1" name="Google Shape;341;p21"/>
          <p:cNvSpPr txBox="1"/>
          <p:nvPr/>
        </p:nvSpPr>
        <p:spPr>
          <a:xfrm>
            <a:off x="1603513" y="1398386"/>
            <a:ext cx="8865704"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chemeClr val="dk1"/>
                </a:solidFill>
                <a:latin typeface="Calibri"/>
                <a:ea typeface="Calibri"/>
                <a:cs typeface="Calibri"/>
                <a:sym typeface="Calibri"/>
              </a:rPr>
              <a:t>The global response to the Unilever platform has been strong, with the company receiving</a:t>
            </a:r>
            <a:r>
              <a:rPr lang="en-US" sz="2400" u="sng">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 </a:t>
            </a:r>
            <a:r>
              <a:rPr lang="en-US" sz="2400">
                <a:solidFill>
                  <a:schemeClr val="dk1"/>
                </a:solidFill>
                <a:latin typeface="Calibri"/>
                <a:ea typeface="Calibri"/>
                <a:cs typeface="Calibri"/>
                <a:sym typeface="Calibri"/>
              </a:rPr>
              <a:t>over 1,000 proposals in the first half of 2012 alone. This approach has also helped develop a more open culture: now,</a:t>
            </a:r>
            <a:r>
              <a:rPr lang="en-US" sz="2400" u="sng">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 </a:t>
            </a:r>
            <a:r>
              <a:rPr lang="en-US" sz="2400">
                <a:solidFill>
                  <a:schemeClr val="dk1"/>
                </a:solidFill>
                <a:latin typeface="Calibri"/>
                <a:ea typeface="Calibri"/>
                <a:cs typeface="Calibri"/>
                <a:sym typeface="Calibri"/>
              </a:rPr>
              <a:t>over 60% of Unilever's research projects involve external collaboration.</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Unilever's approach to co-design and co-creation reflects the value of open innovation and shows the potential uses of crowdsourcing to solve problems - even complex problems requiring technical knowledge and expertise.</a:t>
            </a:r>
            <a:endParaRPr/>
          </a:p>
          <a:p>
            <a:pPr marL="0" marR="0" lvl="0" indent="0" algn="l" rtl="0">
              <a:spcBef>
                <a:spcPts val="0"/>
              </a:spcBef>
              <a:spcAft>
                <a:spcPts val="0"/>
              </a:spcAft>
              <a:buNone/>
            </a:pPr>
            <a:r>
              <a:rPr lang="en-US" sz="2400">
                <a:solidFill>
                  <a:srgbClr val="2D3956"/>
                </a:solidFill>
                <a:latin typeface="Tajawal ExtraBold"/>
                <a:ea typeface="Tajawal ExtraBold"/>
                <a:cs typeface="Tajawal ExtraBold"/>
                <a:sym typeface="Tajawal ExtraBold"/>
              </a:rPr>
              <a:t> </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p:txBody>
      </p:sp>
      <p:pic>
        <p:nvPicPr>
          <p:cNvPr id="343" name="Google Shape;343;p2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44" name="Google Shape;344;p2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p2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50" name="Google Shape;350;p22"/>
          <p:cNvSpPr/>
          <p:nvPr/>
        </p:nvSpPr>
        <p:spPr>
          <a:xfrm>
            <a:off x="1423125" y="11443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1" name="Google Shape;351;p22"/>
          <p:cNvSpPr txBox="1"/>
          <p:nvPr/>
        </p:nvSpPr>
        <p:spPr>
          <a:xfrm>
            <a:off x="1986138" y="437584"/>
            <a:ext cx="517190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Case Study: Unilever </a:t>
            </a:r>
            <a:endParaRPr/>
          </a:p>
        </p:txBody>
      </p:sp>
      <p:sp>
        <p:nvSpPr>
          <p:cNvPr id="352" name="Google Shape;352;p22"/>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3" name="Google Shape;353;p22"/>
          <p:cNvSpPr txBox="1"/>
          <p:nvPr/>
        </p:nvSpPr>
        <p:spPr>
          <a:xfrm>
            <a:off x="1603513" y="1398386"/>
            <a:ext cx="8865704" cy="41549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latin typeface="Calibri"/>
                <a:ea typeface="Calibri"/>
                <a:cs typeface="Calibri"/>
                <a:sym typeface="Calibri"/>
              </a:rPr>
              <a:t>Common drawbacks and challenges of co-design</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It can be time-consuming and resource-intensive to implement the right solution</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Conflicting opinions make decision-making more complex</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Ideal solutions may not always be feasible or practical</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Can be challenging to ensure equitable participation and representation of every stakeholder</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Occasionally difficult to measure impact or success</a:t>
            </a:r>
            <a:endParaRPr/>
          </a:p>
          <a:p>
            <a:pPr marL="0" marR="0" lvl="0" indent="0" algn="l" rtl="0">
              <a:spcBef>
                <a:spcPts val="0"/>
              </a:spcBef>
              <a:spcAft>
                <a:spcPts val="0"/>
              </a:spcAft>
              <a:buNone/>
            </a:pPr>
            <a:r>
              <a:rPr lang="en-US" sz="2400">
                <a:solidFill>
                  <a:srgbClr val="2D3956"/>
                </a:solidFill>
                <a:latin typeface="Tajawal ExtraBold"/>
                <a:ea typeface="Tajawal ExtraBold"/>
                <a:cs typeface="Tajawal ExtraBold"/>
                <a:sym typeface="Tajawal ExtraBold"/>
              </a:rPr>
              <a:t> </a:t>
            </a:r>
            <a:endParaRPr/>
          </a:p>
          <a:p>
            <a:pPr marL="0" marR="0" lvl="0" indent="0" algn="ctr" rtl="0">
              <a:spcBef>
                <a:spcPts val="0"/>
              </a:spcBef>
              <a:spcAft>
                <a:spcPts val="0"/>
              </a:spcAft>
              <a:buNone/>
            </a:pPr>
            <a:r>
              <a:rPr lang="en-US" sz="2400">
                <a:solidFill>
                  <a:srgbClr val="2D3956"/>
                </a:solidFill>
                <a:highlight>
                  <a:srgbClr val="FFFF00"/>
                </a:highlight>
                <a:latin typeface="Tajawal ExtraBold"/>
                <a:ea typeface="Tajawal ExtraBold"/>
                <a:cs typeface="Tajawal ExtraBold"/>
                <a:sym typeface="Tajawal ExtraBold"/>
              </a:rPr>
              <a:t>How Unilever could overcome these Drawbacks</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p:txBody>
      </p:sp>
      <p:pic>
        <p:nvPicPr>
          <p:cNvPr id="355" name="Google Shape;355;p22"/>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356" name="Google Shape;356;p22"/>
          <p:cNvPicPr preferRelativeResize="0"/>
          <p:nvPr/>
        </p:nvPicPr>
        <p:blipFill rotWithShape="1">
          <a:blip r:embed="rId4">
            <a:alphaModFix/>
          </a:blip>
          <a:srcRect/>
          <a:stretch/>
        </p:blipFill>
        <p:spPr>
          <a:xfrm>
            <a:off x="9175057" y="248508"/>
            <a:ext cx="2649477" cy="1166001"/>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23"/>
          <p:cNvSpPr/>
          <p:nvPr/>
        </p:nvSpPr>
        <p:spPr>
          <a:xfrm>
            <a:off x="973394" y="13650"/>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362" name="Google Shape;362;p23"/>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363" name="Google Shape;363;p23"/>
          <p:cNvSpPr txBox="1"/>
          <p:nvPr/>
        </p:nvSpPr>
        <p:spPr>
          <a:xfrm>
            <a:off x="2167463" y="550349"/>
            <a:ext cx="700122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Tajawal Medium"/>
              <a:buNone/>
            </a:pPr>
            <a:r>
              <a:rPr lang="en-US" sz="2800" b="1" i="0" u="none" strike="noStrike" cap="none">
                <a:solidFill>
                  <a:srgbClr val="FFFFFF"/>
                </a:solidFill>
                <a:latin typeface="Tajawal Medium"/>
                <a:ea typeface="Tajawal Medium"/>
                <a:cs typeface="Tajawal Medium"/>
                <a:sym typeface="Tajawal Medium"/>
              </a:rPr>
              <a:t>Facilitate Design Thinking in Your Team</a:t>
            </a:r>
            <a:endParaRPr/>
          </a:p>
        </p:txBody>
      </p:sp>
      <p:sp>
        <p:nvSpPr>
          <p:cNvPr id="364" name="Google Shape;364;p23"/>
          <p:cNvSpPr/>
          <p:nvPr/>
        </p:nvSpPr>
        <p:spPr>
          <a:xfrm>
            <a:off x="157158" y="258375"/>
            <a:ext cx="1771923"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5" name="Google Shape;365;p23"/>
          <p:cNvSpPr txBox="1"/>
          <p:nvPr/>
        </p:nvSpPr>
        <p:spPr>
          <a:xfrm>
            <a:off x="127615" y="596048"/>
            <a:ext cx="1821602"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3- </a:t>
            </a:r>
            <a:endParaRPr/>
          </a:p>
        </p:txBody>
      </p:sp>
      <p:sp>
        <p:nvSpPr>
          <p:cNvPr id="366" name="Google Shape;366;p23"/>
          <p:cNvSpPr txBox="1"/>
          <p:nvPr/>
        </p:nvSpPr>
        <p:spPr>
          <a:xfrm>
            <a:off x="1628948" y="1831052"/>
            <a:ext cx="8782737" cy="397031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Calibri"/>
              <a:buNone/>
            </a:pPr>
            <a:r>
              <a:rPr lang="en-US" sz="2800" b="0" i="1" u="none" strike="noStrike" cap="none">
                <a:solidFill>
                  <a:srgbClr val="000000"/>
                </a:solidFill>
                <a:latin typeface="Calibri"/>
                <a:ea typeface="Calibri"/>
                <a:cs typeface="Calibri"/>
                <a:sym typeface="Calibri"/>
              </a:rPr>
              <a:t>The design thinking process takes you into </a:t>
            </a:r>
            <a:r>
              <a:rPr lang="en-US" sz="2800" b="0" i="1" u="none" strike="noStrike" cap="none">
                <a:solidFill>
                  <a:srgbClr val="FF0000"/>
                </a:solidFill>
                <a:latin typeface="Calibri"/>
                <a:ea typeface="Calibri"/>
                <a:cs typeface="Calibri"/>
                <a:sym typeface="Calibri"/>
              </a:rPr>
              <a:t>unknown</a:t>
            </a:r>
            <a:r>
              <a:rPr lang="en-US" sz="2800" b="0" i="1" u="none" strike="noStrike" cap="none">
                <a:solidFill>
                  <a:srgbClr val="000000"/>
                </a:solidFill>
                <a:latin typeface="Calibri"/>
                <a:ea typeface="Calibri"/>
                <a:cs typeface="Calibri"/>
                <a:sym typeface="Calibri"/>
              </a:rPr>
              <a:t> and sometimes </a:t>
            </a:r>
            <a:r>
              <a:rPr lang="en-US" sz="2800" b="0" i="1" u="none" strike="noStrike" cap="none">
                <a:solidFill>
                  <a:srgbClr val="FF0000"/>
                </a:solidFill>
                <a:latin typeface="Calibri"/>
                <a:ea typeface="Calibri"/>
                <a:cs typeface="Calibri"/>
                <a:sym typeface="Calibri"/>
              </a:rPr>
              <a:t>uncomfortable</a:t>
            </a:r>
            <a:r>
              <a:rPr lang="en-US" sz="2800" b="0" i="1" u="none" strike="noStrike" cap="none">
                <a:solidFill>
                  <a:srgbClr val="000000"/>
                </a:solidFill>
                <a:latin typeface="Calibri"/>
                <a:ea typeface="Calibri"/>
                <a:cs typeface="Calibri"/>
                <a:sym typeface="Calibri"/>
              </a:rPr>
              <a:t> territory. </a:t>
            </a:r>
            <a:endParaRPr/>
          </a:p>
          <a:p>
            <a:pPr marL="0" marR="0" lvl="0" indent="0" algn="l" rtl="0">
              <a:lnSpc>
                <a:spcPct val="100000"/>
              </a:lnSpc>
              <a:spcBef>
                <a:spcPts val="0"/>
              </a:spcBef>
              <a:spcAft>
                <a:spcPts val="0"/>
              </a:spcAft>
              <a:buClr>
                <a:schemeClr val="dk1"/>
              </a:buClr>
              <a:buSzPts val="2800"/>
              <a:buFont typeface="Calibri"/>
              <a:buNone/>
            </a:pPr>
            <a:endParaRPr sz="2800" b="0" i="1"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Calibri"/>
              <a:buNone/>
            </a:pPr>
            <a:r>
              <a:rPr lang="en-US" sz="2800" b="0" i="1" u="none" strike="noStrike" cap="none">
                <a:solidFill>
                  <a:srgbClr val="000000"/>
                </a:solidFill>
                <a:latin typeface="Calibri"/>
                <a:ea typeface="Calibri"/>
                <a:cs typeface="Calibri"/>
                <a:sym typeface="Calibri"/>
              </a:rPr>
              <a:t>Members of a design thinking team need to be open minded, curious, collaborative and willing to have their assumptions challenged.</a:t>
            </a:r>
            <a:endParaRPr/>
          </a:p>
          <a:p>
            <a:pPr marL="0" marR="0" lvl="0" indent="0" algn="l" rtl="0">
              <a:lnSpc>
                <a:spcPct val="100000"/>
              </a:lnSpc>
              <a:spcBef>
                <a:spcPts val="0"/>
              </a:spcBef>
              <a:spcAft>
                <a:spcPts val="0"/>
              </a:spcAft>
              <a:buClr>
                <a:srgbClr val="000000"/>
              </a:buClr>
              <a:buSzPts val="2800"/>
              <a:buFont typeface="Calibri"/>
              <a:buNone/>
            </a:pPr>
            <a:r>
              <a:rPr lang="en-US" sz="2800" b="0" i="1" u="none" strike="noStrike" cap="none">
                <a:solidFill>
                  <a:srgbClr val="000000"/>
                </a:solidFill>
                <a:latin typeface="Calibri"/>
                <a:ea typeface="Calibri"/>
                <a:cs typeface="Calibri"/>
                <a:sym typeface="Calibri"/>
              </a:rPr>
              <a:t> </a:t>
            </a:r>
            <a:endParaRPr/>
          </a:p>
          <a:p>
            <a:pPr marL="0" marR="0" lvl="0" indent="0" algn="l" rtl="0">
              <a:lnSpc>
                <a:spcPct val="100000"/>
              </a:lnSpc>
              <a:spcBef>
                <a:spcPts val="0"/>
              </a:spcBef>
              <a:spcAft>
                <a:spcPts val="0"/>
              </a:spcAft>
              <a:buClr>
                <a:srgbClr val="000000"/>
              </a:buClr>
              <a:buSzPts val="2800"/>
              <a:buFont typeface="Calibri"/>
              <a:buNone/>
            </a:pPr>
            <a:r>
              <a:rPr lang="en-US" sz="2800" b="0" i="1" u="none" strike="noStrike" cap="none">
                <a:solidFill>
                  <a:srgbClr val="000000"/>
                </a:solidFill>
                <a:latin typeface="Calibri"/>
                <a:ea typeface="Calibri"/>
                <a:cs typeface="Calibri"/>
                <a:sym typeface="Calibri"/>
              </a:rPr>
              <a:t>They also need to prepare themselves for change and take on an accepting, adaptable mindset. </a:t>
            </a:r>
            <a:endParaRPr sz="1800" b="0" i="0" u="none" strike="noStrike" cap="none">
              <a:solidFill>
                <a:srgbClr val="2D3956"/>
              </a:solidFill>
              <a:latin typeface="Tajawal ExtraBold"/>
              <a:ea typeface="Tajawal ExtraBold"/>
              <a:cs typeface="Tajawal ExtraBold"/>
              <a:sym typeface="Tajawal ExtraBold"/>
            </a:endParaRPr>
          </a:p>
        </p:txBody>
      </p:sp>
      <p:pic>
        <p:nvPicPr>
          <p:cNvPr id="368" name="Google Shape;368;p23"/>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369" name="Google Shape;369;p23"/>
          <p:cNvPicPr preferRelativeResize="0"/>
          <p:nvPr/>
        </p:nvPicPr>
        <p:blipFill rotWithShape="1">
          <a:blip r:embed="rId4">
            <a:alphaModFix/>
          </a:blip>
          <a:srcRect/>
          <a:stretch/>
        </p:blipFill>
        <p:spPr>
          <a:xfrm>
            <a:off x="9923145" y="248508"/>
            <a:ext cx="1901389" cy="83677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2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375" name="Google Shape;375;p24"/>
          <p:cNvSpPr/>
          <p:nvPr/>
        </p:nvSpPr>
        <p:spPr>
          <a:xfrm>
            <a:off x="367466" y="365125"/>
            <a:ext cx="11342314"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376" name="Google Shape;376;p24"/>
          <p:cNvSpPr txBox="1">
            <a:spLocks noGrp="1"/>
          </p:cNvSpPr>
          <p:nvPr>
            <p:ph type="body" idx="1"/>
          </p:nvPr>
        </p:nvSpPr>
        <p:spPr>
          <a:xfrm>
            <a:off x="482220" y="718063"/>
            <a:ext cx="10871580" cy="5458900"/>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400"/>
              <a:buChar char="•"/>
            </a:pPr>
            <a:r>
              <a:rPr lang="en-US" sz="2400" i="1"/>
              <a:t>Design thinking not only leads to increased innovation and improved end products, but it also creates a great team spirit, boosts work ethic and bolsters individuals’ confidence in their creative abilities.</a:t>
            </a:r>
            <a:endParaRPr sz="2000" i="1"/>
          </a:p>
          <a:p>
            <a:pPr marL="0" lvl="0" indent="0" algn="l" rtl="0">
              <a:lnSpc>
                <a:spcPct val="90000"/>
              </a:lnSpc>
              <a:spcBef>
                <a:spcPts val="1000"/>
              </a:spcBef>
              <a:spcAft>
                <a:spcPts val="0"/>
              </a:spcAft>
              <a:buClr>
                <a:schemeClr val="dk1"/>
              </a:buClr>
              <a:buSzPts val="2400"/>
              <a:buNone/>
            </a:pPr>
            <a:r>
              <a:rPr lang="en-US" sz="2400" i="1">
                <a:highlight>
                  <a:srgbClr val="FFFF00"/>
                </a:highlight>
              </a:rPr>
              <a:t>"The greatest fear in life is not of death, but unsolicited change.”- Raheel Farooq</a:t>
            </a:r>
            <a:endParaRPr/>
          </a:p>
          <a:p>
            <a:pPr marL="0" lvl="0" indent="0" algn="l" rtl="0">
              <a:lnSpc>
                <a:spcPct val="90000"/>
              </a:lnSpc>
              <a:spcBef>
                <a:spcPts val="1000"/>
              </a:spcBef>
              <a:spcAft>
                <a:spcPts val="0"/>
              </a:spcAft>
              <a:buClr>
                <a:schemeClr val="dk1"/>
              </a:buClr>
              <a:buSzPts val="2400"/>
              <a:buNone/>
            </a:pPr>
            <a:endParaRPr sz="2400" i="1"/>
          </a:p>
          <a:p>
            <a:pPr marL="0" lvl="0" indent="0" algn="l" rtl="0">
              <a:lnSpc>
                <a:spcPct val="90000"/>
              </a:lnSpc>
              <a:spcBef>
                <a:spcPts val="1000"/>
              </a:spcBef>
              <a:spcAft>
                <a:spcPts val="0"/>
              </a:spcAft>
              <a:buClr>
                <a:schemeClr val="dk1"/>
              </a:buClr>
              <a:buSzPts val="2400"/>
              <a:buNone/>
            </a:pPr>
            <a:r>
              <a:rPr lang="en-US" sz="2400"/>
              <a:t>Everyone thinks, feels and experiences things </a:t>
            </a:r>
            <a:r>
              <a:rPr lang="en-US" sz="2400">
                <a:solidFill>
                  <a:srgbClr val="FF0000"/>
                </a:solidFill>
              </a:rPr>
              <a:t>differently</a:t>
            </a:r>
            <a:r>
              <a:rPr lang="en-US" sz="2400"/>
              <a:t>. </a:t>
            </a:r>
            <a:endParaRPr/>
          </a:p>
          <a:p>
            <a:pPr marL="0" lvl="0" indent="0" algn="l" rtl="0">
              <a:lnSpc>
                <a:spcPct val="90000"/>
              </a:lnSpc>
              <a:spcBef>
                <a:spcPts val="1000"/>
              </a:spcBef>
              <a:spcAft>
                <a:spcPts val="0"/>
              </a:spcAft>
              <a:buClr>
                <a:schemeClr val="dk1"/>
              </a:buClr>
              <a:buSzPts val="2400"/>
              <a:buNone/>
            </a:pPr>
            <a:r>
              <a:rPr lang="en-US" sz="2400"/>
              <a:t>Differences are what we need—especially in the world of design thinking. </a:t>
            </a:r>
            <a:endParaRPr/>
          </a:p>
          <a:p>
            <a:pPr marL="0" lvl="0" indent="0" algn="l" rtl="0">
              <a:lnSpc>
                <a:spcPct val="90000"/>
              </a:lnSpc>
              <a:spcBef>
                <a:spcPts val="1000"/>
              </a:spcBef>
              <a:spcAft>
                <a:spcPts val="0"/>
              </a:spcAft>
              <a:buClr>
                <a:schemeClr val="dk1"/>
              </a:buClr>
              <a:buSzPts val="2400"/>
              <a:buNone/>
            </a:pPr>
            <a:r>
              <a:rPr lang="en-US" sz="2400"/>
              <a:t>These differences also mean certain activities in design thinking projects will not come naturally to the people involved.</a:t>
            </a:r>
            <a:endParaRPr/>
          </a:p>
          <a:p>
            <a:pPr marL="0" lvl="0" indent="0" algn="l" rtl="0">
              <a:lnSpc>
                <a:spcPct val="90000"/>
              </a:lnSpc>
              <a:spcBef>
                <a:spcPts val="1000"/>
              </a:spcBef>
              <a:spcAft>
                <a:spcPts val="0"/>
              </a:spcAft>
              <a:buClr>
                <a:schemeClr val="dk1"/>
              </a:buClr>
              <a:buSzPts val="2400"/>
              <a:buNone/>
            </a:pPr>
            <a:r>
              <a:rPr lang="en-US" sz="2400"/>
              <a:t> </a:t>
            </a:r>
            <a:r>
              <a:rPr lang="en-US" sz="2400">
                <a:solidFill>
                  <a:srgbClr val="4472C4"/>
                </a:solidFill>
              </a:rPr>
              <a:t>Newcomers</a:t>
            </a:r>
            <a:r>
              <a:rPr lang="en-US" sz="2400"/>
              <a:t> may feel intimidated, confused or disoriented by the seemingly chaotic approach of the design thinking process.       conduct a few short exercises to break through this negative tension, loosen things up and make people feel positive and excited about the project</a:t>
            </a:r>
            <a:endParaRPr/>
          </a:p>
        </p:txBody>
      </p:sp>
      <p:pic>
        <p:nvPicPr>
          <p:cNvPr id="378" name="Google Shape;378;p24"/>
          <p:cNvPicPr preferRelativeResize="0"/>
          <p:nvPr/>
        </p:nvPicPr>
        <p:blipFill rotWithShape="1">
          <a:blip r:embed="rId3">
            <a:alphaModFix/>
          </a:blip>
          <a:srcRect/>
          <a:stretch/>
        </p:blipFill>
        <p:spPr>
          <a:xfrm>
            <a:off x="9923145" y="6311380"/>
            <a:ext cx="1879649" cy="309233"/>
          </a:xfrm>
          <a:prstGeom prst="rect">
            <a:avLst/>
          </a:prstGeom>
          <a:noFill/>
          <a:ln>
            <a:noFill/>
          </a:ln>
        </p:spPr>
      </p:pic>
      <p:sp>
        <p:nvSpPr>
          <p:cNvPr id="379" name="Google Shape;379;p24"/>
          <p:cNvSpPr/>
          <p:nvPr/>
        </p:nvSpPr>
        <p:spPr>
          <a:xfrm>
            <a:off x="5605670" y="4890051"/>
            <a:ext cx="397565" cy="198783"/>
          </a:xfrm>
          <a:prstGeom prst="rightArrow">
            <a:avLst>
              <a:gd name="adj1" fmla="val 50000"/>
              <a:gd name="adj2" fmla="val 500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25"/>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85" name="Google Shape;385;p25"/>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386" name="Google Shape;386;p25"/>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88" name="Google Shape;388;p25"/>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89" name="Google Shape;389;p25"/>
          <p:cNvPicPr preferRelativeResize="0"/>
          <p:nvPr/>
        </p:nvPicPr>
        <p:blipFill rotWithShape="1">
          <a:blip r:embed="rId5">
            <a:alphaModFix/>
          </a:blip>
          <a:srcRect b="17681"/>
          <a:stretch/>
        </p:blipFill>
        <p:spPr>
          <a:xfrm>
            <a:off x="1183462" y="805052"/>
            <a:ext cx="10137913" cy="4694294"/>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2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395" name="Google Shape;395;p26"/>
          <p:cNvSpPr/>
          <p:nvPr/>
        </p:nvSpPr>
        <p:spPr>
          <a:xfrm>
            <a:off x="477078" y="365125"/>
            <a:ext cx="11232702"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396" name="Google Shape;396;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1: Tell Your Team Members About the Process of Design Thinking</a:t>
            </a:r>
            <a:endParaRPr/>
          </a:p>
        </p:txBody>
      </p:sp>
      <p:sp>
        <p:nvSpPr>
          <p:cNvPr id="397" name="Google Shape;397;p26"/>
          <p:cNvSpPr txBox="1">
            <a:spLocks noGrp="1"/>
          </p:cNvSpPr>
          <p:nvPr>
            <p:ph type="body" idx="1"/>
          </p:nvPr>
        </p:nvSpPr>
        <p:spPr>
          <a:xfrm>
            <a:off x="838200" y="1719609"/>
            <a:ext cx="10515600" cy="4351338"/>
          </a:xfrm>
          <a:prstGeom prst="rect">
            <a:avLst/>
          </a:prstGeom>
          <a:noFill/>
          <a:ln>
            <a:noFill/>
          </a:ln>
        </p:spPr>
        <p:txBody>
          <a:bodyPr spcFirstLastPara="1" wrap="square" lIns="91425" tIns="45700" rIns="91425" bIns="45700" anchor="t" anchorCtr="0">
            <a:normAutofit lnSpcReduction="10000"/>
          </a:bodyPr>
          <a:lstStyle/>
          <a:p>
            <a:pPr marL="228600" lvl="0" indent="-228600" algn="l" rtl="0">
              <a:lnSpc>
                <a:spcPct val="90000"/>
              </a:lnSpc>
              <a:spcBef>
                <a:spcPts val="0"/>
              </a:spcBef>
              <a:spcAft>
                <a:spcPts val="0"/>
              </a:spcAft>
              <a:buClr>
                <a:schemeClr val="dk1"/>
              </a:buClr>
              <a:buSzPts val="2400"/>
              <a:buFont typeface="Noto Sans Symbols"/>
              <a:buChar char="❑"/>
            </a:pPr>
            <a:r>
              <a:rPr lang="en-US" sz="2400">
                <a:highlight>
                  <a:srgbClr val="00FF00"/>
                </a:highlight>
              </a:rPr>
              <a:t> Print out </a:t>
            </a:r>
            <a:r>
              <a:rPr lang="en-US" sz="2400"/>
              <a:t>the 'Design Thinking: A Non-linear Process, and hand a copy to each member of your team. This will help them understand and recognize the different stages of the process before the project begins and will highlight the iterative and non-linear nature of design thinking.</a:t>
            </a:r>
            <a:endParaRPr/>
          </a:p>
          <a:p>
            <a:pPr marL="228600" lvl="0" indent="-76200" algn="l" rtl="0">
              <a:lnSpc>
                <a:spcPct val="90000"/>
              </a:lnSpc>
              <a:spcBef>
                <a:spcPts val="1000"/>
              </a:spcBef>
              <a:spcAft>
                <a:spcPts val="0"/>
              </a:spcAft>
              <a:buClr>
                <a:schemeClr val="dk1"/>
              </a:buClr>
              <a:buSzPts val="2400"/>
              <a:buFont typeface="Noto Sans Symbols"/>
              <a:buNone/>
            </a:pPr>
            <a:endParaRPr sz="2400"/>
          </a:p>
          <a:p>
            <a:pPr marL="228600" lvl="0" indent="-228600" algn="l" rtl="0">
              <a:lnSpc>
                <a:spcPct val="90000"/>
              </a:lnSpc>
              <a:spcBef>
                <a:spcPts val="1000"/>
              </a:spcBef>
              <a:spcAft>
                <a:spcPts val="0"/>
              </a:spcAft>
              <a:buClr>
                <a:schemeClr val="dk1"/>
              </a:buClr>
              <a:buSzPts val="2400"/>
              <a:buFont typeface="Noto Sans Symbols"/>
              <a:buChar char="❑"/>
            </a:pPr>
            <a:r>
              <a:rPr lang="en-US" sz="2400"/>
              <a:t>    </a:t>
            </a:r>
            <a:r>
              <a:rPr lang="en-US" sz="2400">
                <a:highlight>
                  <a:srgbClr val="00FF00"/>
                </a:highlight>
              </a:rPr>
              <a:t>Run through a definition of each of the five stages</a:t>
            </a:r>
            <a:r>
              <a:rPr lang="en-US" sz="2400"/>
              <a:t>:</a:t>
            </a:r>
            <a:endParaRPr/>
          </a:p>
          <a:p>
            <a:pPr marL="228600" lvl="0" indent="-228600" algn="l" rtl="0">
              <a:lnSpc>
                <a:spcPct val="90000"/>
              </a:lnSpc>
              <a:spcBef>
                <a:spcPts val="1000"/>
              </a:spcBef>
              <a:spcAft>
                <a:spcPts val="0"/>
              </a:spcAft>
              <a:buClr>
                <a:schemeClr val="dk1"/>
              </a:buClr>
              <a:buSzPts val="2400"/>
              <a:buChar char="•"/>
            </a:pPr>
            <a:r>
              <a:rPr lang="en-US" sz="2400"/>
              <a:t>    Empathize—research your users' needs.</a:t>
            </a:r>
            <a:endParaRPr/>
          </a:p>
          <a:p>
            <a:pPr marL="228600" lvl="0" indent="-228600" algn="l" rtl="0">
              <a:lnSpc>
                <a:spcPct val="90000"/>
              </a:lnSpc>
              <a:spcBef>
                <a:spcPts val="1000"/>
              </a:spcBef>
              <a:spcAft>
                <a:spcPts val="0"/>
              </a:spcAft>
              <a:buClr>
                <a:schemeClr val="dk1"/>
              </a:buClr>
              <a:buSzPts val="2400"/>
              <a:buChar char="•"/>
            </a:pPr>
            <a:r>
              <a:rPr lang="en-US" sz="2400"/>
              <a:t>    Define—state your users' needs and problems.</a:t>
            </a:r>
            <a:endParaRPr/>
          </a:p>
          <a:p>
            <a:pPr marL="228600" lvl="0" indent="-228600" algn="l" rtl="0">
              <a:lnSpc>
                <a:spcPct val="90000"/>
              </a:lnSpc>
              <a:spcBef>
                <a:spcPts val="1000"/>
              </a:spcBef>
              <a:spcAft>
                <a:spcPts val="0"/>
              </a:spcAft>
              <a:buClr>
                <a:schemeClr val="dk1"/>
              </a:buClr>
              <a:buSzPts val="2400"/>
              <a:buChar char="•"/>
            </a:pPr>
            <a:r>
              <a:rPr lang="en-US" sz="2400"/>
              <a:t>    Ideate—challenge assumptions and create ideas.</a:t>
            </a:r>
            <a:endParaRPr/>
          </a:p>
          <a:p>
            <a:pPr marL="228600" lvl="0" indent="-228600" algn="l" rtl="0">
              <a:lnSpc>
                <a:spcPct val="90000"/>
              </a:lnSpc>
              <a:spcBef>
                <a:spcPts val="1000"/>
              </a:spcBef>
              <a:spcAft>
                <a:spcPts val="0"/>
              </a:spcAft>
              <a:buClr>
                <a:schemeClr val="dk1"/>
              </a:buClr>
              <a:buSzPts val="2400"/>
              <a:buChar char="•"/>
            </a:pPr>
            <a:r>
              <a:rPr lang="en-US" sz="2400"/>
              <a:t>    Prototype—start to create solutions.</a:t>
            </a:r>
            <a:endParaRPr/>
          </a:p>
          <a:p>
            <a:pPr marL="228600" lvl="0" indent="-228600" algn="l" rtl="0">
              <a:lnSpc>
                <a:spcPct val="90000"/>
              </a:lnSpc>
              <a:spcBef>
                <a:spcPts val="1000"/>
              </a:spcBef>
              <a:spcAft>
                <a:spcPts val="0"/>
              </a:spcAft>
              <a:buClr>
                <a:schemeClr val="dk1"/>
              </a:buClr>
              <a:buSzPts val="2400"/>
              <a:buChar char="•"/>
            </a:pPr>
            <a:r>
              <a:rPr lang="en-US" sz="2400"/>
              <a:t>    Test—try your solutions out.</a:t>
            </a:r>
            <a:endParaRPr sz="2000"/>
          </a:p>
          <a:p>
            <a:pPr marL="344487" lvl="1" indent="0" algn="l" rtl="0">
              <a:lnSpc>
                <a:spcPct val="90000"/>
              </a:lnSpc>
              <a:spcBef>
                <a:spcPts val="500"/>
              </a:spcBef>
              <a:spcAft>
                <a:spcPts val="0"/>
              </a:spcAft>
              <a:buClr>
                <a:schemeClr val="dk1"/>
              </a:buClr>
              <a:buSzPts val="2000"/>
              <a:buNone/>
            </a:pPr>
            <a:endParaRPr sz="2000"/>
          </a:p>
          <a:p>
            <a:pPr marL="228600" lvl="0" indent="-101600" algn="l" rtl="0">
              <a:lnSpc>
                <a:spcPct val="90000"/>
              </a:lnSpc>
              <a:spcBef>
                <a:spcPts val="1000"/>
              </a:spcBef>
              <a:spcAft>
                <a:spcPts val="0"/>
              </a:spcAft>
              <a:buClr>
                <a:schemeClr val="dk1"/>
              </a:buClr>
              <a:buSzPts val="2000"/>
              <a:buNone/>
            </a:pPr>
            <a:endParaRPr sz="2000"/>
          </a:p>
        </p:txBody>
      </p:sp>
      <p:pic>
        <p:nvPicPr>
          <p:cNvPr id="399" name="Google Shape;399;p26"/>
          <p:cNvPicPr preferRelativeResize="0"/>
          <p:nvPr/>
        </p:nvPicPr>
        <p:blipFill rotWithShape="1">
          <a:blip r:embed="rId3">
            <a:alphaModFix/>
          </a:blip>
          <a:srcRect/>
          <a:stretch/>
        </p:blipFill>
        <p:spPr>
          <a:xfrm>
            <a:off x="9923145" y="6311380"/>
            <a:ext cx="1879649" cy="309233"/>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2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05" name="Google Shape;405;p27"/>
          <p:cNvSpPr/>
          <p:nvPr/>
        </p:nvSpPr>
        <p:spPr>
          <a:xfrm>
            <a:off x="477078" y="365125"/>
            <a:ext cx="11232702"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406" name="Google Shape;406;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1: Tell Your Team Members About the Process of Design Thinking</a:t>
            </a:r>
            <a:endParaRPr/>
          </a:p>
        </p:txBody>
      </p:sp>
      <p:sp>
        <p:nvSpPr>
          <p:cNvPr id="407" name="Google Shape;407;p27"/>
          <p:cNvSpPr txBox="1">
            <a:spLocks noGrp="1"/>
          </p:cNvSpPr>
          <p:nvPr>
            <p:ph type="body" idx="1"/>
          </p:nvPr>
        </p:nvSpPr>
        <p:spPr>
          <a:xfrm>
            <a:off x="838200" y="1719609"/>
            <a:ext cx="10515600"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400"/>
              <a:buFont typeface="Noto Sans Symbols"/>
              <a:buChar char="❑"/>
            </a:pPr>
            <a:r>
              <a:rPr lang="en-US" sz="2400">
                <a:highlight>
                  <a:srgbClr val="00FF00"/>
                </a:highlight>
              </a:rPr>
              <a:t>  Explain </a:t>
            </a:r>
            <a:r>
              <a:rPr lang="en-US" sz="2400"/>
              <a:t>that the five stages of design thinking are not sequential steps but are there to serve as a guide. You should encourage your team to see the stages as different modes to put themselves in—to iterate on your problem definition, ideas or prototype. The various stages also enable you to learn more about your users at any point in the project.</a:t>
            </a:r>
            <a:endParaRPr/>
          </a:p>
          <a:p>
            <a:pPr marL="228600" lvl="0" indent="-76200" algn="l" rtl="0">
              <a:lnSpc>
                <a:spcPct val="90000"/>
              </a:lnSpc>
              <a:spcBef>
                <a:spcPts val="1000"/>
              </a:spcBef>
              <a:spcAft>
                <a:spcPts val="0"/>
              </a:spcAft>
              <a:buClr>
                <a:schemeClr val="dk1"/>
              </a:buClr>
              <a:buSzPts val="2400"/>
              <a:buFont typeface="Noto Sans Symbols"/>
              <a:buNone/>
            </a:pPr>
            <a:endParaRPr sz="2400"/>
          </a:p>
          <a:p>
            <a:pPr marL="228600" lvl="0" indent="-228600" algn="l" rtl="0">
              <a:lnSpc>
                <a:spcPct val="90000"/>
              </a:lnSpc>
              <a:spcBef>
                <a:spcPts val="1000"/>
              </a:spcBef>
              <a:spcAft>
                <a:spcPts val="0"/>
              </a:spcAft>
              <a:buClr>
                <a:schemeClr val="dk1"/>
              </a:buClr>
              <a:buSzPts val="2400"/>
              <a:buFont typeface="Noto Sans Symbols"/>
              <a:buChar char="❑"/>
            </a:pPr>
            <a:r>
              <a:rPr lang="en-US" sz="2400"/>
              <a:t>    </a:t>
            </a:r>
            <a:r>
              <a:rPr lang="en-US" sz="2400">
                <a:highlight>
                  <a:srgbClr val="00FF00"/>
                </a:highlight>
              </a:rPr>
              <a:t>Tell your team that the iterative, non-linear </a:t>
            </a:r>
            <a:r>
              <a:rPr lang="en-US" sz="2400"/>
              <a:t>nature of design thinking means you can carry these stages out in parallel, repeat them and even circle back to previous stages at any point in the design thinking process.</a:t>
            </a:r>
            <a:endParaRPr sz="2000"/>
          </a:p>
          <a:p>
            <a:pPr marL="228600" lvl="0" indent="-101600" algn="l" rtl="0">
              <a:lnSpc>
                <a:spcPct val="90000"/>
              </a:lnSpc>
              <a:spcBef>
                <a:spcPts val="1000"/>
              </a:spcBef>
              <a:spcAft>
                <a:spcPts val="0"/>
              </a:spcAft>
              <a:buClr>
                <a:schemeClr val="dk1"/>
              </a:buClr>
              <a:buSzPts val="2000"/>
              <a:buNone/>
            </a:pPr>
            <a:endParaRPr sz="2000"/>
          </a:p>
        </p:txBody>
      </p:sp>
      <p:pic>
        <p:nvPicPr>
          <p:cNvPr id="409" name="Google Shape;409;p27"/>
          <p:cNvPicPr preferRelativeResize="0"/>
          <p:nvPr/>
        </p:nvPicPr>
        <p:blipFill rotWithShape="1">
          <a:blip r:embed="rId3">
            <a:alphaModFix/>
          </a:blip>
          <a:srcRect/>
          <a:stretch/>
        </p:blipFill>
        <p:spPr>
          <a:xfrm>
            <a:off x="9923145" y="6311380"/>
            <a:ext cx="1879649" cy="30923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28"/>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15" name="Google Shape;415;p28"/>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416" name="Google Shape;416;p28"/>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18" name="Google Shape;418;p28"/>
          <p:cNvPicPr preferRelativeResize="0"/>
          <p:nvPr/>
        </p:nvPicPr>
        <p:blipFill rotWithShape="1">
          <a:blip r:embed="rId4">
            <a:alphaModFix/>
          </a:blip>
          <a:srcRect/>
          <a:stretch/>
        </p:blipFill>
        <p:spPr>
          <a:xfrm>
            <a:off x="2981574" y="6311379"/>
            <a:ext cx="1879649" cy="309233"/>
          </a:xfrm>
          <a:prstGeom prst="rect">
            <a:avLst/>
          </a:prstGeom>
          <a:noFill/>
          <a:ln>
            <a:noFill/>
          </a:ln>
        </p:spPr>
      </p:pic>
      <p:pic>
        <p:nvPicPr>
          <p:cNvPr id="419" name="Google Shape;419;p28"/>
          <p:cNvPicPr preferRelativeResize="0"/>
          <p:nvPr/>
        </p:nvPicPr>
        <p:blipFill rotWithShape="1">
          <a:blip r:embed="rId5">
            <a:alphaModFix/>
          </a:blip>
          <a:srcRect/>
          <a:stretch/>
        </p:blipFill>
        <p:spPr>
          <a:xfrm>
            <a:off x="8270602" y="523759"/>
            <a:ext cx="3921398" cy="3964969"/>
          </a:xfrm>
          <a:prstGeom prst="rect">
            <a:avLst/>
          </a:prstGeom>
          <a:noFill/>
          <a:ln>
            <a:noFill/>
          </a:ln>
        </p:spPr>
      </p:pic>
      <p:pic>
        <p:nvPicPr>
          <p:cNvPr id="420" name="Google Shape;420;p28"/>
          <p:cNvPicPr preferRelativeResize="0"/>
          <p:nvPr/>
        </p:nvPicPr>
        <p:blipFill rotWithShape="1">
          <a:blip r:embed="rId6">
            <a:alphaModFix/>
          </a:blip>
          <a:srcRect/>
          <a:stretch/>
        </p:blipFill>
        <p:spPr>
          <a:xfrm>
            <a:off x="8270602" y="4550058"/>
            <a:ext cx="3921398" cy="2136469"/>
          </a:xfrm>
          <a:prstGeom prst="rect">
            <a:avLst/>
          </a:prstGeom>
          <a:noFill/>
          <a:ln>
            <a:noFill/>
          </a:ln>
        </p:spPr>
      </p:pic>
      <p:pic>
        <p:nvPicPr>
          <p:cNvPr id="421" name="Google Shape;421;p28"/>
          <p:cNvPicPr preferRelativeResize="0"/>
          <p:nvPr/>
        </p:nvPicPr>
        <p:blipFill rotWithShape="1">
          <a:blip r:embed="rId7">
            <a:alphaModFix/>
          </a:blip>
          <a:srcRect b="8455"/>
          <a:stretch/>
        </p:blipFill>
        <p:spPr>
          <a:xfrm>
            <a:off x="64227" y="1346381"/>
            <a:ext cx="8026280" cy="3527714"/>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p2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27" name="Google Shape;427;p29"/>
          <p:cNvSpPr/>
          <p:nvPr/>
        </p:nvSpPr>
        <p:spPr>
          <a:xfrm>
            <a:off x="477078" y="365125"/>
            <a:ext cx="11232702"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428" name="Google Shape;428;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1: Tell Your Team Members About the Process of Design Thinking</a:t>
            </a:r>
            <a:endParaRPr/>
          </a:p>
        </p:txBody>
      </p:sp>
      <p:sp>
        <p:nvSpPr>
          <p:cNvPr id="429" name="Google Shape;429;p29"/>
          <p:cNvSpPr txBox="1">
            <a:spLocks noGrp="1"/>
          </p:cNvSpPr>
          <p:nvPr>
            <p:ph type="body" idx="1"/>
          </p:nvPr>
        </p:nvSpPr>
        <p:spPr>
          <a:xfrm>
            <a:off x="838200" y="1719609"/>
            <a:ext cx="10515600"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400"/>
              <a:buFont typeface="Noto Sans Symbols"/>
              <a:buChar char="❑"/>
            </a:pPr>
            <a:r>
              <a:rPr lang="en-US" sz="2400"/>
              <a:t> Discuss how design thinking creates </a:t>
            </a:r>
            <a:r>
              <a:rPr lang="en-US" sz="2400">
                <a:highlight>
                  <a:srgbClr val="00FF00"/>
                </a:highlight>
              </a:rPr>
              <a:t>a third way to approach problem-solving</a:t>
            </a:r>
            <a:r>
              <a:rPr lang="en-US" sz="2400"/>
              <a:t>. It combines the analytical and information-driven approach of science with the holistic, empathic and creative ways of thinking in ethnography and design.</a:t>
            </a:r>
            <a:endParaRPr/>
          </a:p>
          <a:p>
            <a:pPr marL="228600" lvl="0" indent="-76200" algn="l" rtl="0">
              <a:lnSpc>
                <a:spcPct val="90000"/>
              </a:lnSpc>
              <a:spcBef>
                <a:spcPts val="1000"/>
              </a:spcBef>
              <a:spcAft>
                <a:spcPts val="0"/>
              </a:spcAft>
              <a:buClr>
                <a:schemeClr val="dk1"/>
              </a:buClr>
              <a:buSzPts val="2400"/>
              <a:buFont typeface="Noto Sans Symbols"/>
              <a:buNone/>
            </a:pPr>
            <a:endParaRPr sz="2400"/>
          </a:p>
          <a:p>
            <a:pPr marL="228600" lvl="0" indent="-228600" algn="l" rtl="0">
              <a:lnSpc>
                <a:spcPct val="90000"/>
              </a:lnSpc>
              <a:spcBef>
                <a:spcPts val="1000"/>
              </a:spcBef>
              <a:spcAft>
                <a:spcPts val="0"/>
              </a:spcAft>
              <a:buClr>
                <a:schemeClr val="dk1"/>
              </a:buClr>
              <a:buSzPts val="2400"/>
              <a:buFont typeface="Noto Sans Symbols"/>
              <a:buChar char="❑"/>
            </a:pPr>
            <a:r>
              <a:rPr lang="en-US" sz="2400"/>
              <a:t>    Highlight that you’ll apply lots of </a:t>
            </a:r>
            <a:r>
              <a:rPr lang="en-US" sz="2400">
                <a:highlight>
                  <a:srgbClr val="00FF00"/>
                </a:highlight>
              </a:rPr>
              <a:t>proven methods and techniques </a:t>
            </a:r>
            <a:r>
              <a:rPr lang="en-US" sz="2400"/>
              <a:t>throughout the process—user interviews, brainstorm sessions, affinity clustering, sketching, user testing, etc.</a:t>
            </a:r>
            <a:endParaRPr sz="2000"/>
          </a:p>
        </p:txBody>
      </p:sp>
      <p:pic>
        <p:nvPicPr>
          <p:cNvPr id="431" name="Google Shape;431;p29"/>
          <p:cNvPicPr preferRelativeResize="0"/>
          <p:nvPr/>
        </p:nvPicPr>
        <p:blipFill rotWithShape="1">
          <a:blip r:embed="rId3">
            <a:alphaModFix/>
          </a:blip>
          <a:srcRect/>
          <a:stretch/>
        </p:blipFill>
        <p:spPr>
          <a:xfrm>
            <a:off x="9923145" y="6311380"/>
            <a:ext cx="1879649" cy="309233"/>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p3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37" name="Google Shape;437;p30"/>
          <p:cNvSpPr/>
          <p:nvPr/>
        </p:nvSpPr>
        <p:spPr>
          <a:xfrm>
            <a:off x="477078" y="365125"/>
            <a:ext cx="11232702"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438" name="Google Shape;438;p3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2: Break the Ice </a:t>
            </a:r>
            <a:endParaRPr/>
          </a:p>
        </p:txBody>
      </p:sp>
      <p:sp>
        <p:nvSpPr>
          <p:cNvPr id="439" name="Google Shape;439;p30"/>
          <p:cNvSpPr txBox="1">
            <a:spLocks noGrp="1"/>
          </p:cNvSpPr>
          <p:nvPr>
            <p:ph type="body" idx="1"/>
          </p:nvPr>
        </p:nvSpPr>
        <p:spPr>
          <a:xfrm>
            <a:off x="838200" y="1719609"/>
            <a:ext cx="10515600"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400"/>
              <a:buFont typeface="Noto Sans Symbols"/>
              <a:buChar char="❑"/>
            </a:pPr>
            <a:r>
              <a:rPr lang="en-US" sz="2400"/>
              <a:t> Icebreakers are important techniques to utilize when you want to </a:t>
            </a:r>
            <a:r>
              <a:rPr lang="en-US" sz="2400">
                <a:highlight>
                  <a:srgbClr val="00FF00"/>
                </a:highlight>
              </a:rPr>
              <a:t>overcome the barriers </a:t>
            </a:r>
            <a:r>
              <a:rPr lang="en-US" sz="2400"/>
              <a:t>which form when team members start to work on something new, or when they work with people they don't yet know or trust.</a:t>
            </a:r>
            <a:endParaRPr/>
          </a:p>
          <a:p>
            <a:pPr marL="228600" lvl="0" indent="-76200" algn="l" rtl="0">
              <a:lnSpc>
                <a:spcPct val="90000"/>
              </a:lnSpc>
              <a:spcBef>
                <a:spcPts val="1000"/>
              </a:spcBef>
              <a:spcAft>
                <a:spcPts val="0"/>
              </a:spcAft>
              <a:buClr>
                <a:schemeClr val="dk1"/>
              </a:buClr>
              <a:buSzPts val="2400"/>
              <a:buFont typeface="Noto Sans Symbols"/>
              <a:buNone/>
            </a:pPr>
            <a:endParaRPr sz="2400"/>
          </a:p>
          <a:p>
            <a:pPr marL="228600" lvl="0" indent="-228600" algn="l" rtl="0">
              <a:lnSpc>
                <a:spcPct val="90000"/>
              </a:lnSpc>
              <a:spcBef>
                <a:spcPts val="1000"/>
              </a:spcBef>
              <a:spcAft>
                <a:spcPts val="0"/>
              </a:spcAft>
              <a:buClr>
                <a:schemeClr val="dk1"/>
              </a:buClr>
              <a:buSzPts val="2400"/>
              <a:buFont typeface="Noto Sans Symbols"/>
              <a:buChar char="❑"/>
            </a:pPr>
            <a:r>
              <a:rPr lang="en-US" sz="2400"/>
              <a:t>Each </a:t>
            </a:r>
            <a:r>
              <a:rPr lang="en-US" sz="2400">
                <a:highlight>
                  <a:srgbClr val="00FF00"/>
                </a:highlight>
              </a:rPr>
              <a:t>design thinking setting is unique</a:t>
            </a:r>
            <a:r>
              <a:rPr lang="en-US" sz="2400"/>
              <a:t>, and the ice that needs to be broken will be different depending on the situation. You may just need to give people enough time to make a proper introduction, and follow that up with an explanation of the process they are about to engage in. Other situations may require more intervention</a:t>
            </a:r>
            <a:endParaRPr sz="2000"/>
          </a:p>
        </p:txBody>
      </p:sp>
      <p:pic>
        <p:nvPicPr>
          <p:cNvPr id="441" name="Google Shape;441;p30"/>
          <p:cNvPicPr preferRelativeResize="0"/>
          <p:nvPr/>
        </p:nvPicPr>
        <p:blipFill rotWithShape="1">
          <a:blip r:embed="rId3">
            <a:alphaModFix/>
          </a:blip>
          <a:srcRect/>
          <a:stretch/>
        </p:blipFill>
        <p:spPr>
          <a:xfrm>
            <a:off x="9923145" y="6311380"/>
            <a:ext cx="1879649" cy="30923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31"/>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47" name="Google Shape;447;p31"/>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448" name="Google Shape;448;p31"/>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50" name="Google Shape;450;p3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51" name="Google Shape;451;p31"/>
          <p:cNvPicPr preferRelativeResize="0"/>
          <p:nvPr/>
        </p:nvPicPr>
        <p:blipFill rotWithShape="1">
          <a:blip r:embed="rId5">
            <a:alphaModFix/>
          </a:blip>
          <a:srcRect/>
          <a:stretch/>
        </p:blipFill>
        <p:spPr>
          <a:xfrm>
            <a:off x="3357729" y="435954"/>
            <a:ext cx="3917531" cy="2434679"/>
          </a:xfrm>
          <a:prstGeom prst="rect">
            <a:avLst/>
          </a:prstGeom>
          <a:noFill/>
          <a:ln>
            <a:noFill/>
          </a:ln>
        </p:spPr>
      </p:pic>
      <p:pic>
        <p:nvPicPr>
          <p:cNvPr id="452" name="Google Shape;452;p31"/>
          <p:cNvPicPr preferRelativeResize="0"/>
          <p:nvPr/>
        </p:nvPicPr>
        <p:blipFill rotWithShape="1">
          <a:blip r:embed="rId6">
            <a:alphaModFix/>
          </a:blip>
          <a:srcRect/>
          <a:stretch/>
        </p:blipFill>
        <p:spPr>
          <a:xfrm>
            <a:off x="7533491" y="428912"/>
            <a:ext cx="4128422" cy="2448765"/>
          </a:xfrm>
          <a:prstGeom prst="rect">
            <a:avLst/>
          </a:prstGeom>
          <a:noFill/>
          <a:ln>
            <a:noFill/>
          </a:ln>
        </p:spPr>
      </p:pic>
      <p:pic>
        <p:nvPicPr>
          <p:cNvPr id="453" name="Google Shape;453;p31"/>
          <p:cNvPicPr preferRelativeResize="0"/>
          <p:nvPr/>
        </p:nvPicPr>
        <p:blipFill rotWithShape="1">
          <a:blip r:embed="rId7">
            <a:alphaModFix/>
          </a:blip>
          <a:srcRect/>
          <a:stretch/>
        </p:blipFill>
        <p:spPr>
          <a:xfrm>
            <a:off x="7149300" y="3429000"/>
            <a:ext cx="4512611" cy="2747277"/>
          </a:xfrm>
          <a:prstGeom prst="rect">
            <a:avLst/>
          </a:prstGeom>
          <a:noFill/>
          <a:ln>
            <a:noFill/>
          </a:ln>
        </p:spPr>
      </p:pic>
      <p:pic>
        <p:nvPicPr>
          <p:cNvPr id="454" name="Google Shape;454;p31"/>
          <p:cNvPicPr preferRelativeResize="0"/>
          <p:nvPr/>
        </p:nvPicPr>
        <p:blipFill rotWithShape="1">
          <a:blip r:embed="rId8">
            <a:alphaModFix/>
          </a:blip>
          <a:srcRect/>
          <a:stretch/>
        </p:blipFill>
        <p:spPr>
          <a:xfrm>
            <a:off x="3445565" y="3429000"/>
            <a:ext cx="3671103" cy="2749784"/>
          </a:xfrm>
          <a:prstGeom prst="rect">
            <a:avLst/>
          </a:prstGeom>
          <a:noFill/>
          <a:ln>
            <a:noFill/>
          </a:ln>
        </p:spPr>
      </p:pic>
      <p:pic>
        <p:nvPicPr>
          <p:cNvPr id="455" name="Google Shape;455;p31" descr="A group of people holding hands&#10;&#10;Description automatically generated with low confidence"/>
          <p:cNvPicPr preferRelativeResize="0"/>
          <p:nvPr/>
        </p:nvPicPr>
        <p:blipFill rotWithShape="1">
          <a:blip r:embed="rId9">
            <a:alphaModFix/>
          </a:blip>
          <a:srcRect/>
          <a:stretch/>
        </p:blipFill>
        <p:spPr>
          <a:xfrm>
            <a:off x="214480" y="3987368"/>
            <a:ext cx="3143250" cy="1457325"/>
          </a:xfrm>
          <a:prstGeom prst="rect">
            <a:avLst/>
          </a:prstGeom>
          <a:noFill/>
          <a:ln>
            <a:noFill/>
          </a:ln>
        </p:spPr>
      </p:pic>
      <p:pic>
        <p:nvPicPr>
          <p:cNvPr id="456" name="Google Shape;456;p31"/>
          <p:cNvPicPr preferRelativeResize="0"/>
          <p:nvPr/>
        </p:nvPicPr>
        <p:blipFill rotWithShape="1">
          <a:blip r:embed="rId10">
            <a:alphaModFix/>
          </a:blip>
          <a:srcRect/>
          <a:stretch/>
        </p:blipFill>
        <p:spPr>
          <a:xfrm>
            <a:off x="236677" y="1024802"/>
            <a:ext cx="3028950" cy="151447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3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62" name="Google Shape;462;p32"/>
          <p:cNvSpPr/>
          <p:nvPr/>
        </p:nvSpPr>
        <p:spPr>
          <a:xfrm>
            <a:off x="503583" y="365125"/>
            <a:ext cx="11206197"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a:p>
        </p:txBody>
      </p:sp>
      <p:sp>
        <p:nvSpPr>
          <p:cNvPr id="463" name="Google Shape;463;p3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3: Get People in the Mood for Creativity</a:t>
            </a:r>
            <a:endParaRPr/>
          </a:p>
        </p:txBody>
      </p:sp>
      <p:sp>
        <p:nvSpPr>
          <p:cNvPr id="464" name="Google Shape;464;p32"/>
          <p:cNvSpPr txBox="1">
            <a:spLocks noGrp="1"/>
          </p:cNvSpPr>
          <p:nvPr>
            <p:ph type="body" idx="1"/>
          </p:nvPr>
        </p:nvSpPr>
        <p:spPr>
          <a:xfrm>
            <a:off x="715617" y="1295536"/>
            <a:ext cx="10638183" cy="4748377"/>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400"/>
              <a:buNone/>
            </a:pPr>
            <a:r>
              <a:rPr lang="en-US" sz="2400">
                <a:highlight>
                  <a:srgbClr val="FFFF00"/>
                </a:highlight>
              </a:rPr>
              <a:t>“Creativity is contagious, pass it on.”—Albert Einstein</a:t>
            </a:r>
            <a:endParaRPr>
              <a:highlight>
                <a:srgbClr val="FFFF00"/>
              </a:highlight>
            </a:endParaRPr>
          </a:p>
          <a:p>
            <a:pPr marL="228600" lvl="0" indent="-228600" algn="l" rtl="0">
              <a:lnSpc>
                <a:spcPct val="90000"/>
              </a:lnSpc>
              <a:spcBef>
                <a:spcPts val="1000"/>
              </a:spcBef>
              <a:spcAft>
                <a:spcPts val="0"/>
              </a:spcAft>
              <a:buClr>
                <a:schemeClr val="dk1"/>
              </a:buClr>
              <a:buSzPts val="2400"/>
              <a:buChar char="•"/>
            </a:pPr>
            <a:r>
              <a:rPr lang="en-US" sz="2400"/>
              <a:t>It is your job to encourage the creative side to emerge from each team member’s personality when you facilitate a design thinking session. </a:t>
            </a:r>
            <a:endParaRPr/>
          </a:p>
          <a:p>
            <a:pPr marL="228600" lvl="0" indent="-228600" algn="l" rtl="0">
              <a:lnSpc>
                <a:spcPct val="90000"/>
              </a:lnSpc>
              <a:spcBef>
                <a:spcPts val="1000"/>
              </a:spcBef>
              <a:spcAft>
                <a:spcPts val="0"/>
              </a:spcAft>
              <a:buClr>
                <a:schemeClr val="dk1"/>
              </a:buClr>
              <a:buSzPts val="1800"/>
              <a:buChar char="•"/>
            </a:pPr>
            <a:r>
              <a:rPr lang="en-US" sz="1800" b="1">
                <a:highlight>
                  <a:srgbClr val="00FF00"/>
                </a:highlight>
              </a:rPr>
              <a:t>Group storytelling </a:t>
            </a:r>
            <a:r>
              <a:rPr lang="en-US" sz="1800" b="1"/>
              <a:t>is a great way to get your design thinking team members to relax and enjoy the creative process.</a:t>
            </a:r>
            <a:endParaRPr/>
          </a:p>
          <a:p>
            <a:pPr marL="228600" lvl="0" indent="-228600" algn="l" rtl="0">
              <a:lnSpc>
                <a:spcPct val="90000"/>
              </a:lnSpc>
              <a:spcBef>
                <a:spcPts val="1000"/>
              </a:spcBef>
              <a:spcAft>
                <a:spcPts val="0"/>
              </a:spcAft>
              <a:buClr>
                <a:schemeClr val="dk1"/>
              </a:buClr>
              <a:buSzPts val="1800"/>
              <a:buFont typeface="Arial"/>
              <a:buChar char="•"/>
            </a:pPr>
            <a:r>
              <a:rPr lang="en-US" sz="1800" b="1"/>
              <a:t>Choose a topic for the story—it could be a completely unrelated story, something familiar to the team or something related to the challenge at hand.</a:t>
            </a:r>
            <a:endParaRPr/>
          </a:p>
          <a:p>
            <a:pPr marL="228600" lvl="0" indent="-228600" algn="l" rtl="0">
              <a:lnSpc>
                <a:spcPct val="90000"/>
              </a:lnSpc>
              <a:spcBef>
                <a:spcPts val="1000"/>
              </a:spcBef>
              <a:spcAft>
                <a:spcPts val="0"/>
              </a:spcAft>
              <a:buClr>
                <a:schemeClr val="dk1"/>
              </a:buClr>
              <a:buSzPts val="1800"/>
              <a:buFont typeface="Arial"/>
              <a:buChar char="•"/>
            </a:pPr>
            <a:r>
              <a:rPr lang="en-US" sz="1800" b="1"/>
              <a:t>Briefly outline the task and encourage team members to make the story as crazy as possible.</a:t>
            </a:r>
            <a:endParaRPr/>
          </a:p>
          <a:p>
            <a:pPr marL="228600" lvl="0" indent="-228600" algn="l" rtl="0">
              <a:lnSpc>
                <a:spcPct val="90000"/>
              </a:lnSpc>
              <a:spcBef>
                <a:spcPts val="1000"/>
              </a:spcBef>
              <a:spcAft>
                <a:spcPts val="0"/>
              </a:spcAft>
              <a:buClr>
                <a:schemeClr val="dk1"/>
              </a:buClr>
              <a:buSzPts val="1800"/>
              <a:buFont typeface="Arial"/>
              <a:buChar char="•"/>
            </a:pPr>
            <a:r>
              <a:rPr lang="en-US" sz="1800" b="1"/>
              <a:t>As the facilitator, start the story off with a brief intro.</a:t>
            </a:r>
            <a:endParaRPr/>
          </a:p>
          <a:p>
            <a:pPr marL="228600" lvl="0" indent="-228600" algn="l" rtl="0">
              <a:lnSpc>
                <a:spcPct val="90000"/>
              </a:lnSpc>
              <a:spcBef>
                <a:spcPts val="1000"/>
              </a:spcBef>
              <a:spcAft>
                <a:spcPts val="0"/>
              </a:spcAft>
              <a:buClr>
                <a:schemeClr val="dk1"/>
              </a:buClr>
              <a:buSzPts val="1800"/>
              <a:buFont typeface="Arial"/>
              <a:buChar char="•"/>
            </a:pPr>
            <a:r>
              <a:rPr lang="en-US" sz="1800" b="1"/>
              <a:t>Take it in turns to move the story around the team in a circle, with each team member adding a sentence or two.</a:t>
            </a:r>
            <a:endParaRPr/>
          </a:p>
          <a:p>
            <a:pPr marL="228600" lvl="0" indent="-228600" algn="l" rtl="0">
              <a:lnSpc>
                <a:spcPct val="90000"/>
              </a:lnSpc>
              <a:spcBef>
                <a:spcPts val="1000"/>
              </a:spcBef>
              <a:spcAft>
                <a:spcPts val="0"/>
              </a:spcAft>
              <a:buClr>
                <a:schemeClr val="dk1"/>
              </a:buClr>
              <a:buSzPts val="1800"/>
              <a:buFont typeface="Arial"/>
              <a:buChar char="•"/>
            </a:pPr>
            <a:r>
              <a:rPr lang="en-US" sz="1800" b="1"/>
              <a:t>End the story on your second turn and repeat the game with a different story topic if you feel it appropriate.</a:t>
            </a:r>
            <a:endParaRPr/>
          </a:p>
          <a:p>
            <a:pPr marL="228600" lvl="0" indent="-101600" algn="l" rtl="0">
              <a:lnSpc>
                <a:spcPct val="90000"/>
              </a:lnSpc>
              <a:spcBef>
                <a:spcPts val="1000"/>
              </a:spcBef>
              <a:spcAft>
                <a:spcPts val="0"/>
              </a:spcAft>
              <a:buClr>
                <a:schemeClr val="dk1"/>
              </a:buClr>
              <a:buSzPts val="2000"/>
              <a:buNone/>
            </a:pPr>
            <a:endParaRPr sz="2000"/>
          </a:p>
        </p:txBody>
      </p:sp>
      <p:pic>
        <p:nvPicPr>
          <p:cNvPr id="466" name="Google Shape;466;p32"/>
          <p:cNvPicPr preferRelativeResize="0"/>
          <p:nvPr/>
        </p:nvPicPr>
        <p:blipFill rotWithShape="1">
          <a:blip r:embed="rId3">
            <a:alphaModFix/>
          </a:blip>
          <a:srcRect/>
          <a:stretch/>
        </p:blipFill>
        <p:spPr>
          <a:xfrm>
            <a:off x="9923145" y="6311380"/>
            <a:ext cx="1879649" cy="309233"/>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1" name="Google Shape;471;p3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72" name="Google Shape;472;p33"/>
          <p:cNvSpPr/>
          <p:nvPr/>
        </p:nvSpPr>
        <p:spPr>
          <a:xfrm>
            <a:off x="492901" y="237387"/>
            <a:ext cx="11206197"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a:p>
        </p:txBody>
      </p:sp>
      <p:sp>
        <p:nvSpPr>
          <p:cNvPr id="473" name="Google Shape;473;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3: Get People in the Mood for Creativity</a:t>
            </a:r>
            <a:endParaRPr/>
          </a:p>
        </p:txBody>
      </p:sp>
      <p:sp>
        <p:nvSpPr>
          <p:cNvPr id="474" name="Google Shape;474;p33"/>
          <p:cNvSpPr txBox="1">
            <a:spLocks noGrp="1"/>
          </p:cNvSpPr>
          <p:nvPr>
            <p:ph type="body" idx="1"/>
          </p:nvPr>
        </p:nvSpPr>
        <p:spPr>
          <a:xfrm>
            <a:off x="715617" y="1295536"/>
            <a:ext cx="10638183" cy="4748377"/>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400"/>
              <a:buNone/>
            </a:pPr>
            <a:r>
              <a:rPr lang="en-US" sz="2400">
                <a:highlight>
                  <a:srgbClr val="FFFF00"/>
                </a:highlight>
              </a:rPr>
              <a:t>“Creativity is contagious, pass it on.”—Albert Einstein</a:t>
            </a:r>
            <a:endParaRPr>
              <a:highlight>
                <a:srgbClr val="FFFF00"/>
              </a:highlight>
            </a:endParaRPr>
          </a:p>
          <a:p>
            <a:pPr marL="228600" lvl="0" indent="-228600" algn="l" rtl="0">
              <a:lnSpc>
                <a:spcPct val="90000"/>
              </a:lnSpc>
              <a:spcBef>
                <a:spcPts val="1000"/>
              </a:spcBef>
              <a:spcAft>
                <a:spcPts val="0"/>
              </a:spcAft>
              <a:buClr>
                <a:schemeClr val="dk1"/>
              </a:buClr>
              <a:buSzPts val="2400"/>
              <a:buChar char="•"/>
            </a:pPr>
            <a:r>
              <a:rPr lang="en-US" sz="2400"/>
              <a:t>A set of story aids like </a:t>
            </a:r>
            <a:r>
              <a:rPr lang="en-US" sz="2400">
                <a:highlight>
                  <a:srgbClr val="00FF00"/>
                </a:highlight>
              </a:rPr>
              <a:t>Rory's Story Cubes </a:t>
            </a:r>
            <a:r>
              <a:rPr lang="en-US" sz="2400"/>
              <a:t>may help even further, especially with people who are too shy to suggest unconventional storylines or plot twists. The story cubes come with a range of objects, actions and themes which can be mixed and matched to encourage randomized storytelling. It's also an excellent tool to get people in the mood for brainstorming.</a:t>
            </a:r>
            <a:endParaRPr sz="1800" b="1"/>
          </a:p>
          <a:p>
            <a:pPr marL="228600" lvl="0" indent="-101600" algn="l" rtl="0">
              <a:lnSpc>
                <a:spcPct val="90000"/>
              </a:lnSpc>
              <a:spcBef>
                <a:spcPts val="1000"/>
              </a:spcBef>
              <a:spcAft>
                <a:spcPts val="0"/>
              </a:spcAft>
              <a:buClr>
                <a:schemeClr val="dk1"/>
              </a:buClr>
              <a:buSzPts val="2000"/>
              <a:buNone/>
            </a:pPr>
            <a:endParaRPr sz="2000"/>
          </a:p>
        </p:txBody>
      </p:sp>
      <p:pic>
        <p:nvPicPr>
          <p:cNvPr id="476" name="Google Shape;476;p33"/>
          <p:cNvPicPr preferRelativeResize="0"/>
          <p:nvPr/>
        </p:nvPicPr>
        <p:blipFill rotWithShape="1">
          <a:blip r:embed="rId3">
            <a:alphaModFix/>
          </a:blip>
          <a:srcRect/>
          <a:stretch/>
        </p:blipFill>
        <p:spPr>
          <a:xfrm>
            <a:off x="4216350" y="6253748"/>
            <a:ext cx="1879649" cy="309233"/>
          </a:xfrm>
          <a:prstGeom prst="rect">
            <a:avLst/>
          </a:prstGeom>
          <a:noFill/>
          <a:ln>
            <a:noFill/>
          </a:ln>
        </p:spPr>
      </p:pic>
      <p:pic>
        <p:nvPicPr>
          <p:cNvPr id="477" name="Google Shape;477;p33" descr="A picture containing text, paper product, paper, general supply&#10;&#10;Description automatically generated"/>
          <p:cNvPicPr preferRelativeResize="0"/>
          <p:nvPr/>
        </p:nvPicPr>
        <p:blipFill rotWithShape="1">
          <a:blip r:embed="rId4">
            <a:alphaModFix/>
          </a:blip>
          <a:srcRect/>
          <a:stretch/>
        </p:blipFill>
        <p:spPr>
          <a:xfrm>
            <a:off x="1364043" y="3729334"/>
            <a:ext cx="2466975" cy="1847850"/>
          </a:xfrm>
          <a:prstGeom prst="rect">
            <a:avLst/>
          </a:prstGeom>
          <a:noFill/>
          <a:ln>
            <a:noFill/>
          </a:ln>
        </p:spPr>
      </p:pic>
      <p:pic>
        <p:nvPicPr>
          <p:cNvPr id="478" name="Google Shape;478;p33"/>
          <p:cNvPicPr preferRelativeResize="0"/>
          <p:nvPr/>
        </p:nvPicPr>
        <p:blipFill rotWithShape="1">
          <a:blip r:embed="rId5">
            <a:alphaModFix/>
          </a:blip>
          <a:srcRect/>
          <a:stretch/>
        </p:blipFill>
        <p:spPr>
          <a:xfrm>
            <a:off x="8270098" y="3264915"/>
            <a:ext cx="3429000" cy="342900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Google Shape;483;p3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84" name="Google Shape;484;p34"/>
          <p:cNvSpPr/>
          <p:nvPr/>
        </p:nvSpPr>
        <p:spPr>
          <a:xfrm>
            <a:off x="480491" y="237386"/>
            <a:ext cx="11218607" cy="571283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a:p>
        </p:txBody>
      </p:sp>
      <p:sp>
        <p:nvSpPr>
          <p:cNvPr id="485" name="Google Shape;485;p34"/>
          <p:cNvSpPr txBox="1">
            <a:spLocks noGrp="1"/>
          </p:cNvSpPr>
          <p:nvPr>
            <p:ph type="title"/>
          </p:nvPr>
        </p:nvSpPr>
        <p:spPr>
          <a:xfrm>
            <a:off x="838200" y="-5894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3: Get People in the Mood for Creativity</a:t>
            </a:r>
            <a:endParaRPr/>
          </a:p>
        </p:txBody>
      </p:sp>
      <p:sp>
        <p:nvSpPr>
          <p:cNvPr id="486" name="Google Shape;486;p34"/>
          <p:cNvSpPr txBox="1">
            <a:spLocks noGrp="1"/>
          </p:cNvSpPr>
          <p:nvPr>
            <p:ph type="body" idx="1"/>
          </p:nvPr>
        </p:nvSpPr>
        <p:spPr>
          <a:xfrm>
            <a:off x="715617" y="1295536"/>
            <a:ext cx="10638183" cy="4748377"/>
          </a:xfrm>
          <a:prstGeom prst="rect">
            <a:avLst/>
          </a:prstGeom>
          <a:noFill/>
          <a:ln>
            <a:noFill/>
          </a:ln>
        </p:spPr>
        <p:txBody>
          <a:bodyPr spcFirstLastPara="1" wrap="square" lIns="91425" tIns="45700" rIns="91425" bIns="45700" anchor="t" anchorCtr="0">
            <a:normAutofit fontScale="85000" lnSpcReduction="20000"/>
          </a:bodyPr>
          <a:lstStyle/>
          <a:p>
            <a:pPr marL="0" lvl="0" indent="0" algn="ctr" rtl="0">
              <a:lnSpc>
                <a:spcPct val="90000"/>
              </a:lnSpc>
              <a:spcBef>
                <a:spcPts val="0"/>
              </a:spcBef>
              <a:spcAft>
                <a:spcPts val="0"/>
              </a:spcAft>
              <a:buClr>
                <a:schemeClr val="dk1"/>
              </a:buClr>
              <a:buSzPct val="100000"/>
              <a:buNone/>
            </a:pPr>
            <a:r>
              <a:rPr lang="en-US" sz="2400">
                <a:highlight>
                  <a:srgbClr val="FFFF00"/>
                </a:highlight>
              </a:rPr>
              <a:t>“Creativity is contagious, pass it on.”—Albert Einstein</a:t>
            </a:r>
            <a:endParaRPr>
              <a:highlight>
                <a:srgbClr val="FFFF00"/>
              </a:highlight>
            </a:endParaRPr>
          </a:p>
          <a:p>
            <a:pPr marL="228600" lvl="0" indent="-228600" algn="l" rtl="0">
              <a:lnSpc>
                <a:spcPct val="90000"/>
              </a:lnSpc>
              <a:spcBef>
                <a:spcPts val="1000"/>
              </a:spcBef>
              <a:spcAft>
                <a:spcPts val="0"/>
              </a:spcAft>
              <a:buClr>
                <a:schemeClr val="dk1"/>
              </a:buClr>
              <a:buSzPct val="100000"/>
              <a:buChar char="•"/>
            </a:pPr>
            <a:r>
              <a:rPr lang="en-US" sz="2400" b="1"/>
              <a:t>The </a:t>
            </a:r>
            <a:r>
              <a:rPr lang="en-US" sz="2400" b="1">
                <a:highlight>
                  <a:srgbClr val="00FF00"/>
                </a:highlight>
              </a:rPr>
              <a:t>visual telephone </a:t>
            </a:r>
            <a:r>
              <a:rPr lang="en-US" sz="2400" b="1"/>
              <a:t>is another activity which encourages visualization rather than spoken stories. It’s also a great energizer to get everyone engaged in a conversation about creativity, communication and interpretation.</a:t>
            </a:r>
            <a:endParaRPr/>
          </a:p>
          <a:p>
            <a:pPr marL="228600" lvl="0" indent="-99060" algn="l" rtl="0">
              <a:lnSpc>
                <a:spcPct val="90000"/>
              </a:lnSpc>
              <a:spcBef>
                <a:spcPts val="1000"/>
              </a:spcBef>
              <a:spcAft>
                <a:spcPts val="0"/>
              </a:spcAft>
              <a:buClr>
                <a:schemeClr val="dk1"/>
              </a:buClr>
              <a:buSzPct val="100000"/>
              <a:buNone/>
            </a:pPr>
            <a:endParaRPr sz="2400" b="1"/>
          </a:p>
          <a:p>
            <a:pPr marL="228600" lvl="0" indent="-228600" algn="l" rtl="0">
              <a:lnSpc>
                <a:spcPct val="90000"/>
              </a:lnSpc>
              <a:spcBef>
                <a:spcPts val="1000"/>
              </a:spcBef>
              <a:spcAft>
                <a:spcPts val="0"/>
              </a:spcAft>
              <a:buClr>
                <a:schemeClr val="dk1"/>
              </a:buClr>
              <a:buSzPct val="100000"/>
              <a:buChar char="•"/>
            </a:pPr>
            <a:r>
              <a:rPr lang="en-US" sz="2400" b="1"/>
              <a:t>    Give everyone a small piece of paper and a pen.</a:t>
            </a:r>
            <a:endParaRPr/>
          </a:p>
          <a:p>
            <a:pPr marL="228600" lvl="0" indent="-228600" algn="l" rtl="0">
              <a:lnSpc>
                <a:spcPct val="90000"/>
              </a:lnSpc>
              <a:spcBef>
                <a:spcPts val="1000"/>
              </a:spcBef>
              <a:spcAft>
                <a:spcPts val="0"/>
              </a:spcAft>
              <a:buClr>
                <a:schemeClr val="dk1"/>
              </a:buClr>
              <a:buSzPct val="100000"/>
              <a:buChar char="•"/>
            </a:pPr>
            <a:r>
              <a:rPr lang="en-US" sz="2400" b="1"/>
              <a:t>    Ask the first player to draw a simple picture in secret, and then pass it on to the person beside them without anyone else seeing the picture.</a:t>
            </a:r>
            <a:endParaRPr/>
          </a:p>
          <a:p>
            <a:pPr marL="228600" lvl="0" indent="-228600" algn="l" rtl="0">
              <a:lnSpc>
                <a:spcPct val="90000"/>
              </a:lnSpc>
              <a:spcBef>
                <a:spcPts val="1000"/>
              </a:spcBef>
              <a:spcAft>
                <a:spcPts val="0"/>
              </a:spcAft>
              <a:buClr>
                <a:schemeClr val="dk1"/>
              </a:buClr>
              <a:buSzPct val="100000"/>
              <a:buChar char="•"/>
            </a:pPr>
            <a:r>
              <a:rPr lang="en-US" sz="2400" b="1"/>
              <a:t>    The second player looks at the image (without showing the rest of the team) and writes down their interpretation of what the image shows.</a:t>
            </a:r>
            <a:endParaRPr/>
          </a:p>
          <a:p>
            <a:pPr marL="228600" lvl="0" indent="-228600" algn="l" rtl="0">
              <a:lnSpc>
                <a:spcPct val="90000"/>
              </a:lnSpc>
              <a:spcBef>
                <a:spcPts val="1000"/>
              </a:spcBef>
              <a:spcAft>
                <a:spcPts val="0"/>
              </a:spcAft>
              <a:buClr>
                <a:schemeClr val="dk1"/>
              </a:buClr>
              <a:buSzPct val="100000"/>
              <a:buChar char="•"/>
            </a:pPr>
            <a:r>
              <a:rPr lang="en-US" sz="2400" b="1"/>
              <a:t>    The next person takes the written explanation (again, without showing anyone) and draws an image to represent the words.</a:t>
            </a:r>
            <a:endParaRPr/>
          </a:p>
          <a:p>
            <a:pPr marL="228600" lvl="0" indent="-228600" algn="l" rtl="0">
              <a:lnSpc>
                <a:spcPct val="90000"/>
              </a:lnSpc>
              <a:spcBef>
                <a:spcPts val="1000"/>
              </a:spcBef>
              <a:spcAft>
                <a:spcPts val="0"/>
              </a:spcAft>
              <a:buClr>
                <a:schemeClr val="dk1"/>
              </a:buClr>
              <a:buSzPct val="100000"/>
              <a:buChar char="•"/>
            </a:pPr>
            <a:r>
              <a:rPr lang="en-US" sz="2400" b="1"/>
              <a:t>    Repeat this method until all team members have either drawn a picture or written an interpretation.</a:t>
            </a:r>
            <a:endParaRPr/>
          </a:p>
          <a:p>
            <a:pPr marL="228600" lvl="0" indent="-228600" algn="l" rtl="0">
              <a:lnSpc>
                <a:spcPct val="90000"/>
              </a:lnSpc>
              <a:spcBef>
                <a:spcPts val="1000"/>
              </a:spcBef>
              <a:spcAft>
                <a:spcPts val="0"/>
              </a:spcAft>
              <a:buClr>
                <a:schemeClr val="dk1"/>
              </a:buClr>
              <a:buSzPct val="100000"/>
              <a:buChar char="•"/>
            </a:pPr>
            <a:r>
              <a:rPr lang="en-US" sz="2400" b="1"/>
              <a:t>    The entire team will then review the end results to find out how each person interpreted the message they received.</a:t>
            </a:r>
            <a:endParaRPr sz="2000" b="1"/>
          </a:p>
        </p:txBody>
      </p:sp>
      <p:pic>
        <p:nvPicPr>
          <p:cNvPr id="488" name="Google Shape;488;p34"/>
          <p:cNvPicPr preferRelativeResize="0"/>
          <p:nvPr/>
        </p:nvPicPr>
        <p:blipFill rotWithShape="1">
          <a:blip r:embed="rId3">
            <a:alphaModFix/>
          </a:blip>
          <a:srcRect/>
          <a:stretch/>
        </p:blipFill>
        <p:spPr>
          <a:xfrm>
            <a:off x="4216350" y="6253748"/>
            <a:ext cx="1879649" cy="309233"/>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3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94" name="Google Shape;494;p35"/>
          <p:cNvSpPr/>
          <p:nvPr/>
        </p:nvSpPr>
        <p:spPr>
          <a:xfrm>
            <a:off x="480491" y="237386"/>
            <a:ext cx="11218607" cy="571283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a:p>
        </p:txBody>
      </p:sp>
      <p:sp>
        <p:nvSpPr>
          <p:cNvPr id="495" name="Google Shape;495;p35"/>
          <p:cNvSpPr txBox="1">
            <a:spLocks noGrp="1"/>
          </p:cNvSpPr>
          <p:nvPr>
            <p:ph type="title"/>
          </p:nvPr>
        </p:nvSpPr>
        <p:spPr>
          <a:xfrm>
            <a:off x="838200" y="-5894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3: Get People in the Mood for Creativity</a:t>
            </a:r>
            <a:endParaRPr/>
          </a:p>
        </p:txBody>
      </p:sp>
      <p:pic>
        <p:nvPicPr>
          <p:cNvPr id="497" name="Google Shape;497;p35"/>
          <p:cNvPicPr preferRelativeResize="0"/>
          <p:nvPr/>
        </p:nvPicPr>
        <p:blipFill rotWithShape="1">
          <a:blip r:embed="rId3">
            <a:alphaModFix/>
          </a:blip>
          <a:srcRect/>
          <a:stretch/>
        </p:blipFill>
        <p:spPr>
          <a:xfrm>
            <a:off x="4216350" y="6253748"/>
            <a:ext cx="1879649" cy="309233"/>
          </a:xfrm>
          <a:prstGeom prst="rect">
            <a:avLst/>
          </a:prstGeom>
          <a:noFill/>
          <a:ln>
            <a:noFill/>
          </a:ln>
        </p:spPr>
      </p:pic>
      <p:pic>
        <p:nvPicPr>
          <p:cNvPr id="498" name="Google Shape;498;p35"/>
          <p:cNvPicPr preferRelativeResize="0">
            <a:picLocks noGrp="1"/>
          </p:cNvPicPr>
          <p:nvPr>
            <p:ph type="body" idx="1"/>
          </p:nvPr>
        </p:nvPicPr>
        <p:blipFill rotWithShape="1">
          <a:blip r:embed="rId4">
            <a:alphaModFix/>
          </a:blip>
          <a:srcRect/>
          <a:stretch/>
        </p:blipFill>
        <p:spPr>
          <a:xfrm>
            <a:off x="1611006" y="1979847"/>
            <a:ext cx="8743290" cy="2989159"/>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02"/>
        <p:cNvGrpSpPr/>
        <p:nvPr/>
      </p:nvGrpSpPr>
      <p:grpSpPr>
        <a:xfrm>
          <a:off x="0" y="0"/>
          <a:ext cx="0" cy="0"/>
          <a:chOff x="0" y="0"/>
          <a:chExt cx="0" cy="0"/>
        </a:xfrm>
      </p:grpSpPr>
      <p:sp>
        <p:nvSpPr>
          <p:cNvPr id="503" name="Google Shape;503;p3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504" name="Google Shape;504;p36"/>
          <p:cNvSpPr/>
          <p:nvPr/>
        </p:nvSpPr>
        <p:spPr>
          <a:xfrm>
            <a:off x="480491" y="237386"/>
            <a:ext cx="11218607" cy="571283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a:p>
        </p:txBody>
      </p:sp>
      <p:sp>
        <p:nvSpPr>
          <p:cNvPr id="505" name="Google Shape;505;p36"/>
          <p:cNvSpPr txBox="1">
            <a:spLocks noGrp="1"/>
          </p:cNvSpPr>
          <p:nvPr>
            <p:ph type="title"/>
          </p:nvPr>
        </p:nvSpPr>
        <p:spPr>
          <a:xfrm>
            <a:off x="838200" y="-5894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Finally, Your team get involved and inspired </a:t>
            </a:r>
            <a:endParaRPr/>
          </a:p>
        </p:txBody>
      </p:sp>
      <p:pic>
        <p:nvPicPr>
          <p:cNvPr id="507" name="Google Shape;507;p36"/>
          <p:cNvPicPr preferRelativeResize="0"/>
          <p:nvPr/>
        </p:nvPicPr>
        <p:blipFill rotWithShape="1">
          <a:blip r:embed="rId3">
            <a:alphaModFix/>
          </a:blip>
          <a:srcRect/>
          <a:stretch/>
        </p:blipFill>
        <p:spPr>
          <a:xfrm>
            <a:off x="10032043" y="6165887"/>
            <a:ext cx="1879649" cy="309233"/>
          </a:xfrm>
          <a:prstGeom prst="rect">
            <a:avLst/>
          </a:prstGeom>
          <a:noFill/>
          <a:ln>
            <a:noFill/>
          </a:ln>
        </p:spPr>
      </p:pic>
      <p:graphicFrame>
        <p:nvGraphicFramePr>
          <p:cNvPr id="508" name="Google Shape;508;p36"/>
          <p:cNvGraphicFramePr/>
          <p:nvPr/>
        </p:nvGraphicFramePr>
        <p:xfrm>
          <a:off x="1736035" y="907775"/>
          <a:ext cx="8423950" cy="5042450"/>
        </p:xfrm>
        <a:graphic>
          <a:graphicData uri="http://schemas.openxmlformats.org/drawingml/2006/table">
            <a:tbl>
              <a:tblPr firstRow="1" bandRow="1">
                <a:noFill/>
                <a:tableStyleId>{0E4E0CCC-B492-47D4-B294-69189789655F}</a:tableStyleId>
              </a:tblPr>
              <a:tblGrid>
                <a:gridCol w="4211975">
                  <a:extLst>
                    <a:ext uri="{9D8B030D-6E8A-4147-A177-3AD203B41FA5}">
                      <a16:colId xmlns:a16="http://schemas.microsoft.com/office/drawing/2014/main" val="20000"/>
                    </a:ext>
                  </a:extLst>
                </a:gridCol>
                <a:gridCol w="4211975">
                  <a:extLst>
                    <a:ext uri="{9D8B030D-6E8A-4147-A177-3AD203B41FA5}">
                      <a16:colId xmlns:a16="http://schemas.microsoft.com/office/drawing/2014/main" val="20001"/>
                    </a:ext>
                  </a:extLst>
                </a:gridCol>
              </a:tblGrid>
              <a:tr h="535750">
                <a:tc>
                  <a:txBody>
                    <a:bodyPr/>
                    <a:lstStyle/>
                    <a:p>
                      <a:pPr marL="0" marR="0" lvl="0" indent="0" algn="ctr" rtl="0">
                        <a:spcBef>
                          <a:spcPts val="0"/>
                        </a:spcBef>
                        <a:spcAft>
                          <a:spcPts val="0"/>
                        </a:spcAft>
                        <a:buNone/>
                      </a:pPr>
                      <a:r>
                        <a:rPr lang="en-US" sz="2800" u="none" strike="noStrike" cap="none"/>
                        <a:t>BEFORE</a:t>
                      </a:r>
                      <a:endParaRPr/>
                    </a:p>
                  </a:txBody>
                  <a:tcPr marL="91450" marR="91450" marT="45725" marB="45725"/>
                </a:tc>
                <a:tc>
                  <a:txBody>
                    <a:bodyPr/>
                    <a:lstStyle/>
                    <a:p>
                      <a:pPr marL="0" marR="0" lvl="0" indent="0" algn="ctr" rtl="0">
                        <a:spcBef>
                          <a:spcPts val="0"/>
                        </a:spcBef>
                        <a:spcAft>
                          <a:spcPts val="0"/>
                        </a:spcAft>
                        <a:buNone/>
                      </a:pPr>
                      <a:r>
                        <a:rPr lang="en-US" sz="2800" u="none" strike="noStrike" cap="none"/>
                        <a:t>After</a:t>
                      </a:r>
                      <a:endParaRPr/>
                    </a:p>
                  </a:txBody>
                  <a:tcPr marL="91450" marR="91450" marT="45725" marB="45725"/>
                </a:tc>
                <a:extLst>
                  <a:ext uri="{0D108BD9-81ED-4DB2-BD59-A6C34878D82A}">
                    <a16:rowId xmlns:a16="http://schemas.microsoft.com/office/drawing/2014/main" val="10000"/>
                  </a:ext>
                </a:extLst>
              </a:tr>
              <a:tr h="4506700">
                <a:tc>
                  <a:txBody>
                    <a:bodyPr/>
                    <a:lstStyle/>
                    <a:p>
                      <a:pPr marL="0" marR="0" lvl="0" indent="0" algn="ctr" rtl="0">
                        <a:spcBef>
                          <a:spcPts val="0"/>
                        </a:spcBef>
                        <a:spcAft>
                          <a:spcPts val="0"/>
                        </a:spcAft>
                        <a:buNone/>
                      </a:pPr>
                      <a:r>
                        <a:rPr lang="en-US" sz="2800" b="1" u="none" strike="noStrike" cap="none"/>
                        <a:t>Obstacles to innovation</a:t>
                      </a:r>
                      <a:endParaRPr sz="2800" u="none" strike="noStrike" cap="none"/>
                    </a:p>
                    <a:p>
                      <a:pPr marL="0" marR="0" lvl="0" indent="0" algn="ctr" rtl="0">
                        <a:spcBef>
                          <a:spcPts val="0"/>
                        </a:spcBef>
                        <a:spcAft>
                          <a:spcPts val="0"/>
                        </a:spcAft>
                        <a:buNone/>
                      </a:pPr>
                      <a:r>
                        <a:rPr lang="en-US" sz="2800" u="none" strike="noStrike" cap="none"/>
                        <a:t>Fear of failure</a:t>
                      </a:r>
                      <a:endParaRPr/>
                    </a:p>
                    <a:p>
                      <a:pPr marL="0" marR="0" lvl="0" indent="0" algn="ctr" rtl="0">
                        <a:spcBef>
                          <a:spcPts val="0"/>
                        </a:spcBef>
                        <a:spcAft>
                          <a:spcPts val="0"/>
                        </a:spcAft>
                        <a:buNone/>
                      </a:pPr>
                      <a:r>
                        <a:rPr lang="en-US" sz="2800" u="none" strike="noStrike" cap="none"/>
                        <a:t>Intimidation</a:t>
                      </a:r>
                      <a:endParaRPr/>
                    </a:p>
                    <a:p>
                      <a:pPr marL="0" marR="0" lvl="0" indent="0" algn="ctr" rtl="0">
                        <a:spcBef>
                          <a:spcPts val="0"/>
                        </a:spcBef>
                        <a:spcAft>
                          <a:spcPts val="0"/>
                        </a:spcAft>
                        <a:buNone/>
                      </a:pPr>
                      <a:r>
                        <a:rPr lang="en-US" sz="2800" u="none" strike="noStrike" cap="none"/>
                        <a:t>Low self-esteem</a:t>
                      </a:r>
                      <a:endParaRPr/>
                    </a:p>
                    <a:p>
                      <a:pPr marL="0" marR="0" lvl="0" indent="0" algn="ctr" rtl="0">
                        <a:spcBef>
                          <a:spcPts val="0"/>
                        </a:spcBef>
                        <a:spcAft>
                          <a:spcPts val="0"/>
                        </a:spcAft>
                        <a:buNone/>
                      </a:pPr>
                      <a:r>
                        <a:rPr lang="en-US" sz="2800" u="none" strike="noStrike" cap="none"/>
                        <a:t>Hierarchy</a:t>
                      </a:r>
                      <a:endParaRPr/>
                    </a:p>
                    <a:p>
                      <a:pPr marL="0" marR="0" lvl="0" indent="0" algn="ctr" rtl="0">
                        <a:spcBef>
                          <a:spcPts val="0"/>
                        </a:spcBef>
                        <a:spcAft>
                          <a:spcPts val="0"/>
                        </a:spcAft>
                        <a:buNone/>
                      </a:pPr>
                      <a:r>
                        <a:rPr lang="en-US" sz="2800" u="none" strike="noStrike" cap="none"/>
                        <a:t>Creative blocks</a:t>
                      </a:r>
                      <a:endParaRPr/>
                    </a:p>
                    <a:p>
                      <a:pPr marL="0" marR="0" lvl="0" indent="0" algn="ctr" rtl="0">
                        <a:spcBef>
                          <a:spcPts val="0"/>
                        </a:spcBef>
                        <a:spcAft>
                          <a:spcPts val="0"/>
                        </a:spcAft>
                        <a:buNone/>
                      </a:pPr>
                      <a:r>
                        <a:rPr lang="en-US" sz="2800" u="none" strike="noStrike" cap="none"/>
                        <a:t>Blind spots</a:t>
                      </a:r>
                      <a:endParaRPr/>
                    </a:p>
                    <a:p>
                      <a:pPr marL="0" marR="0" lvl="0" indent="0" algn="ctr" rtl="0">
                        <a:spcBef>
                          <a:spcPts val="0"/>
                        </a:spcBef>
                        <a:spcAft>
                          <a:spcPts val="0"/>
                        </a:spcAft>
                        <a:buNone/>
                      </a:pPr>
                      <a:r>
                        <a:rPr lang="en-US" sz="2800" u="none" strike="noStrike" cap="none"/>
                        <a:t>Specialization bias</a:t>
                      </a:r>
                      <a:endParaRPr/>
                    </a:p>
                    <a:p>
                      <a:pPr marL="0" marR="0" lvl="0" indent="0" algn="ctr" rtl="0">
                        <a:spcBef>
                          <a:spcPts val="0"/>
                        </a:spcBef>
                        <a:spcAft>
                          <a:spcPts val="0"/>
                        </a:spcAft>
                        <a:buNone/>
                      </a:pPr>
                      <a:endParaRPr sz="2800" u="none" strike="noStrike" cap="none"/>
                    </a:p>
                  </a:txBody>
                  <a:tcPr marL="91450" marR="91450" marT="45725" marB="45725"/>
                </a:tc>
                <a:tc>
                  <a:txBody>
                    <a:bodyPr/>
                    <a:lstStyle/>
                    <a:p>
                      <a:pPr marL="0" marR="0" lvl="0" indent="0" algn="ctr" rtl="0">
                        <a:spcBef>
                          <a:spcPts val="0"/>
                        </a:spcBef>
                        <a:spcAft>
                          <a:spcPts val="0"/>
                        </a:spcAft>
                        <a:buNone/>
                      </a:pPr>
                      <a:r>
                        <a:rPr lang="en-US" sz="2800" u="none" strike="noStrike" cap="none"/>
                        <a:t> Greater inclusiveness</a:t>
                      </a:r>
                      <a:endParaRPr/>
                    </a:p>
                    <a:p>
                      <a:pPr marL="0" marR="0" lvl="0" indent="0" algn="ctr" rtl="0">
                        <a:spcBef>
                          <a:spcPts val="0"/>
                        </a:spcBef>
                        <a:spcAft>
                          <a:spcPts val="0"/>
                        </a:spcAft>
                        <a:buNone/>
                      </a:pPr>
                      <a:endParaRPr sz="2800" u="none" strike="noStrike" cap="none"/>
                    </a:p>
                    <a:p>
                      <a:pPr marL="0" marR="0" lvl="0" indent="0" algn="ctr" rtl="0">
                        <a:spcBef>
                          <a:spcPts val="0"/>
                        </a:spcBef>
                        <a:spcAft>
                          <a:spcPts val="0"/>
                        </a:spcAft>
                        <a:buNone/>
                      </a:pPr>
                      <a:r>
                        <a:rPr lang="en-US" sz="2800" u="none" strike="noStrike" cap="none"/>
                        <a:t>    Better team cohesion</a:t>
                      </a:r>
                      <a:endParaRPr/>
                    </a:p>
                    <a:p>
                      <a:pPr marL="0" marR="0" lvl="0" indent="0" algn="ctr" rtl="0">
                        <a:spcBef>
                          <a:spcPts val="0"/>
                        </a:spcBef>
                        <a:spcAft>
                          <a:spcPts val="0"/>
                        </a:spcAft>
                        <a:buNone/>
                      </a:pPr>
                      <a:endParaRPr sz="2800" u="none" strike="noStrike" cap="none"/>
                    </a:p>
                    <a:p>
                      <a:pPr marL="0" marR="0" lvl="0" indent="0" algn="ctr" rtl="0">
                        <a:spcBef>
                          <a:spcPts val="0"/>
                        </a:spcBef>
                        <a:spcAft>
                          <a:spcPts val="0"/>
                        </a:spcAft>
                        <a:buNone/>
                      </a:pPr>
                      <a:r>
                        <a:rPr lang="en-US" sz="2800" u="none" strike="noStrike" cap="none"/>
                        <a:t>    Higher levels of collaboration and interaction</a:t>
                      </a:r>
                      <a:endParaRPr/>
                    </a:p>
                    <a:p>
                      <a:pPr marL="0" marR="0" lvl="0" indent="0" algn="ctr" rtl="0">
                        <a:spcBef>
                          <a:spcPts val="0"/>
                        </a:spcBef>
                        <a:spcAft>
                          <a:spcPts val="0"/>
                        </a:spcAft>
                        <a:buNone/>
                      </a:pPr>
                      <a:endParaRPr sz="2800" u="none" strike="noStrike" cap="none"/>
                    </a:p>
                    <a:p>
                      <a:pPr marL="0" marR="0" lvl="0" indent="0" algn="ctr" rtl="0">
                        <a:spcBef>
                          <a:spcPts val="0"/>
                        </a:spcBef>
                        <a:spcAft>
                          <a:spcPts val="0"/>
                        </a:spcAft>
                        <a:buNone/>
                      </a:pPr>
                      <a:r>
                        <a:rPr lang="en-US" sz="2800" u="none" strike="noStrike" cap="none"/>
                        <a:t>    Increased confidence in creative abilities</a:t>
                      </a:r>
                      <a:endParaRPr/>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sp>
        <p:nvSpPr>
          <p:cNvPr id="513" name="Google Shape;513;p3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514" name="Google Shape;514;p37"/>
          <p:cNvSpPr/>
          <p:nvPr/>
        </p:nvSpPr>
        <p:spPr>
          <a:xfrm>
            <a:off x="1364974" y="1685494"/>
            <a:ext cx="9403901" cy="434855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515" name="Google Shape;515;p37"/>
          <p:cNvSpPr txBox="1"/>
          <p:nvPr/>
        </p:nvSpPr>
        <p:spPr>
          <a:xfrm>
            <a:off x="2167463" y="550349"/>
            <a:ext cx="700122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Tajawal Medium"/>
              <a:buNone/>
            </a:pPr>
            <a:r>
              <a:rPr lang="en-US" sz="2800" b="1" i="0" u="none" strike="noStrike" cap="none">
                <a:solidFill>
                  <a:srgbClr val="FFFFFF"/>
                </a:solidFill>
                <a:latin typeface="Tajawal Medium"/>
                <a:ea typeface="Tajawal Medium"/>
                <a:cs typeface="Tajawal Medium"/>
                <a:sym typeface="Tajawal Medium"/>
              </a:rPr>
              <a:t>Conclusion</a:t>
            </a:r>
            <a:endParaRPr/>
          </a:p>
        </p:txBody>
      </p:sp>
      <p:sp>
        <p:nvSpPr>
          <p:cNvPr id="516" name="Google Shape;516;p37"/>
          <p:cNvSpPr/>
          <p:nvPr/>
        </p:nvSpPr>
        <p:spPr>
          <a:xfrm>
            <a:off x="157158" y="258375"/>
            <a:ext cx="1771923"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17" name="Google Shape;517;p37"/>
          <p:cNvSpPr txBox="1"/>
          <p:nvPr/>
        </p:nvSpPr>
        <p:spPr>
          <a:xfrm>
            <a:off x="1603514" y="1821236"/>
            <a:ext cx="8808172" cy="415498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Times New Roman"/>
              <a:buNone/>
            </a:pPr>
            <a:r>
              <a:rPr lang="en-US" sz="2800" b="0" i="0" u="none" strike="noStrike" cap="none">
                <a:solidFill>
                  <a:srgbClr val="000000"/>
                </a:solidFill>
                <a:latin typeface="Times New Roman"/>
                <a:ea typeface="Times New Roman"/>
                <a:cs typeface="Times New Roman"/>
                <a:sym typeface="Times New Roman"/>
              </a:rPr>
              <a:t>“Some people think design means how it looks. But of course, if you dig deeper, it's really how it works."</a:t>
            </a:r>
            <a:br>
              <a:rPr lang="en-US" sz="2800" b="0" i="0" u="none" strike="noStrike" cap="none">
                <a:solidFill>
                  <a:srgbClr val="000000"/>
                </a:solidFill>
                <a:latin typeface="Calibri"/>
                <a:ea typeface="Calibri"/>
                <a:cs typeface="Calibri"/>
                <a:sym typeface="Calibri"/>
              </a:rPr>
            </a:br>
            <a:r>
              <a:rPr lang="en-US" sz="2800" b="0" i="0" u="none" strike="noStrike" cap="none">
                <a:solidFill>
                  <a:srgbClr val="000000"/>
                </a:solidFill>
                <a:latin typeface="Times New Roman"/>
                <a:ea typeface="Times New Roman"/>
                <a:cs typeface="Times New Roman"/>
                <a:sym typeface="Times New Roman"/>
              </a:rPr>
              <a:t>– Steve Jobs, Apple</a:t>
            </a:r>
            <a:endParaRPr sz="28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2000"/>
              <a:buFont typeface="Calibri"/>
              <a:buNone/>
            </a:pPr>
            <a:endParaRPr sz="2000" b="1" i="0" u="none" strike="noStrike" cap="none">
              <a:solidFill>
                <a:srgbClr val="00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According </a:t>
            </a:r>
            <a:r>
              <a:rPr lang="en-US" sz="2000" b="1" i="0" u="none" strike="noStrike" cap="none">
                <a:solidFill>
                  <a:srgbClr val="4472C4"/>
                </a:solidFill>
                <a:latin typeface="Times New Roman"/>
                <a:ea typeface="Times New Roman"/>
                <a:cs typeface="Times New Roman"/>
                <a:sym typeface="Times New Roman"/>
              </a:rPr>
              <a:t>to Plattner et al. (2009), </a:t>
            </a:r>
            <a:r>
              <a:rPr lang="en-US" sz="2000" b="1" i="0" u="none" strike="noStrike" cap="none">
                <a:solidFill>
                  <a:srgbClr val="000000"/>
                </a:solidFill>
                <a:latin typeface="Times New Roman"/>
                <a:ea typeface="Times New Roman"/>
                <a:cs typeface="Times New Roman"/>
                <a:sym typeface="Times New Roman"/>
              </a:rPr>
              <a:t>the Design Thinking process consists of six process steps with iteration loops: </a:t>
            </a:r>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1- Understanding, </a:t>
            </a:r>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2- observing, </a:t>
            </a:r>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3- defining problems, </a:t>
            </a:r>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4- finding ideas, </a:t>
            </a:r>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5- developing prototypes </a:t>
            </a:r>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6- testing. </a:t>
            </a:r>
            <a:endParaRPr sz="2000" b="1" i="0" u="none" strike="noStrike" cap="none">
              <a:solidFill>
                <a:srgbClr val="2D3956"/>
              </a:solidFill>
              <a:latin typeface="Tajawal ExtraBold"/>
              <a:ea typeface="Tajawal ExtraBold"/>
              <a:cs typeface="Tajawal ExtraBold"/>
              <a:sym typeface="Tajawal ExtraBold"/>
            </a:endParaRPr>
          </a:p>
        </p:txBody>
      </p:sp>
      <p:pic>
        <p:nvPicPr>
          <p:cNvPr id="519" name="Google Shape;519;p37"/>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520" name="Google Shape;520;p37"/>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521" name="Google Shape;521;p37" descr="A picture containing human face, portrait, person, black and white&#10;&#10;Description automatically generated"/>
          <p:cNvPicPr preferRelativeResize="0"/>
          <p:nvPr/>
        </p:nvPicPr>
        <p:blipFill rotWithShape="1">
          <a:blip r:embed="rId5">
            <a:alphaModFix/>
          </a:blip>
          <a:srcRect/>
          <a:stretch/>
        </p:blipFill>
        <p:spPr>
          <a:xfrm>
            <a:off x="9416929" y="2303018"/>
            <a:ext cx="2892079" cy="3611502"/>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3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527" name="Google Shape;527;p38"/>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528" name="Google Shape;528;p38"/>
          <p:cNvSpPr txBox="1"/>
          <p:nvPr/>
        </p:nvSpPr>
        <p:spPr>
          <a:xfrm>
            <a:off x="1986137" y="437584"/>
            <a:ext cx="6641027"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00"/>
              </a:buClr>
              <a:buSzPts val="2800"/>
              <a:buFont typeface="Tajawal Medium"/>
              <a:buNone/>
            </a:pPr>
            <a:r>
              <a:rPr lang="en-US" sz="2800" b="1" i="0" u="none" strike="noStrike" cap="none">
                <a:solidFill>
                  <a:srgbClr val="FFFF00"/>
                </a:solidFill>
                <a:latin typeface="Tajawal Medium"/>
                <a:ea typeface="Tajawal Medium"/>
                <a:cs typeface="Tajawal Medium"/>
                <a:sym typeface="Tajawal Medium"/>
              </a:rPr>
              <a:t>In This Lecture: </a:t>
            </a:r>
            <a:r>
              <a:rPr lang="en-US" sz="2800" b="1" i="0" u="none" strike="noStrike" cap="none">
                <a:solidFill>
                  <a:srgbClr val="FFFFFF"/>
                </a:solidFill>
                <a:latin typeface="Tajawal Medium"/>
                <a:ea typeface="Tajawal Medium"/>
                <a:cs typeface="Tajawal Medium"/>
                <a:sym typeface="Tajawal Medium"/>
              </a:rPr>
              <a:t>Design Thinking</a:t>
            </a:r>
            <a:endParaRPr/>
          </a:p>
        </p:txBody>
      </p:sp>
      <p:sp>
        <p:nvSpPr>
          <p:cNvPr id="529" name="Google Shape;529;p38"/>
          <p:cNvSpPr/>
          <p:nvPr/>
        </p:nvSpPr>
        <p:spPr>
          <a:xfrm>
            <a:off x="0" y="258375"/>
            <a:ext cx="1771923"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30" name="Google Shape;530;p38"/>
          <p:cNvSpPr txBox="1"/>
          <p:nvPr/>
        </p:nvSpPr>
        <p:spPr>
          <a:xfrm>
            <a:off x="-29543" y="596048"/>
            <a:ext cx="1821602"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Wrap up  </a:t>
            </a:r>
            <a:endParaRPr/>
          </a:p>
        </p:txBody>
      </p:sp>
      <p:sp>
        <p:nvSpPr>
          <p:cNvPr id="531" name="Google Shape;531;p38"/>
          <p:cNvSpPr txBox="1"/>
          <p:nvPr/>
        </p:nvSpPr>
        <p:spPr>
          <a:xfrm>
            <a:off x="1483868" y="2279266"/>
            <a:ext cx="9176021" cy="2308324"/>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Detailed Convergent Vs Divergent Thinking in DT</a:t>
            </a:r>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Tips to get the most out of divergent &amp; convergent exercises</a:t>
            </a:r>
            <a:endParaRPr/>
          </a:p>
          <a:p>
            <a:pPr marL="0" marR="0" lvl="0" indent="0" algn="l" rtl="0">
              <a:lnSpc>
                <a:spcPct val="100000"/>
              </a:lnSpc>
              <a:spcBef>
                <a:spcPts val="0"/>
              </a:spcBef>
              <a:spcAft>
                <a:spcPts val="0"/>
              </a:spcAft>
              <a:buNone/>
            </a:pPr>
            <a:endParaRPr sz="2400" b="0" i="0" u="none" strike="noStrike" cap="none">
              <a:solidFill>
                <a:srgbClr val="2D3956"/>
              </a:solidFill>
              <a:latin typeface="Tajawal ExtraBold"/>
              <a:ea typeface="Tajawal ExtraBold"/>
              <a:cs typeface="Tajawal ExtraBold"/>
              <a:sym typeface="Tajawal ExtraBold"/>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The Meaning of Co-design</a:t>
            </a:r>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a:solidFill>
                  <a:srgbClr val="2D3956"/>
                </a:solidFill>
                <a:latin typeface="Tajawal ExtraBold"/>
                <a:ea typeface="Tajawal ExtraBold"/>
                <a:cs typeface="Tajawal ExtraBold"/>
                <a:sym typeface="Tajawal ExtraBold"/>
              </a:rPr>
              <a:t>Unilever Case Study </a:t>
            </a:r>
            <a:endParaRPr sz="2400" b="0" i="0" u="none" strike="noStrike" cap="none">
              <a:solidFill>
                <a:srgbClr val="2D3956"/>
              </a:solidFill>
              <a:latin typeface="Tajawal ExtraBold"/>
              <a:ea typeface="Tajawal ExtraBold"/>
              <a:cs typeface="Tajawal ExtraBold"/>
              <a:sym typeface="Tajawal ExtraBold"/>
            </a:endParaRPr>
          </a:p>
          <a:p>
            <a:pPr marL="342900" marR="0" lvl="0" indent="-342900" algn="l" rtl="0">
              <a:lnSpc>
                <a:spcPct val="100000"/>
              </a:lnSpc>
              <a:spcBef>
                <a:spcPts val="0"/>
              </a:spcBef>
              <a:spcAft>
                <a:spcPts val="0"/>
              </a:spcAft>
              <a:buClr>
                <a:srgbClr val="000000"/>
              </a:buClr>
              <a:buSzPts val="2400"/>
              <a:buFont typeface="Noto Sans Symbols"/>
              <a:buChar char="❑"/>
            </a:pPr>
            <a:r>
              <a:rPr lang="en-US" sz="2400" b="1" i="0" u="none" strike="noStrike" cap="none">
                <a:solidFill>
                  <a:srgbClr val="000000"/>
                </a:solidFill>
                <a:latin typeface="Calibri"/>
                <a:ea typeface="Calibri"/>
                <a:cs typeface="Calibri"/>
                <a:sym typeface="Calibri"/>
              </a:rPr>
              <a:t>Facilitate Design Thinking in Your Team</a:t>
            </a:r>
            <a:endParaRPr/>
          </a:p>
        </p:txBody>
      </p:sp>
      <p:pic>
        <p:nvPicPr>
          <p:cNvPr id="533" name="Google Shape;533;p38"/>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534" name="Google Shape;534;p38"/>
          <p:cNvPicPr preferRelativeResize="0"/>
          <p:nvPr/>
        </p:nvPicPr>
        <p:blipFill rotWithShape="1">
          <a:blip r:embed="rId4">
            <a:alphaModFix/>
          </a:blip>
          <a:srcRect/>
          <a:stretch/>
        </p:blipFill>
        <p:spPr>
          <a:xfrm>
            <a:off x="9175057" y="248508"/>
            <a:ext cx="2649477" cy="1166001"/>
          </a:xfrm>
          <a:prstGeom prst="rect">
            <a:avLst/>
          </a:prstGeom>
          <a:noFill/>
          <a:ln>
            <a:noFill/>
          </a:ln>
        </p:spPr>
      </p:pic>
      <p:sp>
        <p:nvSpPr>
          <p:cNvPr id="535" name="Google Shape;535;p38"/>
          <p:cNvSpPr/>
          <p:nvPr/>
        </p:nvSpPr>
        <p:spPr>
          <a:xfrm>
            <a:off x="1846405" y="4684688"/>
            <a:ext cx="2128565"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Process</a:t>
            </a:r>
            <a:endParaRPr sz="2400" b="0" i="0" u="none" strike="noStrike" cap="none">
              <a:solidFill>
                <a:srgbClr val="FFFFFF"/>
              </a:solidFill>
              <a:latin typeface="Calibri"/>
              <a:ea typeface="Calibri"/>
              <a:cs typeface="Calibri"/>
              <a:sym typeface="Calibri"/>
            </a:endParaRPr>
          </a:p>
        </p:txBody>
      </p:sp>
      <p:sp>
        <p:nvSpPr>
          <p:cNvPr id="536" name="Google Shape;536;p38"/>
          <p:cNvSpPr/>
          <p:nvPr/>
        </p:nvSpPr>
        <p:spPr>
          <a:xfrm>
            <a:off x="4350219" y="4662663"/>
            <a:ext cx="2547657"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Problem Space</a:t>
            </a:r>
            <a:endParaRPr sz="2400" b="0" i="0" u="none" strike="noStrike" cap="none">
              <a:solidFill>
                <a:srgbClr val="FFFFFF"/>
              </a:solidFill>
              <a:latin typeface="Calibri"/>
              <a:ea typeface="Calibri"/>
              <a:cs typeface="Calibri"/>
              <a:sym typeface="Calibri"/>
            </a:endParaRPr>
          </a:p>
        </p:txBody>
      </p:sp>
      <p:sp>
        <p:nvSpPr>
          <p:cNvPr id="537" name="Google Shape;537;p38"/>
          <p:cNvSpPr/>
          <p:nvPr/>
        </p:nvSpPr>
        <p:spPr>
          <a:xfrm>
            <a:off x="7239284" y="4638672"/>
            <a:ext cx="2683861"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Solution Space</a:t>
            </a:r>
            <a:endParaRPr sz="2400" b="0" i="0" u="none" strike="noStrike" cap="none">
              <a:solidFill>
                <a:srgbClr val="FFFFFF"/>
              </a:solidFill>
              <a:latin typeface="Calibri"/>
              <a:ea typeface="Calibri"/>
              <a:cs typeface="Calibri"/>
              <a:sym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pic>
        <p:nvPicPr>
          <p:cNvPr id="542" name="Google Shape;542;p39"/>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543" name="Google Shape;543;p39"/>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4" name="Google Shape;544;p39"/>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545" name="Google Shape;545;p39"/>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546" name="Google Shape;546;p39"/>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547" name="Google Shape;547;p39"/>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5e2a9387f40297ffcc6f9e816b5281c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640d0bd9c51f75ba03d5eb0033565e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09F558-85C3-4276-9DED-6E0DF17E06DD}">
  <ds:schemaRefs>
    <ds:schemaRef ds:uri="http://schemas.microsoft.com/sharepoint/v3/contenttype/forms"/>
  </ds:schemaRefs>
</ds:datastoreItem>
</file>

<file path=customXml/itemProps2.xml><?xml version="1.0" encoding="utf-8"?>
<ds:datastoreItem xmlns:ds="http://schemas.openxmlformats.org/officeDocument/2006/customXml" ds:itemID="{0D0602DA-0FF2-4E29-AECD-156D1ADAC634}">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1DC67615-A644-4AA6-872F-18CEB66AE9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39</Slides>
  <Notes>39</Notes>
  <HiddenSlides>0</HiddenSlide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Step 1: Tell Your Team Members About the Process of Design Thinking</vt:lpstr>
      <vt:lpstr>Step 1: Tell Your Team Members About the Process of Design Thinking</vt:lpstr>
      <vt:lpstr>PowerPoint Presentation</vt:lpstr>
      <vt:lpstr>Step 1: Tell Your Team Members About the Process of Design Thinking</vt:lpstr>
      <vt:lpstr>Step 2: Break the Ice </vt:lpstr>
      <vt:lpstr>PowerPoint Presentation</vt:lpstr>
      <vt:lpstr>Step 3: Get People in the Mood for Creativity</vt:lpstr>
      <vt:lpstr>Step 3: Get People in the Mood for Creativity</vt:lpstr>
      <vt:lpstr>Step 3: Get People in the Mood for Creativity</vt:lpstr>
      <vt:lpstr>Step 3: Get People in the Mood for Creativity</vt:lpstr>
      <vt:lpstr>Finally, Your team get involved and inspired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start</dc:creator>
  <cp:revision>17</cp:revision>
  <dcterms:created xsi:type="dcterms:W3CDTF">2023-04-29T09:08:23Z</dcterms:created>
  <dcterms:modified xsi:type="dcterms:W3CDTF">2024-09-26T14:58:23Z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