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6"/>
  </p:notesMasterIdLst>
  <p:sldIdLst>
    <p:sldId id="295" r:id="rId4"/>
    <p:sldId id="381" r:id="rId5"/>
    <p:sldId id="636" r:id="rId6"/>
    <p:sldId id="691" r:id="rId7"/>
    <p:sldId id="733" r:id="rId8"/>
    <p:sldId id="734" r:id="rId9"/>
    <p:sldId id="735" r:id="rId10"/>
    <p:sldId id="736" r:id="rId11"/>
    <p:sldId id="737" r:id="rId12"/>
    <p:sldId id="738" r:id="rId13"/>
    <p:sldId id="739" r:id="rId14"/>
    <p:sldId id="740" r:id="rId15"/>
    <p:sldId id="741" r:id="rId16"/>
    <p:sldId id="742" r:id="rId17"/>
    <p:sldId id="743" r:id="rId18"/>
    <p:sldId id="744" r:id="rId19"/>
    <p:sldId id="745" r:id="rId20"/>
    <p:sldId id="746" r:id="rId21"/>
    <p:sldId id="747" r:id="rId22"/>
    <p:sldId id="762" r:id="rId23"/>
    <p:sldId id="764" r:id="rId24"/>
    <p:sldId id="319" r:id="rId25"/>
    <p:sldId id="320" r:id="rId26"/>
    <p:sldId id="748" r:id="rId27"/>
    <p:sldId id="749" r:id="rId28"/>
    <p:sldId id="750" r:id="rId29"/>
    <p:sldId id="757" r:id="rId30"/>
    <p:sldId id="751" r:id="rId31"/>
    <p:sldId id="752" r:id="rId32"/>
    <p:sldId id="756" r:id="rId33"/>
    <p:sldId id="753" r:id="rId34"/>
    <p:sldId id="755" r:id="rId35"/>
    <p:sldId id="754" r:id="rId36"/>
    <p:sldId id="765" r:id="rId37"/>
    <p:sldId id="759" r:id="rId38"/>
    <p:sldId id="760" r:id="rId39"/>
    <p:sldId id="761" r:id="rId40"/>
    <p:sldId id="763" r:id="rId41"/>
    <p:sldId id="380" r:id="rId42"/>
    <p:sldId id="732" r:id="rId43"/>
    <p:sldId id="766" r:id="rId44"/>
    <p:sldId id="29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79" d="100"/>
          <a:sy n="79" d="100"/>
        </p:scale>
        <p:origin x="132" y="6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51"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b" anchorCtr="1"/>
        <a:lstStyle/>
        <a:p>
          <a:pPr>
            <a:lnSpc>
              <a:spcPct val="200000"/>
            </a:lnSpc>
          </a:pPr>
          <a:r>
            <a:rPr lang="en-US" altLang="en-US" sz="3200" b="1" dirty="0"/>
            <a:t>Outsourcing </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Outsourcing Definition </a:t>
          </a: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6E8FE43E-06F2-4FD7-A1AB-FFBAC3E8BA01}">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Disadvantages Outsourcing</a:t>
          </a:r>
        </a:p>
      </dgm:t>
    </dgm:pt>
    <dgm:pt modelId="{77F1C174-4D92-46B0-93F1-DEC6C34832EE}" type="parTrans" cxnId="{6AAE2BD3-BA9F-4F6A-A76B-793E50DDD9BB}">
      <dgm:prSet/>
      <dgm:spPr/>
      <dgm:t>
        <a:bodyPr/>
        <a:lstStyle/>
        <a:p>
          <a:endParaRPr lang="en-US"/>
        </a:p>
      </dgm:t>
    </dgm:pt>
    <dgm:pt modelId="{40A460BC-6867-4CB6-9DE3-54B94B3F7549}" type="sibTrans" cxnId="{6AAE2BD3-BA9F-4F6A-A76B-793E50DDD9BB}">
      <dgm:prSet/>
      <dgm:spPr/>
      <dgm:t>
        <a:bodyPr/>
        <a:lstStyle/>
        <a:p>
          <a:endParaRPr lang="en-US"/>
        </a:p>
      </dgm:t>
    </dgm:pt>
    <dgm:pt modelId="{87F96ED4-8FE3-4122-BA18-75A5547D95FC}">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Partnering Relationships versus Traditional Practices</a:t>
          </a:r>
        </a:p>
      </dgm:t>
    </dgm:pt>
    <dgm:pt modelId="{8C5C6A35-3730-443B-87BF-07DC4A5E1D0D}" type="parTrans" cxnId="{D8FB7C8C-BA9B-4E70-8AA9-37DB1C9D8AFF}">
      <dgm:prSet/>
      <dgm:spPr/>
      <dgm:t>
        <a:bodyPr/>
        <a:lstStyle/>
        <a:p>
          <a:endParaRPr lang="en-US"/>
        </a:p>
      </dgm:t>
    </dgm:pt>
    <dgm:pt modelId="{E316EEFC-B98E-49B8-AF59-3FA9646F48BB}" type="sibTrans" cxnId="{D8FB7C8C-BA9B-4E70-8AA9-37DB1C9D8AFF}">
      <dgm:prSet/>
      <dgm:spPr/>
      <dgm:t>
        <a:bodyPr/>
        <a:lstStyle/>
        <a:p>
          <a:endParaRPr lang="en-US"/>
        </a:p>
      </dgm:t>
    </dgm:pt>
    <dgm:pt modelId="{345D7CA6-9C84-4DEA-BA1E-37C022C7FF3D}">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Best Practices in Outsourcing Project Work</a:t>
          </a:r>
        </a:p>
      </dgm:t>
    </dgm:pt>
    <dgm:pt modelId="{67144ACB-E3ED-4C52-A6AA-8609B336D500}" type="parTrans" cxnId="{955A9F12-03FF-400E-920F-76F1F4E8457A}">
      <dgm:prSet/>
      <dgm:spPr/>
      <dgm:t>
        <a:bodyPr/>
        <a:lstStyle/>
        <a:p>
          <a:endParaRPr lang="en-US"/>
        </a:p>
      </dgm:t>
    </dgm:pt>
    <dgm:pt modelId="{9BCB98A5-4681-4280-B807-470B07BA1B5A}" type="sibTrans" cxnId="{955A9F12-03FF-400E-920F-76F1F4E8457A}">
      <dgm:prSet/>
      <dgm:spPr/>
      <dgm:t>
        <a:bodyPr/>
        <a:lstStyle/>
        <a:p>
          <a:endParaRPr lang="en-US"/>
        </a:p>
      </dgm:t>
    </dgm:pt>
    <dgm:pt modelId="{973AD883-A0EA-4E0A-A733-46B22F685D13}">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Four Strategies for Communicating with Outsourcers</a:t>
          </a:r>
        </a:p>
      </dgm:t>
    </dgm:pt>
    <dgm:pt modelId="{D8DD8188-7AA4-4B9A-93A6-AE5567395F0C}" type="parTrans" cxnId="{1E30FFE7-5CA9-4906-8395-11F5A2CD821C}">
      <dgm:prSet/>
      <dgm:spPr/>
      <dgm:t>
        <a:bodyPr/>
        <a:lstStyle/>
        <a:p>
          <a:endParaRPr lang="en-US"/>
        </a:p>
      </dgm:t>
    </dgm:pt>
    <dgm:pt modelId="{1EE14A9E-EA41-4AEA-8A2C-C403AAAE3AD7}" type="sibTrans" cxnId="{1E30FFE7-5CA9-4906-8395-11F5A2CD821C}">
      <dgm:prSet/>
      <dgm:spPr/>
      <dgm:t>
        <a:bodyPr/>
        <a:lstStyle/>
        <a:p>
          <a:endParaRPr lang="en-US"/>
        </a:p>
      </dgm:t>
    </dgm:pt>
    <dgm:pt modelId="{31CC4DAC-961C-46AD-A111-9B75CF96D184}">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Request for Proposal (RFP)</a:t>
          </a:r>
        </a:p>
      </dgm:t>
    </dgm:pt>
    <dgm:pt modelId="{B13DEDC0-2385-4962-B059-277ABB8874C0}" type="parTrans" cxnId="{0D6F0A68-3FDB-4E4B-AE29-FF9A930C922C}">
      <dgm:prSet/>
      <dgm:spPr/>
      <dgm:t>
        <a:bodyPr/>
        <a:lstStyle/>
        <a:p>
          <a:endParaRPr lang="en-US"/>
        </a:p>
      </dgm:t>
    </dgm:pt>
    <dgm:pt modelId="{5B8CD876-8093-40A7-A7E2-C6A23188D715}" type="sibTrans" cxnId="{0D6F0A68-3FDB-4E4B-AE29-FF9A930C922C}">
      <dgm:prSet/>
      <dgm:spPr/>
      <dgm:t>
        <a:bodyPr/>
        <a:lstStyle/>
        <a:p>
          <a:endParaRPr lang="en-US"/>
        </a:p>
      </dgm:t>
    </dgm:pt>
    <dgm:pt modelId="{C78DC403-AA14-4889-831B-C91E3500F125}">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Outsourcing Environment</a:t>
          </a:r>
        </a:p>
      </dgm:t>
    </dgm:pt>
    <dgm:pt modelId="{C3E2EB65-4E97-4D82-BAAA-31A8FF37B94B}" type="parTrans" cxnId="{B80B31D8-CE80-4BF9-B4C9-713CC275F102}">
      <dgm:prSet/>
      <dgm:spPr/>
      <dgm:t>
        <a:bodyPr/>
        <a:lstStyle/>
        <a:p>
          <a:endParaRPr lang="en-US"/>
        </a:p>
      </dgm:t>
    </dgm:pt>
    <dgm:pt modelId="{E2430137-9F1A-4F87-ABB6-250B2922C637}" type="sibTrans" cxnId="{B80B31D8-CE80-4BF9-B4C9-713CC275F102}">
      <dgm:prSet/>
      <dgm:spPr/>
      <dgm:t>
        <a:bodyPr/>
        <a:lstStyle/>
        <a:p>
          <a:endParaRPr lang="en-US"/>
        </a:p>
      </dgm:t>
    </dgm:pt>
    <dgm:pt modelId="{43E4C221-30D3-449E-A229-425F2F2FABEB}">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Advantages of Outsourcing</a:t>
          </a:r>
        </a:p>
      </dgm:t>
    </dgm:pt>
    <dgm:pt modelId="{B6B9C4C2-4B1D-491C-B344-5B47CE1DE1CF}" type="parTrans" cxnId="{4BA365F0-47B0-4EDC-94E1-DBBA6424F4B6}">
      <dgm:prSet/>
      <dgm:spPr/>
      <dgm:t>
        <a:bodyPr/>
        <a:lstStyle/>
        <a:p>
          <a:endParaRPr lang="en-US"/>
        </a:p>
      </dgm:t>
    </dgm:pt>
    <dgm:pt modelId="{999C0744-D97A-47C3-BA67-05397A91D8AA}" type="sibTrans" cxnId="{4BA365F0-47B0-4EDC-94E1-DBBA6424F4B6}">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custLinFactNeighborX="-147" custLinFactNeighborY="-2464">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955A9F12-03FF-400E-920F-76F1F4E8457A}" srcId="{58CC7B93-9F82-4042-A1CD-FD418701A725}" destId="{345D7CA6-9C84-4DEA-BA1E-37C022C7FF3D}" srcOrd="5" destOrd="0" parTransId="{67144ACB-E3ED-4C52-A6AA-8609B336D500}" sibTransId="{9BCB98A5-4681-4280-B807-470B07BA1B5A}"/>
    <dgm:cxn modelId="{4E4E951B-7324-4527-A113-08F4AB1B99DF}" type="presOf" srcId="{91871ACD-0AD2-4277-BEA3-75E6B1505319}" destId="{897CB477-63AF-4C54-A6C6-26EFE54EB411}" srcOrd="0" destOrd="0" presId="urn:microsoft.com/office/officeart/2005/8/layout/vList2"/>
    <dgm:cxn modelId="{0CB3FD20-76A5-435C-A932-411ECBF80F88}" type="presOf" srcId="{31CC4DAC-961C-46AD-A111-9B75CF96D184}" destId="{897CB477-63AF-4C54-A6C6-26EFE54EB411}" srcOrd="0" destOrd="7" presId="urn:microsoft.com/office/officeart/2005/8/layout/vList2"/>
    <dgm:cxn modelId="{1B658E26-59F5-411D-B776-97070460E779}" type="presOf" srcId="{345D7CA6-9C84-4DEA-BA1E-37C022C7FF3D}" destId="{897CB477-63AF-4C54-A6C6-26EFE54EB411}" srcOrd="0" destOrd="5" presId="urn:microsoft.com/office/officeart/2005/8/layout/vList2"/>
    <dgm:cxn modelId="{49796728-2435-4594-9336-A12E9955B98D}" type="presOf" srcId="{87F96ED4-8FE3-4122-BA18-75A5547D95FC}" destId="{897CB477-63AF-4C54-A6C6-26EFE54EB411}" srcOrd="0" destOrd="4" presId="urn:microsoft.com/office/officeart/2005/8/layout/vList2"/>
    <dgm:cxn modelId="{DE537239-5A4F-4BC1-B73F-77FCBBB4E691}" type="presOf" srcId="{43E4C221-30D3-449E-A229-425F2F2FABEB}" destId="{897CB477-63AF-4C54-A6C6-26EFE54EB411}" srcOrd="0" destOrd="2" presId="urn:microsoft.com/office/officeart/2005/8/layout/vList2"/>
    <dgm:cxn modelId="{0D6F0A68-3FDB-4E4B-AE29-FF9A930C922C}" srcId="{58CC7B93-9F82-4042-A1CD-FD418701A725}" destId="{31CC4DAC-961C-46AD-A111-9B75CF96D184}" srcOrd="7" destOrd="0" parTransId="{B13DEDC0-2385-4962-B059-277ABB8874C0}" sibTransId="{5B8CD876-8093-40A7-A7E2-C6A23188D715}"/>
    <dgm:cxn modelId="{4D56B06C-E5B3-4B56-B387-65AD8DDD3AA4}" type="presOf" srcId="{DB71BC6C-1DC7-4D16-A3CC-8F6A927E9A64}" destId="{09E8FE90-B015-4B8D-8DA9-FA66FFA6C6D6}" srcOrd="0" destOrd="0" presId="urn:microsoft.com/office/officeart/2005/8/layout/vList2"/>
    <dgm:cxn modelId="{3061A44E-53B6-493B-8A27-E0D01A7FD9FB}" srcId="{58CC7B93-9F82-4042-A1CD-FD418701A725}" destId="{91871ACD-0AD2-4277-BEA3-75E6B1505319}" srcOrd="0" destOrd="0" parTransId="{F3851278-2987-40D4-929C-F86BD42473D8}" sibTransId="{0884F9AC-869F-4C40-B99D-603462F9D35E}"/>
    <dgm:cxn modelId="{D8FB7C8C-BA9B-4E70-8AA9-37DB1C9D8AFF}" srcId="{58CC7B93-9F82-4042-A1CD-FD418701A725}" destId="{87F96ED4-8FE3-4122-BA18-75A5547D95FC}" srcOrd="4" destOrd="0" parTransId="{8C5C6A35-3730-443B-87BF-07DC4A5E1D0D}" sibTransId="{E316EEFC-B98E-49B8-AF59-3FA9646F48BB}"/>
    <dgm:cxn modelId="{7CF1349F-EB26-41EE-8B0F-A91E06C36D42}" type="presOf" srcId="{6E8FE43E-06F2-4FD7-A1AB-FFBAC3E8BA01}" destId="{897CB477-63AF-4C54-A6C6-26EFE54EB411}" srcOrd="0" destOrd="3" presId="urn:microsoft.com/office/officeart/2005/8/layout/vList2"/>
    <dgm:cxn modelId="{FB7138A4-5C16-4328-B111-5A0AAE2251A2}" type="presOf" srcId="{C78DC403-AA14-4889-831B-C91E3500F125}" destId="{897CB477-63AF-4C54-A6C6-26EFE54EB411}" srcOrd="0" destOrd="1"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6AAE2BD3-BA9F-4F6A-A76B-793E50DDD9BB}" srcId="{58CC7B93-9F82-4042-A1CD-FD418701A725}" destId="{6E8FE43E-06F2-4FD7-A1AB-FFBAC3E8BA01}" srcOrd="3" destOrd="0" parTransId="{77F1C174-4D92-46B0-93F1-DEC6C34832EE}" sibTransId="{40A460BC-6867-4CB6-9DE3-54B94B3F7549}"/>
    <dgm:cxn modelId="{B80B31D8-CE80-4BF9-B4C9-713CC275F102}" srcId="{58CC7B93-9F82-4042-A1CD-FD418701A725}" destId="{C78DC403-AA14-4889-831B-C91E3500F125}" srcOrd="1" destOrd="0" parTransId="{C3E2EB65-4E97-4D82-BAAA-31A8FF37B94B}" sibTransId="{E2430137-9F1A-4F87-ABB6-250B2922C637}"/>
    <dgm:cxn modelId="{1E30FFE7-5CA9-4906-8395-11F5A2CD821C}" srcId="{58CC7B93-9F82-4042-A1CD-FD418701A725}" destId="{973AD883-A0EA-4E0A-A733-46B22F685D13}" srcOrd="6" destOrd="0" parTransId="{D8DD8188-7AA4-4B9A-93A6-AE5567395F0C}" sibTransId="{1EE14A9E-EA41-4AEA-8A2C-C403AAAE3AD7}"/>
    <dgm:cxn modelId="{7133E6E8-FEAF-49EB-8D6D-6E940617A77B}" type="presOf" srcId="{973AD883-A0EA-4E0A-A733-46B22F685D13}" destId="{897CB477-63AF-4C54-A6C6-26EFE54EB411}" srcOrd="0" destOrd="6" presId="urn:microsoft.com/office/officeart/2005/8/layout/vList2"/>
    <dgm:cxn modelId="{4BA365F0-47B0-4EDC-94E1-DBBA6424F4B6}" srcId="{58CC7B93-9F82-4042-A1CD-FD418701A725}" destId="{43E4C221-30D3-449E-A229-425F2F2FABEB}" srcOrd="2" destOrd="0" parTransId="{B6B9C4C2-4B1D-491C-B344-5B47CE1DE1CF}" sibTransId="{999C0744-D97A-47C3-BA67-05397A91D8AA}"/>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5DB2B2-8062-4916-88A3-A5D01E857262}"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F989023B-8B8B-47C3-94E3-CD39AE1A5CF2}">
      <dgm:prSet/>
      <dgm:spPr/>
      <dgm:t>
        <a:bodyPr/>
        <a:lstStyle/>
        <a:p>
          <a:r>
            <a:rPr lang="en-US"/>
            <a:t>Well-Defined Requirements and Procedures</a:t>
          </a:r>
        </a:p>
      </dgm:t>
    </dgm:pt>
    <dgm:pt modelId="{76857632-36F2-46E5-9A18-B58D3B36CF57}" type="parTrans" cxnId="{911FD6B0-26C1-486D-A326-5F368396DE9B}">
      <dgm:prSet/>
      <dgm:spPr/>
      <dgm:t>
        <a:bodyPr/>
        <a:lstStyle/>
        <a:p>
          <a:endParaRPr lang="en-US"/>
        </a:p>
      </dgm:t>
    </dgm:pt>
    <dgm:pt modelId="{63FEAA04-A008-4BB4-93A0-E340962255F6}" type="sibTrans" cxnId="{911FD6B0-26C1-486D-A326-5F368396DE9B}">
      <dgm:prSet/>
      <dgm:spPr/>
      <dgm:t>
        <a:bodyPr/>
        <a:lstStyle/>
        <a:p>
          <a:endParaRPr lang="en-US"/>
        </a:p>
      </dgm:t>
    </dgm:pt>
    <dgm:pt modelId="{042ABACD-4B6A-4699-8542-B7AAFEDAF130}">
      <dgm:prSet/>
      <dgm:spPr/>
      <dgm:t>
        <a:bodyPr/>
        <a:lstStyle/>
        <a:p>
          <a:r>
            <a:rPr lang="en-US"/>
            <a:t>Extensive Training and Team-Building Activities</a:t>
          </a:r>
        </a:p>
      </dgm:t>
    </dgm:pt>
    <dgm:pt modelId="{17D05581-8F12-4E51-9A1D-B3C381CEC9AF}" type="parTrans" cxnId="{5CFBA986-08A6-47DE-B6A8-52BB355A69CC}">
      <dgm:prSet/>
      <dgm:spPr/>
      <dgm:t>
        <a:bodyPr/>
        <a:lstStyle/>
        <a:p>
          <a:endParaRPr lang="en-US"/>
        </a:p>
      </dgm:t>
    </dgm:pt>
    <dgm:pt modelId="{757372C0-CA7B-4342-AC5B-0E608641162C}" type="sibTrans" cxnId="{5CFBA986-08A6-47DE-B6A8-52BB355A69CC}">
      <dgm:prSet/>
      <dgm:spPr/>
      <dgm:t>
        <a:bodyPr/>
        <a:lstStyle/>
        <a:p>
          <a:endParaRPr lang="en-US"/>
        </a:p>
      </dgm:t>
    </dgm:pt>
    <dgm:pt modelId="{392C235D-8720-4709-A1A4-B40D2B8073E4}">
      <dgm:prSet/>
      <dgm:spPr/>
      <dgm:t>
        <a:bodyPr/>
        <a:lstStyle/>
        <a:p>
          <a:r>
            <a:rPr lang="en-US"/>
            <a:t>Well-Established Conflict Management Processes in Place</a:t>
          </a:r>
        </a:p>
      </dgm:t>
    </dgm:pt>
    <dgm:pt modelId="{404C6F4D-676B-43E7-B872-E3BEE9469FFC}" type="parTrans" cxnId="{0A92A6F7-4751-47A0-AD72-3026F822FD10}">
      <dgm:prSet/>
      <dgm:spPr/>
      <dgm:t>
        <a:bodyPr/>
        <a:lstStyle/>
        <a:p>
          <a:endParaRPr lang="en-US"/>
        </a:p>
      </dgm:t>
    </dgm:pt>
    <dgm:pt modelId="{413F4EC0-178F-4A44-9436-39A8ECECA1C1}" type="sibTrans" cxnId="{0A92A6F7-4751-47A0-AD72-3026F822FD10}">
      <dgm:prSet/>
      <dgm:spPr/>
      <dgm:t>
        <a:bodyPr/>
        <a:lstStyle/>
        <a:p>
          <a:endParaRPr lang="en-US"/>
        </a:p>
      </dgm:t>
    </dgm:pt>
    <dgm:pt modelId="{3C23850A-4735-4E12-A70F-4A539D2CCADB}">
      <dgm:prSet/>
      <dgm:spPr/>
      <dgm:t>
        <a:bodyPr/>
        <a:lstStyle/>
        <a:p>
          <a:r>
            <a:rPr lang="en-US"/>
            <a:t>Frequent Review and Status Updates</a:t>
          </a:r>
        </a:p>
      </dgm:t>
    </dgm:pt>
    <dgm:pt modelId="{8B58AE73-6F40-4C3F-949D-58248638FA90}" type="parTrans" cxnId="{DB6F61A3-B38C-43C0-ACE1-F56ED5CFF331}">
      <dgm:prSet/>
      <dgm:spPr/>
      <dgm:t>
        <a:bodyPr/>
        <a:lstStyle/>
        <a:p>
          <a:endParaRPr lang="en-US"/>
        </a:p>
      </dgm:t>
    </dgm:pt>
    <dgm:pt modelId="{914AF198-A340-4B0C-8940-C779B89C31F9}" type="sibTrans" cxnId="{DB6F61A3-B38C-43C0-ACE1-F56ED5CFF331}">
      <dgm:prSet/>
      <dgm:spPr/>
      <dgm:t>
        <a:bodyPr/>
        <a:lstStyle/>
        <a:p>
          <a:endParaRPr lang="en-US"/>
        </a:p>
      </dgm:t>
    </dgm:pt>
    <dgm:pt modelId="{7B31D1CF-D30B-4964-8DF3-5922D1F9B4A3}">
      <dgm:prSet/>
      <dgm:spPr/>
      <dgm:t>
        <a:bodyPr/>
        <a:lstStyle/>
        <a:p>
          <a:r>
            <a:rPr lang="en-US"/>
            <a:t>Co-Location When Needed</a:t>
          </a:r>
        </a:p>
      </dgm:t>
    </dgm:pt>
    <dgm:pt modelId="{49D9794C-E6AB-4AF0-A1E4-7ED3DA064C2F}" type="parTrans" cxnId="{120A887E-BAA0-4454-9EF5-8480DEA9B6B2}">
      <dgm:prSet/>
      <dgm:spPr/>
      <dgm:t>
        <a:bodyPr/>
        <a:lstStyle/>
        <a:p>
          <a:endParaRPr lang="en-US"/>
        </a:p>
      </dgm:t>
    </dgm:pt>
    <dgm:pt modelId="{8DC5B37D-130E-4EA4-86CE-F3252CC85155}" type="sibTrans" cxnId="{120A887E-BAA0-4454-9EF5-8480DEA9B6B2}">
      <dgm:prSet/>
      <dgm:spPr/>
      <dgm:t>
        <a:bodyPr/>
        <a:lstStyle/>
        <a:p>
          <a:endParaRPr lang="en-US"/>
        </a:p>
      </dgm:t>
    </dgm:pt>
    <dgm:pt modelId="{D74950A0-43EC-47A6-B768-9ED3A539A9BD}">
      <dgm:prSet/>
      <dgm:spPr/>
      <dgm:t>
        <a:bodyPr/>
        <a:lstStyle/>
        <a:p>
          <a:r>
            <a:rPr lang="en-US"/>
            <a:t>Fair and Incentive-Laden Contracts</a:t>
          </a:r>
        </a:p>
      </dgm:t>
    </dgm:pt>
    <dgm:pt modelId="{4A376C92-5A0A-4986-A9C9-4C17B0AA947D}" type="parTrans" cxnId="{DC50F4C3-9929-4A8D-BC38-15D1036966CC}">
      <dgm:prSet/>
      <dgm:spPr/>
      <dgm:t>
        <a:bodyPr/>
        <a:lstStyle/>
        <a:p>
          <a:endParaRPr lang="en-US"/>
        </a:p>
      </dgm:t>
    </dgm:pt>
    <dgm:pt modelId="{92041D47-14C9-4003-81AE-6552EAC8A4E3}" type="sibTrans" cxnId="{DC50F4C3-9929-4A8D-BC38-15D1036966CC}">
      <dgm:prSet/>
      <dgm:spPr/>
      <dgm:t>
        <a:bodyPr/>
        <a:lstStyle/>
        <a:p>
          <a:endParaRPr lang="en-US"/>
        </a:p>
      </dgm:t>
    </dgm:pt>
    <dgm:pt modelId="{12EE0DDF-33A7-477D-8893-64DC62ADE5C5}">
      <dgm:prSet/>
      <dgm:spPr/>
      <dgm:t>
        <a:bodyPr/>
        <a:lstStyle/>
        <a:p>
          <a:r>
            <a:rPr lang="en-US"/>
            <a:t>Long-Term Outsourcing Relationships</a:t>
          </a:r>
        </a:p>
      </dgm:t>
    </dgm:pt>
    <dgm:pt modelId="{9FACC657-85B9-4722-81BF-E8F479DE3FC9}" type="parTrans" cxnId="{A051D24D-3731-48A8-BFEC-27C018F19622}">
      <dgm:prSet/>
      <dgm:spPr/>
      <dgm:t>
        <a:bodyPr/>
        <a:lstStyle/>
        <a:p>
          <a:endParaRPr lang="en-US"/>
        </a:p>
      </dgm:t>
    </dgm:pt>
    <dgm:pt modelId="{B641F7E5-62B4-4456-9227-ACD1701D6004}" type="sibTrans" cxnId="{A051D24D-3731-48A8-BFEC-27C018F19622}">
      <dgm:prSet/>
      <dgm:spPr/>
      <dgm:t>
        <a:bodyPr/>
        <a:lstStyle/>
        <a:p>
          <a:endParaRPr lang="en-US"/>
        </a:p>
      </dgm:t>
    </dgm:pt>
    <dgm:pt modelId="{8A271760-E5FC-412E-BBD7-426F30CE5C60}" type="pres">
      <dgm:prSet presAssocID="{2B5DB2B2-8062-4916-88A3-A5D01E857262}" presName="diagram" presStyleCnt="0">
        <dgm:presLayoutVars>
          <dgm:dir/>
          <dgm:resizeHandles val="exact"/>
        </dgm:presLayoutVars>
      </dgm:prSet>
      <dgm:spPr/>
    </dgm:pt>
    <dgm:pt modelId="{60E59AB3-4DD1-4AB4-BCF2-E54A63D3B359}" type="pres">
      <dgm:prSet presAssocID="{F989023B-8B8B-47C3-94E3-CD39AE1A5CF2}" presName="node" presStyleLbl="node1" presStyleIdx="0" presStyleCnt="7">
        <dgm:presLayoutVars>
          <dgm:bulletEnabled val="1"/>
        </dgm:presLayoutVars>
      </dgm:prSet>
      <dgm:spPr/>
    </dgm:pt>
    <dgm:pt modelId="{46B0AEDD-5AD7-40F8-BEF6-8A6A3BF5514A}" type="pres">
      <dgm:prSet presAssocID="{63FEAA04-A008-4BB4-93A0-E340962255F6}" presName="sibTrans" presStyleCnt="0"/>
      <dgm:spPr/>
    </dgm:pt>
    <dgm:pt modelId="{E79709B1-63B5-4AC4-B944-3EBD7DD3061E}" type="pres">
      <dgm:prSet presAssocID="{042ABACD-4B6A-4699-8542-B7AAFEDAF130}" presName="node" presStyleLbl="node1" presStyleIdx="1" presStyleCnt="7">
        <dgm:presLayoutVars>
          <dgm:bulletEnabled val="1"/>
        </dgm:presLayoutVars>
      </dgm:prSet>
      <dgm:spPr/>
    </dgm:pt>
    <dgm:pt modelId="{C0536372-78E0-44C2-BF31-6694DE10E1F8}" type="pres">
      <dgm:prSet presAssocID="{757372C0-CA7B-4342-AC5B-0E608641162C}" presName="sibTrans" presStyleCnt="0"/>
      <dgm:spPr/>
    </dgm:pt>
    <dgm:pt modelId="{F0600BA5-E957-4980-BA9E-38884EE02C69}" type="pres">
      <dgm:prSet presAssocID="{392C235D-8720-4709-A1A4-B40D2B8073E4}" presName="node" presStyleLbl="node1" presStyleIdx="2" presStyleCnt="7">
        <dgm:presLayoutVars>
          <dgm:bulletEnabled val="1"/>
        </dgm:presLayoutVars>
      </dgm:prSet>
      <dgm:spPr/>
    </dgm:pt>
    <dgm:pt modelId="{DB0995A3-CAB7-4618-A50D-1C35CE5AE23F}" type="pres">
      <dgm:prSet presAssocID="{413F4EC0-178F-4A44-9436-39A8ECECA1C1}" presName="sibTrans" presStyleCnt="0"/>
      <dgm:spPr/>
    </dgm:pt>
    <dgm:pt modelId="{2BFA606C-22F4-409F-9D7D-BBA48FD4335D}" type="pres">
      <dgm:prSet presAssocID="{3C23850A-4735-4E12-A70F-4A539D2CCADB}" presName="node" presStyleLbl="node1" presStyleIdx="3" presStyleCnt="7">
        <dgm:presLayoutVars>
          <dgm:bulletEnabled val="1"/>
        </dgm:presLayoutVars>
      </dgm:prSet>
      <dgm:spPr/>
    </dgm:pt>
    <dgm:pt modelId="{452722EA-631B-4D04-B03C-3EFF84D5C792}" type="pres">
      <dgm:prSet presAssocID="{914AF198-A340-4B0C-8940-C779B89C31F9}" presName="sibTrans" presStyleCnt="0"/>
      <dgm:spPr/>
    </dgm:pt>
    <dgm:pt modelId="{3B46DA9C-7747-4390-B640-99DCED3DEFB6}" type="pres">
      <dgm:prSet presAssocID="{7B31D1CF-D30B-4964-8DF3-5922D1F9B4A3}" presName="node" presStyleLbl="node1" presStyleIdx="4" presStyleCnt="7">
        <dgm:presLayoutVars>
          <dgm:bulletEnabled val="1"/>
        </dgm:presLayoutVars>
      </dgm:prSet>
      <dgm:spPr/>
    </dgm:pt>
    <dgm:pt modelId="{87EA5D86-670F-4855-A5A7-45C926B9DF15}" type="pres">
      <dgm:prSet presAssocID="{8DC5B37D-130E-4EA4-86CE-F3252CC85155}" presName="sibTrans" presStyleCnt="0"/>
      <dgm:spPr/>
    </dgm:pt>
    <dgm:pt modelId="{AD92C994-9B44-4D51-9D74-631718473284}" type="pres">
      <dgm:prSet presAssocID="{D74950A0-43EC-47A6-B768-9ED3A539A9BD}" presName="node" presStyleLbl="node1" presStyleIdx="5" presStyleCnt="7">
        <dgm:presLayoutVars>
          <dgm:bulletEnabled val="1"/>
        </dgm:presLayoutVars>
      </dgm:prSet>
      <dgm:spPr/>
    </dgm:pt>
    <dgm:pt modelId="{B618FE10-EABD-456C-9EC3-E5F076BEC91E}" type="pres">
      <dgm:prSet presAssocID="{92041D47-14C9-4003-81AE-6552EAC8A4E3}" presName="sibTrans" presStyleCnt="0"/>
      <dgm:spPr/>
    </dgm:pt>
    <dgm:pt modelId="{822BD4B8-928A-41DF-8F67-F0501BB21E42}" type="pres">
      <dgm:prSet presAssocID="{12EE0DDF-33A7-477D-8893-64DC62ADE5C5}" presName="node" presStyleLbl="node1" presStyleIdx="6" presStyleCnt="7">
        <dgm:presLayoutVars>
          <dgm:bulletEnabled val="1"/>
        </dgm:presLayoutVars>
      </dgm:prSet>
      <dgm:spPr/>
    </dgm:pt>
  </dgm:ptLst>
  <dgm:cxnLst>
    <dgm:cxn modelId="{55420909-A12F-40BC-9FB6-81AF7641B6F2}" type="presOf" srcId="{042ABACD-4B6A-4699-8542-B7AAFEDAF130}" destId="{E79709B1-63B5-4AC4-B944-3EBD7DD3061E}" srcOrd="0" destOrd="0" presId="urn:microsoft.com/office/officeart/2005/8/layout/default"/>
    <dgm:cxn modelId="{8CAF140C-B3E9-4AB6-B70A-3C68B1E2B976}" type="presOf" srcId="{7B31D1CF-D30B-4964-8DF3-5922D1F9B4A3}" destId="{3B46DA9C-7747-4390-B640-99DCED3DEFB6}" srcOrd="0" destOrd="0" presId="urn:microsoft.com/office/officeart/2005/8/layout/default"/>
    <dgm:cxn modelId="{546B5115-CA3E-432F-B0D7-DF49C46DA731}" type="presOf" srcId="{F989023B-8B8B-47C3-94E3-CD39AE1A5CF2}" destId="{60E59AB3-4DD1-4AB4-BCF2-E54A63D3B359}" srcOrd="0" destOrd="0" presId="urn:microsoft.com/office/officeart/2005/8/layout/default"/>
    <dgm:cxn modelId="{89CA6A17-E57E-4E07-A8B3-1F6D6DFBF6FA}" type="presOf" srcId="{3C23850A-4735-4E12-A70F-4A539D2CCADB}" destId="{2BFA606C-22F4-409F-9D7D-BBA48FD4335D}" srcOrd="0" destOrd="0" presId="urn:microsoft.com/office/officeart/2005/8/layout/default"/>
    <dgm:cxn modelId="{A051D24D-3731-48A8-BFEC-27C018F19622}" srcId="{2B5DB2B2-8062-4916-88A3-A5D01E857262}" destId="{12EE0DDF-33A7-477D-8893-64DC62ADE5C5}" srcOrd="6" destOrd="0" parTransId="{9FACC657-85B9-4722-81BF-E8F479DE3FC9}" sibTransId="{B641F7E5-62B4-4456-9227-ACD1701D6004}"/>
    <dgm:cxn modelId="{120A887E-BAA0-4454-9EF5-8480DEA9B6B2}" srcId="{2B5DB2B2-8062-4916-88A3-A5D01E857262}" destId="{7B31D1CF-D30B-4964-8DF3-5922D1F9B4A3}" srcOrd="4" destOrd="0" parTransId="{49D9794C-E6AB-4AF0-A1E4-7ED3DA064C2F}" sibTransId="{8DC5B37D-130E-4EA4-86CE-F3252CC85155}"/>
    <dgm:cxn modelId="{5CFBA986-08A6-47DE-B6A8-52BB355A69CC}" srcId="{2B5DB2B2-8062-4916-88A3-A5D01E857262}" destId="{042ABACD-4B6A-4699-8542-B7AAFEDAF130}" srcOrd="1" destOrd="0" parTransId="{17D05581-8F12-4E51-9A1D-B3C381CEC9AF}" sibTransId="{757372C0-CA7B-4342-AC5B-0E608641162C}"/>
    <dgm:cxn modelId="{14A6E796-49E9-4A18-9849-82F2BD52AC1E}" type="presOf" srcId="{12EE0DDF-33A7-477D-8893-64DC62ADE5C5}" destId="{822BD4B8-928A-41DF-8F67-F0501BB21E42}" srcOrd="0" destOrd="0" presId="urn:microsoft.com/office/officeart/2005/8/layout/default"/>
    <dgm:cxn modelId="{A7F430A3-CF48-4D61-B59A-99104E16A1C6}" type="presOf" srcId="{392C235D-8720-4709-A1A4-B40D2B8073E4}" destId="{F0600BA5-E957-4980-BA9E-38884EE02C69}" srcOrd="0" destOrd="0" presId="urn:microsoft.com/office/officeart/2005/8/layout/default"/>
    <dgm:cxn modelId="{DB6F61A3-B38C-43C0-ACE1-F56ED5CFF331}" srcId="{2B5DB2B2-8062-4916-88A3-A5D01E857262}" destId="{3C23850A-4735-4E12-A70F-4A539D2CCADB}" srcOrd="3" destOrd="0" parTransId="{8B58AE73-6F40-4C3F-949D-58248638FA90}" sibTransId="{914AF198-A340-4B0C-8940-C779B89C31F9}"/>
    <dgm:cxn modelId="{742839AB-FE63-4C0D-93F9-E93121D5C9E0}" type="presOf" srcId="{2B5DB2B2-8062-4916-88A3-A5D01E857262}" destId="{8A271760-E5FC-412E-BBD7-426F30CE5C60}" srcOrd="0" destOrd="0" presId="urn:microsoft.com/office/officeart/2005/8/layout/default"/>
    <dgm:cxn modelId="{BF7645AD-6E2F-40F1-98EF-448CA4C9BDFE}" type="presOf" srcId="{D74950A0-43EC-47A6-B768-9ED3A539A9BD}" destId="{AD92C994-9B44-4D51-9D74-631718473284}" srcOrd="0" destOrd="0" presId="urn:microsoft.com/office/officeart/2005/8/layout/default"/>
    <dgm:cxn modelId="{911FD6B0-26C1-486D-A326-5F368396DE9B}" srcId="{2B5DB2B2-8062-4916-88A3-A5D01E857262}" destId="{F989023B-8B8B-47C3-94E3-CD39AE1A5CF2}" srcOrd="0" destOrd="0" parTransId="{76857632-36F2-46E5-9A18-B58D3B36CF57}" sibTransId="{63FEAA04-A008-4BB4-93A0-E340962255F6}"/>
    <dgm:cxn modelId="{DC50F4C3-9929-4A8D-BC38-15D1036966CC}" srcId="{2B5DB2B2-8062-4916-88A3-A5D01E857262}" destId="{D74950A0-43EC-47A6-B768-9ED3A539A9BD}" srcOrd="5" destOrd="0" parTransId="{4A376C92-5A0A-4986-A9C9-4C17B0AA947D}" sibTransId="{92041D47-14C9-4003-81AE-6552EAC8A4E3}"/>
    <dgm:cxn modelId="{0A92A6F7-4751-47A0-AD72-3026F822FD10}" srcId="{2B5DB2B2-8062-4916-88A3-A5D01E857262}" destId="{392C235D-8720-4709-A1A4-B40D2B8073E4}" srcOrd="2" destOrd="0" parTransId="{404C6F4D-676B-43E7-B872-E3BEE9469FFC}" sibTransId="{413F4EC0-178F-4A44-9436-39A8ECECA1C1}"/>
    <dgm:cxn modelId="{033816F3-63DB-43FC-8301-F60315E8492E}" type="presParOf" srcId="{8A271760-E5FC-412E-BBD7-426F30CE5C60}" destId="{60E59AB3-4DD1-4AB4-BCF2-E54A63D3B359}" srcOrd="0" destOrd="0" presId="urn:microsoft.com/office/officeart/2005/8/layout/default"/>
    <dgm:cxn modelId="{33164D0F-465A-4235-84DE-45842D2D22E5}" type="presParOf" srcId="{8A271760-E5FC-412E-BBD7-426F30CE5C60}" destId="{46B0AEDD-5AD7-40F8-BEF6-8A6A3BF5514A}" srcOrd="1" destOrd="0" presId="urn:microsoft.com/office/officeart/2005/8/layout/default"/>
    <dgm:cxn modelId="{6EE650D9-531C-4261-BE85-9C19AD639A5D}" type="presParOf" srcId="{8A271760-E5FC-412E-BBD7-426F30CE5C60}" destId="{E79709B1-63B5-4AC4-B944-3EBD7DD3061E}" srcOrd="2" destOrd="0" presId="urn:microsoft.com/office/officeart/2005/8/layout/default"/>
    <dgm:cxn modelId="{CB9664D3-FABF-491D-8C5F-7BA098C8CB37}" type="presParOf" srcId="{8A271760-E5FC-412E-BBD7-426F30CE5C60}" destId="{C0536372-78E0-44C2-BF31-6694DE10E1F8}" srcOrd="3" destOrd="0" presId="urn:microsoft.com/office/officeart/2005/8/layout/default"/>
    <dgm:cxn modelId="{B00286CC-0ABE-4549-9DD1-A0081C311391}" type="presParOf" srcId="{8A271760-E5FC-412E-BBD7-426F30CE5C60}" destId="{F0600BA5-E957-4980-BA9E-38884EE02C69}" srcOrd="4" destOrd="0" presId="urn:microsoft.com/office/officeart/2005/8/layout/default"/>
    <dgm:cxn modelId="{3D3D845E-C4BC-4B80-B83E-786F1C57F42A}" type="presParOf" srcId="{8A271760-E5FC-412E-BBD7-426F30CE5C60}" destId="{DB0995A3-CAB7-4618-A50D-1C35CE5AE23F}" srcOrd="5" destOrd="0" presId="urn:microsoft.com/office/officeart/2005/8/layout/default"/>
    <dgm:cxn modelId="{67B8AD18-4E9B-4EAE-BBD8-FD7A904ADEF5}" type="presParOf" srcId="{8A271760-E5FC-412E-BBD7-426F30CE5C60}" destId="{2BFA606C-22F4-409F-9D7D-BBA48FD4335D}" srcOrd="6" destOrd="0" presId="urn:microsoft.com/office/officeart/2005/8/layout/default"/>
    <dgm:cxn modelId="{79416720-824C-4489-AF98-01452AEFD5B4}" type="presParOf" srcId="{8A271760-E5FC-412E-BBD7-426F30CE5C60}" destId="{452722EA-631B-4D04-B03C-3EFF84D5C792}" srcOrd="7" destOrd="0" presId="urn:microsoft.com/office/officeart/2005/8/layout/default"/>
    <dgm:cxn modelId="{AF198CFC-A2D3-4C3A-A29E-7C458801CB1F}" type="presParOf" srcId="{8A271760-E5FC-412E-BBD7-426F30CE5C60}" destId="{3B46DA9C-7747-4390-B640-99DCED3DEFB6}" srcOrd="8" destOrd="0" presId="urn:microsoft.com/office/officeart/2005/8/layout/default"/>
    <dgm:cxn modelId="{11614906-F048-428D-9C1B-6D27BF63DD24}" type="presParOf" srcId="{8A271760-E5FC-412E-BBD7-426F30CE5C60}" destId="{87EA5D86-670F-4855-A5A7-45C926B9DF15}" srcOrd="9" destOrd="0" presId="urn:microsoft.com/office/officeart/2005/8/layout/default"/>
    <dgm:cxn modelId="{C7BFB760-0E2C-47F1-90F4-1E1B251EEB5D}" type="presParOf" srcId="{8A271760-E5FC-412E-BBD7-426F30CE5C60}" destId="{AD92C994-9B44-4D51-9D74-631718473284}" srcOrd="10" destOrd="0" presId="urn:microsoft.com/office/officeart/2005/8/layout/default"/>
    <dgm:cxn modelId="{E7A79660-E729-44D5-B6CB-B041F1E082F8}" type="presParOf" srcId="{8A271760-E5FC-412E-BBD7-426F30CE5C60}" destId="{B618FE10-EABD-456C-9EC3-E5F076BEC91E}" srcOrd="11" destOrd="0" presId="urn:microsoft.com/office/officeart/2005/8/layout/default"/>
    <dgm:cxn modelId="{68C98DBB-C201-4A4B-AA5A-D02E0FEE57BC}" type="presParOf" srcId="{8A271760-E5FC-412E-BBD7-426F30CE5C60}" destId="{822BD4B8-928A-41DF-8F67-F0501BB21E42}"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EECAF9-182A-4934-B30E-68DE1A99CBD0}" type="doc">
      <dgm:prSet loTypeId="urn:microsoft.com/office/officeart/2018/2/layout/IconVerticalSolidList" loCatId="icon" qsTypeId="urn:microsoft.com/office/officeart/2005/8/quickstyle/simple1" qsCatId="simple" csTypeId="urn:microsoft.com/office/officeart/2005/8/colors/colorful5" csCatId="colorful" phldr="1"/>
      <dgm:spPr/>
      <dgm:t>
        <a:bodyPr/>
        <a:lstStyle/>
        <a:p>
          <a:endParaRPr lang="en-US"/>
        </a:p>
      </dgm:t>
    </dgm:pt>
    <dgm:pt modelId="{045041F9-9CEF-48C7-BA49-88DA5275F8C4}">
      <dgm:prSet custT="1"/>
      <dgm:spPr/>
      <dgm:t>
        <a:bodyPr/>
        <a:lstStyle/>
        <a:p>
          <a:pPr>
            <a:lnSpc>
              <a:spcPct val="100000"/>
            </a:lnSpc>
          </a:pPr>
          <a:r>
            <a:rPr lang="en-US" sz="2300" b="1" dirty="0"/>
            <a:t>Strategy 1:</a:t>
          </a:r>
          <a:r>
            <a:rPr lang="en-US" sz="2300" dirty="0"/>
            <a:t> Recognize Cultural Differences</a:t>
          </a:r>
        </a:p>
      </dgm:t>
    </dgm:pt>
    <dgm:pt modelId="{772759EF-BB0D-4FA7-AD3B-3829E615B050}" type="parTrans" cxnId="{1D9C7036-F0E8-4C87-B1F3-A4BF2E205790}">
      <dgm:prSet/>
      <dgm:spPr/>
      <dgm:t>
        <a:bodyPr/>
        <a:lstStyle/>
        <a:p>
          <a:endParaRPr lang="en-US" sz="2000"/>
        </a:p>
      </dgm:t>
    </dgm:pt>
    <dgm:pt modelId="{62D5C30B-8196-453D-8A9C-9314460171AD}" type="sibTrans" cxnId="{1D9C7036-F0E8-4C87-B1F3-A4BF2E205790}">
      <dgm:prSet/>
      <dgm:spPr/>
      <dgm:t>
        <a:bodyPr/>
        <a:lstStyle/>
        <a:p>
          <a:endParaRPr lang="en-US" sz="2000"/>
        </a:p>
      </dgm:t>
    </dgm:pt>
    <dgm:pt modelId="{3DDD804F-C9F3-4DA5-8917-23FE3F3735A7}">
      <dgm:prSet custT="1"/>
      <dgm:spPr/>
      <dgm:t>
        <a:bodyPr/>
        <a:lstStyle/>
        <a:p>
          <a:pPr>
            <a:lnSpc>
              <a:spcPct val="100000"/>
            </a:lnSpc>
          </a:pPr>
          <a:r>
            <a:rPr lang="en-US" sz="2300" b="1" dirty="0"/>
            <a:t>Strategy 2:</a:t>
          </a:r>
          <a:r>
            <a:rPr lang="en-US" sz="2300" dirty="0"/>
            <a:t> Choose The Right Words</a:t>
          </a:r>
        </a:p>
      </dgm:t>
    </dgm:pt>
    <dgm:pt modelId="{FDF791D6-4F79-409F-94F4-93C2E069BF1F}" type="parTrans" cxnId="{897921A2-E28E-4ED4-B49C-A35BE79EBD36}">
      <dgm:prSet/>
      <dgm:spPr/>
      <dgm:t>
        <a:bodyPr/>
        <a:lstStyle/>
        <a:p>
          <a:endParaRPr lang="en-US" sz="2000"/>
        </a:p>
      </dgm:t>
    </dgm:pt>
    <dgm:pt modelId="{63AC1F98-E965-4512-9FAE-6C1B18A2B331}" type="sibTrans" cxnId="{897921A2-E28E-4ED4-B49C-A35BE79EBD36}">
      <dgm:prSet/>
      <dgm:spPr/>
      <dgm:t>
        <a:bodyPr/>
        <a:lstStyle/>
        <a:p>
          <a:endParaRPr lang="en-US" sz="2000"/>
        </a:p>
      </dgm:t>
    </dgm:pt>
    <dgm:pt modelId="{89ADD746-9913-45BB-BEB8-D864CA107EEA}">
      <dgm:prSet custT="1"/>
      <dgm:spPr/>
      <dgm:t>
        <a:bodyPr/>
        <a:lstStyle/>
        <a:p>
          <a:pPr>
            <a:lnSpc>
              <a:spcPct val="100000"/>
            </a:lnSpc>
          </a:pPr>
          <a:r>
            <a:rPr lang="en-US" sz="2300" b="1" dirty="0"/>
            <a:t>Strategy 3:</a:t>
          </a:r>
          <a:r>
            <a:rPr lang="en-US" sz="2300" dirty="0"/>
            <a:t> Confirm Your Requirements</a:t>
          </a:r>
        </a:p>
      </dgm:t>
    </dgm:pt>
    <dgm:pt modelId="{0AE0ED2A-EF3E-4AB5-BF72-20169EDD1EB5}" type="parTrans" cxnId="{DDF4AD87-B729-40DD-83D4-8DDAEE94F5FC}">
      <dgm:prSet/>
      <dgm:spPr/>
      <dgm:t>
        <a:bodyPr/>
        <a:lstStyle/>
        <a:p>
          <a:endParaRPr lang="en-US" sz="2000"/>
        </a:p>
      </dgm:t>
    </dgm:pt>
    <dgm:pt modelId="{56AD84F9-9F33-4976-805E-63A493496413}" type="sibTrans" cxnId="{DDF4AD87-B729-40DD-83D4-8DDAEE94F5FC}">
      <dgm:prSet/>
      <dgm:spPr/>
      <dgm:t>
        <a:bodyPr/>
        <a:lstStyle/>
        <a:p>
          <a:endParaRPr lang="en-US" sz="2000"/>
        </a:p>
      </dgm:t>
    </dgm:pt>
    <dgm:pt modelId="{F162BCFF-F91D-4AE9-8787-44D2C07D175F}">
      <dgm:prSet custT="1"/>
      <dgm:spPr/>
      <dgm:t>
        <a:bodyPr/>
        <a:lstStyle/>
        <a:p>
          <a:pPr>
            <a:lnSpc>
              <a:spcPct val="100000"/>
            </a:lnSpc>
          </a:pPr>
          <a:r>
            <a:rPr lang="en-US" sz="2300" b="1" dirty="0"/>
            <a:t>Strategy 4:</a:t>
          </a:r>
          <a:r>
            <a:rPr lang="en-US" sz="2300" dirty="0"/>
            <a:t> Set Deadlines</a:t>
          </a:r>
        </a:p>
      </dgm:t>
    </dgm:pt>
    <dgm:pt modelId="{9268165B-3882-47EF-8136-8BE189FF7BBF}" type="parTrans" cxnId="{62C3FFB0-984E-4ADD-8836-2B4955176507}">
      <dgm:prSet/>
      <dgm:spPr/>
      <dgm:t>
        <a:bodyPr/>
        <a:lstStyle/>
        <a:p>
          <a:endParaRPr lang="en-US" sz="2000"/>
        </a:p>
      </dgm:t>
    </dgm:pt>
    <dgm:pt modelId="{EB06635E-752F-4508-988E-24FDE79F8BB8}" type="sibTrans" cxnId="{62C3FFB0-984E-4ADD-8836-2B4955176507}">
      <dgm:prSet/>
      <dgm:spPr/>
      <dgm:t>
        <a:bodyPr/>
        <a:lstStyle/>
        <a:p>
          <a:endParaRPr lang="en-US" sz="2000"/>
        </a:p>
      </dgm:t>
    </dgm:pt>
    <dgm:pt modelId="{70617457-0E02-4F84-AB4B-FCEEDEDB6E75}">
      <dgm:prSet custT="1"/>
      <dgm:spPr/>
      <dgm:t>
        <a:bodyPr/>
        <a:lstStyle/>
        <a:p>
          <a:pPr>
            <a:lnSpc>
              <a:spcPct val="100000"/>
            </a:lnSpc>
            <a:buFont typeface="Arial" panose="020B0604020202020204" pitchFamily="34" charset="0"/>
            <a:buNone/>
          </a:pPr>
          <a:r>
            <a:rPr lang="en-US" sz="1800" dirty="0"/>
            <a:t>Not everyone you communicate with shares your assumptions. Especially true with foreign outsourcers.</a:t>
          </a:r>
        </a:p>
      </dgm:t>
    </dgm:pt>
    <dgm:pt modelId="{A1FC5573-7E3E-49EC-A5FC-10E8B80153D5}" type="parTrans" cxnId="{2A3980B3-3CE5-41D7-8127-2EF073892CA6}">
      <dgm:prSet/>
      <dgm:spPr/>
      <dgm:t>
        <a:bodyPr/>
        <a:lstStyle/>
        <a:p>
          <a:endParaRPr lang="en-US" sz="2000"/>
        </a:p>
      </dgm:t>
    </dgm:pt>
    <dgm:pt modelId="{9CC09065-E077-4B4B-B8DD-667AA688AECA}" type="sibTrans" cxnId="{2A3980B3-3CE5-41D7-8127-2EF073892CA6}">
      <dgm:prSet/>
      <dgm:spPr/>
      <dgm:t>
        <a:bodyPr/>
        <a:lstStyle/>
        <a:p>
          <a:endParaRPr lang="en-US" sz="2000"/>
        </a:p>
      </dgm:t>
    </dgm:pt>
    <dgm:pt modelId="{D253F586-5045-4D03-A017-8546183084FA}">
      <dgm:prSet custT="1"/>
      <dgm:spPr/>
      <dgm:t>
        <a:bodyPr/>
        <a:lstStyle/>
        <a:p>
          <a:pPr>
            <a:lnSpc>
              <a:spcPct val="100000"/>
            </a:lnSpc>
          </a:pPr>
          <a:r>
            <a:rPr lang="en-US" sz="1800" dirty="0"/>
            <a:t>Language barrier.</a:t>
          </a:r>
        </a:p>
        <a:p>
          <a:pPr>
            <a:lnSpc>
              <a:spcPct val="100000"/>
            </a:lnSpc>
          </a:pPr>
          <a:r>
            <a:rPr lang="en-US" sz="1800" dirty="0"/>
            <a:t>Speak in a direct manner using short sentences made of basic, simple words.</a:t>
          </a:r>
        </a:p>
      </dgm:t>
    </dgm:pt>
    <dgm:pt modelId="{AC80DC31-54C4-497B-9EAC-981C16D44752}" type="parTrans" cxnId="{328FB408-C12E-455E-9B06-30FF95AADCD2}">
      <dgm:prSet/>
      <dgm:spPr/>
      <dgm:t>
        <a:bodyPr/>
        <a:lstStyle/>
        <a:p>
          <a:endParaRPr lang="en-US" sz="2000"/>
        </a:p>
      </dgm:t>
    </dgm:pt>
    <dgm:pt modelId="{E90FDB48-9D8D-4CDB-BE63-01F81FA31A67}" type="sibTrans" cxnId="{328FB408-C12E-455E-9B06-30FF95AADCD2}">
      <dgm:prSet/>
      <dgm:spPr/>
      <dgm:t>
        <a:bodyPr/>
        <a:lstStyle/>
        <a:p>
          <a:endParaRPr lang="en-US" sz="2000"/>
        </a:p>
      </dgm:t>
    </dgm:pt>
    <dgm:pt modelId="{544B89F0-491E-4EE0-B7E7-2B3EDBE90C20}">
      <dgm:prSet custT="1"/>
      <dgm:spPr/>
      <dgm:t>
        <a:bodyPr/>
        <a:lstStyle/>
        <a:p>
          <a:pPr>
            <a:lnSpc>
              <a:spcPct val="100000"/>
            </a:lnSpc>
          </a:pPr>
          <a:r>
            <a:rPr lang="en-US" sz="1800" dirty="0"/>
            <a:t>Document your requirements.</a:t>
          </a:r>
        </a:p>
        <a:p>
          <a:pPr>
            <a:lnSpc>
              <a:spcPct val="100000"/>
            </a:lnSpc>
          </a:pPr>
          <a:r>
            <a:rPr lang="en-US" sz="1800" dirty="0"/>
            <a:t>Insist your outsourcer re-document your requirements.</a:t>
          </a:r>
        </a:p>
        <a:p>
          <a:pPr>
            <a:lnSpc>
              <a:spcPct val="100000"/>
            </a:lnSpc>
          </a:pPr>
          <a:r>
            <a:rPr lang="en-US" sz="1800" dirty="0"/>
            <a:t>Request a prototype. </a:t>
          </a:r>
        </a:p>
      </dgm:t>
    </dgm:pt>
    <dgm:pt modelId="{62AB2396-831C-4109-AFC9-15523FA40B2C}" type="parTrans" cxnId="{32A03841-C564-426B-9AA6-AFE8188E898E}">
      <dgm:prSet/>
      <dgm:spPr/>
      <dgm:t>
        <a:bodyPr/>
        <a:lstStyle/>
        <a:p>
          <a:endParaRPr lang="en-US" sz="2000"/>
        </a:p>
      </dgm:t>
    </dgm:pt>
    <dgm:pt modelId="{1146B281-3BB9-47F2-BFC1-19096531F799}" type="sibTrans" cxnId="{32A03841-C564-426B-9AA6-AFE8188E898E}">
      <dgm:prSet/>
      <dgm:spPr/>
      <dgm:t>
        <a:bodyPr/>
        <a:lstStyle/>
        <a:p>
          <a:endParaRPr lang="en-US" sz="2000"/>
        </a:p>
      </dgm:t>
    </dgm:pt>
    <dgm:pt modelId="{4E9C4DAE-BC25-4EB5-9474-44FEE559D2C4}">
      <dgm:prSet custT="1"/>
      <dgm:spPr/>
      <dgm:t>
        <a:bodyPr/>
        <a:lstStyle/>
        <a:p>
          <a:pPr>
            <a:lnSpc>
              <a:spcPct val="100000"/>
            </a:lnSpc>
          </a:pPr>
          <a:r>
            <a:rPr lang="en-US" sz="1800" dirty="0"/>
            <a:t>Add a penalty clause to your contract or enforce late fees.</a:t>
          </a:r>
        </a:p>
      </dgm:t>
    </dgm:pt>
    <dgm:pt modelId="{05A5B7CD-581D-4588-93F0-56069D3E01D0}" type="parTrans" cxnId="{97C57934-3B75-48FE-A689-51C59EE82889}">
      <dgm:prSet/>
      <dgm:spPr/>
      <dgm:t>
        <a:bodyPr/>
        <a:lstStyle/>
        <a:p>
          <a:endParaRPr lang="en-US" sz="2000"/>
        </a:p>
      </dgm:t>
    </dgm:pt>
    <dgm:pt modelId="{86A89189-7739-4379-BEEF-043D97AAB15A}" type="sibTrans" cxnId="{97C57934-3B75-48FE-A689-51C59EE82889}">
      <dgm:prSet/>
      <dgm:spPr/>
      <dgm:t>
        <a:bodyPr/>
        <a:lstStyle/>
        <a:p>
          <a:endParaRPr lang="en-US" sz="2000"/>
        </a:p>
      </dgm:t>
    </dgm:pt>
    <dgm:pt modelId="{1EE0890A-141B-47DF-B6DF-5EC237E35439}" type="pres">
      <dgm:prSet presAssocID="{14EECAF9-182A-4934-B30E-68DE1A99CBD0}" presName="root" presStyleCnt="0">
        <dgm:presLayoutVars>
          <dgm:dir/>
          <dgm:resizeHandles val="exact"/>
        </dgm:presLayoutVars>
      </dgm:prSet>
      <dgm:spPr/>
    </dgm:pt>
    <dgm:pt modelId="{B361ECCA-BD47-47FC-A419-3CDAC1053330}" type="pres">
      <dgm:prSet presAssocID="{045041F9-9CEF-48C7-BA49-88DA5275F8C4}" presName="compNode" presStyleCnt="0"/>
      <dgm:spPr/>
    </dgm:pt>
    <dgm:pt modelId="{4FAC2B49-CAAE-4A3A-A087-16C8F333A2DF}" type="pres">
      <dgm:prSet presAssocID="{045041F9-9CEF-48C7-BA49-88DA5275F8C4}" presName="bgRect" presStyleLbl="bgShp" presStyleIdx="0" presStyleCnt="4" custScaleY="144851"/>
      <dgm:spPr/>
    </dgm:pt>
    <dgm:pt modelId="{E3B0C97A-FDD8-4965-90F8-3766233304D5}" type="pres">
      <dgm:prSet presAssocID="{045041F9-9CEF-48C7-BA49-88DA5275F8C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arth Globe Americas"/>
        </a:ext>
      </dgm:extLst>
    </dgm:pt>
    <dgm:pt modelId="{A3D16AA1-465A-4934-9747-E558D562C703}" type="pres">
      <dgm:prSet presAssocID="{045041F9-9CEF-48C7-BA49-88DA5275F8C4}" presName="spaceRect" presStyleCnt="0"/>
      <dgm:spPr/>
    </dgm:pt>
    <dgm:pt modelId="{CA915CCE-1441-4E9E-941B-926B917AFBE4}" type="pres">
      <dgm:prSet presAssocID="{045041F9-9CEF-48C7-BA49-88DA5275F8C4}" presName="parTx" presStyleLbl="revTx" presStyleIdx="0" presStyleCnt="8">
        <dgm:presLayoutVars>
          <dgm:chMax val="0"/>
          <dgm:chPref val="0"/>
        </dgm:presLayoutVars>
      </dgm:prSet>
      <dgm:spPr/>
    </dgm:pt>
    <dgm:pt modelId="{918471AC-E167-49EA-88C5-373D1300790F}" type="pres">
      <dgm:prSet presAssocID="{045041F9-9CEF-48C7-BA49-88DA5275F8C4}" presName="desTx" presStyleLbl="revTx" presStyleIdx="1" presStyleCnt="8">
        <dgm:presLayoutVars/>
      </dgm:prSet>
      <dgm:spPr/>
    </dgm:pt>
    <dgm:pt modelId="{6D1A62A7-1F3F-49B7-A639-B28764AA6A8B}" type="pres">
      <dgm:prSet presAssocID="{62D5C30B-8196-453D-8A9C-9314460171AD}" presName="sibTrans" presStyleCnt="0"/>
      <dgm:spPr/>
    </dgm:pt>
    <dgm:pt modelId="{07000008-F51D-4760-B621-C9B5E379F814}" type="pres">
      <dgm:prSet presAssocID="{3DDD804F-C9F3-4DA5-8917-23FE3F3735A7}" presName="compNode" presStyleCnt="0"/>
      <dgm:spPr/>
    </dgm:pt>
    <dgm:pt modelId="{5BD36A32-E4CB-4FA1-8F2C-7A85DAB8D7C5}" type="pres">
      <dgm:prSet presAssocID="{3DDD804F-C9F3-4DA5-8917-23FE3F3735A7}" presName="bgRect" presStyleLbl="bgShp" presStyleIdx="1" presStyleCnt="4" custScaleY="135182"/>
      <dgm:spPr/>
    </dgm:pt>
    <dgm:pt modelId="{F5665CBF-698B-4F74-8E84-654A86271337}" type="pres">
      <dgm:prSet presAssocID="{3DDD804F-C9F3-4DA5-8917-23FE3F3735A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ap compass"/>
        </a:ext>
      </dgm:extLst>
    </dgm:pt>
    <dgm:pt modelId="{EA05ED29-3CE0-41BF-80B4-CD29FFBF4249}" type="pres">
      <dgm:prSet presAssocID="{3DDD804F-C9F3-4DA5-8917-23FE3F3735A7}" presName="spaceRect" presStyleCnt="0"/>
      <dgm:spPr/>
    </dgm:pt>
    <dgm:pt modelId="{09BD340D-CE6E-4F3E-A169-4AA37295F44F}" type="pres">
      <dgm:prSet presAssocID="{3DDD804F-C9F3-4DA5-8917-23FE3F3735A7}" presName="parTx" presStyleLbl="revTx" presStyleIdx="2" presStyleCnt="8">
        <dgm:presLayoutVars>
          <dgm:chMax val="0"/>
          <dgm:chPref val="0"/>
        </dgm:presLayoutVars>
      </dgm:prSet>
      <dgm:spPr/>
    </dgm:pt>
    <dgm:pt modelId="{626D1F5B-FC4A-4DA5-A630-7D09042537EB}" type="pres">
      <dgm:prSet presAssocID="{3DDD804F-C9F3-4DA5-8917-23FE3F3735A7}" presName="desTx" presStyleLbl="revTx" presStyleIdx="3" presStyleCnt="8">
        <dgm:presLayoutVars/>
      </dgm:prSet>
      <dgm:spPr/>
    </dgm:pt>
    <dgm:pt modelId="{E6AD90AE-B35E-4532-951F-B0F1C0E850FC}" type="pres">
      <dgm:prSet presAssocID="{63AC1F98-E965-4512-9FAE-6C1B18A2B331}" presName="sibTrans" presStyleCnt="0"/>
      <dgm:spPr/>
    </dgm:pt>
    <dgm:pt modelId="{85F41B04-F614-4973-8A01-E7F17AC41A9E}" type="pres">
      <dgm:prSet presAssocID="{89ADD746-9913-45BB-BEB8-D864CA107EEA}" presName="compNode" presStyleCnt="0"/>
      <dgm:spPr/>
    </dgm:pt>
    <dgm:pt modelId="{A39E0121-4796-4281-9D70-1FDE9EC55BF6}" type="pres">
      <dgm:prSet presAssocID="{89ADD746-9913-45BB-BEB8-D864CA107EEA}" presName="bgRect" presStyleLbl="bgShp" presStyleIdx="2" presStyleCnt="4" custScaleY="127558"/>
      <dgm:spPr/>
    </dgm:pt>
    <dgm:pt modelId="{5066162C-6E27-4FE5-B3C8-BBBACE29D2DC}" type="pres">
      <dgm:prSet presAssocID="{89ADD746-9913-45BB-BEB8-D864CA107EE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mark"/>
        </a:ext>
      </dgm:extLst>
    </dgm:pt>
    <dgm:pt modelId="{E5ADFD5E-A61F-4266-B53D-35F809EAB694}" type="pres">
      <dgm:prSet presAssocID="{89ADD746-9913-45BB-BEB8-D864CA107EEA}" presName="spaceRect" presStyleCnt="0"/>
      <dgm:spPr/>
    </dgm:pt>
    <dgm:pt modelId="{CFEB40C9-96BA-474F-83CC-0EE1A9AD51AE}" type="pres">
      <dgm:prSet presAssocID="{89ADD746-9913-45BB-BEB8-D864CA107EEA}" presName="parTx" presStyleLbl="revTx" presStyleIdx="4" presStyleCnt="8">
        <dgm:presLayoutVars>
          <dgm:chMax val="0"/>
          <dgm:chPref val="0"/>
        </dgm:presLayoutVars>
      </dgm:prSet>
      <dgm:spPr/>
    </dgm:pt>
    <dgm:pt modelId="{1F783B1E-4C0E-4209-B9B7-80759BA18957}" type="pres">
      <dgm:prSet presAssocID="{89ADD746-9913-45BB-BEB8-D864CA107EEA}" presName="desTx" presStyleLbl="revTx" presStyleIdx="5" presStyleCnt="8">
        <dgm:presLayoutVars/>
      </dgm:prSet>
      <dgm:spPr/>
    </dgm:pt>
    <dgm:pt modelId="{BE2FCEB5-D5B6-4D6B-90CC-0CEA00329A06}" type="pres">
      <dgm:prSet presAssocID="{56AD84F9-9F33-4976-805E-63A493496413}" presName="sibTrans" presStyleCnt="0"/>
      <dgm:spPr/>
    </dgm:pt>
    <dgm:pt modelId="{ADD133DC-7F5E-4BA8-B4A3-48F003301A68}" type="pres">
      <dgm:prSet presAssocID="{F162BCFF-F91D-4AE9-8787-44D2C07D175F}" presName="compNode" presStyleCnt="0"/>
      <dgm:spPr/>
    </dgm:pt>
    <dgm:pt modelId="{2879D95D-671E-4D4A-8CE8-A6281E6F46A8}" type="pres">
      <dgm:prSet presAssocID="{F162BCFF-F91D-4AE9-8787-44D2C07D175F}" presName="bgRect" presStyleLbl="bgShp" presStyleIdx="3" presStyleCnt="4" custScaleY="132092"/>
      <dgm:spPr/>
    </dgm:pt>
    <dgm:pt modelId="{A243E784-13B6-46CB-8D6C-EFD0E205DF79}" type="pres">
      <dgm:prSet presAssocID="{F162BCFF-F91D-4AE9-8787-44D2C07D175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topwatch"/>
        </a:ext>
      </dgm:extLst>
    </dgm:pt>
    <dgm:pt modelId="{2EFE7183-A124-4CF0-B16E-991B680285B8}" type="pres">
      <dgm:prSet presAssocID="{F162BCFF-F91D-4AE9-8787-44D2C07D175F}" presName="spaceRect" presStyleCnt="0"/>
      <dgm:spPr/>
    </dgm:pt>
    <dgm:pt modelId="{2405B263-44C1-4422-BBE6-A22E6A0C0719}" type="pres">
      <dgm:prSet presAssocID="{F162BCFF-F91D-4AE9-8787-44D2C07D175F}" presName="parTx" presStyleLbl="revTx" presStyleIdx="6" presStyleCnt="8">
        <dgm:presLayoutVars>
          <dgm:chMax val="0"/>
          <dgm:chPref val="0"/>
        </dgm:presLayoutVars>
      </dgm:prSet>
      <dgm:spPr/>
    </dgm:pt>
    <dgm:pt modelId="{B729B649-517A-43EE-B427-BA817AC189BA}" type="pres">
      <dgm:prSet presAssocID="{F162BCFF-F91D-4AE9-8787-44D2C07D175F}" presName="desTx" presStyleLbl="revTx" presStyleIdx="7" presStyleCnt="8">
        <dgm:presLayoutVars/>
      </dgm:prSet>
      <dgm:spPr/>
    </dgm:pt>
  </dgm:ptLst>
  <dgm:cxnLst>
    <dgm:cxn modelId="{328FB408-C12E-455E-9B06-30FF95AADCD2}" srcId="{3DDD804F-C9F3-4DA5-8917-23FE3F3735A7}" destId="{D253F586-5045-4D03-A017-8546183084FA}" srcOrd="0" destOrd="0" parTransId="{AC80DC31-54C4-497B-9EAC-981C16D44752}" sibTransId="{E90FDB48-9D8D-4CDB-BE63-01F81FA31A67}"/>
    <dgm:cxn modelId="{F52EC90E-745F-4D4C-AC96-5B4DA4B6CE4C}" type="presOf" srcId="{544B89F0-491E-4EE0-B7E7-2B3EDBE90C20}" destId="{1F783B1E-4C0E-4209-B9B7-80759BA18957}" srcOrd="0" destOrd="0" presId="urn:microsoft.com/office/officeart/2018/2/layout/IconVerticalSolidList"/>
    <dgm:cxn modelId="{97C57934-3B75-48FE-A689-51C59EE82889}" srcId="{F162BCFF-F91D-4AE9-8787-44D2C07D175F}" destId="{4E9C4DAE-BC25-4EB5-9474-44FEE559D2C4}" srcOrd="0" destOrd="0" parTransId="{05A5B7CD-581D-4588-93F0-56069D3E01D0}" sibTransId="{86A89189-7739-4379-BEEF-043D97AAB15A}"/>
    <dgm:cxn modelId="{1D9C7036-F0E8-4C87-B1F3-A4BF2E205790}" srcId="{14EECAF9-182A-4934-B30E-68DE1A99CBD0}" destId="{045041F9-9CEF-48C7-BA49-88DA5275F8C4}" srcOrd="0" destOrd="0" parTransId="{772759EF-BB0D-4FA7-AD3B-3829E615B050}" sibTransId="{62D5C30B-8196-453D-8A9C-9314460171AD}"/>
    <dgm:cxn modelId="{0D54245D-767D-4ACD-8C83-E2BB2C120642}" type="presOf" srcId="{89ADD746-9913-45BB-BEB8-D864CA107EEA}" destId="{CFEB40C9-96BA-474F-83CC-0EE1A9AD51AE}" srcOrd="0" destOrd="0" presId="urn:microsoft.com/office/officeart/2018/2/layout/IconVerticalSolidList"/>
    <dgm:cxn modelId="{31F4F960-837E-4B8C-9E6D-A5212A50A7F3}" type="presOf" srcId="{70617457-0E02-4F84-AB4B-FCEEDEDB6E75}" destId="{918471AC-E167-49EA-88C5-373D1300790F}" srcOrd="0" destOrd="0" presId="urn:microsoft.com/office/officeart/2018/2/layout/IconVerticalSolidList"/>
    <dgm:cxn modelId="{D3470D61-17CB-4414-B6C4-4CA8DB3F9F10}" type="presOf" srcId="{3DDD804F-C9F3-4DA5-8917-23FE3F3735A7}" destId="{09BD340D-CE6E-4F3E-A169-4AA37295F44F}" srcOrd="0" destOrd="0" presId="urn:microsoft.com/office/officeart/2018/2/layout/IconVerticalSolidList"/>
    <dgm:cxn modelId="{32A03841-C564-426B-9AA6-AFE8188E898E}" srcId="{89ADD746-9913-45BB-BEB8-D864CA107EEA}" destId="{544B89F0-491E-4EE0-B7E7-2B3EDBE90C20}" srcOrd="0" destOrd="0" parTransId="{62AB2396-831C-4109-AFC9-15523FA40B2C}" sibTransId="{1146B281-3BB9-47F2-BFC1-19096531F799}"/>
    <dgm:cxn modelId="{4A0ED84E-2A9C-4F2F-9919-A05783DF5071}" type="presOf" srcId="{D253F586-5045-4D03-A017-8546183084FA}" destId="{626D1F5B-FC4A-4DA5-A630-7D09042537EB}" srcOrd="0" destOrd="0" presId="urn:microsoft.com/office/officeart/2018/2/layout/IconVerticalSolidList"/>
    <dgm:cxn modelId="{EDCBE550-FD88-4612-9C91-9E22924E61ED}" type="presOf" srcId="{F162BCFF-F91D-4AE9-8787-44D2C07D175F}" destId="{2405B263-44C1-4422-BBE6-A22E6A0C0719}" srcOrd="0" destOrd="0" presId="urn:microsoft.com/office/officeart/2018/2/layout/IconVerticalSolidList"/>
    <dgm:cxn modelId="{DDF4AD87-B729-40DD-83D4-8DDAEE94F5FC}" srcId="{14EECAF9-182A-4934-B30E-68DE1A99CBD0}" destId="{89ADD746-9913-45BB-BEB8-D864CA107EEA}" srcOrd="2" destOrd="0" parTransId="{0AE0ED2A-EF3E-4AB5-BF72-20169EDD1EB5}" sibTransId="{56AD84F9-9F33-4976-805E-63A493496413}"/>
    <dgm:cxn modelId="{897921A2-E28E-4ED4-B49C-A35BE79EBD36}" srcId="{14EECAF9-182A-4934-B30E-68DE1A99CBD0}" destId="{3DDD804F-C9F3-4DA5-8917-23FE3F3735A7}" srcOrd="1" destOrd="0" parTransId="{FDF791D6-4F79-409F-94F4-93C2E069BF1F}" sibTransId="{63AC1F98-E965-4512-9FAE-6C1B18A2B331}"/>
    <dgm:cxn modelId="{62C3FFB0-984E-4ADD-8836-2B4955176507}" srcId="{14EECAF9-182A-4934-B30E-68DE1A99CBD0}" destId="{F162BCFF-F91D-4AE9-8787-44D2C07D175F}" srcOrd="3" destOrd="0" parTransId="{9268165B-3882-47EF-8136-8BE189FF7BBF}" sibTransId="{EB06635E-752F-4508-988E-24FDE79F8BB8}"/>
    <dgm:cxn modelId="{2A3980B3-3CE5-41D7-8127-2EF073892CA6}" srcId="{045041F9-9CEF-48C7-BA49-88DA5275F8C4}" destId="{70617457-0E02-4F84-AB4B-FCEEDEDB6E75}" srcOrd="0" destOrd="0" parTransId="{A1FC5573-7E3E-49EC-A5FC-10E8B80153D5}" sibTransId="{9CC09065-E077-4B4B-B8DD-667AA688AECA}"/>
    <dgm:cxn modelId="{A3B152EF-24AB-4599-B23E-976C28459E00}" type="presOf" srcId="{045041F9-9CEF-48C7-BA49-88DA5275F8C4}" destId="{CA915CCE-1441-4E9E-941B-926B917AFBE4}" srcOrd="0" destOrd="0" presId="urn:microsoft.com/office/officeart/2018/2/layout/IconVerticalSolidList"/>
    <dgm:cxn modelId="{E04E6EF4-BB12-46AA-8271-4B5553286C16}" type="presOf" srcId="{4E9C4DAE-BC25-4EB5-9474-44FEE559D2C4}" destId="{B729B649-517A-43EE-B427-BA817AC189BA}" srcOrd="0" destOrd="0" presId="urn:microsoft.com/office/officeart/2018/2/layout/IconVerticalSolidList"/>
    <dgm:cxn modelId="{80FBD1FA-FA34-44FA-895C-B5706E797039}" type="presOf" srcId="{14EECAF9-182A-4934-B30E-68DE1A99CBD0}" destId="{1EE0890A-141B-47DF-B6DF-5EC237E35439}" srcOrd="0" destOrd="0" presId="urn:microsoft.com/office/officeart/2018/2/layout/IconVerticalSolidList"/>
    <dgm:cxn modelId="{E739CD3D-5A9F-4960-8EFC-3E79AB1CA834}" type="presParOf" srcId="{1EE0890A-141B-47DF-B6DF-5EC237E35439}" destId="{B361ECCA-BD47-47FC-A419-3CDAC1053330}" srcOrd="0" destOrd="0" presId="urn:microsoft.com/office/officeart/2018/2/layout/IconVerticalSolidList"/>
    <dgm:cxn modelId="{95722190-6D7D-45EB-BEBD-CEA7FF56F5D2}" type="presParOf" srcId="{B361ECCA-BD47-47FC-A419-3CDAC1053330}" destId="{4FAC2B49-CAAE-4A3A-A087-16C8F333A2DF}" srcOrd="0" destOrd="0" presId="urn:microsoft.com/office/officeart/2018/2/layout/IconVerticalSolidList"/>
    <dgm:cxn modelId="{3F2F732C-2248-4983-A6B6-ECFD7EC17ABA}" type="presParOf" srcId="{B361ECCA-BD47-47FC-A419-3CDAC1053330}" destId="{E3B0C97A-FDD8-4965-90F8-3766233304D5}" srcOrd="1" destOrd="0" presId="urn:microsoft.com/office/officeart/2018/2/layout/IconVerticalSolidList"/>
    <dgm:cxn modelId="{404AE326-1F4B-4CF1-94B3-5C17A3E6B80B}" type="presParOf" srcId="{B361ECCA-BD47-47FC-A419-3CDAC1053330}" destId="{A3D16AA1-465A-4934-9747-E558D562C703}" srcOrd="2" destOrd="0" presId="urn:microsoft.com/office/officeart/2018/2/layout/IconVerticalSolidList"/>
    <dgm:cxn modelId="{2655FA6F-06F1-4D53-85F2-0FC7140EA0C0}" type="presParOf" srcId="{B361ECCA-BD47-47FC-A419-3CDAC1053330}" destId="{CA915CCE-1441-4E9E-941B-926B917AFBE4}" srcOrd="3" destOrd="0" presId="urn:microsoft.com/office/officeart/2018/2/layout/IconVerticalSolidList"/>
    <dgm:cxn modelId="{10375C5E-C759-4FA3-8C64-40BC2D634002}" type="presParOf" srcId="{B361ECCA-BD47-47FC-A419-3CDAC1053330}" destId="{918471AC-E167-49EA-88C5-373D1300790F}" srcOrd="4" destOrd="0" presId="urn:microsoft.com/office/officeart/2018/2/layout/IconVerticalSolidList"/>
    <dgm:cxn modelId="{5091BC57-CFE5-427E-A3E6-942F7E803DE6}" type="presParOf" srcId="{1EE0890A-141B-47DF-B6DF-5EC237E35439}" destId="{6D1A62A7-1F3F-49B7-A639-B28764AA6A8B}" srcOrd="1" destOrd="0" presId="urn:microsoft.com/office/officeart/2018/2/layout/IconVerticalSolidList"/>
    <dgm:cxn modelId="{553845E3-67DD-4692-8E9C-E6178D187C1D}" type="presParOf" srcId="{1EE0890A-141B-47DF-B6DF-5EC237E35439}" destId="{07000008-F51D-4760-B621-C9B5E379F814}" srcOrd="2" destOrd="0" presId="urn:microsoft.com/office/officeart/2018/2/layout/IconVerticalSolidList"/>
    <dgm:cxn modelId="{8EE11AF5-105C-40D3-AA18-05DB5D236D3D}" type="presParOf" srcId="{07000008-F51D-4760-B621-C9B5E379F814}" destId="{5BD36A32-E4CB-4FA1-8F2C-7A85DAB8D7C5}" srcOrd="0" destOrd="0" presId="urn:microsoft.com/office/officeart/2018/2/layout/IconVerticalSolidList"/>
    <dgm:cxn modelId="{BF686897-3314-42FF-8915-581D17E6DB38}" type="presParOf" srcId="{07000008-F51D-4760-B621-C9B5E379F814}" destId="{F5665CBF-698B-4F74-8E84-654A86271337}" srcOrd="1" destOrd="0" presId="urn:microsoft.com/office/officeart/2018/2/layout/IconVerticalSolidList"/>
    <dgm:cxn modelId="{0ECE7C1D-76DD-411E-A700-38F526713DC0}" type="presParOf" srcId="{07000008-F51D-4760-B621-C9B5E379F814}" destId="{EA05ED29-3CE0-41BF-80B4-CD29FFBF4249}" srcOrd="2" destOrd="0" presId="urn:microsoft.com/office/officeart/2018/2/layout/IconVerticalSolidList"/>
    <dgm:cxn modelId="{71958BD8-320D-4A39-BA37-C5D257C05EEE}" type="presParOf" srcId="{07000008-F51D-4760-B621-C9B5E379F814}" destId="{09BD340D-CE6E-4F3E-A169-4AA37295F44F}" srcOrd="3" destOrd="0" presId="urn:microsoft.com/office/officeart/2018/2/layout/IconVerticalSolidList"/>
    <dgm:cxn modelId="{079983D6-1BC5-4C2C-A6FB-67906173455B}" type="presParOf" srcId="{07000008-F51D-4760-B621-C9B5E379F814}" destId="{626D1F5B-FC4A-4DA5-A630-7D09042537EB}" srcOrd="4" destOrd="0" presId="urn:microsoft.com/office/officeart/2018/2/layout/IconVerticalSolidList"/>
    <dgm:cxn modelId="{C6B988CE-01BA-4FBB-A2DC-47CB2DB2E88F}" type="presParOf" srcId="{1EE0890A-141B-47DF-B6DF-5EC237E35439}" destId="{E6AD90AE-B35E-4532-951F-B0F1C0E850FC}" srcOrd="3" destOrd="0" presId="urn:microsoft.com/office/officeart/2018/2/layout/IconVerticalSolidList"/>
    <dgm:cxn modelId="{403E377A-9B75-424F-A0C9-37D63D31701B}" type="presParOf" srcId="{1EE0890A-141B-47DF-B6DF-5EC237E35439}" destId="{85F41B04-F614-4973-8A01-E7F17AC41A9E}" srcOrd="4" destOrd="0" presId="urn:microsoft.com/office/officeart/2018/2/layout/IconVerticalSolidList"/>
    <dgm:cxn modelId="{6E4B7BB3-A118-4E88-8FB8-55DE3228E407}" type="presParOf" srcId="{85F41B04-F614-4973-8A01-E7F17AC41A9E}" destId="{A39E0121-4796-4281-9D70-1FDE9EC55BF6}" srcOrd="0" destOrd="0" presId="urn:microsoft.com/office/officeart/2018/2/layout/IconVerticalSolidList"/>
    <dgm:cxn modelId="{9135729B-C88C-48E4-8905-02368022D365}" type="presParOf" srcId="{85F41B04-F614-4973-8A01-E7F17AC41A9E}" destId="{5066162C-6E27-4FE5-B3C8-BBBACE29D2DC}" srcOrd="1" destOrd="0" presId="urn:microsoft.com/office/officeart/2018/2/layout/IconVerticalSolidList"/>
    <dgm:cxn modelId="{6EEE8D08-7C2C-465C-9060-FC5B3E7EF16B}" type="presParOf" srcId="{85F41B04-F614-4973-8A01-E7F17AC41A9E}" destId="{E5ADFD5E-A61F-4266-B53D-35F809EAB694}" srcOrd="2" destOrd="0" presId="urn:microsoft.com/office/officeart/2018/2/layout/IconVerticalSolidList"/>
    <dgm:cxn modelId="{5F0985B9-FBF7-4544-B892-66F9F74B9494}" type="presParOf" srcId="{85F41B04-F614-4973-8A01-E7F17AC41A9E}" destId="{CFEB40C9-96BA-474F-83CC-0EE1A9AD51AE}" srcOrd="3" destOrd="0" presId="urn:microsoft.com/office/officeart/2018/2/layout/IconVerticalSolidList"/>
    <dgm:cxn modelId="{D0A6DA24-CB0F-4FAC-A671-AC659D67005A}" type="presParOf" srcId="{85F41B04-F614-4973-8A01-E7F17AC41A9E}" destId="{1F783B1E-4C0E-4209-B9B7-80759BA18957}" srcOrd="4" destOrd="0" presId="urn:microsoft.com/office/officeart/2018/2/layout/IconVerticalSolidList"/>
    <dgm:cxn modelId="{81C00525-802A-41B7-A951-C690E239B08A}" type="presParOf" srcId="{1EE0890A-141B-47DF-B6DF-5EC237E35439}" destId="{BE2FCEB5-D5B6-4D6B-90CC-0CEA00329A06}" srcOrd="5" destOrd="0" presId="urn:microsoft.com/office/officeart/2018/2/layout/IconVerticalSolidList"/>
    <dgm:cxn modelId="{ED030219-20C3-45F6-A1A3-5F4EB643E8AA}" type="presParOf" srcId="{1EE0890A-141B-47DF-B6DF-5EC237E35439}" destId="{ADD133DC-7F5E-4BA8-B4A3-48F003301A68}" srcOrd="6" destOrd="0" presId="urn:microsoft.com/office/officeart/2018/2/layout/IconVerticalSolidList"/>
    <dgm:cxn modelId="{FFF92AEE-DD57-4E23-820F-706BE902A1D6}" type="presParOf" srcId="{ADD133DC-7F5E-4BA8-B4A3-48F003301A68}" destId="{2879D95D-671E-4D4A-8CE8-A6281E6F46A8}" srcOrd="0" destOrd="0" presId="urn:microsoft.com/office/officeart/2018/2/layout/IconVerticalSolidList"/>
    <dgm:cxn modelId="{03B3A4B2-B512-411B-8ADD-C1529E493E05}" type="presParOf" srcId="{ADD133DC-7F5E-4BA8-B4A3-48F003301A68}" destId="{A243E784-13B6-46CB-8D6C-EFD0E205DF79}" srcOrd="1" destOrd="0" presId="urn:microsoft.com/office/officeart/2018/2/layout/IconVerticalSolidList"/>
    <dgm:cxn modelId="{585DBB95-AC86-4187-8734-253152D6BE24}" type="presParOf" srcId="{ADD133DC-7F5E-4BA8-B4A3-48F003301A68}" destId="{2EFE7183-A124-4CF0-B16E-991B680285B8}" srcOrd="2" destOrd="0" presId="urn:microsoft.com/office/officeart/2018/2/layout/IconVerticalSolidList"/>
    <dgm:cxn modelId="{40815945-6797-4A50-B8A9-39959139F279}" type="presParOf" srcId="{ADD133DC-7F5E-4BA8-B4A3-48F003301A68}" destId="{2405B263-44C1-4422-BBE6-A22E6A0C0719}" srcOrd="3" destOrd="0" presId="urn:microsoft.com/office/officeart/2018/2/layout/IconVerticalSolidList"/>
    <dgm:cxn modelId="{195DEBB5-4512-41A6-8495-ED2F5A4371C5}" type="presParOf" srcId="{ADD133DC-7F5E-4BA8-B4A3-48F003301A68}" destId="{B729B649-517A-43EE-B427-BA817AC189BA}"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193421"/>
          <a:ext cx="8288037" cy="10464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b" anchorCtr="1">
          <a:noAutofit/>
        </a:bodyPr>
        <a:lstStyle/>
        <a:p>
          <a:pPr marL="0" lvl="0" indent="0" algn="l" defTabSz="1422400">
            <a:lnSpc>
              <a:spcPct val="200000"/>
            </a:lnSpc>
            <a:spcBef>
              <a:spcPct val="0"/>
            </a:spcBef>
            <a:spcAft>
              <a:spcPct val="35000"/>
            </a:spcAft>
            <a:buNone/>
          </a:pPr>
          <a:r>
            <a:rPr lang="en-US" altLang="en-US" sz="3200" b="1" kern="1200" dirty="0"/>
            <a:t>Outsourcing </a:t>
          </a:r>
          <a:endParaRPr lang="en-US" sz="2800" b="1" kern="1200" dirty="0"/>
        </a:p>
      </dsp:txBody>
      <dsp:txXfrm>
        <a:off x="51085" y="244506"/>
        <a:ext cx="8185867" cy="944315"/>
      </dsp:txXfrm>
    </dsp:sp>
    <dsp:sp modelId="{897CB477-63AF-4C54-A6C6-26EFE54EB411}">
      <dsp:nvSpPr>
        <dsp:cNvPr id="0" name=""/>
        <dsp:cNvSpPr/>
      </dsp:nvSpPr>
      <dsp:spPr>
        <a:xfrm>
          <a:off x="0" y="1339498"/>
          <a:ext cx="8288037" cy="5034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Outsourcing Definition </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Outsourcing Environment</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Advantages of Outsourcing</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Disadvantages Outsourcing</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Partnering Relationships versus Traditional Practices</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Best Practices in Outsourcing Project Work</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Four Strategies for Communicating with Outsourcers</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Request for Proposal (RFP)</a:t>
          </a:r>
        </a:p>
      </dsp:txBody>
      <dsp:txXfrm>
        <a:off x="0" y="1339498"/>
        <a:ext cx="8288037" cy="5034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E59AB3-4DD1-4AB4-BCF2-E54A63D3B359}">
      <dsp:nvSpPr>
        <dsp:cNvPr id="0" name=""/>
        <dsp:cNvSpPr/>
      </dsp:nvSpPr>
      <dsp:spPr>
        <a:xfrm>
          <a:off x="1378401" y="2789"/>
          <a:ext cx="2777842" cy="166670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Well-Defined Requirements and Procedures</a:t>
          </a:r>
        </a:p>
      </dsp:txBody>
      <dsp:txXfrm>
        <a:off x="1378401" y="2789"/>
        <a:ext cx="2777842" cy="1666705"/>
      </dsp:txXfrm>
    </dsp:sp>
    <dsp:sp modelId="{E79709B1-63B5-4AC4-B944-3EBD7DD3061E}">
      <dsp:nvSpPr>
        <dsp:cNvPr id="0" name=""/>
        <dsp:cNvSpPr/>
      </dsp:nvSpPr>
      <dsp:spPr>
        <a:xfrm>
          <a:off x="4434028" y="2789"/>
          <a:ext cx="2777842" cy="1666705"/>
        </a:xfrm>
        <a:prstGeom prst="rect">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Extensive Training and Team-Building Activities</a:t>
          </a:r>
        </a:p>
      </dsp:txBody>
      <dsp:txXfrm>
        <a:off x="4434028" y="2789"/>
        <a:ext cx="2777842" cy="1666705"/>
      </dsp:txXfrm>
    </dsp:sp>
    <dsp:sp modelId="{F0600BA5-E957-4980-BA9E-38884EE02C69}">
      <dsp:nvSpPr>
        <dsp:cNvPr id="0" name=""/>
        <dsp:cNvSpPr/>
      </dsp:nvSpPr>
      <dsp:spPr>
        <a:xfrm>
          <a:off x="7489655" y="2789"/>
          <a:ext cx="2777842" cy="1666705"/>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Well-Established Conflict Management Processes in Place</a:t>
          </a:r>
        </a:p>
      </dsp:txBody>
      <dsp:txXfrm>
        <a:off x="7489655" y="2789"/>
        <a:ext cx="2777842" cy="1666705"/>
      </dsp:txXfrm>
    </dsp:sp>
    <dsp:sp modelId="{2BFA606C-22F4-409F-9D7D-BBA48FD4335D}">
      <dsp:nvSpPr>
        <dsp:cNvPr id="0" name=""/>
        <dsp:cNvSpPr/>
      </dsp:nvSpPr>
      <dsp:spPr>
        <a:xfrm>
          <a:off x="1378401" y="1947279"/>
          <a:ext cx="2777842" cy="1666705"/>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Frequent Review and Status Updates</a:t>
          </a:r>
        </a:p>
      </dsp:txBody>
      <dsp:txXfrm>
        <a:off x="1378401" y="1947279"/>
        <a:ext cx="2777842" cy="1666705"/>
      </dsp:txXfrm>
    </dsp:sp>
    <dsp:sp modelId="{3B46DA9C-7747-4390-B640-99DCED3DEFB6}">
      <dsp:nvSpPr>
        <dsp:cNvPr id="0" name=""/>
        <dsp:cNvSpPr/>
      </dsp:nvSpPr>
      <dsp:spPr>
        <a:xfrm>
          <a:off x="4434028" y="1947279"/>
          <a:ext cx="2777842" cy="1666705"/>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Co-Location When Needed</a:t>
          </a:r>
        </a:p>
      </dsp:txBody>
      <dsp:txXfrm>
        <a:off x="4434028" y="1947279"/>
        <a:ext cx="2777842" cy="1666705"/>
      </dsp:txXfrm>
    </dsp:sp>
    <dsp:sp modelId="{AD92C994-9B44-4D51-9D74-631718473284}">
      <dsp:nvSpPr>
        <dsp:cNvPr id="0" name=""/>
        <dsp:cNvSpPr/>
      </dsp:nvSpPr>
      <dsp:spPr>
        <a:xfrm>
          <a:off x="7489655" y="1947279"/>
          <a:ext cx="2777842" cy="1666705"/>
        </a:xfrm>
        <a:prstGeom prst="rect">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Fair and Incentive-Laden Contracts</a:t>
          </a:r>
        </a:p>
      </dsp:txBody>
      <dsp:txXfrm>
        <a:off x="7489655" y="1947279"/>
        <a:ext cx="2777842" cy="1666705"/>
      </dsp:txXfrm>
    </dsp:sp>
    <dsp:sp modelId="{822BD4B8-928A-41DF-8F67-F0501BB21E42}">
      <dsp:nvSpPr>
        <dsp:cNvPr id="0" name=""/>
        <dsp:cNvSpPr/>
      </dsp:nvSpPr>
      <dsp:spPr>
        <a:xfrm>
          <a:off x="4434028" y="3891769"/>
          <a:ext cx="2777842" cy="166670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Long-Term Outsourcing Relationships</a:t>
          </a:r>
        </a:p>
      </dsp:txBody>
      <dsp:txXfrm>
        <a:off x="4434028" y="3891769"/>
        <a:ext cx="2777842" cy="16667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AC2B49-CAAE-4A3A-A087-16C8F333A2DF}">
      <dsp:nvSpPr>
        <dsp:cNvPr id="0" name=""/>
        <dsp:cNvSpPr/>
      </dsp:nvSpPr>
      <dsp:spPr>
        <a:xfrm>
          <a:off x="0" y="4500"/>
          <a:ext cx="11925300" cy="139706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B0C97A-FDD8-4965-90F8-3766233304D5}">
      <dsp:nvSpPr>
        <dsp:cNvPr id="0" name=""/>
        <dsp:cNvSpPr/>
      </dsp:nvSpPr>
      <dsp:spPr>
        <a:xfrm>
          <a:off x="291755" y="437798"/>
          <a:ext cx="530464" cy="53046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915CCE-1441-4E9E-941B-926B917AFBE4}">
      <dsp:nvSpPr>
        <dsp:cNvPr id="0" name=""/>
        <dsp:cNvSpPr/>
      </dsp:nvSpPr>
      <dsp:spPr>
        <a:xfrm>
          <a:off x="1113976" y="220790"/>
          <a:ext cx="5366385"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1022350">
            <a:lnSpc>
              <a:spcPct val="100000"/>
            </a:lnSpc>
            <a:spcBef>
              <a:spcPct val="0"/>
            </a:spcBef>
            <a:spcAft>
              <a:spcPct val="35000"/>
            </a:spcAft>
            <a:buNone/>
          </a:pPr>
          <a:r>
            <a:rPr lang="en-US" sz="2300" b="1" kern="1200" dirty="0"/>
            <a:t>Strategy 1:</a:t>
          </a:r>
          <a:r>
            <a:rPr lang="en-US" sz="2300" kern="1200" dirty="0"/>
            <a:t> Recognize Cultural Differences</a:t>
          </a:r>
        </a:p>
      </dsp:txBody>
      <dsp:txXfrm>
        <a:off x="1113976" y="220790"/>
        <a:ext cx="5366385" cy="964481"/>
      </dsp:txXfrm>
    </dsp:sp>
    <dsp:sp modelId="{918471AC-E167-49EA-88C5-373D1300790F}">
      <dsp:nvSpPr>
        <dsp:cNvPr id="0" name=""/>
        <dsp:cNvSpPr/>
      </dsp:nvSpPr>
      <dsp:spPr>
        <a:xfrm>
          <a:off x="6480361" y="220790"/>
          <a:ext cx="5443850"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800100">
            <a:lnSpc>
              <a:spcPct val="100000"/>
            </a:lnSpc>
            <a:spcBef>
              <a:spcPct val="0"/>
            </a:spcBef>
            <a:spcAft>
              <a:spcPct val="35000"/>
            </a:spcAft>
            <a:buFont typeface="Arial" panose="020B0604020202020204" pitchFamily="34" charset="0"/>
            <a:buNone/>
          </a:pPr>
          <a:r>
            <a:rPr lang="en-US" sz="1800" kern="1200" dirty="0"/>
            <a:t>Not everyone you communicate with shares your assumptions. Especially true with foreign outsourcers.</a:t>
          </a:r>
        </a:p>
      </dsp:txBody>
      <dsp:txXfrm>
        <a:off x="6480361" y="220790"/>
        <a:ext cx="5443850" cy="964481"/>
      </dsp:txXfrm>
    </dsp:sp>
    <dsp:sp modelId="{5BD36A32-E4CB-4FA1-8F2C-7A85DAB8D7C5}">
      <dsp:nvSpPr>
        <dsp:cNvPr id="0" name=""/>
        <dsp:cNvSpPr/>
      </dsp:nvSpPr>
      <dsp:spPr>
        <a:xfrm>
          <a:off x="0" y="1642681"/>
          <a:ext cx="11925300" cy="1303805"/>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665CBF-698B-4F74-8E84-654A86271337}">
      <dsp:nvSpPr>
        <dsp:cNvPr id="0" name=""/>
        <dsp:cNvSpPr/>
      </dsp:nvSpPr>
      <dsp:spPr>
        <a:xfrm>
          <a:off x="291755" y="2029351"/>
          <a:ext cx="530464" cy="53046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BD340D-CE6E-4F3E-A169-4AA37295F44F}">
      <dsp:nvSpPr>
        <dsp:cNvPr id="0" name=""/>
        <dsp:cNvSpPr/>
      </dsp:nvSpPr>
      <dsp:spPr>
        <a:xfrm>
          <a:off x="1113976" y="1812343"/>
          <a:ext cx="5366385"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1022350">
            <a:lnSpc>
              <a:spcPct val="100000"/>
            </a:lnSpc>
            <a:spcBef>
              <a:spcPct val="0"/>
            </a:spcBef>
            <a:spcAft>
              <a:spcPct val="35000"/>
            </a:spcAft>
            <a:buNone/>
          </a:pPr>
          <a:r>
            <a:rPr lang="en-US" sz="2300" b="1" kern="1200" dirty="0"/>
            <a:t>Strategy 2:</a:t>
          </a:r>
          <a:r>
            <a:rPr lang="en-US" sz="2300" kern="1200" dirty="0"/>
            <a:t> Choose The Right Words</a:t>
          </a:r>
        </a:p>
      </dsp:txBody>
      <dsp:txXfrm>
        <a:off x="1113976" y="1812343"/>
        <a:ext cx="5366385" cy="964481"/>
      </dsp:txXfrm>
    </dsp:sp>
    <dsp:sp modelId="{626D1F5B-FC4A-4DA5-A630-7D09042537EB}">
      <dsp:nvSpPr>
        <dsp:cNvPr id="0" name=""/>
        <dsp:cNvSpPr/>
      </dsp:nvSpPr>
      <dsp:spPr>
        <a:xfrm>
          <a:off x="6480361" y="1812343"/>
          <a:ext cx="5443850"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800100">
            <a:lnSpc>
              <a:spcPct val="100000"/>
            </a:lnSpc>
            <a:spcBef>
              <a:spcPct val="0"/>
            </a:spcBef>
            <a:spcAft>
              <a:spcPct val="35000"/>
            </a:spcAft>
            <a:buNone/>
          </a:pPr>
          <a:r>
            <a:rPr lang="en-US" sz="1800" kern="1200" dirty="0"/>
            <a:t>Language barrier.</a:t>
          </a:r>
        </a:p>
        <a:p>
          <a:pPr marL="0" lvl="0" indent="0" algn="l" defTabSz="800100">
            <a:lnSpc>
              <a:spcPct val="100000"/>
            </a:lnSpc>
            <a:spcBef>
              <a:spcPct val="0"/>
            </a:spcBef>
            <a:spcAft>
              <a:spcPct val="35000"/>
            </a:spcAft>
            <a:buNone/>
          </a:pPr>
          <a:r>
            <a:rPr lang="en-US" sz="1800" kern="1200" dirty="0"/>
            <a:t>Speak in a direct manner using short sentences made of basic, simple words.</a:t>
          </a:r>
        </a:p>
      </dsp:txBody>
      <dsp:txXfrm>
        <a:off x="6480361" y="1812343"/>
        <a:ext cx="5443850" cy="964481"/>
      </dsp:txXfrm>
    </dsp:sp>
    <dsp:sp modelId="{A39E0121-4796-4281-9D70-1FDE9EC55BF6}">
      <dsp:nvSpPr>
        <dsp:cNvPr id="0" name=""/>
        <dsp:cNvSpPr/>
      </dsp:nvSpPr>
      <dsp:spPr>
        <a:xfrm>
          <a:off x="0" y="3187607"/>
          <a:ext cx="11925300" cy="123027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66162C-6E27-4FE5-B3C8-BBBACE29D2DC}">
      <dsp:nvSpPr>
        <dsp:cNvPr id="0" name=""/>
        <dsp:cNvSpPr/>
      </dsp:nvSpPr>
      <dsp:spPr>
        <a:xfrm>
          <a:off x="291755" y="3537511"/>
          <a:ext cx="530464" cy="53046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EB40C9-96BA-474F-83CC-0EE1A9AD51AE}">
      <dsp:nvSpPr>
        <dsp:cNvPr id="0" name=""/>
        <dsp:cNvSpPr/>
      </dsp:nvSpPr>
      <dsp:spPr>
        <a:xfrm>
          <a:off x="1113976" y="3320503"/>
          <a:ext cx="5366385"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1022350">
            <a:lnSpc>
              <a:spcPct val="100000"/>
            </a:lnSpc>
            <a:spcBef>
              <a:spcPct val="0"/>
            </a:spcBef>
            <a:spcAft>
              <a:spcPct val="35000"/>
            </a:spcAft>
            <a:buNone/>
          </a:pPr>
          <a:r>
            <a:rPr lang="en-US" sz="2300" b="1" kern="1200" dirty="0"/>
            <a:t>Strategy 3:</a:t>
          </a:r>
          <a:r>
            <a:rPr lang="en-US" sz="2300" kern="1200" dirty="0"/>
            <a:t> Confirm Your Requirements</a:t>
          </a:r>
        </a:p>
      </dsp:txBody>
      <dsp:txXfrm>
        <a:off x="1113976" y="3320503"/>
        <a:ext cx="5366385" cy="964481"/>
      </dsp:txXfrm>
    </dsp:sp>
    <dsp:sp modelId="{1F783B1E-4C0E-4209-B9B7-80759BA18957}">
      <dsp:nvSpPr>
        <dsp:cNvPr id="0" name=""/>
        <dsp:cNvSpPr/>
      </dsp:nvSpPr>
      <dsp:spPr>
        <a:xfrm>
          <a:off x="6480361" y="3320503"/>
          <a:ext cx="5443850"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800100">
            <a:lnSpc>
              <a:spcPct val="100000"/>
            </a:lnSpc>
            <a:spcBef>
              <a:spcPct val="0"/>
            </a:spcBef>
            <a:spcAft>
              <a:spcPct val="35000"/>
            </a:spcAft>
            <a:buNone/>
          </a:pPr>
          <a:r>
            <a:rPr lang="en-US" sz="1800" kern="1200" dirty="0"/>
            <a:t>Document your requirements.</a:t>
          </a:r>
        </a:p>
        <a:p>
          <a:pPr marL="0" lvl="0" indent="0" algn="l" defTabSz="800100">
            <a:lnSpc>
              <a:spcPct val="100000"/>
            </a:lnSpc>
            <a:spcBef>
              <a:spcPct val="0"/>
            </a:spcBef>
            <a:spcAft>
              <a:spcPct val="35000"/>
            </a:spcAft>
            <a:buNone/>
          </a:pPr>
          <a:r>
            <a:rPr lang="en-US" sz="1800" kern="1200" dirty="0"/>
            <a:t>Insist your outsourcer re-document your requirements.</a:t>
          </a:r>
        </a:p>
        <a:p>
          <a:pPr marL="0" lvl="0" indent="0" algn="l" defTabSz="800100">
            <a:lnSpc>
              <a:spcPct val="100000"/>
            </a:lnSpc>
            <a:spcBef>
              <a:spcPct val="0"/>
            </a:spcBef>
            <a:spcAft>
              <a:spcPct val="35000"/>
            </a:spcAft>
            <a:buNone/>
          </a:pPr>
          <a:r>
            <a:rPr lang="en-US" sz="1800" kern="1200" dirty="0"/>
            <a:t>Request a prototype. </a:t>
          </a:r>
        </a:p>
      </dsp:txBody>
      <dsp:txXfrm>
        <a:off x="6480361" y="3320503"/>
        <a:ext cx="5443850" cy="964481"/>
      </dsp:txXfrm>
    </dsp:sp>
    <dsp:sp modelId="{2879D95D-671E-4D4A-8CE8-A6281E6F46A8}">
      <dsp:nvSpPr>
        <dsp:cNvPr id="0" name=""/>
        <dsp:cNvSpPr/>
      </dsp:nvSpPr>
      <dsp:spPr>
        <a:xfrm>
          <a:off x="0" y="4659000"/>
          <a:ext cx="11925300" cy="1274002"/>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43E784-13B6-46CB-8D6C-EFD0E205DF79}">
      <dsp:nvSpPr>
        <dsp:cNvPr id="0" name=""/>
        <dsp:cNvSpPr/>
      </dsp:nvSpPr>
      <dsp:spPr>
        <a:xfrm>
          <a:off x="291755" y="5030769"/>
          <a:ext cx="530464" cy="53046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05B263-44C1-4422-BBE6-A22E6A0C0719}">
      <dsp:nvSpPr>
        <dsp:cNvPr id="0" name=""/>
        <dsp:cNvSpPr/>
      </dsp:nvSpPr>
      <dsp:spPr>
        <a:xfrm>
          <a:off x="1113976" y="4813761"/>
          <a:ext cx="5366385"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1022350">
            <a:lnSpc>
              <a:spcPct val="100000"/>
            </a:lnSpc>
            <a:spcBef>
              <a:spcPct val="0"/>
            </a:spcBef>
            <a:spcAft>
              <a:spcPct val="35000"/>
            </a:spcAft>
            <a:buNone/>
          </a:pPr>
          <a:r>
            <a:rPr lang="en-US" sz="2300" b="1" kern="1200" dirty="0"/>
            <a:t>Strategy 4:</a:t>
          </a:r>
          <a:r>
            <a:rPr lang="en-US" sz="2300" kern="1200" dirty="0"/>
            <a:t> Set Deadlines</a:t>
          </a:r>
        </a:p>
      </dsp:txBody>
      <dsp:txXfrm>
        <a:off x="1113976" y="4813761"/>
        <a:ext cx="5366385" cy="964481"/>
      </dsp:txXfrm>
    </dsp:sp>
    <dsp:sp modelId="{B729B649-517A-43EE-B427-BA817AC189BA}">
      <dsp:nvSpPr>
        <dsp:cNvPr id="0" name=""/>
        <dsp:cNvSpPr/>
      </dsp:nvSpPr>
      <dsp:spPr>
        <a:xfrm>
          <a:off x="6480361" y="4813761"/>
          <a:ext cx="5443850" cy="9644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4" tIns="102074" rIns="102074" bIns="102074" numCol="1" spcCol="1270" anchor="ctr" anchorCtr="0">
          <a:noAutofit/>
        </a:bodyPr>
        <a:lstStyle/>
        <a:p>
          <a:pPr marL="0" lvl="0" indent="0" algn="l" defTabSz="800100">
            <a:lnSpc>
              <a:spcPct val="100000"/>
            </a:lnSpc>
            <a:spcBef>
              <a:spcPct val="0"/>
            </a:spcBef>
            <a:spcAft>
              <a:spcPct val="35000"/>
            </a:spcAft>
            <a:buNone/>
          </a:pPr>
          <a:r>
            <a:rPr lang="en-US" sz="1800" kern="1200" dirty="0"/>
            <a:t>Add a penalty clause to your contract or enforce late fees.</a:t>
          </a:r>
        </a:p>
      </dsp:txBody>
      <dsp:txXfrm>
        <a:off x="6480361" y="4813761"/>
        <a:ext cx="5443850" cy="96448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6/20/2021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6/20/2021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6/20/2021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6/20/2021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6/20/2021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6/20/2021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6/20/2021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6/20/2021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6/20/2021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6/20/2021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6/20/2021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6/20/2021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6/20/2021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6/20/2021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6/20/2021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6/20/2021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6/20/2021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6/20/2021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6/20/2021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6/20/2021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6/20/2021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6/20/2021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6/20/2021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8256"/>
            <a:ext cx="10515600" cy="1004158"/>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484249"/>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6/20/2021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6/20/2021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6/20/2021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6/20/2021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548287" y="1068796"/>
            <a:ext cx="4973761" cy="3660410"/>
          </a:xfrm>
        </p:spPr>
        <p:txBody>
          <a:bodyPr lIns="274320" tIns="91440" rIns="182880" bIns="91440" anchor="ctr">
            <a:normAutofit/>
          </a:bodyPr>
          <a:lstStyle/>
          <a:p>
            <a:pPr>
              <a:lnSpc>
                <a:spcPct val="150000"/>
              </a:lnSpc>
            </a:pPr>
            <a:r>
              <a:rPr lang="en-US" sz="4400" b="1" dirty="0">
                <a:solidFill>
                  <a:schemeClr val="bg1"/>
                </a:solidFill>
                <a:latin typeface="+mn-lt"/>
              </a:rPr>
              <a:t>Lecture 6:</a:t>
            </a:r>
            <a:br>
              <a:rPr lang="en-US" sz="4400" b="1" dirty="0">
                <a:solidFill>
                  <a:schemeClr val="bg1"/>
                </a:solidFill>
                <a:latin typeface="+mn-lt"/>
              </a:rPr>
            </a:br>
            <a:r>
              <a:rPr lang="en-US" sz="4400" dirty="0">
                <a:solidFill>
                  <a:schemeClr val="bg1"/>
                </a:solidFill>
                <a:latin typeface="+mn-lt"/>
              </a:rPr>
              <a:t>Outsourcing</a:t>
            </a:r>
            <a:br>
              <a:rPr lang="en-US" sz="4400" dirty="0">
                <a:solidFill>
                  <a:schemeClr val="bg1"/>
                </a:solidFill>
                <a:latin typeface="+mn-lt"/>
              </a:rPr>
            </a:br>
            <a:endParaRPr lang="en-US" sz="4400" dirty="0">
              <a:solidFill>
                <a:schemeClr val="bg1"/>
              </a:solidFill>
              <a:latin typeface="+mn-lt"/>
            </a:endParaRP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123017" y="4492326"/>
            <a:ext cx="5824300"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3235735385"/>
              </p:ext>
            </p:extLst>
          </p:nvPr>
        </p:nvGraphicFramePr>
        <p:xfrm>
          <a:off x="3599960" y="130362"/>
          <a:ext cx="8288037" cy="6727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6"/>
            <a:ext cx="8095650" cy="4702546"/>
          </a:xfrm>
        </p:spPr>
        <p:txBody>
          <a:bodyPr>
            <a:normAutofit fontScale="92500" lnSpcReduction="20000"/>
          </a:bodyPr>
          <a:lstStyle/>
          <a:p>
            <a:pPr marL="0" indent="0" algn="ctr">
              <a:buNone/>
            </a:pPr>
            <a:r>
              <a:rPr lang="en-US" altLang="en-US" sz="4400" kern="1200" dirty="0">
                <a:solidFill>
                  <a:schemeClr val="accent5">
                    <a:lumMod val="75000"/>
                  </a:schemeClr>
                </a:solidFill>
                <a:latin typeface="Amasis MT Pro Black" panose="020B0604020202020204" pitchFamily="18" charset="0"/>
              </a:rPr>
              <a:t>Outsourcing: </a:t>
            </a:r>
          </a:p>
          <a:p>
            <a:pPr marL="0" indent="0" algn="ctr">
              <a:buNone/>
            </a:pPr>
            <a:r>
              <a:rPr lang="en-US" altLang="en-US" sz="4400" kern="1200" dirty="0">
                <a:solidFill>
                  <a:schemeClr val="accent5">
                    <a:lumMod val="75000"/>
                  </a:schemeClr>
                </a:solidFill>
                <a:latin typeface="Amasis MT Pro Black" panose="020B0604020202020204" pitchFamily="18" charset="0"/>
              </a:rPr>
              <a:t>Definition</a:t>
            </a:r>
          </a:p>
          <a:p>
            <a:pPr marL="0" indent="0" algn="ctr">
              <a:buNone/>
            </a:pPr>
            <a:r>
              <a:rPr lang="en-US" altLang="en-US" sz="4400" kern="1200" dirty="0">
                <a:solidFill>
                  <a:schemeClr val="accent5">
                    <a:lumMod val="75000"/>
                  </a:schemeClr>
                </a:solidFill>
                <a:latin typeface="Amasis MT Pro Black" panose="020B0604020202020204" pitchFamily="18" charset="0"/>
              </a:rPr>
              <a:t>Environment</a:t>
            </a:r>
          </a:p>
          <a:p>
            <a:pPr marL="0" indent="0" algn="ctr">
              <a:buNone/>
            </a:pPr>
            <a:r>
              <a:rPr lang="en-US" altLang="en-US" sz="4400" kern="1200" dirty="0">
                <a:solidFill>
                  <a:schemeClr val="accent5">
                    <a:lumMod val="75000"/>
                  </a:schemeClr>
                </a:solidFill>
                <a:latin typeface="Amasis MT Pro Black" panose="020B0604020202020204" pitchFamily="18" charset="0"/>
              </a:rPr>
              <a:t>Advantages</a:t>
            </a:r>
          </a:p>
          <a:p>
            <a:pPr marL="0" indent="0" algn="ctr">
              <a:buNone/>
            </a:pPr>
            <a:r>
              <a:rPr lang="en-US" altLang="en-US" sz="4400" kern="1200" dirty="0">
                <a:solidFill>
                  <a:schemeClr val="accent5">
                    <a:lumMod val="75000"/>
                  </a:schemeClr>
                </a:solidFill>
                <a:latin typeface="Amasis MT Pro Black" panose="020B0604020202020204" pitchFamily="18" charset="0"/>
              </a:rPr>
              <a:t>Disadvantages</a:t>
            </a:r>
          </a:p>
        </p:txBody>
      </p:sp>
      <p:pic>
        <p:nvPicPr>
          <p:cNvPr id="2" name="Picture 1">
            <a:extLst>
              <a:ext uri="{FF2B5EF4-FFF2-40B4-BE49-F238E27FC236}">
                <a16:creationId xmlns:a16="http://schemas.microsoft.com/office/drawing/2014/main" id="{87515182-834D-47AA-8D4D-DE0A1709D53A}"/>
              </a:ext>
            </a:extLst>
          </p:cNvPr>
          <p:cNvPicPr>
            <a:picLocks noChangeAspect="1"/>
          </p:cNvPicPr>
          <p:nvPr/>
        </p:nvPicPr>
        <p:blipFill>
          <a:blip r:embed="rId3"/>
          <a:stretch>
            <a:fillRect/>
          </a:stretch>
        </p:blipFill>
        <p:spPr>
          <a:xfrm>
            <a:off x="221166" y="2523000"/>
            <a:ext cx="3028950" cy="1514475"/>
          </a:xfrm>
          <a:prstGeom prst="rect">
            <a:avLst/>
          </a:prstGeom>
        </p:spPr>
      </p:pic>
    </p:spTree>
    <p:extLst>
      <p:ext uri="{BB962C8B-B14F-4D97-AF65-F5344CB8AC3E}">
        <p14:creationId xmlns:p14="http://schemas.microsoft.com/office/powerpoint/2010/main" val="2849884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Content Placeholder 10">
            <a:extLst>
              <a:ext uri="{FF2B5EF4-FFF2-40B4-BE49-F238E27FC236}">
                <a16:creationId xmlns:a16="http://schemas.microsoft.com/office/drawing/2014/main" id="{1A5BB859-3A4E-489B-BA94-1422E8B38EBD}"/>
              </a:ext>
            </a:extLst>
          </p:cNvPr>
          <p:cNvPicPr>
            <a:picLocks noGrp="1" noChangeAspect="1"/>
          </p:cNvPicPr>
          <p:nvPr>
            <p:ph idx="1"/>
          </p:nvPr>
        </p:nvPicPr>
        <p:blipFill>
          <a:blip r:embed="rId2"/>
          <a:stretch>
            <a:fillRect/>
          </a:stretch>
        </p:blipFill>
        <p:spPr>
          <a:xfrm>
            <a:off x="5862818" y="3056768"/>
            <a:ext cx="5566166" cy="3130968"/>
          </a:xfrm>
          <a:prstGeom prst="rect">
            <a:avLst/>
          </a:prstGeom>
        </p:spPr>
      </p:pic>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endParaRPr lang="en-US"/>
          </a:p>
        </p:txBody>
      </p:sp>
      <p:pic>
        <p:nvPicPr>
          <p:cNvPr id="10" name="Picture 9">
            <a:extLst>
              <a:ext uri="{FF2B5EF4-FFF2-40B4-BE49-F238E27FC236}">
                <a16:creationId xmlns:a16="http://schemas.microsoft.com/office/drawing/2014/main" id="{27D9880A-FA20-4E0D-AF44-AEE5BE2B7553}"/>
              </a:ext>
            </a:extLst>
          </p:cNvPr>
          <p:cNvPicPr>
            <a:picLocks noChangeAspect="1"/>
          </p:cNvPicPr>
          <p:nvPr/>
        </p:nvPicPr>
        <p:blipFill>
          <a:blip r:embed="rId3"/>
          <a:stretch>
            <a:fillRect/>
          </a:stretch>
        </p:blipFill>
        <p:spPr>
          <a:xfrm>
            <a:off x="149860" y="830056"/>
            <a:ext cx="5566166" cy="3130968"/>
          </a:xfrm>
          <a:prstGeom prst="rect">
            <a:avLst/>
          </a:prstGeom>
        </p:spPr>
      </p:pic>
    </p:spTree>
    <p:extLst>
      <p:ext uri="{BB962C8B-B14F-4D97-AF65-F5344CB8AC3E}">
        <p14:creationId xmlns:p14="http://schemas.microsoft.com/office/powerpoint/2010/main" val="1882933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p:txBody>
          <a:bodyPr/>
          <a:lstStyle/>
          <a:p>
            <a:pPr>
              <a:lnSpc>
                <a:spcPct val="200000"/>
              </a:lnSpc>
            </a:pPr>
            <a:r>
              <a:rPr lang="en-US" dirty="0"/>
              <a:t>The term outsourcing has traditionally been applied to the transferring of business functions or processes (e.g., customer support, IT, accounting) to other, often foreign companies. For example, when you call your Internet provider to solve a technical problem you are likely to talk to a technician in Bangalore, India, or Bucharest, Romania.</a:t>
            </a:r>
          </a:p>
          <a:p>
            <a:pPr>
              <a:lnSpc>
                <a:spcPct val="200000"/>
              </a:lnSpc>
            </a:pPr>
            <a:r>
              <a:rPr lang="en-US" dirty="0"/>
              <a:t>Outsourcing is now being applied to contracting significant chunks of project work.</a:t>
            </a:r>
          </a:p>
          <a:p>
            <a:pPr marL="0" indent="0">
              <a:lnSpc>
                <a:spcPct val="200000"/>
              </a:lnSpc>
              <a:buNone/>
            </a:pPr>
            <a:endParaRPr lang="en-US" dirty="0"/>
          </a:p>
        </p:txBody>
      </p:sp>
    </p:spTree>
    <p:extLst>
      <p:ext uri="{BB962C8B-B14F-4D97-AF65-F5344CB8AC3E}">
        <p14:creationId xmlns:p14="http://schemas.microsoft.com/office/powerpoint/2010/main" val="783963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p:txBody>
          <a:bodyPr>
            <a:normAutofit/>
          </a:bodyPr>
          <a:lstStyle/>
          <a:p>
            <a:pPr>
              <a:lnSpc>
                <a:spcPct val="200000"/>
              </a:lnSpc>
            </a:pPr>
            <a:r>
              <a:rPr lang="en-US" dirty="0"/>
              <a:t>It is rare in today’s flat world to find important projects that are being completed totally in-house. </a:t>
            </a:r>
          </a:p>
          <a:p>
            <a:pPr>
              <a:lnSpc>
                <a:spcPct val="200000"/>
              </a:lnSpc>
            </a:pPr>
            <a:r>
              <a:rPr lang="en-US" b="1" i="1" dirty="0">
                <a:solidFill>
                  <a:srgbClr val="C00000"/>
                </a:solidFill>
              </a:rPr>
              <a:t>Outsourcing</a:t>
            </a:r>
            <a:r>
              <a:rPr lang="en-US" dirty="0"/>
              <a:t> or </a:t>
            </a:r>
            <a:r>
              <a:rPr lang="en-US" b="1" i="1" dirty="0">
                <a:solidFill>
                  <a:srgbClr val="C00000"/>
                </a:solidFill>
              </a:rPr>
              <a:t>Contracting</a:t>
            </a:r>
            <a:r>
              <a:rPr lang="en-US" dirty="0"/>
              <a:t> significant segments of project work to other companies is commonplace.</a:t>
            </a:r>
          </a:p>
          <a:p>
            <a:pPr algn="l"/>
            <a:r>
              <a:rPr lang="en-US" dirty="0"/>
              <a:t>Why? Do not have the internal resources to carry on the project.</a:t>
            </a:r>
          </a:p>
        </p:txBody>
      </p:sp>
    </p:spTree>
    <p:extLst>
      <p:ext uri="{BB962C8B-B14F-4D97-AF65-F5344CB8AC3E}">
        <p14:creationId xmlns:p14="http://schemas.microsoft.com/office/powerpoint/2010/main" val="1907470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fontScale="92500" lnSpcReduction="10000"/>
          </a:bodyPr>
          <a:lstStyle/>
          <a:p>
            <a:pPr>
              <a:lnSpc>
                <a:spcPct val="200000"/>
              </a:lnSpc>
            </a:pPr>
            <a:r>
              <a:rPr lang="en-US" dirty="0"/>
              <a:t>Contracting project work has long been the norm in the construction industry, where firms hire general contractors who, in turn, hire and manage cadres of subcontractors to create new buildings and structures. </a:t>
            </a:r>
          </a:p>
          <a:p>
            <a:pPr>
              <a:lnSpc>
                <a:spcPct val="200000"/>
              </a:lnSpc>
            </a:pPr>
            <a:r>
              <a:rPr lang="en-US" dirty="0"/>
              <a:t>For example, the Chunnel project, which created a transportation tunnel between France and England, involved more than 250 organizations. </a:t>
            </a:r>
          </a:p>
          <a:p>
            <a:pPr>
              <a:lnSpc>
                <a:spcPct val="200000"/>
              </a:lnSpc>
            </a:pPr>
            <a:r>
              <a:rPr lang="en-US" dirty="0"/>
              <a:t>Contracting is not limited to large projects</a:t>
            </a:r>
          </a:p>
          <a:p>
            <a:pPr>
              <a:lnSpc>
                <a:spcPct val="200000"/>
              </a:lnSpc>
            </a:pPr>
            <a:r>
              <a:rPr lang="en-US" dirty="0"/>
              <a:t>The trend for the future suggests that more and more projects will involve working with people from different organizations</a:t>
            </a:r>
          </a:p>
        </p:txBody>
      </p:sp>
    </p:spTree>
    <p:extLst>
      <p:ext uri="{BB962C8B-B14F-4D97-AF65-F5344CB8AC3E}">
        <p14:creationId xmlns:p14="http://schemas.microsoft.com/office/powerpoint/2010/main" val="311894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Zero-gravity Reclining Chair Project</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a:bodyPr>
          <a:lstStyle/>
          <a:p>
            <a:pPr>
              <a:lnSpc>
                <a:spcPct val="200000"/>
              </a:lnSpc>
            </a:pPr>
            <a:endParaRPr lang="en-US" dirty="0"/>
          </a:p>
        </p:txBody>
      </p:sp>
      <p:pic>
        <p:nvPicPr>
          <p:cNvPr id="2" name="Picture 1">
            <a:extLst>
              <a:ext uri="{FF2B5EF4-FFF2-40B4-BE49-F238E27FC236}">
                <a16:creationId xmlns:a16="http://schemas.microsoft.com/office/drawing/2014/main" id="{F9D700FB-20DA-444A-8F91-5C9BDB0FC0E3}"/>
              </a:ext>
            </a:extLst>
          </p:cNvPr>
          <p:cNvPicPr>
            <a:picLocks noChangeAspect="1"/>
          </p:cNvPicPr>
          <p:nvPr/>
        </p:nvPicPr>
        <p:blipFill>
          <a:blip r:embed="rId2"/>
          <a:stretch>
            <a:fillRect/>
          </a:stretch>
        </p:blipFill>
        <p:spPr>
          <a:xfrm>
            <a:off x="2548853" y="1017549"/>
            <a:ext cx="6730567" cy="5566130"/>
          </a:xfrm>
          <a:prstGeom prst="rect">
            <a:avLst/>
          </a:prstGeom>
        </p:spPr>
      </p:pic>
    </p:spTree>
    <p:extLst>
      <p:ext uri="{BB962C8B-B14F-4D97-AF65-F5344CB8AC3E}">
        <p14:creationId xmlns:p14="http://schemas.microsoft.com/office/powerpoint/2010/main" val="3884817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Outsourcing Environment</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853440"/>
            <a:ext cx="11645900" cy="5730239"/>
          </a:xfrm>
        </p:spPr>
        <p:txBody>
          <a:bodyPr>
            <a:normAutofit fontScale="92500" lnSpcReduction="10000"/>
          </a:bodyPr>
          <a:lstStyle/>
          <a:p>
            <a:pPr>
              <a:lnSpc>
                <a:spcPct val="200000"/>
              </a:lnSpc>
            </a:pPr>
            <a:r>
              <a:rPr lang="en-US" dirty="0"/>
              <a:t>Many outsourced projects operate in a virtual environment in which people are linked by computers, emails, computer-aided design systems, and video teleconferencing. </a:t>
            </a:r>
          </a:p>
          <a:p>
            <a:pPr>
              <a:lnSpc>
                <a:spcPct val="200000"/>
              </a:lnSpc>
            </a:pPr>
            <a:r>
              <a:rPr lang="en-US" dirty="0"/>
              <a:t>They rarely, if ever, see one another face-to-face. </a:t>
            </a:r>
          </a:p>
          <a:p>
            <a:pPr>
              <a:lnSpc>
                <a:spcPct val="200000"/>
              </a:lnSpc>
            </a:pPr>
            <a:r>
              <a:rPr lang="en-US" dirty="0"/>
              <a:t>On other projects, participants from different organizations work closely together, for example, at a construction site or in shared office space.</a:t>
            </a:r>
          </a:p>
          <a:p>
            <a:pPr>
              <a:lnSpc>
                <a:spcPct val="200000"/>
              </a:lnSpc>
            </a:pPr>
            <a:r>
              <a:rPr lang="en-US" dirty="0"/>
              <a:t>In either case, people come and go as services are needed, they are not formal members of one organization, just technical experts who form a temporary alliance with an organization, fulfill their contractual obligations, and then move on to the next project.</a:t>
            </a:r>
          </a:p>
          <a:p>
            <a:pPr>
              <a:lnSpc>
                <a:spcPct val="200000"/>
              </a:lnSpc>
            </a:pPr>
            <a:endParaRPr lang="en-US" dirty="0"/>
          </a:p>
        </p:txBody>
      </p:sp>
    </p:spTree>
    <p:extLst>
      <p:ext uri="{BB962C8B-B14F-4D97-AF65-F5344CB8AC3E}">
        <p14:creationId xmlns:p14="http://schemas.microsoft.com/office/powerpoint/2010/main" val="488971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511808"/>
            <a:ext cx="11645900" cy="5071871"/>
          </a:xfrm>
        </p:spPr>
        <p:txBody>
          <a:bodyPr>
            <a:normAutofit/>
          </a:bodyPr>
          <a:lstStyle/>
          <a:p>
            <a:pPr marL="457200" indent="-457200">
              <a:lnSpc>
                <a:spcPct val="200000"/>
              </a:lnSpc>
              <a:buFont typeface="+mj-lt"/>
              <a:buAutoNum type="arabicPeriod"/>
            </a:pPr>
            <a:r>
              <a:rPr lang="en-US" b="1" i="1" dirty="0">
                <a:solidFill>
                  <a:schemeClr val="accent6">
                    <a:lumMod val="75000"/>
                  </a:schemeClr>
                </a:solidFill>
              </a:rPr>
              <a:t>Cost reduction</a:t>
            </a:r>
          </a:p>
          <a:p>
            <a:pPr marL="457200" indent="-457200">
              <a:lnSpc>
                <a:spcPct val="200000"/>
              </a:lnSpc>
              <a:buFont typeface="+mj-lt"/>
              <a:buAutoNum type="arabicPeriod"/>
            </a:pPr>
            <a:r>
              <a:rPr lang="en-US" b="1" i="1" dirty="0">
                <a:solidFill>
                  <a:schemeClr val="accent6">
                    <a:lumMod val="75000"/>
                  </a:schemeClr>
                </a:solidFill>
              </a:rPr>
              <a:t>Faster project completion</a:t>
            </a:r>
          </a:p>
          <a:p>
            <a:pPr marL="457200" indent="-457200">
              <a:lnSpc>
                <a:spcPct val="200000"/>
              </a:lnSpc>
              <a:buFont typeface="+mj-lt"/>
              <a:buAutoNum type="arabicPeriod"/>
            </a:pPr>
            <a:r>
              <a:rPr lang="en-US" b="1" i="1" dirty="0">
                <a:solidFill>
                  <a:schemeClr val="accent6">
                    <a:lumMod val="75000"/>
                  </a:schemeClr>
                </a:solidFill>
              </a:rPr>
              <a:t>High level of expertise</a:t>
            </a:r>
          </a:p>
          <a:p>
            <a:pPr marL="457200" indent="-457200">
              <a:lnSpc>
                <a:spcPct val="200000"/>
              </a:lnSpc>
              <a:buFont typeface="+mj-lt"/>
              <a:buAutoNum type="arabicPeriod"/>
            </a:pPr>
            <a:r>
              <a:rPr lang="en-US" b="1" i="1" dirty="0">
                <a:solidFill>
                  <a:schemeClr val="accent6">
                    <a:lumMod val="75000"/>
                  </a:schemeClr>
                </a:solidFill>
              </a:rPr>
              <a:t>Flexibility</a:t>
            </a:r>
          </a:p>
        </p:txBody>
      </p:sp>
    </p:spTree>
    <p:extLst>
      <p:ext uri="{BB962C8B-B14F-4D97-AF65-F5344CB8AC3E}">
        <p14:creationId xmlns:p14="http://schemas.microsoft.com/office/powerpoint/2010/main" val="1981102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280160"/>
            <a:ext cx="11645900" cy="5303519"/>
          </a:xfrm>
        </p:spPr>
        <p:txBody>
          <a:bodyPr>
            <a:normAutofit/>
          </a:bodyPr>
          <a:lstStyle/>
          <a:p>
            <a:pPr marL="0" indent="0">
              <a:lnSpc>
                <a:spcPct val="200000"/>
              </a:lnSpc>
              <a:buNone/>
            </a:pPr>
            <a:r>
              <a:rPr lang="en-US" b="1" i="1" dirty="0">
                <a:solidFill>
                  <a:schemeClr val="accent6">
                    <a:lumMod val="75000"/>
                  </a:schemeClr>
                </a:solidFill>
              </a:rPr>
              <a:t>1- Cost reduction</a:t>
            </a:r>
          </a:p>
          <a:p>
            <a:pPr>
              <a:lnSpc>
                <a:spcPct val="200000"/>
              </a:lnSpc>
            </a:pPr>
            <a:r>
              <a:rPr lang="en-US" dirty="0"/>
              <a:t>Companies can secure competitive prices for contracted services, especially if the work can be outsourced offshore. </a:t>
            </a:r>
          </a:p>
          <a:p>
            <a:pPr>
              <a:lnSpc>
                <a:spcPct val="200000"/>
              </a:lnSpc>
            </a:pPr>
            <a:r>
              <a:rPr lang="en-US" dirty="0"/>
              <a:t>Furthermore, overhead costs are dramatically cut since the company no longer has to internally maintain the contracted services.</a:t>
            </a:r>
          </a:p>
        </p:txBody>
      </p:sp>
    </p:spTree>
    <p:extLst>
      <p:ext uri="{BB962C8B-B14F-4D97-AF65-F5344CB8AC3E}">
        <p14:creationId xmlns:p14="http://schemas.microsoft.com/office/powerpoint/2010/main" val="1663409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937070"/>
            <a:ext cx="11645900" cy="5561265"/>
          </a:xfrm>
        </p:spPr>
        <p:txBody>
          <a:bodyPr>
            <a:normAutofit/>
          </a:bodyPr>
          <a:lstStyle/>
          <a:p>
            <a:pPr marL="0" indent="0">
              <a:lnSpc>
                <a:spcPct val="200000"/>
              </a:lnSpc>
              <a:buNone/>
            </a:pPr>
            <a:r>
              <a:rPr lang="en-US" b="1" i="1" dirty="0">
                <a:solidFill>
                  <a:schemeClr val="accent6">
                    <a:lumMod val="75000"/>
                  </a:schemeClr>
                </a:solidFill>
              </a:rPr>
              <a:t>2- Faster project completion</a:t>
            </a:r>
          </a:p>
          <a:p>
            <a:pPr>
              <a:lnSpc>
                <a:spcPct val="200000"/>
              </a:lnSpc>
            </a:pPr>
            <a:r>
              <a:rPr lang="en-US" dirty="0"/>
              <a:t>Competitive pricing means more resources for the dollar. </a:t>
            </a:r>
          </a:p>
          <a:p>
            <a:pPr>
              <a:lnSpc>
                <a:spcPct val="200000"/>
              </a:lnSpc>
            </a:pPr>
            <a:r>
              <a:rPr lang="en-US" dirty="0"/>
              <a:t>For example, you can hire three Indian software engineers for the price of one American software engineer. </a:t>
            </a:r>
          </a:p>
          <a:p>
            <a:pPr>
              <a:lnSpc>
                <a:spcPct val="200000"/>
              </a:lnSpc>
            </a:pPr>
            <a:r>
              <a:rPr lang="en-US" dirty="0"/>
              <a:t>Furthermore, outsourcing can provide access to equipment that can accelerate completion of project tasks. For example, by contracting a backhoe operator you are able to accomplish in four hours what it would take a landscaping crew four days to complete.</a:t>
            </a:r>
          </a:p>
        </p:txBody>
      </p:sp>
    </p:spTree>
    <p:extLst>
      <p:ext uri="{BB962C8B-B14F-4D97-AF65-F5344CB8AC3E}">
        <p14:creationId xmlns:p14="http://schemas.microsoft.com/office/powerpoint/2010/main" val="1651062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194816"/>
            <a:ext cx="11645900" cy="5388863"/>
          </a:xfrm>
        </p:spPr>
        <p:txBody>
          <a:bodyPr>
            <a:normAutofit/>
          </a:bodyPr>
          <a:lstStyle/>
          <a:p>
            <a:pPr marL="0" indent="0">
              <a:lnSpc>
                <a:spcPct val="200000"/>
              </a:lnSpc>
              <a:buNone/>
            </a:pPr>
            <a:r>
              <a:rPr lang="en-US" b="1" i="1" dirty="0">
                <a:solidFill>
                  <a:schemeClr val="accent6">
                    <a:lumMod val="75000"/>
                  </a:schemeClr>
                </a:solidFill>
              </a:rPr>
              <a:t>3- High level of expertise</a:t>
            </a:r>
          </a:p>
          <a:p>
            <a:pPr>
              <a:lnSpc>
                <a:spcPct val="200000"/>
              </a:lnSpc>
            </a:pPr>
            <a:r>
              <a:rPr lang="en-US" dirty="0"/>
              <a:t>A high level of expertise and technology can be brought to bear on the project. </a:t>
            </a:r>
          </a:p>
          <a:p>
            <a:pPr>
              <a:lnSpc>
                <a:spcPct val="200000"/>
              </a:lnSpc>
            </a:pPr>
            <a:r>
              <a:rPr lang="en-US" dirty="0"/>
              <a:t>A company no longer has to keep up with technological advances. </a:t>
            </a:r>
          </a:p>
          <a:p>
            <a:pPr>
              <a:lnSpc>
                <a:spcPct val="200000"/>
              </a:lnSpc>
            </a:pPr>
            <a:r>
              <a:rPr lang="en-US" dirty="0"/>
              <a:t>Instead, it can focus on developing its core competencies and hire firms with the know-how to work on relevant segments of the project.</a:t>
            </a:r>
          </a:p>
        </p:txBody>
      </p:sp>
    </p:spTree>
    <p:extLst>
      <p:ext uri="{BB962C8B-B14F-4D97-AF65-F5344CB8AC3E}">
        <p14:creationId xmlns:p14="http://schemas.microsoft.com/office/powerpoint/2010/main" val="791701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377696"/>
            <a:ext cx="11645900" cy="5205983"/>
          </a:xfrm>
        </p:spPr>
        <p:txBody>
          <a:bodyPr>
            <a:normAutofit/>
          </a:bodyPr>
          <a:lstStyle/>
          <a:p>
            <a:pPr marL="0" indent="0">
              <a:lnSpc>
                <a:spcPct val="200000"/>
              </a:lnSpc>
              <a:buNone/>
            </a:pPr>
            <a:r>
              <a:rPr lang="en-US" b="1" i="1" dirty="0">
                <a:solidFill>
                  <a:schemeClr val="accent6">
                    <a:lumMod val="75000"/>
                  </a:schemeClr>
                </a:solidFill>
              </a:rPr>
              <a:t>4- Flexibility</a:t>
            </a:r>
          </a:p>
          <a:p>
            <a:pPr>
              <a:lnSpc>
                <a:spcPct val="200000"/>
              </a:lnSpc>
            </a:pPr>
            <a:r>
              <a:rPr lang="en-US" dirty="0"/>
              <a:t>Organizations are no longer constrained by their own resources but can pursue a wide range of projects by combining their resources with talents of other companies. </a:t>
            </a:r>
          </a:p>
          <a:p>
            <a:pPr>
              <a:lnSpc>
                <a:spcPct val="200000"/>
              </a:lnSpc>
            </a:pPr>
            <a:r>
              <a:rPr lang="en-US" dirty="0"/>
              <a:t>Small companies can instantly go global by working with foreign partners.</a:t>
            </a:r>
          </a:p>
        </p:txBody>
      </p:sp>
    </p:spTree>
    <p:extLst>
      <p:ext uri="{BB962C8B-B14F-4D97-AF65-F5344CB8AC3E}">
        <p14:creationId xmlns:p14="http://schemas.microsoft.com/office/powerpoint/2010/main" val="4136089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Disadvantages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341120"/>
            <a:ext cx="11645900" cy="5242559"/>
          </a:xfrm>
        </p:spPr>
        <p:txBody>
          <a:bodyPr>
            <a:normAutofit/>
          </a:bodyPr>
          <a:lstStyle/>
          <a:p>
            <a:pPr marL="457200" indent="-457200">
              <a:lnSpc>
                <a:spcPct val="200000"/>
              </a:lnSpc>
              <a:buFont typeface="+mj-lt"/>
              <a:buAutoNum type="arabicPeriod"/>
            </a:pPr>
            <a:r>
              <a:rPr lang="en-US" b="1" i="1" dirty="0">
                <a:solidFill>
                  <a:srgbClr val="C00000"/>
                </a:solidFill>
              </a:rPr>
              <a:t>Coordination breakdowns</a:t>
            </a:r>
          </a:p>
          <a:p>
            <a:pPr marL="457200" indent="-457200">
              <a:lnSpc>
                <a:spcPct val="200000"/>
              </a:lnSpc>
              <a:buFont typeface="+mj-lt"/>
              <a:buAutoNum type="arabicPeriod"/>
            </a:pPr>
            <a:r>
              <a:rPr lang="en-US" b="1" i="1" dirty="0">
                <a:solidFill>
                  <a:srgbClr val="C00000"/>
                </a:solidFill>
              </a:rPr>
              <a:t>Loss of control</a:t>
            </a:r>
          </a:p>
          <a:p>
            <a:pPr marL="457200" indent="-457200">
              <a:lnSpc>
                <a:spcPct val="200000"/>
              </a:lnSpc>
              <a:buFont typeface="+mj-lt"/>
              <a:buAutoNum type="arabicPeriod"/>
            </a:pPr>
            <a:r>
              <a:rPr lang="en-US" b="1" i="1" dirty="0">
                <a:solidFill>
                  <a:srgbClr val="C00000"/>
                </a:solidFill>
              </a:rPr>
              <a:t>Conflict</a:t>
            </a:r>
          </a:p>
          <a:p>
            <a:pPr marL="457200" indent="-457200">
              <a:lnSpc>
                <a:spcPct val="200000"/>
              </a:lnSpc>
              <a:buFont typeface="+mj-lt"/>
              <a:buAutoNum type="arabicPeriod"/>
            </a:pPr>
            <a:r>
              <a:rPr lang="en-US" b="1" i="1" dirty="0">
                <a:solidFill>
                  <a:srgbClr val="C00000"/>
                </a:solidFill>
              </a:rPr>
              <a:t>Security issues</a:t>
            </a:r>
          </a:p>
          <a:p>
            <a:pPr marL="457200" indent="-457200">
              <a:lnSpc>
                <a:spcPct val="200000"/>
              </a:lnSpc>
              <a:buFont typeface="+mj-lt"/>
              <a:buAutoNum type="arabicPeriod"/>
            </a:pPr>
            <a:r>
              <a:rPr lang="en-US" b="1" i="1" dirty="0">
                <a:solidFill>
                  <a:srgbClr val="C00000"/>
                </a:solidFill>
              </a:rPr>
              <a:t>Political hot potato</a:t>
            </a:r>
          </a:p>
        </p:txBody>
      </p:sp>
    </p:spTree>
    <p:extLst>
      <p:ext uri="{BB962C8B-B14F-4D97-AF65-F5344CB8AC3E}">
        <p14:creationId xmlns:p14="http://schemas.microsoft.com/office/powerpoint/2010/main" val="288365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Disadvantages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341120"/>
            <a:ext cx="11645900" cy="5242559"/>
          </a:xfrm>
        </p:spPr>
        <p:txBody>
          <a:bodyPr>
            <a:normAutofit/>
          </a:bodyPr>
          <a:lstStyle/>
          <a:p>
            <a:pPr marL="0" indent="0">
              <a:lnSpc>
                <a:spcPct val="200000"/>
              </a:lnSpc>
              <a:buNone/>
            </a:pPr>
            <a:r>
              <a:rPr lang="en-US" b="1" i="1" dirty="0">
                <a:solidFill>
                  <a:srgbClr val="C00000"/>
                </a:solidFill>
              </a:rPr>
              <a:t>1- Coordination breakdowns</a:t>
            </a:r>
          </a:p>
          <a:p>
            <a:pPr>
              <a:lnSpc>
                <a:spcPct val="200000"/>
              </a:lnSpc>
            </a:pPr>
            <a:r>
              <a:rPr lang="en-US" dirty="0"/>
              <a:t>Coordination of professionals from different organizations can be challenging, especially if the project work requires close collaboration and mutual adjustment. </a:t>
            </a:r>
          </a:p>
          <a:p>
            <a:pPr>
              <a:lnSpc>
                <a:spcPct val="200000"/>
              </a:lnSpc>
            </a:pPr>
            <a:r>
              <a:rPr lang="en-US" dirty="0"/>
              <a:t>Breakdowns are worsened by physical separation with people working in different buildings, different cities, if not different countries.</a:t>
            </a:r>
          </a:p>
        </p:txBody>
      </p:sp>
    </p:spTree>
    <p:extLst>
      <p:ext uri="{BB962C8B-B14F-4D97-AF65-F5344CB8AC3E}">
        <p14:creationId xmlns:p14="http://schemas.microsoft.com/office/powerpoint/2010/main" val="9289006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Disadvantages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341120"/>
            <a:ext cx="11645900" cy="5242559"/>
          </a:xfrm>
        </p:spPr>
        <p:txBody>
          <a:bodyPr>
            <a:normAutofit/>
          </a:bodyPr>
          <a:lstStyle/>
          <a:p>
            <a:pPr marL="0" indent="0">
              <a:lnSpc>
                <a:spcPct val="200000"/>
              </a:lnSpc>
              <a:buNone/>
            </a:pPr>
            <a:r>
              <a:rPr lang="en-US" b="1" i="1" dirty="0">
                <a:solidFill>
                  <a:srgbClr val="C00000"/>
                </a:solidFill>
              </a:rPr>
              <a:t>2- Loss of control</a:t>
            </a:r>
          </a:p>
          <a:p>
            <a:pPr>
              <a:lnSpc>
                <a:spcPct val="200000"/>
              </a:lnSpc>
            </a:pPr>
            <a:r>
              <a:rPr lang="en-US" dirty="0"/>
              <a:t>There is potential loss of control over the project. </a:t>
            </a:r>
          </a:p>
          <a:p>
            <a:pPr>
              <a:lnSpc>
                <a:spcPct val="200000"/>
              </a:lnSpc>
            </a:pPr>
            <a:r>
              <a:rPr lang="en-US" dirty="0"/>
              <a:t>The core team depends on other organizations that they have no direct authority over. </a:t>
            </a:r>
          </a:p>
          <a:p>
            <a:pPr>
              <a:lnSpc>
                <a:spcPct val="200000"/>
              </a:lnSpc>
            </a:pPr>
            <a:r>
              <a:rPr lang="en-US" dirty="0"/>
              <a:t>While long-term survival of participating organizations depends on performance, a project may falter when one partner fails to deliver.</a:t>
            </a:r>
          </a:p>
        </p:txBody>
      </p:sp>
    </p:spTree>
    <p:extLst>
      <p:ext uri="{BB962C8B-B14F-4D97-AF65-F5344CB8AC3E}">
        <p14:creationId xmlns:p14="http://schemas.microsoft.com/office/powerpoint/2010/main" val="2555502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Disadvantages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341120"/>
            <a:ext cx="11645900" cy="5242559"/>
          </a:xfrm>
        </p:spPr>
        <p:txBody>
          <a:bodyPr>
            <a:normAutofit/>
          </a:bodyPr>
          <a:lstStyle/>
          <a:p>
            <a:pPr marL="0" indent="0">
              <a:lnSpc>
                <a:spcPct val="200000"/>
              </a:lnSpc>
              <a:buNone/>
            </a:pPr>
            <a:r>
              <a:rPr lang="en-US" b="1" i="1" dirty="0">
                <a:solidFill>
                  <a:srgbClr val="C00000"/>
                </a:solidFill>
              </a:rPr>
              <a:t>3- Conflict</a:t>
            </a:r>
          </a:p>
          <a:p>
            <a:pPr>
              <a:lnSpc>
                <a:spcPct val="200000"/>
              </a:lnSpc>
            </a:pPr>
            <a:r>
              <a:rPr lang="en-US" dirty="0"/>
              <a:t>Projects are more likely to to interpersonal conflict since the different participants do not share the same values, priorities, and culture. </a:t>
            </a:r>
          </a:p>
          <a:p>
            <a:pPr>
              <a:lnSpc>
                <a:spcPct val="200000"/>
              </a:lnSpc>
            </a:pPr>
            <a:r>
              <a:rPr lang="en-US" dirty="0"/>
              <a:t>Trust, which is essential to project success, can be difficult to forge when interactions are limited, and people come from different organizations.</a:t>
            </a:r>
          </a:p>
        </p:txBody>
      </p:sp>
    </p:spTree>
    <p:extLst>
      <p:ext uri="{BB962C8B-B14F-4D97-AF65-F5344CB8AC3E}">
        <p14:creationId xmlns:p14="http://schemas.microsoft.com/office/powerpoint/2010/main" val="8628721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Disadvantages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341120"/>
            <a:ext cx="11645900" cy="5242559"/>
          </a:xfrm>
        </p:spPr>
        <p:txBody>
          <a:bodyPr>
            <a:normAutofit/>
          </a:bodyPr>
          <a:lstStyle/>
          <a:p>
            <a:pPr marL="0" indent="0">
              <a:lnSpc>
                <a:spcPct val="200000"/>
              </a:lnSpc>
              <a:buNone/>
            </a:pPr>
            <a:r>
              <a:rPr lang="en-US" b="1" i="1" dirty="0">
                <a:solidFill>
                  <a:srgbClr val="C00000"/>
                </a:solidFill>
              </a:rPr>
              <a:t>4- Security issues</a:t>
            </a:r>
          </a:p>
          <a:p>
            <a:pPr>
              <a:lnSpc>
                <a:spcPct val="200000"/>
              </a:lnSpc>
            </a:pPr>
            <a:r>
              <a:rPr lang="en-US" dirty="0"/>
              <a:t>Depending on the nature of the project, trade and business secrets may be revealed. </a:t>
            </a:r>
          </a:p>
          <a:p>
            <a:pPr>
              <a:lnSpc>
                <a:spcPct val="200000"/>
              </a:lnSpc>
            </a:pPr>
            <a:r>
              <a:rPr lang="en-US" dirty="0"/>
              <a:t>This can be problematic if the contractor also works for your competitor. </a:t>
            </a:r>
          </a:p>
          <a:p>
            <a:pPr>
              <a:lnSpc>
                <a:spcPct val="200000"/>
              </a:lnSpc>
            </a:pPr>
            <a:r>
              <a:rPr lang="en-US" dirty="0"/>
              <a:t>Confidentiality is another concern and companies have to be very careful when outsourcing processes like payroll, medical transcriptions, and insurance information.</a:t>
            </a:r>
          </a:p>
        </p:txBody>
      </p:sp>
    </p:spTree>
    <p:extLst>
      <p:ext uri="{BB962C8B-B14F-4D97-AF65-F5344CB8AC3E}">
        <p14:creationId xmlns:p14="http://schemas.microsoft.com/office/powerpoint/2010/main" val="1120626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Disadvantages of Outsourcing</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914400"/>
            <a:ext cx="11645900" cy="5669279"/>
          </a:xfrm>
        </p:spPr>
        <p:txBody>
          <a:bodyPr>
            <a:normAutofit fontScale="92500" lnSpcReduction="10000"/>
          </a:bodyPr>
          <a:lstStyle/>
          <a:p>
            <a:pPr marL="0" indent="0">
              <a:lnSpc>
                <a:spcPct val="170000"/>
              </a:lnSpc>
              <a:buNone/>
            </a:pPr>
            <a:r>
              <a:rPr lang="en-US" b="1" i="1" dirty="0">
                <a:solidFill>
                  <a:srgbClr val="C00000"/>
                </a:solidFill>
              </a:rPr>
              <a:t>5- Political hot potato</a:t>
            </a:r>
          </a:p>
          <a:p>
            <a:pPr>
              <a:lnSpc>
                <a:spcPct val="170000"/>
              </a:lnSpc>
            </a:pPr>
            <a:r>
              <a:rPr lang="en-US" dirty="0"/>
              <a:t>Foreign outsourcing of work is perceived as a major cause of underemployment </a:t>
            </a:r>
          </a:p>
          <a:p>
            <a:pPr>
              <a:lnSpc>
                <a:spcPct val="170000"/>
              </a:lnSpc>
            </a:pPr>
            <a:r>
              <a:rPr lang="en-US" dirty="0"/>
              <a:t>companies are under increased pressure to keep jobs local.</a:t>
            </a:r>
          </a:p>
          <a:p>
            <a:pPr>
              <a:lnSpc>
                <a:spcPct val="170000"/>
              </a:lnSpc>
            </a:pPr>
            <a:r>
              <a:rPr lang="en-US" dirty="0"/>
              <a:t>Few people disagree that reducing costs is the primary motive behind outsourcing project work. </a:t>
            </a:r>
          </a:p>
          <a:p>
            <a:pPr>
              <a:lnSpc>
                <a:spcPct val="170000"/>
              </a:lnSpc>
            </a:pPr>
            <a:r>
              <a:rPr lang="en-US" dirty="0"/>
              <a:t>However, there are limits to outsourcing there appears to be a shift away from simply nailing the best low-cost deal to securing services from companies that provide the best value in terms of both cost and performance.</a:t>
            </a:r>
          </a:p>
          <a:p>
            <a:pPr>
              <a:lnSpc>
                <a:spcPct val="170000"/>
              </a:lnSpc>
            </a:pPr>
            <a:r>
              <a:rPr lang="en-US" dirty="0"/>
              <a:t>Performance is not limited to simply the quality of specific work but also ability to collaborate and work together. “Can we work with these people?”</a:t>
            </a:r>
          </a:p>
        </p:txBody>
      </p:sp>
    </p:spTree>
    <p:extLst>
      <p:ext uri="{BB962C8B-B14F-4D97-AF65-F5344CB8AC3E}">
        <p14:creationId xmlns:p14="http://schemas.microsoft.com/office/powerpoint/2010/main" val="605549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633216" y="674126"/>
            <a:ext cx="8520684" cy="4726929"/>
          </a:xfrm>
        </p:spPr>
        <p:txBody>
          <a:bodyPr>
            <a:normAutofit fontScale="92500"/>
          </a:bodyPr>
          <a:lstStyle/>
          <a:p>
            <a:pPr marL="401638" indent="-401638">
              <a:buNone/>
            </a:pPr>
            <a:r>
              <a:rPr lang="en-US" altLang="en-US" sz="4400" kern="1200" dirty="0">
                <a:solidFill>
                  <a:schemeClr val="accent5">
                    <a:lumMod val="75000"/>
                  </a:schemeClr>
                </a:solidFill>
                <a:latin typeface="Amasis MT Pro Black" panose="020B0604020202020204" pitchFamily="18" charset="0"/>
              </a:rPr>
              <a:t>- Partnering Relationships versus Traditional Practices</a:t>
            </a:r>
          </a:p>
          <a:p>
            <a:pPr marL="341313" indent="-341313">
              <a:buNone/>
            </a:pPr>
            <a:r>
              <a:rPr lang="en-US" altLang="en-US" sz="4400" kern="1200" dirty="0">
                <a:solidFill>
                  <a:schemeClr val="accent5">
                    <a:lumMod val="75000"/>
                  </a:schemeClr>
                </a:solidFill>
                <a:latin typeface="Amasis MT Pro Black" panose="020B0604020202020204" pitchFamily="18" charset="0"/>
              </a:rPr>
              <a:t>- Best Practices in Outsourcing Project Work</a:t>
            </a:r>
          </a:p>
        </p:txBody>
      </p:sp>
      <p:pic>
        <p:nvPicPr>
          <p:cNvPr id="6" name="Picture 5">
            <a:extLst>
              <a:ext uri="{FF2B5EF4-FFF2-40B4-BE49-F238E27FC236}">
                <a16:creationId xmlns:a16="http://schemas.microsoft.com/office/drawing/2014/main" id="{ADA45A94-63A5-461C-B875-B87BE290766E}"/>
              </a:ext>
            </a:extLst>
          </p:cNvPr>
          <p:cNvPicPr>
            <a:picLocks noChangeAspect="1"/>
          </p:cNvPicPr>
          <p:nvPr/>
        </p:nvPicPr>
        <p:blipFill>
          <a:blip r:embed="rId3"/>
          <a:stretch>
            <a:fillRect/>
          </a:stretch>
        </p:blipFill>
        <p:spPr>
          <a:xfrm>
            <a:off x="307269" y="2417042"/>
            <a:ext cx="2981325" cy="1533525"/>
          </a:xfrm>
          <a:prstGeom prst="rect">
            <a:avLst/>
          </a:prstGeom>
        </p:spPr>
      </p:pic>
    </p:spTree>
    <p:extLst>
      <p:ext uri="{BB962C8B-B14F-4D97-AF65-F5344CB8AC3E}">
        <p14:creationId xmlns:p14="http://schemas.microsoft.com/office/powerpoint/2010/main" val="40430866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87D5D005-06F3-4582-B552-86DFB34B5D48}"/>
              </a:ext>
            </a:extLst>
          </p:cNvPr>
          <p:cNvSpPr>
            <a:spLocks noGrp="1" noChangeArrowheads="1"/>
          </p:cNvSpPr>
          <p:nvPr>
            <p:ph type="title"/>
          </p:nvPr>
        </p:nvSpPr>
        <p:spPr>
          <a:xfrm>
            <a:off x="353568" y="0"/>
            <a:ext cx="9774683" cy="1219200"/>
          </a:xfrm>
          <a:solidFill>
            <a:srgbClr val="FFC000"/>
          </a:solidFill>
        </p:spPr>
        <p:txBody>
          <a:bodyPr>
            <a:normAutofit/>
          </a:bodyPr>
          <a:lstStyle/>
          <a:p>
            <a:pPr eaLnBrk="1" hangingPunct="1">
              <a:defRPr/>
            </a:pPr>
            <a:r>
              <a:rPr lang="en-US" sz="4000" dirty="0"/>
              <a:t>Key Practices in Partnering Relationships </a:t>
            </a:r>
            <a:br>
              <a:rPr lang="en-US" sz="4000" dirty="0"/>
            </a:br>
            <a:r>
              <a:rPr lang="en-US" sz="4000" dirty="0"/>
              <a:t>versus Traditional Practices</a:t>
            </a:r>
          </a:p>
        </p:txBody>
      </p:sp>
      <p:sp>
        <p:nvSpPr>
          <p:cNvPr id="9219" name="Text Box 3">
            <a:extLst>
              <a:ext uri="{FF2B5EF4-FFF2-40B4-BE49-F238E27FC236}">
                <a16:creationId xmlns:a16="http://schemas.microsoft.com/office/drawing/2014/main" id="{CF3E1186-B61C-46FE-B5F2-51D9AA5A94F5}"/>
              </a:ext>
            </a:extLst>
          </p:cNvPr>
          <p:cNvSpPr txBox="1">
            <a:spLocks noChangeArrowheads="1"/>
          </p:cNvSpPr>
          <p:nvPr/>
        </p:nvSpPr>
        <p:spPr bwMode="auto">
          <a:xfrm>
            <a:off x="8931276" y="6080125"/>
            <a:ext cx="12795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algn="r" eaLnBrk="1" hangingPunct="1">
              <a:spcBef>
                <a:spcPct val="50000"/>
              </a:spcBef>
            </a:pPr>
            <a:r>
              <a:rPr lang="en-US" altLang="en-US" sz="1200" b="1">
                <a:solidFill>
                  <a:schemeClr val="bg1"/>
                </a:solidFill>
              </a:rPr>
              <a:t>TABLE 12.1</a:t>
            </a:r>
            <a:endParaRPr lang="en-US" altLang="en-US" sz="1200" b="1">
              <a:solidFill>
                <a:schemeClr val="bg1"/>
              </a:solidFill>
              <a:cs typeface="Arial" panose="020B0604020202020204" pitchFamily="34" charset="0"/>
            </a:endParaRPr>
          </a:p>
        </p:txBody>
      </p:sp>
      <p:sp>
        <p:nvSpPr>
          <p:cNvPr id="9220" name="Rectangle 4">
            <a:extLst>
              <a:ext uri="{FF2B5EF4-FFF2-40B4-BE49-F238E27FC236}">
                <a16:creationId xmlns:a16="http://schemas.microsoft.com/office/drawing/2014/main" id="{04498F75-1B38-430D-B876-8A634EBD1580}"/>
              </a:ext>
            </a:extLst>
          </p:cNvPr>
          <p:cNvSpPr>
            <a:spLocks noChangeArrowheads="1"/>
          </p:cNvSpPr>
          <p:nvPr/>
        </p:nvSpPr>
        <p:spPr bwMode="auto">
          <a:xfrm>
            <a:off x="171006" y="1313371"/>
            <a:ext cx="5742432" cy="5236755"/>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lnSpc>
                <a:spcPct val="150000"/>
              </a:lnSpc>
              <a:spcBef>
                <a:spcPct val="20000"/>
              </a:spcBef>
            </a:pPr>
            <a:r>
              <a:rPr lang="en-US" altLang="en-US" sz="2000" b="1" dirty="0"/>
              <a:t>Partnering Relationships</a:t>
            </a:r>
            <a:br>
              <a:rPr lang="en-US" altLang="en-US" sz="2000" b="1" dirty="0"/>
            </a:br>
            <a:r>
              <a:rPr lang="en-US" altLang="en-US" sz="2000" i="1" dirty="0"/>
              <a:t>Mutual trust </a:t>
            </a:r>
            <a:r>
              <a:rPr lang="en-US" altLang="en-US" sz="2000" dirty="0"/>
              <a:t>forms the basis for strong working relationships.</a:t>
            </a:r>
            <a:endParaRPr lang="en-US" altLang="en-US" sz="2000" i="1" dirty="0">
              <a:solidFill>
                <a:srgbClr val="CC3300"/>
              </a:solidFill>
            </a:endParaRPr>
          </a:p>
          <a:p>
            <a:pPr eaLnBrk="1" hangingPunct="1">
              <a:lnSpc>
                <a:spcPct val="150000"/>
              </a:lnSpc>
              <a:spcBef>
                <a:spcPct val="20000"/>
              </a:spcBef>
            </a:pPr>
            <a:r>
              <a:rPr lang="en-US" altLang="en-US" sz="2000" i="1" dirty="0">
                <a:solidFill>
                  <a:srgbClr val="CC3300"/>
                </a:solidFill>
              </a:rPr>
              <a:t>Shared goals and objectives </a:t>
            </a:r>
            <a:r>
              <a:rPr lang="en-US" altLang="en-US" sz="2000" dirty="0">
                <a:solidFill>
                  <a:srgbClr val="CC3300"/>
                </a:solidFill>
              </a:rPr>
              <a:t>ensure common direction.</a:t>
            </a:r>
            <a:br>
              <a:rPr lang="en-US" altLang="en-US" sz="2000" dirty="0">
                <a:solidFill>
                  <a:srgbClr val="CC3300"/>
                </a:solidFill>
              </a:rPr>
            </a:br>
            <a:r>
              <a:rPr lang="en-US" altLang="en-US" sz="2000" i="1" dirty="0"/>
              <a:t>Joint project team </a:t>
            </a:r>
            <a:r>
              <a:rPr lang="en-US" altLang="en-US" sz="2000" dirty="0"/>
              <a:t>exists with high level of interaction.</a:t>
            </a:r>
            <a:br>
              <a:rPr lang="en-US" altLang="en-US" sz="2000" dirty="0"/>
            </a:br>
            <a:r>
              <a:rPr lang="en-US" altLang="en-US" sz="2000" i="1" dirty="0">
                <a:solidFill>
                  <a:srgbClr val="CC3300"/>
                </a:solidFill>
              </a:rPr>
              <a:t>Open communications </a:t>
            </a:r>
            <a:r>
              <a:rPr lang="en-US" altLang="en-US" sz="2000" dirty="0">
                <a:solidFill>
                  <a:srgbClr val="CC3300"/>
                </a:solidFill>
              </a:rPr>
              <a:t>avoid misdirection and bolster effective working relationships.</a:t>
            </a:r>
            <a:endParaRPr lang="en-US" altLang="en-US" sz="2000" dirty="0"/>
          </a:p>
          <a:p>
            <a:pPr eaLnBrk="1" hangingPunct="1">
              <a:lnSpc>
                <a:spcPct val="150000"/>
              </a:lnSpc>
              <a:spcBef>
                <a:spcPct val="20000"/>
              </a:spcBef>
            </a:pPr>
            <a:r>
              <a:rPr lang="en-US" altLang="en-US" sz="2000" i="1" dirty="0"/>
              <a:t>Long-term commitment </a:t>
            </a:r>
            <a:r>
              <a:rPr lang="en-US" altLang="en-US" sz="2000" dirty="0"/>
              <a:t>provides the opportunity to attain continuous improvement.</a:t>
            </a:r>
          </a:p>
        </p:txBody>
      </p:sp>
      <p:sp>
        <p:nvSpPr>
          <p:cNvPr id="9221" name="Rectangle 5">
            <a:extLst>
              <a:ext uri="{FF2B5EF4-FFF2-40B4-BE49-F238E27FC236}">
                <a16:creationId xmlns:a16="http://schemas.microsoft.com/office/drawing/2014/main" id="{19DCB7C7-6F20-45DD-91D2-7E7E2EFD4391}"/>
              </a:ext>
            </a:extLst>
          </p:cNvPr>
          <p:cNvSpPr>
            <a:spLocks noChangeArrowheads="1"/>
          </p:cNvSpPr>
          <p:nvPr/>
        </p:nvSpPr>
        <p:spPr bwMode="auto">
          <a:xfrm>
            <a:off x="6096000" y="1276795"/>
            <a:ext cx="5742432" cy="5249835"/>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lnSpc>
                <a:spcPct val="150000"/>
              </a:lnSpc>
              <a:spcBef>
                <a:spcPct val="20000"/>
              </a:spcBef>
            </a:pPr>
            <a:r>
              <a:rPr lang="en-US" altLang="en-US" sz="2000" b="1" dirty="0"/>
              <a:t>Traditional Practices</a:t>
            </a:r>
            <a:br>
              <a:rPr lang="en-US" altLang="en-US" sz="2000" b="1" dirty="0"/>
            </a:br>
            <a:r>
              <a:rPr lang="en-US" altLang="en-US" sz="2000" b="1" dirty="0"/>
              <a:t> </a:t>
            </a:r>
            <a:r>
              <a:rPr lang="en-US" altLang="en-US" sz="2000" dirty="0"/>
              <a:t>Suspicion and distrust; each party is wary of the other.</a:t>
            </a:r>
          </a:p>
          <a:p>
            <a:pPr eaLnBrk="1" hangingPunct="1">
              <a:lnSpc>
                <a:spcPct val="150000"/>
              </a:lnSpc>
              <a:spcBef>
                <a:spcPct val="20000"/>
              </a:spcBef>
            </a:pPr>
            <a:r>
              <a:rPr lang="en-US" altLang="en-US" sz="2000" dirty="0">
                <a:solidFill>
                  <a:srgbClr val="CC3300"/>
                </a:solidFill>
              </a:rPr>
              <a:t>Each party’s goals and objectives, while similar, are geared to what is best for them.</a:t>
            </a:r>
            <a:endParaRPr lang="en-US" altLang="en-US" sz="2000" dirty="0"/>
          </a:p>
          <a:p>
            <a:pPr eaLnBrk="1" hangingPunct="1">
              <a:lnSpc>
                <a:spcPct val="150000"/>
              </a:lnSpc>
              <a:spcBef>
                <a:spcPct val="20000"/>
              </a:spcBef>
            </a:pPr>
            <a:r>
              <a:rPr lang="en-US" altLang="en-US" sz="2000" dirty="0"/>
              <a:t>Independent project teams; teams are spatially separated with managed interactions.</a:t>
            </a:r>
          </a:p>
          <a:p>
            <a:pPr eaLnBrk="1" hangingPunct="1">
              <a:lnSpc>
                <a:spcPct val="150000"/>
              </a:lnSpc>
              <a:spcBef>
                <a:spcPct val="20000"/>
              </a:spcBef>
            </a:pPr>
            <a:r>
              <a:rPr lang="en-US" altLang="en-US" sz="2000" dirty="0">
                <a:solidFill>
                  <a:srgbClr val="CC3300"/>
                </a:solidFill>
              </a:rPr>
              <a:t>Communications are structured and guarded.</a:t>
            </a:r>
            <a:endParaRPr lang="en-US" altLang="en-US" sz="2000" dirty="0"/>
          </a:p>
          <a:p>
            <a:pPr eaLnBrk="1" hangingPunct="1">
              <a:lnSpc>
                <a:spcPct val="150000"/>
              </a:lnSpc>
              <a:spcBef>
                <a:spcPct val="20000"/>
              </a:spcBef>
            </a:pPr>
            <a:endParaRPr lang="en-US" altLang="en-US" sz="2000" dirty="0"/>
          </a:p>
          <a:p>
            <a:pPr eaLnBrk="1" hangingPunct="1">
              <a:lnSpc>
                <a:spcPct val="150000"/>
              </a:lnSpc>
              <a:spcBef>
                <a:spcPct val="20000"/>
              </a:spcBef>
            </a:pPr>
            <a:r>
              <a:rPr lang="en-US" altLang="en-US" sz="2000" dirty="0"/>
              <a:t>Single project contracting is normal.</a:t>
            </a:r>
          </a:p>
          <a:p>
            <a:pPr eaLnBrk="1" hangingPunct="1">
              <a:lnSpc>
                <a:spcPct val="150000"/>
              </a:lnSpc>
              <a:spcBef>
                <a:spcPct val="20000"/>
              </a:spcBef>
            </a:pPr>
            <a:endParaRPr lang="en-US" altLang="en-US" dirty="0"/>
          </a:p>
        </p:txBody>
      </p:sp>
      <p:sp>
        <p:nvSpPr>
          <p:cNvPr id="9222" name="Line 6">
            <a:extLst>
              <a:ext uri="{FF2B5EF4-FFF2-40B4-BE49-F238E27FC236}">
                <a16:creationId xmlns:a16="http://schemas.microsoft.com/office/drawing/2014/main" id="{BEFE2E2C-01FF-476B-95F3-3073697BC517}"/>
              </a:ext>
            </a:extLst>
          </p:cNvPr>
          <p:cNvSpPr>
            <a:spLocks noChangeShapeType="1"/>
          </p:cNvSpPr>
          <p:nvPr/>
        </p:nvSpPr>
        <p:spPr bwMode="auto">
          <a:xfrm flipV="1">
            <a:off x="171006" y="1792223"/>
            <a:ext cx="11849988" cy="7315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square">
            <a:spAutoFit/>
          </a:bodyPr>
          <a:lstStyle/>
          <a:p>
            <a:endParaRPr lang="en-US"/>
          </a:p>
        </p:txBody>
      </p:sp>
      <p:sp>
        <p:nvSpPr>
          <p:cNvPr id="7" name="Line 6">
            <a:extLst>
              <a:ext uri="{FF2B5EF4-FFF2-40B4-BE49-F238E27FC236}">
                <a16:creationId xmlns:a16="http://schemas.microsoft.com/office/drawing/2014/main" id="{662F2CE4-7475-406D-9559-07CD0E067F70}"/>
              </a:ext>
            </a:extLst>
          </p:cNvPr>
          <p:cNvSpPr>
            <a:spLocks noChangeShapeType="1"/>
          </p:cNvSpPr>
          <p:nvPr/>
        </p:nvSpPr>
        <p:spPr bwMode="auto">
          <a:xfrm>
            <a:off x="5913438" y="1423099"/>
            <a:ext cx="0" cy="527333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square">
            <a:spAutoFit/>
          </a:bodyPr>
          <a:lstStyle/>
          <a:p>
            <a:endParaRPr lang="en-US"/>
          </a:p>
        </p:txBody>
      </p:sp>
      <p:sp>
        <p:nvSpPr>
          <p:cNvPr id="8" name="Slide Number Placeholder 4">
            <a:extLst>
              <a:ext uri="{FF2B5EF4-FFF2-40B4-BE49-F238E27FC236}">
                <a16:creationId xmlns:a16="http://schemas.microsoft.com/office/drawing/2014/main" id="{16A54170-74F4-4186-8DFB-94067C19E639}"/>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BAD695E1-061E-4528-9BAB-DBCF3EED1026}"/>
              </a:ext>
            </a:extLst>
          </p:cNvPr>
          <p:cNvSpPr>
            <a:spLocks noGrp="1" noChangeArrowheads="1"/>
          </p:cNvSpPr>
          <p:nvPr>
            <p:ph type="title"/>
          </p:nvPr>
        </p:nvSpPr>
        <p:spPr>
          <a:xfrm>
            <a:off x="292608" y="-1"/>
            <a:ext cx="10460735" cy="1263649"/>
          </a:xfrm>
          <a:solidFill>
            <a:srgbClr val="FFC000"/>
          </a:solidFill>
        </p:spPr>
        <p:txBody>
          <a:bodyPr vert="horz" lIns="91440" tIns="45720" rIns="91440" bIns="45720" rtlCol="0" anchor="ctr">
            <a:normAutofit/>
          </a:bodyPr>
          <a:lstStyle/>
          <a:p>
            <a:r>
              <a:rPr lang="en-US" sz="4000" dirty="0"/>
              <a:t>Key Practices in Partnering Relationships </a:t>
            </a:r>
            <a:br>
              <a:rPr lang="en-US" sz="4000" dirty="0"/>
            </a:br>
            <a:r>
              <a:rPr lang="en-US" sz="4000" dirty="0"/>
              <a:t>versus Traditional Practices </a:t>
            </a:r>
            <a:r>
              <a:rPr lang="en-US" sz="2800" dirty="0"/>
              <a:t>(cont’d)</a:t>
            </a:r>
            <a:endParaRPr lang="en-US" sz="4000" dirty="0"/>
          </a:p>
        </p:txBody>
      </p:sp>
      <p:sp>
        <p:nvSpPr>
          <p:cNvPr id="10243" name="Text Box 3">
            <a:extLst>
              <a:ext uri="{FF2B5EF4-FFF2-40B4-BE49-F238E27FC236}">
                <a16:creationId xmlns:a16="http://schemas.microsoft.com/office/drawing/2014/main" id="{B0AEADEE-2198-4BC2-B3ED-25CF449E45C8}"/>
              </a:ext>
            </a:extLst>
          </p:cNvPr>
          <p:cNvSpPr txBox="1">
            <a:spLocks noChangeArrowheads="1"/>
          </p:cNvSpPr>
          <p:nvPr/>
        </p:nvSpPr>
        <p:spPr bwMode="auto">
          <a:xfrm>
            <a:off x="8199438" y="6080125"/>
            <a:ext cx="2011362"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algn="r" eaLnBrk="1" hangingPunct="1">
              <a:spcBef>
                <a:spcPct val="50000"/>
              </a:spcBef>
            </a:pPr>
            <a:r>
              <a:rPr lang="en-US" altLang="en-US" sz="1200" b="1">
                <a:solidFill>
                  <a:schemeClr val="bg1"/>
                </a:solidFill>
              </a:rPr>
              <a:t>TABLE 12.1 (cont’d)</a:t>
            </a:r>
            <a:endParaRPr lang="en-US" altLang="en-US" sz="1200" b="1">
              <a:solidFill>
                <a:schemeClr val="bg1"/>
              </a:solidFill>
              <a:cs typeface="Arial" panose="020B0604020202020204" pitchFamily="34" charset="0"/>
            </a:endParaRPr>
          </a:p>
        </p:txBody>
      </p:sp>
      <p:sp>
        <p:nvSpPr>
          <p:cNvPr id="10244" name="Rectangle 7">
            <a:extLst>
              <a:ext uri="{FF2B5EF4-FFF2-40B4-BE49-F238E27FC236}">
                <a16:creationId xmlns:a16="http://schemas.microsoft.com/office/drawing/2014/main" id="{9497E660-A548-480D-9F46-0744B47D80F5}"/>
              </a:ext>
            </a:extLst>
          </p:cNvPr>
          <p:cNvSpPr>
            <a:spLocks noChangeArrowheads="1"/>
          </p:cNvSpPr>
          <p:nvPr/>
        </p:nvSpPr>
        <p:spPr bwMode="auto">
          <a:xfrm>
            <a:off x="24384" y="1281368"/>
            <a:ext cx="6571488" cy="5359865"/>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lnSpc>
                <a:spcPct val="150000"/>
              </a:lnSpc>
              <a:spcBef>
                <a:spcPct val="20000"/>
              </a:spcBef>
            </a:pPr>
            <a:r>
              <a:rPr lang="en-US" altLang="en-US" sz="2000" b="1" dirty="0"/>
              <a:t>Partnering Relationships</a:t>
            </a:r>
            <a:br>
              <a:rPr lang="en-US" altLang="en-US" sz="2000" b="1" dirty="0"/>
            </a:br>
            <a:r>
              <a:rPr lang="en-US" altLang="en-US" sz="2000" i="1" dirty="0"/>
              <a:t>Objective critique </a:t>
            </a:r>
            <a:r>
              <a:rPr lang="en-US" altLang="en-US" sz="2000" dirty="0"/>
              <a:t>is geared to candid assessment of performance.</a:t>
            </a:r>
            <a:endParaRPr lang="en-US" altLang="en-US" sz="2000" i="1" dirty="0"/>
          </a:p>
          <a:p>
            <a:pPr eaLnBrk="1" hangingPunct="1">
              <a:lnSpc>
                <a:spcPct val="150000"/>
              </a:lnSpc>
              <a:spcBef>
                <a:spcPct val="20000"/>
              </a:spcBef>
            </a:pPr>
            <a:r>
              <a:rPr lang="en-US" altLang="en-US" sz="2000" i="1" dirty="0">
                <a:solidFill>
                  <a:srgbClr val="CC3300"/>
                </a:solidFill>
              </a:rPr>
              <a:t>Access </a:t>
            </a:r>
            <a:r>
              <a:rPr lang="en-US" altLang="en-US" sz="2000" dirty="0">
                <a:solidFill>
                  <a:srgbClr val="CC3300"/>
                </a:solidFill>
              </a:rPr>
              <a:t>to each other’s organization resources is available. </a:t>
            </a:r>
          </a:p>
          <a:p>
            <a:pPr eaLnBrk="1" hangingPunct="1">
              <a:lnSpc>
                <a:spcPct val="150000"/>
              </a:lnSpc>
              <a:spcBef>
                <a:spcPct val="20000"/>
              </a:spcBef>
            </a:pPr>
            <a:r>
              <a:rPr lang="en-US" altLang="en-US" sz="2000" i="1" dirty="0"/>
              <a:t>Total company involvement </a:t>
            </a:r>
            <a:r>
              <a:rPr lang="en-US" altLang="en-US" sz="2000" dirty="0"/>
              <a:t>requires commitment from CEO to team members.</a:t>
            </a:r>
          </a:p>
          <a:p>
            <a:pPr eaLnBrk="1" hangingPunct="1">
              <a:lnSpc>
                <a:spcPct val="150000"/>
              </a:lnSpc>
              <a:spcBef>
                <a:spcPct val="20000"/>
              </a:spcBef>
            </a:pPr>
            <a:r>
              <a:rPr lang="en-US" altLang="en-US" sz="2000" i="1" dirty="0">
                <a:solidFill>
                  <a:srgbClr val="CC3300"/>
                </a:solidFill>
              </a:rPr>
              <a:t>Integration </a:t>
            </a:r>
            <a:r>
              <a:rPr lang="en-US" altLang="en-US" sz="2000" dirty="0">
                <a:solidFill>
                  <a:srgbClr val="CC3300"/>
                </a:solidFill>
              </a:rPr>
              <a:t>of administrative systems equipment takes place.</a:t>
            </a:r>
          </a:p>
          <a:p>
            <a:pPr eaLnBrk="1" hangingPunct="1">
              <a:lnSpc>
                <a:spcPct val="150000"/>
              </a:lnSpc>
              <a:spcBef>
                <a:spcPct val="20000"/>
              </a:spcBef>
            </a:pPr>
            <a:r>
              <a:rPr lang="en-US" altLang="en-US" sz="2000" i="1" dirty="0"/>
              <a:t>Risk is shared </a:t>
            </a:r>
            <a:r>
              <a:rPr lang="en-US" altLang="en-US" sz="2000" dirty="0"/>
              <a:t>jointly among the partners, encouraging innovation and continuous improvement.</a:t>
            </a:r>
          </a:p>
        </p:txBody>
      </p:sp>
      <p:sp>
        <p:nvSpPr>
          <p:cNvPr id="10245" name="Rectangle 8">
            <a:extLst>
              <a:ext uri="{FF2B5EF4-FFF2-40B4-BE49-F238E27FC236}">
                <a16:creationId xmlns:a16="http://schemas.microsoft.com/office/drawing/2014/main" id="{C5280475-FE57-4149-9CF3-2A7392875953}"/>
              </a:ext>
            </a:extLst>
          </p:cNvPr>
          <p:cNvSpPr>
            <a:spLocks noChangeArrowheads="1"/>
          </p:cNvSpPr>
          <p:nvPr/>
        </p:nvSpPr>
        <p:spPr bwMode="auto">
          <a:xfrm>
            <a:off x="6486144" y="1281367"/>
            <a:ext cx="5693663" cy="5359865"/>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lnSpc>
                <a:spcPct val="150000"/>
              </a:lnSpc>
              <a:spcBef>
                <a:spcPct val="20000"/>
              </a:spcBef>
            </a:pPr>
            <a:r>
              <a:rPr lang="en-US" altLang="en-US" sz="2000" b="1" dirty="0"/>
              <a:t>Traditional Practices</a:t>
            </a:r>
            <a:br>
              <a:rPr lang="en-US" altLang="en-US" sz="2000" b="1" dirty="0"/>
            </a:br>
            <a:r>
              <a:rPr lang="en-US" altLang="en-US" sz="2000" dirty="0"/>
              <a:t>Objectivity is limited due to fear of reprisal and lack of continuous improvement opportunity. 	</a:t>
            </a:r>
          </a:p>
          <a:p>
            <a:pPr eaLnBrk="1" hangingPunct="1">
              <a:lnSpc>
                <a:spcPct val="150000"/>
              </a:lnSpc>
              <a:spcBef>
                <a:spcPct val="20000"/>
              </a:spcBef>
            </a:pPr>
            <a:r>
              <a:rPr lang="en-US" altLang="en-US" sz="2000" dirty="0">
                <a:solidFill>
                  <a:srgbClr val="CC3300"/>
                </a:solidFill>
              </a:rPr>
              <a:t>Access is limited with structured procedures and self-preservation taking priority over total optimization</a:t>
            </a:r>
            <a:r>
              <a:rPr lang="en-US" altLang="en-US" sz="2000" dirty="0"/>
              <a:t>.</a:t>
            </a:r>
          </a:p>
          <a:p>
            <a:pPr eaLnBrk="1" hangingPunct="1">
              <a:lnSpc>
                <a:spcPct val="150000"/>
              </a:lnSpc>
              <a:spcBef>
                <a:spcPct val="20000"/>
              </a:spcBef>
            </a:pPr>
            <a:r>
              <a:rPr lang="en-US" altLang="en-US" sz="2000" dirty="0"/>
              <a:t>Involvement is normally limited to project-level personnel.</a:t>
            </a:r>
          </a:p>
          <a:p>
            <a:pPr eaLnBrk="1" hangingPunct="1">
              <a:lnSpc>
                <a:spcPct val="150000"/>
              </a:lnSpc>
              <a:spcBef>
                <a:spcPct val="20000"/>
              </a:spcBef>
            </a:pPr>
            <a:r>
              <a:rPr lang="en-US" altLang="en-US" sz="2000" dirty="0">
                <a:solidFill>
                  <a:srgbClr val="CC3300"/>
                </a:solidFill>
              </a:rPr>
              <a:t>Duplication and/or translation takes place with attendant costs and delays.</a:t>
            </a:r>
          </a:p>
          <a:p>
            <a:pPr eaLnBrk="1" hangingPunct="1">
              <a:lnSpc>
                <a:spcPct val="150000"/>
              </a:lnSpc>
              <a:spcBef>
                <a:spcPct val="20000"/>
              </a:spcBef>
            </a:pPr>
            <a:r>
              <a:rPr lang="en-US" altLang="en-US" sz="2000" dirty="0"/>
              <a:t>Risk is transferred to the other party.</a:t>
            </a:r>
          </a:p>
        </p:txBody>
      </p:sp>
      <p:sp>
        <p:nvSpPr>
          <p:cNvPr id="10246" name="Line 9">
            <a:extLst>
              <a:ext uri="{FF2B5EF4-FFF2-40B4-BE49-F238E27FC236}">
                <a16:creationId xmlns:a16="http://schemas.microsoft.com/office/drawing/2014/main" id="{D8085346-9753-484B-BE63-15785D9B8D0E}"/>
              </a:ext>
            </a:extLst>
          </p:cNvPr>
          <p:cNvSpPr>
            <a:spLocks noChangeShapeType="1"/>
          </p:cNvSpPr>
          <p:nvPr/>
        </p:nvSpPr>
        <p:spPr bwMode="auto">
          <a:xfrm>
            <a:off x="146304" y="1828798"/>
            <a:ext cx="11923775" cy="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square">
            <a:spAutoFit/>
          </a:bodyPr>
          <a:lstStyle/>
          <a:p>
            <a:endParaRPr lang="en-US"/>
          </a:p>
        </p:txBody>
      </p:sp>
      <p:sp>
        <p:nvSpPr>
          <p:cNvPr id="7" name="Line 9">
            <a:extLst>
              <a:ext uri="{FF2B5EF4-FFF2-40B4-BE49-F238E27FC236}">
                <a16:creationId xmlns:a16="http://schemas.microsoft.com/office/drawing/2014/main" id="{F344E3E3-BB6E-42E1-B32B-DBB0DA77FC82}"/>
              </a:ext>
            </a:extLst>
          </p:cNvPr>
          <p:cNvSpPr>
            <a:spLocks noChangeShapeType="1"/>
          </p:cNvSpPr>
          <p:nvPr/>
        </p:nvSpPr>
        <p:spPr bwMode="auto">
          <a:xfrm flipH="1">
            <a:off x="6364224" y="1394499"/>
            <a:ext cx="12191" cy="535986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square">
            <a:spAutoFit/>
          </a:bodyPr>
          <a:lstStyle/>
          <a:p>
            <a:endParaRPr lang="en-US"/>
          </a:p>
        </p:txBody>
      </p:sp>
      <p:sp>
        <p:nvSpPr>
          <p:cNvPr id="8" name="Slide Number Placeholder 4">
            <a:extLst>
              <a:ext uri="{FF2B5EF4-FFF2-40B4-BE49-F238E27FC236}">
                <a16:creationId xmlns:a16="http://schemas.microsoft.com/office/drawing/2014/main" id="{2A7809C7-1AFA-4CB5-9D8C-30C660C6A27C}"/>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graphicFrame>
        <p:nvGraphicFramePr>
          <p:cNvPr id="11" name="Content Placeholder 2">
            <a:extLst>
              <a:ext uri="{FF2B5EF4-FFF2-40B4-BE49-F238E27FC236}">
                <a16:creationId xmlns:a16="http://schemas.microsoft.com/office/drawing/2014/main" id="{F7426D74-95CA-476A-85B5-9367D0CE378D}"/>
              </a:ext>
            </a:extLst>
          </p:cNvPr>
          <p:cNvGraphicFramePr>
            <a:graphicFrameLocks noGrp="1"/>
          </p:cNvGraphicFramePr>
          <p:nvPr>
            <p:ph idx="1"/>
            <p:extLst>
              <p:ext uri="{D42A27DB-BD31-4B8C-83A1-F6EECF244321}">
                <p14:modId xmlns:p14="http://schemas.microsoft.com/office/powerpoint/2010/main" val="897329149"/>
              </p:ext>
            </p:extLst>
          </p:nvPr>
        </p:nvGraphicFramePr>
        <p:xfrm>
          <a:off x="279400" y="1022414"/>
          <a:ext cx="11645900" cy="55612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67637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a:bodyPr>
          <a:lstStyle/>
          <a:p>
            <a:pPr marL="0" indent="0">
              <a:buNone/>
            </a:pPr>
            <a:r>
              <a:rPr lang="en-US" b="1" dirty="0">
                <a:solidFill>
                  <a:srgbClr val="C00000"/>
                </a:solidFill>
              </a:rPr>
              <a:t>Well-Defined Requirements and Procedures</a:t>
            </a:r>
          </a:p>
          <a:p>
            <a:r>
              <a:rPr lang="en-US" dirty="0"/>
              <a:t>Convincing people from different professions, organizations, and cultures to work together is difficult.</a:t>
            </a:r>
          </a:p>
          <a:p>
            <a:r>
              <a:rPr lang="en-US" dirty="0"/>
              <a:t>If expectations and requirements are fuzzy or open to debate, this is even harder.</a:t>
            </a:r>
          </a:p>
          <a:p>
            <a:r>
              <a:rPr lang="en-US" dirty="0"/>
              <a:t>work with clearly defined deliverables with measurable outcomes.</a:t>
            </a:r>
          </a:p>
          <a:p>
            <a:r>
              <a:rPr lang="en-US" dirty="0"/>
              <a:t>For example, the technical requirements are spelled out in detail.</a:t>
            </a:r>
          </a:p>
          <a:p>
            <a:r>
              <a:rPr lang="en-US" dirty="0"/>
              <a:t>This can be problematic when you have firms with more advanced project management systems working with less developed organizations.</a:t>
            </a:r>
          </a:p>
        </p:txBody>
      </p:sp>
    </p:spTree>
    <p:extLst>
      <p:ext uri="{BB962C8B-B14F-4D97-AF65-F5344CB8AC3E}">
        <p14:creationId xmlns:p14="http://schemas.microsoft.com/office/powerpoint/2010/main" val="1189895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a:bodyPr>
          <a:lstStyle/>
          <a:p>
            <a:pPr marL="0" indent="0">
              <a:buNone/>
            </a:pPr>
            <a:r>
              <a:rPr lang="en-US" b="1" dirty="0">
                <a:solidFill>
                  <a:srgbClr val="C00000"/>
                </a:solidFill>
              </a:rPr>
              <a:t>Extensive Training and Team-Building Activities</a:t>
            </a:r>
          </a:p>
          <a:p>
            <a:r>
              <a:rPr lang="en-US" dirty="0"/>
              <a:t>Smart firms recognize that people issues are as important if not more important, than technical issues.</a:t>
            </a:r>
          </a:p>
          <a:p>
            <a:r>
              <a:rPr lang="en-US" dirty="0"/>
              <a:t>They train their personnel to work effectively with people from other organizations and countries. </a:t>
            </a:r>
          </a:p>
          <a:p>
            <a:r>
              <a:rPr lang="en-US" dirty="0"/>
              <a:t>It is not limited to management but involves all the people, at all levels, who interact with and are dependent upon outsourcers.</a:t>
            </a:r>
          </a:p>
        </p:txBody>
      </p:sp>
    </p:spTree>
    <p:extLst>
      <p:ext uri="{BB962C8B-B14F-4D97-AF65-F5344CB8AC3E}">
        <p14:creationId xmlns:p14="http://schemas.microsoft.com/office/powerpoint/2010/main" val="970309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2756408" cy="5561265"/>
          </a:xfrm>
        </p:spPr>
        <p:txBody>
          <a:bodyPr anchor="ctr">
            <a:normAutofit/>
          </a:bodyPr>
          <a:lstStyle/>
          <a:p>
            <a:pPr marL="0" indent="0" algn="ctr">
              <a:buNone/>
            </a:pPr>
            <a:r>
              <a:rPr lang="en-US" sz="3200" b="1" dirty="0">
                <a:solidFill>
                  <a:srgbClr val="C00000"/>
                </a:solidFill>
              </a:rPr>
              <a:t>Project Partnering Charter</a:t>
            </a:r>
          </a:p>
        </p:txBody>
      </p:sp>
      <p:pic>
        <p:nvPicPr>
          <p:cNvPr id="2" name="Picture 1">
            <a:extLst>
              <a:ext uri="{FF2B5EF4-FFF2-40B4-BE49-F238E27FC236}">
                <a16:creationId xmlns:a16="http://schemas.microsoft.com/office/drawing/2014/main" id="{212D4AE7-57A6-4EFB-9094-3ED2E8F0DAAB}"/>
              </a:ext>
            </a:extLst>
          </p:cNvPr>
          <p:cNvPicPr>
            <a:picLocks noChangeAspect="1"/>
          </p:cNvPicPr>
          <p:nvPr/>
        </p:nvPicPr>
        <p:blipFill>
          <a:blip r:embed="rId2"/>
          <a:stretch>
            <a:fillRect/>
          </a:stretch>
        </p:blipFill>
        <p:spPr>
          <a:xfrm>
            <a:off x="3328317" y="928401"/>
            <a:ext cx="7928045" cy="5749290"/>
          </a:xfrm>
          <a:prstGeom prst="rect">
            <a:avLst/>
          </a:prstGeom>
        </p:spPr>
      </p:pic>
    </p:spTree>
    <p:extLst>
      <p:ext uri="{BB962C8B-B14F-4D97-AF65-F5344CB8AC3E}">
        <p14:creationId xmlns:p14="http://schemas.microsoft.com/office/powerpoint/2010/main" val="6731054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812800"/>
            <a:ext cx="11645900" cy="6026944"/>
          </a:xfrm>
        </p:spPr>
        <p:txBody>
          <a:bodyPr>
            <a:normAutofit lnSpcReduction="10000"/>
          </a:bodyPr>
          <a:lstStyle/>
          <a:p>
            <a:pPr marL="0" indent="0">
              <a:buNone/>
            </a:pPr>
            <a:r>
              <a:rPr lang="en-US" b="1" dirty="0">
                <a:solidFill>
                  <a:srgbClr val="C00000"/>
                </a:solidFill>
              </a:rPr>
              <a:t>Well-Established Conflict Management Processes in Place</a:t>
            </a:r>
          </a:p>
          <a:p>
            <a:r>
              <a:rPr lang="en-US" dirty="0"/>
              <a:t>Conflict is inevitable on a project.</a:t>
            </a:r>
          </a:p>
          <a:p>
            <a:r>
              <a:rPr lang="en-US" dirty="0"/>
              <a:t>Dysfunctional conflict can catch fire and severely undermine project success.</a:t>
            </a:r>
          </a:p>
          <a:p>
            <a:r>
              <a:rPr lang="en-US" dirty="0"/>
              <a:t>Outsourced projects are susceptible to conflicts since people are unaccustomed to working together and have different values and perspectives.</a:t>
            </a:r>
          </a:p>
          <a:p>
            <a:r>
              <a:rPr lang="en-US" dirty="0"/>
              <a:t>Successful firms invest significant time and energy up front in establishing the “rules of engagement” so that disagreements are handled constructively.</a:t>
            </a:r>
          </a:p>
          <a:p>
            <a:r>
              <a:rPr lang="en-US" dirty="0"/>
              <a:t>Escalation is the primary control mechanism for dealing with and resolving problems. </a:t>
            </a:r>
          </a:p>
          <a:p>
            <a:r>
              <a:rPr lang="en-US" dirty="0"/>
              <a:t>The basic principle is that problems should be resolved at the lowest level within a set time limit (say, 24 hours), or they are “escalated” to the next level of management.</a:t>
            </a:r>
          </a:p>
        </p:txBody>
      </p:sp>
    </p:spTree>
    <p:extLst>
      <p:ext uri="{BB962C8B-B14F-4D97-AF65-F5344CB8AC3E}">
        <p14:creationId xmlns:p14="http://schemas.microsoft.com/office/powerpoint/2010/main" val="663247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4653"/>
          </a:xfrm>
        </p:spPr>
        <p:txBody>
          <a:bodyPr>
            <a:normAutofit/>
          </a:bodyPr>
          <a:lstStyle/>
          <a:p>
            <a:pPr marL="0" indent="0">
              <a:buNone/>
            </a:pPr>
            <a:r>
              <a:rPr lang="en-US" b="1" dirty="0">
                <a:solidFill>
                  <a:srgbClr val="C00000"/>
                </a:solidFill>
              </a:rPr>
              <a:t>Frequent Review and Status Updates</a:t>
            </a:r>
          </a:p>
          <a:p>
            <a:r>
              <a:rPr lang="en-US" dirty="0"/>
              <a:t>Project managers and other key personnel from all involved organizations meet on a regular basis to review and assess project performance. </a:t>
            </a:r>
          </a:p>
          <a:p>
            <a:r>
              <a:rPr lang="en-US" dirty="0"/>
              <a:t>Collaborating as partners is considered a legitimate project priority which is assessed along with time, cost, and performance. </a:t>
            </a:r>
          </a:p>
          <a:p>
            <a:r>
              <a:rPr lang="en-US" dirty="0"/>
              <a:t>Teamwork, communication, and timely problem resolution are evaluated.</a:t>
            </a:r>
          </a:p>
          <a:p>
            <a:r>
              <a:rPr lang="en-US" dirty="0"/>
              <a:t>This provides a forum for identifying problems not only with the project but also with working relationships so that they can be resolved quickly and appropriately.</a:t>
            </a:r>
          </a:p>
        </p:txBody>
      </p:sp>
    </p:spTree>
    <p:extLst>
      <p:ext uri="{BB962C8B-B14F-4D97-AF65-F5344CB8AC3E}">
        <p14:creationId xmlns:p14="http://schemas.microsoft.com/office/powerpoint/2010/main" val="28523089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5003800" cy="5564653"/>
          </a:xfrm>
        </p:spPr>
        <p:txBody>
          <a:bodyPr>
            <a:normAutofit/>
          </a:bodyPr>
          <a:lstStyle/>
          <a:p>
            <a:pPr marL="0" indent="0">
              <a:buNone/>
            </a:pPr>
            <a:r>
              <a:rPr lang="en-US" b="1" dirty="0">
                <a:solidFill>
                  <a:srgbClr val="C00000"/>
                </a:solidFill>
              </a:rPr>
              <a:t>Frequent Review and Status Updates</a:t>
            </a:r>
          </a:p>
          <a:p>
            <a:r>
              <a:rPr lang="en-US" dirty="0"/>
              <a:t>More and more companies are using online surveys to collect data from all project</a:t>
            </a:r>
          </a:p>
          <a:p>
            <a:r>
              <a:rPr lang="en-US" dirty="0"/>
              <a:t>participants about the quality of working .</a:t>
            </a:r>
          </a:p>
          <a:p>
            <a:r>
              <a:rPr lang="en-US" dirty="0"/>
              <a:t>With this data one can gauge the “pulse” of the project and identify issues that need to be addressed.</a:t>
            </a:r>
          </a:p>
        </p:txBody>
      </p:sp>
      <p:pic>
        <p:nvPicPr>
          <p:cNvPr id="5" name="Picture 4" descr="Timeline&#10;&#10;Description automatically generated with medium confidence">
            <a:extLst>
              <a:ext uri="{FF2B5EF4-FFF2-40B4-BE49-F238E27FC236}">
                <a16:creationId xmlns:a16="http://schemas.microsoft.com/office/drawing/2014/main" id="{E0DC753F-19A7-49A3-A529-D1B2191C7E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54133" y="986866"/>
            <a:ext cx="6358467" cy="5466249"/>
          </a:xfrm>
          <a:prstGeom prst="rect">
            <a:avLst/>
          </a:prstGeom>
        </p:spPr>
      </p:pic>
    </p:spTree>
    <p:extLst>
      <p:ext uri="{BB962C8B-B14F-4D97-AF65-F5344CB8AC3E}">
        <p14:creationId xmlns:p14="http://schemas.microsoft.com/office/powerpoint/2010/main" val="4447877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fontScale="92500"/>
          </a:bodyPr>
          <a:lstStyle/>
          <a:p>
            <a:pPr marL="0" indent="0">
              <a:buNone/>
            </a:pPr>
            <a:r>
              <a:rPr lang="en-US" b="1" dirty="0">
                <a:solidFill>
                  <a:srgbClr val="C00000"/>
                </a:solidFill>
              </a:rPr>
              <a:t>Co-Location When Needed</a:t>
            </a:r>
          </a:p>
          <a:p>
            <a:r>
              <a:rPr lang="en-US" dirty="0"/>
              <a:t>One of the best ways to overcome interorganizational.</a:t>
            </a:r>
          </a:p>
          <a:p>
            <a:r>
              <a:rPr lang="en-US" dirty="0"/>
              <a:t>Smart companies rent or make available the necessary accommodations so that all key project personnel can work collectively together.</a:t>
            </a:r>
          </a:p>
          <a:p>
            <a:r>
              <a:rPr lang="en-US" dirty="0"/>
              <a:t>Experience tells us that co-location is critical and well worth the added expense and inconvenience.</a:t>
            </a:r>
          </a:p>
          <a:p>
            <a:r>
              <a:rPr lang="en-US" dirty="0"/>
              <a:t>Co-location is less relevant for independent work that does not require ongoing coordination between professionals from different organizations. This would be the case if you are outsourcing discrete, independent deliverables like beta testing or a marketing campaign.</a:t>
            </a:r>
          </a:p>
        </p:txBody>
      </p:sp>
    </p:spTree>
    <p:extLst>
      <p:ext uri="{BB962C8B-B14F-4D97-AF65-F5344CB8AC3E}">
        <p14:creationId xmlns:p14="http://schemas.microsoft.com/office/powerpoint/2010/main" val="4144046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a:bodyPr>
          <a:lstStyle/>
          <a:p>
            <a:r>
              <a:rPr lang="en-US" b="1" dirty="0">
                <a:solidFill>
                  <a:srgbClr val="C00000"/>
                </a:solidFill>
              </a:rPr>
              <a:t>Fair and Incentive-Laden Contracts</a:t>
            </a:r>
          </a:p>
          <a:p>
            <a:r>
              <a:rPr lang="en-US" dirty="0"/>
              <a:t>When negotiating contracts, the goal is to reach a fair deal for all involved.</a:t>
            </a:r>
          </a:p>
          <a:p>
            <a:r>
              <a:rPr lang="en-US" dirty="0"/>
              <a:t>Performance-based contracts, in which significant incentives are established based on priorities of the project, are becoming increasingly popular.</a:t>
            </a:r>
          </a:p>
          <a:p>
            <a:r>
              <a:rPr lang="en-US" dirty="0"/>
              <a:t>For example, if time is critical, then contractors accrue payoffs for beating deadlines; if scope is critical, then bonuses are issued for exceeding performance expectations.</a:t>
            </a:r>
          </a:p>
        </p:txBody>
      </p:sp>
    </p:spTree>
    <p:extLst>
      <p:ext uri="{BB962C8B-B14F-4D97-AF65-F5344CB8AC3E}">
        <p14:creationId xmlns:p14="http://schemas.microsoft.com/office/powerpoint/2010/main" val="11078553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Best Practices in Outsourcing Project Work</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133350" y="780288"/>
            <a:ext cx="11925300" cy="5937504"/>
          </a:xfrm>
        </p:spPr>
        <p:txBody>
          <a:bodyPr>
            <a:normAutofit fontScale="92500"/>
          </a:bodyPr>
          <a:lstStyle/>
          <a:p>
            <a:pPr marL="0" indent="0">
              <a:buNone/>
            </a:pPr>
            <a:r>
              <a:rPr lang="en-US" b="1" dirty="0">
                <a:solidFill>
                  <a:srgbClr val="C00000"/>
                </a:solidFill>
              </a:rPr>
              <a:t>Long-Term Outsourcing Relationships</a:t>
            </a:r>
          </a:p>
          <a:p>
            <a:r>
              <a:rPr lang="en-US" dirty="0"/>
              <a:t>Major benefits can be enjoyed when outsourcing arrangements extend across multiple projects and are long term.</a:t>
            </a:r>
          </a:p>
          <a:p>
            <a:pPr lvl="1"/>
            <a:r>
              <a:rPr lang="en-US" b="1" i="1" dirty="0"/>
              <a:t>Reduced administrative costs</a:t>
            </a:r>
            <a:r>
              <a:rPr lang="en-US" dirty="0"/>
              <a:t>—The costs associated with bidding and selecting a contractor are eliminated.</a:t>
            </a:r>
          </a:p>
          <a:p>
            <a:pPr lvl="1"/>
            <a:r>
              <a:rPr lang="en-US" dirty="0"/>
              <a:t>More efficient utilization of resources—Contractors have a known forecast of work while owners can concentrate their workforce on core businesses and avoid the demanding swings of project support.</a:t>
            </a:r>
          </a:p>
          <a:p>
            <a:pPr lvl="1"/>
            <a:r>
              <a:rPr lang="en-US" sz="2100" b="1" i="1" dirty="0"/>
              <a:t>Improved communication</a:t>
            </a:r>
            <a:r>
              <a:rPr lang="en-US" dirty="0"/>
              <a:t>—As partners gain experience with each other, they develop a common language and perspective, which reduces misunderstanding and enhances collaboration.</a:t>
            </a:r>
          </a:p>
          <a:p>
            <a:pPr lvl="1"/>
            <a:r>
              <a:rPr lang="en-US" sz="2100" b="1" i="1" dirty="0"/>
              <a:t>Improved innovation</a:t>
            </a:r>
            <a:r>
              <a:rPr lang="en-US" dirty="0"/>
              <a:t>—The partners can discuss innovation and associated risks in a more open manner and share risks and rewards fairly.</a:t>
            </a:r>
          </a:p>
          <a:p>
            <a:pPr lvl="1"/>
            <a:r>
              <a:rPr lang="en-US" b="1" i="1" dirty="0"/>
              <a:t>Improved performance</a:t>
            </a:r>
            <a:r>
              <a:rPr lang="en-US" dirty="0"/>
              <a:t>—Over time partners become more familiar with each other’s standards and expectations and can apply lessons learned from previous projects to current projects.</a:t>
            </a:r>
          </a:p>
        </p:txBody>
      </p:sp>
    </p:spTree>
    <p:extLst>
      <p:ext uri="{BB962C8B-B14F-4D97-AF65-F5344CB8AC3E}">
        <p14:creationId xmlns:p14="http://schemas.microsoft.com/office/powerpoint/2010/main" val="13443813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4" y="674126"/>
            <a:ext cx="8677656" cy="4275825"/>
          </a:xfrm>
        </p:spPr>
        <p:txBody>
          <a:bodyPr>
            <a:normAutofit/>
          </a:bodyPr>
          <a:lstStyle/>
          <a:p>
            <a:pPr>
              <a:buFont typeface="Amasis MT Pro Black" panose="02040A04050005020304" pitchFamily="18" charset="0"/>
              <a:buChar char="–"/>
            </a:pPr>
            <a:r>
              <a:rPr lang="en-US" altLang="en-US" sz="4000" kern="1200" dirty="0">
                <a:solidFill>
                  <a:schemeClr val="accent5">
                    <a:lumMod val="75000"/>
                  </a:schemeClr>
                </a:solidFill>
                <a:latin typeface="Amasis MT Pro Black" panose="020B0604020202020204" pitchFamily="18" charset="0"/>
              </a:rPr>
              <a:t>Strategies for Communicating with Outsourcers</a:t>
            </a:r>
          </a:p>
          <a:p>
            <a:pPr>
              <a:buFont typeface="Amasis MT Pro Black" panose="02040A04050005020304" pitchFamily="18" charset="0"/>
              <a:buChar char="–"/>
            </a:pPr>
            <a:r>
              <a:rPr lang="en-US" altLang="en-US" sz="4000" kern="1200" dirty="0">
                <a:solidFill>
                  <a:schemeClr val="accent5">
                    <a:lumMod val="75000"/>
                  </a:schemeClr>
                </a:solidFill>
                <a:latin typeface="Amasis MT Pro Black" panose="020B0604020202020204" pitchFamily="18" charset="0"/>
              </a:rPr>
              <a:t>Request for Proposal (RFP)</a:t>
            </a:r>
          </a:p>
        </p:txBody>
      </p:sp>
      <p:pic>
        <p:nvPicPr>
          <p:cNvPr id="2" name="Picture 1">
            <a:extLst>
              <a:ext uri="{FF2B5EF4-FFF2-40B4-BE49-F238E27FC236}">
                <a16:creationId xmlns:a16="http://schemas.microsoft.com/office/drawing/2014/main" id="{F71F6093-015E-4631-A7FD-F22DEB7141F1}"/>
              </a:ext>
            </a:extLst>
          </p:cNvPr>
          <p:cNvPicPr>
            <a:picLocks noChangeAspect="1"/>
          </p:cNvPicPr>
          <p:nvPr/>
        </p:nvPicPr>
        <p:blipFill>
          <a:blip r:embed="rId3"/>
          <a:stretch>
            <a:fillRect/>
          </a:stretch>
        </p:blipFill>
        <p:spPr>
          <a:xfrm>
            <a:off x="202116" y="2686048"/>
            <a:ext cx="3067050" cy="1485900"/>
          </a:xfrm>
          <a:prstGeom prst="rect">
            <a:avLst/>
          </a:prstGeom>
        </p:spPr>
      </p:pic>
    </p:spTree>
    <p:extLst>
      <p:ext uri="{BB962C8B-B14F-4D97-AF65-F5344CB8AC3E}">
        <p14:creationId xmlns:p14="http://schemas.microsoft.com/office/powerpoint/2010/main" val="38277038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a:xfrm>
            <a:off x="133350" y="0"/>
            <a:ext cx="10795000" cy="1004158"/>
          </a:xfrm>
        </p:spPr>
        <p:txBody>
          <a:bodyPr>
            <a:normAutofit fontScale="90000"/>
          </a:bodyPr>
          <a:lstStyle/>
          <a:p>
            <a:r>
              <a:rPr lang="en-US" dirty="0"/>
              <a:t>Four Strategies for Communicating with Outsourcers</a:t>
            </a:r>
          </a:p>
        </p:txBody>
      </p:sp>
      <p:graphicFrame>
        <p:nvGraphicFramePr>
          <p:cNvPr id="11" name="Content Placeholder 2">
            <a:extLst>
              <a:ext uri="{FF2B5EF4-FFF2-40B4-BE49-F238E27FC236}">
                <a16:creationId xmlns:a16="http://schemas.microsoft.com/office/drawing/2014/main" id="{DC422D91-C408-4CCC-B26D-3FEF67AB5FBC}"/>
              </a:ext>
            </a:extLst>
          </p:cNvPr>
          <p:cNvGraphicFramePr>
            <a:graphicFrameLocks noGrp="1"/>
          </p:cNvGraphicFramePr>
          <p:nvPr>
            <p:ph idx="1"/>
            <p:extLst>
              <p:ext uri="{D42A27DB-BD31-4B8C-83A1-F6EECF244321}">
                <p14:modId xmlns:p14="http://schemas.microsoft.com/office/powerpoint/2010/main" val="1876007592"/>
              </p:ext>
            </p:extLst>
          </p:nvPr>
        </p:nvGraphicFramePr>
        <p:xfrm>
          <a:off x="133350" y="780288"/>
          <a:ext cx="11925300" cy="5937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283070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Request for Proposal (RFP)</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a:bodyPr>
          <a:lstStyle/>
          <a:p>
            <a:r>
              <a:rPr lang="en-US" dirty="0"/>
              <a:t>The responsible project manager will require input from all stakeholders connected to the activities covered in the RFP.</a:t>
            </a:r>
          </a:p>
          <a:p>
            <a:r>
              <a:rPr lang="en-US" dirty="0"/>
              <a:t>The RFP will be announced to external contractors/ vendors with adequate experience to implement the project. </a:t>
            </a:r>
          </a:p>
          <a:p>
            <a:r>
              <a:rPr lang="en-US" dirty="0"/>
              <a:t>For example, government projects frequently advertise with a “request for proposal” to outside contractors for roads, buildings, airports, military hardware, space vehicles. </a:t>
            </a:r>
          </a:p>
          <a:p>
            <a:r>
              <a:rPr lang="en-US" dirty="0"/>
              <a:t>Similarly, businesses use RFPs to solicit bids for building a clean room, developing a new manufacturing process, delivering software for insurance billing, conducting a market survey. </a:t>
            </a:r>
          </a:p>
        </p:txBody>
      </p:sp>
    </p:spTree>
    <p:extLst>
      <p:ext uri="{BB962C8B-B14F-4D97-AF65-F5344CB8AC3E}">
        <p14:creationId xmlns:p14="http://schemas.microsoft.com/office/powerpoint/2010/main" val="13959590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Request for Proposal (RFP)</a:t>
            </a:r>
          </a:p>
        </p:txBody>
      </p:sp>
      <p:sp>
        <p:nvSpPr>
          <p:cNvPr id="3" name="Content Placeholder 2">
            <a:extLst>
              <a:ext uri="{FF2B5EF4-FFF2-40B4-BE49-F238E27FC236}">
                <a16:creationId xmlns:a16="http://schemas.microsoft.com/office/drawing/2014/main" id="{C35DBD8B-D8DA-4DA6-BBC7-ECA5541E9CE6}"/>
              </a:ext>
            </a:extLst>
          </p:cNvPr>
          <p:cNvSpPr>
            <a:spLocks noGrp="1"/>
          </p:cNvSpPr>
          <p:nvPr>
            <p:ph idx="1"/>
          </p:nvPr>
        </p:nvSpPr>
        <p:spPr>
          <a:xfrm>
            <a:off x="279400" y="1022414"/>
            <a:ext cx="11645900" cy="5561265"/>
          </a:xfrm>
        </p:spPr>
        <p:txBody>
          <a:bodyPr>
            <a:normAutofit/>
          </a:bodyPr>
          <a:lstStyle/>
          <a:p>
            <a:pPr>
              <a:lnSpc>
                <a:spcPct val="200000"/>
              </a:lnSpc>
            </a:pPr>
            <a:r>
              <a:rPr lang="en-US" dirty="0"/>
              <a:t>Requirements and features should be in enough detail that contractors have a clear description of the final deliverable that will meet the customer’s needs.</a:t>
            </a:r>
          </a:p>
          <a:p>
            <a:pPr>
              <a:lnSpc>
                <a:spcPct val="200000"/>
              </a:lnSpc>
            </a:pPr>
            <a:r>
              <a:rPr lang="en-US" dirty="0"/>
              <a:t>In practice, the most common error is to offer an RFP that lacks sufficient detail. </a:t>
            </a:r>
          </a:p>
          <a:p>
            <a:pPr>
              <a:lnSpc>
                <a:spcPct val="200000"/>
              </a:lnSpc>
            </a:pPr>
            <a:r>
              <a:rPr lang="en-US" dirty="0"/>
              <a:t>This lack of detail typically results in conflict issues, misunderstandings, often legal claims between the contractor and owner, and, ultimately, a dissatisfied customer.</a:t>
            </a:r>
          </a:p>
          <a:p>
            <a:pPr>
              <a:lnSpc>
                <a:spcPct val="200000"/>
              </a:lnSpc>
            </a:pPr>
            <a:r>
              <a:rPr lang="en-US" dirty="0"/>
              <a:t>All RFPs are different, but the following outline is a good starting point for the development of a detailed RFP.</a:t>
            </a:r>
          </a:p>
        </p:txBody>
      </p:sp>
    </p:spTree>
    <p:extLst>
      <p:ext uri="{BB962C8B-B14F-4D97-AF65-F5344CB8AC3E}">
        <p14:creationId xmlns:p14="http://schemas.microsoft.com/office/powerpoint/2010/main" val="28183253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9" name="Title 8">
            <a:extLst>
              <a:ext uri="{FF2B5EF4-FFF2-40B4-BE49-F238E27FC236}">
                <a16:creationId xmlns:a16="http://schemas.microsoft.com/office/drawing/2014/main" id="{6EE93CD7-E15C-4178-97A6-A782CD32D520}"/>
              </a:ext>
            </a:extLst>
          </p:cNvPr>
          <p:cNvSpPr>
            <a:spLocks noGrp="1"/>
          </p:cNvSpPr>
          <p:nvPr>
            <p:ph type="title"/>
          </p:nvPr>
        </p:nvSpPr>
        <p:spPr/>
        <p:txBody>
          <a:bodyPr/>
          <a:lstStyle/>
          <a:p>
            <a:r>
              <a:rPr lang="en-US" dirty="0"/>
              <a:t>Request for Proposal (RFP)</a:t>
            </a:r>
          </a:p>
        </p:txBody>
      </p:sp>
      <p:pic>
        <p:nvPicPr>
          <p:cNvPr id="6" name="Picture 5">
            <a:extLst>
              <a:ext uri="{FF2B5EF4-FFF2-40B4-BE49-F238E27FC236}">
                <a16:creationId xmlns:a16="http://schemas.microsoft.com/office/drawing/2014/main" id="{FE299701-AD08-4F11-B9C9-CCFE2248E556}"/>
              </a:ext>
            </a:extLst>
          </p:cNvPr>
          <p:cNvPicPr>
            <a:picLocks noChangeAspect="1"/>
          </p:cNvPicPr>
          <p:nvPr/>
        </p:nvPicPr>
        <p:blipFill>
          <a:blip r:embed="rId2"/>
          <a:stretch>
            <a:fillRect/>
          </a:stretch>
        </p:blipFill>
        <p:spPr>
          <a:xfrm>
            <a:off x="1014045" y="1139546"/>
            <a:ext cx="10163910" cy="5183530"/>
          </a:xfrm>
          <a:prstGeom prst="rect">
            <a:avLst/>
          </a:prstGeom>
        </p:spPr>
      </p:pic>
    </p:spTree>
    <p:extLst>
      <p:ext uri="{BB962C8B-B14F-4D97-AF65-F5344CB8AC3E}">
        <p14:creationId xmlns:p14="http://schemas.microsoft.com/office/powerpoint/2010/main" val="37432115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a:extLst>
              <a:ext uri="{FF2B5EF4-FFF2-40B4-BE49-F238E27FC236}">
                <a16:creationId xmlns:a16="http://schemas.microsoft.com/office/drawing/2014/main" id="{D98E8115-5D54-485C-9B1F-48488CF79EB9}"/>
              </a:ext>
            </a:extLst>
          </p:cNvPr>
          <p:cNvSpPr txBox="1">
            <a:spLocks/>
          </p:cNvSpPr>
          <p:nvPr/>
        </p:nvSpPr>
        <p:spPr>
          <a:xfrm>
            <a:off x="11606784" y="6440248"/>
            <a:ext cx="582168" cy="417752"/>
          </a:xfrm>
          <a:prstGeom prst="rect">
            <a:avLst/>
          </a:prstGeom>
        </p:spPr>
        <p:txBody>
          <a:bodyPr vert="horz" lIns="91440" tIns="45720" rIns="91440" bIns="45720" rtlCol="0" anchor="ctr">
            <a:normAutofit fontScale="85000" lnSpcReduction="100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4B30149A-0C81-4CFC-B712-08B9645D73DD}"/>
              </a:ext>
            </a:extLst>
          </p:cNvPr>
          <p:cNvPicPr>
            <a:picLocks noChangeAspect="1"/>
          </p:cNvPicPr>
          <p:nvPr/>
        </p:nvPicPr>
        <p:blipFill>
          <a:blip r:embed="rId2"/>
          <a:stretch>
            <a:fillRect/>
          </a:stretch>
        </p:blipFill>
        <p:spPr>
          <a:xfrm>
            <a:off x="365760" y="3678572"/>
            <a:ext cx="4909646" cy="2761676"/>
          </a:xfrm>
          <a:prstGeom prst="rect">
            <a:avLst/>
          </a:prstGeom>
        </p:spPr>
      </p:pic>
      <p:pic>
        <p:nvPicPr>
          <p:cNvPr id="3" name="Picture 2">
            <a:extLst>
              <a:ext uri="{FF2B5EF4-FFF2-40B4-BE49-F238E27FC236}">
                <a16:creationId xmlns:a16="http://schemas.microsoft.com/office/drawing/2014/main" id="{C166F9E9-DC61-4094-BA2A-FFDBF534F80B}"/>
              </a:ext>
            </a:extLst>
          </p:cNvPr>
          <p:cNvPicPr>
            <a:picLocks noChangeAspect="1"/>
          </p:cNvPicPr>
          <p:nvPr/>
        </p:nvPicPr>
        <p:blipFill>
          <a:blip r:embed="rId3"/>
          <a:stretch>
            <a:fillRect/>
          </a:stretch>
        </p:blipFill>
        <p:spPr>
          <a:xfrm>
            <a:off x="6587674" y="3678572"/>
            <a:ext cx="4909646" cy="2761676"/>
          </a:xfrm>
          <a:prstGeom prst="rect">
            <a:avLst/>
          </a:prstGeom>
        </p:spPr>
      </p:pic>
      <p:pic>
        <p:nvPicPr>
          <p:cNvPr id="4" name="Picture 3">
            <a:extLst>
              <a:ext uri="{FF2B5EF4-FFF2-40B4-BE49-F238E27FC236}">
                <a16:creationId xmlns:a16="http://schemas.microsoft.com/office/drawing/2014/main" id="{9B1A6420-16D5-4283-9CF7-7251E8ADDDF1}"/>
              </a:ext>
            </a:extLst>
          </p:cNvPr>
          <p:cNvPicPr>
            <a:picLocks noChangeAspect="1"/>
          </p:cNvPicPr>
          <p:nvPr/>
        </p:nvPicPr>
        <p:blipFill>
          <a:blip r:embed="rId4"/>
          <a:stretch>
            <a:fillRect/>
          </a:stretch>
        </p:blipFill>
        <p:spPr>
          <a:xfrm>
            <a:off x="3326300" y="313088"/>
            <a:ext cx="5539399" cy="3115912"/>
          </a:xfrm>
          <a:prstGeom prst="rect">
            <a:avLst/>
          </a:prstGeom>
        </p:spPr>
      </p:pic>
    </p:spTree>
    <p:extLst>
      <p:ext uri="{BB962C8B-B14F-4D97-AF65-F5344CB8AC3E}">
        <p14:creationId xmlns:p14="http://schemas.microsoft.com/office/powerpoint/2010/main" val="6896814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a:extLst>
              <a:ext uri="{FF2B5EF4-FFF2-40B4-BE49-F238E27FC236}">
                <a16:creationId xmlns:a16="http://schemas.microsoft.com/office/drawing/2014/main" id="{D98E8115-5D54-485C-9B1F-48488CF79EB9}"/>
              </a:ext>
            </a:extLst>
          </p:cNvPr>
          <p:cNvSpPr txBox="1">
            <a:spLocks/>
          </p:cNvSpPr>
          <p:nvPr/>
        </p:nvSpPr>
        <p:spPr>
          <a:xfrm>
            <a:off x="11558016" y="6380866"/>
            <a:ext cx="630936" cy="477134"/>
          </a:xfrm>
          <a:prstGeom prst="rect">
            <a:avLst/>
          </a:prstGeom>
        </p:spPr>
        <p:txBody>
          <a:bodyPr vert="horz" lIns="91440" tIns="45720" rIns="91440" bIns="45720" rtlCol="0" anchor="ctr">
            <a:normAutofit fontScale="92500"/>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4056918C-44A2-484F-96DF-336A0B18B1E1}"/>
              </a:ext>
            </a:extLst>
          </p:cNvPr>
          <p:cNvPicPr>
            <a:picLocks noChangeAspect="1"/>
          </p:cNvPicPr>
          <p:nvPr/>
        </p:nvPicPr>
        <p:blipFill>
          <a:blip r:embed="rId2"/>
          <a:stretch>
            <a:fillRect/>
          </a:stretch>
        </p:blipFill>
        <p:spPr>
          <a:xfrm>
            <a:off x="3377052" y="3614241"/>
            <a:ext cx="5437895" cy="3058816"/>
          </a:xfrm>
          <a:prstGeom prst="rect">
            <a:avLst/>
          </a:prstGeom>
        </p:spPr>
      </p:pic>
      <p:pic>
        <p:nvPicPr>
          <p:cNvPr id="3" name="Picture 2">
            <a:extLst>
              <a:ext uri="{FF2B5EF4-FFF2-40B4-BE49-F238E27FC236}">
                <a16:creationId xmlns:a16="http://schemas.microsoft.com/office/drawing/2014/main" id="{A472254A-AF24-4869-A1D4-E1A9B5CE6A9F}"/>
              </a:ext>
            </a:extLst>
          </p:cNvPr>
          <p:cNvPicPr>
            <a:picLocks noChangeAspect="1"/>
          </p:cNvPicPr>
          <p:nvPr/>
        </p:nvPicPr>
        <p:blipFill>
          <a:blip r:embed="rId3"/>
          <a:stretch>
            <a:fillRect/>
          </a:stretch>
        </p:blipFill>
        <p:spPr>
          <a:xfrm>
            <a:off x="6466232" y="184944"/>
            <a:ext cx="5437895" cy="3058816"/>
          </a:xfrm>
          <a:prstGeom prst="rect">
            <a:avLst/>
          </a:prstGeom>
        </p:spPr>
      </p:pic>
      <p:pic>
        <p:nvPicPr>
          <p:cNvPr id="4" name="Picture 3">
            <a:extLst>
              <a:ext uri="{FF2B5EF4-FFF2-40B4-BE49-F238E27FC236}">
                <a16:creationId xmlns:a16="http://schemas.microsoft.com/office/drawing/2014/main" id="{15E7C55A-DA97-42B4-A1F9-E2BF5EE2866D}"/>
              </a:ext>
            </a:extLst>
          </p:cNvPr>
          <p:cNvPicPr>
            <a:picLocks noChangeAspect="1"/>
          </p:cNvPicPr>
          <p:nvPr/>
        </p:nvPicPr>
        <p:blipFill>
          <a:blip r:embed="rId4"/>
          <a:stretch>
            <a:fillRect/>
          </a:stretch>
        </p:blipFill>
        <p:spPr>
          <a:xfrm>
            <a:off x="426720" y="184944"/>
            <a:ext cx="5437895" cy="3058816"/>
          </a:xfrm>
          <a:prstGeom prst="rect">
            <a:avLst/>
          </a:prstGeom>
        </p:spPr>
      </p:pic>
    </p:spTree>
    <p:extLst>
      <p:ext uri="{BB962C8B-B14F-4D97-AF65-F5344CB8AC3E}">
        <p14:creationId xmlns:p14="http://schemas.microsoft.com/office/powerpoint/2010/main" val="12612583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364198" y="21820"/>
            <a:ext cx="10515600" cy="1062037"/>
          </a:xfrm>
        </p:spPr>
        <p:txBody>
          <a:bodyPr vert="horz" lIns="91440" tIns="45720" rIns="91440" bIns="45720" rtlCol="0" anchor="ctr">
            <a:normAutofit/>
          </a:bodyPr>
          <a:lstStyle/>
          <a:p>
            <a:r>
              <a:rPr lang="en-US" dirty="0"/>
              <a:t>Resources</a:t>
            </a:r>
          </a:p>
        </p:txBody>
      </p:sp>
      <p:sp>
        <p:nvSpPr>
          <p:cNvPr id="3" name="Content Placeholder 2"/>
          <p:cNvSpPr>
            <a:spLocks noGrp="1"/>
          </p:cNvSpPr>
          <p:nvPr>
            <p:ph idx="4294967295"/>
          </p:nvPr>
        </p:nvSpPr>
        <p:spPr>
          <a:xfrm>
            <a:off x="364198" y="1083857"/>
            <a:ext cx="8242300" cy="5392738"/>
          </a:xfrm>
        </p:spPr>
        <p:txBody>
          <a:bodyPr>
            <a:normAutofit/>
          </a:bodyPr>
          <a:lstStyle/>
          <a:p>
            <a:pPr marL="0" indent="0">
              <a:lnSpc>
                <a:spcPct val="150000"/>
              </a:lnSpc>
              <a:buNone/>
            </a:pPr>
            <a:r>
              <a:rPr lang="en-US" sz="2400" dirty="0"/>
              <a:t>Project Management</a:t>
            </a:r>
          </a:p>
          <a:p>
            <a:pPr marL="0" indent="0">
              <a:lnSpc>
                <a:spcPct val="150000"/>
              </a:lnSpc>
              <a:buNone/>
            </a:pPr>
            <a:r>
              <a:rPr lang="en-US" sz="2400" dirty="0"/>
              <a:t>The Managerial Process</a:t>
            </a:r>
          </a:p>
          <a:p>
            <a:pPr marL="0" indent="0">
              <a:lnSpc>
                <a:spcPct val="150000"/>
              </a:lnSpc>
              <a:buNone/>
            </a:pPr>
            <a:r>
              <a:rPr lang="en-US" sz="2400" dirty="0"/>
              <a:t>Fifth Edition</a:t>
            </a:r>
          </a:p>
          <a:p>
            <a:pPr marL="0" indent="0">
              <a:lnSpc>
                <a:spcPct val="150000"/>
              </a:lnSpc>
              <a:buNone/>
            </a:pPr>
            <a:r>
              <a:rPr lang="en-US" sz="2400" dirty="0"/>
              <a:t>By: Erik W. Larson</a:t>
            </a:r>
          </a:p>
          <a:p>
            <a:pPr marL="0" indent="0">
              <a:lnSpc>
                <a:spcPct val="150000"/>
              </a:lnSpc>
              <a:buNone/>
            </a:pPr>
            <a:r>
              <a:rPr lang="en-US" sz="2400" dirty="0"/>
              <a:t>Oregon State University</a:t>
            </a:r>
          </a:p>
          <a:p>
            <a:pPr marL="0" indent="0">
              <a:lnSpc>
                <a:spcPct val="150000"/>
              </a:lnSpc>
              <a:buNone/>
            </a:pPr>
            <a:r>
              <a:rPr lang="en-US" sz="2400" dirty="0"/>
              <a:t>Clifford F. Gray</a:t>
            </a:r>
          </a:p>
          <a:p>
            <a:pPr marL="0" indent="0">
              <a:lnSpc>
                <a:spcPct val="150000"/>
              </a:lnSpc>
              <a:buNone/>
            </a:pPr>
            <a:r>
              <a:rPr lang="en-US" sz="2400" dirty="0"/>
              <a:t>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5997526" y="1083857"/>
            <a:ext cx="5217945" cy="4690285"/>
          </a:xfrm>
          <a:prstGeom prst="rect">
            <a:avLst/>
          </a:prstGeom>
        </p:spPr>
      </p:pic>
      <p:sp>
        <p:nvSpPr>
          <p:cNvPr id="6" name="Slide Number Placeholder 4">
            <a:extLst>
              <a:ext uri="{FF2B5EF4-FFF2-40B4-BE49-F238E27FC236}">
                <a16:creationId xmlns:a16="http://schemas.microsoft.com/office/drawing/2014/main" id="{983251E3-CF1D-40DA-B1D0-9C4E81565519}"/>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5594</TotalTime>
  <Words>2402</Words>
  <Application>Microsoft Office PowerPoint</Application>
  <PresentationFormat>Widescreen</PresentationFormat>
  <Paragraphs>247</Paragraphs>
  <Slides>42</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42</vt:i4>
      </vt:variant>
    </vt:vector>
  </HeadingPairs>
  <TitlesOfParts>
    <vt:vector size="51" baseType="lpstr">
      <vt:lpstr>Amasis MT Pro Black</vt:lpstr>
      <vt:lpstr>Arial</vt:lpstr>
      <vt:lpstr>Calibri</vt:lpstr>
      <vt:lpstr>Calibri Light</vt:lpstr>
      <vt:lpstr>Gabriola</vt:lpstr>
      <vt:lpstr>Times New Roman</vt:lpstr>
      <vt:lpstr>Office Theme</vt:lpstr>
      <vt:lpstr>1_Office Theme</vt:lpstr>
      <vt:lpstr>2_Office Theme</vt:lpstr>
      <vt:lpstr>Lecture 6: Outsourcing </vt:lpstr>
      <vt:lpstr>Session Outline</vt:lpstr>
      <vt:lpstr>PowerPoint Presentation</vt:lpstr>
      <vt:lpstr>PowerPoint Presentation</vt:lpstr>
      <vt:lpstr>Outsourcing</vt:lpstr>
      <vt:lpstr>Outsourcing</vt:lpstr>
      <vt:lpstr>Outsourcing</vt:lpstr>
      <vt:lpstr>Zero-gravity Reclining Chair Project</vt:lpstr>
      <vt:lpstr>Outsourcing Environment</vt:lpstr>
      <vt:lpstr>Advantages of Outsourcing</vt:lpstr>
      <vt:lpstr>Advantages of Outsourcing</vt:lpstr>
      <vt:lpstr>Advantages of Outsourcing</vt:lpstr>
      <vt:lpstr>Advantages of Outsourcing</vt:lpstr>
      <vt:lpstr>Advantages of Outsourcing</vt:lpstr>
      <vt:lpstr>Disadvantages of Outsourcing</vt:lpstr>
      <vt:lpstr>Disadvantages of Outsourcing</vt:lpstr>
      <vt:lpstr>Disadvantages of Outsourcing</vt:lpstr>
      <vt:lpstr>Disadvantages of Outsourcing</vt:lpstr>
      <vt:lpstr>Disadvantages of Outsourcing</vt:lpstr>
      <vt:lpstr>Disadvantages of Outsourcing</vt:lpstr>
      <vt:lpstr>PowerPoint Presentation</vt:lpstr>
      <vt:lpstr>Key Practices in Partnering Relationships  versus Traditional Practices</vt:lpstr>
      <vt:lpstr>Key Practices in Partnering Relationships  versus Traditional Practices (cont’d)</vt:lpstr>
      <vt:lpstr>Best Practices in Outsourcing Project Work</vt:lpstr>
      <vt:lpstr>Best Practices in Outsourcing Project Work</vt:lpstr>
      <vt:lpstr>Best Practices in Outsourcing Project Work</vt:lpstr>
      <vt:lpstr>Best Practices in Outsourcing Project Work</vt:lpstr>
      <vt:lpstr>Best Practices in Outsourcing Project Work</vt:lpstr>
      <vt:lpstr>Best Practices in Outsourcing Project Work</vt:lpstr>
      <vt:lpstr>Best Practices in Outsourcing Project Work</vt:lpstr>
      <vt:lpstr>Best Practices in Outsourcing Project Work</vt:lpstr>
      <vt:lpstr>Best Practices in Outsourcing Project Work</vt:lpstr>
      <vt:lpstr>Best Practices in Outsourcing Project Work</vt:lpstr>
      <vt:lpstr>PowerPoint Presentation</vt:lpstr>
      <vt:lpstr>Four Strategies for Communicating with Outsourcers</vt:lpstr>
      <vt:lpstr>Request for Proposal (RFP)</vt:lpstr>
      <vt:lpstr>Request for Proposal (RFP)</vt:lpstr>
      <vt:lpstr>Request for Proposal (RFP)</vt:lpstr>
      <vt:lpstr>Summary of Today Session </vt:lpstr>
      <vt:lpstr>PowerPoint Presentation</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576</cp:revision>
  <dcterms:created xsi:type="dcterms:W3CDTF">2020-10-15T07:04:09Z</dcterms:created>
  <dcterms:modified xsi:type="dcterms:W3CDTF">2021-06-20T15:28:04Z</dcterms:modified>
</cp:coreProperties>
</file>