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303" r:id="rId3"/>
    <p:sldId id="351" r:id="rId4"/>
    <p:sldId id="353" r:id="rId5"/>
    <p:sldId id="363" r:id="rId6"/>
    <p:sldId id="362" r:id="rId7"/>
    <p:sldId id="361" r:id="rId8"/>
    <p:sldId id="360" r:id="rId9"/>
    <p:sldId id="359" r:id="rId10"/>
    <p:sldId id="358" r:id="rId11"/>
    <p:sldId id="357" r:id="rId12"/>
    <p:sldId id="356" r:id="rId13"/>
    <p:sldId id="355" r:id="rId14"/>
    <p:sldId id="352" r:id="rId15"/>
    <p:sldId id="354" r:id="rId16"/>
    <p:sldId id="364" r:id="rId17"/>
    <p:sldId id="367" r:id="rId18"/>
    <p:sldId id="366" r:id="rId19"/>
    <p:sldId id="365" r:id="rId20"/>
    <p:sldId id="369" r:id="rId21"/>
    <p:sldId id="368" r:id="rId22"/>
    <p:sldId id="371" r:id="rId23"/>
    <p:sldId id="377" r:id="rId24"/>
    <p:sldId id="376" r:id="rId25"/>
    <p:sldId id="375" r:id="rId26"/>
    <p:sldId id="374" r:id="rId27"/>
    <p:sldId id="388" r:id="rId28"/>
    <p:sldId id="387" r:id="rId29"/>
    <p:sldId id="386" r:id="rId30"/>
    <p:sldId id="385" r:id="rId31"/>
    <p:sldId id="384" r:id="rId32"/>
    <p:sldId id="383" r:id="rId33"/>
    <p:sldId id="382" r:id="rId34"/>
    <p:sldId id="381" r:id="rId35"/>
    <p:sldId id="380" r:id="rId36"/>
    <p:sldId id="379" r:id="rId37"/>
    <p:sldId id="378" r:id="rId38"/>
    <p:sldId id="373" r:id="rId39"/>
    <p:sldId id="37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7" d="100"/>
          <a:sy n="77" d="100"/>
        </p:scale>
        <p:origin x="80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B102A4-AF90-442B-A198-B3F1EF51946C}" type="datetimeFigureOut">
              <a:rPr lang="en-US" smtClean="0"/>
              <a:t>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9A0571-4338-4031-B39B-9A6165229A2F}" type="slidenum">
              <a:rPr lang="en-US" smtClean="0"/>
              <a:t>‹#›</a:t>
            </a:fld>
            <a:endParaRPr lang="en-US"/>
          </a:p>
        </p:txBody>
      </p:sp>
    </p:spTree>
    <p:extLst>
      <p:ext uri="{BB962C8B-B14F-4D97-AF65-F5344CB8AC3E}">
        <p14:creationId xmlns:p14="http://schemas.microsoft.com/office/powerpoint/2010/main" val="1909506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D1F04-140B-411A-6721-62A10ACF13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8A3046C-5356-F862-0F85-AEB1487748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B446914-A90D-B704-7D86-638D78D2D183}"/>
              </a:ext>
            </a:extLst>
          </p:cNvPr>
          <p:cNvSpPr>
            <a:spLocks noGrp="1"/>
          </p:cNvSpPr>
          <p:nvPr>
            <p:ph type="dt" sz="half" idx="10"/>
          </p:nvPr>
        </p:nvSpPr>
        <p:spPr/>
        <p:txBody>
          <a:bodyPr/>
          <a:lstStyle/>
          <a:p>
            <a:fld id="{523DFC4B-41AC-4934-9C35-CDB612B51BA6}" type="datetimeFigureOut">
              <a:rPr lang="en-US" smtClean="0"/>
              <a:t>11/1/2023</a:t>
            </a:fld>
            <a:endParaRPr lang="en-US"/>
          </a:p>
        </p:txBody>
      </p:sp>
      <p:sp>
        <p:nvSpPr>
          <p:cNvPr id="5" name="Footer Placeholder 4">
            <a:extLst>
              <a:ext uri="{FF2B5EF4-FFF2-40B4-BE49-F238E27FC236}">
                <a16:creationId xmlns:a16="http://schemas.microsoft.com/office/drawing/2014/main" id="{F2AADA45-A364-25ED-382E-E499A9FBF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2C1DBF-2DC0-3B8A-2E9A-9CB5EAC45C5C}"/>
              </a:ext>
            </a:extLst>
          </p:cNvPr>
          <p:cNvSpPr>
            <a:spLocks noGrp="1"/>
          </p:cNvSpPr>
          <p:nvPr>
            <p:ph type="sldNum" sz="quarter" idx="12"/>
          </p:nvPr>
        </p:nvSpPr>
        <p:spPr/>
        <p:txBody>
          <a:bodyPr/>
          <a:lstStyle/>
          <a:p>
            <a:fld id="{4DFFA909-F3DC-46F4-95A2-42707E016C94}" type="slidenum">
              <a:rPr lang="en-US" smtClean="0"/>
              <a:t>‹#›</a:t>
            </a:fld>
            <a:endParaRPr lang="en-US"/>
          </a:p>
        </p:txBody>
      </p:sp>
    </p:spTree>
    <p:extLst>
      <p:ext uri="{BB962C8B-B14F-4D97-AF65-F5344CB8AC3E}">
        <p14:creationId xmlns:p14="http://schemas.microsoft.com/office/powerpoint/2010/main" val="2629922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FA86E-D2AF-67DF-03F0-14CB28A0A9F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EFD9DF-DD5D-96AD-8F08-F7F8C55B478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4F5AE0-1CEE-D102-BECD-C2F6371E2492}"/>
              </a:ext>
            </a:extLst>
          </p:cNvPr>
          <p:cNvSpPr>
            <a:spLocks noGrp="1"/>
          </p:cNvSpPr>
          <p:nvPr>
            <p:ph type="dt" sz="half" idx="10"/>
          </p:nvPr>
        </p:nvSpPr>
        <p:spPr/>
        <p:txBody>
          <a:bodyPr/>
          <a:lstStyle/>
          <a:p>
            <a:fld id="{523DFC4B-41AC-4934-9C35-CDB612B51BA6}" type="datetimeFigureOut">
              <a:rPr lang="en-US" smtClean="0"/>
              <a:t>11/1/2023</a:t>
            </a:fld>
            <a:endParaRPr lang="en-US"/>
          </a:p>
        </p:txBody>
      </p:sp>
      <p:sp>
        <p:nvSpPr>
          <p:cNvPr id="5" name="Footer Placeholder 4">
            <a:extLst>
              <a:ext uri="{FF2B5EF4-FFF2-40B4-BE49-F238E27FC236}">
                <a16:creationId xmlns:a16="http://schemas.microsoft.com/office/drawing/2014/main" id="{C2F43B34-1F77-8F63-065F-9E703A2FBE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7FE098-7CAC-1CC6-ECCD-B70B890C2E46}"/>
              </a:ext>
            </a:extLst>
          </p:cNvPr>
          <p:cNvSpPr>
            <a:spLocks noGrp="1"/>
          </p:cNvSpPr>
          <p:nvPr>
            <p:ph type="sldNum" sz="quarter" idx="12"/>
          </p:nvPr>
        </p:nvSpPr>
        <p:spPr/>
        <p:txBody>
          <a:bodyPr/>
          <a:lstStyle/>
          <a:p>
            <a:fld id="{4DFFA909-F3DC-46F4-95A2-42707E016C94}" type="slidenum">
              <a:rPr lang="en-US" smtClean="0"/>
              <a:t>‹#›</a:t>
            </a:fld>
            <a:endParaRPr lang="en-US"/>
          </a:p>
        </p:txBody>
      </p:sp>
    </p:spTree>
    <p:extLst>
      <p:ext uri="{BB962C8B-B14F-4D97-AF65-F5344CB8AC3E}">
        <p14:creationId xmlns:p14="http://schemas.microsoft.com/office/powerpoint/2010/main" val="1714645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40C20-9D11-EB59-650D-3182C91A189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2A4D377-9130-A51A-0B40-0E4FE88C6B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8D487FD-007B-40E4-6B68-A873304F900C}"/>
              </a:ext>
            </a:extLst>
          </p:cNvPr>
          <p:cNvSpPr>
            <a:spLocks noGrp="1"/>
          </p:cNvSpPr>
          <p:nvPr>
            <p:ph type="dt" sz="half" idx="10"/>
          </p:nvPr>
        </p:nvSpPr>
        <p:spPr/>
        <p:txBody>
          <a:bodyPr/>
          <a:lstStyle/>
          <a:p>
            <a:fld id="{523DFC4B-41AC-4934-9C35-CDB612B51BA6}" type="datetimeFigureOut">
              <a:rPr lang="en-US" smtClean="0"/>
              <a:t>11/1/2023</a:t>
            </a:fld>
            <a:endParaRPr lang="en-US"/>
          </a:p>
        </p:txBody>
      </p:sp>
      <p:sp>
        <p:nvSpPr>
          <p:cNvPr id="5" name="Footer Placeholder 4">
            <a:extLst>
              <a:ext uri="{FF2B5EF4-FFF2-40B4-BE49-F238E27FC236}">
                <a16:creationId xmlns:a16="http://schemas.microsoft.com/office/drawing/2014/main" id="{4C90454A-892A-1A80-740C-9AAE5F1757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E5D31E-F90D-8243-236B-71DD54FF648C}"/>
              </a:ext>
            </a:extLst>
          </p:cNvPr>
          <p:cNvSpPr>
            <a:spLocks noGrp="1"/>
          </p:cNvSpPr>
          <p:nvPr>
            <p:ph type="sldNum" sz="quarter" idx="12"/>
          </p:nvPr>
        </p:nvSpPr>
        <p:spPr/>
        <p:txBody>
          <a:bodyPr/>
          <a:lstStyle/>
          <a:p>
            <a:fld id="{4DFFA909-F3DC-46F4-95A2-42707E016C94}" type="slidenum">
              <a:rPr lang="en-US" smtClean="0"/>
              <a:t>‹#›</a:t>
            </a:fld>
            <a:endParaRPr lang="en-US"/>
          </a:p>
        </p:txBody>
      </p:sp>
    </p:spTree>
    <p:extLst>
      <p:ext uri="{BB962C8B-B14F-4D97-AF65-F5344CB8AC3E}">
        <p14:creationId xmlns:p14="http://schemas.microsoft.com/office/powerpoint/2010/main" val="718748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5152B-2C08-1CEB-BA55-DAC0D8E2245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97A65B8-1C1E-F36D-4DFD-35229CD5787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022DDB-63EC-93CB-DCEC-FC135902D9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851FB7D-BC71-E48C-70C8-E84E22FACB1E}"/>
              </a:ext>
            </a:extLst>
          </p:cNvPr>
          <p:cNvSpPr>
            <a:spLocks noGrp="1"/>
          </p:cNvSpPr>
          <p:nvPr>
            <p:ph type="dt" sz="half" idx="10"/>
          </p:nvPr>
        </p:nvSpPr>
        <p:spPr/>
        <p:txBody>
          <a:bodyPr/>
          <a:lstStyle/>
          <a:p>
            <a:fld id="{523DFC4B-41AC-4934-9C35-CDB612B51BA6}" type="datetimeFigureOut">
              <a:rPr lang="en-US" smtClean="0"/>
              <a:t>11/1/2023</a:t>
            </a:fld>
            <a:endParaRPr lang="en-US"/>
          </a:p>
        </p:txBody>
      </p:sp>
      <p:sp>
        <p:nvSpPr>
          <p:cNvPr id="6" name="Footer Placeholder 5">
            <a:extLst>
              <a:ext uri="{FF2B5EF4-FFF2-40B4-BE49-F238E27FC236}">
                <a16:creationId xmlns:a16="http://schemas.microsoft.com/office/drawing/2014/main" id="{FC538F8A-6C56-AA09-5587-8E235D7E4AF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4284E4A-69C6-B076-CE76-5B37E0F397AA}"/>
              </a:ext>
            </a:extLst>
          </p:cNvPr>
          <p:cNvSpPr>
            <a:spLocks noGrp="1"/>
          </p:cNvSpPr>
          <p:nvPr>
            <p:ph type="sldNum" sz="quarter" idx="12"/>
          </p:nvPr>
        </p:nvSpPr>
        <p:spPr/>
        <p:txBody>
          <a:bodyPr/>
          <a:lstStyle/>
          <a:p>
            <a:fld id="{4DFFA909-F3DC-46F4-95A2-42707E016C94}" type="slidenum">
              <a:rPr lang="en-US" smtClean="0"/>
              <a:t>‹#›</a:t>
            </a:fld>
            <a:endParaRPr lang="en-US"/>
          </a:p>
        </p:txBody>
      </p:sp>
    </p:spTree>
    <p:extLst>
      <p:ext uri="{BB962C8B-B14F-4D97-AF65-F5344CB8AC3E}">
        <p14:creationId xmlns:p14="http://schemas.microsoft.com/office/powerpoint/2010/main" val="2732025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E4232-EB21-D03F-4745-C2F1EA5D94E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FB9BD15-5D08-0897-925E-2E56211D27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21C92AA-D6FE-8D76-9E84-D3A335435BF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F478A8D-D321-9ACA-0414-6C8013A236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68034E2-EFCC-E6C6-4285-24F63809444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53D56AC-6E82-278D-3E99-D31F08D49ED4}"/>
              </a:ext>
            </a:extLst>
          </p:cNvPr>
          <p:cNvSpPr>
            <a:spLocks noGrp="1"/>
          </p:cNvSpPr>
          <p:nvPr>
            <p:ph type="dt" sz="half" idx="10"/>
          </p:nvPr>
        </p:nvSpPr>
        <p:spPr/>
        <p:txBody>
          <a:bodyPr/>
          <a:lstStyle/>
          <a:p>
            <a:fld id="{523DFC4B-41AC-4934-9C35-CDB612B51BA6}" type="datetimeFigureOut">
              <a:rPr lang="en-US" smtClean="0"/>
              <a:t>11/1/2023</a:t>
            </a:fld>
            <a:endParaRPr lang="en-US"/>
          </a:p>
        </p:txBody>
      </p:sp>
      <p:sp>
        <p:nvSpPr>
          <p:cNvPr id="8" name="Footer Placeholder 7">
            <a:extLst>
              <a:ext uri="{FF2B5EF4-FFF2-40B4-BE49-F238E27FC236}">
                <a16:creationId xmlns:a16="http://schemas.microsoft.com/office/drawing/2014/main" id="{39F2EB3C-F10C-BD5A-5317-19E4445ECA2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AFDFAFC-B37C-BEFB-81D5-2763E3C79067}"/>
              </a:ext>
            </a:extLst>
          </p:cNvPr>
          <p:cNvSpPr>
            <a:spLocks noGrp="1"/>
          </p:cNvSpPr>
          <p:nvPr>
            <p:ph type="sldNum" sz="quarter" idx="12"/>
          </p:nvPr>
        </p:nvSpPr>
        <p:spPr/>
        <p:txBody>
          <a:bodyPr/>
          <a:lstStyle/>
          <a:p>
            <a:fld id="{4DFFA909-F3DC-46F4-95A2-42707E016C94}" type="slidenum">
              <a:rPr lang="en-US" smtClean="0"/>
              <a:t>‹#›</a:t>
            </a:fld>
            <a:endParaRPr lang="en-US"/>
          </a:p>
        </p:txBody>
      </p:sp>
    </p:spTree>
    <p:extLst>
      <p:ext uri="{BB962C8B-B14F-4D97-AF65-F5344CB8AC3E}">
        <p14:creationId xmlns:p14="http://schemas.microsoft.com/office/powerpoint/2010/main" val="435930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34E1E-7D4B-7A12-E8FA-E85AD71C1B5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13E28EA-79BC-970E-B233-F3F5578373C9}"/>
              </a:ext>
            </a:extLst>
          </p:cNvPr>
          <p:cNvSpPr>
            <a:spLocks noGrp="1"/>
          </p:cNvSpPr>
          <p:nvPr>
            <p:ph type="dt" sz="half" idx="10"/>
          </p:nvPr>
        </p:nvSpPr>
        <p:spPr/>
        <p:txBody>
          <a:bodyPr/>
          <a:lstStyle/>
          <a:p>
            <a:fld id="{523DFC4B-41AC-4934-9C35-CDB612B51BA6}" type="datetimeFigureOut">
              <a:rPr lang="en-US" smtClean="0"/>
              <a:t>11/1/2023</a:t>
            </a:fld>
            <a:endParaRPr lang="en-US"/>
          </a:p>
        </p:txBody>
      </p:sp>
      <p:sp>
        <p:nvSpPr>
          <p:cNvPr id="4" name="Footer Placeholder 3">
            <a:extLst>
              <a:ext uri="{FF2B5EF4-FFF2-40B4-BE49-F238E27FC236}">
                <a16:creationId xmlns:a16="http://schemas.microsoft.com/office/drawing/2014/main" id="{7CF64341-61A9-F619-9BCE-ECC1C97387A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D16F9D7-8B91-38D1-6A64-3F186BAA210A}"/>
              </a:ext>
            </a:extLst>
          </p:cNvPr>
          <p:cNvSpPr>
            <a:spLocks noGrp="1"/>
          </p:cNvSpPr>
          <p:nvPr>
            <p:ph type="sldNum" sz="quarter" idx="12"/>
          </p:nvPr>
        </p:nvSpPr>
        <p:spPr/>
        <p:txBody>
          <a:bodyPr/>
          <a:lstStyle/>
          <a:p>
            <a:fld id="{4DFFA909-F3DC-46F4-95A2-42707E016C94}" type="slidenum">
              <a:rPr lang="en-US" smtClean="0"/>
              <a:t>‹#›</a:t>
            </a:fld>
            <a:endParaRPr lang="en-US"/>
          </a:p>
        </p:txBody>
      </p:sp>
    </p:spTree>
    <p:extLst>
      <p:ext uri="{BB962C8B-B14F-4D97-AF65-F5344CB8AC3E}">
        <p14:creationId xmlns:p14="http://schemas.microsoft.com/office/powerpoint/2010/main" val="1569317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809D82-EEAA-CD1B-951E-3DF54FAC8FF6}"/>
              </a:ext>
            </a:extLst>
          </p:cNvPr>
          <p:cNvSpPr>
            <a:spLocks noGrp="1"/>
          </p:cNvSpPr>
          <p:nvPr>
            <p:ph type="dt" sz="half" idx="10"/>
          </p:nvPr>
        </p:nvSpPr>
        <p:spPr/>
        <p:txBody>
          <a:bodyPr/>
          <a:lstStyle/>
          <a:p>
            <a:fld id="{523DFC4B-41AC-4934-9C35-CDB612B51BA6}" type="datetimeFigureOut">
              <a:rPr lang="en-US" smtClean="0"/>
              <a:t>11/1/2023</a:t>
            </a:fld>
            <a:endParaRPr lang="en-US"/>
          </a:p>
        </p:txBody>
      </p:sp>
      <p:sp>
        <p:nvSpPr>
          <p:cNvPr id="3" name="Footer Placeholder 2">
            <a:extLst>
              <a:ext uri="{FF2B5EF4-FFF2-40B4-BE49-F238E27FC236}">
                <a16:creationId xmlns:a16="http://schemas.microsoft.com/office/drawing/2014/main" id="{39DA6279-412D-D48C-6A9E-C2C3C2F32B2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78323A3-17D4-A411-3444-D370ED4F5AF6}"/>
              </a:ext>
            </a:extLst>
          </p:cNvPr>
          <p:cNvSpPr>
            <a:spLocks noGrp="1"/>
          </p:cNvSpPr>
          <p:nvPr>
            <p:ph type="sldNum" sz="quarter" idx="12"/>
          </p:nvPr>
        </p:nvSpPr>
        <p:spPr/>
        <p:txBody>
          <a:bodyPr/>
          <a:lstStyle/>
          <a:p>
            <a:fld id="{4DFFA909-F3DC-46F4-95A2-42707E016C94}" type="slidenum">
              <a:rPr lang="en-US" smtClean="0"/>
              <a:t>‹#›</a:t>
            </a:fld>
            <a:endParaRPr lang="en-US"/>
          </a:p>
        </p:txBody>
      </p:sp>
    </p:spTree>
    <p:extLst>
      <p:ext uri="{BB962C8B-B14F-4D97-AF65-F5344CB8AC3E}">
        <p14:creationId xmlns:p14="http://schemas.microsoft.com/office/powerpoint/2010/main" val="3960873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7548B-4616-CB0D-68C1-4B0460B708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1E93FC9-4DE8-A962-7E05-B166EDEE5C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BA73AE4-743F-A7CF-A531-51E40230D3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AA85D8-F7D1-0B6C-3445-FE83AD6A5980}"/>
              </a:ext>
            </a:extLst>
          </p:cNvPr>
          <p:cNvSpPr>
            <a:spLocks noGrp="1"/>
          </p:cNvSpPr>
          <p:nvPr>
            <p:ph type="dt" sz="half" idx="10"/>
          </p:nvPr>
        </p:nvSpPr>
        <p:spPr/>
        <p:txBody>
          <a:bodyPr/>
          <a:lstStyle/>
          <a:p>
            <a:fld id="{523DFC4B-41AC-4934-9C35-CDB612B51BA6}" type="datetimeFigureOut">
              <a:rPr lang="en-US" smtClean="0"/>
              <a:t>11/1/2023</a:t>
            </a:fld>
            <a:endParaRPr lang="en-US"/>
          </a:p>
        </p:txBody>
      </p:sp>
      <p:sp>
        <p:nvSpPr>
          <p:cNvPr id="6" name="Footer Placeholder 5">
            <a:extLst>
              <a:ext uri="{FF2B5EF4-FFF2-40B4-BE49-F238E27FC236}">
                <a16:creationId xmlns:a16="http://schemas.microsoft.com/office/drawing/2014/main" id="{10619A06-AFD3-F518-564D-D2FFF5E4DC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4E4B36-6909-1822-687E-D40FD2B8429A}"/>
              </a:ext>
            </a:extLst>
          </p:cNvPr>
          <p:cNvSpPr>
            <a:spLocks noGrp="1"/>
          </p:cNvSpPr>
          <p:nvPr>
            <p:ph type="sldNum" sz="quarter" idx="12"/>
          </p:nvPr>
        </p:nvSpPr>
        <p:spPr/>
        <p:txBody>
          <a:bodyPr/>
          <a:lstStyle/>
          <a:p>
            <a:fld id="{4DFFA909-F3DC-46F4-95A2-42707E016C94}" type="slidenum">
              <a:rPr lang="en-US" smtClean="0"/>
              <a:t>‹#›</a:t>
            </a:fld>
            <a:endParaRPr lang="en-US"/>
          </a:p>
        </p:txBody>
      </p:sp>
    </p:spTree>
    <p:extLst>
      <p:ext uri="{BB962C8B-B14F-4D97-AF65-F5344CB8AC3E}">
        <p14:creationId xmlns:p14="http://schemas.microsoft.com/office/powerpoint/2010/main" val="676887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BD259-C28D-A288-6291-DF26CFFC51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F8400C1-E3E2-995E-39AE-3B5022BBC2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189EA4E-5AE2-F0D0-88E3-8EFC68F8A2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EB05A9-C850-E0C3-FD83-A8D6B13A9003}"/>
              </a:ext>
            </a:extLst>
          </p:cNvPr>
          <p:cNvSpPr>
            <a:spLocks noGrp="1"/>
          </p:cNvSpPr>
          <p:nvPr>
            <p:ph type="dt" sz="half" idx="10"/>
          </p:nvPr>
        </p:nvSpPr>
        <p:spPr/>
        <p:txBody>
          <a:bodyPr/>
          <a:lstStyle/>
          <a:p>
            <a:fld id="{523DFC4B-41AC-4934-9C35-CDB612B51BA6}" type="datetimeFigureOut">
              <a:rPr lang="en-US" smtClean="0"/>
              <a:t>11/1/2023</a:t>
            </a:fld>
            <a:endParaRPr lang="en-US"/>
          </a:p>
        </p:txBody>
      </p:sp>
      <p:sp>
        <p:nvSpPr>
          <p:cNvPr id="6" name="Footer Placeholder 5">
            <a:extLst>
              <a:ext uri="{FF2B5EF4-FFF2-40B4-BE49-F238E27FC236}">
                <a16:creationId xmlns:a16="http://schemas.microsoft.com/office/drawing/2014/main" id="{F8C700A7-EAD4-0805-B8A9-A267D50C6F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F2435D-48E0-23C3-F393-C1AD823E860E}"/>
              </a:ext>
            </a:extLst>
          </p:cNvPr>
          <p:cNvSpPr>
            <a:spLocks noGrp="1"/>
          </p:cNvSpPr>
          <p:nvPr>
            <p:ph type="sldNum" sz="quarter" idx="12"/>
          </p:nvPr>
        </p:nvSpPr>
        <p:spPr/>
        <p:txBody>
          <a:bodyPr/>
          <a:lstStyle/>
          <a:p>
            <a:fld id="{4DFFA909-F3DC-46F4-95A2-42707E016C94}" type="slidenum">
              <a:rPr lang="en-US" smtClean="0"/>
              <a:t>‹#›</a:t>
            </a:fld>
            <a:endParaRPr lang="en-US"/>
          </a:p>
        </p:txBody>
      </p:sp>
    </p:spTree>
    <p:extLst>
      <p:ext uri="{BB962C8B-B14F-4D97-AF65-F5344CB8AC3E}">
        <p14:creationId xmlns:p14="http://schemas.microsoft.com/office/powerpoint/2010/main" val="2604487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0E5B9-AB4A-60B7-A2EA-24020123CFE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54717A5-E018-3579-E1DE-2A6547DDF05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E03267-50BF-03F0-CD95-2EAC5965DE0E}"/>
              </a:ext>
            </a:extLst>
          </p:cNvPr>
          <p:cNvSpPr>
            <a:spLocks noGrp="1"/>
          </p:cNvSpPr>
          <p:nvPr>
            <p:ph type="dt" sz="half" idx="10"/>
          </p:nvPr>
        </p:nvSpPr>
        <p:spPr/>
        <p:txBody>
          <a:bodyPr/>
          <a:lstStyle/>
          <a:p>
            <a:fld id="{523DFC4B-41AC-4934-9C35-CDB612B51BA6}" type="datetimeFigureOut">
              <a:rPr lang="en-US" smtClean="0"/>
              <a:t>11/1/2023</a:t>
            </a:fld>
            <a:endParaRPr lang="en-US"/>
          </a:p>
        </p:txBody>
      </p:sp>
      <p:sp>
        <p:nvSpPr>
          <p:cNvPr id="5" name="Footer Placeholder 4">
            <a:extLst>
              <a:ext uri="{FF2B5EF4-FFF2-40B4-BE49-F238E27FC236}">
                <a16:creationId xmlns:a16="http://schemas.microsoft.com/office/drawing/2014/main" id="{ABAAC76E-1E70-1479-6FA4-D165B9D346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14CFF1-2A0D-27B9-90E1-46483761E7D5}"/>
              </a:ext>
            </a:extLst>
          </p:cNvPr>
          <p:cNvSpPr>
            <a:spLocks noGrp="1"/>
          </p:cNvSpPr>
          <p:nvPr>
            <p:ph type="sldNum" sz="quarter" idx="12"/>
          </p:nvPr>
        </p:nvSpPr>
        <p:spPr/>
        <p:txBody>
          <a:bodyPr/>
          <a:lstStyle/>
          <a:p>
            <a:fld id="{4DFFA909-F3DC-46F4-95A2-42707E016C94}" type="slidenum">
              <a:rPr lang="en-US" smtClean="0"/>
              <a:t>‹#›</a:t>
            </a:fld>
            <a:endParaRPr lang="en-US"/>
          </a:p>
        </p:txBody>
      </p:sp>
    </p:spTree>
    <p:extLst>
      <p:ext uri="{BB962C8B-B14F-4D97-AF65-F5344CB8AC3E}">
        <p14:creationId xmlns:p14="http://schemas.microsoft.com/office/powerpoint/2010/main" val="4252460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E0934E-7495-31F1-EE3B-A2196DADD65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5F2EF42-DE1D-0017-7D47-F55BCA63A16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29CF3C-2D33-CBE2-98BF-6CD64B6A2FC2}"/>
              </a:ext>
            </a:extLst>
          </p:cNvPr>
          <p:cNvSpPr>
            <a:spLocks noGrp="1"/>
          </p:cNvSpPr>
          <p:nvPr>
            <p:ph type="dt" sz="half" idx="10"/>
          </p:nvPr>
        </p:nvSpPr>
        <p:spPr/>
        <p:txBody>
          <a:bodyPr/>
          <a:lstStyle/>
          <a:p>
            <a:fld id="{523DFC4B-41AC-4934-9C35-CDB612B51BA6}" type="datetimeFigureOut">
              <a:rPr lang="en-US" smtClean="0"/>
              <a:t>11/1/2023</a:t>
            </a:fld>
            <a:endParaRPr lang="en-US"/>
          </a:p>
        </p:txBody>
      </p:sp>
      <p:sp>
        <p:nvSpPr>
          <p:cNvPr id="5" name="Footer Placeholder 4">
            <a:extLst>
              <a:ext uri="{FF2B5EF4-FFF2-40B4-BE49-F238E27FC236}">
                <a16:creationId xmlns:a16="http://schemas.microsoft.com/office/drawing/2014/main" id="{392ED868-376F-62E6-4D71-BF0D686CFF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67586F-5EC1-6ADC-66CE-3EB95EB11D0E}"/>
              </a:ext>
            </a:extLst>
          </p:cNvPr>
          <p:cNvSpPr>
            <a:spLocks noGrp="1"/>
          </p:cNvSpPr>
          <p:nvPr>
            <p:ph type="sldNum" sz="quarter" idx="12"/>
          </p:nvPr>
        </p:nvSpPr>
        <p:spPr/>
        <p:txBody>
          <a:bodyPr/>
          <a:lstStyle/>
          <a:p>
            <a:fld id="{4DFFA909-F3DC-46F4-95A2-42707E016C94}" type="slidenum">
              <a:rPr lang="en-US" smtClean="0"/>
              <a:t>‹#›</a:t>
            </a:fld>
            <a:endParaRPr lang="en-US"/>
          </a:p>
        </p:txBody>
      </p:sp>
    </p:spTree>
    <p:extLst>
      <p:ext uri="{BB962C8B-B14F-4D97-AF65-F5344CB8AC3E}">
        <p14:creationId xmlns:p14="http://schemas.microsoft.com/office/powerpoint/2010/main" val="1865692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00447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02142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28119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2877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88923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36658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7433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49971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53445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63417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53971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71721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45231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4009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6340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37986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79205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7607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3D426B-5C3B-A34E-0A55-5B23A695E7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2EFC6E6-AF5B-62CC-E3D7-C7603AE82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21F0A0-C445-E510-62AE-2C51EEF362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3DFC4B-41AC-4934-9C35-CDB612B51BA6}" type="datetimeFigureOut">
              <a:rPr lang="en-US" smtClean="0"/>
              <a:t>11/1/2023</a:t>
            </a:fld>
            <a:endParaRPr lang="en-US"/>
          </a:p>
        </p:txBody>
      </p:sp>
      <p:sp>
        <p:nvSpPr>
          <p:cNvPr id="5" name="Footer Placeholder 4">
            <a:extLst>
              <a:ext uri="{FF2B5EF4-FFF2-40B4-BE49-F238E27FC236}">
                <a16:creationId xmlns:a16="http://schemas.microsoft.com/office/drawing/2014/main" id="{3D6799A3-B80F-B0DF-5C09-54201EC90E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44B9F88-A419-186A-62A2-34F4096AFA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FFA909-F3DC-46F4-95A2-42707E016C94}" type="slidenum">
              <a:rPr lang="en-US" smtClean="0"/>
              <a:t>‹#›</a:t>
            </a:fld>
            <a:endParaRPr lang="en-US"/>
          </a:p>
        </p:txBody>
      </p:sp>
    </p:spTree>
    <p:extLst>
      <p:ext uri="{BB962C8B-B14F-4D97-AF65-F5344CB8AC3E}">
        <p14:creationId xmlns:p14="http://schemas.microsoft.com/office/powerpoint/2010/main" val="2583962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73674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8.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09;p1">
            <a:extLst>
              <a:ext uri="{FF2B5EF4-FFF2-40B4-BE49-F238E27FC236}">
                <a16:creationId xmlns:a16="http://schemas.microsoft.com/office/drawing/2014/main" id="{F1B39CF4-B0EA-F9D1-C73F-0D704BA2DF0C}"/>
              </a:ext>
            </a:extLst>
          </p:cNvPr>
          <p:cNvSpPr txBox="1"/>
          <p:nvPr/>
        </p:nvSpPr>
        <p:spPr>
          <a:xfrm>
            <a:off x="6902867" y="2095281"/>
            <a:ext cx="4703532" cy="769401"/>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ar-SA" sz="4400" b="1" kern="0" dirty="0">
                <a:solidFill>
                  <a:srgbClr val="8E5A6D"/>
                </a:solidFill>
                <a:latin typeface="Tajawal Medium"/>
                <a:cs typeface="Tajawal Medium"/>
                <a:sym typeface="Tajawal Medium"/>
              </a:rPr>
              <a:t>مقرر </a:t>
            </a:r>
            <a:r>
              <a:rPr lang="ar-EG" sz="4400" b="1" kern="0" dirty="0">
                <a:solidFill>
                  <a:srgbClr val="8E5A6D"/>
                </a:solidFill>
                <a:latin typeface="Tajawal Medium"/>
                <a:cs typeface="Tajawal Medium"/>
                <a:sym typeface="Tajawal Medium"/>
              </a:rPr>
              <a:t>قيادة التغيرات    </a:t>
            </a:r>
            <a:endParaRPr sz="1400" kern="0" dirty="0">
              <a:solidFill>
                <a:srgbClr val="000000"/>
              </a:solidFill>
              <a:latin typeface="Arial"/>
              <a:cs typeface="Arial"/>
              <a:sym typeface="Arial"/>
            </a:endParaRPr>
          </a:p>
        </p:txBody>
      </p:sp>
      <p:sp>
        <p:nvSpPr>
          <p:cNvPr id="6" name="Google Shape;107;p1">
            <a:extLst>
              <a:ext uri="{FF2B5EF4-FFF2-40B4-BE49-F238E27FC236}">
                <a16:creationId xmlns:a16="http://schemas.microsoft.com/office/drawing/2014/main" id="{03F96EDE-008C-A991-8E77-DC393087D3CE}"/>
              </a:ext>
            </a:extLst>
          </p:cNvPr>
          <p:cNvSpPr txBox="1"/>
          <p:nvPr/>
        </p:nvSpPr>
        <p:spPr>
          <a:xfrm>
            <a:off x="5796592" y="3153977"/>
            <a:ext cx="4886463" cy="1077178"/>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ar-SA" sz="2400" b="1" kern="0" dirty="0">
                <a:solidFill>
                  <a:srgbClr val="2D3956"/>
                </a:solidFill>
                <a:latin typeface="Tajawal Medium"/>
                <a:cs typeface="Tajawal Medium"/>
                <a:sym typeface="Tajawal Medium"/>
              </a:rPr>
              <a:t>أد محمد محمدي محمد مخلص</a:t>
            </a:r>
            <a:endParaRPr lang="ar-SA" sz="2000" b="1" kern="0" dirty="0">
              <a:solidFill>
                <a:srgbClr val="2D3956"/>
              </a:solidFill>
              <a:latin typeface="Tajawal Medium"/>
              <a:cs typeface="Tajawal Medium"/>
              <a:sym typeface="Tajawal Medium"/>
            </a:endParaRPr>
          </a:p>
          <a:p>
            <a:pPr algn="ctr">
              <a:buClr>
                <a:srgbClr val="000000"/>
              </a:buClr>
              <a:buFont typeface="Arial"/>
              <a:buNone/>
            </a:pPr>
            <a:r>
              <a:rPr lang="ar-SA" sz="2000" b="1" kern="0" dirty="0">
                <a:solidFill>
                  <a:srgbClr val="2D3956"/>
                </a:solidFill>
                <a:latin typeface="Tajawal Medium"/>
                <a:cs typeface="Tajawal Medium"/>
                <a:sym typeface="Tajawal Medium"/>
              </a:rPr>
              <a:t>أستاذ القيادة التربوية المشارك كلية العلوم الانساني جامعة </a:t>
            </a:r>
            <a:r>
              <a:rPr lang="ar-EG" sz="2000" b="1" kern="0" dirty="0">
                <a:solidFill>
                  <a:srgbClr val="2D3956"/>
                </a:solidFill>
                <a:latin typeface="Tajawal Medium"/>
                <a:cs typeface="Tajawal Medium"/>
                <a:sym typeface="Tajawal Medium"/>
              </a:rPr>
              <a:t>ميد اوشن</a:t>
            </a:r>
            <a:endParaRPr lang="ar-SA" sz="2000" b="1" kern="0" dirty="0">
              <a:solidFill>
                <a:srgbClr val="2D3956"/>
              </a:solidFill>
              <a:latin typeface="Tajawal Medium"/>
              <a:cs typeface="Tajawal Medium"/>
              <a:sym typeface="Tajawal Medium"/>
            </a:endParaRPr>
          </a:p>
        </p:txBody>
      </p:sp>
      <p:sp>
        <p:nvSpPr>
          <p:cNvPr id="9" name="Google Shape;114;p1">
            <a:extLst>
              <a:ext uri="{FF2B5EF4-FFF2-40B4-BE49-F238E27FC236}">
                <a16:creationId xmlns:a16="http://schemas.microsoft.com/office/drawing/2014/main" id="{C7AEBF4E-5C9B-AD9A-9527-8E37729A0716}"/>
              </a:ext>
            </a:extLst>
          </p:cNvPr>
          <p:cNvSpPr txBox="1"/>
          <p:nvPr/>
        </p:nvSpPr>
        <p:spPr>
          <a:xfrm>
            <a:off x="6455269" y="4659026"/>
            <a:ext cx="3694571" cy="584735"/>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ar-EG" sz="3200" b="1" kern="0" dirty="0">
                <a:solidFill>
                  <a:srgbClr val="000000"/>
                </a:solidFill>
                <a:highlight>
                  <a:srgbClr val="FFFF00"/>
                </a:highlight>
                <a:latin typeface="Arial"/>
                <a:ea typeface="Calibri" panose="020F0502020204030204" pitchFamily="34" charset="0"/>
                <a:cs typeface="Times New Roman" panose="02020603050405020304" pitchFamily="18" charset="0"/>
                <a:sym typeface="Arial"/>
              </a:rPr>
              <a:t>قيادة التغيير والتربية</a:t>
            </a:r>
            <a:endParaRPr sz="3200" b="1" kern="0" dirty="0">
              <a:solidFill>
                <a:srgbClr val="000000"/>
              </a:solidFill>
              <a:highlight>
                <a:srgbClr val="FFFF00"/>
              </a:highlight>
              <a:latin typeface="Arial"/>
              <a:cs typeface="Arial"/>
              <a:sym typeface="Arial"/>
            </a:endParaRPr>
          </a:p>
        </p:txBody>
      </p:sp>
      <p:sp>
        <p:nvSpPr>
          <p:cNvPr id="10" name="Google Shape;110;p1">
            <a:extLst>
              <a:ext uri="{FF2B5EF4-FFF2-40B4-BE49-F238E27FC236}">
                <a16:creationId xmlns:a16="http://schemas.microsoft.com/office/drawing/2014/main" id="{44340FDF-AFE5-66C0-7A3F-D6270A404208}"/>
              </a:ext>
            </a:extLst>
          </p:cNvPr>
          <p:cNvSpPr/>
          <p:nvPr/>
        </p:nvSpPr>
        <p:spPr>
          <a:xfrm>
            <a:off x="2584984" y="6042816"/>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5" name="Google Shape;123;p2">
            <a:extLst>
              <a:ext uri="{FF2B5EF4-FFF2-40B4-BE49-F238E27FC236}">
                <a16:creationId xmlns:a16="http://schemas.microsoft.com/office/drawing/2014/main" id="{BC54B7C9-B970-5AB9-6705-2D7D4E31061B}"/>
              </a:ext>
            </a:extLst>
          </p:cNvPr>
          <p:cNvSpPr txBox="1"/>
          <p:nvPr/>
        </p:nvSpPr>
        <p:spPr>
          <a:xfrm>
            <a:off x="3775386" y="1630270"/>
            <a:ext cx="7831585" cy="5170606"/>
          </a:xfrm>
          <a:prstGeom prst="rect">
            <a:avLst/>
          </a:prstGeom>
          <a:noFill/>
          <a:ln>
            <a:noFill/>
          </a:ln>
        </p:spPr>
        <p:txBody>
          <a:bodyPr spcFirstLastPara="1" wrap="square" lIns="91425" tIns="45700" rIns="91425" bIns="45700" anchor="t" anchorCtr="0">
            <a:spAutoFit/>
          </a:bodyPr>
          <a:lstStyle/>
          <a:p>
            <a:pPr marL="342900" indent="-342900" algn="r">
              <a:lnSpc>
                <a:spcPct val="150000"/>
              </a:lnSpc>
              <a:buClr>
                <a:srgbClr val="000000"/>
              </a:buClr>
              <a:buFont typeface="Arial" pitchFamily="34" charset="0"/>
              <a:buChar char="•"/>
            </a:pPr>
            <a:r>
              <a:rPr lang="ar-SA" sz="2400" b="1" kern="0" dirty="0">
                <a:solidFill>
                  <a:srgbClr val="000000"/>
                </a:solidFill>
                <a:latin typeface="Simplified Arabic" pitchFamily="18" charset="-78"/>
                <a:ea typeface="Calibri"/>
                <a:cs typeface="Simplified Arabic" pitchFamily="18" charset="-78"/>
                <a:sym typeface="Calibri"/>
              </a:rPr>
              <a:t>ملخص المحاضرة السابقة:</a:t>
            </a:r>
            <a:endParaRPr lang="ar-EG" sz="2400" b="1" kern="0" dirty="0">
              <a:solidFill>
                <a:srgbClr val="000000"/>
              </a:solidFill>
              <a:latin typeface="Simplified Arabic" pitchFamily="18" charset="-78"/>
              <a:ea typeface="Calibri"/>
              <a:cs typeface="Simplified Arabic" pitchFamily="18" charset="-78"/>
              <a:sym typeface="Calibri"/>
            </a:endParaRPr>
          </a:p>
          <a:p>
            <a:pPr marL="457200" indent="-457200" algn="r" rtl="1">
              <a:buClr>
                <a:srgbClr val="000000"/>
              </a:buClr>
              <a:buFont typeface="+mj-lt"/>
              <a:buAutoNum type="arabicPeriod"/>
              <a:defRPr/>
            </a:pPr>
            <a:r>
              <a:rPr lang="ar-EG" sz="2800" kern="0" dirty="0">
                <a:solidFill>
                  <a:srgbClr val="000000"/>
                </a:solidFill>
                <a:latin typeface="Arial"/>
                <a:cs typeface="AL-Mohanad Bold" pitchFamily="2" charset="-78"/>
                <a:sym typeface="Arial"/>
              </a:rPr>
              <a:t>المدخل المفاهيمي عن إدارة التغيير ( مفهومه – أهميته – مستوياته)</a:t>
            </a:r>
            <a:endParaRPr lang="en-GB" sz="2800" kern="0" dirty="0">
              <a:solidFill>
                <a:srgbClr val="000000"/>
              </a:solidFill>
              <a:latin typeface="Arial"/>
              <a:cs typeface="AL-Mohanad Bold" pitchFamily="2" charset="-78"/>
              <a:sym typeface="Arial"/>
            </a:endParaRPr>
          </a:p>
          <a:p>
            <a:pPr marL="457200" indent="-457200" algn="r" rtl="1">
              <a:buClr>
                <a:srgbClr val="000000"/>
              </a:buClr>
              <a:buFont typeface="+mj-lt"/>
              <a:buAutoNum type="arabicPeriod"/>
              <a:defRPr/>
            </a:pPr>
            <a:r>
              <a:rPr lang="ar-SA" sz="2800" kern="0" dirty="0">
                <a:solidFill>
                  <a:srgbClr val="000000"/>
                </a:solidFill>
                <a:latin typeface="Arial"/>
                <a:cs typeface="AL-Mohanad Bold" pitchFamily="2" charset="-78"/>
                <a:sym typeface="Arial"/>
              </a:rPr>
              <a:t>مفهوم مقاومة التغيير.</a:t>
            </a:r>
          </a:p>
          <a:p>
            <a:pPr marL="457200" indent="-457200" algn="r" rtl="1">
              <a:buClr>
                <a:srgbClr val="000000"/>
              </a:buClr>
              <a:buFont typeface="+mj-lt"/>
              <a:buAutoNum type="arabicPeriod"/>
              <a:defRPr/>
            </a:pPr>
            <a:r>
              <a:rPr lang="ar-SA" sz="2800" kern="0" dirty="0">
                <a:solidFill>
                  <a:srgbClr val="000000"/>
                </a:solidFill>
                <a:latin typeface="Arial"/>
                <a:cs typeface="AL-Mohanad Bold" pitchFamily="2" charset="-78"/>
                <a:sym typeface="Arial"/>
              </a:rPr>
              <a:t>السلوك المتوقع من الفرد تجاه التغيير</a:t>
            </a:r>
          </a:p>
          <a:p>
            <a:pPr marL="457200" indent="-457200" algn="r" rtl="1">
              <a:buClr>
                <a:srgbClr val="000000"/>
              </a:buClr>
              <a:buFont typeface="+mj-lt"/>
              <a:buAutoNum type="arabicPeriod"/>
              <a:defRPr/>
            </a:pPr>
            <a:r>
              <a:rPr lang="ar-SA" sz="2800" kern="0" dirty="0">
                <a:solidFill>
                  <a:srgbClr val="000000"/>
                </a:solidFill>
                <a:latin typeface="Arial"/>
                <a:cs typeface="AL-Mohanad Bold" pitchFamily="2" charset="-78"/>
                <a:sym typeface="Arial"/>
              </a:rPr>
              <a:t>المظاهر السلوكية لمقاومة التغيير</a:t>
            </a:r>
          </a:p>
          <a:p>
            <a:pPr marL="457200" indent="-457200" algn="r" rtl="1">
              <a:buClr>
                <a:srgbClr val="000000"/>
              </a:buClr>
              <a:buFont typeface="+mj-lt"/>
              <a:buAutoNum type="arabicPeriod"/>
              <a:defRPr/>
            </a:pPr>
            <a:r>
              <a:rPr lang="ar-SA" sz="2800" kern="0" dirty="0">
                <a:solidFill>
                  <a:srgbClr val="000000"/>
                </a:solidFill>
                <a:latin typeface="Arial"/>
                <a:cs typeface="AL-Mohanad Bold" pitchFamily="2" charset="-78"/>
                <a:sym typeface="Arial"/>
              </a:rPr>
              <a:t>درجات  مقاومة  التغيير  في المنظمات</a:t>
            </a:r>
          </a:p>
          <a:p>
            <a:pPr marL="457200" indent="-457200" algn="r" rtl="1">
              <a:buClr>
                <a:srgbClr val="000000"/>
              </a:buClr>
              <a:buFont typeface="+mj-lt"/>
              <a:buAutoNum type="arabicPeriod"/>
              <a:defRPr/>
            </a:pPr>
            <a:r>
              <a:rPr lang="ar-SA" sz="2800" kern="0" dirty="0">
                <a:solidFill>
                  <a:srgbClr val="000000"/>
                </a:solidFill>
                <a:latin typeface="Arial"/>
                <a:cs typeface="AL-Mohanad Bold" pitchFamily="2" charset="-78"/>
                <a:sym typeface="Arial"/>
              </a:rPr>
              <a:t>ردود الافعال على التغيير.</a:t>
            </a:r>
          </a:p>
          <a:p>
            <a:pPr marL="457200" indent="-457200" algn="r" rtl="1">
              <a:buClr>
                <a:srgbClr val="000000"/>
              </a:buClr>
              <a:buFont typeface="+mj-lt"/>
              <a:buAutoNum type="arabicPeriod"/>
              <a:defRPr/>
            </a:pPr>
            <a:r>
              <a:rPr lang="ar-SA" sz="2800" kern="0" dirty="0">
                <a:solidFill>
                  <a:srgbClr val="000000"/>
                </a:solidFill>
                <a:latin typeface="Arial"/>
                <a:cs typeface="AL-Mohanad Bold" pitchFamily="2" charset="-78"/>
                <a:sym typeface="Arial"/>
              </a:rPr>
              <a:t>اسباب مقاومة التغيير</a:t>
            </a:r>
          </a:p>
          <a:p>
            <a:pPr marL="457200" indent="-457200" algn="r" rtl="1">
              <a:buClr>
                <a:srgbClr val="000000"/>
              </a:buClr>
              <a:buFont typeface="+mj-lt"/>
              <a:buAutoNum type="arabicPeriod"/>
              <a:defRPr/>
            </a:pPr>
            <a:r>
              <a:rPr lang="ar-SA" sz="2800" kern="0" dirty="0">
                <a:solidFill>
                  <a:srgbClr val="000000"/>
                </a:solidFill>
                <a:latin typeface="Arial"/>
                <a:cs typeface="AL-Mohanad Bold" pitchFamily="2" charset="-78"/>
                <a:sym typeface="Arial"/>
              </a:rPr>
              <a:t>العوامل التي تزيد من مقاومة التغيير</a:t>
            </a:r>
          </a:p>
          <a:p>
            <a:pPr marL="342900" indent="-342900" algn="r">
              <a:lnSpc>
                <a:spcPct val="150000"/>
              </a:lnSpc>
              <a:buClr>
                <a:srgbClr val="000000"/>
              </a:buClr>
              <a:buFont typeface="Arial" pitchFamily="34" charset="0"/>
              <a:buChar char="•"/>
            </a:pPr>
            <a:endParaRPr lang="ar-SA" sz="2800" b="1" kern="0" dirty="0">
              <a:solidFill>
                <a:srgbClr val="FFFFFF"/>
              </a:solidFill>
              <a:highlight>
                <a:srgbClr val="FFFF00"/>
              </a:highlight>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3925770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Google Shape;123;p2">
            <a:extLst>
              <a:ext uri="{FF2B5EF4-FFF2-40B4-BE49-F238E27FC236}">
                <a16:creationId xmlns:a16="http://schemas.microsoft.com/office/drawing/2014/main" id="{0467FF3B-F71C-1E00-C7FC-2D0657FA3C63}"/>
              </a:ext>
            </a:extLst>
          </p:cNvPr>
          <p:cNvSpPr txBox="1"/>
          <p:nvPr/>
        </p:nvSpPr>
        <p:spPr>
          <a:xfrm>
            <a:off x="110951" y="1332688"/>
            <a:ext cx="11608451" cy="9054746"/>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EG" sz="2800" b="1" kern="0" dirty="0">
                <a:solidFill>
                  <a:srgbClr val="000000"/>
                </a:solidFill>
                <a:latin typeface="Arial"/>
                <a:ea typeface="Calibri" panose="020F0502020204030204" pitchFamily="34" charset="0"/>
                <a:cs typeface="Times New Roman" panose="02020603050405020304" pitchFamily="18" charset="0"/>
                <a:sym typeface="Arial"/>
              </a:rPr>
              <a:t>  عناصر المحاضرة</a:t>
            </a:r>
          </a:p>
          <a:p>
            <a:pPr algn="ctr" rtl="1">
              <a:lnSpc>
                <a:spcPct val="130000"/>
              </a:lnSpc>
              <a:buClr>
                <a:srgbClr val="000000"/>
              </a:buClr>
              <a:buFont typeface="Arial"/>
              <a:buNone/>
            </a:pPr>
            <a:r>
              <a:rPr lang="ar-EG" sz="2800" b="1" kern="0" dirty="0">
                <a:solidFill>
                  <a:srgbClr val="000000"/>
                </a:solidFill>
                <a:latin typeface="Simplified Arabic" pitchFamily="18" charset="-78"/>
                <a:ea typeface="Calibri" panose="020F0502020204030204" pitchFamily="34" charset="0"/>
                <a:cs typeface="Times New Roman" panose="02020603050405020304" pitchFamily="18" charset="0"/>
                <a:sym typeface="Arial"/>
              </a:rPr>
              <a:t>سوف نتناول في هذه المحاضرة المحاور التالية:-</a:t>
            </a:r>
          </a:p>
          <a:p>
            <a:pPr algn="r" rtl="1">
              <a:lnSpc>
                <a:spcPct val="130000"/>
              </a:lnSpc>
              <a:buClr>
                <a:srgbClr val="000000"/>
              </a:buClr>
              <a:buFont typeface="Arial"/>
              <a:buNone/>
            </a:pPr>
            <a:endParaRPr lang="ar-EG" sz="2800" b="1" kern="0" dirty="0">
              <a:solidFill>
                <a:srgbClr val="000000"/>
              </a:solidFill>
              <a:latin typeface="Simplified Arabic" pitchFamily="18" charset="-78"/>
              <a:ea typeface="Calibri" panose="020F0502020204030204" pitchFamily="34" charset="0"/>
              <a:cs typeface="Times New Roman" panose="02020603050405020304" pitchFamily="18" charset="0"/>
              <a:sym typeface="Arial"/>
            </a:endParaRPr>
          </a:p>
          <a:p>
            <a:pPr algn="r" rtl="1">
              <a:lnSpc>
                <a:spcPct val="130000"/>
              </a:lnSpc>
              <a:buClr>
                <a:srgbClr val="000000"/>
              </a:buClr>
              <a:buFont typeface="Arial"/>
              <a:buNone/>
            </a:pPr>
            <a:r>
              <a:rPr lang="ar-EG" sz="2800" b="1" kern="0" dirty="0">
                <a:solidFill>
                  <a:srgbClr val="000000"/>
                </a:solidFill>
                <a:latin typeface="Simplified Arabic" pitchFamily="18" charset="-78"/>
                <a:ea typeface="Calibri" panose="020F0502020204030204" pitchFamily="34" charset="0"/>
                <a:cs typeface="Times New Roman" panose="02020603050405020304" pitchFamily="18" charset="0"/>
                <a:sym typeface="Arial"/>
              </a:rPr>
              <a:t>مفهوم إدارة التغيير وأهميتها </a:t>
            </a:r>
          </a:p>
          <a:p>
            <a:pPr algn="r" rtl="1">
              <a:lnSpc>
                <a:spcPct val="130000"/>
              </a:lnSpc>
              <a:buClr>
                <a:srgbClr val="000000"/>
              </a:buClr>
              <a:buFont typeface="Arial"/>
              <a:buNone/>
            </a:pPr>
            <a:r>
              <a:rPr lang="ar-EG" sz="2800" b="1" kern="0" dirty="0">
                <a:solidFill>
                  <a:srgbClr val="000000"/>
                </a:solidFill>
                <a:latin typeface="Simplified Arabic" pitchFamily="18" charset="-78"/>
                <a:ea typeface="Calibri" panose="020F0502020204030204" pitchFamily="34" charset="0"/>
                <a:cs typeface="Times New Roman" panose="02020603050405020304" pitchFamily="18" charset="0"/>
                <a:sym typeface="Arial"/>
              </a:rPr>
              <a:t>أنواع إدارة التغيير وخصائصها </a:t>
            </a:r>
          </a:p>
          <a:p>
            <a:pPr algn="r" rtl="1">
              <a:lnSpc>
                <a:spcPct val="130000"/>
              </a:lnSpc>
              <a:buClr>
                <a:srgbClr val="000000"/>
              </a:buClr>
              <a:buFont typeface="Arial"/>
              <a:buNone/>
            </a:pPr>
            <a:r>
              <a:rPr lang="ar-EG" sz="2800" b="1" kern="0" dirty="0">
                <a:solidFill>
                  <a:srgbClr val="000000"/>
                </a:solidFill>
                <a:latin typeface="Simplified Arabic" pitchFamily="18" charset="-78"/>
                <a:ea typeface="Calibri" panose="020F0502020204030204" pitchFamily="34" charset="0"/>
                <a:cs typeface="Times New Roman" panose="02020603050405020304" pitchFamily="18" charset="0"/>
                <a:sym typeface="Arial"/>
              </a:rPr>
              <a:t>قيادة التغيرات في المؤسسات التربوية </a:t>
            </a:r>
          </a:p>
          <a:p>
            <a:pPr algn="r" rtl="1">
              <a:lnSpc>
                <a:spcPct val="130000"/>
              </a:lnSpc>
              <a:buClr>
                <a:srgbClr val="000000"/>
              </a:buClr>
              <a:buFont typeface="Arial"/>
              <a:buNone/>
            </a:pPr>
            <a:r>
              <a:rPr lang="ar-EG" sz="2800" b="1" kern="0" dirty="0">
                <a:solidFill>
                  <a:srgbClr val="000000"/>
                </a:solidFill>
                <a:latin typeface="Simplified Arabic" pitchFamily="18" charset="-78"/>
                <a:ea typeface="Calibri" panose="020F0502020204030204" pitchFamily="34" charset="0"/>
                <a:cs typeface="Times New Roman" panose="02020603050405020304" pitchFamily="18" charset="0"/>
                <a:sym typeface="Arial"/>
              </a:rPr>
              <a:t>خصائص قائد التغيير</a:t>
            </a:r>
          </a:p>
          <a:p>
            <a:pPr algn="r" rtl="1">
              <a:lnSpc>
                <a:spcPct val="130000"/>
              </a:lnSpc>
              <a:buClr>
                <a:srgbClr val="000000"/>
              </a:buClr>
              <a:buFont typeface="Arial"/>
              <a:buNone/>
            </a:pPr>
            <a:r>
              <a:rPr lang="ar-EG" sz="2800" b="1" kern="0" dirty="0">
                <a:solidFill>
                  <a:srgbClr val="000000"/>
                </a:solidFill>
                <a:latin typeface="Simplified Arabic" pitchFamily="18" charset="-78"/>
                <a:ea typeface="Calibri" panose="020F0502020204030204" pitchFamily="34" charset="0"/>
                <a:cs typeface="Times New Roman" panose="02020603050405020304" pitchFamily="18" charset="0"/>
                <a:sym typeface="Arial"/>
              </a:rPr>
              <a:t>معوقات إدارة التغيير </a:t>
            </a:r>
          </a:p>
          <a:p>
            <a:pPr algn="r" rtl="1">
              <a:lnSpc>
                <a:spcPct val="130000"/>
              </a:lnSpc>
              <a:buClr>
                <a:srgbClr val="000000"/>
              </a:buClr>
              <a:buFont typeface="Arial"/>
              <a:buNone/>
            </a:pPr>
            <a:r>
              <a:rPr lang="ar-EG" sz="2800" b="1" kern="0" dirty="0">
                <a:solidFill>
                  <a:srgbClr val="000000"/>
                </a:solidFill>
                <a:latin typeface="Simplified Arabic" pitchFamily="18" charset="-78"/>
                <a:ea typeface="Calibri" panose="020F0502020204030204" pitchFamily="34" charset="0"/>
                <a:cs typeface="Times New Roman" panose="02020603050405020304" pitchFamily="18" charset="0"/>
                <a:sym typeface="Arial"/>
              </a:rPr>
              <a:t>التغيير التربوي واهميته  </a:t>
            </a:r>
          </a:p>
          <a:p>
            <a:pPr algn="r" rtl="1">
              <a:lnSpc>
                <a:spcPct val="130000"/>
              </a:lnSpc>
              <a:buClr>
                <a:srgbClr val="000000"/>
              </a:buClr>
              <a:buFont typeface="Arial"/>
              <a:buNone/>
            </a:pPr>
            <a:endParaRPr lang="ar-EG" sz="2800" b="1" kern="0" dirty="0">
              <a:solidFill>
                <a:srgbClr val="FFFFFF"/>
              </a:solidFill>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310670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994B843E-55AF-06E2-49FC-6B429AAAF83A}"/>
              </a:ext>
            </a:extLst>
          </p:cNvPr>
          <p:cNvSpPr/>
          <p:nvPr/>
        </p:nvSpPr>
        <p:spPr>
          <a:xfrm>
            <a:off x="272373" y="1715709"/>
            <a:ext cx="11556934" cy="3600922"/>
          </a:xfrm>
          <a:prstGeom prst="rect">
            <a:avLst/>
          </a:prstGeom>
        </p:spPr>
        <p:txBody>
          <a:bodyPr wrap="square">
            <a:spAutoFit/>
          </a:bodyPr>
          <a:lstStyle/>
          <a:p>
            <a:pPr algn="r" rtl="1">
              <a:lnSpc>
                <a:spcPct val="150000"/>
              </a:lnSpc>
              <a:spcAft>
                <a:spcPts val="1000"/>
              </a:spcAft>
              <a:buClr>
                <a:srgbClr val="000000"/>
              </a:buClr>
              <a:buFont typeface="Arial"/>
              <a:buNone/>
            </a:pPr>
            <a:r>
              <a:rPr lang="ar-SA" sz="2800" b="1" kern="0" dirty="0">
                <a:solidFill>
                  <a:srgbClr val="000000"/>
                </a:solidFill>
                <a:ea typeface="Calibri"/>
                <a:cs typeface="Simplified Arabic"/>
                <a:sym typeface="Arial"/>
              </a:rPr>
              <a:t>تمهيد:</a:t>
            </a:r>
            <a:endParaRPr lang="ar-EG" sz="2400" b="1" kern="0" dirty="0">
              <a:solidFill>
                <a:srgbClr val="000000"/>
              </a:solidFill>
              <a:ea typeface="Calibri" panose="020F0502020204030204" pitchFamily="34" charset="0"/>
              <a:cs typeface="Traditional Arabic" panose="02020603050405020304" pitchFamily="18" charset="-78"/>
              <a:sym typeface="Arial"/>
            </a:endParaRPr>
          </a:p>
          <a:p>
            <a:pPr algn="r">
              <a:lnSpc>
                <a:spcPct val="107000"/>
              </a:lnSpc>
              <a:spcAft>
                <a:spcPts val="800"/>
              </a:spcAft>
              <a:buClr>
                <a:srgbClr val="000000"/>
              </a:buClr>
              <a:buFont typeface="Arial"/>
              <a:buNone/>
            </a:pPr>
            <a:br>
              <a:rPr lang="en-US" sz="24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التغيير هو ناتج تفاعلات ظاهرة وباطنه تحدث بشكل عشوائي أو مخطط ومن ثم فهو ظاهرة ملاصقة للحياة وللوجود الإنساني وبالتالي فهو يرتبط بقوى التغيير وبمقدار عفويتها وانطلاقاتها وبقدرتها على التأثير في هيكل وبنيان وأداء الكيان الإداري.</a:t>
            </a:r>
            <a:r>
              <a:rPr lang="ar-EG" sz="2400" kern="0" dirty="0">
                <a:solidFill>
                  <a:srgbClr val="000000"/>
                </a:solidFill>
                <a:ea typeface="Times New Roman" panose="02020603050405020304" pitchFamily="18" charset="0"/>
                <a:cs typeface="Simplified Arabic" panose="02020603050405020304" pitchFamily="18" charset="-78"/>
                <a:sym typeface="Arial"/>
              </a:rPr>
              <a:t> لذا سوف نتناول التغير وعلاقة بالتربية من خلال المفاهيم والإجراءات .</a:t>
            </a:r>
            <a:endParaRPr lang="en-GB" sz="2400" kern="100" dirty="0">
              <a:solidFill>
                <a:srgbClr val="000000"/>
              </a:solidFill>
              <a:ea typeface="Calibri" panose="020F0502020204030204" pitchFamily="34" charset="0"/>
              <a:cs typeface="Arial" panose="020B0604020202020204" pitchFamily="34" charset="0"/>
              <a:sym typeface="Arial"/>
            </a:endParaRPr>
          </a:p>
          <a:p>
            <a:pPr algn="justLow" rtl="1">
              <a:lnSpc>
                <a:spcPct val="150000"/>
              </a:lnSpc>
              <a:spcAft>
                <a:spcPts val="1000"/>
              </a:spcAft>
              <a:buClr>
                <a:srgbClr val="000000"/>
              </a:buClr>
              <a:buFont typeface="Arial"/>
              <a:buNone/>
            </a:pPr>
            <a:br>
              <a:rPr lang="ar-SA" sz="2400" b="1" kern="100" dirty="0">
                <a:solidFill>
                  <a:srgbClr val="000000"/>
                </a:solidFill>
                <a:ea typeface="Calibri" panose="020F0502020204030204" pitchFamily="34" charset="0"/>
                <a:cs typeface="Simplified Arabic" panose="02020603050405020304" pitchFamily="18" charset="-78"/>
                <a:sym typeface="Arial"/>
              </a:rPr>
            </a:b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3704608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4CFB056B-855D-5B52-8242-CFCF1B7D1F89}"/>
              </a:ext>
            </a:extLst>
          </p:cNvPr>
          <p:cNvSpPr/>
          <p:nvPr/>
        </p:nvSpPr>
        <p:spPr>
          <a:xfrm>
            <a:off x="264906" y="1565980"/>
            <a:ext cx="11615918" cy="4834785"/>
          </a:xfrm>
          <a:prstGeom prst="rect">
            <a:avLst/>
          </a:prstGeom>
        </p:spPr>
        <p:txBody>
          <a:bodyPr wrap="square">
            <a:spAutoFit/>
          </a:bodyPr>
          <a:lstStyle/>
          <a:p>
            <a:pPr algn="r" rtl="1">
              <a:lnSpc>
                <a:spcPct val="107000"/>
              </a:lnSpc>
              <a:spcAft>
                <a:spcPts val="800"/>
              </a:spcAft>
              <a:buClr>
                <a:srgbClr val="000000"/>
              </a:buClr>
              <a:buFont typeface="Arial"/>
              <a:buNone/>
            </a:pPr>
            <a:r>
              <a:rPr lang="ar-SA" sz="32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مفهوم إدارة التغيير</a:t>
            </a:r>
            <a:r>
              <a:rPr lang="en-US" sz="3200" kern="0" dirty="0">
                <a:solidFill>
                  <a:srgbClr val="000000"/>
                </a:solidFill>
                <a:highlight>
                  <a:srgbClr val="FFFF00"/>
                </a:highlight>
                <a:latin typeface="Simplified Arabic" panose="02020603050405020304" pitchFamily="18" charset="-78"/>
                <a:ea typeface="Times New Roman" panose="02020603050405020304" pitchFamily="18" charset="0"/>
                <a:cs typeface="Arial" panose="020B0604020202020204" pitchFamily="34" charset="0"/>
                <a:sym typeface="Arial"/>
              </a:rPr>
              <a:t>:</a:t>
            </a:r>
            <a:br>
              <a:rPr lang="en-US" sz="32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br>
            <a:r>
              <a:rPr lang="ar-SA" sz="3200" kern="0" dirty="0">
                <a:solidFill>
                  <a:srgbClr val="000000"/>
                </a:solidFill>
                <a:ea typeface="Times New Roman" panose="02020603050405020304" pitchFamily="18" charset="0"/>
                <a:cs typeface="Simplified Arabic" panose="02020603050405020304" pitchFamily="18" charset="-78"/>
                <a:sym typeface="Arial"/>
              </a:rPr>
              <a:t>- هو الجهاز الذي يحرك الإدارة والمؤسسة لمواجهة الأوضاع الجديدة وإعادة ترتيب الأمور بحيث يمكن الاستفادة من عوامل التغيير الإيجابي، وتجنّب أو تقليل عوامل التغيير السلبي، أي إنها تعبّر عن كيفية استخدام أفضل الطرائق اقتصاداً وفعالية، لإحداث التغيير لخدمة الأهداف المنشود.</a:t>
            </a:r>
            <a:br>
              <a:rPr lang="en-US" sz="32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br>
            <a:r>
              <a:rPr lang="ar-SA" sz="3200" kern="0" dirty="0">
                <a:solidFill>
                  <a:srgbClr val="000000"/>
                </a:solidFill>
                <a:ea typeface="Times New Roman" panose="02020603050405020304" pitchFamily="18" charset="0"/>
                <a:cs typeface="Simplified Arabic" panose="02020603050405020304" pitchFamily="18" charset="-78"/>
                <a:sym typeface="Arial"/>
              </a:rPr>
              <a:t>- هو قيام مجموعة من القادة الإداريين بعمل خطة محكمة في فترة زمنية محدودة ويتم تنفيذها بدقة</a:t>
            </a:r>
            <a:r>
              <a:rPr lang="en-US" sz="32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br>
              <a:rPr lang="en-US" sz="32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br>
            <a:r>
              <a:rPr lang="ar-EG" sz="32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3200" kern="0" dirty="0">
                <a:solidFill>
                  <a:srgbClr val="000000"/>
                </a:solidFill>
                <a:ea typeface="Times New Roman" panose="02020603050405020304" pitchFamily="18" charset="0"/>
                <a:cs typeface="Simplified Arabic" panose="02020603050405020304" pitchFamily="18" charset="-78"/>
                <a:sym typeface="Arial"/>
              </a:rPr>
              <a:t>قيادة الجهد المخطط والمنظم للوصول إلى تحقيق الأهداف المنشودة لتغيير من خلال التوظيف العلمي السليم للموارد البشرية والإمكانات المادية والفنية المتاحة للمؤسسة التعليمية</a:t>
            </a: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54848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377ED1DD-06B8-E582-86C5-99A0C9B27524}"/>
              </a:ext>
            </a:extLst>
          </p:cNvPr>
          <p:cNvSpPr/>
          <p:nvPr/>
        </p:nvSpPr>
        <p:spPr>
          <a:xfrm>
            <a:off x="272373" y="1513531"/>
            <a:ext cx="11556934" cy="4826321"/>
          </a:xfrm>
          <a:prstGeom prst="rect">
            <a:avLst/>
          </a:prstGeom>
        </p:spPr>
        <p:txBody>
          <a:bodyPr wrap="square">
            <a:spAutoFit/>
          </a:bodyPr>
          <a:lstStyle/>
          <a:p>
            <a:pPr algn="r">
              <a:lnSpc>
                <a:spcPct val="107000"/>
              </a:lnSpc>
              <a:spcAft>
                <a:spcPts val="800"/>
              </a:spcAft>
              <a:buClr>
                <a:srgbClr val="000000"/>
              </a:buClr>
              <a:buFont typeface="Arial"/>
              <a:buNone/>
            </a:pPr>
            <a:r>
              <a:rPr lang="ar-SA" sz="2800" kern="0" dirty="0">
                <a:solidFill>
                  <a:srgbClr val="000000"/>
                </a:solidFill>
                <a:highlight>
                  <a:srgbClr val="FFFF00"/>
                </a:highlight>
                <a:latin typeface="Arial"/>
                <a:ea typeface="Times New Roman" panose="02020603050405020304" pitchFamily="18" charset="0"/>
                <a:cs typeface="Simplified Arabic" panose="02020603050405020304" pitchFamily="18" charset="-78"/>
                <a:sym typeface="Arial"/>
              </a:rPr>
              <a:t>أنواع التغيير</a:t>
            </a:r>
            <a:endParaRPr lang="ar-EG" sz="2800" kern="0" dirty="0">
              <a:solidFill>
                <a:srgbClr val="000000"/>
              </a:solidFill>
              <a:highlight>
                <a:srgbClr val="FFFF00"/>
              </a:highlight>
              <a:latin typeface="Arial"/>
              <a:ea typeface="Times New Roman" panose="02020603050405020304" pitchFamily="18" charset="0"/>
              <a:cs typeface="Simplified Arabic" panose="02020603050405020304" pitchFamily="18" charset="-78"/>
              <a:sym typeface="Arial"/>
            </a:endParaRPr>
          </a:p>
          <a:p>
            <a:pPr algn="r">
              <a:lnSpc>
                <a:spcPct val="107000"/>
              </a:lnSpc>
              <a:spcAft>
                <a:spcPts val="800"/>
              </a:spcAft>
              <a:buClr>
                <a:srgbClr val="000000"/>
              </a:buClr>
              <a:buFont typeface="Arial"/>
              <a:buNone/>
            </a:pP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هناك نوعان رئيسان للتغي</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ير هما </a:t>
            </a:r>
          </a:p>
          <a:p>
            <a:pPr algn="just">
              <a:lnSpc>
                <a:spcPct val="107000"/>
              </a:lnSpc>
              <a:spcAft>
                <a:spcPts val="800"/>
              </a:spcAft>
              <a:buClr>
                <a:srgbClr val="000000"/>
              </a:buClr>
              <a:buFont typeface="Arial"/>
              <a:buNone/>
            </a:pP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  التغيير الاستراتيجي : و هو يعني بالقضايا طويلة الأجل التي تشغل المؤسسة و هو خطوة للمستقبل و لذلك يمكن تعريفة بصفة عامة بمصطلح الرؤية الاستراتيجية و يشمل هدف المؤسسة و رسالتها و فلسفتها المشتركة عن النمو و الجودة و الابتكار و القيم التي تخص العاملين و احتياجات الفئات المستفيدة و التقنيات المستخدمة. و يحدث التغيير الاستراتيجي في نطاق عدة عوامل هي البيئة الخارجية و الموارد الداخلية للمؤسسة و الإمكانيات و الأنظمة و يتطلب التنفيذ الناجح للتغيير الاستراتيجي تحليلاً و تفهماً كعاملين لهذه العوامل في مرحلتي التكوين و التخطيط</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تحسين عملية صنع القرار</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                                                                         </a:t>
            </a:r>
            <a:r>
              <a:rPr lang="ar-SA" sz="2800" kern="0" dirty="0">
                <a:solidFill>
                  <a:srgbClr val="000000"/>
                </a:solidFill>
                <a:ea typeface="Calibri" panose="020F0502020204030204" pitchFamily="34" charset="0"/>
                <a:cs typeface="Simplified Arabic" panose="02020603050405020304" pitchFamily="18" charset="-78"/>
                <a:sym typeface="Arial"/>
              </a:rPr>
              <a:t> </a:t>
            </a:r>
            <a:endParaRPr lang="en-GB" sz="2800"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DZ" kern="100" dirty="0">
                <a:solidFill>
                  <a:srgbClr val="000000"/>
                </a:solidFill>
                <a:ea typeface="Calibri" panose="020F050202020403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839178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093AFAEC-60DD-AF3A-5DCD-928D281F1E3E}"/>
              </a:ext>
            </a:extLst>
          </p:cNvPr>
          <p:cNvSpPr/>
          <p:nvPr/>
        </p:nvSpPr>
        <p:spPr>
          <a:xfrm>
            <a:off x="272373" y="2439760"/>
            <a:ext cx="11556934" cy="2463495"/>
          </a:xfrm>
          <a:prstGeom prst="rect">
            <a:avLst/>
          </a:prstGeom>
        </p:spPr>
        <p:txBody>
          <a:bodyPr wrap="square">
            <a:spAutoFit/>
          </a:bodyPr>
          <a:lstStyle/>
          <a:p>
            <a:pPr algn="just" rtl="1">
              <a:lnSpc>
                <a:spcPct val="107000"/>
              </a:lnSpc>
              <a:spcAft>
                <a:spcPts val="800"/>
              </a:spcAft>
              <a:buClr>
                <a:srgbClr val="000000"/>
              </a:buClr>
              <a:buFont typeface="Arial"/>
              <a:buNone/>
            </a:pPr>
            <a:r>
              <a:rPr lang="en-GB" sz="36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en-US" sz="36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3600" kern="0" dirty="0">
                <a:solidFill>
                  <a:srgbClr val="000000"/>
                </a:solidFill>
                <a:ea typeface="Times New Roman" panose="02020603050405020304" pitchFamily="18" charset="0"/>
                <a:cs typeface="Simplified Arabic" panose="02020603050405020304" pitchFamily="18" charset="-78"/>
                <a:sym typeface="Arial"/>
              </a:rPr>
              <a:t>التغيير الوظيفي : يرتبط التغيير الوظيفي بالنظم و الهياكل و التقنيات التي لها أثر مباشر على تنظيمات العمل داخل أ</a:t>
            </a:r>
            <a:r>
              <a:rPr lang="ar-EG" sz="3600" kern="0" dirty="0">
                <a:solidFill>
                  <a:srgbClr val="000000"/>
                </a:solidFill>
                <a:ea typeface="Times New Roman" panose="02020603050405020304" pitchFamily="18" charset="0"/>
                <a:cs typeface="Simplified Arabic" panose="02020603050405020304" pitchFamily="18" charset="-78"/>
                <a:sym typeface="Arial"/>
              </a:rPr>
              <a:t>ي</a:t>
            </a:r>
            <a:r>
              <a:rPr lang="ar-SA" sz="3600" kern="0" dirty="0">
                <a:solidFill>
                  <a:srgbClr val="000000"/>
                </a:solidFill>
                <a:ea typeface="Times New Roman" panose="02020603050405020304" pitchFamily="18" charset="0"/>
                <a:cs typeface="Simplified Arabic" panose="02020603050405020304" pitchFamily="18" charset="-78"/>
                <a:sym typeface="Arial"/>
              </a:rPr>
              <a:t> قطاع من المؤسسة</a:t>
            </a:r>
            <a:r>
              <a:rPr lang="ar-EG" sz="3600" kern="0" dirty="0">
                <a:solidFill>
                  <a:srgbClr val="000000"/>
                </a:solidFill>
                <a:ea typeface="Times New Roman" panose="02020603050405020304" pitchFamily="18" charset="0"/>
                <a:cs typeface="Simplified Arabic" panose="02020603050405020304" pitchFamily="18" charset="-78"/>
                <a:sym typeface="Arial"/>
              </a:rPr>
              <a:t> التربوية</a:t>
            </a:r>
            <a:r>
              <a:rPr lang="ar-SA" sz="3600" kern="0" dirty="0">
                <a:solidFill>
                  <a:srgbClr val="000000"/>
                </a:solidFill>
                <a:ea typeface="Times New Roman" panose="02020603050405020304" pitchFamily="18" charset="0"/>
                <a:cs typeface="Simplified Arabic" panose="02020603050405020304" pitchFamily="18" charset="-78"/>
                <a:sym typeface="Arial"/>
              </a:rPr>
              <a:t> ، و هذه التغييرات قد يكون أثرها أكبر على العاملين من التغييرات الاستراتيجية ولذلك فإنه يجب التعامل معها بعناية فائقة</a:t>
            </a:r>
            <a:r>
              <a:rPr lang="en-US" sz="36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 </a:t>
            </a:r>
            <a:endParaRPr lang="en-GB" sz="36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5666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300DB078-FFF9-61D5-54EB-8C561490CBC6}"/>
              </a:ext>
            </a:extLst>
          </p:cNvPr>
          <p:cNvSpPr/>
          <p:nvPr/>
        </p:nvSpPr>
        <p:spPr>
          <a:xfrm>
            <a:off x="369319" y="1828283"/>
            <a:ext cx="11414557" cy="4076885"/>
          </a:xfrm>
          <a:prstGeom prst="rect">
            <a:avLst/>
          </a:prstGeom>
        </p:spPr>
        <p:txBody>
          <a:bodyPr wrap="square">
            <a:spAutoFit/>
          </a:bodyPr>
          <a:lstStyle/>
          <a:p>
            <a:pPr algn="r">
              <a:lnSpc>
                <a:spcPct val="107000"/>
              </a:lnSpc>
              <a:spcAft>
                <a:spcPts val="800"/>
              </a:spcAft>
              <a:buClr>
                <a:srgbClr val="000000"/>
              </a:buClr>
              <a:buFont typeface="Arial"/>
              <a:buNone/>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خصائص النظام التعليمي العربي :</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1-  </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لا تزال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عملية الإشراف التربوي تركز على المعلم من خلال الزيارات الصفية المفاجئة، وتغفل الجوانب التربوية الأخرى، أي أن الإشراف ما زال يقترب من مفهوم التفتيش</a:t>
            </a:r>
            <a:r>
              <a:rPr lang="ar-EG" sz="2800" kern="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2- المناخ التنظيمي المدرسي لا يساعد على تحقيق الأهداف التعليمية بدرجة كبيرة</a:t>
            </a:r>
            <a:r>
              <a:rPr lang="ar-EG" sz="2800" kern="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3- لا تطبق الأساليب الإشرافية الحديثة كالإشراف التعاوني </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و</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النظامي متعدد الأوساط في النظام التعليمي بدرجة كافية رغم فعاليتها في تحسين فعاليات التعلم رغم ما تؤكد عليها الدراسات والأبحاث التربوية</a:t>
            </a:r>
            <a:r>
              <a:rPr lang="en-US"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kern="0" dirty="0">
                <a:solidFill>
                  <a:srgbClr val="000000"/>
                </a:solidFill>
                <a:ea typeface="Calibri" panose="020F0502020204030204" pitchFamily="34" charset="0"/>
                <a:cs typeface="Simplified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438534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F814C1A2-D211-5E4C-4DB2-BCFF75B2750F}"/>
              </a:ext>
            </a:extLst>
          </p:cNvPr>
          <p:cNvSpPr/>
          <p:nvPr/>
        </p:nvSpPr>
        <p:spPr>
          <a:xfrm>
            <a:off x="-136188" y="1532861"/>
            <a:ext cx="11937363" cy="4702569"/>
          </a:xfrm>
          <a:prstGeom prst="rect">
            <a:avLst/>
          </a:prstGeom>
        </p:spPr>
        <p:txBody>
          <a:bodyPr wrap="square">
            <a:spAutoFit/>
          </a:bodyPr>
          <a:lstStyle/>
          <a:p>
            <a:pPr algn="r">
              <a:lnSpc>
                <a:spcPct val="107000"/>
              </a:lnSpc>
              <a:spcAft>
                <a:spcPts val="800"/>
              </a:spcAft>
              <a:buClr>
                <a:srgbClr val="000000"/>
              </a:buClr>
              <a:buFont typeface="Arial"/>
              <a:buNone/>
            </a:pPr>
            <a:r>
              <a:rPr lang="ar-EG" sz="2800" kern="0" dirty="0">
                <a:solidFill>
                  <a:srgbClr val="000000"/>
                </a:solidFill>
                <a:ea typeface="Times New Roman" panose="02020603050405020304" pitchFamily="18" charset="0"/>
                <a:cs typeface="Simplified Arabic" panose="02020603050405020304" pitchFamily="18" charset="-78"/>
                <a:sym typeface="Arial"/>
              </a:rPr>
              <a:t>4</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  النمط الإداري لمديري المدارس ما زال يقترب من البيروقراطية والأسلوب </a:t>
            </a:r>
            <a:r>
              <a:rPr lang="ar-EG" sz="2800" kern="0" dirty="0" err="1">
                <a:solidFill>
                  <a:srgbClr val="000000"/>
                </a:solidFill>
                <a:latin typeface="Arial"/>
                <a:ea typeface="Times New Roman" panose="02020603050405020304" pitchFamily="18" charset="0"/>
                <a:cs typeface="Simplified Arabic" panose="02020603050405020304" pitchFamily="18" charset="-78"/>
                <a:sym typeface="Arial"/>
              </a:rPr>
              <a:t>التساهلي</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5- إهمال العلاقات الإنسانية في عناصر النظام التعليمي، رغم أثارها الايجابية في تحسين فعالية التعلم، ورغم ما أوصت به معظم الدراسات في المجال الإداري التربوي</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6</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  ضعف النمو المهني لكل من المديرين والمشرفين والمعلمين رغم الدورات التدريبية المقدمة لهم، مما يدل على عدم فعالية هذه الدورات التدريبية</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7-  ضعف المشاركة في اتخاذ القرارات المدرسية بين المديرين والمدرسين، وهذا يؤكد النمط البيروقراطي التسلطي للمديرين</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8</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 عدم وضوح أدوات التقويم المدرسي التي يستخدمها كل من المديرين والمشرفين التربويين</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9- كثرة الأعباء الإدارية لمديري المدارس تبعدهم عن أدوارهم الفنية الحقيقية في تحسين عمليات التعلم</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 وتطوير المنهج.</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66053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43C45D38-B0E6-4B68-AC4E-A0EBD7EEB815}"/>
              </a:ext>
            </a:extLst>
          </p:cNvPr>
          <p:cNvSpPr/>
          <p:nvPr/>
        </p:nvSpPr>
        <p:spPr>
          <a:xfrm>
            <a:off x="311175" y="1059168"/>
            <a:ext cx="11470546" cy="5798832"/>
          </a:xfrm>
          <a:prstGeom prst="rect">
            <a:avLst/>
          </a:prstGeom>
        </p:spPr>
        <p:txBody>
          <a:bodyPr wrap="square">
            <a:spAutoFit/>
          </a:bodyPr>
          <a:lstStyle/>
          <a:p>
            <a:pPr algn="r" rtl="1">
              <a:lnSpc>
                <a:spcPct val="107000"/>
              </a:lnSpc>
              <a:spcAft>
                <a:spcPts val="800"/>
              </a:spcAft>
              <a:buClr>
                <a:srgbClr val="000000"/>
              </a:buClr>
              <a:buFont typeface="Arial"/>
              <a:buNone/>
            </a:pPr>
            <a:br>
              <a:rPr lang="en-US" sz="24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br>
            <a:r>
              <a:rPr lang="ar-SA" sz="2300" kern="0" dirty="0">
                <a:solidFill>
                  <a:srgbClr val="000000"/>
                </a:solidFill>
                <a:ea typeface="Times New Roman" panose="02020603050405020304" pitchFamily="18" charset="0"/>
                <a:cs typeface="Simplified Arabic" panose="02020603050405020304" pitchFamily="18" charset="-78"/>
                <a:sym typeface="Arial"/>
              </a:rPr>
              <a:t>10- ضعف أساليب الاتصال بين الإدارة التعليمية والإدارة المدرسية</a:t>
            </a:r>
            <a:r>
              <a:rPr lang="en-US" sz="23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a:t>
            </a:r>
            <a:br>
              <a:rPr lang="en-US" sz="23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br>
            <a:r>
              <a:rPr lang="ar-SA" sz="2300" kern="0" dirty="0">
                <a:solidFill>
                  <a:srgbClr val="000000"/>
                </a:solidFill>
                <a:ea typeface="Times New Roman" panose="02020603050405020304" pitchFamily="18" charset="0"/>
                <a:cs typeface="Simplified Arabic" panose="02020603050405020304" pitchFamily="18" charset="-78"/>
                <a:sym typeface="Arial"/>
              </a:rPr>
              <a:t>11- عدم استعمال التكنولوجيا الإدارية في مجال العمليات المدرسية كالتخطي</a:t>
            </a:r>
            <a:r>
              <a:rPr lang="ar-EG" sz="2300" kern="0" dirty="0">
                <a:solidFill>
                  <a:srgbClr val="000000"/>
                </a:solidFill>
                <a:ea typeface="Times New Roman" panose="02020603050405020304" pitchFamily="18" charset="0"/>
                <a:cs typeface="Simplified Arabic" panose="02020603050405020304" pitchFamily="18" charset="-78"/>
                <a:sym typeface="Arial"/>
              </a:rPr>
              <a:t>ط</a:t>
            </a:r>
            <a:r>
              <a:rPr lang="ar-SA" sz="2300" kern="0" dirty="0">
                <a:solidFill>
                  <a:srgbClr val="000000"/>
                </a:solidFill>
                <a:ea typeface="Times New Roman" panose="02020603050405020304" pitchFamily="18" charset="0"/>
                <a:cs typeface="Simplified Arabic" panose="02020603050405020304" pitchFamily="18" charset="-78"/>
                <a:sym typeface="Arial"/>
              </a:rPr>
              <a:t> والتنظيم والتقويم والإشراف والرقابة</a:t>
            </a:r>
            <a:r>
              <a:rPr lang="en-US" sz="23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a:t>
            </a:r>
            <a:br>
              <a:rPr lang="en-US" sz="23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br>
            <a:r>
              <a:rPr lang="ar-SA" sz="2300" kern="0" dirty="0">
                <a:solidFill>
                  <a:srgbClr val="000000"/>
                </a:solidFill>
                <a:ea typeface="Times New Roman" panose="02020603050405020304" pitchFamily="18" charset="0"/>
                <a:cs typeface="Simplified Arabic" panose="02020603050405020304" pitchFamily="18" charset="-78"/>
                <a:sym typeface="Arial"/>
              </a:rPr>
              <a:t>12- عدم وجود نظام معلومات إداري واضح بين الأنظمة التربوية العربية يقدم المساعدة والمعلومات الضرورية للإدارات التربوية ومتخذي القرارات والتي تساعد في سرعة اتخاذ القرارات التربوية والمدرسية</a:t>
            </a:r>
            <a:r>
              <a:rPr lang="en-US" sz="23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a:t>
            </a:r>
            <a:br>
              <a:rPr lang="en-US" sz="23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br>
            <a:r>
              <a:rPr lang="ar-SA" sz="2300" kern="0" dirty="0">
                <a:solidFill>
                  <a:srgbClr val="000000"/>
                </a:solidFill>
                <a:ea typeface="Times New Roman" panose="02020603050405020304" pitchFamily="18" charset="0"/>
                <a:cs typeface="Simplified Arabic" panose="02020603050405020304" pitchFamily="18" charset="-78"/>
                <a:sym typeface="Arial"/>
              </a:rPr>
              <a:t>13- عدم القدرة على استعمال بحوث العمليات الحديثة في المجال التربوي، رغم نجاحها الكبير في معظم الأنظمة الإدارية الاقتصادية والصناعية والتجارية، من حيث توفيرها للوقت والجهد والتكلفة</a:t>
            </a:r>
            <a:r>
              <a:rPr lang="en-US" sz="23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a:t>
            </a:r>
            <a:br>
              <a:rPr lang="en-US" sz="23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br>
            <a:r>
              <a:rPr lang="ar-SA" sz="2300" kern="0" dirty="0">
                <a:solidFill>
                  <a:srgbClr val="000000"/>
                </a:solidFill>
                <a:ea typeface="Times New Roman" panose="02020603050405020304" pitchFamily="18" charset="0"/>
                <a:cs typeface="Simplified Arabic" panose="02020603050405020304" pitchFamily="18" charset="-78"/>
                <a:sym typeface="Arial"/>
              </a:rPr>
              <a:t>14</a:t>
            </a:r>
            <a:r>
              <a:rPr lang="ar-EG" sz="2300" kern="0" dirty="0">
                <a:solidFill>
                  <a:srgbClr val="000000"/>
                </a:solidFill>
                <a:ea typeface="Times New Roman" panose="02020603050405020304" pitchFamily="18" charset="0"/>
                <a:cs typeface="Simplified Arabic" panose="02020603050405020304" pitchFamily="18" charset="-78"/>
                <a:sym typeface="Arial"/>
              </a:rPr>
              <a:t>-</a:t>
            </a:r>
            <a:r>
              <a:rPr lang="ar-SA" sz="2300" kern="0" dirty="0">
                <a:solidFill>
                  <a:srgbClr val="000000"/>
                </a:solidFill>
                <a:ea typeface="Times New Roman" panose="02020603050405020304" pitchFamily="18" charset="0"/>
                <a:cs typeface="Simplified Arabic" panose="02020603050405020304" pitchFamily="18" charset="-78"/>
                <a:sym typeface="Arial"/>
              </a:rPr>
              <a:t> تتصف المناهج التعليمية بالجمود من حيث تركيزها على حجم المعلومات دون الاهتمام بنوعيتها، واعتمادها على الحفظ، وذلك لأنها معدة لطلاب يتواجدون في مدارس مكتظة وغير ملائمة للمناهج الحديثة التي تأخذ في الاعتبار حاجات جميع الطلاب المادية والانفعالية .</a:t>
            </a:r>
            <a:endParaRPr lang="en-GB" sz="23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SA" sz="2300" kern="0" dirty="0">
                <a:solidFill>
                  <a:srgbClr val="000000"/>
                </a:solidFill>
                <a:latin typeface="Arial"/>
                <a:ea typeface="Times New Roman" panose="02020603050405020304" pitchFamily="18" charset="0"/>
                <a:cs typeface="Simplified Arabic" panose="02020603050405020304" pitchFamily="18" charset="-78"/>
                <a:sym typeface="Arial"/>
              </a:rPr>
              <a:t>15</a:t>
            </a:r>
            <a:r>
              <a:rPr lang="ar-EG" sz="2300" kern="0" dirty="0">
                <a:solidFill>
                  <a:srgbClr val="000000"/>
                </a:solidFill>
                <a:latin typeface="Arial"/>
                <a:ea typeface="Times New Roman" panose="02020603050405020304" pitchFamily="18" charset="0"/>
                <a:cs typeface="Simplified Arabic" panose="02020603050405020304" pitchFamily="18" charset="-78"/>
                <a:sym typeface="Arial"/>
              </a:rPr>
              <a:t>-</a:t>
            </a:r>
            <a:r>
              <a:rPr lang="ar-SA" sz="2300" kern="0" dirty="0">
                <a:solidFill>
                  <a:srgbClr val="000000"/>
                </a:solidFill>
                <a:latin typeface="Arial"/>
                <a:ea typeface="Times New Roman" panose="02020603050405020304" pitchFamily="18" charset="0"/>
                <a:cs typeface="Simplified Arabic" panose="02020603050405020304" pitchFamily="18" charset="-78"/>
                <a:sym typeface="Arial"/>
              </a:rPr>
              <a:t>  إن الأهداف التعليمية معدة بطريقة تقيس بشكل عام القدرة على الحفظ والاستيعاب لما هو موجود في المناهج الدراسية، حيث يتم تقويم الطلاب في الثانوية العامة لمدى القدرة على حفظ المعلومات المتوفرة في المناهج الدراسية دون الاهتمام برغبات الطلاب وحاجاتهم الخاصة وقدراتهم في العديد من المجالات الأخرى وخاصة المجالات العملية والنفس</a:t>
            </a:r>
            <a:r>
              <a:rPr lang="ar-EG" sz="2300" kern="0" dirty="0">
                <a:solidFill>
                  <a:srgbClr val="000000"/>
                </a:solidFill>
                <a:latin typeface="Arial"/>
                <a:ea typeface="Times New Roman" panose="02020603050405020304" pitchFamily="18" charset="0"/>
                <a:cs typeface="Simplified Arabic" panose="02020603050405020304" pitchFamily="18" charset="-78"/>
                <a:sym typeface="Arial"/>
              </a:rPr>
              <a:t>ي </a:t>
            </a:r>
            <a:r>
              <a:rPr lang="ar-SA" sz="2300" kern="0" dirty="0">
                <a:solidFill>
                  <a:srgbClr val="000000"/>
                </a:solidFill>
                <a:latin typeface="Arial"/>
                <a:ea typeface="Times New Roman" panose="02020603050405020304" pitchFamily="18" charset="0"/>
                <a:cs typeface="Simplified Arabic" panose="02020603050405020304" pitchFamily="18" charset="-78"/>
                <a:sym typeface="Arial"/>
              </a:rPr>
              <a:t>حركية</a:t>
            </a:r>
            <a: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endParaRPr lang="en-GB" sz="2400" kern="100" dirty="0">
              <a:solidFill>
                <a:srgbClr val="000000"/>
              </a:solidFill>
              <a:highlight>
                <a:srgbClr val="00FFFF"/>
              </a:highlight>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327264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1C7CC464-709A-8376-074D-E5B37CAFC754}"/>
              </a:ext>
            </a:extLst>
          </p:cNvPr>
          <p:cNvSpPr/>
          <p:nvPr/>
        </p:nvSpPr>
        <p:spPr>
          <a:xfrm>
            <a:off x="437745" y="1501663"/>
            <a:ext cx="11373159" cy="5422959"/>
          </a:xfrm>
          <a:prstGeom prst="rect">
            <a:avLst/>
          </a:prstGeom>
        </p:spPr>
        <p:txBody>
          <a:bodyPr wrap="square">
            <a:spAutoFit/>
          </a:bodyPr>
          <a:lstStyle/>
          <a:p>
            <a:pPr algn="just" rtl="1">
              <a:lnSpc>
                <a:spcPct val="107000"/>
              </a:lnSpc>
              <a:spcAft>
                <a:spcPts val="800"/>
              </a:spcAft>
              <a:buClr>
                <a:srgbClr val="000000"/>
              </a:buClr>
              <a:buFont typeface="Arial"/>
              <a:buNone/>
            </a:pPr>
            <a:r>
              <a:rPr lang="ar-SA" sz="2400" b="1" kern="0" dirty="0">
                <a:solidFill>
                  <a:srgbClr val="000000"/>
                </a:solidFill>
                <a:latin typeface="Arial"/>
                <a:ea typeface="Times New Roman" panose="02020603050405020304" pitchFamily="18" charset="0"/>
                <a:cs typeface="Simplified Arabic" panose="02020603050405020304" pitchFamily="18" charset="-78"/>
                <a:sym typeface="Arial"/>
              </a:rPr>
              <a:t> قيادة التغيير في المؤسسة التربوية وأبرز ملامحها</a:t>
            </a:r>
            <a:r>
              <a:rPr lang="en-US" sz="2400" b="1" kern="0" dirty="0">
                <a:solidFill>
                  <a:srgbClr val="000000"/>
                </a:solidFill>
                <a:latin typeface="Simplified Arabic" panose="02020603050405020304" pitchFamily="18" charset="-78"/>
                <a:ea typeface="Times New Roman" panose="02020603050405020304" pitchFamily="18" charset="0"/>
                <a:cs typeface="Arial"/>
                <a:sym typeface="Arial"/>
              </a:rPr>
              <a:t> </a:t>
            </a:r>
            <a:endParaRPr lang="ar-EG" sz="2400" b="1" kern="0" dirty="0">
              <a:solidFill>
                <a:srgbClr val="000000"/>
              </a:solidFill>
              <a:latin typeface="Simplified Arabic" panose="02020603050405020304" pitchFamily="18" charset="-78"/>
              <a:ea typeface="Times New Roman" panose="02020603050405020304" pitchFamily="18" charset="0"/>
              <a:sym typeface="Arial"/>
            </a:endParaRPr>
          </a:p>
          <a:p>
            <a:pPr algn="just" rtl="1">
              <a:lnSpc>
                <a:spcPct val="107000"/>
              </a:lnSpc>
              <a:spcAft>
                <a:spcPts val="800"/>
              </a:spcAft>
              <a:buClr>
                <a:srgbClr val="000000"/>
              </a:buClr>
              <a:buFont typeface="Arial"/>
              <a:buNone/>
            </a:pPr>
            <a:b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أ‌- القيادة بالغايات والأهداف</a:t>
            </a:r>
            <a: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t> </a:t>
            </a:r>
            <a:endParaRPr lang="ar-EG" sz="2000" kern="0" dirty="0">
              <a:solidFill>
                <a:srgbClr val="000000"/>
              </a:solidFill>
              <a:latin typeface="Simplified Arabic" panose="02020603050405020304" pitchFamily="18" charset="-78"/>
              <a:ea typeface="Times New Roman" panose="02020603050405020304" pitchFamily="18" charset="0"/>
              <a:sym typeface="Arial"/>
            </a:endParaRPr>
          </a:p>
          <a:p>
            <a:pPr algn="just" rtl="1">
              <a:lnSpc>
                <a:spcPct val="107000"/>
              </a:lnSpc>
              <a:spcAft>
                <a:spcPts val="800"/>
              </a:spcAft>
              <a:buClr>
                <a:srgbClr val="000000"/>
              </a:buClr>
              <a:buFont typeface="Arial"/>
              <a:buNone/>
            </a:pP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وتشمل جميع السلوكيات والممارسات القيادية التي تسعى إلى نقل وإيصال كل المعاني المهمة وذات القيمة والمرتبطة بأهداف تنظيم المؤسسة. إن توضيح الغايات يساعد الناس على إدراك المغزى والهدف من وراء عملهم وتقدير أهميته، ويسهم في تحفيزهم وإثارة دافعيتهم لمواصلة أدائهم بنجاح وتميز</a:t>
            </a:r>
            <a: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EG" sz="2000" kern="0" dirty="0">
                <a:solidFill>
                  <a:srgbClr val="000000"/>
                </a:solidFill>
                <a:latin typeface="Simplified Arabic" panose="02020603050405020304" pitchFamily="18" charset="-78"/>
                <a:ea typeface="Times New Roman" panose="02020603050405020304" pitchFamily="18" charset="0"/>
                <a:sym typeface="Arial"/>
              </a:rPr>
              <a:t>.</a:t>
            </a:r>
          </a:p>
          <a:p>
            <a:pPr algn="just" rtl="1">
              <a:lnSpc>
                <a:spcPct val="107000"/>
              </a:lnSpc>
              <a:spcAft>
                <a:spcPts val="800"/>
              </a:spcAft>
              <a:buClr>
                <a:srgbClr val="000000"/>
              </a:buClr>
              <a:buFont typeface="Arial"/>
              <a:buNone/>
            </a:pPr>
            <a:b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ب‌- القيادة بالتمكين</a:t>
            </a:r>
            <a: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EG" sz="2000" kern="0" dirty="0">
                <a:solidFill>
                  <a:srgbClr val="000000"/>
                </a:solidFill>
                <a:latin typeface="Simplified Arabic" panose="02020603050405020304" pitchFamily="18" charset="-78"/>
                <a:ea typeface="Times New Roman" panose="02020603050405020304" pitchFamily="18" charset="0"/>
                <a:sym typeface="Arial"/>
              </a:rPr>
              <a:t>:</a:t>
            </a:r>
          </a:p>
          <a:p>
            <a:pPr algn="just" rtl="1">
              <a:lnSpc>
                <a:spcPct val="107000"/>
              </a:lnSpc>
              <a:spcAft>
                <a:spcPts val="800"/>
              </a:spcAft>
              <a:buClr>
                <a:srgbClr val="000000"/>
              </a:buClr>
              <a:buFont typeface="Arial"/>
              <a:buNone/>
            </a:pP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تتمثل بإتاحة الفرص والوسائل المناسبة أمام هيئة العاملين في المؤسسة للمساهمة في صناعة القرارات التربوية، فعندما يشعر الناس بأن لديهم القوة والقدرة لاتخاذ قرار ما بخصوص أمر يهمهم، وأنهم يحظون غالباً ما يؤدون هذه المهمة على النحو الأفضل، وعندما يستثمر قادة المؤسسات الكفايات التي يتمتع بها العاملون معهم بشكل مناسب، ويعدونهم ويؤهلونهم للمساهمة الفاعلة في تحقيق أهداف التنظيم المدرسي، فإن العائد التربوي غالباً ما يكون عظيماً</a:t>
            </a:r>
            <a:endParaRPr lang="ar-EG" sz="2000" kern="0" dirty="0">
              <a:solidFill>
                <a:srgbClr val="000000"/>
              </a:solidFill>
              <a:latin typeface="Arial"/>
              <a:ea typeface="Times New Roman" panose="02020603050405020304" pitchFamily="18" charset="0"/>
              <a:cs typeface="Simplified Arabic" panose="02020603050405020304" pitchFamily="18" charset="-78"/>
              <a:sym typeface="Arial"/>
            </a:endParaRPr>
          </a:p>
          <a:p>
            <a:pPr algn="just" rtl="1">
              <a:lnSpc>
                <a:spcPct val="107000"/>
              </a:lnSpc>
              <a:spcAft>
                <a:spcPts val="800"/>
              </a:spcAft>
              <a:buClr>
                <a:srgbClr val="000000"/>
              </a:buClr>
              <a:buFont typeface="Arial"/>
              <a:buNone/>
            </a:pPr>
            <a:r>
              <a:rPr lang="en-US"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kern="0" dirty="0">
                <a:solidFill>
                  <a:srgbClr val="000000"/>
                </a:solidFill>
                <a:latin typeface="Simplified Arabic" panose="02020603050405020304" pitchFamily="18" charset="-78"/>
                <a:ea typeface="Times New Roman" panose="02020603050405020304" pitchFamily="18" charset="0"/>
                <a:cs typeface="Arial"/>
                <a:sym typeface="Arial"/>
              </a:rPr>
            </a:b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629441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D16FFBDB-8764-FF59-FBCD-3B13340FA0C5}"/>
              </a:ext>
            </a:extLst>
          </p:cNvPr>
          <p:cNvSpPr/>
          <p:nvPr/>
        </p:nvSpPr>
        <p:spPr>
          <a:xfrm>
            <a:off x="311175" y="1432705"/>
            <a:ext cx="11569649" cy="4524315"/>
          </a:xfrm>
          <a:prstGeom prst="rect">
            <a:avLst/>
          </a:prstGeom>
        </p:spPr>
        <p:txBody>
          <a:bodyPr wrap="square">
            <a:spAutoFit/>
          </a:bodyPr>
          <a:lstStyle/>
          <a:p>
            <a:pPr algn="just" rtl="1">
              <a:buClr>
                <a:srgbClr val="000000"/>
              </a:buClr>
              <a:buFont typeface="Arial"/>
              <a:buNone/>
              <a:defRPr/>
            </a:pP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ج- القيادة كقوة دافعة للإنجاز</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a:t>
            </a:r>
          </a:p>
          <a:p>
            <a:pPr algn="just" rtl="1">
              <a:buClr>
                <a:srgbClr val="000000"/>
              </a:buClr>
              <a:buFont typeface="Arial"/>
              <a:buNone/>
              <a:defRPr/>
            </a:pP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تؤكد على دور القائد كداعم و محفز ومسهل للأداء والإنجاز، فقادة المؤسسات الذين يتسمون بالفعالية لا يحكمون مؤسساتهم من خلال إصدار الأوامر والتعليمات وباستخدام سلطة الثواب والعقاب، وإنما بالتركيز على ما يمكن أن يحققه العاملون معهم من نجاح فيدعمون جهودهم ويوفرون لهم المناخ المناسب للإنجاز والتميز، وهذا ما يعكس وجهة نظر إيجابية لاستخدام السلطة وتوظيفها في المسار الصحيح</a:t>
            </a:r>
            <a:endParaRPr lang="ar-EG" sz="2400" kern="0" dirty="0">
              <a:solidFill>
                <a:srgbClr val="000000"/>
              </a:solidFill>
              <a:latin typeface="Aria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defRPr/>
            </a:pP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د- القيادة بنشر السلطة وتفويضها</a:t>
            </a:r>
            <a: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t> </a:t>
            </a:r>
            <a:endParaRPr lang="ar-EG" sz="2400" kern="0" dirty="0">
              <a:solidFill>
                <a:srgbClr val="000000"/>
              </a:solidFill>
              <a:latin typeface="Simplified Arabic" panose="02020603050405020304" pitchFamily="18" charset="-78"/>
              <a:ea typeface="Times New Roman" panose="02020603050405020304" pitchFamily="18" charset="0"/>
              <a:sym typeface="Arial"/>
            </a:endParaRPr>
          </a:p>
          <a:p>
            <a:pPr algn="just" rtl="1">
              <a:buClr>
                <a:srgbClr val="000000"/>
              </a:buClr>
              <a:buFont typeface="Arial"/>
              <a:buNone/>
              <a:defRPr/>
            </a:pP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ترتبط بالتمكين، وتتضمن نشر الأدوار والمهام والصلاحيات القيادية بين العاملين في المؤسسة ، فمثلما يستطيع المدير أن يمارس دور المعلم، فإن المعلمين يمكن أن يتحملوا بدورهم مسؤوليات قيادية وفقاً لمجالات تخصصهم، مما ينعكس إيجاباً على تطوير العملية التربوية بمختلف أبعادها ومجالاتها</a:t>
            </a:r>
            <a:endParaRPr lang="ar-SA" sz="2400" kern="0" dirty="0">
              <a:solidFill>
                <a:srgbClr val="000000"/>
              </a:solidFill>
              <a:latin typeface="Arial"/>
              <a:cs typeface="AL-Mohanad Bold" pitchFamily="2" charset="-78"/>
              <a:sym typeface="Arial"/>
            </a:endParaRPr>
          </a:p>
        </p:txBody>
      </p:sp>
    </p:spTree>
    <p:extLst>
      <p:ext uri="{BB962C8B-B14F-4D97-AF65-F5344CB8AC3E}">
        <p14:creationId xmlns:p14="http://schemas.microsoft.com/office/powerpoint/2010/main" val="1354258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FF43E478-ADAF-5D76-F3FD-BE69E53C96BD}"/>
              </a:ext>
            </a:extLst>
          </p:cNvPr>
          <p:cNvSpPr/>
          <p:nvPr/>
        </p:nvSpPr>
        <p:spPr>
          <a:xfrm>
            <a:off x="486383" y="1568674"/>
            <a:ext cx="11198061" cy="4832092"/>
          </a:xfrm>
          <a:prstGeom prst="rect">
            <a:avLst/>
          </a:prstGeom>
        </p:spPr>
        <p:txBody>
          <a:bodyPr wrap="square">
            <a:spAutoFit/>
          </a:bodyPr>
          <a:lstStyle/>
          <a:p>
            <a:pPr algn="r" rtl="1" fontAlgn="t">
              <a:buClr>
                <a:srgbClr val="000000"/>
              </a:buClr>
              <a:buFont typeface="Arial"/>
              <a:buNone/>
            </a:pP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هـ – القيادة بالرقابة النوعية</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تختلف الرقابة في المؤسسات التربوية عن الرقابة في الشركات مثلاً : فهي تتجاوز الاهتمام بالبرامج والضبط والقواعد والأوامر، لتغدو أكثر اهتماماً بمواقف المعلمين تجاه عملهم واتجاهاتهم نحوه، فالرقابة النوعية تعني بمعتقدات الناس وكيفية تطابقها وانسجامها مع أدوارهم ومهماتهم، وتسعى إلى تعرف مدى الرضا الذي يشعرون به أثناء إنجازهم لأهدافهم وتحقيقهم لغاياتهم</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و- القيادة بالتحويل والتطوير</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تلخص جهود قيادة التغيير الرامية إلى تحويل العاملين في المؤسسة الذي يتصفون بالتزامهم المحدود تجاه غايات المؤسسة وأهدافها وتغييرهم ليصبحوا مهنيين ملتزمين يشاركون في صياغة الرؤية العامة للمدرسة وفي تحديد أهدافها وألويتها، ويتسموا بالحماس والدافعية والمساهمة الفاعلة والتأثير الإيجابي على مخرجات التنظيم ونواتجه</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kern="0" dirty="0">
                <a:solidFill>
                  <a:srgbClr val="000000"/>
                </a:solidFill>
                <a:latin typeface="Simplified Arabic" panose="02020603050405020304" pitchFamily="18" charset="-78"/>
                <a:ea typeface="Times New Roman" panose="02020603050405020304" pitchFamily="18" charset="0"/>
                <a:cs typeface="Arial"/>
                <a:sym typeface="Arial"/>
              </a:rPr>
            </a:br>
            <a:endParaRPr lang="en-GB" sz="2800" kern="0" dirty="0">
              <a:solidFill>
                <a:srgbClr val="000000"/>
              </a:solidFill>
              <a:latin typeface="Arial" panose="020B0604020202020204" pitchFamily="34" charset="0"/>
              <a:cs typeface="Arial"/>
              <a:sym typeface="Arial"/>
            </a:endParaRPr>
          </a:p>
        </p:txBody>
      </p:sp>
    </p:spTree>
    <p:extLst>
      <p:ext uri="{BB962C8B-B14F-4D97-AF65-F5344CB8AC3E}">
        <p14:creationId xmlns:p14="http://schemas.microsoft.com/office/powerpoint/2010/main" val="3624735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8BCF72B6-D223-1C3B-1D7B-D596022AA9C1}"/>
              </a:ext>
            </a:extLst>
          </p:cNvPr>
          <p:cNvSpPr/>
          <p:nvPr/>
        </p:nvSpPr>
        <p:spPr>
          <a:xfrm>
            <a:off x="418289" y="1632364"/>
            <a:ext cx="11256427" cy="4328108"/>
          </a:xfrm>
          <a:prstGeom prst="rect">
            <a:avLst/>
          </a:prstGeom>
        </p:spPr>
        <p:txBody>
          <a:bodyPr wrap="square">
            <a:spAutoFit/>
          </a:bodyPr>
          <a:lstStyle/>
          <a:p>
            <a:pPr algn="r" rtl="1">
              <a:lnSpc>
                <a:spcPct val="115000"/>
              </a:lnSpc>
              <a:spcAft>
                <a:spcPts val="800"/>
              </a:spcAft>
              <a:buClr>
                <a:srgbClr val="000000"/>
              </a:buClr>
              <a:buFont typeface="Arial"/>
              <a:buNone/>
            </a:pPr>
            <a:r>
              <a:rPr lang="ar-SA" sz="2000" b="1" kern="0" dirty="0">
                <a:solidFill>
                  <a:srgbClr val="000000"/>
                </a:solidFill>
                <a:latin typeface="Arial"/>
                <a:ea typeface="Times New Roman" panose="02020603050405020304" pitchFamily="18" charset="0"/>
                <a:cs typeface="Simplified Arabic" panose="02020603050405020304" pitchFamily="18" charset="-78"/>
                <a:sym typeface="Arial"/>
              </a:rPr>
              <a:t>ز</a:t>
            </a:r>
            <a:r>
              <a:rPr lang="en-US" sz="2000" b="1"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000" b="1" kern="0" dirty="0">
                <a:solidFill>
                  <a:srgbClr val="000000"/>
                </a:solidFill>
                <a:latin typeface="Arial"/>
                <a:ea typeface="Times New Roman" panose="02020603050405020304" pitchFamily="18" charset="0"/>
                <a:cs typeface="Simplified Arabic" panose="02020603050405020304" pitchFamily="18" charset="-78"/>
                <a:sym typeface="Arial"/>
              </a:rPr>
              <a:t>القيادة بالبساطة والوضوح</a:t>
            </a:r>
            <a:r>
              <a:rPr lang="en-US" sz="2000" b="1" kern="0" dirty="0">
                <a:solidFill>
                  <a:srgbClr val="000000"/>
                </a:solidFill>
                <a:latin typeface="Simplified Arabic" panose="02020603050405020304" pitchFamily="18" charset="-78"/>
                <a:ea typeface="Times New Roman" panose="02020603050405020304" pitchFamily="18" charset="0"/>
                <a:cs typeface="Arial"/>
                <a:sym typeface="Arial"/>
              </a:rPr>
              <a:t> :</a:t>
            </a:r>
            <a:br>
              <a:rPr lang="en-US" sz="2000" b="1"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000" b="1" kern="0" dirty="0">
                <a:solidFill>
                  <a:srgbClr val="000000"/>
                </a:solidFill>
                <a:latin typeface="Arial"/>
                <a:ea typeface="Times New Roman" panose="02020603050405020304" pitchFamily="18" charset="0"/>
                <a:cs typeface="Simplified Arabic" panose="02020603050405020304" pitchFamily="18" charset="-78"/>
                <a:sym typeface="Arial"/>
              </a:rPr>
              <a:t>تتضمن الابتعاد عن تعقيد الأمور وتجنب المبالغة في الإجراءات والأنظمة والتعليمات وكمثال، فإن المنظمات صغيرة الحجم تعد الأفضل وأكثر ملائمة لتسهيل عمليات الاتصال المباشر، ولبناء وتدعيم علاقات عمل جيدة وقوية وذلك مقارنة بالمنظمات الكبيرة والضخمة التي تكون فيها العلاقات غير مباشرة، مما يضطرها إلى إيجاد تنظيمات صغيرة داخل المنظمة نفسها، أو تشكيل فرق عمل متعددة للحد من معوقات الاتصال وصعوبته في مثل هذه التنظيمات الكبيرة</a:t>
            </a:r>
            <a:r>
              <a:rPr lang="en-US" sz="2000" b="1"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000" b="1"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000" b="1" kern="0" dirty="0">
                <a:solidFill>
                  <a:srgbClr val="000000"/>
                </a:solidFill>
                <a:latin typeface="Arial"/>
                <a:ea typeface="Times New Roman" panose="02020603050405020304" pitchFamily="18" charset="0"/>
                <a:cs typeface="Simplified Arabic" panose="02020603050405020304" pitchFamily="18" charset="-78"/>
                <a:sym typeface="Arial"/>
              </a:rPr>
              <a:t>ح- القيادة بالالتزام بالقيم العليا للمؤسسة التربوية</a:t>
            </a:r>
            <a:r>
              <a:rPr lang="en-US" sz="2000" b="1" kern="0" dirty="0">
                <a:solidFill>
                  <a:srgbClr val="000000"/>
                </a:solidFill>
                <a:latin typeface="Simplified Arabic" panose="02020603050405020304" pitchFamily="18" charset="-78"/>
                <a:ea typeface="Times New Roman" panose="02020603050405020304" pitchFamily="18" charset="0"/>
                <a:cs typeface="Arial"/>
                <a:sym typeface="Arial"/>
              </a:rPr>
              <a:t> :</a:t>
            </a:r>
            <a:br>
              <a:rPr lang="en-US" sz="2000" b="1"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000" b="1" kern="0" dirty="0">
                <a:solidFill>
                  <a:srgbClr val="000000"/>
                </a:solidFill>
                <a:latin typeface="Arial"/>
                <a:ea typeface="Times New Roman" panose="02020603050405020304" pitchFamily="18" charset="0"/>
                <a:cs typeface="Simplified Arabic" panose="02020603050405020304" pitchFamily="18" charset="-78"/>
                <a:sym typeface="Arial"/>
              </a:rPr>
              <a:t>يتضمن هذا المفهوم التأكيد بشكل قوي على القيم المؤسسية، وينص ببساطة على مجموعة القيم العليا الجوهرية التي بنيت عليها المؤسسة التربوية والتي لا تقبل المساومة بشأنها، وبعد أن يتم إعلان هذه القيم وتوضيحها والتأكيد عليهم في أنحاء المؤسسة، تتاح هنالك مجالات عدة مناسبة وفرص متعددة لتطبيق هذه القيم من قبل المهنيين والمختصين في المؤسسة من خلال برامجهم التربوية المتنوعة، وإبراز طاقاتهم وتميزهم في هذا المجال، والمطلوب هو الالتزام بهذه القيم العليا، وإذا ما تم تبديلها أو إساءة التعبير عنها، فإن القائد يتدخل ويعمل على إحداث التغيير في الاتجاه الصحيح، إذ لا يسمح بأن تتعارض الرؤية العامة للمؤسسة مع الوظيفة الأساسية التي ينبغي أن تسعى إلى تحقيقها أو الغايات السامية التي يتوخى أن تنتجها لخدمة طلبتها ومجتمعها المحلي </a:t>
            </a:r>
            <a:endParaRPr lang="ar-SA" sz="2000" b="1" kern="0" dirty="0">
              <a:solidFill>
                <a:srgbClr val="000000"/>
              </a:solidFill>
              <a:latin typeface="Arial"/>
              <a:cs typeface="AL-Mohanad Bold" pitchFamily="2" charset="-78"/>
              <a:sym typeface="Arial"/>
            </a:endParaRPr>
          </a:p>
        </p:txBody>
      </p:sp>
    </p:spTree>
    <p:extLst>
      <p:ext uri="{BB962C8B-B14F-4D97-AF65-F5344CB8AC3E}">
        <p14:creationId xmlns:p14="http://schemas.microsoft.com/office/powerpoint/2010/main" val="433129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175D61BE-756F-AE52-3DB3-E2D3D7983AB0}"/>
              </a:ext>
            </a:extLst>
          </p:cNvPr>
          <p:cNvSpPr/>
          <p:nvPr/>
        </p:nvSpPr>
        <p:spPr>
          <a:xfrm>
            <a:off x="398834" y="1690730"/>
            <a:ext cx="11402342" cy="5816592"/>
          </a:xfrm>
          <a:prstGeom prst="rect">
            <a:avLst/>
          </a:prstGeom>
        </p:spPr>
        <p:txBody>
          <a:bodyPr wrap="square">
            <a:spAutoFit/>
          </a:bodyPr>
          <a:lstStyle/>
          <a:p>
            <a:pPr algn="just" rtl="1">
              <a:lnSpc>
                <a:spcPct val="107000"/>
              </a:lnSpc>
              <a:spcAft>
                <a:spcPts val="800"/>
              </a:spcAft>
              <a:buClr>
                <a:srgbClr val="000000"/>
              </a:buClr>
              <a:buFont typeface="Arial"/>
              <a:buNone/>
            </a:pPr>
            <a:r>
              <a:rPr lang="ar-SA" sz="3200" kern="0" dirty="0">
                <a:solidFill>
                  <a:srgbClr val="000000"/>
                </a:solidFill>
                <a:latin typeface="Arial"/>
                <a:ea typeface="Times New Roman" panose="02020603050405020304" pitchFamily="18" charset="0"/>
                <a:cs typeface="Simplified Arabic" panose="02020603050405020304" pitchFamily="18" charset="-78"/>
                <a:sym typeface="Arial"/>
              </a:rPr>
              <a:t>ط- القيادة بالتفكير المتعمق المركب</a:t>
            </a:r>
            <a:r>
              <a:rPr lang="en-US" sz="32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EG" sz="3200" kern="0" dirty="0">
                <a:solidFill>
                  <a:srgbClr val="000000"/>
                </a:solidFill>
                <a:latin typeface="Simplified Arabic" panose="02020603050405020304" pitchFamily="18" charset="-78"/>
                <a:ea typeface="Times New Roman" panose="02020603050405020304" pitchFamily="18" charset="0"/>
                <a:sym typeface="Arial"/>
              </a:rPr>
              <a:t>:</a:t>
            </a:r>
          </a:p>
          <a:p>
            <a:pPr algn="just" rtl="1">
              <a:lnSpc>
                <a:spcPct val="107000"/>
              </a:lnSpc>
              <a:spcAft>
                <a:spcPts val="800"/>
              </a:spcAft>
              <a:buClr>
                <a:srgbClr val="000000"/>
              </a:buClr>
              <a:buFont typeface="Arial"/>
              <a:buNone/>
            </a:pPr>
            <a:br>
              <a:rPr lang="en-US" sz="32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3200" kern="0" dirty="0">
                <a:solidFill>
                  <a:srgbClr val="000000"/>
                </a:solidFill>
                <a:latin typeface="Arial"/>
                <a:ea typeface="Times New Roman" panose="02020603050405020304" pitchFamily="18" charset="0"/>
                <a:cs typeface="Simplified Arabic" panose="02020603050405020304" pitchFamily="18" charset="-78"/>
                <a:sym typeface="Arial"/>
              </a:rPr>
              <a:t>تنظر للقيادة باعتبارها تتطلب تفكيراً متعمقاً ينعكس على الأداء، وتصف القادة الناجحين بأنهم يتميزون بأسلوب التفكير المركب الذي يؤكد على أنهم يعملون ضمن إطار متعدد الأبعاد، فعندما يستخدمون أسلوب حل المشكلات فهم يأخذون مختلف الظروف المحيطة بعين الاعتبار، وذلك بعكس القادة الذين لا يتميزون بالتفكير المركب، فهم يميلون إلى اتخاذ القرارات بسرعة كبيرة التفكير بنمط خطي ثابت ويتجاهلون نقاطاً عدة مهم ذات علاقة بالموضوع قيد البحث</a:t>
            </a:r>
            <a:r>
              <a:rPr lang="en-US" sz="3200" kern="0" dirty="0">
                <a:solidFill>
                  <a:srgbClr val="000000"/>
                </a:solidFill>
                <a:latin typeface="Simplified Arabic" panose="02020603050405020304" pitchFamily="18" charset="-78"/>
                <a:ea typeface="Times New Roman" panose="02020603050405020304" pitchFamily="18" charset="0"/>
                <a:cs typeface="Arial"/>
                <a:sym typeface="Arial"/>
              </a:rPr>
              <a:t> </a:t>
            </a:r>
            <a:endParaRPr lang="ar-EG" sz="3200" kern="0" dirty="0">
              <a:solidFill>
                <a:srgbClr val="000000"/>
              </a:solidFill>
              <a:latin typeface="Simplified Arabic" panose="02020603050405020304" pitchFamily="18" charset="-78"/>
              <a:ea typeface="Times New Roman" panose="02020603050405020304" pitchFamily="18" charset="0"/>
              <a:sym typeface="Arial"/>
            </a:endParaRPr>
          </a:p>
          <a:p>
            <a:pPr algn="just" rtl="1">
              <a:lnSpc>
                <a:spcPct val="107000"/>
              </a:lnSpc>
              <a:spcAft>
                <a:spcPts val="800"/>
              </a:spcAft>
              <a:buClr>
                <a:srgbClr val="000000"/>
              </a:buClr>
              <a:buFont typeface="Arial"/>
              <a:buNone/>
            </a:pPr>
            <a:endParaRPr lang="ar-EG" sz="3200" kern="0" dirty="0">
              <a:solidFill>
                <a:srgbClr val="000000"/>
              </a:solidFill>
              <a:latin typeface="Simplified Arabic" panose="02020603050405020304" pitchFamily="18" charset="-78"/>
              <a:ea typeface="Times New Roman" panose="02020603050405020304" pitchFamily="18" charset="0"/>
              <a:sym typeface="Arial"/>
            </a:endParaRPr>
          </a:p>
          <a:p>
            <a:pPr algn="just" rtl="1">
              <a:lnSpc>
                <a:spcPct val="107000"/>
              </a:lnSpc>
              <a:spcAft>
                <a:spcPts val="800"/>
              </a:spcAft>
              <a:buClr>
                <a:srgbClr val="000000"/>
              </a:buClr>
              <a:buFont typeface="Arial"/>
              <a:buNone/>
            </a:pPr>
            <a:r>
              <a:rPr lang="en-US"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kern="0" dirty="0">
                <a:solidFill>
                  <a:srgbClr val="000000"/>
                </a:solidFill>
                <a:latin typeface="Simplified Arabic" panose="02020603050405020304" pitchFamily="18" charset="-78"/>
                <a:ea typeface="Times New Roman" panose="02020603050405020304" pitchFamily="18" charset="0"/>
                <a:cs typeface="Arial"/>
                <a:sym typeface="Arial"/>
              </a:rPr>
            </a:b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320227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AF1B6691-1CA6-BD74-A3C6-B1B01A4BAB5B}"/>
              </a:ext>
            </a:extLst>
          </p:cNvPr>
          <p:cNvSpPr/>
          <p:nvPr/>
        </p:nvSpPr>
        <p:spPr>
          <a:xfrm>
            <a:off x="-321013" y="1661547"/>
            <a:ext cx="11937363" cy="4207434"/>
          </a:xfrm>
          <a:prstGeom prst="rect">
            <a:avLst/>
          </a:prstGeom>
        </p:spPr>
        <p:txBody>
          <a:bodyPr wrap="square">
            <a:spAutoFit/>
          </a:bodyPr>
          <a:lstStyle/>
          <a:p>
            <a:pPr algn="just" rtl="1">
              <a:buClr>
                <a:srgbClr val="000000"/>
              </a:buClr>
              <a:buFont typeface="Arial"/>
              <a:buNone/>
            </a:pPr>
            <a:endParaRPr lang="ar-EG" sz="3200" b="1" kern="0" dirty="0">
              <a:solidFill>
                <a:srgbClr val="000000"/>
              </a:solidFill>
              <a:ea typeface="Times New Roman" panose="02020603050405020304" pitchFamily="18" charset="0"/>
              <a:cs typeface="Simplified Arabic" panose="02020603050405020304" pitchFamily="18" charset="-78"/>
              <a:sym typeface="Arial"/>
            </a:endParaRPr>
          </a:p>
          <a:p>
            <a:pPr algn="r" rtl="1">
              <a:lnSpc>
                <a:spcPct val="107000"/>
              </a:lnSpc>
              <a:spcAft>
                <a:spcPts val="800"/>
              </a:spcAft>
              <a:buClr>
                <a:srgbClr val="000000"/>
              </a:buClr>
              <a:buFont typeface="Arial"/>
              <a:buNone/>
            </a:pPr>
            <a:r>
              <a:rPr lang="ar-SA" sz="3200" kern="0" dirty="0">
                <a:solidFill>
                  <a:srgbClr val="000000"/>
                </a:solidFill>
                <a:ea typeface="Times New Roman" panose="02020603050405020304" pitchFamily="18" charset="0"/>
                <a:cs typeface="Simplified Arabic" panose="02020603050405020304" pitchFamily="18" charset="-78"/>
                <a:sym typeface="Arial"/>
              </a:rPr>
              <a:t>خصائص قائد التغيير: </a:t>
            </a:r>
            <a:endParaRPr lang="en-GB" sz="32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SA" sz="3200" kern="0" dirty="0">
                <a:solidFill>
                  <a:srgbClr val="000000"/>
                </a:solidFill>
                <a:latin typeface="Arial"/>
                <a:ea typeface="Times New Roman" panose="02020603050405020304" pitchFamily="18" charset="0"/>
                <a:cs typeface="Simplified Arabic" panose="02020603050405020304" pitchFamily="18" charset="-78"/>
                <a:sym typeface="Arial"/>
              </a:rPr>
              <a:t>أ) مواقف قائد التغيير الفعال، هي</a:t>
            </a:r>
            <a:r>
              <a:rPr lang="ar-EG" sz="3200" kern="0" dirty="0">
                <a:solidFill>
                  <a:srgbClr val="000000"/>
                </a:solidFill>
                <a:latin typeface="Arial"/>
                <a:ea typeface="Times New Roman" panose="02020603050405020304" pitchFamily="18" charset="0"/>
                <a:cs typeface="Simplified Arabic" panose="02020603050405020304" pitchFamily="18" charset="-78"/>
                <a:sym typeface="Arial"/>
              </a:rPr>
              <a:t>:</a:t>
            </a:r>
            <a:br>
              <a:rPr lang="en-US" sz="32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32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3200" kern="0" dirty="0">
                <a:solidFill>
                  <a:srgbClr val="000000"/>
                </a:solidFill>
                <a:latin typeface="Arial"/>
                <a:ea typeface="Times New Roman" panose="02020603050405020304" pitchFamily="18" charset="0"/>
                <a:cs typeface="Simplified Arabic" panose="02020603050405020304" pitchFamily="18" charset="-78"/>
                <a:sym typeface="Arial"/>
              </a:rPr>
              <a:t>يوفر دعماً إيجابياً للعاملين معه ولا يخذلهم</a:t>
            </a:r>
            <a:br>
              <a:rPr lang="en-US" sz="32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32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3200" kern="0" dirty="0">
                <a:solidFill>
                  <a:srgbClr val="000000"/>
                </a:solidFill>
                <a:latin typeface="Arial"/>
                <a:ea typeface="Times New Roman" panose="02020603050405020304" pitchFamily="18" charset="0"/>
                <a:cs typeface="Simplified Arabic" panose="02020603050405020304" pitchFamily="18" charset="-78"/>
                <a:sym typeface="Arial"/>
              </a:rPr>
              <a:t>يعامل أعضاء الهيئة العاملة معه بالمساواة، ويستمع إليهم بفاعلية</a:t>
            </a:r>
            <a:br>
              <a:rPr lang="en-US" sz="32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32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3200" kern="0" dirty="0">
                <a:solidFill>
                  <a:srgbClr val="000000"/>
                </a:solidFill>
                <a:latin typeface="Arial"/>
                <a:ea typeface="Times New Roman" panose="02020603050405020304" pitchFamily="18" charset="0"/>
                <a:cs typeface="Simplified Arabic" panose="02020603050405020304" pitchFamily="18" charset="-78"/>
                <a:sym typeface="Arial"/>
              </a:rPr>
              <a:t>يتصف بالحماس والدافعية، والاهتمام بقضايا التربية والتعليم وأولياتها</a:t>
            </a:r>
            <a:br>
              <a:rPr lang="en-US" sz="32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32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3200" kern="0" dirty="0">
                <a:solidFill>
                  <a:srgbClr val="000000"/>
                </a:solidFill>
                <a:latin typeface="Arial"/>
                <a:ea typeface="Times New Roman" panose="02020603050405020304" pitchFamily="18" charset="0"/>
                <a:cs typeface="Simplified Arabic" panose="02020603050405020304" pitchFamily="18" charset="-78"/>
                <a:sym typeface="Arial"/>
              </a:rPr>
              <a:t>يتميز بالالتزام في أداء الأعمال تنفيذ المهام على النحو الأفضل</a:t>
            </a:r>
            <a:endParaRPr lang="en-GB" sz="3200" kern="100" dirty="0">
              <a:solidFill>
                <a:srgbClr val="000000"/>
              </a:solidFill>
              <a:ea typeface="Calibri" panose="020F0502020204030204" pitchFamily="34" charset="0"/>
              <a:cs typeface="Arial" panose="020B0604020202020204" pitchFamily="34" charset="0"/>
              <a:sym typeface="Arial"/>
            </a:endParaRPr>
          </a:p>
          <a:p>
            <a:pPr marR="180340" algn="just" rtl="1">
              <a:spcBef>
                <a:spcPts val="300"/>
              </a:spcBef>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endParaRPr lang="en-US" sz="32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2587282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B72B41A7-8FBA-EAE5-2956-8CEDFBEF930F}"/>
              </a:ext>
            </a:extLst>
          </p:cNvPr>
          <p:cNvSpPr/>
          <p:nvPr/>
        </p:nvSpPr>
        <p:spPr>
          <a:xfrm>
            <a:off x="272373" y="1976465"/>
            <a:ext cx="11569649" cy="3780522"/>
          </a:xfrm>
          <a:prstGeom prst="rect">
            <a:avLst/>
          </a:prstGeom>
        </p:spPr>
        <p:txBody>
          <a:bodyPr wrap="square">
            <a:spAutoFit/>
          </a:bodyPr>
          <a:lstStyle/>
          <a:p>
            <a:pPr algn="r" rtl="1">
              <a:lnSpc>
                <a:spcPct val="107000"/>
              </a:lnSpc>
              <a:spcAft>
                <a:spcPts val="800"/>
              </a:spcAft>
              <a:buClr>
                <a:srgbClr val="000000"/>
              </a:buClr>
              <a:buFont typeface="Arial"/>
              <a:buNone/>
            </a:pP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يتسم بالمثابرة، ولا يبالغ في ردود أفعاله بل يكون عقلانياً إذا سارت الأمور بعكس ما هو منشود</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لا يحاول فرض وجهة نظره بالقوة، ولا يسعى للانفراد بالحوار دائماً</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لديه استعداد للتجريب والتغيير، والمخاطرة المنطقية المحسوبة</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لديه دائرة اهتمامات أوسع من مجرد العمل، ويستطيع وضع شؤون العمل ضمن منظومة أعم وأشمل</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لديه استعداد ورغبة للتعلم من أخطائه ومحاولاته</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يقبل التغيير والإصلاح والتطوير كأمور حتمية</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يعتمد على التوجيه من خلال العمل، ويلتزم بالقيادة من خلال تقديم الأمثلة العملية والسلوك والنماذج</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r>
              <a:rPr lang="ar-SA" sz="2800" kern="0" dirty="0">
                <a:solidFill>
                  <a:srgbClr val="000000"/>
                </a:solidFill>
                <a:ea typeface="Calibri" panose="020F0502020204030204" pitchFamily="34" charset="0"/>
                <a:cs typeface="Simplified Arabic" panose="02020603050405020304" pitchFamily="18" charset="-78"/>
                <a:sym typeface="Arial"/>
              </a:rPr>
              <a:t>.</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478618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11EC15B6-CE3B-D3F2-2019-AC819C7DDAD7}"/>
              </a:ext>
            </a:extLst>
          </p:cNvPr>
          <p:cNvSpPr/>
          <p:nvPr/>
        </p:nvSpPr>
        <p:spPr>
          <a:xfrm>
            <a:off x="41644" y="1554994"/>
            <a:ext cx="11839180" cy="3970318"/>
          </a:xfrm>
          <a:prstGeom prst="rect">
            <a:avLst/>
          </a:prstGeom>
        </p:spPr>
        <p:txBody>
          <a:bodyPr wrap="square">
            <a:spAutoFit/>
          </a:bodyPr>
          <a:lstStyle/>
          <a:p>
            <a:pPr algn="r" rtl="1">
              <a:buClr>
                <a:srgbClr val="000000"/>
              </a:buClr>
              <a:buFont typeface="Arial"/>
              <a:buNone/>
            </a:pP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ب- طريقة تفكير قائد التغيير الفعال، تتميز بما يأتي</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يرى كل موقف كقضية متفردة بذاتها، ويدرك إمكانية وجود فرص للتشابه مع مواقف أخرى مماثلة سابقاً</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يعد التغيير ويديره عن طريق استخدام قوائم التشخيص والمطابقة والتعديل، ثم تطويرها بشكل مناسب لأغراضها</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لديه قدرة على التخيل والتصور، ويمتاز بالمرونة، ويشجع استمرار التفكير ومتابعته أثناء فترة تطبيق التغيير، مما يمكن أن يؤثر بفاعلية على سير العمل والتطوير</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لديه قدرة على التفكير المتعمق في الأمور، ودراستها وتحليلها، واستنتاج نقاط الاتفاق أو التلاقي بين البدائل والاحتمالات المختلفة</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85016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55825455-3A38-8BC4-B705-C0766733D10D}"/>
              </a:ext>
            </a:extLst>
          </p:cNvPr>
          <p:cNvSpPr/>
          <p:nvPr/>
        </p:nvSpPr>
        <p:spPr>
          <a:xfrm>
            <a:off x="1124425" y="1784117"/>
            <a:ext cx="10585176" cy="4616648"/>
          </a:xfrm>
          <a:prstGeom prst="rect">
            <a:avLst/>
          </a:prstGeom>
        </p:spPr>
        <p:txBody>
          <a:bodyPr wrap="square">
            <a:spAutoFit/>
          </a:bodyPr>
          <a:lstStyle/>
          <a:p>
            <a:pPr algn="r">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2400" b="1" kern="0" dirty="0">
                <a:solidFill>
                  <a:srgbClr val="000000"/>
                </a:solidFill>
                <a:latin typeface="Arial"/>
                <a:ea typeface="Times New Roman" panose="02020603050405020304" pitchFamily="18" charset="0"/>
                <a:cs typeface="Simplified Arabic" panose="02020603050405020304" pitchFamily="18" charset="-78"/>
                <a:sym typeface="Arial"/>
              </a:rPr>
              <a:t>ج- المعارف والمهارات المطلوبة من قائد التغيير الفعال هي</a:t>
            </a:r>
            <a:r>
              <a:rPr lang="ar-EG" sz="2400" b="1" kern="0" dirty="0">
                <a:solidFill>
                  <a:srgbClr val="000000"/>
                </a:solidFill>
                <a:latin typeface="Arial"/>
                <a:ea typeface="Times New Roman" panose="02020603050405020304" pitchFamily="18" charset="0"/>
                <a:cs typeface="Simplified Arabic" panose="02020603050405020304" pitchFamily="18" charset="-78"/>
                <a:sym typeface="Arial"/>
              </a:rPr>
              <a:t>:</a:t>
            </a:r>
            <a:br>
              <a:rPr lang="en-US" sz="2400" b="1"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EG" sz="2000" kern="0" dirty="0">
                <a:solidFill>
                  <a:srgbClr val="000000"/>
                </a:solidFill>
                <a:latin typeface="Simplified Arabic" panose="02020603050405020304" pitchFamily="18" charset="-78"/>
                <a:ea typeface="Times New Roman" panose="02020603050405020304" pitchFamily="18" charset="0"/>
                <a:sym typeface="Arial"/>
              </a:rPr>
              <a:t>- </a:t>
            </a: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يتفهم ديناميكية عملية التغيير ويستطيع التعامل معها والعمل بموجبها بكفاءة ونجاح</a:t>
            </a:r>
            <a:b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000" kern="0" dirty="0">
                <a:solidFill>
                  <a:srgbClr val="000000"/>
                </a:solidFill>
                <a:latin typeface="Simplified Arabic" panose="02020603050405020304" pitchFamily="18" charset="-78"/>
                <a:ea typeface="Times New Roman" panose="02020603050405020304" pitchFamily="18" charset="0"/>
                <a:sym typeface="Arial"/>
              </a:rPr>
              <a:t>- </a:t>
            </a: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يعرف النقاط والعناصر الرئيسة التي ينبغي أخذها بعين الاعتبار في كل موقف من مواقف التغيير</a:t>
            </a:r>
            <a:b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000" kern="0" dirty="0">
                <a:solidFill>
                  <a:srgbClr val="000000"/>
                </a:solidFill>
                <a:latin typeface="Simplified Arabic" panose="02020603050405020304" pitchFamily="18" charset="-78"/>
                <a:ea typeface="Times New Roman" panose="02020603050405020304" pitchFamily="18" charset="0"/>
                <a:sym typeface="Arial"/>
              </a:rPr>
              <a:t>- </a:t>
            </a: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يتفهم طبيعة برامج التعلم والعمليات المرتبطة بتصميمها، وتطبيقها، وتقويمها، إضافة إلى إدراك أساليب التعزيز المنظم وكيفية استخدامها</a:t>
            </a:r>
            <a:b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000" kern="0" dirty="0">
                <a:solidFill>
                  <a:srgbClr val="000000"/>
                </a:solidFill>
                <a:latin typeface="Simplified Arabic" panose="02020603050405020304" pitchFamily="18" charset="-78"/>
                <a:ea typeface="Times New Roman" panose="02020603050405020304" pitchFamily="18" charset="0"/>
                <a:sym typeface="Arial"/>
              </a:rPr>
              <a:t>-</a:t>
            </a: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يتفهم ديناميكية البحث الإجرائي وأساليبه وآليات توظيفه</a:t>
            </a:r>
            <a:b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000" kern="0" dirty="0">
                <a:solidFill>
                  <a:srgbClr val="000000"/>
                </a:solidFill>
                <a:latin typeface="Simplified Arabic" panose="02020603050405020304" pitchFamily="18" charset="-78"/>
                <a:ea typeface="Times New Roman" panose="02020603050405020304" pitchFamily="18" charset="0"/>
                <a:sym typeface="Arial"/>
              </a:rPr>
              <a:t>-</a:t>
            </a: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يعرف كيفية توثيق نواتج البرامج والجهود التطويرية ونشرها، وذلك على النحو الأفضل</a:t>
            </a:r>
            <a:b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000" kern="0" dirty="0">
                <a:solidFill>
                  <a:srgbClr val="000000"/>
                </a:solidFill>
                <a:latin typeface="Simplified Arabic" panose="02020603050405020304" pitchFamily="18" charset="-78"/>
                <a:ea typeface="Times New Roman" panose="02020603050405020304" pitchFamily="18" charset="0"/>
                <a:sym typeface="Arial"/>
              </a:rPr>
              <a:t>-</a:t>
            </a: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يستطيع التطلع قدماً نحو الأمام والتفكير للمستقبل مثلما يستطيع إدراك الحاضر وتفهمه والانطلاق منه للتخطيط المستقبلي</a:t>
            </a:r>
            <a:b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000" kern="0" dirty="0">
                <a:solidFill>
                  <a:srgbClr val="000000"/>
                </a:solidFill>
                <a:latin typeface="Simplified Arabic" panose="02020603050405020304" pitchFamily="18" charset="-78"/>
                <a:ea typeface="Times New Roman" panose="02020603050405020304" pitchFamily="18" charset="0"/>
                <a:sym typeface="Arial"/>
              </a:rPr>
              <a:t>-</a:t>
            </a: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يمتلك مهارات متنوعة تساعد على الاندماج الفاعل في علاقاته مع الآخرين، والتفاوض الناجح معهم، والتفويض الملائم لها، باعتبارهم الأعضاء الرئيسيين في عملية التغيير، سواء أكان ذلك عن طريق اللقاءات الفردية، أو أثناء العمل في المجموعات الصغيرة أو من خلال الاجتماعات الرسمية</a:t>
            </a:r>
            <a:br>
              <a:rPr lang="en-US" sz="20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000" kern="0" dirty="0">
                <a:solidFill>
                  <a:srgbClr val="000000"/>
                </a:solidFill>
                <a:latin typeface="Simplified Arabic" panose="02020603050405020304" pitchFamily="18" charset="-78"/>
                <a:ea typeface="Times New Roman" panose="02020603050405020304" pitchFamily="18" charset="0"/>
                <a:sym typeface="Arial"/>
              </a:rPr>
              <a:t>- </a:t>
            </a:r>
            <a:r>
              <a:rPr lang="ar-SA" sz="2000" kern="0" dirty="0">
                <a:solidFill>
                  <a:srgbClr val="000000"/>
                </a:solidFill>
                <a:latin typeface="Arial"/>
                <a:ea typeface="Times New Roman" panose="02020603050405020304" pitchFamily="18" charset="0"/>
                <a:cs typeface="Simplified Arabic" panose="02020603050405020304" pitchFamily="18" charset="-78"/>
                <a:sym typeface="Arial"/>
              </a:rPr>
              <a:t>يمتلك حصيلة من مهارات الاتصال الملائمة للمواقف الرسمية وغير الرسمية، ويشمل ذلك الانضمام إلى الجمعيات أو التنظيمات أو الشبكات المحلية</a:t>
            </a:r>
            <a:r>
              <a:rPr lang="ar-SA" sz="2800" kern="0" dirty="0">
                <a:solidFill>
                  <a:srgbClr val="000000"/>
                </a:solidFill>
                <a:ea typeface="Times New Roman" panose="02020603050405020304" pitchFamily="18" charset="0"/>
                <a:cs typeface="Simplified Arabic" panose="02020603050405020304" pitchFamily="18" charset="-78"/>
                <a:sym typeface="Arial"/>
              </a:rPr>
              <a:t> </a:t>
            </a:r>
            <a:endParaRPr lang="en-GB" sz="2800"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633338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6B207315-654F-E6F3-F07A-66583935BE72}"/>
              </a:ext>
            </a:extLst>
          </p:cNvPr>
          <p:cNvSpPr/>
          <p:nvPr/>
        </p:nvSpPr>
        <p:spPr>
          <a:xfrm>
            <a:off x="457200" y="1961226"/>
            <a:ext cx="11314793" cy="3693319"/>
          </a:xfrm>
          <a:prstGeom prst="rect">
            <a:avLst/>
          </a:prstGeom>
        </p:spPr>
        <p:txBody>
          <a:bodyPr wrap="square">
            <a:spAutoFit/>
          </a:bodyPr>
          <a:lstStyle/>
          <a:p>
            <a:pPr algn="r">
              <a:buClr>
                <a:srgbClr val="000000"/>
              </a:buClr>
              <a:buFont typeface="Arial"/>
              <a:buNone/>
              <a:defRPr/>
            </a:pPr>
            <a:endParaRPr lang="ar-EG" sz="2400" kern="0" dirty="0">
              <a:solidFill>
                <a:srgbClr val="000000"/>
              </a:solidFill>
              <a:latin typeface="Arial"/>
              <a:ea typeface="Times New Roman" panose="02020603050405020304" pitchFamily="18" charset="0"/>
              <a:cs typeface="Simplified Arabic" panose="02020603050405020304" pitchFamily="18" charset="-78"/>
              <a:sym typeface="Arial"/>
            </a:endParaRPr>
          </a:p>
          <a:p>
            <a:pPr algn="r">
              <a:buClr>
                <a:srgbClr val="000000"/>
              </a:buClr>
              <a:buFont typeface="Arial"/>
              <a:buNone/>
              <a:defRPr/>
            </a:pP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 ي</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ستطيع بناء مناخ عمل إيجابي مساند وتعزيزه</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400" kern="0" dirty="0">
                <a:solidFill>
                  <a:srgbClr val="000000"/>
                </a:solidFill>
                <a:latin typeface="Simplified Arabic" panose="02020603050405020304" pitchFamily="18" charset="-78"/>
                <a:ea typeface="Times New Roman" panose="02020603050405020304" pitchFamily="18" charset="0"/>
                <a:sym typeface="Arial"/>
              </a:rPr>
              <a:t>- أن يكون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لديه أساليب ووسائل التواصل المستمر مع المعارف والخبرات والتجارب الجديدة في مجال تخصصه، لإثراء حصيلته منها جعلها متنامية بصورة مستدامة</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 أن ي</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فهم طبيعة عمل وأبعاد عمليتي التعلم والتعليم، ويمتلك حصيلة واسعة من الآليات التي تساعده على تحقيق تعلم فعال</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 ي</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ستطيع استخدام التقنيات المناسبة التي تساعده على رفح كفاءته في جميع جوانب العمل ومجالاته</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400" kern="0" dirty="0">
                <a:solidFill>
                  <a:srgbClr val="000000"/>
                </a:solidFill>
                <a:latin typeface="Simplified Arabic" panose="02020603050405020304" pitchFamily="18" charset="-78"/>
                <a:ea typeface="Times New Roman" panose="02020603050405020304" pitchFamily="18" charset="0"/>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يتفهم طبيعة و آليات تحقيق النمو المهني المستدام ذاتياً</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 </a:t>
            </a:r>
            <a:endParaRPr lang="en-GB" sz="2400" kern="100" dirty="0">
              <a:solidFill>
                <a:srgbClr val="000000"/>
              </a:solidFill>
              <a:ea typeface="Calibri" panose="020F0502020204030204" pitchFamily="34" charset="0"/>
              <a:cs typeface="Arial" panose="020B0604020202020204" pitchFamily="34" charset="0"/>
              <a:sym typeface="Arial"/>
            </a:endParaRPr>
          </a:p>
          <a:p>
            <a:pPr>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585765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CC829090-B741-681B-A436-CC365D17B340}"/>
              </a:ext>
            </a:extLst>
          </p:cNvPr>
          <p:cNvSpPr/>
          <p:nvPr/>
        </p:nvSpPr>
        <p:spPr>
          <a:xfrm>
            <a:off x="291773" y="1554994"/>
            <a:ext cx="11569649" cy="3970318"/>
          </a:xfrm>
          <a:prstGeom prst="rect">
            <a:avLst/>
          </a:prstGeom>
        </p:spPr>
        <p:txBody>
          <a:bodyPr wrap="square">
            <a:spAutoFit/>
          </a:bodyPr>
          <a:lstStyle/>
          <a:p>
            <a:pPr algn="r">
              <a:buClr>
                <a:srgbClr val="000000"/>
              </a:buClr>
              <a:buFont typeface="Arial"/>
              <a:buNone/>
              <a:defRPr/>
            </a:pPr>
            <a:r>
              <a:rPr lang="ar-EG" sz="2800" kern="0" dirty="0">
                <a:solidFill>
                  <a:srgbClr val="000000"/>
                </a:solidFill>
                <a:latin typeface="Simplified Arabic" panose="02020603050405020304" pitchFamily="18" charset="-78"/>
                <a:ea typeface="Times New Roman" panose="02020603050405020304" pitchFamily="18" charset="0"/>
                <a:sym typeface="Arial"/>
              </a:rPr>
              <a:t> معوقات إدارة التغيير : </a:t>
            </a: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ar-SA" sz="2800" b="1" kern="0" dirty="0">
              <a:solidFill>
                <a:srgbClr val="000000"/>
              </a:solidFill>
              <a:latin typeface="Arial"/>
              <a:cs typeface="AL-Mohanad" pitchFamily="2" charset="-78"/>
              <a:sym typeface="Arial"/>
            </a:endParaRPr>
          </a:p>
          <a:p>
            <a:pPr algn="r">
              <a:buClr>
                <a:srgbClr val="000000"/>
              </a:buClr>
              <a:buFont typeface="Arial"/>
              <a:buNone/>
              <a:defRPr/>
            </a:pP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إن السبب الرئيس في فشل العديد من جهود التغيير في المؤسسات المختلفة هو الإفراط في ممارسة الإدارة وغياب الدور القيادي فلا يمارسون دور قائد التغيير بشكل فعال ، فهم يقومون بعمليات التخطيط ، والتنظيم ن وإدارة شؤون الأفراد ، والرقابة ، وحل المشكلات العمل اليومية ، أي ممارسة جميع المهمات التي تدخل في صلب العملية الإدارية التي تحقق الأهداف علي المدى القصير أما عندما يتعلق الأمر بقيادة برامج التغيير والتطوير فقد لا تسعفهم هذه المهارات الإدارية في تحقيق النجاح المأمول</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وسنتعرف فيما يلي مجموعة من الأخطاء التي تقع فيها بعض المؤسسات عندما تطبق التغيير داخلها ، فتؤدي إلي فشل هذه الجهود في تحقيق النتائج المستهدفة </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327059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641C8FC1-29EC-933D-4D39-185D5AD3BD4E}"/>
              </a:ext>
            </a:extLst>
          </p:cNvPr>
          <p:cNvSpPr/>
          <p:nvPr/>
        </p:nvSpPr>
        <p:spPr>
          <a:xfrm>
            <a:off x="453195" y="1691295"/>
            <a:ext cx="11285610" cy="2739211"/>
          </a:xfrm>
          <a:prstGeom prst="rect">
            <a:avLst/>
          </a:prstGeom>
        </p:spPr>
        <p:txBody>
          <a:bodyPr wrap="square">
            <a:spAutoFit/>
          </a:bodyPr>
          <a:lstStyle/>
          <a:p>
            <a:pPr algn="r">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EG" sz="2800" kern="0" dirty="0">
                <a:solidFill>
                  <a:srgbClr val="000000"/>
                </a:solidFill>
                <a:latin typeface="Simplified Arabic" panose="02020603050405020304" pitchFamily="18" charset="-78"/>
                <a:ea typeface="Times New Roman" panose="02020603050405020304" pitchFamily="18" charset="0"/>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الرضا المبالغ فيه عن الوضع الحالي للمؤسسة وحدوث نوع من التراخي في لداء العمل ، فالتغيير يتطلب إحساسا بضرورة المهمة والسرعة في إنجازها ، والمؤسسة الراضية عن ذاتها وعن إنجازاتها لا تبذل الجهود المناسبة ولا تحشد الطاقات الضرورية </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EG" sz="2400" kern="0" dirty="0">
                <a:solidFill>
                  <a:srgbClr val="000000"/>
                </a:solidFill>
                <a:latin typeface="Simplified Arabic" panose="02020603050405020304" pitchFamily="18" charset="-78"/>
                <a:ea typeface="Times New Roman" panose="02020603050405020304" pitchFamily="18" charset="0"/>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غياب التحالف القوي بين الإدارة والأفراد ، إذ </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أن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نجاح التغيير </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يعزي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إلي وجود تحالف قوي وفعال بين الناس الذين يملكون السلطة والقوة من خلال مواقعهم وخبراتهم وعلاقاتهم وبين الناس الذين ينفذون عملية التغيير ذاتها ومتطلباتها </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 وذلك من اجل تحويل التغيير من مجرد أقوال ومقترحات إلي أفعال وممارسات عملية في واقع العمل</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endParaRPr lang="ar-SA" sz="24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3378882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6DBDC23E-6F0A-5353-ACEE-3A6326A285E7}"/>
              </a:ext>
            </a:extLst>
          </p:cNvPr>
          <p:cNvSpPr/>
          <p:nvPr/>
        </p:nvSpPr>
        <p:spPr>
          <a:xfrm>
            <a:off x="311175" y="1594018"/>
            <a:ext cx="11569649" cy="3477875"/>
          </a:xfrm>
          <a:prstGeom prst="rect">
            <a:avLst/>
          </a:prstGeom>
        </p:spPr>
        <p:txBody>
          <a:bodyPr wrap="square">
            <a:spAutoFit/>
          </a:bodyPr>
          <a:lstStyle/>
          <a:p>
            <a:pPr algn="r">
              <a:buClr>
                <a:srgbClr val="000000"/>
              </a:buClr>
              <a:buFont typeface="Arial"/>
              <a:buNone/>
              <a:defRPr/>
            </a:pP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الافتقار لوجود الرؤية أو ضعف القدرة علي توصيلها ف</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ب</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دون وجود الرؤية الواضحة الشاملة المتكاملة حول ماهية التغيير ومبرراته ونواتجه المتوقعة ,وكيفية تحقيق ذلك , تبقى جهود التغيير مقتصرة على وجود قائمة من المشروعات المتفرقة وغير المنسجمة والتي تتطلب وقتا وجهدا ومالا</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وبذل جهود حثيثة في هذا المجال ,ولكنهم لن يفعلوا ذلك إذا لم يفهموا سبب التغيير ومغزاه,</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ودورهم في إنجاحه, وأثره على مصلحة المؤسسة وأهدافها</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a:t>
            </a:r>
            <a: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وعلى أهدافهم الخاصة</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400" kern="0" dirty="0">
                <a:solidFill>
                  <a:srgbClr val="000000"/>
                </a:solidFill>
                <a:latin typeface="Simplified Arabic" panose="02020603050405020304" pitchFamily="18" charset="-78"/>
                <a:ea typeface="Times New Roman" panose="02020603050405020304" pitchFamily="18" charset="0"/>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وجود مجموعة من العقبات الإدارية , فالتغيير الناجح والفعال يتطلب عملا تكامليا تنفذه مجموعة كبيرة من الأفراد .</a:t>
            </a:r>
            <a: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وهناك عقبتان رئيسيتان في هذا المجال هما</a:t>
            </a:r>
            <a:r>
              <a:rPr lang="ar-EG" sz="2400" kern="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sym typeface="Arial"/>
              </a:rPr>
              <a:t>:</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400" kern="0" dirty="0">
                <a:solidFill>
                  <a:srgbClr val="000000"/>
                </a:solidFill>
                <a:latin typeface="Simplified Arabic" panose="02020603050405020304" pitchFamily="18" charset="-78"/>
                <a:ea typeface="Times New Roman" panose="02020603050405020304" pitchFamily="18" charset="0"/>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البيروقراطية السائدة في المؤسسة ونظامها القائم , و وجود مراكز قوى داخل المؤسسة أو خارجها ذات نفوذ كبير , تعارض مع مصالحها وغاياتها الخاصة</a:t>
            </a:r>
            <a:r>
              <a:rPr lang="ar-EG" kern="0" dirty="0">
                <a:solidFill>
                  <a:srgbClr val="000000"/>
                </a:solidFill>
                <a:latin typeface="Simplified Arabic" panose="02020603050405020304" pitchFamily="18" charset="-78"/>
                <a:ea typeface="Times New Roman" panose="02020603050405020304" pitchFamily="18" charset="0"/>
                <a:cs typeface="Simplified Arabic" panose="02020603050405020304" pitchFamily="18" charset="-78"/>
                <a:sym typeface="Arial"/>
              </a:rPr>
              <a:t>.</a:t>
            </a:r>
            <a:br>
              <a:rPr lang="en-US" kern="0" dirty="0">
                <a:solidFill>
                  <a:srgbClr val="000000"/>
                </a:solidFill>
                <a:latin typeface="Simplified Arabic" panose="02020603050405020304" pitchFamily="18" charset="-78"/>
                <a:ea typeface="Times New Roman" panose="02020603050405020304" pitchFamily="18" charset="0"/>
                <a:cs typeface="Arial"/>
                <a:sym typeface="Arial"/>
              </a:rPr>
            </a:b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744097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7B92BFF8-170C-F7B3-BCDA-BF92528E1FCB}"/>
              </a:ext>
            </a:extLst>
          </p:cNvPr>
          <p:cNvSpPr/>
          <p:nvPr/>
        </p:nvSpPr>
        <p:spPr>
          <a:xfrm>
            <a:off x="-64916" y="1107635"/>
            <a:ext cx="11937363" cy="4216539"/>
          </a:xfrm>
          <a:prstGeom prst="rect">
            <a:avLst/>
          </a:prstGeom>
        </p:spPr>
        <p:txBody>
          <a:bodyPr wrap="square">
            <a:spAutoFit/>
          </a:bodyPr>
          <a:lstStyle/>
          <a:p>
            <a:pPr algn="r">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ar-SA" sz="2400" b="1" kern="0" dirty="0">
              <a:solidFill>
                <a:srgbClr val="000000"/>
              </a:solidFill>
              <a:latin typeface="Arial"/>
              <a:cs typeface="AL-Mohanad" pitchFamily="2" charset="-78"/>
              <a:sym typeface="Arial"/>
            </a:endParaRPr>
          </a:p>
          <a:p>
            <a:pPr marL="457200" indent="-457200" algn="r">
              <a:buClr>
                <a:srgbClr val="000000"/>
              </a:buClr>
              <a:buFont typeface="Arial"/>
              <a:buNone/>
              <a:defRPr/>
            </a:pP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عدم تحقيق نجاحات ونواتج ملموسة علي المدى القصير أو بشكل سريع ، فقد تفقد الجهود المبذولة لتغيير استراتيجيات العمل أو إعادة هيكلته قوة الدفع إذا لم تكن هناك مجموعة من الأهداف التي يتم إنجازها علي المدى القصير والتي يشاد بها ويستند إليها كأدلة عملية علي أفضلية التغيير وجدواه ، فدون وجود هذه الانتصارات في الأجل القصير، فقد يفقد الناس إيمانهم بضرورة التغيير وينضمون إلي صفوف المقاومة للتغيير</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400" kern="0" dirty="0">
                <a:solidFill>
                  <a:srgbClr val="000000"/>
                </a:solidFill>
                <a:latin typeface="Simplified Arabic" panose="02020603050405020304" pitchFamily="18" charset="-78"/>
                <a:ea typeface="Times New Roman" panose="02020603050405020304" pitchFamily="18" charset="0"/>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الفرح بالنصر الأولي الكبير وسرعة الإعلان عنه ، فبعد العمل الجاد والجهد المضني لتنفيذ احد برامج التغيير في المؤسسة ،ونتيجة للإعلان المبكر والسريع عن النصر والنجاح مع أول تحسن ملحوظ في الأداء، فقد يغري ذلك العاملين ويدفعهم للتراخي وضعف التركيز وتراجع الالتزام بالتغيير ، مما يؤدي بالمؤسسة إن تعود إلي سابق عهدها وممارساتها القديمة</a:t>
            </a:r>
            <a:r>
              <a:rPr lang="ar-EG" sz="2400" kern="0" dirty="0">
                <a:solidFill>
                  <a:srgbClr val="000000"/>
                </a:solidFill>
                <a:latin typeface="Arial"/>
                <a:ea typeface="Times New Roman" panose="02020603050405020304" pitchFamily="18" charset="0"/>
                <a:cs typeface="Simplified Arabic" panose="02020603050405020304" pitchFamily="18" charset="-78"/>
                <a:sym typeface="Arial"/>
              </a:rPr>
              <a:t>.</a:t>
            </a:r>
            <a:br>
              <a:rPr lang="en-US" sz="2400" kern="0" dirty="0">
                <a:solidFill>
                  <a:srgbClr val="000000"/>
                </a:solidFill>
                <a:latin typeface="Simplified Arabic" panose="02020603050405020304" pitchFamily="18" charset="-78"/>
                <a:ea typeface="Times New Roman" panose="02020603050405020304" pitchFamily="18" charset="0"/>
                <a:cs typeface="Arial"/>
                <a:sym typeface="Arial"/>
              </a:rPr>
            </a:br>
            <a:r>
              <a:rPr lang="ar-EG" sz="2400" kern="0" dirty="0">
                <a:solidFill>
                  <a:srgbClr val="000000"/>
                </a:solidFill>
                <a:latin typeface="Simplified Arabic" panose="02020603050405020304" pitchFamily="18" charset="-78"/>
                <a:ea typeface="Times New Roman" panose="02020603050405020304" pitchFamily="18" charset="0"/>
                <a:sym typeface="Arial"/>
              </a:rPr>
              <a:t>- </a:t>
            </a:r>
            <a:r>
              <a:rPr lang="ar-SA" sz="2400" kern="0" dirty="0">
                <a:solidFill>
                  <a:srgbClr val="000000"/>
                </a:solidFill>
                <a:latin typeface="Arial"/>
                <a:ea typeface="Times New Roman" panose="02020603050405020304" pitchFamily="18" charset="0"/>
                <a:cs typeface="Simplified Arabic" panose="02020603050405020304" pitchFamily="18" charset="-78"/>
                <a:sym typeface="Arial"/>
              </a:rPr>
              <a:t>عدم وصول التغيير إلي جذور ثقافة المؤسسة ، فإذا لم يتم تأصيل التغيير وترسيخه في جذور الثقافة المؤسسية وصبح جزءا منها , فان الجهود المبذولة لإحداث التغيير والتطوير لن تحقق النجاح المنشود وستنتهي في مهدها</a:t>
            </a:r>
            <a:endParaRPr lang="ar-SA" sz="24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674786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4E8106D4-4C90-8520-BF35-1CCF363A1027}"/>
              </a:ext>
            </a:extLst>
          </p:cNvPr>
          <p:cNvSpPr/>
          <p:nvPr/>
        </p:nvSpPr>
        <p:spPr>
          <a:xfrm>
            <a:off x="467786" y="1506470"/>
            <a:ext cx="11256428" cy="4401205"/>
          </a:xfrm>
          <a:prstGeom prst="rect">
            <a:avLst/>
          </a:prstGeom>
        </p:spPr>
        <p:txBody>
          <a:bodyPr wrap="square">
            <a:spAutoFit/>
          </a:bodyPr>
          <a:lstStyle/>
          <a:p>
            <a:pPr marL="457200" indent="-457200" algn="r">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EG"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r>
              <a:rPr lang="ar-SA" sz="2800" kern="0" dirty="0">
                <a:solidFill>
                  <a:srgbClr val="000000"/>
                </a:solidFill>
                <a:highlight>
                  <a:srgbClr val="FFFF00"/>
                </a:highlight>
                <a:latin typeface="Arial"/>
                <a:ea typeface="Times New Roman" panose="02020603050405020304" pitchFamily="18" charset="0"/>
                <a:cs typeface="Simplified Arabic" panose="02020603050405020304" pitchFamily="18" charset="-78"/>
                <a:sym typeface="Arial"/>
              </a:rPr>
              <a:t>مقاومة الناس للتغيير ومعارضته وإعاقة الجهود المبذولة لإحداث لأسباب عدة ,من أبرزها</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الارتياح للمألوف والخوف من المجهول</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الميل للمحافظة على أنماط السلوك والعادات والتقاليد المألوفة</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عدم القدرة على إدراك نواحي الضعف والقصور في الوضع الحالي ,أو عدم القدرة على إدراك جوانب القوة أو مزايا الوضع الجديد الذي سينجم نتيجة لعملية التغيير</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خوف العاملين من الخسارة المادية أو المعنوية , والخشية من فقدان السلطة أو المصالح المكتسبة المرتبطة بالوضع الحالي القائم</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سوء فهم العاملين للآثار الم</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ت</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رتبة </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عن التغيير</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 , أو إحساسهم بأنه قد تم استغلالهم أو أنهم </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 مجربين </a:t>
            </a:r>
            <a:r>
              <a:rPr lang="ar-SA" sz="2800" kern="0" dirty="0">
                <a:solidFill>
                  <a:srgbClr val="000000"/>
                </a:solidFill>
                <a:latin typeface="Arial"/>
                <a:ea typeface="Times New Roman" panose="02020603050405020304" pitchFamily="18" charset="0"/>
                <a:cs typeface="Simplified Arabic" panose="02020603050405020304" pitchFamily="18" charset="-78"/>
                <a:sym typeface="Arial"/>
              </a:rPr>
              <a:t>عملية التغيير</a:t>
            </a:r>
            <a:r>
              <a:rPr lang="ar-EG" sz="2800" kern="0" dirty="0">
                <a:solidFill>
                  <a:srgbClr val="000000"/>
                </a:solidFill>
                <a:latin typeface="Arial"/>
                <a:ea typeface="Times New Roman" panose="02020603050405020304" pitchFamily="18" charset="0"/>
                <a:cs typeface="Simplified Arabic" panose="02020603050405020304" pitchFamily="18" charset="-78"/>
                <a:sym typeface="Arial"/>
              </a:rPr>
              <a:t> ولم تؤدي ثمارها من وجهة نظرهم.</a:t>
            </a:r>
            <a: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t> </a:t>
            </a:r>
            <a:br>
              <a:rPr lang="en-US" sz="2800" kern="0" dirty="0">
                <a:solidFill>
                  <a:srgbClr val="000000"/>
                </a:solidFill>
                <a:latin typeface="Simplified Arabic" panose="02020603050405020304" pitchFamily="18" charset="-78"/>
                <a:ea typeface="Times New Roman" panose="02020603050405020304" pitchFamily="18" charset="0"/>
                <a:cs typeface="Arial"/>
                <a:sym typeface="Arial"/>
              </a:rPr>
            </a:b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1139378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TextBox 3">
            <a:extLst>
              <a:ext uri="{FF2B5EF4-FFF2-40B4-BE49-F238E27FC236}">
                <a16:creationId xmlns:a16="http://schemas.microsoft.com/office/drawing/2014/main" id="{FF85EB6B-CF08-2328-CA66-8AC1D57FBBEB}"/>
              </a:ext>
            </a:extLst>
          </p:cNvPr>
          <p:cNvSpPr txBox="1"/>
          <p:nvPr/>
        </p:nvSpPr>
        <p:spPr>
          <a:xfrm>
            <a:off x="1438615" y="1939939"/>
            <a:ext cx="10233707" cy="3194721"/>
          </a:xfrm>
          <a:prstGeom prst="rect">
            <a:avLst/>
          </a:prstGeom>
          <a:noFill/>
        </p:spPr>
        <p:txBody>
          <a:bodyPr wrap="square">
            <a:spAutoFit/>
          </a:bodyPr>
          <a:lstStyle/>
          <a:p>
            <a:pPr algn="r">
              <a:lnSpc>
                <a:spcPct val="90000"/>
              </a:lnSpc>
              <a:buClr>
                <a:srgbClr val="000000"/>
              </a:buClr>
              <a:buFont typeface="Arial"/>
              <a:buNone/>
              <a:defRPr/>
            </a:pPr>
            <a:r>
              <a:rPr lang="ar-EG" sz="2800" b="1" kern="0" dirty="0">
                <a:solidFill>
                  <a:srgbClr val="000000"/>
                </a:solidFill>
                <a:highlight>
                  <a:srgbClr val="FFFF00"/>
                </a:highlight>
                <a:latin typeface="Arial"/>
                <a:sym typeface="Arial"/>
              </a:rPr>
              <a:t>التغيير التربوي </a:t>
            </a:r>
            <a:r>
              <a:rPr lang="ar-EG" sz="2800" b="1" kern="0" dirty="0">
                <a:solidFill>
                  <a:srgbClr val="000000"/>
                </a:solidFill>
                <a:latin typeface="Arial"/>
                <a:sym typeface="Arial"/>
              </a:rPr>
              <a:t>:-</a:t>
            </a:r>
          </a:p>
          <a:p>
            <a:pPr algn="r">
              <a:lnSpc>
                <a:spcPct val="90000"/>
              </a:lnSpc>
              <a:buClr>
                <a:srgbClr val="000000"/>
              </a:buClr>
              <a:buFont typeface="Arial"/>
              <a:buNone/>
              <a:defRPr/>
            </a:pPr>
            <a:r>
              <a:rPr lang="ar-SA" sz="2800" b="1" kern="0" dirty="0">
                <a:solidFill>
                  <a:srgbClr val="000000"/>
                </a:solidFill>
                <a:latin typeface="Arial"/>
                <a:sym typeface="Arial"/>
              </a:rPr>
              <a:t>تبين أدبيات التغيير عموماً والتغيير التربوي خصوصاً، أن التغيير في اتجاهات المعلمين نحو الابتكارات التعليمية وتبنيها واستبدال الأساليب التقليدية التي دربوا عليها وألفوها أمر بالغ الصعوبة ويتطلب وقتاً طويلاً للعديد من الأسباب أهمها :</a:t>
            </a:r>
          </a:p>
          <a:p>
            <a:pPr algn="r">
              <a:lnSpc>
                <a:spcPct val="90000"/>
              </a:lnSpc>
              <a:buClr>
                <a:srgbClr val="000000"/>
              </a:buClr>
              <a:buFont typeface="Arial"/>
              <a:buNone/>
              <a:defRPr/>
            </a:pPr>
            <a:r>
              <a:rPr lang="ar-EG" sz="2800" b="1" kern="0" dirty="0">
                <a:solidFill>
                  <a:srgbClr val="000000"/>
                </a:solidFill>
                <a:latin typeface="Arial"/>
                <a:sym typeface="Arial"/>
              </a:rPr>
              <a:t>- </a:t>
            </a:r>
            <a:r>
              <a:rPr lang="ar-SA" sz="2800" b="1" kern="0" dirty="0">
                <a:solidFill>
                  <a:srgbClr val="000000"/>
                </a:solidFill>
                <a:latin typeface="Arial"/>
                <a:sym typeface="Arial"/>
              </a:rPr>
              <a:t>عدم ترحيب أكثر المعلمين بالتغيير نظراً لتبعاته العملية والنفسية.</a:t>
            </a:r>
          </a:p>
          <a:p>
            <a:pPr algn="r">
              <a:lnSpc>
                <a:spcPct val="90000"/>
              </a:lnSpc>
              <a:buClr>
                <a:srgbClr val="000000"/>
              </a:buClr>
              <a:buFont typeface="Arial"/>
              <a:buNone/>
              <a:defRPr/>
            </a:pPr>
            <a:r>
              <a:rPr lang="ar-EG" sz="2800" b="1" kern="0" dirty="0">
                <a:solidFill>
                  <a:srgbClr val="000000"/>
                </a:solidFill>
                <a:latin typeface="Arial"/>
                <a:sym typeface="Arial"/>
              </a:rPr>
              <a:t>- </a:t>
            </a:r>
            <a:r>
              <a:rPr lang="ar-SA" sz="2800" b="1" kern="0" dirty="0">
                <a:solidFill>
                  <a:srgbClr val="000000"/>
                </a:solidFill>
                <a:latin typeface="Arial"/>
                <a:sym typeface="Arial"/>
              </a:rPr>
              <a:t>ضعف حماس و اهتمام القائمين على التغيير التربوي بالإدارة .</a:t>
            </a:r>
          </a:p>
          <a:p>
            <a:pPr algn="r">
              <a:lnSpc>
                <a:spcPct val="90000"/>
              </a:lnSpc>
              <a:buClr>
                <a:srgbClr val="000000"/>
              </a:buClr>
              <a:buFont typeface="Arial"/>
              <a:buNone/>
              <a:defRPr/>
            </a:pPr>
            <a:r>
              <a:rPr lang="ar-EG" sz="2800" b="1" kern="0" dirty="0">
                <a:solidFill>
                  <a:srgbClr val="000000"/>
                </a:solidFill>
                <a:latin typeface="Arial"/>
                <a:sym typeface="Arial"/>
              </a:rPr>
              <a:t>- </a:t>
            </a:r>
            <a:r>
              <a:rPr lang="ar-SA" sz="2800" b="1" kern="0" dirty="0">
                <a:solidFill>
                  <a:srgbClr val="000000"/>
                </a:solidFill>
                <a:latin typeface="Arial"/>
                <a:sym typeface="Arial"/>
              </a:rPr>
              <a:t>ضعف التنفيذ الجيد للتغيير، فالتنفيذ الضعيف للتغيير – كما تشير الأدبيات – كثيراً ما يكون سبباً جوهرياً في الإخفاق.</a:t>
            </a:r>
          </a:p>
        </p:txBody>
      </p:sp>
    </p:spTree>
    <p:extLst>
      <p:ext uri="{BB962C8B-B14F-4D97-AF65-F5344CB8AC3E}">
        <p14:creationId xmlns:p14="http://schemas.microsoft.com/office/powerpoint/2010/main" val="1938223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827F42DD-2D67-6948-B292-102A9BF43299}"/>
              </a:ext>
            </a:extLst>
          </p:cNvPr>
          <p:cNvSpPr/>
          <p:nvPr/>
        </p:nvSpPr>
        <p:spPr>
          <a:xfrm>
            <a:off x="-243192" y="1555324"/>
            <a:ext cx="11937363" cy="5115246"/>
          </a:xfrm>
          <a:prstGeom prst="rect">
            <a:avLst/>
          </a:prstGeom>
        </p:spPr>
        <p:txBody>
          <a:bodyPr wrap="square">
            <a:spAutoFit/>
          </a:bodyPr>
          <a:lstStyle/>
          <a:p>
            <a:pPr algn="r">
              <a:buClr>
                <a:srgbClr val="000000"/>
              </a:buClr>
              <a:buFont typeface="Arial"/>
              <a:buNone/>
            </a:pPr>
            <a:r>
              <a:rPr lang="ar-EG" sz="3200" b="1" kern="0" dirty="0">
                <a:solidFill>
                  <a:srgbClr val="000000"/>
                </a:solidFill>
                <a:highlight>
                  <a:srgbClr val="FFFF00"/>
                </a:highlight>
                <a:latin typeface="-apple-system"/>
                <a:sym typeface="Arial"/>
              </a:rPr>
              <a:t>فوائد التغيير:</a:t>
            </a:r>
          </a:p>
          <a:p>
            <a:pPr algn="r">
              <a:buClr>
                <a:srgbClr val="000000"/>
              </a:buClr>
              <a:buFont typeface="Arial"/>
              <a:buNone/>
            </a:pPr>
            <a:r>
              <a:rPr lang="ar-EG" sz="3200" b="1" kern="0" dirty="0">
                <a:solidFill>
                  <a:srgbClr val="000000"/>
                </a:solidFill>
                <a:highlight>
                  <a:srgbClr val="FFFF00"/>
                </a:highlight>
                <a:latin typeface="-apple-system"/>
                <a:sym typeface="Arial"/>
              </a:rPr>
              <a:t>فوائد تعود على المدرسة من التغيير : </a:t>
            </a:r>
          </a:p>
          <a:p>
            <a:pPr algn="r">
              <a:lnSpc>
                <a:spcPct val="90000"/>
              </a:lnSpc>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إيجاد إدارة نموذجية للمدرسة .</a:t>
            </a:r>
            <a:endParaRPr lang="en-US" sz="3200" b="1" kern="0" dirty="0">
              <a:solidFill>
                <a:srgbClr val="000000"/>
              </a:solidFill>
              <a:latin typeface="Arial"/>
              <a:cs typeface="Arial"/>
              <a:sym typeface="Arial"/>
            </a:endParaRPr>
          </a:p>
          <a:p>
            <a:pPr algn="r">
              <a:lnSpc>
                <a:spcPct val="90000"/>
              </a:lnSpc>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تجهيز هيئة تدريس مسئولة تعمل دون رقابة . </a:t>
            </a:r>
            <a:endParaRPr lang="en-US" sz="3200" b="1" kern="0" dirty="0">
              <a:solidFill>
                <a:srgbClr val="000000"/>
              </a:solidFill>
              <a:latin typeface="Arial"/>
              <a:cs typeface="Arial"/>
              <a:sym typeface="Arial"/>
            </a:endParaRPr>
          </a:p>
          <a:p>
            <a:pPr algn="r">
              <a:lnSpc>
                <a:spcPct val="90000"/>
              </a:lnSpc>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تهيئة البيئة الملائمة لطلبة المدرسة تهيئة تربوية وعلمية ذات قيم وخلق لخدمة المجتمع وجعلهم قادرين على تحمل رسالة الحياة .</a:t>
            </a:r>
            <a:endParaRPr lang="en-US" sz="3200" b="1" kern="0" dirty="0">
              <a:solidFill>
                <a:srgbClr val="000000"/>
              </a:solidFill>
              <a:latin typeface="Arial"/>
              <a:cs typeface="Arial"/>
              <a:sym typeface="Arial"/>
            </a:endParaRPr>
          </a:p>
          <a:p>
            <a:pPr algn="r">
              <a:lnSpc>
                <a:spcPct val="90000"/>
              </a:lnSpc>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إنشاء هيئة تنظيمية تقوم بالتغيير التلقائي وبالتغيير المنظم المخطط دون الحاجة لمباشرتها </a:t>
            </a:r>
            <a:endParaRPr lang="en-US" sz="3200" b="1" kern="0" dirty="0">
              <a:solidFill>
                <a:srgbClr val="000000"/>
              </a:solidFill>
              <a:latin typeface="Arial"/>
              <a:cs typeface="Arial"/>
              <a:sym typeface="Arial"/>
            </a:endParaRPr>
          </a:p>
          <a:p>
            <a:pPr algn="r">
              <a:lnSpc>
                <a:spcPct val="90000"/>
              </a:lnSpc>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تحقيق رسالة المدرسة في المجتمع بتوفير متطلباته من الكفاءات المتميزة .</a:t>
            </a:r>
            <a:endParaRPr lang="en-US" sz="3200" b="1" kern="0" dirty="0">
              <a:solidFill>
                <a:srgbClr val="000000"/>
              </a:solidFill>
              <a:latin typeface="Arial"/>
              <a:cs typeface="Arial"/>
              <a:sym typeface="Arial"/>
            </a:endParaRPr>
          </a:p>
          <a:p>
            <a:pPr algn="r">
              <a:lnSpc>
                <a:spcPct val="90000"/>
              </a:lnSpc>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مسايرة التطورات العصرية في شتى مجالات الحياة وبخاصة المجال العلمي .</a:t>
            </a:r>
            <a:endParaRPr lang="en-US" sz="3200" b="1" kern="0" dirty="0">
              <a:solidFill>
                <a:srgbClr val="000000"/>
              </a:solidFill>
              <a:latin typeface="Arial"/>
              <a:cs typeface="Arial"/>
              <a:sym typeface="Arial"/>
            </a:endParaRPr>
          </a:p>
          <a:p>
            <a:pPr algn="r">
              <a:buClr>
                <a:srgbClr val="000000"/>
              </a:buClr>
              <a:buFont typeface="Arial"/>
              <a:buNone/>
            </a:pPr>
            <a:r>
              <a:rPr lang="ar-EG" sz="3200" b="1" kern="0" dirty="0">
                <a:solidFill>
                  <a:srgbClr val="000000"/>
                </a:solidFill>
                <a:latin typeface="-apple-system"/>
                <a:sym typeface="Arial"/>
              </a:rPr>
              <a:t>"</a:t>
            </a:r>
          </a:p>
        </p:txBody>
      </p:sp>
    </p:spTree>
    <p:extLst>
      <p:ext uri="{BB962C8B-B14F-4D97-AF65-F5344CB8AC3E}">
        <p14:creationId xmlns:p14="http://schemas.microsoft.com/office/powerpoint/2010/main" val="2843566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34188376-A15D-6214-F877-70919CBADD00}"/>
              </a:ext>
            </a:extLst>
          </p:cNvPr>
          <p:cNvSpPr/>
          <p:nvPr/>
        </p:nvSpPr>
        <p:spPr>
          <a:xfrm>
            <a:off x="-194553" y="1603746"/>
            <a:ext cx="11937363" cy="2728247"/>
          </a:xfrm>
          <a:prstGeom prst="rect">
            <a:avLst/>
          </a:prstGeom>
        </p:spPr>
        <p:txBody>
          <a:bodyPr wrap="square">
            <a:spAutoFit/>
          </a:bodyPr>
          <a:lstStyle/>
          <a:p>
            <a:pPr algn="r">
              <a:buClr>
                <a:srgbClr val="000000"/>
              </a:buClr>
              <a:buFont typeface="Arial"/>
              <a:buNone/>
              <a:defRPr/>
            </a:pPr>
            <a:r>
              <a:rPr lang="ar-EG" sz="2800" b="1" kern="0" dirty="0">
                <a:solidFill>
                  <a:srgbClr val="000000"/>
                </a:solidFill>
                <a:latin typeface="Arial"/>
                <a:sym typeface="Arial"/>
              </a:rPr>
              <a:t>- </a:t>
            </a:r>
            <a:r>
              <a:rPr lang="ar-SA" sz="2800" b="1" kern="0" dirty="0">
                <a:solidFill>
                  <a:srgbClr val="000000"/>
                </a:solidFill>
                <a:latin typeface="Arial"/>
                <a:sym typeface="Arial"/>
              </a:rPr>
              <a:t>مسايرة التطور التقني الذ</a:t>
            </a:r>
            <a:r>
              <a:rPr lang="ar-EG" sz="2800" b="1" kern="0" dirty="0">
                <a:solidFill>
                  <a:srgbClr val="000000"/>
                </a:solidFill>
                <a:latin typeface="Arial"/>
                <a:sym typeface="Arial"/>
              </a:rPr>
              <a:t>ي</a:t>
            </a:r>
            <a:r>
              <a:rPr lang="ar-SA" sz="2800" b="1" kern="0" dirty="0">
                <a:solidFill>
                  <a:srgbClr val="000000"/>
                </a:solidFill>
                <a:latin typeface="Arial"/>
                <a:sym typeface="Arial"/>
              </a:rPr>
              <a:t> أصبح سمة</a:t>
            </a:r>
            <a:r>
              <a:rPr lang="ar-EG" sz="2800" b="1" kern="0" dirty="0">
                <a:solidFill>
                  <a:srgbClr val="000000"/>
                </a:solidFill>
                <a:latin typeface="Arial"/>
                <a:sym typeface="Arial"/>
              </a:rPr>
              <a:t> من سمات</a:t>
            </a:r>
            <a:r>
              <a:rPr lang="ar-SA" sz="2800" b="1" kern="0" dirty="0">
                <a:solidFill>
                  <a:srgbClr val="000000"/>
                </a:solidFill>
                <a:latin typeface="Arial"/>
                <a:sym typeface="Arial"/>
              </a:rPr>
              <a:t> العصر .</a:t>
            </a:r>
            <a:endParaRPr lang="en-US" sz="2800" kern="0" dirty="0">
              <a:solidFill>
                <a:srgbClr val="000000"/>
              </a:solidFill>
              <a:latin typeface="Arial"/>
              <a:cs typeface="Arial"/>
              <a:sym typeface="Arial"/>
            </a:endParaRPr>
          </a:p>
          <a:p>
            <a:pPr algn="r">
              <a:buClr>
                <a:srgbClr val="000000"/>
              </a:buClr>
              <a:buFont typeface="Arial"/>
              <a:buNone/>
              <a:defRPr/>
            </a:pPr>
            <a:r>
              <a:rPr lang="ar-EG" sz="2800" b="1" kern="0" dirty="0">
                <a:solidFill>
                  <a:srgbClr val="000000"/>
                </a:solidFill>
                <a:latin typeface="Arial"/>
                <a:sym typeface="Arial"/>
              </a:rPr>
              <a:t>- </a:t>
            </a:r>
            <a:r>
              <a:rPr lang="ar-SA" sz="2800" b="1" kern="0" dirty="0">
                <a:solidFill>
                  <a:srgbClr val="000000"/>
                </a:solidFill>
                <a:latin typeface="Arial"/>
                <a:sym typeface="Arial"/>
              </a:rPr>
              <a:t>القدرة على المنافسة في المجالات التربوية والتعليمية .</a:t>
            </a:r>
            <a:endParaRPr lang="en-US" sz="2800" kern="0" dirty="0">
              <a:solidFill>
                <a:srgbClr val="000000"/>
              </a:solidFill>
              <a:latin typeface="Arial"/>
              <a:cs typeface="Arial"/>
              <a:sym typeface="Arial"/>
            </a:endParaRPr>
          </a:p>
          <a:p>
            <a:pPr algn="r">
              <a:buClr>
                <a:srgbClr val="000000"/>
              </a:buClr>
              <a:buFont typeface="Arial"/>
              <a:buNone/>
              <a:defRPr/>
            </a:pPr>
            <a:r>
              <a:rPr lang="ar-EG" sz="2800" b="1" kern="0" dirty="0">
                <a:solidFill>
                  <a:srgbClr val="000000"/>
                </a:solidFill>
                <a:latin typeface="Arial"/>
                <a:sym typeface="Arial"/>
              </a:rPr>
              <a:t>- </a:t>
            </a:r>
            <a:r>
              <a:rPr lang="ar-SA" sz="2800" b="1" kern="0" dirty="0">
                <a:solidFill>
                  <a:srgbClr val="000000"/>
                </a:solidFill>
                <a:latin typeface="Arial"/>
                <a:sym typeface="Arial"/>
              </a:rPr>
              <a:t>التعاون والتقارب بين جمع منسوبي المدرسة للعمل بروح الفريق الواحد.</a:t>
            </a:r>
            <a:endParaRPr lang="en-US" sz="2800" kern="0" dirty="0">
              <a:solidFill>
                <a:srgbClr val="000000"/>
              </a:solidFill>
              <a:latin typeface="Arial"/>
              <a:cs typeface="Arial"/>
              <a:sym typeface="Arial"/>
            </a:endParaRPr>
          </a:p>
          <a:p>
            <a:pPr algn="r">
              <a:buClr>
                <a:srgbClr val="000000"/>
              </a:buClr>
              <a:buFont typeface="Arial"/>
              <a:buNone/>
              <a:defRPr/>
            </a:pPr>
            <a:r>
              <a:rPr lang="ar-EG" sz="2800" b="1" kern="0" dirty="0">
                <a:solidFill>
                  <a:srgbClr val="000000"/>
                </a:solidFill>
                <a:latin typeface="Arial"/>
                <a:sym typeface="Arial"/>
              </a:rPr>
              <a:t>- </a:t>
            </a:r>
            <a:r>
              <a:rPr lang="ar-SA" sz="2800" b="1" kern="0" dirty="0">
                <a:solidFill>
                  <a:srgbClr val="000000"/>
                </a:solidFill>
                <a:latin typeface="Arial"/>
                <a:sym typeface="Arial"/>
              </a:rPr>
              <a:t>كسب الاحترام بين الآخرين</a:t>
            </a:r>
            <a:endParaRPr lang="en-US" sz="6600" kern="0" dirty="0">
              <a:solidFill>
                <a:srgbClr val="000000"/>
              </a:solidFill>
              <a:latin typeface="Arial"/>
              <a:cs typeface="Arial"/>
              <a:sym typeface="Arial"/>
            </a:endParaRPr>
          </a:p>
          <a:p>
            <a:pPr marR="180340" algn="just" rtl="1">
              <a:lnSpc>
                <a:spcPct val="13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br>
              <a:rPr lang="ar-EG" sz="2400" kern="0" dirty="0">
                <a:solidFill>
                  <a:srgbClr val="000000"/>
                </a:solidFill>
                <a:latin typeface="Arial"/>
                <a:sym typeface="Arial"/>
              </a:rPr>
            </a:br>
            <a:endParaRPr lang="en-US" sz="24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2920102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287EECD1-683E-85E6-095F-FF6493671A54}"/>
              </a:ext>
            </a:extLst>
          </p:cNvPr>
          <p:cNvSpPr/>
          <p:nvPr/>
        </p:nvSpPr>
        <p:spPr>
          <a:xfrm>
            <a:off x="-194554" y="1376124"/>
            <a:ext cx="11937363" cy="5144485"/>
          </a:xfrm>
          <a:prstGeom prst="rect">
            <a:avLst/>
          </a:prstGeom>
        </p:spPr>
        <p:txBody>
          <a:bodyPr wrap="square">
            <a:spAutoFit/>
          </a:bodyPr>
          <a:lstStyle/>
          <a:p>
            <a:pPr marL="0" lvl="3" algn="r">
              <a:lnSpc>
                <a:spcPct val="90000"/>
              </a:lnSpc>
              <a:buClr>
                <a:srgbClr val="FFCC00"/>
              </a:buClr>
              <a:buSzPct val="110000"/>
              <a:buFont typeface="Wingdings" panose="05000000000000000000" pitchFamily="2" charset="2"/>
              <a:buChar char="v"/>
              <a:defRPr/>
            </a:pPr>
            <a:r>
              <a:rPr lang="ar-EG" sz="2800" kern="0" dirty="0">
                <a:solidFill>
                  <a:srgbClr val="000000"/>
                </a:solidFill>
                <a:highlight>
                  <a:srgbClr val="FFFF00"/>
                </a:highlight>
                <a:latin typeface="Arial"/>
                <a:cs typeface="Sakkal Majalla" panose="02000000000000000000" pitchFamily="2" charset="-78"/>
                <a:sym typeface="Arial"/>
              </a:rPr>
              <a:t>منطلقات مدير المدرسة لعمل التغيير       </a:t>
            </a:r>
          </a:p>
          <a:p>
            <a:pPr marL="0" lvl="3" algn="r">
              <a:lnSpc>
                <a:spcPct val="90000"/>
              </a:lnSpc>
              <a:buClr>
                <a:srgbClr val="FFCC00"/>
              </a:buClr>
              <a:buSzPct val="110000"/>
              <a:buFont typeface="Wingdings" panose="05000000000000000000" pitchFamily="2" charset="2"/>
              <a:buChar char="v"/>
              <a:defRPr/>
            </a:pPr>
            <a:r>
              <a:rPr lang="ar-SA" sz="2800" kern="0" dirty="0">
                <a:solidFill>
                  <a:srgbClr val="000000"/>
                </a:solidFill>
                <a:latin typeface="Arial"/>
                <a:cs typeface="Sakkal Majalla" panose="02000000000000000000" pitchFamily="2" charset="-78"/>
                <a:sym typeface="Arial"/>
              </a:rPr>
              <a:t> </a:t>
            </a:r>
            <a:r>
              <a:rPr lang="ar-EG" sz="2800" kern="0" dirty="0">
                <a:solidFill>
                  <a:srgbClr val="000000"/>
                </a:solidFill>
                <a:latin typeface="Arial"/>
                <a:cs typeface="Sakkal Majalla" panose="02000000000000000000" pitchFamily="2" charset="-78"/>
                <a:sym typeface="Arial"/>
              </a:rPr>
              <a:t>- </a:t>
            </a:r>
            <a:r>
              <a:rPr lang="ar-SA" sz="2800" kern="0" dirty="0">
                <a:solidFill>
                  <a:srgbClr val="000000"/>
                </a:solidFill>
                <a:latin typeface="Arial"/>
                <a:cs typeface="Sakkal Majalla" panose="02000000000000000000" pitchFamily="2" charset="-78"/>
                <a:sym typeface="Arial"/>
              </a:rPr>
              <a:t>سياسة التعليم .</a:t>
            </a:r>
          </a:p>
          <a:p>
            <a:pPr marL="0" lvl="3" algn="r">
              <a:lnSpc>
                <a:spcPct val="90000"/>
              </a:lnSpc>
              <a:buClr>
                <a:srgbClr val="FFCC00"/>
              </a:buClr>
              <a:buSzPct val="110000"/>
              <a:buFont typeface="Wingdings" panose="05000000000000000000" pitchFamily="2" charset="2"/>
              <a:buChar char="v"/>
              <a:defRPr/>
            </a:pPr>
            <a:r>
              <a:rPr lang="ar-SA" sz="2800" kern="0" dirty="0">
                <a:solidFill>
                  <a:srgbClr val="000000"/>
                </a:solidFill>
                <a:latin typeface="Arial"/>
                <a:cs typeface="Sakkal Majalla" panose="02000000000000000000" pitchFamily="2" charset="-78"/>
                <a:sym typeface="Arial"/>
              </a:rPr>
              <a:t>   </a:t>
            </a:r>
            <a:r>
              <a:rPr lang="ar-EG" sz="2800" kern="0" dirty="0">
                <a:solidFill>
                  <a:srgbClr val="000000"/>
                </a:solidFill>
                <a:latin typeface="Arial"/>
                <a:cs typeface="Sakkal Majalla" panose="02000000000000000000" pitchFamily="2" charset="-78"/>
                <a:sym typeface="Arial"/>
              </a:rPr>
              <a:t>- </a:t>
            </a:r>
            <a:r>
              <a:rPr lang="ar-SA" sz="2800" kern="0" dirty="0">
                <a:solidFill>
                  <a:srgbClr val="000000"/>
                </a:solidFill>
                <a:latin typeface="Arial"/>
                <a:cs typeface="Sakkal Majalla" panose="02000000000000000000" pitchFamily="2" charset="-78"/>
                <a:sym typeface="Arial"/>
              </a:rPr>
              <a:t>القواعد التنظيمية لمدارس التعليم العام .</a:t>
            </a:r>
          </a:p>
          <a:p>
            <a:pPr marL="0" lvl="3" algn="r">
              <a:lnSpc>
                <a:spcPct val="90000"/>
              </a:lnSpc>
              <a:buClr>
                <a:srgbClr val="FFCC00"/>
              </a:buClr>
              <a:buSzPct val="110000"/>
              <a:buFont typeface="Wingdings" panose="05000000000000000000" pitchFamily="2" charset="2"/>
              <a:buChar char="v"/>
              <a:defRPr/>
            </a:pPr>
            <a:r>
              <a:rPr lang="ar-EG" sz="2800" kern="0" dirty="0">
                <a:solidFill>
                  <a:srgbClr val="000000"/>
                </a:solidFill>
                <a:latin typeface="Arial"/>
                <a:cs typeface="Sakkal Majalla" panose="02000000000000000000" pitchFamily="2" charset="-78"/>
                <a:sym typeface="Arial"/>
              </a:rPr>
              <a:t>- </a:t>
            </a:r>
            <a:r>
              <a:rPr lang="ar-SA" sz="2800" kern="0" dirty="0">
                <a:solidFill>
                  <a:srgbClr val="000000"/>
                </a:solidFill>
                <a:latin typeface="Arial"/>
                <a:cs typeface="Sakkal Majalla" panose="02000000000000000000" pitchFamily="2" charset="-78"/>
                <a:sym typeface="Arial"/>
              </a:rPr>
              <a:t>صلاحيات مدير المدرسة .</a:t>
            </a:r>
          </a:p>
          <a:p>
            <a:pPr marL="0" lvl="3" algn="r">
              <a:lnSpc>
                <a:spcPct val="90000"/>
              </a:lnSpc>
              <a:buClr>
                <a:srgbClr val="FFCC00"/>
              </a:buClr>
              <a:buSzPct val="110000"/>
              <a:buFont typeface="Wingdings" panose="05000000000000000000" pitchFamily="2" charset="2"/>
              <a:buChar char="v"/>
              <a:defRPr/>
            </a:pPr>
            <a:r>
              <a:rPr lang="ar-EG" sz="2800" kern="0" dirty="0">
                <a:solidFill>
                  <a:srgbClr val="000000"/>
                </a:solidFill>
                <a:latin typeface="Arial"/>
                <a:cs typeface="Sakkal Majalla" panose="02000000000000000000" pitchFamily="2" charset="-78"/>
                <a:sym typeface="Arial"/>
              </a:rPr>
              <a:t>- </a:t>
            </a:r>
            <a:r>
              <a:rPr lang="ar-SA" sz="2800" kern="0" dirty="0">
                <a:solidFill>
                  <a:srgbClr val="000000"/>
                </a:solidFill>
                <a:latin typeface="Arial"/>
                <a:cs typeface="Sakkal Majalla" panose="02000000000000000000" pitchFamily="2" charset="-78"/>
                <a:sym typeface="Arial"/>
              </a:rPr>
              <a:t>الدليل الإجرائي لمدير المدرسة .</a:t>
            </a:r>
          </a:p>
          <a:p>
            <a:pPr marL="0" lvl="3" algn="r">
              <a:lnSpc>
                <a:spcPct val="90000"/>
              </a:lnSpc>
              <a:buClr>
                <a:srgbClr val="FFCC00"/>
              </a:buClr>
              <a:buSzPct val="110000"/>
              <a:buFont typeface="Wingdings" panose="05000000000000000000" pitchFamily="2" charset="2"/>
              <a:buChar char="v"/>
              <a:defRPr/>
            </a:pPr>
            <a:r>
              <a:rPr lang="ar-EG" sz="2800" kern="0" dirty="0">
                <a:solidFill>
                  <a:srgbClr val="000000"/>
                </a:solidFill>
                <a:latin typeface="Arial"/>
                <a:cs typeface="Sakkal Majalla" panose="02000000000000000000" pitchFamily="2" charset="-78"/>
                <a:sym typeface="Arial"/>
              </a:rPr>
              <a:t>- </a:t>
            </a:r>
            <a:r>
              <a:rPr lang="ar-SA" sz="2800" kern="0" dirty="0">
                <a:solidFill>
                  <a:srgbClr val="000000"/>
                </a:solidFill>
                <a:latin typeface="Arial"/>
                <a:cs typeface="Sakkal Majalla" panose="02000000000000000000" pitchFamily="2" charset="-78"/>
                <a:sym typeface="Arial"/>
              </a:rPr>
              <a:t>لائحة تقويم الطالب .</a:t>
            </a:r>
          </a:p>
          <a:p>
            <a:pPr marL="0" lvl="3" algn="r">
              <a:lnSpc>
                <a:spcPct val="90000"/>
              </a:lnSpc>
              <a:buClr>
                <a:srgbClr val="FFCC00"/>
              </a:buClr>
              <a:buSzPct val="110000"/>
              <a:buFont typeface="Wingdings" panose="05000000000000000000" pitchFamily="2" charset="2"/>
              <a:buChar char="v"/>
              <a:defRPr/>
            </a:pPr>
            <a:r>
              <a:rPr lang="ar-EG" sz="2800" kern="0" dirty="0">
                <a:solidFill>
                  <a:srgbClr val="000000"/>
                </a:solidFill>
                <a:latin typeface="Arial"/>
                <a:cs typeface="Sakkal Majalla" panose="02000000000000000000" pitchFamily="2" charset="-78"/>
                <a:sym typeface="Arial"/>
              </a:rPr>
              <a:t>- </a:t>
            </a:r>
            <a:r>
              <a:rPr lang="ar-SA" sz="2800" kern="0" dirty="0">
                <a:solidFill>
                  <a:srgbClr val="000000"/>
                </a:solidFill>
                <a:latin typeface="Arial"/>
                <a:cs typeface="Sakkal Majalla" panose="02000000000000000000" pitchFamily="2" charset="-78"/>
                <a:sym typeface="Arial"/>
              </a:rPr>
              <a:t>لائحة السلوك والمواظبة . </a:t>
            </a:r>
          </a:p>
          <a:p>
            <a:pPr marL="0" lvl="3" algn="r">
              <a:lnSpc>
                <a:spcPct val="90000"/>
              </a:lnSpc>
              <a:buClr>
                <a:srgbClr val="FFCC00"/>
              </a:buClr>
              <a:buSzPct val="110000"/>
              <a:buFont typeface="Wingdings" panose="05000000000000000000" pitchFamily="2" charset="2"/>
              <a:buChar char="v"/>
              <a:defRPr/>
            </a:pPr>
            <a:r>
              <a:rPr lang="ar-EG" sz="2800" kern="0" dirty="0">
                <a:solidFill>
                  <a:srgbClr val="000000"/>
                </a:solidFill>
                <a:latin typeface="Arial"/>
                <a:cs typeface="Sakkal Majalla" panose="02000000000000000000" pitchFamily="2" charset="-78"/>
                <a:sym typeface="Arial"/>
              </a:rPr>
              <a:t>- </a:t>
            </a:r>
            <a:r>
              <a:rPr lang="ar-SA" sz="2800" kern="0" dirty="0">
                <a:solidFill>
                  <a:srgbClr val="000000"/>
                </a:solidFill>
                <a:latin typeface="Arial"/>
                <a:cs typeface="Sakkal Majalla" panose="02000000000000000000" pitchFamily="2" charset="-78"/>
                <a:sym typeface="Arial"/>
              </a:rPr>
              <a:t>رسالة المدرسة .</a:t>
            </a:r>
          </a:p>
          <a:p>
            <a:pPr marL="0" lvl="3" algn="r">
              <a:lnSpc>
                <a:spcPct val="90000"/>
              </a:lnSpc>
              <a:buClr>
                <a:srgbClr val="FFCC00"/>
              </a:buClr>
              <a:buSzPct val="110000"/>
              <a:buFont typeface="Wingdings" panose="05000000000000000000" pitchFamily="2" charset="2"/>
              <a:buChar char="v"/>
              <a:defRPr/>
            </a:pPr>
            <a:r>
              <a:rPr lang="ar-SA" sz="2800" kern="0" dirty="0">
                <a:solidFill>
                  <a:srgbClr val="000000"/>
                </a:solidFill>
                <a:latin typeface="Arial"/>
                <a:cs typeface="Sakkal Majalla" panose="02000000000000000000" pitchFamily="2" charset="-78"/>
                <a:sym typeface="Arial"/>
              </a:rPr>
              <a:t> </a:t>
            </a:r>
            <a:r>
              <a:rPr lang="ar-EG" sz="2800" kern="0" dirty="0">
                <a:solidFill>
                  <a:srgbClr val="000000"/>
                </a:solidFill>
                <a:latin typeface="Arial"/>
                <a:cs typeface="Sakkal Majalla" panose="02000000000000000000" pitchFamily="2" charset="-78"/>
                <a:sym typeface="Arial"/>
              </a:rPr>
              <a:t>-</a:t>
            </a:r>
            <a:r>
              <a:rPr lang="ar-SA" sz="2800" kern="0" dirty="0">
                <a:solidFill>
                  <a:srgbClr val="000000"/>
                </a:solidFill>
                <a:latin typeface="Arial"/>
                <a:cs typeface="Sakkal Majalla" panose="02000000000000000000" pitchFamily="2" charset="-78"/>
                <a:sym typeface="Arial"/>
              </a:rPr>
              <a:t>  رؤية مدير المدرسة وفريق العمل فيها .</a:t>
            </a:r>
          </a:p>
          <a:p>
            <a:pPr marL="0" lvl="3" algn="r">
              <a:lnSpc>
                <a:spcPct val="90000"/>
              </a:lnSpc>
              <a:buClr>
                <a:srgbClr val="FFCC00"/>
              </a:buClr>
              <a:buSzPct val="110000"/>
              <a:buFont typeface="Wingdings" panose="05000000000000000000" pitchFamily="2" charset="2"/>
              <a:buChar char="v"/>
              <a:defRPr/>
            </a:pPr>
            <a:r>
              <a:rPr lang="ar-SA" sz="2800" kern="0" dirty="0">
                <a:solidFill>
                  <a:srgbClr val="000000"/>
                </a:solidFill>
                <a:latin typeface="Arial"/>
                <a:cs typeface="Sakkal Majalla" panose="02000000000000000000" pitchFamily="2" charset="-78"/>
                <a:sym typeface="Arial"/>
              </a:rPr>
              <a:t> </a:t>
            </a:r>
            <a:r>
              <a:rPr lang="ar-EG" sz="2800" kern="0" dirty="0">
                <a:solidFill>
                  <a:srgbClr val="000000"/>
                </a:solidFill>
                <a:latin typeface="Arial"/>
                <a:cs typeface="Sakkal Majalla" panose="02000000000000000000" pitchFamily="2" charset="-78"/>
                <a:sym typeface="Arial"/>
              </a:rPr>
              <a:t>-</a:t>
            </a:r>
            <a:r>
              <a:rPr lang="ar-SA" sz="2800" kern="0" dirty="0">
                <a:solidFill>
                  <a:srgbClr val="000000"/>
                </a:solidFill>
                <a:latin typeface="Arial"/>
                <a:cs typeface="Sakkal Majalla" panose="02000000000000000000" pitchFamily="2" charset="-78"/>
                <a:sym typeface="Arial"/>
              </a:rPr>
              <a:t>  الاحتياجات الفعلية للتغيير في المدرسة .</a:t>
            </a:r>
          </a:p>
          <a:p>
            <a:pPr marL="0" lvl="3" algn="r">
              <a:lnSpc>
                <a:spcPct val="90000"/>
              </a:lnSpc>
              <a:buClr>
                <a:srgbClr val="FFCC00"/>
              </a:buClr>
              <a:buSzPct val="110000"/>
              <a:buFont typeface="Wingdings" panose="05000000000000000000" pitchFamily="2" charset="2"/>
              <a:buChar char="v"/>
              <a:defRPr/>
            </a:pPr>
            <a:r>
              <a:rPr lang="ar-SA" sz="2800" kern="0" dirty="0">
                <a:solidFill>
                  <a:srgbClr val="000000"/>
                </a:solidFill>
                <a:latin typeface="Arial"/>
                <a:cs typeface="Sakkal Majalla" panose="02000000000000000000" pitchFamily="2" charset="-78"/>
                <a:sym typeface="Arial"/>
              </a:rPr>
              <a:t> </a:t>
            </a:r>
            <a:r>
              <a:rPr lang="ar-EG" sz="2800" kern="0" dirty="0">
                <a:solidFill>
                  <a:srgbClr val="000000"/>
                </a:solidFill>
                <a:latin typeface="Arial"/>
                <a:cs typeface="Sakkal Majalla" panose="02000000000000000000" pitchFamily="2" charset="-78"/>
                <a:sym typeface="Arial"/>
              </a:rPr>
              <a:t>-</a:t>
            </a:r>
            <a:r>
              <a:rPr lang="ar-SA" sz="2800" kern="0" dirty="0">
                <a:solidFill>
                  <a:srgbClr val="000000"/>
                </a:solidFill>
                <a:latin typeface="Arial"/>
                <a:cs typeface="Sakkal Majalla" panose="02000000000000000000" pitchFamily="2" charset="-78"/>
                <a:sym typeface="Arial"/>
              </a:rPr>
              <a:t>  النشرات والتعاميم .</a:t>
            </a:r>
          </a:p>
          <a:p>
            <a:pPr marL="0" lvl="3" algn="r">
              <a:lnSpc>
                <a:spcPct val="90000"/>
              </a:lnSpc>
              <a:buClr>
                <a:srgbClr val="FFCC00"/>
              </a:buClr>
              <a:buSzPct val="110000"/>
              <a:buFont typeface="Wingdings" panose="05000000000000000000" pitchFamily="2" charset="2"/>
              <a:buChar char="v"/>
              <a:defRPr/>
            </a:pPr>
            <a:r>
              <a:rPr lang="ar-SA" sz="2800" kern="0" dirty="0">
                <a:solidFill>
                  <a:srgbClr val="000000"/>
                </a:solidFill>
                <a:latin typeface="Arial"/>
                <a:cs typeface="Sakkal Majalla" panose="02000000000000000000" pitchFamily="2" charset="-78"/>
                <a:sym typeface="Arial"/>
              </a:rPr>
              <a:t> </a:t>
            </a:r>
            <a:r>
              <a:rPr lang="ar-EG" sz="2800" kern="0" dirty="0">
                <a:solidFill>
                  <a:srgbClr val="000000"/>
                </a:solidFill>
                <a:latin typeface="Arial"/>
                <a:cs typeface="Sakkal Majalla" panose="02000000000000000000" pitchFamily="2" charset="-78"/>
                <a:sym typeface="Arial"/>
              </a:rPr>
              <a:t>-</a:t>
            </a:r>
            <a:r>
              <a:rPr lang="ar-SA" sz="2800" kern="0" dirty="0">
                <a:solidFill>
                  <a:srgbClr val="000000"/>
                </a:solidFill>
                <a:latin typeface="Arial"/>
                <a:cs typeface="Sakkal Majalla" panose="02000000000000000000" pitchFamily="2" charset="-78"/>
                <a:sym typeface="Arial"/>
              </a:rPr>
              <a:t>التغذية الراجعة من الخطة السابقة </a:t>
            </a:r>
          </a:p>
          <a:p>
            <a:pPr marL="0" lvl="3" algn="r">
              <a:lnSpc>
                <a:spcPct val="90000"/>
              </a:lnSpc>
              <a:buClr>
                <a:srgbClr val="FFCC00"/>
              </a:buClr>
              <a:buSzPct val="110000"/>
              <a:buFont typeface="Wingdings" panose="05000000000000000000" pitchFamily="2" charset="2"/>
              <a:buChar char="v"/>
              <a:defRPr/>
            </a:pPr>
            <a:r>
              <a:rPr lang="ar-SA" sz="2800" kern="0" dirty="0">
                <a:solidFill>
                  <a:srgbClr val="000000"/>
                </a:solidFill>
                <a:latin typeface="Arial"/>
                <a:cs typeface="Sakkal Majalla" panose="02000000000000000000" pitchFamily="2" charset="-78"/>
                <a:sym typeface="Arial"/>
              </a:rPr>
              <a:t>  </a:t>
            </a:r>
            <a:r>
              <a:rPr lang="ar-EG" sz="2800" kern="0" dirty="0">
                <a:solidFill>
                  <a:srgbClr val="000000"/>
                </a:solidFill>
                <a:latin typeface="Arial"/>
                <a:cs typeface="Sakkal Majalla" panose="02000000000000000000" pitchFamily="2" charset="-78"/>
                <a:sym typeface="Arial"/>
              </a:rPr>
              <a:t>-</a:t>
            </a:r>
            <a:r>
              <a:rPr lang="ar-SA" sz="2800" kern="0" dirty="0">
                <a:solidFill>
                  <a:srgbClr val="000000"/>
                </a:solidFill>
                <a:latin typeface="Arial"/>
                <a:cs typeface="Sakkal Majalla" panose="02000000000000000000" pitchFamily="2" charset="-78"/>
                <a:sym typeface="Arial"/>
              </a:rPr>
              <a:t> الدراسات والأبحاث التربوية</a:t>
            </a:r>
            <a:r>
              <a:rPr lang="en-GB" sz="2800" kern="0" dirty="0">
                <a:solidFill>
                  <a:srgbClr val="000000"/>
                </a:solidFill>
                <a:latin typeface="Arial"/>
                <a:cs typeface="Sakkal Majalla" panose="02000000000000000000" pitchFamily="2" charset="-78"/>
                <a:sym typeface="Arial"/>
              </a:rPr>
              <a:t> </a:t>
            </a:r>
            <a:endParaRPr lang="ar-EG" sz="2800" b="1" kern="0" dirty="0">
              <a:solidFill>
                <a:srgbClr val="000000"/>
              </a:solidFill>
              <a:latin typeface="Arial"/>
              <a:cs typeface="Sakkal Majalla" panose="02000000000000000000" pitchFamily="2" charset="-78"/>
              <a:sym typeface="Arial"/>
            </a:endParaRPr>
          </a:p>
        </p:txBody>
      </p:sp>
    </p:spTree>
    <p:extLst>
      <p:ext uri="{BB962C8B-B14F-4D97-AF65-F5344CB8AC3E}">
        <p14:creationId xmlns:p14="http://schemas.microsoft.com/office/powerpoint/2010/main" val="1381460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AD26CEAF-8F69-E91A-6CB5-F7F1C0A5A21F}"/>
              </a:ext>
            </a:extLst>
          </p:cNvPr>
          <p:cNvSpPr/>
          <p:nvPr/>
        </p:nvSpPr>
        <p:spPr>
          <a:xfrm>
            <a:off x="311175" y="1630538"/>
            <a:ext cx="11490001" cy="5026761"/>
          </a:xfrm>
          <a:prstGeom prst="rect">
            <a:avLst/>
          </a:prstGeom>
        </p:spPr>
        <p:txBody>
          <a:bodyPr wrap="square">
            <a:spAutoFit/>
          </a:bodyPr>
          <a:lstStyle/>
          <a:p>
            <a:pPr algn="r">
              <a:lnSpc>
                <a:spcPct val="80000"/>
              </a:lnSpc>
              <a:buClr>
                <a:srgbClr val="000000"/>
              </a:buClr>
              <a:buFont typeface="Wingdings" panose="05000000000000000000" pitchFamily="2" charset="2"/>
              <a:buNone/>
              <a:defRPr/>
            </a:pPr>
            <a:r>
              <a:rPr lang="ar-SA" sz="3200" b="1" kern="0" dirty="0">
                <a:solidFill>
                  <a:srgbClr val="000000"/>
                </a:solidFill>
                <a:latin typeface="Arial"/>
                <a:cs typeface="Monotype Koufi" pitchFamily="2" charset="-78"/>
                <a:sym typeface="Arial"/>
              </a:rPr>
              <a:t>يعتبر مدير المدرسة هو مفتاح التغيير وهو العنصر الأساسي لتنفيذه للأسباب الآتية :-</a:t>
            </a:r>
            <a:endParaRPr lang="en-US" sz="3200" b="1" kern="0" dirty="0">
              <a:solidFill>
                <a:srgbClr val="000000"/>
              </a:solidFill>
              <a:latin typeface="Arial"/>
              <a:cs typeface="Monotype Koufi" pitchFamily="2" charset="-78"/>
              <a:sym typeface="Arial"/>
            </a:endParaRPr>
          </a:p>
          <a:p>
            <a:pPr marL="0" lvl="1" algn="r">
              <a:lnSpc>
                <a:spcPct val="80000"/>
              </a:lnSpc>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هو المسئول الأول وبقية منسوبي المدرسة مرؤوسون .</a:t>
            </a:r>
            <a:endParaRPr lang="en-US" sz="3200" kern="0" dirty="0">
              <a:solidFill>
                <a:srgbClr val="000000"/>
              </a:solidFill>
              <a:latin typeface="Arial"/>
              <a:cs typeface="Arial"/>
              <a:sym typeface="Arial"/>
            </a:endParaRPr>
          </a:p>
          <a:p>
            <a:pPr marL="0" lvl="1" algn="r">
              <a:lnSpc>
                <a:spcPct val="80000"/>
              </a:lnSpc>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هو المسئول الأول عن كل نجاح أو فشل ينسب إلى المدرسة .</a:t>
            </a:r>
            <a:endParaRPr lang="en-US" sz="3200" kern="0" dirty="0">
              <a:solidFill>
                <a:srgbClr val="000000"/>
              </a:solidFill>
              <a:latin typeface="Arial"/>
              <a:cs typeface="Arial"/>
              <a:sym typeface="Arial"/>
            </a:endParaRPr>
          </a:p>
          <a:p>
            <a:pPr marL="0" lvl="1" algn="r">
              <a:lnSpc>
                <a:spcPct val="80000"/>
              </a:lnSpc>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هو المسؤول عن القيام بأي نوع من التغيير.</a:t>
            </a:r>
            <a:endParaRPr lang="en-US" sz="3200" kern="0" dirty="0">
              <a:solidFill>
                <a:srgbClr val="000000"/>
              </a:solidFill>
              <a:latin typeface="Arial"/>
              <a:cs typeface="Arial"/>
              <a:sym typeface="Arial"/>
            </a:endParaRPr>
          </a:p>
          <a:p>
            <a:pPr marL="0" lvl="1" algn="r">
              <a:lnSpc>
                <a:spcPct val="80000"/>
              </a:lnSpc>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هو المسؤول عن التخطيط في المدرسة، و بإمكانه توزيع المهام على المرؤوسين ، وتنسيق العمل بينهم ، و</a:t>
            </a:r>
            <a:r>
              <a:rPr lang="ar-EG" sz="3200" b="1" kern="0" dirty="0">
                <a:solidFill>
                  <a:srgbClr val="000000"/>
                </a:solidFill>
                <a:latin typeface="Arial"/>
                <a:sym typeface="Arial"/>
              </a:rPr>
              <a:t>توجيه</a:t>
            </a:r>
            <a:r>
              <a:rPr lang="ar-SA" sz="3200" b="1" kern="0" dirty="0">
                <a:solidFill>
                  <a:srgbClr val="000000"/>
                </a:solidFill>
                <a:latin typeface="Arial"/>
                <a:sym typeface="Arial"/>
              </a:rPr>
              <a:t> المرؤوسين لتنفيذ المهام الموكلة إليهم ، وتقييم الأداء ،والنتائج . </a:t>
            </a:r>
          </a:p>
          <a:p>
            <a:pPr marL="0" lvl="1" algn="r">
              <a:lnSpc>
                <a:spcPct val="80000"/>
              </a:lnSpc>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هو حلقة الوصل بين إدارة التربية والتعلم والمدرسة، وبين منسوبي المدرسة ،</a:t>
            </a:r>
            <a:r>
              <a:rPr lang="ar-SA" sz="3200" kern="0" dirty="0">
                <a:solidFill>
                  <a:srgbClr val="000000"/>
                </a:solidFill>
                <a:latin typeface="Arial"/>
                <a:sym typeface="Arial"/>
              </a:rPr>
              <a:t> </a:t>
            </a:r>
            <a:r>
              <a:rPr lang="ar-SA" sz="3200" b="1" kern="0" dirty="0">
                <a:solidFill>
                  <a:srgbClr val="000000"/>
                </a:solidFill>
                <a:latin typeface="Arial"/>
                <a:sym typeface="Arial"/>
              </a:rPr>
              <a:t>وأولياء أمور الطلاب .</a:t>
            </a:r>
            <a:endParaRPr lang="en-US" sz="3200" kern="0" dirty="0">
              <a:solidFill>
                <a:srgbClr val="000000"/>
              </a:solidFill>
              <a:latin typeface="Arial"/>
              <a:cs typeface="Arial"/>
              <a:sym typeface="Arial"/>
            </a:endParaRPr>
          </a:p>
          <a:p>
            <a:pPr marR="180340" algn="r" rtl="1">
              <a:lnSpc>
                <a:spcPct val="15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r>
              <a:rPr lang="ar-EG" sz="3200" kern="0" dirty="0">
                <a:solidFill>
                  <a:srgbClr val="000000"/>
                </a:solidFill>
                <a:latin typeface="Verdana" panose="020B0604030504040204" pitchFamily="34" charset="0"/>
                <a:sym typeface="Arial"/>
              </a:rPr>
              <a:t>.</a:t>
            </a:r>
            <a:br>
              <a:rPr lang="ar-EG" sz="3200" kern="0" dirty="0">
                <a:solidFill>
                  <a:srgbClr val="000000"/>
                </a:solidFill>
                <a:latin typeface="Arial"/>
                <a:sym typeface="Arial"/>
              </a:rPr>
            </a:br>
            <a:endParaRPr lang="en-US" sz="32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3698989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BFDA2ADA-A80B-3AEF-A459-35BE64CF2D54}"/>
              </a:ext>
            </a:extLst>
          </p:cNvPr>
          <p:cNvSpPr/>
          <p:nvPr/>
        </p:nvSpPr>
        <p:spPr>
          <a:xfrm>
            <a:off x="-273234" y="1769665"/>
            <a:ext cx="11985910" cy="4524315"/>
          </a:xfrm>
          <a:prstGeom prst="rect">
            <a:avLst/>
          </a:prstGeom>
        </p:spPr>
        <p:txBody>
          <a:bodyPr wrap="square">
            <a:spAutoFit/>
          </a:bodyPr>
          <a:lstStyle/>
          <a:p>
            <a:pPr algn="r">
              <a:buClr>
                <a:srgbClr val="000000"/>
              </a:buClr>
              <a:buFont typeface="Arial" panose="020B0604020202020204" pitchFamily="34" charset="0"/>
              <a:buChar char="•"/>
            </a:pPr>
            <a:r>
              <a:rPr lang="ar-EG" sz="3200" b="1" kern="0" dirty="0">
                <a:solidFill>
                  <a:srgbClr val="2C2F34"/>
                </a:solidFill>
                <a:highlight>
                  <a:srgbClr val="FFFF00"/>
                </a:highlight>
                <a:latin typeface="Amiri"/>
                <a:sym typeface="Arial"/>
              </a:rPr>
              <a:t>سمات مدير المدرسة القائد نحو التغيير </a:t>
            </a:r>
          </a:p>
          <a:p>
            <a:pPr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القدوة الحسنة </a:t>
            </a:r>
            <a:endParaRPr lang="en-US" sz="3200" kern="0" dirty="0">
              <a:solidFill>
                <a:srgbClr val="000000"/>
              </a:solidFill>
              <a:latin typeface="Arial"/>
              <a:cs typeface="Arial"/>
              <a:sym typeface="Arial"/>
            </a:endParaRPr>
          </a:p>
          <a:p>
            <a:pPr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قدرة المدير على إدارة المنظمة .</a:t>
            </a:r>
            <a:endParaRPr lang="en-US" sz="3200" kern="0" dirty="0">
              <a:solidFill>
                <a:srgbClr val="000000"/>
              </a:solidFill>
              <a:latin typeface="Arial"/>
              <a:cs typeface="Arial"/>
              <a:sym typeface="Arial"/>
            </a:endParaRPr>
          </a:p>
          <a:p>
            <a:pPr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قدرة المدير على التخطيط و وضع خطط التغيير المدروسة .</a:t>
            </a:r>
            <a:endParaRPr lang="en-US" sz="3200" kern="0" dirty="0">
              <a:solidFill>
                <a:srgbClr val="000000"/>
              </a:solidFill>
              <a:latin typeface="Arial"/>
              <a:cs typeface="Arial"/>
              <a:sym typeface="Arial"/>
            </a:endParaRPr>
          </a:p>
          <a:p>
            <a:pPr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أن يكون قادرا على اتخاذ القرار.</a:t>
            </a:r>
            <a:endParaRPr lang="en-US" sz="3200" kern="0" dirty="0">
              <a:solidFill>
                <a:srgbClr val="000000"/>
              </a:solidFill>
              <a:latin typeface="Arial"/>
              <a:cs typeface="Arial"/>
              <a:sym typeface="Arial"/>
            </a:endParaRPr>
          </a:p>
          <a:p>
            <a:pPr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يمتلك قدرات ومهارات الاتصال الفعال . </a:t>
            </a:r>
          </a:p>
          <a:p>
            <a:pPr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أن تكون له رؤية واقعية وطموحة ،ويعمل جاداً لتحقيقها .</a:t>
            </a:r>
            <a:endParaRPr lang="en-US" sz="3200" kern="0" dirty="0">
              <a:solidFill>
                <a:srgbClr val="000000"/>
              </a:solidFill>
              <a:latin typeface="Arial"/>
              <a:cs typeface="Arial"/>
              <a:sym typeface="Arial"/>
            </a:endParaRPr>
          </a:p>
          <a:p>
            <a:pPr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أن يكون لديه الطاقة اللازمة للإدارة </a:t>
            </a:r>
            <a:endParaRPr lang="en-US" sz="3200" kern="0" dirty="0">
              <a:solidFill>
                <a:srgbClr val="000000"/>
              </a:solidFill>
              <a:latin typeface="Arial"/>
              <a:cs typeface="Arial"/>
              <a:sym typeface="Arial"/>
            </a:endParaRPr>
          </a:p>
          <a:p>
            <a:pPr algn="r">
              <a:buClr>
                <a:srgbClr val="000000"/>
              </a:buClr>
              <a:buFont typeface="Arial"/>
              <a:buNone/>
            </a:pPr>
            <a:r>
              <a:rPr lang="ar-DZ" sz="3200" kern="100" dirty="0">
                <a:solidFill>
                  <a:srgbClr val="000000"/>
                </a:solidFill>
                <a:ea typeface="Calibri" panose="020F0502020204030204" pitchFamily="34" charset="0"/>
                <a:cs typeface="Traditional Arabic" panose="02020603050405020304" pitchFamily="18" charset="-78"/>
                <a:sym typeface="Arial"/>
              </a:rPr>
              <a:t> </a:t>
            </a: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254781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5EBE8561-1A0B-ED73-A049-CBA3A7E0676D}"/>
              </a:ext>
            </a:extLst>
          </p:cNvPr>
          <p:cNvSpPr/>
          <p:nvPr/>
        </p:nvSpPr>
        <p:spPr>
          <a:xfrm>
            <a:off x="-214008" y="1776452"/>
            <a:ext cx="11937363" cy="4031873"/>
          </a:xfrm>
          <a:prstGeom prst="rect">
            <a:avLst/>
          </a:prstGeom>
        </p:spPr>
        <p:txBody>
          <a:bodyPr wrap="square">
            <a:spAutoFit/>
          </a:bodyPr>
          <a:lstStyle/>
          <a:p>
            <a:pPr marL="609600" indent="-609600"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أن يتوافر فيه القدرة التحليلية للمشاكل والمواضيع الخاصة بالمدرسة .</a:t>
            </a:r>
            <a:endParaRPr lang="en-US" sz="3200" kern="0" dirty="0">
              <a:solidFill>
                <a:srgbClr val="000000"/>
              </a:solidFill>
              <a:latin typeface="Arial"/>
              <a:cs typeface="Arial"/>
              <a:sym typeface="Arial"/>
            </a:endParaRPr>
          </a:p>
          <a:p>
            <a:pPr marL="609600" indent="-609600"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أن يكون قادرا على مقاومة الضغوط والعقبات المختلفة .</a:t>
            </a:r>
            <a:endParaRPr lang="en-US" sz="3200" kern="0" dirty="0">
              <a:solidFill>
                <a:srgbClr val="000000"/>
              </a:solidFill>
              <a:latin typeface="Arial"/>
              <a:cs typeface="Arial"/>
              <a:sym typeface="Arial"/>
            </a:endParaRPr>
          </a:p>
          <a:p>
            <a:pPr marL="609600" indent="-609600"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أن يكون قادرا على اختيار ممثلي مجموعات التغيير بعناية فائقة. </a:t>
            </a:r>
            <a:endParaRPr lang="en-US" sz="3200" kern="0" dirty="0">
              <a:solidFill>
                <a:srgbClr val="000000"/>
              </a:solidFill>
              <a:latin typeface="Arial"/>
              <a:cs typeface="Arial"/>
              <a:sym typeface="Arial"/>
            </a:endParaRPr>
          </a:p>
          <a:p>
            <a:pPr marL="609600" indent="-609600"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أن يتوافر لديه قدرة تحكم مرنة .</a:t>
            </a:r>
            <a:endParaRPr lang="en-US" sz="3200" kern="0" dirty="0">
              <a:solidFill>
                <a:srgbClr val="000000"/>
              </a:solidFill>
              <a:latin typeface="Arial"/>
              <a:cs typeface="Arial"/>
              <a:sym typeface="Arial"/>
            </a:endParaRPr>
          </a:p>
          <a:p>
            <a:pPr marL="609600" indent="-609600"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أن يتوافر لديه القدرة العالية في مجال العلاقات الإنسانية </a:t>
            </a:r>
            <a:endParaRPr lang="en-US" sz="3200" kern="0" dirty="0">
              <a:solidFill>
                <a:srgbClr val="000000"/>
              </a:solidFill>
              <a:latin typeface="Arial"/>
              <a:cs typeface="Arial"/>
              <a:sym typeface="Arial"/>
            </a:endParaRPr>
          </a:p>
          <a:p>
            <a:pPr marL="609600" indent="-609600"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أن يتصرف بطريقة طبيعية مثلي.</a:t>
            </a:r>
          </a:p>
          <a:p>
            <a:pPr marL="609600" indent="-609600"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أن يكون قادرا على التحكم في الظروف الصعبة . </a:t>
            </a:r>
            <a:endParaRPr lang="en-US" sz="3200" kern="0" dirty="0">
              <a:solidFill>
                <a:srgbClr val="000000"/>
              </a:solidFill>
              <a:latin typeface="Arial"/>
              <a:cs typeface="Arial"/>
              <a:sym typeface="Arial"/>
            </a:endParaRPr>
          </a:p>
          <a:p>
            <a:pPr marL="609600" indent="-609600" algn="r">
              <a:buClr>
                <a:srgbClr val="000000"/>
              </a:buClr>
              <a:buFont typeface="Arial"/>
              <a:buNone/>
              <a:defRPr/>
            </a:pPr>
            <a:r>
              <a:rPr lang="ar-EG" sz="3200" b="1" kern="0" dirty="0">
                <a:solidFill>
                  <a:srgbClr val="000000"/>
                </a:solidFill>
                <a:latin typeface="Arial"/>
                <a:sym typeface="Arial"/>
              </a:rPr>
              <a:t>- </a:t>
            </a:r>
            <a:r>
              <a:rPr lang="ar-SA" sz="3200" b="1" kern="0" dirty="0">
                <a:solidFill>
                  <a:srgbClr val="000000"/>
                </a:solidFill>
                <a:latin typeface="Arial"/>
                <a:sym typeface="Arial"/>
              </a:rPr>
              <a:t>أن يكون قادرا على التغيير والتوجيه والتقييم الذاتي</a:t>
            </a:r>
            <a:endParaRPr lang="ar-EG" sz="3200" kern="0" dirty="0">
              <a:solidFill>
                <a:srgbClr val="2C2F34"/>
              </a:solidFill>
              <a:latin typeface="Amiri"/>
              <a:sym typeface="Arial"/>
            </a:endParaRPr>
          </a:p>
        </p:txBody>
      </p:sp>
    </p:spTree>
    <p:extLst>
      <p:ext uri="{BB962C8B-B14F-4D97-AF65-F5344CB8AC3E}">
        <p14:creationId xmlns:p14="http://schemas.microsoft.com/office/powerpoint/2010/main" val="2356105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803B7C21-6032-3598-8427-D454DDB93A3F}"/>
              </a:ext>
            </a:extLst>
          </p:cNvPr>
          <p:cNvSpPr/>
          <p:nvPr/>
        </p:nvSpPr>
        <p:spPr>
          <a:xfrm>
            <a:off x="-542922" y="1212844"/>
            <a:ext cx="12423746" cy="5324535"/>
          </a:xfrm>
          <a:prstGeom prst="rect">
            <a:avLst/>
          </a:prstGeom>
        </p:spPr>
        <p:txBody>
          <a:bodyPr wrap="square">
            <a:spAutoFit/>
          </a:bodyPr>
          <a:lstStyle/>
          <a:p>
            <a:pPr algn="r">
              <a:buClr>
                <a:srgbClr val="000000"/>
              </a:buClr>
              <a:buFont typeface="Arial"/>
              <a:buNone/>
            </a:pPr>
            <a:r>
              <a:rPr lang="ar-EG" sz="3200" b="1" kern="0" dirty="0">
                <a:solidFill>
                  <a:srgbClr val="000000"/>
                </a:solidFill>
                <a:latin typeface="maidan"/>
                <a:sym typeface="Arial"/>
              </a:rPr>
              <a:t>تجهيزات خطة التغيير بالمدرسة</a:t>
            </a:r>
            <a:endParaRPr lang="ar-EG" sz="2800" b="1" kern="0" dirty="0">
              <a:solidFill>
                <a:srgbClr val="000000"/>
              </a:solidFill>
              <a:latin typeface="maidan"/>
              <a:sym typeface="Arial"/>
            </a:endParaRPr>
          </a:p>
          <a:p>
            <a:pPr marL="0" lvl="2" algn="r">
              <a:buClr>
                <a:srgbClr val="000000"/>
              </a:buClr>
              <a:buFont typeface="Arial"/>
              <a:buNone/>
              <a:defRPr/>
            </a:pPr>
            <a:r>
              <a:rPr lang="ar-SA" sz="2800" b="1" kern="0" dirty="0">
                <a:solidFill>
                  <a:srgbClr val="000000"/>
                </a:solidFill>
                <a:latin typeface="Arial"/>
                <a:sym typeface="Arial"/>
              </a:rPr>
              <a:t>	</a:t>
            </a:r>
            <a:r>
              <a:rPr lang="ar-EG" sz="2800" b="1" kern="0" dirty="0">
                <a:solidFill>
                  <a:srgbClr val="000000"/>
                </a:solidFill>
                <a:latin typeface="Arial"/>
                <a:sym typeface="Arial"/>
              </a:rPr>
              <a:t>أولا </a:t>
            </a:r>
            <a:r>
              <a:rPr lang="ar-SA" sz="2800" b="1" kern="0" dirty="0">
                <a:solidFill>
                  <a:srgbClr val="000000"/>
                </a:solidFill>
                <a:latin typeface="Arial"/>
                <a:sym typeface="Arial"/>
              </a:rPr>
              <a:t>وضع الخطة  تشمل :</a:t>
            </a:r>
          </a:p>
          <a:p>
            <a:pPr marL="0" lvl="2" algn="r">
              <a:buClr>
                <a:srgbClr val="000000"/>
              </a:buClr>
              <a:buFont typeface="Wingdings" panose="05000000000000000000" pitchFamily="2" charset="2"/>
              <a:buNone/>
              <a:defRPr/>
            </a:pPr>
            <a:r>
              <a:rPr lang="ar-SA" sz="2800" b="1" kern="0" dirty="0">
                <a:solidFill>
                  <a:srgbClr val="000000"/>
                </a:solidFill>
                <a:latin typeface="Arial"/>
                <a:sym typeface="Arial"/>
              </a:rPr>
              <a:t>( أ – الأفراد ،  ب -  الموارد الأساسية ،  جـ -  الموارد المادية ،  د -  التجهيزات )</a:t>
            </a:r>
          </a:p>
          <a:p>
            <a:pPr marL="0" lvl="2" algn="r">
              <a:buClr>
                <a:srgbClr val="000000"/>
              </a:buClr>
              <a:buFont typeface="Arial"/>
              <a:buNone/>
              <a:defRPr/>
            </a:pPr>
            <a:r>
              <a:rPr lang="ar-EG" sz="2800" b="1" kern="0" dirty="0">
                <a:solidFill>
                  <a:srgbClr val="000000"/>
                </a:solidFill>
                <a:latin typeface="Arial"/>
                <a:sym typeface="Arial"/>
              </a:rPr>
              <a:t>ويشمل </a:t>
            </a:r>
            <a:r>
              <a:rPr lang="ar-SA" sz="2800" b="1" kern="0" dirty="0">
                <a:solidFill>
                  <a:srgbClr val="000000"/>
                </a:solidFill>
                <a:latin typeface="Arial"/>
                <a:sym typeface="Arial"/>
              </a:rPr>
              <a:t>	</a:t>
            </a:r>
            <a:r>
              <a:rPr lang="ar-EG" sz="2800" b="1" kern="0" dirty="0">
                <a:solidFill>
                  <a:srgbClr val="000000"/>
                </a:solidFill>
                <a:latin typeface="Arial"/>
                <a:sym typeface="Arial"/>
              </a:rPr>
              <a:t> ثانيا ً</a:t>
            </a:r>
            <a:r>
              <a:rPr lang="ar-SA" sz="2800" b="1" kern="0" dirty="0">
                <a:solidFill>
                  <a:srgbClr val="000000"/>
                </a:solidFill>
                <a:latin typeface="Arial"/>
                <a:sym typeface="Arial"/>
              </a:rPr>
              <a:t>تفعيل الخطة :</a:t>
            </a:r>
          </a:p>
          <a:p>
            <a:pPr marL="0" lvl="2" algn="r">
              <a:buClr>
                <a:srgbClr val="000000"/>
              </a:buClr>
              <a:buFont typeface="Wingdings" panose="05000000000000000000" pitchFamily="2" charset="2"/>
              <a:buNone/>
              <a:defRPr/>
            </a:pPr>
            <a:r>
              <a:rPr lang="ar-SA" sz="2800" b="1" kern="0" dirty="0">
                <a:solidFill>
                  <a:srgbClr val="000000"/>
                </a:solidFill>
                <a:latin typeface="Arial"/>
                <a:sym typeface="Arial"/>
              </a:rPr>
              <a:t>أ -  تغطية العقبات التي تقابل المدرسة </a:t>
            </a:r>
          </a:p>
          <a:p>
            <a:pPr marL="0" lvl="2" algn="r">
              <a:buClr>
                <a:srgbClr val="000000"/>
              </a:buClr>
              <a:buFont typeface="Wingdings" panose="05000000000000000000" pitchFamily="2" charset="2"/>
              <a:buNone/>
              <a:defRPr/>
            </a:pPr>
            <a:r>
              <a:rPr lang="ar-SA" sz="2800" b="1" kern="0" dirty="0">
                <a:solidFill>
                  <a:srgbClr val="000000"/>
                </a:solidFill>
                <a:latin typeface="Arial"/>
                <a:sym typeface="Arial"/>
              </a:rPr>
              <a:t>ب -  توفير البدائل المتنوعة للوصول لحلول مناسبة .</a:t>
            </a:r>
          </a:p>
          <a:p>
            <a:pPr marL="0" lvl="2" algn="r">
              <a:buClr>
                <a:srgbClr val="000000"/>
              </a:buClr>
              <a:buFont typeface="Wingdings" panose="05000000000000000000" pitchFamily="2" charset="2"/>
              <a:buNone/>
              <a:defRPr/>
            </a:pPr>
            <a:r>
              <a:rPr lang="ar-SA" sz="2800" b="1" kern="0" dirty="0">
                <a:solidFill>
                  <a:srgbClr val="000000"/>
                </a:solidFill>
                <a:latin typeface="Arial"/>
                <a:sym typeface="Arial"/>
              </a:rPr>
              <a:t>جـ -  توفير المتطلبات بما يتماشى مع الاحتياجات أخذ الاحتياطات.</a:t>
            </a:r>
          </a:p>
          <a:p>
            <a:pPr marL="0" lvl="2" algn="r">
              <a:buClr>
                <a:srgbClr val="000000"/>
              </a:buClr>
              <a:buFont typeface="Wingdings" panose="05000000000000000000" pitchFamily="2" charset="2"/>
              <a:buNone/>
              <a:defRPr/>
            </a:pPr>
            <a:r>
              <a:rPr lang="ar-SA" sz="2800" b="1" kern="0" dirty="0">
                <a:solidFill>
                  <a:srgbClr val="000000"/>
                </a:solidFill>
                <a:latin typeface="Arial"/>
                <a:sym typeface="Arial"/>
              </a:rPr>
              <a:t>د -  اختيار الطرق والأساليب المناسبة لتذليل العقبات المستقبلية. </a:t>
            </a:r>
          </a:p>
          <a:p>
            <a:pPr marL="0" lvl="2" algn="r">
              <a:buClr>
                <a:srgbClr val="000000"/>
              </a:buClr>
              <a:buFont typeface="Wingdings" panose="05000000000000000000" pitchFamily="2" charset="2"/>
              <a:buNone/>
              <a:defRPr/>
            </a:pPr>
            <a:r>
              <a:rPr lang="ar-SA" sz="2800" b="1" kern="0" dirty="0">
                <a:solidFill>
                  <a:srgbClr val="000000"/>
                </a:solidFill>
                <a:latin typeface="Arial"/>
                <a:sym typeface="Arial"/>
              </a:rPr>
              <a:t>هـ -  تطوير الممارسات والمعالجات العملية لتساهم في الحلول اللازمة .</a:t>
            </a:r>
          </a:p>
          <a:p>
            <a:pPr marL="0" lvl="2" algn="r">
              <a:buClr>
                <a:srgbClr val="000000"/>
              </a:buClr>
              <a:buFont typeface="Wingdings" panose="05000000000000000000" pitchFamily="2" charset="2"/>
              <a:buNone/>
              <a:defRPr/>
            </a:pPr>
            <a:r>
              <a:rPr lang="ar-SA" sz="2800" b="1" kern="0" dirty="0">
                <a:solidFill>
                  <a:srgbClr val="000000"/>
                </a:solidFill>
                <a:latin typeface="Arial"/>
                <a:sym typeface="Arial"/>
              </a:rPr>
              <a:t>و ــ عمل خطط بديلة </a:t>
            </a:r>
          </a:p>
          <a:p>
            <a:pPr marL="0" lvl="2" algn="r">
              <a:buClr>
                <a:srgbClr val="000000"/>
              </a:buClr>
              <a:buFont typeface="Wingdings" panose="05000000000000000000" pitchFamily="2" charset="2"/>
              <a:buNone/>
              <a:defRPr/>
            </a:pPr>
            <a:r>
              <a:rPr lang="ar-SA" sz="2800" b="1" kern="0" dirty="0">
                <a:solidFill>
                  <a:srgbClr val="000000"/>
                </a:solidFill>
                <a:latin typeface="Arial"/>
                <a:sym typeface="Arial"/>
              </a:rPr>
              <a:t>ز ــ وضع خطة تقويم .</a:t>
            </a:r>
          </a:p>
          <a:p>
            <a:pPr marL="0" lvl="2" algn="r">
              <a:buClr>
                <a:srgbClr val="000000"/>
              </a:buClr>
              <a:buFont typeface="Wingdings" panose="05000000000000000000" pitchFamily="2" charset="2"/>
              <a:buNone/>
              <a:defRPr/>
            </a:pPr>
            <a:r>
              <a:rPr lang="ar-SA" sz="2800" b="1" kern="0" dirty="0">
                <a:solidFill>
                  <a:srgbClr val="000000"/>
                </a:solidFill>
                <a:latin typeface="Arial"/>
                <a:sym typeface="Arial"/>
              </a:rPr>
              <a:t>ح -  وضع برامج الخطة موضع التنفيذ</a:t>
            </a:r>
            <a:endParaRPr lang="ar-EG" sz="2800" kern="0" dirty="0">
              <a:solidFill>
                <a:srgbClr val="2C2F34"/>
              </a:solidFill>
              <a:latin typeface="Amiri"/>
              <a:sym typeface="Arial"/>
            </a:endParaRPr>
          </a:p>
        </p:txBody>
      </p:sp>
    </p:spTree>
    <p:extLst>
      <p:ext uri="{BB962C8B-B14F-4D97-AF65-F5344CB8AC3E}">
        <p14:creationId xmlns:p14="http://schemas.microsoft.com/office/powerpoint/2010/main" val="2851555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DC542E2D-25E2-45F8-E7D8-082F99AA2BD8}"/>
              </a:ext>
            </a:extLst>
          </p:cNvPr>
          <p:cNvSpPr/>
          <p:nvPr/>
        </p:nvSpPr>
        <p:spPr>
          <a:xfrm>
            <a:off x="389106" y="1511423"/>
            <a:ext cx="11392615" cy="4031873"/>
          </a:xfrm>
          <a:prstGeom prst="rect">
            <a:avLst/>
          </a:prstGeom>
        </p:spPr>
        <p:txBody>
          <a:bodyPr wrap="square">
            <a:spAutoFit/>
          </a:bodyPr>
          <a:lstStyle/>
          <a:p>
            <a:pPr algn="r">
              <a:buClr>
                <a:srgbClr val="000000"/>
              </a:buClr>
              <a:buFont typeface="Arial"/>
              <a:buNone/>
            </a:pPr>
            <a:r>
              <a:rPr lang="ar-EG" sz="4000" b="1" kern="0" dirty="0">
                <a:solidFill>
                  <a:srgbClr val="000000"/>
                </a:solidFill>
                <a:latin typeface="maidan"/>
                <a:sym typeface="Arial"/>
              </a:rPr>
              <a:t>مراحل التغيير بالمدرسة :</a:t>
            </a:r>
          </a:p>
          <a:p>
            <a:pPr marL="609600" indent="-609600" algn="r">
              <a:buClr>
                <a:srgbClr val="000000"/>
              </a:buClr>
              <a:buFont typeface="Arial"/>
              <a:buNone/>
              <a:defRPr/>
            </a:pPr>
            <a:r>
              <a:rPr lang="ar-EG" sz="3600" b="1" kern="0" dirty="0">
                <a:solidFill>
                  <a:srgbClr val="000000"/>
                </a:solidFill>
                <a:latin typeface="Arial"/>
                <a:sym typeface="Arial"/>
              </a:rPr>
              <a:t>- </a:t>
            </a:r>
            <a:r>
              <a:rPr lang="ar-SA" sz="3600" b="1" kern="0" dirty="0">
                <a:solidFill>
                  <a:srgbClr val="000000"/>
                </a:solidFill>
                <a:latin typeface="Arial"/>
                <a:sym typeface="Arial"/>
              </a:rPr>
              <a:t>الإعداد: في هذه المرحلة يتم الاتصال بالشخص أو الأشخاص المحتمل تأثرهم بالتغيير المقترح ليكونوا على علم به. </a:t>
            </a:r>
          </a:p>
          <a:p>
            <a:pPr marL="609600" indent="-609600" algn="r">
              <a:buClr>
                <a:srgbClr val="000000"/>
              </a:buClr>
              <a:buFont typeface="Arial"/>
              <a:buNone/>
              <a:defRPr/>
            </a:pPr>
            <a:r>
              <a:rPr lang="ar-EG" sz="3600" b="1" kern="0" dirty="0">
                <a:solidFill>
                  <a:srgbClr val="000000"/>
                </a:solidFill>
                <a:latin typeface="Arial"/>
                <a:sym typeface="Arial"/>
              </a:rPr>
              <a:t>- </a:t>
            </a:r>
            <a:r>
              <a:rPr lang="ar-SA" sz="3600" b="1" kern="0" dirty="0">
                <a:solidFill>
                  <a:srgbClr val="000000"/>
                </a:solidFill>
                <a:latin typeface="Arial"/>
                <a:sym typeface="Arial"/>
              </a:rPr>
              <a:t>القبول: في المرحلة الثانية تقدم المعلومات عن الهدف من التغيير والطريقة المقترحة لتنفيذه وتوضيح آثاره على المعنيين. والهدف من ذلك هو تقديم مفهوم لمعنى التغيير والحصول على رد فعل إيجابي وقد يكون هذا ممكناً إذا تتبعنا المراحل التالية:</a:t>
            </a:r>
            <a:r>
              <a:rPr lang="ar-SA" sz="3600" kern="0" dirty="0">
                <a:solidFill>
                  <a:srgbClr val="000000"/>
                </a:solidFill>
                <a:latin typeface="Arial"/>
                <a:sym typeface="Arial"/>
              </a:rPr>
              <a:t> </a:t>
            </a:r>
            <a:endParaRPr lang="en-US" sz="3600" kern="0" dirty="0">
              <a:solidFill>
                <a:srgbClr val="000000"/>
              </a:solidFill>
              <a:latin typeface="Arial"/>
              <a:cs typeface="Arial"/>
              <a:sym typeface="Arial"/>
            </a:endParaRPr>
          </a:p>
        </p:txBody>
      </p:sp>
    </p:spTree>
    <p:extLst>
      <p:ext uri="{BB962C8B-B14F-4D97-AF65-F5344CB8AC3E}">
        <p14:creationId xmlns:p14="http://schemas.microsoft.com/office/powerpoint/2010/main" val="3512723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مستطيل 4">
            <a:extLst>
              <a:ext uri="{FF2B5EF4-FFF2-40B4-BE49-F238E27FC236}">
                <a16:creationId xmlns:a16="http://schemas.microsoft.com/office/drawing/2014/main" id="{00E6D358-C37A-46AA-8BBF-F31F58952BD1}"/>
              </a:ext>
            </a:extLst>
          </p:cNvPr>
          <p:cNvSpPr/>
          <p:nvPr/>
        </p:nvSpPr>
        <p:spPr>
          <a:xfrm>
            <a:off x="-194553" y="1554994"/>
            <a:ext cx="11937363" cy="3970318"/>
          </a:xfrm>
          <a:prstGeom prst="rect">
            <a:avLst/>
          </a:prstGeom>
        </p:spPr>
        <p:txBody>
          <a:bodyPr wrap="square">
            <a:spAutoFit/>
          </a:bodyPr>
          <a:lstStyle/>
          <a:p>
            <a:pPr algn="r">
              <a:buClr>
                <a:srgbClr val="000000"/>
              </a:buClr>
              <a:buFont typeface="Arial"/>
              <a:buNone/>
              <a:defRPr/>
            </a:pPr>
            <a:r>
              <a:rPr lang="ar-EG" sz="3600" b="1" kern="0" dirty="0">
                <a:solidFill>
                  <a:srgbClr val="000000"/>
                </a:solidFill>
                <a:latin typeface="Arial"/>
                <a:sym typeface="Arial"/>
              </a:rPr>
              <a:t>- </a:t>
            </a:r>
            <a:r>
              <a:rPr lang="ar-SA" sz="3600" b="1" kern="0" dirty="0">
                <a:solidFill>
                  <a:srgbClr val="000000"/>
                </a:solidFill>
                <a:latin typeface="Arial"/>
                <a:sym typeface="Arial"/>
              </a:rPr>
              <a:t>إذا كان التغيير متمشياً مع رسالة المؤسسة وقيمها. </a:t>
            </a:r>
          </a:p>
          <a:p>
            <a:pPr algn="r">
              <a:buClr>
                <a:srgbClr val="000000"/>
              </a:buClr>
              <a:buFont typeface="Arial"/>
              <a:buNone/>
              <a:defRPr/>
            </a:pPr>
            <a:r>
              <a:rPr lang="ar-SA" sz="3600" b="1" kern="0" dirty="0">
                <a:solidFill>
                  <a:srgbClr val="000000"/>
                </a:solidFill>
                <a:latin typeface="Arial"/>
                <a:sym typeface="Arial"/>
              </a:rPr>
              <a:t> </a:t>
            </a:r>
            <a:r>
              <a:rPr lang="ar-EG" sz="3600" b="1" kern="0" dirty="0">
                <a:solidFill>
                  <a:srgbClr val="000000"/>
                </a:solidFill>
                <a:latin typeface="Arial"/>
                <a:sym typeface="Arial"/>
              </a:rPr>
              <a:t>-</a:t>
            </a:r>
            <a:r>
              <a:rPr lang="ar-SA" sz="3600" b="1" kern="0" dirty="0">
                <a:solidFill>
                  <a:srgbClr val="000000"/>
                </a:solidFill>
                <a:latin typeface="Arial"/>
                <a:sym typeface="Arial"/>
              </a:rPr>
              <a:t> إذا كان التغيير لا يهددهم. </a:t>
            </a:r>
          </a:p>
          <a:p>
            <a:pPr algn="r">
              <a:buClr>
                <a:srgbClr val="000000"/>
              </a:buClr>
              <a:buFont typeface="Arial"/>
              <a:buNone/>
              <a:defRPr/>
            </a:pPr>
            <a:r>
              <a:rPr lang="ar-SA" sz="3600" b="1" kern="0" dirty="0">
                <a:solidFill>
                  <a:srgbClr val="000000"/>
                </a:solidFill>
                <a:latin typeface="Arial"/>
                <a:sym typeface="Arial"/>
              </a:rPr>
              <a:t> </a:t>
            </a:r>
            <a:r>
              <a:rPr lang="ar-EG" sz="3600" b="1" kern="0" dirty="0">
                <a:solidFill>
                  <a:srgbClr val="000000"/>
                </a:solidFill>
                <a:latin typeface="Arial"/>
                <a:sym typeface="Arial"/>
              </a:rPr>
              <a:t>-</a:t>
            </a:r>
            <a:r>
              <a:rPr lang="ar-SA" sz="3600" b="1" kern="0" dirty="0">
                <a:solidFill>
                  <a:srgbClr val="000000"/>
                </a:solidFill>
                <a:latin typeface="Arial"/>
                <a:sym typeface="Arial"/>
              </a:rPr>
              <a:t> إذا أوفى التغيير باحتياجات المعنيين. </a:t>
            </a:r>
          </a:p>
          <a:p>
            <a:pPr algn="r">
              <a:buClr>
                <a:srgbClr val="000000"/>
              </a:buClr>
              <a:buFont typeface="Arial"/>
              <a:buNone/>
              <a:defRPr/>
            </a:pPr>
            <a:r>
              <a:rPr lang="ar-SA" sz="3600" b="1" kern="0" dirty="0">
                <a:solidFill>
                  <a:srgbClr val="000000"/>
                </a:solidFill>
                <a:latin typeface="Arial"/>
                <a:sym typeface="Arial"/>
              </a:rPr>
              <a:t> </a:t>
            </a:r>
            <a:r>
              <a:rPr lang="ar-EG" sz="3600" b="1" kern="0" dirty="0">
                <a:solidFill>
                  <a:srgbClr val="000000"/>
                </a:solidFill>
                <a:latin typeface="Arial"/>
                <a:sym typeface="Arial"/>
              </a:rPr>
              <a:t>-</a:t>
            </a:r>
            <a:r>
              <a:rPr lang="ar-SA" sz="3600" b="1" kern="0" dirty="0">
                <a:solidFill>
                  <a:srgbClr val="000000"/>
                </a:solidFill>
                <a:latin typeface="Arial"/>
                <a:sym typeface="Arial"/>
              </a:rPr>
              <a:t> توفر سبب قوى وواضح للتغيير. </a:t>
            </a:r>
          </a:p>
          <a:p>
            <a:pPr algn="r">
              <a:buClr>
                <a:srgbClr val="000000"/>
              </a:buClr>
              <a:buFont typeface="Arial"/>
              <a:buNone/>
              <a:defRPr/>
            </a:pPr>
            <a:r>
              <a:rPr lang="ar-SA" sz="3600" b="1" kern="0" dirty="0">
                <a:solidFill>
                  <a:srgbClr val="000000"/>
                </a:solidFill>
                <a:latin typeface="Arial"/>
                <a:sym typeface="Arial"/>
              </a:rPr>
              <a:t> </a:t>
            </a:r>
            <a:r>
              <a:rPr lang="ar-EG" sz="3600" b="1" kern="0" dirty="0">
                <a:solidFill>
                  <a:srgbClr val="000000"/>
                </a:solidFill>
                <a:latin typeface="Arial"/>
                <a:sym typeface="Arial"/>
              </a:rPr>
              <a:t>-</a:t>
            </a:r>
            <a:r>
              <a:rPr lang="ar-SA" sz="3600" b="1" kern="0" dirty="0">
                <a:solidFill>
                  <a:srgbClr val="000000"/>
                </a:solidFill>
                <a:latin typeface="Arial"/>
                <a:sym typeface="Arial"/>
              </a:rPr>
              <a:t> قيام المعنيين بتخطيط برامج التغيير وتنفيذها في مقابل حصولهم على تأييد العاملين. </a:t>
            </a:r>
          </a:p>
          <a:p>
            <a:pPr algn="r">
              <a:buClr>
                <a:srgbClr val="000000"/>
              </a:buClr>
              <a:buFont typeface="Arial"/>
              <a:buNone/>
              <a:defRPr/>
            </a:pPr>
            <a:r>
              <a:rPr lang="ar-SA" sz="3600" b="1" kern="0" dirty="0">
                <a:solidFill>
                  <a:srgbClr val="000000"/>
                </a:solidFill>
                <a:latin typeface="Arial"/>
                <a:sym typeface="Arial"/>
              </a:rPr>
              <a:t> </a:t>
            </a:r>
            <a:r>
              <a:rPr lang="ar-EG" sz="3600" b="1" kern="0" dirty="0">
                <a:solidFill>
                  <a:srgbClr val="000000"/>
                </a:solidFill>
                <a:latin typeface="Arial"/>
                <a:sym typeface="Arial"/>
              </a:rPr>
              <a:t>-</a:t>
            </a:r>
            <a:r>
              <a:rPr lang="ar-SA" sz="3600" b="1" kern="0" dirty="0">
                <a:solidFill>
                  <a:srgbClr val="000000"/>
                </a:solidFill>
                <a:latin typeface="Arial"/>
                <a:sym typeface="Arial"/>
              </a:rPr>
              <a:t> اتخاذ الخطوات الكفيلة لتخفيف الآثار الضارة للتغيير.</a:t>
            </a:r>
            <a:r>
              <a:rPr lang="ar-SA" sz="3600" kern="0" dirty="0">
                <a:solidFill>
                  <a:srgbClr val="000000"/>
                </a:solidFill>
                <a:latin typeface="Arial"/>
                <a:sym typeface="Arial"/>
              </a:rPr>
              <a:t> </a:t>
            </a:r>
            <a:endParaRPr lang="en-US" sz="3600" kern="0" dirty="0">
              <a:solidFill>
                <a:srgbClr val="000000"/>
              </a:solidFill>
              <a:latin typeface="Arial"/>
              <a:cs typeface="Arial"/>
              <a:sym typeface="Arial"/>
            </a:endParaRPr>
          </a:p>
        </p:txBody>
      </p:sp>
    </p:spTree>
    <p:extLst>
      <p:ext uri="{BB962C8B-B14F-4D97-AF65-F5344CB8AC3E}">
        <p14:creationId xmlns:p14="http://schemas.microsoft.com/office/powerpoint/2010/main" val="119545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TextBox 3">
            <a:extLst>
              <a:ext uri="{FF2B5EF4-FFF2-40B4-BE49-F238E27FC236}">
                <a16:creationId xmlns:a16="http://schemas.microsoft.com/office/drawing/2014/main" id="{0965A640-2ADC-5479-4388-80B32B1430A2}"/>
              </a:ext>
            </a:extLst>
          </p:cNvPr>
          <p:cNvSpPr txBox="1"/>
          <p:nvPr/>
        </p:nvSpPr>
        <p:spPr>
          <a:xfrm>
            <a:off x="2362977" y="1596307"/>
            <a:ext cx="9361039" cy="3970318"/>
          </a:xfrm>
          <a:prstGeom prst="rect">
            <a:avLst/>
          </a:prstGeom>
          <a:noFill/>
        </p:spPr>
        <p:txBody>
          <a:bodyPr wrap="square">
            <a:spAutoFit/>
          </a:bodyPr>
          <a:lstStyle/>
          <a:p>
            <a:pPr marL="609600" indent="-609600" algn="r">
              <a:buClr>
                <a:srgbClr val="000000"/>
              </a:buClr>
              <a:buFont typeface="Arial"/>
              <a:buNone/>
              <a:defRPr/>
            </a:pPr>
            <a:r>
              <a:rPr lang="ar-EG" sz="3600" b="1" kern="0" dirty="0">
                <a:solidFill>
                  <a:srgbClr val="000000"/>
                </a:solidFill>
                <a:latin typeface="Arial"/>
                <a:sym typeface="Arial"/>
              </a:rPr>
              <a:t>- </a:t>
            </a:r>
            <a:r>
              <a:rPr lang="ar-SA" sz="3600" b="1" kern="0" dirty="0">
                <a:solidFill>
                  <a:srgbClr val="000000"/>
                </a:solidFill>
                <a:latin typeface="Arial"/>
                <a:sym typeface="Arial"/>
              </a:rPr>
              <a:t>الالتزام: في المرحلة الثالثة يتم تنفيذ التغيير ويصبح </a:t>
            </a:r>
            <a:r>
              <a:rPr lang="ar-EG" sz="3600" b="1" kern="0" dirty="0">
                <a:solidFill>
                  <a:srgbClr val="000000"/>
                </a:solidFill>
                <a:latin typeface="Arial"/>
                <a:sym typeface="Arial"/>
              </a:rPr>
              <a:t>أمر واقع يجب الالتزام به </a:t>
            </a:r>
            <a:r>
              <a:rPr lang="ar-SA" sz="3600" b="1" kern="0" dirty="0">
                <a:solidFill>
                  <a:srgbClr val="000000"/>
                </a:solidFill>
                <a:latin typeface="Arial"/>
                <a:sym typeface="Arial"/>
              </a:rPr>
              <a:t>. ولذلك فإنه يجب السيطرة على عملية التغيير وردود أفعال العاملين. وستنشأ لا محالة عقبات ومعوقات ومشكلات غير متوقعة وردود أفعال سلبية من جانب </a:t>
            </a:r>
            <a:r>
              <a:rPr lang="ar-EG" sz="3600" b="1" kern="0" dirty="0">
                <a:solidFill>
                  <a:srgbClr val="000000"/>
                </a:solidFill>
                <a:latin typeface="Arial"/>
                <a:sym typeface="Arial"/>
              </a:rPr>
              <a:t>المقاومين للتغيير</a:t>
            </a:r>
            <a:r>
              <a:rPr lang="ar-SA" sz="3600" b="1" kern="0" dirty="0">
                <a:solidFill>
                  <a:srgbClr val="000000"/>
                </a:solidFill>
                <a:latin typeface="Arial"/>
                <a:sym typeface="Arial"/>
              </a:rPr>
              <a:t>. ومن الضروري تقديم رد على النقد المشروع الموجه للتغيير ومبررات إحداثه كما هو مخطط له.</a:t>
            </a:r>
            <a:r>
              <a:rPr lang="ar-SA" sz="3600" kern="0" dirty="0">
                <a:solidFill>
                  <a:srgbClr val="000000"/>
                </a:solidFill>
                <a:latin typeface="Arial"/>
                <a:sym typeface="Arial"/>
              </a:rPr>
              <a:t> </a:t>
            </a:r>
            <a:endParaRPr lang="en-US" sz="3600" kern="0" dirty="0">
              <a:solidFill>
                <a:srgbClr val="000000"/>
              </a:solidFill>
              <a:latin typeface="Arial"/>
              <a:cs typeface="Arial"/>
              <a:sym typeface="Arial"/>
            </a:endParaRPr>
          </a:p>
        </p:txBody>
      </p:sp>
    </p:spTree>
    <p:extLst>
      <p:ext uri="{BB962C8B-B14F-4D97-AF65-F5344CB8AC3E}">
        <p14:creationId xmlns:p14="http://schemas.microsoft.com/office/powerpoint/2010/main" val="2013241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TextBox 3">
            <a:extLst>
              <a:ext uri="{FF2B5EF4-FFF2-40B4-BE49-F238E27FC236}">
                <a16:creationId xmlns:a16="http://schemas.microsoft.com/office/drawing/2014/main" id="{81E4C513-99F4-FCB9-D18A-1A2754BEA028}"/>
              </a:ext>
            </a:extLst>
          </p:cNvPr>
          <p:cNvSpPr txBox="1"/>
          <p:nvPr/>
        </p:nvSpPr>
        <p:spPr>
          <a:xfrm>
            <a:off x="2213265" y="1397668"/>
            <a:ext cx="9361040" cy="4509696"/>
          </a:xfrm>
          <a:prstGeom prst="rect">
            <a:avLst/>
          </a:prstGeom>
          <a:noFill/>
        </p:spPr>
        <p:txBody>
          <a:bodyPr wrap="square">
            <a:spAutoFit/>
          </a:bodyPr>
          <a:lstStyle/>
          <a:p>
            <a:pPr algn="r" rtl="1">
              <a:lnSpc>
                <a:spcPct val="130000"/>
              </a:lnSpc>
              <a:buClr>
                <a:srgbClr val="000000"/>
              </a:buClr>
              <a:buFont typeface="Arial"/>
              <a:buNone/>
            </a:pPr>
            <a:r>
              <a:rPr lang="ar-EG" sz="3200" b="1" kern="0" dirty="0">
                <a:solidFill>
                  <a:srgbClr val="C00000"/>
                </a:solidFill>
                <a:latin typeface="Simplified Arabic" pitchFamily="18" charset="-78"/>
                <a:ea typeface="Calibri" panose="020F0502020204030204" pitchFamily="34" charset="0"/>
                <a:cs typeface="Times New Roman" panose="02020603050405020304" pitchFamily="18" charset="0"/>
                <a:sym typeface="Arial"/>
              </a:rPr>
              <a:t>ملخص المحاضرة :</a:t>
            </a:r>
          </a:p>
          <a:p>
            <a:pPr algn="r" rtl="1">
              <a:lnSpc>
                <a:spcPct val="130000"/>
              </a:lnSpc>
              <a:buClr>
                <a:srgbClr val="000000"/>
              </a:buClr>
              <a:buFont typeface="Arial"/>
              <a:buNone/>
            </a:pPr>
            <a:r>
              <a:rPr lang="ar-EG" sz="3200" b="1" kern="0" dirty="0">
                <a:solidFill>
                  <a:srgbClr val="C00000"/>
                </a:solidFill>
                <a:latin typeface="Simplified Arabic" pitchFamily="18" charset="-78"/>
                <a:ea typeface="Calibri" panose="020F0502020204030204" pitchFamily="34" charset="0"/>
                <a:cs typeface="Times New Roman" panose="02020603050405020304" pitchFamily="18" charset="0"/>
                <a:sym typeface="Arial"/>
              </a:rPr>
              <a:t>مفهوم إدارة التغيير وأهميتها </a:t>
            </a:r>
          </a:p>
          <a:p>
            <a:pPr algn="r" rtl="1">
              <a:lnSpc>
                <a:spcPct val="130000"/>
              </a:lnSpc>
              <a:buClr>
                <a:srgbClr val="000000"/>
              </a:buClr>
              <a:buFont typeface="Arial"/>
              <a:buNone/>
            </a:pPr>
            <a:r>
              <a:rPr lang="ar-EG" sz="3200" b="1" kern="0" dirty="0">
                <a:solidFill>
                  <a:srgbClr val="C00000"/>
                </a:solidFill>
                <a:latin typeface="Simplified Arabic" pitchFamily="18" charset="-78"/>
                <a:ea typeface="Calibri" panose="020F0502020204030204" pitchFamily="34" charset="0"/>
                <a:cs typeface="Times New Roman" panose="02020603050405020304" pitchFamily="18" charset="0"/>
                <a:sym typeface="Arial"/>
              </a:rPr>
              <a:t>أنواع إدارة التغيير وخصائصها </a:t>
            </a:r>
          </a:p>
          <a:p>
            <a:pPr algn="r" rtl="1">
              <a:lnSpc>
                <a:spcPct val="130000"/>
              </a:lnSpc>
              <a:buClr>
                <a:srgbClr val="000000"/>
              </a:buClr>
              <a:buFont typeface="Arial"/>
              <a:buNone/>
            </a:pPr>
            <a:r>
              <a:rPr lang="ar-EG" sz="3200" b="1" kern="0" dirty="0">
                <a:solidFill>
                  <a:srgbClr val="C00000"/>
                </a:solidFill>
                <a:latin typeface="Simplified Arabic" pitchFamily="18" charset="-78"/>
                <a:ea typeface="Calibri" panose="020F0502020204030204" pitchFamily="34" charset="0"/>
                <a:cs typeface="Times New Roman" panose="02020603050405020304" pitchFamily="18" charset="0"/>
                <a:sym typeface="Arial"/>
              </a:rPr>
              <a:t>قيادة التغيرات في المؤسسات التربوية </a:t>
            </a:r>
          </a:p>
          <a:p>
            <a:pPr algn="r" rtl="1">
              <a:lnSpc>
                <a:spcPct val="130000"/>
              </a:lnSpc>
              <a:buClr>
                <a:srgbClr val="000000"/>
              </a:buClr>
              <a:buFont typeface="Arial"/>
              <a:buNone/>
            </a:pPr>
            <a:r>
              <a:rPr lang="ar-EG" sz="3200" b="1" kern="0" dirty="0">
                <a:solidFill>
                  <a:srgbClr val="C00000"/>
                </a:solidFill>
                <a:latin typeface="Simplified Arabic" pitchFamily="18" charset="-78"/>
                <a:ea typeface="Calibri" panose="020F0502020204030204" pitchFamily="34" charset="0"/>
                <a:cs typeface="Times New Roman" panose="02020603050405020304" pitchFamily="18" charset="0"/>
                <a:sym typeface="Arial"/>
              </a:rPr>
              <a:t>خصائص قائد التغيير</a:t>
            </a:r>
          </a:p>
          <a:p>
            <a:pPr algn="r" rtl="1">
              <a:lnSpc>
                <a:spcPct val="130000"/>
              </a:lnSpc>
              <a:buClr>
                <a:srgbClr val="000000"/>
              </a:buClr>
              <a:buFont typeface="Arial"/>
              <a:buNone/>
            </a:pPr>
            <a:r>
              <a:rPr lang="ar-EG" sz="3200" b="1" kern="0" dirty="0">
                <a:solidFill>
                  <a:srgbClr val="C00000"/>
                </a:solidFill>
                <a:latin typeface="Simplified Arabic" pitchFamily="18" charset="-78"/>
                <a:ea typeface="Calibri" panose="020F0502020204030204" pitchFamily="34" charset="0"/>
                <a:cs typeface="Times New Roman" panose="02020603050405020304" pitchFamily="18" charset="0"/>
                <a:sym typeface="Arial"/>
              </a:rPr>
              <a:t>معوقات إدارة التغيير </a:t>
            </a:r>
          </a:p>
          <a:p>
            <a:pPr algn="r" rtl="1">
              <a:lnSpc>
                <a:spcPct val="130000"/>
              </a:lnSpc>
              <a:buClr>
                <a:srgbClr val="000000"/>
              </a:buClr>
              <a:buFont typeface="Arial"/>
              <a:buNone/>
            </a:pPr>
            <a:r>
              <a:rPr lang="ar-EG" sz="3200" b="1" kern="0" dirty="0">
                <a:solidFill>
                  <a:srgbClr val="C00000"/>
                </a:solidFill>
                <a:latin typeface="Simplified Arabic" pitchFamily="18" charset="-78"/>
                <a:ea typeface="Calibri" panose="020F0502020204030204" pitchFamily="34" charset="0"/>
                <a:cs typeface="Times New Roman" panose="02020603050405020304" pitchFamily="18" charset="0"/>
                <a:sym typeface="Arial"/>
              </a:rPr>
              <a:t>التغيير التربوي واهميته  </a:t>
            </a:r>
          </a:p>
        </p:txBody>
      </p:sp>
    </p:spTree>
    <p:extLst>
      <p:ext uri="{BB962C8B-B14F-4D97-AF65-F5344CB8AC3E}">
        <p14:creationId xmlns:p14="http://schemas.microsoft.com/office/powerpoint/2010/main" val="3600019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373" y="1332688"/>
            <a:ext cx="11608451" cy="5068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33261C89-1C39-80D9-7844-2A81FF7F2568}"/>
              </a:ext>
            </a:extLst>
          </p:cNvPr>
          <p:cNvSpPr/>
          <p:nvPr/>
        </p:nvSpPr>
        <p:spPr>
          <a:xfrm>
            <a:off x="31117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الخامسة </a:t>
            </a:r>
            <a:r>
              <a:rPr kumimoji="0" lang="ar-EG" sz="2400" b="1" i="0" u="none" strike="noStrike" kern="0" cap="none" spc="0" normalizeH="0" baseline="0" noProof="0" dirty="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4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
        <p:nvSpPr>
          <p:cNvPr id="4" name="TextBox 3">
            <a:extLst>
              <a:ext uri="{FF2B5EF4-FFF2-40B4-BE49-F238E27FC236}">
                <a16:creationId xmlns:a16="http://schemas.microsoft.com/office/drawing/2014/main" id="{017B32DE-0D83-17AE-5714-A4572A071683}"/>
              </a:ext>
            </a:extLst>
          </p:cNvPr>
          <p:cNvSpPr txBox="1"/>
          <p:nvPr/>
        </p:nvSpPr>
        <p:spPr>
          <a:xfrm>
            <a:off x="389106" y="1737951"/>
            <a:ext cx="11299915" cy="2677656"/>
          </a:xfrm>
          <a:prstGeom prst="rect">
            <a:avLst/>
          </a:prstGeom>
          <a:noFill/>
        </p:spPr>
        <p:txBody>
          <a:bodyPr wrap="square">
            <a:spAutoFit/>
          </a:bodyPr>
          <a:lstStyle/>
          <a:p>
            <a:pPr algn="r" fontAlgn="base">
              <a:buClr>
                <a:srgbClr val="000000"/>
              </a:buClr>
              <a:buFont typeface="Arial"/>
              <a:buNone/>
            </a:pPr>
            <a:r>
              <a:rPr lang="ar-EG" sz="2800" b="1" kern="0" dirty="0">
                <a:solidFill>
                  <a:srgbClr val="FF0000"/>
                </a:solidFill>
                <a:latin typeface="Tahoma" panose="020B0604030504040204" pitchFamily="34" charset="0"/>
                <a:sym typeface="Arial"/>
              </a:rPr>
              <a:t>مراجع المقرر :</a:t>
            </a:r>
            <a:endParaRPr lang="ar-SA" sz="2800" b="1" kern="0" dirty="0">
              <a:solidFill>
                <a:srgbClr val="FF0000"/>
              </a:solidFill>
              <a:latin typeface="Simplified Arabic" pitchFamily="18" charset="-78"/>
              <a:cs typeface="Simplified Arabic" pitchFamily="18" charset="-78"/>
              <a:sym typeface="Arial"/>
            </a:endParaRPr>
          </a:p>
          <a:p>
            <a:pPr algn="just" fontAlgn="base">
              <a:buClr>
                <a:srgbClr val="000000"/>
              </a:buClr>
              <a:buFont typeface="Arial"/>
              <a:buNone/>
            </a:pPr>
            <a:r>
              <a:rPr lang="en-GB" sz="2800" kern="0" dirty="0">
                <a:solidFill>
                  <a:srgbClr val="000000"/>
                </a:solidFill>
                <a:latin typeface="Arial"/>
                <a:cs typeface="Arial"/>
                <a:sym typeface="Arial"/>
              </a:rPr>
              <a:t> </a:t>
            </a:r>
            <a:r>
              <a:rPr lang="ar-EG" sz="2800" kern="0" dirty="0">
                <a:solidFill>
                  <a:srgbClr val="000000"/>
                </a:solidFill>
                <a:latin typeface="Arial"/>
                <a:sym typeface="Arial"/>
              </a:rPr>
              <a:t>- </a:t>
            </a:r>
            <a:r>
              <a:rPr lang="ar-JO" sz="2800" kern="0" dirty="0">
                <a:solidFill>
                  <a:srgbClr val="000000"/>
                </a:solidFill>
                <a:latin typeface="Arial"/>
                <a:sym typeface="Arial"/>
              </a:rPr>
              <a:t>الحريري, رافده(2011 ). إ</a:t>
            </a:r>
            <a:r>
              <a:rPr lang="ar-SA" sz="2800" kern="0" dirty="0">
                <a:solidFill>
                  <a:srgbClr val="000000"/>
                </a:solidFill>
                <a:latin typeface="Arial"/>
                <a:sym typeface="Arial"/>
              </a:rPr>
              <a:t>دارة التغيير في المؤسسات التربوية. عمان: دار الثقافة للنشر والتوزيع.</a:t>
            </a:r>
            <a:r>
              <a:rPr lang="ar-EG" sz="2800" kern="0" dirty="0">
                <a:solidFill>
                  <a:srgbClr val="000000"/>
                </a:solidFill>
                <a:latin typeface="Arial"/>
                <a:sym typeface="Arial"/>
              </a:rPr>
              <a:t>                                            </a:t>
            </a:r>
          </a:p>
          <a:p>
            <a:pPr algn="just" fontAlgn="base">
              <a:buClr>
                <a:srgbClr val="000000"/>
              </a:buClr>
              <a:buFont typeface="Arial"/>
              <a:buNone/>
            </a:pPr>
            <a:endParaRPr lang="en-GB" sz="2800" b="1" kern="0" dirty="0">
              <a:solidFill>
                <a:srgbClr val="000000"/>
              </a:solidFill>
              <a:latin typeface="Times New Roman" panose="02020603050405020304" pitchFamily="18" charset="0"/>
              <a:cs typeface="Arial"/>
              <a:sym typeface="Arial"/>
            </a:endParaRPr>
          </a:p>
          <a:p>
            <a:pPr algn="r" fontAlgn="base">
              <a:buClr>
                <a:srgbClr val="000000"/>
              </a:buClr>
              <a:buFont typeface="Arial"/>
              <a:buNone/>
            </a:pPr>
            <a:r>
              <a:rPr lang="ar-EG" sz="2800" kern="0" dirty="0">
                <a:solidFill>
                  <a:srgbClr val="333333"/>
                </a:solidFill>
                <a:latin typeface="Tahoma" panose="020B0604030504040204" pitchFamily="34" charset="0"/>
                <a:sym typeface="Arial"/>
              </a:rPr>
              <a:t> </a:t>
            </a:r>
            <a:r>
              <a:rPr lang="ar-EG" sz="2800" kern="0" dirty="0">
                <a:solidFill>
                  <a:srgbClr val="FF0000"/>
                </a:solidFill>
                <a:latin typeface="Tahoma" panose="020B0604030504040204" pitchFamily="34" charset="0"/>
                <a:sym typeface="Arial"/>
              </a:rPr>
              <a:t>ملحوظة: </a:t>
            </a:r>
          </a:p>
          <a:p>
            <a:pPr algn="r" fontAlgn="base">
              <a:buClr>
                <a:srgbClr val="000000"/>
              </a:buClr>
              <a:buFont typeface="Arial"/>
              <a:buNone/>
            </a:pPr>
            <a:r>
              <a:rPr lang="ar-EG" sz="2800" kern="0" dirty="0">
                <a:solidFill>
                  <a:srgbClr val="FF0000"/>
                </a:solidFill>
                <a:latin typeface="Tahoma" panose="020B0604030504040204" pitchFamily="34" charset="0"/>
                <a:sym typeface="Arial"/>
              </a:rPr>
              <a:t>على الطالب الاعتماد على العروض التقديمية وخبرته البحثية واللقاءات المباشرة بالإضافة للكتاب </a:t>
            </a:r>
          </a:p>
        </p:txBody>
      </p:sp>
    </p:spTree>
    <p:extLst>
      <p:ext uri="{BB962C8B-B14F-4D97-AF65-F5344CB8AC3E}">
        <p14:creationId xmlns:p14="http://schemas.microsoft.com/office/powerpoint/2010/main" val="3502438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33863" y="1461410"/>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TotalTime>
  <Words>3867</Words>
  <Application>Microsoft Office PowerPoint</Application>
  <PresentationFormat>Widescreen</PresentationFormat>
  <Paragraphs>242</Paragraphs>
  <Slides>39</Slides>
  <Notes>2</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39</vt:i4>
      </vt:variant>
    </vt:vector>
  </HeadingPairs>
  <TitlesOfParts>
    <vt:vector size="53" baseType="lpstr">
      <vt:lpstr>Amiri</vt:lpstr>
      <vt:lpstr>-apple-system</vt:lpstr>
      <vt:lpstr>Arial</vt:lpstr>
      <vt:lpstr>Calibri</vt:lpstr>
      <vt:lpstr>Calibri Light</vt:lpstr>
      <vt:lpstr>maidan</vt:lpstr>
      <vt:lpstr>Simplified Arabic</vt:lpstr>
      <vt:lpstr>Tahoma</vt:lpstr>
      <vt:lpstr>Tajawal Medium</vt:lpstr>
      <vt:lpstr>Times New Roman</vt:lpstr>
      <vt:lpstr>Verdana</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مؤمن محمد محمدى مخلص</dc:creator>
  <cp:lastModifiedBy>Dr.Rehab El-shafie</cp:lastModifiedBy>
  <cp:revision>30</cp:revision>
  <dcterms:created xsi:type="dcterms:W3CDTF">2023-09-17T06:41:05Z</dcterms:created>
  <dcterms:modified xsi:type="dcterms:W3CDTF">2023-11-01T09:56:30Z</dcterms:modified>
</cp:coreProperties>
</file>