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592" r:id="rId6"/>
    <p:sldId id="591" r:id="rId7"/>
    <p:sldId id="549" r:id="rId8"/>
    <p:sldId id="550" r:id="rId9"/>
    <p:sldId id="551" r:id="rId10"/>
    <p:sldId id="552" r:id="rId11"/>
    <p:sldId id="553" r:id="rId12"/>
    <p:sldId id="537" r:id="rId13"/>
    <p:sldId id="538" r:id="rId14"/>
    <p:sldId id="575" r:id="rId15"/>
    <p:sldId id="576" r:id="rId16"/>
    <p:sldId id="577" r:id="rId17"/>
    <p:sldId id="539" r:id="rId18"/>
    <p:sldId id="540" r:id="rId19"/>
    <p:sldId id="541" r:id="rId20"/>
    <p:sldId id="542" r:id="rId21"/>
    <p:sldId id="543" r:id="rId22"/>
    <p:sldId id="544" r:id="rId23"/>
    <p:sldId id="545" r:id="rId24"/>
    <p:sldId id="546" r:id="rId25"/>
    <p:sldId id="547" r:id="rId26"/>
    <p:sldId id="578" r:id="rId27"/>
    <p:sldId id="579" r:id="rId28"/>
    <p:sldId id="548" r:id="rId29"/>
    <p:sldId id="554" r:id="rId30"/>
    <p:sldId id="555" r:id="rId31"/>
    <p:sldId id="556" r:id="rId32"/>
    <p:sldId id="557" r:id="rId33"/>
    <p:sldId id="558" r:id="rId34"/>
    <p:sldId id="559" r:id="rId35"/>
    <p:sldId id="560" r:id="rId36"/>
    <p:sldId id="561" r:id="rId37"/>
    <p:sldId id="562" r:id="rId38"/>
    <p:sldId id="563" r:id="rId39"/>
    <p:sldId id="565" r:id="rId40"/>
    <p:sldId id="566" r:id="rId41"/>
    <p:sldId id="567" r:id="rId42"/>
    <p:sldId id="568" r:id="rId43"/>
    <p:sldId id="569" r:id="rId44"/>
    <p:sldId id="570" r:id="rId45"/>
    <p:sldId id="572" r:id="rId46"/>
    <p:sldId id="573" r:id="rId47"/>
    <p:sldId id="574" r:id="rId48"/>
    <p:sldId id="580" r:id="rId49"/>
    <p:sldId id="581" r:id="rId50"/>
    <p:sldId id="582" r:id="rId51"/>
    <p:sldId id="583" r:id="rId52"/>
    <p:sldId id="584" r:id="rId53"/>
    <p:sldId id="585" r:id="rId54"/>
    <p:sldId id="586" r:id="rId55"/>
    <p:sldId id="587" r:id="rId56"/>
    <p:sldId id="588" r:id="rId57"/>
    <p:sldId id="589" r:id="rId58"/>
    <p:sldId id="590"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49"/>
            <p14:sldId id="550"/>
            <p14:sldId id="551"/>
            <p14:sldId id="552"/>
            <p14:sldId id="553"/>
            <p14:sldId id="537"/>
            <p14:sldId id="538"/>
            <p14:sldId id="575"/>
            <p14:sldId id="576"/>
            <p14:sldId id="577"/>
            <p14:sldId id="539"/>
            <p14:sldId id="540"/>
            <p14:sldId id="541"/>
            <p14:sldId id="542"/>
            <p14:sldId id="543"/>
            <p14:sldId id="544"/>
            <p14:sldId id="545"/>
            <p14:sldId id="546"/>
            <p14:sldId id="547"/>
            <p14:sldId id="578"/>
            <p14:sldId id="579"/>
            <p14:sldId id="548"/>
            <p14:sldId id="554"/>
            <p14:sldId id="555"/>
            <p14:sldId id="556"/>
            <p14:sldId id="557"/>
            <p14:sldId id="558"/>
            <p14:sldId id="559"/>
            <p14:sldId id="560"/>
            <p14:sldId id="561"/>
            <p14:sldId id="562"/>
            <p14:sldId id="563"/>
            <p14:sldId id="565"/>
            <p14:sldId id="566"/>
            <p14:sldId id="567"/>
            <p14:sldId id="568"/>
            <p14:sldId id="569"/>
            <p14:sldId id="570"/>
            <p14:sldId id="572"/>
            <p14:sldId id="573"/>
            <p14:sldId id="574"/>
            <p14:sldId id="580"/>
            <p14:sldId id="581"/>
            <p14:sldId id="582"/>
            <p14:sldId id="583"/>
            <p14:sldId id="584"/>
            <p14:sldId id="585"/>
            <p14:sldId id="586"/>
            <p14:sldId id="587"/>
            <p14:sldId id="588"/>
            <p14:sldId id="589"/>
            <p14:sldId id="5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 </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139" y="5252988"/>
            <a:ext cx="4272711" cy="1015663"/>
          </a:xfrm>
          <a:prstGeom prst="rect">
            <a:avLst/>
          </a:prstGeom>
          <a:noFill/>
        </p:spPr>
        <p:txBody>
          <a:bodyPr wrap="squar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45620" y="2072204"/>
            <a:ext cx="10749220" cy="5643596"/>
          </a:xfrm>
          <a:prstGeom prst="rect">
            <a:avLst/>
          </a:prstGeom>
          <a:noFill/>
        </p:spPr>
        <p:txBody>
          <a:bodyPr wrap="square" rtlCol="0">
            <a:spAutoFit/>
          </a:bodyPr>
          <a:lstStyle/>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Differentiate between research aims and objectives, and understand the essential components of writing a comprehensive research proposal.</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Understand the transition from theoretical to conceptual frameworks and the role of hypotheses in research design.</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Learn how to operationalize concepts into variables and recognize the importance of selecting appropriate variables for research.</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27090" y="1816586"/>
            <a:ext cx="10749220" cy="383592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Present and justify methodological choices, including identifying and describing appropriate research instruments for data collection.</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lang="en-US" sz="2800" dirty="0">
                <a:solidFill>
                  <a:prstClr val="black"/>
                </a:solidFill>
                <a:latin typeface="Calibri"/>
              </a:rPr>
              <a:t> Structure of Research Proposal and its essential components.</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Recognize the importance of ethical considerations and constraints in research, and develop strategies to address them effectively.</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523220"/>
          </a:xfrm>
          <a:prstGeom prst="rect">
            <a:avLst/>
          </a:prstGeom>
          <a:noFill/>
        </p:spPr>
        <p:txBody>
          <a:bodyPr wrap="square" rtlCol="0">
            <a:spAutoFit/>
          </a:bodyPr>
          <a:lstStyle/>
          <a:p>
            <a:r>
              <a:rPr lang="en-US" sz="2800" b="1" dirty="0">
                <a:latin typeface="Alexandria" charset="0"/>
                <a:cs typeface="Alexandria" charset="0"/>
              </a:rPr>
              <a:t>Research Aims and Objectives in Qualitative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45834" y="2119880"/>
            <a:ext cx="10041951" cy="3060325"/>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Qualitative Research Focus</a:t>
            </a:r>
          </a:p>
          <a:p>
            <a:pPr marR="0" lvl="0" algn="l"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Investigates phenomena in rich detail.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Exploration, not testing or measuring, is the primary goal.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Rare to test a hypothesis in qualitative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Aims to explore a research question deeply.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506087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Establishing Aims and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12150" y="2000139"/>
            <a:ext cx="10395450" cy="409240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Guiding Questions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Why am I doing this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What is the purpose of this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What do I hope to learn?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What do I need to know?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Who can provide access to that knowledge?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What will be the likely output?</a:t>
            </a: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These questions help frame research aims and objectives</a:t>
            </a:r>
            <a:r>
              <a:rPr kumimoji="0" lang="en-US" sz="2800" b="0" i="0" u="none" strike="noStrike" kern="1200" cap="none" spc="0" normalizeH="0" baseline="0" noProof="0" dirty="0">
                <a:ln>
                  <a:noFill/>
                </a:ln>
                <a:solidFill>
                  <a:prstClr val="black"/>
                </a:solidFill>
                <a:effectLst/>
                <a:uLnTx/>
                <a:uFillTx/>
                <a:latin typeface="Calibri"/>
                <a:ea typeface="+mn-ea"/>
                <a:cs typeface="+mn-cs"/>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BB1C3A5E-8FD1-89CB-EA09-03BF27B1575A}"/>
              </a:ext>
            </a:extLst>
          </p:cNvPr>
          <p:cNvPicPr>
            <a:picLocks noChangeAspect="1"/>
          </p:cNvPicPr>
          <p:nvPr/>
        </p:nvPicPr>
        <p:blipFill>
          <a:blip r:embed="rId3"/>
          <a:stretch>
            <a:fillRect/>
          </a:stretch>
        </p:blipFill>
        <p:spPr>
          <a:xfrm>
            <a:off x="7315200" y="1744052"/>
            <a:ext cx="4085027" cy="2771982"/>
          </a:xfrm>
          <a:prstGeom prst="rect">
            <a:avLst/>
          </a:prstGeom>
        </p:spPr>
      </p:pic>
    </p:spTree>
    <p:extLst>
      <p:ext uri="{BB962C8B-B14F-4D97-AF65-F5344CB8AC3E}">
        <p14:creationId xmlns:p14="http://schemas.microsoft.com/office/powerpoint/2010/main" val="74201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Differentiating Aims and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41436"/>
            <a:ext cx="10395450" cy="396416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Research Aim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Conceptual level of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Overall purpose, not necessarily time-bound.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Answers "What is the purpose of this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Example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Aim: Answer the research question and provide evidence-based guidelines.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2E0F049-58B5-0429-3CF3-BE9267901F0E}"/>
              </a:ext>
            </a:extLst>
          </p:cNvPr>
          <p:cNvPicPr>
            <a:picLocks noChangeAspect="1"/>
          </p:cNvPicPr>
          <p:nvPr/>
        </p:nvPicPr>
        <p:blipFill>
          <a:blip r:embed="rId3"/>
          <a:stretch>
            <a:fillRect/>
          </a:stretch>
        </p:blipFill>
        <p:spPr>
          <a:xfrm>
            <a:off x="8248074" y="1695875"/>
            <a:ext cx="3185708" cy="2432216"/>
          </a:xfrm>
          <a:prstGeom prst="rect">
            <a:avLst/>
          </a:prstGeom>
        </p:spPr>
      </p:pic>
    </p:spTree>
    <p:extLst>
      <p:ext uri="{BB962C8B-B14F-4D97-AF65-F5344CB8AC3E}">
        <p14:creationId xmlns:p14="http://schemas.microsoft.com/office/powerpoint/2010/main" val="259596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915" y="2165757"/>
            <a:ext cx="10395450" cy="396416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Research Objective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Operational level of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Defines how to achieve the aims.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Often begins with a verb (e.g., examine, identify, establish).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Example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Objectives: Examine specific variables, identify key factors, establish relationships.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2370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30845" y="2525517"/>
            <a:ext cx="5694807" cy="33198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Practical Guidance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Objectives are the tasks leading to achieving the aims.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They break down the aim into actionable steps.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F7B8835E-3BBF-6230-2FFF-13121307C899}"/>
              </a:ext>
            </a:extLst>
          </p:cNvPr>
          <p:cNvPicPr>
            <a:picLocks noChangeAspect="1"/>
          </p:cNvPicPr>
          <p:nvPr/>
        </p:nvPicPr>
        <p:blipFill>
          <a:blip r:embed="rId3"/>
          <a:stretch>
            <a:fillRect/>
          </a:stretch>
        </p:blipFill>
        <p:spPr>
          <a:xfrm>
            <a:off x="6686682" y="1700485"/>
            <a:ext cx="4743318" cy="4370412"/>
          </a:xfrm>
          <a:prstGeom prst="rect">
            <a:avLst/>
          </a:prstGeom>
        </p:spPr>
      </p:pic>
    </p:spTree>
    <p:extLst>
      <p:ext uri="{BB962C8B-B14F-4D97-AF65-F5344CB8AC3E}">
        <p14:creationId xmlns:p14="http://schemas.microsoft.com/office/powerpoint/2010/main" val="477084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Introduction to Conceptual Frameworks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5540" y="2087194"/>
            <a:ext cx="10749220" cy="4092402"/>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Constructing a Conceptual Framework</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Developed from the literature review.</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Essential foundation for both qualitative and quantitative research.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b="1" dirty="0">
                <a:solidFill>
                  <a:prstClr val="black"/>
                </a:solidFill>
                <a:latin typeface="Calibri"/>
              </a:rPr>
              <a:t>Key Influences in Research Design: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Your own research agenda.</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External requirements and constraints.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Available resources.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Personal experience and background in research.</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9" name="Picture 8">
            <a:extLst>
              <a:ext uri="{FF2B5EF4-FFF2-40B4-BE49-F238E27FC236}">
                <a16:creationId xmlns:a16="http://schemas.microsoft.com/office/drawing/2014/main" id="{4CCF4FAC-F1FB-2FA0-8203-29850BCFDD40}"/>
              </a:ext>
            </a:extLst>
          </p:cNvPr>
          <p:cNvPicPr>
            <a:picLocks noChangeAspect="1"/>
          </p:cNvPicPr>
          <p:nvPr/>
        </p:nvPicPr>
        <p:blipFill>
          <a:blip r:embed="rId3"/>
          <a:stretch>
            <a:fillRect/>
          </a:stretch>
        </p:blipFill>
        <p:spPr>
          <a:xfrm>
            <a:off x="7053705" y="3518940"/>
            <a:ext cx="3964066" cy="2229787"/>
          </a:xfrm>
          <a:prstGeom prst="rect">
            <a:avLst/>
          </a:prstGeom>
        </p:spPr>
      </p:pic>
    </p:spTree>
    <p:extLst>
      <p:ext uri="{BB962C8B-B14F-4D97-AF65-F5344CB8AC3E}">
        <p14:creationId xmlns:p14="http://schemas.microsoft.com/office/powerpoint/2010/main" val="26665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Designing a Conceptual Framework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5540" y="2200492"/>
            <a:ext cx="10297201" cy="3964162"/>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Influences on Research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Research question should drive the design of the study.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Methodological Choices: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Determined by the research question and conceptual framework.</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Theoretical frameworks guide the focus on specific concepts.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Influenced by researcher’s preferred approach and intended research output.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05525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4A7919-94CB-B43D-024F-2748E354EBDC}"/>
              </a:ext>
            </a:extLst>
          </p:cNvPr>
          <p:cNvPicPr>
            <a:picLocks noChangeAspect="1"/>
          </p:cNvPicPr>
          <p:nvPr/>
        </p:nvPicPr>
        <p:blipFill>
          <a:blip r:embed="rId2"/>
          <a:stretch>
            <a:fillRect/>
          </a:stretch>
        </p:blipFill>
        <p:spPr>
          <a:xfrm>
            <a:off x="98408" y="1169234"/>
            <a:ext cx="11995184" cy="4167264"/>
          </a:xfrm>
          <a:prstGeom prst="rect">
            <a:avLst/>
          </a:prstGeom>
        </p:spPr>
      </p:pic>
    </p:spTree>
    <p:extLst>
      <p:ext uri="{BB962C8B-B14F-4D97-AF65-F5344CB8AC3E}">
        <p14:creationId xmlns:p14="http://schemas.microsoft.com/office/powerpoint/2010/main" val="2659659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70F03D-52E5-12BE-5D8A-56F92EBD9234}"/>
              </a:ext>
            </a:extLst>
          </p:cNvPr>
          <p:cNvPicPr>
            <a:picLocks noChangeAspect="1"/>
          </p:cNvPicPr>
          <p:nvPr/>
        </p:nvPicPr>
        <p:blipFill>
          <a:blip r:embed="rId2"/>
          <a:stretch>
            <a:fillRect/>
          </a:stretch>
        </p:blipFill>
        <p:spPr>
          <a:xfrm>
            <a:off x="1509072" y="823549"/>
            <a:ext cx="9173855" cy="5210902"/>
          </a:xfrm>
          <a:prstGeom prst="rect">
            <a:avLst/>
          </a:prstGeom>
        </p:spPr>
      </p:pic>
    </p:spTree>
    <p:extLst>
      <p:ext uri="{BB962C8B-B14F-4D97-AF65-F5344CB8AC3E}">
        <p14:creationId xmlns:p14="http://schemas.microsoft.com/office/powerpoint/2010/main" val="3292980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16644AC9-9D78-E7A8-7959-3BDD54B96D2E}"/>
              </a:ext>
            </a:extLst>
          </p:cNvPr>
          <p:cNvGraphicFramePr>
            <a:graphicFrameLocks noGrp="1"/>
          </p:cNvGraphicFramePr>
          <p:nvPr>
            <p:extLst>
              <p:ext uri="{D42A27DB-BD31-4B8C-83A1-F6EECF244321}">
                <p14:modId xmlns:p14="http://schemas.microsoft.com/office/powerpoint/2010/main" val="356083438"/>
              </p:ext>
            </p:extLst>
          </p:nvPr>
        </p:nvGraphicFramePr>
        <p:xfrm>
          <a:off x="1364104" y="974361"/>
          <a:ext cx="9578715" cy="4796850"/>
        </p:xfrm>
        <a:graphic>
          <a:graphicData uri="http://schemas.openxmlformats.org/drawingml/2006/table">
            <a:tbl>
              <a:tblPr firstRow="1" bandRow="1">
                <a:tableStyleId>{5C22544A-7EE6-4342-B048-85BDC9FD1C3A}</a:tableStyleId>
              </a:tblPr>
              <a:tblGrid>
                <a:gridCol w="578427">
                  <a:extLst>
                    <a:ext uri="{9D8B030D-6E8A-4147-A177-3AD203B41FA5}">
                      <a16:colId xmlns:a16="http://schemas.microsoft.com/office/drawing/2014/main" val="3812055460"/>
                    </a:ext>
                  </a:extLst>
                </a:gridCol>
                <a:gridCol w="9000288">
                  <a:extLst>
                    <a:ext uri="{9D8B030D-6E8A-4147-A177-3AD203B41FA5}">
                      <a16:colId xmlns:a16="http://schemas.microsoft.com/office/drawing/2014/main" val="3464563844"/>
                    </a:ext>
                  </a:extLst>
                </a:gridCol>
              </a:tblGrid>
              <a:tr h="959370">
                <a:tc>
                  <a:txBody>
                    <a:bodyPr/>
                    <a:lstStyle/>
                    <a:p>
                      <a:r>
                        <a:rPr lang="en-US" dirty="0"/>
                        <a:t>H1</a:t>
                      </a:r>
                    </a:p>
                  </a:txBody>
                  <a:tcPr/>
                </a:tc>
                <a:tc>
                  <a:txBody>
                    <a:bodyPr/>
                    <a:lstStyle/>
                    <a:p>
                      <a:r>
                        <a:rPr lang="en-US" dirty="0"/>
                        <a:t>Digital leadership is positively associated with open innovation</a:t>
                      </a:r>
                    </a:p>
                  </a:txBody>
                  <a:tcPr/>
                </a:tc>
                <a:extLst>
                  <a:ext uri="{0D108BD9-81ED-4DB2-BD59-A6C34878D82A}">
                    <a16:rowId xmlns:a16="http://schemas.microsoft.com/office/drawing/2014/main" val="490807529"/>
                  </a:ext>
                </a:extLst>
              </a:tr>
              <a:tr h="959370">
                <a:tc>
                  <a:txBody>
                    <a:bodyPr/>
                    <a:lstStyle/>
                    <a:p>
                      <a:r>
                        <a:rPr lang="en-US" dirty="0">
                          <a:solidFill>
                            <a:schemeClr val="accent5">
                              <a:lumMod val="50000"/>
                            </a:schemeClr>
                          </a:solidFill>
                        </a:rPr>
                        <a:t>H2</a:t>
                      </a:r>
                    </a:p>
                  </a:txBody>
                  <a:tcPr/>
                </a:tc>
                <a:tc>
                  <a:txBody>
                    <a:bodyPr/>
                    <a:lstStyle/>
                    <a:p>
                      <a:r>
                        <a:rPr lang="en-US" dirty="0">
                          <a:solidFill>
                            <a:schemeClr val="accent5">
                              <a:lumMod val="50000"/>
                            </a:schemeClr>
                          </a:solidFill>
                        </a:rPr>
                        <a:t>Digital leadership is positively associated with knowledge sharing</a:t>
                      </a:r>
                    </a:p>
                  </a:txBody>
                  <a:tcPr/>
                </a:tc>
                <a:extLst>
                  <a:ext uri="{0D108BD9-81ED-4DB2-BD59-A6C34878D82A}">
                    <a16:rowId xmlns:a16="http://schemas.microsoft.com/office/drawing/2014/main" val="2024180775"/>
                  </a:ext>
                </a:extLst>
              </a:tr>
              <a:tr h="959370">
                <a:tc>
                  <a:txBody>
                    <a:bodyPr/>
                    <a:lstStyle/>
                    <a:p>
                      <a:r>
                        <a:rPr lang="en-US" dirty="0">
                          <a:solidFill>
                            <a:schemeClr val="accent5">
                              <a:lumMod val="50000"/>
                            </a:schemeClr>
                          </a:solidFill>
                        </a:rPr>
                        <a:t>H3</a:t>
                      </a:r>
                    </a:p>
                  </a:txBody>
                  <a:tcPr/>
                </a:tc>
                <a:tc>
                  <a:txBody>
                    <a:bodyPr/>
                    <a:lstStyle/>
                    <a:p>
                      <a:r>
                        <a:rPr lang="en-US" dirty="0">
                          <a:solidFill>
                            <a:schemeClr val="accent5">
                              <a:lumMod val="50000"/>
                            </a:schemeClr>
                          </a:solidFill>
                        </a:rPr>
                        <a:t>Digital leadership is positively associated with innovation capability</a:t>
                      </a:r>
                    </a:p>
                  </a:txBody>
                  <a:tcPr/>
                </a:tc>
                <a:extLst>
                  <a:ext uri="{0D108BD9-81ED-4DB2-BD59-A6C34878D82A}">
                    <a16:rowId xmlns:a16="http://schemas.microsoft.com/office/drawing/2014/main" val="4074228605"/>
                  </a:ext>
                </a:extLst>
              </a:tr>
              <a:tr h="959370">
                <a:tc>
                  <a:txBody>
                    <a:bodyPr/>
                    <a:lstStyle/>
                    <a:p>
                      <a:r>
                        <a:rPr lang="en-US" dirty="0">
                          <a:solidFill>
                            <a:schemeClr val="accent5">
                              <a:lumMod val="50000"/>
                            </a:schemeClr>
                          </a:solidFill>
                        </a:rPr>
                        <a:t>H4</a:t>
                      </a:r>
                    </a:p>
                  </a:txBody>
                  <a:tcPr/>
                </a:tc>
                <a:tc>
                  <a:txBody>
                    <a:bodyPr/>
                    <a:lstStyle/>
                    <a:p>
                      <a:r>
                        <a:rPr lang="en-US" dirty="0">
                          <a:solidFill>
                            <a:schemeClr val="accent5">
                              <a:lumMod val="50000"/>
                            </a:schemeClr>
                          </a:solidFill>
                        </a:rPr>
                        <a:t>Knowledge sharing is positively associated with innovation capability</a:t>
                      </a:r>
                    </a:p>
                  </a:txBody>
                  <a:tcPr/>
                </a:tc>
                <a:extLst>
                  <a:ext uri="{0D108BD9-81ED-4DB2-BD59-A6C34878D82A}">
                    <a16:rowId xmlns:a16="http://schemas.microsoft.com/office/drawing/2014/main" val="2328409932"/>
                  </a:ext>
                </a:extLst>
              </a:tr>
              <a:tr h="959370">
                <a:tc>
                  <a:txBody>
                    <a:bodyPr/>
                    <a:lstStyle/>
                    <a:p>
                      <a:r>
                        <a:rPr lang="en-US" dirty="0">
                          <a:solidFill>
                            <a:schemeClr val="accent5">
                              <a:lumMod val="50000"/>
                            </a:schemeClr>
                          </a:solidFill>
                        </a:rPr>
                        <a:t>H5</a:t>
                      </a:r>
                    </a:p>
                  </a:txBody>
                  <a:tcPr/>
                </a:tc>
                <a:tc>
                  <a:txBody>
                    <a:bodyPr/>
                    <a:lstStyle/>
                    <a:p>
                      <a:r>
                        <a:rPr lang="en-US" dirty="0">
                          <a:solidFill>
                            <a:schemeClr val="accent5">
                              <a:lumMod val="50000"/>
                            </a:schemeClr>
                          </a:solidFill>
                        </a:rPr>
                        <a:t>Knowledge sharing is positively associated with open innovation</a:t>
                      </a:r>
                    </a:p>
                  </a:txBody>
                  <a:tcPr/>
                </a:tc>
                <a:extLst>
                  <a:ext uri="{0D108BD9-81ED-4DB2-BD59-A6C34878D82A}">
                    <a16:rowId xmlns:a16="http://schemas.microsoft.com/office/drawing/2014/main" val="258768254"/>
                  </a:ext>
                </a:extLst>
              </a:tr>
            </a:tbl>
          </a:graphicData>
        </a:graphic>
      </p:graphicFrame>
    </p:spTree>
    <p:extLst>
      <p:ext uri="{BB962C8B-B14F-4D97-AF65-F5344CB8AC3E}">
        <p14:creationId xmlns:p14="http://schemas.microsoft.com/office/powerpoint/2010/main" val="279867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r>
              <a:rPr lang="en-US" sz="2800" b="1" dirty="0">
                <a:latin typeface="Alexandria" charset="0"/>
                <a:cs typeface="Alexandria" charset="0"/>
              </a:rPr>
              <a:t>The Research Hypothesis in Quantitative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7071" y="2266209"/>
            <a:ext cx="10677858" cy="2416046"/>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Hypothesis Testing in Research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Primarily used in quantitative or positivist research.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qualitative or interpretivist research, hypotheses may emerge during the study but are not central to the research design.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506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582371" y="2081222"/>
            <a:ext cx="7062614" cy="4611519"/>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Role of Hypotheses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Essential for statistical inference in quantitative research.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Hypothesis testing investigates relationships between variables.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Hypothesis: A 'scientific guess' about the relationship, based on the theoretical framework.</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F0257D7D-DBF2-12BB-8C71-FD17DA4F7168}"/>
              </a:ext>
            </a:extLst>
          </p:cNvPr>
          <p:cNvPicPr>
            <a:picLocks noChangeAspect="1"/>
          </p:cNvPicPr>
          <p:nvPr/>
        </p:nvPicPr>
        <p:blipFill rotWithShape="1">
          <a:blip r:embed="rId3"/>
          <a:srcRect l="280" t="21807" r="466" b="21802"/>
          <a:stretch/>
        </p:blipFill>
        <p:spPr>
          <a:xfrm>
            <a:off x="7644985" y="2101396"/>
            <a:ext cx="3674863" cy="2549974"/>
          </a:xfrm>
          <a:prstGeom prst="rect">
            <a:avLst/>
          </a:prstGeom>
        </p:spPr>
      </p:pic>
    </p:spTree>
    <p:extLst>
      <p:ext uri="{BB962C8B-B14F-4D97-AF65-F5344CB8AC3E}">
        <p14:creationId xmlns:p14="http://schemas.microsoft.com/office/powerpoint/2010/main" val="41141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582371" y="1876949"/>
            <a:ext cx="10120606" cy="369434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Popper's View on Hypotheses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Hypotheses arise from researchers' interests and theoretical knowledge.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Proving a hypothesis is nearly impossible in social research.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More valuable to falsify a hypothesis, as falsification is definitive.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4508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8219808" cy="523220"/>
          </a:xfrm>
          <a:prstGeom prst="rect">
            <a:avLst/>
          </a:prstGeom>
          <a:noFill/>
        </p:spPr>
        <p:txBody>
          <a:bodyPr wrap="square" rtlCol="0">
            <a:spAutoFit/>
          </a:bodyPr>
          <a:lstStyle/>
          <a:p>
            <a:r>
              <a:rPr lang="en-US" sz="2800" b="1" dirty="0">
                <a:latin typeface="Alexandria" charset="0"/>
                <a:cs typeface="Alexandria" charset="0"/>
              </a:rPr>
              <a:t>Challenges and Considerations in Hypothesis Testing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582371" y="1968540"/>
            <a:ext cx="10667321" cy="483311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Proving relationships between variables is difficult in social research.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Experimental research provides the closest approach but still has limitations.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According to Schwartz and Ogilvy (1979), it is impossible to separate a subject from its environment.</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prstClr val="black"/>
                </a:solidFill>
                <a:effectLst/>
                <a:uLnTx/>
                <a:uFillTx/>
                <a:latin typeface="Calibri"/>
                <a:ea typeface="+mn-ea"/>
                <a:cs typeface="+mn-cs"/>
              </a:rPr>
              <a:t>Heisenberg Indeterminacy Principle</a:t>
            </a:r>
            <a:r>
              <a:rPr kumimoji="0" lang="en-US" sz="2800" i="0" u="none" strike="noStrike" kern="1200" cap="none" spc="0" normalizeH="0" baseline="0" noProof="0" dirty="0">
                <a:ln>
                  <a:noFill/>
                </a:ln>
                <a:solidFill>
                  <a:prstClr val="black"/>
                </a:solidFill>
                <a:effectLst/>
                <a:uLnTx/>
                <a:uFillTx/>
                <a:latin typeface="Calibri"/>
                <a:ea typeface="+mn-ea"/>
                <a:cs typeface="+mn-cs"/>
              </a:rPr>
              <a:t>: Experimentation itself affects the subject being studied.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Data from empirical investigations may be influenced by the research process. Hypothesis testing must consider these influences to make realistic claims.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87229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72311" y="2200221"/>
            <a:ext cx="9326128" cy="2544286"/>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Burns' Steps for Scientific Discovery</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Propose a hypothesis to explain a phenomenon.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Deduce expected observations from the hypothesis.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Check the deduction through observation.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0C9A5EDA-21BD-8ECF-0B65-2A061000138A}"/>
              </a:ext>
            </a:extLst>
          </p:cNvPr>
          <p:cNvSpPr txBox="1"/>
          <p:nvPr/>
        </p:nvSpPr>
        <p:spPr>
          <a:xfrm>
            <a:off x="2513149" y="1008745"/>
            <a:ext cx="8219808" cy="523220"/>
          </a:xfrm>
          <a:prstGeom prst="rect">
            <a:avLst/>
          </a:prstGeom>
          <a:noFill/>
        </p:spPr>
        <p:txBody>
          <a:bodyPr wrap="square" rtlCol="0">
            <a:spAutoFit/>
          </a:bodyPr>
          <a:lstStyle/>
          <a:p>
            <a:r>
              <a:rPr lang="en-US" sz="2800" b="1" dirty="0">
                <a:latin typeface="Alexandria" charset="0"/>
                <a:cs typeface="Alexandria" charset="0"/>
              </a:rPr>
              <a:t>Steps and Criteria for Effective Hypothesis Testing</a:t>
            </a:r>
          </a:p>
        </p:txBody>
      </p:sp>
      <p:pic>
        <p:nvPicPr>
          <p:cNvPr id="3" name="Picture 2">
            <a:extLst>
              <a:ext uri="{FF2B5EF4-FFF2-40B4-BE49-F238E27FC236}">
                <a16:creationId xmlns:a16="http://schemas.microsoft.com/office/drawing/2014/main" id="{793857F6-471B-2783-FF32-B76F638E8D20}"/>
              </a:ext>
            </a:extLst>
          </p:cNvPr>
          <p:cNvPicPr>
            <a:picLocks noChangeAspect="1"/>
          </p:cNvPicPr>
          <p:nvPr/>
        </p:nvPicPr>
        <p:blipFill>
          <a:blip r:embed="rId3"/>
          <a:stretch>
            <a:fillRect/>
          </a:stretch>
        </p:blipFill>
        <p:spPr>
          <a:xfrm>
            <a:off x="8223685" y="1760446"/>
            <a:ext cx="3177740" cy="2017076"/>
          </a:xfrm>
          <a:prstGeom prst="rect">
            <a:avLst/>
          </a:prstGeom>
        </p:spPr>
      </p:pic>
    </p:spTree>
    <p:extLst>
      <p:ext uri="{BB962C8B-B14F-4D97-AF65-F5344CB8AC3E}">
        <p14:creationId xmlns:p14="http://schemas.microsoft.com/office/powerpoint/2010/main" val="1442684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77241" y="2146769"/>
            <a:ext cx="10395450" cy="2544286"/>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Criteria for a Testable Hypothesis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Must imply a relationship between two or more concepts.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Should be less abstract and more specific than the theory.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Must be transformable into testable, empirical terms.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97457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Identifying and Defining Variables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77241" y="2146769"/>
            <a:ext cx="10395450" cy="2544286"/>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From Theoretical to Operational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Identify concepts from the theoretical framework.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Translate these concepts into operational variables.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 variable is an operationalized concept”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Corbetta</a:t>
            </a:r>
            <a:r>
              <a:rPr kumimoji="0" lang="en-US" sz="2800" b="0" i="0" u="none" strike="noStrike" kern="1200" cap="none" spc="0" normalizeH="0" baseline="0" noProof="0" dirty="0">
                <a:ln>
                  <a:noFill/>
                </a:ln>
                <a:solidFill>
                  <a:prstClr val="black"/>
                </a:solidFill>
                <a:effectLst/>
                <a:uLnTx/>
                <a:uFillTx/>
                <a:latin typeface="Calibri"/>
                <a:ea typeface="+mn-ea"/>
                <a:cs typeface="+mn-cs"/>
              </a:rPr>
              <a:t>, 2003, 68).</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86739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77241" y="2146769"/>
            <a:ext cx="10395450" cy="357636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lang="en-US" sz="2800" b="1" dirty="0"/>
              <a:t>Constructing Your Hypothesis</a:t>
            </a:r>
            <a:endParaRPr lang="en-US" sz="2800" dirty="0"/>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Start with a research question and list of potential variables.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Determine potential relationships between variables.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Consider practical limitations and resources available.</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329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Types of Variables and Hypothesis Testing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1047062" y="2191738"/>
            <a:ext cx="10330469" cy="33198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Nominal Variables</a:t>
            </a:r>
            <a:r>
              <a:rPr kumimoji="0" lang="en-US" sz="2800" b="0" i="0" u="none" strike="noStrike" kern="1200" cap="none" spc="0" normalizeH="0" baseline="0" noProof="0" dirty="0">
                <a:ln>
                  <a:noFill/>
                </a:ln>
                <a:solidFill>
                  <a:prstClr val="black"/>
                </a:solidFill>
                <a:effectLst/>
                <a:uLnTx/>
                <a:uFillTx/>
                <a:latin typeface="Calibri"/>
                <a:ea typeface="+mn-ea"/>
                <a:cs typeface="+mn-cs"/>
              </a:rPr>
              <a:t>: Classified by categories (e.g., gender, color).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Ordinal Variables</a:t>
            </a:r>
            <a:r>
              <a:rPr kumimoji="0" lang="en-US" sz="2800" b="0" i="0" u="none" strike="noStrike" kern="1200" cap="none" spc="0" normalizeH="0" baseline="0" noProof="0" dirty="0">
                <a:ln>
                  <a:noFill/>
                </a:ln>
                <a:solidFill>
                  <a:prstClr val="black"/>
                </a:solidFill>
                <a:effectLst/>
                <a:uLnTx/>
                <a:uFillTx/>
                <a:latin typeface="Calibri"/>
                <a:ea typeface="+mn-ea"/>
                <a:cs typeface="+mn-cs"/>
              </a:rPr>
              <a:t>: Order of data points can be determined (e.g., education level, social background).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Interval Variables</a:t>
            </a:r>
            <a:r>
              <a:rPr kumimoji="0" lang="en-US" sz="2800" b="0" i="0" u="none" strike="noStrike" kern="1200" cap="none" spc="0" normalizeH="0" baseline="0" noProof="0" dirty="0">
                <a:ln>
                  <a:noFill/>
                </a:ln>
                <a:solidFill>
                  <a:prstClr val="black"/>
                </a:solidFill>
                <a:effectLst/>
                <a:uLnTx/>
                <a:uFillTx/>
                <a:latin typeface="Calibri"/>
                <a:ea typeface="+mn-ea"/>
                <a:cs typeface="+mn-cs"/>
              </a:rPr>
              <a:t>: Order and distance between data points can be determined (e.g., percentage scores).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66C476-A811-1A61-2742-F4A1FE99769D}"/>
              </a:ext>
            </a:extLst>
          </p:cNvPr>
          <p:cNvPicPr>
            <a:picLocks noChangeAspect="1"/>
          </p:cNvPicPr>
          <p:nvPr/>
        </p:nvPicPr>
        <p:blipFill rotWithShape="1">
          <a:blip r:embed="rId2"/>
          <a:srcRect t="-5018" b="6571"/>
          <a:stretch/>
        </p:blipFill>
        <p:spPr>
          <a:xfrm>
            <a:off x="239842" y="149901"/>
            <a:ext cx="11712315" cy="6175948"/>
          </a:xfrm>
          <a:prstGeom prst="rect">
            <a:avLst/>
          </a:prstGeom>
        </p:spPr>
      </p:pic>
    </p:spTree>
    <p:extLst>
      <p:ext uri="{BB962C8B-B14F-4D97-AF65-F5344CB8AC3E}">
        <p14:creationId xmlns:p14="http://schemas.microsoft.com/office/powerpoint/2010/main" val="3855298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E27307-D407-CB58-8995-34A225582F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143000"/>
            <a:ext cx="12192000" cy="4572000"/>
          </a:xfrm>
          <a:prstGeom prst="rect">
            <a:avLst/>
          </a:prstGeom>
        </p:spPr>
      </p:pic>
    </p:spTree>
    <p:extLst>
      <p:ext uri="{BB962C8B-B14F-4D97-AF65-F5344CB8AC3E}">
        <p14:creationId xmlns:p14="http://schemas.microsoft.com/office/powerpoint/2010/main" val="21403515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11900" y="2416191"/>
            <a:ext cx="10395450" cy="2932085"/>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Implications for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Choice of variables influences data collection and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Avoid selecting variables that do not lend themselves to practical data collection.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r>
              <a:rPr lang="en-US" sz="2800" b="1" dirty="0">
                <a:latin typeface="Alexandria" charset="0"/>
                <a:cs typeface="Alexandria" charset="0"/>
              </a:rPr>
              <a:t>Why Writing Academic Research Proposals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01396"/>
            <a:ext cx="10487692" cy="409240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Necessary for dissertations and academic projects.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May be part of a taught course or dissertation module.</a:t>
            </a:r>
          </a:p>
          <a:p>
            <a:pPr marR="0" lvl="0" algn="l"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G</a:t>
            </a:r>
            <a:r>
              <a:rPr kumimoji="0" lang="en-US" sz="2800" b="0" i="0" u="none" strike="noStrike" kern="1200" cap="none" spc="0" normalizeH="0" baseline="0" noProof="0" dirty="0" err="1">
                <a:ln>
                  <a:noFill/>
                </a:ln>
                <a:solidFill>
                  <a:prstClr val="black"/>
                </a:solidFill>
                <a:effectLst/>
                <a:uLnTx/>
                <a:uFillTx/>
                <a:latin typeface="Calibri"/>
                <a:ea typeface="+mn-ea"/>
                <a:cs typeface="+mn-cs"/>
              </a:rPr>
              <a:t>eneral</a:t>
            </a:r>
            <a:r>
              <a:rPr kumimoji="0" lang="en-US" sz="2800" b="0" i="0" u="none" strike="noStrike" kern="1200" cap="none" spc="0" normalizeH="0" baseline="0" noProof="0" dirty="0">
                <a:ln>
                  <a:noFill/>
                </a:ln>
                <a:solidFill>
                  <a:prstClr val="black"/>
                </a:solidFill>
                <a:effectLst/>
                <a:uLnTx/>
                <a:uFillTx/>
                <a:latin typeface="Calibri"/>
                <a:ea typeface="+mn-ea"/>
                <a:cs typeface="+mn-cs"/>
              </a:rPr>
              <a:t> elements of a research proposal: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What needs to be said?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Why it needs to be said?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How to best say it?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r>
              <a:rPr lang="en-US" sz="2800" b="1" dirty="0">
                <a:latin typeface="Alexandria" charset="0"/>
                <a:cs typeface="Alexandria" charset="0"/>
              </a:rPr>
              <a:t>Structure of a Research Proposal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914" y="1985149"/>
            <a:ext cx="10423778" cy="422372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Formal Document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research proposal follows a specific format or formula.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This formula ensures that all necessary areas are covered.</a:t>
            </a: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Consistency Across Requirements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Although different funding bodies or academic institutions may have slightly different requirements, there is a generally accepted list of contents.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Pay close attention to specific instructions from your target audience (e.g., funding bodies, academic supervisors, line managers).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00865" y="2330647"/>
            <a:ext cx="10395450" cy="33198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Word Count and Character Limits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Research proposals often have strict word or character limits for each section.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Ensure that you can effectively communicate your ideas within these limits.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7455824" cy="523220"/>
          </a:xfrm>
          <a:prstGeom prst="rect">
            <a:avLst/>
          </a:prstGeom>
          <a:noFill/>
        </p:spPr>
        <p:txBody>
          <a:bodyPr wrap="square" rtlCol="0">
            <a:spAutoFit/>
          </a:bodyPr>
          <a:lstStyle/>
          <a:p>
            <a:r>
              <a:rPr lang="en-US" sz="2800" b="1" dirty="0">
                <a:latin typeface="Alexandria" charset="0"/>
                <a:cs typeface="Alexandria" charset="0"/>
              </a:rPr>
              <a:t>Essential Components of a Research Proposal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95935" y="2164858"/>
            <a:ext cx="10395450" cy="338246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Title and Introduction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Clearly defined and concise.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Sets the stage for your proposed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Aims and Objectives or Hypothesis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Clearly state the research aims and objectives.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Alternatively, present a hypothesis to be tested.</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543F3616-BE21-2BB0-6A4E-B0F54C2F6F68}"/>
              </a:ext>
            </a:extLst>
          </p:cNvPr>
          <p:cNvPicPr>
            <a:picLocks noChangeAspect="1"/>
          </p:cNvPicPr>
          <p:nvPr/>
        </p:nvPicPr>
        <p:blipFill>
          <a:blip r:embed="rId3"/>
          <a:stretch>
            <a:fillRect/>
          </a:stretch>
        </p:blipFill>
        <p:spPr>
          <a:xfrm>
            <a:off x="7150308" y="1716234"/>
            <a:ext cx="4260747" cy="2555962"/>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407661"/>
            <a:ext cx="10395450" cy="338246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Literature Review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Review of existing literature relevant to your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Establishes the context and significance of your study.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Research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Detailed description of the methodology.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Explains how the research will be conducted.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32911"/>
            <a:ext cx="10395450" cy="387080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Intended Sample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Description of the sample population.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Justification for sample selection.</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Data Processing and Analysis Procedures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List of procedures for data collection and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Ensures transparency and replicability.</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Anticipated Research Outputs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Definition of expected results and contributions to the field.</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52831"/>
            <a:ext cx="10395450" cy="387080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Anticipated Constraints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Statement of potential limitations and challenges.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Strategies for addressing these constraints.</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Ethical Considerations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Discussion of ethical issues and how they will be handled.</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Project Timetable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Detailed schedule of the research timeline.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Helps in planning and managing the research process.</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 Clearly Defined Title and 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17279" y="2212846"/>
            <a:ext cx="10640333"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Importance of a Clear Title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First Impression: The title is the first element reviewed.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Accuracy and Clarity: Must reflect the essence of the proposed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Conciseness: Keep it brief but descriptive.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Working Title: It can evolve as the research progresses, but clarity is essential from the start.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17280" y="1672728"/>
            <a:ext cx="10395450" cy="5439438"/>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Crafting the Introduction</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Brief Rationale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the origin of the research idea. Provide initial evidence from the literature indicating a need for the investigation.</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Setting the Scene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Give a short background that explains the context of the research. Highlight the potential contribution to the existing body of knowledge.</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Contribution to Knowledge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Emphasize how the research will add to existing knowledge. Acknowledge that most contributions are incremental but valuable.</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r>
              <a:rPr lang="en-US" sz="2800" b="1" dirty="0">
                <a:latin typeface="Alexandria" charset="0"/>
                <a:cs typeface="Alexandria" charset="0"/>
              </a:rPr>
              <a:t>Statement of Aims and Objectives, or a Hypothesis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98275" y="2159864"/>
            <a:ext cx="10395450" cy="374256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Clearly state what you intend to achieve with your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Reflect your understanding of the problem or question.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Clearly state the hypothesis or hypotheses you intend to test.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that your aims, objectives, or hypotheses are realistic and achievable.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Review of the literature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428285"/>
            <a:ext cx="9896007" cy="338246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Acquaint yourself with current thinking in your subject area.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Understand methods and research processes used by others.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Nobody expects you to know everything published on your topic.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Provide a broad overview of the topic area.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Identify major theories and prominent researchers in the field.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Highlight what is already known.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Identify gaps or neglected areas in empirical research.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r>
              <a:rPr lang="en-US" sz="2800" b="1" dirty="0">
                <a:latin typeface="Alexandria" charset="0"/>
                <a:cs typeface="Alexandria" charset="0"/>
              </a:rPr>
              <a:t>Content and Focus of the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312598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Review contents depend on your research topic.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Extensive literature may exist, or the topic may be less explored.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Undergraduate research</a:t>
            </a:r>
            <a:r>
              <a:rPr lang="en-US" sz="2600" dirty="0">
                <a:solidFill>
                  <a:prstClr val="black"/>
                </a:solidFill>
                <a:latin typeface="Calibri"/>
              </a:rPr>
              <a:t> is l</a:t>
            </a:r>
            <a:r>
              <a:rPr kumimoji="0" lang="en-US" sz="2600" b="0" i="0" u="none" strike="noStrike" kern="1200" cap="none" spc="0" normalizeH="0" baseline="0" noProof="0" dirty="0" err="1">
                <a:ln>
                  <a:noFill/>
                </a:ln>
                <a:solidFill>
                  <a:prstClr val="black"/>
                </a:solidFill>
                <a:effectLst/>
                <a:uLnTx/>
                <a:uFillTx/>
                <a:latin typeface="Calibri"/>
                <a:ea typeface="+mn-ea"/>
                <a:cs typeface="+mn-cs"/>
              </a:rPr>
              <a:t>ikely</a:t>
            </a:r>
            <a:r>
              <a:rPr kumimoji="0" lang="en-US" sz="2600" b="0" i="0" u="none" strike="noStrike" kern="1200" cap="none" spc="0" normalizeH="0" baseline="0" noProof="0" dirty="0">
                <a:ln>
                  <a:noFill/>
                </a:ln>
                <a:solidFill>
                  <a:prstClr val="black"/>
                </a:solidFill>
                <a:effectLst/>
                <a:uLnTx/>
                <a:uFillTx/>
                <a:latin typeface="Calibri"/>
                <a:ea typeface="+mn-ea"/>
                <a:cs typeface="+mn-cs"/>
              </a:rPr>
              <a:t> not completely new.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Doctoral </a:t>
            </a:r>
            <a:r>
              <a:rPr lang="en-US" sz="2600" dirty="0">
                <a:solidFill>
                  <a:prstClr val="black"/>
                </a:solidFill>
                <a:latin typeface="Calibri"/>
              </a:rPr>
              <a:t>r</a:t>
            </a:r>
            <a:r>
              <a:rPr kumimoji="0" lang="en-US" sz="2600" b="0" i="0" u="none" strike="noStrike" kern="1200" cap="none" spc="0" normalizeH="0" baseline="0" noProof="0" dirty="0" err="1">
                <a:ln>
                  <a:noFill/>
                </a:ln>
                <a:solidFill>
                  <a:prstClr val="black"/>
                </a:solidFill>
                <a:effectLst/>
                <a:uLnTx/>
                <a:uFillTx/>
                <a:latin typeface="Calibri"/>
                <a:ea typeface="+mn-ea"/>
                <a:cs typeface="+mn-cs"/>
              </a:rPr>
              <a:t>esearch</a:t>
            </a:r>
            <a:r>
              <a:rPr lang="en-US" sz="2600" dirty="0">
                <a:solidFill>
                  <a:prstClr val="black"/>
                </a:solidFill>
                <a:latin typeface="Calibri"/>
              </a:rPr>
              <a:t> r</a:t>
            </a:r>
            <a:r>
              <a:rPr kumimoji="0" lang="en-US" sz="2600" b="0" i="0" u="none" strike="noStrike" kern="1200" cap="none" spc="0" normalizeH="0" baseline="0" noProof="0" dirty="0" err="1">
                <a:ln>
                  <a:noFill/>
                </a:ln>
                <a:solidFill>
                  <a:prstClr val="black"/>
                </a:solidFill>
                <a:effectLst/>
                <a:uLnTx/>
                <a:uFillTx/>
                <a:latin typeface="Calibri"/>
                <a:ea typeface="+mn-ea"/>
                <a:cs typeface="+mn-cs"/>
              </a:rPr>
              <a:t>equires</a:t>
            </a:r>
            <a:r>
              <a:rPr kumimoji="0" lang="en-US" sz="2600" b="0" i="0" u="none" strike="noStrike" kern="1200" cap="none" spc="0" normalizeH="0" baseline="0" noProof="0" dirty="0">
                <a:ln>
                  <a:noFill/>
                </a:ln>
                <a:solidFill>
                  <a:prstClr val="black"/>
                </a:solidFill>
                <a:effectLst/>
                <a:uLnTx/>
                <a:uFillTx/>
                <a:latin typeface="Calibri"/>
                <a:ea typeface="+mn-ea"/>
                <a:cs typeface="+mn-cs"/>
              </a:rPr>
              <a:t> an element of novelty and contribution to knowledge.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Small-scale studies</a:t>
            </a:r>
            <a:r>
              <a:rPr lang="en-US" sz="2600" dirty="0">
                <a:solidFill>
                  <a:prstClr val="black"/>
                </a:solidFill>
                <a:latin typeface="Calibri"/>
              </a:rPr>
              <a:t> f</a:t>
            </a:r>
            <a:r>
              <a:rPr kumimoji="0" lang="en-US" sz="2600" b="0" i="0" u="none" strike="noStrike" kern="1200" cap="none" spc="0" normalizeH="0" baseline="0" noProof="0" dirty="0" err="1">
                <a:ln>
                  <a:noFill/>
                </a:ln>
                <a:solidFill>
                  <a:prstClr val="black"/>
                </a:solidFill>
                <a:effectLst/>
                <a:uLnTx/>
                <a:uFillTx/>
                <a:latin typeface="Calibri"/>
                <a:ea typeface="+mn-ea"/>
                <a:cs typeface="+mn-cs"/>
              </a:rPr>
              <a:t>ocus</a:t>
            </a:r>
            <a:r>
              <a:rPr kumimoji="0" lang="en-US" sz="2600" b="0" i="0" u="none" strike="noStrike" kern="1200" cap="none" spc="0" normalizeH="0" baseline="0" noProof="0" dirty="0">
                <a:ln>
                  <a:noFill/>
                </a:ln>
                <a:solidFill>
                  <a:prstClr val="black"/>
                </a:solidFill>
                <a:effectLst/>
                <a:uLnTx/>
                <a:uFillTx/>
                <a:latin typeface="Calibri"/>
                <a:ea typeface="+mn-ea"/>
                <a:cs typeface="+mn-cs"/>
              </a:rPr>
              <a:t> on the local setting and current thinking on a phenomenon.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10656" cy="523220"/>
          </a:xfrm>
          <a:prstGeom prst="rect">
            <a:avLst/>
          </a:prstGeom>
          <a:noFill/>
        </p:spPr>
        <p:txBody>
          <a:bodyPr wrap="square" rtlCol="0">
            <a:spAutoFit/>
          </a:bodyPr>
          <a:lstStyle/>
          <a:p>
            <a:r>
              <a:rPr lang="en-US" sz="2800" b="1" dirty="0">
                <a:latin typeface="Alexandria" charset="0"/>
                <a:cs typeface="Alexandria" charset="0"/>
              </a:rPr>
              <a:t>Key Themes and Structure of the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32542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Provide an overview of current thinking.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Describe how theories have evolved.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Highlight significant published studies.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Identify unresolved issues and gaps in the literature.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Follow the conventions of a detailed literature review.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your review is clear, concise, and shows your understanding of the field.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F882EAFF-79B3-D57A-419C-78E19519A557}"/>
              </a:ext>
            </a:extLst>
          </p:cNvPr>
          <p:cNvPicPr>
            <a:picLocks noChangeAspect="1"/>
          </p:cNvPicPr>
          <p:nvPr/>
        </p:nvPicPr>
        <p:blipFill>
          <a:blip r:embed="rId3"/>
          <a:stretch>
            <a:fillRect/>
          </a:stretch>
        </p:blipFill>
        <p:spPr>
          <a:xfrm>
            <a:off x="8034728" y="1796474"/>
            <a:ext cx="3117009" cy="2074227"/>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Research Design Overview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312598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Present the major processes and procedures for your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Applicable to both quantitative and qualitative designs.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Begin with a broad design but remain responsive to field discoveries.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and justify your choices using appropriate research methods literature.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Reference your sources to demonstrate understanding and background reading.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64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60951" cy="523220"/>
          </a:xfrm>
          <a:prstGeom prst="rect">
            <a:avLst/>
          </a:prstGeom>
          <a:noFill/>
        </p:spPr>
        <p:txBody>
          <a:bodyPr wrap="square" rtlCol="0">
            <a:spAutoFit/>
          </a:bodyPr>
          <a:lstStyle/>
          <a:p>
            <a:r>
              <a:rPr lang="en-US" sz="2800" b="1" dirty="0">
                <a:latin typeface="Alexandria" charset="0"/>
                <a:cs typeface="Alexandria" charset="0"/>
              </a:rPr>
              <a:t>Structured Approach to Research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7" y="2086963"/>
            <a:ext cx="10673713" cy="446276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Hierarchy of Research Design</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Methodology</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Broad approach guiding the research (e.g., qualitative, quantitative, mixed methods).</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Methods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Specific strategies or techniques used to gather data (e.g., surveys, interviews, experiments).</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Data Collection Techniques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Tools and procedures for gathering data (e.g., questionnaires, observation protocols).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spTree>
    <p:extLst>
      <p:ext uri="{BB962C8B-B14F-4D97-AF65-F5344CB8AC3E}">
        <p14:creationId xmlns:p14="http://schemas.microsoft.com/office/powerpoint/2010/main" val="14764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Referencing and Justification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374256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Reference Your Sources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Not as extensive as the literature review but necessary.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Show you have read and understood the relevant methodology literature.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Justify Your Research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Every choice must be supported by published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Ensure your plan is robust and credible.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Methodology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32542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Begin by stating your methodological position; the questions you should be answering are:</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Is this study qualitative, quantitative or mixed methodology?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Why have you made this decision?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Why is this the most appropriate decision?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What are your research methods?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7" y="2319845"/>
            <a:ext cx="10531305" cy="312598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Once you have discussed your methodological choices you can then go on to state which research method(s) you will be applying to this investigation. The questions you should be answering are:</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What research method(s) are you applying to the study?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Why have you made this choice?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How do you intend to structure the method(s) for your investigation?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954107"/>
          </a:xfrm>
          <a:prstGeom prst="rect">
            <a:avLst/>
          </a:prstGeom>
          <a:noFill/>
        </p:spPr>
        <p:txBody>
          <a:bodyPr wrap="square" rtlCol="0">
            <a:spAutoFit/>
          </a:bodyPr>
          <a:lstStyle/>
          <a:p>
            <a:r>
              <a:rPr lang="en-US" sz="2800" b="1" dirty="0">
                <a:latin typeface="Alexandria" charset="0"/>
                <a:cs typeface="Alexandria" charset="0"/>
              </a:rPr>
              <a:t>Data collection techniques</a:t>
            </a:r>
          </a:p>
          <a:p>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89006"/>
            <a:ext cx="10395450" cy="299774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Defining your method(s) may well imply you will use a particular data collection technique but, whether this is the case or not, it is necessary to explain how you intend to collect the data you need for your investigation. The questions you should be answering here are: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What data collection techniques will you be using?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Why have you decided to use these techniques?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5821381" cy="523220"/>
          </a:xfrm>
          <a:prstGeom prst="rect">
            <a:avLst/>
          </a:prstGeom>
          <a:noFill/>
        </p:spPr>
        <p:txBody>
          <a:bodyPr wrap="square" rtlCol="0">
            <a:spAutoFit/>
          </a:bodyPr>
          <a:lstStyle/>
          <a:p>
            <a:r>
              <a:rPr lang="en-US" sz="2800" b="1" dirty="0">
                <a:latin typeface="Alexandria" charset="0"/>
                <a:cs typeface="Alexandria" charset="0"/>
              </a:rPr>
              <a:t> Research Instruments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09638"/>
            <a:ext cx="10395450" cy="387080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 instruments are tools used for data collection.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They ensure the effective application of your chosen techniques.</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Types of Research Instruments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kumimoji="0" lang="en-US" sz="2600" b="1" i="0" u="none" strike="noStrike" kern="1200" cap="none" spc="0" normalizeH="0" baseline="0" noProof="0" dirty="0">
                <a:ln>
                  <a:noFill/>
                </a:ln>
                <a:solidFill>
                  <a:prstClr val="black"/>
                </a:solidFill>
                <a:effectLst/>
                <a:uLnTx/>
                <a:uFillTx/>
                <a:latin typeface="Calibri"/>
                <a:ea typeface="+mn-ea"/>
                <a:cs typeface="+mn-cs"/>
              </a:rPr>
              <a:t>Questionnaires</a:t>
            </a:r>
            <a:r>
              <a:rPr kumimoji="0" lang="en-US" sz="2600" b="0" i="0" u="none" strike="noStrike" kern="1200" cap="none" spc="0" normalizeH="0" baseline="0" noProof="0" dirty="0">
                <a:ln>
                  <a:noFill/>
                </a:ln>
                <a:solidFill>
                  <a:prstClr val="black"/>
                </a:solidFill>
                <a:effectLst/>
                <a:uLnTx/>
                <a:uFillTx/>
                <a:latin typeface="Calibri"/>
                <a:ea typeface="+mn-ea"/>
                <a:cs typeface="+mn-cs"/>
              </a:rPr>
              <a:t>: Pencil and paper or online.</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how they will be distributed and collected.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kumimoji="0" lang="en-US" sz="2600" b="1" i="0" u="none" strike="noStrike" kern="1200" cap="none" spc="0" normalizeH="0" baseline="0" noProof="0" dirty="0">
                <a:ln>
                  <a:noFill/>
                </a:ln>
                <a:solidFill>
                  <a:prstClr val="black"/>
                </a:solidFill>
                <a:effectLst/>
                <a:uLnTx/>
                <a:uFillTx/>
                <a:latin typeface="Calibri"/>
                <a:ea typeface="+mn-ea"/>
                <a:cs typeface="+mn-cs"/>
              </a:rPr>
              <a:t>Interviews</a:t>
            </a:r>
            <a:r>
              <a:rPr kumimoji="0" lang="en-US" sz="2600" b="0" i="0" u="none" strike="noStrike" kern="1200" cap="none" spc="0" normalizeH="0" baseline="0" noProof="0" dirty="0">
                <a:ln>
                  <a:noFill/>
                </a:ln>
                <a:solidFill>
                  <a:prstClr val="black"/>
                </a:solidFill>
                <a:effectLst/>
                <a:uLnTx/>
                <a:uFillTx/>
                <a:latin typeface="Calibri"/>
                <a:ea typeface="+mn-ea"/>
                <a:cs typeface="+mn-cs"/>
              </a:rPr>
              <a:t>: Formal interview schedule or open-ended interviews.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 open-ended interviews, the researcher becomes the primary instrument.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Justifying Your Choices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75471"/>
            <a:ext cx="1039545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your instrument choices are directly related to your research question.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Clearly explain why these instruments are suitable.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Demonstrate understanding of your choices and their implications.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Back up your choices with relevant research literature.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Show thorough understanding of the instruments and their application.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r>
              <a:rPr lang="en-US" sz="2800" b="1" dirty="0">
                <a:latin typeface="Alexandria" charset="0"/>
                <a:cs typeface="Alexandria" charset="0"/>
              </a:rPr>
              <a:t>Procedures for Data Processing and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521673"/>
            <a:ext cx="10395450" cy="32542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how data processing and analysis will be conducted.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Relate procedures directly to the type of data collected.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Specify statistical tests to be performed (t-test, regression analysis </a:t>
            </a:r>
            <a:r>
              <a:rPr kumimoji="0" lang="en-US" sz="2600" b="0" i="0" u="none" strike="noStrike" kern="1200" cap="none" spc="0" normalizeH="0" baseline="0" noProof="0" dirty="0" err="1">
                <a:ln>
                  <a:noFill/>
                </a:ln>
                <a:solidFill>
                  <a:prstClr val="black"/>
                </a:solidFill>
                <a:effectLst/>
                <a:uLnTx/>
                <a:uFillTx/>
                <a:latin typeface="Calibri"/>
                <a:ea typeface="+mn-ea"/>
                <a:cs typeface="+mn-cs"/>
              </a:rPr>
              <a:t>etc</a:t>
            </a:r>
            <a:r>
              <a:rPr kumimoji="0" lang="en-US" sz="2600" b="0" i="0" u="none" strike="noStrike" kern="1200" cap="none" spc="0" normalizeH="0" baseline="0" noProof="0" dirty="0">
                <a:ln>
                  <a:noFill/>
                </a:ln>
                <a:solidFill>
                  <a:prstClr val="black"/>
                </a:solidFill>
                <a:effectLst/>
                <a:uLnTx/>
                <a:uFillTx/>
                <a:latin typeface="Calibri"/>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Highlight major variables and how they will be tested.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Acknowledge the complexity of analyzing descriptive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Mention specific qualitative analysis methods (e.g., thematic analysis, coding).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Tools and Software for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757667"/>
            <a:ext cx="10395450" cy="227754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Discuss any software planned for use (e.g., SPSS for quantitative, NVivo for qualitative).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why the chosen software is appropriate for your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Show a clear understanding of data processing techniques.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Justify your choices with references to relevant literature.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0E95FF5E-14C9-F683-E482-1801C22F67D5}"/>
              </a:ext>
            </a:extLst>
          </p:cNvPr>
          <p:cNvPicPr>
            <a:picLocks noChangeAspect="1"/>
          </p:cNvPicPr>
          <p:nvPr/>
        </p:nvPicPr>
        <p:blipFill>
          <a:blip r:embed="rId3"/>
          <a:stretch>
            <a:fillRect/>
          </a:stretch>
        </p:blipFill>
        <p:spPr>
          <a:xfrm>
            <a:off x="5392600" y="1706682"/>
            <a:ext cx="4286250" cy="1066800"/>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Anticipated Research Outputs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07370"/>
            <a:ext cx="10668000" cy="374256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Often overlooked by students who see research as just an academic exercise.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Good research makes a contribution, no matter how small.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Clearly state the potential contribution in your proposal.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Highlight what you realistically hope to achieve.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honesty in stating your expected outcomes.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Outputs should directly relate back to the research aims.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Clarify intended outputs by referring to the original research purpose.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Anticipated constraints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41890"/>
            <a:ext cx="1066800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All research is restricted to some degree by constraints, and these constraints fall into two major categories: limitations of the study based on design, and potential problems relating to logistics.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 is important to state any potential constraints in the proposal;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 is highly likely that other things may occur during the course of your investigation but at this stage it is still possible to highlight constraints that you know will in some way impact on the overall output of the investigation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Limitations Based on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22991" y="2162087"/>
            <a:ext cx="10634621" cy="423090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Common Limitations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Sample size may be smaller than ideal.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 method may not be perfect but is the best under the circumstances.</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Impact on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why limitations exist.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Discuss the potential impact on data collection and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Show awareness of these limitations.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Plan to address and adapt to these constraints during the research process.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r>
              <a:rPr lang="en-US" sz="2800" b="1" dirty="0">
                <a:latin typeface="Alexandria" charset="0"/>
                <a:cs typeface="Alexandria" charset="0"/>
              </a:rPr>
              <a:t>Problems relating to logistics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95935" y="2052406"/>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Problems with the research design are related to the actual logistics of the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 may not be possible to foresee every problem at this stage but you need to highlight the obvious ones and suggest possible ways of minimizing the impact they will have.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Usually problems relate to difficulties in contacting research participants, gaining access to data and the quantity of data that is collected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Ethical Considerations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37736"/>
            <a:ext cx="10395450" cy="289412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Essential for all research involving human participants.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Ensures the rights and well-being of participants are protected.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Universities and organizations have specific ethics policies.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Understand and adhere to these regulations.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Demonstrate awareness of relevant ethical standards.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Show that your study is designed to conform to these standards.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Project Timetable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01396"/>
            <a:ext cx="10395450" cy="338246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Creating an Effective Timetable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Provide a clear, organized schedule of work.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Include all key elements and phases of the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Realism and Practicality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Schedule activities realistically to avoid overestimating capabilities.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all critical milestones are highlighted.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10173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757667"/>
            <a:ext cx="10395450" cy="2405787"/>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Benefits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Helps manage time effectively.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Provides a clear roadmap for the research process.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Ensures all tasks are completed within the proposed timeline.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A08964E-EB14-8468-C7DB-58D15AEB533F}"/>
              </a:ext>
            </a:extLst>
          </p:cNvPr>
          <p:cNvPicPr>
            <a:picLocks noChangeAspect="1"/>
          </p:cNvPicPr>
          <p:nvPr/>
        </p:nvPicPr>
        <p:blipFill>
          <a:blip r:embed="rId3"/>
          <a:stretch>
            <a:fillRect/>
          </a:stretch>
        </p:blipFill>
        <p:spPr>
          <a:xfrm>
            <a:off x="7914807" y="1694547"/>
            <a:ext cx="3514514" cy="2622368"/>
          </a:xfrm>
          <a:prstGeom prst="rect">
            <a:avLst/>
          </a:prstGeom>
        </p:spPr>
      </p:pic>
    </p:spTree>
    <p:extLst>
      <p:ext uri="{BB962C8B-B14F-4D97-AF65-F5344CB8AC3E}">
        <p14:creationId xmlns:p14="http://schemas.microsoft.com/office/powerpoint/2010/main" val="3683150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28AD55F-248B-4DFF-9634-895333601BA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1048</TotalTime>
  <Words>3012</Words>
  <Application>Microsoft Office PowerPoint</Application>
  <PresentationFormat>Widescreen</PresentationFormat>
  <Paragraphs>500</Paragraphs>
  <Slides>56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191</cp:revision>
  <dcterms:created xsi:type="dcterms:W3CDTF">2023-04-29T09:08:00Z</dcterms:created>
  <dcterms:modified xsi:type="dcterms:W3CDTF">2024-06-28T09:34:00Z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