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5" roundtripDataSignature="AMtx7mjyVz8AxYWpOvzvzJTmYRfXSLdJ8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55" Type="http://customschemas.google.com/relationships/presentationmetadata" Target="metadata"/><Relationship Id="rId10" Type="http://schemas.openxmlformats.org/officeDocument/2006/relationships/slide" Target="slides/slide6.xml"/><Relationship Id="rId54" Type="http://schemas.openxmlformats.org/officeDocument/2006/relationships/slide" Target="slides/slide50.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0" name="Google Shape;9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1" name="Google Shape;9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8" name="Google Shape;168;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9" name="Google Shape;169;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1" name="Google Shape;181;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4" name="Google Shape;194;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7" name="Google Shape;207;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0" name="Google Shape;220;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1" name="Google Shape;221;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3" name="Google Shape;233;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6" name="Google Shape;246;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9" name="Google Shape;259;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2" name="Google Shape;272;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5" name="Google Shape;285;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8" name="Google Shape;298;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9" name="Google Shape;299;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1" name="Google Shape;311;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4" name="Google Shape;324;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7" name="Google Shape;337;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0" name="Google Shape;350;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3" name="Google Shape;363;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6" name="Google Shape;376;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9" name="Google Shape;389;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0" name="Google Shape;390;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2" name="Google Shape;402;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3" name="Google Shape;403;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5" name="Google Shape;415;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6" name="Google Shape;416;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8" name="Google Shape;428;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9" name="Google Shape;429;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1" name="Google Shape;441;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2" name="Google Shape;442;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54" name="Google Shape;454;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5" name="Google Shape;455;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7" name="Google Shape;467;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8" name="Google Shape;468;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0" name="Google Shape;480;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1" name="Google Shape;481;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3" name="Google Shape;493;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4" name="Google Shape;494;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6" name="Google Shape;506;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7" name="Google Shape;507;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9" name="Google Shape;519;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1" name="Google Shape;531;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1" name="Shape 541"/>
        <p:cNvGrpSpPr/>
        <p:nvPr/>
      </p:nvGrpSpPr>
      <p:grpSpPr>
        <a:xfrm>
          <a:off x="0" y="0"/>
          <a:ext cx="0" cy="0"/>
          <a:chOff x="0" y="0"/>
          <a:chExt cx="0" cy="0"/>
        </a:xfrm>
      </p:grpSpPr>
      <p:sp>
        <p:nvSpPr>
          <p:cNvPr id="542" name="Google Shape;542;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3" name="Google Shape;543;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5" name="Google Shape;555;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5" name="Shape 565"/>
        <p:cNvGrpSpPr/>
        <p:nvPr/>
      </p:nvGrpSpPr>
      <p:grpSpPr>
        <a:xfrm>
          <a:off x="0" y="0"/>
          <a:ext cx="0" cy="0"/>
          <a:chOff x="0" y="0"/>
          <a:chExt cx="0" cy="0"/>
        </a:xfrm>
      </p:grpSpPr>
      <p:sp>
        <p:nvSpPr>
          <p:cNvPr id="566" name="Google Shape;566;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7" name="Google Shape;567;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7" name="Shape 577"/>
        <p:cNvGrpSpPr/>
        <p:nvPr/>
      </p:nvGrpSpPr>
      <p:grpSpPr>
        <a:xfrm>
          <a:off x="0" y="0"/>
          <a:ext cx="0" cy="0"/>
          <a:chOff x="0" y="0"/>
          <a:chExt cx="0" cy="0"/>
        </a:xfrm>
      </p:grpSpPr>
      <p:sp>
        <p:nvSpPr>
          <p:cNvPr id="578" name="Google Shape;578;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9" name="Google Shape;579;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9" name="Shape 589"/>
        <p:cNvGrpSpPr/>
        <p:nvPr/>
      </p:nvGrpSpPr>
      <p:grpSpPr>
        <a:xfrm>
          <a:off x="0" y="0"/>
          <a:ext cx="0" cy="0"/>
          <a:chOff x="0" y="0"/>
          <a:chExt cx="0" cy="0"/>
        </a:xfrm>
      </p:grpSpPr>
      <p:sp>
        <p:nvSpPr>
          <p:cNvPr id="590" name="Google Shape;590;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1" name="Google Shape;591;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1" name="Shape 601"/>
        <p:cNvGrpSpPr/>
        <p:nvPr/>
      </p:nvGrpSpPr>
      <p:grpSpPr>
        <a:xfrm>
          <a:off x="0" y="0"/>
          <a:ext cx="0" cy="0"/>
          <a:chOff x="0" y="0"/>
          <a:chExt cx="0" cy="0"/>
        </a:xfrm>
      </p:grpSpPr>
      <p:sp>
        <p:nvSpPr>
          <p:cNvPr id="602" name="Google Shape;602;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3" name="Google Shape;603;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3" name="Shape 613"/>
        <p:cNvGrpSpPr/>
        <p:nvPr/>
      </p:nvGrpSpPr>
      <p:grpSpPr>
        <a:xfrm>
          <a:off x="0" y="0"/>
          <a:ext cx="0" cy="0"/>
          <a:chOff x="0" y="0"/>
          <a:chExt cx="0" cy="0"/>
        </a:xfrm>
      </p:grpSpPr>
      <p:sp>
        <p:nvSpPr>
          <p:cNvPr id="614" name="Google Shape;614;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5" name="Google Shape;615;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5" name="Shape 625"/>
        <p:cNvGrpSpPr/>
        <p:nvPr/>
      </p:nvGrpSpPr>
      <p:grpSpPr>
        <a:xfrm>
          <a:off x="0" y="0"/>
          <a:ext cx="0" cy="0"/>
          <a:chOff x="0" y="0"/>
          <a:chExt cx="0" cy="0"/>
        </a:xfrm>
      </p:grpSpPr>
      <p:sp>
        <p:nvSpPr>
          <p:cNvPr id="626" name="Google Shape;626;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7" name="Google Shape;627;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7" name="Shape 637"/>
        <p:cNvGrpSpPr/>
        <p:nvPr/>
      </p:nvGrpSpPr>
      <p:grpSpPr>
        <a:xfrm>
          <a:off x="0" y="0"/>
          <a:ext cx="0" cy="0"/>
          <a:chOff x="0" y="0"/>
          <a:chExt cx="0" cy="0"/>
        </a:xfrm>
      </p:grpSpPr>
      <p:sp>
        <p:nvSpPr>
          <p:cNvPr id="638" name="Google Shape;638;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9" name="Google Shape;639;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9" name="Shape 649"/>
        <p:cNvGrpSpPr/>
        <p:nvPr/>
      </p:nvGrpSpPr>
      <p:grpSpPr>
        <a:xfrm>
          <a:off x="0" y="0"/>
          <a:ext cx="0" cy="0"/>
          <a:chOff x="0" y="0"/>
          <a:chExt cx="0" cy="0"/>
        </a:xfrm>
      </p:grpSpPr>
      <p:sp>
        <p:nvSpPr>
          <p:cNvPr id="650" name="Google Shape;650;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1" name="Google Shape;651;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1" name="Google Shape;661;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9" name="Shape 669"/>
        <p:cNvGrpSpPr/>
        <p:nvPr/>
      </p:nvGrpSpPr>
      <p:grpSpPr>
        <a:xfrm>
          <a:off x="0" y="0"/>
          <a:ext cx="0" cy="0"/>
          <a:chOff x="0" y="0"/>
          <a:chExt cx="0" cy="0"/>
        </a:xfrm>
      </p:grpSpPr>
      <p:sp>
        <p:nvSpPr>
          <p:cNvPr id="670" name="Google Shape;670;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1" name="Google Shape;671;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7" name="Shape 677"/>
        <p:cNvGrpSpPr/>
        <p:nvPr/>
      </p:nvGrpSpPr>
      <p:grpSpPr>
        <a:xfrm>
          <a:off x="0" y="0"/>
          <a:ext cx="0" cy="0"/>
          <a:chOff x="0" y="0"/>
          <a:chExt cx="0" cy="0"/>
        </a:xfrm>
      </p:grpSpPr>
      <p:sp>
        <p:nvSpPr>
          <p:cNvPr id="678" name="Google Shape;678;p4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9" name="Google Shape;679;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6" name="Shape 686"/>
        <p:cNvGrpSpPr/>
        <p:nvPr/>
      </p:nvGrpSpPr>
      <p:grpSpPr>
        <a:xfrm>
          <a:off x="0" y="0"/>
          <a:ext cx="0" cy="0"/>
          <a:chOff x="0" y="0"/>
          <a:chExt cx="0" cy="0"/>
        </a:xfrm>
      </p:grpSpPr>
      <p:sp>
        <p:nvSpPr>
          <p:cNvPr id="687" name="Google Shape;687;p4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8" name="Google Shape;688;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8" name="Shape 698"/>
        <p:cNvGrpSpPr/>
        <p:nvPr/>
      </p:nvGrpSpPr>
      <p:grpSpPr>
        <a:xfrm>
          <a:off x="0" y="0"/>
          <a:ext cx="0" cy="0"/>
          <a:chOff x="0" y="0"/>
          <a:chExt cx="0" cy="0"/>
        </a:xfrm>
      </p:grpSpPr>
      <p:sp>
        <p:nvSpPr>
          <p:cNvPr id="699" name="Google Shape;699;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00" name="Google Shape;700;p5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1" name="Google Shape;701;p5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52"/>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5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5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 name="Google Shape;20;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3" name="Shape 23"/>
        <p:cNvGrpSpPr/>
        <p:nvPr/>
      </p:nvGrpSpPr>
      <p:grpSpPr>
        <a:xfrm>
          <a:off x="0" y="0"/>
          <a:ext cx="0" cy="0"/>
          <a:chOff x="0" y="0"/>
          <a:chExt cx="0" cy="0"/>
        </a:xfrm>
      </p:grpSpPr>
      <p:sp>
        <p:nvSpPr>
          <p:cNvPr id="24" name="Google Shape;24;p54"/>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5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5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5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5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5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5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5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5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5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8" name="Shape 58"/>
        <p:cNvGrpSpPr/>
        <p:nvPr/>
      </p:nvGrpSpPr>
      <p:grpSpPr>
        <a:xfrm>
          <a:off x="0" y="0"/>
          <a:ext cx="0" cy="0"/>
          <a:chOff x="0" y="0"/>
          <a:chExt cx="0" cy="0"/>
        </a:xfrm>
      </p:grpSpPr>
      <p:sp>
        <p:nvSpPr>
          <p:cNvPr id="59" name="Google Shape;59;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2" name="Shape 62"/>
        <p:cNvGrpSpPr/>
        <p:nvPr/>
      </p:nvGrpSpPr>
      <p:grpSpPr>
        <a:xfrm>
          <a:off x="0" y="0"/>
          <a:ext cx="0" cy="0"/>
          <a:chOff x="0" y="0"/>
          <a:chExt cx="0" cy="0"/>
        </a:xfrm>
      </p:grpSpPr>
      <p:sp>
        <p:nvSpPr>
          <p:cNvPr id="63" name="Google Shape;63;p6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6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5" name="Google Shape;65;p6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6" name="Google Shape;66;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9" name="Shape 69"/>
        <p:cNvGrpSpPr/>
        <p:nvPr/>
      </p:nvGrpSpPr>
      <p:grpSpPr>
        <a:xfrm>
          <a:off x="0" y="0"/>
          <a:ext cx="0" cy="0"/>
          <a:chOff x="0" y="0"/>
          <a:chExt cx="0" cy="0"/>
        </a:xfrm>
      </p:grpSpPr>
      <p:sp>
        <p:nvSpPr>
          <p:cNvPr id="70" name="Google Shape;70;p6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62"/>
          <p:cNvSpPr/>
          <p:nvPr>
            <p:ph idx="2" type="pic"/>
          </p:nvPr>
        </p:nvSpPr>
        <p:spPr>
          <a:xfrm>
            <a:off x="5183188" y="987425"/>
            <a:ext cx="6172200" cy="4873625"/>
          </a:xfrm>
          <a:prstGeom prst="rect">
            <a:avLst/>
          </a:prstGeom>
          <a:noFill/>
          <a:ln>
            <a:noFill/>
          </a:ln>
        </p:spPr>
      </p:sp>
      <p:sp>
        <p:nvSpPr>
          <p:cNvPr id="72" name="Google Shape;72;p6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3" name="Google Shape;73;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6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6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9" name="Google Shape;79;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2" name="Shape 82"/>
        <p:cNvGrpSpPr/>
        <p:nvPr/>
      </p:nvGrpSpPr>
      <p:grpSpPr>
        <a:xfrm>
          <a:off x="0" y="0"/>
          <a:ext cx="0" cy="0"/>
          <a:chOff x="0" y="0"/>
          <a:chExt cx="0" cy="0"/>
        </a:xfrm>
      </p:grpSpPr>
      <p:sp>
        <p:nvSpPr>
          <p:cNvPr id="83" name="Google Shape;83;p6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6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theme" Target="../theme/theme1.xml"/><Relationship Id="rId14" Type="http://schemas.openxmlformats.org/officeDocument/2006/relationships/slideLayout" Target="../slideLayouts/slideLayout1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5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8.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jp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jp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jp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jp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jp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jp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jp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jp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7.png"/><Relationship Id="rId4" Type="http://schemas.openxmlformats.org/officeDocument/2006/relationships/image" Target="../media/image1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7.png"/><Relationship Id="rId4" Type="http://schemas.openxmlformats.org/officeDocument/2006/relationships/image" Target="../media/image15.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jp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7.png"/><Relationship Id="rId4" Type="http://schemas.openxmlformats.org/officeDocument/2006/relationships/image" Target="../media/image13.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7.png"/><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7.png"/><Relationship Id="rId4" Type="http://schemas.openxmlformats.org/officeDocument/2006/relationships/image" Target="../media/image13.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7.png"/><Relationship Id="rId4" Type="http://schemas.openxmlformats.org/officeDocument/2006/relationships/image" Target="../media/image13.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7.png"/><Relationship Id="rId4" Type="http://schemas.openxmlformats.org/officeDocument/2006/relationships/image" Target="../media/image13.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7.png"/><Relationship Id="rId4" Type="http://schemas.openxmlformats.org/officeDocument/2006/relationships/image" Target="../media/image13.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7.png"/><Relationship Id="rId4" Type="http://schemas.openxmlformats.org/officeDocument/2006/relationships/image" Target="../media/image13.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7.png"/><Relationship Id="rId4" Type="http://schemas.openxmlformats.org/officeDocument/2006/relationships/image" Target="../media/image1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7.png"/><Relationship Id="rId4" Type="http://schemas.openxmlformats.org/officeDocument/2006/relationships/image" Target="../media/image13.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jp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jp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33.jp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3.jp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3.jp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3.jp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3.jp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0.jp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7.png"/><Relationship Id="rId4" Type="http://schemas.openxmlformats.org/officeDocument/2006/relationships/image" Target="../media/image19.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1.jp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7.png"/><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2.jp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7.png"/><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7.png"/><Relationship Id="rId4" Type="http://schemas.openxmlformats.org/officeDocument/2006/relationships/image" Target="../media/image21.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7.png"/><Relationship Id="rId4" Type="http://schemas.openxmlformats.org/officeDocument/2006/relationships/image" Target="../media/image2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7.png"/><Relationship Id="rId4" Type="http://schemas.openxmlformats.org/officeDocument/2006/relationships/image" Target="../media/image2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7.png"/><Relationship Id="rId4" Type="http://schemas.openxmlformats.org/officeDocument/2006/relationships/image" Target="../media/image17.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7.png"/><Relationship Id="rId4" Type="http://schemas.openxmlformats.org/officeDocument/2006/relationships/image" Target="../media/image24.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24.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7.png"/><Relationship Id="rId4" Type="http://schemas.openxmlformats.org/officeDocument/2006/relationships/image" Target="../media/image3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7.png"/><Relationship Id="rId4" Type="http://schemas.openxmlformats.org/officeDocument/2006/relationships/image" Target="../media/image35.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7.png"/><Relationship Id="rId4" Type="http://schemas.openxmlformats.org/officeDocument/2006/relationships/image" Target="../media/image35.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7.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36.jp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7.png"/><Relationship Id="rId4" Type="http://schemas.openxmlformats.org/officeDocument/2006/relationships/image" Target="../media/image37.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7.png"/><Relationship Id="rId4" Type="http://schemas.openxmlformats.org/officeDocument/2006/relationships/hyperlink" Target="https://www.iasj.net/iasj/download/e4475d910a31904e" TargetMode="External"/><Relationship Id="rId5" Type="http://schemas.openxmlformats.org/officeDocument/2006/relationships/hyperlink" Target="https://ar.wikipedia.org/wiki/"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 Id="rId3" Type="http://schemas.openxmlformats.org/officeDocument/2006/relationships/image" Target="../media/image7.png"/><Relationship Id="rId4" Type="http://schemas.openxmlformats.org/officeDocument/2006/relationships/image" Target="../media/image28.jpg"/><Relationship Id="rId5" Type="http://schemas.openxmlformats.org/officeDocument/2006/relationships/image" Target="../media/image32.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0.xml"/><Relationship Id="rId3" Type="http://schemas.openxmlformats.org/officeDocument/2006/relationships/image" Target="../media/image30.png"/><Relationship Id="rId4" Type="http://schemas.openxmlformats.org/officeDocument/2006/relationships/image" Target="../media/image25.png"/><Relationship Id="rId5" Type="http://schemas.openxmlformats.org/officeDocument/2006/relationships/image" Target="../media/image7.png"/><Relationship Id="rId6" Type="http://schemas.openxmlformats.org/officeDocument/2006/relationships/image" Target="../media/image31.jpg"/><Relationship Id="rId7"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
          <p:cNvSpPr/>
          <p:nvPr/>
        </p:nvSpPr>
        <p:spPr>
          <a:xfrm>
            <a:off x="-1088056" y="-32067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4" name="Google Shape;94;p1"/>
          <p:cNvSpPr txBox="1"/>
          <p:nvPr/>
        </p:nvSpPr>
        <p:spPr>
          <a:xfrm>
            <a:off x="7844494" y="4165831"/>
            <a:ext cx="3694041"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600" u="none" cap="none" strike="noStrike">
                <a:solidFill>
                  <a:schemeClr val="lt1"/>
                </a:solidFill>
                <a:latin typeface="Times New Roman"/>
                <a:ea typeface="Times New Roman"/>
                <a:cs typeface="Times New Roman"/>
                <a:sym typeface="Times New Roman"/>
              </a:rPr>
              <a:t>د. أسماء رويعي</a:t>
            </a:r>
            <a:endParaRPr b="1" i="0" sz="3600" u="none" cap="none" strike="noStrike">
              <a:solidFill>
                <a:schemeClr val="lt1"/>
              </a:solidFill>
              <a:latin typeface="Times New Roman"/>
              <a:ea typeface="Times New Roman"/>
              <a:cs typeface="Times New Roman"/>
              <a:sym typeface="Times New Roman"/>
            </a:endParaRPr>
          </a:p>
        </p:txBody>
      </p:sp>
      <p:sp>
        <p:nvSpPr>
          <p:cNvPr id="95" name="Google Shape;95;p1"/>
          <p:cNvSpPr txBox="1"/>
          <p:nvPr/>
        </p:nvSpPr>
        <p:spPr>
          <a:xfrm>
            <a:off x="7304809" y="2003087"/>
            <a:ext cx="4594528" cy="14465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4400" u="none" cap="none" strike="noStrike">
                <a:solidFill>
                  <a:srgbClr val="00B0F0"/>
                </a:solidFill>
                <a:latin typeface="Times New Roman"/>
                <a:ea typeface="Times New Roman"/>
                <a:cs typeface="Times New Roman"/>
                <a:sym typeface="Times New Roman"/>
              </a:rPr>
              <a:t>مقرر قانون الخصوصية </a:t>
            </a:r>
            <a:endParaRPr/>
          </a:p>
          <a:p>
            <a:pPr indent="0" lvl="0" marL="0" marR="0" rtl="0" algn="ctr">
              <a:spcBef>
                <a:spcPts val="0"/>
              </a:spcBef>
              <a:spcAft>
                <a:spcPts val="0"/>
              </a:spcAft>
              <a:buNone/>
            </a:pPr>
            <a:r>
              <a:rPr b="1" lang="en-US" sz="4400">
                <a:solidFill>
                  <a:srgbClr val="00B0F0"/>
                </a:solidFill>
                <a:latin typeface="Times New Roman"/>
                <a:ea typeface="Times New Roman"/>
                <a:cs typeface="Times New Roman"/>
                <a:sym typeface="Times New Roman"/>
              </a:rPr>
              <a:t>وحماية البيانات</a:t>
            </a:r>
            <a:endParaRPr b="1" sz="4400">
              <a:solidFill>
                <a:srgbClr val="00B0F0"/>
              </a:solidFill>
              <a:latin typeface="Times New Roman"/>
              <a:ea typeface="Times New Roman"/>
              <a:cs typeface="Times New Roman"/>
              <a:sym typeface="Times New Roman"/>
            </a:endParaRPr>
          </a:p>
        </p:txBody>
      </p:sp>
      <p:sp>
        <p:nvSpPr>
          <p:cNvPr id="96" name="Google Shape;96;p1"/>
          <p:cNvSpPr/>
          <p:nvPr/>
        </p:nvSpPr>
        <p:spPr>
          <a:xfrm>
            <a:off x="6955862" y="4943160"/>
            <a:ext cx="4943475" cy="1446550"/>
          </a:xfrm>
          <a:prstGeom prst="roundRect">
            <a:avLst>
              <a:gd fmla="val 16667" name="adj"/>
            </a:avLst>
          </a:prstGeom>
          <a:solidFill>
            <a:schemeClr val="lt1"/>
          </a:solidFill>
          <a:ln cap="flat" cmpd="sng" w="12700">
            <a:solidFill>
              <a:srgbClr val="00B0F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rgbClr val="000000"/>
                </a:solidFill>
                <a:latin typeface="Times New Roman"/>
                <a:ea typeface="Times New Roman"/>
                <a:cs typeface="Times New Roman"/>
                <a:sym typeface="Times New Roman"/>
              </a:rPr>
              <a:t>المحاضرة الأولي</a:t>
            </a:r>
            <a:endParaRPr/>
          </a:p>
          <a:p>
            <a:pPr indent="0" lvl="0" marL="0" marR="0" rtl="0" algn="ctr">
              <a:spcBef>
                <a:spcPts val="0"/>
              </a:spcBef>
              <a:spcAft>
                <a:spcPts val="0"/>
              </a:spcAft>
              <a:buNone/>
            </a:pPr>
            <a:r>
              <a:rPr b="1" lang="en-US" sz="2800">
                <a:solidFill>
                  <a:srgbClr val="C00000"/>
                </a:solidFill>
                <a:latin typeface="Times New Roman"/>
                <a:ea typeface="Times New Roman"/>
                <a:cs typeface="Times New Roman"/>
                <a:sym typeface="Times New Roman"/>
              </a:rPr>
              <a:t>مدي إقرار الحق في الخصوصية</a:t>
            </a:r>
            <a:endParaRPr/>
          </a:p>
          <a:p>
            <a:pPr indent="0" lvl="0" marL="0" marR="0" rtl="0" algn="ctr">
              <a:spcBef>
                <a:spcPts val="0"/>
              </a:spcBef>
              <a:spcAft>
                <a:spcPts val="0"/>
              </a:spcAft>
              <a:buNone/>
            </a:pPr>
            <a:r>
              <a:rPr b="1" lang="en-US" sz="2800">
                <a:solidFill>
                  <a:srgbClr val="C00000"/>
                </a:solidFill>
                <a:latin typeface="Times New Roman"/>
                <a:ea typeface="Times New Roman"/>
                <a:cs typeface="Times New Roman"/>
                <a:sym typeface="Times New Roman"/>
              </a:rPr>
              <a:t> في الشريعة الإسلامية والدول الغربية</a:t>
            </a:r>
            <a:endParaRPr/>
          </a:p>
        </p:txBody>
      </p:sp>
      <p:pic>
        <p:nvPicPr>
          <p:cNvPr id="97" name="Google Shape;97;p1"/>
          <p:cNvPicPr preferRelativeResize="0"/>
          <p:nvPr/>
        </p:nvPicPr>
        <p:blipFill rotWithShape="1">
          <a:blip r:embed="rId3">
            <a:alphaModFix/>
          </a:blip>
          <a:srcRect b="0" l="0" r="0" t="0"/>
          <a:stretch/>
        </p:blipFill>
        <p:spPr>
          <a:xfrm>
            <a:off x="8796270" y="44450"/>
            <a:ext cx="2876694" cy="1357799"/>
          </a:xfrm>
          <a:prstGeom prst="rect">
            <a:avLst/>
          </a:prstGeom>
          <a:noFill/>
          <a:ln>
            <a:noFill/>
          </a:ln>
        </p:spPr>
      </p:pic>
      <p:sp>
        <p:nvSpPr>
          <p:cNvPr id="98" name="Google Shape;98;p1"/>
          <p:cNvSpPr txBox="1"/>
          <p:nvPr/>
        </p:nvSpPr>
        <p:spPr>
          <a:xfrm>
            <a:off x="8188222" y="3573168"/>
            <a:ext cx="2522447"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lt1"/>
                </a:solidFill>
                <a:latin typeface="Times New Roman"/>
                <a:ea typeface="Times New Roman"/>
                <a:cs typeface="Times New Roman"/>
                <a:sym typeface="Times New Roman"/>
              </a:rPr>
              <a:t>Law 621</a:t>
            </a:r>
            <a:endParaRPr sz="2400">
              <a:solidFill>
                <a:schemeClr val="lt1"/>
              </a:solidFill>
              <a:latin typeface="Times New Roman"/>
              <a:ea typeface="Times New Roman"/>
              <a:cs typeface="Times New Roman"/>
              <a:sym typeface="Times New Roman"/>
            </a:endParaRPr>
          </a:p>
        </p:txBody>
      </p:sp>
      <p:pic>
        <p:nvPicPr>
          <p:cNvPr descr="preencoded.png" id="99" name="Google Shape;99;p1"/>
          <p:cNvPicPr preferRelativeResize="0"/>
          <p:nvPr/>
        </p:nvPicPr>
        <p:blipFill rotWithShape="1">
          <a:blip r:embed="rId4">
            <a:alphaModFix/>
          </a:blip>
          <a:srcRect b="0" l="0" r="0" t="0"/>
          <a:stretch/>
        </p:blipFill>
        <p:spPr>
          <a:xfrm>
            <a:off x="-735893" y="-320675"/>
            <a:ext cx="7735448" cy="7804150"/>
          </a:xfrm>
          <a:prstGeom prst="ellipse">
            <a:avLst/>
          </a:prstGeom>
          <a:noFill/>
          <a:ln>
            <a:noFill/>
          </a:ln>
        </p:spPr>
      </p:pic>
      <p:pic>
        <p:nvPicPr>
          <p:cNvPr descr="الجرائم والعقوبات في نظام حماية البيانات الشخصية" id="100" name="Google Shape;100;p1"/>
          <p:cNvPicPr preferRelativeResize="0"/>
          <p:nvPr/>
        </p:nvPicPr>
        <p:blipFill rotWithShape="1">
          <a:blip r:embed="rId5">
            <a:alphaModFix/>
          </a:blip>
          <a:srcRect b="2083" l="51608" r="0" t="0"/>
          <a:stretch/>
        </p:blipFill>
        <p:spPr>
          <a:xfrm>
            <a:off x="0" y="1362372"/>
            <a:ext cx="3431295" cy="442159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2"/>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6" name="Google Shape;106;p2"/>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descr="الخصوصية في العلاقات الاجتماعية" id="107" name="Google Shape;107;p2"/>
          <p:cNvPicPr preferRelativeResize="0"/>
          <p:nvPr/>
        </p:nvPicPr>
        <p:blipFill rotWithShape="1">
          <a:blip r:embed="rId3">
            <a:alphaModFix/>
          </a:blip>
          <a:srcRect b="0" l="0" r="0" t="0"/>
          <a:stretch/>
        </p:blipFill>
        <p:spPr>
          <a:xfrm>
            <a:off x="1314450" y="1657351"/>
            <a:ext cx="9067800" cy="3987806"/>
          </a:xfrm>
          <a:prstGeom prst="rect">
            <a:avLst/>
          </a:prstGeom>
          <a:noFill/>
          <a:ln>
            <a:noFill/>
          </a:ln>
        </p:spPr>
      </p:pic>
      <p:sp>
        <p:nvSpPr>
          <p:cNvPr id="108" name="Google Shape;108;p2"/>
          <p:cNvSpPr/>
          <p:nvPr/>
        </p:nvSpPr>
        <p:spPr>
          <a:xfrm>
            <a:off x="1517064" y="2084569"/>
            <a:ext cx="1542747" cy="981075"/>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9" name="Google Shape;109;p2"/>
          <p:cNvSpPr txBox="1"/>
          <p:nvPr/>
        </p:nvSpPr>
        <p:spPr>
          <a:xfrm>
            <a:off x="1469417" y="2354655"/>
            <a:ext cx="1638039" cy="584775"/>
          </a:xfrm>
          <a:prstGeom prst="rect">
            <a:avLst/>
          </a:prstGeom>
          <a:noFill/>
          <a:ln>
            <a:noFill/>
          </a:ln>
        </p:spPr>
        <p:txBody>
          <a:bodyPr anchorCtr="0" anchor="t" bIns="45700" lIns="91425" spcFirstLastPara="1" rIns="91425" wrap="square" tIns="45700">
            <a:spAutoFit/>
          </a:bodyPr>
          <a:lstStyle/>
          <a:p>
            <a:pPr indent="-457200" lvl="0" marL="457200" marR="0" rtl="1" algn="r">
              <a:spcBef>
                <a:spcPts val="0"/>
              </a:spcBef>
              <a:spcAft>
                <a:spcPts val="0"/>
              </a:spcAft>
              <a:buClr>
                <a:schemeClr val="lt1"/>
              </a:buClr>
              <a:buSzPts val="3200"/>
              <a:buFont typeface="Arial"/>
              <a:buChar char="•"/>
            </a:pPr>
            <a:r>
              <a:rPr b="1" lang="en-US" sz="3200">
                <a:solidFill>
                  <a:schemeClr val="lt1"/>
                </a:solidFill>
                <a:latin typeface="Times New Roman"/>
                <a:ea typeface="Times New Roman"/>
                <a:cs typeface="Times New Roman"/>
                <a:sym typeface="Times New Roman"/>
              </a:rPr>
              <a:t>تمهيد:</a:t>
            </a:r>
            <a:endParaRPr sz="3200">
              <a:solidFill>
                <a:schemeClr val="lt1"/>
              </a:solidFill>
              <a:latin typeface="Times New Roman"/>
              <a:ea typeface="Times New Roman"/>
              <a:cs typeface="Times New Roman"/>
              <a:sym typeface="Times New Roman"/>
            </a:endParaRPr>
          </a:p>
        </p:txBody>
      </p:sp>
      <p:pic>
        <p:nvPicPr>
          <p:cNvPr id="110" name="Google Shape;110;p2"/>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111" name="Google Shape;111;p2"/>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2" name="Google Shape;112;p2"/>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3"/>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8" name="Google Shape;118;p3"/>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descr="الخصوصية في العلاقات الاجتماعية" id="119" name="Google Shape;119;p3"/>
          <p:cNvPicPr preferRelativeResize="0"/>
          <p:nvPr/>
        </p:nvPicPr>
        <p:blipFill rotWithShape="1">
          <a:blip r:embed="rId3">
            <a:alphaModFix/>
          </a:blip>
          <a:srcRect b="0" l="0" r="0" t="0"/>
          <a:stretch/>
        </p:blipFill>
        <p:spPr>
          <a:xfrm>
            <a:off x="1314450" y="1657351"/>
            <a:ext cx="9067800" cy="3987806"/>
          </a:xfrm>
          <a:prstGeom prst="rect">
            <a:avLst/>
          </a:prstGeom>
          <a:noFill/>
          <a:ln>
            <a:noFill/>
          </a:ln>
        </p:spPr>
      </p:pic>
      <p:sp>
        <p:nvSpPr>
          <p:cNvPr id="120" name="Google Shape;120;p3"/>
          <p:cNvSpPr/>
          <p:nvPr/>
        </p:nvSpPr>
        <p:spPr>
          <a:xfrm>
            <a:off x="1819527" y="2164363"/>
            <a:ext cx="8391776" cy="1275367"/>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1" name="Google Shape;121;p3"/>
          <p:cNvSpPr txBox="1"/>
          <p:nvPr/>
        </p:nvSpPr>
        <p:spPr>
          <a:xfrm>
            <a:off x="1819526" y="2263437"/>
            <a:ext cx="8391777" cy="156966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en-US" sz="3200">
                <a:solidFill>
                  <a:srgbClr val="000000"/>
                </a:solidFill>
                <a:latin typeface="Times New Roman"/>
                <a:ea typeface="Times New Roman"/>
                <a:cs typeface="Times New Roman"/>
                <a:sym typeface="Times New Roman"/>
              </a:rPr>
              <a:t>       </a:t>
            </a:r>
            <a:r>
              <a:rPr b="1" lang="en-US" sz="3200">
                <a:solidFill>
                  <a:srgbClr val="000000"/>
                </a:solidFill>
                <a:highlight>
                  <a:srgbClr val="FFFF00"/>
                </a:highlight>
                <a:latin typeface="Times New Roman"/>
                <a:ea typeface="Times New Roman"/>
                <a:cs typeface="Times New Roman"/>
                <a:sym typeface="Times New Roman"/>
              </a:rPr>
              <a:t>وقد تعرض الحق في الخصوصية إلى أزمة عامة ترجع بوجه خاص إلي العاملين الآتيين:</a:t>
            </a:r>
            <a:endParaRPr sz="2800">
              <a:solidFill>
                <a:schemeClr val="dk1"/>
              </a:solidFill>
              <a:latin typeface="Times New Roman"/>
              <a:ea typeface="Times New Roman"/>
              <a:cs typeface="Times New Roman"/>
              <a:sym typeface="Times New Roman"/>
            </a:endParaRPr>
          </a:p>
          <a:p>
            <a:pPr indent="0" lvl="0" marL="0" marR="0" rtl="1" algn="r">
              <a:spcBef>
                <a:spcPts val="0"/>
              </a:spcBef>
              <a:spcAft>
                <a:spcPts val="0"/>
              </a:spcAft>
              <a:buNone/>
            </a:pPr>
            <a:r>
              <a:rPr lang="en-US" sz="3200">
                <a:solidFill>
                  <a:srgbClr val="000000"/>
                </a:solidFill>
                <a:latin typeface="Calibri"/>
                <a:ea typeface="Calibri"/>
                <a:cs typeface="Calibri"/>
                <a:sym typeface="Calibri"/>
              </a:rPr>
              <a:t> </a:t>
            </a:r>
            <a:r>
              <a:rPr lang="en-US" sz="3200">
                <a:solidFill>
                  <a:schemeClr val="lt1"/>
                </a:solidFill>
                <a:latin typeface="Calibri"/>
                <a:ea typeface="Calibri"/>
                <a:cs typeface="Calibri"/>
                <a:sym typeface="Calibri"/>
              </a:rPr>
              <a:t>. </a:t>
            </a:r>
            <a:endParaRPr sz="3200">
              <a:solidFill>
                <a:schemeClr val="lt1"/>
              </a:solidFill>
              <a:latin typeface="Times New Roman"/>
              <a:ea typeface="Times New Roman"/>
              <a:cs typeface="Times New Roman"/>
              <a:sym typeface="Times New Roman"/>
            </a:endParaRPr>
          </a:p>
        </p:txBody>
      </p:sp>
      <p:pic>
        <p:nvPicPr>
          <p:cNvPr id="122" name="Google Shape;122;p3"/>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123" name="Google Shape;123;p3"/>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4" name="Google Shape;124;p3"/>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4"/>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0" name="Google Shape;130;p4"/>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descr="الخصوصية في العلاقات الاجتماعية" id="131" name="Google Shape;131;p4"/>
          <p:cNvPicPr preferRelativeResize="0"/>
          <p:nvPr/>
        </p:nvPicPr>
        <p:blipFill rotWithShape="1">
          <a:blip r:embed="rId3">
            <a:alphaModFix/>
          </a:blip>
          <a:srcRect b="0" l="0" r="0" t="0"/>
          <a:stretch/>
        </p:blipFill>
        <p:spPr>
          <a:xfrm>
            <a:off x="1314450" y="1657351"/>
            <a:ext cx="9067800" cy="3987806"/>
          </a:xfrm>
          <a:prstGeom prst="rect">
            <a:avLst/>
          </a:prstGeom>
          <a:noFill/>
          <a:ln>
            <a:noFill/>
          </a:ln>
        </p:spPr>
      </p:pic>
      <p:sp>
        <p:nvSpPr>
          <p:cNvPr id="132" name="Google Shape;132;p4"/>
          <p:cNvSpPr/>
          <p:nvPr/>
        </p:nvSpPr>
        <p:spPr>
          <a:xfrm>
            <a:off x="1819275" y="2182429"/>
            <a:ext cx="8536205" cy="2665795"/>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3" name="Google Shape;133;p4"/>
          <p:cNvSpPr txBox="1"/>
          <p:nvPr/>
        </p:nvSpPr>
        <p:spPr>
          <a:xfrm>
            <a:off x="2163077" y="2397948"/>
            <a:ext cx="7848600" cy="2062103"/>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en-US" sz="3200">
                <a:solidFill>
                  <a:srgbClr val="000000"/>
                </a:solidFill>
                <a:latin typeface="Calibri"/>
                <a:ea typeface="Calibri"/>
                <a:cs typeface="Calibri"/>
                <a:sym typeface="Calibri"/>
              </a:rPr>
              <a:t>     ومجمل القول أن الحق في الخصوصية حق يتقرر للناس كافة، </a:t>
            </a:r>
            <a:r>
              <a:rPr lang="en-US" sz="3200">
                <a:solidFill>
                  <a:srgbClr val="000000"/>
                </a:solidFill>
                <a:highlight>
                  <a:srgbClr val="FFFF00"/>
                </a:highlight>
                <a:latin typeface="Calibri"/>
                <a:ea typeface="Calibri"/>
                <a:cs typeface="Calibri"/>
                <a:sym typeface="Calibri"/>
              </a:rPr>
              <a:t>العادي منهم والمشهور</a:t>
            </a:r>
            <a:r>
              <a:rPr lang="en-US" sz="3200">
                <a:solidFill>
                  <a:srgbClr val="000000"/>
                </a:solidFill>
                <a:latin typeface="Calibri"/>
                <a:ea typeface="Calibri"/>
                <a:cs typeface="Calibri"/>
                <a:sym typeface="Calibri"/>
              </a:rPr>
              <a:t>، </a:t>
            </a:r>
            <a:r>
              <a:rPr lang="en-US" sz="3200">
                <a:solidFill>
                  <a:srgbClr val="000000"/>
                </a:solidFill>
                <a:highlight>
                  <a:srgbClr val="FFFF00"/>
                </a:highlight>
                <a:latin typeface="Calibri"/>
                <a:ea typeface="Calibri"/>
                <a:cs typeface="Calibri"/>
                <a:sym typeface="Calibri"/>
              </a:rPr>
              <a:t>والباقي منهم على قيد الحياة أو المتوف</a:t>
            </a:r>
            <a:r>
              <a:rPr lang="en-US" sz="3200">
                <a:solidFill>
                  <a:srgbClr val="000000"/>
                </a:solidFill>
                <a:latin typeface="Calibri"/>
                <a:ea typeface="Calibri"/>
                <a:cs typeface="Calibri"/>
                <a:sym typeface="Calibri"/>
              </a:rPr>
              <a:t>ى، فهي لكل منهم تمثل ميدانا من الميادين الهامة، وتكون من ثم محلا للحماية القانونية.</a:t>
            </a:r>
            <a:endParaRPr sz="3200">
              <a:solidFill>
                <a:schemeClr val="lt1"/>
              </a:solidFill>
              <a:latin typeface="Times New Roman"/>
              <a:ea typeface="Times New Roman"/>
              <a:cs typeface="Times New Roman"/>
              <a:sym typeface="Times New Roman"/>
            </a:endParaRPr>
          </a:p>
        </p:txBody>
      </p:sp>
      <p:pic>
        <p:nvPicPr>
          <p:cNvPr id="134" name="Google Shape;134;p4"/>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135" name="Google Shape;135;p4"/>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36" name="Google Shape;136;p4"/>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5"/>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42" name="Google Shape;142;p5"/>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الخصوصية في العلاقات الاجتماعية" id="143" name="Google Shape;143;p5"/>
          <p:cNvPicPr preferRelativeResize="0"/>
          <p:nvPr/>
        </p:nvPicPr>
        <p:blipFill rotWithShape="1">
          <a:blip r:embed="rId3">
            <a:alphaModFix/>
          </a:blip>
          <a:srcRect b="0" l="0" r="0" t="0"/>
          <a:stretch/>
        </p:blipFill>
        <p:spPr>
          <a:xfrm>
            <a:off x="1314450" y="1657351"/>
            <a:ext cx="9067800" cy="3987806"/>
          </a:xfrm>
          <a:prstGeom prst="rect">
            <a:avLst/>
          </a:prstGeom>
          <a:noFill/>
          <a:ln>
            <a:noFill/>
          </a:ln>
        </p:spPr>
      </p:pic>
      <p:sp>
        <p:nvSpPr>
          <p:cNvPr id="144" name="Google Shape;144;p5"/>
          <p:cNvSpPr/>
          <p:nvPr/>
        </p:nvSpPr>
        <p:spPr>
          <a:xfrm>
            <a:off x="1562100" y="2164363"/>
            <a:ext cx="8649203" cy="2312387"/>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45" name="Google Shape;145;p5"/>
          <p:cNvSpPr txBox="1"/>
          <p:nvPr/>
        </p:nvSpPr>
        <p:spPr>
          <a:xfrm>
            <a:off x="1819526" y="2263437"/>
            <a:ext cx="8391777" cy="2062103"/>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en-US" sz="3200">
                <a:solidFill>
                  <a:srgbClr val="000000"/>
                </a:solidFill>
                <a:latin typeface="Times New Roman"/>
                <a:ea typeface="Times New Roman"/>
                <a:cs typeface="Times New Roman"/>
                <a:sym typeface="Times New Roman"/>
              </a:rPr>
              <a:t>      يجب أن ننوه في بداية الأمر علي </a:t>
            </a:r>
            <a:r>
              <a:rPr lang="en-US" sz="3200">
                <a:solidFill>
                  <a:srgbClr val="000000"/>
                </a:solidFill>
                <a:highlight>
                  <a:srgbClr val="FFFF00"/>
                </a:highlight>
                <a:latin typeface="Times New Roman"/>
                <a:ea typeface="Times New Roman"/>
                <a:cs typeface="Times New Roman"/>
                <a:sym typeface="Times New Roman"/>
              </a:rPr>
              <a:t>إن الاعتراف بالحق في الخصوصية لا يعني مطلقا أن للفرد حقوقا تعلو علي حقوق الجماعة،</a:t>
            </a:r>
            <a:r>
              <a:rPr lang="en-US" sz="3200">
                <a:solidFill>
                  <a:srgbClr val="000000"/>
                </a:solidFill>
                <a:latin typeface="Times New Roman"/>
                <a:ea typeface="Times New Roman"/>
                <a:cs typeface="Times New Roman"/>
                <a:sym typeface="Times New Roman"/>
              </a:rPr>
              <a:t> وإنما يعني ذلك أن الفرد حينما يشعر بأن حياته مصونة لا تمس، وكذلك أسراره فإنه يستطيع أن يثبت ذاته.</a:t>
            </a:r>
            <a:endParaRPr sz="2800">
              <a:solidFill>
                <a:schemeClr val="dk1"/>
              </a:solidFill>
              <a:latin typeface="Times New Roman"/>
              <a:ea typeface="Times New Roman"/>
              <a:cs typeface="Times New Roman"/>
              <a:sym typeface="Times New Roman"/>
            </a:endParaRPr>
          </a:p>
        </p:txBody>
      </p:sp>
      <p:pic>
        <p:nvPicPr>
          <p:cNvPr id="146" name="Google Shape;146;p5"/>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147" name="Google Shape;147;p5"/>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148" name="Google Shape;148;p5"/>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6"/>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4" name="Google Shape;154;p6"/>
          <p:cNvSpPr/>
          <p:nvPr/>
        </p:nvSpPr>
        <p:spPr>
          <a:xfrm>
            <a:off x="1170273" y="1545190"/>
            <a:ext cx="9745377"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5" name="Google Shape;155;p6"/>
          <p:cNvSpPr txBox="1"/>
          <p:nvPr/>
        </p:nvSpPr>
        <p:spPr>
          <a:xfrm>
            <a:off x="1819526" y="2263437"/>
            <a:ext cx="8391777" cy="584775"/>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Clr>
                <a:srgbClr val="000000"/>
              </a:buClr>
              <a:buSzPts val="3200"/>
              <a:buFont typeface="Times New Roman"/>
              <a:buNone/>
            </a:pPr>
            <a:r>
              <a:rPr b="0" i="0" lang="en-US" sz="3200" u="none" cap="none" strike="noStrike">
                <a:solidFill>
                  <a:srgbClr val="000000"/>
                </a:solidFill>
                <a:latin typeface="Times New Roman"/>
                <a:ea typeface="Times New Roman"/>
                <a:cs typeface="Times New Roman"/>
                <a:sym typeface="Times New Roman"/>
              </a:rPr>
              <a:t>     </a:t>
            </a:r>
            <a:endParaRPr b="0" i="0" sz="2800" u="none" cap="none" strike="noStrike">
              <a:solidFill>
                <a:srgbClr val="000000"/>
              </a:solidFill>
              <a:latin typeface="Times New Roman"/>
              <a:ea typeface="Times New Roman"/>
              <a:cs typeface="Times New Roman"/>
              <a:sym typeface="Times New Roman"/>
            </a:endParaRPr>
          </a:p>
        </p:txBody>
      </p:sp>
      <p:pic>
        <p:nvPicPr>
          <p:cNvPr id="156" name="Google Shape;156;p6"/>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157" name="Google Shape;157;p6"/>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158" name="Google Shape;158;p6"/>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159" name="Google Shape;159;p6"/>
          <p:cNvGrpSpPr/>
          <p:nvPr/>
        </p:nvGrpSpPr>
        <p:grpSpPr>
          <a:xfrm>
            <a:off x="1410971" y="1744386"/>
            <a:ext cx="9104551" cy="4088858"/>
            <a:chOff x="-669723" y="406875"/>
            <a:chExt cx="9104551" cy="4088858"/>
          </a:xfrm>
        </p:grpSpPr>
        <p:sp>
          <p:nvSpPr>
            <p:cNvPr id="160" name="Google Shape;160;p6"/>
            <p:cNvSpPr/>
            <p:nvPr/>
          </p:nvSpPr>
          <p:spPr>
            <a:xfrm rot="-2400000">
              <a:off x="-401836" y="1769019"/>
              <a:ext cx="3096979" cy="1960726"/>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6"/>
            <p:cNvSpPr txBox="1"/>
            <p:nvPr/>
          </p:nvSpPr>
          <p:spPr>
            <a:xfrm rot="-2400000">
              <a:off x="-275359" y="1853537"/>
              <a:ext cx="2905549" cy="1865011"/>
            </a:xfrm>
            <a:prstGeom prst="rect">
              <a:avLst/>
            </a:prstGeom>
            <a:noFill/>
            <a:ln>
              <a:noFill/>
            </a:ln>
          </p:spPr>
          <p:txBody>
            <a:bodyPr anchorCtr="0" anchor="ctr" bIns="34275" lIns="102850" spcFirstLastPara="1" rIns="102850" wrap="square" tIns="34275">
              <a:noAutofit/>
            </a:bodyPr>
            <a:lstStyle/>
            <a:p>
              <a:pPr indent="0" lvl="0" marL="0" marR="0" rtl="0" algn="ctr">
                <a:lnSpc>
                  <a:spcPct val="90000"/>
                </a:lnSpc>
                <a:spcBef>
                  <a:spcPts val="0"/>
                </a:spcBef>
                <a:spcAft>
                  <a:spcPts val="0"/>
                </a:spcAft>
                <a:buClr>
                  <a:schemeClr val="lt1"/>
                </a:buClr>
                <a:buSzPts val="2700"/>
                <a:buFont typeface="Calibri"/>
                <a:buNone/>
              </a:pPr>
              <a:r>
                <a:rPr b="1" lang="en-US" sz="2700">
                  <a:solidFill>
                    <a:schemeClr val="lt1"/>
                  </a:solidFill>
                  <a:latin typeface="Calibri"/>
                  <a:ea typeface="Calibri"/>
                  <a:cs typeface="Calibri"/>
                  <a:sym typeface="Calibri"/>
                </a:rPr>
                <a:t>المحور الثاني</a:t>
              </a:r>
              <a:endParaRPr/>
            </a:p>
            <a:p>
              <a:pPr indent="0" lvl="0" marL="0" marR="0" rtl="0" algn="ctr">
                <a:lnSpc>
                  <a:spcPct val="90000"/>
                </a:lnSpc>
                <a:spcBef>
                  <a:spcPts val="945"/>
                </a:spcBef>
                <a:spcAft>
                  <a:spcPts val="0"/>
                </a:spcAft>
                <a:buClr>
                  <a:schemeClr val="lt1"/>
                </a:buClr>
                <a:buSzPts val="2700"/>
                <a:buFont typeface="Calibri"/>
                <a:buNone/>
              </a:pPr>
              <a:r>
                <a:rPr b="1" lang="en-US" sz="2700">
                  <a:solidFill>
                    <a:schemeClr val="lt1"/>
                  </a:solidFill>
                  <a:latin typeface="Calibri"/>
                  <a:ea typeface="Calibri"/>
                  <a:cs typeface="Calibri"/>
                  <a:sym typeface="Calibri"/>
                </a:rPr>
                <a:t>مدي إقرار الحق في الخصوصية في الدول الغربية</a:t>
              </a:r>
              <a:endParaRPr b="1" sz="2700">
                <a:solidFill>
                  <a:schemeClr val="lt1"/>
                </a:solidFill>
                <a:latin typeface="Calibri"/>
                <a:ea typeface="Calibri"/>
                <a:cs typeface="Calibri"/>
                <a:sym typeface="Calibri"/>
              </a:endParaRPr>
            </a:p>
          </p:txBody>
        </p:sp>
        <p:sp>
          <p:nvSpPr>
            <p:cNvPr id="162" name="Google Shape;162;p6"/>
            <p:cNvSpPr/>
            <p:nvPr/>
          </p:nvSpPr>
          <p:spPr>
            <a:xfrm>
              <a:off x="2677942" y="406875"/>
              <a:ext cx="2305260" cy="1498419"/>
            </a:xfrm>
            <a:prstGeom prst="round2SameRect">
              <a:avLst>
                <a:gd fmla="val 16667" name="adj1"/>
                <a:gd fmla="val 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6"/>
            <p:cNvSpPr txBox="1"/>
            <p:nvPr/>
          </p:nvSpPr>
          <p:spPr>
            <a:xfrm>
              <a:off x="2751089" y="480022"/>
              <a:ext cx="2158966" cy="1425272"/>
            </a:xfrm>
            <a:prstGeom prst="rect">
              <a:avLst/>
            </a:prstGeom>
            <a:noFill/>
            <a:ln>
              <a:noFill/>
            </a:ln>
          </p:spPr>
          <p:txBody>
            <a:bodyPr anchorCtr="0" anchor="ctr" bIns="34275" lIns="102850" spcFirstLastPara="1" rIns="102850" wrap="square" tIns="34275">
              <a:noAutofit/>
            </a:bodyPr>
            <a:lstStyle/>
            <a:p>
              <a:pPr indent="0" lvl="0" marL="0" marR="0" rtl="0" algn="ctr">
                <a:lnSpc>
                  <a:spcPct val="90000"/>
                </a:lnSpc>
                <a:spcBef>
                  <a:spcPts val="0"/>
                </a:spcBef>
                <a:spcAft>
                  <a:spcPts val="0"/>
                </a:spcAft>
                <a:buClr>
                  <a:schemeClr val="lt1"/>
                </a:buClr>
                <a:buSzPts val="2700"/>
                <a:buFont typeface="Calibri"/>
                <a:buNone/>
              </a:pPr>
              <a:r>
                <a:rPr b="1" i="0" lang="en-US" sz="2700">
                  <a:solidFill>
                    <a:schemeClr val="lt1"/>
                  </a:solidFill>
                  <a:latin typeface="Calibri"/>
                  <a:ea typeface="Calibri"/>
                  <a:cs typeface="Calibri"/>
                  <a:sym typeface="Calibri"/>
                </a:rPr>
                <a:t>محاور المحاضرة</a:t>
              </a:r>
              <a:endParaRPr b="1" sz="2700">
                <a:solidFill>
                  <a:schemeClr val="lt1"/>
                </a:solidFill>
                <a:latin typeface="Calibri"/>
                <a:ea typeface="Calibri"/>
                <a:cs typeface="Calibri"/>
                <a:sym typeface="Calibri"/>
              </a:endParaRPr>
            </a:p>
          </p:txBody>
        </p:sp>
        <p:sp>
          <p:nvSpPr>
            <p:cNvPr id="164" name="Google Shape;164;p6"/>
            <p:cNvSpPr/>
            <p:nvPr/>
          </p:nvSpPr>
          <p:spPr>
            <a:xfrm rot="2400000">
              <a:off x="5095705" y="1791658"/>
              <a:ext cx="3129736" cy="1790626"/>
            </a:xfrm>
            <a:prstGeom prst="round2SameRect">
              <a:avLst>
                <a:gd fmla="val 16667" name="adj1"/>
                <a:gd fmla="val 0" name="adj2"/>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6"/>
            <p:cNvSpPr txBox="1"/>
            <p:nvPr/>
          </p:nvSpPr>
          <p:spPr>
            <a:xfrm rot="2400000">
              <a:off x="5155023" y="1868844"/>
              <a:ext cx="2954914" cy="1703215"/>
            </a:xfrm>
            <a:prstGeom prst="rect">
              <a:avLst/>
            </a:prstGeom>
            <a:noFill/>
            <a:ln>
              <a:noFill/>
            </a:ln>
          </p:spPr>
          <p:txBody>
            <a:bodyPr anchorCtr="0" anchor="ctr" bIns="34275" lIns="102850" spcFirstLastPara="1" rIns="102850" wrap="square" tIns="34275">
              <a:noAutofit/>
            </a:bodyPr>
            <a:lstStyle/>
            <a:p>
              <a:pPr indent="0" lvl="0" marL="0" marR="0" rtl="0" algn="ctr">
                <a:lnSpc>
                  <a:spcPct val="90000"/>
                </a:lnSpc>
                <a:spcBef>
                  <a:spcPts val="0"/>
                </a:spcBef>
                <a:spcAft>
                  <a:spcPts val="0"/>
                </a:spcAft>
                <a:buClr>
                  <a:schemeClr val="lt1"/>
                </a:buClr>
                <a:buSzPts val="2700"/>
                <a:buFont typeface="Calibri"/>
                <a:buNone/>
              </a:pPr>
              <a:r>
                <a:rPr b="1" lang="en-US" sz="2700">
                  <a:solidFill>
                    <a:schemeClr val="lt1"/>
                  </a:solidFill>
                  <a:latin typeface="Calibri"/>
                  <a:ea typeface="Calibri"/>
                  <a:cs typeface="Calibri"/>
                  <a:sym typeface="Calibri"/>
                </a:rPr>
                <a:t>المحور الأول</a:t>
              </a:r>
              <a:endParaRPr/>
            </a:p>
            <a:p>
              <a:pPr indent="0" lvl="0" marL="0" marR="0" rtl="0" algn="ctr">
                <a:lnSpc>
                  <a:spcPct val="90000"/>
                </a:lnSpc>
                <a:spcBef>
                  <a:spcPts val="945"/>
                </a:spcBef>
                <a:spcAft>
                  <a:spcPts val="0"/>
                </a:spcAft>
                <a:buClr>
                  <a:schemeClr val="lt1"/>
                </a:buClr>
                <a:buSzPts val="2700"/>
                <a:buFont typeface="Calibri"/>
                <a:buNone/>
              </a:pPr>
              <a:r>
                <a:rPr b="1" lang="en-US" sz="2700">
                  <a:solidFill>
                    <a:schemeClr val="lt1"/>
                  </a:solidFill>
                  <a:latin typeface="Calibri"/>
                  <a:ea typeface="Calibri"/>
                  <a:cs typeface="Calibri"/>
                  <a:sym typeface="Calibri"/>
                </a:rPr>
                <a:t>مدي إقرار الحق في الخصوصية في الشريعة الإسلامية</a:t>
              </a:r>
              <a:endParaRPr b="1" sz="2700">
                <a:solidFill>
                  <a:schemeClr val="lt1"/>
                </a:solidFill>
                <a:latin typeface="Calibri"/>
                <a:ea typeface="Calibri"/>
                <a:cs typeface="Calibri"/>
                <a:sym typeface="Calibri"/>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7"/>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2" name="Google Shape;172;p7"/>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descr="مفهوم حقوق الإنسان في الشريعة الاسلامية" id="173" name="Google Shape;173;p7"/>
          <p:cNvPicPr preferRelativeResize="0"/>
          <p:nvPr/>
        </p:nvPicPr>
        <p:blipFill rotWithShape="1">
          <a:blip r:embed="rId3">
            <a:alphaModFix/>
          </a:blip>
          <a:srcRect b="0" l="0" r="0" t="0"/>
          <a:stretch/>
        </p:blipFill>
        <p:spPr>
          <a:xfrm>
            <a:off x="4410075" y="1071238"/>
            <a:ext cx="6294383" cy="4396112"/>
          </a:xfrm>
          <a:prstGeom prst="rect">
            <a:avLst/>
          </a:prstGeom>
          <a:solidFill>
            <a:srgbClr val="ECECEC"/>
          </a:solidFill>
          <a:ln cap="rnd" cmpd="sng" w="190500">
            <a:solidFill>
              <a:srgbClr val="FFFFFF"/>
            </a:solidFill>
            <a:prstDash val="solid"/>
            <a:round/>
            <a:headEnd len="sm" w="sm" type="none"/>
            <a:tailEnd len="sm" w="sm" type="none"/>
          </a:ln>
          <a:effectLst>
            <a:outerShdw blurRad="36195" rotWithShape="0" algn="tl" dir="11400000" dist="12700">
              <a:srgbClr val="000000">
                <a:alpha val="32941"/>
              </a:srgbClr>
            </a:outerShdw>
          </a:effectLst>
        </p:spPr>
      </p:pic>
      <p:sp>
        <p:nvSpPr>
          <p:cNvPr id="174" name="Google Shape;174;p7"/>
          <p:cNvSpPr/>
          <p:nvPr/>
        </p:nvSpPr>
        <p:spPr>
          <a:xfrm>
            <a:off x="1487542" y="2759420"/>
            <a:ext cx="4238625" cy="1624907"/>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5" name="Google Shape;175;p7"/>
          <p:cNvSpPr txBox="1"/>
          <p:nvPr/>
        </p:nvSpPr>
        <p:spPr>
          <a:xfrm>
            <a:off x="1464657" y="2674947"/>
            <a:ext cx="4238625" cy="150810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en-US" sz="3600">
                <a:solidFill>
                  <a:srgbClr val="FF0000"/>
                </a:solidFill>
                <a:latin typeface="Times New Roman"/>
                <a:ea typeface="Times New Roman"/>
                <a:cs typeface="Times New Roman"/>
                <a:sym typeface="Times New Roman"/>
              </a:rPr>
              <a:t>المحور الأول </a:t>
            </a:r>
            <a:endParaRPr/>
          </a:p>
          <a:p>
            <a:pPr indent="0" lvl="0" marL="0" marR="0" rtl="1" algn="just">
              <a:spcBef>
                <a:spcPts val="0"/>
              </a:spcBef>
              <a:spcAft>
                <a:spcPts val="0"/>
              </a:spcAft>
              <a:buNone/>
            </a:pPr>
            <a:r>
              <a:rPr b="1" lang="en-US" sz="2800">
                <a:solidFill>
                  <a:srgbClr val="000000"/>
                </a:solidFill>
                <a:latin typeface="Times New Roman"/>
                <a:ea typeface="Times New Roman"/>
                <a:cs typeface="Times New Roman"/>
                <a:sym typeface="Times New Roman"/>
              </a:rPr>
              <a:t>  مدي إقرار الحق في الخصوصية في الشريعة الإسلامية:</a:t>
            </a:r>
            <a:endParaRPr sz="2800">
              <a:solidFill>
                <a:srgbClr val="000000"/>
              </a:solidFill>
              <a:latin typeface="Times New Roman"/>
              <a:ea typeface="Times New Roman"/>
              <a:cs typeface="Times New Roman"/>
              <a:sym typeface="Times New Roman"/>
            </a:endParaRPr>
          </a:p>
        </p:txBody>
      </p:sp>
      <p:pic>
        <p:nvPicPr>
          <p:cNvPr id="176" name="Google Shape;176;p7"/>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177" name="Google Shape;177;p7"/>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78" name="Google Shape;178;p7"/>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8"/>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5" name="Google Shape;185;p8"/>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مفهوم حقوق الإنسان في الشريعة الاسلامية" id="186" name="Google Shape;186;p8"/>
          <p:cNvPicPr preferRelativeResize="0"/>
          <p:nvPr/>
        </p:nvPicPr>
        <p:blipFill rotWithShape="1">
          <a:blip r:embed="rId3">
            <a:alphaModFix/>
          </a:blip>
          <a:srcRect b="0" l="0" r="0" t="0"/>
          <a:stretch/>
        </p:blipFill>
        <p:spPr>
          <a:xfrm>
            <a:off x="1532439" y="1959859"/>
            <a:ext cx="8583320" cy="3457630"/>
          </a:xfrm>
          <a:prstGeom prst="round2DiagRect">
            <a:avLst>
              <a:gd fmla="val 16667" name="adj1"/>
              <a:gd fmla="val 0" name="adj2"/>
            </a:avLst>
          </a:prstGeom>
          <a:noFill/>
          <a:ln cap="sq" cmpd="sng" w="88900">
            <a:solidFill>
              <a:srgbClr val="FFFFFF"/>
            </a:solidFill>
            <a:prstDash val="solid"/>
            <a:miter lim="800000"/>
            <a:headEnd len="sm" w="sm" type="none"/>
            <a:tailEnd len="sm" w="sm" type="none"/>
          </a:ln>
          <a:effectLst>
            <a:outerShdw blurRad="254000" rotWithShape="0" algn="tl">
              <a:srgbClr val="000000">
                <a:alpha val="42745"/>
              </a:srgbClr>
            </a:outerShdw>
          </a:effectLst>
        </p:spPr>
      </p:pic>
      <p:sp>
        <p:nvSpPr>
          <p:cNvPr id="187" name="Google Shape;187;p8"/>
          <p:cNvSpPr/>
          <p:nvPr/>
        </p:nvSpPr>
        <p:spPr>
          <a:xfrm>
            <a:off x="1919445" y="3063195"/>
            <a:ext cx="2176255" cy="885826"/>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8" name="Google Shape;188;p8"/>
          <p:cNvSpPr txBox="1"/>
          <p:nvPr/>
        </p:nvSpPr>
        <p:spPr>
          <a:xfrm>
            <a:off x="1023401" y="3143944"/>
            <a:ext cx="4238625" cy="646331"/>
          </a:xfrm>
          <a:prstGeom prst="rect">
            <a:avLst/>
          </a:prstGeom>
          <a:noFill/>
          <a:ln>
            <a:noFill/>
          </a:ln>
        </p:spPr>
        <p:txBody>
          <a:bodyPr anchorCtr="0" anchor="t" bIns="45700" lIns="91425" spcFirstLastPara="1" rIns="91425" wrap="square" tIns="45700">
            <a:spAutoFit/>
          </a:bodyPr>
          <a:lstStyle/>
          <a:p>
            <a:pPr indent="-571500" lvl="0" marL="571500" marR="0" rtl="1" algn="ctr">
              <a:lnSpc>
                <a:spcPct val="100000"/>
              </a:lnSpc>
              <a:spcBef>
                <a:spcPts val="0"/>
              </a:spcBef>
              <a:spcAft>
                <a:spcPts val="0"/>
              </a:spcAft>
              <a:buClr>
                <a:srgbClr val="FF0000"/>
              </a:buClr>
              <a:buSzPts val="3600"/>
              <a:buFont typeface="Arial"/>
              <a:buChar char="•"/>
            </a:pPr>
            <a:r>
              <a:rPr b="1" lang="en-US" sz="3600">
                <a:solidFill>
                  <a:srgbClr val="FF0000"/>
                </a:solidFill>
                <a:latin typeface="Times New Roman"/>
                <a:ea typeface="Times New Roman"/>
                <a:cs typeface="Times New Roman"/>
                <a:sym typeface="Times New Roman"/>
              </a:rPr>
              <a:t>تمهيد :</a:t>
            </a:r>
            <a:endParaRPr b="1" i="0" sz="3600" u="none" cap="none" strike="noStrike">
              <a:solidFill>
                <a:srgbClr val="FF0000"/>
              </a:solidFill>
              <a:latin typeface="Times New Roman"/>
              <a:ea typeface="Times New Roman"/>
              <a:cs typeface="Times New Roman"/>
              <a:sym typeface="Times New Roman"/>
            </a:endParaRPr>
          </a:p>
        </p:txBody>
      </p:sp>
      <p:pic>
        <p:nvPicPr>
          <p:cNvPr id="189" name="Google Shape;189;p8"/>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190" name="Google Shape;190;p8"/>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191" name="Google Shape;191;p8"/>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9"/>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8" name="Google Shape;198;p9"/>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مفهوم حقوق الإنسان في الشريعة الاسلامية" id="199" name="Google Shape;199;p9"/>
          <p:cNvPicPr preferRelativeResize="0"/>
          <p:nvPr/>
        </p:nvPicPr>
        <p:blipFill rotWithShape="1">
          <a:blip r:embed="rId3">
            <a:alphaModFix/>
          </a:blip>
          <a:srcRect b="0" l="0" r="0" t="0"/>
          <a:stretch/>
        </p:blipFill>
        <p:spPr>
          <a:xfrm>
            <a:off x="1532439" y="1959859"/>
            <a:ext cx="8583320" cy="3457630"/>
          </a:xfrm>
          <a:prstGeom prst="round2DiagRect">
            <a:avLst>
              <a:gd fmla="val 16667" name="adj1"/>
              <a:gd fmla="val 0" name="adj2"/>
            </a:avLst>
          </a:prstGeom>
          <a:noFill/>
          <a:ln cap="sq" cmpd="sng" w="88900">
            <a:solidFill>
              <a:srgbClr val="FFFFFF"/>
            </a:solidFill>
            <a:prstDash val="solid"/>
            <a:miter lim="800000"/>
            <a:headEnd len="sm" w="sm" type="none"/>
            <a:tailEnd len="sm" w="sm" type="none"/>
          </a:ln>
          <a:effectLst>
            <a:outerShdw blurRad="254000" rotWithShape="0" algn="tl">
              <a:srgbClr val="000000">
                <a:alpha val="42745"/>
              </a:srgbClr>
            </a:outerShdw>
          </a:effectLst>
        </p:spPr>
      </p:pic>
      <p:sp>
        <p:nvSpPr>
          <p:cNvPr id="200" name="Google Shape;200;p9"/>
          <p:cNvSpPr/>
          <p:nvPr/>
        </p:nvSpPr>
        <p:spPr>
          <a:xfrm>
            <a:off x="1578863" y="3261403"/>
            <a:ext cx="3652300" cy="2051731"/>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01" name="Google Shape;201;p9"/>
          <p:cNvSpPr txBox="1"/>
          <p:nvPr/>
        </p:nvSpPr>
        <p:spPr>
          <a:xfrm>
            <a:off x="1519775" y="3272024"/>
            <a:ext cx="3890426" cy="1815882"/>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None/>
            </a:pPr>
            <a:r>
              <a:rPr b="1" lang="en-US" sz="2800">
                <a:solidFill>
                  <a:srgbClr val="FF0000"/>
                </a:solidFill>
                <a:latin typeface="Times New Roman"/>
                <a:ea typeface="Times New Roman"/>
                <a:cs typeface="Times New Roman"/>
                <a:sym typeface="Times New Roman"/>
              </a:rPr>
              <a:t>1. حقوق الإنسان في الشريعة الإسلامية:</a:t>
            </a:r>
            <a:endParaRPr/>
          </a:p>
          <a:p>
            <a:pPr indent="0" lvl="0" marL="0" marR="0" rtl="1" algn="ctr">
              <a:lnSpc>
                <a:spcPct val="100000"/>
              </a:lnSpc>
              <a:spcBef>
                <a:spcPts val="0"/>
              </a:spcBef>
              <a:spcAft>
                <a:spcPts val="0"/>
              </a:spcAft>
              <a:buNone/>
            </a:pPr>
            <a:r>
              <a:rPr b="1" lang="en-US" sz="2800">
                <a:solidFill>
                  <a:srgbClr val="FF0000"/>
                </a:solidFill>
                <a:latin typeface="Times New Roman"/>
                <a:ea typeface="Times New Roman"/>
                <a:cs typeface="Times New Roman"/>
                <a:sym typeface="Times New Roman"/>
              </a:rPr>
              <a:t>2. الحق في الخصوصية في الشريعة الإسلامية:</a:t>
            </a:r>
            <a:endParaRPr b="1" sz="2800">
              <a:solidFill>
                <a:srgbClr val="FF0000"/>
              </a:solidFill>
              <a:latin typeface="Times New Roman"/>
              <a:ea typeface="Times New Roman"/>
              <a:cs typeface="Times New Roman"/>
              <a:sym typeface="Times New Roman"/>
            </a:endParaRPr>
          </a:p>
        </p:txBody>
      </p:sp>
      <p:pic>
        <p:nvPicPr>
          <p:cNvPr id="202" name="Google Shape;202;p9"/>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203" name="Google Shape;203;p9"/>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204" name="Google Shape;204;p9"/>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0"/>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1" name="Google Shape;211;p10"/>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مفهوم حقوق الإنسان في الشريعة الاسلامية" id="212" name="Google Shape;212;p10"/>
          <p:cNvPicPr preferRelativeResize="0"/>
          <p:nvPr/>
        </p:nvPicPr>
        <p:blipFill rotWithShape="1">
          <a:blip r:embed="rId3">
            <a:alphaModFix/>
          </a:blip>
          <a:srcRect b="0" l="0" r="0" t="0"/>
          <a:stretch/>
        </p:blipFill>
        <p:spPr>
          <a:xfrm>
            <a:off x="1532439" y="1959859"/>
            <a:ext cx="8583320" cy="3457630"/>
          </a:xfrm>
          <a:prstGeom prst="round2DiagRect">
            <a:avLst>
              <a:gd fmla="val 16667" name="adj1"/>
              <a:gd fmla="val 0" name="adj2"/>
            </a:avLst>
          </a:prstGeom>
          <a:noFill/>
          <a:ln cap="sq" cmpd="sng" w="88900">
            <a:solidFill>
              <a:srgbClr val="FFFFFF"/>
            </a:solidFill>
            <a:prstDash val="solid"/>
            <a:miter lim="800000"/>
            <a:headEnd len="sm" w="sm" type="none"/>
            <a:tailEnd len="sm" w="sm" type="none"/>
          </a:ln>
          <a:effectLst>
            <a:outerShdw blurRad="254000" rotWithShape="0" algn="tl">
              <a:srgbClr val="000000">
                <a:alpha val="42745"/>
              </a:srgbClr>
            </a:outerShdw>
          </a:effectLst>
        </p:spPr>
      </p:pic>
      <p:sp>
        <p:nvSpPr>
          <p:cNvPr id="213" name="Google Shape;213;p10"/>
          <p:cNvSpPr/>
          <p:nvPr/>
        </p:nvSpPr>
        <p:spPr>
          <a:xfrm>
            <a:off x="1578863" y="4295775"/>
            <a:ext cx="3652300" cy="101735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4" name="Google Shape;214;p10"/>
          <p:cNvSpPr txBox="1"/>
          <p:nvPr/>
        </p:nvSpPr>
        <p:spPr>
          <a:xfrm>
            <a:off x="1459800" y="4447487"/>
            <a:ext cx="3890426" cy="1384995"/>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Clr>
                <a:srgbClr val="FF0000"/>
              </a:buClr>
              <a:buSzPts val="2800"/>
              <a:buFont typeface="Times New Roman"/>
              <a:buNone/>
            </a:pPr>
            <a:r>
              <a:rPr b="1" i="0" lang="en-US" sz="2800" u="none" cap="none" strike="noStrike">
                <a:solidFill>
                  <a:srgbClr val="FF0000"/>
                </a:solidFill>
                <a:latin typeface="Times New Roman"/>
                <a:ea typeface="Times New Roman"/>
                <a:cs typeface="Times New Roman"/>
                <a:sym typeface="Times New Roman"/>
              </a:rPr>
              <a:t>1. حقوق الإنسان في الشريعة الإسلامية:</a:t>
            </a:r>
            <a:endParaRPr/>
          </a:p>
          <a:p>
            <a:pPr indent="0" lvl="0" marL="0" marR="0" rtl="1" algn="ctr">
              <a:lnSpc>
                <a:spcPct val="100000"/>
              </a:lnSpc>
              <a:spcBef>
                <a:spcPts val="0"/>
              </a:spcBef>
              <a:spcAft>
                <a:spcPts val="0"/>
              </a:spcAft>
              <a:buClr>
                <a:schemeClr val="dk1"/>
              </a:buClr>
              <a:buSzPts val="2800"/>
              <a:buFont typeface="Calibri"/>
              <a:buNone/>
            </a:pPr>
            <a:r>
              <a:t/>
            </a:r>
            <a:endParaRPr b="1" i="0" sz="2800" u="none" cap="none" strike="noStrike">
              <a:solidFill>
                <a:srgbClr val="FF0000"/>
              </a:solidFill>
              <a:latin typeface="Times New Roman"/>
              <a:ea typeface="Times New Roman"/>
              <a:cs typeface="Times New Roman"/>
              <a:sym typeface="Times New Roman"/>
            </a:endParaRPr>
          </a:p>
        </p:txBody>
      </p:sp>
      <p:pic>
        <p:nvPicPr>
          <p:cNvPr id="215" name="Google Shape;215;p10"/>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216" name="Google Shape;216;p10"/>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217" name="Google Shape;217;p10"/>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11"/>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24" name="Google Shape;224;p11"/>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25" name="Google Shape;225;p11"/>
          <p:cNvSpPr/>
          <p:nvPr/>
        </p:nvSpPr>
        <p:spPr>
          <a:xfrm>
            <a:off x="1310539" y="2349846"/>
            <a:ext cx="4334221" cy="2820367"/>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26" name="Google Shape;226;p11"/>
          <p:cNvSpPr txBox="1"/>
          <p:nvPr/>
        </p:nvSpPr>
        <p:spPr>
          <a:xfrm>
            <a:off x="1369644" y="2349846"/>
            <a:ext cx="4216013" cy="2677656"/>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en-US" sz="2800">
                <a:solidFill>
                  <a:srgbClr val="000000"/>
                </a:solidFill>
                <a:latin typeface="Calibri"/>
                <a:ea typeface="Calibri"/>
                <a:cs typeface="Calibri"/>
                <a:sym typeface="Calibri"/>
              </a:rPr>
              <a:t>     يذهب بعض الفقه إلي أن : (الإسلام قد بلغ في الإيمان بالإنسان، وفي تقديس حقوقه إلي الحد الذي تجاوز بها مرتبة الحقوق، عندما اعتبرها </a:t>
            </a:r>
            <a:r>
              <a:rPr lang="en-US" sz="2800">
                <a:solidFill>
                  <a:srgbClr val="000000"/>
                </a:solidFill>
                <a:highlight>
                  <a:srgbClr val="FFFF00"/>
                </a:highlight>
                <a:latin typeface="Calibri"/>
                <a:ea typeface="Calibri"/>
                <a:cs typeface="Calibri"/>
                <a:sym typeface="Calibri"/>
              </a:rPr>
              <a:t>ضرورات</a:t>
            </a:r>
            <a:r>
              <a:rPr lang="en-US" sz="2800">
                <a:solidFill>
                  <a:srgbClr val="000000"/>
                </a:solidFill>
                <a:latin typeface="Calibri"/>
                <a:ea typeface="Calibri"/>
                <a:cs typeface="Calibri"/>
                <a:sym typeface="Calibri"/>
              </a:rPr>
              <a:t> ومن ثم أدخلها </a:t>
            </a:r>
            <a:r>
              <a:rPr lang="en-US" sz="2800">
                <a:solidFill>
                  <a:srgbClr val="000000"/>
                </a:solidFill>
                <a:highlight>
                  <a:srgbClr val="FFFF00"/>
                </a:highlight>
                <a:latin typeface="Calibri"/>
                <a:ea typeface="Calibri"/>
                <a:cs typeface="Calibri"/>
                <a:sym typeface="Calibri"/>
              </a:rPr>
              <a:t>في إطار الواجبات</a:t>
            </a:r>
            <a:r>
              <a:rPr lang="en-US" sz="2800">
                <a:solidFill>
                  <a:srgbClr val="000000"/>
                </a:solidFill>
                <a:latin typeface="Calibri"/>
                <a:ea typeface="Calibri"/>
                <a:cs typeface="Calibri"/>
                <a:sym typeface="Calibri"/>
              </a:rPr>
              <a:t>.</a:t>
            </a:r>
            <a:endParaRPr b="1" i="0" sz="2800" u="none" cap="none" strike="noStrike">
              <a:solidFill>
                <a:srgbClr val="FF0000"/>
              </a:solidFill>
              <a:latin typeface="Times New Roman"/>
              <a:ea typeface="Times New Roman"/>
              <a:cs typeface="Times New Roman"/>
              <a:sym typeface="Times New Roman"/>
            </a:endParaRPr>
          </a:p>
        </p:txBody>
      </p:sp>
      <p:pic>
        <p:nvPicPr>
          <p:cNvPr id="227" name="Google Shape;227;p11"/>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228" name="Google Shape;228;p11"/>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229" name="Google Shape;229;p11"/>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حقوق الإنسان في الشريعة الإسلامية – مجلة المسلم المعاصر" id="230" name="Google Shape;230;p11"/>
          <p:cNvPicPr preferRelativeResize="0"/>
          <p:nvPr/>
        </p:nvPicPr>
        <p:blipFill rotWithShape="1">
          <a:blip r:embed="rId4">
            <a:alphaModFix/>
          </a:blip>
          <a:srcRect b="0" l="0" r="0" t="0"/>
          <a:stretch/>
        </p:blipFill>
        <p:spPr>
          <a:xfrm>
            <a:off x="5151824" y="1586447"/>
            <a:ext cx="6290471" cy="3810000"/>
          </a:xfrm>
          <a:prstGeom prst="rect">
            <a:avLst/>
          </a:prstGeom>
          <a:solidFill>
            <a:srgbClr val="ECECEC"/>
          </a:solidFill>
          <a:ln cap="rnd" cmpd="sng" w="190500">
            <a:solidFill>
              <a:srgbClr val="FFFFFF"/>
            </a:solidFill>
            <a:prstDash val="solid"/>
            <a:round/>
            <a:headEnd len="sm" w="sm" type="none"/>
            <a:tailEnd len="sm" w="sm" type="none"/>
          </a:ln>
          <a:effectLst>
            <a:outerShdw blurRad="36195" rotWithShape="0" algn="tl" dir="11400000" dist="12700">
              <a:srgbClr val="000000">
                <a:alpha val="32941"/>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2"/>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37" name="Google Shape;237;p12"/>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38" name="Google Shape;238;p12"/>
          <p:cNvSpPr/>
          <p:nvPr/>
        </p:nvSpPr>
        <p:spPr>
          <a:xfrm>
            <a:off x="1310539" y="2349846"/>
            <a:ext cx="4334221" cy="198402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39" name="Google Shape;239;p12"/>
          <p:cNvSpPr txBox="1"/>
          <p:nvPr/>
        </p:nvSpPr>
        <p:spPr>
          <a:xfrm>
            <a:off x="1369644" y="2349846"/>
            <a:ext cx="4216013" cy="1815882"/>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0" i="0" lang="en-US" sz="2800" u="none" cap="none" strike="noStrike">
                <a:solidFill>
                  <a:srgbClr val="000000"/>
                </a:solidFill>
                <a:latin typeface="Calibri"/>
                <a:ea typeface="Calibri"/>
                <a:cs typeface="Calibri"/>
                <a:sym typeface="Calibri"/>
              </a:rPr>
              <a:t>     </a:t>
            </a:r>
            <a:r>
              <a:rPr lang="en-US" sz="2800">
                <a:solidFill>
                  <a:srgbClr val="000000"/>
                </a:solidFill>
                <a:latin typeface="Calibri"/>
                <a:ea typeface="Calibri"/>
                <a:cs typeface="Calibri"/>
                <a:sym typeface="Calibri"/>
              </a:rPr>
              <a:t> إن حقوق الإنسان في الشريعة الإسلامية </a:t>
            </a:r>
            <a:r>
              <a:rPr lang="en-US" sz="2800">
                <a:solidFill>
                  <a:srgbClr val="000000"/>
                </a:solidFill>
                <a:highlight>
                  <a:srgbClr val="FFFF00"/>
                </a:highlight>
                <a:latin typeface="Calibri"/>
                <a:ea typeface="Calibri"/>
                <a:cs typeface="Calibri"/>
                <a:sym typeface="Calibri"/>
              </a:rPr>
              <a:t>تنبع من فكرة مستقلة</a:t>
            </a:r>
            <a:r>
              <a:rPr lang="en-US" sz="2800">
                <a:solidFill>
                  <a:srgbClr val="000000"/>
                </a:solidFill>
                <a:latin typeface="Calibri"/>
                <a:ea typeface="Calibri"/>
                <a:cs typeface="Calibri"/>
                <a:sym typeface="Calibri"/>
              </a:rPr>
              <a:t> عن إرادة البشر ، وعن </a:t>
            </a:r>
            <a:r>
              <a:rPr lang="en-US" sz="2800">
                <a:solidFill>
                  <a:srgbClr val="000000"/>
                </a:solidFill>
                <a:highlight>
                  <a:srgbClr val="FFFF00"/>
                </a:highlight>
                <a:latin typeface="Calibri"/>
                <a:ea typeface="Calibri"/>
                <a:cs typeface="Calibri"/>
                <a:sym typeface="Calibri"/>
              </a:rPr>
              <a:t>النسبية الزمنية والمكانية، والمفاهيم المتعددة.</a:t>
            </a:r>
            <a:endParaRPr b="1" i="0" sz="2800" u="none" cap="none" strike="noStrike">
              <a:solidFill>
                <a:srgbClr val="FF0000"/>
              </a:solidFill>
              <a:highlight>
                <a:srgbClr val="FFFF00"/>
              </a:highlight>
              <a:latin typeface="Times New Roman"/>
              <a:ea typeface="Times New Roman"/>
              <a:cs typeface="Times New Roman"/>
              <a:sym typeface="Times New Roman"/>
            </a:endParaRPr>
          </a:p>
        </p:txBody>
      </p:sp>
      <p:pic>
        <p:nvPicPr>
          <p:cNvPr id="240" name="Google Shape;240;p12"/>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241" name="Google Shape;241;p12"/>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242" name="Google Shape;242;p12"/>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حقوق الإنسان في الشريعة الإسلامية – مجلة المسلم المعاصر" id="243" name="Google Shape;243;p12"/>
          <p:cNvPicPr preferRelativeResize="0"/>
          <p:nvPr/>
        </p:nvPicPr>
        <p:blipFill rotWithShape="1">
          <a:blip r:embed="rId4">
            <a:alphaModFix/>
          </a:blip>
          <a:srcRect b="0" l="0" r="0" t="0"/>
          <a:stretch/>
        </p:blipFill>
        <p:spPr>
          <a:xfrm>
            <a:off x="5151824" y="1586447"/>
            <a:ext cx="6290471" cy="3810000"/>
          </a:xfrm>
          <a:prstGeom prst="rect">
            <a:avLst/>
          </a:prstGeom>
          <a:solidFill>
            <a:srgbClr val="ECECEC"/>
          </a:solidFill>
          <a:ln cap="rnd" cmpd="sng" w="190500">
            <a:solidFill>
              <a:srgbClr val="FFFFFF"/>
            </a:solidFill>
            <a:prstDash val="solid"/>
            <a:round/>
            <a:headEnd len="sm" w="sm" type="none"/>
            <a:tailEnd len="sm" w="sm" type="none"/>
          </a:ln>
          <a:effectLst>
            <a:outerShdw blurRad="36195" rotWithShape="0" algn="tl" dir="11400000" dist="12700">
              <a:srgbClr val="000000">
                <a:alpha val="32941"/>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3"/>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50" name="Google Shape;250;p13"/>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مفهوم حقوق الإنسان في الشريعة الاسلامية" id="251" name="Google Shape;251;p13"/>
          <p:cNvPicPr preferRelativeResize="0"/>
          <p:nvPr/>
        </p:nvPicPr>
        <p:blipFill rotWithShape="1">
          <a:blip r:embed="rId3">
            <a:alphaModFix/>
          </a:blip>
          <a:srcRect b="0" l="0" r="0" t="0"/>
          <a:stretch/>
        </p:blipFill>
        <p:spPr>
          <a:xfrm>
            <a:off x="1532439" y="1959859"/>
            <a:ext cx="8583320" cy="3457630"/>
          </a:xfrm>
          <a:prstGeom prst="round2DiagRect">
            <a:avLst>
              <a:gd fmla="val 16667" name="adj1"/>
              <a:gd fmla="val 0" name="adj2"/>
            </a:avLst>
          </a:prstGeom>
          <a:noFill/>
          <a:ln cap="sq" cmpd="sng" w="88900">
            <a:solidFill>
              <a:srgbClr val="FFFFFF"/>
            </a:solidFill>
            <a:prstDash val="solid"/>
            <a:miter lim="800000"/>
            <a:headEnd len="sm" w="sm" type="none"/>
            <a:tailEnd len="sm" w="sm" type="none"/>
          </a:ln>
          <a:effectLst>
            <a:outerShdw blurRad="254000" rotWithShape="0" algn="tl">
              <a:srgbClr val="000000">
                <a:alpha val="42745"/>
              </a:srgbClr>
            </a:outerShdw>
          </a:effectLst>
        </p:spPr>
      </p:pic>
      <p:sp>
        <p:nvSpPr>
          <p:cNvPr id="252" name="Google Shape;252;p13"/>
          <p:cNvSpPr/>
          <p:nvPr/>
        </p:nvSpPr>
        <p:spPr>
          <a:xfrm>
            <a:off x="1509614" y="4614230"/>
            <a:ext cx="5196974" cy="523220"/>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53" name="Google Shape;253;p13"/>
          <p:cNvSpPr txBox="1"/>
          <p:nvPr/>
        </p:nvSpPr>
        <p:spPr>
          <a:xfrm>
            <a:off x="1490079" y="4614230"/>
            <a:ext cx="5316037" cy="523220"/>
          </a:xfrm>
          <a:prstGeom prst="rect">
            <a:avLst/>
          </a:prstGeom>
          <a:noFill/>
          <a:ln>
            <a:noFill/>
          </a:ln>
        </p:spPr>
        <p:txBody>
          <a:bodyPr anchorCtr="0" anchor="t" bIns="45700" lIns="91425" spcFirstLastPara="1" rIns="91425" wrap="square" tIns="45700">
            <a:spAutoFit/>
          </a:bodyPr>
          <a:lstStyle/>
          <a:p>
            <a:pPr indent="-457200" lvl="0" marL="457200" marR="0" rtl="1" algn="ctr">
              <a:lnSpc>
                <a:spcPct val="100000"/>
              </a:lnSpc>
              <a:spcBef>
                <a:spcPts val="0"/>
              </a:spcBef>
              <a:spcAft>
                <a:spcPts val="0"/>
              </a:spcAft>
              <a:buClr>
                <a:schemeClr val="dk1"/>
              </a:buClr>
              <a:buSzPts val="2800"/>
              <a:buFont typeface="Arial"/>
              <a:buChar char="•"/>
            </a:pPr>
            <a:r>
              <a:rPr b="1" lang="en-US" sz="2800">
                <a:solidFill>
                  <a:schemeClr val="dk1"/>
                </a:solidFill>
                <a:latin typeface="Times New Roman"/>
                <a:ea typeface="Times New Roman"/>
                <a:cs typeface="Times New Roman"/>
                <a:sym typeface="Times New Roman"/>
              </a:rPr>
              <a:t>ما يمتاز به حقوق الإنسان في الإسلام ؟</a:t>
            </a:r>
            <a:endParaRPr b="1" i="0" sz="2800" u="none" cap="none" strike="noStrike">
              <a:solidFill>
                <a:schemeClr val="dk1"/>
              </a:solidFill>
              <a:latin typeface="Times New Roman"/>
              <a:ea typeface="Times New Roman"/>
              <a:cs typeface="Times New Roman"/>
              <a:sym typeface="Times New Roman"/>
            </a:endParaRPr>
          </a:p>
        </p:txBody>
      </p:sp>
      <p:pic>
        <p:nvPicPr>
          <p:cNvPr id="254" name="Google Shape;254;p13"/>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255" name="Google Shape;255;p13"/>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256" name="Google Shape;256;p13"/>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14"/>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63" name="Google Shape;263;p14"/>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64" name="Google Shape;264;p14"/>
          <p:cNvSpPr/>
          <p:nvPr/>
        </p:nvSpPr>
        <p:spPr>
          <a:xfrm>
            <a:off x="6246431" y="2897526"/>
            <a:ext cx="3652300" cy="176972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65" name="Google Shape;265;p14"/>
          <p:cNvSpPr txBox="1"/>
          <p:nvPr/>
        </p:nvSpPr>
        <p:spPr>
          <a:xfrm>
            <a:off x="6136356" y="3110880"/>
            <a:ext cx="3890426" cy="138499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en-US" sz="2800">
                <a:solidFill>
                  <a:srgbClr val="000000"/>
                </a:solidFill>
                <a:latin typeface="Calibri"/>
                <a:ea typeface="Calibri"/>
                <a:cs typeface="Calibri"/>
                <a:sym typeface="Calibri"/>
              </a:rPr>
              <a:t>أولا</a:t>
            </a:r>
            <a:r>
              <a:rPr lang="en-US" sz="2800">
                <a:solidFill>
                  <a:srgbClr val="000000"/>
                </a:solidFill>
                <a:latin typeface="Calibri"/>
                <a:ea typeface="Calibri"/>
                <a:cs typeface="Calibri"/>
                <a:sym typeface="Calibri"/>
              </a:rPr>
              <a:t>: إن تلك الحقوق من تقرير </a:t>
            </a:r>
            <a:r>
              <a:rPr lang="en-US" sz="2800">
                <a:solidFill>
                  <a:srgbClr val="000000"/>
                </a:solidFill>
                <a:highlight>
                  <a:srgbClr val="FFFF00"/>
                </a:highlight>
                <a:latin typeface="Calibri"/>
                <a:ea typeface="Calibri"/>
                <a:cs typeface="Calibri"/>
                <a:sym typeface="Calibri"/>
              </a:rPr>
              <a:t>الوحي السماوي</a:t>
            </a:r>
            <a:r>
              <a:rPr lang="en-US" sz="2800">
                <a:solidFill>
                  <a:srgbClr val="000000"/>
                </a:solidFill>
                <a:latin typeface="Calibri"/>
                <a:ea typeface="Calibri"/>
                <a:cs typeface="Calibri"/>
                <a:sym typeface="Calibri"/>
              </a:rPr>
              <a:t>، وجاء بها الرسول - صلي الله عليه و سلم : </a:t>
            </a:r>
            <a:endParaRPr b="1" i="0" sz="2800" u="none" cap="none" strike="noStrike">
              <a:solidFill>
                <a:srgbClr val="FF0000"/>
              </a:solidFill>
              <a:latin typeface="Times New Roman"/>
              <a:ea typeface="Times New Roman"/>
              <a:cs typeface="Times New Roman"/>
              <a:sym typeface="Times New Roman"/>
            </a:endParaRPr>
          </a:p>
        </p:txBody>
      </p:sp>
      <p:pic>
        <p:nvPicPr>
          <p:cNvPr id="266" name="Google Shape;266;p14"/>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267" name="Google Shape;267;p14"/>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268" name="Google Shape;268;p14"/>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الصحة حقاً من حقوق الإنسان | مؤسسة الفرقان للتراث الإسلامي" id="269" name="Google Shape;269;p14"/>
          <p:cNvPicPr preferRelativeResize="0"/>
          <p:nvPr/>
        </p:nvPicPr>
        <p:blipFill rotWithShape="1">
          <a:blip r:embed="rId4">
            <a:alphaModFix/>
          </a:blip>
          <a:srcRect b="0" l="0" r="0" t="0"/>
          <a:stretch/>
        </p:blipFill>
        <p:spPr>
          <a:xfrm>
            <a:off x="1296280" y="1876888"/>
            <a:ext cx="4585054" cy="368617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15"/>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76" name="Google Shape;276;p15"/>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77" name="Google Shape;277;p15"/>
          <p:cNvSpPr/>
          <p:nvPr/>
        </p:nvSpPr>
        <p:spPr>
          <a:xfrm>
            <a:off x="6246431" y="2897526"/>
            <a:ext cx="3652300" cy="176972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278" name="Google Shape;278;p15"/>
          <p:cNvSpPr txBox="1"/>
          <p:nvPr/>
        </p:nvSpPr>
        <p:spPr>
          <a:xfrm>
            <a:off x="6136356" y="3110880"/>
            <a:ext cx="3890426"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000000"/>
                </a:solidFill>
                <a:latin typeface="Calibri"/>
                <a:ea typeface="Calibri"/>
                <a:cs typeface="Calibri"/>
                <a:sym typeface="Calibri"/>
              </a:rPr>
              <a:t>ثانيا</a:t>
            </a:r>
            <a:r>
              <a:rPr lang="en-US" sz="2800">
                <a:solidFill>
                  <a:srgbClr val="000000"/>
                </a:solidFill>
                <a:latin typeface="Calibri"/>
                <a:ea typeface="Calibri"/>
                <a:cs typeface="Calibri"/>
                <a:sym typeface="Calibri"/>
              </a:rPr>
              <a:t>: إن حقوق الإنسان في الإسلام </a:t>
            </a:r>
            <a:r>
              <a:rPr lang="en-US" sz="2800">
                <a:solidFill>
                  <a:srgbClr val="000000"/>
                </a:solidFill>
                <a:highlight>
                  <a:srgbClr val="FFFF00"/>
                </a:highlight>
                <a:latin typeface="Calibri"/>
                <a:ea typeface="Calibri"/>
                <a:cs typeface="Calibri"/>
                <a:sym typeface="Calibri"/>
              </a:rPr>
              <a:t>جزء لا يتجزأ من الإسلام</a:t>
            </a:r>
            <a:r>
              <a:rPr lang="en-US" sz="2800">
                <a:solidFill>
                  <a:srgbClr val="000000"/>
                </a:solidFill>
                <a:latin typeface="Calibri"/>
                <a:ea typeface="Calibri"/>
                <a:cs typeface="Calibri"/>
                <a:sym typeface="Calibri"/>
              </a:rPr>
              <a:t> عقيدة وشريعة.</a:t>
            </a:r>
            <a:r>
              <a:rPr b="0" i="0" lang="en-US" sz="2800" u="none" cap="none" strike="noStrike">
                <a:solidFill>
                  <a:srgbClr val="000000"/>
                </a:solidFill>
                <a:latin typeface="Calibri"/>
                <a:ea typeface="Calibri"/>
                <a:cs typeface="Calibri"/>
                <a:sym typeface="Calibri"/>
              </a:rPr>
              <a:t> </a:t>
            </a:r>
            <a:endParaRPr b="1" i="0" sz="2800" u="none" cap="none" strike="noStrike">
              <a:solidFill>
                <a:srgbClr val="FF0000"/>
              </a:solidFill>
              <a:latin typeface="Times New Roman"/>
              <a:ea typeface="Times New Roman"/>
              <a:cs typeface="Times New Roman"/>
              <a:sym typeface="Times New Roman"/>
            </a:endParaRPr>
          </a:p>
        </p:txBody>
      </p:sp>
      <p:pic>
        <p:nvPicPr>
          <p:cNvPr id="279" name="Google Shape;279;p15"/>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280" name="Google Shape;280;p15"/>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281" name="Google Shape;281;p15"/>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الصحة حقاً من حقوق الإنسان | مؤسسة الفرقان للتراث الإسلامي" id="282" name="Google Shape;282;p15"/>
          <p:cNvPicPr preferRelativeResize="0"/>
          <p:nvPr/>
        </p:nvPicPr>
        <p:blipFill rotWithShape="1">
          <a:blip r:embed="rId4">
            <a:alphaModFix/>
          </a:blip>
          <a:srcRect b="0" l="0" r="0" t="0"/>
          <a:stretch/>
        </p:blipFill>
        <p:spPr>
          <a:xfrm>
            <a:off x="1296280" y="1876888"/>
            <a:ext cx="4585054" cy="368617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16"/>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89" name="Google Shape;289;p16"/>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90" name="Google Shape;290;p16"/>
          <p:cNvSpPr/>
          <p:nvPr/>
        </p:nvSpPr>
        <p:spPr>
          <a:xfrm>
            <a:off x="6246431" y="3110880"/>
            <a:ext cx="3652300" cy="1022970"/>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91" name="Google Shape;291;p16"/>
          <p:cNvSpPr txBox="1"/>
          <p:nvPr/>
        </p:nvSpPr>
        <p:spPr>
          <a:xfrm>
            <a:off x="6136356" y="3110880"/>
            <a:ext cx="389042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800" u="none" cap="none" strike="noStrike">
                <a:solidFill>
                  <a:srgbClr val="000000"/>
                </a:solidFill>
                <a:latin typeface="Calibri"/>
                <a:ea typeface="Calibri"/>
                <a:cs typeface="Calibri"/>
                <a:sym typeface="Calibri"/>
              </a:rPr>
              <a:t>ثا</a:t>
            </a:r>
            <a:r>
              <a:rPr b="1" lang="en-US" sz="2800">
                <a:solidFill>
                  <a:srgbClr val="000000"/>
                </a:solidFill>
                <a:latin typeface="Calibri"/>
                <a:ea typeface="Calibri"/>
                <a:cs typeface="Calibri"/>
                <a:sym typeface="Calibri"/>
              </a:rPr>
              <a:t>لثا</a:t>
            </a:r>
            <a:r>
              <a:rPr lang="en-US" sz="2800">
                <a:solidFill>
                  <a:srgbClr val="000000"/>
                </a:solidFill>
                <a:latin typeface="Calibri"/>
                <a:ea typeface="Calibri"/>
                <a:cs typeface="Calibri"/>
                <a:sym typeface="Calibri"/>
              </a:rPr>
              <a:t>: إن تلك الحقوق عند المسلمين هي </a:t>
            </a:r>
            <a:r>
              <a:rPr lang="en-US" sz="2800">
                <a:solidFill>
                  <a:srgbClr val="000000"/>
                </a:solidFill>
                <a:highlight>
                  <a:srgbClr val="FFFF00"/>
                </a:highlight>
                <a:latin typeface="Calibri"/>
                <a:ea typeface="Calibri"/>
                <a:cs typeface="Calibri"/>
                <a:sym typeface="Calibri"/>
              </a:rPr>
              <a:t>واقع عملي</a:t>
            </a:r>
            <a:r>
              <a:rPr b="0" i="0" lang="en-US" sz="2800" u="none" cap="none" strike="noStrike">
                <a:solidFill>
                  <a:srgbClr val="000000"/>
                </a:solidFill>
                <a:latin typeface="Calibri"/>
                <a:ea typeface="Calibri"/>
                <a:cs typeface="Calibri"/>
                <a:sym typeface="Calibri"/>
              </a:rPr>
              <a:t> .</a:t>
            </a:r>
            <a:endParaRPr b="1" i="0" sz="2800" u="none" cap="none" strike="noStrike">
              <a:solidFill>
                <a:srgbClr val="FF0000"/>
              </a:solidFill>
              <a:latin typeface="Times New Roman"/>
              <a:ea typeface="Times New Roman"/>
              <a:cs typeface="Times New Roman"/>
              <a:sym typeface="Times New Roman"/>
            </a:endParaRPr>
          </a:p>
        </p:txBody>
      </p:sp>
      <p:pic>
        <p:nvPicPr>
          <p:cNvPr id="292" name="Google Shape;292;p16"/>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293" name="Google Shape;293;p16"/>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294" name="Google Shape;294;p16"/>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الصحة حقاً من حقوق الإنسان | مؤسسة الفرقان للتراث الإسلامي" id="295" name="Google Shape;295;p16"/>
          <p:cNvPicPr preferRelativeResize="0"/>
          <p:nvPr/>
        </p:nvPicPr>
        <p:blipFill rotWithShape="1">
          <a:blip r:embed="rId4">
            <a:alphaModFix/>
          </a:blip>
          <a:srcRect b="0" l="0" r="0" t="0"/>
          <a:stretch/>
        </p:blipFill>
        <p:spPr>
          <a:xfrm>
            <a:off x="1296280" y="1876888"/>
            <a:ext cx="4585054" cy="368617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17"/>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02" name="Google Shape;302;p17"/>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03" name="Google Shape;303;p17"/>
          <p:cNvSpPr/>
          <p:nvPr/>
        </p:nvSpPr>
        <p:spPr>
          <a:xfrm>
            <a:off x="5824099" y="2487711"/>
            <a:ext cx="4481865" cy="1815881"/>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04" name="Google Shape;304;p17"/>
          <p:cNvSpPr txBox="1"/>
          <p:nvPr/>
        </p:nvSpPr>
        <p:spPr>
          <a:xfrm>
            <a:off x="5824099" y="2487710"/>
            <a:ext cx="4481866" cy="1815882"/>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en-US" sz="2800">
                <a:solidFill>
                  <a:srgbClr val="000000"/>
                </a:solidFill>
                <a:latin typeface="Calibri"/>
                <a:ea typeface="Calibri"/>
                <a:cs typeface="Calibri"/>
                <a:sym typeface="Calibri"/>
              </a:rPr>
              <a:t>رابعا: </a:t>
            </a:r>
            <a:r>
              <a:rPr lang="en-US" sz="2800">
                <a:solidFill>
                  <a:srgbClr val="000000"/>
                </a:solidFill>
                <a:latin typeface="Calibri"/>
                <a:ea typeface="Calibri"/>
                <a:cs typeface="Calibri"/>
                <a:sym typeface="Calibri"/>
              </a:rPr>
              <a:t>إن حقوق الإنسان في الإسلام متعلقة بابن آدم، أي أن حقوق الإنسان في الإسلام </a:t>
            </a:r>
            <a:r>
              <a:rPr lang="en-US" sz="2800">
                <a:solidFill>
                  <a:srgbClr val="000000"/>
                </a:solidFill>
                <a:highlight>
                  <a:srgbClr val="FFFF00"/>
                </a:highlight>
                <a:latin typeface="Calibri"/>
                <a:ea typeface="Calibri"/>
                <a:cs typeface="Calibri"/>
                <a:sym typeface="Calibri"/>
              </a:rPr>
              <a:t>صالحة في كل زمان ومكان</a:t>
            </a:r>
            <a:r>
              <a:rPr b="0" i="0" lang="en-US" sz="2800" u="none" cap="none" strike="noStrike">
                <a:solidFill>
                  <a:srgbClr val="000000"/>
                </a:solidFill>
                <a:latin typeface="Calibri"/>
                <a:ea typeface="Calibri"/>
                <a:cs typeface="Calibri"/>
                <a:sym typeface="Calibri"/>
              </a:rPr>
              <a:t>.</a:t>
            </a:r>
            <a:endParaRPr b="1" i="0" sz="2800" u="none" cap="none" strike="noStrike">
              <a:solidFill>
                <a:srgbClr val="FF0000"/>
              </a:solidFill>
              <a:latin typeface="Times New Roman"/>
              <a:ea typeface="Times New Roman"/>
              <a:cs typeface="Times New Roman"/>
              <a:sym typeface="Times New Roman"/>
            </a:endParaRPr>
          </a:p>
        </p:txBody>
      </p:sp>
      <p:pic>
        <p:nvPicPr>
          <p:cNvPr id="305" name="Google Shape;305;p17"/>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306" name="Google Shape;306;p17"/>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307" name="Google Shape;307;p17"/>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الصحة حقاً من حقوق الإنسان | مؤسسة الفرقان للتراث الإسلامي" id="308" name="Google Shape;308;p17"/>
          <p:cNvPicPr preferRelativeResize="0"/>
          <p:nvPr/>
        </p:nvPicPr>
        <p:blipFill rotWithShape="1">
          <a:blip r:embed="rId4">
            <a:alphaModFix/>
          </a:blip>
          <a:srcRect b="0" l="0" r="0" t="0"/>
          <a:stretch/>
        </p:blipFill>
        <p:spPr>
          <a:xfrm>
            <a:off x="1296280" y="1876888"/>
            <a:ext cx="4585054" cy="3686176"/>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18"/>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15" name="Google Shape;315;p18"/>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16" name="Google Shape;316;p18"/>
          <p:cNvSpPr/>
          <p:nvPr/>
        </p:nvSpPr>
        <p:spPr>
          <a:xfrm>
            <a:off x="5824099" y="3156574"/>
            <a:ext cx="4481865" cy="1147018"/>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17" name="Google Shape;317;p18"/>
          <p:cNvSpPr txBox="1"/>
          <p:nvPr/>
        </p:nvSpPr>
        <p:spPr>
          <a:xfrm>
            <a:off x="5881334" y="3156574"/>
            <a:ext cx="4481866" cy="954107"/>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en-US" sz="2800">
                <a:solidFill>
                  <a:srgbClr val="000000"/>
                </a:solidFill>
                <a:latin typeface="Calibri"/>
                <a:ea typeface="Calibri"/>
                <a:cs typeface="Calibri"/>
                <a:sym typeface="Calibri"/>
              </a:rPr>
              <a:t>خامسا</a:t>
            </a:r>
            <a:r>
              <a:rPr lang="en-US" sz="2800">
                <a:solidFill>
                  <a:srgbClr val="000000"/>
                </a:solidFill>
                <a:latin typeface="Calibri"/>
                <a:ea typeface="Calibri"/>
                <a:cs typeface="Calibri"/>
                <a:sym typeface="Calibri"/>
              </a:rPr>
              <a:t>: إن نظرة الإسلام إلي الإنسان وحقوقه </a:t>
            </a:r>
            <a:r>
              <a:rPr lang="en-US" sz="2800">
                <a:solidFill>
                  <a:srgbClr val="000000"/>
                </a:solidFill>
                <a:highlight>
                  <a:srgbClr val="FFFF00"/>
                </a:highlight>
                <a:latin typeface="Calibri"/>
                <a:ea typeface="Calibri"/>
                <a:cs typeface="Calibri"/>
                <a:sym typeface="Calibri"/>
              </a:rPr>
              <a:t>تتناول كل الإنسان</a:t>
            </a:r>
            <a:r>
              <a:rPr b="1" lang="en-US" sz="2800">
                <a:solidFill>
                  <a:srgbClr val="000000"/>
                </a:solidFill>
                <a:latin typeface="Calibri"/>
                <a:ea typeface="Calibri"/>
                <a:cs typeface="Calibri"/>
                <a:sym typeface="Calibri"/>
              </a:rPr>
              <a:t> </a:t>
            </a:r>
            <a:r>
              <a:rPr b="0" i="0" lang="en-US" sz="2800" u="none" cap="none" strike="noStrike">
                <a:solidFill>
                  <a:srgbClr val="000000"/>
                </a:solidFill>
                <a:latin typeface="Calibri"/>
                <a:ea typeface="Calibri"/>
                <a:cs typeface="Calibri"/>
                <a:sym typeface="Calibri"/>
              </a:rPr>
              <a:t>.</a:t>
            </a:r>
            <a:endParaRPr b="1" i="0" sz="2800" u="none" cap="none" strike="noStrike">
              <a:solidFill>
                <a:srgbClr val="FF0000"/>
              </a:solidFill>
              <a:latin typeface="Times New Roman"/>
              <a:ea typeface="Times New Roman"/>
              <a:cs typeface="Times New Roman"/>
              <a:sym typeface="Times New Roman"/>
            </a:endParaRPr>
          </a:p>
        </p:txBody>
      </p:sp>
      <p:pic>
        <p:nvPicPr>
          <p:cNvPr id="318" name="Google Shape;318;p18"/>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319" name="Google Shape;319;p18"/>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320" name="Google Shape;320;p18"/>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الصحة حقاً من حقوق الإنسان | مؤسسة الفرقان للتراث الإسلامي" id="321" name="Google Shape;321;p18"/>
          <p:cNvPicPr preferRelativeResize="0"/>
          <p:nvPr/>
        </p:nvPicPr>
        <p:blipFill rotWithShape="1">
          <a:blip r:embed="rId4">
            <a:alphaModFix/>
          </a:blip>
          <a:srcRect b="0" l="0" r="0" t="0"/>
          <a:stretch/>
        </p:blipFill>
        <p:spPr>
          <a:xfrm>
            <a:off x="1296280" y="1876888"/>
            <a:ext cx="4585054" cy="3686176"/>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19"/>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28" name="Google Shape;328;p19"/>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29" name="Google Shape;329;p19"/>
          <p:cNvSpPr/>
          <p:nvPr/>
        </p:nvSpPr>
        <p:spPr>
          <a:xfrm>
            <a:off x="5824099" y="3156574"/>
            <a:ext cx="4481865" cy="1147018"/>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30" name="Google Shape;330;p19"/>
          <p:cNvSpPr txBox="1"/>
          <p:nvPr/>
        </p:nvSpPr>
        <p:spPr>
          <a:xfrm>
            <a:off x="5824098" y="3253029"/>
            <a:ext cx="4481866" cy="954107"/>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en-US" sz="2800">
                <a:solidFill>
                  <a:srgbClr val="000000"/>
                </a:solidFill>
                <a:latin typeface="Calibri"/>
                <a:ea typeface="Calibri"/>
                <a:cs typeface="Calibri"/>
                <a:sym typeface="Calibri"/>
              </a:rPr>
              <a:t>سادسا</a:t>
            </a:r>
            <a:r>
              <a:rPr lang="en-US" sz="2800">
                <a:solidFill>
                  <a:srgbClr val="000000"/>
                </a:solidFill>
                <a:latin typeface="Calibri"/>
                <a:ea typeface="Calibri"/>
                <a:cs typeface="Calibri"/>
                <a:sym typeface="Calibri"/>
              </a:rPr>
              <a:t>: أن حقوق الإنسان في الإسلام </a:t>
            </a:r>
            <a:r>
              <a:rPr lang="en-US" sz="2800">
                <a:solidFill>
                  <a:srgbClr val="000000"/>
                </a:solidFill>
                <a:highlight>
                  <a:srgbClr val="FFFF00"/>
                </a:highlight>
                <a:latin typeface="Calibri"/>
                <a:ea typeface="Calibri"/>
                <a:cs typeface="Calibri"/>
                <a:sym typeface="Calibri"/>
              </a:rPr>
              <a:t>لها صفة الإلزام بالنسبة للمسلمين</a:t>
            </a:r>
            <a:r>
              <a:rPr b="0" i="0" lang="en-US" sz="2800" u="none" cap="none" strike="noStrike">
                <a:solidFill>
                  <a:srgbClr val="000000"/>
                </a:solidFill>
                <a:latin typeface="Calibri"/>
                <a:ea typeface="Calibri"/>
                <a:cs typeface="Calibri"/>
                <a:sym typeface="Calibri"/>
              </a:rPr>
              <a:t>.</a:t>
            </a:r>
            <a:endParaRPr b="1" i="0" sz="2800" u="none" cap="none" strike="noStrike">
              <a:solidFill>
                <a:srgbClr val="FF0000"/>
              </a:solidFill>
              <a:latin typeface="Times New Roman"/>
              <a:ea typeface="Times New Roman"/>
              <a:cs typeface="Times New Roman"/>
              <a:sym typeface="Times New Roman"/>
            </a:endParaRPr>
          </a:p>
        </p:txBody>
      </p:sp>
      <p:pic>
        <p:nvPicPr>
          <p:cNvPr id="331" name="Google Shape;331;p19"/>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332" name="Google Shape;332;p19"/>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333" name="Google Shape;333;p19"/>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الصحة حقاً من حقوق الإنسان | مؤسسة الفرقان للتراث الإسلامي" id="334" name="Google Shape;334;p19"/>
          <p:cNvPicPr preferRelativeResize="0"/>
          <p:nvPr/>
        </p:nvPicPr>
        <p:blipFill rotWithShape="1">
          <a:blip r:embed="rId4">
            <a:alphaModFix/>
          </a:blip>
          <a:srcRect b="0" l="0" r="0" t="0"/>
          <a:stretch/>
        </p:blipFill>
        <p:spPr>
          <a:xfrm>
            <a:off x="1296280" y="1876888"/>
            <a:ext cx="4585054" cy="3686176"/>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20"/>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41" name="Google Shape;341;p20"/>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42" name="Google Shape;342;p20"/>
          <p:cNvSpPr/>
          <p:nvPr/>
        </p:nvSpPr>
        <p:spPr>
          <a:xfrm>
            <a:off x="5824099" y="3156574"/>
            <a:ext cx="4481865" cy="1481450"/>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43" name="Google Shape;343;p20"/>
          <p:cNvSpPr txBox="1"/>
          <p:nvPr/>
        </p:nvSpPr>
        <p:spPr>
          <a:xfrm>
            <a:off x="5824098" y="3253029"/>
            <a:ext cx="4481866" cy="138499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i="0" lang="en-US" sz="2800" u="none" cap="none" strike="noStrike">
                <a:solidFill>
                  <a:srgbClr val="000000"/>
                </a:solidFill>
                <a:latin typeface="Calibri"/>
                <a:ea typeface="Calibri"/>
                <a:cs typeface="Calibri"/>
                <a:sym typeface="Calibri"/>
              </a:rPr>
              <a:t>سابعا: </a:t>
            </a:r>
            <a:r>
              <a:rPr lang="en-US" sz="2800">
                <a:solidFill>
                  <a:srgbClr val="000000"/>
                </a:solidFill>
                <a:latin typeface="Calibri"/>
                <a:ea typeface="Calibri"/>
                <a:cs typeface="Calibri"/>
                <a:sym typeface="Calibri"/>
              </a:rPr>
              <a:t>إن الشريعة الإسلامية قد </a:t>
            </a:r>
            <a:r>
              <a:rPr lang="en-US" sz="2800">
                <a:solidFill>
                  <a:srgbClr val="000000"/>
                </a:solidFill>
                <a:highlight>
                  <a:srgbClr val="FFFF00"/>
                </a:highlight>
                <a:latin typeface="Calibri"/>
                <a:ea typeface="Calibri"/>
                <a:cs typeface="Calibri"/>
                <a:sym typeface="Calibri"/>
              </a:rPr>
              <a:t>منحت الإنسان حقوقا باعتبار إنسانيته</a:t>
            </a:r>
            <a:r>
              <a:rPr lang="en-US" sz="2800">
                <a:solidFill>
                  <a:srgbClr val="000000"/>
                </a:solidFill>
                <a:latin typeface="Calibri"/>
                <a:ea typeface="Calibri"/>
                <a:cs typeface="Calibri"/>
                <a:sym typeface="Calibri"/>
              </a:rPr>
              <a:t> في كل طور من أطوار حياته</a:t>
            </a:r>
            <a:r>
              <a:rPr b="0" i="0" lang="en-US" sz="2800" u="none" cap="none" strike="noStrike">
                <a:solidFill>
                  <a:srgbClr val="000000"/>
                </a:solidFill>
                <a:latin typeface="Calibri"/>
                <a:ea typeface="Calibri"/>
                <a:cs typeface="Calibri"/>
                <a:sym typeface="Calibri"/>
              </a:rPr>
              <a:t>.</a:t>
            </a:r>
            <a:endParaRPr b="1" i="0" sz="2800" u="none" cap="none" strike="noStrike">
              <a:solidFill>
                <a:srgbClr val="FF0000"/>
              </a:solidFill>
              <a:latin typeface="Times New Roman"/>
              <a:ea typeface="Times New Roman"/>
              <a:cs typeface="Times New Roman"/>
              <a:sym typeface="Times New Roman"/>
            </a:endParaRPr>
          </a:p>
        </p:txBody>
      </p:sp>
      <p:pic>
        <p:nvPicPr>
          <p:cNvPr id="344" name="Google Shape;344;p20"/>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345" name="Google Shape;345;p20"/>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346" name="Google Shape;346;p20"/>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الصحة حقاً من حقوق الإنسان | مؤسسة الفرقان للتراث الإسلامي" id="347" name="Google Shape;347;p20"/>
          <p:cNvPicPr preferRelativeResize="0"/>
          <p:nvPr/>
        </p:nvPicPr>
        <p:blipFill rotWithShape="1">
          <a:blip r:embed="rId4">
            <a:alphaModFix/>
          </a:blip>
          <a:srcRect b="0" l="0" r="0" t="0"/>
          <a:stretch/>
        </p:blipFill>
        <p:spPr>
          <a:xfrm>
            <a:off x="1296280" y="1876888"/>
            <a:ext cx="4585054" cy="3686176"/>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21"/>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54" name="Google Shape;354;p21"/>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55" name="Google Shape;355;p21"/>
          <p:cNvSpPr/>
          <p:nvPr/>
        </p:nvSpPr>
        <p:spPr>
          <a:xfrm>
            <a:off x="5881334" y="2654133"/>
            <a:ext cx="4481865" cy="2430486"/>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56" name="Google Shape;356;p21"/>
          <p:cNvSpPr txBox="1"/>
          <p:nvPr/>
        </p:nvSpPr>
        <p:spPr>
          <a:xfrm>
            <a:off x="5862113" y="2799892"/>
            <a:ext cx="4481866" cy="2246769"/>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en-US" sz="2800">
                <a:solidFill>
                  <a:srgbClr val="000000"/>
                </a:solidFill>
                <a:latin typeface="Calibri"/>
                <a:ea typeface="Calibri"/>
                <a:cs typeface="Calibri"/>
                <a:sym typeface="Calibri"/>
              </a:rPr>
              <a:t>    </a:t>
            </a:r>
            <a:r>
              <a:rPr b="1" lang="en-US" sz="2800">
                <a:solidFill>
                  <a:srgbClr val="FF0000"/>
                </a:solidFill>
                <a:latin typeface="Calibri"/>
                <a:ea typeface="Calibri"/>
                <a:cs typeface="Calibri"/>
                <a:sym typeface="Calibri"/>
              </a:rPr>
              <a:t>وهكذا يرسي القرآن الكريم معالم منظومة متكاملة المبادئ والمفاهيم والأحكام لتشمل كل أبعاد حقوق الإنسان مما لم يكن يفكر فيه قبل هذا العصر.</a:t>
            </a:r>
            <a:endParaRPr b="1" i="0" sz="2800" u="none" cap="none" strike="noStrike">
              <a:solidFill>
                <a:srgbClr val="FF0000"/>
              </a:solidFill>
              <a:latin typeface="Times New Roman"/>
              <a:ea typeface="Times New Roman"/>
              <a:cs typeface="Times New Roman"/>
              <a:sym typeface="Times New Roman"/>
            </a:endParaRPr>
          </a:p>
        </p:txBody>
      </p:sp>
      <p:pic>
        <p:nvPicPr>
          <p:cNvPr id="357" name="Google Shape;357;p21"/>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358" name="Google Shape;358;p21"/>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359" name="Google Shape;359;p21"/>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الصحة حقاً من حقوق الإنسان | مؤسسة الفرقان للتراث الإسلامي" id="360" name="Google Shape;360;p21"/>
          <p:cNvPicPr preferRelativeResize="0"/>
          <p:nvPr/>
        </p:nvPicPr>
        <p:blipFill rotWithShape="1">
          <a:blip r:embed="rId4">
            <a:alphaModFix/>
          </a:blip>
          <a:srcRect b="0" l="0" r="0" t="0"/>
          <a:stretch/>
        </p:blipFill>
        <p:spPr>
          <a:xfrm>
            <a:off x="1296280" y="1876888"/>
            <a:ext cx="4585054" cy="3686176"/>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22"/>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67" name="Google Shape;367;p22"/>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68" name="Google Shape;368;p22"/>
          <p:cNvSpPr/>
          <p:nvPr/>
        </p:nvSpPr>
        <p:spPr>
          <a:xfrm>
            <a:off x="5881334" y="1573449"/>
            <a:ext cx="4481865" cy="419729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69" name="Google Shape;369;p22"/>
          <p:cNvSpPr txBox="1"/>
          <p:nvPr/>
        </p:nvSpPr>
        <p:spPr>
          <a:xfrm>
            <a:off x="5881334" y="1763299"/>
            <a:ext cx="4481866" cy="3970318"/>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0" i="0" lang="en-US" sz="2800" u="none" cap="none" strike="noStrike">
                <a:solidFill>
                  <a:srgbClr val="000000"/>
                </a:solidFill>
                <a:latin typeface="Calibri"/>
                <a:ea typeface="Calibri"/>
                <a:cs typeface="Calibri"/>
                <a:sym typeface="Calibri"/>
              </a:rPr>
              <a:t>  </a:t>
            </a:r>
            <a:r>
              <a:rPr lang="en-US" sz="2800">
                <a:solidFill>
                  <a:schemeClr val="dk1"/>
                </a:solidFill>
                <a:highlight>
                  <a:srgbClr val="FFFF00"/>
                </a:highlight>
                <a:latin typeface="Times New Roman"/>
                <a:ea typeface="Times New Roman"/>
                <a:cs typeface="Times New Roman"/>
                <a:sym typeface="Times New Roman"/>
              </a:rPr>
              <a:t>وصفوة القول:</a:t>
            </a:r>
            <a:r>
              <a:rPr lang="en-US" sz="2800">
                <a:solidFill>
                  <a:schemeClr val="dk1"/>
                </a:solidFill>
                <a:latin typeface="Times New Roman"/>
                <a:ea typeface="Times New Roman"/>
                <a:cs typeface="Times New Roman"/>
                <a:sym typeface="Times New Roman"/>
              </a:rPr>
              <a:t> إن حقوق الإنسان في الشريعة الإسلامية تتميز بالسبق والعمق والشمول، حيث سبق الإسلام كافة القوانين والأنظمة الوضعية التي تناولت موضوع حقوق الإنسان بمئات السنين وتميز عليها بإحاطة الإنسان وشموله بالعناية والرعاية من قبل وجوده في هذه الحياة، إلي ما بعد وفاته وانتقاله إلي العالم الآخر .</a:t>
            </a:r>
            <a:endParaRPr sz="2400">
              <a:solidFill>
                <a:schemeClr val="dk1"/>
              </a:solidFill>
              <a:latin typeface="Times New Roman"/>
              <a:ea typeface="Times New Roman"/>
              <a:cs typeface="Times New Roman"/>
              <a:sym typeface="Times New Roman"/>
            </a:endParaRPr>
          </a:p>
        </p:txBody>
      </p:sp>
      <p:pic>
        <p:nvPicPr>
          <p:cNvPr id="370" name="Google Shape;370;p22"/>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371" name="Google Shape;371;p22"/>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372" name="Google Shape;372;p22"/>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الصحة حقاً من حقوق الإنسان | مؤسسة الفرقان للتراث الإسلامي" id="373" name="Google Shape;373;p22"/>
          <p:cNvPicPr preferRelativeResize="0"/>
          <p:nvPr/>
        </p:nvPicPr>
        <p:blipFill rotWithShape="1">
          <a:blip r:embed="rId4">
            <a:alphaModFix/>
          </a:blip>
          <a:srcRect b="0" l="0" r="0" t="0"/>
          <a:stretch/>
        </p:blipFill>
        <p:spPr>
          <a:xfrm>
            <a:off x="1296280" y="1876888"/>
            <a:ext cx="4585054" cy="3686176"/>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23"/>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80" name="Google Shape;380;p23"/>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مفهوم حقوق الإنسان في الشريعة الاسلامية" id="381" name="Google Shape;381;p23"/>
          <p:cNvPicPr preferRelativeResize="0"/>
          <p:nvPr/>
        </p:nvPicPr>
        <p:blipFill rotWithShape="1">
          <a:blip r:embed="rId3">
            <a:alphaModFix/>
          </a:blip>
          <a:srcRect b="0" l="0" r="0" t="0"/>
          <a:stretch/>
        </p:blipFill>
        <p:spPr>
          <a:xfrm>
            <a:off x="1532439" y="1959859"/>
            <a:ext cx="8583320" cy="3457630"/>
          </a:xfrm>
          <a:prstGeom prst="round2DiagRect">
            <a:avLst>
              <a:gd fmla="val 16667" name="adj1"/>
              <a:gd fmla="val 0" name="adj2"/>
            </a:avLst>
          </a:prstGeom>
          <a:noFill/>
          <a:ln cap="sq" cmpd="sng" w="88900">
            <a:solidFill>
              <a:srgbClr val="FFFFFF"/>
            </a:solidFill>
            <a:prstDash val="solid"/>
            <a:miter lim="800000"/>
            <a:headEnd len="sm" w="sm" type="none"/>
            <a:tailEnd len="sm" w="sm" type="none"/>
          </a:ln>
          <a:effectLst>
            <a:outerShdw blurRad="254000" rotWithShape="0" algn="tl">
              <a:srgbClr val="000000">
                <a:alpha val="42745"/>
              </a:srgbClr>
            </a:outerShdw>
          </a:effectLst>
        </p:spPr>
      </p:pic>
      <p:sp>
        <p:nvSpPr>
          <p:cNvPr id="382" name="Google Shape;382;p23"/>
          <p:cNvSpPr/>
          <p:nvPr/>
        </p:nvSpPr>
        <p:spPr>
          <a:xfrm>
            <a:off x="1651502" y="4333499"/>
            <a:ext cx="3652300" cy="1062947"/>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83" name="Google Shape;383;p23"/>
          <p:cNvSpPr txBox="1"/>
          <p:nvPr/>
        </p:nvSpPr>
        <p:spPr>
          <a:xfrm>
            <a:off x="1532439" y="4064478"/>
            <a:ext cx="3890426" cy="1384995"/>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Clr>
                <a:schemeClr val="dk1"/>
              </a:buClr>
              <a:buSzPts val="2800"/>
              <a:buFont typeface="Calibri"/>
              <a:buNone/>
            </a:pPr>
            <a:r>
              <a:t/>
            </a:r>
            <a:endParaRPr b="1" i="0" sz="2800" u="none" cap="none" strike="noStrike">
              <a:solidFill>
                <a:srgbClr val="FF0000"/>
              </a:solidFill>
              <a:latin typeface="Times New Roman"/>
              <a:ea typeface="Times New Roman"/>
              <a:cs typeface="Times New Roman"/>
              <a:sym typeface="Times New Roman"/>
            </a:endParaRPr>
          </a:p>
          <a:p>
            <a:pPr indent="0" lvl="0" marL="0" marR="0" rtl="1" algn="ctr">
              <a:lnSpc>
                <a:spcPct val="100000"/>
              </a:lnSpc>
              <a:spcBef>
                <a:spcPts val="0"/>
              </a:spcBef>
              <a:spcAft>
                <a:spcPts val="0"/>
              </a:spcAft>
              <a:buClr>
                <a:srgbClr val="FF0000"/>
              </a:buClr>
              <a:buSzPts val="2800"/>
              <a:buFont typeface="Times New Roman"/>
              <a:buNone/>
            </a:pPr>
            <a:r>
              <a:rPr b="1" i="0" lang="en-US" sz="2800" u="none" cap="none" strike="noStrike">
                <a:solidFill>
                  <a:srgbClr val="FF0000"/>
                </a:solidFill>
                <a:latin typeface="Times New Roman"/>
                <a:ea typeface="Times New Roman"/>
                <a:cs typeface="Times New Roman"/>
                <a:sym typeface="Times New Roman"/>
              </a:rPr>
              <a:t>2. الحق في الخصوصية في الشريعة الإسلامية:</a:t>
            </a:r>
            <a:endParaRPr b="1" i="0" sz="2800" u="none" cap="none" strike="noStrike">
              <a:solidFill>
                <a:srgbClr val="FF0000"/>
              </a:solidFill>
              <a:latin typeface="Times New Roman"/>
              <a:ea typeface="Times New Roman"/>
              <a:cs typeface="Times New Roman"/>
              <a:sym typeface="Times New Roman"/>
            </a:endParaRPr>
          </a:p>
        </p:txBody>
      </p:sp>
      <p:pic>
        <p:nvPicPr>
          <p:cNvPr id="384" name="Google Shape;384;p23"/>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385" name="Google Shape;385;p23"/>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386" name="Google Shape;386;p23"/>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24"/>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93" name="Google Shape;393;p24"/>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مفهوم حقوق الإنسان في الشريعة الاسلامية" id="394" name="Google Shape;394;p24"/>
          <p:cNvPicPr preferRelativeResize="0"/>
          <p:nvPr/>
        </p:nvPicPr>
        <p:blipFill rotWithShape="1">
          <a:blip r:embed="rId3">
            <a:alphaModFix/>
          </a:blip>
          <a:srcRect b="0" l="0" r="0" t="0"/>
          <a:stretch/>
        </p:blipFill>
        <p:spPr>
          <a:xfrm>
            <a:off x="1532439" y="1959859"/>
            <a:ext cx="8583320" cy="3457630"/>
          </a:xfrm>
          <a:prstGeom prst="round2DiagRect">
            <a:avLst>
              <a:gd fmla="val 16667" name="adj1"/>
              <a:gd fmla="val 0" name="adj2"/>
            </a:avLst>
          </a:prstGeom>
          <a:noFill/>
          <a:ln cap="sq" cmpd="sng" w="88900">
            <a:solidFill>
              <a:srgbClr val="FFFFFF"/>
            </a:solidFill>
            <a:prstDash val="solid"/>
            <a:miter lim="800000"/>
            <a:headEnd len="sm" w="sm" type="none"/>
            <a:tailEnd len="sm" w="sm" type="none"/>
          </a:ln>
          <a:effectLst>
            <a:outerShdw blurRad="254000" rotWithShape="0" algn="tl">
              <a:srgbClr val="000000">
                <a:alpha val="42745"/>
              </a:srgbClr>
            </a:outerShdw>
          </a:effectLst>
        </p:spPr>
      </p:pic>
      <p:sp>
        <p:nvSpPr>
          <p:cNvPr id="395" name="Google Shape;395;p24"/>
          <p:cNvSpPr/>
          <p:nvPr/>
        </p:nvSpPr>
        <p:spPr>
          <a:xfrm>
            <a:off x="1532439" y="2852302"/>
            <a:ext cx="3890426" cy="1986398"/>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96" name="Google Shape;396;p24"/>
          <p:cNvSpPr txBox="1"/>
          <p:nvPr/>
        </p:nvSpPr>
        <p:spPr>
          <a:xfrm>
            <a:off x="1532439" y="2857274"/>
            <a:ext cx="3890426" cy="1815882"/>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lang="en-US" sz="2800">
                <a:solidFill>
                  <a:srgbClr val="000000"/>
                </a:solidFill>
                <a:latin typeface="Calibri"/>
                <a:ea typeface="Calibri"/>
                <a:cs typeface="Calibri"/>
                <a:sym typeface="Calibri"/>
              </a:rPr>
              <a:t>     ولذلك ينبغي أن نقرر بادئ ذي بدء أن الشريعة الإسلامية قد </a:t>
            </a:r>
            <a:r>
              <a:rPr lang="en-US" sz="2800">
                <a:solidFill>
                  <a:srgbClr val="000000"/>
                </a:solidFill>
                <a:highlight>
                  <a:srgbClr val="FFFF00"/>
                </a:highlight>
                <a:latin typeface="Calibri"/>
                <a:ea typeface="Calibri"/>
                <a:cs typeface="Calibri"/>
                <a:sym typeface="Calibri"/>
              </a:rPr>
              <a:t>أرست مبدأ الخصوصية</a:t>
            </a:r>
            <a:r>
              <a:rPr lang="en-US" sz="2800">
                <a:solidFill>
                  <a:srgbClr val="000000"/>
                </a:solidFill>
                <a:latin typeface="Calibri"/>
                <a:ea typeface="Calibri"/>
                <a:cs typeface="Calibri"/>
                <a:sym typeface="Calibri"/>
              </a:rPr>
              <a:t> للإنسان المسلم بكافة صورها ومظاهرها.</a:t>
            </a:r>
            <a:endParaRPr b="1" i="0" sz="2800" u="none" cap="none" strike="noStrike">
              <a:solidFill>
                <a:srgbClr val="FF0000"/>
              </a:solidFill>
              <a:latin typeface="Times New Roman"/>
              <a:ea typeface="Times New Roman"/>
              <a:cs typeface="Times New Roman"/>
              <a:sym typeface="Times New Roman"/>
            </a:endParaRPr>
          </a:p>
        </p:txBody>
      </p:sp>
      <p:pic>
        <p:nvPicPr>
          <p:cNvPr id="397" name="Google Shape;397;p24"/>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398" name="Google Shape;398;p24"/>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399" name="Google Shape;399;p24"/>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25"/>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06" name="Google Shape;406;p25"/>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قصة الإسلام | التلوث وشروط المسكن الصحي عند العلامة ابن سينا" id="407" name="Google Shape;407;p25"/>
          <p:cNvPicPr preferRelativeResize="0"/>
          <p:nvPr/>
        </p:nvPicPr>
        <p:blipFill rotWithShape="1">
          <a:blip r:embed="rId3">
            <a:alphaModFix/>
          </a:blip>
          <a:srcRect b="0" l="0" r="0" t="0"/>
          <a:stretch/>
        </p:blipFill>
        <p:spPr>
          <a:xfrm>
            <a:off x="1348740" y="1691112"/>
            <a:ext cx="9052560" cy="3954044"/>
          </a:xfrm>
          <a:prstGeom prst="rect">
            <a:avLst/>
          </a:prstGeom>
          <a:noFill/>
          <a:ln>
            <a:noFill/>
          </a:ln>
        </p:spPr>
      </p:pic>
      <p:sp>
        <p:nvSpPr>
          <p:cNvPr id="408" name="Google Shape;408;p25"/>
          <p:cNvSpPr/>
          <p:nvPr/>
        </p:nvSpPr>
        <p:spPr>
          <a:xfrm>
            <a:off x="1695025" y="4687929"/>
            <a:ext cx="4400973" cy="625205"/>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09" name="Google Shape;409;p25"/>
          <p:cNvSpPr txBox="1"/>
          <p:nvPr/>
        </p:nvSpPr>
        <p:spPr>
          <a:xfrm>
            <a:off x="1613732" y="4738921"/>
            <a:ext cx="4400973" cy="52322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en-US" sz="2800">
                <a:solidFill>
                  <a:srgbClr val="000000"/>
                </a:solidFill>
                <a:latin typeface="Calibri"/>
                <a:ea typeface="Calibri"/>
                <a:cs typeface="Calibri"/>
                <a:sym typeface="Calibri"/>
              </a:rPr>
              <a:t>1</a:t>
            </a:r>
            <a:r>
              <a:rPr lang="en-US" sz="2800">
                <a:solidFill>
                  <a:srgbClr val="000000"/>
                </a:solidFill>
                <a:latin typeface="Calibri"/>
                <a:ea typeface="Calibri"/>
                <a:cs typeface="Calibri"/>
                <a:sym typeface="Calibri"/>
              </a:rPr>
              <a:t>.</a:t>
            </a:r>
            <a:r>
              <a:rPr b="1" lang="en-US" sz="2800">
                <a:solidFill>
                  <a:srgbClr val="000000"/>
                </a:solidFill>
                <a:latin typeface="Times New Roman"/>
                <a:ea typeface="Times New Roman"/>
                <a:cs typeface="Times New Roman"/>
                <a:sym typeface="Times New Roman"/>
              </a:rPr>
              <a:t>حرية اختيار المسكن واستعماله:</a:t>
            </a:r>
            <a:endParaRPr b="1" sz="2400">
              <a:solidFill>
                <a:schemeClr val="dk1"/>
              </a:solidFill>
              <a:latin typeface="Times New Roman"/>
              <a:ea typeface="Times New Roman"/>
              <a:cs typeface="Times New Roman"/>
              <a:sym typeface="Times New Roman"/>
            </a:endParaRPr>
          </a:p>
        </p:txBody>
      </p:sp>
      <p:pic>
        <p:nvPicPr>
          <p:cNvPr id="410" name="Google Shape;410;p25"/>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411" name="Google Shape;411;p25"/>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412" name="Google Shape;412;p25"/>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p26"/>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19" name="Google Shape;419;p26"/>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قصة الإسلام | التلوث وشروط المسكن الصحي عند العلامة ابن سينا" id="420" name="Google Shape;420;p26"/>
          <p:cNvPicPr preferRelativeResize="0"/>
          <p:nvPr/>
        </p:nvPicPr>
        <p:blipFill rotWithShape="1">
          <a:blip r:embed="rId3">
            <a:alphaModFix/>
          </a:blip>
          <a:srcRect b="0" l="0" r="0" t="0"/>
          <a:stretch/>
        </p:blipFill>
        <p:spPr>
          <a:xfrm>
            <a:off x="1348740" y="1691112"/>
            <a:ext cx="9052560" cy="3954044"/>
          </a:xfrm>
          <a:prstGeom prst="rect">
            <a:avLst/>
          </a:prstGeom>
          <a:noFill/>
          <a:ln>
            <a:noFill/>
          </a:ln>
        </p:spPr>
      </p:pic>
      <p:sp>
        <p:nvSpPr>
          <p:cNvPr id="421" name="Google Shape;421;p26"/>
          <p:cNvSpPr/>
          <p:nvPr/>
        </p:nvSpPr>
        <p:spPr>
          <a:xfrm>
            <a:off x="2214893" y="4687929"/>
            <a:ext cx="3881105" cy="625205"/>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22" name="Google Shape;422;p26"/>
          <p:cNvSpPr txBox="1"/>
          <p:nvPr/>
        </p:nvSpPr>
        <p:spPr>
          <a:xfrm>
            <a:off x="2133600" y="4738921"/>
            <a:ext cx="3881105" cy="52322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en-US" sz="2800">
                <a:solidFill>
                  <a:srgbClr val="000000"/>
                </a:solidFill>
                <a:latin typeface="Calibri"/>
                <a:ea typeface="Calibri"/>
                <a:cs typeface="Calibri"/>
                <a:sym typeface="Calibri"/>
              </a:rPr>
              <a:t>2.</a:t>
            </a:r>
            <a:r>
              <a:rPr b="1" lang="en-US" sz="2800">
                <a:solidFill>
                  <a:srgbClr val="000000"/>
                </a:solidFill>
                <a:latin typeface="Times New Roman"/>
                <a:ea typeface="Times New Roman"/>
                <a:cs typeface="Times New Roman"/>
                <a:sym typeface="Times New Roman"/>
              </a:rPr>
              <a:t> حق كل فرد في منزل يسكنه:</a:t>
            </a:r>
            <a:endParaRPr sz="2400">
              <a:solidFill>
                <a:schemeClr val="dk1"/>
              </a:solidFill>
              <a:latin typeface="Times New Roman"/>
              <a:ea typeface="Times New Roman"/>
              <a:cs typeface="Times New Roman"/>
              <a:sym typeface="Times New Roman"/>
            </a:endParaRPr>
          </a:p>
        </p:txBody>
      </p:sp>
      <p:pic>
        <p:nvPicPr>
          <p:cNvPr id="423" name="Google Shape;423;p26"/>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424" name="Google Shape;424;p26"/>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425" name="Google Shape;425;p26"/>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p27"/>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32" name="Google Shape;432;p27"/>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قصة الإسلام | التلوث وشروط المسكن الصحي عند العلامة ابن سينا" id="433" name="Google Shape;433;p27"/>
          <p:cNvPicPr preferRelativeResize="0"/>
          <p:nvPr/>
        </p:nvPicPr>
        <p:blipFill rotWithShape="1">
          <a:blip r:embed="rId3">
            <a:alphaModFix/>
          </a:blip>
          <a:srcRect b="0" l="0" r="0" t="0"/>
          <a:stretch/>
        </p:blipFill>
        <p:spPr>
          <a:xfrm>
            <a:off x="1348740" y="1691112"/>
            <a:ext cx="9052560" cy="3954044"/>
          </a:xfrm>
          <a:prstGeom prst="rect">
            <a:avLst/>
          </a:prstGeom>
          <a:noFill/>
          <a:ln>
            <a:noFill/>
          </a:ln>
        </p:spPr>
      </p:pic>
      <p:sp>
        <p:nvSpPr>
          <p:cNvPr id="434" name="Google Shape;434;p27"/>
          <p:cNvSpPr/>
          <p:nvPr/>
        </p:nvSpPr>
        <p:spPr>
          <a:xfrm>
            <a:off x="2214894" y="4687929"/>
            <a:ext cx="2466312" cy="625205"/>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35" name="Google Shape;435;p27"/>
          <p:cNvSpPr txBox="1"/>
          <p:nvPr/>
        </p:nvSpPr>
        <p:spPr>
          <a:xfrm>
            <a:off x="800100" y="4738921"/>
            <a:ext cx="3881105" cy="523220"/>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Clr>
                <a:srgbClr val="000000"/>
              </a:buClr>
              <a:buSzPts val="2800"/>
              <a:buFont typeface="Calibri"/>
              <a:buNone/>
            </a:pPr>
            <a:r>
              <a:rPr b="1" lang="en-US" sz="2800">
                <a:solidFill>
                  <a:srgbClr val="000000"/>
                </a:solidFill>
                <a:latin typeface="Calibri"/>
                <a:ea typeface="Calibri"/>
                <a:cs typeface="Calibri"/>
                <a:sym typeface="Calibri"/>
              </a:rPr>
              <a:t>3. حرمة المسكن</a:t>
            </a:r>
            <a:r>
              <a:rPr b="1" i="0" lang="en-US" sz="2800" u="none" cap="none" strike="noStrike">
                <a:solidFill>
                  <a:srgbClr val="000000"/>
                </a:solidFill>
                <a:latin typeface="Times New Roman"/>
                <a:ea typeface="Times New Roman"/>
                <a:cs typeface="Times New Roman"/>
                <a:sym typeface="Times New Roman"/>
              </a:rPr>
              <a:t>:</a:t>
            </a:r>
            <a:endParaRPr b="0" i="0" sz="2400" u="none" cap="none" strike="noStrike">
              <a:solidFill>
                <a:srgbClr val="000000"/>
              </a:solidFill>
              <a:latin typeface="Times New Roman"/>
              <a:ea typeface="Times New Roman"/>
              <a:cs typeface="Times New Roman"/>
              <a:sym typeface="Times New Roman"/>
            </a:endParaRPr>
          </a:p>
        </p:txBody>
      </p:sp>
      <p:pic>
        <p:nvPicPr>
          <p:cNvPr id="436" name="Google Shape;436;p27"/>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437" name="Google Shape;437;p27"/>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438" name="Google Shape;438;p27"/>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28"/>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45" name="Google Shape;445;p28"/>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قصة الإسلام | التلوث وشروط المسكن الصحي عند العلامة ابن سينا" id="446" name="Google Shape;446;p28"/>
          <p:cNvPicPr preferRelativeResize="0"/>
          <p:nvPr/>
        </p:nvPicPr>
        <p:blipFill rotWithShape="1">
          <a:blip r:embed="rId3">
            <a:alphaModFix/>
          </a:blip>
          <a:srcRect b="0" l="0" r="0" t="0"/>
          <a:stretch/>
        </p:blipFill>
        <p:spPr>
          <a:xfrm>
            <a:off x="1348740" y="1691112"/>
            <a:ext cx="9052560" cy="3954044"/>
          </a:xfrm>
          <a:prstGeom prst="rect">
            <a:avLst/>
          </a:prstGeom>
          <a:noFill/>
          <a:ln>
            <a:noFill/>
          </a:ln>
        </p:spPr>
      </p:pic>
      <p:sp>
        <p:nvSpPr>
          <p:cNvPr id="447" name="Google Shape;447;p28"/>
          <p:cNvSpPr/>
          <p:nvPr/>
        </p:nvSpPr>
        <p:spPr>
          <a:xfrm>
            <a:off x="1851660" y="4687929"/>
            <a:ext cx="3909060" cy="625205"/>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48" name="Google Shape;448;p28"/>
          <p:cNvSpPr txBox="1"/>
          <p:nvPr/>
        </p:nvSpPr>
        <p:spPr>
          <a:xfrm>
            <a:off x="1790700" y="4738921"/>
            <a:ext cx="4030980" cy="523220"/>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Clr>
                <a:srgbClr val="000000"/>
              </a:buClr>
              <a:buSzPts val="2800"/>
              <a:buFont typeface="Calibri"/>
              <a:buNone/>
            </a:pPr>
            <a:r>
              <a:rPr b="1" lang="en-US" sz="2800">
                <a:solidFill>
                  <a:srgbClr val="000000"/>
                </a:solidFill>
                <a:latin typeface="Calibri"/>
                <a:ea typeface="Calibri"/>
                <a:cs typeface="Calibri"/>
                <a:sym typeface="Calibri"/>
              </a:rPr>
              <a:t>4. حظر التجسس علي المسكن</a:t>
            </a:r>
            <a:r>
              <a:rPr b="1" i="0" lang="en-US" sz="2800" u="none" cap="none" strike="noStrike">
                <a:solidFill>
                  <a:srgbClr val="000000"/>
                </a:solidFill>
                <a:latin typeface="Times New Roman"/>
                <a:ea typeface="Times New Roman"/>
                <a:cs typeface="Times New Roman"/>
                <a:sym typeface="Times New Roman"/>
              </a:rPr>
              <a:t>:</a:t>
            </a:r>
            <a:endParaRPr b="0" i="0" sz="2400" u="none" cap="none" strike="noStrike">
              <a:solidFill>
                <a:srgbClr val="000000"/>
              </a:solidFill>
              <a:latin typeface="Times New Roman"/>
              <a:ea typeface="Times New Roman"/>
              <a:cs typeface="Times New Roman"/>
              <a:sym typeface="Times New Roman"/>
            </a:endParaRPr>
          </a:p>
        </p:txBody>
      </p:sp>
      <p:pic>
        <p:nvPicPr>
          <p:cNvPr id="449" name="Google Shape;449;p28"/>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450" name="Google Shape;450;p28"/>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451" name="Google Shape;451;p28"/>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sp>
        <p:nvSpPr>
          <p:cNvPr id="457" name="Google Shape;457;p29"/>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58" name="Google Shape;458;p29"/>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قصة الإسلام | التلوث وشروط المسكن الصحي عند العلامة ابن سينا" id="459" name="Google Shape;459;p29"/>
          <p:cNvPicPr preferRelativeResize="0"/>
          <p:nvPr/>
        </p:nvPicPr>
        <p:blipFill rotWithShape="1">
          <a:blip r:embed="rId3">
            <a:alphaModFix/>
          </a:blip>
          <a:srcRect b="0" l="0" r="0" t="0"/>
          <a:stretch/>
        </p:blipFill>
        <p:spPr>
          <a:xfrm>
            <a:off x="1348740" y="1691112"/>
            <a:ext cx="9052560" cy="3954044"/>
          </a:xfrm>
          <a:prstGeom prst="rect">
            <a:avLst/>
          </a:prstGeom>
          <a:noFill/>
          <a:ln>
            <a:noFill/>
          </a:ln>
        </p:spPr>
      </p:pic>
      <p:sp>
        <p:nvSpPr>
          <p:cNvPr id="460" name="Google Shape;460;p29"/>
          <p:cNvSpPr/>
          <p:nvPr/>
        </p:nvSpPr>
        <p:spPr>
          <a:xfrm>
            <a:off x="2156460" y="4687929"/>
            <a:ext cx="6172200" cy="625205"/>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61" name="Google Shape;461;p29"/>
          <p:cNvSpPr txBox="1"/>
          <p:nvPr/>
        </p:nvSpPr>
        <p:spPr>
          <a:xfrm>
            <a:off x="2156460" y="4738921"/>
            <a:ext cx="6004560" cy="523220"/>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Clr>
                <a:srgbClr val="000000"/>
              </a:buClr>
              <a:buSzPts val="2800"/>
              <a:buFont typeface="Calibri"/>
              <a:buNone/>
            </a:pPr>
            <a:r>
              <a:rPr b="1" lang="en-US" sz="2800">
                <a:solidFill>
                  <a:srgbClr val="000000"/>
                </a:solidFill>
                <a:latin typeface="Calibri"/>
                <a:ea typeface="Calibri"/>
                <a:cs typeface="Calibri"/>
                <a:sym typeface="Calibri"/>
              </a:rPr>
              <a:t>5. عدم الإستيلاء علي المسكن دون مسوغ شرعي</a:t>
            </a:r>
            <a:r>
              <a:rPr b="1" i="0" lang="en-US" sz="2800" u="none" cap="none" strike="noStrike">
                <a:solidFill>
                  <a:srgbClr val="000000"/>
                </a:solidFill>
                <a:latin typeface="Times New Roman"/>
                <a:ea typeface="Times New Roman"/>
                <a:cs typeface="Times New Roman"/>
                <a:sym typeface="Times New Roman"/>
              </a:rPr>
              <a:t>:</a:t>
            </a:r>
            <a:endParaRPr b="0" i="0" sz="2400" u="none" cap="none" strike="noStrike">
              <a:solidFill>
                <a:srgbClr val="000000"/>
              </a:solidFill>
              <a:latin typeface="Times New Roman"/>
              <a:ea typeface="Times New Roman"/>
              <a:cs typeface="Times New Roman"/>
              <a:sym typeface="Times New Roman"/>
            </a:endParaRPr>
          </a:p>
        </p:txBody>
      </p:sp>
      <p:pic>
        <p:nvPicPr>
          <p:cNvPr id="462" name="Google Shape;462;p29"/>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463" name="Google Shape;463;p29"/>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464" name="Google Shape;464;p29"/>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30"/>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71" name="Google Shape;471;p30"/>
          <p:cNvSpPr/>
          <p:nvPr/>
        </p:nvSpPr>
        <p:spPr>
          <a:xfrm>
            <a:off x="115122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كتابة ورق المراسلات بالبطاقات البريدية صورة الخلفية والصورة للتنزيل المجاني  - Pngtree" id="472" name="Google Shape;472;p30"/>
          <p:cNvPicPr preferRelativeResize="0"/>
          <p:nvPr/>
        </p:nvPicPr>
        <p:blipFill rotWithShape="1">
          <a:blip r:embed="rId3">
            <a:alphaModFix/>
          </a:blip>
          <a:srcRect b="0" l="0" r="0" t="0"/>
          <a:stretch/>
        </p:blipFill>
        <p:spPr>
          <a:xfrm>
            <a:off x="1375590" y="1684020"/>
            <a:ext cx="8997883" cy="3961136"/>
          </a:xfrm>
          <a:prstGeom prst="rect">
            <a:avLst/>
          </a:prstGeom>
          <a:noFill/>
          <a:ln>
            <a:noFill/>
          </a:ln>
        </p:spPr>
      </p:pic>
      <p:sp>
        <p:nvSpPr>
          <p:cNvPr id="473" name="Google Shape;473;p30"/>
          <p:cNvSpPr/>
          <p:nvPr/>
        </p:nvSpPr>
        <p:spPr>
          <a:xfrm>
            <a:off x="1949329" y="3852432"/>
            <a:ext cx="7749540" cy="625205"/>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74" name="Google Shape;474;p30"/>
          <p:cNvSpPr txBox="1"/>
          <p:nvPr/>
        </p:nvSpPr>
        <p:spPr>
          <a:xfrm>
            <a:off x="1835030" y="3903424"/>
            <a:ext cx="7863839" cy="52322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en-US" sz="2800">
                <a:solidFill>
                  <a:srgbClr val="000000"/>
                </a:solidFill>
                <a:latin typeface="Times New Roman"/>
                <a:ea typeface="Times New Roman"/>
                <a:cs typeface="Times New Roman"/>
                <a:sym typeface="Times New Roman"/>
              </a:rPr>
              <a:t>(٦) حرمة المراسلات البريدية وكافة الاتصالات البرقية والهاتفية</a:t>
            </a:r>
            <a:r>
              <a:rPr b="1" i="0" lang="en-US" sz="2800" u="none" cap="none" strike="noStrike">
                <a:solidFill>
                  <a:srgbClr val="000000"/>
                </a:solidFill>
                <a:latin typeface="Times New Roman"/>
                <a:ea typeface="Times New Roman"/>
                <a:cs typeface="Times New Roman"/>
                <a:sym typeface="Times New Roman"/>
              </a:rPr>
              <a:t>:</a:t>
            </a:r>
            <a:endParaRPr b="0" i="0" sz="2400" u="none" cap="none" strike="noStrike">
              <a:solidFill>
                <a:srgbClr val="000000"/>
              </a:solidFill>
              <a:latin typeface="Times New Roman"/>
              <a:ea typeface="Times New Roman"/>
              <a:cs typeface="Times New Roman"/>
              <a:sym typeface="Times New Roman"/>
            </a:endParaRPr>
          </a:p>
        </p:txBody>
      </p:sp>
      <p:pic>
        <p:nvPicPr>
          <p:cNvPr id="475" name="Google Shape;475;p30"/>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476" name="Google Shape;476;p30"/>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477" name="Google Shape;477;p30"/>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31"/>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84" name="Google Shape;484;p31"/>
          <p:cNvSpPr/>
          <p:nvPr/>
        </p:nvSpPr>
        <p:spPr>
          <a:xfrm>
            <a:off x="1423125" y="1708624"/>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85" name="Google Shape;485;p31"/>
          <p:cNvSpPr/>
          <p:nvPr/>
        </p:nvSpPr>
        <p:spPr>
          <a:xfrm>
            <a:off x="7535477" y="3674601"/>
            <a:ext cx="2496908" cy="625205"/>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86" name="Google Shape;486;p31"/>
          <p:cNvSpPr txBox="1"/>
          <p:nvPr/>
        </p:nvSpPr>
        <p:spPr>
          <a:xfrm>
            <a:off x="7535477" y="3655744"/>
            <a:ext cx="2353189" cy="523220"/>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Clr>
                <a:srgbClr val="000000"/>
              </a:buClr>
              <a:buSzPts val="2800"/>
              <a:buFont typeface="Times New Roman"/>
              <a:buNone/>
            </a:pPr>
            <a:r>
              <a:rPr b="1" i="0" lang="en-US" sz="2800" u="none" cap="none" strike="noStrike">
                <a:solidFill>
                  <a:srgbClr val="000000"/>
                </a:solidFill>
                <a:latin typeface="Times New Roman"/>
                <a:ea typeface="Times New Roman"/>
                <a:cs typeface="Times New Roman"/>
                <a:sym typeface="Times New Roman"/>
              </a:rPr>
              <a:t>7. حرية العقيدة:</a:t>
            </a:r>
            <a:endParaRPr b="0" i="0" sz="2400" u="none" cap="none" strike="noStrike">
              <a:solidFill>
                <a:srgbClr val="000000"/>
              </a:solidFill>
              <a:latin typeface="Times New Roman"/>
              <a:ea typeface="Times New Roman"/>
              <a:cs typeface="Times New Roman"/>
              <a:sym typeface="Times New Roman"/>
            </a:endParaRPr>
          </a:p>
        </p:txBody>
      </p:sp>
      <p:pic>
        <p:nvPicPr>
          <p:cNvPr id="487" name="Google Shape;487;p31"/>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488" name="Google Shape;488;p31"/>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489" name="Google Shape;489;p31"/>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حرية الاعتقاد في الإسلام| قصة الإسلام" id="490" name="Google Shape;490;p31"/>
          <p:cNvPicPr preferRelativeResize="0"/>
          <p:nvPr/>
        </p:nvPicPr>
        <p:blipFill rotWithShape="1">
          <a:blip r:embed="rId4">
            <a:alphaModFix/>
          </a:blip>
          <a:srcRect b="0" l="0" r="0" t="0"/>
          <a:stretch/>
        </p:blipFill>
        <p:spPr>
          <a:xfrm>
            <a:off x="1630680" y="1876888"/>
            <a:ext cx="5761078" cy="4021666"/>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sp>
        <p:nvSpPr>
          <p:cNvPr id="496" name="Google Shape;496;p32"/>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97" name="Google Shape;497;p32"/>
          <p:cNvSpPr/>
          <p:nvPr/>
        </p:nvSpPr>
        <p:spPr>
          <a:xfrm>
            <a:off x="1423125" y="1708624"/>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دام&quot; يبحث فرص وتحديات إصدار قانون حرية تداول المعلومات.. إشكاليات التشريع  ومعضلات التطبيق - مصر 360" id="498" name="Google Shape;498;p32"/>
          <p:cNvPicPr preferRelativeResize="0"/>
          <p:nvPr/>
        </p:nvPicPr>
        <p:blipFill rotWithShape="1">
          <a:blip r:embed="rId3">
            <a:alphaModFix/>
          </a:blip>
          <a:srcRect b="0" l="0" r="0" t="0"/>
          <a:stretch/>
        </p:blipFill>
        <p:spPr>
          <a:xfrm>
            <a:off x="1607821" y="1912620"/>
            <a:ext cx="8976360" cy="3985933"/>
          </a:xfrm>
          <a:prstGeom prst="rect">
            <a:avLst/>
          </a:prstGeom>
          <a:noFill/>
          <a:ln>
            <a:noFill/>
          </a:ln>
        </p:spPr>
      </p:pic>
      <p:sp>
        <p:nvSpPr>
          <p:cNvPr id="499" name="Google Shape;499;p32"/>
          <p:cNvSpPr/>
          <p:nvPr/>
        </p:nvSpPr>
        <p:spPr>
          <a:xfrm>
            <a:off x="1767840" y="4380087"/>
            <a:ext cx="8755379" cy="830997"/>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00" name="Google Shape;500;p32"/>
          <p:cNvSpPr txBox="1"/>
          <p:nvPr/>
        </p:nvSpPr>
        <p:spPr>
          <a:xfrm>
            <a:off x="1935480" y="4380087"/>
            <a:ext cx="8587739" cy="830997"/>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en-US" sz="2400">
                <a:solidFill>
                  <a:srgbClr val="FF0000"/>
                </a:solidFill>
                <a:latin typeface="Times New Roman"/>
                <a:ea typeface="Times New Roman"/>
                <a:cs typeface="Times New Roman"/>
                <a:sym typeface="Times New Roman"/>
              </a:rPr>
              <a:t>     </a:t>
            </a:r>
            <a:r>
              <a:rPr b="1" lang="en-US" sz="2400">
                <a:solidFill>
                  <a:srgbClr val="FFFFFF"/>
                </a:solidFill>
                <a:latin typeface="Times New Roman"/>
                <a:ea typeface="Times New Roman"/>
                <a:cs typeface="Times New Roman"/>
                <a:sym typeface="Times New Roman"/>
              </a:rPr>
              <a:t>ويثور التساؤل حول مدي وجود تعارض بين الحق في الخصوصية والحق في تداول المعلومات في الشريعة الإسلامية؟</a:t>
            </a:r>
            <a:endParaRPr b="1" sz="2400">
              <a:solidFill>
                <a:srgbClr val="FFFFFF"/>
              </a:solidFill>
              <a:latin typeface="Times New Roman"/>
              <a:ea typeface="Times New Roman"/>
              <a:cs typeface="Times New Roman"/>
              <a:sym typeface="Times New Roman"/>
            </a:endParaRPr>
          </a:p>
        </p:txBody>
      </p:sp>
      <p:pic>
        <p:nvPicPr>
          <p:cNvPr id="501" name="Google Shape;501;p32"/>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502" name="Google Shape;502;p32"/>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503" name="Google Shape;503;p32"/>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8" name="Shape 508"/>
        <p:cNvGrpSpPr/>
        <p:nvPr/>
      </p:nvGrpSpPr>
      <p:grpSpPr>
        <a:xfrm>
          <a:off x="0" y="0"/>
          <a:ext cx="0" cy="0"/>
          <a:chOff x="0" y="0"/>
          <a:chExt cx="0" cy="0"/>
        </a:xfrm>
      </p:grpSpPr>
      <p:sp>
        <p:nvSpPr>
          <p:cNvPr id="509" name="Google Shape;509;p33"/>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10" name="Google Shape;510;p33"/>
          <p:cNvSpPr/>
          <p:nvPr/>
        </p:nvSpPr>
        <p:spPr>
          <a:xfrm>
            <a:off x="1423125" y="1708624"/>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11" name="Google Shape;511;p33"/>
          <p:cNvSpPr/>
          <p:nvPr/>
        </p:nvSpPr>
        <p:spPr>
          <a:xfrm>
            <a:off x="1623107" y="2554324"/>
            <a:ext cx="4457700" cy="187352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12" name="Google Shape;512;p33"/>
          <p:cNvSpPr txBox="1"/>
          <p:nvPr/>
        </p:nvSpPr>
        <p:spPr>
          <a:xfrm>
            <a:off x="1785493" y="2721276"/>
            <a:ext cx="3550920" cy="1938992"/>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i="0" lang="en-US" sz="2400" u="none" cap="none" strike="noStrike">
                <a:solidFill>
                  <a:srgbClr val="FF0000"/>
                </a:solidFill>
                <a:latin typeface="Times New Roman"/>
                <a:ea typeface="Times New Roman"/>
                <a:cs typeface="Times New Roman"/>
                <a:sym typeface="Times New Roman"/>
              </a:rPr>
              <a:t>     </a:t>
            </a:r>
            <a:r>
              <a:rPr b="1" lang="en-US" sz="2400">
                <a:solidFill>
                  <a:srgbClr val="FFFFFF"/>
                </a:solidFill>
                <a:latin typeface="Times New Roman"/>
                <a:ea typeface="Times New Roman"/>
                <a:cs typeface="Times New Roman"/>
                <a:sym typeface="Times New Roman"/>
              </a:rPr>
              <a:t>وقد أجاز الفقهاء للمرء إفشاء أسرار الآخرين وإهدار خصوصياتهم، بصفة استثنائية بحتة في بعض الحالات هي:</a:t>
            </a:r>
            <a:endParaRPr sz="2000">
              <a:solidFill>
                <a:srgbClr val="FFFFFF"/>
              </a:solidFill>
              <a:latin typeface="Times New Roman"/>
              <a:ea typeface="Times New Roman"/>
              <a:cs typeface="Times New Roman"/>
              <a:sym typeface="Times New Roman"/>
            </a:endParaRPr>
          </a:p>
          <a:p>
            <a:pPr indent="0" lvl="0" marL="0" marR="0" rtl="1" algn="just">
              <a:lnSpc>
                <a:spcPct val="100000"/>
              </a:lnSpc>
              <a:spcBef>
                <a:spcPts val="0"/>
              </a:spcBef>
              <a:spcAft>
                <a:spcPts val="0"/>
              </a:spcAft>
              <a:buClr>
                <a:schemeClr val="dk1"/>
              </a:buClr>
              <a:buSzPts val="2400"/>
              <a:buFont typeface="Calibri"/>
              <a:buNone/>
            </a:pPr>
            <a:r>
              <a:t/>
            </a:r>
            <a:endParaRPr b="1" i="0" sz="2400" u="none" cap="none" strike="noStrike">
              <a:solidFill>
                <a:srgbClr val="FFFFFF"/>
              </a:solidFill>
              <a:latin typeface="Times New Roman"/>
              <a:ea typeface="Times New Roman"/>
              <a:cs typeface="Times New Roman"/>
              <a:sym typeface="Times New Roman"/>
            </a:endParaRPr>
          </a:p>
        </p:txBody>
      </p:sp>
      <p:pic>
        <p:nvPicPr>
          <p:cNvPr id="513" name="Google Shape;513;p33"/>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514" name="Google Shape;514;p33"/>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515" name="Google Shape;515;p33"/>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16" name="Google Shape;516;p33"/>
          <p:cNvPicPr preferRelativeResize="0"/>
          <p:nvPr/>
        </p:nvPicPr>
        <p:blipFill rotWithShape="1">
          <a:blip r:embed="rId4">
            <a:alphaModFix/>
          </a:blip>
          <a:srcRect b="0" l="0" r="0" t="0"/>
          <a:stretch/>
        </p:blipFill>
        <p:spPr>
          <a:xfrm>
            <a:off x="5264607" y="1347931"/>
            <a:ext cx="6035854" cy="4682134"/>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sp>
        <p:nvSpPr>
          <p:cNvPr id="521" name="Google Shape;521;p34"/>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22" name="Google Shape;522;p34"/>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الخصوصية وتكنولوجيا المعلومات (موسوعة ستانفورد للفلسفة) • مجلة حكمة" id="523" name="Google Shape;523;p34"/>
          <p:cNvPicPr preferRelativeResize="0"/>
          <p:nvPr/>
        </p:nvPicPr>
        <p:blipFill rotWithShape="1">
          <a:blip r:embed="rId3">
            <a:alphaModFix/>
          </a:blip>
          <a:srcRect b="0" l="0" r="0" t="0"/>
          <a:stretch/>
        </p:blipFill>
        <p:spPr>
          <a:xfrm>
            <a:off x="1400689" y="1752545"/>
            <a:ext cx="8884920" cy="3892611"/>
          </a:xfrm>
          <a:prstGeom prst="rect">
            <a:avLst/>
          </a:prstGeom>
          <a:noFill/>
          <a:ln>
            <a:noFill/>
          </a:ln>
        </p:spPr>
      </p:pic>
      <p:sp>
        <p:nvSpPr>
          <p:cNvPr id="524" name="Google Shape;524;p34"/>
          <p:cNvSpPr/>
          <p:nvPr/>
        </p:nvSpPr>
        <p:spPr>
          <a:xfrm>
            <a:off x="2567940" y="3727764"/>
            <a:ext cx="6888480" cy="1173480"/>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25" name="Google Shape;525;p34"/>
          <p:cNvSpPr txBox="1"/>
          <p:nvPr/>
        </p:nvSpPr>
        <p:spPr>
          <a:xfrm>
            <a:off x="1816292" y="3124230"/>
            <a:ext cx="8391777" cy="156966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0" i="0" lang="en-US" sz="3200" u="none" cap="none" strike="noStrike">
                <a:solidFill>
                  <a:srgbClr val="000000"/>
                </a:solidFill>
                <a:latin typeface="Times New Roman"/>
                <a:ea typeface="Times New Roman"/>
                <a:cs typeface="Times New Roman"/>
                <a:sym typeface="Times New Roman"/>
              </a:rPr>
              <a:t>   </a:t>
            </a:r>
            <a:r>
              <a:rPr lang="en-US" sz="3200">
                <a:solidFill>
                  <a:srgbClr val="000000"/>
                </a:solidFill>
                <a:latin typeface="Times New Roman"/>
                <a:ea typeface="Times New Roman"/>
                <a:cs typeface="Times New Roman"/>
                <a:sym typeface="Times New Roman"/>
              </a:rPr>
              <a:t> </a:t>
            </a:r>
            <a:endParaRPr sz="2800">
              <a:solidFill>
                <a:schemeClr val="dk1"/>
              </a:solidFill>
              <a:latin typeface="Times New Roman"/>
              <a:ea typeface="Times New Roman"/>
              <a:cs typeface="Times New Roman"/>
              <a:sym typeface="Times New Roman"/>
            </a:endParaRPr>
          </a:p>
          <a:p>
            <a:pPr indent="0" lvl="0" marL="0" marR="0" rtl="1" algn="ctr">
              <a:spcBef>
                <a:spcPts val="0"/>
              </a:spcBef>
              <a:spcAft>
                <a:spcPts val="0"/>
              </a:spcAft>
              <a:buNone/>
            </a:pPr>
            <a:r>
              <a:rPr lang="en-US" sz="3200">
                <a:solidFill>
                  <a:srgbClr val="FFFFFF"/>
                </a:solidFill>
                <a:latin typeface="Times New Roman"/>
                <a:ea typeface="Times New Roman"/>
                <a:cs typeface="Times New Roman"/>
                <a:sym typeface="Times New Roman"/>
              </a:rPr>
              <a:t>المحور الثاني </a:t>
            </a:r>
            <a:endParaRPr sz="3200">
              <a:solidFill>
                <a:srgbClr val="FFFFFF"/>
              </a:solidFill>
              <a:latin typeface="Times New Roman"/>
              <a:ea typeface="Times New Roman"/>
              <a:cs typeface="Times New Roman"/>
              <a:sym typeface="Times New Roman"/>
            </a:endParaRPr>
          </a:p>
          <a:p>
            <a:pPr indent="0" lvl="0" marL="0" marR="0" rtl="1" algn="ctr">
              <a:spcBef>
                <a:spcPts val="0"/>
              </a:spcBef>
              <a:spcAft>
                <a:spcPts val="0"/>
              </a:spcAft>
              <a:buNone/>
            </a:pPr>
            <a:r>
              <a:rPr lang="en-US" sz="3200">
                <a:solidFill>
                  <a:srgbClr val="FFFFFF"/>
                </a:solidFill>
                <a:latin typeface="Times New Roman"/>
                <a:ea typeface="Times New Roman"/>
                <a:cs typeface="Times New Roman"/>
                <a:sym typeface="Times New Roman"/>
              </a:rPr>
              <a:t>مدى إقرار الحق في الخصوصية في الدول الغربية</a:t>
            </a:r>
            <a:endParaRPr sz="2800">
              <a:solidFill>
                <a:srgbClr val="FFFFFF"/>
              </a:solidFill>
              <a:latin typeface="Times New Roman"/>
              <a:ea typeface="Times New Roman"/>
              <a:cs typeface="Times New Roman"/>
              <a:sym typeface="Times New Roman"/>
            </a:endParaRPr>
          </a:p>
        </p:txBody>
      </p:sp>
      <p:pic>
        <p:nvPicPr>
          <p:cNvPr id="526" name="Google Shape;526;p34"/>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527" name="Google Shape;527;p34"/>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528" name="Google Shape;528;p34"/>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sp>
        <p:nvSpPr>
          <p:cNvPr id="533" name="Google Shape;533;p35"/>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34" name="Google Shape;534;p35"/>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35" name="Google Shape;535;p35"/>
          <p:cNvSpPr/>
          <p:nvPr/>
        </p:nvSpPr>
        <p:spPr>
          <a:xfrm>
            <a:off x="8125348" y="3090139"/>
            <a:ext cx="2184512" cy="1173480"/>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36" name="Google Shape;536;p35"/>
          <p:cNvSpPr txBox="1"/>
          <p:nvPr/>
        </p:nvSpPr>
        <p:spPr>
          <a:xfrm>
            <a:off x="8086580" y="3429000"/>
            <a:ext cx="2123401" cy="584775"/>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Clr>
                <a:srgbClr val="FFFFFF"/>
              </a:buClr>
              <a:buSzPts val="3200"/>
              <a:buFont typeface="Times New Roman"/>
              <a:buNone/>
            </a:pPr>
            <a:r>
              <a:rPr lang="en-US" sz="3200">
                <a:solidFill>
                  <a:srgbClr val="FFFFFF"/>
                </a:solidFill>
                <a:latin typeface="Times New Roman"/>
                <a:ea typeface="Times New Roman"/>
                <a:cs typeface="Times New Roman"/>
                <a:sym typeface="Times New Roman"/>
              </a:rPr>
              <a:t>أولا: أستراليا:</a:t>
            </a:r>
            <a:endParaRPr b="0" i="0" sz="3200" u="none" cap="none" strike="noStrike">
              <a:solidFill>
                <a:srgbClr val="FFFFFF"/>
              </a:solidFill>
              <a:latin typeface="Times New Roman"/>
              <a:ea typeface="Times New Roman"/>
              <a:cs typeface="Times New Roman"/>
              <a:sym typeface="Times New Roman"/>
            </a:endParaRPr>
          </a:p>
        </p:txBody>
      </p:sp>
      <p:pic>
        <p:nvPicPr>
          <p:cNvPr id="537" name="Google Shape;537;p35"/>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538" name="Google Shape;538;p35"/>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539" name="Google Shape;539;p35"/>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upload.wikimedia.org/wikipedia/commons/thumb/8/88/..." id="540" name="Google Shape;540;p35"/>
          <p:cNvPicPr preferRelativeResize="0"/>
          <p:nvPr/>
        </p:nvPicPr>
        <p:blipFill rotWithShape="1">
          <a:blip r:embed="rId4">
            <a:alphaModFix/>
          </a:blip>
          <a:srcRect b="0" l="0" r="0" t="0"/>
          <a:stretch/>
        </p:blipFill>
        <p:spPr>
          <a:xfrm>
            <a:off x="1386840" y="1752545"/>
            <a:ext cx="6649664" cy="3892611"/>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4" name="Shape 544"/>
        <p:cNvGrpSpPr/>
        <p:nvPr/>
      </p:nvGrpSpPr>
      <p:grpSpPr>
        <a:xfrm>
          <a:off x="0" y="0"/>
          <a:ext cx="0" cy="0"/>
          <a:chOff x="0" y="0"/>
          <a:chExt cx="0" cy="0"/>
        </a:xfrm>
      </p:grpSpPr>
      <p:sp>
        <p:nvSpPr>
          <p:cNvPr id="545" name="Google Shape;545;p36"/>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46" name="Google Shape;546;p36"/>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47" name="Google Shape;547;p36"/>
          <p:cNvSpPr/>
          <p:nvPr/>
        </p:nvSpPr>
        <p:spPr>
          <a:xfrm>
            <a:off x="1927162" y="3046295"/>
            <a:ext cx="2184512" cy="1173480"/>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48" name="Google Shape;548;p36"/>
          <p:cNvSpPr txBox="1"/>
          <p:nvPr/>
        </p:nvSpPr>
        <p:spPr>
          <a:xfrm>
            <a:off x="1927162" y="3396610"/>
            <a:ext cx="2123401" cy="584775"/>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Clr>
                <a:srgbClr val="FFFFFF"/>
              </a:buClr>
              <a:buSzPts val="3200"/>
              <a:buFont typeface="Times New Roman"/>
              <a:buNone/>
            </a:pPr>
            <a:r>
              <a:rPr lang="en-US" sz="3200">
                <a:solidFill>
                  <a:srgbClr val="FFFFFF"/>
                </a:solidFill>
                <a:latin typeface="Times New Roman"/>
                <a:ea typeface="Times New Roman"/>
                <a:cs typeface="Times New Roman"/>
                <a:sym typeface="Times New Roman"/>
              </a:rPr>
              <a:t>ثانيا</a:t>
            </a:r>
            <a:r>
              <a:rPr b="0" i="0" lang="en-US" sz="3200" u="none" cap="none" strike="noStrike">
                <a:solidFill>
                  <a:srgbClr val="FFFFFF"/>
                </a:solidFill>
                <a:latin typeface="Times New Roman"/>
                <a:ea typeface="Times New Roman"/>
                <a:cs typeface="Times New Roman"/>
                <a:sym typeface="Times New Roman"/>
              </a:rPr>
              <a:t>: البرازيل:</a:t>
            </a:r>
            <a:endParaRPr/>
          </a:p>
        </p:txBody>
      </p:sp>
      <p:pic>
        <p:nvPicPr>
          <p:cNvPr id="549" name="Google Shape;549;p36"/>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550" name="Google Shape;550;p36"/>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551" name="Google Shape;551;p36"/>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cdn.britannica.com/47/6847-004-7D668BB0/Flag-Brazi..." id="552" name="Google Shape;552;p36"/>
          <p:cNvPicPr preferRelativeResize="0"/>
          <p:nvPr/>
        </p:nvPicPr>
        <p:blipFill rotWithShape="1">
          <a:blip r:embed="rId4">
            <a:alphaModFix/>
          </a:blip>
          <a:srcRect b="0" l="0" r="0" t="0"/>
          <a:stretch/>
        </p:blipFill>
        <p:spPr>
          <a:xfrm>
            <a:off x="5008772" y="1906812"/>
            <a:ext cx="5026145" cy="3564369"/>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6" name="Shape 556"/>
        <p:cNvGrpSpPr/>
        <p:nvPr/>
      </p:nvGrpSpPr>
      <p:grpSpPr>
        <a:xfrm>
          <a:off x="0" y="0"/>
          <a:ext cx="0" cy="0"/>
          <a:chOff x="0" y="0"/>
          <a:chExt cx="0" cy="0"/>
        </a:xfrm>
      </p:grpSpPr>
      <p:sp>
        <p:nvSpPr>
          <p:cNvPr id="557" name="Google Shape;557;p37"/>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58" name="Google Shape;558;p37"/>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59" name="Google Shape;559;p37"/>
          <p:cNvSpPr/>
          <p:nvPr/>
        </p:nvSpPr>
        <p:spPr>
          <a:xfrm>
            <a:off x="7684177" y="3258277"/>
            <a:ext cx="2184512" cy="1173480"/>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60" name="Google Shape;560;p37"/>
          <p:cNvSpPr txBox="1"/>
          <p:nvPr/>
        </p:nvSpPr>
        <p:spPr>
          <a:xfrm>
            <a:off x="7684177" y="3552629"/>
            <a:ext cx="2123401" cy="584775"/>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Clr>
                <a:srgbClr val="FFFFFF"/>
              </a:buClr>
              <a:buSzPts val="3200"/>
              <a:buFont typeface="Times New Roman"/>
              <a:buNone/>
            </a:pPr>
            <a:r>
              <a:rPr b="0" i="0" lang="en-US" sz="3200" u="none" cap="none" strike="noStrike">
                <a:solidFill>
                  <a:srgbClr val="FFFFFF"/>
                </a:solidFill>
                <a:latin typeface="Times New Roman"/>
                <a:ea typeface="Times New Roman"/>
                <a:cs typeface="Times New Roman"/>
                <a:sym typeface="Times New Roman"/>
              </a:rPr>
              <a:t>ثالثا: كندا:</a:t>
            </a:r>
            <a:endParaRPr/>
          </a:p>
        </p:txBody>
      </p:sp>
      <p:pic>
        <p:nvPicPr>
          <p:cNvPr id="561" name="Google Shape;561;p37"/>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562" name="Google Shape;562;p37"/>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563" name="Google Shape;563;p37"/>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علم كندا - ويكيبيديا" id="564" name="Google Shape;564;p37"/>
          <p:cNvPicPr preferRelativeResize="0"/>
          <p:nvPr/>
        </p:nvPicPr>
        <p:blipFill rotWithShape="1">
          <a:blip r:embed="rId4">
            <a:alphaModFix/>
          </a:blip>
          <a:srcRect b="0" l="0" r="0" t="0"/>
          <a:stretch/>
        </p:blipFill>
        <p:spPr>
          <a:xfrm>
            <a:off x="1501028" y="1998110"/>
            <a:ext cx="5951332" cy="331470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8" name="Shape 568"/>
        <p:cNvGrpSpPr/>
        <p:nvPr/>
      </p:nvGrpSpPr>
      <p:grpSpPr>
        <a:xfrm>
          <a:off x="0" y="0"/>
          <a:ext cx="0" cy="0"/>
          <a:chOff x="0" y="0"/>
          <a:chExt cx="0" cy="0"/>
        </a:xfrm>
      </p:grpSpPr>
      <p:sp>
        <p:nvSpPr>
          <p:cNvPr id="569" name="Google Shape;569;p38"/>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70" name="Google Shape;570;p38"/>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71" name="Google Shape;571;p38"/>
          <p:cNvSpPr/>
          <p:nvPr/>
        </p:nvSpPr>
        <p:spPr>
          <a:xfrm>
            <a:off x="2272369" y="3243037"/>
            <a:ext cx="2184512" cy="1173480"/>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72" name="Google Shape;572;p38"/>
          <p:cNvSpPr txBox="1"/>
          <p:nvPr/>
        </p:nvSpPr>
        <p:spPr>
          <a:xfrm>
            <a:off x="2302780" y="3537389"/>
            <a:ext cx="2123401" cy="584775"/>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Clr>
                <a:srgbClr val="FFFFFF"/>
              </a:buClr>
              <a:buSzPts val="3200"/>
              <a:buFont typeface="Times New Roman"/>
              <a:buNone/>
            </a:pPr>
            <a:r>
              <a:rPr b="0" i="0" lang="en-US" sz="3200" u="none" cap="none" strike="noStrike">
                <a:solidFill>
                  <a:srgbClr val="FFFFFF"/>
                </a:solidFill>
                <a:latin typeface="Times New Roman"/>
                <a:ea typeface="Times New Roman"/>
                <a:cs typeface="Times New Roman"/>
                <a:sym typeface="Times New Roman"/>
              </a:rPr>
              <a:t>رابعا: إيطاليا:</a:t>
            </a:r>
            <a:endParaRPr/>
          </a:p>
        </p:txBody>
      </p:sp>
      <p:pic>
        <p:nvPicPr>
          <p:cNvPr id="573" name="Google Shape;573;p38"/>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574" name="Google Shape;574;p38"/>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575" name="Google Shape;575;p38"/>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علم إيطاليا - ويكيبيديا" id="576" name="Google Shape;576;p38"/>
          <p:cNvPicPr preferRelativeResize="0"/>
          <p:nvPr/>
        </p:nvPicPr>
        <p:blipFill rotWithShape="1">
          <a:blip r:embed="rId4">
            <a:alphaModFix/>
          </a:blip>
          <a:srcRect b="0" l="0" r="0" t="0"/>
          <a:stretch/>
        </p:blipFill>
        <p:spPr>
          <a:xfrm>
            <a:off x="5078756" y="2014569"/>
            <a:ext cx="5014333" cy="3348858"/>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0" name="Shape 580"/>
        <p:cNvGrpSpPr/>
        <p:nvPr/>
      </p:nvGrpSpPr>
      <p:grpSpPr>
        <a:xfrm>
          <a:off x="0" y="0"/>
          <a:ext cx="0" cy="0"/>
          <a:chOff x="0" y="0"/>
          <a:chExt cx="0" cy="0"/>
        </a:xfrm>
      </p:grpSpPr>
      <p:sp>
        <p:nvSpPr>
          <p:cNvPr id="581" name="Google Shape;581;p39"/>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82" name="Google Shape;582;p39"/>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83" name="Google Shape;583;p39"/>
          <p:cNvSpPr/>
          <p:nvPr/>
        </p:nvSpPr>
        <p:spPr>
          <a:xfrm>
            <a:off x="6390068" y="3102258"/>
            <a:ext cx="3741420" cy="1173480"/>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84" name="Google Shape;584;p39"/>
          <p:cNvSpPr txBox="1"/>
          <p:nvPr/>
        </p:nvSpPr>
        <p:spPr>
          <a:xfrm>
            <a:off x="6437680" y="3396610"/>
            <a:ext cx="3646196" cy="584775"/>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Clr>
                <a:srgbClr val="FFFFFF"/>
              </a:buClr>
              <a:buSzPts val="3200"/>
              <a:buFont typeface="Times New Roman"/>
              <a:buNone/>
            </a:pPr>
            <a:r>
              <a:rPr lang="en-US" sz="3200">
                <a:solidFill>
                  <a:srgbClr val="FFFFFF"/>
                </a:solidFill>
                <a:latin typeface="Times New Roman"/>
                <a:ea typeface="Times New Roman"/>
                <a:cs typeface="Times New Roman"/>
                <a:sym typeface="Times New Roman"/>
              </a:rPr>
              <a:t>خامسا</a:t>
            </a:r>
            <a:r>
              <a:rPr b="0" i="0" lang="en-US" sz="3200" u="none" cap="none" strike="noStrike">
                <a:solidFill>
                  <a:srgbClr val="FFFFFF"/>
                </a:solidFill>
                <a:latin typeface="Times New Roman"/>
                <a:ea typeface="Times New Roman"/>
                <a:cs typeface="Times New Roman"/>
                <a:sym typeface="Times New Roman"/>
              </a:rPr>
              <a:t>: المملكة المتحدة :</a:t>
            </a:r>
            <a:endParaRPr/>
          </a:p>
        </p:txBody>
      </p:sp>
      <p:pic>
        <p:nvPicPr>
          <p:cNvPr id="585" name="Google Shape;585;p39"/>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586" name="Google Shape;586;p39"/>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587" name="Google Shape;587;p39"/>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upload.wikimedia.org/wikipedia/en/thumb/a/ae/Fl..." id="588" name="Google Shape;588;p39"/>
          <p:cNvPicPr preferRelativeResize="0"/>
          <p:nvPr/>
        </p:nvPicPr>
        <p:blipFill rotWithShape="1">
          <a:blip r:embed="rId4">
            <a:alphaModFix/>
          </a:blip>
          <a:srcRect b="0" l="0" r="0" t="0"/>
          <a:stretch/>
        </p:blipFill>
        <p:spPr>
          <a:xfrm>
            <a:off x="1675976" y="1877212"/>
            <a:ext cx="4420024" cy="3435597"/>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2" name="Shape 592"/>
        <p:cNvGrpSpPr/>
        <p:nvPr/>
      </p:nvGrpSpPr>
      <p:grpSpPr>
        <a:xfrm>
          <a:off x="0" y="0"/>
          <a:ext cx="0" cy="0"/>
          <a:chOff x="0" y="0"/>
          <a:chExt cx="0" cy="0"/>
        </a:xfrm>
      </p:grpSpPr>
      <p:sp>
        <p:nvSpPr>
          <p:cNvPr id="593" name="Google Shape;593;p40"/>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94" name="Google Shape;594;p40"/>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95" name="Google Shape;595;p40"/>
          <p:cNvSpPr/>
          <p:nvPr/>
        </p:nvSpPr>
        <p:spPr>
          <a:xfrm>
            <a:off x="6027420" y="3437332"/>
            <a:ext cx="4311583" cy="624128"/>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96" name="Google Shape;596;p40"/>
          <p:cNvSpPr txBox="1"/>
          <p:nvPr/>
        </p:nvSpPr>
        <p:spPr>
          <a:xfrm>
            <a:off x="5867400" y="3442804"/>
            <a:ext cx="4737134" cy="523220"/>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Clr>
                <a:srgbClr val="FFFFFF"/>
              </a:buClr>
              <a:buSzPts val="2800"/>
              <a:buFont typeface="Times New Roman"/>
              <a:buNone/>
            </a:pPr>
            <a:r>
              <a:rPr lang="en-US" sz="2800">
                <a:solidFill>
                  <a:srgbClr val="FFFFFF"/>
                </a:solidFill>
                <a:latin typeface="Times New Roman"/>
                <a:ea typeface="Times New Roman"/>
                <a:cs typeface="Times New Roman"/>
                <a:sym typeface="Times New Roman"/>
              </a:rPr>
              <a:t>سادسا</a:t>
            </a:r>
            <a:r>
              <a:rPr b="0" i="0" lang="en-US" sz="2800" u="none" cap="none" strike="noStrike">
                <a:solidFill>
                  <a:srgbClr val="FFFFFF"/>
                </a:solidFill>
                <a:latin typeface="Times New Roman"/>
                <a:ea typeface="Times New Roman"/>
                <a:cs typeface="Times New Roman"/>
                <a:sym typeface="Times New Roman"/>
              </a:rPr>
              <a:t>: الولايات المتحدة الأمريكية :</a:t>
            </a:r>
            <a:endParaRPr/>
          </a:p>
        </p:txBody>
      </p:sp>
      <p:pic>
        <p:nvPicPr>
          <p:cNvPr id="597" name="Google Shape;597;p40"/>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598" name="Google Shape;598;p40"/>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599" name="Google Shape;599;p40"/>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ما هو علم الولايات المتحدة الأمريكية؟ - انا مسافر" id="600" name="Google Shape;600;p40"/>
          <p:cNvPicPr preferRelativeResize="0"/>
          <p:nvPr/>
        </p:nvPicPr>
        <p:blipFill rotWithShape="1">
          <a:blip r:embed="rId4">
            <a:alphaModFix/>
          </a:blip>
          <a:srcRect b="0" l="0" r="0" t="0"/>
          <a:stretch/>
        </p:blipFill>
        <p:spPr>
          <a:xfrm>
            <a:off x="1363519" y="2452668"/>
            <a:ext cx="4381961" cy="268469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4" name="Shape 604"/>
        <p:cNvGrpSpPr/>
        <p:nvPr/>
      </p:nvGrpSpPr>
      <p:grpSpPr>
        <a:xfrm>
          <a:off x="0" y="0"/>
          <a:ext cx="0" cy="0"/>
          <a:chOff x="0" y="0"/>
          <a:chExt cx="0" cy="0"/>
        </a:xfrm>
      </p:grpSpPr>
      <p:sp>
        <p:nvSpPr>
          <p:cNvPr id="605" name="Google Shape;605;p41"/>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06" name="Google Shape;606;p41"/>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ما هو علم الولايات المتحدة الأمريكية؟ - انا مسافر" id="607" name="Google Shape;607;p41"/>
          <p:cNvPicPr preferRelativeResize="0"/>
          <p:nvPr/>
        </p:nvPicPr>
        <p:blipFill rotWithShape="1">
          <a:blip r:embed="rId3">
            <a:alphaModFix/>
          </a:blip>
          <a:srcRect b="0" l="0" r="0" t="0"/>
          <a:stretch/>
        </p:blipFill>
        <p:spPr>
          <a:xfrm>
            <a:off x="1363519" y="2452668"/>
            <a:ext cx="9037781" cy="2684690"/>
          </a:xfrm>
          <a:prstGeom prst="rect">
            <a:avLst/>
          </a:prstGeom>
          <a:noFill/>
          <a:ln>
            <a:noFill/>
          </a:ln>
        </p:spPr>
      </p:pic>
      <p:sp>
        <p:nvSpPr>
          <p:cNvPr id="608" name="Google Shape;608;p41"/>
          <p:cNvSpPr/>
          <p:nvPr/>
        </p:nvSpPr>
        <p:spPr>
          <a:xfrm>
            <a:off x="5623336" y="3444240"/>
            <a:ext cx="4311583" cy="624128"/>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09" name="Google Shape;609;p41"/>
          <p:cNvSpPr txBox="1"/>
          <p:nvPr/>
        </p:nvSpPr>
        <p:spPr>
          <a:xfrm>
            <a:off x="5410560" y="3494694"/>
            <a:ext cx="4737134" cy="523220"/>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Clr>
                <a:srgbClr val="FFFFFF"/>
              </a:buClr>
              <a:buSzPts val="2800"/>
              <a:buFont typeface="Times New Roman"/>
              <a:buNone/>
            </a:pPr>
            <a:r>
              <a:rPr b="0" i="0" lang="en-US" sz="2800" u="none" cap="none" strike="noStrike">
                <a:solidFill>
                  <a:srgbClr val="FFFFFF"/>
                </a:solidFill>
                <a:latin typeface="Times New Roman"/>
                <a:ea typeface="Times New Roman"/>
                <a:cs typeface="Times New Roman"/>
                <a:sym typeface="Times New Roman"/>
              </a:rPr>
              <a:t>سادسا: الولايات المتحدة الأمريكية :</a:t>
            </a:r>
            <a:endParaRPr/>
          </a:p>
        </p:txBody>
      </p:sp>
      <p:pic>
        <p:nvPicPr>
          <p:cNvPr id="610" name="Google Shape;610;p41"/>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611" name="Google Shape;611;p41"/>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612" name="Google Shape;612;p41"/>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6" name="Shape 616"/>
        <p:cNvGrpSpPr/>
        <p:nvPr/>
      </p:nvGrpSpPr>
      <p:grpSpPr>
        <a:xfrm>
          <a:off x="0" y="0"/>
          <a:ext cx="0" cy="0"/>
          <a:chOff x="0" y="0"/>
          <a:chExt cx="0" cy="0"/>
        </a:xfrm>
      </p:grpSpPr>
      <p:sp>
        <p:nvSpPr>
          <p:cNvPr id="617" name="Google Shape;617;p42"/>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18" name="Google Shape;618;p42"/>
          <p:cNvSpPr/>
          <p:nvPr/>
        </p:nvSpPr>
        <p:spPr>
          <a:xfrm>
            <a:off x="1245040" y="1544866"/>
            <a:ext cx="9270984" cy="4258600"/>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619" name="Google Shape;619;p42"/>
          <p:cNvSpPr/>
          <p:nvPr/>
        </p:nvSpPr>
        <p:spPr>
          <a:xfrm>
            <a:off x="1873688" y="3146087"/>
            <a:ext cx="2784622" cy="129804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20" name="Google Shape;620;p42"/>
          <p:cNvSpPr txBox="1"/>
          <p:nvPr/>
        </p:nvSpPr>
        <p:spPr>
          <a:xfrm>
            <a:off x="1675976" y="3411766"/>
            <a:ext cx="3083008" cy="707886"/>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Clr>
                <a:srgbClr val="FFFFFF"/>
              </a:buClr>
              <a:buSzPts val="4000"/>
              <a:buFont typeface="Times New Roman"/>
              <a:buNone/>
            </a:pPr>
            <a:r>
              <a:rPr b="0" i="0" lang="en-US" sz="4000" u="none" cap="none" strike="noStrike">
                <a:solidFill>
                  <a:srgbClr val="FFFFFF"/>
                </a:solidFill>
                <a:latin typeface="Times New Roman"/>
                <a:ea typeface="Times New Roman"/>
                <a:cs typeface="Times New Roman"/>
                <a:sym typeface="Times New Roman"/>
              </a:rPr>
              <a:t>سا</a:t>
            </a:r>
            <a:r>
              <a:rPr lang="en-US" sz="4000">
                <a:solidFill>
                  <a:srgbClr val="FFFFFF"/>
                </a:solidFill>
                <a:latin typeface="Times New Roman"/>
                <a:ea typeface="Times New Roman"/>
                <a:cs typeface="Times New Roman"/>
                <a:sym typeface="Times New Roman"/>
              </a:rPr>
              <a:t>بعا</a:t>
            </a:r>
            <a:r>
              <a:rPr b="0" i="0" lang="en-US" sz="4000" u="none" cap="none" strike="noStrike">
                <a:solidFill>
                  <a:srgbClr val="FFFFFF"/>
                </a:solidFill>
                <a:latin typeface="Times New Roman"/>
                <a:ea typeface="Times New Roman"/>
                <a:cs typeface="Times New Roman"/>
                <a:sym typeface="Times New Roman"/>
              </a:rPr>
              <a:t>: فرنسا:</a:t>
            </a:r>
            <a:endParaRPr/>
          </a:p>
        </p:txBody>
      </p:sp>
      <p:pic>
        <p:nvPicPr>
          <p:cNvPr id="621" name="Google Shape;621;p42"/>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622" name="Google Shape;622;p42"/>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623" name="Google Shape;623;p42"/>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علم فرنسا - ويكيبيديا‬‎" id="624" name="Google Shape;624;p42"/>
          <p:cNvPicPr preferRelativeResize="0"/>
          <p:nvPr/>
        </p:nvPicPr>
        <p:blipFill rotWithShape="1">
          <a:blip r:embed="rId4">
            <a:alphaModFix/>
          </a:blip>
          <a:srcRect b="0" l="0" r="0" t="0"/>
          <a:stretch/>
        </p:blipFill>
        <p:spPr>
          <a:xfrm>
            <a:off x="5045190" y="1932304"/>
            <a:ext cx="5083954" cy="338083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8" name="Shape 628"/>
        <p:cNvGrpSpPr/>
        <p:nvPr/>
      </p:nvGrpSpPr>
      <p:grpSpPr>
        <a:xfrm>
          <a:off x="0" y="0"/>
          <a:ext cx="0" cy="0"/>
          <a:chOff x="0" y="0"/>
          <a:chExt cx="0" cy="0"/>
        </a:xfrm>
      </p:grpSpPr>
      <p:sp>
        <p:nvSpPr>
          <p:cNvPr id="629" name="Google Shape;629;p43"/>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30" name="Google Shape;630;p43"/>
          <p:cNvSpPr/>
          <p:nvPr/>
        </p:nvSpPr>
        <p:spPr>
          <a:xfrm>
            <a:off x="1245040" y="1544866"/>
            <a:ext cx="9270984" cy="4258600"/>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631" name="Google Shape;631;p43"/>
          <p:cNvSpPr/>
          <p:nvPr/>
        </p:nvSpPr>
        <p:spPr>
          <a:xfrm>
            <a:off x="1417716" y="2721453"/>
            <a:ext cx="4383023" cy="1887492"/>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32" name="Google Shape;632;p43"/>
          <p:cNvSpPr txBox="1"/>
          <p:nvPr/>
        </p:nvSpPr>
        <p:spPr>
          <a:xfrm>
            <a:off x="806642" y="2785873"/>
            <a:ext cx="5580960" cy="1692771"/>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Clr>
                <a:srgbClr val="FFFFFF"/>
              </a:buClr>
              <a:buSzPts val="3200"/>
              <a:buFont typeface="Times New Roman"/>
              <a:buNone/>
            </a:pPr>
            <a:r>
              <a:rPr b="0" i="0" lang="en-US" sz="3200" u="none" cap="none" strike="noStrike">
                <a:solidFill>
                  <a:srgbClr val="FFFFFF"/>
                </a:solidFill>
                <a:latin typeface="Times New Roman"/>
                <a:ea typeface="Times New Roman"/>
                <a:cs typeface="Times New Roman"/>
                <a:sym typeface="Times New Roman"/>
              </a:rPr>
              <a:t>سابعا: فرنسا:</a:t>
            </a:r>
            <a:endParaRPr/>
          </a:p>
          <a:p>
            <a:pPr indent="0" lvl="0" marL="0" marR="0" rtl="1" algn="ctr">
              <a:lnSpc>
                <a:spcPct val="100000"/>
              </a:lnSpc>
              <a:spcBef>
                <a:spcPts val="0"/>
              </a:spcBef>
              <a:spcAft>
                <a:spcPts val="0"/>
              </a:spcAft>
              <a:buClr>
                <a:schemeClr val="dk1"/>
              </a:buClr>
              <a:buSzPts val="2400"/>
              <a:buFont typeface="Calibri"/>
              <a:buNone/>
            </a:pPr>
            <a:r>
              <a:t/>
            </a:r>
            <a:endParaRPr b="0" i="0" sz="2400" u="none" cap="none" strike="noStrike">
              <a:solidFill>
                <a:srgbClr val="FFFFFF"/>
              </a:solidFill>
              <a:latin typeface="Times New Roman"/>
              <a:ea typeface="Times New Roman"/>
              <a:cs typeface="Times New Roman"/>
              <a:sym typeface="Times New Roman"/>
            </a:endParaRPr>
          </a:p>
          <a:p>
            <a:pPr indent="-457200" lvl="0" marL="457200" marR="0" rtl="1" algn="ctr">
              <a:lnSpc>
                <a:spcPct val="100000"/>
              </a:lnSpc>
              <a:spcBef>
                <a:spcPts val="0"/>
              </a:spcBef>
              <a:spcAft>
                <a:spcPts val="0"/>
              </a:spcAft>
              <a:buClr>
                <a:srgbClr val="FFFFFF"/>
              </a:buClr>
              <a:buSzPts val="2400"/>
              <a:buFont typeface="Times New Roman"/>
              <a:buAutoNum type="arabicPeriod"/>
            </a:pPr>
            <a:r>
              <a:rPr lang="en-US" sz="2400">
                <a:solidFill>
                  <a:srgbClr val="FFFFFF"/>
                </a:solidFill>
                <a:latin typeface="Times New Roman"/>
                <a:ea typeface="Times New Roman"/>
                <a:cs typeface="Times New Roman"/>
                <a:sym typeface="Times New Roman"/>
              </a:rPr>
              <a:t>مدي إقرار الفقه والقضاء للحق </a:t>
            </a:r>
            <a:endParaRPr/>
          </a:p>
          <a:p>
            <a:pPr indent="0" lvl="0" marL="0" marR="0" rtl="1" algn="ctr">
              <a:lnSpc>
                <a:spcPct val="100000"/>
              </a:lnSpc>
              <a:spcBef>
                <a:spcPts val="0"/>
              </a:spcBef>
              <a:spcAft>
                <a:spcPts val="0"/>
              </a:spcAft>
              <a:buNone/>
            </a:pPr>
            <a:r>
              <a:rPr lang="en-US" sz="2400">
                <a:solidFill>
                  <a:srgbClr val="FFFFFF"/>
                </a:solidFill>
                <a:latin typeface="Times New Roman"/>
                <a:ea typeface="Times New Roman"/>
                <a:cs typeface="Times New Roman"/>
                <a:sym typeface="Times New Roman"/>
              </a:rPr>
              <a:t>في الخصوصية في فرنسا:</a:t>
            </a:r>
            <a:endParaRPr b="0" i="0" sz="2400" u="none" cap="none" strike="noStrike">
              <a:solidFill>
                <a:srgbClr val="FFFFFF"/>
              </a:solidFill>
              <a:latin typeface="Times New Roman"/>
              <a:ea typeface="Times New Roman"/>
              <a:cs typeface="Times New Roman"/>
              <a:sym typeface="Times New Roman"/>
            </a:endParaRPr>
          </a:p>
        </p:txBody>
      </p:sp>
      <p:pic>
        <p:nvPicPr>
          <p:cNvPr id="633" name="Google Shape;633;p43"/>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634" name="Google Shape;634;p43"/>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635" name="Google Shape;635;p43"/>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علم فرنسا - ويكيبيديا‬‎" id="636" name="Google Shape;636;p43"/>
          <p:cNvPicPr preferRelativeResize="0"/>
          <p:nvPr/>
        </p:nvPicPr>
        <p:blipFill rotWithShape="1">
          <a:blip r:embed="rId4">
            <a:alphaModFix/>
          </a:blip>
          <a:srcRect b="0" l="0" r="0" t="0"/>
          <a:stretch/>
        </p:blipFill>
        <p:spPr>
          <a:xfrm>
            <a:off x="5781739" y="1998583"/>
            <a:ext cx="4592042" cy="3053708"/>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0" name="Shape 640"/>
        <p:cNvGrpSpPr/>
        <p:nvPr/>
      </p:nvGrpSpPr>
      <p:grpSpPr>
        <a:xfrm>
          <a:off x="0" y="0"/>
          <a:ext cx="0" cy="0"/>
          <a:chOff x="0" y="0"/>
          <a:chExt cx="0" cy="0"/>
        </a:xfrm>
      </p:grpSpPr>
      <p:sp>
        <p:nvSpPr>
          <p:cNvPr id="641" name="Google Shape;641;p44"/>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42" name="Google Shape;642;p44"/>
          <p:cNvSpPr/>
          <p:nvPr/>
        </p:nvSpPr>
        <p:spPr>
          <a:xfrm>
            <a:off x="1245040" y="1544866"/>
            <a:ext cx="9270984" cy="4258600"/>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643" name="Google Shape;643;p44"/>
          <p:cNvSpPr/>
          <p:nvPr/>
        </p:nvSpPr>
        <p:spPr>
          <a:xfrm>
            <a:off x="1417716" y="2721453"/>
            <a:ext cx="4383023" cy="1887492"/>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44" name="Google Shape;644;p44"/>
          <p:cNvSpPr txBox="1"/>
          <p:nvPr/>
        </p:nvSpPr>
        <p:spPr>
          <a:xfrm>
            <a:off x="806642" y="2785873"/>
            <a:ext cx="5580960" cy="1815882"/>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Clr>
                <a:srgbClr val="FFFFFF"/>
              </a:buClr>
              <a:buSzPts val="3200"/>
              <a:buFont typeface="Times New Roman"/>
              <a:buNone/>
            </a:pPr>
            <a:r>
              <a:rPr b="0" i="0" lang="en-US" sz="3200" u="none" cap="none" strike="noStrike">
                <a:solidFill>
                  <a:srgbClr val="FFFFFF"/>
                </a:solidFill>
                <a:latin typeface="Times New Roman"/>
                <a:ea typeface="Times New Roman"/>
                <a:cs typeface="Times New Roman"/>
                <a:sym typeface="Times New Roman"/>
              </a:rPr>
              <a:t>سابعا: فرنسا:</a:t>
            </a:r>
            <a:endParaRPr/>
          </a:p>
          <a:p>
            <a:pPr indent="0" lvl="0" marL="0" marR="0" rtl="1" algn="ctr">
              <a:lnSpc>
                <a:spcPct val="100000"/>
              </a:lnSpc>
              <a:spcBef>
                <a:spcPts val="0"/>
              </a:spcBef>
              <a:spcAft>
                <a:spcPts val="0"/>
              </a:spcAft>
              <a:buClr>
                <a:schemeClr val="dk1"/>
              </a:buClr>
              <a:buSzPts val="3200"/>
              <a:buFont typeface="Calibri"/>
              <a:buNone/>
            </a:pPr>
            <a:r>
              <a:t/>
            </a:r>
            <a:endParaRPr b="0" i="0" sz="3200" u="none" cap="none" strike="noStrike">
              <a:solidFill>
                <a:srgbClr val="FFFFFF"/>
              </a:solidFill>
              <a:latin typeface="Times New Roman"/>
              <a:ea typeface="Times New Roman"/>
              <a:cs typeface="Times New Roman"/>
              <a:sym typeface="Times New Roman"/>
            </a:endParaRPr>
          </a:p>
          <a:p>
            <a:pPr indent="0" lvl="0" marL="0" marR="0" rtl="1" algn="ctr">
              <a:lnSpc>
                <a:spcPct val="100000"/>
              </a:lnSpc>
              <a:spcBef>
                <a:spcPts val="0"/>
              </a:spcBef>
              <a:spcAft>
                <a:spcPts val="0"/>
              </a:spcAft>
              <a:buNone/>
            </a:pPr>
            <a:r>
              <a:rPr lang="en-US" sz="2400">
                <a:solidFill>
                  <a:srgbClr val="FFFFFF"/>
                </a:solidFill>
                <a:latin typeface="Times New Roman"/>
                <a:ea typeface="Times New Roman"/>
                <a:cs typeface="Times New Roman"/>
                <a:sym typeface="Times New Roman"/>
              </a:rPr>
              <a:t>2.</a:t>
            </a:r>
            <a:r>
              <a:rPr b="0" i="0" lang="en-US" sz="2400" u="none" cap="none" strike="noStrike">
                <a:solidFill>
                  <a:srgbClr val="FFFFFF"/>
                </a:solidFill>
                <a:latin typeface="Times New Roman"/>
                <a:ea typeface="Times New Roman"/>
                <a:cs typeface="Times New Roman"/>
                <a:sym typeface="Times New Roman"/>
              </a:rPr>
              <a:t>مدي إقرار التشريع الفرنسي للحق </a:t>
            </a:r>
            <a:endParaRPr/>
          </a:p>
          <a:p>
            <a:pPr indent="0" lvl="0" marL="0" marR="0" rtl="1" algn="ctr">
              <a:lnSpc>
                <a:spcPct val="100000"/>
              </a:lnSpc>
              <a:spcBef>
                <a:spcPts val="0"/>
              </a:spcBef>
              <a:spcAft>
                <a:spcPts val="0"/>
              </a:spcAft>
              <a:buClr>
                <a:srgbClr val="FFFFFF"/>
              </a:buClr>
              <a:buSzPts val="2400"/>
              <a:buFont typeface="Times New Roman"/>
              <a:buNone/>
            </a:pPr>
            <a:r>
              <a:rPr b="0" i="0" lang="en-US" sz="2400" u="none" cap="none" strike="noStrike">
                <a:solidFill>
                  <a:srgbClr val="FFFFFF"/>
                </a:solidFill>
                <a:latin typeface="Times New Roman"/>
                <a:ea typeface="Times New Roman"/>
                <a:cs typeface="Times New Roman"/>
                <a:sym typeface="Times New Roman"/>
              </a:rPr>
              <a:t>في الخصوصية:</a:t>
            </a:r>
            <a:endParaRPr/>
          </a:p>
        </p:txBody>
      </p:sp>
      <p:pic>
        <p:nvPicPr>
          <p:cNvPr id="645" name="Google Shape;645;p44"/>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646" name="Google Shape;646;p44"/>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647" name="Google Shape;647;p44"/>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علم فرنسا - ويكيبيديا‬‎" id="648" name="Google Shape;648;p44"/>
          <p:cNvPicPr preferRelativeResize="0"/>
          <p:nvPr/>
        </p:nvPicPr>
        <p:blipFill rotWithShape="1">
          <a:blip r:embed="rId4">
            <a:alphaModFix/>
          </a:blip>
          <a:srcRect b="0" l="0" r="0" t="0"/>
          <a:stretch/>
        </p:blipFill>
        <p:spPr>
          <a:xfrm>
            <a:off x="5781739" y="1998583"/>
            <a:ext cx="4592042" cy="3053708"/>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2" name="Shape 652"/>
        <p:cNvGrpSpPr/>
        <p:nvPr/>
      </p:nvGrpSpPr>
      <p:grpSpPr>
        <a:xfrm>
          <a:off x="0" y="0"/>
          <a:ext cx="0" cy="0"/>
          <a:chOff x="0" y="0"/>
          <a:chExt cx="0" cy="0"/>
        </a:xfrm>
      </p:grpSpPr>
      <p:sp>
        <p:nvSpPr>
          <p:cNvPr id="653" name="Google Shape;653;p45"/>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54" name="Google Shape;654;p45"/>
          <p:cNvSpPr/>
          <p:nvPr/>
        </p:nvSpPr>
        <p:spPr>
          <a:xfrm>
            <a:off x="1245040" y="1544866"/>
            <a:ext cx="9270984" cy="4258600"/>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655" name="Google Shape;655;p45"/>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656" name="Google Shape;656;p45"/>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657" name="Google Shape;657;p45"/>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58" name="Google Shape;658;p45"/>
          <p:cNvSpPr/>
          <p:nvPr/>
        </p:nvSpPr>
        <p:spPr>
          <a:xfrm>
            <a:off x="3495675" y="2795308"/>
            <a:ext cx="4910984" cy="1729068"/>
          </a:xfrm>
          <a:prstGeom prst="ellipse">
            <a:avLst/>
          </a:prstGeom>
          <a:solidFill>
            <a:schemeClr val="accent4"/>
          </a:solidFill>
          <a:ln cap="flat" cmpd="sng" w="12700">
            <a:solidFill>
              <a:srgbClr val="BA8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4000"/>
              <a:buFont typeface="Calibri"/>
              <a:buNone/>
            </a:pPr>
            <a:r>
              <a:rPr b="1" i="0" lang="en-US" sz="4000" u="none" cap="none" strike="noStrike">
                <a:solidFill>
                  <a:srgbClr val="FF0000"/>
                </a:solidFill>
                <a:latin typeface="Calibri"/>
                <a:ea typeface="Calibri"/>
                <a:cs typeface="Calibri"/>
                <a:sym typeface="Calibri"/>
              </a:rPr>
              <a:t> </a:t>
            </a:r>
            <a:endParaRPr/>
          </a:p>
          <a:p>
            <a:pPr indent="0" lvl="0" marL="0" marR="0" rtl="1" algn="ctr">
              <a:lnSpc>
                <a:spcPct val="100000"/>
              </a:lnSpc>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الخاتمة</a:t>
            </a:r>
            <a:endParaRPr b="1" i="0" sz="4000" u="none" cap="none" strike="noStrike">
              <a:solidFill>
                <a:srgbClr val="FF0000"/>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4000"/>
              <a:buFont typeface="Calibri"/>
              <a:buNone/>
            </a:pPr>
            <a:r>
              <a:t/>
            </a:r>
            <a:endParaRPr b="1" i="0" sz="4000" u="none" cap="none" strike="noStrike">
              <a:solidFill>
                <a:srgbClr val="FF0000"/>
              </a:solidFill>
              <a:latin typeface="Calibri"/>
              <a:ea typeface="Calibri"/>
              <a:cs typeface="Calibri"/>
              <a:sym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2" name="Shape 662"/>
        <p:cNvGrpSpPr/>
        <p:nvPr/>
      </p:nvGrpSpPr>
      <p:grpSpPr>
        <a:xfrm>
          <a:off x="0" y="0"/>
          <a:ext cx="0" cy="0"/>
          <a:chOff x="0" y="0"/>
          <a:chExt cx="0" cy="0"/>
        </a:xfrm>
      </p:grpSpPr>
      <p:pic>
        <p:nvPicPr>
          <p:cNvPr descr="كيفية كتابة قائمة المراجع - YouTube" id="663" name="Google Shape;663;p46"/>
          <p:cNvPicPr preferRelativeResize="0"/>
          <p:nvPr/>
        </p:nvPicPr>
        <p:blipFill rotWithShape="1">
          <a:blip r:embed="rId3">
            <a:alphaModFix/>
          </a:blip>
          <a:srcRect b="0" l="0" r="0" t="0"/>
          <a:stretch/>
        </p:blipFill>
        <p:spPr>
          <a:xfrm>
            <a:off x="858159" y="1455419"/>
            <a:ext cx="10381342" cy="5395437"/>
          </a:xfrm>
          <a:prstGeom prst="rect">
            <a:avLst/>
          </a:prstGeom>
          <a:noFill/>
          <a:ln>
            <a:noFill/>
          </a:ln>
        </p:spPr>
      </p:pic>
      <p:sp>
        <p:nvSpPr>
          <p:cNvPr id="664" name="Google Shape;664;p46"/>
          <p:cNvSpPr/>
          <p:nvPr/>
        </p:nvSpPr>
        <p:spPr>
          <a:xfrm>
            <a:off x="1933575" y="2600049"/>
            <a:ext cx="1986627" cy="981075"/>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65" name="Google Shape;665;p46"/>
          <p:cNvSpPr txBox="1"/>
          <p:nvPr/>
        </p:nvSpPr>
        <p:spPr>
          <a:xfrm>
            <a:off x="-375920" y="2703962"/>
            <a:ext cx="4217605" cy="584775"/>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Clr>
                <a:srgbClr val="FFFFFF"/>
              </a:buClr>
              <a:buSzPts val="3200"/>
              <a:buFont typeface="Times New Roman"/>
              <a:buNone/>
            </a:pPr>
            <a:r>
              <a:rPr b="1" i="0" lang="en-US" sz="3200" u="none" cap="none" strike="noStrike">
                <a:solidFill>
                  <a:srgbClr val="FFFFFF"/>
                </a:solidFill>
                <a:latin typeface="Times New Roman"/>
                <a:ea typeface="Times New Roman"/>
                <a:cs typeface="Times New Roman"/>
                <a:sym typeface="Times New Roman"/>
              </a:rPr>
              <a:t> المراجع :</a:t>
            </a:r>
            <a:endParaRPr b="0" i="0" sz="3200" u="none" cap="none" strike="noStrike">
              <a:solidFill>
                <a:srgbClr val="FFFFFF"/>
              </a:solidFill>
              <a:latin typeface="Times New Roman"/>
              <a:ea typeface="Times New Roman"/>
              <a:cs typeface="Times New Roman"/>
              <a:sym typeface="Times New Roman"/>
            </a:endParaRPr>
          </a:p>
        </p:txBody>
      </p:sp>
      <p:pic>
        <p:nvPicPr>
          <p:cNvPr id="666" name="Google Shape;666;p46"/>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667" name="Google Shape;667;p46"/>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668" name="Google Shape;668;p46"/>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2" name="Shape 672"/>
        <p:cNvGrpSpPr/>
        <p:nvPr/>
      </p:nvGrpSpPr>
      <p:grpSpPr>
        <a:xfrm>
          <a:off x="0" y="0"/>
          <a:ext cx="0" cy="0"/>
          <a:chOff x="0" y="0"/>
          <a:chExt cx="0" cy="0"/>
        </a:xfrm>
      </p:grpSpPr>
      <p:pic>
        <p:nvPicPr>
          <p:cNvPr id="673" name="Google Shape;673;p47"/>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674" name="Google Shape;674;p47"/>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675" name="Google Shape;675;p47"/>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76" name="Google Shape;676;p47"/>
          <p:cNvPicPr preferRelativeResize="0"/>
          <p:nvPr/>
        </p:nvPicPr>
        <p:blipFill rotWithShape="1">
          <a:blip r:embed="rId4">
            <a:alphaModFix/>
          </a:blip>
          <a:srcRect b="11709" l="15883" r="17940" t="10325"/>
          <a:stretch/>
        </p:blipFill>
        <p:spPr>
          <a:xfrm>
            <a:off x="2934308" y="320040"/>
            <a:ext cx="5713784" cy="6080726"/>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0" name="Shape 680"/>
        <p:cNvGrpSpPr/>
        <p:nvPr/>
      </p:nvGrpSpPr>
      <p:grpSpPr>
        <a:xfrm>
          <a:off x="0" y="0"/>
          <a:ext cx="0" cy="0"/>
          <a:chOff x="0" y="0"/>
          <a:chExt cx="0" cy="0"/>
        </a:xfrm>
      </p:grpSpPr>
      <p:sp>
        <p:nvSpPr>
          <p:cNvPr id="681" name="Google Shape;681;p48"/>
          <p:cNvSpPr/>
          <p:nvPr/>
        </p:nvSpPr>
        <p:spPr>
          <a:xfrm>
            <a:off x="1245040" y="1544866"/>
            <a:ext cx="9270984" cy="4258600"/>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682" name="Google Shape;682;p48"/>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683" name="Google Shape;683;p48"/>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684" name="Google Shape;684;p48"/>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85" name="Google Shape;685;p48"/>
          <p:cNvSpPr/>
          <p:nvPr/>
        </p:nvSpPr>
        <p:spPr>
          <a:xfrm>
            <a:off x="1332344" y="1770875"/>
            <a:ext cx="9096376" cy="3680238"/>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07000"/>
              </a:lnSpc>
              <a:spcBef>
                <a:spcPts val="0"/>
              </a:spcBef>
              <a:spcAft>
                <a:spcPts val="0"/>
              </a:spcAft>
              <a:buClr>
                <a:srgbClr val="FF0000"/>
              </a:buClr>
              <a:buSzPts val="3200"/>
              <a:buFont typeface="Noto Sans Symbols"/>
              <a:buChar char="∙"/>
            </a:pPr>
            <a:r>
              <a:rPr b="1" lang="en-US" sz="3200">
                <a:solidFill>
                  <a:srgbClr val="FF0000"/>
                </a:solidFill>
                <a:latin typeface="Calibri"/>
                <a:ea typeface="Calibri"/>
                <a:cs typeface="Calibri"/>
                <a:sym typeface="Calibri"/>
              </a:rPr>
              <a:t>المراجع :</a:t>
            </a:r>
            <a:endParaRPr sz="3200">
              <a:solidFill>
                <a:srgbClr val="FF0000"/>
              </a:solidFill>
              <a:latin typeface="Calibri"/>
              <a:ea typeface="Calibri"/>
              <a:cs typeface="Calibri"/>
              <a:sym typeface="Calibri"/>
            </a:endParaRPr>
          </a:p>
          <a:p>
            <a:pPr indent="-342900" lvl="0" marL="342900" marR="0" rtl="1" algn="just">
              <a:lnSpc>
                <a:spcPct val="107000"/>
              </a:lnSpc>
              <a:spcBef>
                <a:spcPts val="50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د. أسماء رويعي، الحق في حرمة الحياة الخاصة في مواجهة الجرائم السيبرانية، رسالة دكتوراة، جامعة القاهرة، سنة 2013.  </a:t>
            </a:r>
            <a:endParaRPr sz="2400">
              <a:solidFill>
                <a:schemeClr val="dk1"/>
              </a:solidFill>
              <a:latin typeface="Calibri"/>
              <a:ea typeface="Calibri"/>
              <a:cs typeface="Calibri"/>
              <a:sym typeface="Calibri"/>
            </a:endParaRPr>
          </a:p>
          <a:p>
            <a:pPr indent="-342900" lvl="0" marL="342900" marR="0" rtl="1" algn="just">
              <a:lnSpc>
                <a:spcPct val="107000"/>
              </a:lnSpc>
              <a:spcBef>
                <a:spcPts val="50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د. جمال طه زكي، الأمن القومي الأمريكي وأثره علي الحق في الخصوصية، بحث منشور علي الموقع الإلكتروني :</a:t>
            </a:r>
            <a:endParaRPr sz="2400">
              <a:solidFill>
                <a:schemeClr val="dk1"/>
              </a:solidFill>
              <a:latin typeface="Calibri"/>
              <a:ea typeface="Calibri"/>
              <a:cs typeface="Calibri"/>
              <a:sym typeface="Calibri"/>
            </a:endParaRPr>
          </a:p>
          <a:p>
            <a:pPr indent="0" lvl="0" marL="685800" marR="0" rtl="1" algn="l">
              <a:lnSpc>
                <a:spcPct val="107000"/>
              </a:lnSpc>
              <a:spcBef>
                <a:spcPts val="500"/>
              </a:spcBef>
              <a:spcAft>
                <a:spcPts val="0"/>
              </a:spcAft>
              <a:buNone/>
            </a:pPr>
            <a:r>
              <a:rPr lang="en-US" sz="2400" u="sng">
                <a:solidFill>
                  <a:srgbClr val="0000FF"/>
                </a:solidFill>
                <a:latin typeface="Calibri"/>
                <a:ea typeface="Calibri"/>
                <a:cs typeface="Calibri"/>
                <a:sym typeface="Calibri"/>
                <a:hlinkClick r:id="rId4">
                  <a:extLst>
                    <a:ext uri="{A12FA001-AC4F-418D-AE19-62706E023703}">
                      <ahyp:hlinkClr val="tx"/>
                    </a:ext>
                  </a:extLst>
                </a:hlinkClick>
              </a:rPr>
              <a:t>https://www.iasj.net/iasj/download/e4475d910a31904e</a:t>
            </a:r>
            <a:endParaRPr sz="2400">
              <a:solidFill>
                <a:schemeClr val="dk1"/>
              </a:solidFill>
              <a:latin typeface="Calibri"/>
              <a:ea typeface="Calibri"/>
              <a:cs typeface="Calibri"/>
              <a:sym typeface="Calibri"/>
            </a:endParaRPr>
          </a:p>
          <a:p>
            <a:pPr indent="0" lvl="0" marL="0" marR="0" rtl="1" algn="just">
              <a:lnSpc>
                <a:spcPct val="107000"/>
              </a:lnSpc>
              <a:spcBef>
                <a:spcPts val="500"/>
              </a:spcBef>
              <a:spcAft>
                <a:spcPts val="0"/>
              </a:spcAft>
              <a:buNone/>
            </a:pPr>
            <a:r>
              <a:rPr lang="en-US" sz="2400">
                <a:solidFill>
                  <a:schemeClr val="dk1"/>
                </a:solidFill>
                <a:latin typeface="Calibri"/>
                <a:ea typeface="Calibri"/>
                <a:cs typeface="Calibri"/>
                <a:sym typeface="Calibri"/>
              </a:rPr>
              <a:t>3. موقع ويكيبيديا الموسعة الحرة:</a:t>
            </a:r>
            <a:endParaRPr sz="2400">
              <a:solidFill>
                <a:schemeClr val="dk1"/>
              </a:solidFill>
              <a:latin typeface="Calibri"/>
              <a:ea typeface="Calibri"/>
              <a:cs typeface="Calibri"/>
              <a:sym typeface="Calibri"/>
            </a:endParaRPr>
          </a:p>
          <a:p>
            <a:pPr indent="0" lvl="0" marL="0" marR="0" rtl="0" algn="l">
              <a:spcBef>
                <a:spcPts val="500"/>
              </a:spcBef>
              <a:spcAft>
                <a:spcPts val="0"/>
              </a:spcAft>
              <a:buNone/>
            </a:pPr>
            <a:r>
              <a:rPr lang="en-US" sz="2400" u="sng">
                <a:solidFill>
                  <a:srgbClr val="0000FF"/>
                </a:solidFill>
                <a:latin typeface="Calibri"/>
                <a:ea typeface="Calibri"/>
                <a:cs typeface="Calibri"/>
                <a:sym typeface="Calibri"/>
                <a:hlinkClick r:id="rId5">
                  <a:extLst>
                    <a:ext uri="{A12FA001-AC4F-418D-AE19-62706E023703}">
                      <ahyp:hlinkClr val="tx"/>
                    </a:ext>
                  </a:extLst>
                </a:hlinkClick>
              </a:rPr>
              <a:t>https://ar.wikipedia.org/wiki/</a:t>
            </a:r>
            <a:endParaRPr sz="2400">
              <a:solidFill>
                <a:schemeClr val="dk1"/>
              </a:solidFill>
              <a:latin typeface="Calibri"/>
              <a:ea typeface="Calibri"/>
              <a:cs typeface="Calibri"/>
              <a:sym typeface="Calibri"/>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9" name="Shape 689"/>
        <p:cNvGrpSpPr/>
        <p:nvPr/>
      </p:nvGrpSpPr>
      <p:grpSpPr>
        <a:xfrm>
          <a:off x="0" y="0"/>
          <a:ext cx="0" cy="0"/>
          <a:chOff x="0" y="0"/>
          <a:chExt cx="0" cy="0"/>
        </a:xfrm>
      </p:grpSpPr>
      <p:sp>
        <p:nvSpPr>
          <p:cNvPr id="690" name="Google Shape;690;p49"/>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91" name="Google Shape;691;p49"/>
          <p:cNvSpPr/>
          <p:nvPr/>
        </p:nvSpPr>
        <p:spPr>
          <a:xfrm>
            <a:off x="1170274" y="1545190"/>
            <a:ext cx="9345750" cy="4287616"/>
          </a:xfrm>
          <a:prstGeom prst="roundRect">
            <a:avLst>
              <a:gd fmla="val 6140" name="adj"/>
            </a:avLst>
          </a:prstGeom>
          <a:solidFill>
            <a:srgbClr val="8DA9DB"/>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92" name="Google Shape;692;p49"/>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693" name="Google Shape;693;p49"/>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694" name="Google Shape;694;p49"/>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8 التزامات لـ مسؤول حماية البيانات الشخصية وفقا للقانون" id="695" name="Google Shape;695;p49"/>
          <p:cNvPicPr preferRelativeResize="0"/>
          <p:nvPr/>
        </p:nvPicPr>
        <p:blipFill rotWithShape="1">
          <a:blip r:embed="rId4">
            <a:alphaModFix/>
          </a:blip>
          <a:srcRect b="0" l="0" r="0" t="0"/>
          <a:stretch/>
        </p:blipFill>
        <p:spPr>
          <a:xfrm>
            <a:off x="1329689" y="1742692"/>
            <a:ext cx="9026920" cy="3892611"/>
          </a:xfrm>
          <a:prstGeom prst="rect">
            <a:avLst/>
          </a:prstGeom>
          <a:noFill/>
          <a:ln>
            <a:noFill/>
          </a:ln>
        </p:spPr>
      </p:pic>
      <p:pic>
        <p:nvPicPr>
          <p:cNvPr id="696" name="Google Shape;696;p49"/>
          <p:cNvPicPr preferRelativeResize="0"/>
          <p:nvPr/>
        </p:nvPicPr>
        <p:blipFill rotWithShape="1">
          <a:blip r:embed="rId5">
            <a:alphaModFix/>
          </a:blip>
          <a:srcRect b="0" l="0" r="0" t="0"/>
          <a:stretch/>
        </p:blipFill>
        <p:spPr>
          <a:xfrm>
            <a:off x="2643923" y="3988500"/>
            <a:ext cx="6500077" cy="1292088"/>
          </a:xfrm>
          <a:prstGeom prst="rect">
            <a:avLst/>
          </a:prstGeom>
          <a:noFill/>
          <a:ln>
            <a:noFill/>
          </a:ln>
        </p:spPr>
      </p:pic>
      <p:sp>
        <p:nvSpPr>
          <p:cNvPr id="697" name="Google Shape;697;p49"/>
          <p:cNvSpPr/>
          <p:nvPr/>
        </p:nvSpPr>
        <p:spPr>
          <a:xfrm>
            <a:off x="2731165" y="4154088"/>
            <a:ext cx="6572250" cy="1048364"/>
          </a:xfrm>
          <a:prstGeom prst="rect">
            <a:avLst/>
          </a:prstGeom>
          <a:noFill/>
          <a:ln>
            <a:noFill/>
          </a:ln>
        </p:spPr>
        <p:txBody>
          <a:bodyPr anchorCtr="0" anchor="t" bIns="45700" lIns="91425" spcFirstLastPara="1" rIns="91425" wrap="square" tIns="45700">
            <a:spAutoFit/>
          </a:bodyPr>
          <a:lstStyle/>
          <a:p>
            <a:pPr indent="0" lvl="0" marL="457200" marR="0" rtl="1" algn="ctr">
              <a:lnSpc>
                <a:spcPct val="107000"/>
              </a:lnSpc>
              <a:spcBef>
                <a:spcPts val="0"/>
              </a:spcBef>
              <a:spcAft>
                <a:spcPts val="0"/>
              </a:spcAft>
              <a:buNone/>
            </a:pPr>
            <a:r>
              <a:rPr b="1" lang="en-US" sz="2800">
                <a:solidFill>
                  <a:schemeClr val="lt1"/>
                </a:solidFill>
                <a:latin typeface="Calibri"/>
                <a:ea typeface="Calibri"/>
                <a:cs typeface="Calibri"/>
                <a:sym typeface="Calibri"/>
              </a:rPr>
              <a:t>تم بحمد الله الإنتهاء من شرح المحاضرة الأولي</a:t>
            </a:r>
            <a:endParaRPr b="1" sz="2800">
              <a:solidFill>
                <a:schemeClr val="lt1"/>
              </a:solidFill>
              <a:latin typeface="Calibri"/>
              <a:ea typeface="Calibri"/>
              <a:cs typeface="Calibri"/>
              <a:sym typeface="Calibri"/>
            </a:endParaRPr>
          </a:p>
          <a:p>
            <a:pPr indent="0" lvl="0" marL="0" marR="0" rtl="1" algn="ctr">
              <a:spcBef>
                <a:spcPts val="500"/>
              </a:spcBef>
              <a:spcAft>
                <a:spcPts val="0"/>
              </a:spcAft>
              <a:buNone/>
            </a:pPr>
            <a:r>
              <a:rPr b="1" lang="en-US" sz="2800">
                <a:solidFill>
                  <a:schemeClr val="lt1"/>
                </a:solidFill>
                <a:latin typeface="Times New Roman"/>
                <a:ea typeface="Times New Roman"/>
                <a:cs typeface="Times New Roman"/>
                <a:sym typeface="Times New Roman"/>
              </a:rPr>
              <a:t>مع تمنياتي بالتوفيق د. أسماء رويعي</a:t>
            </a:r>
            <a:endParaRPr b="1" sz="2800">
              <a:solidFill>
                <a:schemeClr val="lt1"/>
              </a:solidFill>
              <a:latin typeface="Times New Roman"/>
              <a:ea typeface="Times New Roman"/>
              <a:cs typeface="Times New Roman"/>
              <a:sym typeface="Times New Roman"/>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2" name="Shape 702"/>
        <p:cNvGrpSpPr/>
        <p:nvPr/>
      </p:nvGrpSpPr>
      <p:grpSpPr>
        <a:xfrm>
          <a:off x="0" y="0"/>
          <a:ext cx="0" cy="0"/>
          <a:chOff x="0" y="0"/>
          <a:chExt cx="0" cy="0"/>
        </a:xfrm>
      </p:grpSpPr>
      <p:pic>
        <p:nvPicPr>
          <p:cNvPr id="703" name="Google Shape;703;p50"/>
          <p:cNvPicPr preferRelativeResize="0"/>
          <p:nvPr/>
        </p:nvPicPr>
        <p:blipFill rotWithShape="1">
          <a:blip r:embed="rId3">
            <a:alphaModFix/>
          </a:blip>
          <a:srcRect b="0" l="0" r="0" t="0"/>
          <a:stretch/>
        </p:blipFill>
        <p:spPr>
          <a:xfrm>
            <a:off x="9576180" y="6168740"/>
            <a:ext cx="2279266" cy="384052"/>
          </a:xfrm>
          <a:prstGeom prst="rect">
            <a:avLst/>
          </a:prstGeom>
          <a:noFill/>
          <a:ln>
            <a:noFill/>
          </a:ln>
        </p:spPr>
      </p:pic>
      <p:pic>
        <p:nvPicPr>
          <p:cNvPr id="704" name="Google Shape;704;p50"/>
          <p:cNvPicPr preferRelativeResize="0"/>
          <p:nvPr/>
        </p:nvPicPr>
        <p:blipFill rotWithShape="1">
          <a:blip r:embed="rId4">
            <a:alphaModFix/>
          </a:blip>
          <a:srcRect b="0" l="0" r="0" t="0"/>
          <a:stretch/>
        </p:blipFill>
        <p:spPr>
          <a:xfrm>
            <a:off x="367466" y="485415"/>
            <a:ext cx="2758843" cy="753090"/>
          </a:xfrm>
          <a:prstGeom prst="rect">
            <a:avLst/>
          </a:prstGeom>
          <a:noFill/>
          <a:ln>
            <a:noFill/>
          </a:ln>
        </p:spPr>
      </p:pic>
      <p:pic>
        <p:nvPicPr>
          <p:cNvPr id="705" name="Google Shape;705;p50"/>
          <p:cNvPicPr preferRelativeResize="0"/>
          <p:nvPr/>
        </p:nvPicPr>
        <p:blipFill rotWithShape="1">
          <a:blip r:embed="rId5">
            <a:alphaModFix/>
          </a:blip>
          <a:srcRect b="0" l="0" r="0" t="0"/>
          <a:stretch/>
        </p:blipFill>
        <p:spPr>
          <a:xfrm>
            <a:off x="9497088" y="87721"/>
            <a:ext cx="2383737" cy="1125123"/>
          </a:xfrm>
          <a:prstGeom prst="rect">
            <a:avLst/>
          </a:prstGeom>
          <a:noFill/>
          <a:ln>
            <a:noFill/>
          </a:ln>
        </p:spPr>
      </p:pic>
      <p:sp>
        <p:nvSpPr>
          <p:cNvPr id="706" name="Google Shape;706;p50"/>
          <p:cNvSpPr txBox="1"/>
          <p:nvPr/>
        </p:nvSpPr>
        <p:spPr>
          <a:xfrm>
            <a:off x="534381" y="5945200"/>
            <a:ext cx="4524565"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chemeClr val="lt1"/>
                </a:solidFill>
                <a:latin typeface="Times New Roman"/>
                <a:ea typeface="Times New Roman"/>
                <a:cs typeface="Times New Roman"/>
                <a:sym typeface="Times New Roman"/>
              </a:rPr>
              <a:t>Thank You</a:t>
            </a:r>
            <a:endParaRPr/>
          </a:p>
        </p:txBody>
      </p:sp>
      <p:sp>
        <p:nvSpPr>
          <p:cNvPr id="707" name="Google Shape;707;p50"/>
          <p:cNvSpPr/>
          <p:nvPr/>
        </p:nvSpPr>
        <p:spPr>
          <a:xfrm>
            <a:off x="1340017" y="1410088"/>
            <a:ext cx="9661358" cy="4312207"/>
          </a:xfrm>
          <a:custGeom>
            <a:rect b="b" l="l" r="r" t="t"/>
            <a:pathLst>
              <a:path extrusionOk="0" h="4595536" w="10296146">
                <a:moveTo>
                  <a:pt x="0" y="190500"/>
                </a:moveTo>
                <a:lnTo>
                  <a:pt x="9886571" y="0"/>
                </a:lnTo>
                <a:lnTo>
                  <a:pt x="10296146" y="4328836"/>
                </a:lnTo>
                <a:lnTo>
                  <a:pt x="438150" y="4595536"/>
                </a:lnTo>
                <a:lnTo>
                  <a:pt x="0" y="1905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إمكانية حماية المعلومات - موضوع" id="708" name="Google Shape;708;p50"/>
          <p:cNvPicPr preferRelativeResize="0"/>
          <p:nvPr/>
        </p:nvPicPr>
        <p:blipFill rotWithShape="1">
          <a:blip r:embed="rId6">
            <a:alphaModFix/>
          </a:blip>
          <a:srcRect b="0" l="0" r="0" t="0"/>
          <a:stretch/>
        </p:blipFill>
        <p:spPr>
          <a:xfrm>
            <a:off x="1571757" y="1413493"/>
            <a:ext cx="9048485" cy="4308802"/>
          </a:xfrm>
          <a:prstGeom prst="rect">
            <a:avLst/>
          </a:prstGeom>
          <a:noFill/>
          <a:ln>
            <a:noFill/>
          </a:ln>
        </p:spPr>
      </p:pic>
      <p:pic>
        <p:nvPicPr>
          <p:cNvPr descr="الجرائم والعقوبات في نظام حماية البيانات الشخصية" id="709" name="Google Shape;709;p50"/>
          <p:cNvPicPr preferRelativeResize="0"/>
          <p:nvPr/>
        </p:nvPicPr>
        <p:blipFill rotWithShape="1">
          <a:blip r:embed="rId7">
            <a:alphaModFix/>
          </a:blip>
          <a:srcRect b="2083" l="51608" r="0" t="0"/>
          <a:stretch/>
        </p:blipFill>
        <p:spPr>
          <a:xfrm>
            <a:off x="626856" y="1300703"/>
            <a:ext cx="3431295" cy="4421592"/>
          </a:xfrm>
          <a:prstGeom prst="rect">
            <a:avLst/>
          </a:prstGeom>
          <a:noFill/>
          <a:ln>
            <a:noFill/>
          </a:ln>
        </p:spPr>
      </p:pic>
      <p:pic>
        <p:nvPicPr>
          <p:cNvPr descr="الجرائم والعقوبات في نظام حماية البيانات الشخصية" id="710" name="Google Shape;710;p50"/>
          <p:cNvPicPr preferRelativeResize="0"/>
          <p:nvPr/>
        </p:nvPicPr>
        <p:blipFill rotWithShape="1">
          <a:blip r:embed="rId7">
            <a:alphaModFix/>
          </a:blip>
          <a:srcRect b="2083" l="51608" r="0" t="0"/>
          <a:stretch/>
        </p:blipFill>
        <p:spPr>
          <a:xfrm>
            <a:off x="8283241" y="1355395"/>
            <a:ext cx="3431295" cy="4421592"/>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