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>
              <a:defRPr sz="2400" b="1">
                <a:solidFill>
                  <a:srgbClr val="1A365D"/>
                </a:solidFill>
              </a:defRPr>
            </a:pPr>
            <a:r>
              <a:rPr dirty="0"/>
              <a:t>امقرر استراتيجيات الإعلان والتسويق (MKT 211) - دراسة حالة شركة المراعي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8129016" y="1645920"/>
            <a:ext cx="3328416" cy="4389120"/>
          </a:xfrm>
          <a:prstGeom prst="roundRect">
            <a:avLst/>
          </a:prstGeom>
          <a:solidFill>
            <a:srgbClr val="F7FAFC"/>
          </a:solidFill>
          <a:ln w="12700">
            <a:solidFill>
              <a:srgbClr val="2B6C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28600" tIns="228600" rIns="228600" bIns="228600" rtlCol="0" anchor="ctr"/>
          <a:lstStyle/>
          <a:p>
            <a:pPr algn="r">
              <a:defRPr sz="1800" b="1">
                <a:solidFill>
                  <a:srgbClr val="1A365D"/>
                </a:solidFill>
              </a:defRPr>
            </a:pPr>
            <a:r>
              <a:t>وصف المنتج والمكانة التنافسية</a:t>
            </a:r>
          </a:p>
          <a:p>
            <a:br/>
            <a:r>
              <a:t>• المكانة التنافسية:</a:t>
            </a:r>
          </a:p>
          <a:p>
            <a:pPr algn="r">
              <a:defRPr sz="1200">
                <a:solidFill>
                  <a:srgbClr val="2D3748"/>
                </a:solidFill>
              </a:defRPr>
            </a:pPr>
            <a:r>
              <a:t>الشركة الرائدة في قطاع الأغذية والمشروبات بالشرق الأوسط، وارتباط اسمها بعلامة 'الجودة'.</a:t>
            </a:r>
          </a:p>
          <a:p>
            <a:br/>
            <a:r>
              <a:t>• وصف المنتجات:</a:t>
            </a:r>
          </a:p>
          <a:p>
            <a:pPr algn="r">
              <a:defRPr sz="1200">
                <a:solidFill>
                  <a:srgbClr val="2D3748"/>
                </a:solidFill>
              </a:defRPr>
            </a:pPr>
            <a:r>
              <a:t>مجموعة متنوعة من منتجات الألبان والعصائر والأغذية الاستهلاكية عالية الجودة المعتمدة على الابتكار والاستدامة.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25696" y="1645920"/>
            <a:ext cx="3328416" cy="4389120"/>
          </a:xfrm>
          <a:prstGeom prst="roundRect">
            <a:avLst/>
          </a:prstGeom>
          <a:solidFill>
            <a:srgbClr val="F7FAFC"/>
          </a:solidFill>
          <a:ln w="12700">
            <a:solidFill>
              <a:srgbClr val="2B6C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28600" tIns="228600" rIns="228600" bIns="228600" rtlCol="0" anchor="ctr"/>
          <a:lstStyle/>
          <a:p>
            <a:pPr algn="r">
              <a:defRPr sz="1800" b="1">
                <a:solidFill>
                  <a:srgbClr val="1A365D"/>
                </a:solidFill>
              </a:defRPr>
            </a:pPr>
            <a:r>
              <a:t>الجمهور المستهدف</a:t>
            </a:r>
          </a:p>
          <a:p>
            <a:br/>
            <a:r>
              <a:t>• الجمهور الأساسي:</a:t>
            </a:r>
          </a:p>
          <a:p>
            <a:pPr algn="r">
              <a:defRPr sz="1200">
                <a:solidFill>
                  <a:srgbClr val="2D3748"/>
                </a:solidFill>
              </a:defRPr>
            </a:pPr>
            <a:r>
              <a:t>العائلات وربات البيوت الباحثات عن منتجات غذائية صحية وآمنة للأسرة.</a:t>
            </a:r>
          </a:p>
          <a:p>
            <a:br/>
            <a:r>
              <a:t>• الجمهور الثانوي:</a:t>
            </a:r>
          </a:p>
          <a:p>
            <a:pPr algn="r">
              <a:defRPr sz="1200">
                <a:solidFill>
                  <a:srgbClr val="2D3748"/>
                </a:solidFill>
              </a:defRPr>
            </a:pPr>
            <a:r>
              <a:t>الشباب والأفراد ذوو النمط الحيوي المعتمد على الوجبات السريعة والصحية.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31520" y="1645920"/>
            <a:ext cx="3328416" cy="4389120"/>
          </a:xfrm>
          <a:prstGeom prst="roundRect">
            <a:avLst/>
          </a:prstGeom>
          <a:solidFill>
            <a:srgbClr val="F7FAFC"/>
          </a:solidFill>
          <a:ln w="12700">
            <a:solidFill>
              <a:srgbClr val="2B6C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28600" tIns="228600" rIns="228600" bIns="228600" rtlCol="0" anchor="ctr"/>
          <a:lstStyle/>
          <a:p>
            <a:pPr algn="r">
              <a:defRPr sz="1800" b="1">
                <a:solidFill>
                  <a:srgbClr val="1A365D"/>
                </a:solidFill>
              </a:defRPr>
            </a:pPr>
            <a:r>
              <a:t>نطاق الدراسة وهدف التكليف</a:t>
            </a:r>
          </a:p>
          <a:p>
            <a:br/>
            <a:r>
              <a:t>• الهدف الاستراتيجي:</a:t>
            </a:r>
          </a:p>
          <a:p>
            <a:pPr algn="r">
              <a:defRPr sz="1200">
                <a:solidFill>
                  <a:srgbClr val="2D3748"/>
                </a:solidFill>
              </a:defRPr>
            </a:pPr>
            <a:r>
              <a:t>ربط المفاهيم النظرية للاستراتيجيات الإعلانية والتسوقية بتطبيقاتها الفعلية في الحملات الحية.</a:t>
            </a:r>
          </a:p>
          <a:p>
            <a:br/>
            <a:r>
              <a:t>• نطاق التحليل:</a:t>
            </a:r>
          </a:p>
          <a:p>
            <a:pPr algn="r">
              <a:defRPr sz="1200">
                <a:solidFill>
                  <a:srgbClr val="2D3748"/>
                </a:solidFill>
              </a:defRPr>
            </a:pPr>
            <a:r>
              <a:t>تقييم مدى اتساق الرسالة الإعلانية مع الاستراتيجية المعتمدة لشركة المراعي.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58477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>
              <a:defRPr sz="2400" b="1">
                <a:solidFill>
                  <a:srgbClr val="1A365D"/>
                </a:solidFill>
              </a:defRPr>
            </a:pPr>
            <a:r>
              <a:rPr dirty="0"/>
              <a:t> الاستراتيجية ومبررات الاختيار</a:t>
            </a:r>
          </a:p>
          <a:p>
            <a:pPr algn="r">
              <a:defRPr sz="1400">
                <a:solidFill>
                  <a:srgbClr val="718096"/>
                </a:solidFill>
              </a:defRPr>
            </a:pPr>
            <a:r>
              <a:rPr dirty="0"/>
              <a:t>تحليل نوع الاستراتيجية الإعلانية المتبعة ومبررات تبنيها في السوق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309360" y="1645920"/>
            <a:ext cx="5120640" cy="4389120"/>
          </a:xfrm>
          <a:prstGeom prst="roundRect">
            <a:avLst/>
          </a:prstGeom>
          <a:solidFill>
            <a:srgbClr val="F7FAFC"/>
          </a:solidFill>
          <a:ln>
            <a:solidFill>
              <a:srgbClr val="2B6C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tIns="274320" rIns="274320" bIns="274320" rtlCol="0" anchor="ctr"/>
          <a:lstStyle/>
          <a:p>
            <a:pPr algn="r">
              <a:defRPr sz="1800" b="1">
                <a:solidFill>
                  <a:srgbClr val="1A365D"/>
                </a:solidFill>
              </a:defRPr>
            </a:pPr>
            <a:r>
              <a:t>أنواع الاستراتيجيات الإعلانية المعتمدة</a:t>
            </a:r>
          </a:p>
          <a:p>
            <a:br/>
            <a:r>
              <a:t>1. التسويق القيمي / العاطفي (Value-Based Marketing)</a:t>
            </a:r>
          </a:p>
          <a:p>
            <a:pPr algn="r">
              <a:defRPr sz="1300">
                <a:solidFill>
                  <a:srgbClr val="2D3748"/>
                </a:solidFill>
              </a:defRPr>
            </a:pPr>
            <a:r>
              <a:t>ربط المنتجات بالقيم الأسرية، الصحة، وجودة الحياة لتعزيز الولاء المستدام للعلامة التجارية.</a:t>
            </a:r>
          </a:p>
          <a:p>
            <a:br/>
            <a:r>
              <a:t>2. التسويق بالأحداث (Event Marketing)</a:t>
            </a:r>
          </a:p>
          <a:p>
            <a:pPr algn="r">
              <a:defRPr sz="1300">
                <a:solidFill>
                  <a:srgbClr val="2D3748"/>
                </a:solidFill>
              </a:defRPr>
            </a:pPr>
            <a:r>
              <a:t>استغلال المناسبات الوطنية والدينية (مثل اليوم الوطني، شهر رمضان) لتعزيز الحضور الذهني والتفاعل المباشر.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31520" y="1645920"/>
            <a:ext cx="5120640" cy="4389120"/>
          </a:xfrm>
          <a:prstGeom prst="roundRect">
            <a:avLst/>
          </a:prstGeom>
          <a:solidFill>
            <a:srgbClr val="F7FAFC"/>
          </a:solidFill>
          <a:ln>
            <a:solidFill>
              <a:srgbClr val="31979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tIns="274320" rIns="274320" bIns="274320" rtlCol="0" anchor="ctr"/>
          <a:lstStyle/>
          <a:p>
            <a:pPr algn="r">
              <a:defRPr sz="1800" b="1">
                <a:solidFill>
                  <a:srgbClr val="1A365D"/>
                </a:solidFill>
              </a:defRPr>
            </a:pPr>
            <a:r>
              <a:t>مبررات اختيار وتطوير الاستراتيجية</a:t>
            </a:r>
          </a:p>
          <a:p>
            <a:br/>
            <a:r>
              <a:t>• سلوك الجمهور المستهدف</a:t>
            </a:r>
          </a:p>
          <a:p>
            <a:pPr algn="r">
              <a:defRPr sz="1300">
                <a:solidFill>
                  <a:srgbClr val="2D3748"/>
                </a:solidFill>
              </a:defRPr>
            </a:pPr>
            <a:r>
              <a:t>ميل المستهلك العربي والخليجي العاطفي نحو المنتجات التي تمثل قيم الأسرة والأصالة والهوية الوطنية.</a:t>
            </a:r>
          </a:p>
          <a:p>
            <a:br/>
            <a:r>
              <a:t>• المواجهة والتنافسية في السوق</a:t>
            </a:r>
          </a:p>
          <a:p>
            <a:pPr algn="r">
              <a:defRPr sz="1300">
                <a:solidFill>
                  <a:srgbClr val="2D3748"/>
                </a:solidFill>
              </a:defRPr>
            </a:pPr>
            <a:r>
              <a:t>تمييز العلامة التجارية عن المنافسين عبر الابتعاد عن حلبة المنافسة السعرية والترويج لمفهوم 'الجودة أولاً'.</a:t>
            </a:r>
          </a:p>
          <a:p>
            <a:br/>
            <a:r>
              <a:t>• تعزيز القيمة الذهنية</a:t>
            </a:r>
          </a:p>
          <a:p>
            <a:pPr algn="r">
              <a:defRPr sz="1300">
                <a:solidFill>
                  <a:srgbClr val="2D3748"/>
                </a:solidFill>
              </a:defRPr>
            </a:pPr>
            <a:r>
              <a:t>ترسيخ صورة ذهنية ارتقائية ترتبط فيها منتجات الشركة بالصحة والأمان الغذائي لكافة أفراد العائلة.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58477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>
              <a:defRPr sz="2400" b="1">
                <a:solidFill>
                  <a:srgbClr val="1A365D"/>
                </a:solidFill>
              </a:defRPr>
            </a:pPr>
            <a:r>
              <a:rPr dirty="0"/>
              <a:t>النماذج التطبيقية والتحليل الإعلاني</a:t>
            </a:r>
          </a:p>
          <a:p>
            <a:pPr algn="r">
              <a:defRPr sz="1400">
                <a:solidFill>
                  <a:srgbClr val="718096"/>
                </a:solidFill>
              </a:defRPr>
            </a:pPr>
            <a:r>
              <a:rPr dirty="0"/>
              <a:t>استعراض نماذج إعلانية واقعية مدعمة بالروابط الإلكترونية (URLs)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645920"/>
            <a:ext cx="10725912" cy="2103120"/>
          </a:xfrm>
          <a:prstGeom prst="roundRect">
            <a:avLst/>
          </a:prstGeom>
          <a:solidFill>
            <a:srgbClr val="F7FAFC"/>
          </a:solidFill>
          <a:ln>
            <a:solidFill>
              <a:srgbClr val="2B6C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28600" tIns="228600" rIns="228600" bIns="228600" rtlCol="0" anchor="ctr"/>
          <a:lstStyle/>
          <a:p>
            <a:pPr algn="r">
              <a:defRPr sz="1600" b="1">
                <a:solidFill>
                  <a:srgbClr val="1A365D"/>
                </a:solidFill>
              </a:defRPr>
            </a:pPr>
            <a:r>
              <a:t>حملة 'الجودة تستحق' (Value-Based Campaign)</a:t>
            </a:r>
          </a:p>
          <a:p>
            <a:pPr algn="r">
              <a:defRPr sz="1300" b="1">
                <a:solidFill>
                  <a:srgbClr val="2B6CB0"/>
                </a:solidFill>
              </a:defRPr>
            </a:pPr>
            <a:r>
              <a:t>نوع الاستراتيجية: استراتيجية التسويق القيمي / العاطفي</a:t>
            </a:r>
          </a:p>
          <a:p>
            <a:pPr algn="r">
              <a:defRPr sz="1200">
                <a:solidFill>
                  <a:srgbClr val="2D3748"/>
                </a:solidFill>
              </a:defRPr>
            </a:pPr>
            <a:r>
              <a:t>التنسيق البصري والرسالة: مشاهد سينمائية دافئة تركز على المزارع، العناية الفائقة بالتفاصيل، وثقة العائلة في المنتج.</a:t>
            </a:r>
          </a:p>
          <a:p>
            <a:pPr algn="r">
              <a:defRPr sz="1100">
                <a:solidFill>
                  <a:srgbClr val="319795"/>
                </a:solidFill>
              </a:defRPr>
            </a:pPr>
            <a:r>
              <a:t>رابط مشاهدة الحملة: https://www.youtube.com/results?search_query=المراعي+الجودة+تستحق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31520" y="4023360"/>
            <a:ext cx="10725912" cy="2103120"/>
          </a:xfrm>
          <a:prstGeom prst="roundRect">
            <a:avLst/>
          </a:prstGeom>
          <a:solidFill>
            <a:srgbClr val="F7FAFC"/>
          </a:solidFill>
          <a:ln>
            <a:solidFill>
              <a:srgbClr val="2B6C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28600" tIns="228600" rIns="228600" bIns="228600" rtlCol="0" anchor="ctr"/>
          <a:lstStyle/>
          <a:p>
            <a:pPr algn="r">
              <a:defRPr sz="1600" b="1">
                <a:solidFill>
                  <a:srgbClr val="1A365D"/>
                </a:solidFill>
              </a:defRPr>
            </a:pPr>
            <a:r>
              <a:t>حملة 'اليوم الوطني' (National Day Campaign)</a:t>
            </a:r>
          </a:p>
          <a:p>
            <a:pPr algn="r">
              <a:defRPr sz="1300" b="1">
                <a:solidFill>
                  <a:srgbClr val="2B6CB0"/>
                </a:solidFill>
              </a:defRPr>
            </a:pPr>
            <a:r>
              <a:t>نوع الاستراتيجية: استراتيجية التسويق بالأحداث (Event Marketing)</a:t>
            </a:r>
          </a:p>
          <a:p>
            <a:pPr algn="r">
              <a:defRPr sz="1200">
                <a:solidFill>
                  <a:srgbClr val="2D3748"/>
                </a:solidFill>
              </a:defRPr>
            </a:pPr>
            <a:r>
              <a:t>التنسيق البصري والرسالة: ألوان حيوية، أنشطة تفاعلية مع المجتمع، وتركيز على الانتماء الوطنية والجذور الأصيلة.</a:t>
            </a:r>
          </a:p>
          <a:p>
            <a:pPr algn="r">
              <a:defRPr sz="1100">
                <a:solidFill>
                  <a:srgbClr val="319795"/>
                </a:solidFill>
              </a:defRPr>
            </a:pPr>
            <a:r>
              <a:t>رابط مشاهدة الحملة: https://www.youtube.com/results?search_query=المراعي+اليوم+الوطني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58477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>
              <a:defRPr sz="2400" b="1">
                <a:solidFill>
                  <a:srgbClr val="1A365D"/>
                </a:solidFill>
              </a:defRPr>
            </a:pPr>
            <a:r>
              <a:rPr dirty="0"/>
              <a:t>التحليل النقدي وتقييم الفعالية</a:t>
            </a:r>
          </a:p>
          <a:p>
            <a:pPr algn="r">
              <a:defRPr sz="1400">
                <a:solidFill>
                  <a:srgbClr val="718096"/>
                </a:solidFill>
              </a:defRPr>
            </a:pPr>
            <a:r>
              <a:rPr dirty="0"/>
              <a:t>تقييم مدى نجاح ترجمة الاستراتيجية إلى عناصر إبداعية ومدى اتساقها مع الأهداف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309360" y="1645920"/>
            <a:ext cx="5120640" cy="4389120"/>
          </a:xfrm>
          <a:prstGeom prst="roundRect">
            <a:avLst/>
          </a:prstGeom>
          <a:solidFill>
            <a:srgbClr val="F7FAFC"/>
          </a:solidFill>
          <a:ln>
            <a:solidFill>
              <a:srgbClr val="2B6C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tIns="274320" rIns="274320" bIns="274320" rtlCol="0" anchor="ctr"/>
          <a:lstStyle/>
          <a:p>
            <a:pPr algn="r">
              <a:defRPr sz="1800" b="1">
                <a:solidFill>
                  <a:srgbClr val="1A365D"/>
                </a:solidFill>
              </a:defRPr>
            </a:pPr>
            <a:r>
              <a:t>ترجمة الاستراتيجية إلى عناصر إبداعية</a:t>
            </a:r>
          </a:p>
          <a:p>
            <a:br/>
            <a:r>
              <a:t>• الرسائل الاتصالية:</a:t>
            </a:r>
          </a:p>
          <a:p>
            <a:pPr algn="r">
              <a:defRPr sz="1300">
                <a:solidFill>
                  <a:srgbClr val="2D3748"/>
                </a:solidFill>
              </a:defRPr>
            </a:pPr>
            <a:r>
              <a:t>صياغة شعارات واضحة ومباشرة تتركز حول 'النقاء' و'الطازجية'، مما يسهل ترسيخ الرسالة الذهنية لدى كافة فئات المستهلكين.</a:t>
            </a:r>
          </a:p>
          <a:p>
            <a:br/>
            <a:r>
              <a:t>• الهوية البصرية:</a:t>
            </a:r>
          </a:p>
          <a:p>
            <a:pPr algn="r">
              <a:defRPr sz="1300">
                <a:solidFill>
                  <a:srgbClr val="2D3748"/>
                </a:solidFill>
              </a:defRPr>
            </a:pPr>
            <a:r>
              <a:t>الالتزام التام بالدرجات الخضراء والزرقاء التي تعكس الطبيعة والصفاء، مع توحيد نمط التصوير السينمائي بين الإعلانات المرئية والمطبوعة.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31520" y="1645920"/>
            <a:ext cx="5120640" cy="4389120"/>
          </a:xfrm>
          <a:prstGeom prst="roundRect">
            <a:avLst/>
          </a:prstGeom>
          <a:solidFill>
            <a:srgbClr val="F7FAFC"/>
          </a:solidFill>
          <a:ln>
            <a:solidFill>
              <a:srgbClr val="31979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tIns="274320" rIns="274320" bIns="274320" rtlCol="0" anchor="ctr"/>
          <a:lstStyle/>
          <a:p>
            <a:pPr algn="r">
              <a:defRPr sz="1800" b="1">
                <a:solidFill>
                  <a:srgbClr val="1A365D"/>
                </a:solidFill>
              </a:defRPr>
            </a:pPr>
            <a:r>
              <a:t>تقييم الاتساق مع الأهداف التسويقية</a:t>
            </a:r>
          </a:p>
          <a:p>
            <a:br/>
            <a:r>
              <a:t>• نقاط القوة والإنجاز:</a:t>
            </a:r>
          </a:p>
          <a:p>
            <a:pPr algn="r">
              <a:defRPr sz="1300">
                <a:solidFill>
                  <a:srgbClr val="2D3748"/>
                </a:solidFill>
              </a:defRPr>
            </a:pPr>
            <a:r>
              <a:t>نجاح كامل في بناء ارتباط شرطي متين بين اسم 'المراعي' ومفهوم 'الجودة المطلقة'، وتحقيق معدلات استجابة مرتفعة في المواسم.</a:t>
            </a:r>
          </a:p>
          <a:p>
            <a:br/>
            <a:r>
              <a:t>• فرص التحسين والتطوير:</a:t>
            </a:r>
          </a:p>
          <a:p>
            <a:pPr algn="r">
              <a:defRPr sz="1300">
                <a:solidFill>
                  <a:srgbClr val="2D3748"/>
                </a:solidFill>
              </a:defRPr>
            </a:pPr>
            <a:r>
              <a:t>الحاجة لتكثيف الخطاب التفاعلي الموجه للأجيال الشابة (Gen Z) عبر إنشاء محتوى قصير مبتكر ومناسب للمنصات الرقمية الحديثة (TikTok/Reels).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شاشة عريضة</PresentationFormat>
  <Paragraphs>0</Paragraphs>
  <Slides>4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4</vt:i4>
      </vt:variant>
    </vt:vector>
  </HeadingPairs>
  <TitlesOfParts>
    <vt:vector size="5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subject/>
  <dc:creator/>
  <cp:keywords/>
  <dc:description>generated using python-pptx</dc:description>
  <cp:lastModifiedBy>حنان عبدالرحمن بن مزعل العنزي</cp:lastModifiedBy>
  <cp:revision>2</cp:revision>
  <dcterms:created xsi:type="dcterms:W3CDTF">2013-01-27T09:14:16Z</dcterms:created>
  <dcterms:modified xsi:type="dcterms:W3CDTF">2026-08-29T19:39:14Z</dcterms:modified>
  <cp:category/>
</cp:coreProperties>
</file>