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8"/>
  </p:notesMasterIdLst>
  <p:sldIdLst>
    <p:sldId id="480" r:id="rId5"/>
    <p:sldId id="550" r:id="rId6"/>
    <p:sldId id="730" r:id="rId7"/>
    <p:sldId id="736" r:id="rId8"/>
    <p:sldId id="737" r:id="rId9"/>
    <p:sldId id="738" r:id="rId10"/>
    <p:sldId id="739" r:id="rId11"/>
    <p:sldId id="740" r:id="rId12"/>
    <p:sldId id="741" r:id="rId13"/>
    <p:sldId id="742" r:id="rId14"/>
    <p:sldId id="743" r:id="rId15"/>
    <p:sldId id="744" r:id="rId16"/>
    <p:sldId id="745" r:id="rId17"/>
    <p:sldId id="746" r:id="rId18"/>
    <p:sldId id="747" r:id="rId19"/>
    <p:sldId id="748" r:id="rId20"/>
    <p:sldId id="749" r:id="rId21"/>
    <p:sldId id="750" r:id="rId22"/>
    <p:sldId id="751" r:id="rId23"/>
    <p:sldId id="752" r:id="rId24"/>
    <p:sldId id="753" r:id="rId25"/>
    <p:sldId id="754" r:id="rId26"/>
    <p:sldId id="755" r:id="rId27"/>
    <p:sldId id="756" r:id="rId28"/>
    <p:sldId id="757" r:id="rId29"/>
    <p:sldId id="758" r:id="rId30"/>
    <p:sldId id="761" r:id="rId31"/>
    <p:sldId id="762" r:id="rId32"/>
    <p:sldId id="763" r:id="rId33"/>
    <p:sldId id="764" r:id="rId34"/>
    <p:sldId id="765" r:id="rId35"/>
    <p:sldId id="777" r:id="rId36"/>
    <p:sldId id="767" r:id="rId37"/>
    <p:sldId id="768" r:id="rId38"/>
    <p:sldId id="769" r:id="rId39"/>
    <p:sldId id="770" r:id="rId40"/>
    <p:sldId id="771" r:id="rId41"/>
    <p:sldId id="772" r:id="rId42"/>
    <p:sldId id="773" r:id="rId43"/>
    <p:sldId id="774" r:id="rId44"/>
    <p:sldId id="775" r:id="rId45"/>
    <p:sldId id="643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50"/>
            <p14:sldId id="730"/>
            <p14:sldId id="736"/>
            <p14:sldId id="737"/>
            <p14:sldId id="738"/>
            <p14:sldId id="739"/>
            <p14:sldId id="740"/>
            <p14:sldId id="741"/>
            <p14:sldId id="742"/>
            <p14:sldId id="743"/>
            <p14:sldId id="744"/>
            <p14:sldId id="745"/>
            <p14:sldId id="746"/>
            <p14:sldId id="747"/>
            <p14:sldId id="748"/>
            <p14:sldId id="749"/>
            <p14:sldId id="750"/>
            <p14:sldId id="751"/>
            <p14:sldId id="752"/>
            <p14:sldId id="753"/>
            <p14:sldId id="754"/>
            <p14:sldId id="755"/>
            <p14:sldId id="756"/>
            <p14:sldId id="757"/>
            <p14:sldId id="758"/>
            <p14:sldId id="761"/>
            <p14:sldId id="762"/>
            <p14:sldId id="763"/>
            <p14:sldId id="764"/>
            <p14:sldId id="765"/>
            <p14:sldId id="777"/>
            <p14:sldId id="767"/>
            <p14:sldId id="768"/>
            <p14:sldId id="769"/>
            <p14:sldId id="770"/>
            <p14:sldId id="771"/>
            <p14:sldId id="772"/>
            <p14:sldId id="773"/>
            <p14:sldId id="774"/>
            <p14:sldId id="775"/>
            <p14:sldId id="64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43" autoAdjust="0"/>
    <p:restoredTop sz="94721" autoAdjust="0"/>
  </p:normalViewPr>
  <p:slideViewPr>
    <p:cSldViewPr snapToGrid="0">
      <p:cViewPr varScale="1">
        <p:scale>
          <a:sx n="84" d="100"/>
          <a:sy n="84" d="100"/>
        </p:scale>
        <p:origin x="18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3/28/2024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9023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1547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3/28/2024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3/28/2024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3/28/2024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3/28/2024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3/28/2024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3/28/2024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3/28/2024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1810792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4567524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</a:t>
            </a:r>
            <a:r>
              <a:rPr lang="en-US" sz="800" dirty="0" err="1">
                <a:solidFill>
                  <a:srgbClr val="002060"/>
                </a:solidFill>
                <a:latin typeface="TheSansMonoConNormal"/>
              </a:rPr>
              <a:t>Yaser</a:t>
            </a:r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 Abdelhamid</a:t>
            </a:r>
          </a:p>
        </p:txBody>
      </p:sp>
    </p:spTree>
    <p:extLst>
      <p:ext uri="{BB962C8B-B14F-4D97-AF65-F5344CB8AC3E}">
        <p14:creationId xmlns:p14="http://schemas.microsoft.com/office/powerpoint/2010/main" val="40286048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3964684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29175127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934634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14952574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34730669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136311634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53821837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91111981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39112119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4252420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198306610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186551048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346676061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316554821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23313383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199789682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/>
              <a:t>Dr.Yasser Abdelhamid</a:t>
            </a:r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002060"/>
                </a:solidFill>
                <a:latin typeface="TheSansMonoConNormal"/>
              </a:rPr>
              <a:t>Dr. Yasser Abdelhamid</a:t>
            </a:r>
          </a:p>
        </p:txBody>
      </p:sp>
    </p:spTree>
    <p:extLst>
      <p:ext uri="{BB962C8B-B14F-4D97-AF65-F5344CB8AC3E}">
        <p14:creationId xmlns:p14="http://schemas.microsoft.com/office/powerpoint/2010/main" val="4053387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 userDrawn="1"/>
        </p:nvSpPr>
        <p:spPr>
          <a:xfrm>
            <a:off x="3859544" y="641344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3203" y="32185"/>
            <a:ext cx="1946991" cy="1946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  <p:sldLayoutId id="2147483670" r:id="rId15"/>
    <p:sldLayoutId id="2147483671" r:id="rId16"/>
    <p:sldLayoutId id="2147483672" r:id="rId17"/>
    <p:sldLayoutId id="2147483673" r:id="rId18"/>
    <p:sldLayoutId id="2147483674" r:id="rId19"/>
    <p:sldLayoutId id="2147483675" r:id="rId20"/>
    <p:sldLayoutId id="2147483676" r:id="rId21"/>
    <p:sldLayoutId id="2147483677" r:id="rId22"/>
    <p:sldLayoutId id="2147483678" r:id="rId23"/>
    <p:sldLayoutId id="2147483679" r:id="rId24"/>
    <p:sldLayoutId id="2147483680" r:id="rId25"/>
    <p:sldLayoutId id="2147483681" r:id="rId26"/>
    <p:sldLayoutId id="2147483682" r:id="rId27"/>
    <p:sldLayoutId id="2147483683" r:id="rId28"/>
    <p:sldLayoutId id="2147483684" r:id="rId29"/>
    <p:sldLayoutId id="2147483685" r:id="rId30"/>
    <p:sldLayoutId id="2147483686" r:id="rId31"/>
    <p:sldLayoutId id="2147483687" r:id="rId32"/>
    <p:sldLayoutId id="2147483688" r:id="rId33"/>
    <p:sldLayoutId id="2147483689" r:id="rId3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2.jpg"/><Relationship Id="rId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855994" y="3206031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Yasser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8545" y="2468532"/>
            <a:ext cx="56001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 Oriented Programming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8545" y="582376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 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2993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IT223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 Oriented Programming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5" y="58492"/>
            <a:ext cx="1946991" cy="1946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/>
              <a:t>Arrays</a:t>
            </a:r>
          </a:p>
          <a:p>
            <a:r>
              <a:rPr lang="en-US" sz="1600" dirty="0"/>
              <a:t>2D arrays</a:t>
            </a:r>
          </a:p>
          <a:p>
            <a:endParaRPr lang="en-US" sz="1600" dirty="0"/>
          </a:p>
          <a:p>
            <a:endParaRPr lang="en-US" sz="1600" dirty="0"/>
          </a:p>
          <a:p>
            <a:endParaRPr lang="en-US" sz="1600" dirty="0"/>
          </a:p>
          <a:p>
            <a:pPr marL="0" indent="0">
              <a:buNone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0342525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arrays</a:t>
            </a:r>
          </a:p>
        </p:txBody>
      </p:sp>
    </p:spTree>
    <p:extLst>
      <p:ext uri="{BB962C8B-B14F-4D97-AF65-F5344CB8AC3E}">
        <p14:creationId xmlns:p14="http://schemas.microsoft.com/office/powerpoint/2010/main" val="14606608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Array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An array is a </a:t>
            </a:r>
            <a:r>
              <a:rPr lang="en-US" dirty="0">
                <a:solidFill>
                  <a:srgbClr val="FF0000"/>
                </a:solidFill>
              </a:rPr>
              <a:t>collection of elements </a:t>
            </a:r>
            <a:r>
              <a:rPr lang="en-US" dirty="0"/>
              <a:t>of </a:t>
            </a:r>
            <a:r>
              <a:rPr lang="en-US" dirty="0">
                <a:solidFill>
                  <a:srgbClr val="FF0000"/>
                </a:solidFill>
              </a:rPr>
              <a:t>similar type </a:t>
            </a:r>
            <a:r>
              <a:rPr lang="en-US" dirty="0"/>
              <a:t>stored in </a:t>
            </a:r>
            <a:r>
              <a:rPr lang="en-US" dirty="0">
                <a:solidFill>
                  <a:srgbClr val="FF0000"/>
                </a:solidFill>
              </a:rPr>
              <a:t>contiguous</a:t>
            </a:r>
            <a:r>
              <a:rPr lang="en-US" dirty="0"/>
              <a:t> memory locations.</a:t>
            </a:r>
          </a:p>
          <a:p>
            <a:r>
              <a:rPr lang="en-US" altLang="en-US" dirty="0"/>
              <a:t>The element type can be a </a:t>
            </a:r>
            <a:r>
              <a:rPr lang="en-US" altLang="en-US" dirty="0">
                <a:solidFill>
                  <a:srgbClr val="FF0000"/>
                </a:solidFill>
              </a:rPr>
              <a:t>primitive</a:t>
            </a:r>
            <a:r>
              <a:rPr lang="en-US" altLang="en-US" dirty="0"/>
              <a:t> data type or an </a:t>
            </a:r>
            <a:r>
              <a:rPr lang="en-US" altLang="en-US" dirty="0">
                <a:solidFill>
                  <a:srgbClr val="FF0000"/>
                </a:solidFill>
              </a:rPr>
              <a:t>object reference</a:t>
            </a:r>
            <a:r>
              <a:rPr lang="en-US" altLang="en-US" dirty="0"/>
              <a:t>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6014" y="3749040"/>
            <a:ext cx="5778826" cy="2258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420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int</a:t>
            </a:r>
            <a:r>
              <a:rPr lang="en-US" dirty="0"/>
              <a:t> [] marks = new </a:t>
            </a:r>
            <a:r>
              <a:rPr lang="en-US" dirty="0" err="1"/>
              <a:t>int</a:t>
            </a:r>
            <a:r>
              <a:rPr lang="en-US" dirty="0"/>
              <a:t>[5];</a:t>
            </a:r>
          </a:p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4161" t="21111" r="13260" b="27778"/>
          <a:stretch/>
        </p:blipFill>
        <p:spPr>
          <a:xfrm>
            <a:off x="2476500" y="2510658"/>
            <a:ext cx="6248400" cy="35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0212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Based on the following array, what is the value for each statement?</a:t>
            </a:r>
          </a:p>
          <a:p>
            <a:r>
              <a:rPr lang="en-US" dirty="0"/>
              <a:t>a. height[1]</a:t>
            </a:r>
          </a:p>
          <a:p>
            <a:r>
              <a:rPr lang="en-US" dirty="0"/>
              <a:t>b. height[2] + height[5]</a:t>
            </a:r>
          </a:p>
          <a:p>
            <a:r>
              <a:rPr lang="en-US" dirty="0"/>
              <a:t>c. height[2 + 5]</a:t>
            </a:r>
          </a:p>
          <a:p>
            <a:r>
              <a:rPr lang="en-US" dirty="0"/>
              <a:t>d. the value stored at index 8</a:t>
            </a:r>
          </a:p>
          <a:p>
            <a:r>
              <a:rPr lang="en-US" dirty="0"/>
              <a:t>e. the fourth value</a:t>
            </a:r>
          </a:p>
          <a:p>
            <a:r>
              <a:rPr lang="en-US" dirty="0"/>
              <a:t>f. </a:t>
            </a:r>
            <a:r>
              <a:rPr lang="en-US" dirty="0" err="1"/>
              <a:t>height.length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</a:extLst>
          </a:blip>
          <a:srcRect l="6117" r="12324" b="7539"/>
          <a:stretch/>
        </p:blipFill>
        <p:spPr>
          <a:xfrm>
            <a:off x="6164360" y="2489828"/>
            <a:ext cx="2951540" cy="3133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1465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9170" y="198384"/>
            <a:ext cx="8658888" cy="1281113"/>
          </a:xfrm>
        </p:spPr>
        <p:txBody>
          <a:bodyPr/>
          <a:lstStyle/>
          <a:p>
            <a:r>
              <a:rPr lang="en-US" dirty="0"/>
              <a:t>Arrays in java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EA45EC5-3D0B-4CF1-BA63-B086EE62A161}"/>
              </a:ext>
            </a:extLst>
          </p:cNvPr>
          <p:cNvSpPr txBox="1">
            <a:spLocks noChangeArrowheads="1"/>
          </p:cNvSpPr>
          <p:nvPr/>
        </p:nvSpPr>
        <p:spPr>
          <a:xfrm>
            <a:off x="1185042" y="1760483"/>
            <a:ext cx="7620000" cy="1371600"/>
          </a:xfrm>
          <a:prstGeom prst="rect">
            <a:avLst/>
          </a:prstGeom>
          <a:solidFill>
            <a:schemeClr val="bg1"/>
          </a:solidFill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" panose="05000000000000000000" pitchFamily="2" charset="2"/>
              <a:buChar char="v"/>
              <a:defRPr kumimoji="0" sz="2600" kern="1200" baseline="0">
                <a:solidFill>
                  <a:schemeClr val="tx1"/>
                </a:solidFill>
                <a:latin typeface="Arial Rounded MT Bold" panose="020F0704030504030204" pitchFamily="34" charset="0"/>
                <a:ea typeface="+mn-ea"/>
                <a:cs typeface="+mn-cs"/>
              </a:defRPr>
            </a:lvl1pPr>
            <a:lvl2pPr marL="521208" indent="-228600" algn="l" rtl="0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tx1">
                    <a:tint val="85000"/>
                  </a:schemeClr>
                </a:solidFill>
                <a:latin typeface="Arial Rounded MT Bold" panose="020F0704030504030204" pitchFamily="34" charset="0"/>
                <a:ea typeface="+mn-ea"/>
                <a:cs typeface="+mn-cs"/>
              </a:defRPr>
            </a:lvl2pPr>
            <a:lvl3pPr marL="758952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tx1"/>
                </a:solidFill>
                <a:latin typeface="Arial Rounded MT Bold" panose="020F0704030504030204" pitchFamily="34" charset="0"/>
                <a:ea typeface="+mn-ea"/>
                <a:cs typeface="+mn-cs"/>
              </a:defRPr>
            </a:lvl3pPr>
            <a:lvl4pPr marL="100584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>
                    <a:tint val="85000"/>
                  </a:schemeClr>
                </a:solidFill>
                <a:latin typeface="Arial Rounded MT Bold" panose="020F0704030504030204" pitchFamily="34" charset="0"/>
                <a:ea typeface="+mn-ea"/>
                <a:cs typeface="+mn-cs"/>
              </a:defRPr>
            </a:lvl4pPr>
            <a:lvl5pPr marL="128016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tx1"/>
                </a:solidFill>
                <a:latin typeface="Arial Rounded MT Bold" panose="020F0704030504030204" pitchFamily="34" charset="0"/>
                <a:ea typeface="+mn-ea"/>
                <a:cs typeface="+mn-cs"/>
              </a:defRPr>
            </a:lvl5pPr>
            <a:lvl6pPr marL="1472184" indent="-182880" algn="l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l" rtl="0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lnSpc>
                <a:spcPct val="90000"/>
              </a:lnSpc>
            </a:pPr>
            <a:r>
              <a:rPr lang="en-US" altLang="en-US" dirty="0"/>
              <a:t>In Java, the array itself is an object that must be instantiated</a:t>
            </a:r>
          </a:p>
          <a:p>
            <a:pPr>
              <a:lnSpc>
                <a:spcPct val="90000"/>
              </a:lnSpc>
            </a:pPr>
            <a:r>
              <a:rPr lang="en-US" altLang="en-US" dirty="0"/>
              <a:t>Another way to depict the </a:t>
            </a:r>
            <a:r>
              <a:rPr lang="en-US" altLang="en-US" dirty="0">
                <a:latin typeface="Courier New" panose="02070309020205020404" pitchFamily="49" charset="0"/>
              </a:rPr>
              <a:t>scores</a:t>
            </a:r>
            <a:r>
              <a:rPr lang="en-US" altLang="en-US" dirty="0"/>
              <a:t> array:</a:t>
            </a:r>
          </a:p>
        </p:txBody>
      </p:sp>
      <p:grpSp>
        <p:nvGrpSpPr>
          <p:cNvPr id="5" name="Group 29">
            <a:extLst>
              <a:ext uri="{FF2B5EF4-FFF2-40B4-BE49-F238E27FC236}">
                <a16:creationId xmlns:a16="http://schemas.microsoft.com/office/drawing/2014/main" id="{4EDC197A-9932-40A8-98FC-EF3A57EA24A1}"/>
              </a:ext>
            </a:extLst>
          </p:cNvPr>
          <p:cNvGrpSpPr>
            <a:grpSpLocks/>
          </p:cNvGrpSpPr>
          <p:nvPr/>
        </p:nvGrpSpPr>
        <p:grpSpPr bwMode="auto">
          <a:xfrm>
            <a:off x="4556236" y="3413069"/>
            <a:ext cx="2233448" cy="3042744"/>
            <a:chOff x="1536" y="1296"/>
            <a:chExt cx="1728" cy="2400"/>
          </a:xfrm>
          <a:solidFill>
            <a:schemeClr val="bg1"/>
          </a:solidFill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D0467C5-8689-4DF4-9108-7580D0B7BE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78" y="1296"/>
              <a:ext cx="364" cy="24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1800"/>
            </a:p>
          </p:txBody>
        </p:sp>
        <p:sp>
          <p:nvSpPr>
            <p:cNvPr id="7" name="Text Box 6">
              <a:extLst>
                <a:ext uri="{FF2B5EF4-FFF2-40B4-BE49-F238E27FC236}">
                  <a16:creationId xmlns:a16="http://schemas.microsoft.com/office/drawing/2014/main" id="{539EF35F-BE8E-4034-8796-3229AE61BE4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36" y="1305"/>
              <a:ext cx="634" cy="23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800" b="1" dirty="0">
                  <a:latin typeface="Courier New" panose="02070309020205020404" pitchFamily="49" charset="0"/>
                </a:rPr>
                <a:t>scores</a:t>
              </a:r>
            </a:p>
          </p:txBody>
        </p:sp>
        <p:sp>
          <p:nvSpPr>
            <p:cNvPr id="8" name="Line 8">
              <a:extLst>
                <a:ext uri="{FF2B5EF4-FFF2-40B4-BE49-F238E27FC236}">
                  <a16:creationId xmlns:a16="http://schemas.microsoft.com/office/drawing/2014/main" id="{5DF8A9C6-15EF-4BAA-A77E-B1D9D6572CE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350" y="1416"/>
              <a:ext cx="480" cy="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9" name="Rectangle 18">
              <a:extLst>
                <a:ext uri="{FF2B5EF4-FFF2-40B4-BE49-F238E27FC236}">
                  <a16:creationId xmlns:a16="http://schemas.microsoft.com/office/drawing/2014/main" id="{B3CC748F-325A-4CFB-90C8-2EBF92F13E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2" y="1296"/>
              <a:ext cx="432" cy="24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 b="1">
                  <a:latin typeface="Courier New" panose="02070309020205020404" pitchFamily="49" charset="0"/>
                </a:rPr>
                <a:t>79</a:t>
              </a:r>
            </a:p>
          </p:txBody>
        </p:sp>
        <p:sp>
          <p:nvSpPr>
            <p:cNvPr id="10" name="Rectangle 20">
              <a:extLst>
                <a:ext uri="{FF2B5EF4-FFF2-40B4-BE49-F238E27FC236}">
                  <a16:creationId xmlns:a16="http://schemas.microsoft.com/office/drawing/2014/main" id="{EF3C9188-0721-43A6-98F9-F685A85AB8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2" y="1536"/>
              <a:ext cx="432" cy="24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 b="1">
                  <a:latin typeface="Courier New" panose="02070309020205020404" pitchFamily="49" charset="0"/>
                </a:rPr>
                <a:t>87</a:t>
              </a:r>
            </a:p>
          </p:txBody>
        </p:sp>
        <p:sp>
          <p:nvSpPr>
            <p:cNvPr id="11" name="Rectangle 21">
              <a:extLst>
                <a:ext uri="{FF2B5EF4-FFF2-40B4-BE49-F238E27FC236}">
                  <a16:creationId xmlns:a16="http://schemas.microsoft.com/office/drawing/2014/main" id="{60DE200A-C0EA-41F3-936A-648F65CAFB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2" y="1776"/>
              <a:ext cx="432" cy="24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 b="1">
                  <a:latin typeface="Courier New" panose="02070309020205020404" pitchFamily="49" charset="0"/>
                </a:rPr>
                <a:t>94</a:t>
              </a:r>
            </a:p>
          </p:txBody>
        </p:sp>
        <p:sp>
          <p:nvSpPr>
            <p:cNvPr id="12" name="Rectangle 22">
              <a:extLst>
                <a:ext uri="{FF2B5EF4-FFF2-40B4-BE49-F238E27FC236}">
                  <a16:creationId xmlns:a16="http://schemas.microsoft.com/office/drawing/2014/main" id="{83044652-CA0E-49C9-961C-16359A1300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2" y="2016"/>
              <a:ext cx="432" cy="24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 b="1" dirty="0">
                  <a:latin typeface="Courier New" panose="02070309020205020404" pitchFamily="49" charset="0"/>
                </a:rPr>
                <a:t>82</a:t>
              </a:r>
            </a:p>
          </p:txBody>
        </p: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45458839-430B-4590-A077-50A713DED7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2" y="2256"/>
              <a:ext cx="432" cy="24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 b="1">
                  <a:latin typeface="Courier New" panose="02070309020205020404" pitchFamily="49" charset="0"/>
                </a:rPr>
                <a:t>67</a:t>
              </a:r>
            </a:p>
          </p:txBody>
        </p:sp>
        <p:sp>
          <p:nvSpPr>
            <p:cNvPr id="14" name="Rectangle 24">
              <a:extLst>
                <a:ext uri="{FF2B5EF4-FFF2-40B4-BE49-F238E27FC236}">
                  <a16:creationId xmlns:a16="http://schemas.microsoft.com/office/drawing/2014/main" id="{53E94A60-7057-41B3-879D-9979ABBF1C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2" y="2496"/>
              <a:ext cx="432" cy="24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 b="1" dirty="0">
                  <a:latin typeface="Courier New" panose="02070309020205020404" pitchFamily="49" charset="0"/>
                </a:rPr>
                <a:t>98</a:t>
              </a:r>
            </a:p>
          </p:txBody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53AC4E7A-7D21-4577-9499-E40E0155DF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2" y="2736"/>
              <a:ext cx="432" cy="24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 b="1">
                  <a:latin typeface="Courier New" panose="02070309020205020404" pitchFamily="49" charset="0"/>
                </a:rPr>
                <a:t>87</a:t>
              </a:r>
            </a:p>
          </p:txBody>
        </p:sp>
        <p:sp>
          <p:nvSpPr>
            <p:cNvPr id="16" name="Rectangle 26">
              <a:extLst>
                <a:ext uri="{FF2B5EF4-FFF2-40B4-BE49-F238E27FC236}">
                  <a16:creationId xmlns:a16="http://schemas.microsoft.com/office/drawing/2014/main" id="{D46A6D10-208D-474C-8ED3-F634555BF9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2" y="2976"/>
              <a:ext cx="432" cy="24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 b="1">
                  <a:latin typeface="Courier New" panose="02070309020205020404" pitchFamily="49" charset="0"/>
                </a:rPr>
                <a:t>81</a:t>
              </a:r>
            </a:p>
          </p:txBody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04C86ADA-BFC4-408E-8B94-E6815E7657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2" y="3216"/>
              <a:ext cx="432" cy="24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 b="1">
                  <a:latin typeface="Courier New" panose="02070309020205020404" pitchFamily="49" charset="0"/>
                </a:rPr>
                <a:t>74</a:t>
              </a:r>
            </a:p>
          </p:txBody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CF4D2D42-A1C5-4BB2-BD58-5379404B70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2" y="3456"/>
              <a:ext cx="432" cy="24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 b="1">
                  <a:latin typeface="Courier New" panose="02070309020205020404" pitchFamily="49" charset="0"/>
                </a:rPr>
                <a:t>91</a:t>
              </a:r>
            </a:p>
          </p:txBody>
        </p:sp>
      </p:grpSp>
      <p:grpSp>
        <p:nvGrpSpPr>
          <p:cNvPr id="19" name="Group 23">
            <a:extLst>
              <a:ext uri="{FF2B5EF4-FFF2-40B4-BE49-F238E27FC236}">
                <a16:creationId xmlns:a16="http://schemas.microsoft.com/office/drawing/2014/main" id="{7AF548B6-8020-4FC0-8BED-B2D0C6CF263A}"/>
              </a:ext>
            </a:extLst>
          </p:cNvPr>
          <p:cNvGrpSpPr>
            <a:grpSpLocks/>
          </p:cNvGrpSpPr>
          <p:nvPr/>
        </p:nvGrpSpPr>
        <p:grpSpPr bwMode="auto">
          <a:xfrm>
            <a:off x="2511303" y="3649480"/>
            <a:ext cx="2687308" cy="1741372"/>
            <a:chOff x="457200" y="2743200"/>
            <a:chExt cx="2723823" cy="1853863"/>
          </a:xfrm>
          <a:solidFill>
            <a:schemeClr val="bg1"/>
          </a:solidFill>
        </p:grpSpPr>
        <p:sp>
          <p:nvSpPr>
            <p:cNvPr id="20" name="Text Box 17">
              <a:extLst>
                <a:ext uri="{FF2B5EF4-FFF2-40B4-BE49-F238E27FC236}">
                  <a16:creationId xmlns:a16="http://schemas.microsoft.com/office/drawing/2014/main" id="{600BCFCE-15E0-40BA-BAD3-C16D3EF3455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7200" y="3581400"/>
              <a:ext cx="2723823" cy="10156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 b="1" dirty="0">
                  <a:latin typeface="Arial Unicode MS" panose="020B0604020202020204" pitchFamily="34" charset="-128"/>
                </a:rPr>
                <a:t>The name of the array</a:t>
              </a:r>
            </a:p>
            <a:p>
              <a:pPr algn="ctr" eaLnBrk="1" hangingPunct="1"/>
              <a:r>
                <a:rPr lang="en-US" altLang="en-US" sz="2000" b="1" dirty="0">
                  <a:latin typeface="Arial Unicode MS" panose="020B0604020202020204" pitchFamily="34" charset="-128"/>
                </a:rPr>
                <a:t>is an object reference</a:t>
              </a:r>
            </a:p>
            <a:p>
              <a:pPr algn="ctr" eaLnBrk="1" hangingPunct="1"/>
              <a:r>
                <a:rPr lang="en-US" altLang="en-US" sz="2000" b="1" dirty="0">
                  <a:latin typeface="Arial Unicode MS" panose="020B0604020202020204" pitchFamily="34" charset="-128"/>
                </a:rPr>
                <a:t>variable</a:t>
              </a:r>
            </a:p>
          </p:txBody>
        </p:sp>
        <p:sp>
          <p:nvSpPr>
            <p:cNvPr id="21" name="Line 18">
              <a:extLst>
                <a:ext uri="{FF2B5EF4-FFF2-40B4-BE49-F238E27FC236}">
                  <a16:creationId xmlns:a16="http://schemas.microsoft.com/office/drawing/2014/main" id="{9B43713C-2EC5-4A2A-A319-8C42BCC05E0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752432" y="2743200"/>
              <a:ext cx="685800" cy="838200"/>
            </a:xfrm>
            <a:prstGeom prst="line">
              <a:avLst/>
            </a:prstGeom>
            <a:grpFill/>
            <a:ln w="38100">
              <a:solidFill>
                <a:srgbClr val="FF0000"/>
              </a:solidFill>
              <a:round/>
              <a:headEnd type="none" w="sm" len="sm"/>
              <a:tailEnd type="triangle" w="lg" len="med"/>
            </a:ln>
          </p:spPr>
          <p:txBody>
            <a:bodyPr wrap="none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298874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28B7121A-D8FD-4C3F-AE68-0177724E75A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52600" y="274638"/>
            <a:ext cx="7620000" cy="715962"/>
          </a:xfrm>
          <a:noFill/>
        </p:spPr>
        <p:txBody>
          <a:bodyPr vert="horz" lIns="92075" tIns="46038" rIns="92075" bIns="46038" anchor="b" anchorCtr="0">
            <a:normAutofit fontScale="97500"/>
          </a:bodyPr>
          <a:lstStyle/>
          <a:p>
            <a:r>
              <a:rPr lang="en-US" altLang="en-US"/>
              <a:t>Declaring Arrays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D3D2E1F9-FB97-4C75-A0BF-D4B2901769CD}"/>
              </a:ext>
            </a:extLst>
          </p:cNvPr>
          <p:cNvSpPr txBox="1">
            <a:spLocks noChangeArrowheads="1"/>
          </p:cNvSpPr>
          <p:nvPr/>
        </p:nvSpPr>
        <p:spPr>
          <a:xfrm>
            <a:off x="1752600" y="1066800"/>
            <a:ext cx="7686842" cy="4953000"/>
          </a:xfrm>
          <a:prstGeom prst="rect">
            <a:avLst/>
          </a:prstGeom>
          <a:solidFill>
            <a:schemeClr val="bg1"/>
          </a:solidFill>
        </p:spPr>
        <p:txBody>
          <a:bodyPr vert="horz" lIns="92075" tIns="46038" rIns="92075" bIns="46038">
            <a:normAutofit lnSpcReduction="10000"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" panose="05000000000000000000" pitchFamily="2" charset="2"/>
              <a:buChar char="v"/>
              <a:defRPr kumimoji="0" sz="2600" kern="1200" baseline="0">
                <a:solidFill>
                  <a:schemeClr val="tx1"/>
                </a:solidFill>
                <a:latin typeface="Arial Rounded MT Bold" panose="020F0704030504030204" pitchFamily="34" charset="0"/>
                <a:ea typeface="+mn-ea"/>
                <a:cs typeface="+mn-cs"/>
              </a:defRPr>
            </a:lvl1pPr>
            <a:lvl2pPr marL="521208" indent="-228600" algn="l" rtl="0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tx1">
                    <a:tint val="85000"/>
                  </a:schemeClr>
                </a:solidFill>
                <a:latin typeface="Arial Rounded MT Bold" panose="020F0704030504030204" pitchFamily="34" charset="0"/>
                <a:ea typeface="+mn-ea"/>
                <a:cs typeface="+mn-cs"/>
              </a:defRPr>
            </a:lvl2pPr>
            <a:lvl3pPr marL="758952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tx1"/>
                </a:solidFill>
                <a:latin typeface="Arial Rounded MT Bold" panose="020F0704030504030204" pitchFamily="34" charset="0"/>
                <a:ea typeface="+mn-ea"/>
                <a:cs typeface="+mn-cs"/>
              </a:defRPr>
            </a:lvl3pPr>
            <a:lvl4pPr marL="100584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>
                    <a:tint val="85000"/>
                  </a:schemeClr>
                </a:solidFill>
                <a:latin typeface="Arial Rounded MT Bold" panose="020F0704030504030204" pitchFamily="34" charset="0"/>
                <a:ea typeface="+mn-ea"/>
                <a:cs typeface="+mn-cs"/>
              </a:defRPr>
            </a:lvl4pPr>
            <a:lvl5pPr marL="128016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tx1"/>
                </a:solidFill>
                <a:latin typeface="Arial Rounded MT Bold" panose="020F0704030504030204" pitchFamily="34" charset="0"/>
                <a:ea typeface="+mn-ea"/>
                <a:cs typeface="+mn-cs"/>
              </a:defRPr>
            </a:lvl5pPr>
            <a:lvl6pPr marL="1472184" indent="-182880" algn="l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l" rtl="0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spcBef>
                <a:spcPct val="70000"/>
              </a:spcBef>
            </a:pPr>
            <a:r>
              <a:rPr lang="en-US" altLang="en-US" dirty="0"/>
              <a:t>The </a:t>
            </a:r>
            <a:r>
              <a:rPr lang="en-US" altLang="en-US" dirty="0">
                <a:latin typeface="Courier New" panose="02070309020205020404" pitchFamily="49" charset="0"/>
              </a:rPr>
              <a:t>scores</a:t>
            </a:r>
            <a:r>
              <a:rPr lang="en-US" altLang="en-US" dirty="0"/>
              <a:t> array could be declared as follows:</a:t>
            </a:r>
          </a:p>
          <a:p>
            <a:pPr algn="ctr">
              <a:spcBef>
                <a:spcPct val="70000"/>
              </a:spcBef>
              <a:buFont typeface="Times" panose="02020603050405020304" pitchFamily="18" charset="0"/>
              <a:buNone/>
            </a:pPr>
            <a:r>
              <a:rPr lang="en-US" altLang="en-US" sz="2400" b="1" dirty="0" err="1">
                <a:latin typeface="Courier New" panose="02070309020205020404" pitchFamily="49" charset="0"/>
              </a:rPr>
              <a:t>int</a:t>
            </a:r>
            <a:r>
              <a:rPr lang="en-US" altLang="en-US" sz="2400" b="1" dirty="0">
                <a:latin typeface="Courier New" panose="02070309020205020404" pitchFamily="49" charset="0"/>
              </a:rPr>
              <a:t>[] scores = new </a:t>
            </a:r>
            <a:r>
              <a:rPr lang="en-US" altLang="en-US" sz="2400" b="1" dirty="0" err="1">
                <a:latin typeface="Courier New" panose="02070309020205020404" pitchFamily="49" charset="0"/>
              </a:rPr>
              <a:t>int</a:t>
            </a:r>
            <a:r>
              <a:rPr lang="en-US" altLang="en-US" sz="2400" b="1" dirty="0">
                <a:latin typeface="Courier New" panose="02070309020205020404" pitchFamily="49" charset="0"/>
              </a:rPr>
              <a:t>[10];</a:t>
            </a:r>
          </a:p>
          <a:p>
            <a:pPr>
              <a:spcBef>
                <a:spcPct val="70000"/>
              </a:spcBef>
            </a:pPr>
            <a:r>
              <a:rPr lang="en-US" altLang="en-US" dirty="0"/>
              <a:t>The type of the variable </a:t>
            </a:r>
            <a:r>
              <a:rPr lang="en-US" altLang="en-US" dirty="0">
                <a:latin typeface="Courier New" panose="02070309020205020404" pitchFamily="49" charset="0"/>
              </a:rPr>
              <a:t>scores</a:t>
            </a:r>
            <a:r>
              <a:rPr lang="en-US" altLang="en-US" dirty="0"/>
              <a:t> is </a:t>
            </a:r>
            <a:r>
              <a:rPr lang="en-US" altLang="en-US" dirty="0" err="1">
                <a:latin typeface="Courier New" panose="02070309020205020404" pitchFamily="49" charset="0"/>
              </a:rPr>
              <a:t>int</a:t>
            </a:r>
            <a:r>
              <a:rPr lang="en-US" altLang="en-US" dirty="0">
                <a:latin typeface="Courier New" panose="02070309020205020404" pitchFamily="49" charset="0"/>
              </a:rPr>
              <a:t>[]</a:t>
            </a:r>
            <a:r>
              <a:rPr lang="en-US" altLang="en-US" dirty="0"/>
              <a:t> (an array of integers)</a:t>
            </a:r>
          </a:p>
          <a:p>
            <a:pPr>
              <a:spcBef>
                <a:spcPct val="70000"/>
              </a:spcBef>
            </a:pPr>
            <a:r>
              <a:rPr lang="en-US" altLang="en-US" dirty="0"/>
              <a:t>Note that the array type does not specify its size, but each object of that type has a specific size.</a:t>
            </a:r>
          </a:p>
          <a:p>
            <a:pPr>
              <a:spcBef>
                <a:spcPct val="70000"/>
              </a:spcBef>
            </a:pPr>
            <a:r>
              <a:rPr lang="en-US" altLang="en-US" dirty="0"/>
              <a:t>The reference variable </a:t>
            </a:r>
            <a:r>
              <a:rPr lang="en-US" altLang="en-US" dirty="0">
                <a:latin typeface="Courier New" panose="02070309020205020404" pitchFamily="49" charset="0"/>
              </a:rPr>
              <a:t>scores</a:t>
            </a:r>
            <a:r>
              <a:rPr lang="en-US" altLang="en-US" dirty="0"/>
              <a:t> is set to a new array object that can hold 10 integers</a:t>
            </a:r>
          </a:p>
        </p:txBody>
      </p:sp>
    </p:spTree>
    <p:extLst>
      <p:ext uri="{BB962C8B-B14F-4D97-AF65-F5344CB8AC3E}">
        <p14:creationId xmlns:p14="http://schemas.microsoft.com/office/powerpoint/2010/main" val="11318566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array Declaration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  <a:spcAft>
                <a:spcPts val="1200"/>
              </a:spcAft>
            </a:pPr>
            <a:r>
              <a:rPr lang="en-US" altLang="en-US" dirty="0"/>
              <a:t>Some other examples of array declarations:</a:t>
            </a:r>
          </a:p>
          <a:p>
            <a:pPr>
              <a:spcBef>
                <a:spcPct val="0"/>
              </a:spcBef>
              <a:spcAft>
                <a:spcPts val="1200"/>
              </a:spcAft>
              <a:buNone/>
            </a:pPr>
            <a:endParaRPr lang="en-US" altLang="en-US" sz="900" dirty="0"/>
          </a:p>
          <a:p>
            <a:pPr>
              <a:spcBef>
                <a:spcPct val="0"/>
              </a:spcBef>
              <a:spcAft>
                <a:spcPts val="1800"/>
              </a:spcAft>
              <a:buNone/>
            </a:pPr>
            <a:r>
              <a:rPr lang="en-US" altLang="en-US" b="1" dirty="0">
                <a:latin typeface="Courier New" panose="02070309020205020404" pitchFamily="49" charset="0"/>
              </a:rPr>
              <a:t>	</a:t>
            </a:r>
            <a:r>
              <a:rPr lang="en-US" altLang="en-US" sz="2400" b="1" dirty="0" err="1">
                <a:latin typeface="Courier New" panose="02070309020205020404" pitchFamily="49" charset="0"/>
              </a:rPr>
              <a:t>int</a:t>
            </a:r>
            <a:r>
              <a:rPr lang="en-US" altLang="en-US" sz="2400" b="1" dirty="0">
                <a:latin typeface="Courier New" panose="02070309020205020404" pitchFamily="49" charset="0"/>
              </a:rPr>
              <a:t>[] weights = new </a:t>
            </a:r>
            <a:r>
              <a:rPr lang="en-US" altLang="en-US" sz="2400" b="1" dirty="0" err="1">
                <a:latin typeface="Courier New" panose="02070309020205020404" pitchFamily="49" charset="0"/>
              </a:rPr>
              <a:t>int</a:t>
            </a:r>
            <a:r>
              <a:rPr lang="en-US" altLang="en-US" sz="2400" b="1" dirty="0">
                <a:latin typeface="Courier New" panose="02070309020205020404" pitchFamily="49" charset="0"/>
              </a:rPr>
              <a:t>[2000];</a:t>
            </a:r>
          </a:p>
          <a:p>
            <a:pPr>
              <a:spcBef>
                <a:spcPct val="0"/>
              </a:spcBef>
              <a:spcAft>
                <a:spcPts val="1800"/>
              </a:spcAft>
              <a:buNone/>
            </a:pPr>
            <a:r>
              <a:rPr lang="en-US" altLang="en-US" sz="2400" b="1" dirty="0">
                <a:latin typeface="Courier New" panose="02070309020205020404" pitchFamily="49" charset="0"/>
              </a:rPr>
              <a:t>	double[] prices = new double[500];</a:t>
            </a:r>
          </a:p>
          <a:p>
            <a:pPr>
              <a:spcBef>
                <a:spcPct val="0"/>
              </a:spcBef>
              <a:buFont typeface="Times" panose="02020603050405020304" pitchFamily="18" charset="0"/>
              <a:buNone/>
            </a:pPr>
            <a:r>
              <a:rPr lang="en-US" altLang="en-US" sz="2400" b="1" dirty="0">
                <a:latin typeface="Courier New" panose="02070309020205020404" pitchFamily="49" charset="0"/>
              </a:rPr>
              <a:t>	</a:t>
            </a:r>
            <a:r>
              <a:rPr lang="en-US" altLang="en-US" sz="2400" b="1" dirty="0" err="1">
                <a:latin typeface="Courier New" panose="02070309020205020404" pitchFamily="49" charset="0"/>
              </a:rPr>
              <a:t>boolean</a:t>
            </a:r>
            <a:r>
              <a:rPr lang="en-US" altLang="en-US" sz="2400" b="1" dirty="0">
                <a:latin typeface="Courier New" panose="02070309020205020404" pitchFamily="49" charset="0"/>
              </a:rPr>
              <a:t>[] flags;</a:t>
            </a:r>
          </a:p>
          <a:p>
            <a:pPr>
              <a:spcBef>
                <a:spcPct val="0"/>
              </a:spcBef>
              <a:spcAft>
                <a:spcPts val="1800"/>
              </a:spcAft>
              <a:buNone/>
            </a:pPr>
            <a:r>
              <a:rPr lang="en-US" altLang="en-US" sz="2400" b="1" dirty="0">
                <a:latin typeface="Courier New" panose="02070309020205020404" pitchFamily="49" charset="0"/>
              </a:rPr>
              <a:t>	flags = new </a:t>
            </a:r>
            <a:r>
              <a:rPr lang="en-US" altLang="en-US" sz="2400" b="1" dirty="0" err="1">
                <a:latin typeface="Courier New" panose="02070309020205020404" pitchFamily="49" charset="0"/>
              </a:rPr>
              <a:t>boolean</a:t>
            </a:r>
            <a:r>
              <a:rPr lang="en-US" altLang="en-US" sz="2400" b="1" dirty="0">
                <a:latin typeface="Courier New" panose="02070309020205020404" pitchFamily="49" charset="0"/>
              </a:rPr>
              <a:t>[20];</a:t>
            </a:r>
          </a:p>
          <a:p>
            <a:pPr>
              <a:spcBef>
                <a:spcPct val="0"/>
              </a:spcBef>
              <a:spcAft>
                <a:spcPts val="1200"/>
              </a:spcAft>
              <a:buNone/>
            </a:pPr>
            <a:r>
              <a:rPr lang="en-US" altLang="en-US" sz="2400" b="1" dirty="0">
                <a:latin typeface="Courier New" panose="02070309020205020404" pitchFamily="49" charset="0"/>
              </a:rPr>
              <a:t>	char[] codes = new char[1750];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99666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F3006E9B-7409-4F0A-B941-6596740E7E2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52600" y="274638"/>
            <a:ext cx="7772400" cy="715962"/>
          </a:xfrm>
        </p:spPr>
        <p:txBody>
          <a:bodyPr/>
          <a:lstStyle/>
          <a:p>
            <a:r>
              <a:rPr lang="en-US" altLang="en-US"/>
              <a:t>Using Arrays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2C4FAE53-55A8-4AFA-B876-F82C3431C73C}"/>
              </a:ext>
            </a:extLst>
          </p:cNvPr>
          <p:cNvSpPr txBox="1">
            <a:spLocks noChangeArrowheads="1"/>
          </p:cNvSpPr>
          <p:nvPr/>
        </p:nvSpPr>
        <p:spPr>
          <a:xfrm>
            <a:off x="1752600" y="1143000"/>
            <a:ext cx="7772400" cy="4724400"/>
          </a:xfrm>
          <a:prstGeom prst="rect">
            <a:avLst/>
          </a:prstGeom>
          <a:solidFill>
            <a:schemeClr val="bg1"/>
          </a:solidFill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" panose="05000000000000000000" pitchFamily="2" charset="2"/>
              <a:buChar char="v"/>
              <a:defRPr kumimoji="0" sz="2600" kern="1200" baseline="0">
                <a:solidFill>
                  <a:schemeClr val="tx1"/>
                </a:solidFill>
                <a:latin typeface="Arial Rounded MT Bold" panose="020F0704030504030204" pitchFamily="34" charset="0"/>
                <a:ea typeface="+mn-ea"/>
                <a:cs typeface="+mn-cs"/>
              </a:defRPr>
            </a:lvl1pPr>
            <a:lvl2pPr marL="521208" indent="-228600" algn="l" rtl="0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tx1">
                    <a:tint val="85000"/>
                  </a:schemeClr>
                </a:solidFill>
                <a:latin typeface="Arial Rounded MT Bold" panose="020F0704030504030204" pitchFamily="34" charset="0"/>
                <a:ea typeface="+mn-ea"/>
                <a:cs typeface="+mn-cs"/>
              </a:defRPr>
            </a:lvl2pPr>
            <a:lvl3pPr marL="758952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tx1"/>
                </a:solidFill>
                <a:latin typeface="Arial Rounded MT Bold" panose="020F0704030504030204" pitchFamily="34" charset="0"/>
                <a:ea typeface="+mn-ea"/>
                <a:cs typeface="+mn-cs"/>
              </a:defRPr>
            </a:lvl3pPr>
            <a:lvl4pPr marL="100584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>
                    <a:tint val="85000"/>
                  </a:schemeClr>
                </a:solidFill>
                <a:latin typeface="Arial Rounded MT Bold" panose="020F0704030504030204" pitchFamily="34" charset="0"/>
                <a:ea typeface="+mn-ea"/>
                <a:cs typeface="+mn-cs"/>
              </a:defRPr>
            </a:lvl4pPr>
            <a:lvl5pPr marL="128016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tx1"/>
                </a:solidFill>
                <a:latin typeface="Arial Rounded MT Bold" panose="020F0704030504030204" pitchFamily="34" charset="0"/>
                <a:ea typeface="+mn-ea"/>
                <a:cs typeface="+mn-cs"/>
              </a:defRPr>
            </a:lvl5pPr>
            <a:lvl6pPr marL="1472184" indent="-182880" algn="l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l" rtl="0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lnSpc>
                <a:spcPct val="90000"/>
              </a:lnSpc>
              <a:spcBef>
                <a:spcPct val="0"/>
              </a:spcBef>
              <a:spcAft>
                <a:spcPts val="1800"/>
              </a:spcAft>
            </a:pPr>
            <a:r>
              <a:rPr lang="en-US" altLang="en-US" dirty="0"/>
              <a:t>The for-each version of the </a:t>
            </a:r>
            <a:r>
              <a:rPr lang="en-US" altLang="en-US" dirty="0">
                <a:latin typeface="Courier New" panose="02070309020205020404" pitchFamily="49" charset="0"/>
              </a:rPr>
              <a:t>for</a:t>
            </a:r>
            <a:r>
              <a:rPr lang="en-US" altLang="en-US" dirty="0"/>
              <a:t> loop can be used when processing array elements: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ourier New" panose="02070309020205020404" pitchFamily="49" charset="0"/>
              </a:rPr>
              <a:t>			for (</a:t>
            </a:r>
            <a:r>
              <a:rPr lang="en-US" altLang="en-US" sz="2400" b="1" dirty="0" err="1">
                <a:latin typeface="Courier New" panose="02070309020205020404" pitchFamily="49" charset="0"/>
              </a:rPr>
              <a:t>int</a:t>
            </a:r>
            <a:r>
              <a:rPr lang="en-US" altLang="en-US" sz="2400" b="1" dirty="0">
                <a:latin typeface="Courier New" panose="02070309020205020404" pitchFamily="49" charset="0"/>
              </a:rPr>
              <a:t> score : scores)</a:t>
            </a:r>
          </a:p>
          <a:p>
            <a:pPr>
              <a:spcBef>
                <a:spcPct val="0"/>
              </a:spcBef>
              <a:spcAft>
                <a:spcPts val="2400"/>
              </a:spcAft>
              <a:buNone/>
            </a:pPr>
            <a:r>
              <a:rPr lang="en-US" altLang="en-US" sz="2400" b="1" dirty="0">
                <a:latin typeface="Courier New" panose="02070309020205020404" pitchFamily="49" charset="0"/>
              </a:rPr>
              <a:t>			   </a:t>
            </a:r>
            <a:r>
              <a:rPr lang="en-US" altLang="en-US" sz="2400" b="1" dirty="0" err="1">
                <a:latin typeface="Courier New" panose="02070309020205020404" pitchFamily="49" charset="0"/>
              </a:rPr>
              <a:t>System.out.println</a:t>
            </a:r>
            <a:r>
              <a:rPr lang="en-US" altLang="en-US" sz="2400" b="1" dirty="0">
                <a:latin typeface="Courier New" panose="02070309020205020404" pitchFamily="49" charset="0"/>
              </a:rPr>
              <a:t>(score);</a:t>
            </a:r>
          </a:p>
          <a:p>
            <a:pPr>
              <a:spcBef>
                <a:spcPct val="0"/>
              </a:spcBef>
              <a:spcAft>
                <a:spcPts val="2400"/>
              </a:spcAft>
            </a:pPr>
            <a:r>
              <a:rPr lang="en-US" altLang="en-US" dirty="0"/>
              <a:t>This is only appropriate when processing all array elements starting at index 0</a:t>
            </a:r>
          </a:p>
          <a:p>
            <a:pPr>
              <a:spcBef>
                <a:spcPct val="0"/>
              </a:spcBef>
              <a:spcAft>
                <a:spcPts val="2400"/>
              </a:spcAft>
            </a:pPr>
            <a:r>
              <a:rPr lang="en-US" altLang="en-US" dirty="0"/>
              <a:t>It can't be used to set the array values</a:t>
            </a:r>
          </a:p>
          <a:p>
            <a:pPr marL="0" indent="0">
              <a:lnSpc>
                <a:spcPct val="90000"/>
              </a:lnSpc>
              <a:spcBef>
                <a:spcPct val="0"/>
              </a:spcBef>
              <a:spcAft>
                <a:spcPts val="2400"/>
              </a:spcAft>
              <a:buNone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1436038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>
            <a:extLst>
              <a:ext uri="{FF2B5EF4-FFF2-40B4-BE49-F238E27FC236}">
                <a16:creationId xmlns:a16="http://schemas.microsoft.com/office/drawing/2014/main" id="{452A5C99-AFEA-4EB7-8BC1-E8231E1E09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4886" y="311367"/>
            <a:ext cx="7848600" cy="65248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182880" tIns="137160" rIns="182880" bIns="13716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//********************************************************************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  BasicArray.java       Author: Lewis/Loftus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  Demonstrates basic array declaration and use.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//********************************************************************</a:t>
            </a:r>
          </a:p>
          <a:p>
            <a:pPr eaLnBrk="1" hangingPunct="1"/>
            <a:endParaRPr lang="en-US" altLang="en-US" sz="1400" b="1" dirty="0">
              <a:solidFill>
                <a:srgbClr val="00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public class </a:t>
            </a:r>
            <a:r>
              <a:rPr lang="en-US" altLang="en-US" sz="1400" b="1" dirty="0" err="1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BasicArray</a:t>
            </a:r>
            <a:endParaRPr lang="en-US" altLang="en-US" sz="1400" b="1" dirty="0">
              <a:solidFill>
                <a:srgbClr val="00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{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//-----------------------------------------------------------------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//  Creates an array, fills it with various integer values,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//  modifies one value, then prints them out.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//-----------------------------------------------------------------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public static void 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main(String[] </a:t>
            </a:r>
            <a:r>
              <a:rPr lang="en-US" altLang="en-US" sz="1400" b="1" dirty="0" err="1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args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)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{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final </a:t>
            </a:r>
            <a:r>
              <a:rPr lang="en-US" altLang="en-US" sz="1400" b="1" dirty="0" err="1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LIMIT = 15, MULTIPLE = 10;</a:t>
            </a:r>
          </a:p>
          <a:p>
            <a:pPr eaLnBrk="1" hangingPunct="1"/>
            <a:endParaRPr lang="en-US" altLang="en-US" sz="1400" b="1" dirty="0">
              <a:solidFill>
                <a:srgbClr val="00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altLang="en-US" sz="1400" b="1" dirty="0" err="1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[] list =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new </a:t>
            </a:r>
            <a:r>
              <a:rPr lang="en-US" altLang="en-US" sz="1400" b="1" dirty="0" err="1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[LIMIT];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//  Initialize the array values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for 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altLang="en-US" sz="1400" b="1" dirty="0" err="1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index = 0; index &lt; LIMIT; index++)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   list[index] = index * MULTIPLE;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list[5] = 999;  </a:t>
            </a:r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 change one array value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//  Print the array values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for 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altLang="en-US" sz="1400" b="1" dirty="0" err="1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value : list)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   </a:t>
            </a:r>
            <a:r>
              <a:rPr lang="en-US" altLang="en-US" sz="1400" b="1" dirty="0" err="1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System.out.print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(value + "  ");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}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38476604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>
            <a:extLst>
              <a:ext uri="{FF2B5EF4-FFF2-40B4-BE49-F238E27FC236}">
                <a16:creationId xmlns:a16="http://schemas.microsoft.com/office/drawing/2014/main" id="{452A5C99-AFEA-4EB7-8BC1-E8231E1E09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4886" y="311367"/>
            <a:ext cx="7848600" cy="65248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182880" tIns="137160" rIns="182880" bIns="13716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//********************************************************************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  BasicArray.java       Author: Lewis/Loftus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  Demonstrates basic array declaration and use.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//********************************************************************</a:t>
            </a:r>
          </a:p>
          <a:p>
            <a:pPr eaLnBrk="1" hangingPunct="1"/>
            <a:endParaRPr lang="en-US" altLang="en-US" sz="1400" b="1" dirty="0">
              <a:solidFill>
                <a:srgbClr val="00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public class </a:t>
            </a:r>
            <a:r>
              <a:rPr lang="en-US" altLang="en-US" sz="1400" b="1" dirty="0" err="1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BasicArray</a:t>
            </a:r>
            <a:endParaRPr lang="en-US" altLang="en-US" sz="1400" b="1" dirty="0">
              <a:solidFill>
                <a:srgbClr val="00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{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//-----------------------------------------------------------------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//  Creates an array, fills it with various integer values,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//  modifies one value, then prints them out.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//-----------------------------------------------------------------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public static void 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main(String[] </a:t>
            </a:r>
            <a:r>
              <a:rPr lang="en-US" altLang="en-US" sz="1400" b="1" dirty="0" err="1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args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)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{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final </a:t>
            </a:r>
            <a:r>
              <a:rPr lang="en-US" altLang="en-US" sz="1400" b="1" dirty="0" err="1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LIMIT = 15, MULTIPLE = 10;</a:t>
            </a:r>
          </a:p>
          <a:p>
            <a:pPr eaLnBrk="1" hangingPunct="1"/>
            <a:endParaRPr lang="en-US" altLang="en-US" sz="1400" b="1" dirty="0">
              <a:solidFill>
                <a:srgbClr val="00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altLang="en-US" sz="1400" b="1" dirty="0" err="1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[] list =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new </a:t>
            </a:r>
            <a:r>
              <a:rPr lang="en-US" altLang="en-US" sz="1400" b="1" dirty="0" err="1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[LIMIT];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//  Initialize the array values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for 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altLang="en-US" sz="1400" b="1" dirty="0" err="1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index = 0; index &lt; LIMIT; index++)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   list[index] = index * MULTIPLE;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list[5] = 999;  </a:t>
            </a:r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 change one array value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//  Print the array values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for 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altLang="en-US" sz="1400" b="1" dirty="0" err="1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value : list)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   </a:t>
            </a:r>
            <a:r>
              <a:rPr lang="en-US" altLang="en-US" sz="1400" b="1" dirty="0" err="1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System.out.print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(value + "  ");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}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</p:txBody>
      </p:sp>
      <p:sp>
        <p:nvSpPr>
          <p:cNvPr id="3" name="TextBox 5">
            <a:extLst>
              <a:ext uri="{FF2B5EF4-FFF2-40B4-BE49-F238E27FC236}">
                <a16:creationId xmlns:a16="http://schemas.microsoft.com/office/drawing/2014/main" id="{CDFFA6D4-743A-405F-8356-7447EE80A4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1" y="457201"/>
            <a:ext cx="8126413" cy="1046163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182880" tIns="137160" rIns="182880" bIns="13716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Aft>
                <a:spcPts val="1200"/>
              </a:spcAft>
            </a:pPr>
            <a:r>
              <a:rPr lang="en-US" altLang="en-US" b="1" u="sng">
                <a:cs typeface="Courier New" panose="02070309020205020404" pitchFamily="49" charset="0"/>
              </a:rPr>
              <a:t>Output</a:t>
            </a:r>
            <a:endParaRPr lang="en-US" altLang="en-US" b="1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600" b="1">
                <a:latin typeface="Courier New" panose="02070309020205020404" pitchFamily="49" charset="0"/>
                <a:cs typeface="Courier New" panose="02070309020205020404" pitchFamily="49" charset="0"/>
              </a:rPr>
              <a:t>0  10  20  30  40  999  60  70  80  90  100  110  120  130  140</a:t>
            </a:r>
          </a:p>
        </p:txBody>
      </p:sp>
    </p:spTree>
    <p:extLst>
      <p:ext uri="{BB962C8B-B14F-4D97-AF65-F5344CB8AC3E}">
        <p14:creationId xmlns:p14="http://schemas.microsoft.com/office/powerpoint/2010/main" val="2479112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BasicArray</a:t>
            </a:r>
            <a:r>
              <a:rPr lang="en-US" dirty="0"/>
              <a:t> example</a:t>
            </a:r>
          </a:p>
        </p:txBody>
      </p:sp>
      <p:grpSp>
        <p:nvGrpSpPr>
          <p:cNvPr id="4" name="Group 8">
            <a:extLst>
              <a:ext uri="{FF2B5EF4-FFF2-40B4-BE49-F238E27FC236}">
                <a16:creationId xmlns:a16="http://schemas.microsoft.com/office/drawing/2014/main" id="{53C4CCF7-21E6-4250-AAB2-F3F5FBAE12E9}"/>
              </a:ext>
            </a:extLst>
          </p:cNvPr>
          <p:cNvGrpSpPr>
            <a:grpSpLocks/>
          </p:cNvGrpSpPr>
          <p:nvPr/>
        </p:nvGrpSpPr>
        <p:grpSpPr bwMode="auto">
          <a:xfrm>
            <a:off x="1836420" y="1681483"/>
            <a:ext cx="6633210" cy="4822188"/>
            <a:chOff x="990599" y="1066800"/>
            <a:chExt cx="7162801" cy="5083839"/>
          </a:xfrm>
        </p:grpSpPr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D9C36EC5-D53E-4537-9AC0-C454A8B0FE8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90599" y="1066800"/>
              <a:ext cx="7162801" cy="49244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182880" tIns="137160" rIns="182880" bIns="137160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1400" b="1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endParaRPr>
            </a:p>
          </p:txBody>
        </p:sp>
        <p:pic>
          <p:nvPicPr>
            <p:cNvPr id="6" name="Picture 7" descr="fig08_02.tif">
              <a:extLst>
                <a:ext uri="{FF2B5EF4-FFF2-40B4-BE49-F238E27FC236}">
                  <a16:creationId xmlns:a16="http://schemas.microsoft.com/office/drawing/2014/main" id="{C43BE711-53C5-4ADF-900E-81703BF9D2D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7800" y="1269917"/>
              <a:ext cx="6324600" cy="48807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111357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>
            <a:extLst>
              <a:ext uri="{FF2B5EF4-FFF2-40B4-BE49-F238E27FC236}">
                <a16:creationId xmlns:a16="http://schemas.microsoft.com/office/drawing/2014/main" id="{1C76BE60-F6D8-42D1-B044-1BD985AA4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Exercises</a:t>
            </a:r>
          </a:p>
        </p:txBody>
      </p:sp>
      <p:sp>
        <p:nvSpPr>
          <p:cNvPr id="44036" name="TextBox 5">
            <a:extLst>
              <a:ext uri="{FF2B5EF4-FFF2-40B4-BE49-F238E27FC236}">
                <a16:creationId xmlns:a16="http://schemas.microsoft.com/office/drawing/2014/main" id="{0F2C7785-AC0C-489E-80EC-985E0D6504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7644" y="1865587"/>
            <a:ext cx="7620000" cy="3540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 dirty="0"/>
              <a:t>Write an array declaration to represent the ages of 100 children.</a:t>
            </a:r>
          </a:p>
          <a:p>
            <a:pPr eaLnBrk="1" hangingPunct="1"/>
            <a:endParaRPr lang="en-US" altLang="en-US" sz="2800" dirty="0"/>
          </a:p>
          <a:p>
            <a:pPr eaLnBrk="1" hangingPunct="1"/>
            <a:endParaRPr lang="en-US" altLang="en-US" sz="2800" dirty="0"/>
          </a:p>
          <a:p>
            <a:pPr eaLnBrk="1" hangingPunct="1"/>
            <a:endParaRPr lang="en-US" altLang="en-US" sz="2800" dirty="0"/>
          </a:p>
          <a:p>
            <a:pPr eaLnBrk="1" hangingPunct="1"/>
            <a:r>
              <a:rPr lang="en-US" altLang="en-US" sz="2800" dirty="0"/>
              <a:t>Write code that prints each value in an array of integers named </a:t>
            </a:r>
            <a:r>
              <a:rPr lang="en-US" altLang="en-US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values</a:t>
            </a:r>
            <a:r>
              <a:rPr lang="en-US" altLang="en-US" sz="2800" dirty="0"/>
              <a:t>.</a:t>
            </a:r>
          </a:p>
          <a:p>
            <a:pPr eaLnBrk="1" hangingPunct="1"/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9719892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>
            <a:extLst>
              <a:ext uri="{FF2B5EF4-FFF2-40B4-BE49-F238E27FC236}">
                <a16:creationId xmlns:a16="http://schemas.microsoft.com/office/drawing/2014/main" id="{254BF2D7-0D65-4006-A99A-9D3F1B329A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Answer</a:t>
            </a:r>
          </a:p>
        </p:txBody>
      </p:sp>
      <p:sp>
        <p:nvSpPr>
          <p:cNvPr id="45060" name="TextBox 5">
            <a:extLst>
              <a:ext uri="{FF2B5EF4-FFF2-40B4-BE49-F238E27FC236}">
                <a16:creationId xmlns:a16="http://schemas.microsoft.com/office/drawing/2014/main" id="{D2859642-C873-466D-936E-26D1329BE3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2675" y="1821288"/>
            <a:ext cx="7696200" cy="26776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 dirty="0"/>
              <a:t>Write an array declaration to represent the ages of 100 children.</a:t>
            </a:r>
          </a:p>
          <a:p>
            <a:pPr eaLnBrk="1" hangingPunct="1"/>
            <a:endParaRPr lang="en-US" altLang="en-US" sz="2800" dirty="0"/>
          </a:p>
          <a:p>
            <a:pPr eaLnBrk="1" hangingPunct="1"/>
            <a:r>
              <a:rPr lang="en-US" altLang="en-US" sz="2800" dirty="0"/>
              <a:t>Write code that prints each value in an array of integers named </a:t>
            </a:r>
            <a:r>
              <a:rPr lang="en-US" altLang="en-US" sz="2800" dirty="0">
                <a:latin typeface="Courier New" panose="02070309020205020404" pitchFamily="49" charset="0"/>
                <a:cs typeface="Courier New" panose="02070309020205020404" pitchFamily="49" charset="0"/>
              </a:rPr>
              <a:t>values</a:t>
            </a:r>
            <a:r>
              <a:rPr lang="en-US" altLang="en-US" sz="2800" dirty="0"/>
              <a:t>.</a:t>
            </a:r>
          </a:p>
          <a:p>
            <a:pPr eaLnBrk="1" hangingPunct="1"/>
            <a:endParaRPr lang="en-US" altLang="en-US" sz="2800" dirty="0"/>
          </a:p>
        </p:txBody>
      </p:sp>
      <p:sp>
        <p:nvSpPr>
          <p:cNvPr id="41990" name="TextBox 6">
            <a:extLst>
              <a:ext uri="{FF2B5EF4-FFF2-40B4-BE49-F238E27FC236}">
                <a16:creationId xmlns:a16="http://schemas.microsoft.com/office/drawing/2014/main" id="{A31EA941-0B16-40E6-878E-08716A3876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3947" y="2508707"/>
            <a:ext cx="4986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Aft>
                <a:spcPts val="1200"/>
              </a:spcAft>
            </a:pPr>
            <a:r>
              <a:rPr lang="en-US" alt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[] ages = new </a:t>
            </a:r>
            <a:r>
              <a:rPr lang="en-US" alt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[100];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F6CE3F52-B393-47B3-99D4-4E6E924AFB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0588" y="5118886"/>
            <a:ext cx="5540375" cy="9080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Aft>
                <a:spcPts val="600"/>
              </a:spcAft>
            </a:pPr>
            <a:r>
              <a:rPr lang="en-US" alt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for (</a:t>
            </a:r>
            <a:r>
              <a:rPr lang="en-US" alt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value : values)</a:t>
            </a:r>
          </a:p>
          <a:p>
            <a:pPr eaLnBrk="1" hangingPunct="1">
              <a:spcAft>
                <a:spcPts val="600"/>
              </a:spcAft>
            </a:pPr>
            <a:r>
              <a:rPr lang="en-US" alt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  <a:r>
              <a:rPr lang="en-US" alt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System.out.println</a:t>
            </a:r>
            <a:r>
              <a:rPr lang="en-US" alt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(value);</a:t>
            </a:r>
          </a:p>
        </p:txBody>
      </p:sp>
    </p:spTree>
    <p:extLst>
      <p:ext uri="{BB962C8B-B14F-4D97-AF65-F5344CB8AC3E}">
        <p14:creationId xmlns:p14="http://schemas.microsoft.com/office/powerpoint/2010/main" val="221777002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0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00278D3A-1122-42C0-92BF-C9171384FB4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2075" tIns="46038" rIns="92075" bIns="46038" anchor="b" anchorCtr="0">
            <a:normAutofit/>
          </a:bodyPr>
          <a:lstStyle/>
          <a:p>
            <a:r>
              <a:rPr lang="en-US" altLang="en-US" sz="2400"/>
              <a:t>Bounds Checking</a:t>
            </a:r>
          </a:p>
        </p:txBody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id="{8D1D7690-FA56-4659-887E-478B26174B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52600" y="1870840"/>
            <a:ext cx="7391400" cy="4225159"/>
          </a:xfrm>
          <a:solidFill>
            <a:schemeClr val="bg1"/>
          </a:solidFill>
        </p:spPr>
        <p:txBody>
          <a:bodyPr vert="horz" lIns="92075" tIns="46038" rIns="92075" bIns="46038" rtlCol="0">
            <a:normAutofit/>
          </a:bodyPr>
          <a:lstStyle/>
          <a:p>
            <a:pPr>
              <a:lnSpc>
                <a:spcPct val="90000"/>
              </a:lnSpc>
              <a:spcBef>
                <a:spcPct val="70000"/>
              </a:spcBef>
            </a:pPr>
            <a:r>
              <a:rPr lang="en-US" altLang="en-US" sz="2400" dirty="0"/>
              <a:t>Once an array is created, it has a fixed size</a:t>
            </a:r>
          </a:p>
          <a:p>
            <a:pPr>
              <a:lnSpc>
                <a:spcPct val="90000"/>
              </a:lnSpc>
              <a:spcBef>
                <a:spcPct val="70000"/>
              </a:spcBef>
            </a:pPr>
            <a:r>
              <a:rPr lang="en-US" altLang="en-US" sz="2400" dirty="0"/>
              <a:t>An index used in an array reference must specify a valid element</a:t>
            </a:r>
          </a:p>
          <a:p>
            <a:pPr>
              <a:lnSpc>
                <a:spcPct val="90000"/>
              </a:lnSpc>
              <a:spcBef>
                <a:spcPct val="70000"/>
              </a:spcBef>
            </a:pPr>
            <a:r>
              <a:rPr lang="en-US" altLang="en-US" sz="2400" dirty="0"/>
              <a:t>That is, the index value must be in range 0 to N-1</a:t>
            </a:r>
          </a:p>
          <a:p>
            <a:pPr>
              <a:lnSpc>
                <a:spcPct val="90000"/>
              </a:lnSpc>
              <a:spcBef>
                <a:spcPct val="70000"/>
              </a:spcBef>
            </a:pPr>
            <a:r>
              <a:rPr lang="en-US" altLang="en-US" sz="2400" dirty="0"/>
              <a:t>The Java interpreter throws an </a:t>
            </a:r>
            <a:r>
              <a:rPr lang="en-US" altLang="en-US" sz="2400" dirty="0" err="1">
                <a:latin typeface="Courier New" panose="02070309020205020404" pitchFamily="49" charset="0"/>
              </a:rPr>
              <a:t>ArrayIndexOutOfBoundsException</a:t>
            </a:r>
            <a:r>
              <a:rPr lang="en-US" altLang="en-US" sz="2400" dirty="0"/>
              <a:t> if an array index is out of bounds </a:t>
            </a:r>
          </a:p>
          <a:p>
            <a:pPr>
              <a:lnSpc>
                <a:spcPct val="90000"/>
              </a:lnSpc>
              <a:spcBef>
                <a:spcPct val="70000"/>
              </a:spcBef>
            </a:pPr>
            <a:r>
              <a:rPr lang="en-US" altLang="en-US" sz="2400" dirty="0"/>
              <a:t>This is called automatic </a:t>
            </a:r>
            <a:r>
              <a:rPr lang="en-US" altLang="en-US" sz="2400" i="1" dirty="0"/>
              <a:t>bounds checking</a:t>
            </a:r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5340544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7D8C34C4-5593-44A0-96FA-77F85816C5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400"/>
              <a:t>Bounds Checking</a:t>
            </a:r>
          </a:p>
        </p:txBody>
      </p:sp>
      <p:sp>
        <p:nvSpPr>
          <p:cNvPr id="47107" name="Rectangle 3">
            <a:extLst>
              <a:ext uri="{FF2B5EF4-FFF2-40B4-BE49-F238E27FC236}">
                <a16:creationId xmlns:a16="http://schemas.microsoft.com/office/drawing/2014/main" id="{70FBFC1B-E157-49BE-9639-08E686C5C5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626475" y="2025869"/>
            <a:ext cx="7772400" cy="4267200"/>
          </a:xfrm>
        </p:spPr>
        <p:txBody>
          <a:bodyPr/>
          <a:lstStyle/>
          <a:p>
            <a:pPr>
              <a:spcBef>
                <a:spcPct val="0"/>
              </a:spcBef>
              <a:spcAft>
                <a:spcPts val="1800"/>
              </a:spcAft>
            </a:pPr>
            <a:r>
              <a:rPr lang="en-US" altLang="en-US" sz="2400" dirty="0"/>
              <a:t>For example, if the array </a:t>
            </a:r>
            <a:r>
              <a:rPr lang="en-US" altLang="en-US" sz="2400" dirty="0">
                <a:latin typeface="Courier New" panose="02070309020205020404" pitchFamily="49" charset="0"/>
              </a:rPr>
              <a:t>codes</a:t>
            </a:r>
            <a:r>
              <a:rPr lang="en-US" altLang="en-US" sz="2400" dirty="0"/>
              <a:t> can hold 100 values, it can be indexed from 0 to 99</a:t>
            </a:r>
          </a:p>
          <a:p>
            <a:pPr>
              <a:spcBef>
                <a:spcPct val="0"/>
              </a:spcBef>
              <a:spcAft>
                <a:spcPts val="1800"/>
              </a:spcAft>
            </a:pPr>
            <a:r>
              <a:rPr lang="en-US" altLang="en-US" sz="2400" dirty="0"/>
              <a:t>If the value of </a:t>
            </a:r>
            <a:r>
              <a:rPr lang="en-US" altLang="en-US" sz="2400" dirty="0">
                <a:latin typeface="Courier New" panose="02070309020205020404" pitchFamily="49" charset="0"/>
              </a:rPr>
              <a:t>count</a:t>
            </a:r>
            <a:r>
              <a:rPr lang="en-US" altLang="en-US" sz="2400" dirty="0"/>
              <a:t> is 100, then the following reference will cause an exception to be thrown:</a:t>
            </a:r>
          </a:p>
          <a:p>
            <a:pPr algn="ctr">
              <a:spcBef>
                <a:spcPct val="0"/>
              </a:spcBef>
              <a:spcAft>
                <a:spcPts val="1800"/>
              </a:spcAft>
              <a:buNone/>
            </a:pPr>
            <a:r>
              <a:rPr lang="en-US" altLang="en-US" sz="2000" b="1" dirty="0" err="1">
                <a:latin typeface="Courier New" panose="02070309020205020404" pitchFamily="49" charset="0"/>
              </a:rPr>
              <a:t>System.out.println</a:t>
            </a:r>
            <a:r>
              <a:rPr lang="en-US" altLang="en-US" sz="2000" b="1" dirty="0">
                <a:latin typeface="Courier New" panose="02070309020205020404" pitchFamily="49" charset="0"/>
              </a:rPr>
              <a:t>(codes[count]);</a:t>
            </a:r>
          </a:p>
          <a:p>
            <a:pPr>
              <a:spcBef>
                <a:spcPct val="0"/>
              </a:spcBef>
              <a:spcAft>
                <a:spcPts val="1800"/>
              </a:spcAft>
            </a:pPr>
            <a:r>
              <a:rPr lang="en-US" altLang="en-US" sz="2400" dirty="0"/>
              <a:t>It’s common to introduce </a:t>
            </a:r>
            <a:r>
              <a:rPr lang="en-US" altLang="en-US" sz="2400" i="1" dirty="0"/>
              <a:t>off-by-one errors</a:t>
            </a:r>
            <a:r>
              <a:rPr lang="en-US" altLang="en-US" sz="2400" dirty="0"/>
              <a:t> when using arrays:</a:t>
            </a:r>
          </a:p>
        </p:txBody>
      </p:sp>
      <p:sp>
        <p:nvSpPr>
          <p:cNvPr id="19460" name="Text Box 4">
            <a:extLst>
              <a:ext uri="{FF2B5EF4-FFF2-40B4-BE49-F238E27FC236}">
                <a16:creationId xmlns:a16="http://schemas.microsoft.com/office/drawing/2014/main" id="{078257D4-F295-4D06-BE12-CE9506FC96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8401" y="5257800"/>
            <a:ext cx="73437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000" b="1" dirty="0">
                <a:latin typeface="Courier New" panose="02070309020205020404" pitchFamily="49" charset="0"/>
              </a:rPr>
              <a:t>for (</a:t>
            </a:r>
            <a:r>
              <a:rPr lang="en-US" altLang="en-US" sz="2000" b="1" dirty="0" err="1">
                <a:latin typeface="Courier New" panose="02070309020205020404" pitchFamily="49" charset="0"/>
              </a:rPr>
              <a:t>int</a:t>
            </a:r>
            <a:r>
              <a:rPr lang="en-US" altLang="en-US" sz="2000" b="1" dirty="0">
                <a:latin typeface="Courier New" panose="02070309020205020404" pitchFamily="49" charset="0"/>
              </a:rPr>
              <a:t> index=0; index &lt;= 100; index++)</a:t>
            </a:r>
          </a:p>
          <a:p>
            <a:pPr algn="ctr" eaLnBrk="1" hangingPunct="1"/>
            <a:r>
              <a:rPr lang="en-US" altLang="en-US" sz="2000" b="1" dirty="0">
                <a:latin typeface="Courier New" panose="02070309020205020404" pitchFamily="49" charset="0"/>
              </a:rPr>
              <a:t>codes[index] = index*50 + epsilon;</a:t>
            </a:r>
          </a:p>
        </p:txBody>
      </p:sp>
      <p:grpSp>
        <p:nvGrpSpPr>
          <p:cNvPr id="2" name="Group 5">
            <a:extLst>
              <a:ext uri="{FF2B5EF4-FFF2-40B4-BE49-F238E27FC236}">
                <a16:creationId xmlns:a16="http://schemas.microsoft.com/office/drawing/2014/main" id="{DF32261D-8D3F-4D34-AE92-AA8950BEFABB}"/>
              </a:ext>
            </a:extLst>
          </p:cNvPr>
          <p:cNvGrpSpPr>
            <a:grpSpLocks/>
          </p:cNvGrpSpPr>
          <p:nvPr/>
        </p:nvGrpSpPr>
        <p:grpSpPr bwMode="auto">
          <a:xfrm>
            <a:off x="6735765" y="4662488"/>
            <a:ext cx="1066800" cy="976312"/>
            <a:chOff x="3216" y="2889"/>
            <a:chExt cx="672" cy="615"/>
          </a:xfrm>
        </p:grpSpPr>
        <p:sp>
          <p:nvSpPr>
            <p:cNvPr id="47111" name="Text Box 6">
              <a:extLst>
                <a:ext uri="{FF2B5EF4-FFF2-40B4-BE49-F238E27FC236}">
                  <a16:creationId xmlns:a16="http://schemas.microsoft.com/office/drawing/2014/main" id="{C711482D-DCAB-4E4E-98F5-F71C4D01C5E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26" y="2889"/>
              <a:ext cx="641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1800" b="1">
                  <a:solidFill>
                    <a:schemeClr val="hlink"/>
                  </a:solidFill>
                  <a:latin typeface="Arial Unicode MS" panose="020B0604020202020204" pitchFamily="34" charset="-128"/>
                </a:rPr>
                <a:t>problem</a:t>
              </a:r>
            </a:p>
          </p:txBody>
        </p:sp>
        <p:sp>
          <p:nvSpPr>
            <p:cNvPr id="47112" name="Oval 7">
              <a:extLst>
                <a:ext uri="{FF2B5EF4-FFF2-40B4-BE49-F238E27FC236}">
                  <a16:creationId xmlns:a16="http://schemas.microsoft.com/office/drawing/2014/main" id="{13F61EC2-3240-4ED9-9702-9895A06CB9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16" y="3264"/>
              <a:ext cx="672" cy="240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1600"/>
            </a:p>
          </p:txBody>
        </p:sp>
        <p:sp>
          <p:nvSpPr>
            <p:cNvPr id="47113" name="Line 8">
              <a:extLst>
                <a:ext uri="{FF2B5EF4-FFF2-40B4-BE49-F238E27FC236}">
                  <a16:creationId xmlns:a16="http://schemas.microsoft.com/office/drawing/2014/main" id="{939DE579-8AD1-47D3-A379-0DFB304ACC9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04" y="3120"/>
              <a:ext cx="48" cy="144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sz="1600"/>
            </a:p>
          </p:txBody>
        </p:sp>
      </p:grpSp>
    </p:spTree>
    <p:extLst>
      <p:ext uri="{BB962C8B-B14F-4D97-AF65-F5344CB8AC3E}">
        <p14:creationId xmlns:p14="http://schemas.microsoft.com/office/powerpoint/2010/main" val="291454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A52D9973-B211-46DF-A03F-96E9757F98E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2075" tIns="46038" rIns="92075" bIns="46038" anchor="b" anchorCtr="0">
            <a:normAutofit/>
          </a:bodyPr>
          <a:lstStyle/>
          <a:p>
            <a:r>
              <a:rPr lang="en-US" altLang="en-US"/>
              <a:t>Bounds Checking</a:t>
            </a:r>
          </a:p>
        </p:txBody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13ECC73A-8C4D-420F-9F64-0F940EC9836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319544" y="1524001"/>
            <a:ext cx="7696200" cy="4953000"/>
          </a:xfrm>
          <a:solidFill>
            <a:schemeClr val="bg1"/>
          </a:solidFill>
        </p:spPr>
        <p:txBody>
          <a:bodyPr vert="horz" lIns="92075" tIns="46038" rIns="92075" bIns="46038" rtlCol="0">
            <a:normAutofit/>
          </a:bodyPr>
          <a:lstStyle/>
          <a:p>
            <a:pPr>
              <a:lnSpc>
                <a:spcPct val="90000"/>
              </a:lnSpc>
              <a:spcBef>
                <a:spcPct val="70000"/>
              </a:spcBef>
            </a:pPr>
            <a:r>
              <a:rPr lang="en-US" altLang="en-US" dirty="0"/>
              <a:t>Each array object has a public constant called </a:t>
            </a:r>
            <a:r>
              <a:rPr lang="en-US" altLang="en-US" dirty="0">
                <a:latin typeface="Courier New" panose="02070309020205020404" pitchFamily="49" charset="0"/>
              </a:rPr>
              <a:t>length</a:t>
            </a:r>
            <a:r>
              <a:rPr lang="en-US" altLang="en-US" dirty="0"/>
              <a:t> that stores the size of the array</a:t>
            </a:r>
          </a:p>
          <a:p>
            <a:pPr>
              <a:lnSpc>
                <a:spcPct val="90000"/>
              </a:lnSpc>
              <a:spcBef>
                <a:spcPct val="70000"/>
              </a:spcBef>
            </a:pPr>
            <a:r>
              <a:rPr lang="en-US" altLang="en-US" dirty="0"/>
              <a:t>It is referenced using the array name:</a:t>
            </a:r>
          </a:p>
          <a:p>
            <a:pPr algn="ctr">
              <a:lnSpc>
                <a:spcPct val="90000"/>
              </a:lnSpc>
              <a:spcBef>
                <a:spcPct val="70000"/>
              </a:spcBef>
              <a:buFont typeface="Times" panose="02020603050405020304" pitchFamily="18" charset="0"/>
              <a:buNone/>
            </a:pPr>
            <a:r>
              <a:rPr lang="en-US" altLang="en-US" sz="2400" b="1" dirty="0" err="1">
                <a:latin typeface="Courier New" panose="02070309020205020404" pitchFamily="49" charset="0"/>
              </a:rPr>
              <a:t>scores.length</a:t>
            </a:r>
            <a:endParaRPr lang="en-US" altLang="en-US" sz="2400" b="1" dirty="0">
              <a:latin typeface="Courier New" panose="02070309020205020404" pitchFamily="49" charset="0"/>
            </a:endParaRPr>
          </a:p>
          <a:p>
            <a:pPr>
              <a:lnSpc>
                <a:spcPct val="90000"/>
              </a:lnSpc>
              <a:spcBef>
                <a:spcPct val="70000"/>
              </a:spcBef>
            </a:pPr>
            <a:r>
              <a:rPr lang="en-US" altLang="en-US" dirty="0"/>
              <a:t>Note that </a:t>
            </a:r>
            <a:r>
              <a:rPr lang="en-US" altLang="en-US" dirty="0">
                <a:latin typeface="Courier New" panose="02070309020205020404" pitchFamily="49" charset="0"/>
              </a:rPr>
              <a:t>length</a:t>
            </a:r>
            <a:r>
              <a:rPr lang="en-US" altLang="en-US" dirty="0"/>
              <a:t> holds the number of elements, not the largest index</a:t>
            </a:r>
          </a:p>
          <a:p>
            <a:pPr>
              <a:lnSpc>
                <a:spcPct val="90000"/>
              </a:lnSpc>
              <a:spcBef>
                <a:spcPct val="70000"/>
              </a:spcBef>
            </a:pPr>
            <a:r>
              <a:rPr lang="en-US" altLang="en-US" dirty="0"/>
              <a:t>See</a:t>
            </a:r>
            <a:r>
              <a:rPr lang="en-US" alt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altLang="en-US" dirty="0">
                <a:latin typeface="Courier New" panose="02070309020205020404" pitchFamily="49" charset="0"/>
              </a:rPr>
              <a:t>ReverseOrder.java</a:t>
            </a:r>
            <a:endParaRPr lang="en-US" altLang="en-US" dirty="0"/>
          </a:p>
          <a:p>
            <a:pPr>
              <a:lnSpc>
                <a:spcPct val="90000"/>
              </a:lnSpc>
              <a:spcBef>
                <a:spcPct val="70000"/>
              </a:spcBef>
            </a:pPr>
            <a:r>
              <a:rPr lang="en-US" altLang="en-US" dirty="0"/>
              <a:t>See</a:t>
            </a:r>
            <a:r>
              <a:rPr lang="en-US" alt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altLang="en-US" dirty="0">
                <a:latin typeface="Courier New" panose="02070309020205020404" pitchFamily="49" charset="0"/>
              </a:rPr>
              <a:t>LetterCount.java 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247443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TextBox 5">
            <a:extLst>
              <a:ext uri="{FF2B5EF4-FFF2-40B4-BE49-F238E27FC236}">
                <a16:creationId xmlns:a16="http://schemas.microsoft.com/office/drawing/2014/main" id="{2B5CBA8B-5EC6-410E-9D3F-2C22CBAD15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30836" y="977462"/>
            <a:ext cx="8001000" cy="5232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182880" tIns="137160" rIns="182880" bIns="13716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//********************************************************************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  ReverseOrder.java       Author: Lewis/Loftus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  Demonstrates array index processing.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//********************************************************************</a:t>
            </a:r>
          </a:p>
          <a:p>
            <a:pPr eaLnBrk="1" hangingPunct="1"/>
            <a:endParaRPr lang="en-US" altLang="en-US" sz="1400" b="1" dirty="0">
              <a:solidFill>
                <a:srgbClr val="008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import 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java.util.Scanner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</a:p>
          <a:p>
            <a:pPr eaLnBrk="1" hangingPunct="1"/>
            <a:endParaRPr lang="en-US" altLang="en-US" sz="14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public class 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ReverseOrder</a:t>
            </a:r>
            <a:endParaRPr lang="en-US" altLang="en-US" sz="14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{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//-----------------------------------------------------------------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//  Reads a list of numbers from the user, storing them in an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//  array, then prints them in the opposite order.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//-----------------------------------------------------------------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public static void 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main(String[] 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args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)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{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Scanner scan =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new 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Scanner(System.in);</a:t>
            </a:r>
          </a:p>
          <a:p>
            <a:pPr eaLnBrk="1" hangingPunct="1"/>
            <a:endParaRPr lang="en-US" altLang="en-US" sz="14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double[] numbers =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new 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double[10];</a:t>
            </a:r>
          </a:p>
          <a:p>
            <a:pPr eaLnBrk="1" hangingPunct="1"/>
            <a:endParaRPr lang="en-US" altLang="en-US" sz="14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System.out.println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("The size of the array: " + 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numbers.length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);</a:t>
            </a:r>
          </a:p>
          <a:p>
            <a:pPr eaLnBrk="1" hangingPunct="1"/>
            <a:endParaRPr lang="en-US" altLang="en-US" sz="1400" b="1" dirty="0">
              <a:solidFill>
                <a:srgbClr val="00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solidFill>
                  <a:srgbClr val="800000"/>
                </a:solidFill>
                <a:cs typeface="Courier New" panose="02070309020205020404" pitchFamily="49" charset="0"/>
              </a:rPr>
              <a:t>// continue next page</a:t>
            </a:r>
          </a:p>
        </p:txBody>
      </p:sp>
    </p:spTree>
    <p:extLst>
      <p:ext uri="{BB962C8B-B14F-4D97-AF65-F5344CB8AC3E}">
        <p14:creationId xmlns:p14="http://schemas.microsoft.com/office/powerpoint/2010/main" val="11148009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TextBox 5">
            <a:extLst>
              <a:ext uri="{FF2B5EF4-FFF2-40B4-BE49-F238E27FC236}">
                <a16:creationId xmlns:a16="http://schemas.microsoft.com/office/drawing/2014/main" id="{978FFC10-1547-4767-AF1A-198E1D35E9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9994" y="1592318"/>
            <a:ext cx="7910513" cy="32924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2880" tIns="137160" rIns="182880" bIns="13716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 sz="1400" b="1" dirty="0">
              <a:solidFill>
                <a:srgbClr val="800000"/>
              </a:solidFill>
              <a:cs typeface="Courier New" panose="02070309020205020404" pitchFamily="49" charset="0"/>
            </a:endParaRPr>
          </a:p>
          <a:p>
            <a:pPr eaLnBrk="1" hangingPunct="1"/>
            <a:endParaRPr lang="en-US" altLang="en-US" sz="1400" b="1" dirty="0">
              <a:solidFill>
                <a:srgbClr val="008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for 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altLang="en-US" sz="1400" b="1" dirty="0" err="1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index = 0; index &lt; 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numbers.length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; index++)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{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   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System.out.print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("Enter number " + (index+1) + ": ");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   numbers[index] = 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scan.nextDouble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();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}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System.out.println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("The numbers in reverse order:");</a:t>
            </a:r>
          </a:p>
          <a:p>
            <a:pPr eaLnBrk="1" hangingPunct="1"/>
            <a:endParaRPr lang="en-US" altLang="en-US" sz="14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for 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altLang="en-US" sz="1400" b="1" dirty="0" err="1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index = numbers.length-1; index &gt;= 0; index--)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   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System.out.print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(numbers[index] + "  ");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}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37414837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5">
            <a:extLst>
              <a:ext uri="{FF2B5EF4-FFF2-40B4-BE49-F238E27FC236}">
                <a16:creationId xmlns:a16="http://schemas.microsoft.com/office/drawing/2014/main" id="{3CFAEDD6-C1B4-4B16-8518-26DD1E64A0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4607" y="1615966"/>
            <a:ext cx="8077200" cy="43434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182880" tIns="137160" rIns="182880" bIns="13716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Aft>
                <a:spcPts val="1200"/>
              </a:spcAft>
            </a:pPr>
            <a:r>
              <a:rPr lang="en-US" altLang="en-US" b="1" u="sng" dirty="0">
                <a:cs typeface="Courier New" panose="02070309020205020404" pitchFamily="49" charset="0"/>
              </a:rPr>
              <a:t>Sample Run</a:t>
            </a:r>
            <a:endParaRPr lang="en-US" altLang="en-US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The size of the array: 10</a:t>
            </a: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Enter number 1: </a:t>
            </a:r>
            <a:r>
              <a:rPr lang="en-US" altLang="en-US" sz="1600" b="1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18.36</a:t>
            </a: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Enter number 2: </a:t>
            </a:r>
            <a:r>
              <a:rPr lang="en-US" altLang="en-US" sz="1600" b="1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48.9</a:t>
            </a: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Enter number 3: </a:t>
            </a:r>
            <a:r>
              <a:rPr lang="en-US" altLang="en-US" sz="1600" b="1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53.5</a:t>
            </a: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Enter number 4: </a:t>
            </a:r>
            <a:r>
              <a:rPr lang="en-US" altLang="en-US" sz="1600" b="1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29.06</a:t>
            </a: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Enter number 5: </a:t>
            </a:r>
            <a:r>
              <a:rPr lang="en-US" altLang="en-US" sz="1600" b="1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72.404</a:t>
            </a: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Enter number 6: </a:t>
            </a:r>
            <a:r>
              <a:rPr lang="en-US" altLang="en-US" sz="1600" b="1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34.8</a:t>
            </a: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Enter number 7: </a:t>
            </a:r>
            <a:r>
              <a:rPr lang="en-US" altLang="en-US" sz="1600" b="1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63.41</a:t>
            </a: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Enter number 8: </a:t>
            </a:r>
            <a:r>
              <a:rPr lang="en-US" altLang="en-US" sz="1600" b="1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45.55</a:t>
            </a: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Enter number 9: </a:t>
            </a:r>
            <a:r>
              <a:rPr lang="en-US" altLang="en-US" sz="1600" b="1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69.0</a:t>
            </a: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Enter number 10: </a:t>
            </a:r>
            <a:r>
              <a:rPr lang="en-US" altLang="en-US" sz="1600" b="1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99.18</a:t>
            </a: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The numbers in reverse order:</a:t>
            </a: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99.18  69.0  45.55  63.41  34.8  72.404  29.06  53.5  48.9  18.36</a:t>
            </a:r>
          </a:p>
        </p:txBody>
      </p:sp>
    </p:spTree>
    <p:extLst>
      <p:ext uri="{BB962C8B-B14F-4D97-AF65-F5344CB8AC3E}">
        <p14:creationId xmlns:p14="http://schemas.microsoft.com/office/powerpoint/2010/main" val="362498355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TextBox 5">
            <a:extLst>
              <a:ext uri="{FF2B5EF4-FFF2-40B4-BE49-F238E27FC236}">
                <a16:creationId xmlns:a16="http://schemas.microsoft.com/office/drawing/2014/main" id="{E3DE6DB8-6C76-4D70-AF05-50278EBA19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953" y="284905"/>
            <a:ext cx="7910513" cy="60944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2880" tIns="137160" rIns="182880" bIns="13716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//********************************************************************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  LetterCount.java       Author: Lewis/Loftus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  Demonstrates the relationship between arrays and strings.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//********************************************************************</a:t>
            </a:r>
          </a:p>
          <a:p>
            <a:pPr eaLnBrk="1" hangingPunct="1"/>
            <a:endParaRPr lang="en-US" altLang="en-US" sz="1400" b="1" dirty="0">
              <a:solidFill>
                <a:srgbClr val="008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import 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java.util.Scanner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</a:p>
          <a:p>
            <a:pPr eaLnBrk="1" hangingPunct="1"/>
            <a:endParaRPr lang="en-US" altLang="en-US" sz="14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public class 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LetterCount</a:t>
            </a:r>
            <a:endParaRPr lang="en-US" altLang="en-US" sz="14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{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//-----------------------------------------------------------------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//  Reads a sentence from the user and counts the number of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//  uppercase and lowercase letters contained in it.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//-----------------------------------------------------------------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public static void 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main(String[] 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args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)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{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final </a:t>
            </a:r>
            <a:r>
              <a:rPr lang="en-US" altLang="en-US" sz="1400" b="1" dirty="0" err="1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NUMCHARS = 26;</a:t>
            </a:r>
          </a:p>
          <a:p>
            <a:pPr eaLnBrk="1" hangingPunct="1"/>
            <a:endParaRPr lang="en-US" altLang="en-US" sz="14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Scanner scan =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new 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Scanner(System.in);</a:t>
            </a:r>
          </a:p>
          <a:p>
            <a:pPr eaLnBrk="1" hangingPunct="1"/>
            <a:endParaRPr lang="en-US" altLang="en-US" sz="14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altLang="en-US" sz="1400" b="1" dirty="0" err="1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[] upper =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new 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[NUMCHARS];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altLang="en-US" sz="1400" b="1" dirty="0" err="1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[] lower =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new 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[NUMCHARS];</a:t>
            </a:r>
          </a:p>
          <a:p>
            <a:pPr eaLnBrk="1" hangingPunct="1"/>
            <a:endParaRPr lang="en-US" altLang="en-US" sz="14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char 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current;   </a:t>
            </a:r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 the current character being processed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altLang="en-US" sz="1400" b="1" dirty="0" err="1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other = 0;  </a:t>
            </a:r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 counter for non-</a:t>
            </a:r>
            <a:r>
              <a:rPr lang="en-US" altLang="en-US" sz="1400" b="1" dirty="0" err="1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alphabetics</a:t>
            </a:r>
            <a:endParaRPr lang="en-US" altLang="en-US" sz="1400" b="1" dirty="0">
              <a:solidFill>
                <a:srgbClr val="008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endParaRPr lang="en-US" altLang="en-US" sz="1400" b="1" dirty="0">
              <a:solidFill>
                <a:srgbClr val="00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solidFill>
                  <a:srgbClr val="800000"/>
                </a:solidFill>
                <a:cs typeface="Courier New" panose="02070309020205020404" pitchFamily="49" charset="0"/>
              </a:rPr>
              <a:t>// continue next page</a:t>
            </a:r>
          </a:p>
        </p:txBody>
      </p:sp>
    </p:spTree>
    <p:extLst>
      <p:ext uri="{BB962C8B-B14F-4D97-AF65-F5344CB8AC3E}">
        <p14:creationId xmlns:p14="http://schemas.microsoft.com/office/powerpoint/2010/main" val="41544386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TextBox 5">
            <a:extLst>
              <a:ext uri="{FF2B5EF4-FFF2-40B4-BE49-F238E27FC236}">
                <a16:creationId xmlns:a16="http://schemas.microsoft.com/office/drawing/2014/main" id="{7F5E83B5-E90A-4130-A844-01591EDA43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2128" y="1100959"/>
            <a:ext cx="7910513" cy="4154984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2880" tIns="137160" rIns="182880" bIns="13716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// Read a line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System.out.println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("Enter a sentence:");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String line = 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scan.nextLine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();</a:t>
            </a:r>
          </a:p>
          <a:p>
            <a:pPr eaLnBrk="1" hangingPunct="1"/>
            <a:endParaRPr lang="en-US" altLang="en-US" sz="14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//  Count the number of each letter </a:t>
            </a:r>
            <a:r>
              <a:rPr lang="en-US" altLang="en-US" sz="1400" b="1" dirty="0" err="1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occurence</a:t>
            </a:r>
            <a:endParaRPr lang="en-US" altLang="en-US" sz="1400" b="1" dirty="0">
              <a:solidFill>
                <a:srgbClr val="008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for 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altLang="en-US" sz="1400" b="1" dirty="0" err="1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ch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= 0; 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ch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&lt; 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line.length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(); 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ch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++)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{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   current = 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line.charAt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ch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);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  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if 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(current &gt;= 'A' &amp;&amp; current &lt;= 'Z')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      upper[current-'A']++;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  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else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     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if 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(current &gt;= 'a' &amp;&amp; current &lt;= 'z')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         lower[current-'a']++;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     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else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         other++;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}</a:t>
            </a:r>
          </a:p>
          <a:p>
            <a:pPr eaLnBrk="1" hangingPunct="1"/>
            <a:endParaRPr lang="en-US" altLang="en-US" sz="1400" b="1" dirty="0">
              <a:solidFill>
                <a:srgbClr val="00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solidFill>
                  <a:srgbClr val="800000"/>
                </a:solidFill>
                <a:cs typeface="Courier New" panose="02070309020205020404" pitchFamily="49" charset="0"/>
              </a:rPr>
              <a:t>// continue next page</a:t>
            </a:r>
          </a:p>
        </p:txBody>
      </p:sp>
    </p:spTree>
    <p:extLst>
      <p:ext uri="{BB962C8B-B14F-4D97-AF65-F5344CB8AC3E}">
        <p14:creationId xmlns:p14="http://schemas.microsoft.com/office/powerpoint/2010/main" val="782482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TextBox 5">
            <a:extLst>
              <a:ext uri="{FF2B5EF4-FFF2-40B4-BE49-F238E27FC236}">
                <a16:creationId xmlns:a16="http://schemas.microsoft.com/office/drawing/2014/main" id="{C4B79924-573F-4902-BF02-CB3371B93C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953" y="1221829"/>
            <a:ext cx="7910513" cy="37242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2880" tIns="137160" rIns="182880" bIns="13716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 sz="1400" b="1" dirty="0">
              <a:solidFill>
                <a:srgbClr val="800000"/>
              </a:solidFill>
              <a:cs typeface="Courier New" panose="02070309020205020404" pitchFamily="49" charset="0"/>
            </a:endParaRPr>
          </a:p>
          <a:p>
            <a:pPr eaLnBrk="1" hangingPunct="1"/>
            <a:endParaRPr lang="en-US" altLang="en-US" sz="1400" b="1" dirty="0">
              <a:solidFill>
                <a:srgbClr val="008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//  Print the results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System.out.println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();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for 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altLang="en-US" sz="1400" b="1" dirty="0" err="1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letter=0; letter &lt; 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upper.length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; letter++)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{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   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System.out.print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( (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char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) (letter + 'A') );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   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System.out.print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(": " + upper[letter]);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   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System.out.print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("\t\t" + (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char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) (letter + 'a') );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   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System.out.println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(": " + lower[letter]);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}</a:t>
            </a:r>
          </a:p>
          <a:p>
            <a:pPr eaLnBrk="1" hangingPunct="1"/>
            <a:endParaRPr lang="en-US" altLang="en-US" sz="14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System.out.println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();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System.out.println</a:t>
            </a:r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("Non-alphabetic characters: " + other);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}</a:t>
            </a: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lang="en-US" altLang="en-US" sz="1400" b="1" dirty="0"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1131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5">
            <a:extLst>
              <a:ext uri="{FF2B5EF4-FFF2-40B4-BE49-F238E27FC236}">
                <a16:creationId xmlns:a16="http://schemas.microsoft.com/office/drawing/2014/main" id="{0A55BC5A-A535-4CCC-82D2-C46D5AAE3A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6658" y="185738"/>
            <a:ext cx="8139113" cy="621665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182880" tIns="137160" rIns="182880" bIns="13716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Aft>
                <a:spcPts val="1200"/>
              </a:spcAft>
            </a:pPr>
            <a:r>
              <a:rPr lang="en-US" altLang="en-US" b="1" u="sng" dirty="0">
                <a:cs typeface="Courier New" panose="02070309020205020404" pitchFamily="49" charset="0"/>
              </a:rPr>
              <a:t>Sample Run</a:t>
            </a:r>
            <a:endParaRPr lang="en-US" altLang="en-US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Enter a sentence:</a:t>
            </a:r>
          </a:p>
          <a:p>
            <a:pPr eaLnBrk="1" hangingPunct="1"/>
            <a:r>
              <a:rPr lang="en-US" altLang="en-US" sz="1600" b="1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 Casablanca, Humphrey Bogart never says "Play it again, Sam."</a:t>
            </a:r>
          </a:p>
          <a:p>
            <a:pPr eaLnBrk="1" hangingPunct="1"/>
            <a:endParaRPr lang="en-US" altLang="en-US" sz="16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A: 0		a: 10</a:t>
            </a: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B: 1		b: 1</a:t>
            </a: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C: 1		c: 1</a:t>
            </a: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D: 0		d: 0</a:t>
            </a: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E: 0		e: 3</a:t>
            </a: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F: 0		f: 0</a:t>
            </a: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G: 0		g: 2</a:t>
            </a: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H: 1		h: 1</a:t>
            </a: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I: 1		i: 2</a:t>
            </a: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J: 0		j: 0</a:t>
            </a: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K: 0		k: 0</a:t>
            </a: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L: 0		l: 2</a:t>
            </a: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M: 0		m: 2</a:t>
            </a: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N: 0		n: 4</a:t>
            </a: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O: 0		o: 1</a:t>
            </a: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P: 1		p: 1</a:t>
            </a: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Q: 0		q: 0</a:t>
            </a:r>
          </a:p>
          <a:p>
            <a:pPr eaLnBrk="1" hangingPunct="1"/>
            <a:endParaRPr lang="en-US" altLang="en-US" sz="16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600" b="1" dirty="0">
                <a:solidFill>
                  <a:srgbClr val="800000"/>
                </a:solidFill>
                <a:cs typeface="Courier New" panose="02070309020205020404" pitchFamily="49" charset="0"/>
              </a:rPr>
              <a:t>continue</a:t>
            </a:r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7D0504DA-8632-492F-A287-A9846CF7C0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2601" y="2819401"/>
            <a:ext cx="3952875" cy="350837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182880" tIns="137160" rIns="182880" bIns="13716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Aft>
                <a:spcPts val="1200"/>
              </a:spcAft>
            </a:pPr>
            <a:r>
              <a:rPr lang="en-US" altLang="en-US" b="1" u="sng">
                <a:cs typeface="Courier New" panose="02070309020205020404" pitchFamily="49" charset="0"/>
              </a:rPr>
              <a:t>Sample Run</a:t>
            </a:r>
            <a:r>
              <a:rPr lang="en-US" altLang="en-US" sz="2000" b="1">
                <a:cs typeface="Courier New" panose="02070309020205020404" pitchFamily="49" charset="0"/>
              </a:rPr>
              <a:t> (continued)</a:t>
            </a:r>
          </a:p>
          <a:p>
            <a:pPr eaLnBrk="1" hangingPunct="1"/>
            <a:r>
              <a:rPr lang="en-US" altLang="en-US" sz="1600" b="1">
                <a:latin typeface="Courier New" panose="02070309020205020404" pitchFamily="49" charset="0"/>
                <a:cs typeface="Courier New" panose="02070309020205020404" pitchFamily="49" charset="0"/>
              </a:rPr>
              <a:t>R: 0		r: 3</a:t>
            </a:r>
          </a:p>
          <a:p>
            <a:pPr eaLnBrk="1" hangingPunct="1"/>
            <a:r>
              <a:rPr lang="en-US" altLang="en-US" sz="1600" b="1">
                <a:latin typeface="Courier New" panose="02070309020205020404" pitchFamily="49" charset="0"/>
                <a:cs typeface="Courier New" panose="02070309020205020404" pitchFamily="49" charset="0"/>
              </a:rPr>
              <a:t>S: 1		s: 3</a:t>
            </a:r>
          </a:p>
          <a:p>
            <a:pPr eaLnBrk="1" hangingPunct="1"/>
            <a:r>
              <a:rPr lang="en-US" altLang="en-US" sz="1600" b="1">
                <a:latin typeface="Courier New" panose="02070309020205020404" pitchFamily="49" charset="0"/>
                <a:cs typeface="Courier New" panose="02070309020205020404" pitchFamily="49" charset="0"/>
              </a:rPr>
              <a:t>T: 0		t: 2</a:t>
            </a:r>
          </a:p>
          <a:p>
            <a:pPr eaLnBrk="1" hangingPunct="1"/>
            <a:r>
              <a:rPr lang="en-US" altLang="en-US" sz="1600" b="1">
                <a:latin typeface="Courier New" panose="02070309020205020404" pitchFamily="49" charset="0"/>
                <a:cs typeface="Courier New" panose="02070309020205020404" pitchFamily="49" charset="0"/>
              </a:rPr>
              <a:t>U: 0		u: 1</a:t>
            </a:r>
          </a:p>
          <a:p>
            <a:pPr eaLnBrk="1" hangingPunct="1"/>
            <a:r>
              <a:rPr lang="en-US" altLang="en-US" sz="1600" b="1">
                <a:latin typeface="Courier New" panose="02070309020205020404" pitchFamily="49" charset="0"/>
                <a:cs typeface="Courier New" panose="02070309020205020404" pitchFamily="49" charset="0"/>
              </a:rPr>
              <a:t>V: 0		v: 1</a:t>
            </a:r>
          </a:p>
          <a:p>
            <a:pPr eaLnBrk="1" hangingPunct="1"/>
            <a:r>
              <a:rPr lang="en-US" altLang="en-US" sz="1600" b="1">
                <a:latin typeface="Courier New" panose="02070309020205020404" pitchFamily="49" charset="0"/>
                <a:cs typeface="Courier New" panose="02070309020205020404" pitchFamily="49" charset="0"/>
              </a:rPr>
              <a:t>W: 0		w: 0</a:t>
            </a:r>
          </a:p>
          <a:p>
            <a:pPr eaLnBrk="1" hangingPunct="1"/>
            <a:r>
              <a:rPr lang="en-US" altLang="en-US" sz="1600" b="1">
                <a:latin typeface="Courier New" panose="02070309020205020404" pitchFamily="49" charset="0"/>
                <a:cs typeface="Courier New" panose="02070309020205020404" pitchFamily="49" charset="0"/>
              </a:rPr>
              <a:t>X: 0		x: 0</a:t>
            </a:r>
          </a:p>
          <a:p>
            <a:pPr eaLnBrk="1" hangingPunct="1"/>
            <a:r>
              <a:rPr lang="en-US" altLang="en-US" sz="1600" b="1">
                <a:latin typeface="Courier New" panose="02070309020205020404" pitchFamily="49" charset="0"/>
                <a:cs typeface="Courier New" panose="02070309020205020404" pitchFamily="49" charset="0"/>
              </a:rPr>
              <a:t>Y: 0		y: 3</a:t>
            </a:r>
          </a:p>
          <a:p>
            <a:pPr eaLnBrk="1" hangingPunct="1"/>
            <a:r>
              <a:rPr lang="en-US" altLang="en-US" sz="1600" b="1">
                <a:latin typeface="Courier New" panose="02070309020205020404" pitchFamily="49" charset="0"/>
                <a:cs typeface="Courier New" panose="02070309020205020404" pitchFamily="49" charset="0"/>
              </a:rPr>
              <a:t>Z: 0		z: 0</a:t>
            </a:r>
          </a:p>
          <a:p>
            <a:pPr eaLnBrk="1" hangingPunct="1"/>
            <a:endParaRPr lang="en-US" altLang="en-US" sz="1600" b="1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600" b="1">
                <a:latin typeface="Courier New" panose="02070309020205020404" pitchFamily="49" charset="0"/>
                <a:cs typeface="Courier New" panose="02070309020205020404" pitchFamily="49" charset="0"/>
              </a:rPr>
              <a:t>Non-alphabetic characters: 14</a:t>
            </a:r>
          </a:p>
        </p:txBody>
      </p:sp>
    </p:spTree>
    <p:extLst>
      <p:ext uri="{BB962C8B-B14F-4D97-AF65-F5344CB8AC3E}">
        <p14:creationId xmlns:p14="http://schemas.microsoft.com/office/powerpoint/2010/main" val="24348584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Exercises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Write a Java program that accepts an array of integers and returns the sum of all the even numbers in the array. For example, if the input array is {1, 2, 3, 4, 5, 6}, the program should return 12 (which is the sum of 2, 4, and 6).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Write a Java program that accepts an array of strings and returns the length of the longest string in the array. For example, if the input array is {"cat", "dog", "elephant", "bird"}, the program should return 8 (which is the length of "elephant").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Write a Java program that accepts two arrays of integers and returns a new array that contains only the common elements between the two arrays. For example, if the first array is {1, 2, 3, 4, 5} and the second array is {3, 4, 5, 6, 7}, the program should return an array with {3, 4, 5}.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18863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5F8CCE10-5AD5-4B1D-90AC-4CA71065A2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2075" tIns="46038" rIns="92075" bIns="46038" anchor="b" anchorCtr="0">
            <a:normAutofit/>
          </a:bodyPr>
          <a:lstStyle/>
          <a:p>
            <a:r>
              <a:rPr lang="en-US" altLang="en-US" dirty="0"/>
              <a:t>Alternate Array Syntax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3DF44DEC-D5D1-472D-AC58-97C8DCA033D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090448" y="1585120"/>
            <a:ext cx="7848600" cy="4953000"/>
          </a:xfrm>
          <a:solidFill>
            <a:schemeClr val="bg1"/>
          </a:solidFill>
        </p:spPr>
        <p:txBody>
          <a:bodyPr vert="horz" lIns="92075" tIns="46038" rIns="92075" bIns="46038" rtlCol="0">
            <a:normAutofit/>
          </a:bodyPr>
          <a:lstStyle/>
          <a:p>
            <a:pPr>
              <a:spcBef>
                <a:spcPct val="0"/>
              </a:spcBef>
              <a:spcAft>
                <a:spcPts val="2400"/>
              </a:spcAft>
            </a:pPr>
            <a:r>
              <a:rPr lang="en-US" altLang="en-US" dirty="0"/>
              <a:t>The brackets of the array type can be associated with the element type or with the name of the array</a:t>
            </a:r>
          </a:p>
          <a:p>
            <a:pPr>
              <a:spcBef>
                <a:spcPct val="0"/>
              </a:spcBef>
              <a:spcAft>
                <a:spcPts val="2400"/>
              </a:spcAft>
            </a:pPr>
            <a:r>
              <a:rPr lang="en-US" altLang="en-US" dirty="0"/>
              <a:t>Therefore the following two declarations are equivalent:</a:t>
            </a:r>
          </a:p>
          <a:p>
            <a:pPr algn="ctr">
              <a:spcBef>
                <a:spcPct val="0"/>
              </a:spcBef>
              <a:spcAft>
                <a:spcPts val="1200"/>
              </a:spcAft>
              <a:buNone/>
            </a:pPr>
            <a:r>
              <a:rPr lang="en-US" altLang="en-US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double[] prices;</a:t>
            </a:r>
          </a:p>
          <a:p>
            <a:pPr algn="ctr">
              <a:spcBef>
                <a:spcPct val="0"/>
              </a:spcBef>
              <a:spcAft>
                <a:spcPts val="2400"/>
              </a:spcAft>
              <a:buNone/>
            </a:pPr>
            <a:r>
              <a:rPr lang="en-US" altLang="en-US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double prices[];</a:t>
            </a:r>
          </a:p>
          <a:p>
            <a:pPr>
              <a:spcBef>
                <a:spcPct val="0"/>
              </a:spcBef>
              <a:spcAft>
                <a:spcPts val="2400"/>
              </a:spcAft>
            </a:pPr>
            <a:r>
              <a:rPr lang="en-US" altLang="en-US" dirty="0"/>
              <a:t>The first format generally is more readable and should be used</a:t>
            </a:r>
          </a:p>
        </p:txBody>
      </p:sp>
    </p:spTree>
    <p:extLst>
      <p:ext uri="{BB962C8B-B14F-4D97-AF65-F5344CB8AC3E}">
        <p14:creationId xmlns:p14="http://schemas.microsoft.com/office/powerpoint/2010/main" val="4164818690"/>
      </p:ext>
    </p:extLst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>
            <a:extLst>
              <a:ext uri="{FF2B5EF4-FFF2-40B4-BE49-F238E27FC236}">
                <a16:creationId xmlns:a16="http://schemas.microsoft.com/office/drawing/2014/main" id="{9B533001-5C65-4832-905D-122C069D4A7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2075" tIns="46038" rIns="92075" bIns="46038" anchor="b" anchorCtr="0">
            <a:normAutofit/>
          </a:bodyPr>
          <a:lstStyle/>
          <a:p>
            <a:r>
              <a:rPr lang="en-US" altLang="en-US"/>
              <a:t>Initializer Lists</a:t>
            </a:r>
          </a:p>
        </p:txBody>
      </p:sp>
      <p:sp>
        <p:nvSpPr>
          <p:cNvPr id="57347" name="Rectangle 3">
            <a:extLst>
              <a:ext uri="{FF2B5EF4-FFF2-40B4-BE49-F238E27FC236}">
                <a16:creationId xmlns:a16="http://schemas.microsoft.com/office/drawing/2014/main" id="{96CA5A12-63D3-4640-9233-853D699727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408387" y="1778247"/>
            <a:ext cx="7772400" cy="2514600"/>
          </a:xfrm>
          <a:solidFill>
            <a:schemeClr val="bg1"/>
          </a:solidFill>
        </p:spPr>
        <p:txBody>
          <a:bodyPr vert="horz" lIns="92075" tIns="46038" rIns="92075" bIns="46038" rtlCol="0">
            <a:normAutofit lnSpcReduction="10000"/>
          </a:bodyPr>
          <a:lstStyle/>
          <a:p>
            <a:pPr>
              <a:lnSpc>
                <a:spcPct val="90000"/>
              </a:lnSpc>
              <a:spcBef>
                <a:spcPct val="70000"/>
              </a:spcBef>
            </a:pPr>
            <a:r>
              <a:rPr lang="en-US" altLang="en-US" dirty="0"/>
              <a:t>An </a:t>
            </a:r>
            <a:r>
              <a:rPr lang="en-US" altLang="en-US" i="1" dirty="0" err="1"/>
              <a:t>initializer</a:t>
            </a:r>
            <a:r>
              <a:rPr lang="en-US" altLang="en-US" i="1" dirty="0"/>
              <a:t> list</a:t>
            </a:r>
            <a:r>
              <a:rPr lang="en-US" altLang="en-US" dirty="0"/>
              <a:t> can be used to instantiate and fill an array in one step</a:t>
            </a:r>
          </a:p>
          <a:p>
            <a:pPr>
              <a:lnSpc>
                <a:spcPct val="90000"/>
              </a:lnSpc>
              <a:spcBef>
                <a:spcPct val="70000"/>
              </a:spcBef>
            </a:pPr>
            <a:r>
              <a:rPr lang="en-US" altLang="en-US" dirty="0"/>
              <a:t>The values are delimited by braces and separated by commas</a:t>
            </a:r>
          </a:p>
          <a:p>
            <a:pPr>
              <a:lnSpc>
                <a:spcPct val="90000"/>
              </a:lnSpc>
              <a:spcBef>
                <a:spcPct val="70000"/>
              </a:spcBef>
            </a:pPr>
            <a:r>
              <a:rPr lang="en-US" altLang="en-US" dirty="0"/>
              <a:t>Examples:</a:t>
            </a:r>
          </a:p>
        </p:txBody>
      </p:sp>
      <p:sp>
        <p:nvSpPr>
          <p:cNvPr id="22532" name="Text Box 4">
            <a:extLst>
              <a:ext uri="{FF2B5EF4-FFF2-40B4-BE49-F238E27FC236}">
                <a16:creationId xmlns:a16="http://schemas.microsoft.com/office/drawing/2014/main" id="{03FB5B34-4DC7-4CCD-B4DD-F8663A9D9E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8387" y="4424857"/>
            <a:ext cx="7010400" cy="8309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 err="1">
                <a:latin typeface="Courier New" panose="02070309020205020404" pitchFamily="49" charset="0"/>
              </a:rPr>
              <a:t>int</a:t>
            </a:r>
            <a:r>
              <a:rPr lang="en-US" altLang="en-US" b="1" dirty="0">
                <a:latin typeface="Courier New" panose="02070309020205020404" pitchFamily="49" charset="0"/>
              </a:rPr>
              <a:t>[] units = {147, 323, 89, 933, 540,269, 97, 114, 298, 476};</a:t>
            </a:r>
          </a:p>
        </p:txBody>
      </p:sp>
      <p:sp>
        <p:nvSpPr>
          <p:cNvPr id="22533" name="Text Box 5">
            <a:extLst>
              <a:ext uri="{FF2B5EF4-FFF2-40B4-BE49-F238E27FC236}">
                <a16:creationId xmlns:a16="http://schemas.microsoft.com/office/drawing/2014/main" id="{5006EBAB-5BFA-46A4-8465-FEB68E73E5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8387" y="5452243"/>
            <a:ext cx="7256462" cy="8309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 dirty="0">
                <a:latin typeface="Courier New" panose="02070309020205020404" pitchFamily="49" charset="0"/>
              </a:rPr>
              <a:t>char[] grades = {'A', 'B', 'C', 'D', ’F'};</a:t>
            </a:r>
          </a:p>
        </p:txBody>
      </p:sp>
    </p:spTree>
    <p:extLst>
      <p:ext uri="{BB962C8B-B14F-4D97-AF65-F5344CB8AC3E}">
        <p14:creationId xmlns:p14="http://schemas.microsoft.com/office/powerpoint/2010/main" val="197996356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 animBg="1" autoUpdateAnimBg="0"/>
      <p:bldP spid="22533" grpId="0" animBg="1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>
            <a:extLst>
              <a:ext uri="{FF2B5EF4-FFF2-40B4-BE49-F238E27FC236}">
                <a16:creationId xmlns:a16="http://schemas.microsoft.com/office/drawing/2014/main" id="{7A7E9293-39C6-49C7-A174-A18BCE47A0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2075" tIns="46038" rIns="92075" bIns="46038" anchor="b" anchorCtr="0">
            <a:normAutofit/>
          </a:bodyPr>
          <a:lstStyle/>
          <a:p>
            <a:r>
              <a:rPr lang="en-US" altLang="en-US"/>
              <a:t>Initializer Lists</a:t>
            </a:r>
          </a:p>
        </p:txBody>
      </p:sp>
      <p:sp>
        <p:nvSpPr>
          <p:cNvPr id="58371" name="Rectangle 3">
            <a:extLst>
              <a:ext uri="{FF2B5EF4-FFF2-40B4-BE49-F238E27FC236}">
                <a16:creationId xmlns:a16="http://schemas.microsoft.com/office/drawing/2014/main" id="{DC5D2B81-DF35-4348-BC47-66E68A8140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037896" y="1524001"/>
            <a:ext cx="8763000" cy="4953000"/>
          </a:xfrm>
          <a:solidFill>
            <a:schemeClr val="bg1"/>
          </a:solidFill>
        </p:spPr>
        <p:txBody>
          <a:bodyPr vert="horz" lIns="92075" tIns="46038" rIns="92075" bIns="46038" rtlCol="0">
            <a:normAutofit/>
          </a:bodyPr>
          <a:lstStyle/>
          <a:p>
            <a:pPr>
              <a:spcBef>
                <a:spcPct val="0"/>
              </a:spcBef>
              <a:spcAft>
                <a:spcPts val="1200"/>
              </a:spcAft>
            </a:pPr>
            <a:r>
              <a:rPr lang="en-US" altLang="en-US" dirty="0"/>
              <a:t>Note that when an initializer list is used:</a:t>
            </a:r>
          </a:p>
          <a:p>
            <a:pPr lvl="1">
              <a:spcBef>
                <a:spcPct val="0"/>
              </a:spcBef>
              <a:spcAft>
                <a:spcPts val="600"/>
              </a:spcAft>
            </a:pPr>
            <a:r>
              <a:rPr lang="en-US" altLang="en-US" dirty="0"/>
              <a:t>the </a:t>
            </a:r>
            <a:r>
              <a:rPr lang="en-US" altLang="en-US" dirty="0">
                <a:latin typeface="Courier New" panose="02070309020205020404" pitchFamily="49" charset="0"/>
              </a:rPr>
              <a:t>new</a:t>
            </a:r>
            <a:r>
              <a:rPr lang="en-US" altLang="en-US" dirty="0"/>
              <a:t> operator is not used</a:t>
            </a:r>
          </a:p>
          <a:p>
            <a:pPr lvl="1">
              <a:spcBef>
                <a:spcPct val="0"/>
              </a:spcBef>
              <a:spcAft>
                <a:spcPts val="2400"/>
              </a:spcAft>
            </a:pPr>
            <a:r>
              <a:rPr lang="en-US" altLang="en-US" dirty="0"/>
              <a:t>no size value is specified</a:t>
            </a:r>
          </a:p>
          <a:p>
            <a:pPr>
              <a:spcBef>
                <a:spcPct val="0"/>
              </a:spcBef>
              <a:spcAft>
                <a:spcPts val="2400"/>
              </a:spcAft>
            </a:pPr>
            <a:r>
              <a:rPr lang="en-US" altLang="en-US" dirty="0"/>
              <a:t>The size of the array is determined by the number of items in the list</a:t>
            </a:r>
          </a:p>
          <a:p>
            <a:pPr>
              <a:spcBef>
                <a:spcPct val="0"/>
              </a:spcBef>
              <a:spcAft>
                <a:spcPts val="2400"/>
              </a:spcAft>
            </a:pPr>
            <a:r>
              <a:rPr lang="en-US" altLang="en-US" dirty="0"/>
              <a:t>An initializer list can be used only in the array declaration</a:t>
            </a:r>
          </a:p>
          <a:p>
            <a:pPr>
              <a:spcBef>
                <a:spcPct val="0"/>
              </a:spcBef>
              <a:spcAft>
                <a:spcPts val="2400"/>
              </a:spcAft>
            </a:pPr>
            <a:r>
              <a:rPr lang="en-US" altLang="en-US" dirty="0"/>
              <a:t>See</a:t>
            </a:r>
            <a:r>
              <a:rPr lang="en-US" altLang="en-US" dirty="0">
                <a:latin typeface="Courier New" panose="02070309020205020404" pitchFamily="49" charset="0"/>
              </a:rPr>
              <a:t> Primes.java 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26645196"/>
      </p:ext>
    </p:extLst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TextBox 5">
            <a:extLst>
              <a:ext uri="{FF2B5EF4-FFF2-40B4-BE49-F238E27FC236}">
                <a16:creationId xmlns:a16="http://schemas.microsoft.com/office/drawing/2014/main" id="{B2155EEF-ACAC-4ABF-B985-08B830C76A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1" y="635000"/>
            <a:ext cx="7910513" cy="5232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2880" tIns="137160" rIns="182880" bIns="13716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400" b="1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//********************************************************************</a:t>
            </a:r>
          </a:p>
          <a:p>
            <a:pPr eaLnBrk="1" hangingPunct="1"/>
            <a:r>
              <a:rPr lang="en-US" altLang="en-US" sz="1400" b="1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  Primes.java       Author: Lewis/Loftus</a:t>
            </a:r>
          </a:p>
          <a:p>
            <a:pPr eaLnBrk="1" hangingPunct="1"/>
            <a:r>
              <a:rPr lang="en-US" altLang="en-US" sz="1400" b="1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</a:t>
            </a:r>
          </a:p>
          <a:p>
            <a:pPr eaLnBrk="1" hangingPunct="1"/>
            <a:r>
              <a:rPr lang="en-US" altLang="en-US" sz="1400" b="1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  Demonstrates the use of an initializer list for an array.</a:t>
            </a:r>
          </a:p>
          <a:p>
            <a:pPr eaLnBrk="1" hangingPunct="1"/>
            <a:r>
              <a:rPr lang="en-US" altLang="en-US" sz="1400" b="1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//********************************************************************</a:t>
            </a:r>
          </a:p>
          <a:p>
            <a:pPr eaLnBrk="1" hangingPunct="1"/>
            <a:endParaRPr lang="en-US" altLang="en-US" sz="1400" b="1">
              <a:solidFill>
                <a:srgbClr val="008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public class </a:t>
            </a:r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Primes</a:t>
            </a:r>
          </a:p>
          <a:p>
            <a:pPr eaLnBrk="1" hangingPunct="1"/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{</a:t>
            </a:r>
          </a:p>
          <a:p>
            <a:pPr eaLnBrk="1" hangingPunct="1"/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  <a:r>
              <a:rPr lang="en-US" altLang="en-US" sz="1400" b="1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//-----------------------------------------------------------------</a:t>
            </a:r>
          </a:p>
          <a:p>
            <a:pPr eaLnBrk="1" hangingPunct="1"/>
            <a:r>
              <a:rPr lang="en-US" altLang="en-US" sz="1400" b="1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//  Stores some prime numbers in an array and prints them.</a:t>
            </a:r>
          </a:p>
          <a:p>
            <a:pPr eaLnBrk="1" hangingPunct="1"/>
            <a:r>
              <a:rPr lang="en-US" altLang="en-US" sz="1400" b="1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//-----------------------------------------------------------------</a:t>
            </a:r>
          </a:p>
          <a:p>
            <a:pPr eaLnBrk="1" hangingPunct="1"/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  <a:r>
              <a:rPr lang="en-US" altLang="en-US" sz="1400" b="1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public static void </a:t>
            </a:r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main(String[] args)</a:t>
            </a:r>
          </a:p>
          <a:p>
            <a:pPr eaLnBrk="1" hangingPunct="1"/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   {</a:t>
            </a:r>
          </a:p>
          <a:p>
            <a:pPr eaLnBrk="1" hangingPunct="1"/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altLang="en-US" sz="1400" b="1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[] primeNums = {2, 3, 5, 7, 11, 13, 17, 19};</a:t>
            </a:r>
          </a:p>
          <a:p>
            <a:pPr eaLnBrk="1" hangingPunct="1"/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</a:p>
          <a:p>
            <a:pPr eaLnBrk="1" hangingPunct="1"/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      System.out.println("Array length: " + primeNums.length);</a:t>
            </a:r>
          </a:p>
          <a:p>
            <a:pPr eaLnBrk="1" hangingPunct="1"/>
            <a:endParaRPr lang="en-US" altLang="en-US" sz="1400" b="1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      System.out.println("The first few prime numbers are:");</a:t>
            </a:r>
          </a:p>
          <a:p>
            <a:pPr eaLnBrk="1" hangingPunct="1"/>
            <a:endParaRPr lang="en-US" altLang="en-US" sz="1400" b="1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altLang="en-US" sz="1400" b="1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for </a:t>
            </a:r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altLang="en-US" sz="1400" b="1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 </a:t>
            </a:r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prime : primeNums)</a:t>
            </a:r>
          </a:p>
          <a:p>
            <a:pPr eaLnBrk="1" hangingPunct="1"/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         System.out.print(prime + "  ");</a:t>
            </a:r>
          </a:p>
          <a:p>
            <a:pPr eaLnBrk="1" hangingPunct="1"/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   }</a:t>
            </a:r>
          </a:p>
          <a:p>
            <a:pPr eaLnBrk="1" hangingPunct="1"/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3013412478"/>
      </p:ext>
    </p:extLst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TextBox 5">
            <a:extLst>
              <a:ext uri="{FF2B5EF4-FFF2-40B4-BE49-F238E27FC236}">
                <a16:creationId xmlns:a16="http://schemas.microsoft.com/office/drawing/2014/main" id="{5B50DF88-D4E2-4297-9746-4E7008BA30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1" y="635000"/>
            <a:ext cx="7910513" cy="5232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2880" tIns="137160" rIns="182880" bIns="13716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400" b="1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//********************************************************************</a:t>
            </a:r>
          </a:p>
          <a:p>
            <a:pPr eaLnBrk="1" hangingPunct="1"/>
            <a:r>
              <a:rPr lang="en-US" altLang="en-US" sz="1400" b="1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  Primes.java       Author: Lewis/Loftus</a:t>
            </a:r>
          </a:p>
          <a:p>
            <a:pPr eaLnBrk="1" hangingPunct="1"/>
            <a:r>
              <a:rPr lang="en-US" altLang="en-US" sz="1400" b="1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</a:t>
            </a:r>
          </a:p>
          <a:p>
            <a:pPr eaLnBrk="1" hangingPunct="1"/>
            <a:r>
              <a:rPr lang="en-US" altLang="en-US" sz="1400" b="1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  Demonstrates the use of an initializer list for an array.</a:t>
            </a:r>
          </a:p>
          <a:p>
            <a:pPr eaLnBrk="1" hangingPunct="1"/>
            <a:r>
              <a:rPr lang="en-US" altLang="en-US" sz="1400" b="1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//********************************************************************</a:t>
            </a:r>
          </a:p>
          <a:p>
            <a:pPr eaLnBrk="1" hangingPunct="1"/>
            <a:endParaRPr lang="en-US" altLang="en-US" sz="1400" b="1">
              <a:solidFill>
                <a:srgbClr val="008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public class </a:t>
            </a:r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Primes</a:t>
            </a:r>
          </a:p>
          <a:p>
            <a:pPr eaLnBrk="1" hangingPunct="1"/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{</a:t>
            </a:r>
          </a:p>
          <a:p>
            <a:pPr eaLnBrk="1" hangingPunct="1"/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  <a:r>
              <a:rPr lang="en-US" altLang="en-US" sz="1400" b="1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//-----------------------------------------------------------------</a:t>
            </a:r>
          </a:p>
          <a:p>
            <a:pPr eaLnBrk="1" hangingPunct="1"/>
            <a:r>
              <a:rPr lang="en-US" altLang="en-US" sz="1400" b="1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//  Stores some prime numbers in an array and prints them.</a:t>
            </a:r>
          </a:p>
          <a:p>
            <a:pPr eaLnBrk="1" hangingPunct="1"/>
            <a:r>
              <a:rPr lang="en-US" altLang="en-US" sz="1400" b="1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//-----------------------------------------------------------------</a:t>
            </a:r>
          </a:p>
          <a:p>
            <a:pPr eaLnBrk="1" hangingPunct="1"/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  <a:r>
              <a:rPr lang="en-US" altLang="en-US" sz="1400" b="1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public static void </a:t>
            </a:r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main(String[] args)</a:t>
            </a:r>
          </a:p>
          <a:p>
            <a:pPr eaLnBrk="1" hangingPunct="1"/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   {</a:t>
            </a:r>
          </a:p>
          <a:p>
            <a:pPr eaLnBrk="1" hangingPunct="1"/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altLang="en-US" sz="1400" b="1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[] primeNums = {2, 3, 5, 7, 11, 13, 17, 19};</a:t>
            </a:r>
          </a:p>
          <a:p>
            <a:pPr eaLnBrk="1" hangingPunct="1"/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</a:p>
          <a:p>
            <a:pPr eaLnBrk="1" hangingPunct="1"/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      System.out.println("Array length: " + primeNums.length);</a:t>
            </a:r>
          </a:p>
          <a:p>
            <a:pPr eaLnBrk="1" hangingPunct="1"/>
            <a:endParaRPr lang="en-US" altLang="en-US" sz="1400" b="1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      System.out.println("The first few prime numbers are:");</a:t>
            </a:r>
          </a:p>
          <a:p>
            <a:pPr eaLnBrk="1" hangingPunct="1"/>
            <a:endParaRPr lang="en-US" altLang="en-US" sz="1400" b="1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altLang="en-US" sz="1400" b="1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for </a:t>
            </a:r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altLang="en-US" sz="1400" b="1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 </a:t>
            </a:r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prime : primeNums)</a:t>
            </a:r>
          </a:p>
          <a:p>
            <a:pPr eaLnBrk="1" hangingPunct="1"/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         System.out.print(prime + "  ");</a:t>
            </a:r>
          </a:p>
          <a:p>
            <a:pPr eaLnBrk="1" hangingPunct="1"/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   }</a:t>
            </a:r>
          </a:p>
          <a:p>
            <a:pPr eaLnBrk="1" hangingPunct="1"/>
            <a:r>
              <a:rPr lang="en-US" altLang="en-US" sz="1400" b="1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</p:txBody>
      </p:sp>
      <p:sp>
        <p:nvSpPr>
          <p:cNvPr id="4" name="TextBox 5">
            <a:extLst>
              <a:ext uri="{FF2B5EF4-FFF2-40B4-BE49-F238E27FC236}">
                <a16:creationId xmlns:a16="http://schemas.microsoft.com/office/drawing/2014/main" id="{5A706523-0AB7-463E-8510-2A7A86A275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3338" y="519114"/>
            <a:ext cx="4310062" cy="1538287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182880" tIns="137160" rIns="182880" bIns="13716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Aft>
                <a:spcPts val="1200"/>
              </a:spcAft>
            </a:pPr>
            <a:r>
              <a:rPr lang="en-US" altLang="en-US" b="1" u="sng">
                <a:cs typeface="Courier New" panose="02070309020205020404" pitchFamily="49" charset="0"/>
              </a:rPr>
              <a:t>Output</a:t>
            </a:r>
            <a:endParaRPr lang="en-US" altLang="en-US" b="1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600" b="1">
                <a:latin typeface="Courier New" panose="02070309020205020404" pitchFamily="49" charset="0"/>
                <a:cs typeface="Courier New" panose="02070309020205020404" pitchFamily="49" charset="0"/>
              </a:rPr>
              <a:t>Array length: 8</a:t>
            </a:r>
          </a:p>
          <a:p>
            <a:pPr eaLnBrk="1" hangingPunct="1"/>
            <a:r>
              <a:rPr lang="en-US" altLang="en-US" sz="1600" b="1">
                <a:latin typeface="Courier New" panose="02070309020205020404" pitchFamily="49" charset="0"/>
                <a:cs typeface="Courier New" panose="02070309020205020404" pitchFamily="49" charset="0"/>
              </a:rPr>
              <a:t>The first few prime numbers are:</a:t>
            </a:r>
          </a:p>
          <a:p>
            <a:pPr eaLnBrk="1" hangingPunct="1"/>
            <a:r>
              <a:rPr lang="en-US" altLang="en-US" sz="1600" b="1">
                <a:latin typeface="Courier New" panose="02070309020205020404" pitchFamily="49" charset="0"/>
                <a:cs typeface="Courier New" panose="02070309020205020404" pitchFamily="49" charset="0"/>
              </a:rPr>
              <a:t>2  3  5  7  11  13  17  19</a:t>
            </a:r>
          </a:p>
        </p:txBody>
      </p:sp>
    </p:spTree>
    <p:extLst>
      <p:ext uri="{BB962C8B-B14F-4D97-AF65-F5344CB8AC3E}">
        <p14:creationId xmlns:p14="http://schemas.microsoft.com/office/powerpoint/2010/main" val="156195793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2D arrays</a:t>
            </a:r>
          </a:p>
        </p:txBody>
      </p:sp>
    </p:spTree>
    <p:extLst>
      <p:ext uri="{BB962C8B-B14F-4D97-AF65-F5344CB8AC3E}">
        <p14:creationId xmlns:p14="http://schemas.microsoft.com/office/powerpoint/2010/main" val="36049232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>
            <a:extLst>
              <a:ext uri="{FF2B5EF4-FFF2-40B4-BE49-F238E27FC236}">
                <a16:creationId xmlns:a16="http://schemas.microsoft.com/office/drawing/2014/main" id="{005984D8-E168-405A-9A7D-CF48A97E6D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2075" tIns="46038" rIns="92075" bIns="46038" anchor="b" anchorCtr="0">
            <a:normAutofit/>
          </a:bodyPr>
          <a:lstStyle/>
          <a:p>
            <a:r>
              <a:rPr lang="en-US" altLang="en-US"/>
              <a:t>Two-Dimensional Arrays</a:t>
            </a:r>
          </a:p>
        </p:txBody>
      </p:sp>
      <p:sp>
        <p:nvSpPr>
          <p:cNvPr id="103427" name="Rectangle 3">
            <a:extLst>
              <a:ext uri="{FF2B5EF4-FFF2-40B4-BE49-F238E27FC236}">
                <a16:creationId xmlns:a16="http://schemas.microsoft.com/office/drawing/2014/main" id="{3E53B9EE-FFC2-4D37-BE09-9786F180D68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090448" y="1742091"/>
            <a:ext cx="7848600" cy="1600200"/>
          </a:xfrm>
          <a:solidFill>
            <a:schemeClr val="bg1"/>
          </a:solidFill>
        </p:spPr>
        <p:txBody>
          <a:bodyPr vert="horz" lIns="92075" tIns="46038" rIns="92075" bIns="46038" rtlCol="0">
            <a:normAutofit/>
          </a:bodyPr>
          <a:lstStyle/>
          <a:p>
            <a:pPr>
              <a:lnSpc>
                <a:spcPct val="90000"/>
              </a:lnSpc>
              <a:spcBef>
                <a:spcPct val="70000"/>
              </a:spcBef>
            </a:pPr>
            <a:r>
              <a:rPr lang="en-US" altLang="en-US" dirty="0"/>
              <a:t>A </a:t>
            </a:r>
            <a:r>
              <a:rPr lang="en-US" altLang="en-US" i="1" dirty="0"/>
              <a:t>one-dimensional array</a:t>
            </a:r>
            <a:r>
              <a:rPr lang="en-US" altLang="en-US" dirty="0"/>
              <a:t> stores a list of elements</a:t>
            </a:r>
          </a:p>
          <a:p>
            <a:pPr>
              <a:lnSpc>
                <a:spcPct val="90000"/>
              </a:lnSpc>
              <a:spcBef>
                <a:spcPct val="70000"/>
              </a:spcBef>
            </a:pPr>
            <a:r>
              <a:rPr lang="en-US" altLang="en-US" dirty="0"/>
              <a:t>A </a:t>
            </a:r>
            <a:r>
              <a:rPr lang="en-US" altLang="en-US" i="1" dirty="0"/>
              <a:t>two-dimensional array</a:t>
            </a:r>
            <a:r>
              <a:rPr lang="en-US" altLang="en-US" dirty="0"/>
              <a:t> can be thought of as a table of elements, with rows and columns</a:t>
            </a:r>
          </a:p>
          <a:p>
            <a:pPr>
              <a:lnSpc>
                <a:spcPct val="90000"/>
              </a:lnSpc>
              <a:buFont typeface="Times" panose="02020603050405020304" pitchFamily="18" charset="0"/>
              <a:buNone/>
            </a:pPr>
            <a:endParaRPr lang="en-US" altLang="en-US" dirty="0"/>
          </a:p>
          <a:p>
            <a:pPr>
              <a:lnSpc>
                <a:spcPct val="90000"/>
              </a:lnSpc>
              <a:buFont typeface="Times" panose="02020603050405020304" pitchFamily="18" charset="0"/>
              <a:buNone/>
            </a:pPr>
            <a:endParaRPr lang="en-US" altLang="en-US" dirty="0"/>
          </a:p>
          <a:p>
            <a:pPr>
              <a:lnSpc>
                <a:spcPct val="90000"/>
              </a:lnSpc>
            </a:pPr>
            <a:endParaRPr lang="en-US" altLang="en-US" dirty="0"/>
          </a:p>
        </p:txBody>
      </p:sp>
      <p:grpSp>
        <p:nvGrpSpPr>
          <p:cNvPr id="2" name="Group 4">
            <a:extLst>
              <a:ext uri="{FF2B5EF4-FFF2-40B4-BE49-F238E27FC236}">
                <a16:creationId xmlns:a16="http://schemas.microsoft.com/office/drawing/2014/main" id="{2EC42B89-290D-4898-819B-AD1B99307BA1}"/>
              </a:ext>
            </a:extLst>
          </p:cNvPr>
          <p:cNvGrpSpPr>
            <a:grpSpLocks/>
          </p:cNvGrpSpPr>
          <p:nvPr/>
        </p:nvGrpSpPr>
        <p:grpSpPr bwMode="auto">
          <a:xfrm>
            <a:off x="1650836" y="3570892"/>
            <a:ext cx="1562100" cy="2220913"/>
            <a:chOff x="428" y="2102"/>
            <a:chExt cx="984" cy="1399"/>
          </a:xfrm>
          <a:solidFill>
            <a:schemeClr val="bg1"/>
          </a:solidFill>
        </p:grpSpPr>
        <p:sp>
          <p:nvSpPr>
            <p:cNvPr id="103465" name="Rectangle 6">
              <a:extLst>
                <a:ext uri="{FF2B5EF4-FFF2-40B4-BE49-F238E27FC236}">
                  <a16:creationId xmlns:a16="http://schemas.microsoft.com/office/drawing/2014/main" id="{20408509-E94D-4307-8B93-E3A427261F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6" y="2404"/>
              <a:ext cx="116" cy="233"/>
            </a:xfrm>
            <a:prstGeom prst="rect">
              <a:avLst/>
            </a:prstGeom>
            <a:grpFill/>
            <a:ln w="12700">
              <a:solidFill>
                <a:schemeClr val="bg2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1800"/>
            </a:p>
          </p:txBody>
        </p:sp>
        <p:sp>
          <p:nvSpPr>
            <p:cNvPr id="103466" name="Rectangle 7">
              <a:extLst>
                <a:ext uri="{FF2B5EF4-FFF2-40B4-BE49-F238E27FC236}">
                  <a16:creationId xmlns:a16="http://schemas.microsoft.com/office/drawing/2014/main" id="{2AF6A067-E0E9-4F28-A712-E0B950874C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6" y="2692"/>
              <a:ext cx="116" cy="233"/>
            </a:xfrm>
            <a:prstGeom prst="rect">
              <a:avLst/>
            </a:prstGeom>
            <a:grpFill/>
            <a:ln w="12700">
              <a:solidFill>
                <a:schemeClr val="bg2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1800"/>
            </a:p>
          </p:txBody>
        </p:sp>
        <p:sp>
          <p:nvSpPr>
            <p:cNvPr id="103467" name="Rectangle 8">
              <a:extLst>
                <a:ext uri="{FF2B5EF4-FFF2-40B4-BE49-F238E27FC236}">
                  <a16:creationId xmlns:a16="http://schemas.microsoft.com/office/drawing/2014/main" id="{DD62C66D-811D-4EB9-A0E2-5240C05AA7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6" y="2980"/>
              <a:ext cx="116" cy="233"/>
            </a:xfrm>
            <a:prstGeom prst="rect">
              <a:avLst/>
            </a:prstGeom>
            <a:grpFill/>
            <a:ln w="12700">
              <a:solidFill>
                <a:schemeClr val="bg2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1800"/>
            </a:p>
          </p:txBody>
        </p:sp>
        <p:sp>
          <p:nvSpPr>
            <p:cNvPr id="103468" name="Rectangle 9">
              <a:extLst>
                <a:ext uri="{FF2B5EF4-FFF2-40B4-BE49-F238E27FC236}">
                  <a16:creationId xmlns:a16="http://schemas.microsoft.com/office/drawing/2014/main" id="{CFC52BF4-4C0C-40CB-995D-D88F4783F7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6" y="3268"/>
              <a:ext cx="116" cy="233"/>
            </a:xfrm>
            <a:prstGeom prst="rect">
              <a:avLst/>
            </a:prstGeom>
            <a:grpFill/>
            <a:ln w="12700">
              <a:solidFill>
                <a:schemeClr val="bg2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1800"/>
            </a:p>
          </p:txBody>
        </p:sp>
        <p:sp>
          <p:nvSpPr>
            <p:cNvPr id="103469" name="Text Box 10">
              <a:extLst>
                <a:ext uri="{FF2B5EF4-FFF2-40B4-BE49-F238E27FC236}">
                  <a16:creationId xmlns:a16="http://schemas.microsoft.com/office/drawing/2014/main" id="{1A5E9164-DD50-4FF6-A2E8-0B9C033C60B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8" y="2102"/>
              <a:ext cx="853" cy="44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Ctr="1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 b="1" dirty="0">
                  <a:solidFill>
                    <a:srgbClr val="008000"/>
                  </a:solidFill>
                  <a:latin typeface="Arial Unicode MS" panose="020B0604020202020204" pitchFamily="34" charset="-128"/>
                </a:rPr>
                <a:t>one</a:t>
              </a:r>
            </a:p>
            <a:p>
              <a:pPr algn="ctr" eaLnBrk="1" hangingPunct="1"/>
              <a:r>
                <a:rPr lang="en-US" altLang="en-US" sz="2000" b="1" dirty="0">
                  <a:solidFill>
                    <a:srgbClr val="008000"/>
                  </a:solidFill>
                  <a:latin typeface="Arial Unicode MS" panose="020B0604020202020204" pitchFamily="34" charset="-128"/>
                </a:rPr>
                <a:t>dimension</a:t>
              </a:r>
            </a:p>
          </p:txBody>
        </p:sp>
        <p:sp>
          <p:nvSpPr>
            <p:cNvPr id="103470" name="Line 11">
              <a:extLst>
                <a:ext uri="{FF2B5EF4-FFF2-40B4-BE49-F238E27FC236}">
                  <a16:creationId xmlns:a16="http://schemas.microsoft.com/office/drawing/2014/main" id="{98C5CE36-27BA-48EA-B3B1-5AB843155F5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64" y="2544"/>
              <a:ext cx="0" cy="384"/>
            </a:xfrm>
            <a:prstGeom prst="line">
              <a:avLst/>
            </a:prstGeom>
            <a:grpFill/>
            <a:ln w="31750">
              <a:solidFill>
                <a:srgbClr val="FF0000"/>
              </a:solidFill>
              <a:round/>
              <a:headEnd type="none" w="sm" len="sm"/>
              <a:tailEnd type="triangle" w="lg" len="med"/>
            </a:ln>
          </p:spPr>
          <p:txBody>
            <a:bodyPr wrap="none" anchorCtr="1">
              <a:spAutoFit/>
            </a:bodyPr>
            <a:lstStyle/>
            <a:p>
              <a:endParaRPr lang="en-US"/>
            </a:p>
          </p:txBody>
        </p:sp>
      </p:grpSp>
      <p:grpSp>
        <p:nvGrpSpPr>
          <p:cNvPr id="3" name="Group 12">
            <a:extLst>
              <a:ext uri="{FF2B5EF4-FFF2-40B4-BE49-F238E27FC236}">
                <a16:creationId xmlns:a16="http://schemas.microsoft.com/office/drawing/2014/main" id="{ECA1439C-736C-4057-A66E-6FBE35883024}"/>
              </a:ext>
            </a:extLst>
          </p:cNvPr>
          <p:cNvGrpSpPr>
            <a:grpSpLocks/>
          </p:cNvGrpSpPr>
          <p:nvPr/>
        </p:nvGrpSpPr>
        <p:grpSpPr bwMode="auto">
          <a:xfrm>
            <a:off x="3909848" y="3647091"/>
            <a:ext cx="4354512" cy="2205038"/>
            <a:chOff x="1981" y="2112"/>
            <a:chExt cx="2743" cy="1389"/>
          </a:xfrm>
        </p:grpSpPr>
        <p:sp>
          <p:nvSpPr>
            <p:cNvPr id="103432" name="Rectangle 14">
              <a:extLst>
                <a:ext uri="{FF2B5EF4-FFF2-40B4-BE49-F238E27FC236}">
                  <a16:creationId xmlns:a16="http://schemas.microsoft.com/office/drawing/2014/main" id="{0488DB61-D801-494D-A70A-F59C02A1DE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8" y="2404"/>
              <a:ext cx="116" cy="23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bg2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1800"/>
            </a:p>
          </p:txBody>
        </p:sp>
        <p:sp>
          <p:nvSpPr>
            <p:cNvPr id="103433" name="Rectangle 15">
              <a:extLst>
                <a:ext uri="{FF2B5EF4-FFF2-40B4-BE49-F238E27FC236}">
                  <a16:creationId xmlns:a16="http://schemas.microsoft.com/office/drawing/2014/main" id="{4CDA2095-C166-4418-9046-8F0C2C6AD0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8" y="2692"/>
              <a:ext cx="116" cy="23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bg2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1800"/>
            </a:p>
          </p:txBody>
        </p:sp>
        <p:sp>
          <p:nvSpPr>
            <p:cNvPr id="103434" name="Rectangle 16">
              <a:extLst>
                <a:ext uri="{FF2B5EF4-FFF2-40B4-BE49-F238E27FC236}">
                  <a16:creationId xmlns:a16="http://schemas.microsoft.com/office/drawing/2014/main" id="{A1F5E224-20BB-4B64-86F5-1281638AC4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8" y="2980"/>
              <a:ext cx="116" cy="23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bg2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1800"/>
            </a:p>
          </p:txBody>
        </p:sp>
        <p:sp>
          <p:nvSpPr>
            <p:cNvPr id="103435" name="Rectangle 17">
              <a:extLst>
                <a:ext uri="{FF2B5EF4-FFF2-40B4-BE49-F238E27FC236}">
                  <a16:creationId xmlns:a16="http://schemas.microsoft.com/office/drawing/2014/main" id="{14C3A11D-0932-4CC1-BB3F-14EF730248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8" y="3268"/>
              <a:ext cx="116" cy="23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bg2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1800"/>
            </a:p>
          </p:txBody>
        </p:sp>
        <p:sp>
          <p:nvSpPr>
            <p:cNvPr id="103436" name="Text Box 18">
              <a:extLst>
                <a:ext uri="{FF2B5EF4-FFF2-40B4-BE49-F238E27FC236}">
                  <a16:creationId xmlns:a16="http://schemas.microsoft.com/office/drawing/2014/main" id="{2980792D-2B72-40A7-A482-7698DB6CBC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81" y="2112"/>
              <a:ext cx="969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Ctr="1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sz="2000" b="1" dirty="0">
                  <a:solidFill>
                    <a:srgbClr val="008000"/>
                  </a:solidFill>
                  <a:latin typeface="Arial Unicode MS" panose="020B0604020202020204" pitchFamily="34" charset="-128"/>
                </a:rPr>
                <a:t>two</a:t>
              </a:r>
            </a:p>
            <a:p>
              <a:pPr algn="ctr" eaLnBrk="1" hangingPunct="1"/>
              <a:r>
                <a:rPr lang="en-US" altLang="en-US" sz="2000" b="1" dirty="0">
                  <a:solidFill>
                    <a:srgbClr val="008000"/>
                  </a:solidFill>
                  <a:latin typeface="Arial Unicode MS" panose="020B0604020202020204" pitchFamily="34" charset="-128"/>
                </a:rPr>
                <a:t>dimensions</a:t>
              </a:r>
            </a:p>
          </p:txBody>
        </p:sp>
        <p:sp>
          <p:nvSpPr>
            <p:cNvPr id="103437" name="Line 19">
              <a:extLst>
                <a:ext uri="{FF2B5EF4-FFF2-40B4-BE49-F238E27FC236}">
                  <a16:creationId xmlns:a16="http://schemas.microsoft.com/office/drawing/2014/main" id="{822D8706-2634-48D1-A687-B8328536CAA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96" y="2554"/>
              <a:ext cx="0" cy="384"/>
            </a:xfrm>
            <a:prstGeom prst="line">
              <a:avLst/>
            </a:prstGeom>
            <a:noFill/>
            <a:ln w="31750">
              <a:solidFill>
                <a:srgbClr val="FF0000"/>
              </a:solidFill>
              <a:round/>
              <a:headEnd type="none" w="sm" len="sm"/>
              <a:tailEnd type="triangle" w="lg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Ctr="1">
              <a:spAutoFit/>
            </a:bodyPr>
            <a:lstStyle/>
            <a:p>
              <a:endParaRPr lang="en-US"/>
            </a:p>
          </p:txBody>
        </p:sp>
        <p:sp>
          <p:nvSpPr>
            <p:cNvPr id="103439" name="Rectangle 21">
              <a:extLst>
                <a:ext uri="{FF2B5EF4-FFF2-40B4-BE49-F238E27FC236}">
                  <a16:creationId xmlns:a16="http://schemas.microsoft.com/office/drawing/2014/main" id="{3C0C0A4D-FE37-4963-B6DA-220FC7AAAB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64" y="2404"/>
              <a:ext cx="116" cy="23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bg2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1800"/>
            </a:p>
          </p:txBody>
        </p:sp>
        <p:sp>
          <p:nvSpPr>
            <p:cNvPr id="103440" name="Rectangle 22">
              <a:extLst>
                <a:ext uri="{FF2B5EF4-FFF2-40B4-BE49-F238E27FC236}">
                  <a16:creationId xmlns:a16="http://schemas.microsoft.com/office/drawing/2014/main" id="{49114C7B-F20F-4903-B572-78CC2F6E0A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64" y="2692"/>
              <a:ext cx="116" cy="23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bg2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1800"/>
            </a:p>
          </p:txBody>
        </p:sp>
        <p:sp>
          <p:nvSpPr>
            <p:cNvPr id="103441" name="Rectangle 23">
              <a:extLst>
                <a:ext uri="{FF2B5EF4-FFF2-40B4-BE49-F238E27FC236}">
                  <a16:creationId xmlns:a16="http://schemas.microsoft.com/office/drawing/2014/main" id="{9740A8D3-A2B8-462C-BF3D-41B5CF6AAD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64" y="2980"/>
              <a:ext cx="116" cy="23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bg2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1800"/>
            </a:p>
          </p:txBody>
        </p:sp>
        <p:sp>
          <p:nvSpPr>
            <p:cNvPr id="103442" name="Rectangle 24">
              <a:extLst>
                <a:ext uri="{FF2B5EF4-FFF2-40B4-BE49-F238E27FC236}">
                  <a16:creationId xmlns:a16="http://schemas.microsoft.com/office/drawing/2014/main" id="{2F6BDA0A-800A-4B38-BC76-DD9C3DC420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64" y="3268"/>
              <a:ext cx="116" cy="23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bg2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1800"/>
            </a:p>
          </p:txBody>
        </p:sp>
        <p:sp>
          <p:nvSpPr>
            <p:cNvPr id="103444" name="Rectangle 26">
              <a:extLst>
                <a:ext uri="{FF2B5EF4-FFF2-40B4-BE49-F238E27FC236}">
                  <a16:creationId xmlns:a16="http://schemas.microsoft.com/office/drawing/2014/main" id="{03713FC2-F15A-491C-B261-1B4DA3F530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0" y="2404"/>
              <a:ext cx="116" cy="23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bg2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1800"/>
            </a:p>
          </p:txBody>
        </p:sp>
        <p:sp>
          <p:nvSpPr>
            <p:cNvPr id="103445" name="Rectangle 27">
              <a:extLst>
                <a:ext uri="{FF2B5EF4-FFF2-40B4-BE49-F238E27FC236}">
                  <a16:creationId xmlns:a16="http://schemas.microsoft.com/office/drawing/2014/main" id="{7C927601-C07E-4EA7-A754-BB1C251A03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0" y="2692"/>
              <a:ext cx="116" cy="23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bg2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1800"/>
            </a:p>
          </p:txBody>
        </p:sp>
        <p:sp>
          <p:nvSpPr>
            <p:cNvPr id="103446" name="Rectangle 28">
              <a:extLst>
                <a:ext uri="{FF2B5EF4-FFF2-40B4-BE49-F238E27FC236}">
                  <a16:creationId xmlns:a16="http://schemas.microsoft.com/office/drawing/2014/main" id="{23ECD14E-13F4-4640-AC0C-8CC4DB711A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0" y="2980"/>
              <a:ext cx="116" cy="23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bg2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1800"/>
            </a:p>
          </p:txBody>
        </p:sp>
        <p:sp>
          <p:nvSpPr>
            <p:cNvPr id="103447" name="Rectangle 29">
              <a:extLst>
                <a:ext uri="{FF2B5EF4-FFF2-40B4-BE49-F238E27FC236}">
                  <a16:creationId xmlns:a16="http://schemas.microsoft.com/office/drawing/2014/main" id="{8F33B58A-FE89-4559-A952-C8F56B8FA1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0" y="3268"/>
              <a:ext cx="116" cy="23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bg2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1800"/>
            </a:p>
          </p:txBody>
        </p:sp>
        <p:sp>
          <p:nvSpPr>
            <p:cNvPr id="103449" name="Rectangle 31">
              <a:extLst>
                <a:ext uri="{FF2B5EF4-FFF2-40B4-BE49-F238E27FC236}">
                  <a16:creationId xmlns:a16="http://schemas.microsoft.com/office/drawing/2014/main" id="{51914D5A-5056-4BF3-8F09-6F9DF89EE6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36" y="2404"/>
              <a:ext cx="116" cy="23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bg2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1800"/>
            </a:p>
          </p:txBody>
        </p:sp>
        <p:sp>
          <p:nvSpPr>
            <p:cNvPr id="103450" name="Rectangle 32">
              <a:extLst>
                <a:ext uri="{FF2B5EF4-FFF2-40B4-BE49-F238E27FC236}">
                  <a16:creationId xmlns:a16="http://schemas.microsoft.com/office/drawing/2014/main" id="{5C7B3A06-C90B-46C1-8A6F-C94269F0AD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36" y="2692"/>
              <a:ext cx="116" cy="23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bg2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1800"/>
            </a:p>
          </p:txBody>
        </p:sp>
        <p:sp>
          <p:nvSpPr>
            <p:cNvPr id="103451" name="Rectangle 33">
              <a:extLst>
                <a:ext uri="{FF2B5EF4-FFF2-40B4-BE49-F238E27FC236}">
                  <a16:creationId xmlns:a16="http://schemas.microsoft.com/office/drawing/2014/main" id="{DC0972EE-9993-4416-BE65-87B3C780F7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36" y="2980"/>
              <a:ext cx="116" cy="23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bg2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1800"/>
            </a:p>
          </p:txBody>
        </p:sp>
        <p:sp>
          <p:nvSpPr>
            <p:cNvPr id="103452" name="Rectangle 34">
              <a:extLst>
                <a:ext uri="{FF2B5EF4-FFF2-40B4-BE49-F238E27FC236}">
                  <a16:creationId xmlns:a16="http://schemas.microsoft.com/office/drawing/2014/main" id="{E2FE65E2-48D9-48B5-A322-8738F874AF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36" y="3268"/>
              <a:ext cx="116" cy="23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bg2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1800"/>
            </a:p>
          </p:txBody>
        </p:sp>
        <p:sp>
          <p:nvSpPr>
            <p:cNvPr id="103454" name="Rectangle 36">
              <a:extLst>
                <a:ext uri="{FF2B5EF4-FFF2-40B4-BE49-F238E27FC236}">
                  <a16:creationId xmlns:a16="http://schemas.microsoft.com/office/drawing/2014/main" id="{304A1376-C9C1-4D25-A92E-FA820518F1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72" y="2404"/>
              <a:ext cx="116" cy="23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bg2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1800"/>
            </a:p>
          </p:txBody>
        </p:sp>
        <p:sp>
          <p:nvSpPr>
            <p:cNvPr id="103455" name="Rectangle 37">
              <a:extLst>
                <a:ext uri="{FF2B5EF4-FFF2-40B4-BE49-F238E27FC236}">
                  <a16:creationId xmlns:a16="http://schemas.microsoft.com/office/drawing/2014/main" id="{3D39C3F6-B595-4164-9579-4D59A97668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72" y="2692"/>
              <a:ext cx="116" cy="23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bg2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1800"/>
            </a:p>
          </p:txBody>
        </p:sp>
        <p:sp>
          <p:nvSpPr>
            <p:cNvPr id="103456" name="Rectangle 38">
              <a:extLst>
                <a:ext uri="{FF2B5EF4-FFF2-40B4-BE49-F238E27FC236}">
                  <a16:creationId xmlns:a16="http://schemas.microsoft.com/office/drawing/2014/main" id="{9841494E-ECAF-4619-8723-80BCF35F46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72" y="2980"/>
              <a:ext cx="116" cy="23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bg2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1800"/>
            </a:p>
          </p:txBody>
        </p:sp>
        <p:sp>
          <p:nvSpPr>
            <p:cNvPr id="103457" name="Rectangle 39">
              <a:extLst>
                <a:ext uri="{FF2B5EF4-FFF2-40B4-BE49-F238E27FC236}">
                  <a16:creationId xmlns:a16="http://schemas.microsoft.com/office/drawing/2014/main" id="{969826A1-23DD-47F7-8848-4DDDCC097C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72" y="3268"/>
              <a:ext cx="116" cy="23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bg2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1800"/>
            </a:p>
          </p:txBody>
        </p:sp>
        <p:sp>
          <p:nvSpPr>
            <p:cNvPr id="103459" name="Rectangle 41">
              <a:extLst>
                <a:ext uri="{FF2B5EF4-FFF2-40B4-BE49-F238E27FC236}">
                  <a16:creationId xmlns:a16="http://schemas.microsoft.com/office/drawing/2014/main" id="{702D44FF-630B-496B-8CF7-A9A54B59E9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8" y="2404"/>
              <a:ext cx="116" cy="23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bg2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1800"/>
            </a:p>
          </p:txBody>
        </p:sp>
        <p:sp>
          <p:nvSpPr>
            <p:cNvPr id="103460" name="Rectangle 42">
              <a:extLst>
                <a:ext uri="{FF2B5EF4-FFF2-40B4-BE49-F238E27FC236}">
                  <a16:creationId xmlns:a16="http://schemas.microsoft.com/office/drawing/2014/main" id="{E6C2F629-6954-4974-8F9C-2A9591C221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8" y="2692"/>
              <a:ext cx="116" cy="23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bg2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1800"/>
            </a:p>
          </p:txBody>
        </p:sp>
        <p:sp>
          <p:nvSpPr>
            <p:cNvPr id="103461" name="Rectangle 43">
              <a:extLst>
                <a:ext uri="{FF2B5EF4-FFF2-40B4-BE49-F238E27FC236}">
                  <a16:creationId xmlns:a16="http://schemas.microsoft.com/office/drawing/2014/main" id="{D2E71E50-2FC4-42B4-AF45-00A5EE0B24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8" y="2980"/>
              <a:ext cx="116" cy="23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bg2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1800"/>
            </a:p>
          </p:txBody>
        </p:sp>
        <p:sp>
          <p:nvSpPr>
            <p:cNvPr id="103462" name="Rectangle 44">
              <a:extLst>
                <a:ext uri="{FF2B5EF4-FFF2-40B4-BE49-F238E27FC236}">
                  <a16:creationId xmlns:a16="http://schemas.microsoft.com/office/drawing/2014/main" id="{9F589C7F-7EF1-43C3-BE6C-2FDBE3418A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8" y="3268"/>
              <a:ext cx="116" cy="233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bg2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1800"/>
            </a:p>
          </p:txBody>
        </p:sp>
        <p:sp>
          <p:nvSpPr>
            <p:cNvPr id="103463" name="Line 45">
              <a:extLst>
                <a:ext uri="{FF2B5EF4-FFF2-40B4-BE49-F238E27FC236}">
                  <a16:creationId xmlns:a16="http://schemas.microsoft.com/office/drawing/2014/main" id="{A5E2A675-10C9-43B8-8387-7003350C768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28" y="2208"/>
              <a:ext cx="624" cy="0"/>
            </a:xfrm>
            <a:prstGeom prst="line">
              <a:avLst/>
            </a:prstGeom>
            <a:noFill/>
            <a:ln w="31750">
              <a:solidFill>
                <a:srgbClr val="FF0000"/>
              </a:solidFill>
              <a:round/>
              <a:headEnd type="none" w="sm" len="sm"/>
              <a:tailEnd type="triangle" w="lg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Ctr="1">
              <a:spAutoFit/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59515032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>
            <a:extLst>
              <a:ext uri="{FF2B5EF4-FFF2-40B4-BE49-F238E27FC236}">
                <a16:creationId xmlns:a16="http://schemas.microsoft.com/office/drawing/2014/main" id="{B9638615-EFBF-4078-93BF-9D5347F5337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Two-Dimensional Arrays</a:t>
            </a:r>
          </a:p>
        </p:txBody>
      </p:sp>
      <p:sp>
        <p:nvSpPr>
          <p:cNvPr id="104451" name="Rectangle 3">
            <a:extLst>
              <a:ext uri="{FF2B5EF4-FFF2-40B4-BE49-F238E27FC236}">
                <a16:creationId xmlns:a16="http://schemas.microsoft.com/office/drawing/2014/main" id="{1C8E43CE-23D6-4F46-AB5C-6BBB334C8B9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90600" y="1646239"/>
            <a:ext cx="8668407" cy="4828134"/>
          </a:xfrm>
        </p:spPr>
        <p:txBody>
          <a:bodyPr>
            <a:normAutofit/>
          </a:bodyPr>
          <a:lstStyle/>
          <a:p>
            <a:pPr>
              <a:spcBef>
                <a:spcPct val="0"/>
              </a:spcBef>
              <a:spcAft>
                <a:spcPts val="1800"/>
              </a:spcAft>
            </a:pPr>
            <a:r>
              <a:rPr lang="en-US" altLang="en-US" dirty="0"/>
              <a:t>To be precise, in Java a two-dimensional array is an array of arrays</a:t>
            </a:r>
          </a:p>
          <a:p>
            <a:pPr>
              <a:spcBef>
                <a:spcPct val="0"/>
              </a:spcBef>
              <a:spcAft>
                <a:spcPts val="1800"/>
              </a:spcAft>
            </a:pPr>
            <a:r>
              <a:rPr lang="en-US" altLang="en-US" dirty="0"/>
              <a:t>A two-dimensional array is declared by specifying the size of each dimension separately:</a:t>
            </a:r>
          </a:p>
          <a:p>
            <a:pPr algn="ctr">
              <a:spcBef>
                <a:spcPct val="0"/>
              </a:spcBef>
              <a:spcAft>
                <a:spcPts val="1800"/>
              </a:spcAft>
              <a:buNone/>
            </a:pPr>
            <a:r>
              <a:rPr lang="en-US" altLang="en-US" sz="2400" b="1" dirty="0">
                <a:latin typeface="Courier New" panose="02070309020205020404" pitchFamily="49" charset="0"/>
              </a:rPr>
              <a:t>int[][] table = new int[12][50];</a:t>
            </a:r>
          </a:p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altLang="en-US" dirty="0"/>
              <a:t>An array element is referenced using two index values:</a:t>
            </a:r>
          </a:p>
          <a:p>
            <a:pPr>
              <a:spcBef>
                <a:spcPct val="0"/>
              </a:spcBef>
              <a:spcAft>
                <a:spcPts val="1800"/>
              </a:spcAft>
              <a:buNone/>
            </a:pPr>
            <a:r>
              <a:rPr lang="en-US" altLang="en-US" sz="2400" b="1" dirty="0">
                <a:latin typeface="Courier New" panose="02070309020205020404" pitchFamily="49" charset="0"/>
              </a:rPr>
              <a:t>			value = table[3][6]</a:t>
            </a:r>
          </a:p>
          <a:p>
            <a:pPr>
              <a:spcBef>
                <a:spcPct val="0"/>
              </a:spcBef>
              <a:spcAft>
                <a:spcPts val="1800"/>
              </a:spcAft>
            </a:pPr>
            <a:r>
              <a:rPr lang="en-US" altLang="en-US" dirty="0"/>
              <a:t>The array stored in one row can be specified using one index</a:t>
            </a:r>
          </a:p>
        </p:txBody>
      </p:sp>
    </p:spTree>
    <p:extLst>
      <p:ext uri="{BB962C8B-B14F-4D97-AF65-F5344CB8AC3E}">
        <p14:creationId xmlns:p14="http://schemas.microsoft.com/office/powerpoint/2010/main" val="1465408914"/>
      </p:ext>
    </p:extLst>
  </p:cSld>
  <p:clrMapOvr>
    <a:masterClrMapping/>
  </p:clrMapOvr>
  <p:transition spd="slow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Footer Placeholder 4">
            <a:extLst>
              <a:ext uri="{FF2B5EF4-FFF2-40B4-BE49-F238E27FC236}">
                <a16:creationId xmlns:a16="http://schemas.microsoft.com/office/drawing/2014/main" id="{04DFD932-2BAB-405B-9F4E-6194E4523CE6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876800" y="6477001"/>
            <a:ext cx="5562600" cy="3079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200">
                <a:latin typeface="Times New Roman" panose="02020603050405020304" pitchFamily="18" charset="0"/>
              </a:rPr>
              <a:t>Copyright © 2014 Pearson Education, Inc.</a:t>
            </a:r>
          </a:p>
        </p:txBody>
      </p:sp>
      <p:sp>
        <p:nvSpPr>
          <p:cNvPr id="57347" name="TextBox 5">
            <a:extLst>
              <a:ext uri="{FF2B5EF4-FFF2-40B4-BE49-F238E27FC236}">
                <a16:creationId xmlns:a16="http://schemas.microsoft.com/office/drawing/2014/main" id="{0A16278B-001B-400A-BB81-C45F73B1E8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1" y="76201"/>
            <a:ext cx="7910513" cy="67405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2880" tIns="137160" rIns="182880" bIns="13716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//********************************************************************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  TwoDArray.java       Author: Lewis/Loftus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  Demonstrates the use of a two-dimensional array.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//********************************************************************</a:t>
            </a:r>
          </a:p>
          <a:p>
            <a:pPr eaLnBrk="1" hangingPunct="1"/>
            <a:endParaRPr lang="en-US" altLang="en-US" sz="1400" b="1" dirty="0">
              <a:solidFill>
                <a:srgbClr val="008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public class 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TwoDArray</a:t>
            </a:r>
            <a:endParaRPr lang="en-US" altLang="en-US" sz="14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{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//-----------------------------------------------------------------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//  Creates a 2D array of integers, fills it with increasing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//  integer values, then prints them out.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//-----------------------------------------------------------------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public static void 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main(String[] </a:t>
            </a:r>
            <a:r>
              <a:rPr lang="en-US" altLang="en-US" sz="1400" b="1" dirty="0" err="1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args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)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{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altLang="en-US" sz="1400" b="1" dirty="0" err="1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[][] table =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new </a:t>
            </a:r>
            <a:r>
              <a:rPr lang="en-US" altLang="en-US" sz="1400" b="1" dirty="0" err="1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[5][10];</a:t>
            </a:r>
          </a:p>
          <a:p>
            <a:pPr eaLnBrk="1" hangingPunct="1"/>
            <a:endParaRPr lang="en-US" altLang="en-US" sz="1400" b="1" dirty="0">
              <a:solidFill>
                <a:srgbClr val="00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// Load the table with values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for 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altLang="en-US" sz="1400" b="1" dirty="0" err="1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row=0; row &lt; </a:t>
            </a:r>
            <a:r>
              <a:rPr lang="en-US" altLang="en-US" sz="1400" b="1" dirty="0" err="1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table.length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; row++)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  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for 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altLang="en-US" sz="1400" b="1" dirty="0" err="1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col=0; col &lt; table[row].length; col++)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      table[row][col] = row * 10 + col;</a:t>
            </a:r>
          </a:p>
          <a:p>
            <a:pPr eaLnBrk="1" hangingPunct="1"/>
            <a:endParaRPr lang="en-US" altLang="en-US" sz="1400" b="1" dirty="0">
              <a:solidFill>
                <a:srgbClr val="00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// Print the table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for 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altLang="en-US" sz="1400" b="1" dirty="0" err="1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row=0; row &lt; </a:t>
            </a:r>
            <a:r>
              <a:rPr lang="en-US" altLang="en-US" sz="1400" b="1" dirty="0" err="1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table.length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; row++)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{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  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for 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altLang="en-US" sz="1400" b="1" dirty="0" err="1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col=0; col &lt; table[row].length; col++)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      </a:t>
            </a:r>
            <a:r>
              <a:rPr lang="en-US" altLang="en-US" sz="1400" b="1" dirty="0" err="1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System.out.print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(table[row][col] + "\t");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   </a:t>
            </a:r>
            <a:r>
              <a:rPr lang="en-US" altLang="en-US" sz="1400" b="1" dirty="0" err="1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System.out.println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();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}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}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lang="en-US" altLang="en-US" sz="1400" b="1" dirty="0">
              <a:solidFill>
                <a:srgbClr val="000000"/>
              </a:solidFill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2445460"/>
      </p:ext>
    </p:extLst>
  </p:cSld>
  <p:clrMapOvr>
    <a:masterClrMapping/>
  </p:clrMapOvr>
  <p:transition spd="slow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Footer Placeholder 4">
            <a:extLst>
              <a:ext uri="{FF2B5EF4-FFF2-40B4-BE49-F238E27FC236}">
                <a16:creationId xmlns:a16="http://schemas.microsoft.com/office/drawing/2014/main" id="{BD9C8616-AC73-4FB1-A00D-E2EDAA7546EE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4876800" y="6477001"/>
            <a:ext cx="5562600" cy="3079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200">
                <a:latin typeface="Times New Roman" panose="02020603050405020304" pitchFamily="18" charset="0"/>
              </a:rPr>
              <a:t>Copyright © 2014 Pearson Education, Inc.</a:t>
            </a:r>
          </a:p>
        </p:txBody>
      </p:sp>
      <p:sp>
        <p:nvSpPr>
          <p:cNvPr id="57347" name="TextBox 5">
            <a:extLst>
              <a:ext uri="{FF2B5EF4-FFF2-40B4-BE49-F238E27FC236}">
                <a16:creationId xmlns:a16="http://schemas.microsoft.com/office/drawing/2014/main" id="{28CE0355-BF25-4014-90DA-15DD93E4CE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1" y="76201"/>
            <a:ext cx="7910513" cy="67405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2880" tIns="137160" rIns="182880" bIns="13716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//********************************************************************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  TwoDArray.java       Author: Lewis/Loftus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  Demonstrates the use of a two-dimensional array.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//********************************************************************</a:t>
            </a:r>
          </a:p>
          <a:p>
            <a:pPr eaLnBrk="1" hangingPunct="1"/>
            <a:endParaRPr lang="en-US" altLang="en-US" sz="1400" b="1" dirty="0">
              <a:solidFill>
                <a:srgbClr val="008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public class </a:t>
            </a:r>
            <a:r>
              <a:rPr lang="en-US" altLang="en-US" sz="14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TwoDArray</a:t>
            </a:r>
            <a:endParaRPr lang="en-US" altLang="en-US" sz="14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latin typeface="Courier New" panose="02070309020205020404" pitchFamily="49" charset="0"/>
                <a:cs typeface="Courier New" panose="02070309020205020404" pitchFamily="49" charset="0"/>
              </a:rPr>
              <a:t>{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//-----------------------------------------------------------------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//  Creates a 2D array of integers, fills it with increasing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//  integer values, then prints them out.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//-----------------------------------------------------------------</a:t>
            </a: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public static void 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main(String[] </a:t>
            </a:r>
            <a:r>
              <a:rPr lang="en-US" altLang="en-US" sz="1400" b="1" dirty="0" err="1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args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)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{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[][] table =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new int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[5][10];</a:t>
            </a:r>
          </a:p>
          <a:p>
            <a:pPr eaLnBrk="1" hangingPunct="1"/>
            <a:endParaRPr lang="en-US" altLang="en-US" sz="1400" b="1" dirty="0">
              <a:solidFill>
                <a:srgbClr val="00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// Load the table with values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for 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 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row=0; row &lt; </a:t>
            </a:r>
            <a:r>
              <a:rPr lang="en-US" altLang="en-US" sz="1400" b="1" dirty="0" err="1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table.length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; row++)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  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for 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 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col=0; col &lt; table[row].length; col++)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      table[row][col] = row * 10 + col;</a:t>
            </a:r>
          </a:p>
          <a:p>
            <a:pPr eaLnBrk="1" hangingPunct="1"/>
            <a:endParaRPr lang="en-US" altLang="en-US" sz="1400" b="1" dirty="0">
              <a:solidFill>
                <a:srgbClr val="00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400" b="1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// Print the table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for 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 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row=0; row &lt; </a:t>
            </a:r>
            <a:r>
              <a:rPr lang="en-US" altLang="en-US" sz="1400" b="1" dirty="0" err="1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table.length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; row++)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{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   </a:t>
            </a:r>
            <a:r>
              <a:rPr lang="en-US" altLang="en-US" sz="1400" b="1" dirty="0">
                <a:solidFill>
                  <a:srgbClr val="3366FF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for 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(int col=0; col &lt; table[row].length; col++)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      </a:t>
            </a:r>
            <a:r>
              <a:rPr lang="en-US" altLang="en-US" sz="1400" b="1" dirty="0" err="1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System.out.print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(table[row][col] + "\t");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   </a:t>
            </a:r>
            <a:r>
              <a:rPr lang="en-US" altLang="en-US" sz="1400" b="1" dirty="0" err="1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System.out.println</a:t>
            </a:r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();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}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}</a:t>
            </a:r>
          </a:p>
          <a:p>
            <a:pPr eaLnBrk="1" hangingPunct="1"/>
            <a:r>
              <a:rPr lang="en-US" altLang="en-US" sz="1400" b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lang="en-US" altLang="en-US" sz="1400" b="1" dirty="0">
              <a:solidFill>
                <a:srgbClr val="000000"/>
              </a:solidFill>
              <a:cs typeface="Courier New" panose="02070309020205020404" pitchFamily="49" charset="0"/>
            </a:endParaRPr>
          </a:p>
        </p:txBody>
      </p:sp>
      <p:sp>
        <p:nvSpPr>
          <p:cNvPr id="4" name="TextBox 5">
            <a:extLst>
              <a:ext uri="{FF2B5EF4-FFF2-40B4-BE49-F238E27FC236}">
                <a16:creationId xmlns:a16="http://schemas.microsoft.com/office/drawing/2014/main" id="{DE845BA9-F7DD-455E-8143-7738C0C822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0171" y="633763"/>
            <a:ext cx="9259229" cy="20313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182880" tIns="137160" rIns="182880" bIns="13716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Aft>
                <a:spcPts val="1200"/>
              </a:spcAft>
            </a:pPr>
            <a:r>
              <a:rPr lang="en-US" altLang="en-US" b="1" u="sng" dirty="0">
                <a:cs typeface="Courier New" panose="02070309020205020404" pitchFamily="49" charset="0"/>
              </a:rPr>
              <a:t>Output</a:t>
            </a:r>
            <a:endParaRPr lang="en-US" altLang="en-US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0	1	2	3	4	5	6	7	8	9</a:t>
            </a: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10	11	12	13	14	15	16	17	18	19</a:t>
            </a: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20	21	22	23	24	25	26	27	28	29</a:t>
            </a: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30	31	32	33	34	35	36	37	38	39</a:t>
            </a:r>
          </a:p>
          <a:p>
            <a:pPr eaLnBrk="1" hangingPunct="1"/>
            <a:r>
              <a:rPr lang="en-US" altLang="en-US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40	41	42	43	44	45	46	47	48	49</a:t>
            </a:r>
          </a:p>
        </p:txBody>
      </p:sp>
    </p:spTree>
    <p:extLst>
      <p:ext uri="{BB962C8B-B14F-4D97-AF65-F5344CB8AC3E}">
        <p14:creationId xmlns:p14="http://schemas.microsoft.com/office/powerpoint/2010/main" val="399313931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0674" y="1646238"/>
            <a:ext cx="8371491" cy="4698806"/>
          </a:xfrm>
        </p:spPr>
        <p:txBody>
          <a:bodyPr>
            <a:normAutofit lnSpcReduction="10000"/>
          </a:bodyPr>
          <a:lstStyle/>
          <a:p>
            <a:r>
              <a:rPr lang="en-US" sz="2400" dirty="0"/>
              <a:t>Which of the following are valid declarations? Which instantiate an array object? Explain your answers.</a:t>
            </a:r>
          </a:p>
          <a:p>
            <a:pPr lvl="1"/>
            <a:r>
              <a:rPr lang="fr-FR" sz="2000" dirty="0" err="1"/>
              <a:t>int</a:t>
            </a:r>
            <a:r>
              <a:rPr lang="fr-FR" sz="2000" dirty="0"/>
              <a:t> primes = {2, 3, 4, 5, 7, 11};</a:t>
            </a:r>
          </a:p>
          <a:p>
            <a:pPr marL="0" indent="0">
              <a:buNone/>
            </a:pPr>
            <a:r>
              <a:rPr lang="en-US" sz="2000" i="1" dirty="0">
                <a:solidFill>
                  <a:srgbClr val="FF0000"/>
                </a:solidFill>
              </a:rPr>
              <a:t>Invalid; an </a:t>
            </a:r>
            <a:r>
              <a:rPr lang="en-US" sz="2000" i="1" dirty="0" err="1">
                <a:solidFill>
                  <a:srgbClr val="FF0000"/>
                </a:solidFill>
              </a:rPr>
              <a:t>int</a:t>
            </a:r>
            <a:r>
              <a:rPr lang="en-US" sz="2000" i="1" dirty="0">
                <a:solidFill>
                  <a:srgbClr val="FF0000"/>
                </a:solidFill>
              </a:rPr>
              <a:t> cannot be declared and initialized using an </a:t>
            </a:r>
            <a:r>
              <a:rPr lang="en-US" sz="2000" i="1" dirty="0" err="1">
                <a:solidFill>
                  <a:srgbClr val="FF0000"/>
                </a:solidFill>
              </a:rPr>
              <a:t>intializer</a:t>
            </a:r>
            <a:r>
              <a:rPr lang="en-US" sz="2000" i="1" dirty="0">
                <a:solidFill>
                  <a:srgbClr val="FF0000"/>
                </a:solidFill>
              </a:rPr>
              <a:t> list. The brackets are missing.</a:t>
            </a:r>
            <a:endParaRPr lang="fr-FR" sz="2000" dirty="0">
              <a:solidFill>
                <a:srgbClr val="FF0000"/>
              </a:solidFill>
            </a:endParaRPr>
          </a:p>
          <a:p>
            <a:pPr lvl="1"/>
            <a:r>
              <a:rPr lang="en-US" sz="2000" dirty="0"/>
              <a:t>float </a:t>
            </a:r>
            <a:r>
              <a:rPr lang="en-US" sz="2000" dirty="0" err="1"/>
              <a:t>elapsedTimes</a:t>
            </a:r>
            <a:r>
              <a:rPr lang="en-US" sz="2000" dirty="0"/>
              <a:t>[] = {11.47, 12.04, 11.72, 13.88};</a:t>
            </a:r>
          </a:p>
          <a:p>
            <a:pPr marL="0" indent="0" algn="just">
              <a:buNone/>
            </a:pPr>
            <a:r>
              <a:rPr lang="en-US" sz="1800" i="1" dirty="0">
                <a:solidFill>
                  <a:srgbClr val="FF0000"/>
                </a:solidFill>
              </a:rPr>
              <a:t>Valid; the brackets can be placed either after the element type or after the reference variable. However, this is not the preferred technique. This declaration creates an array object.</a:t>
            </a:r>
            <a:endParaRPr lang="en-US" sz="1800" dirty="0">
              <a:solidFill>
                <a:srgbClr val="FF0000"/>
              </a:solidFill>
            </a:endParaRPr>
          </a:p>
          <a:p>
            <a:pPr lvl="1"/>
            <a:r>
              <a:rPr lang="en-US" sz="2000" dirty="0" err="1"/>
              <a:t>int</a:t>
            </a:r>
            <a:r>
              <a:rPr lang="en-US" sz="2000" dirty="0"/>
              <a:t>[] scores = </a:t>
            </a:r>
            <a:r>
              <a:rPr lang="en-US" sz="2000" dirty="0" err="1"/>
              <a:t>int</a:t>
            </a:r>
            <a:r>
              <a:rPr lang="en-US" sz="2000" dirty="0"/>
              <a:t>[30];</a:t>
            </a:r>
          </a:p>
          <a:p>
            <a:pPr marL="0" indent="0" algn="just">
              <a:buNone/>
            </a:pPr>
            <a:r>
              <a:rPr lang="en-US" sz="2000" i="1" dirty="0">
                <a:solidFill>
                  <a:srgbClr val="FF0000"/>
                </a:solidFill>
              </a:rPr>
              <a:t>Invalid; the right hand side of the assignment operator must contain either an initializer list or a new operation.</a:t>
            </a:r>
            <a:endParaRPr lang="en-US" sz="4800" dirty="0">
              <a:solidFill>
                <a:srgbClr val="FF0000"/>
              </a:solidFill>
            </a:endParaRPr>
          </a:p>
          <a:p>
            <a:pPr lvl="1"/>
            <a:r>
              <a:rPr lang="en-US" sz="2000" dirty="0" err="1"/>
              <a:t>int</a:t>
            </a:r>
            <a:r>
              <a:rPr lang="en-US" sz="2000" dirty="0"/>
              <a:t>[] primes = new {2,3,5,7,11};</a:t>
            </a:r>
          </a:p>
          <a:p>
            <a:pPr marL="0" indent="0">
              <a:buNone/>
            </a:pPr>
            <a:r>
              <a:rPr lang="en-US" sz="2000" i="1" dirty="0">
                <a:solidFill>
                  <a:srgbClr val="FF0000"/>
                </a:solidFill>
              </a:rPr>
              <a:t>Invalid; “new” on the right hand side of the assignment operator is neither necessary nor acceptable.</a:t>
            </a:r>
            <a:endParaRPr lang="en-US" sz="4800" dirty="0">
              <a:solidFill>
                <a:srgbClr val="FF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7656931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599" y="1646238"/>
            <a:ext cx="8945137" cy="4754562"/>
          </a:xfrm>
        </p:spPr>
        <p:txBody>
          <a:bodyPr/>
          <a:lstStyle/>
          <a:p>
            <a:pPr lvl="1"/>
            <a:r>
              <a:rPr lang="en-US" dirty="0" err="1"/>
              <a:t>int</a:t>
            </a:r>
            <a:r>
              <a:rPr lang="en-US" dirty="0"/>
              <a:t>[] scores = new </a:t>
            </a:r>
            <a:r>
              <a:rPr lang="en-US" dirty="0" err="1"/>
              <a:t>int</a:t>
            </a:r>
            <a:r>
              <a:rPr lang="en-US" dirty="0"/>
              <a:t>[30];</a:t>
            </a:r>
          </a:p>
          <a:p>
            <a:pPr marL="457200" lvl="1" indent="0" algn="just">
              <a:buNone/>
            </a:pPr>
            <a:r>
              <a:rPr lang="en-US" sz="2000" i="1" dirty="0">
                <a:solidFill>
                  <a:srgbClr val="FF0000"/>
                </a:solidFill>
              </a:rPr>
              <a:t>Valid; the assignment is correct Java syntax. This declaration creates an array object.</a:t>
            </a:r>
            <a:endParaRPr lang="en-US" sz="2000" dirty="0">
              <a:solidFill>
                <a:srgbClr val="FF0000"/>
              </a:solidFill>
            </a:endParaRPr>
          </a:p>
          <a:p>
            <a:pPr lvl="1"/>
            <a:r>
              <a:rPr lang="en-US" dirty="0"/>
              <a:t>char grades[] = {'a', 'b', 'c', 'd', 'f'};</a:t>
            </a:r>
          </a:p>
          <a:p>
            <a:pPr marL="457200" lvl="1" indent="0" algn="just">
              <a:buNone/>
            </a:pPr>
            <a:r>
              <a:rPr lang="en-US" sz="1800" i="1" dirty="0">
                <a:solidFill>
                  <a:srgbClr val="FF0000"/>
                </a:solidFill>
              </a:rPr>
              <a:t> </a:t>
            </a:r>
            <a:r>
              <a:rPr lang="en-US" sz="2000" dirty="0">
                <a:solidFill>
                  <a:srgbClr val="FF0000"/>
                </a:solidFill>
              </a:rPr>
              <a:t>Valid; the brackets can be placed either after the element type or after the reference variable. However, this is not the preferred technique. This declaration creates an array object.</a:t>
            </a:r>
          </a:p>
          <a:p>
            <a:pPr lvl="1"/>
            <a:r>
              <a:rPr lang="en-US" dirty="0"/>
              <a:t>char[] grades = new char[];</a:t>
            </a:r>
          </a:p>
          <a:p>
            <a:pPr marL="457200" lvl="1" indent="0">
              <a:buNone/>
            </a:pPr>
            <a:r>
              <a:rPr lang="en-US" sz="2000" dirty="0">
                <a:solidFill>
                  <a:srgbClr val="FF0000"/>
                </a:solidFill>
              </a:rPr>
              <a:t>Invalid; the size of the array must be indicated when the array is instantiated.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8624303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0"/>
            <a:ext cx="8686800" cy="715962"/>
          </a:xfrm>
        </p:spPr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9711" y="1005468"/>
            <a:ext cx="8707245" cy="5257800"/>
          </a:xfrm>
        </p:spPr>
        <p:txBody>
          <a:bodyPr>
            <a:normAutofit fontScale="85000" lnSpcReduction="20000"/>
          </a:bodyPr>
          <a:lstStyle/>
          <a:p>
            <a:r>
              <a:rPr lang="en-US" sz="2000" b="1" dirty="0"/>
              <a:t>Write an array declaration and any necessary supporting classes to represent the following statements:</a:t>
            </a:r>
          </a:p>
          <a:p>
            <a:pPr marL="0" indent="0">
              <a:buNone/>
            </a:pPr>
            <a:r>
              <a:rPr lang="en-US" sz="2000" dirty="0"/>
              <a:t>a. students’ names for a class of 25 students</a:t>
            </a:r>
          </a:p>
          <a:p>
            <a:pPr marL="0" indent="0">
              <a:buNone/>
            </a:pPr>
            <a:r>
              <a:rPr lang="en-US" sz="2000" dirty="0">
                <a:solidFill>
                  <a:srgbClr val="FF0000"/>
                </a:solidFill>
              </a:rPr>
              <a:t>String[] students = new String[25];</a:t>
            </a:r>
          </a:p>
          <a:p>
            <a:pPr marL="0" indent="0">
              <a:buNone/>
            </a:pPr>
            <a:r>
              <a:rPr lang="en-US" sz="2000" dirty="0"/>
              <a:t>b. students’ test grades for a class of 40 students</a:t>
            </a:r>
          </a:p>
          <a:p>
            <a:pPr marL="0" indent="0">
              <a:buNone/>
            </a:pPr>
            <a:r>
              <a:rPr lang="en-US" sz="2000" dirty="0" err="1">
                <a:solidFill>
                  <a:srgbClr val="FF0000"/>
                </a:solidFill>
              </a:rPr>
              <a:t>int</a:t>
            </a:r>
            <a:r>
              <a:rPr lang="en-US" sz="2000" dirty="0">
                <a:solidFill>
                  <a:srgbClr val="FF0000"/>
                </a:solidFill>
              </a:rPr>
              <a:t>[] grades = new </a:t>
            </a:r>
            <a:r>
              <a:rPr lang="en-US" sz="2000" dirty="0" err="1">
                <a:solidFill>
                  <a:srgbClr val="FF0000"/>
                </a:solidFill>
              </a:rPr>
              <a:t>int</a:t>
            </a:r>
            <a:r>
              <a:rPr lang="en-US" sz="2000" dirty="0">
                <a:solidFill>
                  <a:srgbClr val="FF0000"/>
                </a:solidFill>
              </a:rPr>
              <a:t>[40];</a:t>
            </a:r>
          </a:p>
          <a:p>
            <a:pPr marL="0" indent="0">
              <a:buNone/>
            </a:pPr>
            <a:r>
              <a:rPr lang="en-US" sz="2000" b="1" dirty="0">
                <a:solidFill>
                  <a:srgbClr val="FF0000"/>
                </a:solidFill>
              </a:rPr>
              <a:t>or, for simple letter grades:</a:t>
            </a:r>
          </a:p>
          <a:p>
            <a:pPr marL="0" indent="0">
              <a:buNone/>
            </a:pPr>
            <a:r>
              <a:rPr lang="en-US" sz="2000" dirty="0">
                <a:solidFill>
                  <a:srgbClr val="FF0000"/>
                </a:solidFill>
              </a:rPr>
              <a:t>char[] grades = new char[40];</a:t>
            </a:r>
          </a:p>
          <a:p>
            <a:pPr marL="0" indent="0">
              <a:buNone/>
            </a:pPr>
            <a:r>
              <a:rPr lang="en-US" sz="2000" b="1" dirty="0">
                <a:solidFill>
                  <a:srgbClr val="FF0000"/>
                </a:solidFill>
              </a:rPr>
              <a:t>or, for letter grades that include pluses and minuses</a:t>
            </a:r>
          </a:p>
          <a:p>
            <a:pPr marL="0" indent="0">
              <a:buNone/>
            </a:pPr>
            <a:r>
              <a:rPr lang="en-US" sz="2000" dirty="0">
                <a:solidFill>
                  <a:srgbClr val="FF0000"/>
                </a:solidFill>
              </a:rPr>
              <a:t>String[] grades = new String[40];</a:t>
            </a:r>
          </a:p>
          <a:p>
            <a:pPr marL="0" indent="0">
              <a:buNone/>
            </a:pPr>
            <a:r>
              <a:rPr lang="en-US" sz="2000" dirty="0"/>
              <a:t>c. students’ names for a class and homework grades for each student</a:t>
            </a:r>
          </a:p>
          <a:p>
            <a:pPr marL="0" indent="0">
              <a:buNone/>
            </a:pPr>
            <a:r>
              <a:rPr lang="en-US" sz="1800" dirty="0">
                <a:solidFill>
                  <a:srgbClr val="FF0000"/>
                </a:solidFill>
              </a:rPr>
              <a:t>Student[] </a:t>
            </a:r>
            <a:r>
              <a:rPr lang="en-US" sz="1800" dirty="0" err="1">
                <a:solidFill>
                  <a:srgbClr val="FF0000"/>
                </a:solidFill>
              </a:rPr>
              <a:t>myClass</a:t>
            </a:r>
            <a:r>
              <a:rPr lang="en-US" sz="1800" dirty="0">
                <a:solidFill>
                  <a:srgbClr val="FF0000"/>
                </a:solidFill>
              </a:rPr>
              <a:t> = new Student[MAX];</a:t>
            </a:r>
          </a:p>
          <a:p>
            <a:pPr marL="0" indent="0">
              <a:buNone/>
            </a:pPr>
            <a:r>
              <a:rPr lang="en-US" sz="1800" dirty="0">
                <a:solidFill>
                  <a:srgbClr val="FF0000"/>
                </a:solidFill>
              </a:rPr>
              <a:t>public class Student</a:t>
            </a:r>
          </a:p>
          <a:p>
            <a:pPr marL="0" indent="0">
              <a:buNone/>
            </a:pPr>
            <a:r>
              <a:rPr lang="en-US" sz="1800" dirty="0">
                <a:solidFill>
                  <a:srgbClr val="FF0000"/>
                </a:solidFill>
              </a:rPr>
              <a:t>{</a:t>
            </a:r>
          </a:p>
          <a:p>
            <a:pPr marL="0" indent="0">
              <a:buNone/>
            </a:pPr>
            <a:r>
              <a:rPr lang="en-US" sz="1800" dirty="0">
                <a:solidFill>
                  <a:srgbClr val="FF0000"/>
                </a:solidFill>
              </a:rPr>
              <a:t>private String name;</a:t>
            </a:r>
          </a:p>
          <a:p>
            <a:pPr marL="0" indent="0">
              <a:buNone/>
            </a:pPr>
            <a:r>
              <a:rPr lang="en-US" sz="1800" dirty="0">
                <a:solidFill>
                  <a:srgbClr val="FF0000"/>
                </a:solidFill>
              </a:rPr>
              <a:t>private </a:t>
            </a:r>
            <a:r>
              <a:rPr lang="en-US" sz="1800" dirty="0" err="1">
                <a:solidFill>
                  <a:srgbClr val="FF0000"/>
                </a:solidFill>
              </a:rPr>
              <a:t>int</a:t>
            </a:r>
            <a:r>
              <a:rPr lang="en-US" sz="1800" dirty="0">
                <a:solidFill>
                  <a:srgbClr val="FF0000"/>
                </a:solidFill>
              </a:rPr>
              <a:t>[] grades;</a:t>
            </a:r>
          </a:p>
          <a:p>
            <a:pPr marL="0" indent="0">
              <a:buNone/>
            </a:pPr>
            <a:r>
              <a:rPr lang="en-US" sz="1800" dirty="0">
                <a:solidFill>
                  <a:srgbClr val="FF0000"/>
                </a:solidFill>
              </a:rPr>
              <a:t>}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7358305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6552" y="447907"/>
            <a:ext cx="7772400" cy="5715000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/>
              <a:t>d. for each employee of the L&amp;L International Corporation: the employee number, hire date, and the amount of the last five raises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FF0000"/>
                </a:solidFill>
              </a:rPr>
              <a:t>Employee[]employees = new Employee[MAX];</a:t>
            </a:r>
          </a:p>
          <a:p>
            <a:pPr marL="0" indent="0">
              <a:buNone/>
            </a:pPr>
            <a:r>
              <a:rPr lang="en-US" sz="2000" dirty="0">
                <a:solidFill>
                  <a:srgbClr val="FF0000"/>
                </a:solidFill>
              </a:rPr>
              <a:t>public class Employee</a:t>
            </a:r>
          </a:p>
          <a:p>
            <a:pPr marL="0" indent="0">
              <a:buNone/>
            </a:pPr>
            <a:r>
              <a:rPr lang="en-US" sz="2000" dirty="0">
                <a:solidFill>
                  <a:srgbClr val="FF0000"/>
                </a:solidFill>
              </a:rPr>
              <a:t>{</a:t>
            </a:r>
          </a:p>
          <a:p>
            <a:pPr marL="0" indent="0">
              <a:buNone/>
            </a:pPr>
            <a:r>
              <a:rPr lang="en-US" sz="2000" dirty="0">
                <a:solidFill>
                  <a:srgbClr val="FF0000"/>
                </a:solidFill>
              </a:rPr>
              <a:t>private </a:t>
            </a:r>
            <a:r>
              <a:rPr lang="en-US" sz="2000" dirty="0" err="1">
                <a:solidFill>
                  <a:srgbClr val="FF0000"/>
                </a:solidFill>
              </a:rPr>
              <a:t>int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employeeNumber</a:t>
            </a:r>
            <a:r>
              <a:rPr lang="en-US" sz="2000" dirty="0">
                <a:solidFill>
                  <a:srgbClr val="FF0000"/>
                </a:solidFill>
              </a:rPr>
              <a:t>;</a:t>
            </a:r>
          </a:p>
          <a:p>
            <a:pPr marL="0" indent="0">
              <a:buNone/>
            </a:pPr>
            <a:r>
              <a:rPr lang="en-US" sz="2000" dirty="0">
                <a:solidFill>
                  <a:srgbClr val="FF0000"/>
                </a:solidFill>
              </a:rPr>
              <a:t>private String </a:t>
            </a:r>
            <a:r>
              <a:rPr lang="en-US" sz="2000" dirty="0" err="1">
                <a:solidFill>
                  <a:srgbClr val="FF0000"/>
                </a:solidFill>
              </a:rPr>
              <a:t>hireDate</a:t>
            </a:r>
            <a:r>
              <a:rPr lang="en-US" sz="2000" dirty="0">
                <a:solidFill>
                  <a:srgbClr val="FF0000"/>
                </a:solidFill>
              </a:rPr>
              <a:t>;</a:t>
            </a:r>
          </a:p>
          <a:p>
            <a:pPr marL="0" indent="0">
              <a:buNone/>
            </a:pPr>
            <a:r>
              <a:rPr lang="en-US" sz="2000" dirty="0">
                <a:solidFill>
                  <a:srgbClr val="FF0000"/>
                </a:solidFill>
              </a:rPr>
              <a:t>private double raise[] = new double[5];</a:t>
            </a:r>
          </a:p>
          <a:p>
            <a:pPr marL="0" indent="0">
              <a:buNone/>
            </a:pPr>
            <a:r>
              <a:rPr lang="en-US" sz="2000" dirty="0">
                <a:solidFill>
                  <a:srgbClr val="FF0000"/>
                </a:solidFill>
              </a:rPr>
              <a:t>}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294967295"/>
          </p:nvPr>
        </p:nvSpPr>
        <p:spPr>
          <a:xfrm>
            <a:off x="4876800" y="6477001"/>
            <a:ext cx="5562600" cy="307975"/>
          </a:xfrm>
          <a:prstGeom prst="rect">
            <a:avLst/>
          </a:prstGeom>
        </p:spPr>
        <p:txBody>
          <a:bodyPr/>
          <a:lstStyle/>
          <a:p>
            <a:r>
              <a:rPr lang="en-US" altLang="en-US"/>
              <a:t>Copyright © 2014 Pearson Education, Inc.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035446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sz="2000" b="1" dirty="0"/>
              <a:t>Describe what problem occurs in the following code. What modifications should be made to it to eliminate the problem?</a:t>
            </a:r>
          </a:p>
          <a:p>
            <a:pPr marL="0" indent="0">
              <a:buNone/>
            </a:pPr>
            <a:r>
              <a:rPr lang="en-US" sz="2000" dirty="0"/>
              <a:t>      </a:t>
            </a:r>
            <a:r>
              <a:rPr lang="en-US" sz="2000" dirty="0" err="1"/>
              <a:t>int</a:t>
            </a:r>
            <a:r>
              <a:rPr lang="en-US" sz="2000" dirty="0"/>
              <a:t>[] numbers = {3, 2, 3, 6, 9, 10, 12, 32, 3, 12, 6};</a:t>
            </a:r>
          </a:p>
          <a:p>
            <a:pPr marL="0" indent="0">
              <a:buNone/>
            </a:pPr>
            <a:r>
              <a:rPr lang="en-US" sz="2000" dirty="0"/>
              <a:t>      for (</a:t>
            </a:r>
            <a:r>
              <a:rPr lang="en-US" sz="2000" dirty="0" err="1"/>
              <a:t>int</a:t>
            </a:r>
            <a:r>
              <a:rPr lang="en-US" sz="2000" dirty="0"/>
              <a:t> count = 1; count &lt;= </a:t>
            </a:r>
            <a:r>
              <a:rPr lang="en-US" sz="2000" dirty="0" err="1"/>
              <a:t>numbers.length</a:t>
            </a:r>
            <a:r>
              <a:rPr lang="en-US" sz="2000" dirty="0"/>
              <a:t>; count++)</a:t>
            </a:r>
          </a:p>
          <a:p>
            <a:pPr marL="0" indent="0">
              <a:buNone/>
            </a:pPr>
            <a:r>
              <a:rPr lang="en-US" sz="2000" dirty="0"/>
              <a:t>       </a:t>
            </a:r>
            <a:r>
              <a:rPr lang="en-US" sz="2000" dirty="0" err="1"/>
              <a:t>System.out.println</a:t>
            </a:r>
            <a:r>
              <a:rPr lang="en-US" sz="2000" dirty="0"/>
              <a:t>(numbers[count]);</a:t>
            </a:r>
          </a:p>
          <a:p>
            <a:pPr marL="0" indent="0" algn="just">
              <a:buNone/>
            </a:pPr>
            <a:r>
              <a:rPr lang="en-US" sz="2000" i="1" dirty="0">
                <a:solidFill>
                  <a:srgbClr val="FF0000"/>
                </a:solidFill>
              </a:rPr>
              <a:t>The for loop fails to print the 0th element of the array, and attempts to print the nonexistent 11th element of the array. As a consequence, an </a:t>
            </a:r>
            <a:r>
              <a:rPr lang="en-US" sz="2000" i="1" dirty="0" err="1">
                <a:solidFill>
                  <a:srgbClr val="FF0000"/>
                </a:solidFill>
              </a:rPr>
              <a:t>ArrayIndexOutOfBoundsException</a:t>
            </a:r>
            <a:r>
              <a:rPr lang="en-US" sz="2000" i="1" dirty="0">
                <a:solidFill>
                  <a:srgbClr val="FF0000"/>
                </a:solidFill>
              </a:rPr>
              <a:t> is thrown. The problem can be eliminated by providing a for loop which initializes count to 0 (rather than 1) and tests if count is less than (rather than less than or equal to) </a:t>
            </a:r>
            <a:r>
              <a:rPr lang="en-US" sz="2000" i="1" dirty="0" err="1">
                <a:solidFill>
                  <a:srgbClr val="FF0000"/>
                </a:solidFill>
              </a:rPr>
              <a:t>numbers.length</a:t>
            </a:r>
            <a:r>
              <a:rPr lang="en-US" sz="2000" i="1" dirty="0">
                <a:solidFill>
                  <a:srgbClr val="FF0000"/>
                </a:solidFill>
              </a:rPr>
              <a:t>.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294967295"/>
          </p:nvPr>
        </p:nvSpPr>
        <p:spPr>
          <a:xfrm>
            <a:off x="4876800" y="6477001"/>
            <a:ext cx="5562600" cy="307975"/>
          </a:xfrm>
          <a:prstGeom prst="rect">
            <a:avLst/>
          </a:prstGeom>
        </p:spPr>
        <p:txBody>
          <a:bodyPr/>
          <a:lstStyle/>
          <a:p>
            <a:r>
              <a:rPr lang="en-US" altLang="en-US"/>
              <a:t>Copyright © 2014 Pearson Education, Inc.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4476841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err="1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/>
              <a:t>Arrays</a:t>
            </a:r>
          </a:p>
          <a:p>
            <a:r>
              <a:rPr lang="en-US" sz="1600" dirty="0"/>
              <a:t>2D Arrays</a:t>
            </a:r>
          </a:p>
        </p:txBody>
      </p:sp>
    </p:spTree>
    <p:extLst>
      <p:ext uri="{BB962C8B-B14F-4D97-AF65-F5344CB8AC3E}">
        <p14:creationId xmlns:p14="http://schemas.microsoft.com/office/powerpoint/2010/main" val="180986856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5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7|1.9|1.6|2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7|13.5|17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|25.1|12.4|18.6|15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5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0" ma:contentTypeDescription="Create a new document." ma:contentTypeScope="" ma:versionID="ffdc4f1c77f00ab600cca569207c3b4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c2e862ff68316f879b6e5e756a58323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D4ED522-76D6-41DF-BB3B-BD503321185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0F7A544-37AB-4FB8-9062-584BC4D56499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7C136BE1-F28B-4A4B-B120-BD3475FE2BB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8345</TotalTime>
  <Words>2779</Words>
  <Application>Microsoft Office PowerPoint</Application>
  <PresentationFormat>Widescreen</PresentationFormat>
  <Paragraphs>520</Paragraphs>
  <Slides>43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4" baseType="lpstr">
      <vt:lpstr>Office Theme</vt:lpstr>
      <vt:lpstr>PowerPoint Presentation</vt:lpstr>
      <vt:lpstr>PowerPoint Presentation</vt:lpstr>
      <vt:lpstr>arrays</vt:lpstr>
      <vt:lpstr>Array</vt:lpstr>
      <vt:lpstr>Example</vt:lpstr>
      <vt:lpstr>Example</vt:lpstr>
      <vt:lpstr>Arrays in java</vt:lpstr>
      <vt:lpstr>Declaring Arrays</vt:lpstr>
      <vt:lpstr>array Declaration examples</vt:lpstr>
      <vt:lpstr>Using Arrays</vt:lpstr>
      <vt:lpstr>PowerPoint Presentation</vt:lpstr>
      <vt:lpstr>PowerPoint Presentation</vt:lpstr>
      <vt:lpstr>BasicArray example</vt:lpstr>
      <vt:lpstr>Exercises</vt:lpstr>
      <vt:lpstr>Answer</vt:lpstr>
      <vt:lpstr>Bounds Checking</vt:lpstr>
      <vt:lpstr>Bounds Checking</vt:lpstr>
      <vt:lpstr>Bounds Checking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Exercises</vt:lpstr>
      <vt:lpstr>Alternate Array Syntax</vt:lpstr>
      <vt:lpstr>Initializer Lists</vt:lpstr>
      <vt:lpstr>Initializer Lists</vt:lpstr>
      <vt:lpstr>PowerPoint Presentation</vt:lpstr>
      <vt:lpstr>PowerPoint Presentation</vt:lpstr>
      <vt:lpstr>2D arrays</vt:lpstr>
      <vt:lpstr>Two-Dimensional Arrays</vt:lpstr>
      <vt:lpstr>Two-Dimensional Arrays</vt:lpstr>
      <vt:lpstr>PowerPoint Presentation</vt:lpstr>
      <vt:lpstr>PowerPoint Presentation</vt:lpstr>
      <vt:lpstr>Example</vt:lpstr>
      <vt:lpstr>Example</vt:lpstr>
      <vt:lpstr>Example</vt:lpstr>
      <vt:lpstr>PowerPoint Presentation</vt:lpstr>
      <vt:lpstr>Example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</cp:lastModifiedBy>
  <cp:revision>476</cp:revision>
  <dcterms:created xsi:type="dcterms:W3CDTF">2023-04-29T09:08:23Z</dcterms:created>
  <dcterms:modified xsi:type="dcterms:W3CDTF">2024-03-28T10:24:00Z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