
<file path=[Content_Types].xml><?xml version="1.0" encoding="utf-8"?>
<Types xmlns="http://schemas.openxmlformats.org/package/2006/content-types">
  <Default Extension="png" ContentType="image/png"/>
  <Default Extension="tmp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60"/>
  </p:notesMasterIdLst>
  <p:handoutMasterIdLst>
    <p:handoutMasterId r:id="rId61"/>
  </p:handoutMasterIdLst>
  <p:sldIdLst>
    <p:sldId id="303" r:id="rId5"/>
    <p:sldId id="313" r:id="rId6"/>
    <p:sldId id="638" r:id="rId7"/>
    <p:sldId id="637" r:id="rId8"/>
    <p:sldId id="642" r:id="rId9"/>
    <p:sldId id="643" r:id="rId10"/>
    <p:sldId id="644" r:id="rId11"/>
    <p:sldId id="645" r:id="rId12"/>
    <p:sldId id="646" r:id="rId13"/>
    <p:sldId id="647" r:id="rId14"/>
    <p:sldId id="648" r:id="rId15"/>
    <p:sldId id="649" r:id="rId16"/>
    <p:sldId id="652" r:id="rId17"/>
    <p:sldId id="650" r:id="rId18"/>
    <p:sldId id="651" r:id="rId19"/>
    <p:sldId id="685" r:id="rId20"/>
    <p:sldId id="653" r:id="rId21"/>
    <p:sldId id="654" r:id="rId22"/>
    <p:sldId id="655" r:id="rId23"/>
    <p:sldId id="656" r:id="rId24"/>
    <p:sldId id="657" r:id="rId25"/>
    <p:sldId id="658" r:id="rId26"/>
    <p:sldId id="660" r:id="rId27"/>
    <p:sldId id="659" r:id="rId28"/>
    <p:sldId id="661" r:id="rId29"/>
    <p:sldId id="662" r:id="rId30"/>
    <p:sldId id="663" r:id="rId31"/>
    <p:sldId id="664" r:id="rId32"/>
    <p:sldId id="666" r:id="rId33"/>
    <p:sldId id="667" r:id="rId34"/>
    <p:sldId id="668" r:id="rId35"/>
    <p:sldId id="669" r:id="rId36"/>
    <p:sldId id="670" r:id="rId37"/>
    <p:sldId id="671" r:id="rId38"/>
    <p:sldId id="672" r:id="rId39"/>
    <p:sldId id="674" r:id="rId40"/>
    <p:sldId id="673" r:id="rId41"/>
    <p:sldId id="675" r:id="rId42"/>
    <p:sldId id="686" r:id="rId43"/>
    <p:sldId id="676" r:id="rId44"/>
    <p:sldId id="678" r:id="rId45"/>
    <p:sldId id="679" r:id="rId46"/>
    <p:sldId id="680" r:id="rId47"/>
    <p:sldId id="681" r:id="rId48"/>
    <p:sldId id="682" r:id="rId49"/>
    <p:sldId id="683" r:id="rId50"/>
    <p:sldId id="639" r:id="rId51"/>
    <p:sldId id="640" r:id="rId52"/>
    <p:sldId id="684" r:id="rId53"/>
    <p:sldId id="641" r:id="rId54"/>
    <p:sldId id="687" r:id="rId55"/>
    <p:sldId id="689" r:id="rId56"/>
    <p:sldId id="690" r:id="rId57"/>
    <p:sldId id="541" r:id="rId58"/>
    <p:sldId id="349" r:id="rId5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313"/>
            <p14:sldId id="638"/>
            <p14:sldId id="637"/>
            <p14:sldId id="642"/>
            <p14:sldId id="643"/>
            <p14:sldId id="644"/>
            <p14:sldId id="645"/>
            <p14:sldId id="646"/>
            <p14:sldId id="647"/>
            <p14:sldId id="648"/>
            <p14:sldId id="649"/>
            <p14:sldId id="652"/>
            <p14:sldId id="650"/>
            <p14:sldId id="651"/>
            <p14:sldId id="685"/>
            <p14:sldId id="653"/>
            <p14:sldId id="654"/>
            <p14:sldId id="655"/>
            <p14:sldId id="656"/>
            <p14:sldId id="657"/>
            <p14:sldId id="658"/>
            <p14:sldId id="660"/>
            <p14:sldId id="659"/>
            <p14:sldId id="661"/>
            <p14:sldId id="662"/>
            <p14:sldId id="663"/>
            <p14:sldId id="664"/>
            <p14:sldId id="666"/>
            <p14:sldId id="667"/>
            <p14:sldId id="668"/>
            <p14:sldId id="669"/>
            <p14:sldId id="670"/>
            <p14:sldId id="671"/>
            <p14:sldId id="672"/>
            <p14:sldId id="674"/>
            <p14:sldId id="673"/>
            <p14:sldId id="675"/>
            <p14:sldId id="686"/>
            <p14:sldId id="676"/>
            <p14:sldId id="678"/>
            <p14:sldId id="679"/>
            <p14:sldId id="680"/>
            <p14:sldId id="681"/>
            <p14:sldId id="682"/>
            <p14:sldId id="683"/>
            <p14:sldId id="639"/>
            <p14:sldId id="640"/>
            <p14:sldId id="684"/>
            <p14:sldId id="641"/>
            <p14:sldId id="687"/>
            <p14:sldId id="689"/>
            <p14:sldId id="690"/>
            <p14:sldId id="54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58221"/>
    <a:srgbClr val="2D3956"/>
    <a:srgbClr val="203E5F"/>
    <a:srgbClr val="FFD200"/>
    <a:srgbClr val="000000"/>
    <a:srgbClr val="669BBC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7BC93F9-E892-4872-A8BD-41BAB8B3D52D}" v="25" dt="2025-12-02T10:44:59.30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147" autoAdjust="0"/>
    <p:restoredTop sz="96912" autoAdjust="0"/>
  </p:normalViewPr>
  <p:slideViewPr>
    <p:cSldViewPr snapToGrid="0">
      <p:cViewPr varScale="1">
        <p:scale>
          <a:sx n="70" d="100"/>
          <a:sy n="70" d="100"/>
        </p:scale>
        <p:origin x="978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61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notesMaster" Target="notesMasters/notesMaster1.xml"/><Relationship Id="rId65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microsoft.com/office/2015/10/relationships/revisionInfo" Target="revisionInfo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bdullah Halawany" userId="b8d88bfd37abc77a" providerId="LiveId" clId="{E2EB3595-FD6D-4EAC-A2C0-465A3842CB5C}"/>
    <pc:docChg chg="undo custSel addSld delSld modSld modSection">
      <pc:chgData name="Abdullah Halawany" userId="b8d88bfd37abc77a" providerId="LiveId" clId="{E2EB3595-FD6D-4EAC-A2C0-465A3842CB5C}" dt="2025-12-02T10:44:59.302" v="126"/>
      <pc:docMkLst>
        <pc:docMk/>
      </pc:docMkLst>
      <pc:sldChg chg="new del">
        <pc:chgData name="Abdullah Halawany" userId="b8d88bfd37abc77a" providerId="LiveId" clId="{E2EB3595-FD6D-4EAC-A2C0-465A3842CB5C}" dt="2025-12-02T08:46:46.004" v="1" actId="680"/>
        <pc:sldMkLst>
          <pc:docMk/>
          <pc:sldMk cId="75601320" sldId="687"/>
        </pc:sldMkLst>
      </pc:sldChg>
      <pc:sldChg chg="addSp delSp modSp add mod modTransition">
        <pc:chgData name="Abdullah Halawany" userId="b8d88bfd37abc77a" providerId="LiveId" clId="{E2EB3595-FD6D-4EAC-A2C0-465A3842CB5C}" dt="2025-12-02T10:44:59.302" v="126"/>
        <pc:sldMkLst>
          <pc:docMk/>
          <pc:sldMk cId="2108550738" sldId="687"/>
        </pc:sldMkLst>
        <pc:spChg chg="add mod">
          <ac:chgData name="Abdullah Halawany" userId="b8d88bfd37abc77a" providerId="LiveId" clId="{E2EB3595-FD6D-4EAC-A2C0-465A3842CB5C}" dt="2025-12-02T10:13:10.393" v="119" actId="1076"/>
          <ac:spMkLst>
            <pc:docMk/>
            <pc:sldMk cId="2108550738" sldId="687"/>
            <ac:spMk id="2" creationId="{72310473-2B97-E225-84CD-AEFECF5BACE5}"/>
          </ac:spMkLst>
        </pc:spChg>
        <pc:spChg chg="mod">
          <ac:chgData name="Abdullah Halawany" userId="b8d88bfd37abc77a" providerId="LiveId" clId="{E2EB3595-FD6D-4EAC-A2C0-465A3842CB5C}" dt="2025-12-02T08:47:00.131" v="3" actId="20577"/>
          <ac:spMkLst>
            <pc:docMk/>
            <pc:sldMk cId="2108550738" sldId="687"/>
            <ac:spMk id="10" creationId="{CDB44A40-D26E-CE6F-6CCC-99208BF3BE1F}"/>
          </ac:spMkLst>
        </pc:spChg>
        <pc:spChg chg="mod">
          <ac:chgData name="Abdullah Halawany" userId="b8d88bfd37abc77a" providerId="LiveId" clId="{E2EB3595-FD6D-4EAC-A2C0-465A3842CB5C}" dt="2025-12-02T10:12:32.503" v="109" actId="20577"/>
          <ac:spMkLst>
            <pc:docMk/>
            <pc:sldMk cId="2108550738" sldId="687"/>
            <ac:spMk id="14" creationId="{FEDBD919-ADD5-6B9C-0144-508A5DBDE61B}"/>
          </ac:spMkLst>
        </pc:spChg>
        <pc:spChg chg="mod">
          <ac:chgData name="Abdullah Halawany" userId="b8d88bfd37abc77a" providerId="LiveId" clId="{E2EB3595-FD6D-4EAC-A2C0-465A3842CB5C}" dt="2025-12-02T09:01:32.818" v="8"/>
          <ac:spMkLst>
            <pc:docMk/>
            <pc:sldMk cId="2108550738" sldId="687"/>
            <ac:spMk id="15" creationId="{4D679078-4E4E-51A8-2076-4F7050A26B81}"/>
          </ac:spMkLst>
        </pc:spChg>
        <pc:picChg chg="add del mod">
          <ac:chgData name="Abdullah Halawany" userId="b8d88bfd37abc77a" providerId="LiveId" clId="{E2EB3595-FD6D-4EAC-A2C0-465A3842CB5C}" dt="2025-12-02T10:44:52.727" v="125"/>
          <ac:picMkLst>
            <pc:docMk/>
            <pc:sldMk cId="2108550738" sldId="687"/>
            <ac:picMk id="6" creationId="{CFEFCDE2-D817-EB9A-653D-E9DD40A0C32E}"/>
          </ac:picMkLst>
        </pc:picChg>
      </pc:sldChg>
      <pc:sldChg chg="addSp modSp add del mod">
        <pc:chgData name="Abdullah Halawany" userId="b8d88bfd37abc77a" providerId="LiveId" clId="{E2EB3595-FD6D-4EAC-A2C0-465A3842CB5C}" dt="2025-12-02T10:13:15.261" v="120" actId="47"/>
        <pc:sldMkLst>
          <pc:docMk/>
          <pc:sldMk cId="3743792667" sldId="688"/>
        </pc:sldMkLst>
        <pc:spChg chg="add mod">
          <ac:chgData name="Abdullah Halawany" userId="b8d88bfd37abc77a" providerId="LiveId" clId="{E2EB3595-FD6D-4EAC-A2C0-465A3842CB5C}" dt="2025-12-02T10:10:50.352" v="95" actId="2710"/>
          <ac:spMkLst>
            <pc:docMk/>
            <pc:sldMk cId="3743792667" sldId="688"/>
            <ac:spMk id="2" creationId="{4A04F464-E815-7E03-1D10-DC0BFC8EA73D}"/>
          </ac:spMkLst>
        </pc:spChg>
        <pc:spChg chg="mod">
          <ac:chgData name="Abdullah Halawany" userId="b8d88bfd37abc77a" providerId="LiveId" clId="{E2EB3595-FD6D-4EAC-A2C0-465A3842CB5C}" dt="2025-12-02T10:10:30.760" v="94" actId="2710"/>
          <ac:spMkLst>
            <pc:docMk/>
            <pc:sldMk cId="3743792667" sldId="688"/>
            <ac:spMk id="14" creationId="{0FC1F153-9927-AFD8-5DBD-49821DAA0D39}"/>
          </ac:spMkLst>
        </pc:spChg>
        <pc:spChg chg="mod">
          <ac:chgData name="Abdullah Halawany" userId="b8d88bfd37abc77a" providerId="LiveId" clId="{E2EB3595-FD6D-4EAC-A2C0-465A3842CB5C}" dt="2025-12-02T09:13:01.522" v="24"/>
          <ac:spMkLst>
            <pc:docMk/>
            <pc:sldMk cId="3743792667" sldId="688"/>
            <ac:spMk id="15" creationId="{123D0222-3F71-2774-7DC8-AB824240BDCD}"/>
          </ac:spMkLst>
        </pc:spChg>
      </pc:sldChg>
      <pc:sldChg chg="modSp add mod">
        <pc:chgData name="Abdullah Halawany" userId="b8d88bfd37abc77a" providerId="LiveId" clId="{E2EB3595-FD6D-4EAC-A2C0-465A3842CB5C}" dt="2025-12-02T09:18:47.901" v="64" actId="207"/>
        <pc:sldMkLst>
          <pc:docMk/>
          <pc:sldMk cId="4284379530" sldId="689"/>
        </pc:sldMkLst>
        <pc:spChg chg="mod">
          <ac:chgData name="Abdullah Halawany" userId="b8d88bfd37abc77a" providerId="LiveId" clId="{E2EB3595-FD6D-4EAC-A2C0-465A3842CB5C}" dt="2025-12-02T09:18:47.901" v="64" actId="207"/>
          <ac:spMkLst>
            <pc:docMk/>
            <pc:sldMk cId="4284379530" sldId="689"/>
            <ac:spMk id="2" creationId="{DDB468C5-8F6D-9C66-9D11-33E6522E6F88}"/>
          </ac:spMkLst>
        </pc:spChg>
      </pc:sldChg>
      <pc:sldChg chg="addSp delSp modSp add mod">
        <pc:chgData name="Abdullah Halawany" userId="b8d88bfd37abc77a" providerId="LiveId" clId="{E2EB3595-FD6D-4EAC-A2C0-465A3842CB5C}" dt="2025-12-02T10:13:27.364" v="122" actId="20577"/>
        <pc:sldMkLst>
          <pc:docMk/>
          <pc:sldMk cId="1698674009" sldId="690"/>
        </pc:sldMkLst>
        <pc:spChg chg="add del mod">
          <ac:chgData name="Abdullah Halawany" userId="b8d88bfd37abc77a" providerId="LiveId" clId="{E2EB3595-FD6D-4EAC-A2C0-465A3842CB5C}" dt="2025-12-02T09:21:40.108" v="93" actId="255"/>
          <ac:spMkLst>
            <pc:docMk/>
            <pc:sldMk cId="1698674009" sldId="690"/>
            <ac:spMk id="2" creationId="{C3569AB0-D3EC-49C9-D766-8F47C79CAF5A}"/>
          </ac:spMkLst>
        </pc:spChg>
        <pc:spChg chg="add">
          <ac:chgData name="Abdullah Halawany" userId="b8d88bfd37abc77a" providerId="LiveId" clId="{E2EB3595-FD6D-4EAC-A2C0-465A3842CB5C}" dt="2025-12-02T09:19:33.291" v="66"/>
          <ac:spMkLst>
            <pc:docMk/>
            <pc:sldMk cId="1698674009" sldId="690"/>
            <ac:spMk id="3" creationId="{F7A0EF90-EFA9-D95E-5F70-13F59BC77FAE}"/>
          </ac:spMkLst>
        </pc:spChg>
        <pc:spChg chg="add">
          <ac:chgData name="Abdullah Halawany" userId="b8d88bfd37abc77a" providerId="LiveId" clId="{E2EB3595-FD6D-4EAC-A2C0-465A3842CB5C}" dt="2025-12-02T09:19:38.091" v="68"/>
          <ac:spMkLst>
            <pc:docMk/>
            <pc:sldMk cId="1698674009" sldId="690"/>
            <ac:spMk id="4" creationId="{F4AF86F2-7769-7B34-A6B0-5E94631AFA66}"/>
          </ac:spMkLst>
        </pc:spChg>
        <pc:spChg chg="add mod">
          <ac:chgData name="Abdullah Halawany" userId="b8d88bfd37abc77a" providerId="LiveId" clId="{E2EB3595-FD6D-4EAC-A2C0-465A3842CB5C}" dt="2025-12-02T09:19:40.266" v="70"/>
          <ac:spMkLst>
            <pc:docMk/>
            <pc:sldMk cId="1698674009" sldId="690"/>
            <ac:spMk id="5" creationId="{43AA4842-D3AA-0223-C591-DBD273CBE455}"/>
          </ac:spMkLst>
        </pc:spChg>
        <pc:spChg chg="mod">
          <ac:chgData name="Abdullah Halawany" userId="b8d88bfd37abc77a" providerId="LiveId" clId="{E2EB3595-FD6D-4EAC-A2C0-465A3842CB5C}" dt="2025-12-02T09:21:21.287" v="89" actId="2710"/>
          <ac:spMkLst>
            <pc:docMk/>
            <pc:sldMk cId="1698674009" sldId="690"/>
            <ac:spMk id="14" creationId="{9E27A406-645A-8CA1-D535-6F8A71F0C691}"/>
          </ac:spMkLst>
        </pc:spChg>
        <pc:spChg chg="mod">
          <ac:chgData name="Abdullah Halawany" userId="b8d88bfd37abc77a" providerId="LiveId" clId="{E2EB3595-FD6D-4EAC-A2C0-465A3842CB5C}" dt="2025-12-02T10:13:27.364" v="122" actId="20577"/>
          <ac:spMkLst>
            <pc:docMk/>
            <pc:sldMk cId="1698674009" sldId="690"/>
            <ac:spMk id="15" creationId="{F5C9FA58-92E9-2AA8-FB50-47F840442EB4}"/>
          </ac:spMkLst>
        </pc:sp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NULL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7667733873812472"/>
          <c:y val="0.10326311441553077"/>
          <c:w val="0.78852134513937466"/>
          <c:h val="0.65885281997742851"/>
        </c:manualLayout>
      </c:layout>
      <c:barChart>
        <c:barDir val="col"/>
        <c:grouping val="clustered"/>
        <c:varyColors val="0"/>
        <c:ser>
          <c:idx val="0"/>
          <c:order val="0"/>
          <c:tx>
            <c:v>Baseline Cost</c:v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ar-EG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Lit>
              <c:ptCount val="20"/>
              <c:pt idx="0">
                <c:v>Need survey</c:v>
              </c:pt>
              <c:pt idx="1">
                <c:v>Set product specs</c:v>
              </c:pt>
              <c:pt idx="2">
                <c:v>Shelf life report</c:v>
              </c:pt>
              <c:pt idx="3">
                <c:v>Nutrition report</c:v>
              </c:pt>
              <c:pt idx="4">
                <c:v>R&amp;D Development</c:v>
              </c:pt>
              <c:pt idx="5">
                <c:v>Secure fruit suppliers</c:v>
              </c:pt>
              <c:pt idx="6">
                <c:v>Equipment rehab</c:v>
              </c:pt>
              <c:pt idx="7">
                <c:v>Production trials</c:v>
              </c:pt>
              <c:pt idx="8">
                <c:v>Quality trials</c:v>
              </c:pt>
              <c:pt idx="9">
                <c:v>Quality metrics</c:v>
              </c:pt>
              <c:pt idx="10">
                <c:v>Quality training</c:v>
              </c:pt>
              <c:pt idx="11">
                <c:v>Initial Production Begin</c:v>
              </c:pt>
              <c:pt idx="12">
                <c:v>Market testing</c:v>
              </c:pt>
              <c:pt idx="13">
                <c:v>Package design</c:v>
              </c:pt>
              <c:pt idx="14">
                <c:v>Select distributors</c:v>
              </c:pt>
              <c:pt idx="15">
                <c:v>Complete FDA certification</c:v>
              </c:pt>
              <c:pt idx="16">
                <c:v>Register trademark</c:v>
              </c:pt>
              <c:pt idx="17">
                <c:v>Product legally Registered</c:v>
              </c:pt>
              <c:pt idx="18">
                <c:v>Prepare product launch</c:v>
              </c:pt>
              <c:pt idx="19">
                <c:v>Project completed</c:v>
              </c:pt>
            </c:strLit>
          </c:cat>
          <c:val>
            <c:numLit>
              <c:formatCode>\$#,##0.00</c:formatCode>
              <c:ptCount val="20"/>
              <c:pt idx="0">
                <c:v>64000</c:v>
              </c:pt>
              <c:pt idx="1">
                <c:v>57600.000000000007</c:v>
              </c:pt>
              <c:pt idx="2">
                <c:v>19200.000000000004</c:v>
              </c:pt>
              <c:pt idx="3">
                <c:v>9600.0000000000018</c:v>
              </c:pt>
              <c:pt idx="4">
                <c:v>0</c:v>
              </c:pt>
              <c:pt idx="5">
                <c:v>9600.0000000000018</c:v>
              </c:pt>
              <c:pt idx="6">
                <c:v>528000</c:v>
              </c:pt>
              <c:pt idx="7">
                <c:v>235200</c:v>
              </c:pt>
              <c:pt idx="8">
                <c:v>86400</c:v>
              </c:pt>
              <c:pt idx="9">
                <c:v>12000.000000000002</c:v>
              </c:pt>
              <c:pt idx="10">
                <c:v>136800</c:v>
              </c:pt>
              <c:pt idx="11">
                <c:v>0</c:v>
              </c:pt>
              <c:pt idx="12">
                <c:v>96000</c:v>
              </c:pt>
              <c:pt idx="13">
                <c:v>31200</c:v>
              </c:pt>
              <c:pt idx="14">
                <c:v>80000.000000000015</c:v>
              </c:pt>
              <c:pt idx="15">
                <c:v>43200</c:v>
              </c:pt>
              <c:pt idx="16">
                <c:v>14400</c:v>
              </c:pt>
              <c:pt idx="17">
                <c:v>0</c:v>
              </c:pt>
              <c:pt idx="18">
                <c:v>268800</c:v>
              </c:pt>
              <c:pt idx="19">
                <c:v>0</c:v>
              </c:pt>
            </c:numLit>
          </c:val>
          <c:extLst>
            <c:ext xmlns:c16="http://schemas.microsoft.com/office/drawing/2014/chart" uri="{C3380CC4-5D6E-409C-BE32-E72D297353CC}">
              <c16:uniqueId val="{00000000-BDAA-40C0-B24C-0911EB561F2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69"/>
        <c:axId val="185102560"/>
        <c:axId val="108188656"/>
      </c:barChart>
      <c:catAx>
        <c:axId val="1851025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ar-EG"/>
          </a:p>
        </c:txPr>
        <c:crossAx val="108188656"/>
        <c:crosses val="autoZero"/>
        <c:auto val="1"/>
        <c:lblAlgn val="ctr"/>
        <c:lblOffset val="100"/>
        <c:noMultiLvlLbl val="0"/>
      </c:catAx>
      <c:valAx>
        <c:axId val="1081886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\$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ar-EG"/>
          </a:p>
        </c:txPr>
        <c:crossAx val="185102560"/>
        <c:crosses val="autoZero"/>
        <c:crossBetween val="between"/>
      </c:valAx>
      <c:spPr>
        <a:noFill/>
        <a:ln>
          <a:noFill/>
        </a:ln>
        <a:effectLst/>
      </c:spPr>
      <c:extLst/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ar-EG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ar-EG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2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B71BC6C-1DC7-4D16-A3CC-8F6A927E9A6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8CC7B93-9F82-4042-A1CD-FD418701A725}">
      <dgm:prSet custT="1"/>
      <dgm:spPr/>
      <dgm:t>
        <a:bodyPr/>
        <a:lstStyle/>
        <a:p>
          <a:pPr>
            <a:lnSpc>
              <a:spcPct val="150000"/>
            </a:lnSpc>
          </a:pPr>
          <a:r>
            <a:rPr lang="en-US" altLang="en-US" sz="2400" b="1" dirty="0"/>
            <a:t>MS Project as a Tool for Resources and Time Management</a:t>
          </a:r>
          <a:endParaRPr lang="ar-EG" altLang="en-US" sz="2400" b="1" dirty="0"/>
        </a:p>
      </dgm:t>
    </dgm:pt>
    <dgm:pt modelId="{236776CA-0BCB-423D-922E-906E1564C4D7}" type="parTrans" cxnId="{D9BF79C3-3101-45EA-B7EA-E56F3F562678}">
      <dgm:prSet/>
      <dgm:spPr/>
      <dgm:t>
        <a:bodyPr/>
        <a:lstStyle/>
        <a:p>
          <a:pPr>
            <a:lnSpc>
              <a:spcPct val="150000"/>
            </a:lnSpc>
          </a:pPr>
          <a:endParaRPr lang="en-US" sz="2400"/>
        </a:p>
      </dgm:t>
    </dgm:pt>
    <dgm:pt modelId="{834D3694-29DE-42DE-BFEC-8DB79937CD0C}" type="sibTrans" cxnId="{D9BF79C3-3101-45EA-B7EA-E56F3F562678}">
      <dgm:prSet/>
      <dgm:spPr/>
      <dgm:t>
        <a:bodyPr/>
        <a:lstStyle/>
        <a:p>
          <a:pPr>
            <a:lnSpc>
              <a:spcPct val="150000"/>
            </a:lnSpc>
          </a:pPr>
          <a:endParaRPr lang="en-US" sz="2400"/>
        </a:p>
      </dgm:t>
    </dgm:pt>
    <dgm:pt modelId="{369CF301-F8D8-451A-8A2B-048857B536D1}">
      <dgm:prSet custT="1"/>
      <dgm:spPr/>
      <dgm:t>
        <a:bodyPr/>
        <a:lstStyle/>
        <a:p>
          <a:pPr rtl="0">
            <a:lnSpc>
              <a:spcPct val="150000"/>
            </a:lnSpc>
            <a:spcAft>
              <a:spcPts val="600"/>
            </a:spcAft>
          </a:pPr>
          <a:r>
            <a:rPr lang="en-US" sz="24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MS Project 2019 Overview</a:t>
          </a:r>
          <a:endParaRPr lang="en-US" sz="2400" b="0" dirty="0">
            <a:latin typeface="+mn-lt"/>
          </a:endParaRPr>
        </a:p>
      </dgm:t>
    </dgm:pt>
    <dgm:pt modelId="{DCA72BCD-BAD7-4BE7-A543-23593EA93C82}" type="parTrans" cxnId="{724C0310-3239-494F-BBBC-EEAC2142521E}">
      <dgm:prSet/>
      <dgm:spPr/>
      <dgm:t>
        <a:bodyPr/>
        <a:lstStyle/>
        <a:p>
          <a:pPr>
            <a:lnSpc>
              <a:spcPct val="150000"/>
            </a:lnSpc>
          </a:pPr>
          <a:endParaRPr lang="en-US"/>
        </a:p>
      </dgm:t>
    </dgm:pt>
    <dgm:pt modelId="{56FA8B9A-073D-4B0A-9C2B-4048E438613F}" type="sibTrans" cxnId="{724C0310-3239-494F-BBBC-EEAC2142521E}">
      <dgm:prSet/>
      <dgm:spPr/>
      <dgm:t>
        <a:bodyPr/>
        <a:lstStyle/>
        <a:p>
          <a:pPr>
            <a:lnSpc>
              <a:spcPct val="150000"/>
            </a:lnSpc>
          </a:pPr>
          <a:endParaRPr lang="en-US"/>
        </a:p>
      </dgm:t>
    </dgm:pt>
    <dgm:pt modelId="{1DE93205-D7EF-45A7-A692-F49A8C5F4E16}">
      <dgm:prSet custT="1"/>
      <dgm:spPr/>
      <dgm:t>
        <a:bodyPr/>
        <a:lstStyle/>
        <a:p>
          <a:pPr rtl="0">
            <a:lnSpc>
              <a:spcPct val="150000"/>
            </a:lnSpc>
          </a:pPr>
          <a:r>
            <a:rPr lang="en-US" sz="24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Set Project Calendar </a:t>
          </a:r>
          <a:endParaRPr lang="ar-EG" sz="240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 panose="020F0502020204030204"/>
            <a:ea typeface="+mn-ea"/>
            <a:cs typeface="+mn-cs"/>
          </a:endParaRPr>
        </a:p>
      </dgm:t>
    </dgm:pt>
    <dgm:pt modelId="{744823B1-E6F1-4B69-9035-046B01FC50F4}" type="parTrans" cxnId="{DB013A5D-C48D-4E38-89BB-56D2D622721A}">
      <dgm:prSet/>
      <dgm:spPr/>
      <dgm:t>
        <a:bodyPr/>
        <a:lstStyle/>
        <a:p>
          <a:pPr rtl="1">
            <a:lnSpc>
              <a:spcPct val="150000"/>
            </a:lnSpc>
          </a:pPr>
          <a:endParaRPr lang="ar-EG"/>
        </a:p>
      </dgm:t>
    </dgm:pt>
    <dgm:pt modelId="{B51AAE36-3309-4506-8241-64F5CE8A689C}" type="sibTrans" cxnId="{DB013A5D-C48D-4E38-89BB-56D2D622721A}">
      <dgm:prSet/>
      <dgm:spPr/>
      <dgm:t>
        <a:bodyPr/>
        <a:lstStyle/>
        <a:p>
          <a:pPr rtl="1">
            <a:lnSpc>
              <a:spcPct val="150000"/>
            </a:lnSpc>
          </a:pPr>
          <a:endParaRPr lang="ar-EG"/>
        </a:p>
      </dgm:t>
    </dgm:pt>
    <dgm:pt modelId="{AE964EA8-71C2-4C33-B715-B15CC1594DF9}">
      <dgm:prSet custT="1"/>
      <dgm:spPr/>
      <dgm:t>
        <a:bodyPr/>
        <a:lstStyle/>
        <a:p>
          <a:pPr rtl="0">
            <a:lnSpc>
              <a:spcPct val="150000"/>
            </a:lnSpc>
          </a:pPr>
          <a:r>
            <a:rPr lang="en-US" sz="24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WBS</a:t>
          </a:r>
          <a:endParaRPr lang="ar-EG" sz="240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 panose="020F0502020204030204"/>
            <a:ea typeface="+mn-ea"/>
            <a:cs typeface="+mn-cs"/>
          </a:endParaRPr>
        </a:p>
      </dgm:t>
    </dgm:pt>
    <dgm:pt modelId="{477C98BD-234B-4BD0-B51A-BDCEBCE04766}" type="parTrans" cxnId="{4E2DD658-614C-41BE-AC82-42106EE41DB0}">
      <dgm:prSet/>
      <dgm:spPr/>
      <dgm:t>
        <a:bodyPr/>
        <a:lstStyle/>
        <a:p>
          <a:pPr rtl="1">
            <a:lnSpc>
              <a:spcPct val="150000"/>
            </a:lnSpc>
          </a:pPr>
          <a:endParaRPr lang="ar-EG"/>
        </a:p>
      </dgm:t>
    </dgm:pt>
    <dgm:pt modelId="{0D6F8046-2321-4F24-8A14-EF139D38E367}" type="sibTrans" cxnId="{4E2DD658-614C-41BE-AC82-42106EE41DB0}">
      <dgm:prSet/>
      <dgm:spPr/>
      <dgm:t>
        <a:bodyPr/>
        <a:lstStyle/>
        <a:p>
          <a:pPr rtl="1">
            <a:lnSpc>
              <a:spcPct val="150000"/>
            </a:lnSpc>
          </a:pPr>
          <a:endParaRPr lang="ar-EG"/>
        </a:p>
      </dgm:t>
    </dgm:pt>
    <dgm:pt modelId="{E8DC7FCB-4B6D-4572-99D2-A77B14E7C271}">
      <dgm:prSet custT="1"/>
      <dgm:spPr/>
      <dgm:t>
        <a:bodyPr/>
        <a:lstStyle/>
        <a:p>
          <a:pPr rtl="0">
            <a:lnSpc>
              <a:spcPct val="150000"/>
            </a:lnSpc>
          </a:pPr>
          <a:r>
            <a:rPr lang="en-US" sz="24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Task Type </a:t>
          </a:r>
          <a:endParaRPr lang="ar-EG" sz="240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 panose="020F0502020204030204"/>
            <a:ea typeface="+mn-ea"/>
            <a:cs typeface="+mn-cs"/>
          </a:endParaRPr>
        </a:p>
      </dgm:t>
    </dgm:pt>
    <dgm:pt modelId="{D40B4D93-2714-4EBE-A168-60E1E756745F}" type="parTrans" cxnId="{CE0F6A27-D2B3-4FF1-BFE3-E326D9FBC38E}">
      <dgm:prSet/>
      <dgm:spPr/>
      <dgm:t>
        <a:bodyPr/>
        <a:lstStyle/>
        <a:p>
          <a:pPr rtl="1">
            <a:lnSpc>
              <a:spcPct val="150000"/>
            </a:lnSpc>
          </a:pPr>
          <a:endParaRPr lang="ar-EG"/>
        </a:p>
      </dgm:t>
    </dgm:pt>
    <dgm:pt modelId="{2E2CCC57-7B8D-4FB5-A8DF-BFD9E4B47C6B}" type="sibTrans" cxnId="{CE0F6A27-D2B3-4FF1-BFE3-E326D9FBC38E}">
      <dgm:prSet/>
      <dgm:spPr/>
      <dgm:t>
        <a:bodyPr/>
        <a:lstStyle/>
        <a:p>
          <a:pPr rtl="1">
            <a:lnSpc>
              <a:spcPct val="150000"/>
            </a:lnSpc>
          </a:pPr>
          <a:endParaRPr lang="ar-EG"/>
        </a:p>
      </dgm:t>
    </dgm:pt>
    <dgm:pt modelId="{E1BF476C-9E4B-4786-842F-734C317516A2}">
      <dgm:prSet custT="1"/>
      <dgm:spPr/>
      <dgm:t>
        <a:bodyPr/>
        <a:lstStyle/>
        <a:p>
          <a:pPr rtl="0">
            <a:lnSpc>
              <a:spcPct val="150000"/>
            </a:lnSpc>
          </a:pPr>
          <a:r>
            <a:rPr lang="en-US" sz="24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Add and Level Resources </a:t>
          </a:r>
          <a:endParaRPr lang="ar-EG" sz="240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 panose="020F0502020204030204"/>
            <a:ea typeface="+mn-ea"/>
            <a:cs typeface="+mn-cs"/>
          </a:endParaRPr>
        </a:p>
      </dgm:t>
    </dgm:pt>
    <dgm:pt modelId="{8152A2A4-718E-4DB7-8670-F7FFB3EAA076}" type="parTrans" cxnId="{EDB8ABDD-704F-4906-999F-44E15294BDB6}">
      <dgm:prSet/>
      <dgm:spPr/>
      <dgm:t>
        <a:bodyPr/>
        <a:lstStyle/>
        <a:p>
          <a:pPr rtl="1">
            <a:lnSpc>
              <a:spcPct val="150000"/>
            </a:lnSpc>
          </a:pPr>
          <a:endParaRPr lang="ar-EG"/>
        </a:p>
      </dgm:t>
    </dgm:pt>
    <dgm:pt modelId="{2D2DD41F-983D-475B-8350-BCD9AF4305F8}" type="sibTrans" cxnId="{EDB8ABDD-704F-4906-999F-44E15294BDB6}">
      <dgm:prSet/>
      <dgm:spPr/>
      <dgm:t>
        <a:bodyPr/>
        <a:lstStyle/>
        <a:p>
          <a:pPr rtl="1">
            <a:lnSpc>
              <a:spcPct val="150000"/>
            </a:lnSpc>
          </a:pPr>
          <a:endParaRPr lang="ar-EG"/>
        </a:p>
      </dgm:t>
    </dgm:pt>
    <dgm:pt modelId="{3F3047F9-45F8-4ADF-AAD5-FCDF6E2A8A76}">
      <dgm:prSet custT="1"/>
      <dgm:spPr/>
      <dgm:t>
        <a:bodyPr/>
        <a:lstStyle/>
        <a:p>
          <a:pPr rtl="0">
            <a:lnSpc>
              <a:spcPct val="150000"/>
            </a:lnSpc>
          </a:pPr>
          <a:r>
            <a:rPr lang="en-US" sz="24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Timeline</a:t>
          </a:r>
          <a:endParaRPr lang="ar-EG" sz="240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 panose="020F0502020204030204"/>
            <a:ea typeface="+mn-ea"/>
            <a:cs typeface="+mn-cs"/>
          </a:endParaRPr>
        </a:p>
      </dgm:t>
    </dgm:pt>
    <dgm:pt modelId="{3D33ACF1-6572-4452-9E60-44266791D222}" type="parTrans" cxnId="{E51B2E58-E8B8-4D8D-9FDC-25703ECA9256}">
      <dgm:prSet/>
      <dgm:spPr/>
      <dgm:t>
        <a:bodyPr/>
        <a:lstStyle/>
        <a:p>
          <a:pPr rtl="1">
            <a:lnSpc>
              <a:spcPct val="150000"/>
            </a:lnSpc>
          </a:pPr>
          <a:endParaRPr lang="ar-EG"/>
        </a:p>
      </dgm:t>
    </dgm:pt>
    <dgm:pt modelId="{18629F1A-742F-4E8E-AB90-520FBCBEA262}" type="sibTrans" cxnId="{E51B2E58-E8B8-4D8D-9FDC-25703ECA9256}">
      <dgm:prSet/>
      <dgm:spPr/>
      <dgm:t>
        <a:bodyPr/>
        <a:lstStyle/>
        <a:p>
          <a:pPr rtl="1">
            <a:lnSpc>
              <a:spcPct val="150000"/>
            </a:lnSpc>
          </a:pPr>
          <a:endParaRPr lang="ar-EG"/>
        </a:p>
      </dgm:t>
    </dgm:pt>
    <dgm:pt modelId="{10FBDB12-914E-4560-BD11-014D6EACA98D}">
      <dgm:prSet custT="1"/>
      <dgm:spPr/>
      <dgm:t>
        <a:bodyPr/>
        <a:lstStyle/>
        <a:p>
          <a:pPr rtl="0">
            <a:lnSpc>
              <a:spcPct val="150000"/>
            </a:lnSpc>
          </a:pPr>
          <a:r>
            <a:rPr lang="en-US" sz="24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Reports</a:t>
          </a:r>
          <a:endParaRPr lang="ar-EG" sz="24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 panose="020F0502020204030204"/>
            <a:ea typeface="+mn-ea"/>
            <a:cs typeface="+mn-cs"/>
          </a:endParaRPr>
        </a:p>
      </dgm:t>
    </dgm:pt>
    <dgm:pt modelId="{C3CD670C-9A02-4E11-B4FB-8738789D2C95}" type="parTrans" cxnId="{8F845C36-F908-407B-B19C-9C16319FF0CC}">
      <dgm:prSet/>
      <dgm:spPr/>
      <dgm:t>
        <a:bodyPr/>
        <a:lstStyle/>
        <a:p>
          <a:pPr rtl="1">
            <a:lnSpc>
              <a:spcPct val="150000"/>
            </a:lnSpc>
          </a:pPr>
          <a:endParaRPr lang="ar-EG"/>
        </a:p>
      </dgm:t>
    </dgm:pt>
    <dgm:pt modelId="{CF3B87B3-3A7C-4522-80D6-9AA171D13AEA}" type="sibTrans" cxnId="{8F845C36-F908-407B-B19C-9C16319FF0CC}">
      <dgm:prSet/>
      <dgm:spPr/>
      <dgm:t>
        <a:bodyPr/>
        <a:lstStyle/>
        <a:p>
          <a:pPr rtl="1">
            <a:lnSpc>
              <a:spcPct val="150000"/>
            </a:lnSpc>
          </a:pPr>
          <a:endParaRPr lang="ar-EG"/>
        </a:p>
      </dgm:t>
    </dgm:pt>
    <dgm:pt modelId="{09E8FE90-B015-4B8D-8DA9-FA66FFA6C6D6}" type="pres">
      <dgm:prSet presAssocID="{DB71BC6C-1DC7-4D16-A3CC-8F6A927E9A6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3AA10BE-60E7-4B26-B05A-3CB6405B4F49}" type="pres">
      <dgm:prSet presAssocID="{58CC7B93-9F82-4042-A1CD-FD418701A725}" presName="parentText" presStyleLbl="node1" presStyleIdx="0" presStyleCnt="1" custScaleY="102920" custLinFactNeighborY="-807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97CB477-63AF-4C54-A6C6-26EFE54EB411}" type="pres">
      <dgm:prSet presAssocID="{58CC7B93-9F82-4042-A1CD-FD418701A725}" presName="childText" presStyleLbl="revTx" presStyleIdx="0" presStyleCnt="1" custScaleY="11108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D56B06C-E5B3-4B56-B387-65AD8DDD3AA4}" type="presOf" srcId="{DB71BC6C-1DC7-4D16-A3CC-8F6A927E9A64}" destId="{09E8FE90-B015-4B8D-8DA9-FA66FFA6C6D6}" srcOrd="0" destOrd="0" presId="urn:microsoft.com/office/officeart/2005/8/layout/vList2"/>
    <dgm:cxn modelId="{CE0F6A27-D2B3-4FF1-BFE3-E326D9FBC38E}" srcId="{58CC7B93-9F82-4042-A1CD-FD418701A725}" destId="{E8DC7FCB-4B6D-4572-99D2-A77B14E7C271}" srcOrd="3" destOrd="0" parTransId="{D40B4D93-2714-4EBE-A168-60E1E756745F}" sibTransId="{2E2CCC57-7B8D-4FB5-A8DF-BFD9E4B47C6B}"/>
    <dgm:cxn modelId="{295AD330-F0F9-44C6-A1EB-78DDEE4488D5}" type="presOf" srcId="{10FBDB12-914E-4560-BD11-014D6EACA98D}" destId="{897CB477-63AF-4C54-A6C6-26EFE54EB411}" srcOrd="0" destOrd="6" presId="urn:microsoft.com/office/officeart/2005/8/layout/vList2"/>
    <dgm:cxn modelId="{724C0310-3239-494F-BBBC-EEAC2142521E}" srcId="{58CC7B93-9F82-4042-A1CD-FD418701A725}" destId="{369CF301-F8D8-451A-8A2B-048857B536D1}" srcOrd="0" destOrd="0" parTransId="{DCA72BCD-BAD7-4BE7-A543-23593EA93C82}" sibTransId="{56FA8B9A-073D-4B0A-9C2B-4048E438613F}"/>
    <dgm:cxn modelId="{8EA23806-1FCC-453C-B3D0-4F119B2771BB}" type="presOf" srcId="{58CC7B93-9F82-4042-A1CD-FD418701A725}" destId="{A3AA10BE-60E7-4B26-B05A-3CB6405B4F49}" srcOrd="0" destOrd="0" presId="urn:microsoft.com/office/officeart/2005/8/layout/vList2"/>
    <dgm:cxn modelId="{EDB8ABDD-704F-4906-999F-44E15294BDB6}" srcId="{58CC7B93-9F82-4042-A1CD-FD418701A725}" destId="{E1BF476C-9E4B-4786-842F-734C317516A2}" srcOrd="4" destOrd="0" parTransId="{8152A2A4-718E-4DB7-8670-F7FFB3EAA076}" sibTransId="{2D2DD41F-983D-475B-8350-BCD9AF4305F8}"/>
    <dgm:cxn modelId="{5FC225C6-6DF3-422B-AE6B-34F9D27DA293}" type="presOf" srcId="{369CF301-F8D8-451A-8A2B-048857B536D1}" destId="{897CB477-63AF-4C54-A6C6-26EFE54EB411}" srcOrd="0" destOrd="0" presId="urn:microsoft.com/office/officeart/2005/8/layout/vList2"/>
    <dgm:cxn modelId="{D9BF79C3-3101-45EA-B7EA-E56F3F562678}" srcId="{DB71BC6C-1DC7-4D16-A3CC-8F6A927E9A64}" destId="{58CC7B93-9F82-4042-A1CD-FD418701A725}" srcOrd="0" destOrd="0" parTransId="{236776CA-0BCB-423D-922E-906E1564C4D7}" sibTransId="{834D3694-29DE-42DE-BFEC-8DB79937CD0C}"/>
    <dgm:cxn modelId="{5D36B04F-1998-4893-9A43-DD100661759A}" type="presOf" srcId="{3F3047F9-45F8-4ADF-AAD5-FCDF6E2A8A76}" destId="{897CB477-63AF-4C54-A6C6-26EFE54EB411}" srcOrd="0" destOrd="5" presId="urn:microsoft.com/office/officeart/2005/8/layout/vList2"/>
    <dgm:cxn modelId="{DE4DF47B-D726-484D-8E09-658FA16E8E03}" type="presOf" srcId="{E1BF476C-9E4B-4786-842F-734C317516A2}" destId="{897CB477-63AF-4C54-A6C6-26EFE54EB411}" srcOrd="0" destOrd="4" presId="urn:microsoft.com/office/officeart/2005/8/layout/vList2"/>
    <dgm:cxn modelId="{4D8C1E32-B892-4FE0-BD49-490945BD8082}" type="presOf" srcId="{1DE93205-D7EF-45A7-A692-F49A8C5F4E16}" destId="{897CB477-63AF-4C54-A6C6-26EFE54EB411}" srcOrd="0" destOrd="1" presId="urn:microsoft.com/office/officeart/2005/8/layout/vList2"/>
    <dgm:cxn modelId="{8F845C36-F908-407B-B19C-9C16319FF0CC}" srcId="{58CC7B93-9F82-4042-A1CD-FD418701A725}" destId="{10FBDB12-914E-4560-BD11-014D6EACA98D}" srcOrd="6" destOrd="0" parTransId="{C3CD670C-9A02-4E11-B4FB-8738789D2C95}" sibTransId="{CF3B87B3-3A7C-4522-80D6-9AA171D13AEA}"/>
    <dgm:cxn modelId="{4E2DD658-614C-41BE-AC82-42106EE41DB0}" srcId="{58CC7B93-9F82-4042-A1CD-FD418701A725}" destId="{AE964EA8-71C2-4C33-B715-B15CC1594DF9}" srcOrd="2" destOrd="0" parTransId="{477C98BD-234B-4BD0-B51A-BDCEBCE04766}" sibTransId="{0D6F8046-2321-4F24-8A14-EF139D38E367}"/>
    <dgm:cxn modelId="{DB013A5D-C48D-4E38-89BB-56D2D622721A}" srcId="{58CC7B93-9F82-4042-A1CD-FD418701A725}" destId="{1DE93205-D7EF-45A7-A692-F49A8C5F4E16}" srcOrd="1" destOrd="0" parTransId="{744823B1-E6F1-4B69-9035-046B01FC50F4}" sibTransId="{B51AAE36-3309-4506-8241-64F5CE8A689C}"/>
    <dgm:cxn modelId="{E51B2E58-E8B8-4D8D-9FDC-25703ECA9256}" srcId="{58CC7B93-9F82-4042-A1CD-FD418701A725}" destId="{3F3047F9-45F8-4ADF-AAD5-FCDF6E2A8A76}" srcOrd="5" destOrd="0" parTransId="{3D33ACF1-6572-4452-9E60-44266791D222}" sibTransId="{18629F1A-742F-4E8E-AB90-520FBCBEA262}"/>
    <dgm:cxn modelId="{53C15BF3-4EBA-4D41-880E-98DFE9983F30}" type="presOf" srcId="{E8DC7FCB-4B6D-4572-99D2-A77B14E7C271}" destId="{897CB477-63AF-4C54-A6C6-26EFE54EB411}" srcOrd="0" destOrd="3" presId="urn:microsoft.com/office/officeart/2005/8/layout/vList2"/>
    <dgm:cxn modelId="{019C9166-F528-4AD4-AD0C-F7C39C84E40F}" type="presOf" srcId="{AE964EA8-71C2-4C33-B715-B15CC1594DF9}" destId="{897CB477-63AF-4C54-A6C6-26EFE54EB411}" srcOrd="0" destOrd="2" presId="urn:microsoft.com/office/officeart/2005/8/layout/vList2"/>
    <dgm:cxn modelId="{3681A7F7-4D1C-405E-B0CC-F94DFF22E549}" type="presParOf" srcId="{09E8FE90-B015-4B8D-8DA9-FA66FFA6C6D6}" destId="{A3AA10BE-60E7-4B26-B05A-3CB6405B4F49}" srcOrd="0" destOrd="0" presId="urn:microsoft.com/office/officeart/2005/8/layout/vList2"/>
    <dgm:cxn modelId="{60FD64C6-747D-4D5E-9764-E4312F016A9D}" type="presParOf" srcId="{09E8FE90-B015-4B8D-8DA9-FA66FFA6C6D6}" destId="{897CB477-63AF-4C54-A6C6-26EFE54EB411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AA10BE-60E7-4B26-B05A-3CB6405B4F49}">
      <dsp:nvSpPr>
        <dsp:cNvPr id="0" name=""/>
        <dsp:cNvSpPr/>
      </dsp:nvSpPr>
      <dsp:spPr>
        <a:xfrm>
          <a:off x="0" y="0"/>
          <a:ext cx="8288037" cy="67146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2400" b="1" kern="1200" dirty="0"/>
            <a:t>MS Project as a Tool for Resources and Time Management</a:t>
          </a:r>
          <a:endParaRPr lang="ar-EG" altLang="en-US" sz="2400" b="1" kern="1200" dirty="0"/>
        </a:p>
      </dsp:txBody>
      <dsp:txXfrm>
        <a:off x="32778" y="32778"/>
        <a:ext cx="8222481" cy="605908"/>
      </dsp:txXfrm>
    </dsp:sp>
    <dsp:sp modelId="{897CB477-63AF-4C54-A6C6-26EFE54EB411}">
      <dsp:nvSpPr>
        <dsp:cNvPr id="0" name=""/>
        <dsp:cNvSpPr/>
      </dsp:nvSpPr>
      <dsp:spPr>
        <a:xfrm>
          <a:off x="0" y="676125"/>
          <a:ext cx="8288037" cy="37079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3145" tIns="30480" rIns="170688" bIns="30480" numCol="1" spcCol="1270" anchor="t" anchorCtr="0">
          <a:noAutofit/>
        </a:bodyPr>
        <a:lstStyle/>
        <a:p>
          <a:pPr marL="228600" lvl="1" indent="-228600" algn="l" defTabSz="1066800" rtl="0">
            <a:lnSpc>
              <a:spcPct val="150000"/>
            </a:lnSpc>
            <a:spcBef>
              <a:spcPct val="0"/>
            </a:spcBef>
            <a:spcAft>
              <a:spcPts val="600"/>
            </a:spcAft>
            <a:buChar char="••"/>
          </a:pPr>
          <a:r>
            <a:rPr lang="en-US" sz="24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MS Project 2019 Overview</a:t>
          </a:r>
          <a:endParaRPr lang="en-US" sz="2400" b="0" kern="1200" dirty="0">
            <a:latin typeface="+mn-lt"/>
          </a:endParaRPr>
        </a:p>
        <a:p>
          <a:pPr marL="228600" lvl="1" indent="-228600" algn="l" defTabSz="1066800" rtl="0">
            <a:lnSpc>
              <a:spcPct val="15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4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Set Project Calendar </a:t>
          </a:r>
          <a:endParaRPr lang="ar-EG" sz="2400" kern="120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 panose="020F0502020204030204"/>
            <a:ea typeface="+mn-ea"/>
            <a:cs typeface="+mn-cs"/>
          </a:endParaRPr>
        </a:p>
        <a:p>
          <a:pPr marL="228600" lvl="1" indent="-228600" algn="l" defTabSz="1066800" rtl="0">
            <a:lnSpc>
              <a:spcPct val="15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4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WBS</a:t>
          </a:r>
          <a:endParaRPr lang="ar-EG" sz="2400" kern="120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 panose="020F0502020204030204"/>
            <a:ea typeface="+mn-ea"/>
            <a:cs typeface="+mn-cs"/>
          </a:endParaRPr>
        </a:p>
        <a:p>
          <a:pPr marL="228600" lvl="1" indent="-228600" algn="l" defTabSz="1066800" rtl="0">
            <a:lnSpc>
              <a:spcPct val="15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4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Task Type </a:t>
          </a:r>
          <a:endParaRPr lang="ar-EG" sz="2400" kern="120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 panose="020F0502020204030204"/>
            <a:ea typeface="+mn-ea"/>
            <a:cs typeface="+mn-cs"/>
          </a:endParaRPr>
        </a:p>
        <a:p>
          <a:pPr marL="228600" lvl="1" indent="-228600" algn="l" defTabSz="1066800" rtl="0">
            <a:lnSpc>
              <a:spcPct val="15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4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Add and Level Resources </a:t>
          </a:r>
          <a:endParaRPr lang="ar-EG" sz="2400" kern="120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 panose="020F0502020204030204"/>
            <a:ea typeface="+mn-ea"/>
            <a:cs typeface="+mn-cs"/>
          </a:endParaRPr>
        </a:p>
        <a:p>
          <a:pPr marL="228600" lvl="1" indent="-228600" algn="l" defTabSz="1066800" rtl="0">
            <a:lnSpc>
              <a:spcPct val="15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4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Timeline</a:t>
          </a:r>
          <a:endParaRPr lang="ar-EG" sz="2400" kern="120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 panose="020F0502020204030204"/>
            <a:ea typeface="+mn-ea"/>
            <a:cs typeface="+mn-cs"/>
          </a:endParaRPr>
        </a:p>
        <a:p>
          <a:pPr marL="228600" lvl="1" indent="-228600" algn="l" defTabSz="1066800" rtl="0">
            <a:lnSpc>
              <a:spcPct val="15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4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Reports</a:t>
          </a:r>
          <a:endParaRPr lang="ar-EG" sz="24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 panose="020F0502020204030204"/>
            <a:ea typeface="+mn-ea"/>
            <a:cs typeface="+mn-cs"/>
          </a:endParaRPr>
        </a:p>
      </dsp:txBody>
      <dsp:txXfrm>
        <a:off x="0" y="676125"/>
        <a:ext cx="8288037" cy="370791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5B6FC706-E8EF-458A-8580-A9C177A4B0CB}" type="datetimeFigureOut">
              <a:rPr lang="ar-EG" smtClean="0"/>
              <a:t>18/06/1447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F22E6FC6-1576-4886-A804-1176FBA857A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4462622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12/8/2025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486839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12/8/2025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  <p:sldLayoutId id="2147483665" r:id="rId14"/>
    <p:sldLayoutId id="2147483666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5.jpe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4.png"/><Relationship Id="rId9" Type="http://schemas.microsoft.com/office/2007/relationships/diagramDrawing" Target="../diagrams/drawin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m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tmp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tmp"/><Relationship Id="rId2" Type="http://schemas.openxmlformats.org/officeDocument/2006/relationships/image" Target="../media/image14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tm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tmp"/><Relationship Id="rId2" Type="http://schemas.openxmlformats.org/officeDocument/2006/relationships/image" Target="../media/image17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tm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tm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3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tmp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tm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4" Type="http://schemas.openxmlformats.org/officeDocument/2006/relationships/hyperlink" Target="https://support.microsoft.com/en-us/office/change-the-task-type-for-more-accurate-scheduling-b0b969ad-45bc-4e9e-8967-435587548a72" TargetMode="Externa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7.png"/><Relationship Id="rId4" Type="http://schemas.openxmlformats.org/officeDocument/2006/relationships/image" Target="../media/image4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48777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533641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Resources and Time Management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73825"/>
            <a:ext cx="3516608" cy="529167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10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84738" y="3803633"/>
            <a:ext cx="3531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PMG 605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4" y="6187539"/>
            <a:ext cx="66655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Eng. Abdullah Jameel Halawany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 txBox="1">
            <a:spLocks/>
          </p:cNvSpPr>
          <p:nvPr/>
        </p:nvSpPr>
        <p:spPr>
          <a:xfrm>
            <a:off x="6109251" y="4860186"/>
            <a:ext cx="5535062" cy="653691"/>
          </a:xfrm>
          <a:prstGeom prst="rect">
            <a:avLst/>
          </a:prstGeom>
        </p:spPr>
        <p:txBody>
          <a:bodyPr lIns="274320" tIns="91440" rIns="182880" bIns="9144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b="1" dirty="0">
                <a:latin typeface="+mn-lt"/>
              </a:rPr>
              <a:t>MS Project as a Tool for Resources and Time Management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2399" y="761292"/>
            <a:ext cx="52721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Session Outline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6683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66286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93319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7113" y="6323076"/>
            <a:ext cx="831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</a:t>
            </a:r>
          </a:p>
        </p:txBody>
      </p:sp>
      <p:graphicFrame>
        <p:nvGraphicFramePr>
          <p:cNvPr id="29" name="Content Placeholder 4">
            <a:extLst>
              <a:ext uri="{FF2B5EF4-FFF2-40B4-BE49-F238E27FC236}">
                <a16:creationId xmlns:a16="http://schemas.microsoft.com/office/drawing/2014/main" id="{6C25496F-2985-4181-9F4C-F2994AC5600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26358531"/>
              </p:ext>
            </p:extLst>
          </p:nvPr>
        </p:nvGraphicFramePr>
        <p:xfrm>
          <a:off x="3522728" y="1682959"/>
          <a:ext cx="8288037" cy="43886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135A2014-CD64-447A-A076-36A94BC62247}"/>
              </a:ext>
            </a:extLst>
          </p:cNvPr>
          <p:cNvSpPr txBox="1">
            <a:spLocks/>
          </p:cNvSpPr>
          <p:nvPr/>
        </p:nvSpPr>
        <p:spPr>
          <a:xfrm>
            <a:off x="11430000" y="6323076"/>
            <a:ext cx="758952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7" name="Picture 6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726FADB-4EB5-4838-AD09-E026344568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35" y="0"/>
            <a:ext cx="7039404" cy="6792201"/>
          </a:xfrm>
          <a:prstGeom prst="rect">
            <a:avLst/>
          </a:prstGeom>
        </p:spPr>
      </p:pic>
      <p:pic>
        <p:nvPicPr>
          <p:cNvPr id="10" name="Picture 9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4EC586D8-B2E1-4D18-9AC5-FC51674526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5510" y="2544372"/>
            <a:ext cx="6524913" cy="336769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4A6D102-D930-4EE8-A64D-E97C28CCB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4902" y="26043"/>
            <a:ext cx="4501730" cy="2478573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en-US" sz="2800" b="1" dirty="0">
                <a:solidFill>
                  <a:srgbClr val="00AEEF"/>
                </a:solidFill>
              </a:rPr>
              <a:t>Add A Holiday To The Project Calendar</a:t>
            </a:r>
          </a:p>
        </p:txBody>
      </p:sp>
    </p:spTree>
    <p:extLst>
      <p:ext uri="{BB962C8B-B14F-4D97-AF65-F5344CB8AC3E}">
        <p14:creationId xmlns:p14="http://schemas.microsoft.com/office/powerpoint/2010/main" val="38324393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430000" y="6323076"/>
            <a:ext cx="758952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9126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Create WBS codes in Project desktop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Content Placeholder 8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AF081D7F-9059-4EEB-8300-3D05D2BAE8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6156" y="1858052"/>
            <a:ext cx="7986643" cy="4481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372235"/>
      </p:ext>
    </p:extLst>
  </p:cSld>
  <p:clrMapOvr>
    <a:masterClrMapping/>
  </p:clrMapOvr>
  <p:transition spd="slow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430000" y="6323076"/>
            <a:ext cx="758952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473392" y="1085329"/>
            <a:ext cx="71657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Add A Milestone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48C985ED-545E-4394-A9C0-B8FF9F8990E0}"/>
              </a:ext>
            </a:extLst>
          </p:cNvPr>
          <p:cNvSpPr txBox="1">
            <a:spLocks/>
          </p:cNvSpPr>
          <p:nvPr/>
        </p:nvSpPr>
        <p:spPr>
          <a:xfrm>
            <a:off x="942308" y="2252870"/>
            <a:ext cx="10216022" cy="392409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sz="2400" dirty="0"/>
              <a:t>Before your project gets rolling, you will probably want to mark its major goals with milestones. </a:t>
            </a:r>
          </a:p>
          <a:p>
            <a:pPr>
              <a:lnSpc>
                <a:spcPct val="200000"/>
              </a:lnSpc>
            </a:pPr>
            <a:r>
              <a:rPr lang="en-US" sz="2400" dirty="0"/>
              <a:t>Create a milestone with zero duration</a:t>
            </a:r>
          </a:p>
          <a:p>
            <a:pPr>
              <a:lnSpc>
                <a:spcPct val="200000"/>
              </a:lnSpc>
            </a:pPr>
            <a:r>
              <a:rPr lang="en-US" sz="2400" dirty="0"/>
              <a:t>Add a milestone with a duration</a:t>
            </a:r>
          </a:p>
        </p:txBody>
      </p:sp>
    </p:spTree>
    <p:extLst>
      <p:ext uri="{BB962C8B-B14F-4D97-AF65-F5344CB8AC3E}">
        <p14:creationId xmlns:p14="http://schemas.microsoft.com/office/powerpoint/2010/main" val="1345321597"/>
      </p:ext>
    </p:extLst>
  </p:cSld>
  <p:clrMapOvr>
    <a:masterClrMapping/>
  </p:clrMapOvr>
  <p:transition spd="slow"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A6D102-D930-4EE8-A64D-E97C28CCB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19616" y="1728692"/>
            <a:ext cx="2871216" cy="4330732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en-US" sz="4000" b="1" dirty="0">
                <a:solidFill>
                  <a:srgbClr val="00AEEF"/>
                </a:solidFill>
              </a:rPr>
              <a:t>Create A Milestone With Zero Duration</a:t>
            </a:r>
          </a:p>
        </p:txBody>
      </p:sp>
      <p:pic>
        <p:nvPicPr>
          <p:cNvPr id="5" name="Content Placeholder 4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id="{A5C859C1-5D6D-440F-B5F0-44CAD26AAF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8" y="381053"/>
            <a:ext cx="8806566" cy="6095893"/>
          </a:xfrm>
        </p:spPr>
      </p:pic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135A2014-CD64-447A-A076-36A94BC62247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lang="en-US" sz="1600" dirty="0">
                <a:solidFill>
                  <a:srgbClr val="44546A"/>
                </a:solidFill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lang="en-US" sz="1600" smtClean="0">
                <a:solidFill>
                  <a:srgbClr val="44546A"/>
                </a:solidFill>
              </a:rPr>
              <a:pPr>
                <a:spcAft>
                  <a:spcPts val="600"/>
                </a:spcAft>
                <a:defRPr/>
              </a:pPr>
              <a:t>6</a:t>
            </a:fld>
            <a:endParaRPr lang="en-US" sz="1600" dirty="0">
              <a:solidFill>
                <a:srgbClr val="44546A"/>
              </a:solidFill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1030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A6D102-D930-4EE8-A64D-E97C28CCB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19616" y="1437148"/>
            <a:ext cx="2871216" cy="4355116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en-US" sz="4000" b="1" dirty="0">
                <a:solidFill>
                  <a:srgbClr val="00AEEF"/>
                </a:solidFill>
              </a:rPr>
              <a:t>Add A Milestone With A Duration</a:t>
            </a:r>
          </a:p>
        </p:txBody>
      </p: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135A2014-CD64-447A-A076-36A94BC62247}"/>
              </a:ext>
            </a:extLst>
          </p:cNvPr>
          <p:cNvSpPr txBox="1">
            <a:spLocks/>
          </p:cNvSpPr>
          <p:nvPr/>
        </p:nvSpPr>
        <p:spPr>
          <a:xfrm>
            <a:off x="11370364" y="6323076"/>
            <a:ext cx="818587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lang="en-US" sz="1600" dirty="0">
                <a:solidFill>
                  <a:srgbClr val="44546A"/>
                </a:solidFill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lang="en-US" sz="1600" smtClean="0">
                <a:solidFill>
                  <a:srgbClr val="44546A"/>
                </a:solidFill>
              </a:rPr>
              <a:pPr>
                <a:spcAft>
                  <a:spcPts val="600"/>
                </a:spcAft>
                <a:defRPr/>
              </a:pPr>
              <a:t>7</a:t>
            </a:fld>
            <a:endParaRPr lang="en-US" sz="1600" dirty="0">
              <a:solidFill>
                <a:srgbClr val="44546A"/>
              </a:solidFill>
            </a:endParaRPr>
          </a:p>
        </p:txBody>
      </p:sp>
      <p:pic>
        <p:nvPicPr>
          <p:cNvPr id="7" name="Content Placeholder 6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id="{61BCFFD9-3DFF-49FD-87DF-4DAE22281A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8" y="166109"/>
            <a:ext cx="8452502" cy="6647199"/>
          </a:xfrm>
        </p:spPr>
      </p:pic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8108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A6D102-D930-4EE8-A64D-E97C28CCB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06678" y="1728692"/>
            <a:ext cx="3156769" cy="3400616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en-US" sz="3600" b="1" dirty="0">
                <a:solidFill>
                  <a:srgbClr val="00AEEF"/>
                </a:solidFill>
              </a:rPr>
              <a:t>Level Resource Assignments</a:t>
            </a:r>
          </a:p>
        </p:txBody>
      </p: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135A2014-CD64-447A-A076-36A94BC62247}"/>
              </a:ext>
            </a:extLst>
          </p:cNvPr>
          <p:cNvSpPr txBox="1">
            <a:spLocks/>
          </p:cNvSpPr>
          <p:nvPr/>
        </p:nvSpPr>
        <p:spPr>
          <a:xfrm>
            <a:off x="11229975" y="6323076"/>
            <a:ext cx="958977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lang="en-US" sz="1600" dirty="0">
                <a:solidFill>
                  <a:srgbClr val="44546A"/>
                </a:solidFill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lang="en-US" sz="1600" smtClean="0">
                <a:solidFill>
                  <a:srgbClr val="44546A"/>
                </a:solidFill>
              </a:rPr>
              <a:pPr>
                <a:spcAft>
                  <a:spcPts val="600"/>
                </a:spcAft>
                <a:defRPr/>
              </a:pPr>
              <a:t>8</a:t>
            </a:fld>
            <a:endParaRPr lang="en-US" sz="1600" dirty="0">
              <a:solidFill>
                <a:srgbClr val="44546A"/>
              </a:solidFill>
            </a:endParaRPr>
          </a:p>
        </p:txBody>
      </p:sp>
      <p:pic>
        <p:nvPicPr>
          <p:cNvPr id="6" name="Content Placeholder 5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2306CD86-F4CF-49E2-8574-F023E00A6C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52" y="200121"/>
            <a:ext cx="7728769" cy="6390417"/>
          </a:xfrm>
        </p:spPr>
      </p:pic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8813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A6D102-D930-4EE8-A64D-E97C28CCB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66922" y="1728692"/>
            <a:ext cx="3196525" cy="3400616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en-US" sz="4800" b="1" dirty="0">
                <a:solidFill>
                  <a:srgbClr val="00AEEF"/>
                </a:solidFill>
              </a:rPr>
              <a:t>Modify Leveling Settings</a:t>
            </a:r>
          </a:p>
        </p:txBody>
      </p: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135A2014-CD64-447A-A076-36A94BC62247}"/>
              </a:ext>
            </a:extLst>
          </p:cNvPr>
          <p:cNvSpPr txBox="1">
            <a:spLocks/>
          </p:cNvSpPr>
          <p:nvPr/>
        </p:nvSpPr>
        <p:spPr>
          <a:xfrm>
            <a:off x="11335407" y="6323076"/>
            <a:ext cx="853545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lang="en-US" sz="1600" dirty="0">
                <a:solidFill>
                  <a:srgbClr val="44546A"/>
                </a:solidFill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lang="en-US" sz="1600" smtClean="0">
                <a:solidFill>
                  <a:srgbClr val="44546A"/>
                </a:solidFill>
              </a:rPr>
              <a:pPr>
                <a:spcAft>
                  <a:spcPts val="600"/>
                </a:spcAft>
                <a:defRPr/>
              </a:pPr>
              <a:t>9</a:t>
            </a:fld>
            <a:endParaRPr lang="en-US" sz="1600" dirty="0">
              <a:solidFill>
                <a:srgbClr val="44546A"/>
              </a:solidFill>
            </a:endParaRPr>
          </a:p>
        </p:txBody>
      </p:sp>
      <p:pic>
        <p:nvPicPr>
          <p:cNvPr id="7" name="Picture 6" descr="Text&#10;&#10;Description automatically generated">
            <a:extLst>
              <a:ext uri="{FF2B5EF4-FFF2-40B4-BE49-F238E27FC236}">
                <a16:creationId xmlns:a16="http://schemas.microsoft.com/office/drawing/2014/main" id="{37DF53A1-29C3-4650-9113-83E6DA54D1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52" y="141889"/>
            <a:ext cx="7702265" cy="6553830"/>
          </a:xfrm>
          <a:prstGeom prst="rect">
            <a:avLst/>
          </a:prstGeom>
        </p:spPr>
      </p:pic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585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A6D102-D930-4EE8-A64D-E97C28CCB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19930" y="1728692"/>
            <a:ext cx="3143517" cy="3400616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en-US" sz="4800" b="1" dirty="0">
                <a:solidFill>
                  <a:srgbClr val="00AEEF"/>
                </a:solidFill>
              </a:rPr>
              <a:t>Modify Leveling Settings</a:t>
            </a:r>
          </a:p>
        </p:txBody>
      </p: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135A2014-CD64-447A-A076-36A94BC62247}"/>
              </a:ext>
            </a:extLst>
          </p:cNvPr>
          <p:cNvSpPr txBox="1">
            <a:spLocks/>
          </p:cNvSpPr>
          <p:nvPr/>
        </p:nvSpPr>
        <p:spPr>
          <a:xfrm>
            <a:off x="11319641" y="6323076"/>
            <a:ext cx="86931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lang="en-US" sz="1600" dirty="0">
                <a:solidFill>
                  <a:srgbClr val="44546A"/>
                </a:solidFill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lang="en-US" sz="1600" smtClean="0">
                <a:solidFill>
                  <a:srgbClr val="44546A"/>
                </a:solidFill>
              </a:rPr>
              <a:pPr>
                <a:spcAft>
                  <a:spcPts val="600"/>
                </a:spcAft>
                <a:defRPr/>
              </a:pPr>
              <a:t>10</a:t>
            </a:fld>
            <a:endParaRPr lang="en-US" sz="1600" dirty="0">
              <a:solidFill>
                <a:srgbClr val="44546A"/>
              </a:solidFill>
            </a:endParaRPr>
          </a:p>
        </p:txBody>
      </p:sp>
      <p:pic>
        <p:nvPicPr>
          <p:cNvPr id="4" name="Picture 3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id="{D6C7BF5A-5E9D-4C19-9214-9DE36594AF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213" y="205498"/>
            <a:ext cx="7610404" cy="6447003"/>
          </a:xfrm>
          <a:prstGeom prst="rect">
            <a:avLst/>
          </a:prstGeom>
        </p:spPr>
      </p:pic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5282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A6D102-D930-4EE8-A64D-E97C28CCB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53669" y="1728692"/>
            <a:ext cx="3209777" cy="4074700"/>
          </a:xfrm>
        </p:spPr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en-US" b="1" dirty="0">
                <a:solidFill>
                  <a:srgbClr val="00AEEF"/>
                </a:solidFill>
              </a:rPr>
              <a:t>Some Tips You Can Use While Leveling</a:t>
            </a:r>
          </a:p>
        </p:txBody>
      </p: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135A2014-CD64-447A-A076-36A94BC62247}"/>
              </a:ext>
            </a:extLst>
          </p:cNvPr>
          <p:cNvSpPr txBox="1">
            <a:spLocks/>
          </p:cNvSpPr>
          <p:nvPr/>
        </p:nvSpPr>
        <p:spPr>
          <a:xfrm>
            <a:off x="11398469" y="6323076"/>
            <a:ext cx="790483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lang="en-US" sz="1600" dirty="0">
                <a:solidFill>
                  <a:srgbClr val="44546A"/>
                </a:solidFill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lang="en-US" sz="1600" smtClean="0">
                <a:solidFill>
                  <a:srgbClr val="44546A"/>
                </a:solidFill>
              </a:rPr>
              <a:pPr>
                <a:spcAft>
                  <a:spcPts val="600"/>
                </a:spcAft>
                <a:defRPr/>
              </a:pPr>
              <a:t>11</a:t>
            </a:fld>
            <a:endParaRPr lang="en-US" sz="1600" dirty="0">
              <a:solidFill>
                <a:srgbClr val="44546A"/>
              </a:solidFill>
            </a:endParaRPr>
          </a:p>
        </p:txBody>
      </p:sp>
      <p:pic>
        <p:nvPicPr>
          <p:cNvPr id="5" name="Picture 4" descr="Text&#10;&#10;Description automatically generated">
            <a:extLst>
              <a:ext uri="{FF2B5EF4-FFF2-40B4-BE49-F238E27FC236}">
                <a16:creationId xmlns:a16="http://schemas.microsoft.com/office/drawing/2014/main" id="{AF9911BE-1C70-403B-9CA2-D92EAEA916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334" y="245750"/>
            <a:ext cx="7617258" cy="6472823"/>
          </a:xfrm>
          <a:prstGeom prst="rect">
            <a:avLst/>
          </a:prstGeom>
        </p:spPr>
      </p:pic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2515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A6D102-D930-4EE8-A64D-E97C28CCB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82503" y="1728692"/>
            <a:ext cx="2980944" cy="4074700"/>
          </a:xfrm>
        </p:spPr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en-US" b="1" dirty="0">
                <a:solidFill>
                  <a:srgbClr val="00AEEF"/>
                </a:solidFill>
              </a:rPr>
              <a:t>Some Tips You Can Use While Leveling</a:t>
            </a:r>
          </a:p>
        </p:txBody>
      </p: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135A2014-CD64-447A-A076-36A94BC62247}"/>
              </a:ext>
            </a:extLst>
          </p:cNvPr>
          <p:cNvSpPr txBox="1">
            <a:spLocks/>
          </p:cNvSpPr>
          <p:nvPr/>
        </p:nvSpPr>
        <p:spPr>
          <a:xfrm>
            <a:off x="11430000" y="6323076"/>
            <a:ext cx="758952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lang="en-US" sz="1600" dirty="0">
                <a:solidFill>
                  <a:srgbClr val="44546A"/>
                </a:solidFill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lang="en-US" sz="1600" smtClean="0">
                <a:solidFill>
                  <a:srgbClr val="44546A"/>
                </a:solidFill>
              </a:rPr>
              <a:pPr>
                <a:spcAft>
                  <a:spcPts val="600"/>
                </a:spcAft>
                <a:defRPr/>
              </a:pPr>
              <a:t>12</a:t>
            </a:fld>
            <a:endParaRPr lang="en-US" sz="1600" dirty="0">
              <a:solidFill>
                <a:srgbClr val="44546A"/>
              </a:solidFill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E26EEA0-1D32-4571-8B89-DC044FDE6CEC}"/>
              </a:ext>
            </a:extLst>
          </p:cNvPr>
          <p:cNvGrpSpPr/>
          <p:nvPr/>
        </p:nvGrpSpPr>
        <p:grpSpPr>
          <a:xfrm>
            <a:off x="599089" y="145774"/>
            <a:ext cx="7365467" cy="6559825"/>
            <a:chOff x="599090" y="0"/>
            <a:chExt cx="6979116" cy="6858000"/>
          </a:xfrm>
        </p:grpSpPr>
        <p:pic>
          <p:nvPicPr>
            <p:cNvPr id="5" name="Picture 4" descr="Text&#10;&#10;Description automatically generated">
              <a:extLst>
                <a:ext uri="{FF2B5EF4-FFF2-40B4-BE49-F238E27FC236}">
                  <a16:creationId xmlns:a16="http://schemas.microsoft.com/office/drawing/2014/main" id="{AF9911BE-1C70-403B-9CA2-D92EAEA9166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0870"/>
            <a:stretch/>
          </p:blipFill>
          <p:spPr>
            <a:xfrm>
              <a:off x="599090" y="0"/>
              <a:ext cx="6979116" cy="541430"/>
            </a:xfrm>
            <a:prstGeom prst="rect">
              <a:avLst/>
            </a:prstGeom>
          </p:spPr>
        </p:pic>
        <p:pic>
          <p:nvPicPr>
            <p:cNvPr id="4" name="Picture 3" descr="Table&#10;&#10;Description automatically generated with low confidence">
              <a:extLst>
                <a:ext uri="{FF2B5EF4-FFF2-40B4-BE49-F238E27FC236}">
                  <a16:creationId xmlns:a16="http://schemas.microsoft.com/office/drawing/2014/main" id="{F8FD7DF2-3BF2-4C49-A5D4-D48BEAE572D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090"/>
            <a:stretch/>
          </p:blipFill>
          <p:spPr>
            <a:xfrm>
              <a:off x="599090" y="490514"/>
              <a:ext cx="6979116" cy="6367486"/>
            </a:xfrm>
            <a:prstGeom prst="rect">
              <a:avLst/>
            </a:prstGeom>
          </p:spPr>
        </p:pic>
      </p:grp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9184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430000" y="6323076"/>
            <a:ext cx="758952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473392" y="1085329"/>
            <a:ext cx="71657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The POM+ Project - Big Kola Company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Content Placeholder 6" descr="Table&#10;&#10;Description automatically generated">
            <a:extLst>
              <a:ext uri="{FF2B5EF4-FFF2-40B4-BE49-F238E27FC236}">
                <a16:creationId xmlns:a16="http://schemas.microsoft.com/office/drawing/2014/main" id="{14A48D39-0C3D-4B71-AA28-C8009B8475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43"/>
          <a:stretch/>
        </p:blipFill>
        <p:spPr>
          <a:xfrm>
            <a:off x="968812" y="2292626"/>
            <a:ext cx="9889112" cy="3774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625201"/>
      </p:ext>
    </p:extLst>
  </p:cSld>
  <p:clrMapOvr>
    <a:masterClrMapping/>
  </p:clrMapOvr>
  <p:transition spd="slow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A6D102-D930-4EE8-A64D-E97C28CCB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5775" y="268963"/>
            <a:ext cx="8639175" cy="1325563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00AEEF"/>
                </a:solidFill>
              </a:rPr>
              <a:t>The POM+ Project - Big Kola Company – Part 1</a:t>
            </a:r>
          </a:p>
        </p:txBody>
      </p:sp>
      <p:pic>
        <p:nvPicPr>
          <p:cNvPr id="10" name="Content Placeholder 9" descr="Graphical user interface, application&#10;&#10;Description automatically generated with medium confidence">
            <a:extLst>
              <a:ext uri="{FF2B5EF4-FFF2-40B4-BE49-F238E27FC236}">
                <a16:creationId xmlns:a16="http://schemas.microsoft.com/office/drawing/2014/main" id="{7BD204BB-0187-4EA6-9FD8-D68DC97FEC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872" y="2503238"/>
            <a:ext cx="5899003" cy="1713778"/>
          </a:xfrm>
        </p:spPr>
      </p:pic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135A2014-CD64-447A-A076-36A94BC62247}"/>
              </a:ext>
            </a:extLst>
          </p:cNvPr>
          <p:cNvSpPr txBox="1">
            <a:spLocks/>
          </p:cNvSpPr>
          <p:nvPr/>
        </p:nvSpPr>
        <p:spPr>
          <a:xfrm>
            <a:off x="11382703" y="6323076"/>
            <a:ext cx="80624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lang="en-US" sz="1600" dirty="0">
                <a:solidFill>
                  <a:srgbClr val="44546A"/>
                </a:solidFill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lang="en-US" sz="1600" smtClean="0">
                <a:solidFill>
                  <a:srgbClr val="44546A"/>
                </a:solidFill>
              </a:rPr>
              <a:pPr>
                <a:spcAft>
                  <a:spcPts val="600"/>
                </a:spcAft>
                <a:defRPr/>
              </a:pPr>
              <a:t>14</a:t>
            </a:fld>
            <a:endParaRPr lang="en-US" sz="1600" dirty="0">
              <a:solidFill>
                <a:srgbClr val="44546A"/>
              </a:solidFill>
            </a:endParaRPr>
          </a:p>
        </p:txBody>
      </p:sp>
      <p:pic>
        <p:nvPicPr>
          <p:cNvPr id="12" name="Picture 11" descr="Text&#10;&#10;Description automatically generated">
            <a:extLst>
              <a:ext uri="{FF2B5EF4-FFF2-40B4-BE49-F238E27FC236}">
                <a16:creationId xmlns:a16="http://schemas.microsoft.com/office/drawing/2014/main" id="{83CD54FC-58DF-437E-9F16-309B5BAEBE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104" y="1775791"/>
            <a:ext cx="3909392" cy="4959991"/>
          </a:xfrm>
          <a:prstGeom prst="rect">
            <a:avLst/>
          </a:prstGeom>
        </p:spPr>
      </p:pic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0597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430000" y="6323076"/>
            <a:ext cx="758952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473392" y="1085329"/>
            <a:ext cx="71657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The POM+ Project - Big Kola Company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48C985ED-545E-4394-A9C0-B8FF9F8990E0}"/>
              </a:ext>
            </a:extLst>
          </p:cNvPr>
          <p:cNvSpPr txBox="1">
            <a:spLocks/>
          </p:cNvSpPr>
          <p:nvPr/>
        </p:nvSpPr>
        <p:spPr>
          <a:xfrm>
            <a:off x="942308" y="2000139"/>
            <a:ext cx="10216022" cy="4511496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1313" indent="-341313" algn="just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Develop the WBS outline using the software available.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8FED40-9CC8-7BE7-8674-1E9D07E85F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79031" y="1776570"/>
            <a:ext cx="1850451" cy="4643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621042"/>
      </p:ext>
    </p:extLst>
  </p:cSld>
  <p:clrMapOvr>
    <a:masterClrMapping/>
  </p:clrMapOvr>
  <p:transition spd="slow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70DCAF-712A-2BA0-1159-BED2DA8E8B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BCE9F829-B4E3-76C2-BAD0-E616D21868D7}"/>
              </a:ext>
            </a:extLst>
          </p:cNvPr>
          <p:cNvSpPr txBox="1">
            <a:spLocks/>
          </p:cNvSpPr>
          <p:nvPr/>
        </p:nvSpPr>
        <p:spPr>
          <a:xfrm>
            <a:off x="11430000" y="6323076"/>
            <a:ext cx="758952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EDF1262-8C0D-71FB-2C7C-DB0286F8EA58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76769DF-A89F-40D8-71C0-8B595A50BA86}"/>
              </a:ext>
            </a:extLst>
          </p:cNvPr>
          <p:cNvSpPr txBox="1"/>
          <p:nvPr/>
        </p:nvSpPr>
        <p:spPr>
          <a:xfrm>
            <a:off x="2473392" y="1085329"/>
            <a:ext cx="71657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The POM+ Project - Big Kola Company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8035C7F-45AD-3B5E-2E28-360BCB916E5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824D9E0-1621-083F-E285-0DEE463ED30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6B79259-0397-006C-B451-5BB6D443460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2B729DB-C856-E991-7F51-D847D6F8CAD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075144E8-C6B6-97A8-F357-BF78FDDFA2E1}"/>
              </a:ext>
            </a:extLst>
          </p:cNvPr>
          <p:cNvSpPr txBox="1">
            <a:spLocks/>
          </p:cNvSpPr>
          <p:nvPr/>
        </p:nvSpPr>
        <p:spPr>
          <a:xfrm>
            <a:off x="942308" y="2000139"/>
            <a:ext cx="10216022" cy="4511496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en-US" sz="2000" dirty="0"/>
              <a:t>2. Use this file and the information provided below to create a project schedule.</a:t>
            </a:r>
          </a:p>
          <a:p>
            <a:pPr algn="just">
              <a:lnSpc>
                <a:spcPct val="150000"/>
              </a:lnSpc>
            </a:pPr>
            <a:r>
              <a:rPr lang="en-US" sz="2000" dirty="0"/>
              <a:t>The following holidays are observed: </a:t>
            </a:r>
          </a:p>
          <a:p>
            <a:pPr lvl="1" algn="just">
              <a:lnSpc>
                <a:spcPct val="150000"/>
              </a:lnSpc>
            </a:pPr>
            <a:r>
              <a:rPr lang="en-US" sz="1600" dirty="0"/>
              <a:t>New Yer January 1, </a:t>
            </a:r>
          </a:p>
          <a:p>
            <a:pPr lvl="1" algn="just">
              <a:lnSpc>
                <a:spcPct val="150000"/>
              </a:lnSpc>
            </a:pPr>
            <a:r>
              <a:rPr lang="en-US" sz="1600" dirty="0"/>
              <a:t>July 4th, </a:t>
            </a:r>
          </a:p>
          <a:p>
            <a:pPr lvl="1" algn="just">
              <a:lnSpc>
                <a:spcPct val="150000"/>
              </a:lnSpc>
            </a:pPr>
            <a:r>
              <a:rPr lang="en-US" sz="1600" dirty="0"/>
              <a:t>Labor Day (first Monday in September), </a:t>
            </a:r>
          </a:p>
          <a:p>
            <a:pPr lvl="1" algn="just">
              <a:lnSpc>
                <a:spcPct val="150000"/>
              </a:lnSpc>
            </a:pPr>
            <a:r>
              <a:rPr lang="en-US" sz="1600" dirty="0"/>
              <a:t>Thanksgiving Day (4th Thursday in November), </a:t>
            </a:r>
          </a:p>
          <a:p>
            <a:pPr lvl="1" algn="just">
              <a:lnSpc>
                <a:spcPct val="150000"/>
              </a:lnSpc>
            </a:pPr>
            <a:r>
              <a:rPr lang="en-US" sz="1600" dirty="0"/>
              <a:t>December 25 and 26.</a:t>
            </a:r>
          </a:p>
          <a:p>
            <a:pPr algn="just">
              <a:lnSpc>
                <a:spcPct val="150000"/>
              </a:lnSpc>
            </a:pPr>
            <a:r>
              <a:rPr lang="en-US" sz="2000" dirty="0"/>
              <a:t>The project team works eight-hour days, Saturday  through Thursday. </a:t>
            </a:r>
          </a:p>
        </p:txBody>
      </p:sp>
    </p:spTree>
    <p:extLst>
      <p:ext uri="{BB962C8B-B14F-4D97-AF65-F5344CB8AC3E}">
        <p14:creationId xmlns:p14="http://schemas.microsoft.com/office/powerpoint/2010/main" val="602621523"/>
      </p:ext>
    </p:extLst>
  </p:cSld>
  <p:clrMapOvr>
    <a:masterClrMapping/>
  </p:clrMapOvr>
  <p:transition spd="slow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430000" y="6323076"/>
            <a:ext cx="758952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473392" y="1085329"/>
            <a:ext cx="71657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The POM+ Project - Big Kola Company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48C985ED-545E-4394-A9C0-B8FF9F8990E0}"/>
              </a:ext>
            </a:extLst>
          </p:cNvPr>
          <p:cNvSpPr txBox="1">
            <a:spLocks/>
          </p:cNvSpPr>
          <p:nvPr/>
        </p:nvSpPr>
        <p:spPr>
          <a:xfrm>
            <a:off x="942308" y="2252870"/>
            <a:ext cx="10216022" cy="4070206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dirty="0"/>
              <a:t>The project will begin on November 3 , 2025</a:t>
            </a:r>
          </a:p>
          <a:p>
            <a:pPr algn="just">
              <a:lnSpc>
                <a:spcPct val="120000"/>
              </a:lnSpc>
            </a:pPr>
            <a:r>
              <a:rPr lang="en-US" dirty="0"/>
              <a:t>Based on this schedule, submit a memo that answers the following questions:</a:t>
            </a:r>
          </a:p>
          <a:p>
            <a:pPr marL="457200" lvl="1" indent="0" algn="just">
              <a:lnSpc>
                <a:spcPct val="120000"/>
              </a:lnSpc>
              <a:buNone/>
            </a:pPr>
            <a:r>
              <a:rPr lang="en-US" dirty="0"/>
              <a:t>a. When is the project estimated to be completed? How many working days will it take?</a:t>
            </a:r>
          </a:p>
          <a:p>
            <a:pPr marL="457200" lvl="1" indent="0" algn="just">
              <a:lnSpc>
                <a:spcPct val="120000"/>
              </a:lnSpc>
              <a:buNone/>
            </a:pPr>
            <a:r>
              <a:rPr lang="en-US" dirty="0"/>
              <a:t>b. What is the critical path?</a:t>
            </a:r>
          </a:p>
          <a:p>
            <a:pPr marL="457200" lvl="1" indent="0" algn="just">
              <a:lnSpc>
                <a:spcPct val="120000"/>
              </a:lnSpc>
              <a:buNone/>
            </a:pPr>
            <a:r>
              <a:rPr lang="en-US" dirty="0"/>
              <a:t>c. Which activity has the most total slack?</a:t>
            </a:r>
          </a:p>
          <a:p>
            <a:pPr marL="457200" lvl="1" indent="0" algn="just">
              <a:lnSpc>
                <a:spcPct val="120000"/>
              </a:lnSpc>
              <a:buNone/>
            </a:pPr>
            <a:r>
              <a:rPr lang="en-US" dirty="0"/>
              <a:t>d. How sensitive is this network?</a:t>
            </a:r>
          </a:p>
          <a:p>
            <a:pPr marL="457200" lvl="1" indent="0" algn="just">
              <a:lnSpc>
                <a:spcPct val="120000"/>
              </a:lnSpc>
              <a:buNone/>
            </a:pPr>
            <a:r>
              <a:rPr lang="en-US" dirty="0"/>
              <a:t>e. Identify two sensible milestones and explain your choice.</a:t>
            </a:r>
          </a:p>
        </p:txBody>
      </p:sp>
    </p:spTree>
    <p:extLst>
      <p:ext uri="{BB962C8B-B14F-4D97-AF65-F5344CB8AC3E}">
        <p14:creationId xmlns:p14="http://schemas.microsoft.com/office/powerpoint/2010/main" val="2634776187"/>
      </p:ext>
    </p:extLst>
  </p:cSld>
  <p:clrMapOvr>
    <a:masterClrMapping/>
  </p:clrMapOvr>
  <p:transition spd="slow">
    <p:comb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A6D102-D930-4EE8-A64D-E97C28CCB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400" y="136525"/>
            <a:ext cx="10515600" cy="924179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00AEEF"/>
                </a:solidFill>
              </a:rPr>
              <a:t>The POM+ Project - Big </a:t>
            </a:r>
            <a:r>
              <a:rPr lang="en-US" sz="3200" b="1" dirty="0">
                <a:solidFill>
                  <a:srgbClr val="00AEEF"/>
                </a:solidFill>
              </a:rPr>
              <a:t>Kola</a:t>
            </a:r>
            <a:r>
              <a:rPr lang="en-US" sz="3600" b="1" dirty="0">
                <a:solidFill>
                  <a:srgbClr val="00AEEF"/>
                </a:solidFill>
              </a:rPr>
              <a:t> Company</a:t>
            </a:r>
          </a:p>
        </p:txBody>
      </p: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135A2014-CD64-447A-A076-36A94BC62247}"/>
              </a:ext>
            </a:extLst>
          </p:cNvPr>
          <p:cNvSpPr txBox="1">
            <a:spLocks/>
          </p:cNvSpPr>
          <p:nvPr/>
        </p:nvSpPr>
        <p:spPr>
          <a:xfrm>
            <a:off x="11382703" y="6323076"/>
            <a:ext cx="80624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lang="en-US" sz="1600" dirty="0">
                <a:solidFill>
                  <a:srgbClr val="44546A"/>
                </a:solidFill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lang="en-US" sz="1600" smtClean="0">
                <a:solidFill>
                  <a:srgbClr val="44546A"/>
                </a:solidFill>
              </a:rPr>
              <a:pPr>
                <a:spcAft>
                  <a:spcPts val="600"/>
                </a:spcAft>
                <a:defRPr/>
              </a:pPr>
              <a:t>18</a:t>
            </a:fld>
            <a:endParaRPr lang="en-US" sz="1600" dirty="0">
              <a:solidFill>
                <a:srgbClr val="44546A"/>
              </a:solidFill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2BC3F08-F234-FD30-B1EE-C4B863721E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2275" y="945145"/>
            <a:ext cx="7689850" cy="5776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9457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A6D102-D930-4EE8-A64D-E97C28CCB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400" y="136525"/>
            <a:ext cx="10515600" cy="924179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00AEEF"/>
                </a:solidFill>
              </a:rPr>
              <a:t>The POM+ Project - Big </a:t>
            </a:r>
            <a:r>
              <a:rPr lang="en-US" sz="3200" b="1" dirty="0">
                <a:solidFill>
                  <a:srgbClr val="00AEEF"/>
                </a:solidFill>
              </a:rPr>
              <a:t>Kola</a:t>
            </a:r>
            <a:r>
              <a:rPr lang="en-US" sz="3600" b="1" dirty="0">
                <a:solidFill>
                  <a:srgbClr val="00AEEF"/>
                </a:solidFill>
              </a:rPr>
              <a:t> Company</a:t>
            </a:r>
          </a:p>
        </p:txBody>
      </p: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135A2014-CD64-447A-A076-36A94BC62247}"/>
              </a:ext>
            </a:extLst>
          </p:cNvPr>
          <p:cNvSpPr txBox="1">
            <a:spLocks/>
          </p:cNvSpPr>
          <p:nvPr/>
        </p:nvSpPr>
        <p:spPr>
          <a:xfrm>
            <a:off x="11382703" y="6323076"/>
            <a:ext cx="80624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lang="en-US" sz="1600" dirty="0">
                <a:solidFill>
                  <a:srgbClr val="44546A"/>
                </a:solidFill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lang="en-US" sz="1600" smtClean="0">
                <a:solidFill>
                  <a:srgbClr val="44546A"/>
                </a:solidFill>
              </a:rPr>
              <a:pPr>
                <a:spcAft>
                  <a:spcPts val="600"/>
                </a:spcAft>
                <a:defRPr/>
              </a:pPr>
              <a:t>19</a:t>
            </a:fld>
            <a:endParaRPr lang="en-US" sz="1600" dirty="0">
              <a:solidFill>
                <a:srgbClr val="44546A"/>
              </a:solidFill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44D65A6-D997-B37A-FC7C-DE4A83CE5B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0" y="1477431"/>
            <a:ext cx="10795000" cy="4713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738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A6D102-D930-4EE8-A64D-E97C28CCB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400" y="136525"/>
            <a:ext cx="10515600" cy="924179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00AEEF"/>
                </a:solidFill>
              </a:rPr>
              <a:t>The POM+ Project - Big </a:t>
            </a:r>
            <a:r>
              <a:rPr lang="en-US" sz="3200" b="1" dirty="0">
                <a:solidFill>
                  <a:srgbClr val="00AEEF"/>
                </a:solidFill>
              </a:rPr>
              <a:t>Kola</a:t>
            </a:r>
            <a:r>
              <a:rPr lang="en-US" sz="3600" b="1" dirty="0">
                <a:solidFill>
                  <a:srgbClr val="00AEEF"/>
                </a:solidFill>
              </a:rPr>
              <a:t> Company</a:t>
            </a:r>
          </a:p>
        </p:txBody>
      </p: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135A2014-CD64-447A-A076-36A94BC62247}"/>
              </a:ext>
            </a:extLst>
          </p:cNvPr>
          <p:cNvSpPr txBox="1">
            <a:spLocks/>
          </p:cNvSpPr>
          <p:nvPr/>
        </p:nvSpPr>
        <p:spPr>
          <a:xfrm>
            <a:off x="11382703" y="6323076"/>
            <a:ext cx="80624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lang="en-US" sz="1600" dirty="0">
                <a:solidFill>
                  <a:srgbClr val="44546A"/>
                </a:solidFill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lang="en-US" sz="1600" smtClean="0">
                <a:solidFill>
                  <a:srgbClr val="44546A"/>
                </a:solidFill>
              </a:rPr>
              <a:pPr>
                <a:spcAft>
                  <a:spcPts val="600"/>
                </a:spcAft>
                <a:defRPr/>
              </a:pPr>
              <a:t>20</a:t>
            </a:fld>
            <a:endParaRPr lang="en-US" sz="1600" dirty="0">
              <a:solidFill>
                <a:srgbClr val="44546A"/>
              </a:solidFill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14AE0E4-FE7C-AE66-E404-DC6E54E09D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512" y="1345306"/>
            <a:ext cx="11610975" cy="4445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95245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A6D102-D930-4EE8-A64D-E97C28CCB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400" y="136525"/>
            <a:ext cx="10515600" cy="924179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00AEEF"/>
                </a:solidFill>
              </a:rPr>
              <a:t>The POM+ Project - Big </a:t>
            </a:r>
            <a:r>
              <a:rPr lang="en-US" sz="3200" b="1" dirty="0">
                <a:solidFill>
                  <a:srgbClr val="00AEEF"/>
                </a:solidFill>
              </a:rPr>
              <a:t>Kola</a:t>
            </a:r>
            <a:r>
              <a:rPr lang="en-US" sz="3600" b="1" dirty="0">
                <a:solidFill>
                  <a:srgbClr val="00AEEF"/>
                </a:solidFill>
              </a:rPr>
              <a:t> Company</a:t>
            </a:r>
          </a:p>
        </p:txBody>
      </p: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135A2014-CD64-447A-A076-36A94BC62247}"/>
              </a:ext>
            </a:extLst>
          </p:cNvPr>
          <p:cNvSpPr txBox="1">
            <a:spLocks/>
          </p:cNvSpPr>
          <p:nvPr/>
        </p:nvSpPr>
        <p:spPr>
          <a:xfrm>
            <a:off x="11382703" y="6323076"/>
            <a:ext cx="80624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lang="en-US" sz="1600" dirty="0">
                <a:solidFill>
                  <a:srgbClr val="44546A"/>
                </a:solidFill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lang="en-US" sz="1600" smtClean="0">
                <a:solidFill>
                  <a:srgbClr val="44546A"/>
                </a:solidFill>
              </a:rPr>
              <a:pPr>
                <a:spcAft>
                  <a:spcPts val="600"/>
                </a:spcAft>
                <a:defRPr/>
              </a:pPr>
              <a:t>21</a:t>
            </a:fld>
            <a:endParaRPr lang="en-US" sz="1600" dirty="0">
              <a:solidFill>
                <a:srgbClr val="44546A"/>
              </a:solidFill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4BD71B7-F938-2E8B-4AEC-9AD93FE0F4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400" y="1193142"/>
            <a:ext cx="11096625" cy="5443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5409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430000" y="6323076"/>
            <a:ext cx="758952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473392" y="1085329"/>
            <a:ext cx="8776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The POM+ Project - Big Kola Company – Part 2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48C985ED-545E-4394-A9C0-B8FF9F8990E0}"/>
              </a:ext>
            </a:extLst>
          </p:cNvPr>
          <p:cNvSpPr txBox="1">
            <a:spLocks/>
          </p:cNvSpPr>
          <p:nvPr/>
        </p:nvSpPr>
        <p:spPr>
          <a:xfrm>
            <a:off x="942308" y="2252870"/>
            <a:ext cx="10216022" cy="4070206"/>
          </a:xfrm>
          <a:prstGeom prst="rect">
            <a:avLst/>
          </a:prstGeom>
        </p:spPr>
        <p:txBody>
          <a:bodyPr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250000"/>
              </a:lnSpc>
            </a:pPr>
            <a:r>
              <a:rPr lang="en-US" dirty="0"/>
              <a:t>Remember the old saying, “A project plan is not a schedule until resources are committed.” This exercise illustrates this sometime subtle, but important point.</a:t>
            </a:r>
          </a:p>
          <a:p>
            <a:pPr algn="just">
              <a:lnSpc>
                <a:spcPct val="250000"/>
              </a:lnSpc>
            </a:pPr>
            <a:r>
              <a:rPr lang="en-US" dirty="0"/>
              <a:t>Using your files from Part 1, input resources and their costs if you have not already done so.</a:t>
            </a:r>
          </a:p>
        </p:txBody>
      </p:sp>
    </p:spTree>
    <p:extLst>
      <p:ext uri="{BB962C8B-B14F-4D97-AF65-F5344CB8AC3E}">
        <p14:creationId xmlns:p14="http://schemas.microsoft.com/office/powerpoint/2010/main" val="762632406"/>
      </p:ext>
    </p:extLst>
  </p:cSld>
  <p:clrMapOvr>
    <a:masterClrMapping/>
  </p:clrMapOvr>
  <p:transition spd="slow">
    <p:comb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430000" y="6323076"/>
            <a:ext cx="758952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473392" y="1085329"/>
            <a:ext cx="8607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The POM+ Project - Big Kola Company – Part 2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0" name="Content Placeholder 6" descr="Table&#10;&#10;Description automatically generated with low confidence">
            <a:extLst>
              <a:ext uri="{FF2B5EF4-FFF2-40B4-BE49-F238E27FC236}">
                <a16:creationId xmlns:a16="http://schemas.microsoft.com/office/drawing/2014/main" id="{E9FA4436-2039-48A1-A0AA-8D71C13802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254" y="2373244"/>
            <a:ext cx="10255779" cy="3503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534455"/>
      </p:ext>
    </p:extLst>
  </p:cSld>
  <p:clrMapOvr>
    <a:masterClrMapping/>
  </p:clrMapOvr>
  <p:transition spd="slow">
    <p:comb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430000" y="6323076"/>
            <a:ext cx="758952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473391" y="1085329"/>
            <a:ext cx="85044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The POM+ Project - Big Kola Company – Part 2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Content Placeholder 4" descr="Text&#10;&#10;Description automatically generated">
            <a:extLst>
              <a:ext uri="{FF2B5EF4-FFF2-40B4-BE49-F238E27FC236}">
                <a16:creationId xmlns:a16="http://schemas.microsoft.com/office/drawing/2014/main" id="{5F48C93E-CF9C-446B-855F-75BFE54F7E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5683" y="2173358"/>
            <a:ext cx="9405234" cy="4245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899496"/>
      </p:ext>
    </p:extLst>
  </p:cSld>
  <p:clrMapOvr>
    <a:masterClrMapping/>
  </p:clrMapOvr>
  <p:transition spd="slow">
    <p:comb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430000" y="6323076"/>
            <a:ext cx="758952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473392" y="1085329"/>
            <a:ext cx="77572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The POM+ Project - Big Kola Company – Part 2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48C985ED-545E-4394-A9C0-B8FF9F8990E0}"/>
              </a:ext>
            </a:extLst>
          </p:cNvPr>
          <p:cNvSpPr txBox="1">
            <a:spLocks/>
          </p:cNvSpPr>
          <p:nvPr/>
        </p:nvSpPr>
        <p:spPr>
          <a:xfrm>
            <a:off x="942308" y="2252870"/>
            <a:ext cx="10216022" cy="4070206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sz="2000" dirty="0"/>
              <a:t>Remember the old saying, “A project plan is not a schedule until resources are committed.” This exercise illustrates this sometime subtle, but important point.</a:t>
            </a:r>
          </a:p>
          <a:p>
            <a:pPr>
              <a:lnSpc>
                <a:spcPct val="120000"/>
              </a:lnSpc>
            </a:pPr>
            <a:r>
              <a:rPr lang="en-US" sz="2000" dirty="0"/>
              <a:t>Using your files from Part 1, input resources and their costs if you have not already done so.</a:t>
            </a:r>
          </a:p>
          <a:p>
            <a:pPr>
              <a:lnSpc>
                <a:spcPct val="120000"/>
              </a:lnSpc>
            </a:pPr>
            <a:r>
              <a:rPr lang="en-US" sz="2000" dirty="0"/>
              <a:t>Prepare a memo that addresses the following questions:</a:t>
            </a:r>
          </a:p>
          <a:p>
            <a:pPr>
              <a:lnSpc>
                <a:spcPct val="120000"/>
              </a:lnSpc>
            </a:pPr>
            <a:r>
              <a:rPr lang="en-US" sz="2000" dirty="0"/>
              <a:t>1. Which if any of the resources are over allocated?</a:t>
            </a:r>
          </a:p>
          <a:p>
            <a:pPr>
              <a:lnSpc>
                <a:spcPct val="120000"/>
              </a:lnSpc>
            </a:pPr>
            <a:r>
              <a:rPr lang="en-US" sz="2000" dirty="0"/>
              <a:t>2. Assume that the project is time constrained and try to resolve any over allocation problems by leveling within slack. What happens?</a:t>
            </a:r>
          </a:p>
          <a:p>
            <a:pPr>
              <a:lnSpc>
                <a:spcPct val="120000"/>
              </a:lnSpc>
            </a:pPr>
            <a:r>
              <a:rPr lang="en-US" sz="2000" dirty="0"/>
              <a:t>3. Assume the project is resource constrained and resolve any over allocation problems by leveling outside of slack. What happens?</a:t>
            </a:r>
          </a:p>
        </p:txBody>
      </p:sp>
    </p:spTree>
    <p:extLst>
      <p:ext uri="{BB962C8B-B14F-4D97-AF65-F5344CB8AC3E}">
        <p14:creationId xmlns:p14="http://schemas.microsoft.com/office/powerpoint/2010/main" val="4036567511"/>
      </p:ext>
    </p:extLst>
  </p:cSld>
  <p:clrMapOvr>
    <a:masterClrMapping/>
  </p:clrMapOvr>
  <p:transition spd="slow">
    <p:comb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430000" y="6323076"/>
            <a:ext cx="758952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473392" y="1085329"/>
            <a:ext cx="77572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The POM+ Project - Big Kola Company – Part 2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48C985ED-545E-4394-A9C0-B8FF9F8990E0}"/>
              </a:ext>
            </a:extLst>
          </p:cNvPr>
          <p:cNvSpPr txBox="1">
            <a:spLocks/>
          </p:cNvSpPr>
          <p:nvPr/>
        </p:nvSpPr>
        <p:spPr>
          <a:xfrm>
            <a:off x="942308" y="2252870"/>
            <a:ext cx="10216022" cy="4070206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sz="2400" dirty="0"/>
              <a:t>1. Which if any of the resources are over allocated?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52B322C-804C-4AF2-8C79-9793AB7F7FB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8144"/>
          <a:stretch/>
        </p:blipFill>
        <p:spPr>
          <a:xfrm>
            <a:off x="942308" y="3254382"/>
            <a:ext cx="10282448" cy="2391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38098"/>
      </p:ext>
    </p:extLst>
  </p:cSld>
  <p:clrMapOvr>
    <a:masterClrMapping/>
  </p:clrMapOvr>
  <p:transition spd="slow">
    <p:comb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430000" y="6323076"/>
            <a:ext cx="758952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473392" y="1085329"/>
            <a:ext cx="77572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The POM+ Project - Big Kola Company – Part 2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48C985ED-545E-4394-A9C0-B8FF9F8990E0}"/>
              </a:ext>
            </a:extLst>
          </p:cNvPr>
          <p:cNvSpPr txBox="1">
            <a:spLocks/>
          </p:cNvSpPr>
          <p:nvPr/>
        </p:nvSpPr>
        <p:spPr>
          <a:xfrm>
            <a:off x="942308" y="2199862"/>
            <a:ext cx="10216022" cy="4070206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2400" dirty="0"/>
              <a:t>1. Which if any of the resources are over allocated?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490CEA-B9CC-A082-9746-80E7FD3849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6850" y="2808305"/>
            <a:ext cx="7743825" cy="3634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549132"/>
      </p:ext>
    </p:extLst>
  </p:cSld>
  <p:clrMapOvr>
    <a:masterClrMapping/>
  </p:clrMapOvr>
  <p:transition spd="slow">
    <p:comb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430000" y="6323076"/>
            <a:ext cx="758952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473392" y="1085329"/>
            <a:ext cx="77572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The POM+ Project - Big Kola Company – Part 2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48C985ED-545E-4394-A9C0-B8FF9F8990E0}"/>
              </a:ext>
            </a:extLst>
          </p:cNvPr>
          <p:cNvSpPr txBox="1">
            <a:spLocks/>
          </p:cNvSpPr>
          <p:nvPr/>
        </p:nvSpPr>
        <p:spPr>
          <a:xfrm>
            <a:off x="942308" y="2199862"/>
            <a:ext cx="10216022" cy="4070206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2400" dirty="0"/>
              <a:t>1. Which if any of the resources are over allocated?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B1BC9A-E603-0B99-5DFB-5072234431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8392" y="2851494"/>
            <a:ext cx="7210425" cy="3361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5609530"/>
      </p:ext>
    </p:extLst>
  </p:cSld>
  <p:clrMapOvr>
    <a:masterClrMapping/>
  </p:clrMapOvr>
  <p:transition spd="slow">
    <p:comb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430000" y="6323076"/>
            <a:ext cx="758952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473392" y="1085329"/>
            <a:ext cx="77572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The POM+ Project - Big Kola Company – Part 2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48C985ED-545E-4394-A9C0-B8FF9F8990E0}"/>
              </a:ext>
            </a:extLst>
          </p:cNvPr>
          <p:cNvSpPr txBox="1">
            <a:spLocks/>
          </p:cNvSpPr>
          <p:nvPr/>
        </p:nvSpPr>
        <p:spPr>
          <a:xfrm>
            <a:off x="942308" y="2199862"/>
            <a:ext cx="10216022" cy="4070206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2400" dirty="0"/>
              <a:t>1. Which if any of the resources are over allocated?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D93121-BCAA-E5FE-0318-54AC6B12C1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2136" y="2756724"/>
            <a:ext cx="7709014" cy="3513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352053"/>
      </p:ext>
    </p:extLst>
  </p:cSld>
  <p:clrMapOvr>
    <a:masterClrMapping/>
  </p:clrMapOvr>
  <p:transition spd="slow">
    <p:comb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A6D102-D930-4EE8-A64D-E97C28CCB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400" y="74773"/>
            <a:ext cx="10515600" cy="924179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00AEEF"/>
                </a:solidFill>
              </a:rPr>
              <a:t>The POM+ Project - Big </a:t>
            </a:r>
            <a:r>
              <a:rPr lang="en-US" sz="3200" b="1" dirty="0">
                <a:solidFill>
                  <a:srgbClr val="00AEEF"/>
                </a:solidFill>
              </a:rPr>
              <a:t>Kola</a:t>
            </a:r>
            <a:r>
              <a:rPr lang="en-US" sz="3600" b="1" dirty="0">
                <a:solidFill>
                  <a:srgbClr val="00AEEF"/>
                </a:solidFill>
              </a:rPr>
              <a:t> Company – Part 2</a:t>
            </a:r>
          </a:p>
        </p:txBody>
      </p: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135A2014-CD64-447A-A076-36A94BC62247}"/>
              </a:ext>
            </a:extLst>
          </p:cNvPr>
          <p:cNvSpPr txBox="1">
            <a:spLocks/>
          </p:cNvSpPr>
          <p:nvPr/>
        </p:nvSpPr>
        <p:spPr>
          <a:xfrm>
            <a:off x="11382703" y="6323076"/>
            <a:ext cx="80624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lang="en-US" sz="1600" dirty="0">
                <a:solidFill>
                  <a:srgbClr val="44546A"/>
                </a:solidFill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lang="en-US" sz="1600" smtClean="0">
                <a:solidFill>
                  <a:srgbClr val="44546A"/>
                </a:solidFill>
              </a:rPr>
              <a:pPr>
                <a:spcAft>
                  <a:spcPts val="600"/>
                </a:spcAft>
                <a:defRPr/>
              </a:pPr>
              <a:t>30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5812FA9-C5FB-4E77-8E5F-B2BF891851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3349" y="861390"/>
            <a:ext cx="11925300" cy="572914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200" dirty="0"/>
              <a:t>2. Assume that the project is time constrained and try to resolve any overallocation problems by leveling within slack. What happens?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CBE9AD5-28E4-031D-7846-237BF8D317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349" y="2123297"/>
            <a:ext cx="11925300" cy="4199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31081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A6D102-D930-4EE8-A64D-E97C28CCB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400" y="74773"/>
            <a:ext cx="10515600" cy="924179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00AEEF"/>
                </a:solidFill>
              </a:rPr>
              <a:t>The POM+ Project - Big </a:t>
            </a:r>
            <a:r>
              <a:rPr lang="en-US" sz="3200" b="1" dirty="0">
                <a:solidFill>
                  <a:srgbClr val="00AEEF"/>
                </a:solidFill>
              </a:rPr>
              <a:t>Kola</a:t>
            </a:r>
            <a:r>
              <a:rPr lang="en-US" sz="3600" b="1" dirty="0">
                <a:solidFill>
                  <a:srgbClr val="00AEEF"/>
                </a:solidFill>
              </a:rPr>
              <a:t> Company – Part 2</a:t>
            </a:r>
          </a:p>
        </p:txBody>
      </p: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135A2014-CD64-447A-A076-36A94BC62247}"/>
              </a:ext>
            </a:extLst>
          </p:cNvPr>
          <p:cNvSpPr txBox="1">
            <a:spLocks/>
          </p:cNvSpPr>
          <p:nvPr/>
        </p:nvSpPr>
        <p:spPr>
          <a:xfrm>
            <a:off x="11382703" y="6323076"/>
            <a:ext cx="80624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lang="en-US" sz="1600" dirty="0">
                <a:solidFill>
                  <a:srgbClr val="44546A"/>
                </a:solidFill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lang="en-US" sz="1600" smtClean="0">
                <a:solidFill>
                  <a:srgbClr val="44546A"/>
                </a:solidFill>
              </a:rPr>
              <a:pPr>
                <a:spcAft>
                  <a:spcPts val="600"/>
                </a:spcAft>
                <a:defRPr/>
              </a:pPr>
              <a:t>31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5812FA9-C5FB-4E77-8E5F-B2BF891851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3349" y="861390"/>
            <a:ext cx="11925300" cy="572914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200" dirty="0"/>
              <a:t>2. Assume that the project is time constrained and try to resolve any over allocation problems by leveling within slack. What happens?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BD2EE16-AB90-4F2A-B682-C9B5940452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1900" y="2024443"/>
            <a:ext cx="10208200" cy="161182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ABF2F63-D64A-5D4C-B0F6-C345C47523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2050" y="3798059"/>
            <a:ext cx="6210300" cy="2926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378714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135A2014-CD64-447A-A076-36A94BC62247}"/>
              </a:ext>
            </a:extLst>
          </p:cNvPr>
          <p:cNvSpPr txBox="1">
            <a:spLocks/>
          </p:cNvSpPr>
          <p:nvPr/>
        </p:nvSpPr>
        <p:spPr>
          <a:xfrm>
            <a:off x="11382703" y="6323076"/>
            <a:ext cx="80624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7F6C3B8-363B-4ECD-991B-B2E6776B92E5}"/>
              </a:ext>
            </a:extLst>
          </p:cNvPr>
          <p:cNvSpPr txBox="1"/>
          <p:nvPr/>
        </p:nvSpPr>
        <p:spPr>
          <a:xfrm>
            <a:off x="6247637" y="1686544"/>
            <a:ext cx="40625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Before Leveling within Slack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D0AE8C6-B10C-4CE4-8F5B-D336230C2392}"/>
              </a:ext>
            </a:extLst>
          </p:cNvPr>
          <p:cNvSpPr txBox="1"/>
          <p:nvPr/>
        </p:nvSpPr>
        <p:spPr>
          <a:xfrm>
            <a:off x="334986" y="5208770"/>
            <a:ext cx="3584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After Leveling within Slack</a:t>
            </a:r>
          </a:p>
        </p:txBody>
      </p:sp>
      <p:pic>
        <p:nvPicPr>
          <p:cNvPr id="7" name="Picture 6" descr="Text&#10;&#10;Description automatically generated with low confidence">
            <a:extLst>
              <a:ext uri="{FF2B5EF4-FFF2-40B4-BE49-F238E27FC236}">
                <a16:creationId xmlns:a16="http://schemas.microsoft.com/office/drawing/2014/main" id="{713A33E6-791F-4E90-A3CB-B55AE7F0F4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5884" y="3223260"/>
            <a:ext cx="1505160" cy="838317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C4A6D102-D930-4EE8-A64D-E97C28CCB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400" y="74773"/>
            <a:ext cx="10515600" cy="924179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00AEEF"/>
                </a:solidFill>
              </a:rPr>
              <a:t>The POM+ Project - Big </a:t>
            </a:r>
            <a:r>
              <a:rPr lang="en-US" sz="3200" b="1" dirty="0">
                <a:solidFill>
                  <a:srgbClr val="00AEEF"/>
                </a:solidFill>
              </a:rPr>
              <a:t>Kola</a:t>
            </a:r>
            <a:r>
              <a:rPr lang="en-US" sz="3600" b="1" dirty="0">
                <a:solidFill>
                  <a:srgbClr val="00AEEF"/>
                </a:solidFill>
              </a:rPr>
              <a:t> Company – Part 2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567288C-4D7A-112B-0867-ABB2B2C5E76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3182"/>
          <a:stretch/>
        </p:blipFill>
        <p:spPr>
          <a:xfrm>
            <a:off x="1954236" y="810887"/>
            <a:ext cx="4494189" cy="242987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DAA75CF-68D2-68EA-CA45-5F7077866F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09540" y="4192324"/>
            <a:ext cx="4172919" cy="2429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77883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A6D102-D930-4EE8-A64D-E97C28CCB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400" y="74773"/>
            <a:ext cx="10515600" cy="924179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00AEEF"/>
                </a:solidFill>
              </a:rPr>
              <a:t>The POM+ Project - Big Kola Company – Part 2</a:t>
            </a:r>
          </a:p>
        </p:txBody>
      </p: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135A2014-CD64-447A-A076-36A94BC62247}"/>
              </a:ext>
            </a:extLst>
          </p:cNvPr>
          <p:cNvSpPr txBox="1">
            <a:spLocks/>
          </p:cNvSpPr>
          <p:nvPr/>
        </p:nvSpPr>
        <p:spPr>
          <a:xfrm>
            <a:off x="11382703" y="6323076"/>
            <a:ext cx="80624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lang="en-US" sz="1600" dirty="0">
                <a:solidFill>
                  <a:srgbClr val="44546A"/>
                </a:solidFill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lang="en-US" sz="1600" smtClean="0">
                <a:solidFill>
                  <a:srgbClr val="44546A"/>
                </a:solidFill>
              </a:rPr>
              <a:pPr>
                <a:spcAft>
                  <a:spcPts val="600"/>
                </a:spcAft>
                <a:defRPr/>
              </a:pPr>
              <a:t>33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5812FA9-C5FB-4E77-8E5F-B2BF891851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3349" y="861390"/>
            <a:ext cx="11925300" cy="572914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200" dirty="0"/>
              <a:t>3. Assume the project is resource constrained and resolve any over allocation problems by leveling outside of slack. What happens?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FAF0C6F-DDCA-75BC-A796-7C3A71DC53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400" y="2148368"/>
            <a:ext cx="11296650" cy="4023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33415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A6D102-D930-4EE8-A64D-E97C28CCB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400" y="74773"/>
            <a:ext cx="10515600" cy="924179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00AEEF"/>
                </a:solidFill>
              </a:rPr>
              <a:t>The POM+ Project - Big Kola Company – Part 3</a:t>
            </a:r>
          </a:p>
        </p:txBody>
      </p: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135A2014-CD64-447A-A076-36A94BC62247}"/>
              </a:ext>
            </a:extLst>
          </p:cNvPr>
          <p:cNvSpPr txBox="1">
            <a:spLocks/>
          </p:cNvSpPr>
          <p:nvPr/>
        </p:nvSpPr>
        <p:spPr>
          <a:xfrm>
            <a:off x="11382703" y="6323076"/>
            <a:ext cx="80624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lang="en-US" sz="1600" dirty="0">
                <a:solidFill>
                  <a:srgbClr val="44546A"/>
                </a:solidFill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lang="en-US" sz="1600" smtClean="0">
                <a:solidFill>
                  <a:srgbClr val="44546A"/>
                </a:solidFill>
              </a:rPr>
              <a:pPr>
                <a:spcAft>
                  <a:spcPts val="600"/>
                </a:spcAft>
                <a:defRPr/>
              </a:pPr>
              <a:t>34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5812FA9-C5FB-4E77-8E5F-B2BF891851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3349" y="861390"/>
            <a:ext cx="11925300" cy="572914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200" dirty="0"/>
              <a:t>3. Assume the project is resource constrained and resolve any over allocation problems by leveling outside of slack. What happens?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A9F1C6A-DB8B-B8BB-BF94-2F2E569229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428" y="2059916"/>
            <a:ext cx="10963275" cy="4263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98079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A6D102-D930-4EE8-A64D-E97C28CCB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400" y="74773"/>
            <a:ext cx="10515600" cy="924179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00AEEF"/>
                </a:solidFill>
              </a:rPr>
              <a:t>The POM+ Project - Big Kola Company – Part 3</a:t>
            </a:r>
          </a:p>
        </p:txBody>
      </p: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135A2014-CD64-447A-A076-36A94BC62247}"/>
              </a:ext>
            </a:extLst>
          </p:cNvPr>
          <p:cNvSpPr txBox="1">
            <a:spLocks/>
          </p:cNvSpPr>
          <p:nvPr/>
        </p:nvSpPr>
        <p:spPr>
          <a:xfrm>
            <a:off x="11382703" y="6323076"/>
            <a:ext cx="80624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lang="en-US" sz="1600" dirty="0">
                <a:solidFill>
                  <a:srgbClr val="44546A"/>
                </a:solidFill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lang="en-US" sz="1600" smtClean="0">
                <a:solidFill>
                  <a:srgbClr val="44546A"/>
                </a:solidFill>
              </a:rPr>
              <a:pPr>
                <a:spcAft>
                  <a:spcPts val="600"/>
                </a:spcAft>
                <a:defRPr/>
              </a:pPr>
              <a:t>35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5812FA9-C5FB-4E77-8E5F-B2BF891851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3349" y="861390"/>
            <a:ext cx="11925300" cy="572914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200" dirty="0"/>
              <a:t>3. Assume the project is resource constrained and resolve any over allocation problems by leveling outside of slack. What happens?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DE03ABD-CA09-4CA8-941D-1994FCF4CDA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1" r="7769"/>
          <a:stretch/>
        </p:blipFill>
        <p:spPr>
          <a:xfrm>
            <a:off x="331488" y="2425147"/>
            <a:ext cx="11623032" cy="2597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98121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430000" y="6323076"/>
            <a:ext cx="758952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473392" y="1085329"/>
            <a:ext cx="77572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The POM+ Project - Big Kola Company – Part 3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48C985ED-545E-4394-A9C0-B8FF9F8990E0}"/>
              </a:ext>
            </a:extLst>
          </p:cNvPr>
          <p:cNvSpPr txBox="1">
            <a:spLocks/>
          </p:cNvSpPr>
          <p:nvPr/>
        </p:nvSpPr>
        <p:spPr>
          <a:xfrm>
            <a:off x="942308" y="2252870"/>
            <a:ext cx="10216022" cy="4070206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200000"/>
              </a:lnSpc>
            </a:pPr>
            <a:r>
              <a:rPr lang="en-US" sz="2400" dirty="0"/>
              <a:t>Top management has accepted the April  16</a:t>
            </a:r>
            <a:r>
              <a:rPr lang="en-US" sz="2400" baseline="30000" dirty="0"/>
              <a:t>th</a:t>
            </a:r>
            <a:r>
              <a:rPr lang="en-US" sz="2400" dirty="0"/>
              <a:t> completion schedule created at the end of Part 2. Prepare a brief memo that addresses the following questions:</a:t>
            </a:r>
          </a:p>
          <a:p>
            <a:pPr algn="just">
              <a:lnSpc>
                <a:spcPct val="200000"/>
              </a:lnSpc>
            </a:pPr>
            <a:r>
              <a:rPr lang="en-US" sz="2400" dirty="0"/>
              <a:t>1. How much will the project cost? What is the most expensive activity?</a:t>
            </a:r>
          </a:p>
        </p:txBody>
      </p:sp>
    </p:spTree>
    <p:extLst>
      <p:ext uri="{BB962C8B-B14F-4D97-AF65-F5344CB8AC3E}">
        <p14:creationId xmlns:p14="http://schemas.microsoft.com/office/powerpoint/2010/main" val="656846082"/>
      </p:ext>
    </p:extLst>
  </p:cSld>
  <p:clrMapOvr>
    <a:masterClrMapping/>
  </p:clrMapOvr>
  <p:transition spd="slow">
    <p:comb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A6D102-D930-4EE8-A64D-E97C28CCB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400" y="136525"/>
            <a:ext cx="10515600" cy="924179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00AEEF"/>
                </a:solidFill>
              </a:rPr>
              <a:t>The POM+ Project - Big Kola Company – Part 3</a:t>
            </a:r>
          </a:p>
        </p:txBody>
      </p: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135A2014-CD64-447A-A076-36A94BC62247}"/>
              </a:ext>
            </a:extLst>
          </p:cNvPr>
          <p:cNvSpPr txBox="1">
            <a:spLocks/>
          </p:cNvSpPr>
          <p:nvPr/>
        </p:nvSpPr>
        <p:spPr>
          <a:xfrm>
            <a:off x="11382703" y="6323076"/>
            <a:ext cx="80624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lang="en-US" sz="1600" dirty="0">
                <a:solidFill>
                  <a:srgbClr val="44546A"/>
                </a:solidFill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lang="en-US" sz="1600" smtClean="0">
                <a:solidFill>
                  <a:srgbClr val="44546A"/>
                </a:solidFill>
              </a:rPr>
              <a:pPr>
                <a:spcAft>
                  <a:spcPts val="600"/>
                </a:spcAft>
                <a:defRPr/>
              </a:pPr>
              <a:t>37</a:t>
            </a:fld>
            <a:endParaRPr lang="en-US" sz="1600" dirty="0">
              <a:solidFill>
                <a:srgbClr val="44546A"/>
              </a:solidFill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063DB6F-203A-B68E-B51B-044CE7E1D7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605" y="1203908"/>
            <a:ext cx="10231745" cy="5385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67890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A6D102-D930-4EE8-A64D-E97C28CCB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400" y="136525"/>
            <a:ext cx="10515600" cy="924179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00AEEF"/>
                </a:solidFill>
              </a:rPr>
              <a:t>The POM+ Project - Big Kola Company – Part 3</a:t>
            </a:r>
          </a:p>
        </p:txBody>
      </p: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135A2014-CD64-447A-A076-36A94BC62247}"/>
              </a:ext>
            </a:extLst>
          </p:cNvPr>
          <p:cNvSpPr txBox="1">
            <a:spLocks/>
          </p:cNvSpPr>
          <p:nvPr/>
        </p:nvSpPr>
        <p:spPr>
          <a:xfrm>
            <a:off x="11382703" y="6323076"/>
            <a:ext cx="80624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lang="en-US" sz="1600" dirty="0">
                <a:solidFill>
                  <a:srgbClr val="44546A"/>
                </a:solidFill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lang="en-US" sz="1600" smtClean="0">
                <a:solidFill>
                  <a:srgbClr val="44546A"/>
                </a:solidFill>
              </a:rPr>
              <a:pPr>
                <a:spcAft>
                  <a:spcPts val="600"/>
                </a:spcAft>
                <a:defRPr/>
              </a:pPr>
              <a:t>38</a:t>
            </a:fld>
            <a:endParaRPr lang="en-US" sz="1600" dirty="0">
              <a:solidFill>
                <a:srgbClr val="44546A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748A768-72FD-6BE8-12BF-5E61F98126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977" y="1060704"/>
            <a:ext cx="11221850" cy="5184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38571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3A10FF-B963-2A4B-8974-28CC3B9224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AE9E6A-3668-BC35-8097-777EE6B41C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400" y="136525"/>
            <a:ext cx="10515600" cy="924179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00AEEF"/>
                </a:solidFill>
              </a:rPr>
              <a:t>The POM+ Project - Big Kola Company – Part 3</a:t>
            </a:r>
          </a:p>
        </p:txBody>
      </p: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1EF9A2F5-356E-E0F1-4718-025223FEE32C}"/>
              </a:ext>
            </a:extLst>
          </p:cNvPr>
          <p:cNvSpPr txBox="1">
            <a:spLocks/>
          </p:cNvSpPr>
          <p:nvPr/>
        </p:nvSpPr>
        <p:spPr>
          <a:xfrm>
            <a:off x="11382703" y="6323076"/>
            <a:ext cx="80624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lang="en-US" sz="1600" dirty="0">
                <a:solidFill>
                  <a:srgbClr val="44546A"/>
                </a:solidFill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lang="en-US" sz="1600" smtClean="0">
                <a:solidFill>
                  <a:srgbClr val="44546A"/>
                </a:solidFill>
              </a:rPr>
              <a:pPr>
                <a:spcAft>
                  <a:spcPts val="600"/>
                </a:spcAft>
                <a:defRPr/>
              </a:pPr>
              <a:t>39</a:t>
            </a:fld>
            <a:endParaRPr lang="en-US" sz="1600" dirty="0">
              <a:solidFill>
                <a:srgbClr val="44546A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70944E-A027-D165-88F6-5A131398A1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6851" y="2012509"/>
            <a:ext cx="8898298" cy="4578029"/>
          </a:xfrm>
          <a:prstGeom prst="rect">
            <a:avLst/>
          </a:prstGeom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CD52C97A-02A3-1C62-5B73-F7647B8D11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9810791"/>
              </p:ext>
            </p:extLst>
          </p:nvPr>
        </p:nvGraphicFramePr>
        <p:xfrm>
          <a:off x="1438273" y="968375"/>
          <a:ext cx="9315454" cy="9753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  <a:extLst>
                  <a:ext uri="{22025989-CF43-496F-970E-345718F48C19}">
                    <pj15:dataQuery xmlns:pj15="http://schemas.microsoft.com/projectml/2012/main" type="pjTasks" grouping="No Group" filter="All Tasks" outlineLvl="0" showHierarchy="0" summaryResourceAssignment="1">
                      <pj15:fieldItemLst>
                        <pj15:fieldItem field="188743686" customName=""/>
                      </pj15:fieldItemLst>
                      <pj15:sortItemLst/>
                      <pj15:filterArgumentItemLst/>
                    </pj15:dataQuery>
                  </a:ext>
                </a:extLst>
              </a:tblPr>
              <a:tblGrid>
                <a:gridCol w="9315454">
                  <a:extLst>
                    <a:ext uri="{9D8B030D-6E8A-4147-A177-3AD203B41FA5}">
                      <a16:colId xmlns:a16="http://schemas.microsoft.com/office/drawing/2014/main" val="1296778978"/>
                    </a:ext>
                  </a:extLst>
                </a:gridCol>
              </a:tblGrid>
              <a:tr h="157163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bg1"/>
                          </a:solidFill>
                        </a:rPr>
                        <a:t>Baseline Cost</a:t>
                      </a:r>
                    </a:p>
                  </a:txBody>
                  <a:tcPr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5970020"/>
                  </a:ext>
                </a:extLst>
              </a:tr>
              <a:tr h="157163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bg1"/>
                          </a:solidFill>
                        </a:rPr>
                        <a:t>$1,692,000.00</a:t>
                      </a:r>
                    </a:p>
                  </a:txBody>
                  <a:tcPr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53658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0432813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A6D102-D930-4EE8-A64D-E97C28CCB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400" y="136525"/>
            <a:ext cx="10515600" cy="924179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00AEEF"/>
                </a:solidFill>
              </a:rPr>
              <a:t>The POM+ Project - Big Kola Company – Part 3</a:t>
            </a:r>
          </a:p>
        </p:txBody>
      </p: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135A2014-CD64-447A-A076-36A94BC62247}"/>
              </a:ext>
            </a:extLst>
          </p:cNvPr>
          <p:cNvSpPr txBox="1">
            <a:spLocks/>
          </p:cNvSpPr>
          <p:nvPr/>
        </p:nvSpPr>
        <p:spPr>
          <a:xfrm>
            <a:off x="11382703" y="6323076"/>
            <a:ext cx="80624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lang="en-US" sz="1600" dirty="0">
                <a:solidFill>
                  <a:srgbClr val="44546A"/>
                </a:solidFill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lang="en-US" sz="1600" smtClean="0">
                <a:solidFill>
                  <a:srgbClr val="44546A"/>
                </a:solidFill>
              </a:rPr>
              <a:pPr>
                <a:spcAft>
                  <a:spcPts val="600"/>
                </a:spcAft>
                <a:defRPr/>
              </a:pPr>
              <a:t>40</a:t>
            </a:fld>
            <a:endParaRPr lang="en-US" sz="1600" dirty="0">
              <a:solidFill>
                <a:srgbClr val="44546A"/>
              </a:solidFill>
            </a:endParaRPr>
          </a:p>
        </p:txBody>
      </p:sp>
      <p:graphicFrame>
        <p:nvGraphicFramePr>
          <p:cNvPr id="3" name="Chart 2">
            <a:extLst>
              <a:ext uri="{FF2B5EF4-FFF2-40B4-BE49-F238E27FC236}">
                <a16:creationId xmlns:a16="http://schemas.microsoft.com/office/drawing/2014/main" id="{E99D0558-9B50-A8B5-81BD-C70539FDD3B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26100963"/>
              </p:ext>
            </p:extLst>
          </p:nvPr>
        </p:nvGraphicFramePr>
        <p:xfrm>
          <a:off x="-372836" y="1212914"/>
          <a:ext cx="12158663" cy="51101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95635233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430000" y="6323076"/>
            <a:ext cx="758952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473392" y="1085329"/>
            <a:ext cx="77572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Timeline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ECAF1D8-B2CE-CD1C-EBEF-064022D53D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80" y="3429000"/>
            <a:ext cx="10812720" cy="1339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129362"/>
      </p:ext>
    </p:extLst>
  </p:cSld>
  <p:clrMapOvr>
    <a:masterClrMapping/>
  </p:clrMapOvr>
  <p:transition spd="slow">
    <p:comb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430000" y="6323076"/>
            <a:ext cx="758952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473392" y="1085329"/>
            <a:ext cx="77572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The POM+ Project - Big Kola Company – Part 4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48C985ED-545E-4394-A9C0-B8FF9F8990E0}"/>
              </a:ext>
            </a:extLst>
          </p:cNvPr>
          <p:cNvSpPr txBox="1">
            <a:spLocks/>
          </p:cNvSpPr>
          <p:nvPr/>
        </p:nvSpPr>
        <p:spPr>
          <a:xfrm>
            <a:off x="915629" y="2000139"/>
            <a:ext cx="10216022" cy="4070206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en-US" sz="1800" dirty="0"/>
              <a:t>Assume that today is February 8, 2026, and Table A2.3 contains the tracking information for the project up till now. Enter this information into your saved baseline file and prepare a status report for the first three months of the POM+ project.</a:t>
            </a:r>
          </a:p>
          <a:p>
            <a:pPr algn="just">
              <a:lnSpc>
                <a:spcPct val="150000"/>
              </a:lnSpc>
            </a:pPr>
            <a:r>
              <a:rPr lang="en-US" sz="1800" dirty="0"/>
              <a:t>Your status report should also address the following questions:</a:t>
            </a:r>
          </a:p>
          <a:p>
            <a:pPr algn="just">
              <a:lnSpc>
                <a:spcPct val="150000"/>
              </a:lnSpc>
            </a:pPr>
            <a:r>
              <a:rPr lang="en-US" sz="1800" dirty="0"/>
              <a:t>1. How is the project progressing in terms of cost and schedule?</a:t>
            </a:r>
          </a:p>
          <a:p>
            <a:pPr algn="just">
              <a:lnSpc>
                <a:spcPct val="150000"/>
              </a:lnSpc>
            </a:pPr>
            <a:r>
              <a:rPr lang="en-US" sz="1800" dirty="0"/>
              <a:t>2. What activities have gone well? What activities have not gone well?</a:t>
            </a:r>
          </a:p>
          <a:p>
            <a:pPr algn="just">
              <a:lnSpc>
                <a:spcPct val="150000"/>
              </a:lnSpc>
            </a:pPr>
            <a:r>
              <a:rPr lang="en-US" sz="1800" dirty="0"/>
              <a:t>3. What are the CPI and SPI of the project?</a:t>
            </a:r>
          </a:p>
          <a:p>
            <a:pPr algn="just">
              <a:lnSpc>
                <a:spcPct val="150000"/>
              </a:lnSpc>
            </a:pPr>
            <a:r>
              <a:rPr lang="en-US" sz="1800" dirty="0"/>
              <a:t>4. What is the forecasted cost at completion (</a:t>
            </a:r>
            <a:r>
              <a:rPr lang="en-US" sz="1800" dirty="0" err="1"/>
              <a:t>EAC</a:t>
            </a:r>
            <a:r>
              <a:rPr lang="en-US" sz="1800" baseline="-25000" dirty="0" err="1"/>
              <a:t>f</a:t>
            </a:r>
            <a:r>
              <a:rPr lang="en-US" sz="1800" dirty="0"/>
              <a:t>)? </a:t>
            </a:r>
          </a:p>
          <a:p>
            <a:pPr algn="just">
              <a:lnSpc>
                <a:spcPct val="150000"/>
              </a:lnSpc>
            </a:pPr>
            <a:r>
              <a:rPr lang="en-US" sz="1800" dirty="0"/>
              <a:t>5.  What is the estimated date of completion?</a:t>
            </a:r>
          </a:p>
        </p:txBody>
      </p:sp>
    </p:spTree>
    <p:extLst>
      <p:ext uri="{BB962C8B-B14F-4D97-AF65-F5344CB8AC3E}">
        <p14:creationId xmlns:p14="http://schemas.microsoft.com/office/powerpoint/2010/main" val="3753525334"/>
      </p:ext>
    </p:extLst>
  </p:cSld>
  <p:clrMapOvr>
    <a:masterClrMapping/>
  </p:clrMapOvr>
  <p:transition spd="slow">
    <p:comb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430000" y="6323076"/>
            <a:ext cx="758952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473392" y="1085329"/>
            <a:ext cx="77572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The POM+ Project - Big Kola Company – Part 4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FD89BAA-CC94-8C8A-4427-6C263FB898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7975198"/>
              </p:ext>
            </p:extLst>
          </p:nvPr>
        </p:nvGraphicFramePr>
        <p:xfrm>
          <a:off x="3030985" y="3087689"/>
          <a:ext cx="6642100" cy="2143125"/>
        </p:xfrm>
        <a:graphic>
          <a:graphicData uri="http://schemas.openxmlformats.org/drawingml/2006/table">
            <a:tbl>
              <a:tblPr/>
              <a:tblGrid>
                <a:gridCol w="2032000">
                  <a:extLst>
                    <a:ext uri="{9D8B030D-6E8A-4147-A177-3AD203B41FA5}">
                      <a16:colId xmlns:a16="http://schemas.microsoft.com/office/drawing/2014/main" val="2248426652"/>
                    </a:ext>
                  </a:extLst>
                </a:gridCol>
                <a:gridCol w="1536700">
                  <a:extLst>
                    <a:ext uri="{9D8B030D-6E8A-4147-A177-3AD203B41FA5}">
                      <a16:colId xmlns:a16="http://schemas.microsoft.com/office/drawing/2014/main" val="3982274179"/>
                    </a:ext>
                  </a:extLst>
                </a:gridCol>
                <a:gridCol w="1536700">
                  <a:extLst>
                    <a:ext uri="{9D8B030D-6E8A-4147-A177-3AD203B41FA5}">
                      <a16:colId xmlns:a16="http://schemas.microsoft.com/office/drawing/2014/main" val="2774234417"/>
                    </a:ext>
                  </a:extLst>
                </a:gridCol>
                <a:gridCol w="1536700">
                  <a:extLst>
                    <a:ext uri="{9D8B030D-6E8A-4147-A177-3AD203B41FA5}">
                      <a16:colId xmlns:a16="http://schemas.microsoft.com/office/drawing/2014/main" val="1044860515"/>
                    </a:ext>
                  </a:extLst>
                </a:gridCol>
              </a:tblGrid>
              <a:tr h="66675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>
                          <a:solidFill>
                            <a:srgbClr val="363636"/>
                          </a:solidFill>
                          <a:effectLst/>
                          <a:latin typeface="Segoe UI" panose="020B0502040204020203" pitchFamily="34" charset="0"/>
                        </a:rPr>
                        <a:t>Task Name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3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363636"/>
                          </a:solidFill>
                          <a:effectLst/>
                          <a:latin typeface="Segoe UI" panose="020B0502040204020203" pitchFamily="34" charset="0"/>
                        </a:rPr>
                        <a:t>Actual Start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3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363636"/>
                          </a:solidFill>
                          <a:effectLst/>
                          <a:latin typeface="Segoe UI" panose="020B0502040204020203" pitchFamily="34" charset="0"/>
                        </a:rPr>
                        <a:t>Actual Finish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3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363636"/>
                          </a:solidFill>
                          <a:effectLst/>
                          <a:latin typeface="Segoe UI" panose="020B0502040204020203" pitchFamily="34" charset="0"/>
                        </a:rPr>
                        <a:t>Actual Duration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3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5184935"/>
                  </a:ext>
                </a:extLst>
              </a:tr>
              <a:tr h="29527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Need survey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11/3/2025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11/29/2025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 days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2736300"/>
                  </a:ext>
                </a:extLst>
              </a:tr>
              <a:tr h="29527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Set product specs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11/30/2025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12/20/2025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 days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370920"/>
                  </a:ext>
                </a:extLst>
              </a:tr>
              <a:tr h="29527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Shelf-life report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12/23/2025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1/4/2026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 days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729019"/>
                  </a:ext>
                </a:extLst>
              </a:tr>
              <a:tr h="29527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Nutrition report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1/7/2026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1/11/2026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 days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8007005"/>
                  </a:ext>
                </a:extLst>
              </a:tr>
              <a:tr h="29527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Equipment rehab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12/23/2025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 days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8843908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7091951B-80FC-A914-0C70-199F05976E97}"/>
              </a:ext>
            </a:extLst>
          </p:cNvPr>
          <p:cNvSpPr txBox="1"/>
          <p:nvPr/>
        </p:nvSpPr>
        <p:spPr>
          <a:xfrm>
            <a:off x="2726185" y="2141253"/>
            <a:ext cx="67405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Status Report February 8, 2026</a:t>
            </a:r>
          </a:p>
        </p:txBody>
      </p:sp>
    </p:spTree>
    <p:extLst>
      <p:ext uri="{BB962C8B-B14F-4D97-AF65-F5344CB8AC3E}">
        <p14:creationId xmlns:p14="http://schemas.microsoft.com/office/powerpoint/2010/main" val="2040434861"/>
      </p:ext>
    </p:extLst>
  </p:cSld>
  <p:clrMapOvr>
    <a:masterClrMapping/>
  </p:clrMapOvr>
  <p:transition spd="slow">
    <p:comb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A6D102-D930-4EE8-A64D-E97C28CCB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400" y="136525"/>
            <a:ext cx="10515600" cy="924179"/>
          </a:xfrm>
        </p:spPr>
        <p:txBody>
          <a:bodyPr>
            <a:normAutofit/>
          </a:bodyPr>
          <a:lstStyle/>
          <a:p>
            <a:r>
              <a:rPr lang="en-US" sz="3600" b="1">
                <a:solidFill>
                  <a:srgbClr val="00AEEF"/>
                </a:solidFill>
              </a:rPr>
              <a:t>The POM+ Project - Big Kola Company – Part 4</a:t>
            </a:r>
            <a:endParaRPr lang="en-US" sz="3600" b="1" dirty="0">
              <a:solidFill>
                <a:srgbClr val="00AEEF"/>
              </a:solidFill>
            </a:endParaRPr>
          </a:p>
        </p:txBody>
      </p: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135A2014-CD64-447A-A076-36A94BC62247}"/>
              </a:ext>
            </a:extLst>
          </p:cNvPr>
          <p:cNvSpPr txBox="1">
            <a:spLocks/>
          </p:cNvSpPr>
          <p:nvPr/>
        </p:nvSpPr>
        <p:spPr>
          <a:xfrm>
            <a:off x="11382703" y="6323076"/>
            <a:ext cx="80624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defRPr/>
            </a:pPr>
            <a:r>
              <a:rPr lang="en-US" sz="1600">
                <a:solidFill>
                  <a:srgbClr val="44546A"/>
                </a:solidFill>
              </a:rPr>
              <a:t>10</a:t>
            </a:r>
            <a:r>
              <a:rPr lang="en-US" sz="1600">
                <a:solidFill>
                  <a:srgbClr val="44546A"/>
                </a:solidFill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lang="en-US" sz="1600" smtClean="0">
                <a:solidFill>
                  <a:srgbClr val="44546A"/>
                </a:solidFill>
              </a:rPr>
              <a:pPr>
                <a:spcAft>
                  <a:spcPts val="600"/>
                </a:spcAft>
                <a:defRPr/>
              </a:pPr>
              <a:t>44</a:t>
            </a:fld>
            <a:endParaRPr lang="en-US" sz="1600" dirty="0">
              <a:solidFill>
                <a:srgbClr val="44546A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ED3CCAD-26F3-93EA-5D5F-1E1E0B47C2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27477"/>
            <a:ext cx="12192000" cy="4403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393385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430000" y="6323076"/>
            <a:ext cx="758952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2473392" y="1085329"/>
            <a:ext cx="77572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The POM+ Project - Big Kola Company – Part 4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3FF7B892-FE92-418D-AB20-3F7E241D95D6}"/>
              </a:ext>
            </a:extLst>
          </p:cNvPr>
          <p:cNvSpPr txBox="1">
            <a:spLocks/>
          </p:cNvSpPr>
          <p:nvPr/>
        </p:nvSpPr>
        <p:spPr>
          <a:xfrm>
            <a:off x="942308" y="2199861"/>
            <a:ext cx="10202770" cy="397710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</a:rPr>
              <a:t>SPI = EV/PV = 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$555,200.00</a:t>
            </a:r>
            <a:r>
              <a:rPr lang="en-US" sz="2400" dirty="0">
                <a:latin typeface="Calibri" panose="020F0502020204030204" pitchFamily="34" charset="0"/>
              </a:rPr>
              <a:t> / 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$982,080.00</a:t>
            </a:r>
            <a:r>
              <a:rPr lang="en-US" sz="2400" dirty="0">
                <a:latin typeface="Calibri" panose="020F0502020204030204" pitchFamily="34" charset="0"/>
              </a:rPr>
              <a:t> = 0.57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</a:rPr>
              <a:t>CPI = EV / AC = 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$555,200.00</a:t>
            </a:r>
            <a:r>
              <a:rPr lang="en-US" sz="2400" dirty="0">
                <a:latin typeface="Calibri" panose="020F0502020204030204" pitchFamily="34" charset="0"/>
              </a:rPr>
              <a:t> / 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$563,520.00</a:t>
            </a:r>
            <a:r>
              <a:rPr lang="en-US" sz="2400" dirty="0">
                <a:latin typeface="Calibri" panose="020F0502020204030204" pitchFamily="34" charset="0"/>
              </a:rPr>
              <a:t> = 0.99</a:t>
            </a:r>
            <a:endParaRPr lang="en-US" sz="240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A335514-16A7-866C-409A-BC9FEDA4C37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4972681"/>
              </p:ext>
            </p:extLst>
          </p:nvPr>
        </p:nvGraphicFramePr>
        <p:xfrm>
          <a:off x="8600657" y="2359595"/>
          <a:ext cx="1886368" cy="9144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  <a:extLst>
                  <a:ext uri="{22025989-CF43-496F-970E-345718F48C19}">
                    <pj15:dataQuery xmlns:pj15="http://schemas.microsoft.com/projectml/2012/main" type="pjTasks" grouping="No Group" filter="All Tasks" outlineLvl="0" showHierarchy="0" summaryResourceAssignment="1">
                      <pj15:fieldItemLst>
                        <pj15:fieldItem field="188744218" customName=""/>
                        <pj15:fieldItem field="188744217" customName=""/>
                      </pj15:fieldItemLst>
                      <pj15:sortItemLst/>
                      <pj15:filterArgumentItemLst/>
                    </pj15:dataQuery>
                  </a:ext>
                </a:extLst>
              </a:tblPr>
              <a:tblGrid>
                <a:gridCol w="1009650">
                  <a:extLst>
                    <a:ext uri="{9D8B030D-6E8A-4147-A177-3AD203B41FA5}">
                      <a16:colId xmlns:a16="http://schemas.microsoft.com/office/drawing/2014/main" val="2180214921"/>
                    </a:ext>
                  </a:extLst>
                </a:gridCol>
                <a:gridCol w="876718">
                  <a:extLst>
                    <a:ext uri="{9D8B030D-6E8A-4147-A177-3AD203B41FA5}">
                      <a16:colId xmlns:a16="http://schemas.microsoft.com/office/drawing/2014/main" val="259267259"/>
                    </a:ext>
                  </a:extLst>
                </a:gridCol>
              </a:tblGrid>
              <a:tr h="223838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bg1"/>
                          </a:solidFill>
                        </a:rPr>
                        <a:t>SPI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bg1"/>
                          </a:solidFill>
                        </a:rPr>
                        <a:t>CPI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1369817"/>
                  </a:ext>
                </a:extLst>
              </a:tr>
              <a:tr h="157163">
                <a:tc>
                  <a:txBody>
                    <a:bodyPr/>
                    <a:lstStyle/>
                    <a:p>
                      <a:pPr algn="ctr"/>
                      <a:r>
                        <a:rPr lang="en-US" sz="2400">
                          <a:solidFill>
                            <a:schemeClr val="bg1"/>
                          </a:solidFill>
                        </a:rPr>
                        <a:t>0.57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bg1"/>
                          </a:solidFill>
                        </a:rPr>
                        <a:t>0.99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4280957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42606D88-CFB0-ED06-119B-1B60465C72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8052967"/>
              </p:ext>
            </p:extLst>
          </p:nvPr>
        </p:nvGraphicFramePr>
        <p:xfrm>
          <a:off x="617280" y="4306591"/>
          <a:ext cx="10812719" cy="609600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  <a:extLst>
                  <a:ext uri="{22025989-CF43-496F-970E-345718F48C19}">
                    <pj15:dataQuery xmlns:pj15="http://schemas.microsoft.com/projectml/2012/main" type="pjTasks" grouping="No Group" filter="All Tasks" outlineLvl="1" showHierarchy="0" summaryResourceAssignment="1">
                      <pj15:fieldItemLst>
                        <pj15:fieldItem field="188743694" customName=""/>
                        <pj15:fieldItem field="188743690" customName=""/>
                        <pj15:fieldItem field="188743686" customName=""/>
                        <pj15:fieldItem field="188743689" customName=""/>
                        <pj15:fieldItem field="188744221" customName=""/>
                        <pj15:fieldItem field="188743800" customName=""/>
                        <pj15:fieldItem field="188743692" customName=""/>
                        <pj15:fieldItem field="188743691" customName=""/>
                        <pj15:fieldItem field="188744966" customName=""/>
                      </pj15:fieldItemLst>
                      <pj15:sortItemLst/>
                      <pj15:filterArgumentItemLst/>
                    </pj15:dataQuery>
                  </a:ext>
                </a:extLst>
              </a:tblPr>
              <a:tblGrid>
                <a:gridCol w="1192470">
                  <a:extLst>
                    <a:ext uri="{9D8B030D-6E8A-4147-A177-3AD203B41FA5}">
                      <a16:colId xmlns:a16="http://schemas.microsoft.com/office/drawing/2014/main" val="3943043907"/>
                    </a:ext>
                  </a:extLst>
                </a:gridCol>
                <a:gridCol w="1362075">
                  <a:extLst>
                    <a:ext uri="{9D8B030D-6E8A-4147-A177-3AD203B41FA5}">
                      <a16:colId xmlns:a16="http://schemas.microsoft.com/office/drawing/2014/main" val="1480620358"/>
                    </a:ext>
                  </a:extLst>
                </a:gridCol>
                <a:gridCol w="1238250">
                  <a:extLst>
                    <a:ext uri="{9D8B030D-6E8A-4147-A177-3AD203B41FA5}">
                      <a16:colId xmlns:a16="http://schemas.microsoft.com/office/drawing/2014/main" val="2213001217"/>
                    </a:ext>
                  </a:extLst>
                </a:gridCol>
                <a:gridCol w="1190625">
                  <a:extLst>
                    <a:ext uri="{9D8B030D-6E8A-4147-A177-3AD203B41FA5}">
                      <a16:colId xmlns:a16="http://schemas.microsoft.com/office/drawing/2014/main" val="566357122"/>
                    </a:ext>
                  </a:extLst>
                </a:gridCol>
                <a:gridCol w="1247775">
                  <a:extLst>
                    <a:ext uri="{9D8B030D-6E8A-4147-A177-3AD203B41FA5}">
                      <a16:colId xmlns:a16="http://schemas.microsoft.com/office/drawing/2014/main" val="3398472612"/>
                    </a:ext>
                  </a:extLst>
                </a:gridCol>
                <a:gridCol w="1104900">
                  <a:extLst>
                    <a:ext uri="{9D8B030D-6E8A-4147-A177-3AD203B41FA5}">
                      <a16:colId xmlns:a16="http://schemas.microsoft.com/office/drawing/2014/main" val="104303290"/>
                    </a:ext>
                  </a:extLst>
                </a:gridCol>
                <a:gridCol w="1123950">
                  <a:extLst>
                    <a:ext uri="{9D8B030D-6E8A-4147-A177-3AD203B41FA5}">
                      <a16:colId xmlns:a16="http://schemas.microsoft.com/office/drawing/2014/main" val="2291779771"/>
                    </a:ext>
                  </a:extLst>
                </a:gridCol>
                <a:gridCol w="1132966">
                  <a:extLst>
                    <a:ext uri="{9D8B030D-6E8A-4147-A177-3AD203B41FA5}">
                      <a16:colId xmlns:a16="http://schemas.microsoft.com/office/drawing/2014/main" val="2642576546"/>
                    </a:ext>
                  </a:extLst>
                </a:gridCol>
                <a:gridCol w="1219708">
                  <a:extLst>
                    <a:ext uri="{9D8B030D-6E8A-4147-A177-3AD203B41FA5}">
                      <a16:colId xmlns:a16="http://schemas.microsoft.com/office/drawing/2014/main" val="359902884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sz="1400"/>
                        <a:t>Name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Remaining Cost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Baseline Cost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Cost Variance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EAC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ACWP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BCWS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BCWP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Finish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551492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400"/>
                        <a:t>POM+Project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$1,136,800.00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$1,692,000.00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$8,320.00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$1,717,355.62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$563,520.00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$982,080.00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$555,200.00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4/26/2026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80397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43500135"/>
      </p:ext>
    </p:extLst>
  </p:cSld>
  <p:clrMapOvr>
    <a:masterClrMapping/>
  </p:clrMapOvr>
  <p:transition spd="slow">
    <p:comb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Graphical user interface, table&#10;&#10;Description automatically generated with medium confidence">
            <a:extLst>
              <a:ext uri="{FF2B5EF4-FFF2-40B4-BE49-F238E27FC236}">
                <a16:creationId xmlns:a16="http://schemas.microsoft.com/office/drawing/2014/main" id="{31D9C8C8-FBEF-49D4-8DE9-13E5248F26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900" y="198782"/>
            <a:ext cx="10124482" cy="6418260"/>
          </a:xfrm>
        </p:spPr>
      </p:pic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135A2014-CD64-447A-A076-36A94BC62247}"/>
              </a:ext>
            </a:extLst>
          </p:cNvPr>
          <p:cNvSpPr txBox="1">
            <a:spLocks/>
          </p:cNvSpPr>
          <p:nvPr/>
        </p:nvSpPr>
        <p:spPr>
          <a:xfrm>
            <a:off x="11319641" y="6323076"/>
            <a:ext cx="86931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lang="en-US" sz="1600" dirty="0">
                <a:solidFill>
                  <a:srgbClr val="44546A"/>
                </a:solidFill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lang="en-US" sz="1600" smtClean="0">
                <a:solidFill>
                  <a:srgbClr val="44546A"/>
                </a:solidFill>
              </a:rPr>
              <a:pPr>
                <a:spcAft>
                  <a:spcPts val="600"/>
                </a:spcAft>
                <a:defRPr/>
              </a:pPr>
              <a:t>46</a:t>
            </a:fld>
            <a:endParaRPr lang="en-US" sz="1600" dirty="0">
              <a:solidFill>
                <a:srgbClr val="44546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795139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430000" y="6323076"/>
            <a:ext cx="758952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407795" y="1119988"/>
            <a:ext cx="9086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Change The Task Type For More Accurate Scheduling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48C985ED-545E-4394-A9C0-B8FF9F8990E0}"/>
              </a:ext>
            </a:extLst>
          </p:cNvPr>
          <p:cNvSpPr txBox="1">
            <a:spLocks/>
          </p:cNvSpPr>
          <p:nvPr/>
        </p:nvSpPr>
        <p:spPr>
          <a:xfrm>
            <a:off x="942308" y="1921841"/>
            <a:ext cx="10216022" cy="466719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200000"/>
              </a:lnSpc>
            </a:pPr>
            <a:r>
              <a:rPr lang="en-US" sz="2200" dirty="0"/>
              <a:t>You just assigned a few people to a task, and the task duration got longer, not shorter as you expected. Or maybe the reverse happened. Either way, you’re stumped. </a:t>
            </a:r>
          </a:p>
          <a:p>
            <a:pPr algn="just">
              <a:lnSpc>
                <a:spcPct val="200000"/>
              </a:lnSpc>
            </a:pPr>
            <a:r>
              <a:rPr lang="en-US" sz="2200" dirty="0"/>
              <a:t>Some tasks, such as curing cement, take a fixed amount of time no matter how workers are assigned to pouring the cement. </a:t>
            </a:r>
          </a:p>
          <a:p>
            <a:pPr algn="just">
              <a:lnSpc>
                <a:spcPct val="170000"/>
              </a:lnSpc>
            </a:pPr>
            <a:r>
              <a:rPr lang="en-US" sz="2200" dirty="0"/>
              <a:t>Others, like building roads or software, grow or shrink in their durations, depending on the people and resources applied to them.</a:t>
            </a:r>
          </a:p>
          <a:p>
            <a:pPr algn="just">
              <a:lnSpc>
                <a:spcPct val="200000"/>
              </a:lnSpc>
            </a:pPr>
            <a:r>
              <a:rPr lang="en-US" sz="2200" dirty="0"/>
              <a:t>To change the task types to better reflect these realities, double-click the task, click Advanced, and change the task type.</a:t>
            </a:r>
          </a:p>
        </p:txBody>
      </p:sp>
    </p:spTree>
    <p:extLst>
      <p:ext uri="{BB962C8B-B14F-4D97-AF65-F5344CB8AC3E}">
        <p14:creationId xmlns:p14="http://schemas.microsoft.com/office/powerpoint/2010/main" val="2504526580"/>
      </p:ext>
    </p:extLst>
  </p:cSld>
  <p:clrMapOvr>
    <a:masterClrMapping/>
  </p:clrMapOvr>
  <p:transition spd="slow">
    <p:comb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430000" y="6323076"/>
            <a:ext cx="758952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48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473392" y="1085329"/>
            <a:ext cx="93185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How Task Types Change Your Schedule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48C985ED-545E-4394-A9C0-B8FF9F8990E0}"/>
              </a:ext>
            </a:extLst>
          </p:cNvPr>
          <p:cNvSpPr txBox="1">
            <a:spLocks/>
          </p:cNvSpPr>
          <p:nvPr/>
        </p:nvSpPr>
        <p:spPr>
          <a:xfrm>
            <a:off x="942308" y="2082250"/>
            <a:ext cx="10216022" cy="456289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200000"/>
              </a:lnSpc>
            </a:pPr>
            <a:r>
              <a:rPr lang="en-US" sz="2000" dirty="0"/>
              <a:t>Project uses a scheduling formula that relates the three values of work, duration, and assignment units:</a:t>
            </a:r>
          </a:p>
          <a:p>
            <a:pPr algn="just">
              <a:lnSpc>
                <a:spcPct val="200000"/>
              </a:lnSpc>
            </a:pPr>
            <a:r>
              <a:rPr lang="en-US" sz="2000" dirty="0"/>
              <a:t>Work = Duration x Units</a:t>
            </a:r>
          </a:p>
          <a:p>
            <a:pPr algn="just">
              <a:lnSpc>
                <a:spcPct val="200000"/>
              </a:lnSpc>
            </a:pPr>
            <a:r>
              <a:rPr lang="en-US" sz="2000" dirty="0"/>
              <a:t>Setting a task’s type allows you to “fix” (or make unchangeable) one of these values. </a:t>
            </a:r>
          </a:p>
          <a:p>
            <a:pPr algn="just">
              <a:lnSpc>
                <a:spcPct val="200000"/>
              </a:lnSpc>
            </a:pPr>
            <a:r>
              <a:rPr lang="en-US" sz="2000" dirty="0"/>
              <a:t>Fixing one of the values places a priority on that value by telling Project not to change it when the other two values change. </a:t>
            </a:r>
          </a:p>
        </p:txBody>
      </p:sp>
    </p:spTree>
    <p:extLst>
      <p:ext uri="{BB962C8B-B14F-4D97-AF65-F5344CB8AC3E}">
        <p14:creationId xmlns:p14="http://schemas.microsoft.com/office/powerpoint/2010/main" val="3260823531"/>
      </p:ext>
    </p:extLst>
  </p:cSld>
  <p:clrMapOvr>
    <a:masterClrMapping/>
  </p:clrMapOvr>
  <p:transition spd="slow">
    <p:comb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519268-F527-EFCA-CC71-03E4DCFE6F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9DD9C55C-70F1-A2EA-0A0C-080F2D1CBE25}"/>
              </a:ext>
            </a:extLst>
          </p:cNvPr>
          <p:cNvSpPr txBox="1">
            <a:spLocks/>
          </p:cNvSpPr>
          <p:nvPr/>
        </p:nvSpPr>
        <p:spPr>
          <a:xfrm>
            <a:off x="11430000" y="6323076"/>
            <a:ext cx="758952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49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9C9E320-6961-AF37-BA32-BEDBA9EAFBB5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1800"/>
              <a:t>Work = Duration x Units</a:t>
            </a:r>
            <a:endParaRPr lang="en-US" sz="18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207D9FA-27D1-B939-FCE7-A4895DB7E4B3}"/>
              </a:ext>
            </a:extLst>
          </p:cNvPr>
          <p:cNvSpPr txBox="1"/>
          <p:nvPr/>
        </p:nvSpPr>
        <p:spPr>
          <a:xfrm>
            <a:off x="2473392" y="1085329"/>
            <a:ext cx="8776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How Task Types Change Your Schedule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B430B3C-EB38-98C3-29B0-CFE4D3440BB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FD6826B-5248-D65D-ACB7-7A2663BC5A8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46C3879-A6F8-4F6F-83F4-5E96B69F7EC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DAD8A44-BC3D-6573-B519-0719619E76F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9902274-BF53-95DE-F7BA-08A711AA3697}"/>
              </a:ext>
            </a:extLst>
          </p:cNvPr>
          <p:cNvSpPr txBox="1"/>
          <p:nvPr/>
        </p:nvSpPr>
        <p:spPr>
          <a:xfrm>
            <a:off x="890588" y="1864364"/>
            <a:ext cx="10410824" cy="41765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300000"/>
              </a:lnSpc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Work: </a:t>
            </a:r>
            <a:r>
              <a:rPr lang="en-US" sz="2400" dirty="0"/>
              <a:t>Total Resource Hours required to Complete the task (Hours)</a:t>
            </a:r>
          </a:p>
          <a:p>
            <a:pPr algn="just">
              <a:lnSpc>
                <a:spcPct val="300000"/>
              </a:lnSpc>
            </a:pPr>
            <a:r>
              <a:rPr lang="en-US" sz="2400" b="1" dirty="0">
                <a:solidFill>
                  <a:schemeClr val="accent2">
                    <a:lumMod val="75000"/>
                  </a:schemeClr>
                </a:solidFill>
              </a:rPr>
              <a:t>Duration: </a:t>
            </a:r>
            <a:r>
              <a:rPr lang="en-US" sz="2400" dirty="0"/>
              <a:t>Number of Days to complete the task (Days)</a:t>
            </a:r>
          </a:p>
          <a:p>
            <a:pPr algn="just">
              <a:lnSpc>
                <a:spcPct val="300000"/>
              </a:lnSpc>
            </a:pPr>
            <a:r>
              <a:rPr lang="en-US" sz="2400" b="1" dirty="0">
                <a:solidFill>
                  <a:schemeClr val="accent6">
                    <a:lumMod val="50000"/>
                  </a:schemeClr>
                </a:solidFill>
              </a:rPr>
              <a:t>Units: </a:t>
            </a:r>
            <a:r>
              <a:rPr lang="en-US" sz="2400" dirty="0"/>
              <a:t>Number of Resource (Hours/Day) required to Complete the Task</a:t>
            </a:r>
          </a:p>
          <a:p>
            <a:pPr algn="just">
              <a:lnSpc>
                <a:spcPct val="300000"/>
              </a:lnSpc>
            </a:pPr>
            <a:r>
              <a:rPr lang="en-US" sz="2000" dirty="0"/>
              <a:t>Here’s a handy table to help keep all the moving parts of the scheduling formula in mind.</a:t>
            </a:r>
          </a:p>
        </p:txBody>
      </p:sp>
    </p:spTree>
    <p:extLst>
      <p:ext uri="{BB962C8B-B14F-4D97-AF65-F5344CB8AC3E}">
        <p14:creationId xmlns:p14="http://schemas.microsoft.com/office/powerpoint/2010/main" val="1067631906"/>
      </p:ext>
    </p:extLst>
  </p:cSld>
  <p:clrMapOvr>
    <a:masterClrMapping/>
  </p:clrMapOvr>
  <p:transition spd="slow">
    <p:comb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430000" y="6323076"/>
            <a:ext cx="758952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50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473392" y="1085329"/>
            <a:ext cx="8776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How Task Types Change Your Schedule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id="{E768F540-BC22-49C1-9AB2-9FB6DF833E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143" y="2253070"/>
            <a:ext cx="8671714" cy="2992157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48C985ED-545E-4394-A9C0-B8FF9F8990E0}"/>
              </a:ext>
            </a:extLst>
          </p:cNvPr>
          <p:cNvSpPr txBox="1">
            <a:spLocks/>
          </p:cNvSpPr>
          <p:nvPr/>
        </p:nvSpPr>
        <p:spPr>
          <a:xfrm>
            <a:off x="994601" y="5606329"/>
            <a:ext cx="10202798" cy="982251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400" dirty="0">
                <a:hlinkClick r:id="rId4"/>
              </a:rPr>
              <a:t>https://support.microsoft.com/en-us/office/change-the-task-type-for-more-accurate-scheduling-b0b969ad-45bc-4e9e-8967-435587548a72</a:t>
            </a:r>
            <a:r>
              <a:rPr lang="en-US" sz="2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05692950"/>
      </p:ext>
    </p:extLst>
  </p:cSld>
  <p:clrMapOvr>
    <a:masterClrMapping/>
  </p:clrMapOvr>
  <p:transition spd="slow">
    <p:comb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578FD5-421A-3A41-2007-62CED08CFD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A7187953-F2D0-4311-BC04-F0F3471E82DF}"/>
              </a:ext>
            </a:extLst>
          </p:cNvPr>
          <p:cNvSpPr txBox="1">
            <a:spLocks/>
          </p:cNvSpPr>
          <p:nvPr/>
        </p:nvSpPr>
        <p:spPr>
          <a:xfrm>
            <a:off x="11430000" y="6323076"/>
            <a:ext cx="758952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51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FEDBD919-ADD5-6B9C-0144-508A5DBDE61B}"/>
              </a:ext>
            </a:extLst>
          </p:cNvPr>
          <p:cNvSpPr/>
          <p:nvPr/>
        </p:nvSpPr>
        <p:spPr>
          <a:xfrm>
            <a:off x="617280" y="169807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679078-4E4E-51A8-2076-4F7050A26B81}"/>
              </a:ext>
            </a:extLst>
          </p:cNvPr>
          <p:cNvSpPr txBox="1"/>
          <p:nvPr/>
        </p:nvSpPr>
        <p:spPr>
          <a:xfrm>
            <a:off x="2346765" y="673786"/>
            <a:ext cx="71111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Resources And Time Management: Latest Developments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4A1567C-A4F0-8378-747D-37AF1971087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279FDEB-3F74-D08A-F1B0-FFD31DE7BA3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2A88499-5352-4C95-3912-871A9393A92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8F8BF0E-4BAC-A938-6A73-D41C37ADFF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CDB44A40-D26E-CE6F-6CCC-99208BF3BE1F}"/>
              </a:ext>
            </a:extLst>
          </p:cNvPr>
          <p:cNvSpPr txBox="1">
            <a:spLocks/>
          </p:cNvSpPr>
          <p:nvPr/>
        </p:nvSpPr>
        <p:spPr>
          <a:xfrm>
            <a:off x="942308" y="2082250"/>
            <a:ext cx="10216022" cy="456289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200000"/>
              </a:lnSpc>
            </a:pPr>
            <a:endParaRPr lang="en-US" sz="20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2310473-2B97-E225-84CD-AEFECF5BACE5}"/>
              </a:ext>
            </a:extLst>
          </p:cNvPr>
          <p:cNvSpPr txBox="1"/>
          <p:nvPr/>
        </p:nvSpPr>
        <p:spPr>
          <a:xfrm>
            <a:off x="769065" y="1723861"/>
            <a:ext cx="10660935" cy="43285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30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The field is shifting fast toward AI-augmented planning, data-driven resourcing, and human-centered time practices. </a:t>
            </a:r>
          </a:p>
          <a:p>
            <a:pPr marL="342900" indent="-342900">
              <a:lnSpc>
                <a:spcPct val="30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Artificial intelligence (AI) is revolutionizing how project managers handle </a:t>
            </a:r>
            <a:r>
              <a:rPr lang="en-US" sz="2400" b="1" dirty="0"/>
              <a:t>resource allocation and time management</a:t>
            </a:r>
            <a:r>
              <a:rPr lang="en-US" sz="2400" dirty="0"/>
              <a:t>, especially in distributed and hybrid teams. </a:t>
            </a:r>
          </a:p>
        </p:txBody>
      </p:sp>
    </p:spTree>
    <p:extLst>
      <p:ext uri="{BB962C8B-B14F-4D97-AF65-F5344CB8AC3E}">
        <p14:creationId xmlns:p14="http://schemas.microsoft.com/office/powerpoint/2010/main" val="2108550738"/>
      </p:ext>
    </p:extLst>
  </p:cSld>
  <p:clrMapOvr>
    <a:masterClrMapping/>
  </p:clrMapOvr>
  <p:transition spd="slow">
    <p:comb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4B2850-36A7-C98B-801C-4BB2825A87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A37270CC-82D3-F182-9EFE-63B95213C1F8}"/>
              </a:ext>
            </a:extLst>
          </p:cNvPr>
          <p:cNvSpPr txBox="1">
            <a:spLocks/>
          </p:cNvSpPr>
          <p:nvPr/>
        </p:nvSpPr>
        <p:spPr>
          <a:xfrm>
            <a:off x="11430000" y="6323076"/>
            <a:ext cx="758952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52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1524D86-FD05-C2BA-F7E8-5BD461DAEA7E}"/>
              </a:ext>
            </a:extLst>
          </p:cNvPr>
          <p:cNvSpPr/>
          <p:nvPr/>
        </p:nvSpPr>
        <p:spPr>
          <a:xfrm>
            <a:off x="582279" y="1690660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35D10EF-9032-2B15-48C2-AFA6B7C3386C}"/>
              </a:ext>
            </a:extLst>
          </p:cNvPr>
          <p:cNvSpPr txBox="1"/>
          <p:nvPr/>
        </p:nvSpPr>
        <p:spPr>
          <a:xfrm>
            <a:off x="2394768" y="701601"/>
            <a:ext cx="69130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AI for Resource Optimization in Project Management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93560FF-8C0C-C5CC-3390-46973985BE9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7922700-B358-241D-1E6E-554C45BA7F9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1D6D8F0-0CD8-9F91-9D24-DA25AE4C09C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A8DA157-7BB3-2D7C-EC55-A89731D73E9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9CE7802-9497-0BB0-FA62-7EFB2ACD9D3C}"/>
              </a:ext>
            </a:extLst>
          </p:cNvPr>
          <p:cNvSpPr txBox="1">
            <a:spLocks/>
          </p:cNvSpPr>
          <p:nvPr/>
        </p:nvSpPr>
        <p:spPr>
          <a:xfrm>
            <a:off x="942308" y="2082250"/>
            <a:ext cx="10216022" cy="456289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200000"/>
              </a:lnSpc>
            </a:pPr>
            <a:endParaRPr lang="en-US" sz="20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DB468C5-8F6D-9C66-9D11-33E6522E6F88}"/>
              </a:ext>
            </a:extLst>
          </p:cNvPr>
          <p:cNvSpPr txBox="1"/>
          <p:nvPr/>
        </p:nvSpPr>
        <p:spPr>
          <a:xfrm>
            <a:off x="617280" y="2109746"/>
            <a:ext cx="10812720" cy="42534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</a:rPr>
              <a:t>Data-driven allocation: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2000" dirty="0"/>
              <a:t>AI analyzes skills, availability, and workload across multiple locations to recommend the best resource assignments. </a:t>
            </a:r>
          </a:p>
          <a:p>
            <a:pPr marL="800100" lvl="1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i="1" dirty="0"/>
              <a:t>Example:</a:t>
            </a:r>
            <a:r>
              <a:rPr lang="en-US" dirty="0"/>
              <a:t> A global IT project uses AI to match cybersecurity experts in Europe with urgent tasks while balancing workloads for developers in Asia</a:t>
            </a:r>
            <a:r>
              <a:rPr lang="en-US" sz="2000" dirty="0"/>
              <a:t>.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</a:rPr>
              <a:t>Predictive issue detection:</a:t>
            </a:r>
            <a:r>
              <a:rPr lang="en-US" sz="20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2000" dirty="0"/>
              <a:t>AI forecasts bottlenecks, overallocations, or risks before they occur.</a:t>
            </a:r>
          </a:p>
          <a:p>
            <a:pPr marL="800100" lvl="1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 </a:t>
            </a:r>
            <a:r>
              <a:rPr lang="en-US" dirty="0"/>
              <a:t>Example: In a construction project, AI predicts that a shortage of skilled electricians will delay milestones, prompting managers to hire contractors early.</a:t>
            </a:r>
          </a:p>
        </p:txBody>
      </p:sp>
    </p:spTree>
    <p:extLst>
      <p:ext uri="{BB962C8B-B14F-4D97-AF65-F5344CB8AC3E}">
        <p14:creationId xmlns:p14="http://schemas.microsoft.com/office/powerpoint/2010/main" val="4284379530"/>
      </p:ext>
    </p:extLst>
  </p:cSld>
  <p:clrMapOvr>
    <a:masterClrMapping/>
  </p:clrMapOvr>
  <p:transition spd="slow">
    <p:comb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5F2BB9-057F-7B91-C924-D3E8C17ACA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246FC9FB-A369-F60E-9D9E-6A94E9F1CA9B}"/>
              </a:ext>
            </a:extLst>
          </p:cNvPr>
          <p:cNvSpPr txBox="1">
            <a:spLocks/>
          </p:cNvSpPr>
          <p:nvPr/>
        </p:nvSpPr>
        <p:spPr>
          <a:xfrm>
            <a:off x="11430000" y="6323076"/>
            <a:ext cx="758952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53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E27A406-645A-8CA1-D535-6F8A71F0C691}"/>
              </a:ext>
            </a:extLst>
          </p:cNvPr>
          <p:cNvSpPr/>
          <p:nvPr/>
        </p:nvSpPr>
        <p:spPr>
          <a:xfrm>
            <a:off x="582279" y="1690660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250000"/>
              </a:lnSpc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5C9FA58-92E9-2AA8-FB50-47F840442EB4}"/>
              </a:ext>
            </a:extLst>
          </p:cNvPr>
          <p:cNvSpPr txBox="1"/>
          <p:nvPr/>
        </p:nvSpPr>
        <p:spPr>
          <a:xfrm>
            <a:off x="2473392" y="1085329"/>
            <a:ext cx="93185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Advanced Strategies Enabled by AI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E9CE911-EEE6-36AE-03FE-025501E43C0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999FAF8-1F46-8226-446C-F7E802EE873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CFD4D5C-E8E4-C336-7B41-E56ACB56F5C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D85DB1A-3F6F-1C4B-1481-E75DCCBDB3A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3060B3B9-C657-BCD4-FE0E-B6EABAF82252}"/>
              </a:ext>
            </a:extLst>
          </p:cNvPr>
          <p:cNvSpPr txBox="1">
            <a:spLocks/>
          </p:cNvSpPr>
          <p:nvPr/>
        </p:nvSpPr>
        <p:spPr>
          <a:xfrm>
            <a:off x="942308" y="2082250"/>
            <a:ext cx="10216022" cy="456289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200000"/>
              </a:lnSpc>
            </a:pPr>
            <a:endParaRPr lang="en-US" sz="20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3569AB0-D3EC-49C9-D766-8F47C79CAF5A}"/>
              </a:ext>
            </a:extLst>
          </p:cNvPr>
          <p:cNvSpPr txBox="1"/>
          <p:nvPr/>
        </p:nvSpPr>
        <p:spPr>
          <a:xfrm>
            <a:off x="747506" y="2109746"/>
            <a:ext cx="10410824" cy="41746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400" b="1" dirty="0">
                <a:solidFill>
                  <a:schemeClr val="accent6">
                    <a:lumMod val="50000"/>
                  </a:schemeClr>
                </a:solidFill>
              </a:rPr>
              <a:t>Skills-based allocation: </a:t>
            </a:r>
            <a:r>
              <a:rPr lang="en-US" sz="2000" dirty="0"/>
              <a:t>AI ensures tasks are assigned to the most qualified person, not just the next available.</a:t>
            </a:r>
            <a:endParaRPr lang="en-US" sz="2400" dirty="0"/>
          </a:p>
          <a:p>
            <a:pPr>
              <a:lnSpc>
                <a:spcPct val="200000"/>
              </a:lnSpc>
            </a:pPr>
            <a:r>
              <a:rPr lang="en-US" sz="2400" b="1" dirty="0">
                <a:solidFill>
                  <a:schemeClr val="accent2">
                    <a:lumMod val="75000"/>
                  </a:schemeClr>
                </a:solidFill>
              </a:rPr>
              <a:t>Scenario modeling: </a:t>
            </a:r>
            <a:r>
              <a:rPr lang="en-US" sz="2000" dirty="0"/>
              <a:t>Managers can simulate “what-if” situations (e.g., losing a resource, shifting deadlines) to see impacts instantly.</a:t>
            </a:r>
          </a:p>
          <a:p>
            <a:pPr>
              <a:lnSpc>
                <a:spcPct val="200000"/>
              </a:lnSpc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Dynamic prioritization: </a:t>
            </a:r>
            <a:r>
              <a:rPr lang="en-US" sz="2000" dirty="0"/>
              <a:t>AI continuously reorders tasks based on changing dependencies and deadlines.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698674009"/>
      </p:ext>
    </p:extLst>
  </p:cSld>
  <p:clrMapOvr>
    <a:masterClrMapping/>
  </p:clrMapOvr>
  <p:transition spd="slow">
    <p:comb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15201" y="1316179"/>
            <a:ext cx="7331272" cy="79051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/>
          <p:cNvSpPr/>
          <p:nvPr/>
        </p:nvSpPr>
        <p:spPr>
          <a:xfrm>
            <a:off x="1736526" y="1349559"/>
            <a:ext cx="4906728" cy="6960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Resources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Content Placeholder 2"/>
          <p:cNvSpPr txBox="1">
            <a:spLocks/>
          </p:cNvSpPr>
          <p:nvPr/>
        </p:nvSpPr>
        <p:spPr>
          <a:xfrm>
            <a:off x="815202" y="2183868"/>
            <a:ext cx="7331272" cy="464642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dirty="0"/>
              <a:t>Project Management</a:t>
            </a: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dirty="0"/>
              <a:t>The Managerial Process</a:t>
            </a: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dirty="0"/>
              <a:t>Fifth Edition</a:t>
            </a: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dirty="0"/>
              <a:t>By: Erik W. Larson</a:t>
            </a: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dirty="0"/>
              <a:t>Oregon State University</a:t>
            </a: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dirty="0"/>
              <a:t>Clifford F. Gray</a:t>
            </a: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dirty="0"/>
              <a:t>Oregon State University</a:t>
            </a:r>
          </a:p>
        </p:txBody>
      </p:sp>
      <p:sp>
        <p:nvSpPr>
          <p:cNvPr id="7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83617" y="6323076"/>
            <a:ext cx="805335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10-48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23639722"/>
      </p:ext>
    </p:extLst>
  </p:cSld>
  <p:clrMapOvr>
    <a:masterClrMapping/>
  </p:clrMapOvr>
  <p:transition spd="slow">
    <p:comb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9ff3f8230e0902c5df3252404e1caa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4f9f8ed74031b467de3098f1cd811136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9100919-8a76-4266-be0c-7dc583902cb4"/>
    <ds:schemaRef ds:uri="http://www.w3.org/XML/1998/namespace"/>
    <ds:schemaRef ds:uri="d13aca44-ef33-4cf4-9980-7f0b00e6eeb9"/>
    <ds:schemaRef ds:uri="http://schemas.microsoft.com/office/2006/metadata/propertie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FA70B44B-E387-497B-A034-18F56099502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4151</TotalTime>
  <Words>1842</Words>
  <Application>Microsoft Office PowerPoint</Application>
  <PresentationFormat>Widescreen</PresentationFormat>
  <Paragraphs>304</Paragraphs>
  <Slides>55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63" baseType="lpstr">
      <vt:lpstr>Alexandria</vt:lpstr>
      <vt:lpstr>Arial</vt:lpstr>
      <vt:lpstr>Calibri</vt:lpstr>
      <vt:lpstr>Calibri Light</vt:lpstr>
      <vt:lpstr>Roboto Light</vt:lpstr>
      <vt:lpstr>Segoe UI</vt:lpstr>
      <vt:lpstr>Times New Roman</vt:lpstr>
      <vt:lpstr>Office Theme</vt:lpstr>
      <vt:lpstr>PowerPoint Presentation</vt:lpstr>
      <vt:lpstr>PowerPoint Presentation</vt:lpstr>
      <vt:lpstr>Add A Holiday To The Project Calendar</vt:lpstr>
      <vt:lpstr>PowerPoint Presentation</vt:lpstr>
      <vt:lpstr>PowerPoint Presentation</vt:lpstr>
      <vt:lpstr>Create A Milestone With Zero Duration</vt:lpstr>
      <vt:lpstr>Add A Milestone With A Duration</vt:lpstr>
      <vt:lpstr>Level Resource Assignments</vt:lpstr>
      <vt:lpstr>Modify Leveling Settings</vt:lpstr>
      <vt:lpstr>Modify Leveling Settings</vt:lpstr>
      <vt:lpstr>Some Tips You Can Use While Leveling</vt:lpstr>
      <vt:lpstr>Some Tips You Can Use While Leveling</vt:lpstr>
      <vt:lpstr>PowerPoint Presentation</vt:lpstr>
      <vt:lpstr>The POM+ Project - Big Kola Company – Part 1</vt:lpstr>
      <vt:lpstr>PowerPoint Presentation</vt:lpstr>
      <vt:lpstr>PowerPoint Presentation</vt:lpstr>
      <vt:lpstr>PowerPoint Presentation</vt:lpstr>
      <vt:lpstr>The POM+ Project - Big Kola Company</vt:lpstr>
      <vt:lpstr>The POM+ Project - Big Kola Company</vt:lpstr>
      <vt:lpstr>The POM+ Project - Big Kola Company</vt:lpstr>
      <vt:lpstr>The POM+ Project - Big Kola Company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POM+ Project - Big Kola Company – Part 2</vt:lpstr>
      <vt:lpstr>The POM+ Project - Big Kola Company – Part 2</vt:lpstr>
      <vt:lpstr>The POM+ Project - Big Kola Company – Part 2</vt:lpstr>
      <vt:lpstr>The POM+ Project - Big Kola Company – Part 2</vt:lpstr>
      <vt:lpstr>The POM+ Project - Big Kola Company – Part 3</vt:lpstr>
      <vt:lpstr>The POM+ Project - Big Kola Company – Part 3</vt:lpstr>
      <vt:lpstr>PowerPoint Presentation</vt:lpstr>
      <vt:lpstr>The POM+ Project - Big Kola Company – Part 3</vt:lpstr>
      <vt:lpstr>The POM+ Project - Big Kola Company – Part 3</vt:lpstr>
      <vt:lpstr>The POM+ Project - Big Kola Company – Part 3</vt:lpstr>
      <vt:lpstr>The POM+ Project - Big Kola Company – Part 3</vt:lpstr>
      <vt:lpstr>PowerPoint Presentation</vt:lpstr>
      <vt:lpstr>PowerPoint Presentation</vt:lpstr>
      <vt:lpstr>PowerPoint Presentation</vt:lpstr>
      <vt:lpstr>The POM+ Project - Big Kola Company – Part 4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ALFAGR</cp:lastModifiedBy>
  <cp:revision>241</cp:revision>
  <dcterms:created xsi:type="dcterms:W3CDTF">2023-04-29T09:08:00Z</dcterms:created>
  <dcterms:modified xsi:type="dcterms:W3CDTF">2025-12-07T22:04:30Z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