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634" r:id="rId7"/>
    <p:sldId id="633" r:id="rId8"/>
    <p:sldId id="638" r:id="rId9"/>
    <p:sldId id="504" r:id="rId10"/>
    <p:sldId id="639" r:id="rId11"/>
    <p:sldId id="640" r:id="rId12"/>
    <p:sldId id="642" r:id="rId13"/>
    <p:sldId id="641" r:id="rId14"/>
    <p:sldId id="643" r:id="rId15"/>
    <p:sldId id="644" r:id="rId16"/>
    <p:sldId id="645" r:id="rId17"/>
    <p:sldId id="646" r:id="rId18"/>
    <p:sldId id="647" r:id="rId19"/>
    <p:sldId id="651" r:id="rId20"/>
    <p:sldId id="648" r:id="rId21"/>
    <p:sldId id="650" r:id="rId22"/>
    <p:sldId id="661" r:id="rId23"/>
    <p:sldId id="662" r:id="rId24"/>
    <p:sldId id="663" r:id="rId25"/>
    <p:sldId id="660" r:id="rId26"/>
    <p:sldId id="652" r:id="rId27"/>
    <p:sldId id="654" r:id="rId28"/>
    <p:sldId id="664" r:id="rId29"/>
    <p:sldId id="655" r:id="rId30"/>
    <p:sldId id="656" r:id="rId31"/>
    <p:sldId id="657" r:id="rId32"/>
    <p:sldId id="665" r:id="rId33"/>
    <p:sldId id="666" r:id="rId34"/>
    <p:sldId id="658" r:id="rId35"/>
    <p:sldId id="659" r:id="rId36"/>
    <p:sldId id="668" r:id="rId37"/>
    <p:sldId id="675" r:id="rId38"/>
    <p:sldId id="667" r:id="rId39"/>
    <p:sldId id="653" r:id="rId40"/>
    <p:sldId id="670" r:id="rId41"/>
    <p:sldId id="678" r:id="rId42"/>
    <p:sldId id="672" r:id="rId43"/>
    <p:sldId id="671" r:id="rId44"/>
    <p:sldId id="673" r:id="rId45"/>
    <p:sldId id="674" r:id="rId46"/>
    <p:sldId id="67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34"/>
            <p14:sldId id="633"/>
            <p14:sldId id="638"/>
            <p14:sldId id="504"/>
            <p14:sldId id="639"/>
            <p14:sldId id="640"/>
            <p14:sldId id="642"/>
            <p14:sldId id="641"/>
            <p14:sldId id="643"/>
            <p14:sldId id="644"/>
            <p14:sldId id="645"/>
            <p14:sldId id="646"/>
            <p14:sldId id="647"/>
            <p14:sldId id="651"/>
            <p14:sldId id="648"/>
            <p14:sldId id="650"/>
            <p14:sldId id="661"/>
            <p14:sldId id="662"/>
            <p14:sldId id="663"/>
            <p14:sldId id="660"/>
            <p14:sldId id="652"/>
            <p14:sldId id="654"/>
            <p14:sldId id="664"/>
            <p14:sldId id="655"/>
            <p14:sldId id="656"/>
            <p14:sldId id="657"/>
            <p14:sldId id="665"/>
            <p14:sldId id="666"/>
            <p14:sldId id="658"/>
            <p14:sldId id="659"/>
            <p14:sldId id="668"/>
            <p14:sldId id="675"/>
            <p14:sldId id="667"/>
            <p14:sldId id="653"/>
            <p14:sldId id="670"/>
            <p14:sldId id="678"/>
            <p14:sldId id="672"/>
            <p14:sldId id="671"/>
            <p14:sldId id="673"/>
            <p14:sldId id="674"/>
            <p14:sldId id="67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8E5A6D"/>
    <a:srgbClr val="669BBC"/>
    <a:srgbClr val="00AEEF"/>
    <a:srgbClr val="FFD200"/>
    <a:srgbClr val="203E5F"/>
    <a:srgbClr val="F58221"/>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681" autoAdjust="0"/>
  </p:normalViewPr>
  <p:slideViewPr>
    <p:cSldViewPr snapToGrid="0">
      <p:cViewPr varScale="1">
        <p:scale>
          <a:sx n="69" d="100"/>
          <a:sy n="69" d="100"/>
        </p:scale>
        <p:origin x="120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0196496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85584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90670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32455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963094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386979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CEECB-6940-EC13-4F08-F3F3B63670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2DBC32-5689-8FAD-50FA-BE9478C91F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604D44-4986-0628-2395-2EA53BF8BA72}"/>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CC222C8C-FBF5-6D48-5259-EB3F085373E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381101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3AB83-4D16-7962-D9B1-61AC38EC26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8F0831-9E21-2550-8AEB-DC36DDBAE3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DF1D3F-58C0-A15D-E165-72CE276A9760}"/>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B4EC3157-8C97-6C61-EA92-3718FE2373D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876658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6A733-F025-9C5E-FDA1-7E20877D38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FF4E8C-E11C-2253-17E2-221E2C01E9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50B88D-6822-2FFC-8C17-5EBA8D816506}"/>
              </a:ext>
            </a:extLst>
          </p:cNvPr>
          <p:cNvSpPr>
            <a:spLocks noGrp="1"/>
          </p:cNvSpPr>
          <p:nvPr>
            <p:ph type="body" idx="1"/>
          </p:nvPr>
        </p:nvSpPr>
        <p:spPr/>
        <p:txBody>
          <a:bodyPr/>
          <a:lstStyle/>
          <a:p>
            <a:pPr marL="171450" indent="-171450" algn="r" rtl="1">
              <a:buFont typeface="Wingdings" panose="05000000000000000000" pitchFamily="2" charset="2"/>
              <a:buChar char="§"/>
            </a:pPr>
            <a:endParaRPr lang="en-US" dirty="0"/>
          </a:p>
        </p:txBody>
      </p:sp>
      <p:sp>
        <p:nvSpPr>
          <p:cNvPr id="4" name="Slide Number Placeholder 3">
            <a:extLst>
              <a:ext uri="{FF2B5EF4-FFF2-40B4-BE49-F238E27FC236}">
                <a16:creationId xmlns:a16="http://schemas.microsoft.com/office/drawing/2014/main" id="{D37EB8BC-8F7E-7B9C-9896-F9CD1B0C2ACE}"/>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827533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3F0E5-7010-7F97-C1B9-16D53E985E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970E3-026C-4453-4C22-266C79C0BD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0F05B4-F888-9DF0-132C-40D425F6D372}"/>
              </a:ext>
            </a:extLst>
          </p:cNvPr>
          <p:cNvSpPr>
            <a:spLocks noGrp="1"/>
          </p:cNvSpPr>
          <p:nvPr>
            <p:ph type="body" idx="1"/>
          </p:nvPr>
        </p:nvSpPr>
        <p:spPr/>
        <p:txBody>
          <a:bodyPr/>
          <a:lstStyle/>
          <a:p>
            <a:pPr marL="171450" indent="-171450" algn="r" rtl="1">
              <a:buFont typeface="Wingdings" panose="05000000000000000000" pitchFamily="2" charset="2"/>
              <a:buChar char="§"/>
            </a:pPr>
            <a:endParaRPr lang="en-US" dirty="0"/>
          </a:p>
        </p:txBody>
      </p:sp>
      <p:sp>
        <p:nvSpPr>
          <p:cNvPr id="4" name="Slide Number Placeholder 3">
            <a:extLst>
              <a:ext uri="{FF2B5EF4-FFF2-40B4-BE49-F238E27FC236}">
                <a16:creationId xmlns:a16="http://schemas.microsoft.com/office/drawing/2014/main" id="{F550C59A-D6CF-29FF-A773-FA448E2049E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9206492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E212AB-95F9-D173-BF5C-5504FBD192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7D5630-DA52-E92F-0644-161F6365E3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0BA480-4A9A-F8B8-CFF2-74E182C6D44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5281338-C77E-837A-9B4F-942B8B7D1D9A}"/>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0849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A4922-94CF-EF2F-E417-8A079CBA59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FF0D26-00BE-5483-3898-EBF3BD9480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D7F6F8-D7E4-5083-8975-77A511A083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D7B6BB-5F86-ED2E-8149-D24A5D62A170}"/>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0189108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D2159-8C4E-4576-BE96-B87AB1EDE6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1AD044-E58C-F9BB-6511-9368CCC533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ACAADC-5088-9669-66FE-38125B74C20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2B1FC26-E806-4B92-DC42-D4D572CC91E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92017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E7029-F31C-3C94-613C-B5147F9C5B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E558DB-847A-B07B-BA77-F9065D79E2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B4B54A-FFE0-6759-C96C-BDAE69CDF07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B675E1A-C0DC-C96C-0913-09BF7E5CF6A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193467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D4316-86B2-EE4D-F5F6-35FBC2DD6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32552B-06EF-AC64-8B8E-8E9D54C8EE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2DC15A-D98A-FA7B-F692-F26FC605B74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4537C58-EACD-BE8F-509F-9388A419261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9840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9ED32-D46A-1367-45EE-53F8E78CBD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7206E0-3880-8A03-80F6-AB95E2CEB4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0725B4-F104-7B97-F7A0-0019760325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1C12F1-D2D4-6657-1169-924769CB69E3}"/>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6441806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CF7B0-DCDD-0124-435F-9989D6F9B4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3E0BB6-55A0-96C1-0ADE-4AE4D230A6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C0B909-83D0-7E90-D7BA-D0DE3357818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A9D4172-8BEC-EE94-971F-A1D42BD22F3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795580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FBDE-1DAF-C521-F88C-E30374368C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70B94E-85B4-B0D5-415E-69AE7CB0E5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802AC-0392-C89D-6AD0-7960822EE6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9C4BC9-7AF2-9542-5CBB-D11C1A99B41D}"/>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520156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B964E-3524-9546-B5DB-3F17914A4F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9C4DBC-B818-ADC6-DA16-FE185433A0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5D7E11-B4F2-E164-2C5B-B69F2983FEC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962D887-D955-B4C9-817C-3636B88ACFA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324095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2E604-8B3F-C18A-5812-9E9CAC3508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A3134B-6685-9416-D6E2-C85708CD84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B91CE4-DDC0-A654-ACBC-D5A33334CD5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3F2959E-B282-1EB1-A020-FE7A31AB9F10}"/>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3871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BEAED3-5E47-6665-30A6-D6DC0A2ED8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92D093-478B-264B-C363-2180B54C81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2BC3F3-C69E-D9D6-CDB2-3F2F116512C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52B40B87-D7AE-24C7-DF41-7CD531C5BFE1}"/>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269515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40238-6DBD-BE7D-1606-7C2A094370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2AF51D-D8DD-1751-79C6-8D5E5EBD6B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87F415-72AD-7A43-9910-AD9C14050E3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7ACCB13-9101-3C54-8BAB-CC15D0A8B7E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484929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64D6B-F41E-13D8-FDFA-1C46789525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36B8FE-D38B-378D-7E70-3EA18A705D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C78311-A77D-21F6-561B-A4AE199C7F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88A2E6-C77D-25CE-D7B2-778B33CDD8A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552047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C938E-A14A-EA18-8ABA-367CF32D15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B61879-E1B2-EE2C-6D25-939FA09EB2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69687A-CEF5-0F76-8407-CFF1C3C0BA2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692E089-7895-7849-AB02-53EF7B69E5C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960143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139338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272AE-4C47-7014-6235-C7687A6827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6A9233-D351-7153-F496-4462A5ED1E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F10D4A-AA06-0999-7841-0B241477060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A469E6F-57FB-9C00-132B-ADAE9CD7930D}"/>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333607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560F1-33D0-29B1-E9D4-DC937CDED0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F6853D-1ED7-EB0D-D460-794814AFEF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67F755-32D8-327E-A64B-5CF7858AD5C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D5FB20D-23EB-111B-70D0-C4FCC8416C9F}"/>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285004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1977F-2645-1CB9-59D5-2F5BAF341F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C2C30D-EB79-663D-AD35-E69FE749EC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697052-14B0-0540-1407-02EA246F9C9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9528E9B-C54E-25BE-9BB7-7FB72F4869F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565740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7F3AE-B865-911E-52E8-59F695D711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800AB2-5949-F959-A957-7244B5BCF0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506ADA-77B5-7835-003E-D064AD9FBD6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4B93F0C-FF74-9902-8FE6-DB8E0FFD3CFB}"/>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7959157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74F62-2D45-467F-FF51-1CAA63CA26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85807-4289-D05D-E2CF-9D34708953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5B239D-F7CF-EA37-73F6-288D71219B1D}"/>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A3F8D795-6D2C-C6E1-AEBC-C0A14B9BE263}"/>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939249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8B8ED-A3D9-5398-3E3C-4B05633696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9B3A2C-92B5-3985-20A7-9572BCD0EB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6198A3-104E-6973-91E1-C337D26BA3C1}"/>
              </a:ext>
            </a:extLst>
          </p:cNvPr>
          <p:cNvSpPr>
            <a:spLocks noGrp="1"/>
          </p:cNvSpPr>
          <p:nvPr>
            <p:ph type="body" idx="1"/>
          </p:nvPr>
        </p:nvSpPr>
        <p:spPr/>
        <p:txBody>
          <a:bodyPr/>
          <a:lstStyle/>
          <a:p>
            <a:pPr algn="r" rtl="1">
              <a:buNone/>
            </a:pPr>
            <a:endParaRPr lang="en-US" dirty="0"/>
          </a:p>
        </p:txBody>
      </p:sp>
      <p:sp>
        <p:nvSpPr>
          <p:cNvPr id="4" name="Slide Number Placeholder 3">
            <a:extLst>
              <a:ext uri="{FF2B5EF4-FFF2-40B4-BE49-F238E27FC236}">
                <a16:creationId xmlns:a16="http://schemas.microsoft.com/office/drawing/2014/main" id="{1D8F3DBD-316D-68BA-EA3B-BB888B3C405B}"/>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4788255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38799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5.xml"/><Relationship Id="rId1" Type="http://schemas.openxmlformats.org/officeDocument/2006/relationships/slideLayout" Target="../slideLayouts/slideLayout15.xml"/><Relationship Id="rId6" Type="http://schemas.openxmlformats.org/officeDocument/2006/relationships/image" Target="../media/image31.png"/><Relationship Id="rId5" Type="http://schemas.openxmlformats.org/officeDocument/2006/relationships/image" Target="../media/image30.sv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254628" y="2564100"/>
            <a:ext cx="5097229"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Storage Technologies</a:t>
            </a:r>
          </a:p>
        </p:txBody>
      </p:sp>
      <p:sp>
        <p:nvSpPr>
          <p:cNvPr id="34" name="Rectangle: Rounded Corners 33"/>
          <p:cNvSpPr/>
          <p:nvPr/>
        </p:nvSpPr>
        <p:spPr>
          <a:xfrm>
            <a:off x="455875" y="5983901"/>
            <a:ext cx="3136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1748145" y="3439517"/>
            <a:ext cx="997389" cy="523220"/>
          </a:xfrm>
          <a:prstGeom prst="rect">
            <a:avLst/>
          </a:prstGeom>
          <a:noFill/>
        </p:spPr>
        <p:txBody>
          <a:bodyPr wrap="none" rtlCol="0">
            <a:spAutoFit/>
          </a:bodyPr>
          <a:lstStyle/>
          <a:p>
            <a:r>
              <a:rPr lang="en-US" sz="2800" dirty="0">
                <a:latin typeface="Alexandria" charset="0"/>
                <a:cs typeface="Alexandria" charset="0"/>
              </a:rPr>
              <a:t>IT403</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242459" y="2864682"/>
            <a:ext cx="6643781" cy="769441"/>
          </a:xfrm>
          <a:prstGeom prst="rect">
            <a:avLst/>
          </a:prstGeom>
          <a:noFill/>
        </p:spPr>
        <p:txBody>
          <a:bodyPr wrap="square" rtlCol="0">
            <a:spAutoFit/>
          </a:bodyPr>
          <a:lstStyle/>
          <a:p>
            <a:pPr algn="ctr"/>
            <a:r>
              <a:rPr lang="en-US" sz="4400" b="1">
                <a:solidFill>
                  <a:srgbClr val="00B0F0"/>
                </a:solidFill>
                <a:latin typeface="Alexandria" charset="0"/>
                <a:cs typeface="Alexandria" charset="0"/>
              </a:rPr>
              <a:t>Storage Technologies</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5617431" y="4903313"/>
            <a:ext cx="5893838" cy="707886"/>
          </a:xfrm>
          <a:prstGeom prst="rect">
            <a:avLst/>
          </a:prstGeom>
          <a:noFill/>
        </p:spPr>
        <p:txBody>
          <a:bodyPr wrap="square" rtlCol="0">
            <a:spAutoFit/>
          </a:bodyPr>
          <a:lstStyle/>
          <a:p>
            <a:r>
              <a:rPr lang="en-US" sz="2000" dirty="0">
                <a:latin typeface="Alexandria" charset="0"/>
                <a:cs typeface="Alexandria" charset="0"/>
              </a:rPr>
              <a:t>IT403 </a:t>
            </a:r>
          </a:p>
          <a:p>
            <a:r>
              <a:rPr lang="en-US" sz="2000" dirty="0">
                <a:latin typeface="Alexandria" charset="0"/>
                <a:cs typeface="Alexandria" charset="0"/>
              </a:rPr>
              <a:t>Introduction to Information Storage and Management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7D10-731A-0992-60B5-68E32C9EEE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E32EC5-CD2E-BAFB-2949-2508CCC872E1}"/>
              </a:ext>
            </a:extLst>
          </p:cNvPr>
          <p:cNvSpPr/>
          <p:nvPr/>
        </p:nvSpPr>
        <p:spPr>
          <a:xfrm>
            <a:off x="617280" y="1685495"/>
            <a:ext cx="10812720" cy="4519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6C1B5D-049B-D7CD-7B55-79970849A1BA}"/>
              </a:ext>
            </a:extLst>
          </p:cNvPr>
          <p:cNvSpPr txBox="1"/>
          <p:nvPr/>
        </p:nvSpPr>
        <p:spPr>
          <a:xfrm>
            <a:off x="2273308" y="1068307"/>
            <a:ext cx="5313492"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Course Learning Outcomes</a:t>
            </a:r>
          </a:p>
        </p:txBody>
      </p:sp>
      <p:pic>
        <p:nvPicPr>
          <p:cNvPr id="7" name="Graphic 21">
            <a:extLst>
              <a:ext uri="{FF2B5EF4-FFF2-40B4-BE49-F238E27FC236}">
                <a16:creationId xmlns:a16="http://schemas.microsoft.com/office/drawing/2014/main" id="{9D8F89E4-B3CB-FD5B-2C65-DE9BCCD787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170E102-BC8D-0D2B-0397-5B3002C616D1}"/>
              </a:ext>
            </a:extLst>
          </p:cNvPr>
          <p:cNvSpPr txBox="1"/>
          <p:nvPr/>
        </p:nvSpPr>
        <p:spPr>
          <a:xfrm>
            <a:off x="762000" y="1685495"/>
            <a:ext cx="10333749" cy="4291944"/>
          </a:xfrm>
          <a:prstGeom prst="rect">
            <a:avLst/>
          </a:prstGeom>
          <a:noFill/>
        </p:spPr>
        <p:txBody>
          <a:bodyPr wrap="square">
            <a:spAutoFit/>
          </a:bodyPr>
          <a:lstStyle/>
          <a:p>
            <a:pPr>
              <a:lnSpc>
                <a:spcPct val="150000"/>
              </a:lnSpc>
            </a:pPr>
            <a:r>
              <a:rPr lang="en-US" sz="2400" dirty="0">
                <a:solidFill>
                  <a:schemeClr val="accent2">
                    <a:lumMod val="50000"/>
                  </a:schemeClr>
                </a:solidFill>
                <a:latin typeface="Calibri" panose="020F0502020204030204" pitchFamily="34" charset="0"/>
                <a:cs typeface="Calibri" panose="020F0502020204030204" pitchFamily="34" charset="0"/>
              </a:rPr>
              <a:t>After learning the course, the students should be able to:</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Describe the information lifecycle.</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the design of a data center and storage requirements.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discuss the various types of storage and their properties.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physical and virtualized storage.</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the backup and archiving regarding recovery and business continuity.</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Describe the components of an intelligent storage system.</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Discuss Data Protection Technologies and Applications.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Design Storage Business Continuity Solutions and Storage System Operation Management.</a:t>
            </a:r>
          </a:p>
        </p:txBody>
      </p:sp>
    </p:spTree>
    <p:extLst>
      <p:ext uri="{BB962C8B-B14F-4D97-AF65-F5344CB8AC3E}">
        <p14:creationId xmlns:p14="http://schemas.microsoft.com/office/powerpoint/2010/main" val="1743471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1029024" y="2169564"/>
            <a:ext cx="10133952" cy="2352952"/>
          </a:xfrm>
          <a:prstGeom prst="rect">
            <a:avLst/>
          </a:prstGeom>
          <a:noFill/>
        </p:spPr>
        <p:txBody>
          <a:bodyPr wrap="square" rtlCol="0">
            <a:spAutoFit/>
          </a:bodyPr>
          <a:lstStyle/>
          <a:p>
            <a:pPr algn="just">
              <a:lnSpc>
                <a:spcPct val="150000"/>
              </a:lnSpc>
            </a:pPr>
            <a:r>
              <a:rPr lang="en-US" sz="2000" b="0" i="0" u="none" strike="noStrike" baseline="0" dirty="0">
                <a:solidFill>
                  <a:srgbClr val="2C2C2C"/>
                </a:solidFill>
                <a:latin typeface="Calibri" panose="020F0502020204030204" pitchFamily="34" charset="0"/>
                <a:cs typeface="Calibri" panose="020F0502020204030204" pitchFamily="34" charset="0"/>
              </a:rPr>
              <a:t>On completion of this course, you will be able to:</a:t>
            </a:r>
          </a:p>
          <a:p>
            <a:pPr marL="800100" lvl="1" indent="-342900" algn="just">
              <a:lnSpc>
                <a:spcPct val="150000"/>
              </a:lnSpc>
              <a:buFont typeface="Wingdings" panose="05000000000000000000" pitchFamily="2" charset="2"/>
              <a:buChar char="§"/>
            </a:pPr>
            <a:r>
              <a:rPr lang="en-US" sz="2000" b="0" i="0" u="none" strike="noStrike" baseline="0" dirty="0">
                <a:solidFill>
                  <a:srgbClr val="2C2C2C"/>
                </a:solidFill>
                <a:latin typeface="Calibri" panose="020F0502020204030204" pitchFamily="34" charset="0"/>
                <a:cs typeface="Calibri" panose="020F0502020204030204" pitchFamily="34" charset="0"/>
              </a:rPr>
              <a:t>Understand the definition of storage;</a:t>
            </a:r>
          </a:p>
          <a:p>
            <a:pPr marL="800100" lvl="1" indent="-342900" algn="just">
              <a:lnSpc>
                <a:spcPct val="150000"/>
              </a:lnSpc>
              <a:buFont typeface="Wingdings" panose="05000000000000000000" pitchFamily="2" charset="2"/>
              <a:buChar char="§"/>
            </a:pPr>
            <a:r>
              <a:rPr lang="en-US" sz="2000" b="0" i="0" u="none" strike="noStrike" baseline="0" dirty="0">
                <a:solidFill>
                  <a:srgbClr val="2C2C2C"/>
                </a:solidFill>
                <a:latin typeface="Calibri" panose="020F0502020204030204" pitchFamily="34" charset="0"/>
                <a:cs typeface="Calibri" panose="020F0502020204030204" pitchFamily="34" charset="0"/>
              </a:rPr>
              <a:t>Understand the development history of storage technologies;</a:t>
            </a:r>
          </a:p>
          <a:p>
            <a:pPr marL="800100" lvl="1" indent="-342900" algn="just">
              <a:lnSpc>
                <a:spcPct val="150000"/>
              </a:lnSpc>
              <a:buFont typeface="Wingdings" panose="05000000000000000000" pitchFamily="2" charset="2"/>
              <a:buChar char="§"/>
            </a:pPr>
            <a:r>
              <a:rPr lang="en-US" sz="2000" b="0" i="0" u="none" strike="noStrike" baseline="0" dirty="0">
                <a:solidFill>
                  <a:srgbClr val="2C2C2C"/>
                </a:solidFill>
                <a:latin typeface="Calibri" panose="020F0502020204030204" pitchFamily="34" charset="0"/>
                <a:cs typeface="Calibri" panose="020F0502020204030204" pitchFamily="34" charset="0"/>
              </a:rPr>
              <a:t>Understand the evolution of storage technologies and its development trends;</a:t>
            </a:r>
          </a:p>
          <a:p>
            <a:pPr marL="800100" lvl="1" indent="-342900" algn="just">
              <a:lnSpc>
                <a:spcPct val="150000"/>
              </a:lnSpc>
              <a:buFont typeface="Wingdings" panose="05000000000000000000" pitchFamily="2" charset="2"/>
              <a:buChar char="§"/>
            </a:pPr>
            <a:r>
              <a:rPr lang="en-US" sz="2000" b="0" i="0" u="none" strike="noStrike" baseline="0" dirty="0">
                <a:solidFill>
                  <a:srgbClr val="2C2C2C"/>
                </a:solidFill>
                <a:latin typeface="Calibri" panose="020F0502020204030204" pitchFamily="34" charset="0"/>
                <a:cs typeface="Calibri" panose="020F0502020204030204" pitchFamily="34" charset="0"/>
              </a:rPr>
              <a:t>Learn about Storage Products and Solutions.</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546602" y="1028817"/>
            <a:ext cx="1436612" cy="523220"/>
          </a:xfrm>
          <a:prstGeom prst="rect">
            <a:avLst/>
          </a:prstGeom>
          <a:noFill/>
        </p:spPr>
        <p:txBody>
          <a:bodyPr wrap="none" rtlCol="0">
            <a:spAutoFit/>
          </a:bodyPr>
          <a:lstStyle/>
          <a:p>
            <a:pPr lvl="0" algn="ctr"/>
            <a:r>
              <a:rPr lang="en-US" sz="2800" b="1" kern="1200" dirty="0">
                <a:solidFill>
                  <a:schemeClr val="tx2"/>
                </a:solidFill>
                <a:latin typeface="Alexandria" charset="0"/>
                <a:ea typeface="+mn-ea"/>
                <a:cs typeface="+mn-cs"/>
              </a:rPr>
              <a:t>Outlines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3013538" y="1552037"/>
            <a:ext cx="6096000" cy="5021055"/>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dirty="0"/>
              <a:t>Data and Information</a:t>
            </a:r>
          </a:p>
          <a:p>
            <a:pPr marL="342900" indent="-342900">
              <a:lnSpc>
                <a:spcPct val="150000"/>
              </a:lnSpc>
              <a:buFont typeface="Wingdings" panose="05000000000000000000" pitchFamily="2" charset="2"/>
              <a:buChar char="§"/>
            </a:pPr>
            <a:r>
              <a:rPr lang="en-US" sz="2400" dirty="0"/>
              <a:t>What is storage?</a:t>
            </a:r>
          </a:p>
          <a:p>
            <a:pPr marL="342900" indent="-342900">
              <a:lnSpc>
                <a:spcPct val="150000"/>
              </a:lnSpc>
              <a:buFont typeface="Wingdings" panose="05000000000000000000" pitchFamily="2" charset="2"/>
              <a:buChar char="§"/>
            </a:pPr>
            <a:r>
              <a:rPr lang="en-US" sz="2400" dirty="0"/>
              <a:t>Structure of Storage</a:t>
            </a:r>
          </a:p>
          <a:p>
            <a:pPr marL="342900" indent="-342900">
              <a:lnSpc>
                <a:spcPct val="150000"/>
              </a:lnSpc>
              <a:buFont typeface="Wingdings" panose="05000000000000000000" pitchFamily="2" charset="2"/>
              <a:buChar char="§"/>
            </a:pPr>
            <a:r>
              <a:rPr lang="en-US" sz="2400" dirty="0"/>
              <a:t>Storage Architecture Development</a:t>
            </a:r>
          </a:p>
          <a:p>
            <a:pPr marL="342900" indent="-342900">
              <a:lnSpc>
                <a:spcPct val="150000"/>
              </a:lnSpc>
              <a:buFont typeface="Wingdings" panose="05000000000000000000" pitchFamily="2" charset="2"/>
              <a:buChar char="§"/>
            </a:pPr>
            <a:r>
              <a:rPr lang="en-US" sz="2400" dirty="0"/>
              <a:t>Data Storage Types</a:t>
            </a:r>
          </a:p>
          <a:p>
            <a:pPr marL="342900" indent="-342900">
              <a:lnSpc>
                <a:spcPct val="150000"/>
              </a:lnSpc>
              <a:buFont typeface="Wingdings" panose="05000000000000000000" pitchFamily="2" charset="2"/>
              <a:buChar char="§"/>
            </a:pPr>
            <a:r>
              <a:rPr lang="en-US" sz="2400" dirty="0"/>
              <a:t>Storage System Components</a:t>
            </a:r>
          </a:p>
          <a:p>
            <a:pPr marL="342900" indent="-342900">
              <a:lnSpc>
                <a:spcPct val="150000"/>
              </a:lnSpc>
              <a:buFont typeface="Wingdings" panose="05000000000000000000" pitchFamily="2" charset="2"/>
              <a:buChar char="§"/>
            </a:pPr>
            <a:r>
              <a:rPr lang="en-US" sz="2400" dirty="0"/>
              <a:t>Data Storage Applications  </a:t>
            </a:r>
          </a:p>
          <a:p>
            <a:pPr marL="342900" indent="-342900">
              <a:lnSpc>
                <a:spcPct val="150000"/>
              </a:lnSpc>
              <a:buFont typeface="Wingdings" panose="05000000000000000000" pitchFamily="2" charset="2"/>
              <a:buChar char="§"/>
            </a:pPr>
            <a:r>
              <a:rPr lang="en-US" altLang="zh-CN" sz="2400" dirty="0"/>
              <a:t>Cloud Storage: Distributed Storage</a:t>
            </a:r>
          </a:p>
          <a:p>
            <a:pPr marL="342900" indent="-342900">
              <a:lnSpc>
                <a:spcPct val="150000"/>
              </a:lnSpc>
              <a:buFont typeface="Wingdings" panose="05000000000000000000" pitchFamily="2" charset="2"/>
              <a:buChar char="§"/>
            </a:pPr>
            <a:r>
              <a:rPr lang="en-US" sz="2400" dirty="0"/>
              <a:t>Storage Virtualization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264245" y="1259391"/>
            <a:ext cx="3758209" cy="584775"/>
          </a:xfrm>
          <a:prstGeom prst="rect">
            <a:avLst/>
          </a:prstGeom>
          <a:noFill/>
        </p:spPr>
        <p:txBody>
          <a:bodyPr wrap="none" rtlCol="0">
            <a:spAutoFit/>
          </a:bodyPr>
          <a:lstStyle/>
          <a:p>
            <a:pPr lvl="0" algn="ctr"/>
            <a:r>
              <a:rPr lang="en-US" sz="3200" dirty="0"/>
              <a:t>Data and Information</a:t>
            </a:r>
            <a:endParaRPr lang="en-US" sz="3200" b="1" dirty="0">
              <a:solidFill>
                <a:prstClr val="white"/>
              </a:solidFill>
              <a:latin typeface="Alexandria"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3DD7C-9679-191D-E66D-820D1D5D7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30670-E03D-D60A-2D3A-33AE3AFCD6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00F08F-5785-E755-B29F-BE5E5051FA8A}"/>
              </a:ext>
            </a:extLst>
          </p:cNvPr>
          <p:cNvSpPr txBox="1"/>
          <p:nvPr/>
        </p:nvSpPr>
        <p:spPr>
          <a:xfrm>
            <a:off x="1190743" y="1052918"/>
            <a:ext cx="5313492" cy="584775"/>
          </a:xfrm>
          <a:prstGeom prst="rect">
            <a:avLst/>
          </a:prstGeom>
          <a:noFill/>
        </p:spPr>
        <p:txBody>
          <a:bodyPr wrap="square" rtlCol="0">
            <a:spAutoFit/>
          </a:bodyPr>
          <a:lstStyle/>
          <a:p>
            <a:pPr fontAlgn="base"/>
            <a:r>
              <a:rPr lang="en-US" sz="3200" dirty="0"/>
              <a:t>What is Data</a:t>
            </a:r>
            <a:endParaRPr lang="en-US" sz="3200" b="1" i="0" dirty="0">
              <a:solidFill>
                <a:srgbClr val="273239"/>
              </a:solidFill>
              <a:effectLst/>
              <a:latin typeface="Nunito" pitchFamily="2" charset="0"/>
            </a:endParaRPr>
          </a:p>
        </p:txBody>
      </p:sp>
      <p:pic>
        <p:nvPicPr>
          <p:cNvPr id="7" name="Graphic 21">
            <a:extLst>
              <a:ext uri="{FF2B5EF4-FFF2-40B4-BE49-F238E27FC236}">
                <a16:creationId xmlns:a16="http://schemas.microsoft.com/office/drawing/2014/main" id="{26D0F58A-5DDB-4989-FAEB-3F0821CE5E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1883D43-F4A7-E684-8877-9998B522A9A3}"/>
              </a:ext>
            </a:extLst>
          </p:cNvPr>
          <p:cNvPicPr>
            <a:picLocks noChangeAspect="1"/>
          </p:cNvPicPr>
          <p:nvPr/>
        </p:nvPicPr>
        <p:blipFill>
          <a:blip r:embed="rId4"/>
          <a:stretch>
            <a:fillRect/>
          </a:stretch>
        </p:blipFill>
        <p:spPr>
          <a:xfrm>
            <a:off x="1337164" y="1879959"/>
            <a:ext cx="8793558" cy="3981484"/>
          </a:xfrm>
          <a:prstGeom prst="rect">
            <a:avLst/>
          </a:prstGeom>
        </p:spPr>
      </p:pic>
    </p:spTree>
    <p:extLst>
      <p:ext uri="{BB962C8B-B14F-4D97-AF65-F5344CB8AC3E}">
        <p14:creationId xmlns:p14="http://schemas.microsoft.com/office/powerpoint/2010/main" val="452325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293CD-11E8-E4E7-94F0-3D2A3F29F8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294D73-A6AC-8DF9-D467-26690B2247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8CD9AC-9899-F3D4-EAAE-7F5DA3815DD8}"/>
              </a:ext>
            </a:extLst>
          </p:cNvPr>
          <p:cNvSpPr txBox="1"/>
          <p:nvPr/>
        </p:nvSpPr>
        <p:spPr>
          <a:xfrm>
            <a:off x="1001556" y="992181"/>
            <a:ext cx="5313492" cy="584775"/>
          </a:xfrm>
          <a:prstGeom prst="rect">
            <a:avLst/>
          </a:prstGeom>
          <a:noFill/>
        </p:spPr>
        <p:txBody>
          <a:bodyPr wrap="square" rtlCol="0">
            <a:spAutoFit/>
          </a:bodyPr>
          <a:lstStyle/>
          <a:p>
            <a:pPr fontAlgn="base"/>
            <a:r>
              <a:rPr lang="en-US" sz="3200" dirty="0"/>
              <a:t>Data Types</a:t>
            </a:r>
            <a:endParaRPr lang="en-US" sz="3200" b="1" i="0" dirty="0">
              <a:solidFill>
                <a:srgbClr val="273239"/>
              </a:solidFill>
              <a:effectLst/>
              <a:latin typeface="Nunito" pitchFamily="2" charset="0"/>
            </a:endParaRPr>
          </a:p>
        </p:txBody>
      </p:sp>
      <p:pic>
        <p:nvPicPr>
          <p:cNvPr id="7" name="Graphic 21">
            <a:extLst>
              <a:ext uri="{FF2B5EF4-FFF2-40B4-BE49-F238E27FC236}">
                <a16:creationId xmlns:a16="http://schemas.microsoft.com/office/drawing/2014/main" id="{35247023-686B-5B25-91A0-984E7301A6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3041D39-B0FE-A34B-5B61-EDD6FC5E3E21}"/>
              </a:ext>
            </a:extLst>
          </p:cNvPr>
          <p:cNvPicPr>
            <a:picLocks noChangeAspect="1"/>
          </p:cNvPicPr>
          <p:nvPr/>
        </p:nvPicPr>
        <p:blipFill>
          <a:blip r:embed="rId4"/>
          <a:stretch>
            <a:fillRect/>
          </a:stretch>
        </p:blipFill>
        <p:spPr>
          <a:xfrm>
            <a:off x="2680365" y="2217818"/>
            <a:ext cx="6686550" cy="3571875"/>
          </a:xfrm>
          <a:prstGeom prst="rect">
            <a:avLst/>
          </a:prstGeom>
        </p:spPr>
      </p:pic>
    </p:spTree>
    <p:extLst>
      <p:ext uri="{BB962C8B-B14F-4D97-AF65-F5344CB8AC3E}">
        <p14:creationId xmlns:p14="http://schemas.microsoft.com/office/powerpoint/2010/main" val="1493635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4EEC8-326B-53B7-5B48-72F330F05F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DFF43F-990A-BAB7-E826-A9E6D66AA834}"/>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2DB5A5-E951-62B1-818D-C49106237690}"/>
              </a:ext>
            </a:extLst>
          </p:cNvPr>
          <p:cNvSpPr txBox="1"/>
          <p:nvPr/>
        </p:nvSpPr>
        <p:spPr>
          <a:xfrm>
            <a:off x="956664" y="1005715"/>
            <a:ext cx="5313492" cy="584775"/>
          </a:xfrm>
          <a:prstGeom prst="rect">
            <a:avLst/>
          </a:prstGeom>
          <a:noFill/>
        </p:spPr>
        <p:txBody>
          <a:bodyPr wrap="square" rtlCol="0">
            <a:spAutoFit/>
          </a:bodyPr>
          <a:lstStyle/>
          <a:p>
            <a:pPr fontAlgn="base"/>
            <a:r>
              <a:rPr lang="en-US" sz="3200" dirty="0"/>
              <a:t>Data Types</a:t>
            </a:r>
            <a:endParaRPr lang="en-US" sz="3200" b="1" dirty="0">
              <a:solidFill>
                <a:srgbClr val="273239"/>
              </a:solidFill>
              <a:latin typeface="Nunito" pitchFamily="2" charset="0"/>
            </a:endParaRPr>
          </a:p>
        </p:txBody>
      </p:sp>
      <p:sp>
        <p:nvSpPr>
          <p:cNvPr id="48" name="TextBox 47">
            <a:extLst>
              <a:ext uri="{FF2B5EF4-FFF2-40B4-BE49-F238E27FC236}">
                <a16:creationId xmlns:a16="http://schemas.microsoft.com/office/drawing/2014/main" id="{3CF48365-25CE-A5F3-CEE4-A0057DDFB9D0}"/>
              </a:ext>
            </a:extLst>
          </p:cNvPr>
          <p:cNvSpPr txBox="1"/>
          <p:nvPr/>
        </p:nvSpPr>
        <p:spPr>
          <a:xfrm>
            <a:off x="956664" y="1657388"/>
            <a:ext cx="10133952" cy="4204356"/>
          </a:xfrm>
          <a:prstGeom prst="rect">
            <a:avLst/>
          </a:prstGeom>
          <a:noFill/>
        </p:spPr>
        <p:txBody>
          <a:bodyPr wrap="square" rtlCol="0">
            <a:spAutoFit/>
          </a:bodyPr>
          <a:lstStyle/>
          <a:p>
            <a:pPr>
              <a:lnSpc>
                <a:spcPct val="150000"/>
              </a:lnSpc>
            </a:pPr>
            <a:r>
              <a:rPr lang="en-US" b="1" dirty="0">
                <a:solidFill>
                  <a:schemeClr val="tx2"/>
                </a:solidFill>
              </a:rPr>
              <a:t>Based on Data storage and management modes</a:t>
            </a:r>
            <a:r>
              <a:rPr lang="en-US" b="1" dirty="0"/>
              <a:t>, data is classified:</a:t>
            </a:r>
          </a:p>
          <a:p>
            <a:pPr lvl="1">
              <a:lnSpc>
                <a:spcPct val="150000"/>
              </a:lnSpc>
            </a:pPr>
            <a:r>
              <a:rPr lang="en-US" dirty="0"/>
              <a:t>• </a:t>
            </a:r>
            <a:r>
              <a:rPr lang="en-US" b="1" dirty="0">
                <a:solidFill>
                  <a:schemeClr val="accent2">
                    <a:lumMod val="50000"/>
                  </a:schemeClr>
                </a:solidFill>
              </a:rPr>
              <a:t>Structured data</a:t>
            </a:r>
            <a:r>
              <a:rPr lang="en-US" b="1" dirty="0"/>
              <a:t>: </a:t>
            </a:r>
            <a:r>
              <a:rPr lang="en-US" dirty="0"/>
              <a:t>It can be represented and stored in a relational database and is often represented as a two-dimensional table. </a:t>
            </a:r>
          </a:p>
          <a:p>
            <a:pPr lvl="2">
              <a:lnSpc>
                <a:spcPct val="150000"/>
              </a:lnSpc>
            </a:pPr>
            <a:r>
              <a:rPr lang="en-US" dirty="0"/>
              <a:t>▫ SQL Server, MySQL, Oracle.</a:t>
            </a:r>
          </a:p>
          <a:p>
            <a:pPr lvl="1">
              <a:lnSpc>
                <a:spcPct val="150000"/>
              </a:lnSpc>
            </a:pPr>
            <a:r>
              <a:rPr lang="en-US" dirty="0">
                <a:solidFill>
                  <a:schemeClr val="accent2">
                    <a:lumMod val="50000"/>
                  </a:schemeClr>
                </a:solidFill>
              </a:rPr>
              <a:t>• </a:t>
            </a:r>
            <a:r>
              <a:rPr lang="en-US" b="1" dirty="0">
                <a:solidFill>
                  <a:schemeClr val="accent2">
                    <a:lumMod val="50000"/>
                  </a:schemeClr>
                </a:solidFill>
              </a:rPr>
              <a:t>Semi-structured data</a:t>
            </a:r>
            <a:r>
              <a:rPr lang="en-US" b="1" dirty="0"/>
              <a:t>: </a:t>
            </a:r>
            <a:r>
              <a:rPr lang="en-US" dirty="0"/>
              <a:t>It does not conform to the structure of relational databases or other data tables but uses tags to separate semantic elements or enforces hierarchies of records and fields. </a:t>
            </a:r>
          </a:p>
          <a:p>
            <a:pPr lvl="2">
              <a:lnSpc>
                <a:spcPct val="150000"/>
              </a:lnSpc>
            </a:pPr>
            <a:r>
              <a:rPr lang="en-US" dirty="0"/>
              <a:t>▫ XML, HTML, JSON</a:t>
            </a:r>
          </a:p>
          <a:p>
            <a:pPr lvl="1">
              <a:lnSpc>
                <a:spcPct val="150000"/>
              </a:lnSpc>
            </a:pPr>
            <a:r>
              <a:rPr lang="en-US" dirty="0"/>
              <a:t> • </a:t>
            </a:r>
            <a:r>
              <a:rPr lang="en-US" b="1" dirty="0">
                <a:solidFill>
                  <a:schemeClr val="accent2">
                    <a:lumMod val="50000"/>
                  </a:schemeClr>
                </a:solidFill>
              </a:rPr>
              <a:t>Unstructured data</a:t>
            </a:r>
            <a:r>
              <a:rPr lang="en-US" b="1" dirty="0"/>
              <a:t>: </a:t>
            </a:r>
            <a:r>
              <a:rPr lang="en-US" dirty="0"/>
              <a:t>It is not organized in a regular or complete data structure or does not have a predefined data model. </a:t>
            </a:r>
          </a:p>
          <a:p>
            <a:pPr lvl="2">
              <a:lnSpc>
                <a:spcPct val="150000"/>
              </a:lnSpc>
            </a:pPr>
            <a:r>
              <a:rPr lang="en-US" dirty="0"/>
              <a:t>▫ Texts, pictures, reports, images, audios, and videos </a:t>
            </a:r>
          </a:p>
        </p:txBody>
      </p:sp>
      <p:pic>
        <p:nvPicPr>
          <p:cNvPr id="7" name="Graphic 21">
            <a:extLst>
              <a:ext uri="{FF2B5EF4-FFF2-40B4-BE49-F238E27FC236}">
                <a16:creationId xmlns:a16="http://schemas.microsoft.com/office/drawing/2014/main" id="{CE72019C-7D93-4653-FBCD-33569361E7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9941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543C7-B4A5-8CF9-52D2-EB6864EA0D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8C7250-D3F8-23F6-8074-ED8467DCA5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C49EAE-F4C7-4BC4-94EA-F25E6954D1AE}"/>
              </a:ext>
            </a:extLst>
          </p:cNvPr>
          <p:cNvSpPr txBox="1"/>
          <p:nvPr/>
        </p:nvSpPr>
        <p:spPr>
          <a:xfrm>
            <a:off x="1106660" y="992181"/>
            <a:ext cx="5313492" cy="584775"/>
          </a:xfrm>
          <a:prstGeom prst="rect">
            <a:avLst/>
          </a:prstGeom>
          <a:noFill/>
        </p:spPr>
        <p:txBody>
          <a:bodyPr wrap="square" rtlCol="0">
            <a:spAutoFit/>
          </a:bodyPr>
          <a:lstStyle/>
          <a:p>
            <a:pPr fontAlgn="base"/>
            <a:r>
              <a:rPr lang="en-US" sz="3200" dirty="0"/>
              <a:t>Data Processing Cycle</a:t>
            </a:r>
            <a:endParaRPr lang="en-US" sz="3200" b="1" i="0" dirty="0">
              <a:solidFill>
                <a:srgbClr val="273239"/>
              </a:solidFill>
              <a:effectLst/>
              <a:latin typeface="Nunito" pitchFamily="2" charset="0"/>
            </a:endParaRPr>
          </a:p>
        </p:txBody>
      </p:sp>
      <p:pic>
        <p:nvPicPr>
          <p:cNvPr id="7" name="Graphic 21">
            <a:extLst>
              <a:ext uri="{FF2B5EF4-FFF2-40B4-BE49-F238E27FC236}">
                <a16:creationId xmlns:a16="http://schemas.microsoft.com/office/drawing/2014/main" id="{95E56E00-699D-F6B0-160A-A02E5FC413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88CBFBB-0942-023F-87C8-51A36CF9ED14}"/>
              </a:ext>
            </a:extLst>
          </p:cNvPr>
          <p:cNvPicPr>
            <a:picLocks noChangeAspect="1"/>
          </p:cNvPicPr>
          <p:nvPr/>
        </p:nvPicPr>
        <p:blipFill>
          <a:blip r:embed="rId4"/>
          <a:stretch>
            <a:fillRect/>
          </a:stretch>
        </p:blipFill>
        <p:spPr>
          <a:xfrm>
            <a:off x="1031592" y="2125170"/>
            <a:ext cx="8233033" cy="3390072"/>
          </a:xfrm>
          <a:prstGeom prst="rect">
            <a:avLst/>
          </a:prstGeom>
        </p:spPr>
      </p:pic>
    </p:spTree>
    <p:extLst>
      <p:ext uri="{BB962C8B-B14F-4D97-AF65-F5344CB8AC3E}">
        <p14:creationId xmlns:p14="http://schemas.microsoft.com/office/powerpoint/2010/main" val="3209362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207AF-3BD5-FF71-D797-2201A909C3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B31F91-B56F-0645-F8F0-1E7CBA8746F4}"/>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F296F80-0A57-54C6-9842-FFE31484B44F}"/>
              </a:ext>
            </a:extLst>
          </p:cNvPr>
          <p:cNvSpPr txBox="1"/>
          <p:nvPr/>
        </p:nvSpPr>
        <p:spPr>
          <a:xfrm>
            <a:off x="956664" y="1005715"/>
            <a:ext cx="5313492" cy="584775"/>
          </a:xfrm>
          <a:prstGeom prst="rect">
            <a:avLst/>
          </a:prstGeom>
          <a:noFill/>
        </p:spPr>
        <p:txBody>
          <a:bodyPr wrap="square" rtlCol="0">
            <a:spAutoFit/>
          </a:bodyPr>
          <a:lstStyle/>
          <a:p>
            <a:pPr fontAlgn="base"/>
            <a:r>
              <a:rPr lang="en-US" sz="3200" dirty="0"/>
              <a:t>What is Information</a:t>
            </a:r>
            <a:endParaRPr lang="en-US" sz="3200" b="1" dirty="0">
              <a:solidFill>
                <a:srgbClr val="273239"/>
              </a:solidFill>
              <a:latin typeface="Nunito" pitchFamily="2" charset="0"/>
            </a:endParaRPr>
          </a:p>
        </p:txBody>
      </p:sp>
      <p:pic>
        <p:nvPicPr>
          <p:cNvPr id="7" name="Graphic 21">
            <a:extLst>
              <a:ext uri="{FF2B5EF4-FFF2-40B4-BE49-F238E27FC236}">
                <a16:creationId xmlns:a16="http://schemas.microsoft.com/office/drawing/2014/main" id="{6B920F9A-53D2-707D-A5B8-7EE482FCCD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5434EA0-A1BF-A2C4-5D4B-8064EF754D47}"/>
              </a:ext>
            </a:extLst>
          </p:cNvPr>
          <p:cNvPicPr>
            <a:picLocks noChangeAspect="1"/>
          </p:cNvPicPr>
          <p:nvPr/>
        </p:nvPicPr>
        <p:blipFill>
          <a:blip r:embed="rId4"/>
          <a:stretch>
            <a:fillRect/>
          </a:stretch>
        </p:blipFill>
        <p:spPr>
          <a:xfrm>
            <a:off x="1708555" y="2296007"/>
            <a:ext cx="8192190" cy="3386112"/>
          </a:xfrm>
          <a:prstGeom prst="rect">
            <a:avLst/>
          </a:prstGeom>
        </p:spPr>
      </p:pic>
    </p:spTree>
    <p:extLst>
      <p:ext uri="{BB962C8B-B14F-4D97-AF65-F5344CB8AC3E}">
        <p14:creationId xmlns:p14="http://schemas.microsoft.com/office/powerpoint/2010/main" val="79394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AC7E7-9F4A-6120-6645-0C1A5FA07E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E19469-DE47-C188-F2AC-9EF67682B831}"/>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C01E02-E72F-72CF-4FDB-0805E16BBBD5}"/>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Information Lifecycle Management </a:t>
            </a:r>
            <a:endParaRPr lang="en-US" sz="3200" b="1" dirty="0">
              <a:solidFill>
                <a:srgbClr val="273239"/>
              </a:solidFill>
              <a:latin typeface="Nunito" pitchFamily="2" charset="0"/>
            </a:endParaRPr>
          </a:p>
        </p:txBody>
      </p:sp>
      <p:pic>
        <p:nvPicPr>
          <p:cNvPr id="7" name="Graphic 21">
            <a:extLst>
              <a:ext uri="{FF2B5EF4-FFF2-40B4-BE49-F238E27FC236}">
                <a16:creationId xmlns:a16="http://schemas.microsoft.com/office/drawing/2014/main" id="{52F2A5BD-BD0D-2BFE-8B76-719841BC0B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2894BA74-273D-86FD-227F-D50437833097}"/>
              </a:ext>
            </a:extLst>
          </p:cNvPr>
          <p:cNvPicPr>
            <a:picLocks noChangeAspect="1"/>
          </p:cNvPicPr>
          <p:nvPr/>
        </p:nvPicPr>
        <p:blipFill>
          <a:blip r:embed="rId4"/>
          <a:stretch>
            <a:fillRect/>
          </a:stretch>
        </p:blipFill>
        <p:spPr>
          <a:xfrm>
            <a:off x="1815877" y="1987608"/>
            <a:ext cx="8263544" cy="4061559"/>
          </a:xfrm>
          <a:prstGeom prst="rect">
            <a:avLst/>
          </a:prstGeom>
        </p:spPr>
      </p:pic>
    </p:spTree>
    <p:extLst>
      <p:ext uri="{BB962C8B-B14F-4D97-AF65-F5344CB8AC3E}">
        <p14:creationId xmlns:p14="http://schemas.microsoft.com/office/powerpoint/2010/main" val="1124797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A6BF7-CCD1-CF2A-F2AB-E34F33D138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9E0075-3D53-D281-9DBD-62EC6C903494}"/>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9016B5F-8D93-F7AE-FDAB-F3FF25B9E4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792698FB-38BB-6DA1-E569-87E93B302601}"/>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Information Lifecycle Management </a:t>
            </a:r>
            <a:endParaRPr lang="en-US" sz="3200" b="1" dirty="0">
              <a:solidFill>
                <a:srgbClr val="273239"/>
              </a:solidFill>
              <a:latin typeface="Nunito" pitchFamily="2" charset="0"/>
            </a:endParaRPr>
          </a:p>
        </p:txBody>
      </p:sp>
      <p:sp>
        <p:nvSpPr>
          <p:cNvPr id="6" name="TextBox 5">
            <a:extLst>
              <a:ext uri="{FF2B5EF4-FFF2-40B4-BE49-F238E27FC236}">
                <a16:creationId xmlns:a16="http://schemas.microsoft.com/office/drawing/2014/main" id="{9F173557-2AA3-2D51-148C-792E0BB21ED0}"/>
              </a:ext>
            </a:extLst>
          </p:cNvPr>
          <p:cNvSpPr txBox="1"/>
          <p:nvPr/>
        </p:nvSpPr>
        <p:spPr bwMode="auto">
          <a:xfrm>
            <a:off x="1361926" y="1865405"/>
            <a:ext cx="8316924" cy="4247317"/>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sz="1800" b="1" dirty="0"/>
              <a:t>Data creation phase: </a:t>
            </a:r>
            <a:r>
              <a:rPr lang="en-US" sz="1800" dirty="0"/>
              <a:t>Data is generated from terminals and saved to storage devices. </a:t>
            </a:r>
          </a:p>
          <a:p>
            <a:pPr algn="just">
              <a:lnSpc>
                <a:spcPct val="150000"/>
              </a:lnSpc>
            </a:pPr>
            <a:endParaRPr lang="en-US" sz="1800" dirty="0"/>
          </a:p>
          <a:p>
            <a:pPr marL="285750" indent="-285750" algn="just">
              <a:lnSpc>
                <a:spcPct val="150000"/>
              </a:lnSpc>
              <a:buFont typeface="Wingdings" panose="05000000000000000000" pitchFamily="2" charset="2"/>
              <a:buChar char="q"/>
            </a:pPr>
            <a:r>
              <a:rPr lang="en-US" sz="1800" b="1" dirty="0"/>
              <a:t>Data protection phase: </a:t>
            </a:r>
            <a:r>
              <a:rPr lang="en-US" sz="1800" dirty="0"/>
              <a:t>A storage system provides data protection functions, such as RAID, HA, disaster recovery (DR), and permission management.</a:t>
            </a:r>
          </a:p>
          <a:p>
            <a:pPr algn="just">
              <a:lnSpc>
                <a:spcPct val="150000"/>
              </a:lnSpc>
            </a:pPr>
            <a:endParaRPr lang="en-US" sz="1800" dirty="0"/>
          </a:p>
          <a:p>
            <a:pPr marL="285750" indent="-285750" algn="just">
              <a:lnSpc>
                <a:spcPct val="150000"/>
              </a:lnSpc>
              <a:buFont typeface="Wingdings" panose="05000000000000000000" pitchFamily="2" charset="2"/>
              <a:buChar char="q"/>
            </a:pPr>
            <a:r>
              <a:rPr lang="en-US" sz="1800" b="1" dirty="0"/>
              <a:t>Data access phase: </a:t>
            </a:r>
            <a:r>
              <a:rPr lang="en-US" sz="1800" dirty="0"/>
              <a:t>Information must be easy to access and can be shared among organizations and applications of enterprises to maximize business value.</a:t>
            </a:r>
          </a:p>
          <a:p>
            <a:pPr algn="just">
              <a:lnSpc>
                <a:spcPct val="150000"/>
              </a:lnSpc>
            </a:pPr>
            <a:endParaRPr lang="en-US" sz="1800" dirty="0"/>
          </a:p>
          <a:p>
            <a:pPr marL="285750" indent="-285750" algn="just">
              <a:lnSpc>
                <a:spcPct val="150000"/>
              </a:lnSpc>
              <a:buFont typeface="Wingdings" panose="05000000000000000000" pitchFamily="2" charset="2"/>
              <a:buChar char="q"/>
            </a:pPr>
            <a:r>
              <a:rPr lang="en-US" sz="1800" b="1" dirty="0"/>
              <a:t>Data migration phase: </a:t>
            </a:r>
            <a:r>
              <a:rPr lang="en-US" sz="1800" dirty="0"/>
              <a:t>When using IT devices, you need to upgrade and replace devices and migrate the data from the old to new devices.</a:t>
            </a:r>
          </a:p>
        </p:txBody>
      </p:sp>
    </p:spTree>
    <p:extLst>
      <p:ext uri="{BB962C8B-B14F-4D97-AF65-F5344CB8AC3E}">
        <p14:creationId xmlns:p14="http://schemas.microsoft.com/office/powerpoint/2010/main" val="481225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4B426-662B-DA7F-1946-46E9136400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5D437E-7BFE-6330-BA54-0185E93F5388}"/>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644A6F2-0B25-91B6-3241-00ED86946D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41118E7E-C3D5-2520-6EA3-15E2B6F3C54F}"/>
              </a:ext>
            </a:extLst>
          </p:cNvPr>
          <p:cNvSpPr txBox="1"/>
          <p:nvPr/>
        </p:nvSpPr>
        <p:spPr bwMode="auto">
          <a:xfrm>
            <a:off x="1145977" y="2171684"/>
            <a:ext cx="8118648" cy="3000821"/>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sz="1800" b="1" dirty="0"/>
              <a:t>Data archiving phase: </a:t>
            </a:r>
            <a:r>
              <a:rPr lang="en-US" sz="1800" dirty="0"/>
              <a:t>The data archiving system supports the business operation for enterprises by providing the record query for transactions and decision-making. Deduplication and compression are often used in this phase.</a:t>
            </a:r>
          </a:p>
          <a:p>
            <a:pPr algn="just">
              <a:lnSpc>
                <a:spcPct val="150000"/>
              </a:lnSpc>
            </a:pPr>
            <a:endParaRPr lang="en-US" sz="1800" dirty="0"/>
          </a:p>
          <a:p>
            <a:pPr marL="285750" indent="-285750" algn="just">
              <a:lnSpc>
                <a:spcPct val="150000"/>
              </a:lnSpc>
              <a:buFont typeface="Wingdings" panose="05000000000000000000" pitchFamily="2" charset="2"/>
              <a:buChar char="q"/>
            </a:pPr>
            <a:r>
              <a:rPr lang="en-US" sz="1800" dirty="0"/>
              <a:t> </a:t>
            </a:r>
            <a:r>
              <a:rPr lang="en-US" sz="1800" b="1" dirty="0"/>
              <a:t>Data destruction phase: </a:t>
            </a:r>
            <a:r>
              <a:rPr lang="en-US" sz="1800" dirty="0"/>
              <a:t>After a period of time, data is no longer saved. In this phase, destroy or reclaim data that does not need to be retained or stored, and clear the data from storage systems and data warehouses.</a:t>
            </a:r>
          </a:p>
        </p:txBody>
      </p:sp>
      <p:sp>
        <p:nvSpPr>
          <p:cNvPr id="6" name="TextBox 5">
            <a:extLst>
              <a:ext uri="{FF2B5EF4-FFF2-40B4-BE49-F238E27FC236}">
                <a16:creationId xmlns:a16="http://schemas.microsoft.com/office/drawing/2014/main" id="{07F21AA6-B6EA-FFF4-BEA1-BCBAF314BFA4}"/>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Information Lifecycle Management </a:t>
            </a:r>
            <a:endParaRPr lang="en-US" sz="3200" b="1" dirty="0">
              <a:solidFill>
                <a:srgbClr val="273239"/>
              </a:solidFill>
              <a:latin typeface="Nunito" pitchFamily="2" charset="0"/>
            </a:endParaRPr>
          </a:p>
        </p:txBody>
      </p:sp>
    </p:spTree>
    <p:extLst>
      <p:ext uri="{BB962C8B-B14F-4D97-AF65-F5344CB8AC3E}">
        <p14:creationId xmlns:p14="http://schemas.microsoft.com/office/powerpoint/2010/main" val="328029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6298F-2FE4-9ABF-25C8-2B30BFF52E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25E1E0-C16E-CB57-08B7-128767370F46}"/>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422E2D0-721C-16CA-7178-430FABBB3B91}"/>
              </a:ext>
            </a:extLst>
          </p:cNvPr>
          <p:cNvSpPr txBox="1"/>
          <p:nvPr/>
        </p:nvSpPr>
        <p:spPr>
          <a:xfrm>
            <a:off x="956664" y="1005715"/>
            <a:ext cx="5313492" cy="584775"/>
          </a:xfrm>
          <a:prstGeom prst="rect">
            <a:avLst/>
          </a:prstGeom>
          <a:noFill/>
        </p:spPr>
        <p:txBody>
          <a:bodyPr wrap="square" rtlCol="0">
            <a:spAutoFit/>
          </a:bodyPr>
          <a:lstStyle/>
          <a:p>
            <a:pPr fontAlgn="base"/>
            <a:r>
              <a:rPr lang="en-US" sz="3200" dirty="0"/>
              <a:t>Data vs. Information</a:t>
            </a:r>
            <a:endParaRPr lang="en-US" sz="3200" b="1" dirty="0">
              <a:solidFill>
                <a:srgbClr val="273239"/>
              </a:solidFill>
              <a:latin typeface="Nunito" pitchFamily="2" charset="0"/>
            </a:endParaRPr>
          </a:p>
        </p:txBody>
      </p:sp>
      <p:pic>
        <p:nvPicPr>
          <p:cNvPr id="7" name="Graphic 21">
            <a:extLst>
              <a:ext uri="{FF2B5EF4-FFF2-40B4-BE49-F238E27FC236}">
                <a16:creationId xmlns:a16="http://schemas.microsoft.com/office/drawing/2014/main" id="{C8DEDE80-B520-2D14-8F78-881DCF5E20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8C79399-E28F-B773-2320-8095CD13212C}"/>
              </a:ext>
            </a:extLst>
          </p:cNvPr>
          <p:cNvPicPr>
            <a:picLocks noChangeAspect="1"/>
          </p:cNvPicPr>
          <p:nvPr/>
        </p:nvPicPr>
        <p:blipFill>
          <a:blip r:embed="rId4"/>
          <a:stretch>
            <a:fillRect/>
          </a:stretch>
        </p:blipFill>
        <p:spPr>
          <a:xfrm>
            <a:off x="1105158" y="2183824"/>
            <a:ext cx="8743042" cy="3912176"/>
          </a:xfrm>
          <a:prstGeom prst="rect">
            <a:avLst/>
          </a:prstGeom>
        </p:spPr>
      </p:pic>
    </p:spTree>
    <p:extLst>
      <p:ext uri="{BB962C8B-B14F-4D97-AF65-F5344CB8AC3E}">
        <p14:creationId xmlns:p14="http://schemas.microsoft.com/office/powerpoint/2010/main" val="1791017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1F7C7-CD06-BA1E-0B6F-DE8FCB2A62F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684CA707-C241-774D-F659-FB7DBC0D8E41}"/>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F89AA81A-469A-0BBF-E5C7-693097234745}"/>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8201B892-1CD3-4653-7048-B53F6D48C10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6C959EF0-FFA3-3682-9604-B11FDF1406B0}"/>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983AC804-BDCE-3EC9-35EE-237C9015BD8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E8D56653-CC4B-24BC-9E0E-9A524BE5C448}"/>
              </a:ext>
            </a:extLst>
          </p:cNvPr>
          <p:cNvSpPr txBox="1"/>
          <p:nvPr/>
        </p:nvSpPr>
        <p:spPr>
          <a:xfrm>
            <a:off x="6646176" y="1259391"/>
            <a:ext cx="2994346" cy="584775"/>
          </a:xfrm>
          <a:prstGeom prst="rect">
            <a:avLst/>
          </a:prstGeom>
          <a:noFill/>
        </p:spPr>
        <p:txBody>
          <a:bodyPr wrap="none" rtlCol="0">
            <a:spAutoFit/>
          </a:bodyPr>
          <a:lstStyle/>
          <a:p>
            <a:pPr lvl="0" algn="ctr"/>
            <a:r>
              <a:rPr lang="en-US" altLang="zh-CN" sz="3200" dirty="0"/>
              <a:t>What is Storage?</a:t>
            </a:r>
            <a:endParaRPr lang="en-US" sz="3200" b="1" dirty="0">
              <a:solidFill>
                <a:prstClr val="white"/>
              </a:solidFill>
              <a:latin typeface="Alexandria" charset="0"/>
            </a:endParaRPr>
          </a:p>
        </p:txBody>
      </p:sp>
      <p:pic>
        <p:nvPicPr>
          <p:cNvPr id="5" name="Graphic 21">
            <a:extLst>
              <a:ext uri="{FF2B5EF4-FFF2-40B4-BE49-F238E27FC236}">
                <a16:creationId xmlns:a16="http://schemas.microsoft.com/office/drawing/2014/main" id="{B4201CF1-4290-D3E5-3850-B3F20B55A9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1E9F6AB5-47D4-D6B4-B8D0-769A683F97ED}"/>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FAD7E8F2-3FB6-EE61-8CA4-9FD05BEE4B59}"/>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819178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3927E-7E8F-5FBD-E695-12D3FAE610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AE690D-B900-6947-DA35-24D6CC1978D3}"/>
              </a:ext>
            </a:extLst>
          </p:cNvPr>
          <p:cNvSpPr/>
          <p:nvPr/>
        </p:nvSpPr>
        <p:spPr>
          <a:xfrm>
            <a:off x="617280" y="1672777"/>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In a narrow even tapes.</a:t>
            </a:r>
          </a:p>
          <a:p>
            <a:pPr algn="ctr"/>
            <a:r>
              <a:rPr lang="en-US" dirty="0"/>
              <a:t> • In a broad sense, storage refers to a portfolio of solutions that provide </a:t>
            </a:r>
          </a:p>
          <a:p>
            <a:pPr algn="ctr"/>
            <a:r>
              <a:rPr lang="en-US" dirty="0"/>
              <a:t>information access, protection, optimization, and utilization for enterprises. It is </a:t>
            </a:r>
          </a:p>
          <a:p>
            <a:pPr algn="ctr"/>
            <a:r>
              <a:rPr lang="en-US" dirty="0"/>
              <a:t>the pillar of the data-centric information architecture.</a:t>
            </a:r>
          </a:p>
        </p:txBody>
      </p:sp>
      <p:sp>
        <p:nvSpPr>
          <p:cNvPr id="3" name="TextBox 2">
            <a:extLst>
              <a:ext uri="{FF2B5EF4-FFF2-40B4-BE49-F238E27FC236}">
                <a16:creationId xmlns:a16="http://schemas.microsoft.com/office/drawing/2014/main" id="{B889FA9B-9624-527F-E1F6-9E328F21F430}"/>
              </a:ext>
            </a:extLst>
          </p:cNvPr>
          <p:cNvSpPr txBox="1"/>
          <p:nvPr/>
        </p:nvSpPr>
        <p:spPr>
          <a:xfrm>
            <a:off x="956664" y="1005715"/>
            <a:ext cx="5313492" cy="584775"/>
          </a:xfrm>
          <a:prstGeom prst="rect">
            <a:avLst/>
          </a:prstGeom>
          <a:noFill/>
        </p:spPr>
        <p:txBody>
          <a:bodyPr wrap="square" rtlCol="0">
            <a:spAutoFit/>
          </a:bodyPr>
          <a:lstStyle/>
          <a:p>
            <a:pPr fontAlgn="base"/>
            <a:r>
              <a:rPr lang="en-US" sz="3200" dirty="0"/>
              <a:t>What is Storage?</a:t>
            </a:r>
          </a:p>
        </p:txBody>
      </p:sp>
      <p:pic>
        <p:nvPicPr>
          <p:cNvPr id="7" name="Graphic 21">
            <a:extLst>
              <a:ext uri="{FF2B5EF4-FFF2-40B4-BE49-F238E27FC236}">
                <a16:creationId xmlns:a16="http://schemas.microsoft.com/office/drawing/2014/main" id="{6C40B24F-CDB4-1ACF-E28F-3EEEF352C9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2DA365E1-9EF5-E82D-1BCF-C69E01391EFE}"/>
              </a:ext>
            </a:extLst>
          </p:cNvPr>
          <p:cNvPicPr>
            <a:picLocks noChangeAspect="1"/>
          </p:cNvPicPr>
          <p:nvPr/>
        </p:nvPicPr>
        <p:blipFill>
          <a:blip r:embed="rId4"/>
          <a:stretch>
            <a:fillRect/>
          </a:stretch>
        </p:blipFill>
        <p:spPr>
          <a:xfrm>
            <a:off x="5219122" y="2000248"/>
            <a:ext cx="6133903" cy="3788858"/>
          </a:xfrm>
          <a:prstGeom prst="rect">
            <a:avLst/>
          </a:prstGeom>
        </p:spPr>
      </p:pic>
      <p:sp>
        <p:nvSpPr>
          <p:cNvPr id="10" name="TextBox 9">
            <a:extLst>
              <a:ext uri="{FF2B5EF4-FFF2-40B4-BE49-F238E27FC236}">
                <a16:creationId xmlns:a16="http://schemas.microsoft.com/office/drawing/2014/main" id="{0E0D4009-3431-CD2B-19ED-4CCBC3D17C4B}"/>
              </a:ext>
            </a:extLst>
          </p:cNvPr>
          <p:cNvSpPr txBox="1"/>
          <p:nvPr/>
        </p:nvSpPr>
        <p:spPr bwMode="auto">
          <a:xfrm>
            <a:off x="650595" y="2000248"/>
            <a:ext cx="4535213" cy="3788858"/>
          </a:xfrm>
          <a:prstGeom prst="rect">
            <a:avLst/>
          </a:prstGeom>
          <a:noFill/>
          <a:ln w="9525">
            <a:noFill/>
            <a:miter lim="800000"/>
            <a:headEnd/>
            <a:tailEnd/>
          </a:ln>
        </p:spPr>
        <p:txBody>
          <a:bodyPr wrap="square">
            <a:spAutoFit/>
          </a:bodyPr>
          <a:lstStyle/>
          <a:p>
            <a:pPr>
              <a:lnSpc>
                <a:spcPct val="150000"/>
              </a:lnSpc>
            </a:pPr>
            <a:r>
              <a:rPr lang="en-US" altLang="zh-CN" dirty="0"/>
              <a:t>A </a:t>
            </a:r>
            <a:r>
              <a:rPr lang="en-US" altLang="zh-CN" b="1" dirty="0"/>
              <a:t>narrow definition of storage </a:t>
            </a:r>
            <a:r>
              <a:rPr lang="en-US" altLang="zh-CN" dirty="0"/>
              <a:t>can refer to the physical storage devices such as floppy disks, CD/DVD, hard drives or even tape drives that are still used in some enterprises. </a:t>
            </a:r>
            <a:endParaRPr lang="ar-IQ" altLang="zh-CN" dirty="0"/>
          </a:p>
          <a:p>
            <a:pPr>
              <a:lnSpc>
                <a:spcPct val="150000"/>
              </a:lnSpc>
            </a:pPr>
            <a:endParaRPr lang="ar-IQ" altLang="zh-CN" dirty="0"/>
          </a:p>
          <a:p>
            <a:pPr>
              <a:lnSpc>
                <a:spcPct val="150000"/>
              </a:lnSpc>
            </a:pPr>
            <a:r>
              <a:rPr lang="en-US" altLang="zh-CN" dirty="0"/>
              <a:t>A </a:t>
            </a:r>
            <a:r>
              <a:rPr lang="en-US" altLang="zh-CN" b="1" dirty="0"/>
              <a:t>wider definition of storage </a:t>
            </a:r>
            <a:r>
              <a:rPr lang="en-US" altLang="zh-CN" dirty="0"/>
              <a:t>refers to the storage devices used in Datacenters such as storage systems, storage software, storage networks and storage solutions.</a:t>
            </a:r>
          </a:p>
        </p:txBody>
      </p:sp>
    </p:spTree>
    <p:extLst>
      <p:ext uri="{BB962C8B-B14F-4D97-AF65-F5344CB8AC3E}">
        <p14:creationId xmlns:p14="http://schemas.microsoft.com/office/powerpoint/2010/main" val="440060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20D4B-1138-39A0-B826-1F428AAB3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AB303A-E331-BDC9-9DF9-3EBE1321C130}"/>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00E365F-6426-C5A9-B981-A9363F76597D}"/>
              </a:ext>
            </a:extLst>
          </p:cNvPr>
          <p:cNvSpPr txBox="1"/>
          <p:nvPr/>
        </p:nvSpPr>
        <p:spPr>
          <a:xfrm>
            <a:off x="956664" y="1005715"/>
            <a:ext cx="6221902" cy="584775"/>
          </a:xfrm>
          <a:prstGeom prst="rect">
            <a:avLst/>
          </a:prstGeom>
          <a:noFill/>
        </p:spPr>
        <p:txBody>
          <a:bodyPr wrap="square" rtlCol="0">
            <a:spAutoFit/>
          </a:bodyPr>
          <a:lstStyle/>
          <a:p>
            <a:pPr fontAlgn="base"/>
            <a:r>
              <a:rPr lang="en-US" sz="3200" dirty="0"/>
              <a:t>Data Storage System</a:t>
            </a:r>
          </a:p>
        </p:txBody>
      </p:sp>
      <p:pic>
        <p:nvPicPr>
          <p:cNvPr id="7" name="Graphic 21">
            <a:extLst>
              <a:ext uri="{FF2B5EF4-FFF2-40B4-BE49-F238E27FC236}">
                <a16:creationId xmlns:a16="http://schemas.microsoft.com/office/drawing/2014/main" id="{26950C00-6298-9EEC-2EF4-D5FBE03109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631957F-7A8E-82E0-C4D9-445904FF9586}"/>
              </a:ext>
            </a:extLst>
          </p:cNvPr>
          <p:cNvPicPr>
            <a:picLocks noChangeAspect="1"/>
          </p:cNvPicPr>
          <p:nvPr/>
        </p:nvPicPr>
        <p:blipFill>
          <a:blip r:embed="rId4"/>
          <a:stretch>
            <a:fillRect/>
          </a:stretch>
        </p:blipFill>
        <p:spPr>
          <a:xfrm>
            <a:off x="2384582" y="1836113"/>
            <a:ext cx="7278116" cy="4305901"/>
          </a:xfrm>
          <a:prstGeom prst="rect">
            <a:avLst/>
          </a:prstGeom>
        </p:spPr>
      </p:pic>
    </p:spTree>
    <p:extLst>
      <p:ext uri="{BB962C8B-B14F-4D97-AF65-F5344CB8AC3E}">
        <p14:creationId xmlns:p14="http://schemas.microsoft.com/office/powerpoint/2010/main" val="4176505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51156-90C7-8F16-8C4C-0AB0DE98216E}"/>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3D3AC14-FC89-B4F5-4867-529E9F4689C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2A607A1B-5B29-ADB9-E72E-DE5E6B08276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6EF35B02-15C6-6F7F-34FC-3233EE05245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74823B93-9757-0A72-69DD-E104FD266926}"/>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FC036715-D6D2-E018-A45D-ADD70515A86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72A3F194-F61E-07EF-B96F-624EC170EB57}"/>
              </a:ext>
            </a:extLst>
          </p:cNvPr>
          <p:cNvSpPr txBox="1"/>
          <p:nvPr/>
        </p:nvSpPr>
        <p:spPr>
          <a:xfrm>
            <a:off x="6558396" y="1298656"/>
            <a:ext cx="3531351"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Structure of Storage</a:t>
            </a:r>
          </a:p>
        </p:txBody>
      </p:sp>
      <p:pic>
        <p:nvPicPr>
          <p:cNvPr id="5" name="Graphic 21">
            <a:extLst>
              <a:ext uri="{FF2B5EF4-FFF2-40B4-BE49-F238E27FC236}">
                <a16:creationId xmlns:a16="http://schemas.microsoft.com/office/drawing/2014/main" id="{25731D61-B653-0CDD-FAA6-21112E6F2D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C2292D3E-C304-FE99-09D8-06105F4475BB}"/>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D5C1B8B1-DA0E-1CE4-CD4E-CDBEC65474DC}"/>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65762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9C720-0DEF-CE98-AB79-37CA6D8C48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DFF01D-D6FE-D1D7-E70E-B70D5ABE2450}"/>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A27D404-5A89-483A-9CFA-08EC11F60E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2E859133-B11A-819D-60D5-06B23286B7E9}"/>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Structure of Storage</a:t>
            </a:r>
          </a:p>
        </p:txBody>
      </p:sp>
      <p:pic>
        <p:nvPicPr>
          <p:cNvPr id="3" name="Picture 2">
            <a:extLst>
              <a:ext uri="{FF2B5EF4-FFF2-40B4-BE49-F238E27FC236}">
                <a16:creationId xmlns:a16="http://schemas.microsoft.com/office/drawing/2014/main" id="{76FB158D-B11B-C412-C708-2CA4A7657E2D}"/>
              </a:ext>
            </a:extLst>
          </p:cNvPr>
          <p:cNvPicPr>
            <a:picLocks noChangeAspect="1"/>
          </p:cNvPicPr>
          <p:nvPr/>
        </p:nvPicPr>
        <p:blipFill>
          <a:blip r:embed="rId4"/>
          <a:stretch>
            <a:fillRect/>
          </a:stretch>
        </p:blipFill>
        <p:spPr>
          <a:xfrm>
            <a:off x="1544938" y="1834437"/>
            <a:ext cx="8240275" cy="4410691"/>
          </a:xfrm>
          <a:prstGeom prst="rect">
            <a:avLst/>
          </a:prstGeom>
        </p:spPr>
      </p:pic>
    </p:spTree>
    <p:extLst>
      <p:ext uri="{BB962C8B-B14F-4D97-AF65-F5344CB8AC3E}">
        <p14:creationId xmlns:p14="http://schemas.microsoft.com/office/powerpoint/2010/main" val="2613899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8E43F-0B2C-0CED-0DB9-67BD9B7DDC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D63C27-EFDA-4C3E-75ED-766761ABD02E}"/>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D0E9FD8-8004-2EBB-1113-812F66A416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3845DFF-6328-4161-C38C-A073C87CE60D}"/>
              </a:ext>
            </a:extLst>
          </p:cNvPr>
          <p:cNvSpPr txBox="1"/>
          <p:nvPr/>
        </p:nvSpPr>
        <p:spPr bwMode="auto">
          <a:xfrm>
            <a:off x="881628" y="1685495"/>
            <a:ext cx="10428743" cy="4619854"/>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  </a:t>
            </a:r>
            <a:r>
              <a:rPr lang="en-US" b="1" dirty="0">
                <a:solidFill>
                  <a:srgbClr val="8E5A6D"/>
                </a:solidFill>
              </a:rPr>
              <a:t>Storage system </a:t>
            </a:r>
            <a:r>
              <a:rPr lang="en-US" dirty="0"/>
              <a:t>consists of </a:t>
            </a:r>
            <a:r>
              <a:rPr lang="en-US" b="1" dirty="0"/>
              <a:t>the disk subsystem, control subsystem, connection subsystem, and storage management software subsystem</a:t>
            </a:r>
            <a:r>
              <a:rPr lang="en-US" dirty="0"/>
              <a:t>.</a:t>
            </a:r>
          </a:p>
          <a:p>
            <a:pPr marL="285750" indent="-285750" algn="just">
              <a:lnSpc>
                <a:spcPct val="150000"/>
              </a:lnSpc>
              <a:buFont typeface="Wingdings" panose="05000000000000000000" pitchFamily="2" charset="2"/>
              <a:buChar char="q"/>
            </a:pPr>
            <a:endParaRPr lang="en-US" b="1" dirty="0"/>
          </a:p>
          <a:p>
            <a:pPr marL="285750" indent="-285750" algn="just">
              <a:lnSpc>
                <a:spcPct val="150000"/>
              </a:lnSpc>
              <a:buFont typeface="Wingdings" panose="05000000000000000000" pitchFamily="2" charset="2"/>
              <a:buChar char="q"/>
            </a:pPr>
            <a:r>
              <a:rPr lang="en-US" b="1" dirty="0"/>
              <a:t>  In terms of the physical structure of storage, </a:t>
            </a:r>
            <a:r>
              <a:rPr lang="en-US" dirty="0"/>
              <a:t>disks reside in the bottom layer and are connected to back-end cards and controllers of the storage system via connectors such as optical fibers and serial cables.</a:t>
            </a:r>
          </a:p>
          <a:p>
            <a:pPr marL="285750" indent="-285750" algn="just">
              <a:lnSpc>
                <a:spcPct val="150000"/>
              </a:lnSpc>
              <a:buFont typeface="Wingdings" panose="05000000000000000000" pitchFamily="2" charset="2"/>
              <a:buChar char="q"/>
            </a:pPr>
            <a:endParaRPr lang="en-US" b="1" dirty="0"/>
          </a:p>
          <a:p>
            <a:pPr marL="285750" indent="-285750" algn="just">
              <a:lnSpc>
                <a:spcPct val="150000"/>
              </a:lnSpc>
              <a:buFont typeface="Wingdings" panose="05000000000000000000" pitchFamily="2" charset="2"/>
              <a:buChar char="q"/>
            </a:pPr>
            <a:r>
              <a:rPr lang="en-US" b="1" dirty="0"/>
              <a:t> The storage system </a:t>
            </a:r>
            <a:r>
              <a:rPr lang="en-US" dirty="0"/>
              <a:t>is connected to hosts via front-end cards and storage network switching devices to provide data access services.</a:t>
            </a:r>
          </a:p>
          <a:p>
            <a:pPr algn="just">
              <a:lnSpc>
                <a:spcPct val="150000"/>
              </a:lnSpc>
            </a:pPr>
            <a:endParaRPr lang="en-US" b="1" dirty="0"/>
          </a:p>
          <a:p>
            <a:pPr marL="285750" indent="-285750" algn="just">
              <a:lnSpc>
                <a:spcPct val="150000"/>
              </a:lnSpc>
              <a:buFont typeface="Wingdings" panose="05000000000000000000" pitchFamily="2" charset="2"/>
              <a:buChar char="q"/>
            </a:pPr>
            <a:r>
              <a:rPr lang="en-US" b="1" dirty="0"/>
              <a:t> Storage management software </a:t>
            </a:r>
            <a:r>
              <a:rPr lang="en-US" dirty="0"/>
              <a:t>is used to configure, monitor, and optimize subsystems and connectors of the storage system.</a:t>
            </a:r>
            <a:endParaRPr lang="en-US" sz="1800" dirty="0"/>
          </a:p>
        </p:txBody>
      </p:sp>
      <p:sp>
        <p:nvSpPr>
          <p:cNvPr id="6" name="TextBox 5">
            <a:extLst>
              <a:ext uri="{FF2B5EF4-FFF2-40B4-BE49-F238E27FC236}">
                <a16:creationId xmlns:a16="http://schemas.microsoft.com/office/drawing/2014/main" id="{A136CCA0-AF5E-FD60-2053-C41F69CC3A3A}"/>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Structure of Storage</a:t>
            </a:r>
          </a:p>
        </p:txBody>
      </p:sp>
    </p:spTree>
    <p:extLst>
      <p:ext uri="{BB962C8B-B14F-4D97-AF65-F5344CB8AC3E}">
        <p14:creationId xmlns:p14="http://schemas.microsoft.com/office/powerpoint/2010/main" val="1293264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07260-B418-2172-B297-B5D04B0BD997}"/>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029E324-2F01-3DE6-5C46-A88E9FD5AA9C}"/>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815A223B-A07A-5E07-B1EA-0BF9E38CD28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361244E9-0B27-86A7-5D45-E502D287B46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995E83BB-66A9-6229-1BEE-E50269CA231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D98A563B-1C40-B6F3-DDF1-C611CBE58DA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B1D22FAB-B158-38A9-2726-406243A3F974}"/>
              </a:ext>
            </a:extLst>
          </p:cNvPr>
          <p:cNvSpPr txBox="1"/>
          <p:nvPr/>
        </p:nvSpPr>
        <p:spPr>
          <a:xfrm>
            <a:off x="6148229" y="1221523"/>
            <a:ext cx="5949257"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Storage Architecture Development</a:t>
            </a:r>
            <a:endParaRPr kumimoji="0" lang="en-US" sz="32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a:extLst>
              <a:ext uri="{FF2B5EF4-FFF2-40B4-BE49-F238E27FC236}">
                <a16:creationId xmlns:a16="http://schemas.microsoft.com/office/drawing/2014/main" id="{B988B477-F901-1BAE-25C0-472315F188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BF85B804-C7CB-2FC5-90D0-EF2A0A4DDE67}"/>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F258680A-5C1A-2EBB-4D71-1819C893469B}"/>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803229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5B13F6-AC90-1325-D296-928592F911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B17EA7-3ABB-4890-EEE1-1853704E5F27}"/>
              </a:ext>
            </a:extLst>
          </p:cNvPr>
          <p:cNvSpPr/>
          <p:nvPr/>
        </p:nvSpPr>
        <p:spPr>
          <a:xfrm>
            <a:off x="617280" y="1685495"/>
            <a:ext cx="10812720" cy="4463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13E06D6-9BE9-9B1F-7A52-7E22B804F3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4CEFD688-2F58-DE6E-3A18-BA4B8C0E2D57}"/>
              </a:ext>
            </a:extLst>
          </p:cNvPr>
          <p:cNvSpPr txBox="1"/>
          <p:nvPr/>
        </p:nvSpPr>
        <p:spPr>
          <a:xfrm>
            <a:off x="956663" y="1005715"/>
            <a:ext cx="7851006" cy="584775"/>
          </a:xfrm>
          <a:prstGeom prst="rect">
            <a:avLst/>
          </a:prstGeom>
          <a:noFill/>
        </p:spPr>
        <p:txBody>
          <a:bodyPr wrap="square" rtlCol="0">
            <a:spAutoFit/>
          </a:bodyPr>
          <a:lstStyle/>
          <a:p>
            <a:pPr fontAlgn="base"/>
            <a:r>
              <a:rPr lang="en-US" sz="3200" dirty="0"/>
              <a:t>History of Storage Architecture Development</a:t>
            </a:r>
            <a:endParaRPr lang="en-US" sz="3200" b="1" dirty="0">
              <a:solidFill>
                <a:srgbClr val="273239"/>
              </a:solidFill>
              <a:latin typeface="Nunito" pitchFamily="2" charset="0"/>
            </a:endParaRPr>
          </a:p>
        </p:txBody>
      </p:sp>
      <p:pic>
        <p:nvPicPr>
          <p:cNvPr id="2" name="Picture 1">
            <a:extLst>
              <a:ext uri="{FF2B5EF4-FFF2-40B4-BE49-F238E27FC236}">
                <a16:creationId xmlns:a16="http://schemas.microsoft.com/office/drawing/2014/main" id="{CAFB7050-ED9E-EC5E-7E43-F630B511F84C}"/>
              </a:ext>
            </a:extLst>
          </p:cNvPr>
          <p:cNvPicPr>
            <a:picLocks noChangeAspect="1"/>
          </p:cNvPicPr>
          <p:nvPr/>
        </p:nvPicPr>
        <p:blipFill>
          <a:blip r:embed="rId4"/>
          <a:stretch>
            <a:fillRect/>
          </a:stretch>
        </p:blipFill>
        <p:spPr>
          <a:xfrm>
            <a:off x="2280371" y="2224117"/>
            <a:ext cx="7807283" cy="3681121"/>
          </a:xfrm>
          <a:prstGeom prst="rect">
            <a:avLst/>
          </a:prstGeom>
        </p:spPr>
      </p:pic>
    </p:spTree>
    <p:extLst>
      <p:ext uri="{BB962C8B-B14F-4D97-AF65-F5344CB8AC3E}">
        <p14:creationId xmlns:p14="http://schemas.microsoft.com/office/powerpoint/2010/main" val="957997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CC4BD-33D9-39EA-113D-59CC5A2281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0122D4-0A9D-34AA-BAB9-858247AFC93E}"/>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754EE81-3073-A42E-0745-AE6971666C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74323C81-5379-415B-E02E-CD13CA34E775}"/>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Storage Architecture Development</a:t>
            </a:r>
            <a:endParaRPr lang="en-US" sz="3200" b="1" dirty="0">
              <a:solidFill>
                <a:srgbClr val="273239"/>
              </a:solidFill>
              <a:latin typeface="Nunito" pitchFamily="2" charset="0"/>
            </a:endParaRPr>
          </a:p>
        </p:txBody>
      </p:sp>
      <p:pic>
        <p:nvPicPr>
          <p:cNvPr id="3" name="Picture 2">
            <a:extLst>
              <a:ext uri="{FF2B5EF4-FFF2-40B4-BE49-F238E27FC236}">
                <a16:creationId xmlns:a16="http://schemas.microsoft.com/office/drawing/2014/main" id="{F4EEFB89-ED46-B220-1F7D-59CCA4F46CAE}"/>
              </a:ext>
            </a:extLst>
          </p:cNvPr>
          <p:cNvPicPr>
            <a:picLocks noChangeAspect="1"/>
          </p:cNvPicPr>
          <p:nvPr/>
        </p:nvPicPr>
        <p:blipFill>
          <a:blip r:embed="rId4"/>
          <a:stretch>
            <a:fillRect/>
          </a:stretch>
        </p:blipFill>
        <p:spPr>
          <a:xfrm>
            <a:off x="863720" y="3059558"/>
            <a:ext cx="10319839" cy="1518820"/>
          </a:xfrm>
          <a:prstGeom prst="rect">
            <a:avLst/>
          </a:prstGeom>
        </p:spPr>
      </p:pic>
    </p:spTree>
    <p:extLst>
      <p:ext uri="{BB962C8B-B14F-4D97-AF65-F5344CB8AC3E}">
        <p14:creationId xmlns:p14="http://schemas.microsoft.com/office/powerpoint/2010/main" val="326770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6FCFD-5816-938C-5957-945AC733D7F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B643C5D-60A7-097A-4C19-A250D5661939}"/>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CE6C8968-C79D-F77A-0BA1-D3AC9319ADD9}"/>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952512ED-9AF4-9BA6-37F2-FAE49558BA9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083F9A98-7794-A74B-8EA8-7FCDCF58820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821B5DF1-1272-6CED-42C6-0487C8F8A77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507CF762-ECCE-FF91-92B2-BF0851D8993B}"/>
              </a:ext>
            </a:extLst>
          </p:cNvPr>
          <p:cNvSpPr txBox="1"/>
          <p:nvPr/>
        </p:nvSpPr>
        <p:spPr>
          <a:xfrm>
            <a:off x="7442750" y="1221523"/>
            <a:ext cx="3360214"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Data Storage Types</a:t>
            </a:r>
          </a:p>
        </p:txBody>
      </p:sp>
      <p:pic>
        <p:nvPicPr>
          <p:cNvPr id="5" name="Graphic 21">
            <a:extLst>
              <a:ext uri="{FF2B5EF4-FFF2-40B4-BE49-F238E27FC236}">
                <a16:creationId xmlns:a16="http://schemas.microsoft.com/office/drawing/2014/main" id="{392EBAA3-4950-8E3E-4B0E-E29C1E862E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D5A2CA61-EA8E-CEAF-6DC5-FB1992BC547A}"/>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C182FF4D-CC2D-B33A-F665-212586241B97}"/>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345101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BF61B-5255-EC2B-859F-E0AA2B79F1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97717C-1930-D2C8-BFE8-9F2927978E7C}"/>
              </a:ext>
            </a:extLst>
          </p:cNvPr>
          <p:cNvSpPr/>
          <p:nvPr/>
        </p:nvSpPr>
        <p:spPr>
          <a:xfrm>
            <a:off x="689640" y="1912883"/>
            <a:ext cx="10812720" cy="3939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lvl="1" indent="-342900" algn="just">
              <a:lnSpc>
                <a:spcPct val="150000"/>
              </a:lnSpc>
              <a:buFont typeface="Wingdings" panose="05000000000000000000" pitchFamily="2" charset="2"/>
              <a:buChar char="§"/>
            </a:pPr>
            <a:r>
              <a:rPr lang="en-US" sz="2200" b="1" dirty="0">
                <a:solidFill>
                  <a:schemeClr val="accent2">
                    <a:lumMod val="50000"/>
                  </a:schemeClr>
                </a:solidFill>
                <a:latin typeface="Calibri" panose="020F0502020204030204" pitchFamily="34" charset="0"/>
                <a:cs typeface="Calibri" panose="020F0502020204030204" pitchFamily="34" charset="0"/>
              </a:rPr>
              <a:t>DAS Architecture.</a:t>
            </a:r>
          </a:p>
          <a:p>
            <a:pPr marL="800100" lvl="1" indent="-342900" algn="just">
              <a:lnSpc>
                <a:spcPct val="150000"/>
              </a:lnSpc>
              <a:buFont typeface="Wingdings" panose="05000000000000000000" pitchFamily="2" charset="2"/>
              <a:buChar char="§"/>
            </a:pPr>
            <a:r>
              <a:rPr lang="en-US" sz="2200" b="1" dirty="0">
                <a:solidFill>
                  <a:srgbClr val="002060"/>
                </a:solidFill>
                <a:latin typeface="Calibri" panose="020F0502020204030204" pitchFamily="34" charset="0"/>
                <a:cs typeface="Calibri" panose="020F0502020204030204" pitchFamily="34" charset="0"/>
              </a:rPr>
              <a:t>NAS Architecture.</a:t>
            </a:r>
          </a:p>
          <a:p>
            <a:pPr marL="800100" lvl="1" indent="-342900" algn="just">
              <a:lnSpc>
                <a:spcPct val="150000"/>
              </a:lnSpc>
              <a:buFont typeface="Wingdings" panose="05000000000000000000" pitchFamily="2" charset="2"/>
              <a:buChar char="§"/>
            </a:pPr>
            <a:r>
              <a:rPr lang="en-US" sz="2200" b="1" dirty="0">
                <a:solidFill>
                  <a:schemeClr val="accent6">
                    <a:lumMod val="50000"/>
                  </a:schemeClr>
                </a:solidFill>
                <a:latin typeface="Calibri" panose="020F0502020204030204" pitchFamily="34" charset="0"/>
                <a:cs typeface="Calibri" panose="020F0502020204030204" pitchFamily="34" charset="0"/>
              </a:rPr>
              <a:t>SAN Architecture:</a:t>
            </a:r>
          </a:p>
          <a:p>
            <a:pPr marL="1257300" lvl="2" indent="-342900" algn="just">
              <a:lnSpc>
                <a:spcPct val="150000"/>
              </a:lnSpc>
              <a:buFont typeface="Courier New" panose="02070309020205020404" pitchFamily="49" charset="0"/>
              <a:buChar char="o"/>
            </a:pPr>
            <a:r>
              <a:rPr lang="en-US" sz="2000" b="1" dirty="0">
                <a:solidFill>
                  <a:srgbClr val="2C2C2C"/>
                </a:solidFill>
                <a:latin typeface="Calibri" panose="020F0502020204030204" pitchFamily="34" charset="0"/>
                <a:cs typeface="Calibri" panose="020F0502020204030204" pitchFamily="34" charset="0"/>
              </a:rPr>
              <a:t>FC SAN Architecture</a:t>
            </a:r>
          </a:p>
          <a:p>
            <a:pPr marL="1257300" lvl="2" indent="-342900" algn="just">
              <a:lnSpc>
                <a:spcPct val="150000"/>
              </a:lnSpc>
              <a:buFont typeface="Courier New" panose="02070309020205020404" pitchFamily="49" charset="0"/>
              <a:buChar char="o"/>
            </a:pPr>
            <a:r>
              <a:rPr lang="en-US" sz="2000" b="1" dirty="0">
                <a:solidFill>
                  <a:srgbClr val="2C2C2C"/>
                </a:solidFill>
                <a:latin typeface="Calibri" panose="020F0502020204030204" pitchFamily="34" charset="0"/>
                <a:cs typeface="Calibri" panose="020F0502020204030204" pitchFamily="34" charset="0"/>
              </a:rPr>
              <a:t>IP SAN Architecture</a:t>
            </a:r>
          </a:p>
        </p:txBody>
      </p:sp>
      <p:pic>
        <p:nvPicPr>
          <p:cNvPr id="7" name="Graphic 21">
            <a:extLst>
              <a:ext uri="{FF2B5EF4-FFF2-40B4-BE49-F238E27FC236}">
                <a16:creationId xmlns:a16="http://schemas.microsoft.com/office/drawing/2014/main" id="{3F0606DD-DF3F-CAC6-FEFB-40B894BD99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A514A248-4CAF-15E3-4183-0F77D82D1CA5}"/>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Data Storage Types</a:t>
            </a:r>
          </a:p>
        </p:txBody>
      </p:sp>
    </p:spTree>
    <p:extLst>
      <p:ext uri="{BB962C8B-B14F-4D97-AF65-F5344CB8AC3E}">
        <p14:creationId xmlns:p14="http://schemas.microsoft.com/office/powerpoint/2010/main" val="283087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24FE2-0AF7-05F8-1A7F-4B9008B9C0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0A56E1-A2E4-37BF-37B6-16940A862322}"/>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6706DCC-114C-2B77-3C64-2D64762259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DDDCC2C-B479-592E-D9C0-4E27233F06E1}"/>
              </a:ext>
            </a:extLst>
          </p:cNvPr>
          <p:cNvSpPr txBox="1"/>
          <p:nvPr/>
        </p:nvSpPr>
        <p:spPr bwMode="auto">
          <a:xfrm>
            <a:off x="617279" y="1672777"/>
            <a:ext cx="5394637" cy="4619854"/>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Direct Attached Storage (DAS) : </a:t>
            </a:r>
            <a:r>
              <a:rPr lang="en-US" dirty="0"/>
              <a:t>is a storage architecture that consist of storage devices are directly connected to the servers. </a:t>
            </a:r>
          </a:p>
          <a:p>
            <a:pPr marL="285750" indent="-285750" algn="just">
              <a:lnSpc>
                <a:spcPct val="150000"/>
              </a:lnSpc>
              <a:buFont typeface="Wingdings" panose="05000000000000000000" pitchFamily="2" charset="2"/>
              <a:buChar char="q"/>
            </a:pPr>
            <a:endParaRPr lang="en-US" b="1" dirty="0"/>
          </a:p>
          <a:p>
            <a:pPr marL="285750" indent="-285750" algn="just">
              <a:lnSpc>
                <a:spcPct val="150000"/>
              </a:lnSpc>
              <a:buFont typeface="Wingdings" panose="05000000000000000000" pitchFamily="2" charset="2"/>
              <a:buChar char="Ø"/>
            </a:pPr>
            <a:r>
              <a:rPr lang="en-US" b="1" dirty="0"/>
              <a:t>DAS </a:t>
            </a:r>
            <a:r>
              <a:rPr lang="en-US" dirty="0"/>
              <a:t>provides</a:t>
            </a:r>
            <a:r>
              <a:rPr lang="en-US" b="1" dirty="0"/>
              <a:t> </a:t>
            </a:r>
            <a:r>
              <a:rPr lang="en-US" b="1" u="sng" dirty="0">
                <a:solidFill>
                  <a:schemeClr val="accent6">
                    <a:lumMod val="50000"/>
                  </a:schemeClr>
                </a:solidFill>
              </a:rPr>
              <a:t>block-based storage</a:t>
            </a:r>
            <a:r>
              <a:rPr lang="en-US" u="sng" dirty="0">
                <a:solidFill>
                  <a:schemeClr val="accent6">
                    <a:lumMod val="50000"/>
                  </a:schemeClr>
                </a:solidFill>
              </a:rPr>
              <a:t> </a:t>
            </a:r>
            <a:r>
              <a:rPr lang="en-US" dirty="0"/>
              <a:t>for servers (Not File-based storage)</a:t>
            </a:r>
            <a:r>
              <a:rPr lang="en-US" b="1" dirty="0"/>
              <a:t>.</a:t>
            </a:r>
          </a:p>
          <a:p>
            <a:pPr algn="just">
              <a:lnSpc>
                <a:spcPct val="150000"/>
              </a:lnSpc>
            </a:pPr>
            <a:endParaRPr lang="en-US" b="1" dirty="0"/>
          </a:p>
          <a:p>
            <a:pPr marL="285750" indent="-285750" algn="just">
              <a:lnSpc>
                <a:spcPct val="150000"/>
              </a:lnSpc>
              <a:buFont typeface="Wingdings" panose="05000000000000000000" pitchFamily="2" charset="2"/>
              <a:buChar char="Ø"/>
            </a:pPr>
            <a:r>
              <a:rPr lang="en-US" b="1" dirty="0"/>
              <a:t>Examples of DAS storage: </a:t>
            </a:r>
            <a:r>
              <a:rPr lang="en-US" u="sng" dirty="0"/>
              <a:t>Internal hard disk </a:t>
            </a:r>
            <a:r>
              <a:rPr lang="en-US" dirty="0"/>
              <a:t>in servers, tape libraries that are directly connected to servers, and </a:t>
            </a:r>
            <a:r>
              <a:rPr lang="en-US" u="sng" dirty="0"/>
              <a:t>external hard drives that can be directly connected to servers.</a:t>
            </a:r>
            <a:endParaRPr lang="en-US" sz="1800" u="sng" dirty="0"/>
          </a:p>
        </p:txBody>
      </p:sp>
      <p:sp>
        <p:nvSpPr>
          <p:cNvPr id="6" name="TextBox 5">
            <a:extLst>
              <a:ext uri="{FF2B5EF4-FFF2-40B4-BE49-F238E27FC236}">
                <a16:creationId xmlns:a16="http://schemas.microsoft.com/office/drawing/2014/main" id="{0A088890-1EF3-8731-E0DA-DA30D9E47AEB}"/>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solidFill>
                  <a:schemeClr val="accent2">
                    <a:lumMod val="50000"/>
                  </a:schemeClr>
                </a:solidFill>
              </a:rPr>
              <a:t>DAS Architecture</a:t>
            </a:r>
            <a:endParaRPr lang="en-US" sz="3200" b="1" dirty="0">
              <a:solidFill>
                <a:schemeClr val="accent2">
                  <a:lumMod val="50000"/>
                </a:schemeClr>
              </a:solidFill>
              <a:latin typeface="Nunito" pitchFamily="2" charset="0"/>
            </a:endParaRPr>
          </a:p>
        </p:txBody>
      </p:sp>
      <p:pic>
        <p:nvPicPr>
          <p:cNvPr id="3" name="Picture 2">
            <a:extLst>
              <a:ext uri="{FF2B5EF4-FFF2-40B4-BE49-F238E27FC236}">
                <a16:creationId xmlns:a16="http://schemas.microsoft.com/office/drawing/2014/main" id="{E9F949DE-1DD9-5991-5918-C5B6F716FE81}"/>
              </a:ext>
            </a:extLst>
          </p:cNvPr>
          <p:cNvPicPr>
            <a:picLocks noChangeAspect="1"/>
          </p:cNvPicPr>
          <p:nvPr/>
        </p:nvPicPr>
        <p:blipFill>
          <a:blip r:embed="rId4"/>
          <a:stretch>
            <a:fillRect/>
          </a:stretch>
        </p:blipFill>
        <p:spPr>
          <a:xfrm>
            <a:off x="6011916" y="1868264"/>
            <a:ext cx="5369754" cy="4383224"/>
          </a:xfrm>
          <a:prstGeom prst="rect">
            <a:avLst/>
          </a:prstGeom>
        </p:spPr>
      </p:pic>
    </p:spTree>
    <p:extLst>
      <p:ext uri="{BB962C8B-B14F-4D97-AF65-F5344CB8AC3E}">
        <p14:creationId xmlns:p14="http://schemas.microsoft.com/office/powerpoint/2010/main" val="2069970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93736-7EDA-9A2F-8896-44B98B2427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60E51E-78E7-B340-4C17-B83C8BBF225D}"/>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7E98F3FA-5E8F-4CC3-335A-5BA7F5172E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2F75F8F-C90D-42BA-1220-0BA5B4C64126}"/>
              </a:ext>
            </a:extLst>
          </p:cNvPr>
          <p:cNvSpPr txBox="1"/>
          <p:nvPr/>
        </p:nvSpPr>
        <p:spPr bwMode="auto">
          <a:xfrm>
            <a:off x="956663" y="1930679"/>
            <a:ext cx="9942437" cy="3970318"/>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 DAS </a:t>
            </a:r>
            <a:r>
              <a:rPr lang="en-US" dirty="0"/>
              <a:t>can be differentiated into </a:t>
            </a:r>
            <a:r>
              <a:rPr lang="en-US" b="1" u="sng" dirty="0"/>
              <a:t>Internal DAS </a:t>
            </a:r>
            <a:r>
              <a:rPr lang="en-US" dirty="0"/>
              <a:t>and</a:t>
            </a:r>
            <a:r>
              <a:rPr lang="en-US" b="1" dirty="0"/>
              <a:t> </a:t>
            </a:r>
            <a:r>
              <a:rPr lang="en-US" b="1" u="sng" dirty="0"/>
              <a:t>External DAS</a:t>
            </a:r>
            <a:r>
              <a:rPr lang="en-US" b="1" dirty="0"/>
              <a:t> </a:t>
            </a:r>
            <a:r>
              <a:rPr lang="en-US" dirty="0"/>
              <a:t>based on the location of the storage in relation to the servers. </a:t>
            </a:r>
          </a:p>
          <a:p>
            <a:pPr algn="just">
              <a:lnSpc>
                <a:spcPct val="150000"/>
              </a:lnSpc>
            </a:pPr>
            <a:endParaRPr lang="ar-IQ" dirty="0"/>
          </a:p>
          <a:p>
            <a:pPr marL="285750" indent="-285750" algn="just">
              <a:lnSpc>
                <a:spcPct val="150000"/>
              </a:lnSpc>
              <a:buFont typeface="Wingdings" panose="05000000000000000000" pitchFamily="2" charset="2"/>
              <a:buChar char="§"/>
            </a:pPr>
            <a:r>
              <a:rPr lang="en-US" b="1" dirty="0">
                <a:solidFill>
                  <a:schemeClr val="accent2">
                    <a:lumMod val="50000"/>
                  </a:schemeClr>
                </a:solidFill>
              </a:rPr>
              <a:t>Internal DAS:</a:t>
            </a:r>
            <a:endParaRPr lang="ar-IQ" b="1" dirty="0">
              <a:solidFill>
                <a:schemeClr val="accent2">
                  <a:lumMod val="50000"/>
                </a:schemeClr>
              </a:solidFill>
            </a:endParaRPr>
          </a:p>
          <a:p>
            <a:pPr marL="742950" lvl="1" indent="-285750" algn="just">
              <a:lnSpc>
                <a:spcPct val="150000"/>
              </a:lnSpc>
              <a:buFont typeface="Courier New" panose="02070309020205020404" pitchFamily="49" charset="0"/>
              <a:buChar char="o"/>
            </a:pPr>
            <a:r>
              <a:rPr lang="en-US" dirty="0"/>
              <a:t>Storage devices are connected to servers via serial or parallel connections, but due to cable length limitations, they only support short-distance high-speed data transfers.</a:t>
            </a:r>
          </a:p>
          <a:p>
            <a:pPr algn="just">
              <a:lnSpc>
                <a:spcPct val="150000"/>
              </a:lnSpc>
            </a:pPr>
            <a:endParaRPr lang="ar-IQ" dirty="0"/>
          </a:p>
          <a:p>
            <a:pPr marL="285750" indent="-285750" algn="just">
              <a:lnSpc>
                <a:spcPct val="150000"/>
              </a:lnSpc>
              <a:buFont typeface="Wingdings" panose="05000000000000000000" pitchFamily="2" charset="2"/>
              <a:buChar char="§"/>
            </a:pPr>
            <a:r>
              <a:rPr lang="en-US" b="1" dirty="0">
                <a:solidFill>
                  <a:schemeClr val="accent2">
                    <a:lumMod val="50000"/>
                  </a:schemeClr>
                </a:solidFill>
              </a:rPr>
              <a:t>External DAS:</a:t>
            </a:r>
            <a:endParaRPr lang="ar-IQ" dirty="0"/>
          </a:p>
          <a:p>
            <a:pPr marL="742950" lvl="1" indent="-285750">
              <a:buFont typeface="Courier New" panose="02070309020205020404" pitchFamily="49" charset="0"/>
              <a:buChar char="o"/>
            </a:pPr>
            <a:r>
              <a:rPr lang="en-US" dirty="0"/>
              <a:t>In External DAS architecture, servers are directly connected to external storage devices, typically communicating via </a:t>
            </a:r>
            <a:r>
              <a:rPr lang="en-US" b="1" dirty="0">
                <a:solidFill>
                  <a:schemeClr val="accent6">
                    <a:lumMod val="50000"/>
                  </a:schemeClr>
                </a:solidFill>
              </a:rPr>
              <a:t>FC </a:t>
            </a:r>
            <a:r>
              <a:rPr lang="en-US" dirty="0">
                <a:solidFill>
                  <a:schemeClr val="accent6">
                    <a:lumMod val="50000"/>
                  </a:schemeClr>
                </a:solidFill>
              </a:rPr>
              <a:t>or</a:t>
            </a:r>
            <a:r>
              <a:rPr lang="en-US" b="1" dirty="0">
                <a:solidFill>
                  <a:schemeClr val="accent6">
                    <a:lumMod val="50000"/>
                  </a:schemeClr>
                </a:solidFill>
              </a:rPr>
              <a:t> SCSI protocols</a:t>
            </a:r>
            <a:r>
              <a:rPr lang="en-US" dirty="0"/>
              <a:t>.</a:t>
            </a:r>
          </a:p>
        </p:txBody>
      </p:sp>
      <p:sp>
        <p:nvSpPr>
          <p:cNvPr id="6" name="TextBox 5">
            <a:extLst>
              <a:ext uri="{FF2B5EF4-FFF2-40B4-BE49-F238E27FC236}">
                <a16:creationId xmlns:a16="http://schemas.microsoft.com/office/drawing/2014/main" id="{72FF6F4E-00A2-DFCE-3035-1CB3B9A2E0B1}"/>
              </a:ext>
            </a:extLst>
          </p:cNvPr>
          <p:cNvSpPr txBox="1"/>
          <p:nvPr/>
        </p:nvSpPr>
        <p:spPr>
          <a:xfrm>
            <a:off x="956663" y="1005715"/>
            <a:ext cx="6011695"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ED7D31">
                    <a:lumMod val="50000"/>
                  </a:srgbClr>
                </a:solidFill>
                <a:effectLst/>
                <a:uLnTx/>
                <a:uFillTx/>
                <a:latin typeface="Calibri"/>
                <a:ea typeface="+mn-ea"/>
                <a:cs typeface="+mn-cs"/>
              </a:rPr>
              <a:t>DAS Architecture</a:t>
            </a:r>
            <a:endParaRPr kumimoji="0" lang="en-US" sz="3200" b="1" i="0" u="none" strike="noStrike" kern="1200" cap="none" spc="0" normalizeH="0" baseline="0" noProof="0" dirty="0">
              <a:ln>
                <a:noFill/>
              </a:ln>
              <a:solidFill>
                <a:srgbClr val="ED7D31">
                  <a:lumMod val="50000"/>
                </a:srgbClr>
              </a:solidFill>
              <a:effectLst/>
              <a:uLnTx/>
              <a:uFillTx/>
              <a:latin typeface="Nunito" pitchFamily="2" charset="0"/>
              <a:ea typeface="+mn-ea"/>
              <a:cs typeface="+mn-cs"/>
            </a:endParaRPr>
          </a:p>
        </p:txBody>
      </p:sp>
    </p:spTree>
    <p:extLst>
      <p:ext uri="{BB962C8B-B14F-4D97-AF65-F5344CB8AC3E}">
        <p14:creationId xmlns:p14="http://schemas.microsoft.com/office/powerpoint/2010/main" val="182801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125AB-E1B7-527C-7F53-A6484C7840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0F8BD4-B503-BCF2-1100-C66FD9EA95EE}"/>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CC257A2-4822-056E-DADC-B24318BD43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7CC828F-78A8-D01A-B99B-B1B90E839158}"/>
              </a:ext>
            </a:extLst>
          </p:cNvPr>
          <p:cNvSpPr txBox="1"/>
          <p:nvPr/>
        </p:nvSpPr>
        <p:spPr bwMode="auto">
          <a:xfrm>
            <a:off x="617278" y="1672777"/>
            <a:ext cx="6208464" cy="4619854"/>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Network Attached Storage (NAS) are  IP-based file level storage devices that are connected to a local area network. </a:t>
            </a:r>
          </a:p>
          <a:p>
            <a:pPr algn="just">
              <a:lnSpc>
                <a:spcPct val="150000"/>
              </a:lnSpc>
            </a:pPr>
            <a:endParaRPr lang="en-US" b="1" dirty="0"/>
          </a:p>
          <a:p>
            <a:pPr marL="285750" indent="-285750" algn="just">
              <a:lnSpc>
                <a:spcPct val="150000"/>
              </a:lnSpc>
              <a:buFont typeface="Wingdings" panose="05000000000000000000" pitchFamily="2" charset="2"/>
              <a:buChar char="Ø"/>
            </a:pPr>
            <a:r>
              <a:rPr lang="en-US" b="1" dirty="0"/>
              <a:t>NAS</a:t>
            </a:r>
            <a:r>
              <a:rPr lang="en-US" dirty="0"/>
              <a:t> shares files quickly with lower storage management costs through </a:t>
            </a:r>
            <a:r>
              <a:rPr lang="en-US" b="1" dirty="0">
                <a:solidFill>
                  <a:srgbClr val="852F4A"/>
                </a:solidFill>
              </a:rPr>
              <a:t>file-based data </a:t>
            </a:r>
            <a:r>
              <a:rPr lang="en-US" dirty="0"/>
              <a:t>access and sharing storage resources over a network.</a:t>
            </a:r>
          </a:p>
          <a:p>
            <a:pPr marL="285750" indent="-285750" algn="just">
              <a:lnSpc>
                <a:spcPct val="150000"/>
              </a:lnSpc>
              <a:buFont typeface="Wingdings" panose="05000000000000000000" pitchFamily="2" charset="2"/>
              <a:buChar char="Ø"/>
            </a:pPr>
            <a:r>
              <a:rPr lang="en-US" b="1" dirty="0"/>
              <a:t>NAS</a:t>
            </a:r>
            <a:r>
              <a:rPr lang="en-US" dirty="0"/>
              <a:t> uses the network and file sharing protocols to implement data archiving and data storage. Among the protocols used by NAS also includes the </a:t>
            </a:r>
            <a:r>
              <a:rPr lang="en-US" b="1" dirty="0">
                <a:solidFill>
                  <a:srgbClr val="0070C0"/>
                </a:solidFill>
              </a:rPr>
              <a:t>TCP/IP </a:t>
            </a:r>
            <a:r>
              <a:rPr lang="en-US" dirty="0"/>
              <a:t>protocols </a:t>
            </a:r>
            <a:r>
              <a:rPr lang="en-US" u="sng" dirty="0"/>
              <a:t>used for data transmission </a:t>
            </a:r>
            <a:r>
              <a:rPr lang="en-US" dirty="0"/>
              <a:t>and </a:t>
            </a:r>
            <a:r>
              <a:rPr lang="en-US" b="1" dirty="0">
                <a:solidFill>
                  <a:srgbClr val="852F4A"/>
                </a:solidFill>
              </a:rPr>
              <a:t>CIFS and NFS </a:t>
            </a:r>
            <a:r>
              <a:rPr lang="en-US" dirty="0"/>
              <a:t>protocols </a:t>
            </a:r>
            <a:r>
              <a:rPr lang="en-US" u="sng" dirty="0"/>
              <a:t>for remote file management</a:t>
            </a:r>
            <a:r>
              <a:rPr lang="en-US" dirty="0"/>
              <a:t>. </a:t>
            </a:r>
          </a:p>
        </p:txBody>
      </p:sp>
      <p:sp>
        <p:nvSpPr>
          <p:cNvPr id="6" name="TextBox 5">
            <a:extLst>
              <a:ext uri="{FF2B5EF4-FFF2-40B4-BE49-F238E27FC236}">
                <a16:creationId xmlns:a16="http://schemas.microsoft.com/office/drawing/2014/main" id="{DCEC79E8-9318-3505-910C-04BED923E434}"/>
              </a:ext>
            </a:extLst>
          </p:cNvPr>
          <p:cNvSpPr txBox="1"/>
          <p:nvPr/>
        </p:nvSpPr>
        <p:spPr>
          <a:xfrm>
            <a:off x="956663" y="1005715"/>
            <a:ext cx="601169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NAS Architecture</a:t>
            </a:r>
            <a:endParaRPr lang="en-US" sz="3200" b="1" dirty="0">
              <a:solidFill>
                <a:schemeClr val="accent2">
                  <a:lumMod val="50000"/>
                </a:schemeClr>
              </a:solidFill>
              <a:latin typeface="Nunito" pitchFamily="2" charset="0"/>
            </a:endParaRPr>
          </a:p>
        </p:txBody>
      </p:sp>
      <p:pic>
        <p:nvPicPr>
          <p:cNvPr id="8" name="Picture 7">
            <a:extLst>
              <a:ext uri="{FF2B5EF4-FFF2-40B4-BE49-F238E27FC236}">
                <a16:creationId xmlns:a16="http://schemas.microsoft.com/office/drawing/2014/main" id="{1400BE64-873C-F4CE-27ED-F765CB612BFD}"/>
              </a:ext>
            </a:extLst>
          </p:cNvPr>
          <p:cNvPicPr>
            <a:picLocks noChangeAspect="1"/>
          </p:cNvPicPr>
          <p:nvPr/>
        </p:nvPicPr>
        <p:blipFill>
          <a:blip r:embed="rId4"/>
          <a:stretch>
            <a:fillRect/>
          </a:stretch>
        </p:blipFill>
        <p:spPr>
          <a:xfrm>
            <a:off x="6825742" y="2020893"/>
            <a:ext cx="4535941" cy="3596151"/>
          </a:xfrm>
          <a:prstGeom prst="rect">
            <a:avLst/>
          </a:prstGeom>
        </p:spPr>
      </p:pic>
    </p:spTree>
    <p:extLst>
      <p:ext uri="{BB962C8B-B14F-4D97-AF65-F5344CB8AC3E}">
        <p14:creationId xmlns:p14="http://schemas.microsoft.com/office/powerpoint/2010/main" val="307333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65B2F-D8BB-A16A-B2C3-6D73A3C549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176AB3-EA1A-CEAA-6CD6-B8887AFEBB97}"/>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7A03316-3FEE-0A34-BA94-0D8BF0A447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68D6EEB2-4339-489A-8B7C-3F8CDBBBE62C}"/>
              </a:ext>
            </a:extLst>
          </p:cNvPr>
          <p:cNvSpPr txBox="1"/>
          <p:nvPr/>
        </p:nvSpPr>
        <p:spPr bwMode="auto">
          <a:xfrm>
            <a:off x="762000" y="1930679"/>
            <a:ext cx="10208377" cy="4204356"/>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Storage Area Network (SAN) : is a dedicated high-performance network implemented between the server and storage resources. It has been  optimized specifically for high amount of raw data transmission.</a:t>
            </a:r>
          </a:p>
          <a:p>
            <a:pPr algn="just">
              <a:lnSpc>
                <a:spcPct val="150000"/>
              </a:lnSpc>
            </a:pPr>
            <a:endParaRPr lang="en-US" b="1" dirty="0"/>
          </a:p>
          <a:p>
            <a:pPr marL="285750" indent="-285750" algn="just">
              <a:lnSpc>
                <a:spcPct val="150000"/>
              </a:lnSpc>
              <a:buFont typeface="Wingdings" panose="05000000000000000000" pitchFamily="2" charset="2"/>
              <a:buChar char="q"/>
            </a:pPr>
            <a:r>
              <a:rPr lang="en-US" b="1" dirty="0"/>
              <a:t>DAS </a:t>
            </a:r>
            <a:r>
              <a:rPr lang="en-US" dirty="0"/>
              <a:t>provides</a:t>
            </a:r>
            <a:r>
              <a:rPr lang="en-US" b="1" dirty="0"/>
              <a:t> </a:t>
            </a:r>
            <a:r>
              <a:rPr lang="en-US" b="1" u="sng" dirty="0">
                <a:solidFill>
                  <a:schemeClr val="accent6">
                    <a:lumMod val="50000"/>
                  </a:schemeClr>
                </a:solidFill>
              </a:rPr>
              <a:t>block-based storage.</a:t>
            </a:r>
            <a:endParaRPr lang="en-US" b="1" dirty="0"/>
          </a:p>
          <a:p>
            <a:pPr algn="just">
              <a:lnSpc>
                <a:spcPct val="150000"/>
              </a:lnSpc>
            </a:pPr>
            <a:endParaRPr lang="en-US" b="1" dirty="0"/>
          </a:p>
          <a:p>
            <a:pPr marL="285750" indent="-285750" algn="just">
              <a:lnSpc>
                <a:spcPct val="150000"/>
              </a:lnSpc>
              <a:buFont typeface="Wingdings" panose="05000000000000000000" pitchFamily="2" charset="2"/>
              <a:buChar char="§"/>
            </a:pPr>
            <a:r>
              <a:rPr lang="en-US" b="1" dirty="0"/>
              <a:t>SAN </a:t>
            </a:r>
            <a:r>
              <a:rPr lang="en-US" dirty="0"/>
              <a:t>can be differentiated into </a:t>
            </a:r>
            <a:r>
              <a:rPr lang="en-US" b="1" u="sng" dirty="0"/>
              <a:t>FC SAN </a:t>
            </a:r>
            <a:r>
              <a:rPr lang="en-US" dirty="0"/>
              <a:t>and</a:t>
            </a:r>
            <a:r>
              <a:rPr lang="en-US" b="1" dirty="0"/>
              <a:t> </a:t>
            </a:r>
            <a:r>
              <a:rPr lang="en-US" b="1" u="sng" dirty="0"/>
              <a:t>IP SAN.</a:t>
            </a:r>
          </a:p>
          <a:p>
            <a:pPr algn="just">
              <a:lnSpc>
                <a:spcPct val="150000"/>
              </a:lnSpc>
            </a:pPr>
            <a:endParaRPr lang="en-US" b="1" u="sng" dirty="0"/>
          </a:p>
          <a:p>
            <a:pPr marL="285750" indent="-285750" algn="just">
              <a:lnSpc>
                <a:spcPct val="150000"/>
              </a:lnSpc>
              <a:buFont typeface="Wingdings" panose="05000000000000000000" pitchFamily="2" charset="2"/>
              <a:buChar char="Ø"/>
            </a:pPr>
            <a:r>
              <a:rPr lang="en-US" dirty="0"/>
              <a:t>The </a:t>
            </a:r>
            <a:r>
              <a:rPr lang="en-US" b="1" dirty="0"/>
              <a:t>default protocols </a:t>
            </a:r>
            <a:r>
              <a:rPr lang="en-US" dirty="0"/>
              <a:t>used by </a:t>
            </a:r>
            <a:r>
              <a:rPr lang="en-US" dirty="0">
                <a:solidFill>
                  <a:schemeClr val="accent2">
                    <a:lumMod val="50000"/>
                  </a:schemeClr>
                </a:solidFill>
              </a:rPr>
              <a:t>FC SAN </a:t>
            </a:r>
            <a:r>
              <a:rPr lang="en-US" dirty="0"/>
              <a:t>is </a:t>
            </a:r>
            <a:r>
              <a:rPr lang="en-US" b="1" dirty="0">
                <a:solidFill>
                  <a:srgbClr val="0070C0"/>
                </a:solidFill>
              </a:rPr>
              <a:t>SCSI and Fiber Channel</a:t>
            </a:r>
            <a:r>
              <a:rPr lang="en-US" dirty="0"/>
              <a:t>.</a:t>
            </a:r>
          </a:p>
          <a:p>
            <a:pPr marL="285750" indent="-285750" algn="just">
              <a:lnSpc>
                <a:spcPct val="150000"/>
              </a:lnSpc>
              <a:buFont typeface="Wingdings" panose="05000000000000000000" pitchFamily="2" charset="2"/>
              <a:buChar char="Ø"/>
            </a:pPr>
            <a:r>
              <a:rPr lang="en-US" altLang="zh-CN" dirty="0"/>
              <a:t>The </a:t>
            </a:r>
            <a:r>
              <a:rPr lang="en-US" altLang="zh-CN" b="1" dirty="0"/>
              <a:t>default protocol </a:t>
            </a:r>
            <a:r>
              <a:rPr lang="en-US" altLang="zh-CN" dirty="0"/>
              <a:t>for </a:t>
            </a:r>
            <a:r>
              <a:rPr lang="en-US" altLang="zh-CN" dirty="0">
                <a:solidFill>
                  <a:schemeClr val="accent2">
                    <a:lumMod val="50000"/>
                  </a:schemeClr>
                </a:solidFill>
              </a:rPr>
              <a:t>IP SAN </a:t>
            </a:r>
            <a:r>
              <a:rPr lang="en-US" altLang="zh-CN" dirty="0"/>
              <a:t>implementation is </a:t>
            </a:r>
            <a:r>
              <a:rPr lang="en-US" altLang="zh-CN" b="1" dirty="0">
                <a:solidFill>
                  <a:srgbClr val="0070C0"/>
                </a:solidFill>
              </a:rPr>
              <a:t>iSCSI</a:t>
            </a:r>
            <a:r>
              <a:rPr lang="en-US" altLang="zh-CN" dirty="0"/>
              <a:t> (Internet Small Computer System Interface).</a:t>
            </a:r>
            <a:endParaRPr lang="en-US" dirty="0"/>
          </a:p>
        </p:txBody>
      </p:sp>
      <p:sp>
        <p:nvSpPr>
          <p:cNvPr id="6" name="TextBox 5">
            <a:extLst>
              <a:ext uri="{FF2B5EF4-FFF2-40B4-BE49-F238E27FC236}">
                <a16:creationId xmlns:a16="http://schemas.microsoft.com/office/drawing/2014/main" id="{64FB4364-AECA-EACC-5FE3-67F493CD92A3}"/>
              </a:ext>
            </a:extLst>
          </p:cNvPr>
          <p:cNvSpPr txBox="1"/>
          <p:nvPr/>
        </p:nvSpPr>
        <p:spPr>
          <a:xfrm>
            <a:off x="956663" y="1005715"/>
            <a:ext cx="6011695" cy="584775"/>
          </a:xfrm>
          <a:prstGeom prst="rect">
            <a:avLst/>
          </a:prstGeom>
          <a:noFill/>
        </p:spPr>
        <p:txBody>
          <a:bodyPr wrap="square" rtlCol="0">
            <a:spAutoFit/>
          </a:bodyPr>
          <a:lstStyle/>
          <a:p>
            <a:pPr fontAlgn="base"/>
            <a:r>
              <a:rPr lang="en-US" sz="3200" b="1" dirty="0">
                <a:solidFill>
                  <a:schemeClr val="accent6">
                    <a:lumMod val="50000"/>
                  </a:schemeClr>
                </a:solidFill>
                <a:latin typeface="Calibri" panose="020F0502020204030204" pitchFamily="34" charset="0"/>
                <a:cs typeface="Calibri" panose="020F0502020204030204" pitchFamily="34" charset="0"/>
              </a:rPr>
              <a:t>SAN Architecture</a:t>
            </a:r>
            <a:endParaRPr lang="en-US" sz="3200" b="1" dirty="0">
              <a:solidFill>
                <a:schemeClr val="accent2">
                  <a:lumMod val="50000"/>
                </a:schemeClr>
              </a:solidFill>
              <a:latin typeface="Nunito" pitchFamily="2" charset="0"/>
            </a:endParaRPr>
          </a:p>
        </p:txBody>
      </p:sp>
    </p:spTree>
    <p:extLst>
      <p:ext uri="{BB962C8B-B14F-4D97-AF65-F5344CB8AC3E}">
        <p14:creationId xmlns:p14="http://schemas.microsoft.com/office/powerpoint/2010/main" val="4008180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6079A-9628-3341-3736-5912CAC0C2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E0283A-0A3B-6F65-510E-A02FE97D1C28}"/>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99FE08-AFDD-C1F7-DCC1-2B96CFCE2D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3943896-830E-A418-72A5-8C185AA5B138}"/>
              </a:ext>
            </a:extLst>
          </p:cNvPr>
          <p:cNvSpPr txBox="1"/>
          <p:nvPr/>
        </p:nvSpPr>
        <p:spPr>
          <a:xfrm>
            <a:off x="956663" y="1005715"/>
            <a:ext cx="6652827" cy="584775"/>
          </a:xfrm>
          <a:prstGeom prst="rect">
            <a:avLst/>
          </a:prstGeom>
          <a:noFill/>
        </p:spPr>
        <p:txBody>
          <a:bodyPr wrap="square" rtlCol="0">
            <a:spAutoFit/>
          </a:bodyPr>
          <a:lstStyle/>
          <a:p>
            <a:pPr fontAlgn="base"/>
            <a:r>
              <a:rPr lang="en-US" sz="3200" dirty="0"/>
              <a:t>Storage – Types of Data Center Storage</a:t>
            </a:r>
            <a:endParaRPr lang="en-US" sz="3200" b="1" dirty="0">
              <a:solidFill>
                <a:srgbClr val="273239"/>
              </a:solidFill>
              <a:latin typeface="Nunito" pitchFamily="2" charset="0"/>
            </a:endParaRPr>
          </a:p>
        </p:txBody>
      </p:sp>
      <p:sp>
        <p:nvSpPr>
          <p:cNvPr id="2" name="TextBox 1">
            <a:extLst>
              <a:ext uri="{FF2B5EF4-FFF2-40B4-BE49-F238E27FC236}">
                <a16:creationId xmlns:a16="http://schemas.microsoft.com/office/drawing/2014/main" id="{DFB6F886-3A8C-DA44-E544-AD31463491CD}"/>
              </a:ext>
            </a:extLst>
          </p:cNvPr>
          <p:cNvSpPr txBox="1"/>
          <p:nvPr/>
        </p:nvSpPr>
        <p:spPr>
          <a:xfrm>
            <a:off x="1042525" y="1930679"/>
            <a:ext cx="8222100" cy="2308324"/>
          </a:xfrm>
          <a:prstGeom prst="rect">
            <a:avLst/>
          </a:prstGeom>
          <a:noFill/>
        </p:spPr>
        <p:txBody>
          <a:bodyPr wrap="square" rtlCol="0">
            <a:spAutoFit/>
          </a:bodyPr>
          <a:lstStyle/>
          <a:p>
            <a:pPr marL="285750" indent="-285750">
              <a:buFont typeface="Arial" panose="020B0604020202020204" pitchFamily="34" charset="0"/>
              <a:buChar char="•"/>
            </a:pPr>
            <a:r>
              <a:rPr lang="en-US" sz="1800" b="1" dirty="0">
                <a:solidFill>
                  <a:schemeClr val="accent6">
                    <a:lumMod val="50000"/>
                  </a:schemeClr>
                </a:solidFill>
                <a:latin typeface="Hind" panose="020B0604020202020204" charset="0"/>
                <a:cs typeface="Hind" panose="020B0604020202020204" charset="0"/>
              </a:rPr>
              <a:t>DAS</a:t>
            </a:r>
            <a:r>
              <a:rPr lang="en-US" sz="1800" dirty="0">
                <a:solidFill>
                  <a:schemeClr val="accent6">
                    <a:lumMod val="50000"/>
                  </a:schemeClr>
                </a:solidFill>
                <a:latin typeface="Hind" panose="020B0604020202020204" charset="0"/>
                <a:cs typeface="Hind" panose="020B0604020202020204" charset="0"/>
              </a:rPr>
              <a:t> – Storage device is directly attached to a server (block-level)</a:t>
            </a:r>
          </a:p>
          <a:p>
            <a:pPr marL="285750" indent="-285750">
              <a:buFont typeface="Arial" panose="020B0604020202020204" pitchFamily="34" charset="0"/>
              <a:buChar char="•"/>
            </a:pPr>
            <a:endParaRPr lang="en-US" sz="1800" dirty="0">
              <a:solidFill>
                <a:schemeClr val="accent6">
                  <a:lumMod val="50000"/>
                </a:schemeClr>
              </a:solidFill>
              <a:latin typeface="Hind" panose="020B0604020202020204" charset="0"/>
              <a:cs typeface="Hind" panose="020B0604020202020204" charset="0"/>
            </a:endParaRPr>
          </a:p>
          <a:p>
            <a:pPr marL="285750" indent="-285750">
              <a:buFont typeface="Arial" panose="020B0604020202020204" pitchFamily="34" charset="0"/>
              <a:buChar char="•"/>
            </a:pPr>
            <a:r>
              <a:rPr lang="en-US" sz="1800" b="1" dirty="0">
                <a:solidFill>
                  <a:schemeClr val="accent6">
                    <a:lumMod val="50000"/>
                  </a:schemeClr>
                </a:solidFill>
                <a:latin typeface="Hind" panose="020B0604020202020204" charset="0"/>
                <a:cs typeface="Hind" panose="020B0604020202020204" charset="0"/>
              </a:rPr>
              <a:t>NAS</a:t>
            </a:r>
            <a:r>
              <a:rPr lang="en-US" sz="1800" dirty="0">
                <a:solidFill>
                  <a:schemeClr val="accent6">
                    <a:lumMod val="50000"/>
                  </a:schemeClr>
                </a:solidFill>
                <a:latin typeface="Hind" panose="020B0604020202020204" charset="0"/>
                <a:cs typeface="Hind" panose="020B0604020202020204" charset="0"/>
              </a:rPr>
              <a:t> – Storage device is attached to a network, servers on the network can access device (file-level)</a:t>
            </a:r>
          </a:p>
          <a:p>
            <a:endParaRPr lang="en-US" sz="1800" dirty="0">
              <a:solidFill>
                <a:schemeClr val="accent6">
                  <a:lumMod val="50000"/>
                </a:schemeClr>
              </a:solidFill>
              <a:latin typeface="Hind" panose="020B0604020202020204" charset="0"/>
              <a:cs typeface="Hind" panose="020B0604020202020204" charset="0"/>
            </a:endParaRPr>
          </a:p>
          <a:p>
            <a:pPr marL="285750" indent="-285750">
              <a:buFont typeface="Arial" panose="020B0604020202020204" pitchFamily="34" charset="0"/>
              <a:buChar char="•"/>
            </a:pPr>
            <a:r>
              <a:rPr lang="en-US" sz="1800" b="1" dirty="0">
                <a:solidFill>
                  <a:schemeClr val="accent6">
                    <a:lumMod val="50000"/>
                  </a:schemeClr>
                </a:solidFill>
                <a:latin typeface="Hind" panose="020B0604020202020204" charset="0"/>
                <a:cs typeface="Hind" panose="020B0604020202020204" charset="0"/>
              </a:rPr>
              <a:t>SAN</a:t>
            </a:r>
            <a:r>
              <a:rPr lang="en-US" sz="1800" dirty="0">
                <a:solidFill>
                  <a:schemeClr val="accent6">
                    <a:lumMod val="50000"/>
                  </a:schemeClr>
                </a:solidFill>
                <a:latin typeface="Hind" panose="020B0604020202020204" charset="0"/>
                <a:cs typeface="Hind" panose="020B0604020202020204" charset="0"/>
              </a:rPr>
              <a:t> – Clustered storage devices on their own network that servers can connect to (block-level)</a:t>
            </a:r>
          </a:p>
          <a:p>
            <a:pPr lvl="3"/>
            <a:r>
              <a:rPr lang="en-US" sz="1800" dirty="0">
                <a:solidFill>
                  <a:schemeClr val="accent6">
                    <a:lumMod val="50000"/>
                  </a:schemeClr>
                </a:solidFill>
                <a:latin typeface="Hind" panose="020B0604020202020204" charset="0"/>
                <a:cs typeface="Hind" panose="020B0604020202020204" charset="0"/>
              </a:rPr>
              <a:t>	</a:t>
            </a:r>
          </a:p>
        </p:txBody>
      </p:sp>
      <p:pic>
        <p:nvPicPr>
          <p:cNvPr id="3" name="Picture 2" descr="A screenshot of a computer&#10;&#10;Description generated with high confidence">
            <a:extLst>
              <a:ext uri="{FF2B5EF4-FFF2-40B4-BE49-F238E27FC236}">
                <a16:creationId xmlns:a16="http://schemas.microsoft.com/office/drawing/2014/main" id="{7F50C53C-F52B-425F-665C-7FE074CCD8DD}"/>
              </a:ext>
            </a:extLst>
          </p:cNvPr>
          <p:cNvPicPr>
            <a:picLocks noChangeAspect="1"/>
          </p:cNvPicPr>
          <p:nvPr/>
        </p:nvPicPr>
        <p:blipFill>
          <a:blip r:embed="rId4"/>
          <a:stretch>
            <a:fillRect/>
          </a:stretch>
        </p:blipFill>
        <p:spPr>
          <a:xfrm>
            <a:off x="2927375" y="3814213"/>
            <a:ext cx="6915141" cy="2308324"/>
          </a:xfrm>
          <a:prstGeom prst="rect">
            <a:avLst/>
          </a:prstGeom>
        </p:spPr>
      </p:pic>
    </p:spTree>
    <p:extLst>
      <p:ext uri="{BB962C8B-B14F-4D97-AF65-F5344CB8AC3E}">
        <p14:creationId xmlns:p14="http://schemas.microsoft.com/office/powerpoint/2010/main" val="2872470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EB728-C01D-9049-3B75-C1E5F50DD6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5D9779-1342-9EFD-4497-85007CD1246A}"/>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7E9231C-2C2D-E2F6-9B1B-14EBBD8677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3ED12488-8EC2-8B37-5A63-6A8C3E899FE7}"/>
              </a:ext>
            </a:extLst>
          </p:cNvPr>
          <p:cNvSpPr txBox="1"/>
          <p:nvPr/>
        </p:nvSpPr>
        <p:spPr bwMode="auto">
          <a:xfrm>
            <a:off x="617280" y="5172505"/>
            <a:ext cx="10812720" cy="1295868"/>
          </a:xfrm>
          <a:prstGeom prst="rect">
            <a:avLst/>
          </a:prstGeom>
          <a:noFill/>
          <a:ln w="9525">
            <a:noFill/>
            <a:miter lim="800000"/>
            <a:headEnd/>
            <a:tailEnd/>
          </a:ln>
        </p:spPr>
        <p:txBody>
          <a:bodyPr wrap="square">
            <a:spAutoFit/>
          </a:bodyPr>
          <a:lstStyle/>
          <a:p>
            <a:pPr algn="ctr">
              <a:lnSpc>
                <a:spcPct val="150000"/>
              </a:lnSpc>
            </a:pPr>
            <a:r>
              <a:rPr lang="en-US" altLang="zh-CN" dirty="0"/>
              <a:t>Converged Storage combines both SAN and NAS storage, fulfills elastic business development, simplifies service deployment, increases storage resources utilization and effectively reduces total cost of ownership (TCO).</a:t>
            </a:r>
            <a:endParaRPr lang="zh-CN" altLang="en-US" dirty="0"/>
          </a:p>
          <a:p>
            <a:pPr marL="285750" indent="-285750" algn="just">
              <a:lnSpc>
                <a:spcPct val="150000"/>
              </a:lnSpc>
              <a:buFont typeface="Wingdings" panose="05000000000000000000" pitchFamily="2" charset="2"/>
              <a:buChar char="q"/>
            </a:pPr>
            <a:endParaRPr lang="en-US" sz="1800" dirty="0"/>
          </a:p>
        </p:txBody>
      </p:sp>
      <p:sp>
        <p:nvSpPr>
          <p:cNvPr id="6" name="TextBox 5">
            <a:extLst>
              <a:ext uri="{FF2B5EF4-FFF2-40B4-BE49-F238E27FC236}">
                <a16:creationId xmlns:a16="http://schemas.microsoft.com/office/drawing/2014/main" id="{5A5B0726-D36A-7271-9619-30D94F159D3A}"/>
              </a:ext>
            </a:extLst>
          </p:cNvPr>
          <p:cNvSpPr txBox="1"/>
          <p:nvPr/>
        </p:nvSpPr>
        <p:spPr>
          <a:xfrm>
            <a:off x="956663" y="1005715"/>
            <a:ext cx="8271362" cy="584775"/>
          </a:xfrm>
          <a:prstGeom prst="rect">
            <a:avLst/>
          </a:prstGeom>
          <a:noFill/>
        </p:spPr>
        <p:txBody>
          <a:bodyPr wrap="square" rtlCol="0">
            <a:spAutoFit/>
          </a:bodyPr>
          <a:lstStyle/>
          <a:p>
            <a:pPr fontAlgn="base"/>
            <a:r>
              <a:rPr lang="en-US" sz="3200" dirty="0"/>
              <a:t>Storage Architecture Trends: Converged Storage</a:t>
            </a:r>
            <a:endParaRPr lang="en-US" sz="3200" b="1" dirty="0">
              <a:solidFill>
                <a:srgbClr val="273239"/>
              </a:solidFill>
              <a:latin typeface="Nunito" pitchFamily="2" charset="0"/>
            </a:endParaRPr>
          </a:p>
        </p:txBody>
      </p:sp>
      <p:pic>
        <p:nvPicPr>
          <p:cNvPr id="3" name="Picture 2">
            <a:extLst>
              <a:ext uri="{FF2B5EF4-FFF2-40B4-BE49-F238E27FC236}">
                <a16:creationId xmlns:a16="http://schemas.microsoft.com/office/drawing/2014/main" id="{4E22B03C-A6E0-84AD-07E9-C302E8F1F059}"/>
              </a:ext>
            </a:extLst>
          </p:cNvPr>
          <p:cNvPicPr>
            <a:picLocks noChangeAspect="1"/>
          </p:cNvPicPr>
          <p:nvPr/>
        </p:nvPicPr>
        <p:blipFill>
          <a:blip r:embed="rId4"/>
          <a:stretch>
            <a:fillRect/>
          </a:stretch>
        </p:blipFill>
        <p:spPr>
          <a:xfrm>
            <a:off x="3097458" y="1790599"/>
            <a:ext cx="5705303" cy="3493521"/>
          </a:xfrm>
          <a:prstGeom prst="rect">
            <a:avLst/>
          </a:prstGeom>
        </p:spPr>
      </p:pic>
    </p:spTree>
    <p:extLst>
      <p:ext uri="{BB962C8B-B14F-4D97-AF65-F5344CB8AC3E}">
        <p14:creationId xmlns:p14="http://schemas.microsoft.com/office/powerpoint/2010/main" val="1978366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F9A93-EF17-940C-0349-8D09116D861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535A0FE-2661-7C48-2608-A7C3F2306459}"/>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DA64D669-1292-6928-FDCE-52042581A572}"/>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47F6F608-FCEA-D1F4-B461-F1539553916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ED8978D-AA72-6776-F5D3-BC5925C95D3A}"/>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ACC98FD7-5CB8-E843-5065-EFBAE3490B3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CE77246F-912B-2482-2B9E-2894EC00B1BD}"/>
              </a:ext>
            </a:extLst>
          </p:cNvPr>
          <p:cNvSpPr txBox="1"/>
          <p:nvPr/>
        </p:nvSpPr>
        <p:spPr>
          <a:xfrm>
            <a:off x="6069332" y="1221523"/>
            <a:ext cx="4951420"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Storage System Components</a:t>
            </a:r>
          </a:p>
        </p:txBody>
      </p:sp>
      <p:pic>
        <p:nvPicPr>
          <p:cNvPr id="5" name="Graphic 21">
            <a:extLst>
              <a:ext uri="{FF2B5EF4-FFF2-40B4-BE49-F238E27FC236}">
                <a16:creationId xmlns:a16="http://schemas.microsoft.com/office/drawing/2014/main" id="{06E71A9A-D332-095A-B0B8-D510E9488C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88692977-A201-0AC5-BC05-EF4323A776DA}"/>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D15D43E8-BA17-06DC-5CD7-AEB46ADAF829}"/>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3657608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3DD7C-9679-191D-E66D-820D1D5D7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30670-E03D-D60A-2D3A-33AE3AFCD6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00F08F-5785-E755-B29F-BE5E5051FA8A}"/>
              </a:ext>
            </a:extLst>
          </p:cNvPr>
          <p:cNvSpPr txBox="1"/>
          <p:nvPr/>
        </p:nvSpPr>
        <p:spPr>
          <a:xfrm>
            <a:off x="875057" y="1052918"/>
            <a:ext cx="7702886" cy="584775"/>
          </a:xfrm>
          <a:prstGeom prst="rect">
            <a:avLst/>
          </a:prstGeom>
          <a:noFill/>
        </p:spPr>
        <p:txBody>
          <a:bodyPr wrap="square" rtlCol="0">
            <a:spAutoFit/>
          </a:bodyPr>
          <a:lstStyle/>
          <a:p>
            <a:pPr fontAlgn="base"/>
            <a:r>
              <a:rPr lang="en-US" sz="3200" dirty="0"/>
              <a:t>Storage System Components</a:t>
            </a:r>
          </a:p>
        </p:txBody>
      </p:sp>
      <p:pic>
        <p:nvPicPr>
          <p:cNvPr id="7" name="Graphic 21">
            <a:extLst>
              <a:ext uri="{FF2B5EF4-FFF2-40B4-BE49-F238E27FC236}">
                <a16:creationId xmlns:a16="http://schemas.microsoft.com/office/drawing/2014/main" id="{26D0F58A-5DDB-4989-FAEB-3F0821CE5E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9F1DA5A-CC3E-7C90-93B4-F548238AEBE5}"/>
              </a:ext>
            </a:extLst>
          </p:cNvPr>
          <p:cNvPicPr>
            <a:picLocks noChangeAspect="1"/>
          </p:cNvPicPr>
          <p:nvPr/>
        </p:nvPicPr>
        <p:blipFill>
          <a:blip r:embed="rId4"/>
          <a:stretch>
            <a:fillRect/>
          </a:stretch>
        </p:blipFill>
        <p:spPr>
          <a:xfrm>
            <a:off x="6284661" y="2278118"/>
            <a:ext cx="5145339" cy="3081701"/>
          </a:xfrm>
          <a:prstGeom prst="rect">
            <a:avLst/>
          </a:prstGeom>
        </p:spPr>
      </p:pic>
      <p:sp>
        <p:nvSpPr>
          <p:cNvPr id="43" name="TextBox 42">
            <a:extLst>
              <a:ext uri="{FF2B5EF4-FFF2-40B4-BE49-F238E27FC236}">
                <a16:creationId xmlns:a16="http://schemas.microsoft.com/office/drawing/2014/main" id="{28BDBC1C-5B76-BAEE-8D85-9C7B7D65D40F}"/>
              </a:ext>
            </a:extLst>
          </p:cNvPr>
          <p:cNvSpPr txBox="1"/>
          <p:nvPr/>
        </p:nvSpPr>
        <p:spPr bwMode="auto">
          <a:xfrm>
            <a:off x="617280" y="1786333"/>
            <a:ext cx="6208464" cy="4211538"/>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Ø"/>
            </a:pPr>
            <a:r>
              <a:rPr lang="en-US" sz="1500" dirty="0"/>
              <a:t>The diagram above shows the different components that makes up the controller and disk separated chassis. </a:t>
            </a:r>
          </a:p>
          <a:p>
            <a:pPr marL="285750" indent="-285750" algn="just">
              <a:lnSpc>
                <a:spcPct val="150000"/>
              </a:lnSpc>
              <a:buFont typeface="Wingdings" panose="05000000000000000000" pitchFamily="2" charset="2"/>
              <a:buChar char="Ø"/>
            </a:pPr>
            <a:endParaRPr lang="en-US" sz="1500" dirty="0"/>
          </a:p>
          <a:p>
            <a:pPr marL="285750" indent="-285750" algn="just">
              <a:lnSpc>
                <a:spcPct val="150000"/>
              </a:lnSpc>
              <a:buFont typeface="Wingdings" panose="05000000000000000000" pitchFamily="2" charset="2"/>
              <a:buChar char="Ø"/>
            </a:pPr>
            <a:r>
              <a:rPr lang="en-US" sz="1500" dirty="0"/>
              <a:t>The </a:t>
            </a:r>
            <a:r>
              <a:rPr lang="en-US" sz="1500" b="1" dirty="0"/>
              <a:t>main components </a:t>
            </a:r>
            <a:r>
              <a:rPr lang="en-US" sz="1500" dirty="0"/>
              <a:t>consist of the chassis, I</a:t>
            </a:r>
            <a:r>
              <a:rPr lang="ar-IQ" sz="1500" dirty="0"/>
              <a:t>/</a:t>
            </a:r>
            <a:r>
              <a:rPr lang="en-US" sz="1500" dirty="0"/>
              <a:t>O module, fan and power module and the controller and BBU (Backup Battery Unit) module.</a:t>
            </a:r>
          </a:p>
          <a:p>
            <a:pPr marL="285750" indent="-285750" algn="just">
              <a:lnSpc>
                <a:spcPct val="150000"/>
              </a:lnSpc>
              <a:buFont typeface="Wingdings" panose="05000000000000000000" pitchFamily="2" charset="2"/>
              <a:buChar char="Ø"/>
            </a:pPr>
            <a:endParaRPr lang="en-US" sz="1500" dirty="0"/>
          </a:p>
          <a:p>
            <a:pPr marL="285750" indent="-285750" algn="just">
              <a:lnSpc>
                <a:spcPct val="150000"/>
              </a:lnSpc>
              <a:buFont typeface="Wingdings" panose="05000000000000000000" pitchFamily="2" charset="2"/>
              <a:buChar char="Ø"/>
            </a:pPr>
            <a:r>
              <a:rPr lang="en-US" sz="1500" dirty="0"/>
              <a:t>This </a:t>
            </a:r>
            <a:r>
              <a:rPr lang="en-US" sz="1500" b="1" dirty="0"/>
              <a:t>chassis</a:t>
            </a:r>
            <a:r>
              <a:rPr lang="en-US" sz="1500" dirty="0"/>
              <a:t> is connected to the external high density disk enclosures via the I/O module.</a:t>
            </a:r>
          </a:p>
          <a:p>
            <a:pPr marL="285750" indent="-285750" algn="just">
              <a:lnSpc>
                <a:spcPct val="150000"/>
              </a:lnSpc>
              <a:buFont typeface="Wingdings" panose="05000000000000000000" pitchFamily="2" charset="2"/>
              <a:buChar char="Ø"/>
            </a:pPr>
            <a:endParaRPr lang="en-US" sz="1500" dirty="0"/>
          </a:p>
          <a:p>
            <a:pPr marL="285750" indent="-285750" algn="just">
              <a:lnSpc>
                <a:spcPct val="150000"/>
              </a:lnSpc>
              <a:buFont typeface="Wingdings" panose="05000000000000000000" pitchFamily="2" charset="2"/>
              <a:buChar char="Ø"/>
            </a:pPr>
            <a:r>
              <a:rPr lang="en-US" sz="1500" b="1" dirty="0"/>
              <a:t>BBU</a:t>
            </a:r>
            <a:r>
              <a:rPr lang="en-US" sz="1500" dirty="0"/>
              <a:t> unit is the backup battery that provides power to the storage controller to save all the I/O cache into the coffer disks in the event of a power failure. </a:t>
            </a:r>
          </a:p>
        </p:txBody>
      </p:sp>
    </p:spTree>
    <p:extLst>
      <p:ext uri="{BB962C8B-B14F-4D97-AF65-F5344CB8AC3E}">
        <p14:creationId xmlns:p14="http://schemas.microsoft.com/office/powerpoint/2010/main" val="1193891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1AC6B-02F8-5D55-67F3-31001DFB83F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03D76E-C041-3780-1E4A-4A2EB8EB4692}"/>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BA39F036-7F7D-E5BA-568E-F52714380EC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56107CC-D4C2-1EFA-AD58-BFA4ECE543F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44B3373D-89B1-5885-0739-3DD494C8200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97C46A02-A08C-6651-30CE-6EAA1AB8A86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33F0AC8E-2F5F-8190-C2E7-B2726223B008}"/>
              </a:ext>
            </a:extLst>
          </p:cNvPr>
          <p:cNvSpPr txBox="1"/>
          <p:nvPr/>
        </p:nvSpPr>
        <p:spPr>
          <a:xfrm>
            <a:off x="6268489" y="1221523"/>
            <a:ext cx="4553106"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Data Storage Applications </a:t>
            </a:r>
          </a:p>
        </p:txBody>
      </p:sp>
      <p:pic>
        <p:nvPicPr>
          <p:cNvPr id="5" name="Graphic 21">
            <a:extLst>
              <a:ext uri="{FF2B5EF4-FFF2-40B4-BE49-F238E27FC236}">
                <a16:creationId xmlns:a16="http://schemas.microsoft.com/office/drawing/2014/main" id="{454969E8-560D-A198-8B7E-01BE38BB6F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0F541928-7C91-933A-787A-BFFAABEE4CE5}"/>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E17825B0-69AD-E2D7-A7B1-DDD51A825697}"/>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249802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4FEC7-C8A9-FFE8-2261-E74FB568BA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E53777-2C53-F9DC-F932-F6B2BB87842C}"/>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179DEEB-E31C-6AE4-B60F-E77A0D1537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D42FD9D6-0DFD-30F5-5CF6-454109EFE17E}"/>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Data Storage Applications </a:t>
            </a:r>
            <a:endParaRPr lang="en-US" sz="3200" b="1" dirty="0">
              <a:solidFill>
                <a:srgbClr val="273239"/>
              </a:solidFill>
              <a:latin typeface="Nunito" pitchFamily="2" charset="0"/>
            </a:endParaRPr>
          </a:p>
        </p:txBody>
      </p:sp>
      <p:pic>
        <p:nvPicPr>
          <p:cNvPr id="2" name="Picture 1">
            <a:extLst>
              <a:ext uri="{FF2B5EF4-FFF2-40B4-BE49-F238E27FC236}">
                <a16:creationId xmlns:a16="http://schemas.microsoft.com/office/drawing/2014/main" id="{D6D91F9E-DED7-2FFC-20CE-09B8BECD83AD}"/>
              </a:ext>
            </a:extLst>
          </p:cNvPr>
          <p:cNvPicPr>
            <a:picLocks noChangeAspect="1"/>
          </p:cNvPicPr>
          <p:nvPr/>
        </p:nvPicPr>
        <p:blipFill>
          <a:blip r:embed="rId4"/>
          <a:stretch>
            <a:fillRect/>
          </a:stretch>
        </p:blipFill>
        <p:spPr>
          <a:xfrm>
            <a:off x="1806421" y="1930679"/>
            <a:ext cx="8579158" cy="3919898"/>
          </a:xfrm>
          <a:prstGeom prst="rect">
            <a:avLst/>
          </a:prstGeom>
        </p:spPr>
      </p:pic>
    </p:spTree>
    <p:extLst>
      <p:ext uri="{BB962C8B-B14F-4D97-AF65-F5344CB8AC3E}">
        <p14:creationId xmlns:p14="http://schemas.microsoft.com/office/powerpoint/2010/main" val="2795942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B5C15-8A54-09D1-5260-33C59F690D47}"/>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C47D16BF-4947-953E-8194-C6ABAFF80D66}"/>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7899C06D-03A7-1930-CB72-066B20CC21C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3D8EB0CC-0853-1619-DABF-9FF8F2C9F07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15C0D78-A9D1-C12D-920A-5472D2FA9C2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5044C0D2-D664-FFDA-662B-A78410504EA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C58C32A0-794C-0219-9C0A-2A9F2505D868}"/>
              </a:ext>
            </a:extLst>
          </p:cNvPr>
          <p:cNvSpPr txBox="1"/>
          <p:nvPr/>
        </p:nvSpPr>
        <p:spPr>
          <a:xfrm>
            <a:off x="6022961" y="1306590"/>
            <a:ext cx="5932393"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Cloud Storage: Distributed Storage</a:t>
            </a:r>
          </a:p>
        </p:txBody>
      </p:sp>
      <p:pic>
        <p:nvPicPr>
          <p:cNvPr id="5" name="Graphic 21">
            <a:extLst>
              <a:ext uri="{FF2B5EF4-FFF2-40B4-BE49-F238E27FC236}">
                <a16:creationId xmlns:a16="http://schemas.microsoft.com/office/drawing/2014/main" id="{647F36A7-E76E-E27D-8C40-9798F011D6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08A4169A-663E-1370-0567-596EDB498488}"/>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70FCF909-3DF3-2035-3295-41C8375FDF1B}"/>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531909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5351B-D983-D0D8-EA64-FD4203DBE0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E4B76F-993E-AF0B-D28B-4B82FB2048A9}"/>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E915C92-8443-1EF5-0251-C7CE850D85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1F8F7505-0AE8-DBCE-6F67-3EA9F5E9803E}"/>
              </a:ext>
            </a:extLst>
          </p:cNvPr>
          <p:cNvSpPr txBox="1"/>
          <p:nvPr/>
        </p:nvSpPr>
        <p:spPr bwMode="auto">
          <a:xfrm>
            <a:off x="1067032" y="2063427"/>
            <a:ext cx="8305568" cy="3788858"/>
          </a:xfrm>
          <a:prstGeom prst="rect">
            <a:avLst/>
          </a:prstGeom>
          <a:noFill/>
          <a:ln w="9525">
            <a:noFill/>
            <a:miter lim="800000"/>
            <a:headEnd/>
            <a:tailEnd/>
          </a:ln>
        </p:spPr>
        <p:txBody>
          <a:bodyPr wrap="square">
            <a:spAutoFit/>
          </a:bodyPr>
          <a:lstStyle/>
          <a:p>
            <a:pPr marL="342900" indent="-342900">
              <a:lnSpc>
                <a:spcPct val="150000"/>
              </a:lnSpc>
              <a:buFont typeface="Wingdings" panose="05000000000000000000" pitchFamily="2" charset="2"/>
              <a:buChar char="v"/>
            </a:pPr>
            <a:r>
              <a:rPr lang="en-US" sz="1900" b="1" dirty="0"/>
              <a:t>The Importance of Cloud in Storage</a:t>
            </a:r>
            <a:r>
              <a:rPr lang="ar-IQ" sz="1900" b="1" dirty="0"/>
              <a:t>:</a:t>
            </a:r>
          </a:p>
          <a:p>
            <a:pPr marL="342900" indent="-342900">
              <a:lnSpc>
                <a:spcPct val="150000"/>
              </a:lnSpc>
              <a:buFont typeface="Wingdings" panose="05000000000000000000" pitchFamily="2" charset="2"/>
              <a:buChar char="§"/>
            </a:pPr>
            <a:r>
              <a:rPr lang="en-US" b="1" dirty="0"/>
              <a:t>Scalability:</a:t>
            </a:r>
            <a:r>
              <a:rPr lang="en-US" dirty="0"/>
              <a:t> Cloud storage allows organizations to easily scale up or down depending on the amount of data.</a:t>
            </a:r>
          </a:p>
          <a:p>
            <a:pPr marL="342900" indent="-342900">
              <a:lnSpc>
                <a:spcPct val="150000"/>
              </a:lnSpc>
              <a:buFont typeface="Wingdings" panose="05000000000000000000" pitchFamily="2" charset="2"/>
              <a:buChar char="§"/>
            </a:pPr>
            <a:r>
              <a:rPr lang="en-US" b="1" dirty="0"/>
              <a:t>Cost Efficiency:</a:t>
            </a:r>
            <a:r>
              <a:rPr lang="en-US" dirty="0"/>
              <a:t> Reduces the need for on-premise hardware and maintenance.</a:t>
            </a:r>
          </a:p>
          <a:p>
            <a:pPr marL="342900" indent="-342900">
              <a:lnSpc>
                <a:spcPct val="150000"/>
              </a:lnSpc>
              <a:buFont typeface="Wingdings" panose="05000000000000000000" pitchFamily="2" charset="2"/>
              <a:buChar char="§"/>
            </a:pPr>
            <a:r>
              <a:rPr lang="en-US" b="1" dirty="0"/>
              <a:t>Accessibility:</a:t>
            </a:r>
            <a:r>
              <a:rPr lang="en-US" dirty="0"/>
              <a:t> Data can be accessed anytime, anywhere, from multiple devices.</a:t>
            </a:r>
          </a:p>
          <a:p>
            <a:pPr marL="342900" indent="-342900">
              <a:lnSpc>
                <a:spcPct val="150000"/>
              </a:lnSpc>
              <a:buFont typeface="Wingdings" panose="05000000000000000000" pitchFamily="2" charset="2"/>
              <a:buChar char="§"/>
            </a:pPr>
            <a:r>
              <a:rPr lang="en-US" b="1" dirty="0"/>
              <a:t>Data Protection:</a:t>
            </a:r>
            <a:r>
              <a:rPr lang="en-US" dirty="0"/>
              <a:t> Built-in backup, redundancy, and disaster recovery options.</a:t>
            </a:r>
          </a:p>
          <a:p>
            <a:pPr marL="342900" indent="-342900">
              <a:lnSpc>
                <a:spcPct val="150000"/>
              </a:lnSpc>
              <a:buFont typeface="Wingdings" panose="05000000000000000000" pitchFamily="2" charset="2"/>
              <a:buChar char="§"/>
            </a:pPr>
            <a:r>
              <a:rPr lang="en-US" b="1" dirty="0"/>
              <a:t>Collaboration:</a:t>
            </a:r>
            <a:r>
              <a:rPr lang="en-US" dirty="0"/>
              <a:t> Enables multiple users to access, edit, and share data in real-time.</a:t>
            </a:r>
          </a:p>
          <a:p>
            <a:pPr marL="342900" indent="-342900">
              <a:lnSpc>
                <a:spcPct val="150000"/>
              </a:lnSpc>
              <a:buFont typeface="Wingdings" panose="05000000000000000000" pitchFamily="2" charset="2"/>
              <a:buChar char="§"/>
            </a:pPr>
            <a:r>
              <a:rPr lang="en-US" b="1" dirty="0"/>
              <a:t>Integration:</a:t>
            </a:r>
            <a:r>
              <a:rPr lang="en-US" dirty="0"/>
              <a:t> Works seamlessly with applications and services for analytics, AI, and business intelligence.</a:t>
            </a:r>
          </a:p>
        </p:txBody>
      </p:sp>
      <p:sp>
        <p:nvSpPr>
          <p:cNvPr id="6" name="TextBox 5">
            <a:extLst>
              <a:ext uri="{FF2B5EF4-FFF2-40B4-BE49-F238E27FC236}">
                <a16:creationId xmlns:a16="http://schemas.microsoft.com/office/drawing/2014/main" id="{4DED69DC-0744-6F8E-ABC3-2F6DACB453EB}"/>
              </a:ext>
            </a:extLst>
          </p:cNvPr>
          <p:cNvSpPr txBox="1"/>
          <p:nvPr/>
        </p:nvSpPr>
        <p:spPr>
          <a:xfrm>
            <a:off x="956663" y="1005715"/>
            <a:ext cx="751467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Cloud Storage</a:t>
            </a:r>
          </a:p>
        </p:txBody>
      </p:sp>
    </p:spTree>
    <p:extLst>
      <p:ext uri="{BB962C8B-B14F-4D97-AF65-F5344CB8AC3E}">
        <p14:creationId xmlns:p14="http://schemas.microsoft.com/office/powerpoint/2010/main" val="2165868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F934D-732D-788E-17F8-F920FD485D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E0E49D-E4B6-7E50-D866-E8EEE49C7EFA}"/>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852B2D0-7FFA-7582-AE2B-2F0B52A301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DD0F7E25-E12D-320B-318E-8207C8010C56}"/>
              </a:ext>
            </a:extLst>
          </p:cNvPr>
          <p:cNvSpPr txBox="1"/>
          <p:nvPr/>
        </p:nvSpPr>
        <p:spPr bwMode="auto">
          <a:xfrm>
            <a:off x="617278" y="1672777"/>
            <a:ext cx="6208464" cy="4619854"/>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solidFill>
                  <a:schemeClr val="accent2">
                    <a:lumMod val="50000"/>
                  </a:schemeClr>
                </a:solidFill>
              </a:rPr>
              <a:t>Distributed storage</a:t>
            </a:r>
            <a:r>
              <a:rPr lang="en-US" b="1" dirty="0"/>
              <a:t>: </a:t>
            </a:r>
            <a:r>
              <a:rPr lang="en-US" dirty="0"/>
              <a:t>storing data in a </a:t>
            </a:r>
            <a:r>
              <a:rPr lang="en-US" u="sng" dirty="0"/>
              <a:t>distributed way across multiple data storage servers</a:t>
            </a:r>
            <a:r>
              <a:rPr lang="en-US" dirty="0"/>
              <a:t> on a large-scale storage resource pool, such as internal HDD and SSD. </a:t>
            </a:r>
          </a:p>
          <a:p>
            <a:pPr algn="just">
              <a:lnSpc>
                <a:spcPct val="150000"/>
              </a:lnSpc>
            </a:pPr>
            <a:endParaRPr lang="en-US" b="1" dirty="0"/>
          </a:p>
          <a:p>
            <a:pPr marL="285750" indent="-285750" algn="just">
              <a:lnSpc>
                <a:spcPct val="150000"/>
              </a:lnSpc>
              <a:buFont typeface="Wingdings" panose="05000000000000000000" pitchFamily="2" charset="2"/>
              <a:buChar char="Ø"/>
            </a:pPr>
            <a:r>
              <a:rPr lang="en-US" dirty="0"/>
              <a:t>Physical resources are organized using software to form a high-performance logical storage pool, ensuring reliability and providing multiple storage services.</a:t>
            </a:r>
          </a:p>
          <a:p>
            <a:pPr marL="285750" indent="-285750" algn="just">
              <a:lnSpc>
                <a:spcPct val="150000"/>
              </a:lnSpc>
              <a:buFont typeface="Wingdings" panose="05000000000000000000" pitchFamily="2" charset="2"/>
              <a:buChar char="Ø"/>
            </a:pPr>
            <a:r>
              <a:rPr lang="en-US" dirty="0"/>
              <a:t>Generally, distributed storage scatters data to multiple independent storage servers in a scalable system structure. It uses those storage servers to share storage loads and uses location servers to locate storage information.</a:t>
            </a:r>
          </a:p>
        </p:txBody>
      </p:sp>
      <p:sp>
        <p:nvSpPr>
          <p:cNvPr id="6" name="TextBox 5">
            <a:extLst>
              <a:ext uri="{FF2B5EF4-FFF2-40B4-BE49-F238E27FC236}">
                <a16:creationId xmlns:a16="http://schemas.microsoft.com/office/drawing/2014/main" id="{B06067FA-B467-57A5-B279-F51ACF7AC332}"/>
              </a:ext>
            </a:extLst>
          </p:cNvPr>
          <p:cNvSpPr txBox="1"/>
          <p:nvPr/>
        </p:nvSpPr>
        <p:spPr>
          <a:xfrm>
            <a:off x="956663" y="1005715"/>
            <a:ext cx="751467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Cloud Storage: Distributed Storage</a:t>
            </a:r>
          </a:p>
        </p:txBody>
      </p:sp>
      <p:pic>
        <p:nvPicPr>
          <p:cNvPr id="10" name="Picture 9">
            <a:extLst>
              <a:ext uri="{FF2B5EF4-FFF2-40B4-BE49-F238E27FC236}">
                <a16:creationId xmlns:a16="http://schemas.microsoft.com/office/drawing/2014/main" id="{02371D84-7E72-095F-3660-71FB7B1B2F35}"/>
              </a:ext>
            </a:extLst>
          </p:cNvPr>
          <p:cNvPicPr>
            <a:picLocks noChangeAspect="1"/>
          </p:cNvPicPr>
          <p:nvPr/>
        </p:nvPicPr>
        <p:blipFill>
          <a:blip r:embed="rId4"/>
          <a:stretch>
            <a:fillRect/>
          </a:stretch>
        </p:blipFill>
        <p:spPr>
          <a:xfrm>
            <a:off x="6825742" y="2017986"/>
            <a:ext cx="4489524" cy="3934456"/>
          </a:xfrm>
          <a:prstGeom prst="rect">
            <a:avLst/>
          </a:prstGeom>
        </p:spPr>
      </p:pic>
    </p:spTree>
    <p:extLst>
      <p:ext uri="{BB962C8B-B14F-4D97-AF65-F5344CB8AC3E}">
        <p14:creationId xmlns:p14="http://schemas.microsoft.com/office/powerpoint/2010/main" val="2262466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41AD94-B469-C179-19EA-E51340B6A5A4}"/>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16744562-ED7E-3900-150A-E5287071EBD7}"/>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054532CB-B71D-F117-85F2-CC00353734CD}"/>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3ECF14DB-D6A7-9A5F-6083-804153F3C524}"/>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39A0823-54F9-6429-CBEA-2F8F931CCC1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62F39680-9F7F-3CC2-B79F-E385C7BE72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070653B1-E3DA-0F29-5D70-F35A9B07E337}"/>
              </a:ext>
            </a:extLst>
          </p:cNvPr>
          <p:cNvSpPr txBox="1"/>
          <p:nvPr/>
        </p:nvSpPr>
        <p:spPr>
          <a:xfrm>
            <a:off x="6111982" y="1221523"/>
            <a:ext cx="3859582"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Storage Virtualization </a:t>
            </a:r>
          </a:p>
        </p:txBody>
      </p:sp>
      <p:pic>
        <p:nvPicPr>
          <p:cNvPr id="5" name="Graphic 21">
            <a:extLst>
              <a:ext uri="{FF2B5EF4-FFF2-40B4-BE49-F238E27FC236}">
                <a16:creationId xmlns:a16="http://schemas.microsoft.com/office/drawing/2014/main" id="{2CD88512-88F6-5640-2E15-A34D347FB7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51365774-E330-9E48-3E0C-2EBFE1FE57E9}"/>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CC6E2DDE-4907-CF84-A764-2D1953905604}"/>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761070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DF778-30B9-E12E-3C65-A322D8BDBA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9D6F57-9E3C-792D-E305-082DEC21DC25}"/>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FD0B688-67D8-28EE-DCB5-3F6ED0A3C1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18F7856C-D92F-EEF6-2056-347012183E75}"/>
              </a:ext>
            </a:extLst>
          </p:cNvPr>
          <p:cNvSpPr txBox="1"/>
          <p:nvPr/>
        </p:nvSpPr>
        <p:spPr bwMode="auto">
          <a:xfrm>
            <a:off x="617277" y="1672777"/>
            <a:ext cx="6687413" cy="4065857"/>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solidFill>
                  <a:schemeClr val="accent2">
                    <a:lumMod val="50000"/>
                  </a:schemeClr>
                </a:solidFill>
              </a:rPr>
              <a:t>Storage virtualization </a:t>
            </a:r>
            <a:r>
              <a:rPr lang="en-US" b="1" dirty="0"/>
              <a:t>is the process of transforming physical storage resources (such as physical disks and servers) into logical (virtual) resources that can be easily managed and accessed.</a:t>
            </a:r>
            <a:endParaRPr lang="ar-IQ" b="1" dirty="0"/>
          </a:p>
          <a:p>
            <a:pPr algn="just">
              <a:lnSpc>
                <a:spcPct val="150000"/>
              </a:lnSpc>
            </a:pPr>
            <a:endParaRPr lang="ar-IQ" b="1" dirty="0"/>
          </a:p>
          <a:p>
            <a:pPr marL="742950" lvl="1" indent="-285750">
              <a:buFont typeface="Wingdings" panose="05000000000000000000" pitchFamily="2" charset="2"/>
              <a:buChar char="q"/>
            </a:pPr>
            <a:r>
              <a:rPr lang="en-US" b="1" dirty="0"/>
              <a:t>Main Benefits:</a:t>
            </a:r>
          </a:p>
          <a:p>
            <a:pPr marL="742950" lvl="1" indent="-285750">
              <a:lnSpc>
                <a:spcPct val="150000"/>
              </a:lnSpc>
              <a:buFont typeface="Wingdings" panose="05000000000000000000" pitchFamily="2" charset="2"/>
              <a:buChar char="§"/>
            </a:pPr>
            <a:r>
              <a:rPr lang="en-US" dirty="0"/>
              <a:t>Simplified management</a:t>
            </a:r>
          </a:p>
          <a:p>
            <a:pPr marL="742950" lvl="1" indent="-285750">
              <a:lnSpc>
                <a:spcPct val="150000"/>
              </a:lnSpc>
              <a:buFont typeface="Wingdings" panose="05000000000000000000" pitchFamily="2" charset="2"/>
              <a:buChar char="§"/>
            </a:pPr>
            <a:r>
              <a:rPr lang="en-US" dirty="0"/>
              <a:t>Improved resource utilization</a:t>
            </a:r>
          </a:p>
          <a:p>
            <a:pPr marL="742950" lvl="1" indent="-285750">
              <a:lnSpc>
                <a:spcPct val="150000"/>
              </a:lnSpc>
              <a:buFont typeface="Wingdings" panose="05000000000000000000" pitchFamily="2" charset="2"/>
              <a:buChar char="§"/>
            </a:pPr>
            <a:r>
              <a:rPr lang="en-US" dirty="0"/>
              <a:t>Scalability</a:t>
            </a:r>
          </a:p>
          <a:p>
            <a:pPr marL="742950" lvl="1" indent="-285750">
              <a:lnSpc>
                <a:spcPct val="150000"/>
              </a:lnSpc>
              <a:buFont typeface="Wingdings" panose="05000000000000000000" pitchFamily="2" charset="2"/>
              <a:buChar char="§"/>
            </a:pPr>
            <a:r>
              <a:rPr lang="en-US" dirty="0"/>
              <a:t>Unified storage services across different devices</a:t>
            </a:r>
          </a:p>
          <a:p>
            <a:pPr marL="285750" indent="-285750" algn="just">
              <a:lnSpc>
                <a:spcPct val="150000"/>
              </a:lnSpc>
              <a:buFont typeface="Wingdings" panose="05000000000000000000" pitchFamily="2" charset="2"/>
              <a:buChar char="q"/>
            </a:pPr>
            <a:endParaRPr lang="en-US" b="1" dirty="0"/>
          </a:p>
        </p:txBody>
      </p:sp>
      <p:sp>
        <p:nvSpPr>
          <p:cNvPr id="6" name="TextBox 5">
            <a:extLst>
              <a:ext uri="{FF2B5EF4-FFF2-40B4-BE49-F238E27FC236}">
                <a16:creationId xmlns:a16="http://schemas.microsoft.com/office/drawing/2014/main" id="{32D0656E-6695-4F49-323D-1C3309EFE0AB}"/>
              </a:ext>
            </a:extLst>
          </p:cNvPr>
          <p:cNvSpPr txBox="1"/>
          <p:nvPr/>
        </p:nvSpPr>
        <p:spPr>
          <a:xfrm>
            <a:off x="956663" y="1005715"/>
            <a:ext cx="601169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Storage virtualization </a:t>
            </a:r>
            <a:endParaRPr lang="en-US" sz="3200" b="1" dirty="0">
              <a:solidFill>
                <a:schemeClr val="accent2">
                  <a:lumMod val="50000"/>
                </a:schemeClr>
              </a:solidFill>
              <a:latin typeface="Nunito" pitchFamily="2" charset="0"/>
            </a:endParaRPr>
          </a:p>
        </p:txBody>
      </p:sp>
      <p:pic>
        <p:nvPicPr>
          <p:cNvPr id="10" name="Picture 9">
            <a:extLst>
              <a:ext uri="{FF2B5EF4-FFF2-40B4-BE49-F238E27FC236}">
                <a16:creationId xmlns:a16="http://schemas.microsoft.com/office/drawing/2014/main" id="{A7839B15-8F45-F25E-858E-C854A98CB6C8}"/>
              </a:ext>
            </a:extLst>
          </p:cNvPr>
          <p:cNvPicPr>
            <a:picLocks noChangeAspect="1"/>
          </p:cNvPicPr>
          <p:nvPr/>
        </p:nvPicPr>
        <p:blipFill>
          <a:blip r:embed="rId4"/>
          <a:stretch>
            <a:fillRect/>
          </a:stretch>
        </p:blipFill>
        <p:spPr>
          <a:xfrm>
            <a:off x="6825741" y="2138508"/>
            <a:ext cx="4472879" cy="3132324"/>
          </a:xfrm>
          <a:prstGeom prst="rect">
            <a:avLst/>
          </a:prstGeom>
        </p:spPr>
      </p:pic>
    </p:spTree>
    <p:extLst>
      <p:ext uri="{BB962C8B-B14F-4D97-AF65-F5344CB8AC3E}">
        <p14:creationId xmlns:p14="http://schemas.microsoft.com/office/powerpoint/2010/main" val="3473918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F2D98-7148-A8B4-C60B-13CE1CE7F3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B07B9C-E37E-15A5-EFD2-E24D765FBFF2}"/>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24E3E61-6F09-A3DE-584C-635D2846AC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AEC5472A-9E56-0F5C-4F97-C6A54C43CA68}"/>
              </a:ext>
            </a:extLst>
          </p:cNvPr>
          <p:cNvSpPr txBox="1"/>
          <p:nvPr/>
        </p:nvSpPr>
        <p:spPr bwMode="auto">
          <a:xfrm>
            <a:off x="617280" y="1893244"/>
            <a:ext cx="7092061" cy="4204356"/>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dirty="0"/>
              <a:t> In </a:t>
            </a:r>
            <a:r>
              <a:rPr lang="en-US" dirty="0">
                <a:solidFill>
                  <a:schemeClr val="accent2">
                    <a:lumMod val="75000"/>
                  </a:schemeClr>
                </a:solidFill>
              </a:rPr>
              <a:t>storage virtualization</a:t>
            </a:r>
            <a:r>
              <a:rPr lang="en-US" dirty="0"/>
              <a:t>, a virtualization layer is added between the physical </a:t>
            </a:r>
            <a:r>
              <a:rPr lang="ar-IQ" dirty="0"/>
              <a:t> </a:t>
            </a:r>
            <a:r>
              <a:rPr lang="en-US" dirty="0"/>
              <a:t>storage system and servers to manage and control all storage devices and provide storage for servers.</a:t>
            </a:r>
            <a:endParaRPr lang="ar-IQ" dirty="0"/>
          </a:p>
          <a:p>
            <a:pPr algn="just">
              <a:lnSpc>
                <a:spcPct val="150000"/>
              </a:lnSpc>
            </a:pPr>
            <a:endParaRPr lang="en-US" dirty="0"/>
          </a:p>
          <a:p>
            <a:pPr marL="285750" indent="-285750" algn="just">
              <a:lnSpc>
                <a:spcPct val="150000"/>
              </a:lnSpc>
              <a:buFont typeface="Wingdings" panose="05000000000000000000" pitchFamily="2" charset="2"/>
              <a:buChar char="Ø"/>
            </a:pPr>
            <a:r>
              <a:rPr lang="en-US" dirty="0"/>
              <a:t>The addition, deletion, replacement, splitting, and combination of storage hardware are transparent to servers.</a:t>
            </a:r>
          </a:p>
          <a:p>
            <a:pPr marL="285750" indent="-285750" algn="just">
              <a:lnSpc>
                <a:spcPct val="150000"/>
              </a:lnSpc>
              <a:buFont typeface="Wingdings" panose="05000000000000000000" pitchFamily="2" charset="2"/>
              <a:buChar char="q"/>
            </a:pPr>
            <a:r>
              <a:rPr lang="en-US" dirty="0"/>
              <a:t>  </a:t>
            </a:r>
            <a:r>
              <a:rPr lang="en-US" b="1" dirty="0"/>
              <a:t>Functions:</a:t>
            </a:r>
          </a:p>
          <a:p>
            <a:pPr lvl="1" algn="just">
              <a:lnSpc>
                <a:spcPct val="150000"/>
              </a:lnSpc>
            </a:pPr>
            <a:r>
              <a:rPr lang="en-US" dirty="0"/>
              <a:t>▫ Simplify the management of physical devices.</a:t>
            </a:r>
          </a:p>
          <a:p>
            <a:pPr lvl="1" algn="just">
              <a:lnSpc>
                <a:spcPct val="150000"/>
              </a:lnSpc>
            </a:pPr>
            <a:r>
              <a:rPr lang="en-US" dirty="0"/>
              <a:t>▫ Integrate existing functions.</a:t>
            </a:r>
          </a:p>
          <a:p>
            <a:pPr lvl="1" algn="just">
              <a:lnSpc>
                <a:spcPct val="150000"/>
              </a:lnSpc>
            </a:pPr>
            <a:r>
              <a:rPr lang="en-US" dirty="0"/>
              <a:t>▫ Eliminate the limitation of the physical capacity.</a:t>
            </a:r>
          </a:p>
        </p:txBody>
      </p:sp>
      <p:sp>
        <p:nvSpPr>
          <p:cNvPr id="6" name="TextBox 5">
            <a:extLst>
              <a:ext uri="{FF2B5EF4-FFF2-40B4-BE49-F238E27FC236}">
                <a16:creationId xmlns:a16="http://schemas.microsoft.com/office/drawing/2014/main" id="{51F97D34-64D4-8562-1EB1-325C93D9B88E}"/>
              </a:ext>
            </a:extLst>
          </p:cNvPr>
          <p:cNvSpPr txBox="1"/>
          <p:nvPr/>
        </p:nvSpPr>
        <p:spPr>
          <a:xfrm>
            <a:off x="956663" y="1005715"/>
            <a:ext cx="601169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Storage virtualization </a:t>
            </a:r>
            <a:endParaRPr lang="en-US" sz="3200" b="1" dirty="0">
              <a:solidFill>
                <a:schemeClr val="accent2">
                  <a:lumMod val="50000"/>
                </a:schemeClr>
              </a:solidFill>
              <a:latin typeface="Nunito" pitchFamily="2" charset="0"/>
            </a:endParaRPr>
          </a:p>
        </p:txBody>
      </p:sp>
      <p:pic>
        <p:nvPicPr>
          <p:cNvPr id="10" name="Picture 9">
            <a:extLst>
              <a:ext uri="{FF2B5EF4-FFF2-40B4-BE49-F238E27FC236}">
                <a16:creationId xmlns:a16="http://schemas.microsoft.com/office/drawing/2014/main" id="{0FDA4295-B170-53F2-3451-CE716868980B}"/>
              </a:ext>
            </a:extLst>
          </p:cNvPr>
          <p:cNvPicPr>
            <a:picLocks noChangeAspect="1"/>
          </p:cNvPicPr>
          <p:nvPr/>
        </p:nvPicPr>
        <p:blipFill>
          <a:blip r:embed="rId4"/>
          <a:stretch>
            <a:fillRect/>
          </a:stretch>
        </p:blipFill>
        <p:spPr>
          <a:xfrm>
            <a:off x="7709341" y="3067537"/>
            <a:ext cx="3578772" cy="2506187"/>
          </a:xfrm>
          <a:prstGeom prst="rect">
            <a:avLst/>
          </a:prstGeom>
        </p:spPr>
      </p:pic>
    </p:spTree>
    <p:extLst>
      <p:ext uri="{BB962C8B-B14F-4D97-AF65-F5344CB8AC3E}">
        <p14:creationId xmlns:p14="http://schemas.microsoft.com/office/powerpoint/2010/main" val="52916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16D39-A142-8CBA-A7D5-224AA42BD4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B808EC-6820-8F70-B7EF-913353F99369}"/>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3B0AC63-2AF0-E83F-EF61-DBB1DB7F55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89EBA35-46F7-5F5E-ED5A-2075F4E95CFB}"/>
              </a:ext>
            </a:extLst>
          </p:cNvPr>
          <p:cNvSpPr txBox="1"/>
          <p:nvPr/>
        </p:nvSpPr>
        <p:spPr bwMode="auto">
          <a:xfrm>
            <a:off x="822545" y="1886885"/>
            <a:ext cx="10546910" cy="4204356"/>
          </a:xfrm>
          <a:prstGeom prst="rect">
            <a:avLst/>
          </a:prstGeom>
          <a:noFill/>
          <a:ln w="9525">
            <a:noFill/>
            <a:miter lim="800000"/>
            <a:headEnd/>
            <a:tailEnd/>
          </a:ln>
        </p:spPr>
        <p:txBody>
          <a:bodyPr wrap="square">
            <a:spAutoFit/>
          </a:bodyPr>
          <a:lstStyle/>
          <a:p>
            <a:pPr marL="285750" indent="-285750">
              <a:lnSpc>
                <a:spcPct val="150000"/>
              </a:lnSpc>
              <a:buFont typeface="Wingdings" panose="05000000000000000000" pitchFamily="2" charset="2"/>
              <a:buChar char="§"/>
            </a:pPr>
            <a:r>
              <a:rPr lang="en-US" b="1" dirty="0"/>
              <a:t>Data → Information</a:t>
            </a:r>
            <a:r>
              <a:rPr lang="en-US" dirty="0"/>
              <a:t> through lifecycle (Creation – Protection – Access – Migration – Archiving – Destruction)</a:t>
            </a:r>
          </a:p>
          <a:p>
            <a:pPr marL="285750" indent="-285750">
              <a:lnSpc>
                <a:spcPct val="150000"/>
              </a:lnSpc>
              <a:buFont typeface="Wingdings" panose="05000000000000000000" pitchFamily="2" charset="2"/>
              <a:buChar char="§"/>
            </a:pPr>
            <a:r>
              <a:rPr lang="en-US" b="1" dirty="0"/>
              <a:t>Storage</a:t>
            </a:r>
            <a:r>
              <a:rPr lang="en-US" dirty="0"/>
              <a:t> = Backbone of Information Architecture (Hardware + Software + Networks)</a:t>
            </a:r>
          </a:p>
          <a:p>
            <a:pPr marL="285750" indent="-285750">
              <a:lnSpc>
                <a:spcPct val="150000"/>
              </a:lnSpc>
              <a:buFont typeface="Wingdings" panose="05000000000000000000" pitchFamily="2" charset="2"/>
              <a:buChar char="§"/>
            </a:pPr>
            <a:r>
              <a:rPr lang="en-US" b="1" dirty="0"/>
              <a:t>Storage Architectures</a:t>
            </a:r>
            <a:r>
              <a:rPr lang="en-US" dirty="0"/>
              <a:t>:</a:t>
            </a:r>
          </a:p>
          <a:p>
            <a:pPr marL="742950" lvl="1" indent="-285750">
              <a:lnSpc>
                <a:spcPct val="150000"/>
              </a:lnSpc>
              <a:buFont typeface="Courier New" panose="02070309020205020404" pitchFamily="49" charset="0"/>
              <a:buChar char="o"/>
            </a:pPr>
            <a:r>
              <a:rPr lang="en-US" b="1" dirty="0"/>
              <a:t>DAS</a:t>
            </a:r>
            <a:r>
              <a:rPr lang="en-US" dirty="0"/>
              <a:t> – Direct, Block-level</a:t>
            </a:r>
          </a:p>
          <a:p>
            <a:pPr marL="742950" lvl="1" indent="-285750">
              <a:lnSpc>
                <a:spcPct val="150000"/>
              </a:lnSpc>
              <a:buFont typeface="Courier New" panose="02070309020205020404" pitchFamily="49" charset="0"/>
              <a:buChar char="o"/>
            </a:pPr>
            <a:r>
              <a:rPr lang="en-US" b="1" dirty="0"/>
              <a:t>NAS</a:t>
            </a:r>
            <a:r>
              <a:rPr lang="en-US" dirty="0"/>
              <a:t> – Network, File-level</a:t>
            </a:r>
          </a:p>
          <a:p>
            <a:pPr marL="742950" lvl="1" indent="-285750">
              <a:lnSpc>
                <a:spcPct val="150000"/>
              </a:lnSpc>
              <a:buFont typeface="Courier New" panose="02070309020205020404" pitchFamily="49" charset="0"/>
              <a:buChar char="o"/>
            </a:pPr>
            <a:r>
              <a:rPr lang="en-US" b="1" dirty="0"/>
              <a:t>SAN</a:t>
            </a:r>
            <a:r>
              <a:rPr lang="en-US" dirty="0"/>
              <a:t> – Dedicated Network, Block-level</a:t>
            </a:r>
          </a:p>
          <a:p>
            <a:pPr marL="742950" lvl="1" indent="-285750">
              <a:lnSpc>
                <a:spcPct val="150000"/>
              </a:lnSpc>
              <a:buFont typeface="Courier New" panose="02070309020205020404" pitchFamily="49" charset="0"/>
              <a:buChar char="o"/>
            </a:pPr>
            <a:r>
              <a:rPr lang="en-US" b="1" dirty="0"/>
              <a:t>Converged Storage</a:t>
            </a:r>
            <a:r>
              <a:rPr lang="en-US" dirty="0"/>
              <a:t> – Combines NAS &amp; SAN</a:t>
            </a:r>
          </a:p>
          <a:p>
            <a:pPr marL="285750" indent="-285750">
              <a:lnSpc>
                <a:spcPct val="150000"/>
              </a:lnSpc>
              <a:buFont typeface="Wingdings" panose="05000000000000000000" pitchFamily="2" charset="2"/>
              <a:buChar char="Ø"/>
            </a:pPr>
            <a:r>
              <a:rPr lang="en-US" b="1" dirty="0"/>
              <a:t>Trends</a:t>
            </a:r>
            <a:r>
              <a:rPr lang="en-US" dirty="0"/>
              <a:t>:</a:t>
            </a:r>
          </a:p>
          <a:p>
            <a:pPr marL="742950" lvl="1" indent="-285750">
              <a:lnSpc>
                <a:spcPct val="150000"/>
              </a:lnSpc>
              <a:buFont typeface="Wingdings" panose="05000000000000000000" pitchFamily="2" charset="2"/>
              <a:buChar char="Ø"/>
            </a:pPr>
            <a:r>
              <a:rPr lang="en-US" b="1" dirty="0"/>
              <a:t>Cloud &amp; Distributed Storage</a:t>
            </a:r>
            <a:r>
              <a:rPr lang="en-US" dirty="0"/>
              <a:t> – Flexibility &amp; Reliability</a:t>
            </a:r>
          </a:p>
          <a:p>
            <a:pPr marL="742950" lvl="1" indent="-285750">
              <a:lnSpc>
                <a:spcPct val="150000"/>
              </a:lnSpc>
              <a:buFont typeface="Wingdings" panose="05000000000000000000" pitchFamily="2" charset="2"/>
              <a:buChar char="Ø"/>
            </a:pPr>
            <a:r>
              <a:rPr lang="en-US" b="1" dirty="0"/>
              <a:t>Storage Virtualization</a:t>
            </a:r>
            <a:r>
              <a:rPr lang="en-US" dirty="0"/>
              <a:t> – Simplified management, Scalability, Higher efficiency</a:t>
            </a:r>
          </a:p>
        </p:txBody>
      </p:sp>
      <p:sp>
        <p:nvSpPr>
          <p:cNvPr id="6" name="TextBox 5">
            <a:extLst>
              <a:ext uri="{FF2B5EF4-FFF2-40B4-BE49-F238E27FC236}">
                <a16:creationId xmlns:a16="http://schemas.microsoft.com/office/drawing/2014/main" id="{ABF76940-6164-D22A-7EA7-206E11A25377}"/>
              </a:ext>
            </a:extLst>
          </p:cNvPr>
          <p:cNvSpPr txBox="1"/>
          <p:nvPr/>
        </p:nvSpPr>
        <p:spPr>
          <a:xfrm>
            <a:off x="956663" y="1005715"/>
            <a:ext cx="601169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Summary</a:t>
            </a:r>
            <a:endParaRPr lang="en-US" sz="3200" b="1" dirty="0">
              <a:solidFill>
                <a:schemeClr val="accent2">
                  <a:lumMod val="50000"/>
                </a:schemeClr>
              </a:solidFill>
              <a:latin typeface="Nunito" pitchFamily="2" charset="0"/>
            </a:endParaRPr>
          </a:p>
        </p:txBody>
      </p:sp>
    </p:spTree>
    <p:extLst>
      <p:ext uri="{BB962C8B-B14F-4D97-AF65-F5344CB8AC3E}">
        <p14:creationId xmlns:p14="http://schemas.microsoft.com/office/powerpoint/2010/main" val="2300693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http://purl.org/dc/terms/"/>
    <ds:schemaRef ds:uri="d13aca44-ef33-4cf4-9980-7f0b00e6eeb9"/>
    <ds:schemaRef ds:uri="http://schemas.openxmlformats.org/package/2006/metadata/core-properties"/>
    <ds:schemaRef ds:uri="http://schemas.microsoft.com/office/2006/documentManagement/types"/>
    <ds:schemaRef ds:uri="http://www.w3.org/XML/1998/namespace"/>
    <ds:schemaRef ds:uri="http://schemas.microsoft.com/office/infopath/2007/PartnerControls"/>
    <ds:schemaRef ds:uri="49100919-8a76-4266-be0c-7dc583902cb4"/>
    <ds:schemaRef ds:uri="http://purl.org/dc/dcmitype/"/>
  </ds:schemaRefs>
</ds:datastoreItem>
</file>

<file path=customXml/itemProps2.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2705</TotalTime>
  <Words>1753</Words>
  <Application>Microsoft Office PowerPoint</Application>
  <PresentationFormat>Widescreen</PresentationFormat>
  <Paragraphs>240</Paragraphs>
  <Slides>44</Slides>
  <Notes>35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Alexandria</vt:lpstr>
      <vt:lpstr>Arial</vt:lpstr>
      <vt:lpstr>Calibri</vt:lpstr>
      <vt:lpstr>Calibri Light</vt:lpstr>
      <vt:lpstr>Courier New</vt:lpstr>
      <vt:lpstr>Hind</vt:lpstr>
      <vt:lpstr>Nunito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115</cp:revision>
  <dcterms:created xsi:type="dcterms:W3CDTF">2023-04-29T09:08:00Z</dcterms:created>
  <dcterms:modified xsi:type="dcterms:W3CDTF">2026-02-04T12:13:01Z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