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0"/>
  </p:notesMasterIdLst>
  <p:sldIdLst>
    <p:sldId id="256" r:id="rId5"/>
    <p:sldId id="257" r:id="rId6"/>
    <p:sldId id="318" r:id="rId7"/>
    <p:sldId id="319" r:id="rId8"/>
    <p:sldId id="320" r:id="rId9"/>
    <p:sldId id="321" r:id="rId10"/>
    <p:sldId id="322" r:id="rId11"/>
    <p:sldId id="323" r:id="rId12"/>
    <p:sldId id="324" r:id="rId13"/>
    <p:sldId id="326" r:id="rId14"/>
    <p:sldId id="278" r:id="rId15"/>
    <p:sldId id="279" r:id="rId16"/>
    <p:sldId id="281" r:id="rId17"/>
    <p:sldId id="282" r:id="rId18"/>
    <p:sldId id="284" r:id="rId19"/>
    <p:sldId id="285" r:id="rId20"/>
    <p:sldId id="287" r:id="rId21"/>
    <p:sldId id="288" r:id="rId22"/>
    <p:sldId id="289" r:id="rId23"/>
    <p:sldId id="290" r:id="rId24"/>
    <p:sldId id="291" r:id="rId25"/>
    <p:sldId id="292" r:id="rId26"/>
    <p:sldId id="293" r:id="rId27"/>
    <p:sldId id="295" r:id="rId28"/>
    <p:sldId id="296" r:id="rId29"/>
    <p:sldId id="297" r:id="rId30"/>
    <p:sldId id="315" r:id="rId31"/>
    <p:sldId id="316" r:id="rId32"/>
    <p:sldId id="298" r:id="rId33"/>
    <p:sldId id="299" r:id="rId34"/>
    <p:sldId id="300" r:id="rId35"/>
    <p:sldId id="301" r:id="rId36"/>
    <p:sldId id="302" r:id="rId37"/>
    <p:sldId id="303" r:id="rId38"/>
    <p:sldId id="304" r:id="rId39"/>
    <p:sldId id="305" r:id="rId40"/>
    <p:sldId id="306" r:id="rId41"/>
    <p:sldId id="267" r:id="rId42"/>
    <p:sldId id="268" r:id="rId43"/>
    <p:sldId id="269" r:id="rId44"/>
    <p:sldId id="270" r:id="rId45"/>
    <p:sldId id="271" r:id="rId46"/>
    <p:sldId id="272" r:id="rId47"/>
    <p:sldId id="273" r:id="rId48"/>
    <p:sldId id="274" r:id="rId49"/>
    <p:sldId id="275" r:id="rId50"/>
    <p:sldId id="276" r:id="rId51"/>
    <p:sldId id="277" r:id="rId52"/>
    <p:sldId id="307" r:id="rId53"/>
    <p:sldId id="308" r:id="rId54"/>
    <p:sldId id="309" r:id="rId55"/>
    <p:sldId id="310" r:id="rId56"/>
    <p:sldId id="311" r:id="rId57"/>
    <p:sldId id="317" r:id="rId58"/>
    <p:sldId id="312" r:id="rId59"/>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69602" autoAdjust="0"/>
  </p:normalViewPr>
  <p:slideViewPr>
    <p:cSldViewPr snapToGrid="0" snapToObjects="1">
      <p:cViewPr varScale="1">
        <p:scale>
          <a:sx n="57" d="100"/>
          <a:sy n="57" d="100"/>
        </p:scale>
        <p:origin x="157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92223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OM" b="1" dirty="0"/>
              <a:t>السلام عليكم ورحمة الله وبركاته،</a:t>
            </a:r>
            <a:r>
              <a:rPr lang="ar-OM" dirty="0"/>
              <a:t/>
            </a:r>
            <a:br>
              <a:rPr lang="ar-OM" dirty="0"/>
            </a:br>
            <a:r>
              <a:rPr lang="ar-OM" dirty="0"/>
              <a:t>أهلًا وسهلًا بكم جميعًا في هذه المحاضرة من مقرر </a:t>
            </a:r>
            <a:r>
              <a:rPr lang="ar-OM" b="1" dirty="0"/>
              <a:t>قضايا بحثية (1)</a:t>
            </a:r>
            <a:r>
              <a:rPr lang="ar-OM" dirty="0"/>
              <a:t>. أتمنى أن تكونوا بخير، وأرحب بكم في بداية هذا اللقاء الذي نهدف من خلاله إلى بناء فهم واضح ومنظم لطبيعة هذا المقرر، وما المطلوب منكم خلال الأسابيع القادمة.</a:t>
            </a:r>
          </a:p>
          <a:p>
            <a:pPr algn="r" rtl="1"/>
            <a:r>
              <a:rPr lang="ar-OM" dirty="0"/>
              <a:t>في هذه المادة، لن يكون تركيزنا فقط على قراءة المقالات العلمية أو تلخيصها، بل سنحاول أن ننتقل معًا إلى مستوى أعمق، وهو </a:t>
            </a:r>
            <a:r>
              <a:rPr lang="ar-OM" b="1" dirty="0"/>
              <a:t>التفكير بعقلية الباحث</a:t>
            </a:r>
            <a:r>
              <a:rPr lang="ar-OM" dirty="0"/>
              <a:t>. بمعنى أننا سنتعلم كيف نقرأ الدراسة العلمية قراءة نقدية، وكيف نفهم المشكلة البحثية، ونحدد الفجوة، ونحلل المنهجية، ونقيّم النتائج والتوصيات، ثم نربط كل ذلك بتطوير مشروعكم البحثي الخاص.</a:t>
            </a:r>
          </a:p>
          <a:p>
            <a:pPr algn="r" rtl="1"/>
            <a:r>
              <a:rPr lang="ar-OM" dirty="0"/>
              <a:t>تأتي أهمية مقرر </a:t>
            </a:r>
            <a:r>
              <a:rPr lang="ar-OM" b="1" dirty="0"/>
              <a:t>قضايا بحثية (1)</a:t>
            </a:r>
            <a:r>
              <a:rPr lang="ar-OM" dirty="0"/>
              <a:t> من أنه يساعد الطالب على الانتقال من القراءة الوصفية إلى القراءة التحليلية النقدية. فالباحث لا يكتفي بأن يسأل: ماذا قال الباحثون السابقون؟ بل يسأل أيضًا: ما مدى قوة ما قالوه؟ ما الأدلة التي اعتمدوا عليها؟ هل المنهجية مناسبة؟ هل النتائج تبرر الاستنتاجات؟ وما الذي يمكن تطويره أو دراسته مستقبلًا؟</a:t>
            </a:r>
          </a:p>
          <a:p>
            <a:pPr algn="r" rtl="1"/>
            <a:r>
              <a:rPr lang="ar-OM" dirty="0"/>
              <a:t>سنبدأ هذه المحاضرة بتوضيح طبيعة المقرر ومتطلبات التكليف الأسبوعي، حتى يكون واضحًا ما المطلوب من كل طالب وكيف سيتم تقييم العمل. بعد ذلك سننتقل إلى نعرض إطارًا عمليًا يساعدكم على تحليل المقالة العلمية من حيث العنوان، المشكلة، الفجوة، الأدبيات السابقة، المنهجية، النتائج، والتوصيات.</a:t>
            </a:r>
          </a:p>
          <a:p>
            <a:pPr algn="r" rtl="1"/>
            <a:r>
              <a:rPr lang="ar-OM" dirty="0"/>
              <a:t>كما سنتحدث عن معيار الأداء المتوقع، أي كيف يمكن للطالب أن يقدم نقدًا علميًا واضحًا ومقنعًا ومدعومًا بالدليل. وسنتناول أيضًا كيفية استخدام أدوات الذكاء الاصطناعي بصورة مسؤولة لدعم التنظيم، وتحسين الصياغة، وبناء الأسئلة النقدية.</a:t>
            </a:r>
          </a:p>
          <a:p>
            <a:pPr algn="r" rtl="1"/>
            <a:r>
              <a:rPr lang="ar-OM" dirty="0"/>
              <a:t>وفي نهاية المحاضرة، سنختم بقائمة تحقق مختصرة تساعدكم قبل تسليم التكليف الأسبوعي، للتأكد من أن العمل مكتمل، واضح، ومرتبط بمقالة علمية حديثة ومحكمة، وأن التحليل يتضمن مشكلة واضحة، وفجوة بحثية، ونقدًا مبنيًا على دليل، واقتراحًا لتحسين أو اتجاهًا لبحث مستقبلي.</a:t>
            </a:r>
          </a:p>
          <a:p>
            <a:pPr algn="r" rtl="1"/>
            <a:r>
              <a:rPr lang="ar-OM" dirty="0"/>
              <a:t>إذن، يمكن أن نقول إن الهدف الأساسي من هذه المحاضرة هو مساعدتكم على بناء مهارة مهمة جدًا، وهي أن يكون كل تكليف أسبوعي خطوة حقيقية في تطوير مشروعكم البحثي، وليس مجرد عرض مستقل لمقالة علمية.</a:t>
            </a:r>
          </a:p>
          <a:p>
            <a:pPr algn="r" rtl="1"/>
            <a:r>
              <a:rPr lang="ar-OM" b="1" dirty="0"/>
              <a:t>لنبدأ الآن بالتعرف على أهداف التعلم المتوقعة من هذه المحاضرة.</a:t>
            </a:r>
            <a:endParaRPr lang="ar-OM"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OM" b="1" dirty="0"/>
              <a:t>شرح الشريحة: أهداف التعلم</a:t>
            </a:r>
            <a:endParaRPr lang="ar-OM" dirty="0"/>
          </a:p>
          <a:p>
            <a:pPr algn="r" rtl="1"/>
            <a:r>
              <a:rPr lang="ar-OM" dirty="0"/>
              <a:t>في هذه الشريحة نوضح ما الذي يُتوقع من الطالب أن يخرج به بعد الانتهاء من هذه المحاضرة. الهدف هنا ليس فقط معرفة معلومات عامة عن مقرر </a:t>
            </a:r>
            <a:r>
              <a:rPr lang="ar-OM" b="1" dirty="0"/>
              <a:t>قضايا بحثية (1)</a:t>
            </a:r>
            <a:r>
              <a:rPr lang="ar-OM" dirty="0"/>
              <a:t>، بل اكتساب مهارات عملية تساعد الطالب في قراءة المقالات العلمية وتحليلها بطريقة منهجية.</a:t>
            </a:r>
          </a:p>
          <a:p>
            <a:pPr algn="r" rtl="1"/>
            <a:r>
              <a:rPr lang="ar-OM" dirty="0"/>
              <a:t>أولًا، من المتوقع أن يفهم الطالب طبيعة مقرر قضايا بحثية (1)، ومتطلبات التقييم الأسبوعي. وهذا يعني أن يعرف الطالب ما المطلوب منه في كل أسبوع، وكيف يختار مقالة مناسبة، وكيف يقدم تحليله بطريقة منظمة.</a:t>
            </a:r>
          </a:p>
          <a:p>
            <a:pPr algn="r" rtl="1"/>
            <a:r>
              <a:rPr lang="ar-OM" dirty="0"/>
              <a:t>ثانيًا، يجب أن يكون الطالب قادرًا على التمييز بين </a:t>
            </a:r>
            <a:r>
              <a:rPr lang="ar-OM" b="1" dirty="0"/>
              <a:t>تلخيص المقالة</a:t>
            </a:r>
            <a:r>
              <a:rPr lang="ar-OM" dirty="0"/>
              <a:t> و</a:t>
            </a:r>
            <a:r>
              <a:rPr lang="ar-OM" b="1" dirty="0"/>
              <a:t>التحليل النقدي المبني على دليل</a:t>
            </a:r>
            <a:r>
              <a:rPr lang="ar-OM" dirty="0"/>
              <a:t>. فالتلخيص يعني عرض ما قاله الباحث، أما التحليل النقدي فيعني فحص قوة ما قاله الباحث، ومدى وضوح المشكلة، وجودة المنهجية، ومدى ارتباط النتائج بالاستنتاجات.</a:t>
            </a:r>
          </a:p>
          <a:p>
            <a:pPr algn="r" rtl="1"/>
            <a:r>
              <a:rPr lang="ar-OM" dirty="0"/>
              <a:t>ثالثًا، تهدف المحاضرة إلى تمكين الطالب من تطبيق إطار واضح لتحليل المقالة العلمية. وهذا الإطار يشمل العنوان، المشكلة البحثية، الأدبيات السابقة، المنهجية، والنتائج. بمعنى أن الطالب لن يقرأ المقالة بشكل عشوائي، بل سيقرأها وفق محاور منظمة تساعده على تقييم جودتها.</a:t>
            </a:r>
          </a:p>
          <a:p>
            <a:pPr algn="r" rtl="1"/>
            <a:r>
              <a:rPr lang="ar-OM" dirty="0"/>
              <a:t>رابعًا، من المتوقع أن يتمكن الطالب من تحديد المشكلة البحثية، والفجوة، والمتغيرات، والمعايير الأساسية لجودة المقالة. وهذه النقطة مهمة جدًا؛ لأن تحديد الفجوة والمتغيرات يساعد الطالب لاحقًا في تطوير مشروعه البحثي الخاص.</a:t>
            </a:r>
          </a:p>
          <a:p>
            <a:pPr algn="r" rtl="1"/>
            <a:r>
              <a:rPr lang="ar-OM" dirty="0"/>
              <a:t>خامسًا، تتناول المحاضرة استخدام أدوات الذكاء الاصطناعي بطريقة مسؤولة. والمقصود هنا أن الذكاء الاصطناعي يمكن أن يساعد الطالب في التنظيم، وتحسين الصياغة، واستخراج الكلمات المفتاحية، لكنه لا يحل محل الباحث. فالقرار العلمي، والتحقق من المعلومات، والنقد النهائي تبقى مسؤولية الطالب.</a:t>
            </a:r>
          </a:p>
          <a:p>
            <a:pPr algn="r" rtl="1"/>
            <a:r>
              <a:rPr lang="ar-OM" b="1" dirty="0"/>
              <a:t>الرسالة الأساسية من هذه الشريحة</a:t>
            </a:r>
            <a:r>
              <a:rPr lang="ar-OM" dirty="0"/>
              <a:t> هي أن الطالب بعد هذه المحاضرة يجب أن يكون أكثر قدرة على قراءة المقالة العلمية بوعي، وتحليلها نقديًا، وربطها بمشروعه البحثي، مع استخدام أدوات الذكاء الاصطناعي بشكل منظم وأخلاقي.</a:t>
            </a:r>
          </a:p>
          <a:p>
            <a:pPr algn="r" rtl="1"/>
            <a:r>
              <a:rPr lang="ar-OM" b="1" dirty="0"/>
              <a:t>الانتقال للشريحة التالية:</a:t>
            </a:r>
            <a:r>
              <a:rPr lang="ar-OM" dirty="0"/>
              <a:t/>
            </a:r>
            <a:br>
              <a:rPr lang="ar-OM" dirty="0"/>
            </a:br>
            <a:r>
              <a:rPr lang="ar-OM" dirty="0"/>
              <a:t>بعد أن تعرفنا على أهداف التعلم، سننتقل الآن إلى شرح طبيعة المقرر والمتطلب الأسبوعي، حتى يكون واضحًا للطالب كيف ستتحول هذه الأهداف إلى مهام عملية خلال الفصل.</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OM" dirty="0"/>
              <a:t>في هذه الشريحة نعرض الخريطة العامة التي سنسير عليها خلال المحاضرة، والهدف منها أن يكون لدى الطالب تصور واضح عن تسلسل الأفكار قبل الدخول في التفاصيل. المحاضرة لا تعرض موضوعات منفصلة، بل تتحرك بشكل تدريجي من فهم طبيعة المقرر ومتطلباته، إلى بناء عقلية التحليل النقدي، ثم تطبيق ذلك على المقالات العلمية، وبعدها توظيف الذكاء الاصطناعي بصورة مسؤولة، وأخيرًا الوصول إلى قائمة تحقق تساعد الطالب قبل تسليم التكليف الأسبوعي.</a:t>
            </a:r>
          </a:p>
          <a:p>
            <a:pPr algn="r" rtl="1"/>
            <a:r>
              <a:rPr lang="ar-OM" dirty="0"/>
              <a:t>نبدأ أولًا بمحور </a:t>
            </a:r>
            <a:r>
              <a:rPr lang="ar-OM" b="1" dirty="0"/>
              <a:t>طبيعة المقرر</a:t>
            </a:r>
            <a:r>
              <a:rPr lang="ar-OM" dirty="0"/>
              <a:t>، حيث نوضح وصف مقرر قضايا بحثية (1)، والمخرجات المتوقعة، ومتطلبات التسليم الأسبوعي. هذه الخطوة مهمة لأن الطالب يحتاج أن يعرف من البداية ما المطلوب منه، وما نوع الأداء المتوقع خلال الفصل.</a:t>
            </a:r>
          </a:p>
          <a:p>
            <a:pPr algn="r" rtl="1"/>
            <a:r>
              <a:rPr lang="ar-OM" dirty="0"/>
              <a:t>بعد ذلك ننتقل إلى </a:t>
            </a:r>
            <a:r>
              <a:rPr lang="ar-OM" b="1" dirty="0"/>
              <a:t>عقلية التحليل النقدي</a:t>
            </a:r>
            <a:r>
              <a:rPr lang="ar-OM" dirty="0"/>
              <a:t>. هنا نوضح أن المطلوب في مرحلة الدكتوراه ليس مجرد تلخيص المقالات، بل الانتقال من التلخيص إلى إصدار حكم علمي مدعوم بالدليل. بمعنى أن الطالب لا يقول فقط: ماذا قال الباحث؟ بل يسأل: هل ما قاله الباحث مقنع؟ هل المشكلة واضحة؟ هل المنهج مناسب؟ وهل النتائج تدعم الاستنتاجات؟</a:t>
            </a:r>
          </a:p>
          <a:p>
            <a:pPr algn="r" rtl="1"/>
            <a:r>
              <a:rPr lang="ar-OM" dirty="0"/>
              <a:t>ثم ننتقل إلى </a:t>
            </a:r>
            <a:r>
              <a:rPr lang="ar-OM" b="1" dirty="0"/>
              <a:t>إطار تحليل المقالة</a:t>
            </a:r>
            <a:r>
              <a:rPr lang="ar-OM" dirty="0"/>
              <a:t>. هذا المحور يوضح للطالب العناصر التي يجب أن ينتبه لها عند تحليل أي مقالة علمية، مثل العنوان، المشكلة، الأدبيات السابقة، المنهجية، النتائج، والتوصيات. الهدف هنا أن يمتلك الطالب أداة منظمة لتحليل المقالات بدل القراءة العشوائية أو الانطباعية.</a:t>
            </a:r>
          </a:p>
          <a:p>
            <a:pPr algn="r" rtl="1"/>
            <a:r>
              <a:rPr lang="ar-OM" dirty="0"/>
              <a:t>بعد ذلك نوضح </a:t>
            </a:r>
            <a:r>
              <a:rPr lang="ar-OM" b="1" dirty="0"/>
              <a:t>معيار الأداء والتقييم</a:t>
            </a:r>
            <a:r>
              <a:rPr lang="ar-OM" dirty="0"/>
              <a:t>. في هذا الجزء نجيب عن سؤال مهم: ما الذي يجعل النقد واضحًا ومقنعًا؟ ونؤكد أن كل حكم نقدي يجب أن يكون مبنيًا على دليل من المقالة، وأن يرتبط بمعيار علمي واضح، مثل جودة العينة، مناسبة الأداة، حداثة الأدبيات، أو اتساق النتائج مع الفروض.</a:t>
            </a:r>
          </a:p>
          <a:p>
            <a:pPr algn="r" rtl="1"/>
            <a:r>
              <a:rPr lang="ar-OM" dirty="0"/>
              <a:t>ثم ننتقل إلى محور </a:t>
            </a:r>
            <a:r>
              <a:rPr lang="ar-OM" b="1" dirty="0"/>
              <a:t>الاستخدام المسؤول للذكاء الاصطناعي</a:t>
            </a:r>
            <a:r>
              <a:rPr lang="ar-OM" dirty="0"/>
              <a:t>. في هذه المرحلة لا نقدم </a:t>
            </a:r>
            <a:r>
              <a:rPr lang="en-GB" dirty="0"/>
              <a:t>AI </a:t>
            </a:r>
            <a:r>
              <a:rPr lang="ar-OM" dirty="0"/>
              <a:t>كبديل عن الباحث، بل كأداة مساعدة في التنظيم، والمراجعة، وتحسين الصياغة، مع ضرورة التحقق من المخرجات والإفصاح عن الاستخدام. الرسالة الأساسية هنا أن الذكاء الاصطناعي يساعد، لكن الباحث هو صاحب القرار العلمي والمسؤولية النهائية.</a:t>
            </a:r>
          </a:p>
          <a:p>
            <a:pPr algn="r" rtl="1"/>
            <a:r>
              <a:rPr lang="ar-OM" dirty="0"/>
              <a:t>وأخيرًا، نختم بـ </a:t>
            </a:r>
            <a:r>
              <a:rPr lang="ar-OM" b="1" dirty="0"/>
              <a:t>قائمة التحقق النهائية</a:t>
            </a:r>
            <a:r>
              <a:rPr lang="ar-OM" dirty="0"/>
              <a:t>. هذه القائمة تساعد الطالب قبل التسليم على مراجعة ما إذا كان قد استوفى المتطلبات الأساسية: هل أرفق المقالة؟ هل حدد المشكلة والفجوة؟ هل ناقش المنهجية والنتائج؟ هل قدم نقدًا مدعومًا بالدليل؟ وهل استخدم </a:t>
            </a:r>
            <a:r>
              <a:rPr lang="en-GB" dirty="0"/>
              <a:t>AI، </a:t>
            </a:r>
            <a:r>
              <a:rPr lang="ar-OM" dirty="0"/>
              <a:t>إن وُجد، بطريقة مسؤولة وشفافة؟</a:t>
            </a:r>
          </a:p>
          <a:p>
            <a:pPr algn="r" rtl="1"/>
            <a:r>
              <a:rPr lang="ar-OM" b="1" dirty="0"/>
              <a:t>الانتقال للشريحة التالية:</a:t>
            </a:r>
            <a:r>
              <a:rPr lang="ar-OM" dirty="0"/>
              <a:t/>
            </a:r>
            <a:br>
              <a:rPr lang="ar-OM" dirty="0"/>
            </a:br>
            <a:r>
              <a:rPr lang="ar-OM" dirty="0"/>
              <a:t>بعد أن تعرفنا على الخريطة العامة للمحاضرة، سنبدأ الآن بالمحور الأول، وهو طبيعة المقرر ومتطلباته، حتى يكون واضحًا ما المتوقع منكم خلال الأسابيع القادمة وكيف سيتم تقييم التكليف الأسبوعي.</a:t>
            </a:r>
          </a:p>
          <a:p>
            <a:pPr algn="r" rtl="1"/>
            <a:endParaRPr lang="ar-OM"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OM" b="1" dirty="0"/>
              <a:t>شرح الشريحة: طبيعة المقرر والمتطلب الأسبوعي</a:t>
            </a:r>
            <a:endParaRPr lang="ar-OM" dirty="0"/>
          </a:p>
          <a:p>
            <a:pPr algn="r" rtl="1"/>
            <a:r>
              <a:rPr lang="ar-OM" dirty="0"/>
              <a:t>في هذه الشريحة نوضح للطلبة طبيعة مقرر </a:t>
            </a:r>
            <a:r>
              <a:rPr lang="ar-OM" b="1" dirty="0"/>
              <a:t>قضايا بحثية (1)</a:t>
            </a:r>
            <a:r>
              <a:rPr lang="ar-OM" dirty="0"/>
              <a:t> وما هو المطلوب منهم أسبوعيًا. الفكرة الأساسية أن هذا المقرر ليس مقررًا نظريًا فقط، بل مقرر تطبيقي يساعد الطالب على بناء مهاراته البحثية خطوة بخطوة.</a:t>
            </a:r>
          </a:p>
          <a:p>
            <a:pPr algn="r" rtl="1"/>
            <a:r>
              <a:rPr lang="ar-OM" dirty="0"/>
              <a:t>في الجزء الأول، نعرض </a:t>
            </a:r>
            <a:r>
              <a:rPr lang="ar-OM" b="1" dirty="0"/>
              <a:t>وصف المقرر</a:t>
            </a:r>
            <a:r>
              <a:rPr lang="ar-OM" dirty="0"/>
              <a:t>. يهدف المقرر إلى بناء قاعدة معرفية صلبة حول القضايا البحثية الأساسية، بمعنى أن الطالب يتعلم كيف يقرأ البحث العلمي، وكيف يميز بين المشكلة البحثية الواضحة والمشكلة العامة أو الواسعة. كما يركز المقرر على تنمية مهارات قراءة البحوث، ومراجعة الأدبيات، وتحديد الفجوات البحثية، ثم صياغة مشكلة بحثية واضحة وقابلة للدراسة ضمن تخصص الطالب.</a:t>
            </a:r>
          </a:p>
          <a:p>
            <a:pPr algn="r" rtl="1"/>
            <a:r>
              <a:rPr lang="ar-OM" dirty="0"/>
              <a:t>أما في الجزء الثاني، فنوضح </a:t>
            </a:r>
            <a:r>
              <a:rPr lang="ar-OM" b="1" dirty="0"/>
              <a:t>المتطلب الأسبوعي</a:t>
            </a:r>
            <a:r>
              <a:rPr lang="ar-OM" dirty="0"/>
              <a:t>. المطلوب من الطالب أن يقدم تسليمًا أسبوعيًا من الأسبوع الأول إلى الأسبوع العاشر. في كل أسبوع، يختار الطالب قضية بحثية أو مقالة علمية حديثة مرتبطة بتخصصه، ثم يقوم بتحليلها بطريقة منظمة. لا يكفي أن يشرح المقالة فقط، بل يجب أن يوضح المفاهيم الأساسية، ويناقش الفجوة البحثية، والمنهج المستخدم، والنتائج، ومدى ارتباط المقالة بمشروعه البحثي أو اهتمامه العلمي.</a:t>
            </a:r>
          </a:p>
          <a:p>
            <a:pPr algn="r" rtl="1"/>
            <a:r>
              <a:rPr lang="ar-OM" dirty="0"/>
              <a:t>النقطة المهمة في أسفل الشريحة تلخص فلسفة هذا المتطلب: </a:t>
            </a:r>
            <a:r>
              <a:rPr lang="ar-OM" b="1" dirty="0"/>
              <a:t>كل تسليم أسبوعي يجب أن يساعد الطالب على تطوير مشروعه البحثي، وليس مجرد عرض مقالة منفصلة عن اهتمامه العلمي</a:t>
            </a:r>
            <a:r>
              <a:rPr lang="ar-OM" dirty="0"/>
              <a:t>. لذلك، من الأفضل أن يختار الطالب مقالات قريبة من موضوعه البحثي، حتى تتحول هذه </a:t>
            </a:r>
            <a:r>
              <a:rPr lang="ar-OM" dirty="0" err="1"/>
              <a:t>التسليمات</a:t>
            </a:r>
            <a:r>
              <a:rPr lang="ar-OM" dirty="0"/>
              <a:t> الأسبوعية تدريجيًا إلى قاعدة تساعده في بناء مشكلة بحثية قوية ومراجعة أدبيات متماسكة.</a:t>
            </a:r>
          </a:p>
          <a:p>
            <a:pPr algn="r" rtl="1"/>
            <a:r>
              <a:rPr lang="ar-OM" b="1" dirty="0"/>
              <a:t>الانتقال للشريحة التالية:</a:t>
            </a:r>
            <a:r>
              <a:rPr lang="ar-OM" dirty="0"/>
              <a:t/>
            </a:r>
            <a:br>
              <a:rPr lang="ar-OM" dirty="0"/>
            </a:br>
            <a:r>
              <a:rPr lang="ar-OM" dirty="0"/>
              <a:t>بعد أن عرفنا طبيعة المقرر والمتطلب الأسبوعي، سننتقل الآن إلى توضيح عقلية التحليل النقدي المطلوبة، حتى نفرق بين مجرد تلخيص المقالة وبين تحليلها تحليلاً علميًا يساعد في بناء مشروع بحثي قوي.</a:t>
            </a:r>
          </a:p>
          <a:p>
            <a:pPr algn="r" rtl="1"/>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OM" b="1" dirty="0"/>
              <a:t>شرح الشريحة: التكليف الأسبوعي وطريقة التقييم</a:t>
            </a:r>
            <a:endParaRPr lang="ar-OM" dirty="0"/>
          </a:p>
          <a:p>
            <a:pPr algn="r" rtl="1"/>
            <a:r>
              <a:rPr lang="ar-OM" dirty="0"/>
              <a:t>في هذه الشريحة نوضح ما هو المطلوب من الطالب في التكليف الأسبوعي، وكيف سيتم تقييم هذا التكليف. الهدف الأساسي من هذه الشريحة هو إزالة أي غموض حول طبيعة التسليم، لأن نجاح الطالب في هذا المقرر يعتمد على الالتزام بالتكليف الأسبوعي وتنفيذه بطريقة منظمة.</a:t>
            </a:r>
          </a:p>
          <a:p>
            <a:pPr algn="r" rtl="1"/>
            <a:r>
              <a:rPr lang="ar-OM" dirty="0"/>
              <a:t>أولًا، في جانب </a:t>
            </a:r>
            <a:r>
              <a:rPr lang="ar-OM" b="1" dirty="0"/>
              <a:t>التسليم المطلوب</a:t>
            </a:r>
            <a:r>
              <a:rPr lang="ar-OM" dirty="0"/>
              <a:t>، يجب على الطالب إعداد فيديو تحليلي قصير مدته من خمس إلى عشر دقائق. هذا الفيديو ليس مجرد عرض سريع للمقالة، بل يجب أن يكون تحليلًا نقديًا واضحًا لقضية بحثية أو مقالة علمية حديثة مرتبطة بتخصص الطالب.</a:t>
            </a:r>
          </a:p>
          <a:p>
            <a:pPr algn="r" rtl="1"/>
            <a:r>
              <a:rPr lang="ar-OM" dirty="0"/>
              <a:t>كذلك، يجب إرفاق ملف </a:t>
            </a:r>
            <a:r>
              <a:rPr lang="en-GB" b="1" dirty="0"/>
              <a:t>PDF</a:t>
            </a:r>
            <a:r>
              <a:rPr lang="en-GB" dirty="0"/>
              <a:t> </a:t>
            </a:r>
            <a:r>
              <a:rPr lang="ar-OM" dirty="0"/>
              <a:t>للمقالة أو الدراسة المختارة، بالإضافة إلى رابط المقالة أو مصدرها العلمي. أهمية ذلك أن يكون التحليل قابلًا للتحقق، وأن يستطيع المدرس الرجوع إلى الدراسة الأصلية للتأكد من دقة العرض والتحليل. كما يجب أن يكون التسليم كاملًا وفي الموعد المحدد، لأن التأخير أو النقص يؤثر مباشرة في درجة التقييم.</a:t>
            </a:r>
          </a:p>
          <a:p>
            <a:pPr algn="r" rtl="1"/>
            <a:r>
              <a:rPr lang="ar-OM" dirty="0"/>
              <a:t>ثانيًا، في جانب </a:t>
            </a:r>
            <a:r>
              <a:rPr lang="ar-OM" b="1" dirty="0"/>
              <a:t>ماذا يحتوي التحليل؟</a:t>
            </a:r>
            <a:r>
              <a:rPr lang="ar-OM" dirty="0"/>
              <a:t>، يجب أن يغطي الطالب مجموعة من العناصر الأساسية. يبدأ التحليل من العنوان، والمتغيرات، ومجال التطبيق؛ لأن العنوان الجيد يعطي انطباعًا أوليًا عن وضوح الدراسة وحدودها. بعد ذلك ينتقل الطالب إلى المقدمة، والمشكلة البحثية، والفجوة، والأهمية، ليرى هل استطاعت الدراسة أن تبرر الحاجة إليها بشكل مقنع أم لا.</a:t>
            </a:r>
          </a:p>
          <a:p>
            <a:pPr algn="r" rtl="1"/>
            <a:r>
              <a:rPr lang="ar-OM" dirty="0"/>
              <a:t>ثم يجب تحليل الأدبيات السابقة، والفروض أو النموذج إن وجدت، لمعرفة مدى اتساقها مع المشكلة والمتغيرات. وبعد ذلك يناقش الطالب المنهجية، والنتائج، والتوصيات، وحدود التطبيق. وهنا يجب أن يكون التركيز على مدى قوة المنهجية، ومدى ارتباط النتائج بالمشكلة والفروض، وهل التوصيات قابلة للتطبيق أم أنها عامة وغير مدعومة بما يكفي.</a:t>
            </a:r>
          </a:p>
          <a:p>
            <a:pPr algn="r" rtl="1"/>
            <a:r>
              <a:rPr lang="ar-OM" dirty="0"/>
              <a:t>النقطة المهمة في أسفل الشريحة تؤكد أن </a:t>
            </a:r>
            <a:r>
              <a:rPr lang="ar-OM" b="1" dirty="0"/>
              <a:t>التسليم الناقص أو غير الواضح يضعف الدرجة</a:t>
            </a:r>
            <a:r>
              <a:rPr lang="ar-OM" dirty="0"/>
              <a:t>، لأن الهدف من التكليف هو تدريب الطالب على تقديم عرض نقدي موثق وقابل للتحقق. بمعنى آخر، المطلوب ليس فقط أن يتحدث الطالب عن المقالة، بل أن يقدم تحليلًا واضحًا، مدعومًا بالدليل، ومنظمًا بطريقة تسهّل تقييمه.</a:t>
            </a:r>
          </a:p>
          <a:p>
            <a:pPr algn="r" rtl="1"/>
            <a:r>
              <a:rPr lang="ar-OM" b="1" dirty="0"/>
              <a:t>الانتقال للشريحة التالية:</a:t>
            </a:r>
            <a:r>
              <a:rPr lang="ar-OM" dirty="0"/>
              <a:t/>
            </a:r>
            <a:br>
              <a:rPr lang="ar-OM" dirty="0"/>
            </a:br>
            <a:r>
              <a:rPr lang="ar-OM" dirty="0"/>
              <a:t>بعد أن عرفنا ما هو المطلوب في التكليف الأسبوعي، سننتقل الآن إلى توضيح الفرق بين التلخيص والتحليل النقدي، لأن هذا الفرق هو أساس نجاح الطالب في إعداد الفيديو الأسبوعي.</a:t>
            </a:r>
          </a:p>
          <a:p>
            <a:pPr algn="r" rtl="1"/>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OM" b="1" dirty="0"/>
              <a:t>شرح الشريحة: الفرق بين التلخيص والتحليل النقدي</a:t>
            </a:r>
            <a:endParaRPr lang="ar-OM" dirty="0"/>
          </a:p>
          <a:p>
            <a:pPr algn="r" rtl="1"/>
            <a:r>
              <a:rPr lang="ar-OM" dirty="0"/>
              <a:t>في هذه الشريحة نوضح مهارة أساسية في مقرر </a:t>
            </a:r>
            <a:r>
              <a:rPr lang="ar-OM" b="1" dirty="0"/>
              <a:t>قضايا بحثية (1)</a:t>
            </a:r>
            <a:r>
              <a:rPr lang="ar-OM" dirty="0"/>
              <a:t>، وهي التمييز بين </a:t>
            </a:r>
            <a:r>
              <a:rPr lang="ar-OM" b="1" dirty="0"/>
              <a:t>التلخيص</a:t>
            </a:r>
            <a:r>
              <a:rPr lang="ar-OM" dirty="0"/>
              <a:t> و</a:t>
            </a:r>
            <a:r>
              <a:rPr lang="ar-OM" b="1" dirty="0"/>
              <a:t>التحليل النقدي</a:t>
            </a:r>
            <a:r>
              <a:rPr lang="ar-OM" dirty="0"/>
              <a:t>. هذه المهارة مهمة جدًا؛ لأن كثيرًا من الطلبة عند قراءة المقالات العلمية يكتفون بعرض ما ورد في المقالة، بينما المطلوب في مستوى الدكتوراه هو الذهاب خطوة أعمق، أي تقييم قوة المقالة وجودة بنائها العلمي.</a:t>
            </a:r>
          </a:p>
          <a:p>
            <a:pPr algn="r" rtl="1"/>
            <a:r>
              <a:rPr lang="ar-OM" dirty="0"/>
              <a:t>نبدأ أولًا بـ </a:t>
            </a:r>
            <a:r>
              <a:rPr lang="ar-OM" b="1" dirty="0"/>
              <a:t>التلخيص</a:t>
            </a:r>
            <a:r>
              <a:rPr lang="ar-OM" dirty="0"/>
              <a:t>. التلخيص يجيب عن سؤال: </a:t>
            </a:r>
            <a:r>
              <a:rPr lang="ar-OM" b="1" dirty="0"/>
              <a:t>ماذا قال الباحث؟</a:t>
            </a:r>
            <a:r>
              <a:rPr lang="ar-OM" dirty="0"/>
              <a:t> أي أن الطالب يعرض هدف الدراسة، والمنهج المستخدم، وأهم النتائج بصورة مختصرة. هذا مفيد كبداية؛ لأنه يساعد الطالب على فهم المقالة، لكنه وحده لا يكفي في مقرر قضايا بحثية ولا يكفي في مستوى الدكتوراه. التلخيص يخبرنا بما ورد في المقالة، لكنه لا يخبرنا هل المقالة قوية أم ضعيفة، وهل المنهج مناسب، وهل النتائج مقنعة.</a:t>
            </a:r>
          </a:p>
          <a:p>
            <a:pPr algn="r" rtl="1"/>
            <a:r>
              <a:rPr lang="ar-OM" dirty="0"/>
              <a:t>أما </a:t>
            </a:r>
            <a:r>
              <a:rPr lang="ar-OM" b="1" dirty="0"/>
              <a:t>التحليل النقدي</a:t>
            </a:r>
            <a:r>
              <a:rPr lang="ar-OM" dirty="0"/>
              <a:t>، فهو يجيب عن سؤال أعمق: </a:t>
            </a:r>
            <a:r>
              <a:rPr lang="ar-OM" b="1" dirty="0"/>
              <a:t>ما مدى قوة ما قاله الباحث؟ ولماذا؟</a:t>
            </a:r>
            <a:r>
              <a:rPr lang="ar-OM" dirty="0"/>
              <a:t> هنا يبدأ الطالب بفحص منطق المشكلة البحثية، وجودة القياس، وملاءمة العينة، واتساق النتائج مع الفروض أو الأسئلة البحثية. بمعنى آخر، الطالب لا يكتفي بالقول إن الباحث استخدم عينة معينة، بل يسأل: هل هذه العينة مناسبة؟ هل تمثل مجتمع الدراسة؟ وهل تسمح بتعميم النتائج؟</a:t>
            </a:r>
          </a:p>
          <a:p>
            <a:pPr algn="r" rtl="1"/>
            <a:r>
              <a:rPr lang="ar-OM" dirty="0"/>
              <a:t>كذلك، التحليل النقدي لا يعني مهاجمة المقالة أو رفضها. النقد العلمي يعني إصدار حكم علمي متوازن ومدعوم بدليل. فقد يقول الطالب إن الدراسة قوية من حيث حداثة الموضوع ووضوح النموذج، لكنها تحتاج إلى تحسين في حجم العينة أو في طريقة قياس أحد المتغيرات. إذن النقد هو تقييم مبني على معايير، وليس رأيًا شخصيًا.</a:t>
            </a:r>
          </a:p>
          <a:p>
            <a:pPr algn="r" rtl="1"/>
            <a:r>
              <a:rPr lang="ar-OM" dirty="0"/>
              <a:t>القاعدة العملية الموجودة في أسفل الشريحة مهمة جدًا: </a:t>
            </a:r>
            <a:r>
              <a:rPr lang="ar-OM" b="1" dirty="0"/>
              <a:t>كل جملة نقدية يجب أن تبدأ من دليل في المقالة وتنتهي بتفسير واضح.</a:t>
            </a:r>
            <a:r>
              <a:rPr lang="ar-OM" dirty="0"/>
              <a:t> على سبيل المثال، لا نقول فقط: “المنهجية ضعيفة”، بل نقول: “اعتمدت الدراسة على عينة صغيرة ومحدودة في قطاع واحد، وهذا قد يقلل من إمكانية تعميم النتائج على قطاعات أخرى.” هنا أصبح لدينا دليل وتفسير.</a:t>
            </a:r>
          </a:p>
          <a:p>
            <a:pPr algn="r" rtl="1"/>
            <a:r>
              <a:rPr lang="ar-OM" b="1" dirty="0"/>
              <a:t>الرسالة الأساسية من هذه الشريحة</a:t>
            </a:r>
            <a:r>
              <a:rPr lang="ar-OM" dirty="0"/>
              <a:t> هي أن التلخيص خطوة أولى لفهم المقالة، أما التحليل النقدي فهو المهارة التي تميز الباحث الجيد؛ لأنه يحول القراءة من مجرد وصف إلى حكم علمي منظم ومدعوم بالدليل.</a:t>
            </a:r>
          </a:p>
          <a:p>
            <a:pPr algn="r" rtl="1"/>
            <a:r>
              <a:rPr lang="ar-OM" b="1" dirty="0"/>
              <a:t>الانتقال للشريحة التالية:</a:t>
            </a:r>
            <a:r>
              <a:rPr lang="ar-OM" dirty="0"/>
              <a:t/>
            </a:r>
            <a:br>
              <a:rPr lang="ar-OM" dirty="0"/>
            </a:br>
            <a:r>
              <a:rPr lang="ar-OM" dirty="0"/>
              <a:t>بعد أن عرفنا الفرق بين التلخيص والتحليل النقدي، سننتقل الآن إلى الإطار العملي الذي يمكن استخدامه لتحليل أي مقالة علمية بطريقة منظمة، بدءًا من العنوان والمشكلة وصولًا إلى المنهجية والنتائج والتوصيات.</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OM" b="1" dirty="0"/>
              <a:t>شرح الشريحة: إطار تحليل المقالة العلمية – من العنوان إلى بناء المشكلة والفجوة</a:t>
            </a:r>
            <a:endParaRPr lang="ar-OM" dirty="0"/>
          </a:p>
          <a:p>
            <a:pPr algn="r" rtl="1"/>
            <a:r>
              <a:rPr lang="ar-OM" dirty="0"/>
              <a:t>في هذه الشريحة نبدأ بتقديم إطار عملي لتحليل المقالة العلمية. الفكرة هنا أن الطالب لا يقرأ المقالة بطريقة عشوائية، ولا يبدأ مباشرة من النتائج، بل يتبع تسلسلًا منطقيًا يبدأ من العنوان، ثم المقدمة، ثم مشكلة الدراسة، ثم الأهمية، ثم الأهداف والإطار النظري.</a:t>
            </a:r>
          </a:p>
          <a:p>
            <a:pPr algn="r" rtl="1"/>
            <a:r>
              <a:rPr lang="ar-OM" dirty="0"/>
              <a:t>أول نقطة هي </a:t>
            </a:r>
            <a:r>
              <a:rPr lang="ar-OM" b="1" dirty="0"/>
              <a:t>العنوان</a:t>
            </a:r>
            <a:r>
              <a:rPr lang="ar-OM" dirty="0"/>
              <a:t>. عند قراءة عنوان المقالة يجب أن نسأل: هل يوضح العنوان المتغيرات الأساسية؟ هل يبين مجال التطبيق أو السياق؟ على سبيل المثال، هل نعرف من العنوان أن الدراسة تتعلق بقطاع معين، أو دولة معينة، أو فئة محددة من المشاركين؟ العنوان الجيد يعطي القارئ تصورًا أوليًا عن موضوع الدراسة وحدودها.</a:t>
            </a:r>
          </a:p>
          <a:p>
            <a:pPr algn="r" rtl="1"/>
            <a:r>
              <a:rPr lang="ar-OM" dirty="0"/>
              <a:t>بعد ذلك ننتقل إلى </a:t>
            </a:r>
            <a:r>
              <a:rPr lang="ar-OM" b="1" dirty="0"/>
              <a:t>المقدمة</a:t>
            </a:r>
            <a:r>
              <a:rPr lang="ar-OM" dirty="0"/>
              <a:t>. المقدمة الجيدة لا تقدم معلومات عامة فقط، بل تمهد تدريجيًا للمشكلة البحثية. لذلك يجب أن نسأل: هل قدم الباحث خلفية كافية؟ هل أوضح لماذا الموضوع مهم؟ وهل استطاع أن يقود القارئ بشكل منطقي إلى الحاجة لإجراء هذه الدراسة؟</a:t>
            </a:r>
          </a:p>
          <a:p>
            <a:pPr algn="r" rtl="1"/>
            <a:r>
              <a:rPr lang="ar-OM" dirty="0"/>
              <a:t>ثم نصل إلى </a:t>
            </a:r>
            <a:r>
              <a:rPr lang="ar-OM" b="1" dirty="0"/>
              <a:t>مشكلة الدراسة</a:t>
            </a:r>
            <a:r>
              <a:rPr lang="ar-OM" dirty="0"/>
              <a:t>، وهي من أهم عناصر المقالة. هنا يجب أن نتحقق مما إذا كانت المشكلة تستند إلى فجوة واضحة في الأدبيات السابقة. بمعنى آخر، هل المشكلة جاءت بناءً على نقص أو تعارض أو قصور في الدراسات السابقة؟ أم أنها مجرد موضوع عام لم يتم تبريره بشكل كافٍ؟</a:t>
            </a:r>
          </a:p>
          <a:p>
            <a:pPr algn="r" rtl="1"/>
            <a:r>
              <a:rPr lang="ar-OM" dirty="0"/>
              <a:t>بعد ذلك نحلل </a:t>
            </a:r>
            <a:r>
              <a:rPr lang="ar-OM" b="1" dirty="0"/>
              <a:t>أهمية الدراسة</a:t>
            </a:r>
            <a:r>
              <a:rPr lang="ar-OM" dirty="0"/>
              <a:t>. يجب أن نميز بين الأهمية النظرية والأهمية التطبيقية. الأهمية النظرية تعني: ما الإضافة التي تقدمها الدراسة للمعرفة أو للنظرية أو للأدبيات؟ أما الأهمية التطبيقية فتعني: كيف يمكن أن يستفيد منها صناع القرار أو المؤسسات أو الممارسون في الواقع العملي؟</a:t>
            </a:r>
          </a:p>
          <a:p>
            <a:pPr algn="r" rtl="1"/>
            <a:r>
              <a:rPr lang="ar-OM" dirty="0"/>
              <a:t>وأخيرًا، ننتقل إلى </a:t>
            </a:r>
            <a:r>
              <a:rPr lang="ar-OM" b="1" dirty="0"/>
              <a:t>الأهداف والإطار النظري</a:t>
            </a:r>
            <a:r>
              <a:rPr lang="ar-OM" dirty="0"/>
              <a:t>. هنا نحتاج أن نسأل: هل الأهداف واضحة وقابلة للتحقق؟ وهل العلاقات بين المتغيرات منطقية ومبررة؟ بمعنى أن العلاقة بين المتغير المستقل والمتغير التابع أو الوسيط أو المعدل يجب ألا تكون عشوائية، بل مبنية على نظرية أو أدبيات سابقة أو منطق علمي واضح.</a:t>
            </a:r>
          </a:p>
          <a:p>
            <a:pPr algn="r" rtl="1"/>
            <a:r>
              <a:rPr lang="ar-OM" b="1" dirty="0"/>
              <a:t>الرسالة الأساسية من هذه الشريحة</a:t>
            </a:r>
            <a:r>
              <a:rPr lang="ar-OM" dirty="0"/>
              <a:t> هي أن تحليل المقالة يبدأ من الأسئلة الصحيحة. الطالب لا يقرأ فقط ماذا كتب الباحث، بل يسأل: هل هذا الجزء واضح؟ هل هو مبرر؟ هل يقود إلى مشكلة وفجوة حقيقية؟ وهل هناك اتساق بين العنوان، المشكلة، الأهمية، الأهداف، والإطار النظري؟</a:t>
            </a:r>
          </a:p>
          <a:p>
            <a:pPr algn="r" rtl="1"/>
            <a:r>
              <a:rPr lang="ar-OM" b="1" dirty="0"/>
              <a:t>الانتقال للشريحة التالية:</a:t>
            </a:r>
            <a:r>
              <a:rPr lang="ar-OM" dirty="0"/>
              <a:t/>
            </a:r>
            <a:br>
              <a:rPr lang="ar-OM" dirty="0"/>
            </a:br>
            <a:r>
              <a:rPr lang="ar-OM" dirty="0"/>
              <a:t>بعد أن فهمنا الجزء الأول من إطار تحليل المقالة، سننتقل الآن إلى الجزء الثاني، وهو تحليل الأدبيات، الفروض أو النموذج، المنهجية، النتائج، والتوصيات، لأنها العناصر التي تحدد مدى قوة الدراسة من الناحية العلمية والمنهجية.</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OM" b="1" dirty="0"/>
              <a:t>شرح الشريحة: إطار تحليل المقالة العلمية – من الأدبيات والمنهجية إلى النتائج والتوصيات</a:t>
            </a:r>
            <a:endParaRPr lang="ar-OM" dirty="0"/>
          </a:p>
          <a:p>
            <a:pPr algn="r" rtl="1"/>
            <a:r>
              <a:rPr lang="ar-OM" dirty="0"/>
              <a:t>في هذه الشريحة نكمل الإطار العملي لتحليل المقالة العلمية. بعد أن ناقشنا في الشريحة السابقة العنوان، المقدمة، مشكلة الدراسة، الأهمية، والأهداف، ننتقل الآن إلى العناصر التي تكشف قوة الدراسة من الداخل: الأدبيات السابقة، الفروض أو النموذج، المنهجية، النتائج، والتوصيات.</a:t>
            </a:r>
          </a:p>
          <a:p>
            <a:pPr algn="r" rtl="1"/>
            <a:r>
              <a:rPr lang="ar-OM" dirty="0"/>
              <a:t>نبدأ أولًا بـ </a:t>
            </a:r>
            <a:r>
              <a:rPr lang="ar-OM" b="1" dirty="0"/>
              <a:t>الأدبيات السابقة</a:t>
            </a:r>
            <a:r>
              <a:rPr lang="ar-OM" dirty="0"/>
              <a:t>. عند تحليل هذا الجزء يجب ألا نكتفي بالسؤال: هل ذكر الباحث دراسات كثيرة؟ بل نسأل أسئلة أعمق: هل الأدبيات حديثة؟ هل هي مترابطة؟ هل توضح أوجه الاتفاق والاختلاف بين الدراسات؟ وهل استخدمها الباحث لبناء الفجوة البحثية بشكل منطقي؟ الأدبيات القوية لا تكون مجرد قائمة دراسات، بل يجب أن تقود القارئ إلى فهم واضح لما نعرفه، وما لا نعرفه بعد.</a:t>
            </a:r>
          </a:p>
          <a:p>
            <a:pPr algn="r" rtl="1"/>
            <a:r>
              <a:rPr lang="ar-OM" dirty="0"/>
              <a:t>بعد ذلك ننتقل إلى </a:t>
            </a:r>
            <a:r>
              <a:rPr lang="ar-OM" b="1" dirty="0"/>
              <a:t>الفروض أو النموذج</a:t>
            </a:r>
            <a:r>
              <a:rPr lang="ar-OM" dirty="0"/>
              <a:t>. هنا يجب أن نسأل: هل الفروض متسقة مع العنوان والمشكلة والمتغيرات؟ وهل النموذج يعكس العلاقات بين المتغيرات بطريقة واضحة؟ على سبيل المثال، إذا كان العنوان يتحدث عن أثر متغير معين في متغير آخر، فيجب أن تظهر هذه العلاقة بوضوح في الفروض أو النموذج المفاهيمي.</a:t>
            </a:r>
          </a:p>
          <a:p>
            <a:pPr algn="r" rtl="1"/>
            <a:r>
              <a:rPr lang="ar-OM" dirty="0"/>
              <a:t>ثم نحلل </a:t>
            </a:r>
            <a:r>
              <a:rPr lang="ar-OM" b="1" dirty="0"/>
              <a:t>المنهجية</a:t>
            </a:r>
            <a:r>
              <a:rPr lang="ar-OM" dirty="0"/>
              <a:t>، وهي من أهم أجزاء المقالة. يجب أن ننتبه إلى مصادر البيانات، والمجتمع، والعينة، وأداة جمع البيانات، والأساليب الإحصائية المستخدمة. هنا لا نريد فقط معرفة ماذا استخدم الباحث، بل نريد تقييم مدى ملاءمة هذه الاختيارات. هل العينة مناسبة؟ هل أداة القياس واضحة؟ هل التحليل الإحصائي متوافق مع طبيعة الفروض أو الأسئلة البحثية؟</a:t>
            </a:r>
          </a:p>
          <a:p>
            <a:pPr algn="r" rtl="1"/>
            <a:r>
              <a:rPr lang="ar-OM" dirty="0"/>
              <a:t>بعد ذلك نصل إلى </a:t>
            </a:r>
            <a:r>
              <a:rPr lang="ar-OM" b="1" dirty="0"/>
              <a:t>النتائج</a:t>
            </a:r>
            <a:r>
              <a:rPr lang="ar-OM" dirty="0"/>
              <a:t>. السؤال الأساسي هنا هو: هل النتائج تجيب فعلًا عن سؤال الدراسة؟ وهل تبرر الاستنتاجات التي قدمها الباحث؟ أحيانًا نجد أن الباحث يعرض نتائج صحيحة، لكنه يبالغ في تفسيرها أو يعممها أكثر مما تسمح به البيانات. لذلك يجب أن يكون الطالب منتبهًا للعلاقة بين النتائج والاستنتاجات.</a:t>
            </a:r>
          </a:p>
          <a:p>
            <a:pPr algn="r" rtl="1"/>
            <a:r>
              <a:rPr lang="ar-OM" dirty="0"/>
              <a:t>وأخيرًا، نناقش </a:t>
            </a:r>
            <a:r>
              <a:rPr lang="ar-OM" b="1" dirty="0"/>
              <a:t>التوصيات والبحوث المستقبلية</a:t>
            </a:r>
            <a:r>
              <a:rPr lang="ar-OM" dirty="0"/>
              <a:t>. يجب أن نسأل: هل التوصيات مرتبطة فعلًا بالنتائج؟ وهل يمكن تطبيقها في الواقع؟ وهل قدم الباحث مقترحات واضحة للبحوث المستقبلية بناءً على حدود الدراسة؟ التوصيات الجيدة لا تكون عامة، بل يجب أن تكون منطقية ومبنية على ما توصلت إليه الدراسة.</a:t>
            </a:r>
          </a:p>
          <a:p>
            <a:pPr algn="r" rtl="1"/>
            <a:r>
              <a:rPr lang="ar-OM" b="1" dirty="0"/>
              <a:t>الرسالة الأساسية من هذه الشريحة</a:t>
            </a:r>
            <a:r>
              <a:rPr lang="ar-OM" dirty="0"/>
              <a:t> هي أن تحليل المقالة لا يكتمل بمجرد فهم فكرتها العامة، بل يجب فحص البناء العلمي الكامل للدراسة: كيف بُنيت الأدبيات؟ كيف صيغت الفروض؟ هل المنهجية مناسبة؟ هل النتائج تجيب عن السؤال؟ وهل التوصيات ناتجة فعلاً عن النتائج؟</a:t>
            </a:r>
          </a:p>
          <a:p>
            <a:pPr algn="r" rtl="1"/>
            <a:r>
              <a:rPr lang="ar-OM" b="1" dirty="0"/>
              <a:t>الانتقال للشريحة التالية:</a:t>
            </a:r>
            <a:r>
              <a:rPr lang="ar-OM" dirty="0"/>
              <a:t/>
            </a:r>
            <a:br>
              <a:rPr lang="ar-OM" dirty="0"/>
            </a:br>
            <a:r>
              <a:rPr lang="ar-OM" dirty="0"/>
              <a:t>بعد أن أصبح لدينا إطار واضح لتحليل المقالة العلمية، سننتقل الآن إلى معيار الأداء والتقييم، أي كيف نحكم على جودة النقد نفسه، وما الذي يجعل العرض النقدي قويًا ومقنعًا وقابلًا للتقييم.</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OM" b="1" dirty="0"/>
              <a:t>شرح الشريحة: معيار الأداء المتوقع</a:t>
            </a:r>
            <a:endParaRPr lang="ar-OM" dirty="0"/>
          </a:p>
          <a:p>
            <a:pPr algn="r" rtl="1"/>
            <a:r>
              <a:rPr lang="ar-OM" dirty="0"/>
              <a:t>في هذه الشريحة نوضح للطالب كيف يكون التحليل النقدي قويًا ومقنعًا، وما المعايير التي يجب أن يلتزم بها عند إعداد التكليف الأسبوعي. الهدف هنا هو أن ينتقل الطالب من إصدار أحكام عامة إلى تقديم نقد علمي واضح، مبني على دليل ومعيار محدد.</a:t>
            </a:r>
          </a:p>
          <a:p>
            <a:pPr algn="r" rtl="1"/>
            <a:r>
              <a:rPr lang="ar-OM" dirty="0"/>
              <a:t>النقطة الأولى في الشريحة مهمة جدًا: </a:t>
            </a:r>
            <a:r>
              <a:rPr lang="ar-OM" b="1" dirty="0"/>
              <a:t>كل حكم نقدي يجب أن يجيب عن سؤالين: لماذا؟ وبناءً على أي معيار؟</a:t>
            </a:r>
            <a:r>
              <a:rPr lang="ar-OM" dirty="0"/>
              <a:t/>
            </a:r>
            <a:br>
              <a:rPr lang="ar-OM" dirty="0"/>
            </a:br>
            <a:r>
              <a:rPr lang="ar-OM" dirty="0"/>
              <a:t>بمعنى أن الطالب لا يكتفي بقول: “المقالة ضعيفة” أو “المنهجية غير مناسبة”، بل يجب أن يوضح سبب هذا الحكم والمعيار الذي استخدمه للحكم على الدراسة. فالنقد العلمي لا يعتمد على الانطباع الشخصي، وإنما يعتمد على دليل من المقالة ومعايير منهجية واضحة.</a:t>
            </a:r>
          </a:p>
          <a:p>
            <a:pPr algn="r" rtl="1"/>
            <a:r>
              <a:rPr lang="ar-OM" dirty="0"/>
              <a:t>على سبيل المثال، لا يصح أن يقول الطالب فقط: </a:t>
            </a:r>
            <a:r>
              <a:rPr lang="ar-OM" b="1" dirty="0"/>
              <a:t>“العينة ضعيفة”</a:t>
            </a:r>
            <a:r>
              <a:rPr lang="ar-OM" dirty="0"/>
              <a:t>. يجب أن يوضح لماذا هي ضعيفة، وهل ضعف العينة يؤثر في إمكانية تعميم النتائج، أو يؤثر في صدق النتائج، أو يجعل الدراسة محدودة بسياق معين. فالحكم النقدي يصبح أقوى عندما يربط الطالب بين المشكلة وأثرها العلمي.</a:t>
            </a:r>
          </a:p>
          <a:p>
            <a:pPr algn="r" rtl="1"/>
            <a:r>
              <a:rPr lang="ar-OM" dirty="0"/>
              <a:t>كذلك، لا يكفي أن يقول الطالب: </a:t>
            </a:r>
            <a:r>
              <a:rPr lang="ar-OM" b="1" dirty="0"/>
              <a:t>“الأدبيات غير كافية”</a:t>
            </a:r>
            <a:r>
              <a:rPr lang="ar-OM" dirty="0"/>
              <a:t>. يجب أن يحدد ما النقص تحديدًا: هل الأدبيات قديمة؟ هل لا تغطي السياق المناسب؟ هل تجاهلت نظرية مهمة؟ هل لم تناقش دراسات حديثة؟ أم أن هناك ضعفًا في أدوات القياس أو في بناء الفجوة البحثية؟ كلما كان النقد محددًا، أصبح أكثر إقناعًا.</a:t>
            </a:r>
          </a:p>
          <a:p>
            <a:pPr algn="r" rtl="1"/>
            <a:r>
              <a:rPr lang="ar-OM" dirty="0"/>
              <a:t>ثم تؤكد الشريحة أهمية إبراز </a:t>
            </a:r>
            <a:r>
              <a:rPr lang="ar-OM" b="1" dirty="0"/>
              <a:t>الفجوة والمساهمة</a:t>
            </a:r>
            <a:r>
              <a:rPr lang="ar-OM" dirty="0"/>
              <a:t> بدل الاكتفاء بعرض نتائج المقالة. في مستوى الدكتوراه، لا يكفي أن يعرف الطالب ماذا توصلت إليه الدراسة، بل يجب أن يسأل: ما الإضافة التي تقدمها؟ ما حدودها؟ وما الذي يمكن أن يبنى عليها في بحوث مستقبلية؟</a:t>
            </a:r>
          </a:p>
          <a:p>
            <a:pPr algn="r" rtl="1"/>
            <a:r>
              <a:rPr lang="ar-OM" dirty="0"/>
              <a:t>وأخيرًا، تنبه الشريحة إلى أهمية استخدام </a:t>
            </a:r>
            <a:r>
              <a:rPr lang="ar-OM" b="1" dirty="0"/>
              <a:t>مقارنة منهجية مع دراسات مشابهة</a:t>
            </a:r>
            <a:r>
              <a:rPr lang="ar-OM" dirty="0"/>
              <a:t> عند الإمكان. فالمقالة لا تُقيّم بمعزل عن الأدبيات، بل يمكن مقارنتها بدراسات أخرى من حيث العينة، المنهج، أداة القياس، التحليل، أو السياق. هذه المقارنة تجعل النقد أعمق وأكثر علمية.</a:t>
            </a:r>
          </a:p>
          <a:p>
            <a:pPr algn="r" rtl="1"/>
            <a:r>
              <a:rPr lang="ar-OM" b="1" dirty="0"/>
              <a:t>الرسالة الأساسية من هذه الشريحة</a:t>
            </a:r>
            <a:r>
              <a:rPr lang="ar-OM" dirty="0"/>
              <a:t> هي أن النقد الجيد يجب أن يكون واضحًا، محددًا، ومدعومًا بالدليل. لا نريد أحكامًا عامة، بل نريد تحليلًا يوضح: ما المشكلة؟ لماذا هي مشكلة؟ وما أثرها على جودة الدراسة؟</a:t>
            </a:r>
          </a:p>
          <a:p>
            <a:pPr algn="r" rtl="1"/>
            <a:r>
              <a:rPr lang="ar-OM" b="1" dirty="0"/>
              <a:t>الانتقال للشريحة التالية:</a:t>
            </a:r>
            <a:r>
              <a:rPr lang="ar-OM" dirty="0"/>
              <a:t/>
            </a:r>
            <a:br>
              <a:rPr lang="ar-OM" dirty="0"/>
            </a:br>
            <a:r>
              <a:rPr lang="ar-OM" dirty="0"/>
              <a:t>بعد أن عرفنا معيار الأداء المتوقع وكيف يكون النقد قويًا ومقنعًا، سننتقل الآن إلى كيفية استخدام الذكاء الاصطناعي في دعم التحليل والكتابة، مع التأكيد على أن </a:t>
            </a:r>
            <a:r>
              <a:rPr lang="en-GB" dirty="0"/>
              <a:t>AI </a:t>
            </a:r>
            <a:r>
              <a:rPr lang="ar-OM" dirty="0"/>
              <a:t>أداة مساعدة وليست بديلًا عن الباحث.</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OM" b="1" dirty="0"/>
              <a:t>شرح الشريحة: قائمة تحقق قبل التسليم</a:t>
            </a:r>
            <a:endParaRPr lang="ar-OM" dirty="0"/>
          </a:p>
          <a:p>
            <a:pPr algn="r" rtl="1"/>
            <a:r>
              <a:rPr lang="ar-OM" dirty="0"/>
              <a:t>في هذه الشريحة نعرض قائمة تحقق نهائية تساعد الطالب على مراجعة التكليف الأسبوعي قبل رفعه أو إرساله. الهدف من هذه القائمة هو التأكد من أن التسليم مكتمل، واضح، ومنظم، وأنه لا يقتصر على عرض المقالة، بل يتضمن تحليلًا نقديًا يمكن تقييمه.</a:t>
            </a:r>
          </a:p>
          <a:p>
            <a:pPr algn="r" rtl="1"/>
            <a:r>
              <a:rPr lang="ar-OM" dirty="0"/>
              <a:t>أول سؤال في القائمة هو: </a:t>
            </a:r>
            <a:r>
              <a:rPr lang="ar-OM" b="1" dirty="0"/>
              <a:t>هل اخترت مقالة حديثة ومحكمة ومرتبطة بتخصصك؟</a:t>
            </a:r>
            <a:r>
              <a:rPr lang="ar-OM" dirty="0"/>
              <a:t/>
            </a:r>
            <a:br>
              <a:rPr lang="ar-OM" dirty="0"/>
            </a:br>
            <a:r>
              <a:rPr lang="ar-OM" dirty="0"/>
              <a:t>وهذه نقطة مهمة؛ لأن جودة التكليف تبدأ من جودة المقالة المختارة. يجب أن تكون المقالة منشورة في مصدر علمي موثوق، وحديثة نسبيًا، ومرتبطة بمجال الطالب أو مشروعه البحثي، حتى يكون التحليل مفيدًا لتطوير اهتمامه البحثي.</a:t>
            </a:r>
          </a:p>
          <a:p>
            <a:pPr algn="r" rtl="1"/>
            <a:r>
              <a:rPr lang="ar-OM" dirty="0"/>
              <a:t>السؤال الثاني: </a:t>
            </a:r>
            <a:r>
              <a:rPr lang="ar-OM" b="1" dirty="0"/>
              <a:t>هل أرفقت الفيديو، وملف </a:t>
            </a:r>
            <a:r>
              <a:rPr lang="en-GB" b="1" dirty="0"/>
              <a:t>PDF، </a:t>
            </a:r>
            <a:r>
              <a:rPr lang="ar-OM" b="1" dirty="0"/>
              <a:t>ورابط المقالة؟</a:t>
            </a:r>
            <a:r>
              <a:rPr lang="ar-OM" dirty="0"/>
              <a:t/>
            </a:r>
            <a:br>
              <a:rPr lang="ar-OM" dirty="0"/>
            </a:br>
            <a:r>
              <a:rPr lang="ar-OM" dirty="0"/>
              <a:t>هذا ضروري حتى يكون التسليم كاملًا وقابلًا للتحقق. الفيديو يوضح تحليل الطالب، وملف </a:t>
            </a:r>
            <a:r>
              <a:rPr lang="en-GB" dirty="0"/>
              <a:t>PDF </a:t>
            </a:r>
            <a:r>
              <a:rPr lang="ar-OM" dirty="0"/>
              <a:t>يسمح بمراجعة المقالة الأصلية، والرابط يساعد في التأكد من مصدر الدراسة ومعلوماتها.</a:t>
            </a:r>
          </a:p>
          <a:p>
            <a:pPr algn="r" rtl="1"/>
            <a:r>
              <a:rPr lang="ar-OM" dirty="0"/>
              <a:t>ثم ننتقل إلى السؤال الثالث: </a:t>
            </a:r>
            <a:r>
              <a:rPr lang="ar-OM" b="1" dirty="0"/>
              <a:t>هل عرضت المشكلة والفجوة والمتغيرات بوضوح؟</a:t>
            </a:r>
            <a:r>
              <a:rPr lang="ar-OM" dirty="0"/>
              <a:t/>
            </a:r>
            <a:br>
              <a:rPr lang="ar-OM" dirty="0"/>
            </a:br>
            <a:r>
              <a:rPr lang="ar-OM" dirty="0"/>
              <a:t>هذه من أهم نقاط التقييم؛ لأن الطالب يجب أن يوضح ما المشكلة التي تناولتها الدراسة، وما الفجوة التي تحاول معالجتها، وما المتغيرات أو المفاهيم الأساسية التي تقوم عليها. إذا لم تكن هذه العناصر واضحة، يصبح التحليل عامًا وغير مركز.</a:t>
            </a:r>
          </a:p>
          <a:p>
            <a:pPr algn="r" rtl="1"/>
            <a:r>
              <a:rPr lang="ar-OM" dirty="0"/>
              <a:t>بعد ذلك، تسأل القائمة: </a:t>
            </a:r>
            <a:r>
              <a:rPr lang="ar-OM" b="1" dirty="0"/>
              <a:t>هل قدمت نقدًا للمنهجية والنتائج والتوصيات بناءً على دليل؟</a:t>
            </a:r>
            <a:r>
              <a:rPr lang="ar-OM" dirty="0"/>
              <a:t/>
            </a:r>
            <a:br>
              <a:rPr lang="ar-OM" dirty="0"/>
            </a:br>
            <a:r>
              <a:rPr lang="ar-OM" dirty="0"/>
              <a:t>هنا يجب أن يتذكر الطالب أن النقد لا يكون رأيًا عامًا، بل يجب أن يستند إلى ما ورد في المقالة. مثلًا، إذا انتقد العينة، يجب أن يوضح حجمها أو طبيعتها أو حدودها. وإذا انتقد التوصيات، يجب أن يوضح هل هي مرتبطة فعلًا بالنتائج أم لا.</a:t>
            </a:r>
          </a:p>
          <a:p>
            <a:pPr algn="r" rtl="1"/>
            <a:r>
              <a:rPr lang="ar-OM" dirty="0"/>
              <a:t>ثم تأتي نقطة استخدام الذكاء الاصطناعي: </a:t>
            </a:r>
            <a:r>
              <a:rPr lang="ar-OM" b="1" dirty="0"/>
              <a:t>هل ذكرت أي استخدام </a:t>
            </a:r>
            <a:r>
              <a:rPr lang="ar-OM" b="1" dirty="0" err="1"/>
              <a:t>لل</a:t>
            </a:r>
            <a:r>
              <a:rPr lang="ar-OM" b="1" dirty="0"/>
              <a:t>ـ </a:t>
            </a:r>
            <a:r>
              <a:rPr lang="en-GB" b="1" dirty="0"/>
              <a:t>AI </a:t>
            </a:r>
            <a:r>
              <a:rPr lang="ar-OM" b="1" dirty="0"/>
              <a:t>وتحققت من جميع مخرجاته؟</a:t>
            </a:r>
            <a:r>
              <a:rPr lang="ar-OM" dirty="0"/>
              <a:t/>
            </a:r>
            <a:br>
              <a:rPr lang="ar-OM" dirty="0"/>
            </a:br>
            <a:r>
              <a:rPr lang="ar-OM" dirty="0"/>
              <a:t>المقصود هنا أن الطالب إذا استخدم أدوات الذكاء الاصطناعي في تنظيم الأفكار، أو تحسين اللغة، أو استخراج كلمات مفتاحية، فعليه أن يستخدمها بشفافية ومسؤولية، وأن يتحقق من كل ما تنتجه الأداة قبل الاعتماد عليه.</a:t>
            </a:r>
          </a:p>
          <a:p>
            <a:pPr algn="r" rtl="1"/>
            <a:r>
              <a:rPr lang="ar-OM" dirty="0"/>
              <a:t>وأخيرًا، تسأل القائمة: </a:t>
            </a:r>
            <a:r>
              <a:rPr lang="ar-OM" b="1" dirty="0"/>
              <a:t>هل اختتمت باقتراح تحسين أو اتجاه واضح لبحث مستقبلي؟</a:t>
            </a:r>
            <a:r>
              <a:rPr lang="ar-OM" dirty="0"/>
              <a:t/>
            </a:r>
            <a:br>
              <a:rPr lang="ar-OM" dirty="0"/>
            </a:br>
            <a:r>
              <a:rPr lang="ar-OM" dirty="0"/>
              <a:t>هذه نقطة مهمة لأنها تُظهر أن الطالب لم يكتفِ بفهم المقالة، بل استطاع أن يفكر فيما يمكن تطويره لاحقًا. قد يكون الاقتراح متعلقًا بتوسيع العينة، أو استخدام منهج مختلف، أو إضافة متغير وسيط أو معدل، أو تطبيق الدراسة في سياق جديد.</a:t>
            </a:r>
          </a:p>
          <a:p>
            <a:pPr algn="r" rtl="1"/>
            <a:r>
              <a:rPr lang="ar-OM" b="1" dirty="0"/>
              <a:t>الرسالة الأساسية من هذه الشريحة</a:t>
            </a:r>
            <a:r>
              <a:rPr lang="ar-OM" dirty="0"/>
              <a:t> هي أن الطالب قبل التسليم يجب أن يراجع عمله كما لو كان مقيّمًا له: هل المقالة مناسبة؟ هل التحليل واضح؟ هل النقد مدعوم بالدليل؟ هل التسليم مكتمل؟ وهل توجد إضافة أو اقتراح تطوير؟</a:t>
            </a:r>
          </a:p>
          <a:p>
            <a:pPr algn="r" rtl="1"/>
            <a:r>
              <a:rPr lang="ar-OM" b="1" dirty="0"/>
              <a:t>الانتقال الختامي:</a:t>
            </a:r>
            <a:r>
              <a:rPr lang="ar-OM" dirty="0"/>
              <a:t/>
            </a:r>
            <a:br>
              <a:rPr lang="ar-OM" dirty="0"/>
            </a:br>
            <a:r>
              <a:rPr lang="ar-OM" dirty="0"/>
              <a:t>بهذه القائمة نكون قد وصلنا إلى نهاية المحاضرة. المطلوب الآن من كل طالب أن يستخدم هذه الخطوات عمليًا عند اختيار المقالة وتحليلها، بحيث يتحول التكليف الأسبوعي إلى تدريب حقيقي على بناء مشروع بحثي قوي ومنظم.</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just" rtl="1"/>
            <a:r>
              <a:rPr lang="ar-SA" sz="1200" dirty="0"/>
              <a:t>تفتح هذه الشريحة القسم الخاص بأساسيات البحث العلمي. بعد مناقشة الذكاء الاصطناعي، من الضروري العودة إلى الأساس المنهجي حتى لا يعتقد الطالب أن الأدوات التقنية يمكن أن تعوض ضعف الفهم البحثي.</a:t>
            </a:r>
            <a:endParaRPr lang="ar-SA" dirty="0"/>
          </a:p>
          <a:p>
            <a:pPr algn="just" rtl="1"/>
            <a:r>
              <a:rPr lang="ar-SA" sz="1200" dirty="0"/>
              <a:t>سيتناول هذا الجزء مفهوم البحث العلمي، وخصائصه، ودوافعه، وصفات الباحث العلمي. ويمكن للمقدم أن يوضح أن هذه المفاهيم ليست معلومات نظرية للحفظ، بل معايير عملية يستخدمها الطالب عند تقييم دراسته ودراسات الآخرين.</a:t>
            </a:r>
            <a:endParaRPr lang="ar-SA" dirty="0"/>
          </a:p>
          <a:p>
            <a:pPr algn="just" rtl="1"/>
            <a:r>
              <a:rPr lang="ar-SA" sz="1200" dirty="0"/>
              <a:t>انتقل بعد ذلك إلى تعريف البحث العلمي، لأنه يمثل المدخل لفهم لماذا يحتاج الباحث إلى مشكلة واضحة ومنهج منظم وأدلة قابلة للتحقق.</a:t>
            </a:r>
            <a:endParaRPr lang="ar-SA"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OM" b="1" dirty="0"/>
              <a:t>شرح الشريحة: مفهوم البحث العلمي</a:t>
            </a:r>
            <a:endParaRPr lang="ar-OM" dirty="0"/>
          </a:p>
          <a:p>
            <a:pPr algn="r" rtl="1"/>
            <a:r>
              <a:rPr lang="ar-OM" dirty="0"/>
              <a:t>في هذه الشريحة نوضح المقصود بالبحث العلمي، لأن فهم هذا المفهوم يمثل الأساس الذي تُبنى عليه بقية مهارات المقرر، خصوصًا تحليل المقالات العلمية ونقدها.</a:t>
            </a:r>
          </a:p>
          <a:p>
            <a:pPr algn="r" rtl="1"/>
            <a:r>
              <a:rPr lang="ar-OM" dirty="0"/>
              <a:t>البحث العلمي هو </a:t>
            </a:r>
            <a:r>
              <a:rPr lang="ar-OM" b="1" dirty="0"/>
              <a:t>وسيلة منظمة لدراسة مشكلة محددة</a:t>
            </a:r>
            <a:r>
              <a:rPr lang="ar-OM" dirty="0"/>
              <a:t>، وليس مجرد جمع معلومات أو عرض آراء. عندما نقول إنه وسيلة منظمة، فهذا يعني أن الباحث لا يعمل بطريقة عشوائية، بل يتبع خطوات واضحة تبدأ من تحديد المشكلة، ثم جمع الأدلة، ثم تحليلها، ثم الوصول إلى نتائج يمكن الدفاع عنها علميًا.</a:t>
            </a:r>
          </a:p>
          <a:p>
            <a:pPr algn="r" rtl="1"/>
            <a:r>
              <a:rPr lang="ar-OM" dirty="0"/>
              <a:t>النقطة الأولى في الشريحة تؤكد أن البحث العلمي يعتمد على </a:t>
            </a:r>
            <a:r>
              <a:rPr lang="ar-OM" b="1" dirty="0"/>
              <a:t>التقصي الدقيق للشواهد والأدلة القابلة للتحقق</a:t>
            </a:r>
            <a:r>
              <a:rPr lang="ar-OM" dirty="0"/>
              <a:t>. وهذا يعني أن الباحث لا يكتفي بالانطباعات الشخصية أو الآراء العامة، بل يعتمد على بيانات، مصادر، مراجع، أدوات قياس، أو ملاحظات يمكن مراجعتها والتحقق منها.</a:t>
            </a:r>
          </a:p>
          <a:p>
            <a:pPr algn="r" rtl="1"/>
            <a:r>
              <a:rPr lang="ar-OM" dirty="0"/>
              <a:t>ثم توضح الشريحة أن البحث العلمي هو </a:t>
            </a:r>
            <a:r>
              <a:rPr lang="ar-OM" b="1" dirty="0"/>
              <a:t>فحص أو استقصاء منظم لاكتشاف معلومات أو علاقات جديدة</a:t>
            </a:r>
            <a:r>
              <a:rPr lang="ar-OM" dirty="0"/>
              <a:t>. بمعنى أن الباحث قد يبحث عن علاقة بين متغيرين، أو يختبر أثر عامل معين، أو يحاول فهم ظاهرة في سياق محدد. لكن الأهم أن هذا الفحص يكون منظمًا ومبنيًا على منهج علمي واضح.</a:t>
            </a:r>
          </a:p>
          <a:p>
            <a:pPr algn="r" rtl="1"/>
            <a:r>
              <a:rPr lang="ar-OM" dirty="0"/>
              <a:t>في مستوى الدكتوراه، لا يقتصر البحث على إيجاد معلومات جديدة فقط، بل يمتد إلى </a:t>
            </a:r>
            <a:r>
              <a:rPr lang="ar-OM" b="1" dirty="0"/>
              <a:t>اختبار المعرفة القائمة وكشف حدودها</a:t>
            </a:r>
            <a:r>
              <a:rPr lang="ar-OM" dirty="0"/>
              <a:t>. فقد يجد الباحث أن نظرية معينة لا تنطبق بالكامل في سياق مختلف، أو أن نتائج دراسات سابقة تحتاج إلى إعادة اختبار، أو أن هناك فجوة لم تعالجها الأدبيات السابقة بالشكل الكافي.</a:t>
            </a:r>
          </a:p>
          <a:p>
            <a:pPr algn="r" rtl="1"/>
            <a:r>
              <a:rPr lang="ar-OM" dirty="0"/>
              <a:t>النقطة الأخيرة مهمة جدًا: الباحث لا يبحث عن وصف عام للظاهرة فقط، بل يبحث عن </a:t>
            </a:r>
            <a:r>
              <a:rPr lang="ar-OM" b="1" dirty="0"/>
              <a:t>تفسيرات قابلة للاختبار</a:t>
            </a:r>
            <a:r>
              <a:rPr lang="ar-OM" dirty="0"/>
              <a:t>. فبدل أن نقول: “التحول الرقمي مهم”، يجب أن نسأل: كيف يؤثر التحول الرقمي؟ على ماذا يؤثر؟ في أي سياق؟ وما الأدلة التي تثبت ذلك؟ هنا يتحول الموضوع العام إلى بحث علمي قابل للدراسة.</a:t>
            </a:r>
          </a:p>
          <a:p>
            <a:pPr algn="r" rtl="1"/>
            <a:r>
              <a:rPr lang="ar-OM" b="1" dirty="0"/>
              <a:t>الرسالة الأساسية من هذه الشريحة</a:t>
            </a:r>
            <a:r>
              <a:rPr lang="ar-OM" dirty="0"/>
              <a:t> هي أن البحث العلمي يقوم على التنظيم، والدليل، والتحقق، والقدرة على تفسير الظواهر بطريقة علمية. وهذا هو الفرق بين الرأي الشخصي والبحث الأكاديمي.</a:t>
            </a:r>
          </a:p>
          <a:p>
            <a:pPr algn="r" rtl="1"/>
            <a:r>
              <a:rPr lang="ar-OM" b="1" dirty="0"/>
              <a:t>الانتقال للشريحة التالية:</a:t>
            </a:r>
            <a:r>
              <a:rPr lang="ar-OM" dirty="0"/>
              <a:t/>
            </a:r>
            <a:br>
              <a:rPr lang="ar-OM" dirty="0"/>
            </a:br>
            <a:r>
              <a:rPr lang="ar-OM" dirty="0"/>
              <a:t>بعد أن فهمنا مفهوم البحث العلمي، سننتقل إلى توضيح كيف يعمل البحث كنظام متكامل، وكيف ترتبط المشكلة البحثية بالسؤال والمنهج والعينة والأداة والتحليل والنتائج.</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ما الذي توضحه تعريفات البحث العلمي؟</a:t>
            </a:r>
          </a:p>
          <a:p>
            <a:pPr algn="r" rtl="1"/>
            <a:r>
              <a:rPr lang="ar-SA" sz="1200" dirty="0"/>
              <a:t>في هذه الشريحة نستخلص من تعريفات البحث العلمي مجموعة من المبادئ الأساسية. أول هذه المبادئ أن البحث يبدأ من وجود مشكلة معينة تستحق الدراسة، وليس من مجرد موضوع عام أو اهتمام شخصي.</a:t>
            </a:r>
          </a:p>
          <a:p>
            <a:pPr algn="r" rtl="1"/>
            <a:r>
              <a:rPr lang="ar-SA" sz="1200" dirty="0"/>
              <a:t>اشرح للطلبة أن البحث العلمي لا يعتمد على الانطباعات أو الآراء غير المدعومة، بل يقوم على منهج منظم، وأدلة قابلة للتحقق، ونتائج يمكن مناقشتها علميًا. لذلك، عندما يكتب الطالب أو يحلل مقالة، يجب أن يسأل دائمًا: ما المشكلة؟ ما الدليل؟ وما المنهج الذي استخدم للوصول إلى النتيجة؟</a:t>
            </a:r>
          </a:p>
          <a:p>
            <a:pPr algn="r" rtl="1"/>
            <a:r>
              <a:rPr lang="ar-SA" sz="1200" dirty="0"/>
              <a:t>ثم وضح أن البحث العلمي يهدف إلى زيادة المعرفة وتوسيع فهمنا للظاهرة، لكنه لا يكتفي بإنتاج معرفة جديدة فقط؛ بل يختبر العلاقات والمعارف السابقة قبل نشرها أو تعميمها. كما أن مبادئ البحث العلمي يمكن تطبيقها في جميع التخصصات، مع اختلاف الأدوات والأساليب حسب طبيعة المجال.</a:t>
            </a:r>
          </a:p>
          <a:p>
            <a:pPr algn="r" rtl="1"/>
            <a:r>
              <a:rPr lang="ar-SA" sz="1200" b="1" dirty="0"/>
              <a:t>الرسالة الأساسية: البحث العلمي يقوم على مشكلة واضحة، ومنهج منظم، ودليل قابل للتحقق، وليس على الرأي أو الانطباع.</a:t>
            </a:r>
          </a:p>
          <a:p>
            <a:pPr algn="r" rtl="1"/>
            <a:r>
              <a:rPr lang="ar-SA" sz="1200" b="1" dirty="0"/>
              <a:t>الانتقال للشريحة التالية: بعد توضيح هذه المبادئ، ننتقل إلى خصائص البحث العلمي المرتبطة بالصرامة والاختبار.</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خصائص البحث العلمي: الصرامة والاختبار</a:t>
            </a:r>
          </a:p>
          <a:p>
            <a:pPr algn="r" rtl="1"/>
            <a:r>
              <a:rPr lang="ar-SA" sz="1200" dirty="0"/>
              <a:t>في هذه الشريحة نشرح مجموعة من الخصائص التي تجعل البحث العلمي أكثر صرامة وقابلية للتقييم. أول خاصية هي الموضوعية، وتعني أن الباحث لا يبني حكمه على رأيه الشخصي، بل على الأدلة والبيانات والتحليل المنهجي.</a:t>
            </a:r>
          </a:p>
          <a:p>
            <a:pPr algn="r" rtl="1"/>
            <a:r>
              <a:rPr lang="ar-SA" sz="1200" dirty="0"/>
              <a:t>بعد ذلك انتقل إلى القدرة الاختبارية. وضح للطلبة أن الفكرة البحثية يجب أن تتحول إلى متغيرات أو مؤشرات يمكن قياسها أو ملاحظتها. على سبيل المثال، لا يكفي أن نقول إن الرضا الوظيفي مهم، بل يجب أن نحدد كيف سنقيسه، وما الأداة التي سنستخدمها، وما المؤشرات التي تدل عليه.</a:t>
            </a:r>
          </a:p>
          <a:p>
            <a:pPr algn="r" rtl="1"/>
            <a:r>
              <a:rPr lang="ar-SA" sz="1200" dirty="0"/>
              <a:t>ثم ناقش إمكانية التكرار والتعميم. المقصود هنا أن يصف الباحث إجراءاته بوضوح حتى يستطيع الآخرون فهم كيف وصل إلى نتائجه. أما التعميم فيحتاج إلى حذر، لأنه يعتمد على طبيعة العينة والسياق والمنهج.</a:t>
            </a:r>
          </a:p>
          <a:p>
            <a:pPr algn="r" rtl="1"/>
            <a:r>
              <a:rPr lang="ar-SA" sz="1200" dirty="0"/>
              <a:t>أخيرًا، وضح معنى التبسيط والاختصار، أي أن النموذج البحثي يجب أن يكون واضحًا وغير مزدحم بمتغيرات لا مبرر لها.</a:t>
            </a:r>
          </a:p>
          <a:p>
            <a:pPr algn="r" rtl="1"/>
            <a:r>
              <a:rPr lang="ar-SA" sz="1200" b="1" dirty="0"/>
              <a:t>الرسالة الأساسية: البحث القوي يجب أن يكون موضوعيًا، قابلًا للاختبار، واضح الإجراءات، ومبنيًا على نموذج منطقي.</a:t>
            </a:r>
          </a:p>
          <a:p>
            <a:pPr algn="r" rtl="1"/>
            <a:r>
              <a:rPr lang="ar-SA" sz="1200" b="1" dirty="0"/>
              <a:t>الانتقال للشريحة التالية: بعد خصائص الصرامة والاختبار، سنكمل خصائص البحث من زاوية التنظيم والتراكم.</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دوافع البحث العلمي</a:t>
            </a:r>
          </a:p>
          <a:p>
            <a:pPr algn="r" rtl="1"/>
            <a:r>
              <a:rPr lang="ar-SA" sz="1200" dirty="0"/>
              <a:t>في هذه الشريحة نشرح الأسباب التي تدفع الباحث إلى اختيار موضوع أو مشكلة بحثية. أول دافع هو الرغبة في إيجاد حل لمشكلة مجتمعية أو مؤسسية. وهذا مهم لأن البحث لا يكون دائمًا نظريًا فقط، بل قد يكون مرتبطًا بمشكلة واقعية تحتاج إلى فهم أو علاج.</a:t>
            </a:r>
          </a:p>
          <a:p>
            <a:pPr algn="r" rtl="1"/>
            <a:r>
              <a:rPr lang="ar-SA" sz="1200" dirty="0"/>
              <a:t>ثم وضح أن الحصول على درجة علمية مثل الماجستير أو الدكتوراه قد يكون دافعًا للبحث، لكنه لا يكفي وحده. يجب أن يتحول هذا الدافع إلى مشروع علمي له قيمة ومعنى ومساهمة واضحة.</a:t>
            </a:r>
          </a:p>
          <a:p>
            <a:pPr algn="r" rtl="1"/>
            <a:r>
              <a:rPr lang="ar-SA" sz="1200" dirty="0"/>
              <a:t>بعد ذلك تحدث عن توجهات المؤسسة أو الأولويات البحثية في المجال. أحيانًا يكون البحث مرتبطًا باهتمامات الجامعة، أو القطاع، أو المجتمع، أو السياسات الوطنية. ثم ناقش دافع الشك في نتائج البحوث السابقة، وهو دافع مهم جدًا؛ لأن الباحث قد يعيد اختبار علاقة أو نظرية في سياق جديد.</a:t>
            </a:r>
          </a:p>
          <a:p>
            <a:pPr algn="r" rtl="1"/>
            <a:r>
              <a:rPr lang="ar-SA" sz="1200" dirty="0"/>
              <a:t>أخيرًا، تحدث عن حب التعلم وكشف الحقائق وسد النقص في الإنتاج الفكري.</a:t>
            </a:r>
          </a:p>
          <a:p>
            <a:pPr algn="r" rtl="1"/>
            <a:r>
              <a:rPr lang="ar-SA" sz="1200" b="1" dirty="0"/>
              <a:t>الرسالة الأساسية: الدافع الجيد للبحث يجب أن يتحول إلى مشكلة واضحة ومبررة علميًا، وليس مجرد اهتمام عام.</a:t>
            </a:r>
          </a:p>
          <a:p>
            <a:pPr algn="r" rtl="1"/>
            <a:r>
              <a:rPr lang="ar-SA" sz="1200" b="1" dirty="0"/>
              <a:t>الانتقال للشريحة التالية: بعد أن عرفنا دوافع البحث، ننتقل إلى صفات الباحث العلمي القادر على تحويل الدافع إلى بحث منظم.</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صفات الباحث العلمي</a:t>
            </a:r>
          </a:p>
          <a:p>
            <a:pPr algn="r" rtl="1"/>
            <a:r>
              <a:rPr lang="ar-SA" sz="1200" dirty="0"/>
              <a:t>في هذه الشريحة نعرض الصفات الأساسية التي يجب أن يتحلى بها الباحث العلمي. ابدأ بتوضيح أن الباحث لا يحتاج فقط إلى معرفة نظرية، بل يحتاج أيضًا إلى مجموعة من المهارات والقيم التي تمكنه من إنتاج بحث موثوق.</a:t>
            </a:r>
          </a:p>
          <a:p>
            <a:pPr algn="r" rtl="1"/>
            <a:r>
              <a:rPr lang="ar-SA" sz="1200" dirty="0"/>
              <a:t>أول صفة هي القدرة على اختيار موضوع جديد ونقد الأفكار والبرهنة عليها. هذه الصفة مهمة لأن الباحث لا يكرر ما قاله الآخرون فقط، بل يحاول أن يضيف، أو يفسر، أو يعيد النظر في بعض النتائج.</a:t>
            </a:r>
          </a:p>
          <a:p>
            <a:pPr algn="r" rtl="1"/>
            <a:r>
              <a:rPr lang="ar-SA" sz="1200" dirty="0"/>
              <a:t>ثم تحدث عن المنهجية العلمية. الباحث الجيد يعرف أن لكل مشكلة منهجًا مناسبًا، ولا يختار المنهج بناءً على السهولة فقط، بل بناءً على السؤال البحثي وطبيعة البيانات المطلوبة.</a:t>
            </a:r>
          </a:p>
          <a:p>
            <a:pPr algn="r" rtl="1"/>
            <a:r>
              <a:rPr lang="ar-SA" sz="1200" dirty="0"/>
              <a:t>بعد ذلك وضح أهمية الفضول المعرفي، لأنه يدفع الباحث إلى متابعة المستجدات والقراءة المستمرة. ثم ركز على الأمانة في النقل والتوثيق، لأنها أساس النزاهة العلمية. وأخيرًا، اشرح الصدق في عرض البيانات والنتائج، حتى عندما لا تدعم النتائج توقعات الباحث.</a:t>
            </a:r>
          </a:p>
          <a:p>
            <a:pPr algn="r" rtl="1"/>
            <a:r>
              <a:rPr lang="ar-SA" sz="1200" b="1" dirty="0"/>
              <a:t>الرسالة الأساسية: الباحث الجيد يجمع بين المعرفة، والمنهجية، والفضول، والأمانة، والصدق العلمي.</a:t>
            </a:r>
          </a:p>
          <a:p>
            <a:pPr algn="r" rtl="1"/>
            <a:r>
              <a:rPr lang="ar-SA" sz="1200" b="1" dirty="0"/>
              <a:t>الانتقال للشريحة التالية: بعد هذه الصفات العامة، سننتقل إلى صفات الباحث في مستوى الدكتوراه تحديدًا.</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المشكلة والتساؤلات البحثية</a:t>
            </a:r>
          </a:p>
          <a:p>
            <a:pPr algn="r" rtl="1"/>
            <a:r>
              <a:rPr lang="ar-SA" sz="1200" dirty="0"/>
              <a:t>هذه الشريحة تفتح محورًا جديدًا في المحاضرة، وهو محور المشكلة والتساؤلات البحثية. ابدأ بتوضيح أن أي بحث قوي يبدأ من مشكلة واضحة، لأن المشكلة هي التي تحدد اتجاه الدراسة بالكامل.</a:t>
            </a:r>
          </a:p>
          <a:p>
            <a:pPr algn="r" rtl="1"/>
            <a:r>
              <a:rPr lang="ar-SA" sz="1200" dirty="0"/>
              <a:t>اشرح للطلبة أن الهدف من هذا الجزء هو تعلم كيفية تحويل الظاهرة العامة إلى مشكلة قابلة للبحث. فالظاهرة قد تكون واسعة مثل التحول الرقمي أو رضا العملاء أو الأداء المؤسسي، لكن البحث يحتاج إلى تحديد أدق: ما المشكلة تحديدًا؟ في أي سياق؟ ومن المتأثر بها؟</a:t>
            </a:r>
          </a:p>
          <a:p>
            <a:pPr algn="r" rtl="1"/>
            <a:r>
              <a:rPr lang="ar-SA" sz="1200" dirty="0"/>
              <a:t>ثم وضح أن المشكلة الجيدة تقود إلى أسئلة بحثية أو فروض واضحة، وهذه بدورها تقود إلى تحديد المتغيرات والمنهجية المناسبة. لذلك لا يمكن الفصل بين المشكلة والسؤال والمنهج والتحليل.</a:t>
            </a:r>
          </a:p>
          <a:p>
            <a:pPr algn="r" rtl="1"/>
            <a:r>
              <a:rPr lang="ar-SA" sz="1200" b="1" dirty="0"/>
              <a:t>الرسالة الأساسية: صياغة المشكلة ليست خطوة شكلية، بل هي نقطة الانطلاق التي تحدد جودة البحث كله.</a:t>
            </a:r>
          </a:p>
          <a:p>
            <a:pPr algn="r" rtl="1"/>
            <a:r>
              <a:rPr lang="ar-SA" sz="1200" b="1" dirty="0"/>
              <a:t>الانتقال للشريحة التالية: بعد هذا المدخل، ننتقل إلى شرح لماذا تُعد المشكلة جوهر البحث العلمي.</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المشكلة هي جوهر البحث العلمي</a:t>
            </a:r>
          </a:p>
          <a:p>
            <a:pPr algn="r" rtl="1"/>
            <a:r>
              <a:rPr lang="ar-SA" sz="1200" dirty="0"/>
              <a:t>في هذه الشريحة نؤكد أن المشكلة البحثية هي قلب البحث العلمي. ابدأ بتوضيح الفرق بين الموضوع والمشكلة. الموضوع قد يكون عامًا مثل الذكاء الاصطناعي في التعليم، أما المشكلة فهي فجوة محددة أو سؤال غير محسوم داخل هذا الموضوع.</a:t>
            </a:r>
          </a:p>
          <a:p>
            <a:pPr algn="r" rtl="1"/>
            <a:r>
              <a:rPr lang="ar-SA" sz="1200" dirty="0"/>
              <a:t>اشرح أن المشكلة الجيدة يجب أن تُشخّص بدقة. يجب أن نعرف حدودها، وسياقها، ومن يتأثر بها، وما أثر استمرارها دون حل. هذه الأسئلة تساعد الطالب على الانتقال من فكرة عامة إلى مشكلة قابلة للدراسة.</a:t>
            </a:r>
          </a:p>
          <a:p>
            <a:pPr algn="r" rtl="1"/>
            <a:r>
              <a:rPr lang="ar-SA" sz="1200" dirty="0"/>
              <a:t>ثم وضح أن المشكلة البحثية تقود إلى سؤال رئيسي وأسئلة فرعية، وهذه الأسئلة يجب أن تكون قابلة للدراسة من خلال بيانات أو أدلة. إذا كانت المشكلة ضعيفة أو عامة، فإن المنهجية والتحليل والنتائج ستكون أقل إقناعًا، مهما كان الأسلوب الإحصائي متقدمًا.</a:t>
            </a:r>
          </a:p>
          <a:p>
            <a:pPr algn="r" rtl="1"/>
            <a:r>
              <a:rPr lang="ar-SA" sz="1200" b="1" dirty="0"/>
              <a:t>الرسالة الأساسية: قوة البحث تبدأ من قوة المشكلة البحثية ووضوحها.</a:t>
            </a:r>
          </a:p>
          <a:p>
            <a:pPr algn="r" rtl="1"/>
            <a:r>
              <a:rPr lang="ar-SA" sz="1200" b="1" dirty="0"/>
              <a:t>الانتقال للشريحة التالية: بعد ذلك ننتقل إلى فكرة أن البحث العلمي عملية دورية تتطور فيها المشكلة والسؤال والمنهج مع التقدم في القراءة والتحليل.</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البحث العلمي عملية دورية</a:t>
            </a:r>
          </a:p>
          <a:p>
            <a:pPr algn="r" rtl="1"/>
            <a:r>
              <a:rPr lang="ar-SA" sz="1200" dirty="0"/>
              <a:t>في هذه الشريحة نوضح أن البحث العلمي لا يسير في خط مستقيم، بل هو عملية دورية وتكرارية. قد يبدأ الباحث بفكرة أولية، ثم يقرأ الأدبيات، ثم يكتشف أن السؤال يحتاج إلى تضييق، أو أن المتغيرات تحتاج إلى تعديل، أو أن المنهج غير مناسب.</a:t>
            </a:r>
          </a:p>
          <a:p>
            <a:pPr algn="r" rtl="1"/>
            <a:r>
              <a:rPr lang="ar-SA" sz="1200" dirty="0"/>
              <a:t>اشرح للطلبة أن هذه الدورية ليست ضعفًا، بل علامة نضج بحثي. الباحث القوي لا يتمسك بفكرة أولية إذا كشفت الأدبيات أو البيانات أن الفكرة تحتاج إلى إعادة صياغة.</a:t>
            </a:r>
          </a:p>
          <a:p>
            <a:pPr algn="r" rtl="1"/>
            <a:r>
              <a:rPr lang="ar-SA" sz="1200" dirty="0"/>
              <a:t>لكن يجب التأكيد أن أي تعديل في البحث يجب أن يكون مبررًا وموثقًا. لا يصح تغيير السؤال أو المنهج بشكل عشوائي، بل يجب أن يكون التغيير نتيجة قراءة أو تحليل أو قيود واقعية واضحة.</a:t>
            </a:r>
          </a:p>
          <a:p>
            <a:pPr algn="r" rtl="1"/>
            <a:r>
              <a:rPr lang="ar-SA" sz="1200" b="1" dirty="0"/>
              <a:t>الرسالة الأساسية: البحث العلمي يتطور تدريجيًا، لكن التطوير يجب أن يكون منظمًا ومبررًا.</a:t>
            </a:r>
          </a:p>
          <a:p>
            <a:pPr algn="r" rtl="1"/>
            <a:r>
              <a:rPr lang="ar-SA" sz="1200" b="1" dirty="0"/>
              <a:t>الانتقال للشريحة التالية: بعد فهم طبيعة البحث كعملية دورية، ننتقل إلى مصادر المشكلات البحثية.</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مصادر المشكلات البحثية</a:t>
            </a:r>
          </a:p>
          <a:p>
            <a:pPr algn="r" rtl="1"/>
            <a:r>
              <a:rPr lang="ar-SA" sz="1200" dirty="0"/>
              <a:t>في هذه الشريحة نعرض مصادر يمكن أن تساعد الباحث في الوصول إلى مشكلة بحثية مناسبة. أول مصدر هو الخبرة الشخصية أو المهنية. قد يلاحظ الباحث مشكلة في مؤسسة أو قطاع أو مجتمع، لكن يجب تحويل هذه الملاحظة إلى مشكلة مدعومة بالأدبيات.</a:t>
            </a:r>
          </a:p>
          <a:p>
            <a:pPr algn="r" rtl="1"/>
            <a:r>
              <a:rPr lang="ar-SA" sz="1200" dirty="0"/>
              <a:t>ثم انتقل إلى القراءة الناقدة للكتب والدوريات والنظريات. القراءة ليست فقط لجمع المعلومات، بل لاكتشاف التناقضات، والحدود، والأسئلة غير المجابة.</a:t>
            </a:r>
          </a:p>
          <a:p>
            <a:pPr algn="r" rtl="1"/>
            <a:r>
              <a:rPr lang="ar-SA" sz="1200" dirty="0"/>
              <a:t>بعد ذلك تحدث عن الدراسات السابقة وما تتضمنه من توصيات للبحوث المستقبلية. هذه التوصيات قد تكون بداية جيدة، لكن لا بد من تقييمها من حيث الأهمية والجدوى.</a:t>
            </a:r>
          </a:p>
          <a:p>
            <a:pPr algn="r" rtl="1"/>
            <a:r>
              <a:rPr lang="ar-SA" sz="1200" dirty="0"/>
              <a:t>كما يمكن أن تأتي المشكلات من قضايا المجتمع مثل البطالة، التضخم، التحول الرقمي، أو تحديات التعليم. ويمكن أيضًا الاستفادة من نصائح الخبراء والمؤتمرات واهتمامات الباحث العلمية.</a:t>
            </a:r>
          </a:p>
          <a:p>
            <a:pPr algn="r" rtl="1"/>
            <a:r>
              <a:rPr lang="ar-SA" sz="1200" b="1" dirty="0"/>
              <a:t>الرسالة الأساسية: مصادر المشكلات متعددة، لكن المشكلة البحثية الجيدة تحتاج إلى توثيق، وتحديد، وربط بالأدبيات.</a:t>
            </a:r>
          </a:p>
          <a:p>
            <a:pPr algn="r" rtl="1"/>
            <a:r>
              <a:rPr lang="ar-SA" sz="1200" b="1" dirty="0"/>
              <a:t>الانتقال للشريحة التالية: بعد معرفة المصادر، ننتقل إلى كيفية تحديد مشكلة البحث الأساسية.</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تحديد مشكلة البحث الأساسية</a:t>
            </a:r>
          </a:p>
          <a:p>
            <a:pPr algn="r" rtl="1"/>
            <a:r>
              <a:rPr lang="ar-SA" sz="1200" dirty="0"/>
              <a:t>في هذه الشريحة نوضح أن اختيار المشكلة البحثية يجب أن يتجاوز الاهتمام الذاتي أو الفضول العام. المشكلة الجيدة يجب أن تحمل مساهمة علمية أو تطبيقية واضحة.</a:t>
            </a:r>
          </a:p>
          <a:p>
            <a:pPr algn="r" rtl="1"/>
            <a:r>
              <a:rPr lang="ar-SA" sz="1200" dirty="0"/>
              <a:t>اشرح للطلبة أن المشكلة البحثية يجب أن تتناول سؤالًا مهمًا، وأن تكون الإجابة عنه مؤثرة. بمعنى أن البحث يجب أن يضيف شيئًا للفهم العلمي، أو يقدم فائدة عملية، أو يفتح مسارًا لدراسات لاحقة.</a:t>
            </a:r>
          </a:p>
          <a:p>
            <a:pPr algn="r" rtl="1"/>
            <a:r>
              <a:rPr lang="ar-SA" sz="1200" dirty="0"/>
              <a:t>ثم وضح أن تطوير حدود المعرفة قد يحدث بطرق مختلفة: من خلال طريقة تفكير جديدة، أو تطبيق نظرية في سياق جديد، أو اقتراح تطبيقات عملية، أو تمهيد الطريق لبحوث مستقبلية.</a:t>
            </a:r>
          </a:p>
          <a:p>
            <a:pPr algn="r" rtl="1"/>
            <a:r>
              <a:rPr lang="ar-SA" sz="1200" dirty="0"/>
              <a:t>في الوقت نفسه، يجب الموازنة بين الأهمية والجدوى. فقد تكون المشكلة مهمة جدًا، لكنها غير قابلة للدراسة بسبب صعوبة الوصول إلى البيانات أو ضيق الوقت أو محدودية الموارد.</a:t>
            </a:r>
          </a:p>
          <a:p>
            <a:pPr algn="r" rtl="1"/>
            <a:r>
              <a:rPr lang="ar-SA" sz="1200" b="1" dirty="0"/>
              <a:t>الرسالة الأساسية: المشكلة الأساسية يجب أن تكون مهمة، قابلة للدراسة، ومؤهلة لإنتاج مساهمة واضحة.</a:t>
            </a:r>
          </a:p>
          <a:p>
            <a:pPr algn="r" rtl="1"/>
            <a:r>
              <a:rPr lang="ar-SA" sz="1200" b="1" dirty="0"/>
              <a:t>الانتقال للشريحة التالية: بعد تحديد المشكلة الأساسية، ننتقل إلى تقسيمها إلى أسئلة فرعية قابلة للدراسة.</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تقسيم المشكلة إلى أسئلة فرعية</a:t>
            </a:r>
          </a:p>
          <a:p>
            <a:pPr algn="r" rtl="1"/>
            <a:r>
              <a:rPr lang="ar-SA" sz="1200" dirty="0"/>
              <a:t>في هذه الشريحة نشرح أن معظم المشكلات البحثية تكون واسعة ولا يمكن التعامل معها بسؤال واحد فقط. لذلك يحتاج الباحث إلى تقسيم المشكلة إلى أسئلة فرعية تساعد على تحليلها بطريقة منظمة.</a:t>
            </a:r>
          </a:p>
          <a:p>
            <a:pPr algn="r" rtl="1"/>
            <a:r>
              <a:rPr lang="ar-SA" sz="1200" dirty="0"/>
              <a:t>وضح أن الأسئلة الفرعية يجب أن تكون محددة وقابلة للبحث، أي يمكن الإجابة عنها باستخدام بيانات أو أدلة. كما يجب أن تكون مرتبطة بتفسير البيانات، فلا تكون أسئلة جانبية لا تخدم المشكلة الأساسية.</a:t>
            </a:r>
          </a:p>
          <a:p>
            <a:pPr algn="r" rtl="1"/>
            <a:r>
              <a:rPr lang="ar-SA" sz="1200" dirty="0"/>
              <a:t>اشرح كذلك أن كل سؤال فرعي يجب أن يضيف إلى فهم المشكلة، لا أن يشتت البحث. كثرة الأسئلة قد تجعل الدراسة سطحية، بينما الأسئلة القليلة والمركزة تساعد على العمق والتحليل.</a:t>
            </a:r>
          </a:p>
          <a:p>
            <a:pPr algn="r" rtl="1"/>
            <a:r>
              <a:rPr lang="ar-SA" sz="1200" b="1" dirty="0"/>
              <a:t>الرسالة الأساسية: الأسئلة الفرعية الجيدة تجعل المشكلة الكبيرة قابلة للدراسة دون أن تفقد تركيزها.</a:t>
            </a:r>
          </a:p>
          <a:p>
            <a:pPr algn="r" rtl="1"/>
            <a:r>
              <a:rPr lang="ar-SA" sz="1200" b="1" dirty="0"/>
              <a:t>الانتقال للشريحة التالية: بعد ذلك ننتقل إلى مواصفات المشكلة الجيدة التي تستحق البحث.</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مواصفات المشكلة الجيدة</a:t>
            </a:r>
          </a:p>
          <a:p>
            <a:pPr algn="r" rtl="1"/>
            <a:r>
              <a:rPr lang="ar-SA" sz="1200" dirty="0"/>
              <a:t>في هذه الشريحة نعرض مجموعة من المعايير التي تساعد الطالب على تقييم جودة المشكلة البحثية. أول معيار هو القيمة العلمية، أي أن تمثل المشكلة إضافة في مجال التخصص، وليس مجرد تكرار لموضوع تمت دراسته كثيرًا دون مبرر جديد.</a:t>
            </a:r>
          </a:p>
          <a:p>
            <a:pPr algn="r" rtl="1"/>
            <a:r>
              <a:rPr lang="ar-SA" sz="1200" dirty="0"/>
              <a:t>ثم وضح أن المشكلة الجيدة يجب أن تقدم فائدة علمية أو تطبيقية. فالدراسة قد تساعد في تطوير نظرية، أو تحسين ممارسة، أو دعم قرار مؤسسي أو مجتمعي.</a:t>
            </a:r>
          </a:p>
          <a:p>
            <a:pPr algn="r" rtl="1"/>
            <a:r>
              <a:rPr lang="ar-SA" sz="1200" dirty="0"/>
              <a:t>بعد ذلك تحدث عن قابلية البحث. يجب أن تتوفر المعلومات والبيانات والتسهيلات التي يحتاجها الباحث. فإذا كانت البيانات غير متاحة أو المجتمع غير قابل للوصول، فقد تصبح المشكلة غير مناسبة رغم أهميتها.</a:t>
            </a:r>
          </a:p>
          <a:p>
            <a:pPr algn="r" rtl="1"/>
            <a:r>
              <a:rPr lang="ar-SA" sz="1200" dirty="0"/>
              <a:t>كما يجب أن تكون المشكلة ممتدة الأثر، أي أن أثرها قائم أو متوقع استمراره. وأخيرًا، يجب أن تكون حديثة ومعاصرة وغير منقولة أو متكررة دون مبرر.</a:t>
            </a:r>
          </a:p>
          <a:p>
            <a:pPr algn="r" rtl="1"/>
            <a:r>
              <a:rPr lang="ar-SA" sz="1200" b="1" dirty="0"/>
              <a:t>الرسالة الأساسية: المشكلة الجيدة تجمع بين القيمة، الفائدة، القابلية، الحداثة، والأثر المستمر.</a:t>
            </a:r>
          </a:p>
          <a:p>
            <a:pPr algn="r" rtl="1"/>
            <a:r>
              <a:rPr lang="ar-SA" sz="1200" b="1" dirty="0"/>
              <a:t>الانتقال للشريحة التالية: بعد هذه المواصفات، نكمل مواصفات إضافية تساعد في ضبط المشكلة بدقة أكبر.</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صياغة مشكلة البحث</a:t>
            </a:r>
          </a:p>
          <a:p>
            <a:pPr algn="r" rtl="1"/>
            <a:r>
              <a:rPr lang="ar-SA" sz="1200" dirty="0"/>
              <a:t>في هذه الشريحة نوضح أن صياغة المشكلة هي الخطوة التي تحول الفكرة أو الظاهرة إلى قالب بحثي واضح. الصياغة الدقيقة تساعد الباحث على تحديد حدود الدراسة، وتسهّل اختيار المنهج والأدوات.</a:t>
            </a:r>
          </a:p>
          <a:p>
            <a:pPr algn="r" rtl="1"/>
            <a:r>
              <a:rPr lang="ar-SA" sz="1200" dirty="0"/>
              <a:t>اشرح أن المشكلة قد تصاغ على هيئة سؤال عندما تكون معالمها واضحة، مثل: إلى أي مدى يؤثر التحول الرقمي في الميزة التنافسية؟ ويمكن أن يتفرع من هذا السؤال أسئلة فرعية.</a:t>
            </a:r>
          </a:p>
          <a:p>
            <a:pPr algn="r" rtl="1"/>
            <a:r>
              <a:rPr lang="ar-SA" sz="1200" dirty="0"/>
              <a:t>أما الصياغة اللفظية التقديرية فتستخدم عندما يكون الموضوع بحاجة إلى استكشاف أولي، أو عندما يحتاج الباحث إلى جمع معلومات أعمق قبل تحويله إلى سؤال محدد.</a:t>
            </a:r>
          </a:p>
          <a:p>
            <a:pPr algn="r" rtl="1"/>
            <a:r>
              <a:rPr lang="ar-SA" sz="1200" dirty="0"/>
              <a:t>وأكد أن السؤال البحثي الجيد يوضح المتغيرات، والسياق، والعينة، والحدود الزمنية أو المكانية قدر الإمكان. كلما كان السؤال أوضح، كان التصميم البحثي أكثر تماسكًا.</a:t>
            </a:r>
          </a:p>
          <a:p>
            <a:pPr algn="r" rtl="1"/>
            <a:r>
              <a:rPr lang="ar-SA" sz="1200" b="1" dirty="0"/>
              <a:t>الرسالة الأساسية: صياغة المشكلة تحدد اتجاه البحث وتربط بين الفكرة والمنهج والبيانات.</a:t>
            </a:r>
          </a:p>
          <a:p>
            <a:pPr algn="r" rtl="1"/>
            <a:r>
              <a:rPr lang="ar-SA" sz="1200" b="1" dirty="0"/>
              <a:t>الانتقال للشريحة التالية: بعد صياغة المشكلة، نحتاج إلى فهم أنواع المتغيرات لأنها أساس النموذج المفاهيمي.</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أنواع المتغيرات</a:t>
            </a:r>
          </a:p>
          <a:p>
            <a:pPr algn="r" rtl="1"/>
            <a:r>
              <a:rPr lang="ar-SA" sz="1200" dirty="0"/>
              <a:t>في هذه الشريحة نوضح أنواع المتغيرات التي يستخدمها الباحث عند بناء النموذج البحثي. ابدأ بالمتغير المستقل، وهو السبب أو المؤثر المحتمل الذي يدرسه الباحث. ثم انتقل إلى المتغير التابع، وهو النتيجة أو المخرج الذي يتوقع أن يتأثر بالمتغير المستقل.</a:t>
            </a:r>
          </a:p>
          <a:p>
            <a:pPr algn="r" rtl="1"/>
            <a:r>
              <a:rPr lang="ar-SA" sz="1200" dirty="0"/>
              <a:t>بعد ذلك اشرح المتغير الوسيط. الوسيط يساعدنا على فهم كيف ولماذا يحدث التأثير. مثلًا، قد يؤثر التحول الرقمي في الأداء من خلال تحسين كفاءة العمليات؛ هنا تكون كفاءة العمليات متغيرًا وسيطًا.</a:t>
            </a:r>
          </a:p>
          <a:p>
            <a:pPr algn="r" rtl="1"/>
            <a:r>
              <a:rPr lang="ar-SA" sz="1200" dirty="0"/>
              <a:t>ثم وضح المتغير المعدل، وهو الذي يغير قوة أو اتجاه العلاقة بين المتغير المستقل والتابع. مثلًا، قد يكون أثر التدريب على الأداء أقوى لدى الموظفين الجدد منه لدى ذوي الخبرة.</a:t>
            </a:r>
          </a:p>
          <a:p>
            <a:pPr algn="r" rtl="1"/>
            <a:r>
              <a:rPr lang="ar-SA" sz="1200" dirty="0"/>
              <a:t>أما المتغيرات الضابطة فهي عوامل قد تؤثر في النتيجة، ويحتاج الباحث إلى التحكم فيها حتى لا تختلط النتائج بتأثيرات خارجية.</a:t>
            </a:r>
          </a:p>
          <a:p>
            <a:pPr algn="r" rtl="1"/>
            <a:r>
              <a:rPr lang="ar-SA" sz="1200" b="1" dirty="0"/>
              <a:t>الرسالة الأساسية: فهم أنواع المتغيرات يساعد الطالب على بناء نموذج بحثي واضح ومنطقي.</a:t>
            </a:r>
          </a:p>
          <a:p>
            <a:pPr algn="r" rtl="1"/>
            <a:r>
              <a:rPr lang="ar-SA" sz="1200" b="1" dirty="0"/>
              <a:t>الانتقال للشريحة التالية: بعد فهم المتغيرات، ننتقل إلى تطبيق عملي على المشكلة والمتغيرات.</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تطبيق عملي على المشكلة والمتغيرات</a:t>
            </a:r>
          </a:p>
          <a:p>
            <a:pPr algn="r" rtl="1"/>
            <a:r>
              <a:rPr lang="ar-SA" sz="1200" dirty="0"/>
              <a:t>في هذه الشريحة نحول ما سبق إلى تمرين عملي. اطلب من الطالب اختيار مقالة حديثة في تخصصه، ثم استخراج مشكلة الدراسة كما وردت في المقالة، أو إعادة صياغتها إذا كانت غير واضحة.</a:t>
            </a:r>
          </a:p>
          <a:p>
            <a:pPr algn="r" rtl="1"/>
            <a:r>
              <a:rPr lang="ar-SA" sz="1200" dirty="0"/>
              <a:t>بعد ذلك يجب على الطالب كتابة سؤال بحث رئيسي أكثر دقة في سطر واحد. الهدف هنا أن يتعلم الطالب تحويل الفكرة العامة إلى سؤال واضح ومحدد.</a:t>
            </a:r>
          </a:p>
          <a:p>
            <a:pPr algn="r" rtl="1"/>
            <a:r>
              <a:rPr lang="ar-SA" sz="1200" dirty="0"/>
              <a:t>ثم يحدد الطالب سؤالين إلى أربعة أسئلة فرعية، ويربطها بالمتغيرات الأساسية. هذه الخطوة تساعده على رؤية العلاقة بين المشكلة والأسئلة والمتغيرات.</a:t>
            </a:r>
          </a:p>
          <a:p>
            <a:pPr algn="r" rtl="1"/>
            <a:r>
              <a:rPr lang="ar-SA" sz="1200" dirty="0"/>
              <a:t>يمكن استخدام الذكاء الاصطناعي لمساعدة التنظيم، مثل اقتراح جدول أو ترتيب أولي للأفكار، لكن يجب التحقق من كل نقطة بالرجوع إلى النص الأصلي للمقالة.</a:t>
            </a:r>
          </a:p>
          <a:p>
            <a:pPr algn="r" rtl="1"/>
            <a:r>
              <a:rPr lang="ar-SA" sz="1200" b="1" dirty="0"/>
              <a:t>الرسالة الأساسية: التطبيق العملي يساعد الطالب على تحويل المفاهيم النظرية إلى مهارة بحثية قابلة للاستخدام.</a:t>
            </a:r>
          </a:p>
          <a:p>
            <a:pPr algn="r" rtl="1"/>
            <a:r>
              <a:rPr lang="ar-SA" sz="1200" b="1" dirty="0"/>
              <a:t>الانتقال للشريحة التالية: بعد هذا التطبيق، ننتقل إلى مثال كامل يوضح كيف نحدد عناصر الدراسة.</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مثال تطبيقي كامل: تحديد عناصر الدراسة</a:t>
            </a:r>
          </a:p>
          <a:p>
            <a:pPr algn="r" rtl="1"/>
            <a:r>
              <a:rPr lang="ar-SA" sz="1200" dirty="0"/>
              <a:t>في هذه الشريحة نقدم مثالًا تطبيقيًا يساعد الطالب على رؤية العلاقة بين العنوان والمشكلة والفجوة والمتغيرات. العنوان الافتراضي هو: أثر التحول الرقمي على الميزة التنافسية في الشركات الصغيرة والمتوسطة.</a:t>
            </a:r>
          </a:p>
          <a:p>
            <a:pPr algn="r" rtl="1"/>
            <a:r>
              <a:rPr lang="ar-SA" sz="1200" dirty="0"/>
              <a:t>ابدأ بتوضيح أن العنوان يحتوي على ثلاثة عناصر مهمة: المتغير المستقل وهو التحول الرقمي، والمتغير التابع وهو الميزة التنافسية، والسياق وهو الشركات الصغيرة والمتوسطة. هذا يوضح للطالب كيف يمكن للعنوان الجيد أن يكشف حدود الدراسة واتجاهها.</a:t>
            </a:r>
          </a:p>
          <a:p>
            <a:pPr algn="r" rtl="1"/>
            <a:r>
              <a:rPr lang="ar-SA" sz="1200" dirty="0"/>
              <a:t>بعد ذلك اشرح المشكلة: ليست المشكلة مجرد أن الشركات تستخدم أدوات رقمية، بل السؤال الأعمق هو كيف تتحول هذه الأدوات إلى قيمة تنافسية حقيقية. هنا يظهر الفرق بين الاستخدام التقني السطحي وبين القيمة الاستراتيجية.</a:t>
            </a:r>
          </a:p>
          <a:p>
            <a:pPr algn="r" rtl="1"/>
            <a:r>
              <a:rPr lang="ar-SA" sz="1200" dirty="0"/>
              <a:t>ثم وضح الفجوة: قلة الدراسات التي تختبر دور القدرات الابتكارية كمتغير وسيط في سياق محلي أو إقليمي. وأخيرًا، بين المتغيرات: التحول الرقمي كمتغير مستقل، القدرات الابتكارية كوسيط، الميزة التنافسية كمتغير تابع، مع متغيرات ضابطة مثل حجم الشركة وعمرها والقطاع.</a:t>
            </a:r>
          </a:p>
          <a:p>
            <a:pPr algn="r" rtl="1"/>
            <a:r>
              <a:rPr lang="ar-SA" sz="1200" b="1" dirty="0"/>
              <a:t>الرسالة الأساسية: المثال يوضح كيف تتحول فكرة عامة إلى نموذج بحثي واضح يحتوي على مشكلة، فجوة، ومتغيرات محددة.</a:t>
            </a:r>
          </a:p>
          <a:p>
            <a:pPr algn="r" rtl="1"/>
            <a:r>
              <a:rPr lang="ar-SA" sz="1200" b="1" dirty="0"/>
              <a:t>الانتقال للشريحة التالية: بعد تحديد عناصر الدراسة، ننتقل إلى كيفية نقد هذا المثال واقتراح تحسينات عليه.</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مثال تطبيقي كامل: النقد والتحسين</a:t>
            </a:r>
          </a:p>
          <a:p>
            <a:pPr algn="r" rtl="1"/>
            <a:r>
              <a:rPr lang="ar-SA" sz="1200" dirty="0"/>
              <a:t>في هذه الشريحة نكمل المثال السابق من خلال تطبيق التفكير النقدي. ابدأ بتوضيح أن النقد لا يعني رفض الدراسة، بل يعني تحديد نقاط القوة والضعف وتقديم تحسينات ممكنة.</a:t>
            </a:r>
          </a:p>
          <a:p>
            <a:pPr algn="r" rtl="1"/>
            <a:r>
              <a:rPr lang="ar-SA" sz="1200" dirty="0"/>
              <a:t>أول نقطة قوة محتملة هي وضوح العلاقة بين التحول الرقمي والميزة التنافسية، وربطها بسياق تطبيقي مهم مثل الشركات الصغيرة والمتوسطة. هذه نقطة جيدة لأنها تجعل الموضوع ذا قيمة علمية وعملية.</a:t>
            </a:r>
          </a:p>
          <a:p>
            <a:pPr algn="r" rtl="1"/>
            <a:r>
              <a:rPr lang="ar-SA" sz="1200" dirty="0"/>
              <a:t>ثم انتقل إلى نقطة ضعف محتملة، وهي الاعتماد على عينة ملائمة فقط. اشرح للطلاب أن العينة الملائمة قد تكون سهلة الوصول، لكنها قد تحد من إمكانية تعميم النتائج. هنا يجب أن يربط الطالب بين ضعف العينة وأثره على النتائج.</a:t>
            </a:r>
          </a:p>
          <a:p>
            <a:pPr algn="r" rtl="1"/>
            <a:r>
              <a:rPr lang="ar-SA" sz="1200" dirty="0"/>
              <a:t>ثم وضح أن هذا الضعف قد يجعل نتائج الدراسة تعكس خصائص العينة أكثر مما تعكس واقع المجتمع محل الدراسة. ومن هنا يأتي التحسين المقترح: استخدام عينة طبقية أو مبررة، وتوضيح خصائص المجتمع ومعايير الاختيار وحدود التعميم.</a:t>
            </a:r>
          </a:p>
          <a:p>
            <a:pPr algn="r" rtl="1"/>
            <a:r>
              <a:rPr lang="ar-SA" sz="1200" dirty="0"/>
              <a:t>كما يمكن تحسين الدراسة بربط الفروض بنظرية واضحة، وتوثيق أداة القياس، وتوضيح الصدق والثبات.</a:t>
            </a:r>
          </a:p>
          <a:p>
            <a:pPr algn="r" rtl="1"/>
            <a:r>
              <a:rPr lang="ar-SA" sz="1200" b="1" dirty="0"/>
              <a:t>الرسالة الأساسية: النقد الجيد يحدد قوة، وضعفًا، وأثرًا، ثم يقترح تحسينًا عمليًا ومبررًا.</a:t>
            </a:r>
          </a:p>
          <a:p>
            <a:pPr algn="r" rtl="1"/>
            <a:r>
              <a:rPr lang="ar-SA" sz="1200" b="1" dirty="0"/>
              <a:t>الانتقال للشريحة التالية: بعد المثال التطبيقي، ننتقل إلى محور مراجعة الأدبيات والدراسات السابقة.</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مراجعة الأدبيات والدراسات السابقة</a:t>
            </a:r>
          </a:p>
          <a:p>
            <a:pPr algn="r" rtl="1"/>
            <a:r>
              <a:rPr lang="ar-SA" sz="1200" dirty="0"/>
              <a:t>هذه الشريحة تفتح محور مراجعة الأدبيات. ابدأ بتوضيح أن مراجعة الأدبيات ليست مجرد جمع مصادر أو تلخيص مقالات، بل هي عملية بناء حجة علمية تقود إلى الفجوة البحثية.</a:t>
            </a:r>
          </a:p>
          <a:p>
            <a:pPr algn="r" rtl="1"/>
            <a:r>
              <a:rPr lang="ar-SA" sz="1200" dirty="0"/>
              <a:t>اشرح أن الطالب يجب أن ينتقل من التلخيص إلى التركيب المعرفي. التلخيص يذكر ماذا قالت كل دراسة، أما التركيب فيربط بين الدراسات ويكشف الأنماط والتناقضات والفجوات.</a:t>
            </a:r>
          </a:p>
          <a:p>
            <a:pPr algn="r" rtl="1"/>
            <a:r>
              <a:rPr lang="ar-SA" sz="1200" dirty="0"/>
              <a:t>وضح أن مراجعة الأدبيات القوية تساعد الطالب على فهم ما الذي نعرفه بالفعل، وما الذي لا نعرفه بعد، وما المكان المناسب لدراسته داخل هذا البناء المعرفي.</a:t>
            </a:r>
          </a:p>
          <a:p>
            <a:pPr algn="r" rtl="1"/>
            <a:r>
              <a:rPr lang="ar-SA" sz="1200" b="1" dirty="0"/>
              <a:t>الرسالة الأساسية: مراجعة الأدبيات هي أداة لبناء الفجوة والحجة العلمية، وليست قائمة مصادر فقط.</a:t>
            </a:r>
          </a:p>
          <a:p>
            <a:pPr algn="r" rtl="1"/>
            <a:r>
              <a:rPr lang="ar-SA" sz="1200" b="1" dirty="0"/>
              <a:t>الانتقال للشريحة التالية: بعد هذا التمهيد، ننتقل إلى محاور مراجعة الأدبيات التي سنركز عليها.</a:t>
            </a:r>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lnSpc>
                <a:spcPct val="200000"/>
              </a:lnSpc>
            </a:pPr>
            <a:r>
              <a:rPr lang="ar-SA" sz="1200" b="1" dirty="0"/>
              <a:t>شرح الشريحة: محاور مراجعة الأدبيات</a:t>
            </a:r>
          </a:p>
          <a:p>
            <a:pPr algn="r" rtl="1">
              <a:lnSpc>
                <a:spcPct val="200000"/>
              </a:lnSpc>
            </a:pPr>
            <a:r>
              <a:rPr lang="ar-SA" sz="1200" dirty="0"/>
              <a:t>في هذه الشريحة نعرض الخريطة العامة لمحور مراجعة الأدبيات. ابدأ ببيان أن الطالب يحتاج أولًا إلى معرفة أهداف مراجعة الأدبيات وفوائدها، حتى لا يتعامل معها كجزء شكلي في البحث.</a:t>
            </a:r>
          </a:p>
          <a:p>
            <a:pPr algn="r" rtl="1">
              <a:lnSpc>
                <a:spcPct val="200000"/>
              </a:lnSpc>
            </a:pPr>
            <a:r>
              <a:rPr lang="ar-SA" sz="1200" dirty="0"/>
              <a:t>ثم تحدث عن معايير ترتيب الدراسات السابقة، لأن ترتيب الأدبيات يؤثر في وضوح الحجة العلمية. قد يكون الترتيب زمنيًا، أو موضوعيًا، أو قائمًا على الجدل النظري، أو منهجيًا.</a:t>
            </a:r>
          </a:p>
          <a:p>
            <a:pPr algn="r" rtl="1">
              <a:lnSpc>
                <a:spcPct val="200000"/>
              </a:lnSpc>
            </a:pPr>
            <a:r>
              <a:rPr lang="ar-SA" sz="1200" dirty="0"/>
              <a:t>بعد ذلك وضح أهمية تجميع الدراسات وتقييمها واختيارها بطريقة منظمة، بدل الاعتماد على البحث العشوائي. كما يجب استخدام قواعد البيانات والأدوات الرقمية بطريقة واعية.</a:t>
            </a:r>
          </a:p>
          <a:p>
            <a:pPr algn="r" rtl="1">
              <a:lnSpc>
                <a:spcPct val="200000"/>
              </a:lnSpc>
            </a:pPr>
            <a:r>
              <a:rPr lang="ar-SA" sz="1200" dirty="0"/>
              <a:t>أخيرًا، ستتناول المحاضرة كيفية كتابة مراجعة واضحة ومتماسكة تقود القارئ إلى الفجوة البحثية.</a:t>
            </a:r>
          </a:p>
          <a:p>
            <a:pPr algn="r" rtl="1">
              <a:lnSpc>
                <a:spcPct val="200000"/>
              </a:lnSpc>
            </a:pPr>
            <a:r>
              <a:rPr lang="ar-SA" sz="1200" b="1" dirty="0"/>
              <a:t>الرسالة الأساسية: مراجعة الأدبيات تحتاج إلى خطة، اختيار منهجي، وتنظيم واضح يقود إلى الفجوة.</a:t>
            </a:r>
          </a:p>
          <a:p>
            <a:pPr algn="r" rtl="1">
              <a:lnSpc>
                <a:spcPct val="200000"/>
              </a:lnSpc>
            </a:pPr>
            <a:r>
              <a:rPr lang="ar-SA" sz="1200" b="1" dirty="0"/>
              <a:t>الانتقال للشريحة التالية: بعد عرض المحاور، نبدأ بفهم دور مراجعة الأدبيات.</a:t>
            </a:r>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فهم دور مراجعة الأدبيات</a:t>
            </a:r>
          </a:p>
          <a:p>
            <a:pPr algn="r" rtl="1"/>
            <a:r>
              <a:rPr lang="ar-SA" sz="1200" dirty="0"/>
              <a:t>في هذه الشريحة نشرح الدور الحقيقي لمراجعة الأدبيات. ابدأ بتوضيح أن مراجعة الأدبيات هي استعراض منظم للدراسات السابقة، مثل الأبحاث والرسائل والتقارير، لكنها ليست مجرد تلخيص لها.</a:t>
            </a:r>
          </a:p>
          <a:p>
            <a:pPr algn="r" rtl="1"/>
            <a:r>
              <a:rPr lang="ar-SA" sz="1200" dirty="0"/>
              <a:t>مهمة الباحث هي استخلاص المعرفة وبناء موقف علمي. بمعنى أنه يحدد ما الذي اتفقت عليه الدراسات، وما الذي اختلفت فيه، وما الحدود أو الفجوات التي ما زالت قائمة.</a:t>
            </a:r>
          </a:p>
          <a:p>
            <a:pPr algn="r" rtl="1"/>
            <a:r>
              <a:rPr lang="ar-SA" sz="1200" dirty="0"/>
              <a:t>اشرح أن القراءة الواعية تساعد الباحث على معالجة مشكلة البحث بشكل أفضل؛ لأنه لا يبدأ من الصفر، بل يبني على معرفة متراكمة.</a:t>
            </a:r>
          </a:p>
          <a:p>
            <a:pPr algn="r" rtl="1"/>
            <a:r>
              <a:rPr lang="ar-SA" sz="1200" dirty="0"/>
              <a:t>وفي النهاية، يجب أن تخرج المراجعة القوية بأنماط، وتناقضات، وفجوات، واتجاهات بحثية واضحة.</a:t>
            </a:r>
          </a:p>
          <a:p>
            <a:pPr algn="r" rtl="1"/>
            <a:r>
              <a:rPr lang="ar-SA" sz="1200" b="1" dirty="0"/>
              <a:t>الرسالة الأساسية: مراجعة الأدبيات الجيدة تحول الدراسات السابقة إلى حجة بحثية تقود إلى المشكلة والفجوة.</a:t>
            </a:r>
          </a:p>
          <a:p>
            <a:pPr algn="r" rtl="1"/>
            <a:r>
              <a:rPr lang="ar-SA" sz="1200" b="1" dirty="0"/>
              <a:t>الانتقال للشريحة التالية: بعد فهم الدور، ننتقل إلى أهداف مراجعة الأدبيات.</a:t>
            </a:r>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أهداف مراجعة الأدبيات</a:t>
            </a:r>
          </a:p>
          <a:p>
            <a:pPr algn="r" rtl="1"/>
            <a:r>
              <a:rPr lang="ar-SA" sz="1200" dirty="0"/>
              <a:t>في هذه الشريحة نشرح الأهداف الأساسية لمراجعة الأدبيات. أول هدف هو التأكد مما إذا كان باحث آخر قد أجاب بالفعل عن سؤال البحث. هذا يساعد الطالب على تجنب التكرار غير المبرر.</a:t>
            </a:r>
          </a:p>
          <a:p>
            <a:pPr algn="r" rtl="1"/>
            <a:r>
              <a:rPr lang="ar-SA" sz="1200" dirty="0"/>
              <a:t>ثم وضح أن مراجعة الأدبيات تساعد على اكتشاف أفكار ووجهات نظر وأساليب جديدة. فقد يجد الطالب نموذجًا نظريًا مناسبًا، أو أداة قياس، أو منهجًا يمكن الاستفادة منه.</a:t>
            </a:r>
          </a:p>
          <a:p>
            <a:pPr algn="r" rtl="1"/>
            <a:r>
              <a:rPr lang="ar-SA" sz="1200" dirty="0"/>
              <a:t>بعد ذلك تحدث عن التعرف على الباحثين والمدارس العلمية الفاعلة في المجال؛ لأن ذلك يساعد الطالب على فهم الاتجاهات الكبرى في تخصصه.</a:t>
            </a:r>
          </a:p>
          <a:p>
            <a:pPr algn="r" rtl="1"/>
            <a:r>
              <a:rPr lang="ar-SA" sz="1200" dirty="0"/>
              <a:t>ثم ركز على تحديد القضايا المثيرة للجدل والفجوات غير المحسومة. وأخيرًا، اشرح أن الهدف ليس فقط جمع الأدبيات، بل تحليلها وتفسيرها وتقييمها نقديًا.</a:t>
            </a:r>
          </a:p>
          <a:p>
            <a:pPr algn="r" rtl="1"/>
            <a:r>
              <a:rPr lang="ar-SA" sz="1200" b="1" dirty="0"/>
              <a:t>الرسالة الأساسية: مراجعة الأدبيات تساعد الباحث على معرفة موقع بحثه داخل المجال وتحديد ما لم يُحسم بعد.</a:t>
            </a:r>
          </a:p>
          <a:p>
            <a:pPr algn="r" rtl="1"/>
            <a:r>
              <a:rPr lang="ar-SA" sz="1200" b="1" dirty="0"/>
              <a:t>الانتقال للشريحة التالية: بعد الأهداف، ننتقل إلى فوائد مراجعة الأدبيات.</a:t>
            </a:r>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فوائد مراجعة الأدبيات</a:t>
            </a:r>
          </a:p>
          <a:p>
            <a:pPr algn="r" rtl="1"/>
            <a:r>
              <a:rPr lang="ar-SA" sz="1200" dirty="0"/>
              <a:t>في هذه الشريحة نوضح الفوائد العملية لمراجعة الأدبيات. أول فائدة هي التأكد من أن المشكلة أو بعض مشكلاتها الفرعية لم تُحل بالكامل. هذا يساعد الطالب على بناء مبرر واضح لدراسته.</a:t>
            </a:r>
          </a:p>
          <a:p>
            <a:pPr algn="r" rtl="1"/>
            <a:r>
              <a:rPr lang="ar-SA" sz="1200" dirty="0"/>
              <a:t>ثم وضح أن مراجعة الأدبيات قد تقدم أفكارًا ونماذج وأدوات قياس لم تكن واضحة للباحث في البداية. كما تساعد في اكتشاف باحثين أو خبراء يمكن الاستفادة من أعمالهم أو التواصل معهم.</a:t>
            </a:r>
          </a:p>
          <a:p>
            <a:pPr algn="r" rtl="1"/>
            <a:r>
              <a:rPr lang="ar-SA" sz="1200" dirty="0"/>
              <a:t>اشرح أيضًا أن الأدبيات تكشف القضايا الجدلية والفجوات التي يمكن أن يتناولها البحث الحالي، وقد تكشف مصادر بيانات أو قواعد معلومات جديدة.</a:t>
            </a:r>
          </a:p>
          <a:p>
            <a:pPr algn="r" rtl="1"/>
            <a:r>
              <a:rPr lang="ar-SA" sz="1200" b="1" dirty="0"/>
              <a:t>الرسالة الأساسية: مراجعة الأدبيات لا تفيد الكتابة فقط، بل تساعد في بناء التصميم البحثي واختيار الأدوات والمصادر.</a:t>
            </a:r>
          </a:p>
          <a:p>
            <a:pPr algn="r" rtl="1"/>
            <a:r>
              <a:rPr lang="ar-SA" sz="1200" b="1" dirty="0"/>
              <a:t>الانتقال للشريحة التالية: بعد الفوائد العامة، ننتقل إلى الفوائد المنهجية لمراجعة الأدبيات.</a:t>
            </a:r>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فوائد منهجية لمراجعة الأدبيات</a:t>
            </a:r>
          </a:p>
          <a:p>
            <a:pPr algn="r" rtl="1"/>
            <a:r>
              <a:rPr lang="ar-SA" sz="1200" dirty="0"/>
              <a:t>في هذه الشريحة نوضح كيف تساعد مراجعة الأدبيات في تحسين المنهجية. أول فائدة أنها تعرف الباحث بأدوات القياس والتقييم التي استخدمها الآخرون بنجاح، وهذا أفضل من بناء أدوات غير موثقة من الصفر.</a:t>
            </a:r>
          </a:p>
          <a:p>
            <a:pPr algn="r" rtl="1"/>
            <a:r>
              <a:rPr lang="ar-SA" sz="1200" dirty="0"/>
              <a:t>ثم اشرح أن الأدبيات تساعد الباحث على تفسير نتائجه لاحقًا وربطها بما توصل إليه السابقون. فنتائج الدراسة لا تُفهم بمعزل عن المجال العلمي.</a:t>
            </a:r>
          </a:p>
          <a:p>
            <a:pPr algn="r" rtl="1"/>
            <a:r>
              <a:rPr lang="ar-SA" sz="1200" dirty="0"/>
              <a:t>بعد ذلك وضح أن رؤية اهتمام واضح بالموضوع في الأدبيات يعزز ثقة الباحث بأن موضوعه يستحق الدراسة. كما تساعد الأدبيات في معرفة كيف تعاملت الدراسات المشابهة مع المشكلات التصميمية والمنهجية.</a:t>
            </a:r>
          </a:p>
          <a:p>
            <a:pPr algn="r" rtl="1"/>
            <a:r>
              <a:rPr lang="ar-SA" sz="1200" dirty="0"/>
              <a:t>وأخيرًا، تساعد مراجعة الأدبيات على تجنب أخطاء متكررة في العينة، القياس، أو التحليل.</a:t>
            </a:r>
          </a:p>
          <a:p>
            <a:pPr algn="r" rtl="1"/>
            <a:r>
              <a:rPr lang="ar-SA" sz="1200" b="1" dirty="0"/>
              <a:t>الرسالة الأساسية: مراجعة الأدبيات مصدر مهم لتطوير المنهجية وليس فقط لتقديم خلفية نظرية.</a:t>
            </a:r>
          </a:p>
          <a:p>
            <a:pPr algn="r" rtl="1"/>
            <a:r>
              <a:rPr lang="ar-SA" sz="1200" b="1" dirty="0"/>
              <a:t>الانتقال للشريحة التالية: بعد ذلك نناقش معايير ترتيب الأدبيات.</a:t>
            </a:r>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معايير ترتيب الأدبيات</a:t>
            </a:r>
          </a:p>
          <a:p>
            <a:pPr algn="r" rtl="1"/>
            <a:r>
              <a:rPr lang="ar-SA" sz="1200" dirty="0"/>
              <a:t>في هذه الشريحة نوضح أن ترتيب الأدبيات ليس قرارًا شكليًا، بل يؤثر في قوة الحجة البحثية. أول معيار هو الترتيب الزمني، ويكون مفيدًا عندما يساعد الزمن على فهم تطور المفهوم أو اختلاف النتائج عبر الفترات.</a:t>
            </a:r>
          </a:p>
          <a:p>
            <a:pPr algn="r" rtl="1"/>
            <a:r>
              <a:rPr lang="ar-SA" sz="1200" dirty="0"/>
              <a:t>ثم انتقل إلى الترتيب القائم على الجدل الفكري، وهو مفيد عندما توجد نتائج متعارضة أو مدارس نظرية مختلفة. هذا النوع من الترتيب يساعد الطالب على بناء فجوة قوية.</a:t>
            </a:r>
          </a:p>
          <a:p>
            <a:pPr algn="r" rtl="1"/>
            <a:r>
              <a:rPr lang="ar-SA" sz="1200" dirty="0"/>
              <a:t>بعد ذلك اشرح الترتيب الموضوعي، حيث تصنف الدراسات حسب المحاور أو المتغيرات أو الأبعاد. كما يوجد الترتيب المنهجي، الذي يقارن الدراسات حسب نوع المنهج أو العينة أو أداة القياس أو أسلوب التحليل.</a:t>
            </a:r>
          </a:p>
          <a:p>
            <a:pPr algn="r" rtl="1"/>
            <a:r>
              <a:rPr lang="ar-SA" sz="1200" dirty="0"/>
              <a:t>أكد أن أفضل ترتيب هو الذي يقود القارئ بشكل طبيعي إلى الفجوة البحثية.</a:t>
            </a:r>
          </a:p>
          <a:p>
            <a:pPr algn="r" rtl="1"/>
            <a:r>
              <a:rPr lang="ar-SA" sz="1200" b="1" dirty="0"/>
              <a:t>الرسالة الأساسية: ترتيب الأدبيات يجب أن يخدم الحجة العلمية، لا أن يكون مجرد سرد للدراسات.</a:t>
            </a:r>
          </a:p>
          <a:p>
            <a:pPr algn="r" rtl="1"/>
            <a:r>
              <a:rPr lang="ar-SA" sz="1200" b="1" dirty="0"/>
              <a:t>الانتقال للشريحة التالية: بعد ترتيب الأدبيات، ننتقل إلى تجميع وتقييم واختيار الدراسات.</a:t>
            </a:r>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تجميع وتقييم واختيار الدراسات</a:t>
            </a:r>
          </a:p>
          <a:p>
            <a:pPr algn="r" rtl="1"/>
            <a:r>
              <a:rPr lang="ar-SA" sz="1200" dirty="0"/>
              <a:t>في هذه الشريحة نشرح كيف يبدأ الطالب بجمع الدراسات وتقييمها واختيار المناسب منها. ابدأ بتوضيح أهمية استخدام كلمات مفتاحية دقيقة ومرادفات عربية وإنجليزية، لأن جودة البحث في قواعد البيانات تعتمد على جودة الكلمات المستخدمة.</a:t>
            </a:r>
          </a:p>
          <a:p>
            <a:pPr algn="r" rtl="1"/>
            <a:r>
              <a:rPr lang="ar-SA" sz="1200" dirty="0"/>
              <a:t>ثم تحدث عن تتبع مقالات رواد المجال والاستشهادات الخلفية والأمامية. هذا يساعد الطالب على الوصول إلى الدراسات الأساسية والدراسات الأحدث التي بنت عليها.</a:t>
            </a:r>
          </a:p>
          <a:p>
            <a:pPr algn="r" rtl="1"/>
            <a:r>
              <a:rPr lang="ar-SA" sz="1200" dirty="0"/>
              <a:t>بعد ذلك وضح أن التقييم الأولي يبدأ بقراءة المستخلص والمقدمة والمنهجية والاستنتاجات، قبل قراءة المقالة كاملة. الهدف هو معرفة مدى صلة الدراسة بسؤال البحث وجودة منهجها.</a:t>
            </a:r>
          </a:p>
          <a:p>
            <a:pPr algn="r" rtl="1"/>
            <a:r>
              <a:rPr lang="ar-SA" sz="1200" dirty="0"/>
              <a:t>ثم اشرح أن اختيار الدراسات يجب أن يتم وفق الصلة بالسؤال، جودة المنهج، الحداثة، والسياق. وفي المراجعات المنهجية، يجب تحديد معايير إدراج واستبعاد واضحة.</a:t>
            </a:r>
          </a:p>
          <a:p>
            <a:pPr algn="r" rtl="1"/>
            <a:r>
              <a:rPr lang="ar-SA" sz="1200" b="1" dirty="0"/>
              <a:t>الرسالة الأساسية: اختيار الأدبيات يجب أن يكون منظمًا وشفافًا، لا عشوائيًا أو قائمًا على السهولة.</a:t>
            </a:r>
          </a:p>
          <a:p>
            <a:pPr algn="r" rtl="1"/>
            <a:r>
              <a:rPr lang="ar-SA" sz="1200" b="1" dirty="0"/>
              <a:t>الانتقال للشريحة التالية: بعد اختيار الدراسات، ننتقل إلى استخدام قواعد البيانات والأدوات الرقمية.</a:t>
            </a:r>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استخدام قواعد البيانات والأدوات الرقمية</a:t>
            </a:r>
          </a:p>
          <a:p>
            <a:pPr algn="r" rtl="1"/>
            <a:r>
              <a:rPr lang="ar-SA" sz="1200" dirty="0"/>
              <a:t>في هذه الشريحة نوضح أن قواعد البيانات هي المصدر الأساسي للوصول إلى الدراسات المحكمة. ابدأ بذكر أمثلة مثل </a:t>
            </a:r>
            <a:r>
              <a:rPr lang="ar-SA" sz="1200" dirty="0" err="1"/>
              <a:t>Google</a:t>
            </a:r>
            <a:r>
              <a:rPr lang="ar-SA" sz="1200" dirty="0"/>
              <a:t> </a:t>
            </a:r>
            <a:r>
              <a:rPr lang="ar-SA" sz="1200" dirty="0" err="1"/>
              <a:t>Scholar</a:t>
            </a:r>
            <a:r>
              <a:rPr lang="ar-SA" sz="1200" dirty="0"/>
              <a:t> </a:t>
            </a:r>
            <a:r>
              <a:rPr lang="ar-SA" sz="1200" dirty="0" err="1"/>
              <a:t>وScopus</a:t>
            </a:r>
            <a:r>
              <a:rPr lang="ar-SA" sz="1200" dirty="0"/>
              <a:t> </a:t>
            </a:r>
            <a:r>
              <a:rPr lang="ar-SA" sz="1200" dirty="0" err="1"/>
              <a:t>وWeb</a:t>
            </a:r>
            <a:r>
              <a:rPr lang="ar-SA" sz="1200" dirty="0"/>
              <a:t> of </a:t>
            </a:r>
            <a:r>
              <a:rPr lang="ar-SA" sz="1200" dirty="0" err="1"/>
              <a:t>Science</a:t>
            </a:r>
            <a:r>
              <a:rPr lang="ar-SA" sz="1200" dirty="0"/>
              <a:t> </a:t>
            </a:r>
            <a:r>
              <a:rPr lang="ar-SA" sz="1200" dirty="0" err="1"/>
              <a:t>وJSTOR</a:t>
            </a:r>
            <a:r>
              <a:rPr lang="ar-SA" sz="1200" dirty="0"/>
              <a:t> </a:t>
            </a:r>
            <a:r>
              <a:rPr lang="ar-SA" sz="1200" dirty="0" err="1"/>
              <a:t>وEBSCO</a:t>
            </a:r>
            <a:r>
              <a:rPr lang="ar-SA" sz="1200" dirty="0"/>
              <a:t> </a:t>
            </a:r>
            <a:r>
              <a:rPr lang="ar-SA" sz="1200" dirty="0" err="1"/>
              <a:t>وProQuest</a:t>
            </a:r>
            <a:r>
              <a:rPr lang="ar-SA" sz="1200" dirty="0"/>
              <a:t> ودار المنظومة.</a:t>
            </a:r>
          </a:p>
          <a:p>
            <a:pPr algn="r" rtl="1"/>
            <a:r>
              <a:rPr lang="ar-SA" sz="1200" dirty="0"/>
              <a:t>اشرح أن استخدام </a:t>
            </a:r>
            <a:r>
              <a:rPr lang="ar-SA" sz="1200" dirty="0" err="1"/>
              <a:t>Boolean</a:t>
            </a:r>
            <a:r>
              <a:rPr lang="ar-SA" sz="1200" dirty="0"/>
              <a:t> </a:t>
            </a:r>
            <a:r>
              <a:rPr lang="ar-SA" sz="1200" dirty="0" err="1"/>
              <a:t>operators</a:t>
            </a:r>
            <a:r>
              <a:rPr lang="ar-SA" sz="1200" dirty="0"/>
              <a:t> مثل AND </a:t>
            </a:r>
            <a:r>
              <a:rPr lang="ar-SA" sz="1200" dirty="0" err="1"/>
              <a:t>وOR</a:t>
            </a:r>
            <a:r>
              <a:rPr lang="ar-SA" sz="1200" dirty="0"/>
              <a:t> وعلامات الاقتباس يساعد الطالب على تضييق أو توسيع نتائج البحث بطريقة منظمة. على سبيل المثال، استخدام عبارة بين علامتي اقتباس يساعد على البحث عن المصطلح كما هو.</a:t>
            </a:r>
          </a:p>
          <a:p>
            <a:pPr algn="r" rtl="1"/>
            <a:r>
              <a:rPr lang="ar-SA" sz="1200" dirty="0"/>
              <a:t>ثم وضح أهمية تفعيل التنبيهات البحثية لمتابعة الدراسات الحديثة في الموضوع. كما يمكن استخدام الذكاء الاصطناعي لاكتشاف أفكار أولية أو تنظيم القراءة، لكنه لا يغني عن قواعد البيانات المحكمة.</a:t>
            </a:r>
          </a:p>
          <a:p>
            <a:pPr algn="r" rtl="1"/>
            <a:r>
              <a:rPr lang="ar-SA" sz="1200" dirty="0"/>
              <a:t>أكد في النهاية ضرورة التحقق من كل مصدر قبل استخدامه في الدراسة، خاصة إذا تم اقتراحه من أداة ذكاء اصطناعي.</a:t>
            </a:r>
          </a:p>
          <a:p>
            <a:pPr algn="r" rtl="1"/>
            <a:r>
              <a:rPr lang="ar-SA" sz="1200" b="1" dirty="0"/>
              <a:t>الرسالة الأساسية: الأدوات الرقمية تساعد في البحث والتنظيم، لكن المصدر العلمي الموثوق يبقى أساس مراجعة الأدبيات.</a:t>
            </a:r>
          </a:p>
          <a:p>
            <a:pPr algn="r" rtl="1"/>
            <a:r>
              <a:rPr lang="ar-SA" sz="1200" b="1" dirty="0"/>
              <a:t>الانتقال للشريحة التالية: بعد قواعد البيانات، ننتقل إلى محور الذكاء الاصطناعي في البحث العلمي.</a:t>
            </a:r>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OM" b="1" dirty="0"/>
              <a:t>شرح الشريحة: الذكاء الاصطناعي في البحث العلمي</a:t>
            </a:r>
            <a:endParaRPr lang="ar-OM" dirty="0"/>
          </a:p>
          <a:p>
            <a:pPr algn="r" rtl="1"/>
            <a:r>
              <a:rPr lang="ar-OM" dirty="0"/>
              <a:t>في هذه الشريحة نبدأ محور الذكاء الاصطناعي في البحث العلمي. الهدف من هذه الشريحة هو تقديم الموضوع للطلبة بهدوء ووضوح، مع التأكيد منذ البداية على أن الذكاء الاصطناعي ليس بديلًا عن الباحث، بل أداة مساعدة يمكن أن تدعم بعض مراحل البحث إذا استُخدمت بطريقة مسؤولة ومنضبطة.</a:t>
            </a:r>
          </a:p>
          <a:p>
            <a:pPr algn="r" rtl="1"/>
            <a:r>
              <a:rPr lang="ar-OM" dirty="0"/>
              <a:t>عندما نتحدث عن الذكاء الاصطناعي في البحث العلمي، فنحن لا نقصد أن يقوم الطالب بتسليم البحث أو التحليل للأداة بالكامل. المقصود هو أن يستخدم الباحث هذه الأدوات لمساعدته في التنظيم، واقتراح الكلمات المفتاحية، وترتيب الأفكار، وتحسين الصياغة، وربما بناء أسئلة نقدية أولية تساعده في قراءة المقالة. لكن تبقى القراءة، والتحليل، والتحقق، والحكم العلمي النهائي مسؤولية الباحث نفسه.</a:t>
            </a:r>
          </a:p>
          <a:p>
            <a:pPr algn="r" rtl="1"/>
            <a:r>
              <a:rPr lang="ar-OM" dirty="0"/>
              <a:t>العبارة الموجودة في الشريحة مهمة جدًا: </a:t>
            </a:r>
            <a:r>
              <a:rPr lang="ar-OM" b="1" dirty="0"/>
              <a:t>دمج حديث ومنضبط لتطبيقات </a:t>
            </a:r>
            <a:r>
              <a:rPr lang="en-GB" b="1" dirty="0"/>
              <a:t>AI </a:t>
            </a:r>
            <a:r>
              <a:rPr lang="ar-OM" b="1" dirty="0"/>
              <a:t>مع الحفاظ على مسؤولية الباحث وأصالته</a:t>
            </a:r>
            <a:r>
              <a:rPr lang="ar-OM" dirty="0"/>
              <a:t>. معنى ذلك أن استخدام الذكاء الاصطناعي يجب أن يكون منضبطًا بأخلاقيات البحث، وسياسة الجامعة أو المقرر، وأن يكون واضحًا وشفافًا إذا تم استخدامه في إعداد التكليف أو تحسين الصياغة أو تنظيم الأفكار.</a:t>
            </a:r>
          </a:p>
          <a:p>
            <a:pPr algn="r" rtl="1"/>
            <a:r>
              <a:rPr lang="ar-OM" dirty="0"/>
              <a:t>من المهم أيضًا توضيح أن الذكاء الاصطناعي قد يقدم مخرجات غير دقيقة، أو يقترح مراجع غير موجودة، أو يختصر النص بطريقة قد تفقد بعض المعاني المهمة. لذلك لا ينبغي الاعتماد عليه دون مراجعة. الطالب هو من يقرأ المقالة الأصلية، ويتحقق من المعلومات، ويقرر ما إذا كانت المخرجات صحيحة ومناسبة.</a:t>
            </a:r>
          </a:p>
          <a:p>
            <a:pPr algn="r" rtl="1"/>
            <a:r>
              <a:rPr lang="ar-OM" b="1" dirty="0"/>
              <a:t>الرسالة الأساسية من هذه الشريحة</a:t>
            </a:r>
            <a:r>
              <a:rPr lang="ar-OM" dirty="0"/>
              <a:t> هي أن الذكاء الاصطناعي يمكن أن يكون أداة مفيدة في البحث العلمي، لكنه لا يملك المسؤولية العلمية. الباحث هو صاحب القرار، وهو المسؤول عن الدقة، والتوثيق، والنزاهة، والأصالة.</a:t>
            </a:r>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لماذا ندمج AI في مقرر قضايا بحثية؟</a:t>
            </a:r>
          </a:p>
          <a:p>
            <a:pPr algn="r" rtl="1"/>
            <a:r>
              <a:rPr lang="ar-SA" sz="1200" dirty="0"/>
              <a:t>في هذه الشريحة نوضح مبررات إدماج الذكاء الاصطناعي في المقرر. أولًا، لأن تطبيقات وتقنيات AI أصبحت جزءًا من الممارسة الأكاديمية والبحثية الحديثة، ومن المهم أن يعرف الطالب كيف يستخدمها بطريقة مسؤولة.</a:t>
            </a:r>
          </a:p>
          <a:p>
            <a:pPr algn="r" rtl="1"/>
            <a:r>
              <a:rPr lang="ar-SA" sz="1200" dirty="0"/>
              <a:t>اشرح أن AI يمكن أن يساعد في التنظيم، والقراءة الأولية، والبحث عن الكلمات المفتاحية، وتحسين جودة الصياغة. لكنه لا يملك القدرة على إصدار حكم علمي موثوق دون مراجعة بشرية.</a:t>
            </a:r>
          </a:p>
          <a:p>
            <a:pPr algn="r" rtl="1"/>
            <a:r>
              <a:rPr lang="ar-SA" sz="1200" dirty="0"/>
              <a:t>ثم أكد أن الهدف ليس استبدال الباحث، بل تعزيز قدرته على النقد والتحقق وبناء الحجة العلمية. الباحث هو الذي يحدد السؤال، ويختار المنهج، ويتحقق من النتائج، ويتحمل المسؤولية.</a:t>
            </a:r>
          </a:p>
          <a:p>
            <a:pPr algn="r" rtl="1"/>
            <a:r>
              <a:rPr lang="ar-SA" sz="1200" b="1" dirty="0"/>
              <a:t>الرسالة الأساسية: AI يساعد في تحسين كفاءة الباحث، لكنه لا يعفيه من التفكير والتحقق والتوثيق.</a:t>
            </a:r>
          </a:p>
          <a:p>
            <a:pPr algn="r" rtl="1"/>
            <a:r>
              <a:rPr lang="ar-SA" sz="1200" b="1" dirty="0"/>
              <a:t>الانتقال للشريحة التالية: بعد ذلك ننتقل إلى مفهوم الذكاء الاصطناعي المعزز في البحث.</a:t>
            </a:r>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الذكاء الاصطناعي المعزّز في البحث</a:t>
            </a:r>
          </a:p>
          <a:p>
            <a:pPr algn="r" rtl="1"/>
            <a:r>
              <a:rPr lang="ar-SA" sz="1200" dirty="0"/>
              <a:t>في هذه الشريحة نشرح مفهوم الذكاء الاصطناعي المعزز، أو </a:t>
            </a:r>
            <a:r>
              <a:rPr lang="ar-SA" sz="1200" dirty="0" err="1"/>
              <a:t>Augmented</a:t>
            </a:r>
            <a:r>
              <a:rPr lang="ar-SA" sz="1200" dirty="0"/>
              <a:t> </a:t>
            </a:r>
            <a:r>
              <a:rPr lang="ar-SA" sz="1200" dirty="0" err="1"/>
              <a:t>Intelligence</a:t>
            </a:r>
            <a:r>
              <a:rPr lang="ar-SA" sz="1200" dirty="0"/>
              <a:t>. المقصود هنا ليس أن تفوض الأداة تنفيذ البحث كاملًا، بل أن تكون هناك شراكة بين الباحث والأداة.</a:t>
            </a:r>
          </a:p>
          <a:p>
            <a:pPr algn="r" rtl="1"/>
            <a:r>
              <a:rPr lang="ar-SA" sz="1200" dirty="0"/>
              <a:t>اشرح أن الباحث هو من يحدد السؤال والمنهج والمعايير الأخلاقية وحدود الاستخدام. أما AI فيمكن أن يساعد في التلخيص الأولي، تنظيم الأفكار، اقتراح كلمات مفتاحية، أو اكتشاف علاقات محتملة تحتاج إلى تحقق.</a:t>
            </a:r>
          </a:p>
          <a:p>
            <a:pPr algn="r" rtl="1"/>
            <a:r>
              <a:rPr lang="ar-SA" sz="1200" dirty="0"/>
              <a:t>أكد أن القرار العلمي النهائي يجب أن يبقى بشريًا. على الطالب أن يتحقق، ويقارن، وينقد، ويوثق. لا يجوز قبول مخرجات AI كما هي، خصوصًا في المراجع أو النتائج أو التحليل النهائي.</a:t>
            </a:r>
          </a:p>
          <a:p>
            <a:pPr algn="r" rtl="1"/>
            <a:r>
              <a:rPr lang="ar-SA" sz="1200" b="1" dirty="0"/>
              <a:t>الرسالة الأساسية: الذكاء الاصطناعي المعزز يعني دعم الباحث لا استبداله.</a:t>
            </a:r>
          </a:p>
          <a:p>
            <a:pPr algn="r" rtl="1"/>
            <a:r>
              <a:rPr lang="ar-SA" sz="1200" b="1" dirty="0"/>
              <a:t>الانتقال للشريحة التالية: بعد فهم هذا المفهوم، ننتقل إلى استخدامات AI عبر مراحل البحث.</a:t>
            </a:r>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استخدامات AI عبر مراحل البحث</a:t>
            </a:r>
          </a:p>
          <a:p>
            <a:pPr algn="r" rtl="1"/>
            <a:r>
              <a:rPr lang="ar-SA" sz="1200" dirty="0"/>
              <a:t>في هذه الشريحة نوضح كيف يمكن استخدام الذكاء الاصطناعي في مراحل مختلفة من البحث. في مرحلة اختيار الموضوع، قد يساعد AI في توليد أفكار أولية وربطها بالواقع والأدبيات، لكن على الباحث تقييم أهمية هذه الأفكار وجدواها.</a:t>
            </a:r>
          </a:p>
          <a:p>
            <a:pPr algn="r" rtl="1"/>
            <a:r>
              <a:rPr lang="ar-SA" sz="1200" dirty="0"/>
              <a:t>في مراجعة الأدبيات، يمكن أن يساعد في استخراج كلمات مفتاحية، وتنظيم المقالات، وبناء مصفوفة مراجعة. وفي التصميم والمنهجية، يمكن استخدامه لمراجعة الاتساق بين السؤال والمنهج والعينة والأداة.</a:t>
            </a:r>
          </a:p>
          <a:p>
            <a:pPr algn="r" rtl="1"/>
            <a:r>
              <a:rPr lang="ar-SA" sz="1200" dirty="0"/>
              <a:t>في مرحلة التحليل، قد يساعد في تنظيف البيانات، أو توليد كود أولي، أو تلخيص مقابلات، أو تصور نتائج. أما في الكتابة، فيمكن أن يساعد في تحسين الوضوح، وبناء </a:t>
            </a:r>
            <a:r>
              <a:rPr lang="ar-SA" sz="1200" dirty="0" err="1"/>
              <a:t>outline</a:t>
            </a:r>
            <a:r>
              <a:rPr lang="ar-SA" sz="1200" dirty="0"/>
              <a:t>، والتدقيق اللغوي، وتوحيد المصطلحات.</a:t>
            </a:r>
          </a:p>
          <a:p>
            <a:pPr algn="r" rtl="1"/>
            <a:r>
              <a:rPr lang="ar-SA" sz="1200" dirty="0"/>
              <a:t>أكد أن كل هذه الاستخدامات مساعدة فقط، وليست بديلًا عن التحقق البشري.</a:t>
            </a:r>
          </a:p>
          <a:p>
            <a:pPr algn="r" rtl="1"/>
            <a:r>
              <a:rPr lang="ar-SA" sz="1200" b="1" dirty="0"/>
              <a:t>الرسالة الأساسية: AI يمكن أن يدعم البحث في مراحله المختلفة، لكن الباحث هو المسؤول عن التحقق والقرار النهائي.</a:t>
            </a:r>
          </a:p>
          <a:p>
            <a:pPr algn="r" rtl="1"/>
            <a:r>
              <a:rPr lang="ar-SA" sz="1200" b="1" dirty="0"/>
              <a:t>الانتقال للشريحة التالية: بعد ذلك نركز على استخدام AI في مراجعة الأدبيات.</a:t>
            </a:r>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استخدامات الذكاء الاصطناعي في مراجعة الأدبيات</a:t>
            </a:r>
          </a:p>
          <a:p>
            <a:pPr algn="r" rtl="1"/>
            <a:r>
              <a:rPr lang="ar-SA" sz="1200" dirty="0"/>
              <a:t>في هذه الشريحة نشرح كيف يمكن استخدام AI في مراجعة الأدبيات بطريقة مسؤولة. يمكن للأداة اقتراح مرادفات وكلمات مفتاحية بالعربية والإنجليزية، مما يساعد الطالب عند البحث في قواعد البيانات.</a:t>
            </a:r>
          </a:p>
          <a:p>
            <a:pPr algn="r" rtl="1"/>
            <a:r>
              <a:rPr lang="ar-SA" sz="1200" dirty="0"/>
              <a:t>كما يمكن أن تساعد في تلخيص أولي للمقال بعد قراءته، لكن يجب التأكيد أن التلخيص الآلي ليس بديلًا عن قراءة المقالة الأصلية. فقد تُهمل الأداة تفاصيل مهمة في المنهجية أو النتائج.</a:t>
            </a:r>
          </a:p>
          <a:p>
            <a:pPr algn="r" rtl="1"/>
            <a:r>
              <a:rPr lang="ar-SA" sz="1200" dirty="0"/>
              <a:t>يمكن أيضًا استخدام AI لبناء مصفوفة مقارنة تشمل الهدف، النظرية، العينة، المنهج، النتائج، والقيود. كما قد يساعد في كشف أنماط عامة أو تناقضات تحتاج مراجعة يدوية.</a:t>
            </a:r>
          </a:p>
          <a:p>
            <a:pPr algn="r" rtl="1"/>
            <a:r>
              <a:rPr lang="ar-SA" sz="1200" dirty="0"/>
              <a:t>اختم بالتأكيد أن الطالب لا يجب أن يقبل أي مرجع أو اقتباس من AI قبل التأكد من وجوده في قاعدة بيانات علمية أو في النص الأصلي.</a:t>
            </a:r>
          </a:p>
          <a:p>
            <a:pPr algn="r" rtl="1"/>
            <a:r>
              <a:rPr lang="ar-SA" sz="1200" b="1" dirty="0"/>
              <a:t>الرسالة الأساسية: AI يساعد في تنظيم الأدبيات، لكن التحقق من المصادر والمحتوى مسؤولية الباحث.</a:t>
            </a:r>
          </a:p>
          <a:p>
            <a:pPr algn="r" rtl="1"/>
            <a:r>
              <a:rPr lang="ar-SA" sz="1200" b="1" dirty="0"/>
              <a:t>الانتقال للشريحة التالية: بعد مراجعة الأدبيات، ننتقل إلى استخدام AI في تحليل البيانات وتنظيم النتائج.</a:t>
            </a:r>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استخدامات الذكاء الاصطناعي في تحليل البيانات وتنظيم النتائج</a:t>
            </a:r>
          </a:p>
          <a:p>
            <a:pPr algn="r" rtl="1"/>
            <a:r>
              <a:rPr lang="ar-SA" sz="1200" dirty="0"/>
              <a:t>في هذه الشريحة نوضح أن AI يمكن أن يساعد في تنظيم التحليل، سواء في البحوث الكمية أو النوعية. في البحوث الكمية، قد يساعد في اقتراح خطوات تنظيف البيانات، أو توليد كود أولي بلغة R أو </a:t>
            </a:r>
            <a:r>
              <a:rPr lang="ar-SA" sz="1200" dirty="0" err="1"/>
              <a:t>Python</a:t>
            </a:r>
            <a:r>
              <a:rPr lang="ar-SA" sz="1200" dirty="0"/>
              <a:t>، أو تصور النتائج.</a:t>
            </a:r>
          </a:p>
          <a:p>
            <a:pPr algn="r" rtl="1"/>
            <a:r>
              <a:rPr lang="ar-SA" sz="1200" dirty="0"/>
              <a:t>أما في البحوث النوعية، فقد يساعد في الترميز الأولي، أو تلخيص المقابلات، أو اقتراح </a:t>
            </a:r>
            <a:r>
              <a:rPr lang="ar-SA" sz="1200" dirty="0" err="1"/>
              <a:t>themes</a:t>
            </a:r>
            <a:r>
              <a:rPr lang="ar-SA" sz="1200" dirty="0"/>
              <a:t> قابلة للمراجعة. لكن يجب التأكيد أن التفسير النهائي لا يكون آليًا، بل يجب أن يقوم به الباحث.</a:t>
            </a:r>
          </a:p>
          <a:p>
            <a:pPr algn="r" rtl="1"/>
            <a:r>
              <a:rPr lang="ar-SA" sz="1200" dirty="0"/>
              <a:t>اشرح أيضًا أن البيانات الحساسة أو السرية لا يجب إدخالها في أدوات عامة. فإذا كانت البيانات تخص مشاركين أو مؤسسات أو مشاريع غير منشورة، يجب الالتزام بسياسات الخصوصية والأخلاقيات.</a:t>
            </a:r>
          </a:p>
          <a:p>
            <a:pPr algn="r" rtl="1"/>
            <a:r>
              <a:rPr lang="ar-SA" sz="1200" dirty="0"/>
              <a:t>وفي حال استخدام AI في الترميز النوعي، يجب مراجعة الترميز والتحقق بين </a:t>
            </a:r>
            <a:r>
              <a:rPr lang="ar-SA" sz="1200" dirty="0" err="1"/>
              <a:t>المرمزين</a:t>
            </a:r>
            <a:r>
              <a:rPr lang="ar-SA" sz="1200" dirty="0"/>
              <a:t> عند الحاجة.</a:t>
            </a:r>
          </a:p>
          <a:p>
            <a:pPr algn="r" rtl="1"/>
            <a:r>
              <a:rPr lang="ar-SA" sz="1200" b="1" dirty="0"/>
              <a:t>الرسالة الأساسية: AI يساعد في التنظيم والتحليل الأولي، لكن التفسير العلمي النهائي مسؤولية الباحث.</a:t>
            </a:r>
          </a:p>
          <a:p>
            <a:pPr algn="r" rtl="1"/>
            <a:r>
              <a:rPr lang="ar-SA" sz="1200" b="1" dirty="0"/>
              <a:t>الانتقال للشريحة التالية: بعد تحليل البيانات، ننتقل إلى استخدام AI في الكتابة الأكاديمية.</a:t>
            </a:r>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استخدامات الذكاء الاصطناعي في الكتابة الأكاديمية</a:t>
            </a:r>
          </a:p>
          <a:p>
            <a:pPr algn="r" rtl="1"/>
            <a:r>
              <a:rPr lang="ar-SA" sz="1200" dirty="0"/>
              <a:t>في هذه الشريحة نوضح الاستخدامات المقبولة وعالية المخاطر للذكاء الاصطناعي في الكتابة الأكاديمية. الاستخدامات المقبولة تشمل تحسين الوضوح واللغة، اختصار النص، اقتراح عناوين فرعية، أو تحويل نقاط مكتوبة من الباحث إلى فقرة أكاديمية.</a:t>
            </a:r>
          </a:p>
          <a:p>
            <a:pPr algn="r" rtl="1"/>
            <a:r>
              <a:rPr lang="ar-SA" sz="1200" dirty="0"/>
              <a:t>أما الاستخدامات عالية المخاطر فتشمل توليد حجج كاملة دون مصادر، أو اختراع مراجع، أو إعادة صياغة نصوص الآخرين لإخفاء الانتحال. هذه الاستخدامات تضر بالأصالة والنزاهة العلمية.</a:t>
            </a:r>
          </a:p>
          <a:p>
            <a:pPr algn="r" rtl="1"/>
            <a:r>
              <a:rPr lang="ar-SA" sz="1200" dirty="0"/>
              <a:t>قدم للطلبة قاعدة عملية: اكتب فكرتك أولًا، ثم استخدم AI لتحسين العرض لا لصناعة الفكرة بدلًا عنك. يجب الحفاظ على صوت الباحث، وأصالة التحليل، ودقة التوثيق.</a:t>
            </a:r>
          </a:p>
          <a:p>
            <a:pPr algn="r" rtl="1"/>
            <a:r>
              <a:rPr lang="ar-SA" sz="1200" b="1" dirty="0"/>
              <a:t>الرسالة الأساسية: يمكن استخدام AI لتحسين الصياغة، لكن لا يجوز استخدامه لصناعة الحجة العلمية بدلًا من الباحث.</a:t>
            </a:r>
          </a:p>
          <a:p>
            <a:pPr algn="r" rtl="1"/>
            <a:r>
              <a:rPr lang="ar-SA" sz="1200" b="1" dirty="0"/>
              <a:t>الانتقال للشريحة التالية: بعد الكتابة، ننتقل إلى أخلاقيات استخدام AI.</a:t>
            </a:r>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أخلاقيات استخدام الذكاء الاصطناعي</a:t>
            </a:r>
          </a:p>
          <a:p>
            <a:pPr algn="r" rtl="1"/>
            <a:r>
              <a:rPr lang="ar-SA" sz="1200" dirty="0"/>
              <a:t>في هذه الشريحة نعرض المبادئ الأخلاقية الأساسية لاستخدام AI في البحث. أول مبدأ هو الشفافية، أي أن يوضح الباحث كيف استخدم الأداة في البحث أو الكتابة أو التحليل عندما تتطلب السياسة ذلك.</a:t>
            </a:r>
          </a:p>
          <a:p>
            <a:pPr algn="r" rtl="1"/>
            <a:r>
              <a:rPr lang="ar-SA" sz="1200" dirty="0"/>
              <a:t>ثم اشرح مبدأ الخصوصية. لا يجوز إدخال بيانات مشاركين أو ملفات سرية في أدوات غير معتمدة. بعد ذلك تحدث عن الدقة، لأن AI قد ينتج معلومات غير صحيحة أو متحيزة أو مراجع غير موجودة.</a:t>
            </a:r>
          </a:p>
          <a:p>
            <a:pPr algn="r" rtl="1"/>
            <a:r>
              <a:rPr lang="ar-SA" sz="1200" dirty="0"/>
              <a:t>ثم وضح مبدأ الأصالة: لا يجوز استخدام AI لإخفاء الاقتباس أو إنتاج نص غير منسوب. وأخيرًا، اشرح أن AI لا يكون مؤلفًا، وأن المسؤولية العلمية تقع على الباحث.</a:t>
            </a:r>
          </a:p>
          <a:p>
            <a:pPr algn="r" rtl="1"/>
            <a:r>
              <a:rPr lang="ar-SA" sz="1200" b="1" dirty="0"/>
              <a:t>الرسالة الأساسية: استخدام AI يجب أن يكون شفافًا، دقيقًا، أخلاقيًا، وتحت مسؤولية الباحث.</a:t>
            </a:r>
          </a:p>
          <a:p>
            <a:pPr algn="r" rtl="1"/>
            <a:r>
              <a:rPr lang="ar-SA" sz="1200" b="1" dirty="0"/>
              <a:t>الانتقال للشريحة التالية: بعد المبادئ الأخلاقية، ننتقل إلى قالب إفصاح مختصر عند استخدام AI.</a:t>
            </a:r>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قالب إفصاح مختصر عند استخدام الذكاء الاصطناعي</a:t>
            </a:r>
          </a:p>
          <a:p>
            <a:pPr algn="r" rtl="1"/>
            <a:r>
              <a:rPr lang="ar-SA" sz="1200" dirty="0"/>
              <a:t>في هذه الشريحة نوضح كيف يمكن للطالب الإفصاح عن استخدام AI بطريقة مختصرة وواضحة. ابدأ بتوضيح أن الإفصاح ليس اعترافًا بخطأ، بل ممارسة شفافة تساعد على توضيح حدود استخدام الأداة.</a:t>
            </a:r>
          </a:p>
          <a:p>
            <a:pPr algn="r" rtl="1"/>
            <a:r>
              <a:rPr lang="ar-SA" sz="1200" dirty="0"/>
              <a:t>يمكن للطالب أن يكتب مثلًا: استخدمت أداة ذكاء اصطناعي للمساعدة في تنظيم الكلمات المفتاحية وتحسين الصياغة اللغوية. ثم يوضح أن الأداة لم تُستخدم لتوليد التحليل النهائي أو اختراع مصادر.</a:t>
            </a:r>
          </a:p>
          <a:p>
            <a:pPr algn="r" rtl="1"/>
            <a:r>
              <a:rPr lang="ar-SA" sz="1200" dirty="0"/>
              <a:t>اشرح أن جميع المخرجات يجب أن تُراجع وتُتحقق بالرجوع إلى المقال الأصلي أو المصادر العلمية. كما يجب تعديل صيغة الإفصاح حسب سياسة الجامعة أو متطلبات المجلة أو المقرر.</a:t>
            </a:r>
          </a:p>
          <a:p>
            <a:pPr algn="r" rtl="1"/>
            <a:r>
              <a:rPr lang="ar-SA" sz="1200" b="1" dirty="0"/>
              <a:t>الرسالة الأساسية: الإفصاح يضمن الشفافية ويبين أن الطالب استخدم AI كأداة مساعدة مع مراجعة بشرية.</a:t>
            </a:r>
          </a:p>
          <a:p>
            <a:pPr algn="r" rtl="1"/>
            <a:r>
              <a:rPr lang="ar-SA" sz="1200" b="1" dirty="0"/>
              <a:t>الانتقال للشريحة التالية: بعد الإفصاح، ننتقل إلى نشاط تطبيقي لاستخدام AI بمسؤولية.</a:t>
            </a:r>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نشاط تطبيقي باستخدام AI بمسؤولية</a:t>
            </a:r>
          </a:p>
          <a:p>
            <a:pPr algn="r" rtl="1"/>
            <a:r>
              <a:rPr lang="ar-SA" sz="1200" dirty="0"/>
              <a:t>في هذه الشريحة نقدم نشاطًا عمليًا يوضح الاستخدام المسؤول للذكاء الاصطناعي. يبدأ النشاط باختيار مقالة حديثة ومحكمة في تخصص الطالب، لأن التطبيق يجب أن يكون مرتبطًا بمشروعه البحثي.</a:t>
            </a:r>
          </a:p>
          <a:p>
            <a:pPr algn="r" rtl="1"/>
            <a:r>
              <a:rPr lang="ar-SA" sz="1200" dirty="0"/>
              <a:t>الخطوة الثانية هي قراءة العنوان، والمستخلص، والمقدمة، والمنهجية، والنتائج بنفسه أولًا. هذه خطوة مهمة حتى لا يعتمد فهم الطالب الأولي على الأداة.</a:t>
            </a:r>
          </a:p>
          <a:p>
            <a:pPr algn="r" rtl="1"/>
            <a:r>
              <a:rPr lang="ar-SA" sz="1200" dirty="0"/>
              <a:t>بعد ذلك يمكن أن يطلب من AI إعداد مصفوفة أولية تتضمن المشكلة، الفجوة، المتغيرات، المنهج، العينة، النتائج، والقيود. لكن يجب عليه التحقق من كل خانة بالرجوع إلى النص الأصلي وتعديل الأخطاء.</a:t>
            </a:r>
          </a:p>
          <a:p>
            <a:pPr algn="r" rtl="1"/>
            <a:r>
              <a:rPr lang="ar-SA" sz="1200" dirty="0"/>
              <a:t>في النهاية، يسجل الطالب نقده الشخصي: لماذا الدراسة قوية؟ وأين يمكن تحسينها؟</a:t>
            </a:r>
          </a:p>
          <a:p>
            <a:pPr algn="r" rtl="1"/>
            <a:r>
              <a:rPr lang="ar-SA" sz="1200" b="1" dirty="0"/>
              <a:t>الرسالة الأساسية: AI يمكن أن يساعد في التنظيم، لكن النقد والتحقق يجب أن يكونا من الطالب.</a:t>
            </a:r>
          </a:p>
          <a:p>
            <a:pPr algn="r" rtl="1"/>
            <a:r>
              <a:rPr lang="ar-SA" sz="1200" b="1" dirty="0"/>
              <a:t>الانتقال للشريحة التالية: بعد النشاط، ننتقل إلى مراجع وتوجيهات داعمة لاستخدام AI.</a:t>
            </a:r>
          </a:p>
        </p:txBody>
      </p:sp>
      <p:sp>
        <p:nvSpPr>
          <p:cNvPr id="4" name="Slide Number Placeholder 3"/>
          <p:cNvSpPr>
            <a:spLocks noGrp="1"/>
          </p:cNvSpPr>
          <p:nvPr>
            <p:ph type="sldNum" sz="quarter" idx="10"/>
          </p:nvPr>
        </p:nvSpPr>
        <p:spPr/>
        <p:txBody>
          <a:bodyPr/>
          <a:lstStyle/>
          <a:p>
            <a:fld id="{F7021451-1387-4CA6-816F-3879F97B5CBC}" type="slidenum">
              <a:rPr lang="en-US"/>
              <a:t>47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مراجع وتوجيهات داعمة لاستخدام AI</a:t>
            </a:r>
          </a:p>
          <a:p>
            <a:pPr algn="r" rtl="1"/>
            <a:r>
              <a:rPr lang="ar-SA" sz="1200" dirty="0"/>
              <a:t>في هذه الشريحة نعرض مراجع وتوجيهات يمكن أن تساعد الطالب على استخدام AI بطريقة مسؤولة. ابدأ بتوضيح أن وجود هذه التوجيهات يدل على أن الموضوع أصبح مهمًا عالميًا في التعليم والبحث.</a:t>
            </a:r>
          </a:p>
          <a:p>
            <a:pPr algn="r" rtl="1"/>
            <a:r>
              <a:rPr lang="ar-SA" sz="1200" dirty="0"/>
              <a:t>يمكن الإشارة إلى UNESCO باعتبارها تقدم إرشادات حول الذكاء الاصطناعي في التعليم والبحث. كما تقدم </a:t>
            </a:r>
            <a:r>
              <a:rPr lang="ar-SA" sz="1200" dirty="0" err="1"/>
              <a:t>European</a:t>
            </a:r>
            <a:r>
              <a:rPr lang="ar-SA" sz="1200" dirty="0"/>
              <a:t> </a:t>
            </a:r>
            <a:r>
              <a:rPr lang="ar-SA" sz="1200" dirty="0" err="1"/>
              <a:t>Commission</a:t>
            </a:r>
            <a:r>
              <a:rPr lang="ar-SA" sz="1200" dirty="0"/>
              <a:t> / ERA </a:t>
            </a:r>
            <a:r>
              <a:rPr lang="ar-SA" sz="1200" dirty="0" err="1"/>
              <a:t>Forum</a:t>
            </a:r>
            <a:r>
              <a:rPr lang="ar-SA" sz="1200" dirty="0"/>
              <a:t> توجيهات بشأن الاستخدام المسؤول للذكاء الاصطناعي في البحث.</a:t>
            </a:r>
          </a:p>
          <a:p>
            <a:pPr algn="r" rtl="1"/>
            <a:r>
              <a:rPr lang="ar-SA" sz="1200" dirty="0"/>
              <a:t>ثم تحدث عن ICMJE </a:t>
            </a:r>
            <a:r>
              <a:rPr lang="ar-SA" sz="1200" dirty="0" err="1"/>
              <a:t>وCOPE</a:t>
            </a:r>
            <a:r>
              <a:rPr lang="ar-SA" sz="1200" dirty="0"/>
              <a:t> فيما يتعلق بالتأليف والأمانة العلمية، خصوصًا أن AI لا ينبغي أن يُدرج كمؤلف. أما PRISMA 2020 فيرتبط بالشفافية في المراجعات المنهجية وتوليف الأدلة.</a:t>
            </a:r>
          </a:p>
          <a:p>
            <a:pPr algn="r" rtl="1"/>
            <a:r>
              <a:rPr lang="ar-SA" sz="1200" b="1" dirty="0"/>
              <a:t>الرسالة الأساسية: استخدام AI يجب أن يستند إلى مبادئ وتوجيهات معروفة، لا إلى اجتهاد عشوائي.</a:t>
            </a:r>
          </a:p>
          <a:p>
            <a:pPr algn="r" rtl="1"/>
            <a:r>
              <a:rPr lang="ar-SA" sz="1200" b="1" dirty="0"/>
              <a:t>الانتقال للشريحة التالية: بعد ذلك نعود إلى مراجعة الأدبيات من زاوية التعليق على الدراسات والوصول إلى الفجوة.</a:t>
            </a:r>
          </a:p>
        </p:txBody>
      </p:sp>
      <p:sp>
        <p:nvSpPr>
          <p:cNvPr id="4" name="Slide Number Placeholder 3"/>
          <p:cNvSpPr>
            <a:spLocks noGrp="1"/>
          </p:cNvSpPr>
          <p:nvPr>
            <p:ph type="sldNum" sz="quarter" idx="10"/>
          </p:nvPr>
        </p:nvSpPr>
        <p:spPr/>
        <p:txBody>
          <a:bodyPr/>
          <a:lstStyle/>
          <a:p>
            <a:fld id="{F7021451-1387-4CA6-816F-3879F97B5CBC}" type="slidenum">
              <a:rPr lang="en-US"/>
              <a:t>48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التعليق على الدراسات والوصول للفجوة</a:t>
            </a:r>
          </a:p>
          <a:p>
            <a:pPr algn="r" rtl="1"/>
            <a:r>
              <a:rPr lang="ar-SA" sz="1200" dirty="0"/>
              <a:t>في هذه الشريحة نوضح كيف ينتقل الطالب من عرض الدراسات السابقة إلى التعليق عليها والوصول إلى الفجوة. ابدأ بتوضيح أن الباحث يجب أن يعرض أوجه التشابه والاختلاف بين دراسته والدراسات السابقة.</a:t>
            </a:r>
          </a:p>
          <a:p>
            <a:pPr algn="r" rtl="1"/>
            <a:r>
              <a:rPr lang="ar-SA" sz="1200" dirty="0"/>
              <a:t>اشرح أن الفجوة قد تظهر من خلال مقارنة الموضوع، أو السياق، أو العينة، أو المنهج، أو النظرية، أو القياس، أو النتائج. فقد تكون الفجوة في عدم تناول بُعد معين، أو في اختلاف السياق الثقافي، أو في ضعف التفسير النظري.</a:t>
            </a:r>
          </a:p>
          <a:p>
            <a:pPr algn="r" rtl="1"/>
            <a:r>
              <a:rPr lang="ar-SA" sz="1200" dirty="0"/>
              <a:t>أكد أن مراجعة الأدبيات الجيدة لا تقول فقط “لم تدرس هذه النقطة”، بل تبني حجة علمية تقنع القارئ بضرورة البحث الحالي.</a:t>
            </a:r>
          </a:p>
          <a:p>
            <a:pPr algn="r" rtl="1"/>
            <a:r>
              <a:rPr lang="ar-SA" sz="1200" b="1" dirty="0"/>
              <a:t>الرسالة الأساسية: الفجوة البحثية تُبنى من المقارنة والتحليل، لا من الادعاء العام.</a:t>
            </a:r>
          </a:p>
          <a:p>
            <a:pPr algn="r" rtl="1"/>
            <a:r>
              <a:rPr lang="ar-SA" sz="1200" b="1" dirty="0"/>
              <a:t>الانتقال للشريحة التالية: بعد الوصول إلى الفجوة، ننتقل إلى كتابة مراجعة أدبيات واضحة ومتماسكة.</a:t>
            </a:r>
          </a:p>
        </p:txBody>
      </p:sp>
      <p:sp>
        <p:nvSpPr>
          <p:cNvPr id="4" name="Slide Number Placeholder 3"/>
          <p:cNvSpPr>
            <a:spLocks noGrp="1"/>
          </p:cNvSpPr>
          <p:nvPr>
            <p:ph type="sldNum" sz="quarter" idx="10"/>
          </p:nvPr>
        </p:nvSpPr>
        <p:spPr/>
        <p:txBody>
          <a:bodyPr/>
          <a:lstStyle/>
          <a:p>
            <a:fld id="{F7021451-1387-4CA6-816F-3879F97B5CBC}" type="slidenum">
              <a:rPr lang="en-US"/>
              <a:t>49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كتابة مراجعة أدبيات واضحة ومتماسكة</a:t>
            </a:r>
          </a:p>
          <a:p>
            <a:pPr algn="r" rtl="1"/>
            <a:r>
              <a:rPr lang="ar-SA" sz="1200" dirty="0"/>
              <a:t>في هذه الشريحة نقدم إرشادات لكتابة مراجعة أدبيات قوية. ابدأ بتوضيح أن الكتابة لا تبدأ مباشرة، بل تحتاج إلى خطة تنظيمية واضحة تحدد المحاور وتسلسل الأفكار.</a:t>
            </a:r>
          </a:p>
          <a:p>
            <a:pPr algn="r" rtl="1"/>
            <a:r>
              <a:rPr lang="ar-SA" sz="1200" dirty="0"/>
              <a:t>ثم أكد ضرورة الارتباط بين الأدبيات ومشكلة البحث. لا يجب إضافة مصادر لمجرد زيادة العدد؛ كل مصدر يجب أن يخدم الفجوة أو الحجة العلمية.</a:t>
            </a:r>
          </a:p>
          <a:p>
            <a:pPr algn="r" rtl="1"/>
            <a:r>
              <a:rPr lang="ar-SA" sz="1200" dirty="0"/>
              <a:t>اشرح أهمية الانتقالات المنطقية بين الدراسات، والتمييز بين الوصف والنقد والتركيب. الوصف يعرض ما قالته الدراسة، والنقد يقيم جودتها، أما التركيب فيربط بين الدراسات ويستخلص أنماطًا أو فجوات.</a:t>
            </a:r>
          </a:p>
          <a:p>
            <a:pPr algn="r" rtl="1"/>
            <a:r>
              <a:rPr lang="ar-SA" sz="1200" dirty="0"/>
              <a:t>ثم نبه إلى ضرورة نسبة الفضل لأصحابه وتقليل الاقتباسات المباشرة قدر الإمكان. ويمكن استخدام AI لتحسين الصياغة والتنظيم، لكن لا يجوز استخدامه لتوليد مراجع غير موثقة.</a:t>
            </a:r>
          </a:p>
          <a:p>
            <a:pPr algn="r" rtl="1"/>
            <a:r>
              <a:rPr lang="ar-SA" sz="1200" b="1" dirty="0"/>
              <a:t>الرسالة الأساسية: مراجعة الأدبيات الجيدة مكتوبة بخطة واضحة، وترتبط مباشرة بمشكلة البحث والفجوة.</a:t>
            </a:r>
          </a:p>
          <a:p>
            <a:pPr algn="r" rtl="1"/>
            <a:r>
              <a:rPr lang="ar-SA" sz="1200" b="1" dirty="0"/>
              <a:t>الانتقال للشريحة التالية: بعد قواعد الكتابة، ننتقل إلى مصفوفة مقترحة لتنظيم الدراسات السابقة.</a:t>
            </a:r>
          </a:p>
        </p:txBody>
      </p:sp>
      <p:sp>
        <p:nvSpPr>
          <p:cNvPr id="4" name="Slide Number Placeholder 3"/>
          <p:cNvSpPr>
            <a:spLocks noGrp="1"/>
          </p:cNvSpPr>
          <p:nvPr>
            <p:ph type="sldNum" sz="quarter" idx="10"/>
          </p:nvPr>
        </p:nvSpPr>
        <p:spPr/>
        <p:txBody>
          <a:bodyPr/>
          <a:lstStyle/>
          <a:p>
            <a:fld id="{F7021451-1387-4CA6-816F-3879F97B5CBC}" type="slidenum">
              <a:rPr lang="en-US"/>
              <a:t>50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مصفوفة مقترحة للدراسات السابقة</a:t>
            </a:r>
          </a:p>
          <a:p>
            <a:pPr algn="r" rtl="1"/>
            <a:r>
              <a:rPr lang="ar-SA" sz="1200" dirty="0"/>
              <a:t>في هذه الشريحة نقدم أداة عملية لتنظيم الدراسات السابقة، وهي مصفوفة المراجعة. ابدأ بتوضيح أن المصفوفة تساعد الطالب على مقارنة الدراسات بطريقة منظمة بدل التعامل معها كملخصات منفصلة.</a:t>
            </a:r>
          </a:p>
          <a:p>
            <a:pPr algn="r" rtl="1"/>
            <a:r>
              <a:rPr lang="ar-SA" sz="1200" dirty="0"/>
              <a:t>تتضمن المصفوفة بيانات الدراسة مثل المؤلف، السنة، العنوان، والمجلة أو المصدر. ثم تتضمن هدف الدراسة والسؤال أو الفرضيات الأساسية.</a:t>
            </a:r>
          </a:p>
          <a:p>
            <a:pPr algn="r" rtl="1"/>
            <a:r>
              <a:rPr lang="ar-SA" sz="1200" dirty="0"/>
              <a:t>بعد ذلك تسجل المصفوفة الإطار النظري والمتغيرات الرئيسية والوسيطة والمعدلة، ثم المنهجية، بما في ذلك المجتمع، العينة، الأداة، وأساليب التحليل.</a:t>
            </a:r>
          </a:p>
          <a:p>
            <a:pPr algn="r" rtl="1"/>
            <a:r>
              <a:rPr lang="ar-SA" sz="1200" dirty="0"/>
              <a:t>أخيرًا، تسجل النتائج، القيود، الفجوة، وكيف ترتبط الدراسة بالدراسة الحالية. هذه الخانة الأخيرة مهمة جدًا لأنها تحول المصفوفة من أداة تلخيص إلى أداة بناء فجوة.</a:t>
            </a:r>
          </a:p>
          <a:p>
            <a:pPr algn="r" rtl="1"/>
            <a:r>
              <a:rPr lang="ar-SA" sz="1200" b="1" dirty="0"/>
              <a:t>الرسالة الأساسية: مصفوفة الأدبيات تساعد الطالب على التحليل والمقارنة وبناء الفجوة البحثية.</a:t>
            </a:r>
          </a:p>
          <a:p>
            <a:pPr algn="r" rtl="1"/>
            <a:r>
              <a:rPr lang="ar-SA" sz="1200" b="1" dirty="0"/>
              <a:t>الانتقال للشريحة التالية: بعد المصفوفة، ننتقل إلى تطبيق عملي على مراجعة الأدبيات.</a:t>
            </a:r>
          </a:p>
        </p:txBody>
      </p:sp>
      <p:sp>
        <p:nvSpPr>
          <p:cNvPr id="4" name="Slide Number Placeholder 3"/>
          <p:cNvSpPr>
            <a:spLocks noGrp="1"/>
          </p:cNvSpPr>
          <p:nvPr>
            <p:ph type="sldNum" sz="quarter" idx="10"/>
          </p:nvPr>
        </p:nvSpPr>
        <p:spPr/>
        <p:txBody>
          <a:bodyPr/>
          <a:lstStyle/>
          <a:p>
            <a:fld id="{F7021451-1387-4CA6-816F-3879F97B5CBC}" type="slidenum">
              <a:rPr lang="en-US"/>
              <a:t>51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تطبيق عملي على مراجعة الأدبيات</a:t>
            </a:r>
          </a:p>
          <a:p>
            <a:pPr algn="r" rtl="1"/>
            <a:r>
              <a:rPr lang="ar-SA" sz="1200" dirty="0"/>
              <a:t>في هذه الشريحة نقدم تمرينًا عمليًا للطلبة. اطلب منهم اختيار ثلاث دراسات حديثة في موضوعهم البحثي، ثم إنشاء مصفوفة مقارنة مختصرة لكل دراسة.</a:t>
            </a:r>
          </a:p>
          <a:p>
            <a:pPr algn="r" rtl="1"/>
            <a:r>
              <a:rPr lang="ar-SA" sz="1200" dirty="0"/>
              <a:t>بعد ذلك يستخرج الطالب أوجه الاتفاق والاختلاف بين الدراسات. مثلًا، قد تتفق الدراسات في أهمية متغير معين، لكنها تختلف في السياق أو المنهج أو النتائج.</a:t>
            </a:r>
          </a:p>
          <a:p>
            <a:pPr algn="r" rtl="1"/>
            <a:r>
              <a:rPr lang="ar-SA" sz="1200" dirty="0"/>
              <a:t>ثم يكتب الطالب فقرة واحدة توضّح الفجوة البحثية المحتملة. هذه الفقرة يجب أن لا تكون عامة، بل مبنية على المقارنة بين الدراسات.</a:t>
            </a:r>
          </a:p>
          <a:p>
            <a:pPr algn="r" rtl="1"/>
            <a:r>
              <a:rPr lang="ar-SA" sz="1200" dirty="0"/>
              <a:t>يمكن استخدام AI لمراجعة تنظيم الفقرة أو تحسين الصياغة، لكن يجب التحقق من الدقة والمصادر يدويًا.</a:t>
            </a:r>
          </a:p>
          <a:p>
            <a:pPr algn="r" rtl="1"/>
            <a:r>
              <a:rPr lang="ar-SA" sz="1200" b="1" dirty="0"/>
              <a:t>الرسالة الأساسية: الفجوة البحثية تتضح عندما نقارن الدراسات ونركب المعرفة، لا عندما نلخص كل دراسة منفصلة.</a:t>
            </a:r>
          </a:p>
          <a:p>
            <a:pPr algn="r" rtl="1"/>
            <a:r>
              <a:rPr lang="ar-SA" sz="1200" b="1" dirty="0"/>
              <a:t>الانتقال للشريحة التالية: بعد التطبيق، ننتقل إلى أخلاقيات البحث العلمي واستخدام AI.</a:t>
            </a:r>
          </a:p>
        </p:txBody>
      </p:sp>
      <p:sp>
        <p:nvSpPr>
          <p:cNvPr id="4" name="Slide Number Placeholder 3"/>
          <p:cNvSpPr>
            <a:spLocks noGrp="1"/>
          </p:cNvSpPr>
          <p:nvPr>
            <p:ph type="sldNum" sz="quarter" idx="10"/>
          </p:nvPr>
        </p:nvSpPr>
        <p:spPr/>
        <p:txBody>
          <a:bodyPr/>
          <a:lstStyle/>
          <a:p>
            <a:fld id="{F7021451-1387-4CA6-816F-3879F97B5CBC}" type="slidenum">
              <a:rPr lang="en-US"/>
              <a:t>52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أخلاقيات البحث العلمي واستخدام AI</a:t>
            </a:r>
          </a:p>
          <a:p>
            <a:pPr algn="r" rtl="1"/>
            <a:r>
              <a:rPr lang="ar-SA" sz="1200" dirty="0"/>
              <a:t>في هذه الشريحة نربط بين أخلاقيات البحث العلمي واستخدام الذكاء الاصطناعي. ابدأ بتوضيح أن المشاركة في البحث عمل تطوعي، ويجب توضيح الهدف للمشاركين والحصول على موافقة صريحة.</a:t>
            </a:r>
          </a:p>
          <a:p>
            <a:pPr algn="r" rtl="1"/>
            <a:r>
              <a:rPr lang="ar-SA" sz="1200" dirty="0"/>
              <a:t>ثم ناقش أهمية حماية سرية البيانات، وتجنب أي ضرر، واحترام حق المشارك في الانسحاب. هذه المبادئ أساسية في أي بحث يتعامل مع أشخاص أو بيانات حساسة.</a:t>
            </a:r>
          </a:p>
          <a:p>
            <a:pPr algn="r" rtl="1"/>
            <a:r>
              <a:rPr lang="ar-SA" sz="1200" dirty="0"/>
              <a:t>عند استخدام AI، يجب عدم إدخال بيانات شخصية أو سرية في أدوات عامة. كما يجب ألا تعتبر مخرجات AI مصدرًا علميًا بحد ذاتها، ولا يجوز الاعتماد عليها دون تحقق.</a:t>
            </a:r>
          </a:p>
          <a:p>
            <a:pPr algn="r" rtl="1"/>
            <a:r>
              <a:rPr lang="ar-SA" sz="1200" dirty="0"/>
              <a:t>أكد أن المسؤولية النهائية عن الدقة، الأصالة، وسلامة التوثيق تقع على الباحث، حتى لو استخدم أدوات مساعدة.</a:t>
            </a:r>
          </a:p>
          <a:p>
            <a:pPr algn="r" rtl="1"/>
            <a:r>
              <a:rPr lang="ar-SA" sz="1200" b="1" dirty="0"/>
              <a:t>الرسالة الأساسية: الأخلاقيات لا تتوقف عند جمع البيانات، بل تشمل أيضًا كيفية استخدام الأدوات الرقمية والذكاء الاصطناعي.</a:t>
            </a:r>
          </a:p>
          <a:p>
            <a:pPr algn="r" rtl="1"/>
            <a:r>
              <a:rPr lang="ar-SA" sz="1200" b="1" dirty="0"/>
              <a:t>الانتقال للشريحة التالية: بعد الأخلاقيات، ننتقل إلى قائمة التحقق النهائية للتكليف الأسبوعي.</a:t>
            </a:r>
          </a:p>
        </p:txBody>
      </p:sp>
      <p:sp>
        <p:nvSpPr>
          <p:cNvPr id="4" name="Slide Number Placeholder 3"/>
          <p:cNvSpPr>
            <a:spLocks noGrp="1"/>
          </p:cNvSpPr>
          <p:nvPr>
            <p:ph type="sldNum" sz="quarter" idx="10"/>
          </p:nvPr>
        </p:nvSpPr>
        <p:spPr/>
        <p:txBody>
          <a:bodyPr/>
          <a:lstStyle/>
          <a:p>
            <a:fld id="{F7021451-1387-4CA6-816F-3879F97B5CBC}" type="slidenum">
              <a:rPr lang="en-US"/>
              <a:t>53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r" rtl="1"/>
            <a:r>
              <a:rPr lang="ar-SA" sz="1200" b="1" dirty="0"/>
              <a:t>شرح الشريحة: قائمة تحقق نهائية للتكليف الأسبوعي</a:t>
            </a:r>
          </a:p>
          <a:p>
            <a:pPr algn="r" rtl="1"/>
            <a:r>
              <a:rPr lang="ar-SA" sz="1200" dirty="0"/>
              <a:t>في هذه الشريحة نقدم قائمة تحقق شاملة تساعد الطالب قبل تسليم التكليف الأسبوعي. ابدأ بتوضيح أن الهدف من هذه القائمة هو ضمان أن العرض مكتمل وواضح وقابل للتقييم.</a:t>
            </a:r>
          </a:p>
          <a:p>
            <a:pPr algn="r" rtl="1"/>
            <a:r>
              <a:rPr lang="ar-SA" sz="1200" dirty="0"/>
              <a:t>أولًا، يجب التأكد من اختيار مقالة حديثة ومحكمة ومرتبطة بتخصص الباحث. ثم يجب التأكد من إرفاق الفيديو، ملف PDF، ورابط المقالة بصورة صحيحة.</a:t>
            </a:r>
          </a:p>
          <a:p>
            <a:pPr algn="r" rtl="1"/>
            <a:r>
              <a:rPr lang="ar-SA" sz="1200" dirty="0"/>
              <a:t>بعد ذلك يراجع الطالب هل عرض المشكلة والفجوة والمتغيرات والمنهجية بوضوح. كما يجب التأكد أن العرض يتضمن نقدًا مبنيًا على دليل، لا مجرد تلخيص أو رأي عام.</a:t>
            </a:r>
          </a:p>
          <a:p>
            <a:pPr algn="r" rtl="1"/>
            <a:r>
              <a:rPr lang="ar-SA" sz="1200" dirty="0"/>
              <a:t>ثم يتأكد الطالب من توضيح نقطة قوة، نقطة ضعف، واقتراح تحسين عملي. وعند استخدام AI، يجب الإفصاح عن الاستخدام والتحقق من جميع المخرجات. وأخيرًا، يجب الالتزام بالوقت المحدد للفيديو ومعايير التسليم.</a:t>
            </a:r>
          </a:p>
          <a:p>
            <a:pPr algn="r" rtl="1"/>
            <a:r>
              <a:rPr lang="ar-SA" sz="1200" b="1" dirty="0"/>
              <a:t>الرسالة الأساسية: القائمة تساعد الطالب على تحويل التكليف من عرض وصفي إلى تحليل نقدي مكتمل ومنظم.</a:t>
            </a:r>
          </a:p>
          <a:p>
            <a:pPr algn="r" rtl="1"/>
            <a:r>
              <a:rPr lang="ar-SA" sz="1200" b="1" dirty="0"/>
              <a:t>الانتقال للشريحة التالية: بعد هذه القائمة، نصل إلى ختام المحاضرة.</a:t>
            </a:r>
          </a:p>
        </p:txBody>
      </p:sp>
      <p:sp>
        <p:nvSpPr>
          <p:cNvPr id="4" name="Slide Number Placeholder 3"/>
          <p:cNvSpPr>
            <a:spLocks noGrp="1"/>
          </p:cNvSpPr>
          <p:nvPr>
            <p:ph type="sldNum" sz="quarter" idx="10"/>
          </p:nvPr>
        </p:nvSpPr>
        <p:spPr/>
        <p:txBody>
          <a:bodyPr/>
          <a:lstStyle/>
          <a:p>
            <a:fld id="{F7021451-1387-4CA6-816F-3879F97B5CBC}" type="slidenum">
              <a:rPr lang="en-US"/>
              <a:t>54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ar-SA" sz="1200" b="1"/>
              <a:t>شرح الشريحة: شكرًا لحسن المتابعة</a:t>
            </a:r>
          </a:p>
          <a:p>
            <a:r>
              <a:rPr lang="ar-SA" sz="1200"/>
              <a:t>في هذه الشريحة نختم المحاضرة ونشكر الطلبة على المتابعة. يمكن للمقدم أن يؤكد أن الهدف من المحاضرة لم يكن مجرد شرح متطلبات التكليف، بل تدريب الطالب على التفكير النقدي المنظم عند قراءة المقالات العلمية.</a:t>
            </a:r>
          </a:p>
          <a:p>
            <a:r>
              <a:rPr lang="ar-SA" sz="1200"/>
              <a:t>ذكّر الطلبة بأن التكليف الأسبوعي يجب أن يكون مرتبطًا بتخصصهم ومشروعهم البحثي، وأن كل تحليل لمقالة ينبغي أن يساعدهم على تطوير مشكلة البحث، وفهم الأدبيات، وبناء الفجوة.</a:t>
            </a:r>
          </a:p>
          <a:p>
            <a:r>
              <a:rPr lang="ar-SA" sz="1200"/>
              <a:t>اختم بالتأكيد على أن الذكاء الاصطناعي يمكن أن يساعد في التنظيم والصياغة، لكنه لا يغني عن قراءة المقالة، ولا عن الحكم العلمي، ولا عن التحقق من المصادر.</a:t>
            </a:r>
          </a:p>
          <a:p>
            <a:r>
              <a:rPr lang="ar-SA" sz="1200"/>
              <a:t>يمكن إنهاء التسجيل بعبارة تشجيعية مثل: أتمنى لكم التوفيق، وأتطلع إلى رؤية تحليلاتكم النقدية وتطبيقكم العملي لهذه الخطوات في التكليف الأسبوعي.</a:t>
            </a:r>
          </a:p>
          <a:p>
            <a:r>
              <a:rPr lang="ar-SA" sz="1200" b="1"/>
              <a:t>الرسالة الأساسية: المطلوب من الطالب بعد هذه المحاضرة هو تطبيق الخطوات عمليًا في اختيار المقالة وتحليلها ونقدها بصورة واضحة ومدعومة بالدليل.</a:t>
            </a:r>
          </a:p>
        </p:txBody>
      </p:sp>
      <p:sp>
        <p:nvSpPr>
          <p:cNvPr id="4" name="Slide Number Placeholder 3"/>
          <p:cNvSpPr>
            <a:spLocks noGrp="1"/>
          </p:cNvSpPr>
          <p:nvPr>
            <p:ph type="sldNum" sz="quarter" idx="10"/>
          </p:nvPr>
        </p:nvSpPr>
        <p:spPr/>
        <p:txBody>
          <a:bodyPr/>
          <a:lstStyle/>
          <a:p>
            <a:fld id="{F7021451-1387-4CA6-816F-3879F97B5CBC}" type="slidenum">
              <a:rPr lang="en-US"/>
              <a:t>55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notesSlide" Target="../notesSlides/notesSlide55.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mnt/data/template_render/slide-2.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4" name="Text 1"/>
          <p:cNvSpPr/>
          <p:nvPr/>
        </p:nvSpPr>
        <p:spPr>
          <a:xfrm>
            <a:off x="5897880" y="1828800"/>
            <a:ext cx="5212080" cy="640080"/>
          </a:xfrm>
          <a:prstGeom prst="rect">
            <a:avLst/>
          </a:prstGeom>
          <a:noFill/>
          <a:ln/>
        </p:spPr>
        <p:txBody>
          <a:bodyPr wrap="square" lIns="254" tIns="254" rIns="254" bIns="254" rtlCol="0" anchor="ctr">
            <a:normAutofit/>
          </a:bodyPr>
          <a:lstStyle/>
          <a:p>
            <a:pPr marL="0" indent="0" algn="r" rtl="1">
              <a:buNone/>
            </a:pPr>
            <a:r>
              <a:rPr lang="en-US" sz="3300" b="1" dirty="0">
                <a:solidFill>
                  <a:srgbClr val="0070C0"/>
                </a:solidFill>
                <a:latin typeface="Arial" pitchFamily="34" charset="0"/>
                <a:ea typeface="Arial" pitchFamily="34" charset="-122"/>
                <a:cs typeface="Arial" pitchFamily="34" charset="-120"/>
              </a:rPr>
              <a:t>قضايا بحثية (1)</a:t>
            </a:r>
            <a:endParaRPr lang="en-US" sz="3300" dirty="0"/>
          </a:p>
        </p:txBody>
      </p:sp>
      <p:sp>
        <p:nvSpPr>
          <p:cNvPr id="5" name="Text 2"/>
          <p:cNvSpPr/>
          <p:nvPr/>
        </p:nvSpPr>
        <p:spPr>
          <a:xfrm>
            <a:off x="5897880" y="2514600"/>
            <a:ext cx="5212080" cy="320040"/>
          </a:xfrm>
          <a:prstGeom prst="rect">
            <a:avLst/>
          </a:prstGeom>
          <a:noFill/>
          <a:ln/>
        </p:spPr>
        <p:txBody>
          <a:bodyPr wrap="square" lIns="254" tIns="254" rIns="254" bIns="254" rtlCol="0" anchor="ctr">
            <a:normAutofit/>
          </a:bodyPr>
          <a:lstStyle/>
          <a:p>
            <a:pPr marL="0" indent="0" algn="r">
              <a:buNone/>
            </a:pPr>
            <a:r>
              <a:rPr lang="en-US" sz="1600" dirty="0">
                <a:solidFill>
                  <a:srgbClr val="606060"/>
                </a:solidFill>
                <a:latin typeface="Arial" pitchFamily="34" charset="0"/>
                <a:ea typeface="Arial" pitchFamily="34" charset="-122"/>
                <a:cs typeface="Arial" pitchFamily="34" charset="-120"/>
              </a:rPr>
              <a:t>Research Issues 1</a:t>
            </a:r>
            <a:endParaRPr lang="en-US" sz="1600" dirty="0"/>
          </a:p>
        </p:txBody>
      </p:sp>
      <p:sp>
        <p:nvSpPr>
          <p:cNvPr id="7" name="Text 4"/>
          <p:cNvSpPr/>
          <p:nvPr/>
        </p:nvSpPr>
        <p:spPr>
          <a:xfrm>
            <a:off x="6502399" y="4343400"/>
            <a:ext cx="3232727" cy="320040"/>
          </a:xfrm>
          <a:prstGeom prst="rect">
            <a:avLst/>
          </a:prstGeom>
          <a:noFill/>
          <a:ln/>
        </p:spPr>
        <p:txBody>
          <a:bodyPr wrap="square" lIns="254" tIns="254" rIns="254" bIns="254" rtlCol="0" anchor="ctr">
            <a:normAutofit/>
          </a:bodyPr>
          <a:lstStyle/>
          <a:p>
            <a:pPr marL="0" indent="0" algn="r" rtl="1">
              <a:buNone/>
            </a:pPr>
            <a:r>
              <a:rPr lang="en-US" b="1" dirty="0">
                <a:solidFill>
                  <a:srgbClr val="1F1F1F"/>
                </a:solidFill>
                <a:latin typeface="Arial" pitchFamily="34" charset="0"/>
                <a:ea typeface="Arial" pitchFamily="34" charset="-122"/>
                <a:cs typeface="Arial" pitchFamily="34" charset="-120"/>
              </a:rPr>
              <a:t>إعداد وتقديم: د. فادي عبد الفتاح</a:t>
            </a:r>
            <a:endParaRPr lang="en-US" b="1" dirty="0"/>
          </a:p>
        </p:txBody>
      </p:sp>
      <p:sp>
        <p:nvSpPr>
          <p:cNvPr id="9" name="Text 3">
            <a:extLst>
              <a:ext uri="{FF2B5EF4-FFF2-40B4-BE49-F238E27FC236}">
                <a16:creationId xmlns:a16="http://schemas.microsoft.com/office/drawing/2014/main" id="{3200549C-4EFA-D0C9-D7FD-80B749426DE7}"/>
              </a:ext>
            </a:extLst>
          </p:cNvPr>
          <p:cNvSpPr/>
          <p:nvPr/>
        </p:nvSpPr>
        <p:spPr>
          <a:xfrm>
            <a:off x="5295669" y="3450589"/>
            <a:ext cx="6675120" cy="640079"/>
          </a:xfrm>
          <a:prstGeom prst="rect">
            <a:avLst/>
          </a:prstGeom>
          <a:noFill/>
          <a:ln/>
        </p:spPr>
        <p:txBody>
          <a:bodyPr wrap="square" lIns="254" tIns="254" rIns="254" bIns="254" rtlCol="0" anchor="ctr">
            <a:normAutofit/>
          </a:bodyPr>
          <a:lstStyle/>
          <a:p>
            <a:pPr algn="ctr" rtl="1"/>
            <a:r>
              <a:rPr lang="ar-OM" sz="2000" b="1" dirty="0"/>
              <a:t>قضايا بحثية (1): التحليل النقدي للدراسات السابقة وتطبيقات الذكاء الاصطناعي في البحث العلمي</a:t>
            </a:r>
            <a:endParaRPr lang="ar-OM" sz="2000" dirty="0"/>
          </a:p>
        </p:txBody>
      </p:sp>
    </p:spTree>
  </p:cSld>
  <p:clrMapOvr>
    <a:masterClrMapping/>
  </p:clrMapOvr>
  <mc:AlternateContent xmlns:mc="http://schemas.openxmlformats.org/markup-compatibility/2006" xmlns:p14="http://schemas.microsoft.com/office/powerpoint/2010/main">
    <mc:Choice Requires="p14">
      <p:transition spd="slow" p14:dur="2000" advTm="299488"/>
    </mc:Choice>
    <mc:Fallback xmlns="">
      <p:transition spd="slow" advTm="29948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417320" y="1385455"/>
            <a:ext cx="8869680" cy="748145"/>
          </a:xfrm>
          <a:prstGeom prst="rect">
            <a:avLst/>
          </a:prstGeom>
          <a:noFill/>
          <a:ln/>
        </p:spPr>
        <p:txBody>
          <a:bodyPr wrap="square" lIns="254" tIns="254" rIns="254" bIns="254" rtlCol="0" anchor="ctr">
            <a:normAutofit fontScale="70000" lnSpcReduction="20000"/>
          </a:bodyPr>
          <a:lstStyle/>
          <a:p>
            <a:pPr algn="ctr" rtl="1"/>
            <a:r>
              <a:rPr lang="ar-OM" sz="2700" b="1" dirty="0">
                <a:solidFill>
                  <a:srgbClr val="0070C0"/>
                </a:solidFill>
                <a:latin typeface="Arial" pitchFamily="34" charset="0"/>
                <a:ea typeface="Arial" pitchFamily="34" charset="-122"/>
                <a:cs typeface="Arial" pitchFamily="34" charset="-120"/>
              </a:rPr>
              <a:t>أهداف التعلم</a:t>
            </a:r>
            <a:endParaRPr lang="ar-JO" sz="2700" b="1" dirty="0">
              <a:solidFill>
                <a:srgbClr val="0070C0"/>
              </a:solidFill>
              <a:latin typeface="Arial" pitchFamily="34" charset="0"/>
              <a:ea typeface="Arial" pitchFamily="34" charset="-122"/>
              <a:cs typeface="Arial" pitchFamily="34" charset="-120"/>
            </a:endParaRPr>
          </a:p>
          <a:p>
            <a:pPr algn="ctr" rtl="1"/>
            <a:endParaRPr lang="ar-JO" sz="2700" b="1" dirty="0">
              <a:solidFill>
                <a:srgbClr val="0070C0"/>
              </a:solidFill>
              <a:latin typeface="Arial" pitchFamily="34" charset="0"/>
              <a:ea typeface="Arial" pitchFamily="34" charset="-122"/>
              <a:cs typeface="Arial" pitchFamily="34" charset="-120"/>
            </a:endParaRPr>
          </a:p>
          <a:p>
            <a:pPr algn="ctr" rtl="1"/>
            <a:r>
              <a:rPr lang="ar-OM" sz="2700" b="1" dirty="0">
                <a:solidFill>
                  <a:srgbClr val="0070C0"/>
                </a:solidFill>
                <a:latin typeface="Arial" pitchFamily="34" charset="0"/>
                <a:ea typeface="Arial" pitchFamily="34" charset="-122"/>
                <a:cs typeface="Arial" pitchFamily="34" charset="-120"/>
              </a:rPr>
              <a:t>ما المخرجات التعليمية المتوقعة من هذه المحاضرة؟</a:t>
            </a:r>
          </a:p>
        </p:txBody>
      </p:sp>
      <p:sp>
        <p:nvSpPr>
          <p:cNvPr id="4" name="Text 1"/>
          <p:cNvSpPr/>
          <p:nvPr/>
        </p:nvSpPr>
        <p:spPr>
          <a:xfrm>
            <a:off x="1417320" y="2474606"/>
            <a:ext cx="8869680" cy="3381248"/>
          </a:xfrm>
          <a:prstGeom prst="rect">
            <a:avLst/>
          </a:prstGeom>
          <a:noFill/>
          <a:ln/>
        </p:spPr>
        <p:txBody>
          <a:bodyPr wrap="square" lIns="1016" tIns="1016" rIns="1016" bIns="1016" rtlCol="0" anchor="t">
            <a:normAutofit/>
          </a:bodyPr>
          <a:lstStyle/>
          <a:p>
            <a:pPr algn="r">
              <a:lnSpc>
                <a:spcPct val="200000"/>
              </a:lnSpc>
            </a:pPr>
            <a:r>
              <a:rPr lang="ar-OM" dirty="0"/>
              <a:t>• فهم طبيعة مقرر قضايا بحثية (1) ومتطلبات التقييم الأسبوعي.</a:t>
            </a:r>
          </a:p>
          <a:p>
            <a:pPr algn="r">
              <a:lnSpc>
                <a:spcPct val="200000"/>
              </a:lnSpc>
            </a:pPr>
            <a:r>
              <a:rPr lang="ar-OM" dirty="0"/>
              <a:t>• التمييز بين تلخيص المقالة والتحليل النقدي المبني على دليل.</a:t>
            </a:r>
          </a:p>
          <a:p>
            <a:pPr algn="r">
              <a:lnSpc>
                <a:spcPct val="200000"/>
              </a:lnSpc>
            </a:pPr>
            <a:r>
              <a:rPr lang="ar-OM" dirty="0"/>
              <a:t>• تطبيق إطار واضح لتحليل العنوان، المشكلة، الأدبيات، المنهجية والنتائج.</a:t>
            </a:r>
          </a:p>
          <a:p>
            <a:pPr algn="r">
              <a:lnSpc>
                <a:spcPct val="200000"/>
              </a:lnSpc>
            </a:pPr>
            <a:r>
              <a:rPr lang="ar-OM" dirty="0"/>
              <a:t>• تحديد المشكلة البحثية، الفجوة، المتغيرات، والمعايير الأساسية لجودة المقالة.</a:t>
            </a:r>
          </a:p>
          <a:p>
            <a:pPr algn="r">
              <a:lnSpc>
                <a:spcPct val="200000"/>
              </a:lnSpc>
            </a:pPr>
            <a:r>
              <a:rPr lang="ar-OM" dirty="0"/>
              <a:t>• استخدام أدوات الذكاء الاصطناعي كدعم منظم ومسؤول لا كبديل عن الباحث.</a:t>
            </a:r>
          </a:p>
          <a:p>
            <a:pPr algn="r">
              <a:lnSpc>
                <a:spcPct val="200000"/>
              </a:lnSpc>
            </a:pP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Tm="249226"/>
    </mc:Choice>
    <mc:Fallback xmlns="">
      <p:transition spd="slow" advTm="249226"/>
    </mc:Fallback>
  </mc:AlternateContent>
  <p:timing>
    <p:tnLst>
      <p:par>
        <p:cTn id="1" dur="indefinite" restart="never" nodeType="tmRoot"/>
      </p:par>
    </p:tnLst>
  </p:timing>
  <p:extLst mod="1">
    <p:ext uri="{3A86A75C-4F4B-4683-9AE1-C65F6400EC91}">
      <p14:laserTraceLst xmlns:p14="http://schemas.microsoft.com/office/powerpoint/2010/main">
        <p14:tracePtLst>
          <p14:tracePt t="414" x="0" y="0"/>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146304"/>
          </a:xfrm>
          <a:prstGeom prst="rect">
            <a:avLst/>
          </a:prstGeom>
          <a:solidFill>
            <a:srgbClr val="1F4E79"/>
          </a:solidFill>
          <a:ln w="12700">
            <a:solidFill>
              <a:srgbClr val="1F4E79"/>
            </a:solidFill>
            <a:prstDash val="solid"/>
          </a:ln>
        </p:spPr>
        <p:txBody>
          <a:bodyPr/>
          <a:lstStyle/>
          <a:p>
            <a:endParaRPr lang="en-GB"/>
          </a:p>
        </p:txBody>
      </p:sp>
      <p:sp>
        <p:nvSpPr>
          <p:cNvPr id="3" name="Shape 1"/>
          <p:cNvSpPr/>
          <p:nvPr/>
        </p:nvSpPr>
        <p:spPr>
          <a:xfrm>
            <a:off x="0" y="146304"/>
            <a:ext cx="12191695" cy="32004"/>
          </a:xfrm>
          <a:prstGeom prst="rect">
            <a:avLst/>
          </a:prstGeom>
          <a:solidFill>
            <a:srgbClr val="D69C2F"/>
          </a:solidFill>
          <a:ln w="12700">
            <a:solidFill>
              <a:srgbClr val="D69C2F"/>
            </a:solidFill>
            <a:prstDash val="solid"/>
          </a:ln>
        </p:spPr>
        <p:txBody>
          <a:bodyPr/>
          <a:lstStyle/>
          <a:p>
            <a:endParaRPr lang="en-GB"/>
          </a:p>
        </p:txBody>
      </p:sp>
      <p:sp>
        <p:nvSpPr>
          <p:cNvPr id="4" name="Text 2"/>
          <p:cNvSpPr/>
          <p:nvPr/>
        </p:nvSpPr>
        <p:spPr>
          <a:xfrm>
            <a:off x="502920" y="347472"/>
            <a:ext cx="2011680" cy="256032"/>
          </a:xfrm>
          <a:prstGeom prst="rect">
            <a:avLst/>
          </a:prstGeom>
          <a:noFill/>
          <a:ln/>
        </p:spPr>
        <p:txBody>
          <a:bodyPr wrap="square" lIns="254" tIns="254" rIns="254" bIns="254" rtlCol="0" anchor="ctr"/>
          <a:lstStyle/>
          <a:p>
            <a:pPr marL="0" indent="0" algn="l">
              <a:buNone/>
            </a:pPr>
            <a:r>
              <a:rPr lang="en-US" sz="1100" b="1" dirty="0">
                <a:solidFill>
                  <a:srgbClr val="2F75B5"/>
                </a:solidFill>
                <a:latin typeface="Arial" pitchFamily="34" charset="0"/>
                <a:ea typeface="Arial" pitchFamily="34" charset="-122"/>
                <a:cs typeface="Arial" pitchFamily="34" charset="-120"/>
              </a:rPr>
              <a:t>قضايا بحثية (1)</a:t>
            </a:r>
            <a:endParaRPr lang="en-US" sz="1100" dirty="0"/>
          </a:p>
        </p:txBody>
      </p:sp>
      <p:sp>
        <p:nvSpPr>
          <p:cNvPr id="5" name="Text 3"/>
          <p:cNvSpPr/>
          <p:nvPr/>
        </p:nvSpPr>
        <p:spPr>
          <a:xfrm>
            <a:off x="2651760" y="320040"/>
            <a:ext cx="8961120" cy="420624"/>
          </a:xfrm>
          <a:prstGeom prst="rect">
            <a:avLst/>
          </a:prstGeom>
          <a:noFill/>
          <a:ln/>
        </p:spPr>
        <p:txBody>
          <a:bodyPr wrap="square" lIns="381" tIns="381" rIns="381" bIns="381" rtlCol="0" anchor="ctr">
            <a:normAutofit/>
          </a:bodyPr>
          <a:lstStyle/>
          <a:p>
            <a:pPr marL="0" indent="0" algn="r">
              <a:buNone/>
            </a:pPr>
            <a:r>
              <a:rPr lang="en-US" sz="2600" b="1" dirty="0">
                <a:solidFill>
                  <a:srgbClr val="1F4E79"/>
                </a:solidFill>
                <a:latin typeface="Arial" pitchFamily="34" charset="0"/>
                <a:ea typeface="Arial" pitchFamily="34" charset="-122"/>
                <a:cs typeface="Arial" pitchFamily="34" charset="-120"/>
              </a:rPr>
              <a:t>التسلسل المنطقي للمحاضرة</a:t>
            </a:r>
            <a:endParaRPr lang="en-US" sz="2600" dirty="0"/>
          </a:p>
        </p:txBody>
      </p:sp>
      <p:sp>
        <p:nvSpPr>
          <p:cNvPr id="6" name="Text 4"/>
          <p:cNvSpPr/>
          <p:nvPr/>
        </p:nvSpPr>
        <p:spPr>
          <a:xfrm>
            <a:off x="2651760" y="786384"/>
            <a:ext cx="8961120" cy="292608"/>
          </a:xfrm>
          <a:prstGeom prst="rect">
            <a:avLst/>
          </a:prstGeom>
          <a:noFill/>
          <a:ln/>
        </p:spPr>
        <p:txBody>
          <a:bodyPr wrap="square" lIns="381" tIns="381" rIns="381" bIns="381" rtlCol="0" anchor="ctr">
            <a:normAutofit/>
          </a:bodyPr>
          <a:lstStyle/>
          <a:p>
            <a:pPr marL="0" indent="0" algn="r">
              <a:buNone/>
            </a:pPr>
            <a:r>
              <a:rPr lang="en-US" sz="1300" dirty="0">
                <a:solidFill>
                  <a:srgbClr val="5F6B7A"/>
                </a:solidFill>
                <a:latin typeface="Arial" pitchFamily="34" charset="0"/>
                <a:ea typeface="Arial" pitchFamily="34" charset="-122"/>
                <a:cs typeface="Arial" pitchFamily="34" charset="-120"/>
              </a:rPr>
              <a:t>خريطة مختصرة تساعد الطالب على متابعة الأفكار دون تشتت</a:t>
            </a:r>
            <a:endParaRPr lang="en-US" sz="1300" dirty="0"/>
          </a:p>
        </p:txBody>
      </p:sp>
      <p:sp>
        <p:nvSpPr>
          <p:cNvPr id="7" name="Shape 5"/>
          <p:cNvSpPr/>
          <p:nvPr/>
        </p:nvSpPr>
        <p:spPr>
          <a:xfrm>
            <a:off x="548640" y="1225296"/>
            <a:ext cx="11064240" cy="0"/>
          </a:xfrm>
          <a:prstGeom prst="line">
            <a:avLst/>
          </a:prstGeom>
          <a:noFill/>
          <a:ln w="12700">
            <a:solidFill>
              <a:srgbClr val="B8CCE4"/>
            </a:solidFill>
            <a:prstDash val="solid"/>
          </a:ln>
        </p:spPr>
        <p:txBody>
          <a:bodyPr/>
          <a:lstStyle/>
          <a:p>
            <a:endParaRPr lang="en-GB"/>
          </a:p>
        </p:txBody>
      </p:sp>
      <p:sp>
        <p:nvSpPr>
          <p:cNvPr id="8" name="Shape 6"/>
          <p:cNvSpPr/>
          <p:nvPr/>
        </p:nvSpPr>
        <p:spPr>
          <a:xfrm>
            <a:off x="548640" y="6199632"/>
            <a:ext cx="11064240" cy="0"/>
          </a:xfrm>
          <a:prstGeom prst="line">
            <a:avLst/>
          </a:prstGeom>
          <a:noFill/>
          <a:ln w="12700">
            <a:solidFill>
              <a:srgbClr val="D8E6F0"/>
            </a:solidFill>
            <a:prstDash val="solid"/>
          </a:ln>
        </p:spPr>
        <p:txBody>
          <a:bodyPr/>
          <a:lstStyle/>
          <a:p>
            <a:endParaRPr lang="en-GB"/>
          </a:p>
        </p:txBody>
      </p:sp>
      <p:sp>
        <p:nvSpPr>
          <p:cNvPr id="9" name="Text 7"/>
          <p:cNvSpPr/>
          <p:nvPr/>
        </p:nvSpPr>
        <p:spPr>
          <a:xfrm>
            <a:off x="530352" y="6345936"/>
            <a:ext cx="2011680" cy="201168"/>
          </a:xfrm>
          <a:prstGeom prst="rect">
            <a:avLst/>
          </a:prstGeom>
          <a:noFill/>
          <a:ln/>
        </p:spPr>
        <p:txBody>
          <a:bodyPr wrap="square" lIns="0" tIns="0" rIns="0" bIns="0" rtlCol="0" anchor="ctr"/>
          <a:lstStyle/>
          <a:p>
            <a:pPr marL="0" indent="0" algn="l">
              <a:buNone/>
            </a:pPr>
            <a:r>
              <a:rPr lang="en-US" sz="950" dirty="0">
                <a:solidFill>
                  <a:srgbClr val="5F6B7A"/>
                </a:solidFill>
                <a:latin typeface="Arial" pitchFamily="34" charset="0"/>
                <a:ea typeface="Arial" pitchFamily="34" charset="-122"/>
                <a:cs typeface="Arial" pitchFamily="34" charset="-120"/>
              </a:rPr>
              <a:t>midocean.edu.km</a:t>
            </a:r>
            <a:endParaRPr lang="en-US" sz="950" dirty="0"/>
          </a:p>
        </p:txBody>
      </p:sp>
      <p:sp>
        <p:nvSpPr>
          <p:cNvPr id="10" name="Text 8"/>
          <p:cNvSpPr/>
          <p:nvPr/>
        </p:nvSpPr>
        <p:spPr>
          <a:xfrm>
            <a:off x="11155680" y="6345936"/>
            <a:ext cx="502920" cy="201168"/>
          </a:xfrm>
          <a:prstGeom prst="rect">
            <a:avLst/>
          </a:prstGeom>
          <a:noFill/>
          <a:ln/>
        </p:spPr>
        <p:txBody>
          <a:bodyPr wrap="square" lIns="0" tIns="0" rIns="0" bIns="0" rtlCol="0" anchor="ctr"/>
          <a:lstStyle/>
          <a:p>
            <a:pPr marL="0" indent="0" algn="r">
              <a:buNone/>
            </a:pPr>
            <a:r>
              <a:rPr lang="en-US" sz="950" dirty="0">
                <a:solidFill>
                  <a:srgbClr val="5F6B7A"/>
                </a:solidFill>
                <a:latin typeface="Arial" pitchFamily="34" charset="0"/>
                <a:ea typeface="Arial" pitchFamily="34" charset="-122"/>
                <a:cs typeface="Arial" pitchFamily="34" charset="-120"/>
              </a:rPr>
              <a:t>3</a:t>
            </a:r>
            <a:endParaRPr lang="en-US" sz="950" dirty="0"/>
          </a:p>
        </p:txBody>
      </p:sp>
      <p:sp>
        <p:nvSpPr>
          <p:cNvPr id="11" name="Shape 9"/>
          <p:cNvSpPr/>
          <p:nvPr/>
        </p:nvSpPr>
        <p:spPr>
          <a:xfrm>
            <a:off x="10744200" y="1499616"/>
            <a:ext cx="384048" cy="384048"/>
          </a:xfrm>
          <a:prstGeom prst="ellipse">
            <a:avLst/>
          </a:prstGeom>
          <a:solidFill>
            <a:srgbClr val="1F4E79"/>
          </a:solidFill>
          <a:ln w="12700">
            <a:solidFill>
              <a:srgbClr val="1F4E79"/>
            </a:solidFill>
            <a:prstDash val="solid"/>
          </a:ln>
        </p:spPr>
        <p:txBody>
          <a:bodyPr/>
          <a:lstStyle/>
          <a:p>
            <a:endParaRPr lang="en-GB"/>
          </a:p>
        </p:txBody>
      </p:sp>
      <p:sp>
        <p:nvSpPr>
          <p:cNvPr id="12" name="Text 10"/>
          <p:cNvSpPr/>
          <p:nvPr/>
        </p:nvSpPr>
        <p:spPr>
          <a:xfrm>
            <a:off x="10744200" y="1586484"/>
            <a:ext cx="384048" cy="164592"/>
          </a:xfrm>
          <a:prstGeom prst="rect">
            <a:avLst/>
          </a:prstGeom>
          <a:noFill/>
          <a:ln/>
        </p:spPr>
        <p:txBody>
          <a:bodyPr wrap="square" lIns="0" tIns="0" rIns="0" bIns="0" rtlCol="0" anchor="ctr"/>
          <a:lstStyle/>
          <a:p>
            <a:pPr marL="0" indent="0" algn="ctr">
              <a:buNone/>
            </a:pPr>
            <a:r>
              <a:rPr lang="en-US" sz="1050" b="1" dirty="0">
                <a:solidFill>
                  <a:srgbClr val="FFFFFF"/>
                </a:solidFill>
                <a:latin typeface="Arial" pitchFamily="34" charset="0"/>
                <a:ea typeface="Arial" pitchFamily="34" charset="-122"/>
                <a:cs typeface="Arial" pitchFamily="34" charset="-120"/>
              </a:rPr>
              <a:t>1</a:t>
            </a:r>
            <a:endParaRPr lang="en-US" sz="1050" dirty="0"/>
          </a:p>
        </p:txBody>
      </p:sp>
      <p:sp>
        <p:nvSpPr>
          <p:cNvPr id="13" name="Text 11"/>
          <p:cNvSpPr/>
          <p:nvPr/>
        </p:nvSpPr>
        <p:spPr>
          <a:xfrm>
            <a:off x="6995160" y="1481328"/>
            <a:ext cx="3520440" cy="256032"/>
          </a:xfrm>
          <a:prstGeom prst="rect">
            <a:avLst/>
          </a:prstGeom>
          <a:noFill/>
          <a:ln/>
        </p:spPr>
        <p:txBody>
          <a:bodyPr wrap="square" lIns="254" tIns="254" rIns="254" bIns="254" rtlCol="0" anchor="ctr"/>
          <a:lstStyle/>
          <a:p>
            <a:pPr marL="0" indent="0" algn="r">
              <a:buNone/>
            </a:pPr>
            <a:r>
              <a:rPr lang="en-US" sz="1500" b="1" dirty="0">
                <a:solidFill>
                  <a:srgbClr val="1F4E79"/>
                </a:solidFill>
                <a:latin typeface="Arial" pitchFamily="34" charset="0"/>
                <a:ea typeface="Arial" pitchFamily="34" charset="-122"/>
                <a:cs typeface="Arial" pitchFamily="34" charset="-120"/>
              </a:rPr>
              <a:t>طبيعة المقرر</a:t>
            </a:r>
            <a:endParaRPr lang="en-US" sz="1500" dirty="0"/>
          </a:p>
        </p:txBody>
      </p:sp>
      <p:sp>
        <p:nvSpPr>
          <p:cNvPr id="14" name="Text 12"/>
          <p:cNvSpPr/>
          <p:nvPr/>
        </p:nvSpPr>
        <p:spPr>
          <a:xfrm>
            <a:off x="960120" y="1499616"/>
            <a:ext cx="5760720" cy="256032"/>
          </a:xfrm>
          <a:prstGeom prst="rect">
            <a:avLst/>
          </a:prstGeom>
          <a:noFill/>
          <a:ln/>
        </p:spPr>
        <p:txBody>
          <a:bodyPr wrap="square" lIns="254" tIns="254" rIns="254" bIns="254" rtlCol="0" anchor="ctr">
            <a:normAutofit/>
          </a:bodyPr>
          <a:lstStyle/>
          <a:p>
            <a:pPr marL="0" indent="0" algn="r">
              <a:buNone/>
            </a:pPr>
            <a:r>
              <a:rPr lang="en-US" sz="1240" dirty="0">
                <a:solidFill>
                  <a:srgbClr val="1F2933"/>
                </a:solidFill>
                <a:latin typeface="Arial" pitchFamily="34" charset="0"/>
                <a:ea typeface="Arial" pitchFamily="34" charset="-122"/>
                <a:cs typeface="Arial" pitchFamily="34" charset="-120"/>
              </a:rPr>
              <a:t>الوصف، المخرجات، ومتطلبات التسليم الأسبوعي</a:t>
            </a:r>
            <a:endParaRPr lang="en-US" sz="1240" dirty="0"/>
          </a:p>
        </p:txBody>
      </p:sp>
      <p:sp>
        <p:nvSpPr>
          <p:cNvPr id="15" name="Shape 13"/>
          <p:cNvSpPr/>
          <p:nvPr/>
        </p:nvSpPr>
        <p:spPr>
          <a:xfrm>
            <a:off x="10744200" y="2212848"/>
            <a:ext cx="384048" cy="384048"/>
          </a:xfrm>
          <a:prstGeom prst="ellipse">
            <a:avLst/>
          </a:prstGeom>
          <a:solidFill>
            <a:srgbClr val="1F4E79"/>
          </a:solidFill>
          <a:ln w="12700">
            <a:solidFill>
              <a:srgbClr val="1F4E79"/>
            </a:solidFill>
            <a:prstDash val="solid"/>
          </a:ln>
        </p:spPr>
        <p:txBody>
          <a:bodyPr/>
          <a:lstStyle/>
          <a:p>
            <a:endParaRPr lang="en-GB"/>
          </a:p>
        </p:txBody>
      </p:sp>
      <p:sp>
        <p:nvSpPr>
          <p:cNvPr id="16" name="Text 14"/>
          <p:cNvSpPr/>
          <p:nvPr/>
        </p:nvSpPr>
        <p:spPr>
          <a:xfrm>
            <a:off x="10744200" y="2299716"/>
            <a:ext cx="384048" cy="164592"/>
          </a:xfrm>
          <a:prstGeom prst="rect">
            <a:avLst/>
          </a:prstGeom>
          <a:noFill/>
          <a:ln/>
        </p:spPr>
        <p:txBody>
          <a:bodyPr wrap="square" lIns="0" tIns="0" rIns="0" bIns="0" rtlCol="0" anchor="ctr"/>
          <a:lstStyle/>
          <a:p>
            <a:pPr marL="0" indent="0" algn="ctr">
              <a:buNone/>
            </a:pPr>
            <a:r>
              <a:rPr lang="en-US" sz="1050" b="1" dirty="0">
                <a:solidFill>
                  <a:srgbClr val="FFFFFF"/>
                </a:solidFill>
                <a:latin typeface="Arial" pitchFamily="34" charset="0"/>
                <a:ea typeface="Arial" pitchFamily="34" charset="-122"/>
                <a:cs typeface="Arial" pitchFamily="34" charset="-120"/>
              </a:rPr>
              <a:t>2</a:t>
            </a:r>
            <a:endParaRPr lang="en-US" sz="1050" dirty="0"/>
          </a:p>
        </p:txBody>
      </p:sp>
      <p:sp>
        <p:nvSpPr>
          <p:cNvPr id="17" name="Text 15"/>
          <p:cNvSpPr/>
          <p:nvPr/>
        </p:nvSpPr>
        <p:spPr>
          <a:xfrm>
            <a:off x="6995160" y="2194560"/>
            <a:ext cx="3520440" cy="256032"/>
          </a:xfrm>
          <a:prstGeom prst="rect">
            <a:avLst/>
          </a:prstGeom>
          <a:noFill/>
          <a:ln/>
        </p:spPr>
        <p:txBody>
          <a:bodyPr wrap="square" lIns="254" tIns="254" rIns="254" bIns="254" rtlCol="0" anchor="ctr"/>
          <a:lstStyle/>
          <a:p>
            <a:pPr marL="0" indent="0" algn="r">
              <a:buNone/>
            </a:pPr>
            <a:r>
              <a:rPr lang="en-US" sz="1500" b="1" dirty="0">
                <a:solidFill>
                  <a:srgbClr val="1F4E79"/>
                </a:solidFill>
                <a:latin typeface="Arial" pitchFamily="34" charset="0"/>
                <a:ea typeface="Arial" pitchFamily="34" charset="-122"/>
                <a:cs typeface="Arial" pitchFamily="34" charset="-120"/>
              </a:rPr>
              <a:t>عقلية التحليل النقدي</a:t>
            </a:r>
            <a:endParaRPr lang="en-US" sz="1500" dirty="0"/>
          </a:p>
        </p:txBody>
      </p:sp>
      <p:sp>
        <p:nvSpPr>
          <p:cNvPr id="18" name="Text 16"/>
          <p:cNvSpPr/>
          <p:nvPr/>
        </p:nvSpPr>
        <p:spPr>
          <a:xfrm>
            <a:off x="960120" y="2212848"/>
            <a:ext cx="5760720" cy="256032"/>
          </a:xfrm>
          <a:prstGeom prst="rect">
            <a:avLst/>
          </a:prstGeom>
          <a:noFill/>
          <a:ln/>
        </p:spPr>
        <p:txBody>
          <a:bodyPr wrap="square" lIns="254" tIns="254" rIns="254" bIns="254" rtlCol="0" anchor="ctr">
            <a:normAutofit/>
          </a:bodyPr>
          <a:lstStyle/>
          <a:p>
            <a:pPr marL="0" indent="0" algn="r">
              <a:buNone/>
            </a:pPr>
            <a:r>
              <a:rPr lang="en-US" sz="1240" dirty="0">
                <a:solidFill>
                  <a:srgbClr val="1F2933"/>
                </a:solidFill>
                <a:latin typeface="Arial" pitchFamily="34" charset="0"/>
                <a:ea typeface="Arial" pitchFamily="34" charset="-122"/>
                <a:cs typeface="Arial" pitchFamily="34" charset="-120"/>
              </a:rPr>
              <a:t>من التلخيص إلى الحكم العلمي المدعوم بالدليل</a:t>
            </a:r>
            <a:endParaRPr lang="en-US" sz="1240" dirty="0"/>
          </a:p>
        </p:txBody>
      </p:sp>
      <p:sp>
        <p:nvSpPr>
          <p:cNvPr id="19" name="Shape 17"/>
          <p:cNvSpPr/>
          <p:nvPr/>
        </p:nvSpPr>
        <p:spPr>
          <a:xfrm>
            <a:off x="10744200" y="2926080"/>
            <a:ext cx="384048" cy="384048"/>
          </a:xfrm>
          <a:prstGeom prst="ellipse">
            <a:avLst/>
          </a:prstGeom>
          <a:solidFill>
            <a:srgbClr val="1F4E79"/>
          </a:solidFill>
          <a:ln w="12700">
            <a:solidFill>
              <a:srgbClr val="1F4E79"/>
            </a:solidFill>
            <a:prstDash val="solid"/>
          </a:ln>
        </p:spPr>
        <p:txBody>
          <a:bodyPr/>
          <a:lstStyle/>
          <a:p>
            <a:endParaRPr lang="en-GB"/>
          </a:p>
        </p:txBody>
      </p:sp>
      <p:sp>
        <p:nvSpPr>
          <p:cNvPr id="20" name="Text 18"/>
          <p:cNvSpPr/>
          <p:nvPr/>
        </p:nvSpPr>
        <p:spPr>
          <a:xfrm>
            <a:off x="10744200" y="3012948"/>
            <a:ext cx="384048" cy="164592"/>
          </a:xfrm>
          <a:prstGeom prst="rect">
            <a:avLst/>
          </a:prstGeom>
          <a:noFill/>
          <a:ln/>
        </p:spPr>
        <p:txBody>
          <a:bodyPr wrap="square" lIns="0" tIns="0" rIns="0" bIns="0" rtlCol="0" anchor="ctr"/>
          <a:lstStyle/>
          <a:p>
            <a:pPr marL="0" indent="0" algn="ctr">
              <a:buNone/>
            </a:pPr>
            <a:r>
              <a:rPr lang="en-US" sz="1050" b="1" dirty="0">
                <a:solidFill>
                  <a:srgbClr val="FFFFFF"/>
                </a:solidFill>
                <a:latin typeface="Arial" pitchFamily="34" charset="0"/>
                <a:ea typeface="Arial" pitchFamily="34" charset="-122"/>
                <a:cs typeface="Arial" pitchFamily="34" charset="-120"/>
              </a:rPr>
              <a:t>3</a:t>
            </a:r>
            <a:endParaRPr lang="en-US" sz="1050" dirty="0"/>
          </a:p>
        </p:txBody>
      </p:sp>
      <p:sp>
        <p:nvSpPr>
          <p:cNvPr id="21" name="Text 19"/>
          <p:cNvSpPr/>
          <p:nvPr/>
        </p:nvSpPr>
        <p:spPr>
          <a:xfrm>
            <a:off x="6995160" y="2907792"/>
            <a:ext cx="3520440" cy="256032"/>
          </a:xfrm>
          <a:prstGeom prst="rect">
            <a:avLst/>
          </a:prstGeom>
          <a:noFill/>
          <a:ln/>
        </p:spPr>
        <p:txBody>
          <a:bodyPr wrap="square" lIns="254" tIns="254" rIns="254" bIns="254" rtlCol="0" anchor="ctr"/>
          <a:lstStyle/>
          <a:p>
            <a:pPr marL="0" indent="0" algn="r">
              <a:buNone/>
            </a:pPr>
            <a:r>
              <a:rPr lang="en-US" sz="1500" b="1" dirty="0">
                <a:solidFill>
                  <a:srgbClr val="1F4E79"/>
                </a:solidFill>
                <a:latin typeface="Arial" pitchFamily="34" charset="0"/>
                <a:ea typeface="Arial" pitchFamily="34" charset="-122"/>
                <a:cs typeface="Arial" pitchFamily="34" charset="-120"/>
              </a:rPr>
              <a:t>إطار تحليل المقالة</a:t>
            </a:r>
            <a:endParaRPr lang="en-US" sz="1500" dirty="0"/>
          </a:p>
        </p:txBody>
      </p:sp>
      <p:sp>
        <p:nvSpPr>
          <p:cNvPr id="22" name="Text 20"/>
          <p:cNvSpPr/>
          <p:nvPr/>
        </p:nvSpPr>
        <p:spPr>
          <a:xfrm>
            <a:off x="960120" y="2926080"/>
            <a:ext cx="5760720" cy="256032"/>
          </a:xfrm>
          <a:prstGeom prst="rect">
            <a:avLst/>
          </a:prstGeom>
          <a:noFill/>
          <a:ln/>
        </p:spPr>
        <p:txBody>
          <a:bodyPr wrap="square" lIns="254" tIns="254" rIns="254" bIns="254" rtlCol="0" anchor="ctr">
            <a:normAutofit/>
          </a:bodyPr>
          <a:lstStyle/>
          <a:p>
            <a:pPr marL="0" indent="0" algn="r">
              <a:buNone/>
            </a:pPr>
            <a:r>
              <a:rPr lang="en-US" sz="1240" dirty="0">
                <a:solidFill>
                  <a:srgbClr val="1F2933"/>
                </a:solidFill>
                <a:latin typeface="Arial" pitchFamily="34" charset="0"/>
                <a:ea typeface="Arial" pitchFamily="34" charset="-122"/>
                <a:cs typeface="Arial" pitchFamily="34" charset="-120"/>
              </a:rPr>
              <a:t>العنوان، المشكلة، الأدبيات، المنهجية، النتائج والتوصيات</a:t>
            </a:r>
            <a:endParaRPr lang="en-US" sz="1240" dirty="0"/>
          </a:p>
        </p:txBody>
      </p:sp>
      <p:sp>
        <p:nvSpPr>
          <p:cNvPr id="23" name="Shape 21"/>
          <p:cNvSpPr/>
          <p:nvPr/>
        </p:nvSpPr>
        <p:spPr>
          <a:xfrm>
            <a:off x="10744200" y="3639312"/>
            <a:ext cx="384048" cy="384048"/>
          </a:xfrm>
          <a:prstGeom prst="ellipse">
            <a:avLst/>
          </a:prstGeom>
          <a:solidFill>
            <a:srgbClr val="1F4E79"/>
          </a:solidFill>
          <a:ln w="12700">
            <a:solidFill>
              <a:srgbClr val="1F4E79"/>
            </a:solidFill>
            <a:prstDash val="solid"/>
          </a:ln>
        </p:spPr>
        <p:txBody>
          <a:bodyPr/>
          <a:lstStyle/>
          <a:p>
            <a:endParaRPr lang="en-GB"/>
          </a:p>
        </p:txBody>
      </p:sp>
      <p:sp>
        <p:nvSpPr>
          <p:cNvPr id="24" name="Text 22"/>
          <p:cNvSpPr/>
          <p:nvPr/>
        </p:nvSpPr>
        <p:spPr>
          <a:xfrm>
            <a:off x="10744200" y="3726180"/>
            <a:ext cx="384048" cy="164592"/>
          </a:xfrm>
          <a:prstGeom prst="rect">
            <a:avLst/>
          </a:prstGeom>
          <a:noFill/>
          <a:ln/>
        </p:spPr>
        <p:txBody>
          <a:bodyPr wrap="square" lIns="0" tIns="0" rIns="0" bIns="0" rtlCol="0" anchor="ctr"/>
          <a:lstStyle/>
          <a:p>
            <a:pPr marL="0" indent="0" algn="ctr">
              <a:buNone/>
            </a:pPr>
            <a:r>
              <a:rPr lang="en-US" sz="1050" b="1" dirty="0">
                <a:solidFill>
                  <a:srgbClr val="FFFFFF"/>
                </a:solidFill>
                <a:latin typeface="Arial" pitchFamily="34" charset="0"/>
                <a:ea typeface="Arial" pitchFamily="34" charset="-122"/>
                <a:cs typeface="Arial" pitchFamily="34" charset="-120"/>
              </a:rPr>
              <a:t>4</a:t>
            </a:r>
            <a:endParaRPr lang="en-US" sz="1050" dirty="0"/>
          </a:p>
        </p:txBody>
      </p:sp>
      <p:sp>
        <p:nvSpPr>
          <p:cNvPr id="25" name="Text 23"/>
          <p:cNvSpPr/>
          <p:nvPr/>
        </p:nvSpPr>
        <p:spPr>
          <a:xfrm>
            <a:off x="6995160" y="3621024"/>
            <a:ext cx="3520440" cy="256032"/>
          </a:xfrm>
          <a:prstGeom prst="rect">
            <a:avLst/>
          </a:prstGeom>
          <a:noFill/>
          <a:ln/>
        </p:spPr>
        <p:txBody>
          <a:bodyPr wrap="square" lIns="254" tIns="254" rIns="254" bIns="254" rtlCol="0" anchor="ctr"/>
          <a:lstStyle/>
          <a:p>
            <a:pPr marL="0" indent="0" algn="r">
              <a:buNone/>
            </a:pPr>
            <a:r>
              <a:rPr lang="en-US" sz="1500" b="1" dirty="0">
                <a:solidFill>
                  <a:srgbClr val="1F4E79"/>
                </a:solidFill>
                <a:latin typeface="Arial" pitchFamily="34" charset="0"/>
                <a:ea typeface="Arial" pitchFamily="34" charset="-122"/>
                <a:cs typeface="Arial" pitchFamily="34" charset="-120"/>
              </a:rPr>
              <a:t>معيار الأداء والتقييم</a:t>
            </a:r>
            <a:endParaRPr lang="en-US" sz="1500" dirty="0"/>
          </a:p>
        </p:txBody>
      </p:sp>
      <p:sp>
        <p:nvSpPr>
          <p:cNvPr id="26" name="Text 24"/>
          <p:cNvSpPr/>
          <p:nvPr/>
        </p:nvSpPr>
        <p:spPr>
          <a:xfrm>
            <a:off x="960120" y="3639312"/>
            <a:ext cx="5760720" cy="256032"/>
          </a:xfrm>
          <a:prstGeom prst="rect">
            <a:avLst/>
          </a:prstGeom>
          <a:noFill/>
          <a:ln/>
        </p:spPr>
        <p:txBody>
          <a:bodyPr wrap="square" lIns="254" tIns="254" rIns="254" bIns="254" rtlCol="0" anchor="ctr">
            <a:normAutofit/>
          </a:bodyPr>
          <a:lstStyle/>
          <a:p>
            <a:pPr marL="0" indent="0" algn="r">
              <a:buNone/>
            </a:pPr>
            <a:r>
              <a:rPr lang="en-US" sz="1240" dirty="0">
                <a:solidFill>
                  <a:srgbClr val="1F2933"/>
                </a:solidFill>
                <a:latin typeface="Arial" pitchFamily="34" charset="0"/>
                <a:ea typeface="Arial" pitchFamily="34" charset="-122"/>
                <a:cs typeface="Arial" pitchFamily="34" charset="-120"/>
              </a:rPr>
              <a:t>ما الذي يجعل النقد واضحاً ومقنعاً؟</a:t>
            </a:r>
            <a:endParaRPr lang="en-US" sz="1240" dirty="0"/>
          </a:p>
        </p:txBody>
      </p:sp>
      <p:sp>
        <p:nvSpPr>
          <p:cNvPr id="27" name="Shape 25"/>
          <p:cNvSpPr/>
          <p:nvPr/>
        </p:nvSpPr>
        <p:spPr>
          <a:xfrm>
            <a:off x="10744200" y="4352544"/>
            <a:ext cx="384048" cy="384048"/>
          </a:xfrm>
          <a:prstGeom prst="ellipse">
            <a:avLst/>
          </a:prstGeom>
          <a:solidFill>
            <a:srgbClr val="1F4E79"/>
          </a:solidFill>
          <a:ln w="12700">
            <a:solidFill>
              <a:srgbClr val="1F4E79"/>
            </a:solidFill>
            <a:prstDash val="solid"/>
          </a:ln>
        </p:spPr>
        <p:txBody>
          <a:bodyPr/>
          <a:lstStyle/>
          <a:p>
            <a:endParaRPr lang="en-GB"/>
          </a:p>
        </p:txBody>
      </p:sp>
      <p:sp>
        <p:nvSpPr>
          <p:cNvPr id="28" name="Text 26"/>
          <p:cNvSpPr/>
          <p:nvPr/>
        </p:nvSpPr>
        <p:spPr>
          <a:xfrm>
            <a:off x="10744200" y="4439412"/>
            <a:ext cx="384048" cy="164592"/>
          </a:xfrm>
          <a:prstGeom prst="rect">
            <a:avLst/>
          </a:prstGeom>
          <a:noFill/>
          <a:ln/>
        </p:spPr>
        <p:txBody>
          <a:bodyPr wrap="square" lIns="0" tIns="0" rIns="0" bIns="0" rtlCol="0" anchor="ctr"/>
          <a:lstStyle/>
          <a:p>
            <a:pPr marL="0" indent="0" algn="ctr">
              <a:buNone/>
            </a:pPr>
            <a:r>
              <a:rPr lang="en-US" sz="1050" b="1" dirty="0">
                <a:solidFill>
                  <a:srgbClr val="FFFFFF"/>
                </a:solidFill>
                <a:latin typeface="Arial" pitchFamily="34" charset="0"/>
                <a:ea typeface="Arial" pitchFamily="34" charset="-122"/>
                <a:cs typeface="Arial" pitchFamily="34" charset="-120"/>
              </a:rPr>
              <a:t>5</a:t>
            </a:r>
            <a:endParaRPr lang="en-US" sz="1050" dirty="0"/>
          </a:p>
        </p:txBody>
      </p:sp>
      <p:sp>
        <p:nvSpPr>
          <p:cNvPr id="29" name="Text 27"/>
          <p:cNvSpPr/>
          <p:nvPr/>
        </p:nvSpPr>
        <p:spPr>
          <a:xfrm>
            <a:off x="6995160" y="4334256"/>
            <a:ext cx="3520440" cy="256032"/>
          </a:xfrm>
          <a:prstGeom prst="rect">
            <a:avLst/>
          </a:prstGeom>
          <a:noFill/>
          <a:ln/>
        </p:spPr>
        <p:txBody>
          <a:bodyPr wrap="square" lIns="254" tIns="254" rIns="254" bIns="254" rtlCol="0" anchor="ctr"/>
          <a:lstStyle/>
          <a:p>
            <a:pPr algn="just" rtl="1"/>
            <a:r>
              <a:rPr lang="ar-OM" sz="1500" b="1" dirty="0">
                <a:solidFill>
                  <a:srgbClr val="1F4E79"/>
                </a:solidFill>
                <a:latin typeface="Arial" pitchFamily="34" charset="0"/>
                <a:ea typeface="Arial" pitchFamily="34" charset="-122"/>
                <a:cs typeface="Arial" pitchFamily="34" charset="-120"/>
              </a:rPr>
              <a:t>الاستخدام المسؤول للذكاء الاصطناعي </a:t>
            </a:r>
            <a:r>
              <a:rPr lang="ar-JO" sz="1500" b="1" dirty="0">
                <a:solidFill>
                  <a:srgbClr val="1F4E79"/>
                </a:solidFill>
                <a:latin typeface="Arial" pitchFamily="34" charset="0"/>
                <a:ea typeface="Arial" pitchFamily="34" charset="-122"/>
                <a:cs typeface="Arial" pitchFamily="34" charset="-120"/>
              </a:rPr>
              <a:t>(</a:t>
            </a:r>
            <a:r>
              <a:rPr lang="en-AE" sz="1500" b="1" dirty="0">
                <a:solidFill>
                  <a:srgbClr val="1F4E79"/>
                </a:solidFill>
                <a:latin typeface="Arial" pitchFamily="34" charset="0"/>
                <a:ea typeface="Arial" pitchFamily="34" charset="-122"/>
                <a:cs typeface="Arial" pitchFamily="34" charset="-120"/>
              </a:rPr>
              <a:t>AI</a:t>
            </a:r>
            <a:r>
              <a:rPr lang="ar-JO" sz="1500" b="1" dirty="0">
                <a:solidFill>
                  <a:srgbClr val="1F4E79"/>
                </a:solidFill>
                <a:latin typeface="Arial" pitchFamily="34" charset="0"/>
                <a:ea typeface="Arial" pitchFamily="34" charset="-122"/>
                <a:cs typeface="Arial" pitchFamily="34" charset="-120"/>
              </a:rPr>
              <a:t>)</a:t>
            </a:r>
            <a:endParaRPr lang="en-US" sz="1500" b="1" dirty="0">
              <a:solidFill>
                <a:srgbClr val="1F4E79"/>
              </a:solidFill>
              <a:latin typeface="Arial" pitchFamily="34" charset="0"/>
              <a:ea typeface="Arial" pitchFamily="34" charset="-122"/>
              <a:cs typeface="Arial" pitchFamily="34" charset="-120"/>
            </a:endParaRPr>
          </a:p>
        </p:txBody>
      </p:sp>
      <p:sp>
        <p:nvSpPr>
          <p:cNvPr id="30" name="Text 28"/>
          <p:cNvSpPr/>
          <p:nvPr/>
        </p:nvSpPr>
        <p:spPr>
          <a:xfrm>
            <a:off x="960120" y="4352544"/>
            <a:ext cx="5760720" cy="256032"/>
          </a:xfrm>
          <a:prstGeom prst="rect">
            <a:avLst/>
          </a:prstGeom>
          <a:noFill/>
          <a:ln/>
        </p:spPr>
        <p:txBody>
          <a:bodyPr wrap="square" lIns="254" tIns="254" rIns="254" bIns="254" rtlCol="0" anchor="ctr">
            <a:normAutofit/>
          </a:bodyPr>
          <a:lstStyle/>
          <a:p>
            <a:pPr marL="0" indent="0" algn="r">
              <a:buNone/>
            </a:pPr>
            <a:r>
              <a:rPr lang="en-US" sz="1240" dirty="0">
                <a:solidFill>
                  <a:srgbClr val="1F2933"/>
                </a:solidFill>
                <a:latin typeface="Arial" pitchFamily="34" charset="0"/>
                <a:ea typeface="Arial" pitchFamily="34" charset="-122"/>
                <a:cs typeface="Arial" pitchFamily="34" charset="-120"/>
              </a:rPr>
              <a:t>تنظيم ومراجعة وصياغة مع تحقق وإفصاح</a:t>
            </a:r>
            <a:endParaRPr lang="en-US" sz="1240" dirty="0"/>
          </a:p>
        </p:txBody>
      </p:sp>
      <p:sp>
        <p:nvSpPr>
          <p:cNvPr id="31" name="Shape 29"/>
          <p:cNvSpPr/>
          <p:nvPr/>
        </p:nvSpPr>
        <p:spPr>
          <a:xfrm>
            <a:off x="10744200" y="5065776"/>
            <a:ext cx="384048" cy="384048"/>
          </a:xfrm>
          <a:prstGeom prst="ellipse">
            <a:avLst/>
          </a:prstGeom>
          <a:solidFill>
            <a:srgbClr val="1F4E79"/>
          </a:solidFill>
          <a:ln w="12700">
            <a:solidFill>
              <a:srgbClr val="1F4E79"/>
            </a:solidFill>
            <a:prstDash val="solid"/>
          </a:ln>
        </p:spPr>
        <p:txBody>
          <a:bodyPr/>
          <a:lstStyle/>
          <a:p>
            <a:endParaRPr lang="en-GB"/>
          </a:p>
        </p:txBody>
      </p:sp>
      <p:sp>
        <p:nvSpPr>
          <p:cNvPr id="32" name="Text 30"/>
          <p:cNvSpPr/>
          <p:nvPr/>
        </p:nvSpPr>
        <p:spPr>
          <a:xfrm>
            <a:off x="10744200" y="5152644"/>
            <a:ext cx="384048" cy="164592"/>
          </a:xfrm>
          <a:prstGeom prst="rect">
            <a:avLst/>
          </a:prstGeom>
          <a:noFill/>
          <a:ln/>
        </p:spPr>
        <p:txBody>
          <a:bodyPr wrap="square" lIns="0" tIns="0" rIns="0" bIns="0" rtlCol="0" anchor="ctr"/>
          <a:lstStyle/>
          <a:p>
            <a:pPr marL="0" indent="0" algn="ctr">
              <a:buNone/>
            </a:pPr>
            <a:r>
              <a:rPr lang="en-US" sz="1050" b="1" dirty="0">
                <a:solidFill>
                  <a:srgbClr val="FFFFFF"/>
                </a:solidFill>
                <a:latin typeface="Arial" pitchFamily="34" charset="0"/>
                <a:ea typeface="Arial" pitchFamily="34" charset="-122"/>
                <a:cs typeface="Arial" pitchFamily="34" charset="-120"/>
              </a:rPr>
              <a:t>6</a:t>
            </a:r>
            <a:endParaRPr lang="en-US" sz="1050" dirty="0"/>
          </a:p>
        </p:txBody>
      </p:sp>
      <p:sp>
        <p:nvSpPr>
          <p:cNvPr id="33" name="Text 31"/>
          <p:cNvSpPr/>
          <p:nvPr/>
        </p:nvSpPr>
        <p:spPr>
          <a:xfrm>
            <a:off x="6995160" y="5047488"/>
            <a:ext cx="3520440" cy="256032"/>
          </a:xfrm>
          <a:prstGeom prst="rect">
            <a:avLst/>
          </a:prstGeom>
          <a:noFill/>
          <a:ln/>
        </p:spPr>
        <p:txBody>
          <a:bodyPr wrap="square" lIns="254" tIns="254" rIns="254" bIns="254" rtlCol="0" anchor="ctr"/>
          <a:lstStyle/>
          <a:p>
            <a:pPr marL="0" indent="0" algn="r">
              <a:buNone/>
            </a:pPr>
            <a:r>
              <a:rPr lang="en-US" sz="1500" b="1" dirty="0">
                <a:solidFill>
                  <a:srgbClr val="1F4E79"/>
                </a:solidFill>
                <a:latin typeface="Arial" pitchFamily="34" charset="0"/>
                <a:ea typeface="Arial" pitchFamily="34" charset="-122"/>
                <a:cs typeface="Arial" pitchFamily="34" charset="-120"/>
              </a:rPr>
              <a:t>قائمة التحقق النهائية</a:t>
            </a:r>
            <a:endParaRPr lang="en-US" sz="1500" dirty="0"/>
          </a:p>
        </p:txBody>
      </p:sp>
      <p:sp>
        <p:nvSpPr>
          <p:cNvPr id="34" name="Text 32"/>
          <p:cNvSpPr/>
          <p:nvPr/>
        </p:nvSpPr>
        <p:spPr>
          <a:xfrm>
            <a:off x="960120" y="5065776"/>
            <a:ext cx="5760720" cy="256032"/>
          </a:xfrm>
          <a:prstGeom prst="rect">
            <a:avLst/>
          </a:prstGeom>
          <a:noFill/>
          <a:ln/>
        </p:spPr>
        <p:txBody>
          <a:bodyPr wrap="square" lIns="254" tIns="254" rIns="254" bIns="254" rtlCol="0" anchor="ctr">
            <a:normAutofit/>
          </a:bodyPr>
          <a:lstStyle/>
          <a:p>
            <a:pPr marL="0" indent="0" algn="r">
              <a:buNone/>
            </a:pPr>
            <a:r>
              <a:rPr lang="en-US" sz="1240" dirty="0">
                <a:solidFill>
                  <a:srgbClr val="1F2933"/>
                </a:solidFill>
                <a:latin typeface="Arial" pitchFamily="34" charset="0"/>
                <a:ea typeface="Arial" pitchFamily="34" charset="-122"/>
                <a:cs typeface="Arial" pitchFamily="34" charset="-120"/>
              </a:rPr>
              <a:t>ماذا يراجع الطالب قبل التسليم؟</a:t>
            </a:r>
            <a:endParaRPr lang="en-US" sz="1240" dirty="0"/>
          </a:p>
        </p:txBody>
      </p:sp>
    </p:spTree>
  </p:cSld>
  <p:clrMapOvr>
    <a:masterClrMapping/>
  </p:clrMapOvr>
  <mc:AlternateContent xmlns:mc="http://schemas.openxmlformats.org/markup-compatibility/2006" xmlns:p14="http://schemas.microsoft.com/office/powerpoint/2010/main">
    <mc:Choice Requires="p14">
      <p:transition spd="slow" p14:dur="2000" advTm="232431"/>
    </mc:Choice>
    <mc:Fallback xmlns="">
      <p:transition spd="slow" advTm="232431"/>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146304"/>
          </a:xfrm>
          <a:prstGeom prst="rect">
            <a:avLst/>
          </a:prstGeom>
          <a:solidFill>
            <a:srgbClr val="1F4E79"/>
          </a:solidFill>
          <a:ln w="12700">
            <a:solidFill>
              <a:srgbClr val="1F4E79"/>
            </a:solidFill>
            <a:prstDash val="solid"/>
          </a:ln>
        </p:spPr>
        <p:txBody>
          <a:bodyPr/>
          <a:lstStyle/>
          <a:p>
            <a:endParaRPr lang="en-GB"/>
          </a:p>
        </p:txBody>
      </p:sp>
      <p:sp>
        <p:nvSpPr>
          <p:cNvPr id="3" name="Shape 1"/>
          <p:cNvSpPr/>
          <p:nvPr/>
        </p:nvSpPr>
        <p:spPr>
          <a:xfrm>
            <a:off x="0" y="146304"/>
            <a:ext cx="12191695" cy="32004"/>
          </a:xfrm>
          <a:prstGeom prst="rect">
            <a:avLst/>
          </a:prstGeom>
          <a:solidFill>
            <a:srgbClr val="D69C2F"/>
          </a:solidFill>
          <a:ln w="12700">
            <a:solidFill>
              <a:srgbClr val="D69C2F"/>
            </a:solidFill>
            <a:prstDash val="solid"/>
          </a:ln>
        </p:spPr>
        <p:txBody>
          <a:bodyPr/>
          <a:lstStyle/>
          <a:p>
            <a:endParaRPr lang="en-GB"/>
          </a:p>
        </p:txBody>
      </p:sp>
      <p:sp>
        <p:nvSpPr>
          <p:cNvPr id="4" name="Text 2"/>
          <p:cNvSpPr/>
          <p:nvPr/>
        </p:nvSpPr>
        <p:spPr>
          <a:xfrm>
            <a:off x="502920" y="347472"/>
            <a:ext cx="2011680" cy="256032"/>
          </a:xfrm>
          <a:prstGeom prst="rect">
            <a:avLst/>
          </a:prstGeom>
          <a:noFill/>
          <a:ln/>
        </p:spPr>
        <p:txBody>
          <a:bodyPr wrap="square" lIns="254" tIns="254" rIns="254" bIns="254" rtlCol="0" anchor="ctr"/>
          <a:lstStyle/>
          <a:p>
            <a:pPr marL="0" indent="0" algn="l">
              <a:buNone/>
            </a:pPr>
            <a:r>
              <a:rPr lang="en-US" sz="1100" b="1" dirty="0">
                <a:solidFill>
                  <a:srgbClr val="2F75B5"/>
                </a:solidFill>
                <a:latin typeface="Arial" pitchFamily="34" charset="0"/>
                <a:ea typeface="Arial" pitchFamily="34" charset="-122"/>
                <a:cs typeface="Arial" pitchFamily="34" charset="-120"/>
              </a:rPr>
              <a:t>قضايا بحثية (1)</a:t>
            </a:r>
            <a:endParaRPr lang="en-US" sz="1100" dirty="0"/>
          </a:p>
        </p:txBody>
      </p:sp>
      <p:sp>
        <p:nvSpPr>
          <p:cNvPr id="5" name="Text 3"/>
          <p:cNvSpPr/>
          <p:nvPr/>
        </p:nvSpPr>
        <p:spPr>
          <a:xfrm>
            <a:off x="2651760" y="320040"/>
            <a:ext cx="8961120" cy="420624"/>
          </a:xfrm>
          <a:prstGeom prst="rect">
            <a:avLst/>
          </a:prstGeom>
          <a:noFill/>
          <a:ln/>
        </p:spPr>
        <p:txBody>
          <a:bodyPr wrap="square" lIns="381" tIns="381" rIns="381" bIns="381" rtlCol="0" anchor="ctr">
            <a:normAutofit/>
          </a:bodyPr>
          <a:lstStyle/>
          <a:p>
            <a:pPr marL="0" indent="0" algn="r">
              <a:buNone/>
            </a:pPr>
            <a:r>
              <a:rPr lang="en-US" sz="2600" b="1" dirty="0">
                <a:solidFill>
                  <a:srgbClr val="1F4E79"/>
                </a:solidFill>
                <a:latin typeface="Arial" pitchFamily="34" charset="0"/>
                <a:ea typeface="Arial" pitchFamily="34" charset="-122"/>
                <a:cs typeface="Arial" pitchFamily="34" charset="-120"/>
              </a:rPr>
              <a:t>طبيعة المقرر والمتطلب الأسبوعي</a:t>
            </a:r>
            <a:endParaRPr lang="en-US" sz="2600" dirty="0"/>
          </a:p>
        </p:txBody>
      </p:sp>
      <p:sp>
        <p:nvSpPr>
          <p:cNvPr id="7" name="Shape 5"/>
          <p:cNvSpPr/>
          <p:nvPr/>
        </p:nvSpPr>
        <p:spPr>
          <a:xfrm>
            <a:off x="548640" y="1225296"/>
            <a:ext cx="11064240" cy="0"/>
          </a:xfrm>
          <a:prstGeom prst="line">
            <a:avLst/>
          </a:prstGeom>
          <a:noFill/>
          <a:ln w="12700">
            <a:solidFill>
              <a:srgbClr val="B8CCE4"/>
            </a:solidFill>
            <a:prstDash val="solid"/>
          </a:ln>
        </p:spPr>
        <p:txBody>
          <a:bodyPr/>
          <a:lstStyle/>
          <a:p>
            <a:endParaRPr lang="en-GB"/>
          </a:p>
        </p:txBody>
      </p:sp>
      <p:sp>
        <p:nvSpPr>
          <p:cNvPr id="8" name="Shape 6"/>
          <p:cNvSpPr/>
          <p:nvPr/>
        </p:nvSpPr>
        <p:spPr>
          <a:xfrm>
            <a:off x="548640" y="6199632"/>
            <a:ext cx="11064240" cy="0"/>
          </a:xfrm>
          <a:prstGeom prst="line">
            <a:avLst/>
          </a:prstGeom>
          <a:noFill/>
          <a:ln w="12700">
            <a:solidFill>
              <a:srgbClr val="D8E6F0"/>
            </a:solidFill>
            <a:prstDash val="solid"/>
          </a:ln>
        </p:spPr>
        <p:txBody>
          <a:bodyPr/>
          <a:lstStyle/>
          <a:p>
            <a:endParaRPr lang="en-GB"/>
          </a:p>
        </p:txBody>
      </p:sp>
      <p:sp>
        <p:nvSpPr>
          <p:cNvPr id="9" name="Text 7"/>
          <p:cNvSpPr/>
          <p:nvPr/>
        </p:nvSpPr>
        <p:spPr>
          <a:xfrm>
            <a:off x="530352" y="6345936"/>
            <a:ext cx="2011680" cy="201168"/>
          </a:xfrm>
          <a:prstGeom prst="rect">
            <a:avLst/>
          </a:prstGeom>
          <a:noFill/>
          <a:ln/>
        </p:spPr>
        <p:txBody>
          <a:bodyPr wrap="square" lIns="0" tIns="0" rIns="0" bIns="0" rtlCol="0" anchor="ctr"/>
          <a:lstStyle/>
          <a:p>
            <a:pPr marL="0" indent="0" algn="l">
              <a:buNone/>
            </a:pPr>
            <a:r>
              <a:rPr lang="en-US" sz="950" dirty="0">
                <a:solidFill>
                  <a:srgbClr val="5F6B7A"/>
                </a:solidFill>
                <a:latin typeface="Arial" pitchFamily="34" charset="0"/>
                <a:ea typeface="Arial" pitchFamily="34" charset="-122"/>
                <a:cs typeface="Arial" pitchFamily="34" charset="-120"/>
              </a:rPr>
              <a:t>midocean.edu.km</a:t>
            </a:r>
            <a:endParaRPr lang="en-US" sz="950" dirty="0"/>
          </a:p>
        </p:txBody>
      </p:sp>
      <p:sp>
        <p:nvSpPr>
          <p:cNvPr id="10" name="Text 8"/>
          <p:cNvSpPr/>
          <p:nvPr/>
        </p:nvSpPr>
        <p:spPr>
          <a:xfrm>
            <a:off x="11155680" y="6345936"/>
            <a:ext cx="502920" cy="201168"/>
          </a:xfrm>
          <a:prstGeom prst="rect">
            <a:avLst/>
          </a:prstGeom>
          <a:noFill/>
          <a:ln/>
        </p:spPr>
        <p:txBody>
          <a:bodyPr wrap="square" lIns="0" tIns="0" rIns="0" bIns="0" rtlCol="0" anchor="ctr"/>
          <a:lstStyle/>
          <a:p>
            <a:pPr marL="0" indent="0" algn="r">
              <a:buNone/>
            </a:pPr>
            <a:r>
              <a:rPr lang="en-US" sz="950" dirty="0">
                <a:solidFill>
                  <a:srgbClr val="5F6B7A"/>
                </a:solidFill>
                <a:latin typeface="Arial" pitchFamily="34" charset="0"/>
                <a:ea typeface="Arial" pitchFamily="34" charset="-122"/>
                <a:cs typeface="Arial" pitchFamily="34" charset="-120"/>
              </a:rPr>
              <a:t>4</a:t>
            </a:r>
            <a:endParaRPr lang="en-US" sz="950" dirty="0"/>
          </a:p>
        </p:txBody>
      </p:sp>
      <p:sp>
        <p:nvSpPr>
          <p:cNvPr id="11" name="Shape 9"/>
          <p:cNvSpPr/>
          <p:nvPr/>
        </p:nvSpPr>
        <p:spPr>
          <a:xfrm>
            <a:off x="6446520" y="1417320"/>
            <a:ext cx="4663440" cy="347472"/>
          </a:xfrm>
          <a:prstGeom prst="roundRect">
            <a:avLst>
              <a:gd name="adj" fmla="val 15789"/>
            </a:avLst>
          </a:prstGeom>
          <a:solidFill>
            <a:srgbClr val="EEF5FB"/>
          </a:solidFill>
          <a:ln w="8890">
            <a:solidFill>
              <a:srgbClr val="B8CCE4"/>
            </a:solidFill>
            <a:prstDash val="solid"/>
          </a:ln>
        </p:spPr>
        <p:txBody>
          <a:bodyPr/>
          <a:lstStyle/>
          <a:p>
            <a:endParaRPr lang="en-GB"/>
          </a:p>
        </p:txBody>
      </p:sp>
      <p:sp>
        <p:nvSpPr>
          <p:cNvPr id="12" name="Text 10"/>
          <p:cNvSpPr/>
          <p:nvPr/>
        </p:nvSpPr>
        <p:spPr>
          <a:xfrm>
            <a:off x="6556248" y="1481329"/>
            <a:ext cx="4443984" cy="283463"/>
          </a:xfrm>
          <a:prstGeom prst="rect">
            <a:avLst/>
          </a:prstGeom>
          <a:noFill/>
          <a:ln/>
        </p:spPr>
        <p:txBody>
          <a:bodyPr wrap="square" lIns="127" tIns="127" rIns="127" bIns="127" rtlCol="0" anchor="ctr"/>
          <a:lstStyle/>
          <a:p>
            <a:pPr marL="0" indent="0" algn="ctr">
              <a:buNone/>
            </a:pPr>
            <a:r>
              <a:rPr lang="en-US" b="1" dirty="0">
                <a:solidFill>
                  <a:srgbClr val="1F4E79"/>
                </a:solidFill>
                <a:latin typeface="Arial" pitchFamily="34" charset="0"/>
                <a:ea typeface="Arial" pitchFamily="34" charset="-122"/>
                <a:cs typeface="Arial" pitchFamily="34" charset="-120"/>
              </a:rPr>
              <a:t>وصف المقرر</a:t>
            </a:r>
            <a:endParaRPr lang="en-US" dirty="0"/>
          </a:p>
        </p:txBody>
      </p:sp>
      <p:sp>
        <p:nvSpPr>
          <p:cNvPr id="13" name="Text 11"/>
          <p:cNvSpPr/>
          <p:nvPr/>
        </p:nvSpPr>
        <p:spPr>
          <a:xfrm>
            <a:off x="6126480" y="1874520"/>
            <a:ext cx="5074920" cy="1828800"/>
          </a:xfrm>
          <a:prstGeom prst="rect">
            <a:avLst/>
          </a:prstGeom>
          <a:noFill/>
          <a:ln/>
        </p:spPr>
        <p:txBody>
          <a:bodyPr wrap="square" lIns="762" tIns="762" rIns="762" bIns="762" rtlCol="0" anchor="t">
            <a:normAutofit/>
          </a:bodyPr>
          <a:lstStyle/>
          <a:p>
            <a:pPr algn="r">
              <a:lnSpc>
                <a:spcPct val="200000"/>
              </a:lnSpc>
            </a:pPr>
            <a:r>
              <a:rPr lang="ar-OM" sz="1650" dirty="0"/>
              <a:t>• بناء قاعدة معرفية صلبة حول القضايا البحثية الأساسية.</a:t>
            </a:r>
          </a:p>
          <a:p>
            <a:pPr algn="r">
              <a:lnSpc>
                <a:spcPct val="200000"/>
              </a:lnSpc>
            </a:pPr>
            <a:r>
              <a:rPr lang="ar-OM" sz="1650" dirty="0"/>
              <a:t>• تنمية مهارات قراءة البحوث ومراجعة الأدبيات وتحديد الفجوات.</a:t>
            </a:r>
          </a:p>
          <a:p>
            <a:pPr algn="r">
              <a:lnSpc>
                <a:spcPct val="200000"/>
              </a:lnSpc>
            </a:pPr>
            <a:r>
              <a:rPr lang="ar-OM" sz="1650" dirty="0"/>
              <a:t>• صياغة مشكلة بحثية واضحة وقابلة للدراسة ضمن تخصص الطالب.</a:t>
            </a:r>
          </a:p>
          <a:p>
            <a:pPr marL="0" indent="0" algn="r">
              <a:lnSpc>
                <a:spcPct val="200000"/>
              </a:lnSpc>
              <a:buNone/>
            </a:pPr>
            <a:endParaRPr lang="en-US" sz="1650" dirty="0"/>
          </a:p>
        </p:txBody>
      </p:sp>
      <p:sp>
        <p:nvSpPr>
          <p:cNvPr id="14" name="Shape 12"/>
          <p:cNvSpPr/>
          <p:nvPr/>
        </p:nvSpPr>
        <p:spPr>
          <a:xfrm>
            <a:off x="1051560" y="1417320"/>
            <a:ext cx="4663440" cy="347472"/>
          </a:xfrm>
          <a:prstGeom prst="roundRect">
            <a:avLst>
              <a:gd name="adj" fmla="val 15789"/>
            </a:avLst>
          </a:prstGeom>
          <a:solidFill>
            <a:srgbClr val="EEF5FB"/>
          </a:solidFill>
          <a:ln w="8890">
            <a:solidFill>
              <a:srgbClr val="B8CCE4"/>
            </a:solidFill>
            <a:prstDash val="solid"/>
          </a:ln>
        </p:spPr>
        <p:txBody>
          <a:bodyPr/>
          <a:lstStyle/>
          <a:p>
            <a:endParaRPr lang="en-GB"/>
          </a:p>
        </p:txBody>
      </p:sp>
      <p:sp>
        <p:nvSpPr>
          <p:cNvPr id="15" name="Text 13"/>
          <p:cNvSpPr/>
          <p:nvPr/>
        </p:nvSpPr>
        <p:spPr>
          <a:xfrm>
            <a:off x="1161288" y="1417320"/>
            <a:ext cx="4443984" cy="347472"/>
          </a:xfrm>
          <a:prstGeom prst="rect">
            <a:avLst/>
          </a:prstGeom>
          <a:noFill/>
          <a:ln/>
        </p:spPr>
        <p:txBody>
          <a:bodyPr wrap="square" lIns="127" tIns="127" rIns="127" bIns="127" rtlCol="0" anchor="ctr"/>
          <a:lstStyle/>
          <a:p>
            <a:pPr marL="0" indent="0" algn="ctr">
              <a:buNone/>
            </a:pPr>
            <a:r>
              <a:rPr lang="en-US" b="1" dirty="0">
                <a:solidFill>
                  <a:srgbClr val="1F4E79"/>
                </a:solidFill>
                <a:latin typeface="Arial" pitchFamily="34" charset="0"/>
                <a:ea typeface="Arial" pitchFamily="34" charset="-122"/>
                <a:cs typeface="Arial" pitchFamily="34" charset="-120"/>
              </a:rPr>
              <a:t>المتطلب الأسبوعي</a:t>
            </a:r>
            <a:endParaRPr lang="en-US" dirty="0"/>
          </a:p>
        </p:txBody>
      </p:sp>
      <p:sp>
        <p:nvSpPr>
          <p:cNvPr id="16" name="Text 14"/>
          <p:cNvSpPr/>
          <p:nvPr/>
        </p:nvSpPr>
        <p:spPr>
          <a:xfrm>
            <a:off x="777240" y="1874520"/>
            <a:ext cx="5074920" cy="1828800"/>
          </a:xfrm>
          <a:prstGeom prst="rect">
            <a:avLst/>
          </a:prstGeom>
          <a:noFill/>
          <a:ln/>
        </p:spPr>
        <p:txBody>
          <a:bodyPr wrap="square" lIns="762" tIns="762" rIns="762" bIns="762" rtlCol="0" anchor="t">
            <a:normAutofit/>
          </a:bodyPr>
          <a:lstStyle/>
          <a:p>
            <a:pPr algn="r">
              <a:lnSpc>
                <a:spcPct val="200000"/>
              </a:lnSpc>
            </a:pPr>
            <a:r>
              <a:rPr lang="ar-OM" sz="1650" dirty="0"/>
              <a:t>• تسليم أسبوعي من الأسبوع الأول إلى العاشر.</a:t>
            </a:r>
          </a:p>
          <a:p>
            <a:pPr algn="r">
              <a:lnSpc>
                <a:spcPct val="200000"/>
              </a:lnSpc>
            </a:pPr>
            <a:r>
              <a:rPr lang="ar-OM" sz="1650" dirty="0"/>
              <a:t>• اختيار قضية أو مقالة حديثة مرتبطة بتخصص الطالب.</a:t>
            </a:r>
          </a:p>
          <a:p>
            <a:pPr algn="r">
              <a:lnSpc>
                <a:spcPct val="200000"/>
              </a:lnSpc>
            </a:pPr>
            <a:r>
              <a:rPr lang="ar-OM" sz="1650" dirty="0"/>
              <a:t>شرح المفاهيم الأساسية مع نقد الفجوة، والمنهجية، والنتائج.</a:t>
            </a:r>
            <a:endParaRPr lang="en-US" sz="1650" dirty="0"/>
          </a:p>
        </p:txBody>
      </p:sp>
      <p:sp>
        <p:nvSpPr>
          <p:cNvPr id="17" name="Shape 15"/>
          <p:cNvSpPr/>
          <p:nvPr/>
        </p:nvSpPr>
        <p:spPr>
          <a:xfrm>
            <a:off x="914400" y="4160520"/>
            <a:ext cx="10241280" cy="914400"/>
          </a:xfrm>
          <a:prstGeom prst="rect">
            <a:avLst/>
          </a:prstGeom>
          <a:solidFill>
            <a:srgbClr val="EEF5FB"/>
          </a:solidFill>
          <a:ln w="8890">
            <a:solidFill>
              <a:srgbClr val="B8CCE4"/>
            </a:solidFill>
            <a:prstDash val="solid"/>
          </a:ln>
        </p:spPr>
        <p:txBody>
          <a:bodyPr/>
          <a:lstStyle/>
          <a:p>
            <a:endParaRPr lang="en-GB"/>
          </a:p>
        </p:txBody>
      </p:sp>
      <p:sp>
        <p:nvSpPr>
          <p:cNvPr id="18" name="Text 16"/>
          <p:cNvSpPr/>
          <p:nvPr/>
        </p:nvSpPr>
        <p:spPr>
          <a:xfrm>
            <a:off x="1143000" y="4416552"/>
            <a:ext cx="9784080" cy="365760"/>
          </a:xfrm>
          <a:prstGeom prst="rect">
            <a:avLst/>
          </a:prstGeom>
          <a:noFill/>
          <a:ln/>
        </p:spPr>
        <p:txBody>
          <a:bodyPr wrap="square" lIns="254" tIns="254" rIns="254" bIns="254" rtlCol="0" anchor="ctr">
            <a:normAutofit/>
          </a:bodyPr>
          <a:lstStyle/>
          <a:p>
            <a:pPr algn="ctr"/>
            <a:r>
              <a:rPr lang="ar-OM" sz="1600" b="1" dirty="0">
                <a:solidFill>
                  <a:srgbClr val="1F4E79"/>
                </a:solidFill>
                <a:latin typeface="Arial" pitchFamily="34" charset="0"/>
                <a:ea typeface="Arial" pitchFamily="34" charset="-122"/>
                <a:cs typeface="Arial" pitchFamily="34" charset="-120"/>
              </a:rPr>
              <a:t>الفكرة الأساسية: كل تسليم أسبوعي يجب أن يساعد الطالب على تطوير مشروعه البحثي، وليس مجرد عرض مقالة منفصلة عن اهتمامه العلمي.</a:t>
            </a:r>
          </a:p>
        </p:txBody>
      </p:sp>
    </p:spTree>
  </p:cSld>
  <p:clrMapOvr>
    <a:masterClrMapping/>
  </p:clrMapOvr>
  <mc:AlternateContent xmlns:mc="http://schemas.openxmlformats.org/markup-compatibility/2006" xmlns:p14="http://schemas.microsoft.com/office/powerpoint/2010/main">
    <mc:Choice Requires="p14">
      <p:transition spd="slow" p14:dur="2000" advTm="176426"/>
    </mc:Choice>
    <mc:Fallback xmlns="">
      <p:transition spd="slow" advTm="176426"/>
    </mc:Fallback>
  </mc:AlternateContent>
  <p:timing>
    <p:tnLst>
      <p:par>
        <p:cTn id="1" dur="indefinite" restart="never" nodeType="tmRoot"/>
      </p:par>
    </p:tnLst>
  </p:timing>
  <p:extLst mod="1">
    <p:ext uri="{3A86A75C-4F4B-4683-9AE1-C65F6400EC91}">
      <p14:laserTraceLst xmlns:p14="http://schemas.microsoft.com/office/powerpoint/2010/main">
        <p14:tracePtLst>
          <p14:tracePt t="705" x="355600" y="6661150"/>
          <p14:tracePt t="717" x="592138" y="6503988"/>
          <p14:tracePt t="733" x="985838" y="6267450"/>
          <p14:tracePt t="750" x="1498600" y="5872163"/>
          <p14:tracePt t="767" x="1973263" y="5438775"/>
          <p14:tracePt t="783" x="2565400" y="5005388"/>
          <p14:tracePt t="800" x="2841625" y="4729163"/>
          <p14:tracePt t="817" x="3078163" y="4492625"/>
          <p14:tracePt t="833" x="3235325" y="4335463"/>
          <p14:tracePt t="850" x="3392488" y="4138613"/>
          <p14:tracePt t="867" x="3551238" y="4019550"/>
          <p14:tracePt t="883" x="3668713" y="3941763"/>
          <p14:tracePt t="900" x="3827463" y="3902075"/>
          <p14:tracePt t="917" x="3867150" y="3902075"/>
          <p14:tracePt t="933" x="3906838" y="3862388"/>
          <p14:tracePt t="950" x="3944938" y="3862388"/>
          <p14:tracePt t="967" x="3984625" y="3862388"/>
          <p14:tracePt t="983" x="4103688" y="3783013"/>
          <p14:tracePt t="984" x="4143375" y="3705225"/>
          <p14:tracePt t="1000" x="4379913" y="3546475"/>
          <p14:tracePt t="1017" x="4459288" y="3468688"/>
          <p14:tracePt t="1034" x="5049838" y="3074988"/>
          <p14:tracePt t="1050" x="5484813" y="2916238"/>
          <p14:tracePt t="1067" x="5681663" y="2876550"/>
          <p14:tracePt t="1084" x="5800725" y="2876550"/>
          <p14:tracePt t="1084" x="5957888" y="2876550"/>
          <p14:tracePt t="1100" x="6115050" y="2876550"/>
          <p14:tracePt t="1117" x="6273800" y="2876550"/>
          <p14:tracePt t="1133" x="6313488" y="2876550"/>
          <p14:tracePt t="1134" x="6353175" y="2876550"/>
          <p14:tracePt t="1150" x="6510338" y="2876550"/>
          <p14:tracePt t="1167" x="6707188" y="2838450"/>
          <p14:tracePt t="1184" x="6943725" y="2719388"/>
          <p14:tracePt t="1200" x="7535863" y="2365375"/>
          <p14:tracePt t="1217" x="8008938" y="2049463"/>
          <p14:tracePt t="1233" x="8483600" y="1773238"/>
          <p14:tracePt t="1250" x="8799513" y="1616075"/>
          <p14:tracePt t="1267" x="8956675" y="1536700"/>
          <p14:tracePt t="1375" x="8996363" y="1497013"/>
          <p14:tracePt t="1385" x="9036050" y="1497013"/>
          <p14:tracePt t="1393" x="9036050" y="1458913"/>
          <p14:tracePt t="1401" x="9036050" y="1379538"/>
          <p14:tracePt t="1417" x="9075738" y="1339850"/>
          <p14:tracePt t="1434" x="9113838" y="1182688"/>
          <p14:tracePt t="1434" x="9113838" y="1103313"/>
          <p14:tracePt t="1450" x="9113838" y="1025525"/>
          <p14:tracePt t="1467" x="9113838" y="985838"/>
          <p14:tracePt t="1483" x="9036050" y="985838"/>
          <p14:tracePt t="1500" x="8759825" y="1063625"/>
          <p14:tracePt t="1517" x="8443913" y="1260475"/>
          <p14:tracePt t="1533" x="8008938" y="1616075"/>
          <p14:tracePt t="1550" x="7694613" y="1852613"/>
          <p14:tracePt t="1567" x="7615238" y="1852613"/>
          <p14:tracePt t="1583" x="7535863" y="1892300"/>
          <p14:tracePt t="1723" x="7575550" y="1892300"/>
          <p14:tracePt t="1731" x="7654925" y="1892300"/>
          <p14:tracePt t="1740" x="7851775" y="1970088"/>
          <p14:tracePt t="1750" x="8008938" y="1970088"/>
          <p14:tracePt t="1767" x="8404225" y="2089150"/>
          <p14:tracePt t="1783" x="8759825" y="2168525"/>
          <p14:tracePt t="1800" x="8956675" y="2246313"/>
          <p14:tracePt t="1817" x="8996363" y="2246313"/>
          <p14:tracePt t="1919" x="8996363" y="2325688"/>
          <p14:tracePt t="1935" x="8956675" y="2365375"/>
          <p14:tracePt t="1943" x="8916988" y="2443163"/>
          <p14:tracePt t="1957" x="8916988" y="2482850"/>
          <p14:tracePt t="1967" x="8877300" y="2482850"/>
          <p14:tracePt t="1983" x="8877300" y="2522538"/>
          <p14:tracePt t="2000" x="8877300" y="2562225"/>
          <p14:tracePt t="2091" x="8837613" y="2562225"/>
          <p14:tracePt t="2131" x="8799513" y="2562225"/>
          <p14:tracePt t="2139" x="8759825" y="2562225"/>
          <p14:tracePt t="2150" x="8720138" y="2601913"/>
          <p14:tracePt t="2167" x="8601075" y="2640013"/>
          <p14:tracePt t="2183" x="8561388" y="2679700"/>
          <p14:tracePt t="3473" x="8561388" y="2719388"/>
          <p14:tracePt t="3689" x="8523288" y="2719388"/>
          <p14:tracePt t="3697" x="8523288" y="2759075"/>
          <p14:tracePt t="3718" x="8523288" y="2798763"/>
          <p14:tracePt t="5361" x="8523288" y="2838450"/>
          <p14:tracePt t="8985" x="8483600" y="2838450"/>
          <p14:tracePt t="9002" x="8443913" y="2838450"/>
          <p14:tracePt t="9011" x="8404225" y="2838450"/>
          <p14:tracePt t="9020" x="8324850" y="2838450"/>
          <p14:tracePt t="9033" x="8285163" y="2838450"/>
          <p14:tracePt t="9049" x="8207375" y="2838450"/>
          <p14:tracePt t="9066" x="8048625" y="2876550"/>
          <p14:tracePt t="9146" x="8008938" y="2876550"/>
          <p14:tracePt t="9166" x="7970838" y="2876550"/>
          <p14:tracePt t="9173" x="7931150" y="2876550"/>
          <p14:tracePt t="9183" x="7891463" y="2876550"/>
          <p14:tracePt t="9199" x="7812088" y="2876550"/>
          <p14:tracePt t="9216" x="7772400" y="2876550"/>
          <p14:tracePt t="9233" x="7694613" y="2876550"/>
          <p14:tracePt t="9249" x="7654925" y="2838450"/>
          <p14:tracePt t="9266" x="7615238" y="2838450"/>
          <p14:tracePt t="9283" x="7535863" y="2838450"/>
          <p14:tracePt t="9300" x="7378700" y="2759075"/>
          <p14:tracePt t="9316" x="7219950" y="2719388"/>
          <p14:tracePt t="9333" x="7062788" y="2640013"/>
          <p14:tracePt t="9349" x="6865938" y="2601913"/>
          <p14:tracePt t="9366" x="6746875" y="2522538"/>
          <p14:tracePt t="9383" x="6550025" y="2522538"/>
          <p14:tracePt t="9400" x="6391275" y="2482850"/>
          <p14:tracePt t="9416" x="6313488" y="2443163"/>
          <p14:tracePt t="9433" x="6234113" y="2403475"/>
          <p14:tracePt t="9449" x="6154738" y="2403475"/>
          <p14:tracePt t="9569" x="6154738" y="2365375"/>
          <p14:tracePt t="9586" x="6194425" y="2365375"/>
          <p14:tracePt t="9594" x="6234113" y="2325688"/>
          <p14:tracePt t="9602" x="6273800" y="2325688"/>
          <p14:tracePt t="9616" x="6353175" y="2325688"/>
          <p14:tracePt t="9633" x="6470650" y="2286000"/>
          <p14:tracePt t="9649" x="6589713" y="2286000"/>
          <p14:tracePt t="9666" x="6629400" y="2286000"/>
          <p14:tracePt t="9682" x="6667500" y="2286000"/>
          <p14:tracePt t="9734" x="6707188" y="2286000"/>
          <p14:tracePt t="9750" x="6707188" y="2325688"/>
          <p14:tracePt t="9777" x="6746875" y="2325688"/>
          <p14:tracePt t="9786" x="6746875" y="2365375"/>
          <p14:tracePt t="9805" x="6746875" y="2403475"/>
          <p14:tracePt t="9822" x="6746875" y="2443163"/>
          <p14:tracePt t="9829" x="6786563" y="2482850"/>
          <p14:tracePt t="9837" x="6786563" y="2522538"/>
          <p14:tracePt t="9854" x="6826250" y="2562225"/>
          <p14:tracePt t="9866" x="6826250" y="2601913"/>
          <p14:tracePt t="9883" x="6826250" y="2640013"/>
          <p14:tracePt t="9899" x="6826250" y="2719388"/>
          <p14:tracePt t="9900" x="6826250" y="2759075"/>
          <p14:tracePt t="9916" x="6826250" y="2838450"/>
          <p14:tracePt t="9933" x="6865938" y="2916238"/>
          <p14:tracePt t="9949" x="6865938" y="2955925"/>
          <p14:tracePt t="9966" x="6865938" y="2995613"/>
          <p14:tracePt t="9982" x="6865938" y="3035300"/>
          <p14:tracePt t="9999" x="6865938" y="3074988"/>
          <p14:tracePt t="10016" x="6865938" y="3113088"/>
          <p14:tracePt t="10057" x="6826250" y="3113088"/>
          <p14:tracePt t="10377" x="6786563" y="3113088"/>
          <p14:tracePt t="10393" x="6746875" y="3113088"/>
          <p14:tracePt t="10410" x="6746875" y="3074988"/>
          <p14:tracePt t="10430" x="6707188" y="3074988"/>
          <p14:tracePt t="10454" x="6667500" y="3074988"/>
          <p14:tracePt t="10470" x="6629400" y="3074988"/>
          <p14:tracePt t="10477" x="6589713" y="3074988"/>
          <p14:tracePt t="12577" x="6550025" y="3074988"/>
          <p14:tracePt t="12586" x="6470650" y="3074988"/>
          <p14:tracePt t="12594" x="6273800" y="3074988"/>
          <p14:tracePt t="12602" x="6115050" y="3074988"/>
          <p14:tracePt t="12616" x="5838825" y="3113088"/>
          <p14:tracePt t="12632" x="5721350" y="3113088"/>
          <p14:tracePt t="13429" x="5761038" y="3113088"/>
          <p14:tracePt t="13445" x="5761038" y="3152775"/>
          <p14:tracePt t="13536" x="5800725" y="3152775"/>
          <p14:tracePt t="23263" x="5838825" y="3152775"/>
          <p14:tracePt t="23295" x="5878513" y="3152775"/>
          <p14:tracePt t="23303" x="5918200" y="3152775"/>
          <p14:tracePt t="23311" x="5997575" y="3152775"/>
          <p14:tracePt t="23318" x="6076950" y="3113088"/>
          <p14:tracePt t="23331" x="6115050" y="3074988"/>
          <p14:tracePt t="23348" x="6353175" y="2955925"/>
          <p14:tracePt t="23365" x="6510338" y="2838450"/>
          <p14:tracePt t="23366" x="6589713" y="2798763"/>
          <p14:tracePt t="23382" x="6667500" y="2719388"/>
          <p14:tracePt t="23382" x="6707188" y="2679700"/>
          <p14:tracePt t="23398" x="6786563" y="2601913"/>
          <p14:tracePt t="23415" x="6826250" y="2601913"/>
          <p14:tracePt t="23431" x="6943725" y="2562225"/>
          <p14:tracePt t="23448" x="7180263" y="2522538"/>
          <p14:tracePt t="23465" x="7535863" y="2403475"/>
          <p14:tracePt t="23481" x="8088313" y="2246313"/>
          <p14:tracePt t="23498" x="8601075" y="2009775"/>
          <p14:tracePt t="23515" x="9036050" y="1576388"/>
          <p14:tracePt t="23531" x="9193213" y="1379538"/>
          <p14:tracePt t="23548" x="9232900" y="1300163"/>
          <p14:tracePt t="23565" x="9272588" y="1222375"/>
          <p14:tracePt t="23651" x="9272588" y="1260475"/>
          <p14:tracePt t="23661" x="9272588" y="1300163"/>
          <p14:tracePt t="23677" x="9272588" y="1339850"/>
          <p14:tracePt t="23697" x="9272588" y="1379538"/>
          <p14:tracePt t="23729" x="9312275" y="1419225"/>
          <p14:tracePt t="23737" x="9350375" y="1419225"/>
          <p14:tracePt t="23748" x="9390063" y="1419225"/>
          <p14:tracePt t="23765" x="9509125" y="1419225"/>
          <p14:tracePt t="23781" x="9666288" y="1419225"/>
          <p14:tracePt t="23798" x="9745663" y="1419225"/>
          <p14:tracePt t="23815" x="9785350" y="1419225"/>
          <p14:tracePt t="23831" x="9785350" y="1458913"/>
          <p14:tracePt t="23832" x="9825038" y="1458913"/>
          <p14:tracePt t="23848" x="9825038" y="1497013"/>
          <p14:tracePt t="23865" x="9864725" y="1497013"/>
          <p14:tracePt t="23881" x="9902825" y="1497013"/>
          <p14:tracePt t="23898" x="9942513" y="1536700"/>
          <p14:tracePt t="23915" x="10061575" y="1536700"/>
          <p14:tracePt t="23931" x="10179050" y="1536700"/>
          <p14:tracePt t="23948" x="10258425" y="1536700"/>
          <p14:tracePt t="23965" x="10298113" y="1536700"/>
          <p14:tracePt t="23981" x="10377488" y="1536700"/>
          <p14:tracePt t="24002" x="10377488" y="1576388"/>
          <p14:tracePt t="24015" x="10417175" y="1576388"/>
          <p14:tracePt t="24032" x="10417175" y="1655763"/>
          <p14:tracePt t="24032" x="10417175" y="1695450"/>
          <p14:tracePt t="24182" x="10417175" y="1655763"/>
          <p14:tracePt t="24189" x="10417175" y="1616075"/>
          <p14:tracePt t="24198" x="10417175" y="1576388"/>
          <p14:tracePt t="24215" x="10455275" y="1497013"/>
          <p14:tracePt t="24231" x="10534650" y="1497013"/>
          <p14:tracePt t="24248" x="10574338" y="1458913"/>
          <p14:tracePt t="24265" x="10614025" y="1458913"/>
          <p14:tracePt t="24282" x="10693400" y="1458913"/>
          <p14:tracePt t="24298" x="10731500" y="1458913"/>
          <p14:tracePt t="24327" x="10771188" y="1458913"/>
          <p14:tracePt t="24361" x="10810875" y="1458913"/>
          <p14:tracePt t="24387" x="10850563" y="1458913"/>
          <p14:tracePt t="24439" x="10850563" y="1497013"/>
          <p14:tracePt t="24447" x="10850563" y="1536700"/>
          <p14:tracePt t="24463" x="10850563" y="1576388"/>
          <p14:tracePt t="24471" x="10810875" y="1576388"/>
          <p14:tracePt t="24481" x="10810875" y="1616075"/>
          <p14:tracePt t="24498" x="10771188" y="1616075"/>
          <p14:tracePt t="24515" x="10731500" y="1655763"/>
          <p14:tracePt t="24531" x="10731500" y="1695450"/>
          <p14:tracePt t="24581" x="10693400" y="1695450"/>
          <p14:tracePt t="24589" x="10693400" y="1655763"/>
          <p14:tracePt t="24613" x="10653713" y="1616075"/>
          <p14:tracePt t="24633" x="10653713" y="1576388"/>
          <p14:tracePt t="24669" x="10693400" y="1576388"/>
          <p14:tracePt t="24697" x="10731500" y="1576388"/>
          <p14:tracePt t="24913" x="10693400" y="1576388"/>
          <p14:tracePt t="25717" x="10693400" y="1616075"/>
          <p14:tracePt t="25734" x="10693400" y="1655763"/>
          <p14:tracePt t="25741" x="10653713" y="1695450"/>
          <p14:tracePt t="25750" x="10614025" y="1695450"/>
          <p14:tracePt t="25765" x="10614025" y="1773238"/>
          <p14:tracePt t="25765" x="10574338" y="1773238"/>
          <p14:tracePt t="25781" x="10534650" y="1812925"/>
          <p14:tracePt t="25798" x="10494963" y="1812925"/>
          <p14:tracePt t="25835" x="10455275" y="1812925"/>
          <p14:tracePt t="25865" x="10417175" y="1812925"/>
          <p14:tracePt t="25873" x="10417175" y="1773238"/>
          <p14:tracePt t="25882" x="10417175" y="1733550"/>
          <p14:tracePt t="25898" x="10417175" y="1695450"/>
          <p14:tracePt t="25915" x="10417175" y="1655763"/>
          <p14:tracePt t="25932" x="10417175" y="1576388"/>
          <p14:tracePt t="25983" x="10455275" y="1576388"/>
          <p14:tracePt t="26000" x="10494963" y="1576388"/>
          <p14:tracePt t="26007" x="10494963" y="1536700"/>
          <p14:tracePt t="26015" x="10534650" y="1536700"/>
          <p14:tracePt t="26039" x="10574338" y="1536700"/>
          <p14:tracePt t="26077" x="10614025" y="1536700"/>
          <p14:tracePt t="26147" x="10614025" y="1576388"/>
          <p14:tracePt t="26155" x="10614025" y="1616075"/>
          <p14:tracePt t="26164" x="10534650" y="1655763"/>
          <p14:tracePt t="26181" x="10494963" y="1773238"/>
          <p14:tracePt t="26198" x="10417175" y="1812925"/>
          <p14:tracePt t="26214" x="10417175" y="1852613"/>
          <p14:tracePt t="26333" x="10455275" y="1852613"/>
          <p14:tracePt t="26350" x="10494963" y="1852613"/>
          <p14:tracePt t="26359" x="10534650" y="1852613"/>
          <p14:tracePt t="26375" x="10574338" y="1852613"/>
          <p14:tracePt t="26391" x="10614025" y="1892300"/>
          <p14:tracePt t="26407" x="10614025" y="1931988"/>
          <p14:tracePt t="26427" x="10653713" y="1931988"/>
          <p14:tracePt t="26541" x="10693400" y="1931988"/>
          <p14:tracePt t="26547" x="10693400" y="1970088"/>
          <p14:tracePt t="26819" x="10693400" y="2009775"/>
          <p14:tracePt t="27223" x="10693400" y="2049463"/>
          <p14:tracePt t="27321" x="10731500" y="2049463"/>
          <p14:tracePt t="27379" x="10771188" y="2049463"/>
          <p14:tracePt t="27413" x="10810875" y="2049463"/>
          <p14:tracePt t="27429" x="10810875" y="2089150"/>
          <p14:tracePt t="27438" x="10850563" y="2089150"/>
          <p14:tracePt t="27453" x="10850563" y="2128838"/>
          <p14:tracePt t="27589" x="10890250" y="2128838"/>
          <p14:tracePt t="27645" x="10890250" y="2168525"/>
          <p14:tracePt t="27698" x="10890250" y="2206625"/>
          <p14:tracePt t="27803" x="10929938" y="2206625"/>
          <p14:tracePt t="27847" x="10929938" y="2246313"/>
          <p14:tracePt t="27855" x="10929938" y="2286000"/>
          <p14:tracePt t="27871" x="10929938" y="2325688"/>
          <p14:tracePt t="27881" x="10929938" y="2403475"/>
          <p14:tracePt t="27898" x="10890250" y="2482850"/>
          <p14:tracePt t="27914" x="10850563" y="2562225"/>
          <p14:tracePt t="27931" x="10810875" y="2562225"/>
          <p14:tracePt t="27948" x="10771188" y="2601913"/>
          <p14:tracePt t="28151" x="10731500" y="2601913"/>
          <p14:tracePt t="29001" x="10693400" y="2601913"/>
          <p14:tracePt t="29045" x="10653713" y="2601913"/>
          <p14:tracePt t="29098" x="10614025" y="2601913"/>
          <p14:tracePt t="29161" x="10574338" y="2601913"/>
          <p14:tracePt t="29169" x="10534650" y="2601913"/>
          <p14:tracePt t="29177" x="10494963" y="2601913"/>
          <p14:tracePt t="29193" x="10455275" y="2601913"/>
          <p14:tracePt t="29202" x="10455275" y="2640013"/>
          <p14:tracePt t="29219" x="10417175" y="2640013"/>
          <p14:tracePt t="29417" x="10417175" y="2679700"/>
          <p14:tracePt t="29606" x="10377488" y="2679700"/>
          <p14:tracePt t="29625" x="10377488" y="2719388"/>
          <p14:tracePt t="29799" x="10337800" y="2719388"/>
          <p14:tracePt t="29820" x="10337800" y="2759075"/>
          <p14:tracePt t="29842" x="10337800" y="2798763"/>
          <p14:tracePt t="29850" x="10298113" y="2798763"/>
          <p14:tracePt t="29861" x="10298113" y="2838450"/>
          <p14:tracePt t="29991" x="10258425" y="2876550"/>
          <p14:tracePt t="30002" x="10258425" y="2955925"/>
          <p14:tracePt t="30007" x="10218738" y="2995613"/>
          <p14:tracePt t="30017" x="10218738" y="3035300"/>
          <p14:tracePt t="30031" x="10179050" y="3074988"/>
          <p14:tracePt t="30032" x="10179050" y="3113088"/>
          <p14:tracePt t="30048" x="10140950" y="3152775"/>
          <p14:tracePt t="30064" x="10101263" y="3192463"/>
          <p14:tracePt t="30081" x="10101263" y="3232150"/>
          <p14:tracePt t="30203" x="10101263" y="3271838"/>
          <p14:tracePt t="30219" x="10061575" y="3311525"/>
          <p14:tracePt t="30227" x="10061575" y="3349625"/>
          <p14:tracePt t="30236" x="10021888" y="3389313"/>
          <p14:tracePt t="30248" x="9982200" y="3429000"/>
          <p14:tracePt t="30264" x="9902825" y="3508375"/>
          <p14:tracePt t="30281" x="9825038" y="3586163"/>
          <p14:tracePt t="30298" x="9785350" y="3586163"/>
          <p14:tracePt t="30338" x="9745663" y="3586163"/>
          <p14:tracePt t="30423" x="9745663" y="3546475"/>
          <p14:tracePt t="30459" x="9705975" y="3546475"/>
          <p14:tracePt t="30483" x="9666288" y="3546475"/>
          <p14:tracePt t="30491" x="9626600" y="3546475"/>
          <p14:tracePt t="30520" x="9588500" y="3546475"/>
          <p14:tracePt t="30555" x="9548813" y="3546475"/>
          <p14:tracePt t="30564" x="9548813" y="3508375"/>
          <p14:tracePt t="30587" x="9548813" y="3468688"/>
          <p14:tracePt t="30595" x="9509125" y="3468688"/>
          <p14:tracePt t="30967" x="9509125" y="3429000"/>
          <p14:tracePt t="30999" x="9509125" y="3389313"/>
          <p14:tracePt t="31005" x="9548813" y="3311525"/>
          <p14:tracePt t="31021" x="9588500" y="3271838"/>
          <p14:tracePt t="31032" x="9588500" y="3232150"/>
          <p14:tracePt t="31047" x="9626600" y="3192463"/>
          <p14:tracePt t="31119" x="9666288" y="3192463"/>
          <p14:tracePt t="31155" x="9666288" y="3152775"/>
          <p14:tracePt t="31172" x="9666288" y="3113088"/>
          <p14:tracePt t="31179" x="9666288" y="3035300"/>
          <p14:tracePt t="31187" x="9666288" y="2995613"/>
          <p14:tracePt t="31197" x="9666288" y="2955925"/>
          <p14:tracePt t="31214" x="9705975" y="2838450"/>
          <p14:tracePt t="31231" x="9705975" y="2679700"/>
          <p14:tracePt t="31247" x="9745663" y="2522538"/>
          <p14:tracePt t="31264" x="9745663" y="2443163"/>
          <p14:tracePt t="31281" x="9745663" y="2403475"/>
          <p14:tracePt t="31359" x="9745663" y="2365375"/>
          <p14:tracePt t="31375" x="9745663" y="2286000"/>
          <p14:tracePt t="31381" x="9745663" y="2246313"/>
          <p14:tracePt t="31389" x="9745663" y="2206625"/>
          <p14:tracePt t="31400" x="9745663" y="2168525"/>
          <p14:tracePt t="31414" x="9705975" y="2009775"/>
          <p14:tracePt t="31431" x="9666288" y="1852613"/>
          <p14:tracePt t="31447" x="9626600" y="1616075"/>
          <p14:tracePt t="31464" x="9588500" y="1497013"/>
          <p14:tracePt t="31481" x="9588500" y="1458913"/>
          <p14:tracePt t="31519" x="9548813" y="1458913"/>
          <p14:tracePt t="31547" x="9509125" y="1458913"/>
          <p14:tracePt t="31563" x="9469438" y="1458913"/>
          <p14:tracePt t="31587" x="9429750" y="1458913"/>
          <p14:tracePt t="31615" x="9429750" y="1497013"/>
          <p14:tracePt t="31627" x="9390063" y="1497013"/>
          <p14:tracePt t="31709" x="9350375" y="1497013"/>
          <p14:tracePt t="31753" x="9350375" y="1536700"/>
          <p14:tracePt t="31759" x="9312275" y="1536700"/>
          <p14:tracePt t="32195" x="9312275" y="1576388"/>
          <p14:tracePt t="32809" x="9350375" y="1576388"/>
          <p14:tracePt t="34701" x="9390063" y="1576388"/>
          <p14:tracePt t="34731" x="9429750" y="1576388"/>
          <p14:tracePt t="34804" x="9469438" y="1576388"/>
          <p14:tracePt t="35102" x="9469438" y="1536700"/>
          <p14:tracePt t="35109" x="9509125" y="1497013"/>
          <p14:tracePt t="35118" x="9509125" y="1419225"/>
          <p14:tracePt t="35130" x="9509125" y="1339850"/>
          <p14:tracePt t="35147" x="9588500" y="1182688"/>
          <p14:tracePt t="35164" x="9588500" y="1103313"/>
          <p14:tracePt t="35180" x="9626600" y="1025525"/>
          <p14:tracePt t="35323" x="9666288" y="985838"/>
          <p14:tracePt t="35331" x="9666288" y="946150"/>
          <p14:tracePt t="35348" x="9666288" y="906463"/>
          <p14:tracePt t="35625" x="9666288" y="946150"/>
          <p14:tracePt t="35634" x="9666288" y="985838"/>
          <p14:tracePt t="35640" x="9666288" y="1025525"/>
          <p14:tracePt t="35650" x="9666288" y="1063625"/>
          <p14:tracePt t="35664" x="9666288" y="1143000"/>
          <p14:tracePt t="35680" x="9666288" y="1182688"/>
          <p14:tracePt t="35697" x="9666288" y="1222375"/>
          <p14:tracePt t="35714" x="9666288" y="1260475"/>
          <p14:tracePt t="35816" x="9666288" y="1300163"/>
          <p14:tracePt t="35824" x="9705975" y="1339850"/>
          <p14:tracePt t="35831" x="9705975" y="1379538"/>
          <p14:tracePt t="35848" x="9745663" y="1497013"/>
          <p14:tracePt t="35864" x="9745663" y="1536700"/>
          <p14:tracePt t="35880" x="9745663" y="1616075"/>
          <p14:tracePt t="36147" x="9745663" y="1497013"/>
          <p14:tracePt t="36155" x="9745663" y="1419225"/>
          <p14:tracePt t="36164" x="9745663" y="1300163"/>
          <p14:tracePt t="36180" x="9745663" y="1103313"/>
          <p14:tracePt t="36197" x="9745663" y="157163"/>
          <p14:tracePt t="80568" x="101600" y="1219200"/>
          <p14:tracePt t="80577" x="203200" y="1092200"/>
          <p14:tracePt t="80593" x="323850" y="914400"/>
          <p14:tracePt t="80610" x="469900" y="730250"/>
          <p14:tracePt t="80627" x="596900" y="590550"/>
          <p14:tracePt t="80643" x="723900" y="476250"/>
          <p14:tracePt t="80660" x="850900" y="374650"/>
          <p14:tracePt t="80677" x="1035050" y="254000"/>
          <p14:tracePt t="80693" x="1181100" y="158750"/>
          <p14:tracePt t="80710" x="1320800" y="63500"/>
          <p14:tracePt t="80882" x="3365500" y="44450"/>
          <p14:tracePt t="80890" x="3505200" y="152400"/>
          <p14:tracePt t="80898" x="3575050" y="203200"/>
          <p14:tracePt t="80910" x="3644900" y="273050"/>
          <p14:tracePt t="80926" x="3752850" y="381000"/>
          <p14:tracePt t="80943" x="3854450" y="508000"/>
          <p14:tracePt t="80960" x="3975100" y="685800"/>
          <p14:tracePt t="80976" x="4108450" y="882650"/>
          <p14:tracePt t="80993" x="4254500" y="1098550"/>
          <p14:tracePt t="81010" x="4381500" y="1308100"/>
          <p14:tracePt t="81027" x="4476750" y="1517650"/>
          <p14:tracePt t="81043" x="4508500" y="1644650"/>
          <p14:tracePt t="81060" x="4508500" y="1720850"/>
          <p14:tracePt t="81077" x="4508500" y="1809750"/>
          <p14:tracePt t="81093" x="4476750" y="1917700"/>
          <p14:tracePt t="81110" x="4457700" y="1974850"/>
          <p14:tracePt t="81126" x="4432300" y="2012950"/>
          <p14:tracePt t="81143" x="4425950" y="2019300"/>
          <p14:tracePt t="81159" x="4406900" y="2025650"/>
          <p14:tracePt t="81176" x="4375150" y="2025650"/>
          <p14:tracePt t="81194" x="4349750" y="2025650"/>
          <p14:tracePt t="81209" x="4343400" y="2025650"/>
          <p14:tracePt t="81226" x="4318000" y="2038350"/>
          <p14:tracePt t="81243" x="4292600" y="2051050"/>
          <p14:tracePt t="81259" x="4260850" y="2082800"/>
          <p14:tracePt t="81276" x="4229100" y="2101850"/>
          <p14:tracePt t="81293" x="4184650" y="2108200"/>
          <p14:tracePt t="81309" x="4165600" y="2108200"/>
          <p14:tracePt t="81326" x="4146550" y="2070100"/>
          <p14:tracePt t="81343" x="4121150" y="1987550"/>
          <p14:tracePt t="81360" x="4114800" y="1943100"/>
          <p14:tracePt t="81376" x="4114800" y="1873250"/>
          <p14:tracePt t="81393" x="4127500" y="1822450"/>
          <p14:tracePt t="81410" x="4159250" y="1752600"/>
          <p14:tracePt t="81426" x="4178300" y="1714500"/>
          <p14:tracePt t="81443" x="4178300" y="1695450"/>
          <p14:tracePt t="81460" x="4184650" y="1689100"/>
          <p14:tracePt t="81500" x="4184650" y="1682750"/>
          <p14:tracePt t="81508" x="4171950" y="1682750"/>
          <p14:tracePt t="81516" x="4165600" y="1682750"/>
          <p14:tracePt t="81526" x="4152900" y="1682750"/>
          <p14:tracePt t="81543" x="4102100" y="1676400"/>
          <p14:tracePt t="81559" x="4038600" y="1670050"/>
          <p14:tracePt t="81576" x="3905250" y="1638300"/>
          <p14:tracePt t="81593" x="3708400" y="1587500"/>
          <p14:tracePt t="81610" x="3587750" y="1555750"/>
          <p14:tracePt t="81626" x="3517900" y="1536700"/>
          <p14:tracePt t="81643" x="3473450" y="1530350"/>
          <p14:tracePt t="81660" x="3448050" y="1530350"/>
          <p14:tracePt t="81676" x="3435350" y="1530350"/>
          <p14:tracePt t="81693" x="3409950" y="1543050"/>
          <p14:tracePt t="81710" x="3365500" y="1574800"/>
          <p14:tracePt t="81726" x="3257550" y="1631950"/>
          <p14:tracePt t="81743" x="3168650" y="1663700"/>
          <p14:tracePt t="81759" x="3067050" y="1689100"/>
          <p14:tracePt t="81776" x="2997200" y="1695450"/>
          <p14:tracePt t="81793" x="2952750" y="1695450"/>
          <p14:tracePt t="81810" x="2921000" y="1695450"/>
          <p14:tracePt t="81826" x="2901950" y="1682750"/>
          <p14:tracePt t="81843" x="2876550" y="1676400"/>
          <p14:tracePt t="81860" x="2870200" y="1676400"/>
          <p14:tracePt t="81876" x="2832100" y="1676400"/>
          <p14:tracePt t="81893" x="2781300" y="1714500"/>
          <p14:tracePt t="81910" x="2724150" y="1771650"/>
          <p14:tracePt t="81926" x="2686050" y="1828800"/>
          <p14:tracePt t="81943" x="2673350" y="1860550"/>
          <p14:tracePt t="81959" x="2673350" y="1892300"/>
          <p14:tracePt t="81976" x="2673350" y="1911350"/>
          <p14:tracePt t="81993" x="2692400" y="1917700"/>
          <p14:tracePt t="82010" x="2717800" y="1917700"/>
          <p14:tracePt t="82026" x="2794000" y="1911350"/>
          <p14:tracePt t="82043" x="2914650" y="1879600"/>
          <p14:tracePt t="82060" x="3054350" y="1847850"/>
          <p14:tracePt t="82076" x="3232150" y="1822450"/>
          <p14:tracePt t="82093" x="3486150" y="1816100"/>
          <p14:tracePt t="82109" x="3536950" y="1816100"/>
          <p14:tracePt t="82126" x="3689350" y="1816100"/>
          <p14:tracePt t="82143" x="3721100" y="1816100"/>
          <p14:tracePt t="82159" x="3752850" y="1816100"/>
          <p14:tracePt t="82176" x="3778250" y="1816100"/>
          <p14:tracePt t="82193" x="3797300" y="1809750"/>
          <p14:tracePt t="82210" x="3829050" y="1784350"/>
          <p14:tracePt t="82226" x="3854450" y="1752600"/>
          <p14:tracePt t="82243" x="3924300" y="1689100"/>
          <p14:tracePt t="82260" x="3956050" y="1644650"/>
          <p14:tracePt t="82276" x="3987800" y="1612900"/>
          <p14:tracePt t="82293" x="3987800" y="1600200"/>
          <p14:tracePt t="82310" x="3987800" y="1587500"/>
          <p14:tracePt t="82326" x="3968750" y="1581150"/>
          <p14:tracePt t="82343" x="3924300" y="1568450"/>
          <p14:tracePt t="82359" x="3905250" y="1562100"/>
          <p14:tracePt t="82376" x="3784600" y="1530350"/>
          <p14:tracePt t="82393" x="3676650" y="1517650"/>
          <p14:tracePt t="82410" x="3556000" y="1492250"/>
          <p14:tracePt t="82426" x="3460750" y="1466850"/>
          <p14:tracePt t="82443" x="3352800" y="1428750"/>
          <p14:tracePt t="82459" x="3257550" y="1384300"/>
          <p14:tracePt t="82476" x="3219450" y="1365250"/>
          <p14:tracePt t="82493" x="3206750" y="1358900"/>
          <p14:tracePt t="82513" x="3200400" y="1358900"/>
          <p14:tracePt t="82526" x="3200400" y="1365250"/>
          <p14:tracePt t="82543" x="3155950" y="1416050"/>
          <p14:tracePt t="82559" x="3136900" y="1454150"/>
          <p14:tracePt t="82576" x="3086100" y="1498600"/>
          <p14:tracePt t="82593" x="3041650" y="1536700"/>
          <p14:tracePt t="82609" x="3009900" y="1555750"/>
          <p14:tracePt t="82626" x="3003550" y="1562100"/>
          <p14:tracePt t="82709" x="3003550" y="1568450"/>
          <p14:tracePt t="82717" x="2997200" y="1574800"/>
          <p14:tracePt t="82726" x="2997200" y="1587500"/>
          <p14:tracePt t="82743" x="2997200" y="1612900"/>
          <p14:tracePt t="82760" x="2997200" y="1644650"/>
          <p14:tracePt t="82776" x="2997200" y="1676400"/>
          <p14:tracePt t="82793" x="3009900" y="1701800"/>
          <p14:tracePt t="82810" x="3022600" y="1733550"/>
          <p14:tracePt t="82828" x="3054350" y="1752600"/>
          <p14:tracePt t="82843" x="3067050" y="1758950"/>
          <p14:tracePt t="82860" x="3086100" y="1758950"/>
          <p14:tracePt t="82876" x="3124200" y="1758950"/>
          <p14:tracePt t="82893" x="3168650" y="1752600"/>
          <p14:tracePt t="82909" x="3257550" y="1746250"/>
          <p14:tracePt t="82926" x="3352800" y="1746250"/>
          <p14:tracePt t="82943" x="3473450" y="1758950"/>
          <p14:tracePt t="82960" x="3638550" y="1790700"/>
          <p14:tracePt t="82976" x="3790950" y="1828800"/>
          <p14:tracePt t="82993" x="3860800" y="1841500"/>
          <p14:tracePt t="83010" x="3892550" y="1841500"/>
          <p14:tracePt t="83026" x="3911600" y="1847850"/>
          <p14:tracePt t="83043" x="3924300" y="1847850"/>
          <p14:tracePt t="83060" x="3930650" y="1841500"/>
          <p14:tracePt t="83076" x="3962400" y="1828800"/>
          <p14:tracePt t="83093" x="4013200" y="1797050"/>
          <p14:tracePt t="83110" x="4083050" y="1752600"/>
          <p14:tracePt t="83126" x="4146550" y="1733550"/>
          <p14:tracePt t="83143" x="4178300" y="1720850"/>
          <p14:tracePt t="83159" x="4203700" y="1720850"/>
          <p14:tracePt t="83176" x="4222750" y="1720850"/>
          <p14:tracePt t="83219" x="4229100" y="1720850"/>
          <p14:tracePt t="83239" x="4229100" y="1714500"/>
          <p14:tracePt t="83264" x="4229100" y="1708150"/>
          <p14:tracePt t="83281" x="4229100" y="1695450"/>
          <p14:tracePt t="83289" x="4229100" y="1682750"/>
          <p14:tracePt t="83298" x="4216400" y="1657350"/>
          <p14:tracePt t="83309" x="4210050" y="1651000"/>
          <p14:tracePt t="83326" x="4203700" y="1638300"/>
          <p14:tracePt t="83343" x="4191000" y="1638300"/>
          <p14:tracePt t="83359" x="4178300" y="1638300"/>
          <p14:tracePt t="83376" x="4146550" y="1651000"/>
          <p14:tracePt t="83393" x="4121150" y="1676400"/>
          <p14:tracePt t="83409" x="4083050" y="1695450"/>
          <p14:tracePt t="83426" x="4057650" y="1720850"/>
          <p14:tracePt t="83443" x="4025900" y="1746250"/>
          <p14:tracePt t="83459" x="4006850" y="1746250"/>
          <p14:tracePt t="83476" x="3987800" y="1758950"/>
          <p14:tracePt t="83493" x="3968750" y="1765300"/>
          <p14:tracePt t="83510" x="3949700" y="1765300"/>
          <p14:tracePt t="83526" x="3905250" y="1765300"/>
          <p14:tracePt t="83543" x="3822700" y="1765300"/>
          <p14:tracePt t="83559" x="3746500" y="1765300"/>
          <p14:tracePt t="83576" x="3613150" y="1771650"/>
          <p14:tracePt t="83593" x="3505200" y="1790700"/>
          <p14:tracePt t="83609" x="3416300" y="1803400"/>
          <p14:tracePt t="83626" x="3352800" y="1803400"/>
          <p14:tracePt t="83643" x="3251200" y="1809750"/>
          <p14:tracePt t="83660" x="3200400" y="1809750"/>
          <p14:tracePt t="83676" x="3168650" y="1809750"/>
          <p14:tracePt t="83693" x="3098800" y="1797050"/>
          <p14:tracePt t="83709" x="3054350" y="1790700"/>
          <p14:tracePt t="83726" x="2984500" y="1771650"/>
          <p14:tracePt t="83743" x="2914650" y="1752600"/>
          <p14:tracePt t="83759" x="2908300" y="1746250"/>
          <p14:tracePt t="83776" x="2870200" y="1739900"/>
          <p14:tracePt t="83793" x="2838450" y="1739900"/>
          <p14:tracePt t="83810" x="2806700" y="1746250"/>
          <p14:tracePt t="83826" x="2749550" y="1752600"/>
          <p14:tracePt t="83843" x="2692400" y="1765300"/>
          <p14:tracePt t="83860" x="2647950" y="1765300"/>
          <p14:tracePt t="83877" x="2590800" y="1765300"/>
          <p14:tracePt t="83893" x="2559050" y="1765300"/>
          <p14:tracePt t="83894" x="2546350" y="1758950"/>
          <p14:tracePt t="83910" x="2527300" y="1746250"/>
          <p14:tracePt t="83926" x="2514600" y="1733550"/>
          <p14:tracePt t="83943" x="2501900" y="1720850"/>
          <p14:tracePt t="83959" x="2495550" y="1720850"/>
          <p14:tracePt t="84024" x="2501900" y="1733550"/>
          <p14:tracePt t="84040" x="2514600" y="1746250"/>
          <p14:tracePt t="84048" x="2520950" y="1752600"/>
          <p14:tracePt t="84056" x="2527300" y="1758950"/>
          <p14:tracePt t="84066" x="2540000" y="1765300"/>
          <p14:tracePt t="84076" x="2559050" y="1771650"/>
          <p14:tracePt t="84093" x="2584450" y="1784350"/>
          <p14:tracePt t="84109" x="2622550" y="1790700"/>
          <p14:tracePt t="84126" x="2686050" y="1790700"/>
          <p14:tracePt t="84143" x="2762250" y="1790700"/>
          <p14:tracePt t="84159" x="2870200" y="1790700"/>
          <p14:tracePt t="84176" x="2940050" y="1784350"/>
          <p14:tracePt t="84193" x="3060700" y="1784350"/>
          <p14:tracePt t="84209" x="3130550" y="1803400"/>
          <p14:tracePt t="84226" x="3187700" y="1828800"/>
          <p14:tracePt t="84243" x="3232150" y="1841500"/>
          <p14:tracePt t="84259" x="3257550" y="1854200"/>
          <p14:tracePt t="84276" x="3295650" y="1860550"/>
          <p14:tracePt t="84292" x="3333750" y="1866900"/>
          <p14:tracePt t="84309" x="3378200" y="1866900"/>
          <p14:tracePt t="84326" x="3441700" y="1866900"/>
          <p14:tracePt t="84343" x="3492500" y="1866900"/>
          <p14:tracePt t="84359" x="3543300" y="1847850"/>
          <p14:tracePt t="84376" x="3613150" y="1835150"/>
          <p14:tracePt t="84393" x="3644900" y="1828800"/>
          <p14:tracePt t="84409" x="3676650" y="1828800"/>
          <p14:tracePt t="84426" x="3708400" y="1828800"/>
          <p14:tracePt t="84443" x="3727450" y="1835150"/>
          <p14:tracePt t="84459" x="3765550" y="1847850"/>
          <p14:tracePt t="84476" x="3790950" y="1847850"/>
          <p14:tracePt t="84493" x="3810000" y="1847850"/>
          <p14:tracePt t="84509" x="3829050" y="1847850"/>
          <p14:tracePt t="84526" x="3848100" y="1847850"/>
          <p14:tracePt t="84543" x="3873500" y="1847850"/>
          <p14:tracePt t="84559" x="3924300" y="1828800"/>
          <p14:tracePt t="84576" x="3987800" y="1803400"/>
          <p14:tracePt t="84593" x="4032250" y="1790700"/>
          <p14:tracePt t="84609" x="4057650" y="1784350"/>
          <p14:tracePt t="84626" x="4070350" y="1784350"/>
          <p14:tracePt t="84643" x="4083050" y="1784350"/>
          <p14:tracePt t="84668" x="4089400" y="1784350"/>
          <p14:tracePt t="84676" x="4095750" y="1790700"/>
          <p14:tracePt t="84709" x="4102100" y="1790700"/>
          <p14:tracePt t="86228" x="4102100" y="1803400"/>
          <p14:tracePt t="86236" x="4102100" y="1809750"/>
          <p14:tracePt t="86243" x="4102100" y="1816100"/>
          <p14:tracePt t="86259" x="4102100" y="1828800"/>
          <p14:tracePt t="86276" x="4076700" y="1854200"/>
          <p14:tracePt t="86293" x="4057650" y="1866900"/>
          <p14:tracePt t="86309" x="4032250" y="1892300"/>
          <p14:tracePt t="86326" x="3860800" y="2006600"/>
          <p14:tracePt t="86343" x="3759200" y="2076450"/>
          <p14:tracePt t="86360" x="3378200" y="2317750"/>
          <p14:tracePt t="86376" x="3067050" y="2533650"/>
          <p14:tracePt t="86393" x="2901950" y="2628900"/>
          <p14:tracePt t="86409" x="2482850" y="2863850"/>
          <p14:tracePt t="86426" x="2032000" y="3086100"/>
          <p14:tracePt t="86443" x="1930400" y="3124200"/>
          <p14:tracePt t="86459" x="1625600" y="3263900"/>
          <p14:tracePt t="86476" x="1092200" y="3454400"/>
          <p14:tracePt t="86493" x="596900" y="3575050"/>
          <p14:tracePt t="86509" x="393700" y="3606800"/>
          <p14:tracePt t="123728" x="12700" y="2705100"/>
          <p14:tracePt t="123736" x="171450" y="2717800"/>
          <p14:tracePt t="123744" x="330200" y="2730500"/>
          <p14:tracePt t="123756" x="488950" y="2736850"/>
          <p14:tracePt t="123772" x="755650" y="2736850"/>
          <p14:tracePt t="123789" x="1073150" y="2736850"/>
          <p14:tracePt t="123806" x="1422400" y="2679700"/>
          <p14:tracePt t="123822" x="1657350" y="2628900"/>
          <p14:tracePt t="123839" x="2006600" y="2540000"/>
          <p14:tracePt t="123856" x="2432050" y="2425700"/>
          <p14:tracePt t="123873" x="2774950" y="2349500"/>
          <p14:tracePt t="123889" x="3105150" y="2292350"/>
          <p14:tracePt t="123906" x="3340100" y="2266950"/>
          <p14:tracePt t="123923" x="3511550" y="2266950"/>
          <p14:tracePt t="123939" x="3638550" y="2266950"/>
          <p14:tracePt t="123956" x="3784600" y="2286000"/>
          <p14:tracePt t="123973" x="3911600" y="2330450"/>
          <p14:tracePt t="123989" x="4102100" y="2432050"/>
          <p14:tracePt t="124006" x="4267200" y="2527300"/>
          <p14:tracePt t="124023" x="4375150" y="2590800"/>
          <p14:tracePt t="124039" x="4527550" y="2692400"/>
          <p14:tracePt t="124056" x="4654550" y="2794000"/>
          <p14:tracePt t="124072" x="4787900" y="2914650"/>
          <p14:tracePt t="124089" x="4959350" y="3105150"/>
          <p14:tracePt t="124106" x="5149850" y="3340100"/>
          <p14:tracePt t="124123" x="5372100" y="3651250"/>
          <p14:tracePt t="124139" x="5549900" y="3905250"/>
          <p14:tracePt t="124156" x="5765800" y="4235450"/>
          <p14:tracePt t="124172" x="5949950" y="4552950"/>
          <p14:tracePt t="124189" x="6089650" y="4787900"/>
          <p14:tracePt t="124206" x="6216650" y="4946650"/>
          <p14:tracePt t="124222" x="6330950" y="5067300"/>
          <p14:tracePt t="124239" x="6451600" y="5143500"/>
          <p14:tracePt t="124256" x="6540500" y="5168900"/>
          <p14:tracePt t="124272" x="6629400" y="5168900"/>
          <p14:tracePt t="124289" x="6686550" y="5168900"/>
          <p14:tracePt t="124306" x="6762750" y="5156200"/>
          <p14:tracePt t="124323" x="6819900" y="5149850"/>
          <p14:tracePt t="124339" x="6902450" y="5149850"/>
          <p14:tracePt t="124356" x="6972300" y="5156200"/>
          <p14:tracePt t="124373" x="7086600" y="5187950"/>
          <p14:tracePt t="124389" x="7239000" y="5245100"/>
          <p14:tracePt t="124406" x="7531100" y="5340350"/>
          <p14:tracePt t="124423" x="7918450" y="5448300"/>
          <p14:tracePt t="124439" x="8350250" y="5505450"/>
          <p14:tracePt t="124456" x="8648700" y="5505450"/>
          <p14:tracePt t="124473" x="8890000" y="5473700"/>
          <p14:tracePt t="124489" x="9105900" y="5391150"/>
          <p14:tracePt t="124506" x="9226550" y="5321300"/>
          <p14:tracePt t="124523" x="9334500" y="5270500"/>
          <p14:tracePt t="124539" x="9404350" y="5238750"/>
          <p14:tracePt t="124556" x="9448800" y="5232400"/>
          <p14:tracePt t="124573" x="9480550" y="5226050"/>
          <p14:tracePt t="124589" x="9493250" y="5219700"/>
          <p14:tracePt t="124606" x="9518650" y="5213350"/>
          <p14:tracePt t="124623" x="9569450" y="5207000"/>
          <p14:tracePt t="124640" x="9645650" y="5194300"/>
          <p14:tracePt t="124656" x="9683750" y="5187950"/>
          <p14:tracePt t="124673" x="9817100" y="5168900"/>
          <p14:tracePt t="124689" x="9963150" y="5118100"/>
          <p14:tracePt t="124706" x="10071100" y="5054600"/>
          <p14:tracePt t="124723" x="10102850" y="5035550"/>
          <p14:tracePt t="124740" x="10185400" y="4997450"/>
          <p14:tracePt t="124756" x="10198100" y="4997450"/>
          <p14:tracePt t="124772" x="10204450" y="4997450"/>
          <p14:tracePt t="124854" x="10198100" y="4997450"/>
          <p14:tracePt t="124862" x="10191750" y="4991100"/>
          <p14:tracePt t="124870" x="10172700" y="4978400"/>
          <p14:tracePt t="124878" x="10147300" y="4965700"/>
          <p14:tracePt t="124889" x="10121900" y="4946650"/>
          <p14:tracePt t="124906" x="10064750" y="4921250"/>
          <p14:tracePt t="124922" x="9963150" y="4889500"/>
          <p14:tracePt t="124939" x="9728200" y="4845050"/>
          <p14:tracePt t="124956" x="9569450" y="4845050"/>
          <p14:tracePt t="124973" x="9442450" y="4845050"/>
          <p14:tracePt t="124989" x="9277350" y="4870450"/>
          <p14:tracePt t="125006" x="9182100" y="4902200"/>
          <p14:tracePt t="125023" x="9055100" y="4933950"/>
          <p14:tracePt t="125039" x="8953500" y="4965700"/>
          <p14:tracePt t="125056" x="8890000" y="4978400"/>
          <p14:tracePt t="125073" x="8794750" y="5003800"/>
          <p14:tracePt t="125089" x="8699500" y="5003800"/>
          <p14:tracePt t="125106" x="8604250" y="5003800"/>
          <p14:tracePt t="125123" x="8502650" y="4984750"/>
          <p14:tracePt t="125139" x="8343900" y="4959350"/>
          <p14:tracePt t="125156" x="8172450" y="4959350"/>
          <p14:tracePt t="125173" x="7988300" y="4959350"/>
          <p14:tracePt t="125189" x="7677150" y="5010150"/>
          <p14:tracePt t="125206" x="7461250" y="5054600"/>
          <p14:tracePt t="125223" x="7270750" y="5099050"/>
          <p14:tracePt t="125239" x="7118350" y="5118100"/>
          <p14:tracePt t="125256" x="6972300" y="5137150"/>
          <p14:tracePt t="125273" x="6832600" y="5149850"/>
          <p14:tracePt t="125289" x="6769100" y="5149850"/>
          <p14:tracePt t="125306" x="6711950" y="5149850"/>
          <p14:tracePt t="125323" x="6642100" y="5130800"/>
          <p14:tracePt t="125339" x="6591300" y="5105400"/>
          <p14:tracePt t="125356" x="6496050" y="5080000"/>
          <p14:tracePt t="125373" x="6438900" y="5080000"/>
          <p14:tracePt t="125389" x="6369050" y="5080000"/>
          <p14:tracePt t="125406" x="6305550" y="5086350"/>
          <p14:tracePt t="125423" x="6242050" y="5111750"/>
          <p14:tracePt t="125439" x="6191250" y="5130800"/>
          <p14:tracePt t="125456" x="6127750" y="5156200"/>
          <p14:tracePt t="125472" x="6108700" y="5162550"/>
          <p14:tracePt t="125496" x="6102350" y="5162550"/>
          <p14:tracePt t="125540" x="6102350" y="5149850"/>
          <p14:tracePt t="125548" x="6102350" y="5143500"/>
          <p14:tracePt t="125556" x="6102350" y="5124450"/>
          <p14:tracePt t="125573" x="6102350" y="5118100"/>
          <p14:tracePt t="125732" x="6102350" y="5111750"/>
          <p14:tracePt t="125739" x="6102350" y="5105400"/>
          <p14:tracePt t="125748" x="6102350" y="5099050"/>
          <p14:tracePt t="125764" x="6102350" y="5092700"/>
          <p14:tracePt t="125772" x="6102350" y="5086350"/>
          <p14:tracePt t="125789" x="6108700" y="5086350"/>
          <p14:tracePt t="125984" x="6108700" y="5080000"/>
          <p14:tracePt t="126540" x="6102350" y="5080000"/>
          <p14:tracePt t="126572" x="6096000" y="5080000"/>
          <p14:tracePt t="126580" x="6089650" y="5080000"/>
          <p14:tracePt t="126589" x="6083300" y="5080000"/>
          <p14:tracePt t="126605" x="6064250" y="5067300"/>
          <p14:tracePt t="126622" x="6038850" y="5060950"/>
          <p14:tracePt t="126639" x="5969000" y="5060950"/>
          <p14:tracePt t="126655" x="5873750" y="5067300"/>
          <p14:tracePt t="126672" x="5765800" y="5080000"/>
          <p14:tracePt t="126689" x="5549900" y="5111750"/>
          <p14:tracePt t="126705" x="5441950" y="5124450"/>
          <p14:tracePt t="126722" x="5384800" y="5124450"/>
          <p14:tracePt t="126739" x="5308600" y="5124450"/>
          <p14:tracePt t="126756" x="5232400" y="5118100"/>
          <p14:tracePt t="126772" x="5175250" y="5111750"/>
          <p14:tracePt t="126789" x="5048250" y="5080000"/>
          <p14:tracePt t="126806" x="5016500" y="5073650"/>
          <p14:tracePt t="126822" x="4851400" y="5041900"/>
          <p14:tracePt t="126840" x="4743450" y="5022850"/>
          <p14:tracePt t="126856" x="4641850" y="5022850"/>
          <p14:tracePt t="126872" x="4533900" y="5022850"/>
          <p14:tracePt t="126889" x="4394200" y="5048250"/>
          <p14:tracePt t="126906" x="4305300" y="5067300"/>
          <p14:tracePt t="126922" x="4191000" y="5092700"/>
          <p14:tracePt t="126940" x="4057650" y="5111750"/>
          <p14:tracePt t="126956" x="3994150" y="5124450"/>
          <p14:tracePt t="126972" x="3949700" y="5124450"/>
          <p14:tracePt t="126989" x="3917950" y="5124450"/>
          <p14:tracePt t="127006" x="3886200" y="5124450"/>
          <p14:tracePt t="127022" x="3860800" y="5111750"/>
          <p14:tracePt t="127039" x="3854450" y="5099050"/>
          <p14:tracePt t="127178" x="3854450" y="5086350"/>
          <p14:tracePt t="127186" x="3867150" y="5073650"/>
          <p14:tracePt t="127194" x="3886200" y="5060950"/>
          <p14:tracePt t="127206" x="3917950" y="5022850"/>
          <p14:tracePt t="127222" x="4006850" y="4940300"/>
          <p14:tracePt t="127239" x="4076700" y="4864100"/>
          <p14:tracePt t="127255" x="4127500" y="4819650"/>
          <p14:tracePt t="127272" x="4165600" y="4787900"/>
          <p14:tracePt t="127289" x="4171950" y="4787900"/>
          <p14:tracePt t="127452" x="4171950" y="4781550"/>
          <p14:tracePt t="127458" x="4178300" y="4775200"/>
          <p14:tracePt t="127484" x="4178300" y="4768850"/>
          <p14:tracePt t="127492" x="4184650" y="4768850"/>
          <p14:tracePt t="127516" x="4178300" y="4768850"/>
          <p14:tracePt t="127524" x="4165600" y="4768850"/>
          <p14:tracePt t="127532" x="4146550" y="4781550"/>
          <p14:tracePt t="127542" x="4114800" y="4794250"/>
          <p14:tracePt t="127556" x="4095750" y="4800600"/>
          <p14:tracePt t="127572" x="4013200" y="4819650"/>
          <p14:tracePt t="127589" x="3860800" y="4826000"/>
          <p14:tracePt t="127606" x="3797300" y="4826000"/>
          <p14:tracePt t="127622" x="3505200" y="4781550"/>
          <p14:tracePt t="127639" x="3213100" y="4673600"/>
          <p14:tracePt t="127656" x="2794000" y="4521200"/>
          <p14:tracePt t="127672" x="2349500" y="4362450"/>
          <p14:tracePt t="127689" x="1752600" y="4216400"/>
          <p14:tracePt t="127706" x="1612900" y="4197350"/>
          <p14:tracePt t="127722" x="1289050" y="4165600"/>
          <p14:tracePt t="127739" x="831850" y="4159250"/>
          <p14:tracePt t="127756" x="654050" y="4159250"/>
          <p14:tracePt t="127772" x="323850" y="414655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146304"/>
          </a:xfrm>
          <a:prstGeom prst="rect">
            <a:avLst/>
          </a:prstGeom>
          <a:solidFill>
            <a:srgbClr val="1F4E79"/>
          </a:solidFill>
          <a:ln w="12700">
            <a:solidFill>
              <a:srgbClr val="1F4E79"/>
            </a:solidFill>
            <a:prstDash val="solid"/>
          </a:ln>
        </p:spPr>
        <p:txBody>
          <a:bodyPr/>
          <a:lstStyle/>
          <a:p>
            <a:endParaRPr lang="en-GB"/>
          </a:p>
        </p:txBody>
      </p:sp>
      <p:sp>
        <p:nvSpPr>
          <p:cNvPr id="3" name="Shape 1"/>
          <p:cNvSpPr/>
          <p:nvPr/>
        </p:nvSpPr>
        <p:spPr>
          <a:xfrm>
            <a:off x="0" y="146304"/>
            <a:ext cx="12191695" cy="32004"/>
          </a:xfrm>
          <a:prstGeom prst="rect">
            <a:avLst/>
          </a:prstGeom>
          <a:solidFill>
            <a:srgbClr val="D69C2F"/>
          </a:solidFill>
          <a:ln w="12700">
            <a:solidFill>
              <a:srgbClr val="D69C2F"/>
            </a:solidFill>
            <a:prstDash val="solid"/>
          </a:ln>
        </p:spPr>
        <p:txBody>
          <a:bodyPr/>
          <a:lstStyle/>
          <a:p>
            <a:endParaRPr lang="en-GB"/>
          </a:p>
        </p:txBody>
      </p:sp>
      <p:sp>
        <p:nvSpPr>
          <p:cNvPr id="4" name="Text 2"/>
          <p:cNvSpPr/>
          <p:nvPr/>
        </p:nvSpPr>
        <p:spPr>
          <a:xfrm>
            <a:off x="502920" y="347472"/>
            <a:ext cx="2011680" cy="256032"/>
          </a:xfrm>
          <a:prstGeom prst="rect">
            <a:avLst/>
          </a:prstGeom>
          <a:noFill/>
          <a:ln/>
        </p:spPr>
        <p:txBody>
          <a:bodyPr wrap="square" lIns="254" tIns="254" rIns="254" bIns="254" rtlCol="0" anchor="ctr"/>
          <a:lstStyle/>
          <a:p>
            <a:pPr marL="0" indent="0" algn="l">
              <a:buNone/>
            </a:pPr>
            <a:r>
              <a:rPr lang="en-US" sz="1100" b="1" dirty="0">
                <a:solidFill>
                  <a:srgbClr val="2F75B5"/>
                </a:solidFill>
                <a:latin typeface="Arial" pitchFamily="34" charset="0"/>
                <a:ea typeface="Arial" pitchFamily="34" charset="-122"/>
                <a:cs typeface="Arial" pitchFamily="34" charset="-120"/>
              </a:rPr>
              <a:t>قضايا بحثية (1)</a:t>
            </a:r>
            <a:endParaRPr lang="en-US" sz="1100" dirty="0"/>
          </a:p>
        </p:txBody>
      </p:sp>
      <p:sp>
        <p:nvSpPr>
          <p:cNvPr id="5" name="Text 3"/>
          <p:cNvSpPr/>
          <p:nvPr/>
        </p:nvSpPr>
        <p:spPr>
          <a:xfrm>
            <a:off x="2651760" y="320040"/>
            <a:ext cx="8961120" cy="420624"/>
          </a:xfrm>
          <a:prstGeom prst="rect">
            <a:avLst/>
          </a:prstGeom>
          <a:noFill/>
          <a:ln/>
        </p:spPr>
        <p:txBody>
          <a:bodyPr wrap="square" lIns="381" tIns="381" rIns="381" bIns="381" rtlCol="0" anchor="ctr">
            <a:normAutofit/>
          </a:bodyPr>
          <a:lstStyle/>
          <a:p>
            <a:pPr marL="0" indent="0" algn="r">
              <a:buNone/>
            </a:pPr>
            <a:r>
              <a:rPr lang="en-US" sz="2600" b="1" dirty="0">
                <a:solidFill>
                  <a:srgbClr val="1F4E79"/>
                </a:solidFill>
                <a:latin typeface="Arial" pitchFamily="34" charset="0"/>
                <a:ea typeface="Arial" pitchFamily="34" charset="-122"/>
                <a:cs typeface="Arial" pitchFamily="34" charset="-120"/>
              </a:rPr>
              <a:t>التكليف الأسبوعي وطريقة التقييم</a:t>
            </a:r>
            <a:endParaRPr lang="en-US" sz="2600" dirty="0"/>
          </a:p>
        </p:txBody>
      </p:sp>
      <p:sp>
        <p:nvSpPr>
          <p:cNvPr id="6" name="Text 4"/>
          <p:cNvSpPr/>
          <p:nvPr/>
        </p:nvSpPr>
        <p:spPr>
          <a:xfrm>
            <a:off x="2651760" y="786384"/>
            <a:ext cx="8961120" cy="292608"/>
          </a:xfrm>
          <a:prstGeom prst="rect">
            <a:avLst/>
          </a:prstGeom>
          <a:noFill/>
          <a:ln/>
        </p:spPr>
        <p:txBody>
          <a:bodyPr wrap="square" lIns="381" tIns="381" rIns="381" bIns="381" rtlCol="0" anchor="ctr">
            <a:normAutofit/>
          </a:bodyPr>
          <a:lstStyle/>
          <a:p>
            <a:pPr marL="0" indent="0" algn="r">
              <a:buNone/>
            </a:pPr>
            <a:r>
              <a:rPr lang="en-US" sz="1300" dirty="0">
                <a:solidFill>
                  <a:srgbClr val="5F6B7A"/>
                </a:solidFill>
                <a:latin typeface="Arial" pitchFamily="34" charset="0"/>
                <a:ea typeface="Arial" pitchFamily="34" charset="-122"/>
                <a:cs typeface="Arial" pitchFamily="34" charset="-120"/>
              </a:rPr>
              <a:t>ما المطلوب من الطالب تحديداً؟</a:t>
            </a:r>
            <a:endParaRPr lang="en-US" sz="1300" dirty="0"/>
          </a:p>
        </p:txBody>
      </p:sp>
      <p:sp>
        <p:nvSpPr>
          <p:cNvPr id="7" name="Shape 5"/>
          <p:cNvSpPr/>
          <p:nvPr/>
        </p:nvSpPr>
        <p:spPr>
          <a:xfrm>
            <a:off x="548640" y="1225296"/>
            <a:ext cx="11064240" cy="0"/>
          </a:xfrm>
          <a:prstGeom prst="line">
            <a:avLst/>
          </a:prstGeom>
          <a:noFill/>
          <a:ln w="12700">
            <a:solidFill>
              <a:srgbClr val="B8CCE4"/>
            </a:solidFill>
            <a:prstDash val="solid"/>
          </a:ln>
        </p:spPr>
        <p:txBody>
          <a:bodyPr/>
          <a:lstStyle/>
          <a:p>
            <a:endParaRPr lang="en-GB"/>
          </a:p>
        </p:txBody>
      </p:sp>
      <p:sp>
        <p:nvSpPr>
          <p:cNvPr id="8" name="Shape 6"/>
          <p:cNvSpPr/>
          <p:nvPr/>
        </p:nvSpPr>
        <p:spPr>
          <a:xfrm>
            <a:off x="548640" y="6199632"/>
            <a:ext cx="11064240" cy="0"/>
          </a:xfrm>
          <a:prstGeom prst="line">
            <a:avLst/>
          </a:prstGeom>
          <a:noFill/>
          <a:ln w="12700">
            <a:solidFill>
              <a:srgbClr val="D8E6F0"/>
            </a:solidFill>
            <a:prstDash val="solid"/>
          </a:ln>
        </p:spPr>
        <p:txBody>
          <a:bodyPr/>
          <a:lstStyle/>
          <a:p>
            <a:endParaRPr lang="en-GB"/>
          </a:p>
        </p:txBody>
      </p:sp>
      <p:sp>
        <p:nvSpPr>
          <p:cNvPr id="9" name="Text 7"/>
          <p:cNvSpPr/>
          <p:nvPr/>
        </p:nvSpPr>
        <p:spPr>
          <a:xfrm>
            <a:off x="530352" y="6345936"/>
            <a:ext cx="2011680" cy="201168"/>
          </a:xfrm>
          <a:prstGeom prst="rect">
            <a:avLst/>
          </a:prstGeom>
          <a:noFill/>
          <a:ln/>
        </p:spPr>
        <p:txBody>
          <a:bodyPr wrap="square" lIns="0" tIns="0" rIns="0" bIns="0" rtlCol="0" anchor="ctr"/>
          <a:lstStyle/>
          <a:p>
            <a:pPr marL="0" indent="0" algn="l">
              <a:buNone/>
            </a:pPr>
            <a:r>
              <a:rPr lang="en-US" sz="950" dirty="0">
                <a:solidFill>
                  <a:srgbClr val="5F6B7A"/>
                </a:solidFill>
                <a:latin typeface="Arial" pitchFamily="34" charset="0"/>
                <a:ea typeface="Arial" pitchFamily="34" charset="-122"/>
                <a:cs typeface="Arial" pitchFamily="34" charset="-120"/>
              </a:rPr>
              <a:t>midocean.edu.km</a:t>
            </a:r>
            <a:endParaRPr lang="en-US" sz="950" dirty="0"/>
          </a:p>
        </p:txBody>
      </p:sp>
      <p:sp>
        <p:nvSpPr>
          <p:cNvPr id="10" name="Text 8"/>
          <p:cNvSpPr/>
          <p:nvPr/>
        </p:nvSpPr>
        <p:spPr>
          <a:xfrm>
            <a:off x="11155680" y="6345936"/>
            <a:ext cx="502920" cy="201168"/>
          </a:xfrm>
          <a:prstGeom prst="rect">
            <a:avLst/>
          </a:prstGeom>
          <a:noFill/>
          <a:ln/>
        </p:spPr>
        <p:txBody>
          <a:bodyPr wrap="square" lIns="0" tIns="0" rIns="0" bIns="0" rtlCol="0" anchor="ctr"/>
          <a:lstStyle/>
          <a:p>
            <a:pPr marL="0" indent="0" algn="r">
              <a:buNone/>
            </a:pPr>
            <a:r>
              <a:rPr lang="en-US" sz="950" dirty="0">
                <a:solidFill>
                  <a:srgbClr val="5F6B7A"/>
                </a:solidFill>
                <a:latin typeface="Arial" pitchFamily="34" charset="0"/>
                <a:ea typeface="Arial" pitchFamily="34" charset="-122"/>
                <a:cs typeface="Arial" pitchFamily="34" charset="-120"/>
              </a:rPr>
              <a:t>5</a:t>
            </a:r>
            <a:endParaRPr lang="en-US" sz="950" dirty="0"/>
          </a:p>
        </p:txBody>
      </p:sp>
      <p:sp>
        <p:nvSpPr>
          <p:cNvPr id="11" name="Shape 9"/>
          <p:cNvSpPr/>
          <p:nvPr/>
        </p:nvSpPr>
        <p:spPr>
          <a:xfrm>
            <a:off x="6492240" y="1389888"/>
            <a:ext cx="4617720" cy="347472"/>
          </a:xfrm>
          <a:prstGeom prst="roundRect">
            <a:avLst>
              <a:gd name="adj" fmla="val 15789"/>
            </a:avLst>
          </a:prstGeom>
          <a:solidFill>
            <a:srgbClr val="EEF5FB"/>
          </a:solidFill>
          <a:ln w="8890">
            <a:solidFill>
              <a:srgbClr val="B8CCE4"/>
            </a:solidFill>
            <a:prstDash val="solid"/>
          </a:ln>
        </p:spPr>
        <p:txBody>
          <a:bodyPr/>
          <a:lstStyle/>
          <a:p>
            <a:endParaRPr lang="en-GB"/>
          </a:p>
        </p:txBody>
      </p:sp>
      <p:sp>
        <p:nvSpPr>
          <p:cNvPr id="12" name="Text 10"/>
          <p:cNvSpPr/>
          <p:nvPr/>
        </p:nvSpPr>
        <p:spPr>
          <a:xfrm>
            <a:off x="6601968" y="1463040"/>
            <a:ext cx="4398264" cy="164592"/>
          </a:xfrm>
          <a:prstGeom prst="rect">
            <a:avLst/>
          </a:prstGeom>
          <a:noFill/>
          <a:ln/>
        </p:spPr>
        <p:txBody>
          <a:bodyPr wrap="square" lIns="127" tIns="127" rIns="127" bIns="127" rtlCol="0" anchor="ctr"/>
          <a:lstStyle/>
          <a:p>
            <a:pPr marL="0" indent="0" algn="ctr">
              <a:buNone/>
            </a:pPr>
            <a:r>
              <a:rPr lang="en-US" sz="1600" b="1" dirty="0">
                <a:solidFill>
                  <a:srgbClr val="1F4E79"/>
                </a:solidFill>
                <a:latin typeface="Arial" pitchFamily="34" charset="0"/>
                <a:ea typeface="Arial" pitchFamily="34" charset="-122"/>
                <a:cs typeface="Arial" pitchFamily="34" charset="-120"/>
              </a:rPr>
              <a:t>التسليم المطلوب</a:t>
            </a:r>
            <a:endParaRPr lang="en-US" sz="1600" dirty="0"/>
          </a:p>
        </p:txBody>
      </p:sp>
      <p:sp>
        <p:nvSpPr>
          <p:cNvPr id="13" name="Text 11"/>
          <p:cNvSpPr/>
          <p:nvPr/>
        </p:nvSpPr>
        <p:spPr>
          <a:xfrm>
            <a:off x="6263640" y="1828800"/>
            <a:ext cx="4983480" cy="2514600"/>
          </a:xfrm>
          <a:prstGeom prst="rect">
            <a:avLst/>
          </a:prstGeom>
          <a:noFill/>
          <a:ln/>
        </p:spPr>
        <p:txBody>
          <a:bodyPr wrap="square" lIns="762" tIns="762" rIns="762" bIns="762" rtlCol="0" anchor="t">
            <a:normAutofit/>
          </a:bodyPr>
          <a:lstStyle/>
          <a:p>
            <a:pPr algn="just" rtl="1">
              <a:lnSpc>
                <a:spcPct val="200000"/>
              </a:lnSpc>
            </a:pPr>
            <a:r>
              <a:rPr lang="ar-OM" sz="1700" dirty="0"/>
              <a:t>• فيديو تحليلي قصير مدته من 5 إلى 10 دقائق.</a:t>
            </a:r>
          </a:p>
          <a:p>
            <a:pPr algn="just" rtl="1">
              <a:lnSpc>
                <a:spcPct val="200000"/>
              </a:lnSpc>
            </a:pPr>
            <a:r>
              <a:rPr lang="ar-OM" sz="1700" dirty="0"/>
              <a:t>• ملف </a:t>
            </a:r>
            <a:r>
              <a:rPr lang="en-US" sz="1700" dirty="0"/>
              <a:t>PDF </a:t>
            </a:r>
            <a:r>
              <a:rPr lang="ar-OM" sz="1700" dirty="0"/>
              <a:t>للمقالة أو الدراسة المختارة.</a:t>
            </a:r>
          </a:p>
          <a:p>
            <a:pPr algn="just" rtl="1">
              <a:lnSpc>
                <a:spcPct val="200000"/>
              </a:lnSpc>
            </a:pPr>
            <a:r>
              <a:rPr lang="ar-OM" sz="1700" dirty="0"/>
              <a:t>• رابط المقالة أو مصدرها العلمي.</a:t>
            </a:r>
          </a:p>
          <a:p>
            <a:pPr algn="just" rtl="1">
              <a:lnSpc>
                <a:spcPct val="200000"/>
              </a:lnSpc>
            </a:pPr>
            <a:r>
              <a:rPr lang="ar-OM" sz="1700" dirty="0"/>
              <a:t>• تسليم كامل وفي الموعد المحدد.</a:t>
            </a:r>
          </a:p>
          <a:p>
            <a:pPr marL="0" indent="0" algn="just" rtl="1">
              <a:lnSpc>
                <a:spcPct val="200000"/>
              </a:lnSpc>
              <a:buNone/>
            </a:pPr>
            <a:endParaRPr lang="en-US" sz="1700" dirty="0"/>
          </a:p>
        </p:txBody>
      </p:sp>
      <p:sp>
        <p:nvSpPr>
          <p:cNvPr id="14" name="Shape 12"/>
          <p:cNvSpPr/>
          <p:nvPr/>
        </p:nvSpPr>
        <p:spPr>
          <a:xfrm>
            <a:off x="1051560" y="1389888"/>
            <a:ext cx="4617720" cy="347472"/>
          </a:xfrm>
          <a:prstGeom prst="roundRect">
            <a:avLst>
              <a:gd name="adj" fmla="val 15789"/>
            </a:avLst>
          </a:prstGeom>
          <a:solidFill>
            <a:srgbClr val="EEF5FB"/>
          </a:solidFill>
          <a:ln w="8890">
            <a:solidFill>
              <a:srgbClr val="B8CCE4"/>
            </a:solidFill>
            <a:prstDash val="solid"/>
          </a:ln>
        </p:spPr>
        <p:txBody>
          <a:bodyPr/>
          <a:lstStyle/>
          <a:p>
            <a:endParaRPr lang="en-GB"/>
          </a:p>
        </p:txBody>
      </p:sp>
      <p:sp>
        <p:nvSpPr>
          <p:cNvPr id="15" name="Text 13"/>
          <p:cNvSpPr/>
          <p:nvPr/>
        </p:nvSpPr>
        <p:spPr>
          <a:xfrm>
            <a:off x="1161288" y="1463040"/>
            <a:ext cx="4398264" cy="164592"/>
          </a:xfrm>
          <a:prstGeom prst="rect">
            <a:avLst/>
          </a:prstGeom>
          <a:noFill/>
          <a:ln/>
        </p:spPr>
        <p:txBody>
          <a:bodyPr wrap="square" lIns="127" tIns="127" rIns="127" bIns="127" rtlCol="0" anchor="ctr"/>
          <a:lstStyle/>
          <a:p>
            <a:pPr marL="0" indent="0" algn="ctr">
              <a:buNone/>
            </a:pPr>
            <a:r>
              <a:rPr lang="en-US" sz="1600" b="1" dirty="0">
                <a:solidFill>
                  <a:srgbClr val="1F4E79"/>
                </a:solidFill>
                <a:latin typeface="Arial" pitchFamily="34" charset="0"/>
                <a:ea typeface="Arial" pitchFamily="34" charset="-122"/>
                <a:cs typeface="Arial" pitchFamily="34" charset="-120"/>
              </a:rPr>
              <a:t>ماذا يحتوي التحليل؟</a:t>
            </a:r>
            <a:endParaRPr lang="en-US" sz="1600" dirty="0"/>
          </a:p>
        </p:txBody>
      </p:sp>
      <p:sp>
        <p:nvSpPr>
          <p:cNvPr id="16" name="Text 14"/>
          <p:cNvSpPr/>
          <p:nvPr/>
        </p:nvSpPr>
        <p:spPr>
          <a:xfrm>
            <a:off x="777240" y="1828800"/>
            <a:ext cx="4983480" cy="2514600"/>
          </a:xfrm>
          <a:prstGeom prst="rect">
            <a:avLst/>
          </a:prstGeom>
          <a:noFill/>
          <a:ln/>
        </p:spPr>
        <p:txBody>
          <a:bodyPr wrap="square" lIns="762" tIns="762" rIns="762" bIns="762" rtlCol="0" anchor="t">
            <a:normAutofit/>
          </a:bodyPr>
          <a:lstStyle/>
          <a:p>
            <a:pPr marL="0" indent="0" algn="just" rtl="1">
              <a:lnSpc>
                <a:spcPct val="200000"/>
              </a:lnSpc>
              <a:buNone/>
            </a:pPr>
            <a:r>
              <a:rPr lang="en-US" sz="1700" dirty="0">
                <a:solidFill>
                  <a:srgbClr val="1F2933"/>
                </a:solidFill>
                <a:latin typeface="Arial" pitchFamily="34" charset="0"/>
                <a:ea typeface="Arial" pitchFamily="34" charset="-122"/>
                <a:cs typeface="Arial" pitchFamily="34" charset="-120"/>
              </a:rPr>
              <a:t>• العنوان والمتغيرات ومجال التطبيق.</a:t>
            </a:r>
            <a:endParaRPr lang="en-US" sz="1700" dirty="0"/>
          </a:p>
          <a:p>
            <a:pPr marL="0" indent="0" algn="just" rtl="1">
              <a:lnSpc>
                <a:spcPct val="200000"/>
              </a:lnSpc>
              <a:buNone/>
            </a:pPr>
            <a:r>
              <a:rPr lang="en-US" sz="1700" dirty="0">
                <a:solidFill>
                  <a:srgbClr val="1F2933"/>
                </a:solidFill>
                <a:latin typeface="Arial" pitchFamily="34" charset="0"/>
                <a:ea typeface="Arial" pitchFamily="34" charset="-122"/>
                <a:cs typeface="Arial" pitchFamily="34" charset="-120"/>
              </a:rPr>
              <a:t>• المقدمة، المشكلة، الفجوة والأهمية.</a:t>
            </a:r>
            <a:endParaRPr lang="en-US" sz="1700" dirty="0"/>
          </a:p>
          <a:p>
            <a:pPr marL="0" indent="0" algn="just" rtl="1">
              <a:lnSpc>
                <a:spcPct val="200000"/>
              </a:lnSpc>
              <a:buNone/>
            </a:pPr>
            <a:r>
              <a:rPr lang="en-US" sz="1700" dirty="0">
                <a:solidFill>
                  <a:srgbClr val="1F2933"/>
                </a:solidFill>
                <a:latin typeface="Arial" pitchFamily="34" charset="0"/>
                <a:ea typeface="Arial" pitchFamily="34" charset="-122"/>
                <a:cs typeface="Arial" pitchFamily="34" charset="-120"/>
              </a:rPr>
              <a:t>• الأدبيات، الفروض أو النموذج.</a:t>
            </a:r>
            <a:endParaRPr lang="en-US" sz="1700" dirty="0"/>
          </a:p>
          <a:p>
            <a:pPr marL="0" indent="0" algn="just" rtl="1">
              <a:lnSpc>
                <a:spcPct val="200000"/>
              </a:lnSpc>
              <a:buNone/>
            </a:pPr>
            <a:r>
              <a:rPr lang="en-US" sz="1700" dirty="0">
                <a:solidFill>
                  <a:srgbClr val="1F2933"/>
                </a:solidFill>
                <a:latin typeface="Arial" pitchFamily="34" charset="0"/>
                <a:ea typeface="Arial" pitchFamily="34" charset="-122"/>
                <a:cs typeface="Arial" pitchFamily="34" charset="-120"/>
              </a:rPr>
              <a:t>• المنهجية، النتائج، التوصيات وحدود التطبيق.</a:t>
            </a:r>
            <a:endParaRPr lang="en-US" sz="1700" dirty="0"/>
          </a:p>
        </p:txBody>
      </p:sp>
      <p:sp>
        <p:nvSpPr>
          <p:cNvPr id="17" name="Text 15"/>
          <p:cNvSpPr/>
          <p:nvPr/>
        </p:nvSpPr>
        <p:spPr>
          <a:xfrm>
            <a:off x="914400" y="4800600"/>
            <a:ext cx="10241280" cy="530352"/>
          </a:xfrm>
          <a:prstGeom prst="rect">
            <a:avLst/>
          </a:prstGeom>
          <a:noFill/>
          <a:ln/>
        </p:spPr>
        <p:txBody>
          <a:bodyPr wrap="square" lIns="381" tIns="381" rIns="381" bIns="381" rtlCol="0" anchor="ctr">
            <a:normAutofit/>
          </a:bodyPr>
          <a:lstStyle/>
          <a:p>
            <a:pPr algn="ctr" rtl="1"/>
            <a:r>
              <a:rPr lang="ar-OM" sz="1500" b="1" dirty="0">
                <a:solidFill>
                  <a:srgbClr val="1F2933"/>
                </a:solidFill>
                <a:latin typeface="Arial" pitchFamily="34" charset="0"/>
                <a:ea typeface="Arial" pitchFamily="34" charset="-122"/>
                <a:cs typeface="Arial" pitchFamily="34" charset="-120"/>
              </a:rPr>
              <a:t>تنبيه مهم: يؤثر التسليم الناقص أو غير الواضح سلبًا في درجة التقييم، لأن الهدف هو تدريب الطالب على عرض نقدي موثق وقابل للتحقق.</a:t>
            </a:r>
            <a:endParaRPr lang="en-US" sz="1500" dirty="0"/>
          </a:p>
        </p:txBody>
      </p:sp>
    </p:spTree>
  </p:cSld>
  <p:clrMapOvr>
    <a:masterClrMapping/>
  </p:clrMapOvr>
  <mc:AlternateContent xmlns:mc="http://schemas.openxmlformats.org/markup-compatibility/2006" xmlns:p14="http://schemas.microsoft.com/office/powerpoint/2010/main">
    <mc:Choice Requires="p14">
      <p:transition spd="slow" p14:dur="2000" advTm="225601"/>
    </mc:Choice>
    <mc:Fallback xmlns="">
      <p:transition spd="slow" advTm="22560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146304"/>
          </a:xfrm>
          <a:prstGeom prst="rect">
            <a:avLst/>
          </a:prstGeom>
          <a:solidFill>
            <a:srgbClr val="1F4E79"/>
          </a:solidFill>
          <a:ln w="12700">
            <a:solidFill>
              <a:srgbClr val="1F4E79"/>
            </a:solidFill>
            <a:prstDash val="solid"/>
          </a:ln>
        </p:spPr>
        <p:txBody>
          <a:bodyPr/>
          <a:lstStyle/>
          <a:p>
            <a:endParaRPr lang="en-GB"/>
          </a:p>
        </p:txBody>
      </p:sp>
      <p:sp>
        <p:nvSpPr>
          <p:cNvPr id="3" name="Shape 1"/>
          <p:cNvSpPr/>
          <p:nvPr/>
        </p:nvSpPr>
        <p:spPr>
          <a:xfrm>
            <a:off x="0" y="146304"/>
            <a:ext cx="12191695" cy="32004"/>
          </a:xfrm>
          <a:prstGeom prst="rect">
            <a:avLst/>
          </a:prstGeom>
          <a:solidFill>
            <a:srgbClr val="D69C2F"/>
          </a:solidFill>
          <a:ln w="12700">
            <a:solidFill>
              <a:srgbClr val="D69C2F"/>
            </a:solidFill>
            <a:prstDash val="solid"/>
          </a:ln>
        </p:spPr>
        <p:txBody>
          <a:bodyPr/>
          <a:lstStyle/>
          <a:p>
            <a:endParaRPr lang="en-GB"/>
          </a:p>
        </p:txBody>
      </p:sp>
      <p:sp>
        <p:nvSpPr>
          <p:cNvPr id="4" name="Text 2"/>
          <p:cNvSpPr/>
          <p:nvPr/>
        </p:nvSpPr>
        <p:spPr>
          <a:xfrm>
            <a:off x="502920" y="347472"/>
            <a:ext cx="2011680" cy="256032"/>
          </a:xfrm>
          <a:prstGeom prst="rect">
            <a:avLst/>
          </a:prstGeom>
          <a:noFill/>
          <a:ln/>
        </p:spPr>
        <p:txBody>
          <a:bodyPr wrap="square" lIns="254" tIns="254" rIns="254" bIns="254" rtlCol="0" anchor="ctr"/>
          <a:lstStyle/>
          <a:p>
            <a:pPr marL="0" indent="0" algn="l">
              <a:buNone/>
            </a:pPr>
            <a:r>
              <a:rPr lang="en-US" sz="1100" b="1" dirty="0">
                <a:solidFill>
                  <a:srgbClr val="2F75B5"/>
                </a:solidFill>
                <a:latin typeface="Arial" pitchFamily="34" charset="0"/>
                <a:ea typeface="Arial" pitchFamily="34" charset="-122"/>
                <a:cs typeface="Arial" pitchFamily="34" charset="-120"/>
              </a:rPr>
              <a:t>قضايا بحثية (1)</a:t>
            </a:r>
            <a:endParaRPr lang="en-US" sz="1100" dirty="0"/>
          </a:p>
        </p:txBody>
      </p:sp>
      <p:sp>
        <p:nvSpPr>
          <p:cNvPr id="5" name="Text 3"/>
          <p:cNvSpPr/>
          <p:nvPr/>
        </p:nvSpPr>
        <p:spPr>
          <a:xfrm>
            <a:off x="2651760" y="320040"/>
            <a:ext cx="8961120" cy="420624"/>
          </a:xfrm>
          <a:prstGeom prst="rect">
            <a:avLst/>
          </a:prstGeom>
          <a:noFill/>
          <a:ln/>
        </p:spPr>
        <p:txBody>
          <a:bodyPr wrap="square" lIns="381" tIns="381" rIns="381" bIns="381" rtlCol="0" anchor="ctr">
            <a:normAutofit/>
          </a:bodyPr>
          <a:lstStyle/>
          <a:p>
            <a:pPr marL="0" indent="0" algn="r">
              <a:buNone/>
            </a:pPr>
            <a:r>
              <a:rPr lang="en-US" sz="2600" b="1" dirty="0">
                <a:solidFill>
                  <a:srgbClr val="1F4E79"/>
                </a:solidFill>
                <a:latin typeface="Arial" pitchFamily="34" charset="0"/>
                <a:ea typeface="Arial" pitchFamily="34" charset="-122"/>
                <a:cs typeface="Arial" pitchFamily="34" charset="-120"/>
              </a:rPr>
              <a:t>الفرق بين التلخيص والتحليل النقدي</a:t>
            </a:r>
            <a:endParaRPr lang="en-US" sz="2600" dirty="0"/>
          </a:p>
        </p:txBody>
      </p:sp>
      <p:sp>
        <p:nvSpPr>
          <p:cNvPr id="6" name="Text 4"/>
          <p:cNvSpPr/>
          <p:nvPr/>
        </p:nvSpPr>
        <p:spPr>
          <a:xfrm>
            <a:off x="2651760" y="786384"/>
            <a:ext cx="8961120" cy="292608"/>
          </a:xfrm>
          <a:prstGeom prst="rect">
            <a:avLst/>
          </a:prstGeom>
          <a:noFill/>
          <a:ln/>
        </p:spPr>
        <p:txBody>
          <a:bodyPr wrap="square" lIns="381" tIns="381" rIns="381" bIns="381" rtlCol="0" anchor="ctr">
            <a:normAutofit/>
          </a:bodyPr>
          <a:lstStyle/>
          <a:p>
            <a:pPr marL="0" indent="0" algn="just" rtl="1">
              <a:buNone/>
            </a:pPr>
            <a:r>
              <a:rPr lang="en-US" sz="1300" dirty="0">
                <a:solidFill>
                  <a:srgbClr val="5F6B7A"/>
                </a:solidFill>
                <a:latin typeface="Arial" pitchFamily="34" charset="0"/>
                <a:ea typeface="Arial" pitchFamily="34" charset="-122"/>
                <a:cs typeface="Arial" pitchFamily="34" charset="-120"/>
              </a:rPr>
              <a:t>هذه هي المهارة المركزية في مقرر قضايا بحثية (1)</a:t>
            </a:r>
            <a:endParaRPr lang="en-US" sz="1300" dirty="0"/>
          </a:p>
        </p:txBody>
      </p:sp>
      <p:sp>
        <p:nvSpPr>
          <p:cNvPr id="7" name="Shape 5"/>
          <p:cNvSpPr/>
          <p:nvPr/>
        </p:nvSpPr>
        <p:spPr>
          <a:xfrm>
            <a:off x="548640" y="1225296"/>
            <a:ext cx="11064240" cy="0"/>
          </a:xfrm>
          <a:prstGeom prst="line">
            <a:avLst/>
          </a:prstGeom>
          <a:noFill/>
          <a:ln w="12700">
            <a:solidFill>
              <a:srgbClr val="B8CCE4"/>
            </a:solidFill>
            <a:prstDash val="solid"/>
          </a:ln>
        </p:spPr>
        <p:txBody>
          <a:bodyPr/>
          <a:lstStyle/>
          <a:p>
            <a:endParaRPr lang="en-GB"/>
          </a:p>
        </p:txBody>
      </p:sp>
      <p:sp>
        <p:nvSpPr>
          <p:cNvPr id="8" name="Shape 6"/>
          <p:cNvSpPr/>
          <p:nvPr/>
        </p:nvSpPr>
        <p:spPr>
          <a:xfrm>
            <a:off x="548640" y="6199632"/>
            <a:ext cx="11064240" cy="0"/>
          </a:xfrm>
          <a:prstGeom prst="line">
            <a:avLst/>
          </a:prstGeom>
          <a:noFill/>
          <a:ln w="12700">
            <a:solidFill>
              <a:srgbClr val="D8E6F0"/>
            </a:solidFill>
            <a:prstDash val="solid"/>
          </a:ln>
        </p:spPr>
        <p:txBody>
          <a:bodyPr/>
          <a:lstStyle/>
          <a:p>
            <a:endParaRPr lang="en-GB"/>
          </a:p>
        </p:txBody>
      </p:sp>
      <p:sp>
        <p:nvSpPr>
          <p:cNvPr id="9" name="Text 7"/>
          <p:cNvSpPr/>
          <p:nvPr/>
        </p:nvSpPr>
        <p:spPr>
          <a:xfrm>
            <a:off x="530352" y="6345936"/>
            <a:ext cx="2011680" cy="201168"/>
          </a:xfrm>
          <a:prstGeom prst="rect">
            <a:avLst/>
          </a:prstGeom>
          <a:noFill/>
          <a:ln/>
        </p:spPr>
        <p:txBody>
          <a:bodyPr wrap="square" lIns="0" tIns="0" rIns="0" bIns="0" rtlCol="0" anchor="ctr"/>
          <a:lstStyle/>
          <a:p>
            <a:pPr marL="0" indent="0" algn="l">
              <a:buNone/>
            </a:pPr>
            <a:r>
              <a:rPr lang="en-US" sz="950" dirty="0">
                <a:solidFill>
                  <a:srgbClr val="5F6B7A"/>
                </a:solidFill>
                <a:latin typeface="Arial" pitchFamily="34" charset="0"/>
                <a:ea typeface="Arial" pitchFamily="34" charset="-122"/>
                <a:cs typeface="Arial" pitchFamily="34" charset="-120"/>
              </a:rPr>
              <a:t>midocean.edu.km</a:t>
            </a:r>
            <a:endParaRPr lang="en-US" sz="950" dirty="0"/>
          </a:p>
        </p:txBody>
      </p:sp>
      <p:sp>
        <p:nvSpPr>
          <p:cNvPr id="10" name="Text 8"/>
          <p:cNvSpPr/>
          <p:nvPr/>
        </p:nvSpPr>
        <p:spPr>
          <a:xfrm>
            <a:off x="11155680" y="6345936"/>
            <a:ext cx="502920" cy="201168"/>
          </a:xfrm>
          <a:prstGeom prst="rect">
            <a:avLst/>
          </a:prstGeom>
          <a:noFill/>
          <a:ln/>
        </p:spPr>
        <p:txBody>
          <a:bodyPr wrap="square" lIns="0" tIns="0" rIns="0" bIns="0" rtlCol="0" anchor="ctr"/>
          <a:lstStyle/>
          <a:p>
            <a:pPr marL="0" indent="0" algn="r">
              <a:buNone/>
            </a:pPr>
            <a:r>
              <a:rPr lang="en-US" sz="950" dirty="0">
                <a:solidFill>
                  <a:srgbClr val="5F6B7A"/>
                </a:solidFill>
                <a:latin typeface="Arial" pitchFamily="34" charset="0"/>
                <a:ea typeface="Arial" pitchFamily="34" charset="-122"/>
                <a:cs typeface="Arial" pitchFamily="34" charset="-120"/>
              </a:rPr>
              <a:t>6</a:t>
            </a:r>
            <a:endParaRPr lang="en-US" sz="950" dirty="0"/>
          </a:p>
        </p:txBody>
      </p:sp>
      <p:sp>
        <p:nvSpPr>
          <p:cNvPr id="11" name="Shape 9"/>
          <p:cNvSpPr/>
          <p:nvPr/>
        </p:nvSpPr>
        <p:spPr>
          <a:xfrm>
            <a:off x="6629400" y="1417320"/>
            <a:ext cx="4434840" cy="347472"/>
          </a:xfrm>
          <a:prstGeom prst="roundRect">
            <a:avLst>
              <a:gd name="adj" fmla="val 15789"/>
            </a:avLst>
          </a:prstGeom>
          <a:solidFill>
            <a:srgbClr val="EEF5FB"/>
          </a:solidFill>
          <a:ln w="8890">
            <a:solidFill>
              <a:srgbClr val="B8CCE4"/>
            </a:solidFill>
            <a:prstDash val="solid"/>
          </a:ln>
        </p:spPr>
        <p:txBody>
          <a:bodyPr/>
          <a:lstStyle/>
          <a:p>
            <a:endParaRPr lang="en-GB"/>
          </a:p>
        </p:txBody>
      </p:sp>
      <p:sp>
        <p:nvSpPr>
          <p:cNvPr id="12" name="Text 10"/>
          <p:cNvSpPr/>
          <p:nvPr/>
        </p:nvSpPr>
        <p:spPr>
          <a:xfrm>
            <a:off x="6739128" y="1490472"/>
            <a:ext cx="4215384" cy="164592"/>
          </a:xfrm>
          <a:prstGeom prst="rect">
            <a:avLst/>
          </a:prstGeom>
          <a:noFill/>
          <a:ln/>
        </p:spPr>
        <p:txBody>
          <a:bodyPr wrap="square" lIns="127" tIns="127" rIns="127" bIns="127" rtlCol="0" anchor="ctr"/>
          <a:lstStyle/>
          <a:p>
            <a:pPr marL="0" indent="0" algn="ctr">
              <a:buNone/>
            </a:pPr>
            <a:r>
              <a:rPr lang="en-US" b="1" dirty="0">
                <a:solidFill>
                  <a:srgbClr val="1F4E79"/>
                </a:solidFill>
                <a:latin typeface="Arial" pitchFamily="34" charset="0"/>
                <a:ea typeface="Arial" pitchFamily="34" charset="-122"/>
                <a:cs typeface="Arial" pitchFamily="34" charset="-120"/>
              </a:rPr>
              <a:t>التلخيص</a:t>
            </a:r>
            <a:endParaRPr lang="en-US" dirty="0"/>
          </a:p>
        </p:txBody>
      </p:sp>
      <p:sp>
        <p:nvSpPr>
          <p:cNvPr id="13" name="Text 11"/>
          <p:cNvSpPr/>
          <p:nvPr/>
        </p:nvSpPr>
        <p:spPr>
          <a:xfrm>
            <a:off x="6309360" y="1901952"/>
            <a:ext cx="4892040" cy="2148840"/>
          </a:xfrm>
          <a:prstGeom prst="rect">
            <a:avLst/>
          </a:prstGeom>
          <a:noFill/>
          <a:ln/>
        </p:spPr>
        <p:txBody>
          <a:bodyPr wrap="square" lIns="762" tIns="762" rIns="762" bIns="762" rtlCol="0" anchor="t">
            <a:normAutofit/>
          </a:bodyPr>
          <a:lstStyle/>
          <a:p>
            <a:pPr marL="285750" indent="-285750" algn="just" rtl="1">
              <a:lnSpc>
                <a:spcPct val="200000"/>
              </a:lnSpc>
              <a:buFont typeface="Arial" panose="020B0604020202020204" pitchFamily="34" charset="0"/>
              <a:buChar char="•"/>
            </a:pPr>
            <a:r>
              <a:rPr lang="ar-OM" sz="1750" b="1" dirty="0"/>
              <a:t>يجيب عن سؤال: </a:t>
            </a:r>
            <a:r>
              <a:rPr lang="ar-OM" sz="1750" dirty="0"/>
              <a:t>ماذا قال الباحث؟</a:t>
            </a:r>
          </a:p>
          <a:p>
            <a:pPr marL="285750" indent="-285750" algn="just" rtl="1">
              <a:lnSpc>
                <a:spcPct val="200000"/>
              </a:lnSpc>
              <a:buFont typeface="Arial" panose="020B0604020202020204" pitchFamily="34" charset="0"/>
              <a:buChar char="•"/>
            </a:pPr>
            <a:r>
              <a:rPr lang="ar-OM" sz="1750" dirty="0"/>
              <a:t>يعرض </a:t>
            </a:r>
            <a:r>
              <a:rPr lang="ar-OM" sz="1750" b="1" dirty="0"/>
              <a:t>الهدف</a:t>
            </a:r>
            <a:r>
              <a:rPr lang="ar-OM" sz="1750" dirty="0"/>
              <a:t> </a:t>
            </a:r>
            <a:r>
              <a:rPr lang="ar-OM" sz="1750" b="1" dirty="0"/>
              <a:t>والمنهج</a:t>
            </a:r>
            <a:r>
              <a:rPr lang="ar-OM" sz="1750" dirty="0"/>
              <a:t> </a:t>
            </a:r>
            <a:r>
              <a:rPr lang="ar-OM" sz="1750" b="1" dirty="0"/>
              <a:t>والنتائج</a:t>
            </a:r>
            <a:r>
              <a:rPr lang="ar-OM" sz="1750" dirty="0"/>
              <a:t> بصورة مختصرة.</a:t>
            </a:r>
          </a:p>
          <a:p>
            <a:pPr marL="285750" indent="-285750" algn="just" rtl="1">
              <a:lnSpc>
                <a:spcPct val="200000"/>
              </a:lnSpc>
              <a:buFont typeface="Arial" panose="020B0604020202020204" pitchFamily="34" charset="0"/>
              <a:buChar char="•"/>
            </a:pPr>
            <a:r>
              <a:rPr lang="ar-OM" sz="1750" dirty="0"/>
              <a:t>مفيد </a:t>
            </a:r>
            <a:r>
              <a:rPr lang="ar-OM" sz="1750" b="1" dirty="0"/>
              <a:t>كبداية</a:t>
            </a:r>
            <a:r>
              <a:rPr lang="ar-OM" sz="1750" dirty="0"/>
              <a:t> لفهم المقالة، لكنه </a:t>
            </a:r>
            <a:r>
              <a:rPr lang="ar-OM" sz="1750" b="1" dirty="0">
                <a:solidFill>
                  <a:srgbClr val="FF0000"/>
                </a:solidFill>
              </a:rPr>
              <a:t>لا يكفي </a:t>
            </a:r>
            <a:r>
              <a:rPr lang="ar-OM" sz="1750" dirty="0"/>
              <a:t>وحده في </a:t>
            </a:r>
            <a:r>
              <a:rPr lang="ar-OM" sz="1750" b="1" dirty="0"/>
              <a:t>مستوى الدكتوراه</a:t>
            </a:r>
            <a:r>
              <a:rPr lang="ar-OM" sz="1750" dirty="0"/>
              <a:t>.</a:t>
            </a:r>
          </a:p>
        </p:txBody>
      </p:sp>
      <p:sp>
        <p:nvSpPr>
          <p:cNvPr id="14" name="Shape 12"/>
          <p:cNvSpPr/>
          <p:nvPr/>
        </p:nvSpPr>
        <p:spPr>
          <a:xfrm>
            <a:off x="1143000" y="1417320"/>
            <a:ext cx="4434840" cy="347472"/>
          </a:xfrm>
          <a:prstGeom prst="roundRect">
            <a:avLst>
              <a:gd name="adj" fmla="val 15789"/>
            </a:avLst>
          </a:prstGeom>
          <a:solidFill>
            <a:srgbClr val="EEF5FB"/>
          </a:solidFill>
          <a:ln w="8890">
            <a:solidFill>
              <a:srgbClr val="B8CCE4"/>
            </a:solidFill>
            <a:prstDash val="solid"/>
          </a:ln>
        </p:spPr>
        <p:txBody>
          <a:bodyPr/>
          <a:lstStyle/>
          <a:p>
            <a:endParaRPr lang="en-GB"/>
          </a:p>
        </p:txBody>
      </p:sp>
      <p:sp>
        <p:nvSpPr>
          <p:cNvPr id="15" name="Text 13"/>
          <p:cNvSpPr/>
          <p:nvPr/>
        </p:nvSpPr>
        <p:spPr>
          <a:xfrm>
            <a:off x="1252728" y="1490472"/>
            <a:ext cx="4215384" cy="164592"/>
          </a:xfrm>
          <a:prstGeom prst="rect">
            <a:avLst/>
          </a:prstGeom>
          <a:noFill/>
          <a:ln/>
        </p:spPr>
        <p:txBody>
          <a:bodyPr wrap="square" lIns="127" tIns="127" rIns="127" bIns="127" rtlCol="0" anchor="ctr"/>
          <a:lstStyle/>
          <a:p>
            <a:pPr marL="0" indent="0" algn="ctr">
              <a:buNone/>
            </a:pPr>
            <a:r>
              <a:rPr lang="en-US" b="1" dirty="0">
                <a:solidFill>
                  <a:srgbClr val="1F4E79"/>
                </a:solidFill>
                <a:latin typeface="Arial" pitchFamily="34" charset="0"/>
                <a:ea typeface="Arial" pitchFamily="34" charset="-122"/>
                <a:cs typeface="Arial" pitchFamily="34" charset="-120"/>
              </a:rPr>
              <a:t>التحليل النقدي</a:t>
            </a:r>
            <a:endParaRPr lang="en-US" dirty="0"/>
          </a:p>
        </p:txBody>
      </p:sp>
      <p:sp>
        <p:nvSpPr>
          <p:cNvPr id="16" name="Text 14"/>
          <p:cNvSpPr/>
          <p:nvPr/>
        </p:nvSpPr>
        <p:spPr>
          <a:xfrm>
            <a:off x="777240" y="1901952"/>
            <a:ext cx="5074920" cy="2148840"/>
          </a:xfrm>
          <a:prstGeom prst="rect">
            <a:avLst/>
          </a:prstGeom>
          <a:noFill/>
          <a:ln/>
        </p:spPr>
        <p:txBody>
          <a:bodyPr wrap="square" lIns="762" tIns="762" rIns="762" bIns="762" rtlCol="0" anchor="t">
            <a:normAutofit/>
          </a:bodyPr>
          <a:lstStyle/>
          <a:p>
            <a:pPr marL="0" indent="0" algn="just" rtl="1">
              <a:lnSpc>
                <a:spcPct val="200000"/>
              </a:lnSpc>
              <a:buNone/>
            </a:pPr>
            <a:r>
              <a:rPr lang="en-US" sz="1750" dirty="0">
                <a:solidFill>
                  <a:srgbClr val="1F2933"/>
                </a:solidFill>
                <a:latin typeface="Arial" pitchFamily="34" charset="0"/>
                <a:ea typeface="Arial" pitchFamily="34" charset="-122"/>
                <a:cs typeface="Arial" pitchFamily="34" charset="-120"/>
              </a:rPr>
              <a:t>• يجيب عن سؤال: ما مدى قوة ما قاله الباحث؟ ولماذا؟</a:t>
            </a:r>
            <a:endParaRPr lang="en-US" sz="1750" dirty="0"/>
          </a:p>
          <a:p>
            <a:pPr marL="0" indent="0" algn="just" rtl="1">
              <a:lnSpc>
                <a:spcPct val="200000"/>
              </a:lnSpc>
              <a:buNone/>
            </a:pPr>
            <a:r>
              <a:rPr lang="en-US" sz="1750" dirty="0">
                <a:solidFill>
                  <a:srgbClr val="1F2933"/>
                </a:solidFill>
                <a:latin typeface="Arial" pitchFamily="34" charset="0"/>
                <a:ea typeface="Arial" pitchFamily="34" charset="-122"/>
                <a:cs typeface="Arial" pitchFamily="34" charset="-120"/>
              </a:rPr>
              <a:t>• يفحص منطق المشكلة، جودة القياس، ملاءمة العينة واتساق النتائج.</a:t>
            </a:r>
            <a:endParaRPr lang="en-US" sz="1750" dirty="0"/>
          </a:p>
          <a:p>
            <a:pPr marL="0" indent="0" algn="just" rtl="1">
              <a:lnSpc>
                <a:spcPct val="200000"/>
              </a:lnSpc>
              <a:buNone/>
            </a:pPr>
            <a:r>
              <a:rPr lang="en-US" sz="1750" dirty="0">
                <a:solidFill>
                  <a:srgbClr val="1F2933"/>
                </a:solidFill>
                <a:latin typeface="Arial" pitchFamily="34" charset="0"/>
                <a:ea typeface="Arial" pitchFamily="34" charset="-122"/>
                <a:cs typeface="Arial" pitchFamily="34" charset="-120"/>
              </a:rPr>
              <a:t>• ينتهي بحكم علمي مدعوم بدليل واقتراح تحسين.</a:t>
            </a:r>
            <a:endParaRPr lang="en-US" sz="1750" dirty="0"/>
          </a:p>
        </p:txBody>
      </p:sp>
      <p:sp>
        <p:nvSpPr>
          <p:cNvPr id="17" name="Shape 15"/>
          <p:cNvSpPr/>
          <p:nvPr/>
        </p:nvSpPr>
        <p:spPr>
          <a:xfrm>
            <a:off x="914400" y="4526280"/>
            <a:ext cx="10241280" cy="640080"/>
          </a:xfrm>
          <a:prstGeom prst="rect">
            <a:avLst/>
          </a:prstGeom>
          <a:solidFill>
            <a:srgbClr val="F5F7FA"/>
          </a:solidFill>
          <a:ln w="8890">
            <a:solidFill>
              <a:srgbClr val="D9E2EC"/>
            </a:solidFill>
            <a:prstDash val="solid"/>
          </a:ln>
        </p:spPr>
        <p:txBody>
          <a:bodyPr/>
          <a:lstStyle/>
          <a:p>
            <a:endParaRPr lang="en-GB"/>
          </a:p>
        </p:txBody>
      </p:sp>
      <p:sp>
        <p:nvSpPr>
          <p:cNvPr id="18" name="Text 16"/>
          <p:cNvSpPr/>
          <p:nvPr/>
        </p:nvSpPr>
        <p:spPr>
          <a:xfrm>
            <a:off x="1097280" y="4727448"/>
            <a:ext cx="9875520" cy="256032"/>
          </a:xfrm>
          <a:prstGeom prst="rect">
            <a:avLst/>
          </a:prstGeom>
          <a:noFill/>
          <a:ln/>
        </p:spPr>
        <p:txBody>
          <a:bodyPr wrap="square" lIns="254" tIns="254" rIns="254" bIns="254" rtlCol="0" anchor="ctr"/>
          <a:lstStyle/>
          <a:p>
            <a:pPr algn="ctr" rtl="1"/>
            <a:r>
              <a:rPr lang="ar-OM" sz="1650" b="1" dirty="0">
                <a:solidFill>
                  <a:srgbClr val="1F4E79"/>
                </a:solidFill>
                <a:latin typeface="Arial" pitchFamily="34" charset="0"/>
                <a:ea typeface="Arial" pitchFamily="34" charset="-122"/>
                <a:cs typeface="Arial" pitchFamily="34" charset="-120"/>
              </a:rPr>
              <a:t>قاعدة عملية: كل جملة نقدية يجب أن تبدأ من دليل في المقالة وتنتهي بتفسير واضح.</a:t>
            </a:r>
          </a:p>
        </p:txBody>
      </p:sp>
    </p:spTree>
  </p:cSld>
  <p:clrMapOvr>
    <a:masterClrMapping/>
  </p:clrMapOvr>
  <mc:AlternateContent xmlns:mc="http://schemas.openxmlformats.org/markup-compatibility/2006" xmlns:p14="http://schemas.microsoft.com/office/powerpoint/2010/main">
    <mc:Choice Requires="p14">
      <p:transition spd="slow" p14:dur="2000" advTm="292439"/>
    </mc:Choice>
    <mc:Fallback xmlns="">
      <p:transition spd="slow" advTm="29243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146304"/>
          </a:xfrm>
          <a:prstGeom prst="rect">
            <a:avLst/>
          </a:prstGeom>
          <a:solidFill>
            <a:srgbClr val="1F4E79"/>
          </a:solidFill>
          <a:ln w="12700">
            <a:solidFill>
              <a:srgbClr val="1F4E79"/>
            </a:solidFill>
            <a:prstDash val="solid"/>
          </a:ln>
        </p:spPr>
        <p:txBody>
          <a:bodyPr/>
          <a:lstStyle/>
          <a:p>
            <a:endParaRPr lang="en-GB"/>
          </a:p>
        </p:txBody>
      </p:sp>
      <p:sp>
        <p:nvSpPr>
          <p:cNvPr id="3" name="Shape 1"/>
          <p:cNvSpPr/>
          <p:nvPr/>
        </p:nvSpPr>
        <p:spPr>
          <a:xfrm>
            <a:off x="0" y="146304"/>
            <a:ext cx="12191695" cy="32004"/>
          </a:xfrm>
          <a:prstGeom prst="rect">
            <a:avLst/>
          </a:prstGeom>
          <a:solidFill>
            <a:srgbClr val="D69C2F"/>
          </a:solidFill>
          <a:ln w="12700">
            <a:solidFill>
              <a:srgbClr val="D69C2F"/>
            </a:solidFill>
            <a:prstDash val="solid"/>
          </a:ln>
        </p:spPr>
        <p:txBody>
          <a:bodyPr/>
          <a:lstStyle/>
          <a:p>
            <a:endParaRPr lang="en-GB"/>
          </a:p>
        </p:txBody>
      </p:sp>
      <p:sp>
        <p:nvSpPr>
          <p:cNvPr id="4" name="Text 2"/>
          <p:cNvSpPr/>
          <p:nvPr/>
        </p:nvSpPr>
        <p:spPr>
          <a:xfrm>
            <a:off x="502920" y="347472"/>
            <a:ext cx="2011680" cy="256032"/>
          </a:xfrm>
          <a:prstGeom prst="rect">
            <a:avLst/>
          </a:prstGeom>
          <a:noFill/>
          <a:ln/>
        </p:spPr>
        <p:txBody>
          <a:bodyPr wrap="square" lIns="254" tIns="254" rIns="254" bIns="254" rtlCol="0" anchor="ctr"/>
          <a:lstStyle/>
          <a:p>
            <a:pPr marL="0" indent="0" algn="l">
              <a:buNone/>
            </a:pPr>
            <a:r>
              <a:rPr lang="en-US" sz="1100" b="1" dirty="0">
                <a:solidFill>
                  <a:srgbClr val="2F75B5"/>
                </a:solidFill>
                <a:latin typeface="Arial" pitchFamily="34" charset="0"/>
                <a:ea typeface="Arial" pitchFamily="34" charset="-122"/>
                <a:cs typeface="Arial" pitchFamily="34" charset="-120"/>
              </a:rPr>
              <a:t>قضايا بحثية (1)</a:t>
            </a:r>
            <a:endParaRPr lang="en-US" sz="1100" dirty="0"/>
          </a:p>
        </p:txBody>
      </p:sp>
      <p:sp>
        <p:nvSpPr>
          <p:cNvPr id="5" name="Text 3"/>
          <p:cNvSpPr/>
          <p:nvPr/>
        </p:nvSpPr>
        <p:spPr>
          <a:xfrm>
            <a:off x="2651760" y="320040"/>
            <a:ext cx="8961120" cy="420624"/>
          </a:xfrm>
          <a:prstGeom prst="rect">
            <a:avLst/>
          </a:prstGeom>
          <a:noFill/>
          <a:ln/>
        </p:spPr>
        <p:txBody>
          <a:bodyPr wrap="square" lIns="381" tIns="381" rIns="381" bIns="381" rtlCol="0" anchor="ctr">
            <a:normAutofit/>
          </a:bodyPr>
          <a:lstStyle/>
          <a:p>
            <a:pPr algn="just" rtl="1"/>
            <a:r>
              <a:rPr lang="ar-OM" sz="2600" b="1" dirty="0">
                <a:solidFill>
                  <a:srgbClr val="1F4E79"/>
                </a:solidFill>
                <a:latin typeface="Arial" pitchFamily="34" charset="0"/>
                <a:ea typeface="Arial" pitchFamily="34" charset="-122"/>
                <a:cs typeface="Arial" pitchFamily="34" charset="-120"/>
              </a:rPr>
              <a:t>(1) إطار تحليل المقالة العلمية</a:t>
            </a:r>
            <a:endParaRPr lang="en-US" sz="2600" dirty="0"/>
          </a:p>
        </p:txBody>
      </p:sp>
      <p:sp>
        <p:nvSpPr>
          <p:cNvPr id="6" name="Text 4"/>
          <p:cNvSpPr/>
          <p:nvPr/>
        </p:nvSpPr>
        <p:spPr>
          <a:xfrm>
            <a:off x="2651760" y="786384"/>
            <a:ext cx="8961120" cy="292608"/>
          </a:xfrm>
          <a:prstGeom prst="rect">
            <a:avLst/>
          </a:prstGeom>
          <a:noFill/>
          <a:ln/>
        </p:spPr>
        <p:txBody>
          <a:bodyPr wrap="square" lIns="381" tIns="381" rIns="381" bIns="381" rtlCol="0" anchor="ctr">
            <a:normAutofit/>
          </a:bodyPr>
          <a:lstStyle/>
          <a:p>
            <a:pPr algn="r"/>
            <a:r>
              <a:rPr lang="ar-OM" sz="1400" b="1" dirty="0">
                <a:solidFill>
                  <a:srgbClr val="1F4E79"/>
                </a:solidFill>
                <a:latin typeface="Arial" pitchFamily="34" charset="0"/>
                <a:ea typeface="Arial" pitchFamily="34" charset="-122"/>
                <a:cs typeface="Arial" pitchFamily="34" charset="-120"/>
              </a:rPr>
              <a:t>من العنوان إلى المشكلة والفجوة</a:t>
            </a:r>
            <a:endParaRPr lang="en-US" sz="1300" dirty="0"/>
          </a:p>
        </p:txBody>
      </p:sp>
      <p:sp>
        <p:nvSpPr>
          <p:cNvPr id="7" name="Shape 5"/>
          <p:cNvSpPr/>
          <p:nvPr/>
        </p:nvSpPr>
        <p:spPr>
          <a:xfrm>
            <a:off x="548640" y="1225296"/>
            <a:ext cx="11064240" cy="0"/>
          </a:xfrm>
          <a:prstGeom prst="line">
            <a:avLst/>
          </a:prstGeom>
          <a:noFill/>
          <a:ln w="12700">
            <a:solidFill>
              <a:srgbClr val="B8CCE4"/>
            </a:solidFill>
            <a:prstDash val="solid"/>
          </a:ln>
        </p:spPr>
        <p:txBody>
          <a:bodyPr/>
          <a:lstStyle/>
          <a:p>
            <a:endParaRPr lang="en-GB"/>
          </a:p>
        </p:txBody>
      </p:sp>
      <p:sp>
        <p:nvSpPr>
          <p:cNvPr id="8" name="Shape 6"/>
          <p:cNvSpPr/>
          <p:nvPr/>
        </p:nvSpPr>
        <p:spPr>
          <a:xfrm>
            <a:off x="548640" y="6199632"/>
            <a:ext cx="11064240" cy="0"/>
          </a:xfrm>
          <a:prstGeom prst="line">
            <a:avLst/>
          </a:prstGeom>
          <a:noFill/>
          <a:ln w="12700">
            <a:solidFill>
              <a:srgbClr val="D8E6F0"/>
            </a:solidFill>
            <a:prstDash val="solid"/>
          </a:ln>
        </p:spPr>
        <p:txBody>
          <a:bodyPr/>
          <a:lstStyle/>
          <a:p>
            <a:endParaRPr lang="en-GB"/>
          </a:p>
        </p:txBody>
      </p:sp>
      <p:sp>
        <p:nvSpPr>
          <p:cNvPr id="9" name="Text 7"/>
          <p:cNvSpPr/>
          <p:nvPr/>
        </p:nvSpPr>
        <p:spPr>
          <a:xfrm>
            <a:off x="530352" y="6345936"/>
            <a:ext cx="2011680" cy="201168"/>
          </a:xfrm>
          <a:prstGeom prst="rect">
            <a:avLst/>
          </a:prstGeom>
          <a:noFill/>
          <a:ln/>
        </p:spPr>
        <p:txBody>
          <a:bodyPr wrap="square" lIns="0" tIns="0" rIns="0" bIns="0" rtlCol="0" anchor="ctr"/>
          <a:lstStyle/>
          <a:p>
            <a:pPr marL="0" indent="0" algn="l">
              <a:buNone/>
            </a:pPr>
            <a:r>
              <a:rPr lang="en-US" sz="950" dirty="0">
                <a:solidFill>
                  <a:srgbClr val="5F6B7A"/>
                </a:solidFill>
                <a:latin typeface="Arial" pitchFamily="34" charset="0"/>
                <a:ea typeface="Arial" pitchFamily="34" charset="-122"/>
                <a:cs typeface="Arial" pitchFamily="34" charset="-120"/>
              </a:rPr>
              <a:t>midocean.edu.km</a:t>
            </a:r>
            <a:endParaRPr lang="en-US" sz="950" dirty="0"/>
          </a:p>
        </p:txBody>
      </p:sp>
      <p:sp>
        <p:nvSpPr>
          <p:cNvPr id="10" name="Text 8"/>
          <p:cNvSpPr/>
          <p:nvPr/>
        </p:nvSpPr>
        <p:spPr>
          <a:xfrm>
            <a:off x="11155680" y="6345936"/>
            <a:ext cx="502920" cy="201168"/>
          </a:xfrm>
          <a:prstGeom prst="rect">
            <a:avLst/>
          </a:prstGeom>
          <a:noFill/>
          <a:ln/>
        </p:spPr>
        <p:txBody>
          <a:bodyPr wrap="square" lIns="0" tIns="0" rIns="0" bIns="0" rtlCol="0" anchor="ctr"/>
          <a:lstStyle/>
          <a:p>
            <a:pPr marL="0" indent="0" algn="r">
              <a:buNone/>
            </a:pPr>
            <a:r>
              <a:rPr lang="en-US" sz="950" dirty="0">
                <a:solidFill>
                  <a:srgbClr val="5F6B7A"/>
                </a:solidFill>
                <a:latin typeface="Arial" pitchFamily="34" charset="0"/>
                <a:ea typeface="Arial" pitchFamily="34" charset="-122"/>
                <a:cs typeface="Arial" pitchFamily="34" charset="-120"/>
              </a:rPr>
              <a:t>7</a:t>
            </a:r>
            <a:endParaRPr lang="en-US" sz="950" dirty="0"/>
          </a:p>
        </p:txBody>
      </p:sp>
      <p:sp>
        <p:nvSpPr>
          <p:cNvPr id="11" name="Text 9"/>
          <p:cNvSpPr/>
          <p:nvPr/>
        </p:nvSpPr>
        <p:spPr>
          <a:xfrm>
            <a:off x="1051560" y="1572768"/>
            <a:ext cx="10149840" cy="4206240"/>
          </a:xfrm>
          <a:prstGeom prst="rect">
            <a:avLst/>
          </a:prstGeom>
          <a:noFill/>
          <a:ln/>
        </p:spPr>
        <p:txBody>
          <a:bodyPr wrap="square" lIns="762" tIns="762" rIns="762" bIns="762" rtlCol="0" anchor="t">
            <a:normAutofit/>
          </a:bodyPr>
          <a:lstStyle/>
          <a:p>
            <a:pPr marL="0" indent="0" algn="just" rtl="1">
              <a:lnSpc>
                <a:spcPct val="200000"/>
              </a:lnSpc>
              <a:buNone/>
            </a:pPr>
            <a:r>
              <a:rPr lang="en-US" sz="2000" dirty="0">
                <a:solidFill>
                  <a:srgbClr val="1F2933"/>
                </a:solidFill>
                <a:latin typeface="Arial" pitchFamily="34" charset="0"/>
                <a:ea typeface="Arial" pitchFamily="34" charset="-122"/>
                <a:cs typeface="Arial" pitchFamily="34" charset="-120"/>
              </a:rPr>
              <a:t>• </a:t>
            </a:r>
            <a:r>
              <a:rPr lang="en-US" sz="2000" b="1" dirty="0">
                <a:solidFill>
                  <a:srgbClr val="1F2933"/>
                </a:solidFill>
                <a:latin typeface="Arial" pitchFamily="34" charset="0"/>
                <a:ea typeface="Arial" pitchFamily="34" charset="-122"/>
                <a:cs typeface="Arial" pitchFamily="34" charset="-120"/>
              </a:rPr>
              <a:t>العنوان</a:t>
            </a:r>
            <a:r>
              <a:rPr lang="en-US" sz="2000" dirty="0">
                <a:solidFill>
                  <a:srgbClr val="1F2933"/>
                </a:solidFill>
                <a:latin typeface="Arial" pitchFamily="34" charset="0"/>
                <a:ea typeface="Arial" pitchFamily="34" charset="-122"/>
                <a:cs typeface="Arial" pitchFamily="34" charset="-120"/>
              </a:rPr>
              <a:t>: هل يوضح المتغيرات الأساسية ومجال التطبيق؟</a:t>
            </a:r>
            <a:endParaRPr lang="en-US" sz="2000" dirty="0"/>
          </a:p>
          <a:p>
            <a:pPr marL="0" indent="0" algn="just" rtl="1">
              <a:lnSpc>
                <a:spcPct val="200000"/>
              </a:lnSpc>
              <a:buNone/>
            </a:pPr>
            <a:r>
              <a:rPr lang="en-US" sz="2000" dirty="0">
                <a:solidFill>
                  <a:srgbClr val="1F2933"/>
                </a:solidFill>
                <a:latin typeface="Arial" pitchFamily="34" charset="0"/>
                <a:ea typeface="Arial" pitchFamily="34" charset="-122"/>
                <a:cs typeface="Arial" pitchFamily="34" charset="-120"/>
              </a:rPr>
              <a:t>• </a:t>
            </a:r>
            <a:r>
              <a:rPr lang="en-US" sz="2000" b="1" dirty="0">
                <a:solidFill>
                  <a:srgbClr val="1F2933"/>
                </a:solidFill>
                <a:latin typeface="Arial" pitchFamily="34" charset="0"/>
                <a:ea typeface="Arial" pitchFamily="34" charset="-122"/>
                <a:cs typeface="Arial" pitchFamily="34" charset="-120"/>
              </a:rPr>
              <a:t>المقدمة</a:t>
            </a:r>
            <a:r>
              <a:rPr lang="en-US" sz="2000" dirty="0">
                <a:solidFill>
                  <a:srgbClr val="1F2933"/>
                </a:solidFill>
                <a:latin typeface="Arial" pitchFamily="34" charset="0"/>
                <a:ea typeface="Arial" pitchFamily="34" charset="-122"/>
                <a:cs typeface="Arial" pitchFamily="34" charset="-120"/>
              </a:rPr>
              <a:t>: هل تقدم خلفية كافية وتمهد للمشكلة؟</a:t>
            </a:r>
            <a:endParaRPr lang="en-US" sz="2000" dirty="0"/>
          </a:p>
          <a:p>
            <a:pPr marL="0" indent="0" algn="just" rtl="1">
              <a:lnSpc>
                <a:spcPct val="200000"/>
              </a:lnSpc>
              <a:buNone/>
            </a:pPr>
            <a:r>
              <a:rPr lang="en-US" sz="2000" dirty="0">
                <a:solidFill>
                  <a:srgbClr val="1F2933"/>
                </a:solidFill>
                <a:latin typeface="Arial" pitchFamily="34" charset="0"/>
                <a:ea typeface="Arial" pitchFamily="34" charset="-122"/>
                <a:cs typeface="Arial" pitchFamily="34" charset="-120"/>
              </a:rPr>
              <a:t>• </a:t>
            </a:r>
            <a:r>
              <a:rPr lang="en-US" sz="2000" b="1" dirty="0">
                <a:solidFill>
                  <a:srgbClr val="1F2933"/>
                </a:solidFill>
                <a:latin typeface="Arial" pitchFamily="34" charset="0"/>
                <a:ea typeface="Arial" pitchFamily="34" charset="-122"/>
                <a:cs typeface="Arial" pitchFamily="34" charset="-120"/>
              </a:rPr>
              <a:t>مشكلة</a:t>
            </a:r>
            <a:r>
              <a:rPr lang="en-US" sz="2000" dirty="0">
                <a:solidFill>
                  <a:srgbClr val="1F2933"/>
                </a:solidFill>
                <a:latin typeface="Arial" pitchFamily="34" charset="0"/>
                <a:ea typeface="Arial" pitchFamily="34" charset="-122"/>
                <a:cs typeface="Arial" pitchFamily="34" charset="-120"/>
              </a:rPr>
              <a:t> </a:t>
            </a:r>
            <a:r>
              <a:rPr lang="en-US" sz="2000" b="1" dirty="0">
                <a:solidFill>
                  <a:srgbClr val="1F2933"/>
                </a:solidFill>
                <a:latin typeface="Arial" pitchFamily="34" charset="0"/>
                <a:ea typeface="Arial" pitchFamily="34" charset="-122"/>
                <a:cs typeface="Arial" pitchFamily="34" charset="-120"/>
              </a:rPr>
              <a:t>الدراسة</a:t>
            </a:r>
            <a:r>
              <a:rPr lang="en-US" sz="2000" dirty="0">
                <a:solidFill>
                  <a:srgbClr val="1F2933"/>
                </a:solidFill>
                <a:latin typeface="Arial" pitchFamily="34" charset="0"/>
                <a:ea typeface="Arial" pitchFamily="34" charset="-122"/>
                <a:cs typeface="Arial" pitchFamily="34" charset="-120"/>
              </a:rPr>
              <a:t>: هل تستند إلى فجوة واضحة في الأدبيات؟</a:t>
            </a:r>
            <a:endParaRPr lang="en-US" sz="2000" dirty="0"/>
          </a:p>
          <a:p>
            <a:pPr marL="0" indent="0" algn="just" rtl="1">
              <a:lnSpc>
                <a:spcPct val="200000"/>
              </a:lnSpc>
              <a:buNone/>
            </a:pPr>
            <a:r>
              <a:rPr lang="en-US" sz="2000" dirty="0">
                <a:solidFill>
                  <a:srgbClr val="1F2933"/>
                </a:solidFill>
                <a:latin typeface="Arial" pitchFamily="34" charset="0"/>
                <a:ea typeface="Arial" pitchFamily="34" charset="-122"/>
                <a:cs typeface="Arial" pitchFamily="34" charset="-120"/>
              </a:rPr>
              <a:t>• </a:t>
            </a:r>
            <a:r>
              <a:rPr lang="en-US" sz="2000" b="1" dirty="0">
                <a:solidFill>
                  <a:srgbClr val="1F2933"/>
                </a:solidFill>
                <a:latin typeface="Arial" pitchFamily="34" charset="0"/>
                <a:ea typeface="Arial" pitchFamily="34" charset="-122"/>
                <a:cs typeface="Arial" pitchFamily="34" charset="-120"/>
              </a:rPr>
              <a:t>الأهمية</a:t>
            </a:r>
            <a:r>
              <a:rPr lang="en-US" sz="2000" dirty="0">
                <a:solidFill>
                  <a:srgbClr val="1F2933"/>
                </a:solidFill>
                <a:latin typeface="Arial" pitchFamily="34" charset="0"/>
                <a:ea typeface="Arial" pitchFamily="34" charset="-122"/>
                <a:cs typeface="Arial" pitchFamily="34" charset="-120"/>
              </a:rPr>
              <a:t>: هل توضح الإضافة النظرية والفائدة التطبيقية؟</a:t>
            </a:r>
            <a:endParaRPr lang="en-US" sz="2000" dirty="0"/>
          </a:p>
          <a:p>
            <a:pPr marL="342900" indent="-342900" algn="just" rtl="1">
              <a:lnSpc>
                <a:spcPct val="200000"/>
              </a:lnSpc>
              <a:buFont typeface="Arial" panose="020B0604020202020204" pitchFamily="34" charset="0"/>
              <a:buChar char="•"/>
            </a:pPr>
            <a:r>
              <a:rPr lang="ar-OM" sz="2000" b="1" dirty="0">
                <a:solidFill>
                  <a:srgbClr val="1F2933"/>
                </a:solidFill>
                <a:latin typeface="Arial" pitchFamily="34" charset="0"/>
                <a:ea typeface="Arial" pitchFamily="34" charset="-122"/>
                <a:cs typeface="Arial" pitchFamily="34" charset="-120"/>
              </a:rPr>
              <a:t>الأهداف</a:t>
            </a:r>
            <a:r>
              <a:rPr lang="ar-OM" sz="2000" dirty="0">
                <a:solidFill>
                  <a:srgbClr val="1F2933"/>
                </a:solidFill>
                <a:latin typeface="Arial" pitchFamily="34" charset="0"/>
                <a:ea typeface="Arial" pitchFamily="34" charset="-122"/>
                <a:cs typeface="Arial" pitchFamily="34" charset="-120"/>
              </a:rPr>
              <a:t> </a:t>
            </a:r>
            <a:r>
              <a:rPr lang="ar-OM" sz="2000" b="1" dirty="0">
                <a:solidFill>
                  <a:srgbClr val="1F2933"/>
                </a:solidFill>
                <a:latin typeface="Arial" pitchFamily="34" charset="0"/>
                <a:ea typeface="Arial" pitchFamily="34" charset="-122"/>
                <a:cs typeface="Arial" pitchFamily="34" charset="-120"/>
              </a:rPr>
              <a:t>والإطار</a:t>
            </a:r>
            <a:r>
              <a:rPr lang="ar-OM" sz="2000" dirty="0">
                <a:solidFill>
                  <a:srgbClr val="1F2933"/>
                </a:solidFill>
                <a:latin typeface="Arial" pitchFamily="34" charset="0"/>
                <a:ea typeface="Arial" pitchFamily="34" charset="-122"/>
                <a:cs typeface="Arial" pitchFamily="34" charset="-120"/>
              </a:rPr>
              <a:t> </a:t>
            </a:r>
            <a:r>
              <a:rPr lang="ar-OM" sz="2000" b="1" dirty="0">
                <a:solidFill>
                  <a:srgbClr val="1F2933"/>
                </a:solidFill>
                <a:latin typeface="Arial" pitchFamily="34" charset="0"/>
                <a:ea typeface="Arial" pitchFamily="34" charset="-122"/>
                <a:cs typeface="Arial" pitchFamily="34" charset="-120"/>
              </a:rPr>
              <a:t>النظري</a:t>
            </a:r>
            <a:r>
              <a:rPr lang="ar-OM" sz="2000" dirty="0">
                <a:solidFill>
                  <a:srgbClr val="1F2933"/>
                </a:solidFill>
                <a:latin typeface="Arial" pitchFamily="34" charset="0"/>
                <a:ea typeface="Arial" pitchFamily="34" charset="-122"/>
                <a:cs typeface="Arial" pitchFamily="34" charset="-120"/>
              </a:rPr>
              <a:t>: هل الأهداف واضحة، وهل العلاقات بين المتغيرات منطقية ومبررة؟</a:t>
            </a:r>
            <a:endParaRPr lang="en-US" sz="20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146304"/>
          </a:xfrm>
          <a:prstGeom prst="rect">
            <a:avLst/>
          </a:prstGeom>
          <a:solidFill>
            <a:srgbClr val="1F4E79"/>
          </a:solidFill>
          <a:ln w="12700">
            <a:solidFill>
              <a:srgbClr val="1F4E79"/>
            </a:solidFill>
            <a:prstDash val="solid"/>
          </a:ln>
        </p:spPr>
        <p:txBody>
          <a:bodyPr/>
          <a:lstStyle/>
          <a:p>
            <a:endParaRPr lang="en-GB"/>
          </a:p>
        </p:txBody>
      </p:sp>
      <p:sp>
        <p:nvSpPr>
          <p:cNvPr id="3" name="Shape 1"/>
          <p:cNvSpPr/>
          <p:nvPr/>
        </p:nvSpPr>
        <p:spPr>
          <a:xfrm>
            <a:off x="0" y="146304"/>
            <a:ext cx="12191695" cy="32004"/>
          </a:xfrm>
          <a:prstGeom prst="rect">
            <a:avLst/>
          </a:prstGeom>
          <a:solidFill>
            <a:srgbClr val="D69C2F"/>
          </a:solidFill>
          <a:ln w="12700">
            <a:solidFill>
              <a:srgbClr val="D69C2F"/>
            </a:solidFill>
            <a:prstDash val="solid"/>
          </a:ln>
        </p:spPr>
        <p:txBody>
          <a:bodyPr/>
          <a:lstStyle/>
          <a:p>
            <a:endParaRPr lang="en-GB"/>
          </a:p>
        </p:txBody>
      </p:sp>
      <p:sp>
        <p:nvSpPr>
          <p:cNvPr id="4" name="Text 2"/>
          <p:cNvSpPr/>
          <p:nvPr/>
        </p:nvSpPr>
        <p:spPr>
          <a:xfrm>
            <a:off x="502920" y="347472"/>
            <a:ext cx="2011680" cy="256032"/>
          </a:xfrm>
          <a:prstGeom prst="rect">
            <a:avLst/>
          </a:prstGeom>
          <a:noFill/>
          <a:ln/>
        </p:spPr>
        <p:txBody>
          <a:bodyPr wrap="square" lIns="254" tIns="254" rIns="254" bIns="254" rtlCol="0" anchor="ctr"/>
          <a:lstStyle/>
          <a:p>
            <a:pPr marL="0" indent="0" algn="l">
              <a:buNone/>
            </a:pPr>
            <a:r>
              <a:rPr lang="en-US" sz="1100" b="1" dirty="0">
                <a:solidFill>
                  <a:srgbClr val="2F75B5"/>
                </a:solidFill>
                <a:latin typeface="Arial" pitchFamily="34" charset="0"/>
                <a:ea typeface="Arial" pitchFamily="34" charset="-122"/>
                <a:cs typeface="Arial" pitchFamily="34" charset="-120"/>
              </a:rPr>
              <a:t>قضايا بحثية (1)</a:t>
            </a:r>
            <a:endParaRPr lang="en-US" sz="1100" dirty="0"/>
          </a:p>
        </p:txBody>
      </p:sp>
      <p:sp>
        <p:nvSpPr>
          <p:cNvPr id="5" name="Text 3"/>
          <p:cNvSpPr/>
          <p:nvPr/>
        </p:nvSpPr>
        <p:spPr>
          <a:xfrm>
            <a:off x="1801091" y="474772"/>
            <a:ext cx="9811789" cy="420624"/>
          </a:xfrm>
          <a:prstGeom prst="rect">
            <a:avLst/>
          </a:prstGeom>
          <a:noFill/>
          <a:ln/>
        </p:spPr>
        <p:txBody>
          <a:bodyPr wrap="square" lIns="381" tIns="381" rIns="381" bIns="381" rtlCol="0" anchor="ctr">
            <a:normAutofit lnSpcReduction="10000"/>
          </a:bodyPr>
          <a:lstStyle/>
          <a:p>
            <a:pPr algn="ctr"/>
            <a:r>
              <a:rPr lang="ar-OM" sz="2800" b="1" dirty="0"/>
              <a:t>إطار تحليل المقالة العلمية – من الأدبيات والمنهجية إلى النتائج والتوصيات</a:t>
            </a:r>
            <a:endParaRPr lang="en-US" sz="2600" dirty="0"/>
          </a:p>
        </p:txBody>
      </p:sp>
      <p:sp>
        <p:nvSpPr>
          <p:cNvPr id="7" name="Shape 5"/>
          <p:cNvSpPr/>
          <p:nvPr/>
        </p:nvSpPr>
        <p:spPr>
          <a:xfrm>
            <a:off x="548640" y="1225296"/>
            <a:ext cx="11064240" cy="0"/>
          </a:xfrm>
          <a:prstGeom prst="line">
            <a:avLst/>
          </a:prstGeom>
          <a:noFill/>
          <a:ln w="12700">
            <a:solidFill>
              <a:srgbClr val="B8CCE4"/>
            </a:solidFill>
            <a:prstDash val="solid"/>
          </a:ln>
        </p:spPr>
        <p:txBody>
          <a:bodyPr/>
          <a:lstStyle/>
          <a:p>
            <a:endParaRPr lang="en-GB"/>
          </a:p>
        </p:txBody>
      </p:sp>
      <p:sp>
        <p:nvSpPr>
          <p:cNvPr id="8" name="Shape 6"/>
          <p:cNvSpPr/>
          <p:nvPr/>
        </p:nvSpPr>
        <p:spPr>
          <a:xfrm>
            <a:off x="548640" y="6199632"/>
            <a:ext cx="11064240" cy="0"/>
          </a:xfrm>
          <a:prstGeom prst="line">
            <a:avLst/>
          </a:prstGeom>
          <a:noFill/>
          <a:ln w="12700">
            <a:solidFill>
              <a:srgbClr val="D8E6F0"/>
            </a:solidFill>
            <a:prstDash val="solid"/>
          </a:ln>
        </p:spPr>
        <p:txBody>
          <a:bodyPr/>
          <a:lstStyle/>
          <a:p>
            <a:endParaRPr lang="en-GB"/>
          </a:p>
        </p:txBody>
      </p:sp>
      <p:sp>
        <p:nvSpPr>
          <p:cNvPr id="9" name="Text 7"/>
          <p:cNvSpPr/>
          <p:nvPr/>
        </p:nvSpPr>
        <p:spPr>
          <a:xfrm>
            <a:off x="530352" y="6345936"/>
            <a:ext cx="2011680" cy="201168"/>
          </a:xfrm>
          <a:prstGeom prst="rect">
            <a:avLst/>
          </a:prstGeom>
          <a:noFill/>
          <a:ln/>
        </p:spPr>
        <p:txBody>
          <a:bodyPr wrap="square" lIns="0" tIns="0" rIns="0" bIns="0" rtlCol="0" anchor="ctr"/>
          <a:lstStyle/>
          <a:p>
            <a:pPr marL="0" indent="0" algn="l">
              <a:buNone/>
            </a:pPr>
            <a:r>
              <a:rPr lang="en-US" sz="950" dirty="0">
                <a:solidFill>
                  <a:srgbClr val="5F6B7A"/>
                </a:solidFill>
                <a:latin typeface="Arial" pitchFamily="34" charset="0"/>
                <a:ea typeface="Arial" pitchFamily="34" charset="-122"/>
                <a:cs typeface="Arial" pitchFamily="34" charset="-120"/>
              </a:rPr>
              <a:t>midocean.edu.km</a:t>
            </a:r>
            <a:endParaRPr lang="en-US" sz="950" dirty="0"/>
          </a:p>
        </p:txBody>
      </p:sp>
      <p:sp>
        <p:nvSpPr>
          <p:cNvPr id="10" name="Text 8"/>
          <p:cNvSpPr/>
          <p:nvPr/>
        </p:nvSpPr>
        <p:spPr>
          <a:xfrm>
            <a:off x="11155680" y="6345936"/>
            <a:ext cx="502920" cy="201168"/>
          </a:xfrm>
          <a:prstGeom prst="rect">
            <a:avLst/>
          </a:prstGeom>
          <a:noFill/>
          <a:ln/>
        </p:spPr>
        <p:txBody>
          <a:bodyPr wrap="square" lIns="0" tIns="0" rIns="0" bIns="0" rtlCol="0" anchor="ctr"/>
          <a:lstStyle/>
          <a:p>
            <a:pPr marL="0" indent="0" algn="r">
              <a:buNone/>
            </a:pPr>
            <a:r>
              <a:rPr lang="en-US" sz="950" dirty="0">
                <a:solidFill>
                  <a:srgbClr val="5F6B7A"/>
                </a:solidFill>
                <a:latin typeface="Arial" pitchFamily="34" charset="0"/>
                <a:ea typeface="Arial" pitchFamily="34" charset="-122"/>
                <a:cs typeface="Arial" pitchFamily="34" charset="-120"/>
              </a:rPr>
              <a:t>8</a:t>
            </a:r>
            <a:endParaRPr lang="en-US" sz="950" dirty="0"/>
          </a:p>
        </p:txBody>
      </p:sp>
      <p:sp>
        <p:nvSpPr>
          <p:cNvPr id="11" name="Text 9"/>
          <p:cNvSpPr/>
          <p:nvPr/>
        </p:nvSpPr>
        <p:spPr>
          <a:xfrm>
            <a:off x="1051560" y="1572768"/>
            <a:ext cx="10149840" cy="4206240"/>
          </a:xfrm>
          <a:prstGeom prst="rect">
            <a:avLst/>
          </a:prstGeom>
          <a:noFill/>
          <a:ln/>
        </p:spPr>
        <p:txBody>
          <a:bodyPr wrap="square" lIns="762" tIns="762" rIns="762" bIns="762" rtlCol="0" anchor="t">
            <a:normAutofit/>
          </a:bodyPr>
          <a:lstStyle/>
          <a:p>
            <a:pPr algn="just" rtl="1">
              <a:lnSpc>
                <a:spcPct val="200000"/>
              </a:lnSpc>
            </a:pPr>
            <a:r>
              <a:rPr lang="ar-OM" sz="2000" dirty="0"/>
              <a:t>• </a:t>
            </a:r>
            <a:r>
              <a:rPr lang="ar-OM" sz="2000" b="1" dirty="0"/>
              <a:t>الأدبيات</a:t>
            </a:r>
            <a:r>
              <a:rPr lang="ar-OM" sz="2000" dirty="0"/>
              <a:t> </a:t>
            </a:r>
            <a:r>
              <a:rPr lang="ar-OM" sz="2000" b="1" dirty="0"/>
              <a:t>السابقة</a:t>
            </a:r>
            <a:r>
              <a:rPr lang="ar-OM" sz="2000" dirty="0"/>
              <a:t>: حداثتها، ترابطها، وأوجه الاتفاق والاختلاف بينها.</a:t>
            </a:r>
          </a:p>
          <a:p>
            <a:pPr algn="just" rtl="1">
              <a:lnSpc>
                <a:spcPct val="200000"/>
              </a:lnSpc>
            </a:pPr>
            <a:r>
              <a:rPr lang="ar-OM" sz="2000" dirty="0"/>
              <a:t>• </a:t>
            </a:r>
            <a:r>
              <a:rPr lang="ar-OM" sz="2000" b="1" dirty="0"/>
              <a:t>الفروض</a:t>
            </a:r>
            <a:r>
              <a:rPr lang="ar-OM" sz="2000" dirty="0"/>
              <a:t> أو </a:t>
            </a:r>
            <a:r>
              <a:rPr lang="ar-OM" sz="2000" b="1" dirty="0"/>
              <a:t>النموذج</a:t>
            </a:r>
            <a:r>
              <a:rPr lang="ar-OM" sz="2000" dirty="0"/>
              <a:t>: مدى اتساقها مع العنوان والمشكلة والمتغيرات.</a:t>
            </a:r>
          </a:p>
          <a:p>
            <a:pPr algn="just" rtl="1">
              <a:lnSpc>
                <a:spcPct val="200000"/>
              </a:lnSpc>
            </a:pPr>
            <a:r>
              <a:rPr lang="ar-OM" sz="2000" b="1" dirty="0"/>
              <a:t>المنهجية</a:t>
            </a:r>
            <a:r>
              <a:rPr lang="ar-OM" sz="2000" dirty="0"/>
              <a:t>: هل مصادر البيانات، المجتمع والعينة، أداة الجمع، والأساليب الإحصائية مناسبة لسؤال الدراسة؟• </a:t>
            </a:r>
          </a:p>
          <a:p>
            <a:pPr algn="just" rtl="1">
              <a:lnSpc>
                <a:spcPct val="200000"/>
              </a:lnSpc>
            </a:pPr>
            <a:r>
              <a:rPr lang="ar-OM" sz="2000" b="1" dirty="0"/>
              <a:t>النتائج</a:t>
            </a:r>
            <a:r>
              <a:rPr lang="ar-OM" sz="2000" dirty="0"/>
              <a:t>: هل تجيب عن سؤال الدراسة؟ وهل تبرر الاستنتاجات؟</a:t>
            </a:r>
          </a:p>
          <a:p>
            <a:pPr algn="just" rtl="1">
              <a:lnSpc>
                <a:spcPct val="200000"/>
              </a:lnSpc>
            </a:pPr>
            <a:r>
              <a:rPr lang="ar-OM" sz="2000" dirty="0"/>
              <a:t>• </a:t>
            </a:r>
            <a:r>
              <a:rPr lang="ar-OM" sz="2000" b="1" dirty="0"/>
              <a:t>التوصيات والبحوث المستقبلية: </a:t>
            </a:r>
            <a:r>
              <a:rPr lang="ar-OM" sz="2000" dirty="0"/>
              <a:t>هل ترتبط بالنتائج ويمكن تطبيقها؟</a:t>
            </a:r>
          </a:p>
          <a:p>
            <a:pPr marL="0" indent="0" algn="just" rtl="1">
              <a:lnSpc>
                <a:spcPct val="200000"/>
              </a:lnSpc>
              <a:buNone/>
            </a:pPr>
            <a:endParaRPr lang="en-US" sz="20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146304"/>
          </a:xfrm>
          <a:prstGeom prst="rect">
            <a:avLst/>
          </a:prstGeom>
          <a:solidFill>
            <a:srgbClr val="1F4E79"/>
          </a:solidFill>
          <a:ln w="12700">
            <a:solidFill>
              <a:srgbClr val="1F4E79"/>
            </a:solidFill>
            <a:prstDash val="solid"/>
          </a:ln>
        </p:spPr>
        <p:txBody>
          <a:bodyPr/>
          <a:lstStyle/>
          <a:p>
            <a:endParaRPr lang="en-GB"/>
          </a:p>
        </p:txBody>
      </p:sp>
      <p:sp>
        <p:nvSpPr>
          <p:cNvPr id="3" name="Shape 1"/>
          <p:cNvSpPr/>
          <p:nvPr/>
        </p:nvSpPr>
        <p:spPr>
          <a:xfrm>
            <a:off x="0" y="146304"/>
            <a:ext cx="12191695" cy="32004"/>
          </a:xfrm>
          <a:prstGeom prst="rect">
            <a:avLst/>
          </a:prstGeom>
          <a:solidFill>
            <a:srgbClr val="D69C2F"/>
          </a:solidFill>
          <a:ln w="12700">
            <a:solidFill>
              <a:srgbClr val="D69C2F"/>
            </a:solidFill>
            <a:prstDash val="solid"/>
          </a:ln>
        </p:spPr>
        <p:txBody>
          <a:bodyPr/>
          <a:lstStyle/>
          <a:p>
            <a:endParaRPr lang="en-GB"/>
          </a:p>
        </p:txBody>
      </p:sp>
      <p:sp>
        <p:nvSpPr>
          <p:cNvPr id="4" name="Text 2"/>
          <p:cNvSpPr/>
          <p:nvPr/>
        </p:nvSpPr>
        <p:spPr>
          <a:xfrm>
            <a:off x="502920" y="347472"/>
            <a:ext cx="2011680" cy="256032"/>
          </a:xfrm>
          <a:prstGeom prst="rect">
            <a:avLst/>
          </a:prstGeom>
          <a:noFill/>
          <a:ln/>
        </p:spPr>
        <p:txBody>
          <a:bodyPr wrap="square" lIns="254" tIns="254" rIns="254" bIns="254" rtlCol="0" anchor="ctr"/>
          <a:lstStyle/>
          <a:p>
            <a:pPr marL="0" indent="0" algn="l">
              <a:buNone/>
            </a:pPr>
            <a:r>
              <a:rPr lang="en-US" sz="1100" b="1" dirty="0">
                <a:solidFill>
                  <a:srgbClr val="2F75B5"/>
                </a:solidFill>
                <a:latin typeface="Arial" pitchFamily="34" charset="0"/>
                <a:ea typeface="Arial" pitchFamily="34" charset="-122"/>
                <a:cs typeface="Arial" pitchFamily="34" charset="-120"/>
              </a:rPr>
              <a:t>قضايا بحثية (1)</a:t>
            </a:r>
            <a:endParaRPr lang="en-US" sz="1100" dirty="0"/>
          </a:p>
        </p:txBody>
      </p:sp>
      <p:sp>
        <p:nvSpPr>
          <p:cNvPr id="5" name="Text 3"/>
          <p:cNvSpPr/>
          <p:nvPr/>
        </p:nvSpPr>
        <p:spPr>
          <a:xfrm>
            <a:off x="2651760" y="320040"/>
            <a:ext cx="8961120" cy="420624"/>
          </a:xfrm>
          <a:prstGeom prst="rect">
            <a:avLst/>
          </a:prstGeom>
          <a:noFill/>
          <a:ln/>
        </p:spPr>
        <p:txBody>
          <a:bodyPr wrap="square" lIns="381" tIns="381" rIns="381" bIns="381" rtlCol="0" anchor="ctr">
            <a:normAutofit/>
          </a:bodyPr>
          <a:lstStyle/>
          <a:p>
            <a:pPr marL="0" indent="0" algn="ctr">
              <a:buNone/>
            </a:pPr>
            <a:r>
              <a:rPr lang="en-US" sz="2600" b="1" dirty="0">
                <a:solidFill>
                  <a:srgbClr val="1F4E79"/>
                </a:solidFill>
                <a:latin typeface="Arial" pitchFamily="34" charset="0"/>
                <a:ea typeface="Arial" pitchFamily="34" charset="-122"/>
                <a:cs typeface="Arial" pitchFamily="34" charset="-120"/>
              </a:rPr>
              <a:t>معيار الأداء المتوقع</a:t>
            </a:r>
            <a:endParaRPr lang="en-US" sz="2600" dirty="0"/>
          </a:p>
        </p:txBody>
      </p:sp>
      <p:sp>
        <p:nvSpPr>
          <p:cNvPr id="6" name="Text 4"/>
          <p:cNvSpPr/>
          <p:nvPr/>
        </p:nvSpPr>
        <p:spPr>
          <a:xfrm>
            <a:off x="2651760" y="786384"/>
            <a:ext cx="8961120" cy="292608"/>
          </a:xfrm>
          <a:prstGeom prst="rect">
            <a:avLst/>
          </a:prstGeom>
          <a:noFill/>
          <a:ln/>
        </p:spPr>
        <p:txBody>
          <a:bodyPr wrap="square" lIns="381" tIns="381" rIns="381" bIns="381" rtlCol="0" anchor="ctr">
            <a:normAutofit/>
          </a:bodyPr>
          <a:lstStyle/>
          <a:p>
            <a:pPr marL="0" indent="0" algn="r">
              <a:buNone/>
            </a:pPr>
            <a:r>
              <a:rPr lang="en-US" sz="1300" dirty="0">
                <a:solidFill>
                  <a:srgbClr val="5F6B7A"/>
                </a:solidFill>
                <a:latin typeface="Arial" pitchFamily="34" charset="0"/>
                <a:ea typeface="Arial" pitchFamily="34" charset="-122"/>
                <a:cs typeface="Arial" pitchFamily="34" charset="-120"/>
              </a:rPr>
              <a:t>كيف يعرف الطالب أن نقده قوي ومقنع؟</a:t>
            </a:r>
            <a:endParaRPr lang="en-US" sz="1300" dirty="0"/>
          </a:p>
        </p:txBody>
      </p:sp>
      <p:sp>
        <p:nvSpPr>
          <p:cNvPr id="7" name="Shape 5"/>
          <p:cNvSpPr/>
          <p:nvPr/>
        </p:nvSpPr>
        <p:spPr>
          <a:xfrm>
            <a:off x="548640" y="1225296"/>
            <a:ext cx="11064240" cy="0"/>
          </a:xfrm>
          <a:prstGeom prst="line">
            <a:avLst/>
          </a:prstGeom>
          <a:noFill/>
          <a:ln w="12700">
            <a:solidFill>
              <a:srgbClr val="B8CCE4"/>
            </a:solidFill>
            <a:prstDash val="solid"/>
          </a:ln>
        </p:spPr>
        <p:txBody>
          <a:bodyPr/>
          <a:lstStyle/>
          <a:p>
            <a:endParaRPr lang="en-GB"/>
          </a:p>
        </p:txBody>
      </p:sp>
      <p:sp>
        <p:nvSpPr>
          <p:cNvPr id="8" name="Shape 6"/>
          <p:cNvSpPr/>
          <p:nvPr/>
        </p:nvSpPr>
        <p:spPr>
          <a:xfrm>
            <a:off x="548640" y="6199632"/>
            <a:ext cx="11064240" cy="0"/>
          </a:xfrm>
          <a:prstGeom prst="line">
            <a:avLst/>
          </a:prstGeom>
          <a:noFill/>
          <a:ln w="12700">
            <a:solidFill>
              <a:srgbClr val="D8E6F0"/>
            </a:solidFill>
            <a:prstDash val="solid"/>
          </a:ln>
        </p:spPr>
        <p:txBody>
          <a:bodyPr/>
          <a:lstStyle/>
          <a:p>
            <a:endParaRPr lang="en-GB"/>
          </a:p>
        </p:txBody>
      </p:sp>
      <p:sp>
        <p:nvSpPr>
          <p:cNvPr id="9" name="Text 7"/>
          <p:cNvSpPr/>
          <p:nvPr/>
        </p:nvSpPr>
        <p:spPr>
          <a:xfrm>
            <a:off x="530352" y="6345936"/>
            <a:ext cx="2011680" cy="201168"/>
          </a:xfrm>
          <a:prstGeom prst="rect">
            <a:avLst/>
          </a:prstGeom>
          <a:noFill/>
          <a:ln/>
        </p:spPr>
        <p:txBody>
          <a:bodyPr wrap="square" lIns="0" tIns="0" rIns="0" bIns="0" rtlCol="0" anchor="ctr"/>
          <a:lstStyle/>
          <a:p>
            <a:pPr marL="0" indent="0" algn="l">
              <a:buNone/>
            </a:pPr>
            <a:r>
              <a:rPr lang="en-US" sz="950" dirty="0">
                <a:solidFill>
                  <a:srgbClr val="5F6B7A"/>
                </a:solidFill>
                <a:latin typeface="Arial" pitchFamily="34" charset="0"/>
                <a:ea typeface="Arial" pitchFamily="34" charset="-122"/>
                <a:cs typeface="Arial" pitchFamily="34" charset="-120"/>
              </a:rPr>
              <a:t>midocean.edu.km</a:t>
            </a:r>
            <a:endParaRPr lang="en-US" sz="950" dirty="0"/>
          </a:p>
        </p:txBody>
      </p:sp>
      <p:sp>
        <p:nvSpPr>
          <p:cNvPr id="10" name="Text 8"/>
          <p:cNvSpPr/>
          <p:nvPr/>
        </p:nvSpPr>
        <p:spPr>
          <a:xfrm>
            <a:off x="11155680" y="6345936"/>
            <a:ext cx="502920" cy="201168"/>
          </a:xfrm>
          <a:prstGeom prst="rect">
            <a:avLst/>
          </a:prstGeom>
          <a:noFill/>
          <a:ln/>
        </p:spPr>
        <p:txBody>
          <a:bodyPr wrap="square" lIns="0" tIns="0" rIns="0" bIns="0" rtlCol="0" anchor="ctr"/>
          <a:lstStyle/>
          <a:p>
            <a:pPr marL="0" indent="0" algn="r">
              <a:buNone/>
            </a:pPr>
            <a:r>
              <a:rPr lang="en-US" sz="950" dirty="0">
                <a:solidFill>
                  <a:srgbClr val="5F6B7A"/>
                </a:solidFill>
                <a:latin typeface="Arial" pitchFamily="34" charset="0"/>
                <a:ea typeface="Arial" pitchFamily="34" charset="-122"/>
                <a:cs typeface="Arial" pitchFamily="34" charset="-120"/>
              </a:rPr>
              <a:t>9</a:t>
            </a:r>
            <a:endParaRPr lang="en-US" sz="950" dirty="0"/>
          </a:p>
        </p:txBody>
      </p:sp>
      <p:sp>
        <p:nvSpPr>
          <p:cNvPr id="11" name="Text 9"/>
          <p:cNvSpPr/>
          <p:nvPr/>
        </p:nvSpPr>
        <p:spPr>
          <a:xfrm>
            <a:off x="1051560" y="1572768"/>
            <a:ext cx="10149840" cy="4343400"/>
          </a:xfrm>
          <a:prstGeom prst="rect">
            <a:avLst/>
          </a:prstGeom>
          <a:noFill/>
          <a:ln/>
        </p:spPr>
        <p:txBody>
          <a:bodyPr wrap="square" lIns="762" tIns="762" rIns="762" bIns="762" rtlCol="0" anchor="t">
            <a:normAutofit/>
          </a:bodyPr>
          <a:lstStyle/>
          <a:p>
            <a:pPr marL="342900" indent="-342900" algn="just" rtl="1">
              <a:lnSpc>
                <a:spcPct val="200000"/>
              </a:lnSpc>
              <a:buFont typeface="Arial" panose="020B0604020202020204" pitchFamily="34" charset="0"/>
              <a:buChar char="•"/>
            </a:pPr>
            <a:r>
              <a:rPr lang="ar-OM" sz="1940" dirty="0">
                <a:solidFill>
                  <a:srgbClr val="1F2933"/>
                </a:solidFill>
                <a:latin typeface="Arial" pitchFamily="34" charset="0"/>
                <a:ea typeface="Arial" pitchFamily="34" charset="-122"/>
                <a:cs typeface="Arial" pitchFamily="34" charset="-120"/>
              </a:rPr>
              <a:t>كل حكم نقدي يجب أن يجيب عن سؤالين: </a:t>
            </a:r>
            <a:r>
              <a:rPr lang="ar-OM" sz="1940" b="1" dirty="0">
                <a:solidFill>
                  <a:srgbClr val="FF0000"/>
                </a:solidFill>
                <a:latin typeface="Arial" pitchFamily="34" charset="0"/>
                <a:ea typeface="Arial" pitchFamily="34" charset="-122"/>
                <a:cs typeface="Arial" pitchFamily="34" charset="-120"/>
              </a:rPr>
              <a:t>لماذا</a:t>
            </a:r>
            <a:r>
              <a:rPr lang="ar-OM" sz="1940" dirty="0">
                <a:solidFill>
                  <a:srgbClr val="1F2933"/>
                </a:solidFill>
                <a:latin typeface="Arial" pitchFamily="34" charset="0"/>
                <a:ea typeface="Arial" pitchFamily="34" charset="-122"/>
                <a:cs typeface="Arial" pitchFamily="34" charset="-120"/>
              </a:rPr>
              <a:t>؟ </a:t>
            </a:r>
            <a:r>
              <a:rPr lang="ar-OM" sz="1940" b="1" dirty="0">
                <a:solidFill>
                  <a:srgbClr val="FF0000"/>
                </a:solidFill>
                <a:latin typeface="Arial" pitchFamily="34" charset="0"/>
                <a:ea typeface="Arial" pitchFamily="34" charset="-122"/>
                <a:cs typeface="Arial" pitchFamily="34" charset="-120"/>
              </a:rPr>
              <a:t>وبناءً على أي معيار؟</a:t>
            </a:r>
          </a:p>
          <a:p>
            <a:pPr marL="342900" indent="-342900" algn="just" rtl="1">
              <a:lnSpc>
                <a:spcPct val="200000"/>
              </a:lnSpc>
              <a:buFont typeface="Arial" panose="020B0604020202020204" pitchFamily="34" charset="0"/>
              <a:buChar char="•"/>
            </a:pPr>
            <a:r>
              <a:rPr lang="ar-OM" sz="1940" dirty="0">
                <a:solidFill>
                  <a:srgbClr val="1F2933"/>
                </a:solidFill>
                <a:latin typeface="Arial" pitchFamily="34" charset="0"/>
                <a:ea typeface="Arial" pitchFamily="34" charset="-122"/>
                <a:cs typeface="Arial" pitchFamily="34" charset="-120"/>
              </a:rPr>
              <a:t>لا تقل: “</a:t>
            </a:r>
            <a:r>
              <a:rPr lang="ar-OM" sz="1940" b="1" dirty="0">
                <a:solidFill>
                  <a:srgbClr val="FF0000"/>
                </a:solidFill>
                <a:latin typeface="Arial" pitchFamily="34" charset="0"/>
                <a:ea typeface="Arial" pitchFamily="34" charset="-122"/>
                <a:cs typeface="Arial" pitchFamily="34" charset="-120"/>
              </a:rPr>
              <a:t>العينة ضعيفة</a:t>
            </a:r>
            <a:r>
              <a:rPr lang="ar-OM" sz="1940" dirty="0">
                <a:solidFill>
                  <a:srgbClr val="1F2933"/>
                </a:solidFill>
                <a:latin typeface="Arial" pitchFamily="34" charset="0"/>
                <a:ea typeface="Arial" pitchFamily="34" charset="-122"/>
                <a:cs typeface="Arial" pitchFamily="34" charset="-120"/>
              </a:rPr>
              <a:t>” </a:t>
            </a:r>
            <a:r>
              <a:rPr lang="ar-OM" sz="1940" b="1" dirty="0">
                <a:solidFill>
                  <a:srgbClr val="1F2933"/>
                </a:solidFill>
                <a:latin typeface="Arial" pitchFamily="34" charset="0"/>
                <a:ea typeface="Arial" pitchFamily="34" charset="-122"/>
                <a:cs typeface="Arial" pitchFamily="34" charset="-120"/>
              </a:rPr>
              <a:t>فقط</a:t>
            </a:r>
            <a:r>
              <a:rPr lang="ar-OM" sz="1940" dirty="0">
                <a:solidFill>
                  <a:srgbClr val="1F2933"/>
                </a:solidFill>
                <a:latin typeface="Arial" pitchFamily="34" charset="0"/>
                <a:ea typeface="Arial" pitchFamily="34" charset="-122"/>
                <a:cs typeface="Arial" pitchFamily="34" charset="-120"/>
              </a:rPr>
              <a:t>؛ </a:t>
            </a:r>
            <a:r>
              <a:rPr lang="ar-OM" sz="1940" b="1" dirty="0">
                <a:solidFill>
                  <a:schemeClr val="accent6"/>
                </a:solidFill>
                <a:latin typeface="Arial" pitchFamily="34" charset="0"/>
                <a:ea typeface="Arial" pitchFamily="34" charset="-122"/>
                <a:cs typeface="Arial" pitchFamily="34" charset="-120"/>
              </a:rPr>
              <a:t>وضّح أثر ذلك على التعميم أو صدق النتائج</a:t>
            </a:r>
            <a:r>
              <a:rPr lang="ar-OM" sz="1940" dirty="0">
                <a:solidFill>
                  <a:srgbClr val="1F2933"/>
                </a:solidFill>
                <a:latin typeface="Arial" pitchFamily="34" charset="0"/>
                <a:ea typeface="Arial" pitchFamily="34" charset="-122"/>
                <a:cs typeface="Arial" pitchFamily="34" charset="-120"/>
              </a:rPr>
              <a:t>.</a:t>
            </a:r>
          </a:p>
          <a:p>
            <a:pPr marL="342900" indent="-342900" algn="just" rtl="1">
              <a:lnSpc>
                <a:spcPct val="200000"/>
              </a:lnSpc>
              <a:buFont typeface="Arial" panose="020B0604020202020204" pitchFamily="34" charset="0"/>
              <a:buChar char="•"/>
            </a:pPr>
            <a:r>
              <a:rPr lang="ar-OM" sz="1940" dirty="0">
                <a:solidFill>
                  <a:srgbClr val="1F2933"/>
                </a:solidFill>
                <a:latin typeface="Arial" pitchFamily="34" charset="0"/>
                <a:ea typeface="Arial" pitchFamily="34" charset="-122"/>
                <a:cs typeface="Arial" pitchFamily="34" charset="-120"/>
              </a:rPr>
              <a:t>لا تقل: “</a:t>
            </a:r>
            <a:r>
              <a:rPr lang="ar-OM" sz="1940" b="1" dirty="0">
                <a:solidFill>
                  <a:srgbClr val="1F2933"/>
                </a:solidFill>
                <a:latin typeface="Arial" pitchFamily="34" charset="0"/>
                <a:ea typeface="Arial" pitchFamily="34" charset="-122"/>
                <a:cs typeface="Arial" pitchFamily="34" charset="-120"/>
              </a:rPr>
              <a:t>الأدبيات غير كافية</a:t>
            </a:r>
            <a:r>
              <a:rPr lang="ar-OM" sz="1940" dirty="0">
                <a:solidFill>
                  <a:srgbClr val="1F2933"/>
                </a:solidFill>
                <a:latin typeface="Arial" pitchFamily="34" charset="0"/>
                <a:ea typeface="Arial" pitchFamily="34" charset="-122"/>
                <a:cs typeface="Arial" pitchFamily="34" charset="-120"/>
              </a:rPr>
              <a:t>” فقط؛ حدّد ما الناقص: </a:t>
            </a:r>
            <a:r>
              <a:rPr lang="ar-OM" sz="1940" b="1" dirty="0">
                <a:solidFill>
                  <a:schemeClr val="accent6"/>
                </a:solidFill>
                <a:latin typeface="Arial" pitchFamily="34" charset="0"/>
                <a:ea typeface="Arial" pitchFamily="34" charset="-122"/>
                <a:cs typeface="Arial" pitchFamily="34" charset="-120"/>
              </a:rPr>
              <a:t>حداثة، سياق، نظرية، أو قياس</a:t>
            </a:r>
            <a:r>
              <a:rPr lang="ar-OM" sz="1940" dirty="0">
                <a:solidFill>
                  <a:srgbClr val="1F2933"/>
                </a:solidFill>
                <a:latin typeface="Arial" pitchFamily="34" charset="0"/>
                <a:ea typeface="Arial" pitchFamily="34" charset="-122"/>
                <a:cs typeface="Arial" pitchFamily="34" charset="-120"/>
              </a:rPr>
              <a:t>.</a:t>
            </a:r>
          </a:p>
          <a:p>
            <a:pPr marL="342900" indent="-342900" algn="just" rtl="1">
              <a:lnSpc>
                <a:spcPct val="200000"/>
              </a:lnSpc>
              <a:buFont typeface="Arial" panose="020B0604020202020204" pitchFamily="34" charset="0"/>
              <a:buChar char="•"/>
            </a:pPr>
            <a:r>
              <a:rPr lang="ar-OM" sz="1940" b="1" dirty="0">
                <a:solidFill>
                  <a:srgbClr val="1F2933"/>
                </a:solidFill>
                <a:latin typeface="Arial" pitchFamily="34" charset="0"/>
                <a:ea typeface="Arial" pitchFamily="34" charset="-122"/>
                <a:cs typeface="Arial" pitchFamily="34" charset="-120"/>
              </a:rPr>
              <a:t>أبرز الفجوة </a:t>
            </a:r>
            <a:r>
              <a:rPr lang="ar-OM" sz="1940" dirty="0">
                <a:solidFill>
                  <a:srgbClr val="1F2933"/>
                </a:solidFill>
                <a:latin typeface="Arial" pitchFamily="34" charset="0"/>
                <a:ea typeface="Arial" pitchFamily="34" charset="-122"/>
                <a:cs typeface="Arial" pitchFamily="34" charset="-120"/>
              </a:rPr>
              <a:t>والمساهمة بدلاً من الاكتفاء بعرض نتائج المقالة.</a:t>
            </a:r>
          </a:p>
          <a:p>
            <a:pPr marL="342900" indent="-342900" algn="just" rtl="1">
              <a:lnSpc>
                <a:spcPct val="200000"/>
              </a:lnSpc>
              <a:buFont typeface="Arial" panose="020B0604020202020204" pitchFamily="34" charset="0"/>
              <a:buChar char="•"/>
            </a:pPr>
            <a:r>
              <a:rPr lang="ar-OM" sz="1940" dirty="0">
                <a:solidFill>
                  <a:srgbClr val="1F2933"/>
                </a:solidFill>
                <a:latin typeface="Arial" pitchFamily="34" charset="0"/>
                <a:ea typeface="Arial" pitchFamily="34" charset="-122"/>
                <a:cs typeface="Arial" pitchFamily="34" charset="-120"/>
              </a:rPr>
              <a:t>عزّز نقدك </a:t>
            </a:r>
            <a:r>
              <a:rPr lang="ar-OM" sz="1940" b="1" dirty="0">
                <a:solidFill>
                  <a:schemeClr val="accent6"/>
                </a:solidFill>
                <a:latin typeface="Arial" pitchFamily="34" charset="0"/>
                <a:ea typeface="Arial" pitchFamily="34" charset="-122"/>
                <a:cs typeface="Arial" pitchFamily="34" charset="-120"/>
              </a:rPr>
              <a:t>بمقارنة منهجية مع دراسات مشابهة </a:t>
            </a:r>
            <a:r>
              <a:rPr lang="ar-OM" sz="1940" dirty="0">
                <a:solidFill>
                  <a:srgbClr val="1F2933"/>
                </a:solidFill>
                <a:latin typeface="Arial" pitchFamily="34" charset="0"/>
                <a:ea typeface="Arial" pitchFamily="34" charset="-122"/>
                <a:cs typeface="Arial" pitchFamily="34" charset="-120"/>
              </a:rPr>
              <a:t>عند الإمكان.</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146304"/>
          </a:xfrm>
          <a:prstGeom prst="rect">
            <a:avLst/>
          </a:prstGeom>
          <a:solidFill>
            <a:srgbClr val="1F4E79"/>
          </a:solidFill>
          <a:ln w="12700">
            <a:solidFill>
              <a:srgbClr val="1F4E79"/>
            </a:solidFill>
            <a:prstDash val="solid"/>
          </a:ln>
        </p:spPr>
        <p:txBody>
          <a:bodyPr/>
          <a:lstStyle/>
          <a:p>
            <a:endParaRPr lang="en-GB"/>
          </a:p>
        </p:txBody>
      </p:sp>
      <p:sp>
        <p:nvSpPr>
          <p:cNvPr id="3" name="Shape 1"/>
          <p:cNvSpPr/>
          <p:nvPr/>
        </p:nvSpPr>
        <p:spPr>
          <a:xfrm>
            <a:off x="0" y="146304"/>
            <a:ext cx="12191695" cy="32004"/>
          </a:xfrm>
          <a:prstGeom prst="rect">
            <a:avLst/>
          </a:prstGeom>
          <a:solidFill>
            <a:srgbClr val="D69C2F"/>
          </a:solidFill>
          <a:ln w="12700">
            <a:solidFill>
              <a:srgbClr val="D69C2F"/>
            </a:solidFill>
            <a:prstDash val="solid"/>
          </a:ln>
        </p:spPr>
        <p:txBody>
          <a:bodyPr/>
          <a:lstStyle/>
          <a:p>
            <a:endParaRPr lang="en-GB"/>
          </a:p>
        </p:txBody>
      </p:sp>
      <p:sp>
        <p:nvSpPr>
          <p:cNvPr id="4" name="Text 2"/>
          <p:cNvSpPr/>
          <p:nvPr/>
        </p:nvSpPr>
        <p:spPr>
          <a:xfrm>
            <a:off x="502920" y="347472"/>
            <a:ext cx="2011680" cy="256032"/>
          </a:xfrm>
          <a:prstGeom prst="rect">
            <a:avLst/>
          </a:prstGeom>
          <a:noFill/>
          <a:ln/>
        </p:spPr>
        <p:txBody>
          <a:bodyPr wrap="square" lIns="254" tIns="254" rIns="254" bIns="254" rtlCol="0" anchor="ctr"/>
          <a:lstStyle/>
          <a:p>
            <a:pPr marL="0" indent="0" algn="l">
              <a:buNone/>
            </a:pPr>
            <a:r>
              <a:rPr lang="en-US" sz="1100" b="1" dirty="0">
                <a:solidFill>
                  <a:srgbClr val="2F75B5"/>
                </a:solidFill>
                <a:latin typeface="Arial" pitchFamily="34" charset="0"/>
                <a:ea typeface="Arial" pitchFamily="34" charset="-122"/>
                <a:cs typeface="Arial" pitchFamily="34" charset="-120"/>
              </a:rPr>
              <a:t>قضايا بحثية (1)</a:t>
            </a:r>
            <a:endParaRPr lang="en-US" sz="1100" dirty="0"/>
          </a:p>
        </p:txBody>
      </p:sp>
      <p:sp>
        <p:nvSpPr>
          <p:cNvPr id="5" name="Text 3"/>
          <p:cNvSpPr/>
          <p:nvPr/>
        </p:nvSpPr>
        <p:spPr>
          <a:xfrm>
            <a:off x="2651760" y="320040"/>
            <a:ext cx="8961120" cy="420624"/>
          </a:xfrm>
          <a:prstGeom prst="rect">
            <a:avLst/>
          </a:prstGeom>
          <a:noFill/>
          <a:ln/>
        </p:spPr>
        <p:txBody>
          <a:bodyPr wrap="square" lIns="381" tIns="381" rIns="381" bIns="381" rtlCol="0" anchor="ctr">
            <a:normAutofit/>
          </a:bodyPr>
          <a:lstStyle/>
          <a:p>
            <a:pPr marL="0" indent="0" algn="ctr">
              <a:buNone/>
            </a:pPr>
            <a:r>
              <a:rPr lang="en-US" sz="2600" b="1" dirty="0">
                <a:solidFill>
                  <a:srgbClr val="1F4E79"/>
                </a:solidFill>
                <a:latin typeface="Arial" pitchFamily="34" charset="0"/>
                <a:ea typeface="Arial" pitchFamily="34" charset="-122"/>
                <a:cs typeface="Arial" pitchFamily="34" charset="-120"/>
              </a:rPr>
              <a:t>قائمة تحقق قبل التسليم</a:t>
            </a:r>
            <a:endParaRPr lang="en-US" sz="2600" dirty="0"/>
          </a:p>
        </p:txBody>
      </p:sp>
      <p:sp>
        <p:nvSpPr>
          <p:cNvPr id="6" name="Text 4"/>
          <p:cNvSpPr/>
          <p:nvPr/>
        </p:nvSpPr>
        <p:spPr>
          <a:xfrm>
            <a:off x="2651760" y="786384"/>
            <a:ext cx="8961120" cy="292608"/>
          </a:xfrm>
          <a:prstGeom prst="rect">
            <a:avLst/>
          </a:prstGeom>
          <a:noFill/>
          <a:ln/>
        </p:spPr>
        <p:txBody>
          <a:bodyPr wrap="square" lIns="381" tIns="381" rIns="381" bIns="381" rtlCol="0" anchor="ctr">
            <a:normAutofit/>
          </a:bodyPr>
          <a:lstStyle/>
          <a:p>
            <a:pPr marL="0" indent="0" algn="r">
              <a:buNone/>
            </a:pPr>
            <a:r>
              <a:rPr lang="en-US" sz="1300" dirty="0">
                <a:solidFill>
                  <a:srgbClr val="5F6B7A"/>
                </a:solidFill>
                <a:latin typeface="Arial" pitchFamily="34" charset="0"/>
                <a:ea typeface="Arial" pitchFamily="34" charset="-122"/>
                <a:cs typeface="Arial" pitchFamily="34" charset="-120"/>
              </a:rPr>
              <a:t>مراجعة سريعة لضمان أن التكليف واضح ومكتمل</a:t>
            </a:r>
            <a:endParaRPr lang="en-US" sz="1300" dirty="0"/>
          </a:p>
        </p:txBody>
      </p:sp>
      <p:sp>
        <p:nvSpPr>
          <p:cNvPr id="7" name="Shape 5"/>
          <p:cNvSpPr/>
          <p:nvPr/>
        </p:nvSpPr>
        <p:spPr>
          <a:xfrm>
            <a:off x="548640" y="1225296"/>
            <a:ext cx="11064240" cy="0"/>
          </a:xfrm>
          <a:prstGeom prst="line">
            <a:avLst/>
          </a:prstGeom>
          <a:noFill/>
          <a:ln w="12700">
            <a:solidFill>
              <a:srgbClr val="B8CCE4"/>
            </a:solidFill>
            <a:prstDash val="solid"/>
          </a:ln>
        </p:spPr>
        <p:txBody>
          <a:bodyPr/>
          <a:lstStyle/>
          <a:p>
            <a:endParaRPr lang="en-GB"/>
          </a:p>
        </p:txBody>
      </p:sp>
      <p:sp>
        <p:nvSpPr>
          <p:cNvPr id="8" name="Shape 6"/>
          <p:cNvSpPr/>
          <p:nvPr/>
        </p:nvSpPr>
        <p:spPr>
          <a:xfrm>
            <a:off x="548640" y="6199632"/>
            <a:ext cx="11064240" cy="0"/>
          </a:xfrm>
          <a:prstGeom prst="line">
            <a:avLst/>
          </a:prstGeom>
          <a:noFill/>
          <a:ln w="12700">
            <a:solidFill>
              <a:srgbClr val="D8E6F0"/>
            </a:solidFill>
            <a:prstDash val="solid"/>
          </a:ln>
        </p:spPr>
        <p:txBody>
          <a:bodyPr/>
          <a:lstStyle/>
          <a:p>
            <a:endParaRPr lang="en-GB"/>
          </a:p>
        </p:txBody>
      </p:sp>
      <p:sp>
        <p:nvSpPr>
          <p:cNvPr id="9" name="Text 7"/>
          <p:cNvSpPr/>
          <p:nvPr/>
        </p:nvSpPr>
        <p:spPr>
          <a:xfrm>
            <a:off x="530352" y="6345936"/>
            <a:ext cx="2011680" cy="201168"/>
          </a:xfrm>
          <a:prstGeom prst="rect">
            <a:avLst/>
          </a:prstGeom>
          <a:noFill/>
          <a:ln/>
        </p:spPr>
        <p:txBody>
          <a:bodyPr wrap="square" lIns="0" tIns="0" rIns="0" bIns="0" rtlCol="0" anchor="ctr"/>
          <a:lstStyle/>
          <a:p>
            <a:pPr marL="0" indent="0" algn="l">
              <a:buNone/>
            </a:pPr>
            <a:r>
              <a:rPr lang="en-US" sz="950" dirty="0">
                <a:solidFill>
                  <a:srgbClr val="5F6B7A"/>
                </a:solidFill>
                <a:latin typeface="Arial" pitchFamily="34" charset="0"/>
                <a:ea typeface="Arial" pitchFamily="34" charset="-122"/>
                <a:cs typeface="Arial" pitchFamily="34" charset="-120"/>
              </a:rPr>
              <a:t>midocean.edu.km</a:t>
            </a:r>
            <a:endParaRPr lang="en-US" sz="950" dirty="0"/>
          </a:p>
        </p:txBody>
      </p:sp>
      <p:sp>
        <p:nvSpPr>
          <p:cNvPr id="10" name="Text 8"/>
          <p:cNvSpPr/>
          <p:nvPr/>
        </p:nvSpPr>
        <p:spPr>
          <a:xfrm>
            <a:off x="11155680" y="6345936"/>
            <a:ext cx="502920" cy="201168"/>
          </a:xfrm>
          <a:prstGeom prst="rect">
            <a:avLst/>
          </a:prstGeom>
          <a:noFill/>
          <a:ln/>
        </p:spPr>
        <p:txBody>
          <a:bodyPr wrap="square" lIns="0" tIns="0" rIns="0" bIns="0" rtlCol="0" anchor="ctr"/>
          <a:lstStyle/>
          <a:p>
            <a:pPr marL="0" indent="0" algn="r">
              <a:buNone/>
            </a:pPr>
            <a:r>
              <a:rPr lang="en-US" sz="950" dirty="0">
                <a:solidFill>
                  <a:srgbClr val="5F6B7A"/>
                </a:solidFill>
                <a:latin typeface="Arial" pitchFamily="34" charset="0"/>
                <a:ea typeface="Arial" pitchFamily="34" charset="-122"/>
                <a:cs typeface="Arial" pitchFamily="34" charset="-120"/>
              </a:rPr>
              <a:t>11</a:t>
            </a:r>
            <a:endParaRPr lang="en-US" sz="950" dirty="0"/>
          </a:p>
        </p:txBody>
      </p:sp>
      <p:sp>
        <p:nvSpPr>
          <p:cNvPr id="11" name="Text 9"/>
          <p:cNvSpPr/>
          <p:nvPr/>
        </p:nvSpPr>
        <p:spPr>
          <a:xfrm>
            <a:off x="1051560" y="1508760"/>
            <a:ext cx="10149840" cy="4480560"/>
          </a:xfrm>
          <a:prstGeom prst="rect">
            <a:avLst/>
          </a:prstGeom>
          <a:noFill/>
          <a:ln/>
        </p:spPr>
        <p:txBody>
          <a:bodyPr wrap="square" lIns="762" tIns="762" rIns="762" bIns="762" rtlCol="0" anchor="t">
            <a:normAutofit/>
          </a:bodyPr>
          <a:lstStyle/>
          <a:p>
            <a:pPr marL="342900" indent="-342900" algn="just" rtl="1">
              <a:lnSpc>
                <a:spcPct val="200000"/>
              </a:lnSpc>
              <a:buFont typeface="Wingdings" panose="05000000000000000000" pitchFamily="2" charset="2"/>
              <a:buChar char="ü"/>
            </a:pPr>
            <a:r>
              <a:rPr lang="ar-OM" sz="1900" dirty="0">
                <a:solidFill>
                  <a:srgbClr val="1F2933"/>
                </a:solidFill>
                <a:latin typeface="Arial" pitchFamily="34" charset="0"/>
                <a:ea typeface="Arial" pitchFamily="34" charset="-122"/>
                <a:cs typeface="Arial" pitchFamily="34" charset="-120"/>
              </a:rPr>
              <a:t>هل اخترت مقالة حديثة ومحكمة ومرتبطة بتخصصك؟</a:t>
            </a:r>
          </a:p>
          <a:p>
            <a:pPr marL="342900" indent="-342900" algn="just" rtl="1">
              <a:lnSpc>
                <a:spcPct val="200000"/>
              </a:lnSpc>
              <a:buFont typeface="Wingdings" panose="05000000000000000000" pitchFamily="2" charset="2"/>
              <a:buChar char="ü"/>
            </a:pPr>
            <a:r>
              <a:rPr lang="ar-OM" sz="1900" dirty="0">
                <a:solidFill>
                  <a:srgbClr val="1F2933"/>
                </a:solidFill>
                <a:latin typeface="Arial" pitchFamily="34" charset="0"/>
                <a:ea typeface="Arial" pitchFamily="34" charset="-122"/>
                <a:cs typeface="Arial" pitchFamily="34" charset="-120"/>
              </a:rPr>
              <a:t>هل أرفقت الفيديو، ملف </a:t>
            </a:r>
            <a:r>
              <a:rPr lang="en-US" sz="1900" dirty="0">
                <a:solidFill>
                  <a:srgbClr val="1F2933"/>
                </a:solidFill>
                <a:latin typeface="Arial" pitchFamily="34" charset="0"/>
                <a:ea typeface="Arial" pitchFamily="34" charset="-122"/>
                <a:cs typeface="Arial" pitchFamily="34" charset="-120"/>
              </a:rPr>
              <a:t>PDF، </a:t>
            </a:r>
            <a:r>
              <a:rPr lang="ar-OM" sz="1900" dirty="0">
                <a:solidFill>
                  <a:srgbClr val="1F2933"/>
                </a:solidFill>
                <a:latin typeface="Arial" pitchFamily="34" charset="0"/>
                <a:ea typeface="Arial" pitchFamily="34" charset="-122"/>
                <a:cs typeface="Arial" pitchFamily="34" charset="-120"/>
              </a:rPr>
              <a:t>ورابط المقالة؟</a:t>
            </a:r>
          </a:p>
          <a:p>
            <a:pPr marL="342900" indent="-342900" algn="just" rtl="1">
              <a:lnSpc>
                <a:spcPct val="200000"/>
              </a:lnSpc>
              <a:buFont typeface="Wingdings" panose="05000000000000000000" pitchFamily="2" charset="2"/>
              <a:buChar char="ü"/>
            </a:pPr>
            <a:r>
              <a:rPr lang="ar-OM" sz="1900" dirty="0">
                <a:solidFill>
                  <a:srgbClr val="1F2933"/>
                </a:solidFill>
                <a:latin typeface="Arial" pitchFamily="34" charset="0"/>
                <a:ea typeface="Arial" pitchFamily="34" charset="-122"/>
                <a:cs typeface="Arial" pitchFamily="34" charset="-120"/>
              </a:rPr>
              <a:t>هل عرضت المشكلة والفجوة والمتغيرات بوضوح؟</a:t>
            </a:r>
          </a:p>
          <a:p>
            <a:pPr marL="342900" indent="-342900" algn="just" rtl="1">
              <a:lnSpc>
                <a:spcPct val="200000"/>
              </a:lnSpc>
              <a:buFont typeface="Wingdings" panose="05000000000000000000" pitchFamily="2" charset="2"/>
              <a:buChar char="ü"/>
            </a:pPr>
            <a:r>
              <a:rPr lang="ar-OM" sz="1900" dirty="0">
                <a:solidFill>
                  <a:srgbClr val="1F2933"/>
                </a:solidFill>
                <a:latin typeface="Arial" pitchFamily="34" charset="0"/>
                <a:ea typeface="Arial" pitchFamily="34" charset="-122"/>
                <a:cs typeface="Arial" pitchFamily="34" charset="-120"/>
              </a:rPr>
              <a:t>هل قدمت نقداً للمنهجية والنتائج والتوصيات بناءً على دليل؟</a:t>
            </a:r>
          </a:p>
          <a:p>
            <a:pPr marL="342900" indent="-342900" algn="just" rtl="1">
              <a:lnSpc>
                <a:spcPct val="200000"/>
              </a:lnSpc>
              <a:buFont typeface="Wingdings" panose="05000000000000000000" pitchFamily="2" charset="2"/>
              <a:buChar char="ü"/>
            </a:pPr>
            <a:r>
              <a:rPr lang="ar-OM" sz="1900" dirty="0">
                <a:solidFill>
                  <a:srgbClr val="1F2933"/>
                </a:solidFill>
                <a:latin typeface="Arial" pitchFamily="34" charset="0"/>
                <a:ea typeface="Arial" pitchFamily="34" charset="-122"/>
                <a:cs typeface="Arial" pitchFamily="34" charset="-120"/>
              </a:rPr>
              <a:t>هل ذكرت أي </a:t>
            </a:r>
            <a:r>
              <a:rPr lang="ar-OM" sz="1900" b="1" dirty="0">
                <a:solidFill>
                  <a:srgbClr val="1F2933"/>
                </a:solidFill>
                <a:latin typeface="Arial" pitchFamily="34" charset="0"/>
                <a:ea typeface="Arial" pitchFamily="34" charset="-122"/>
                <a:cs typeface="Arial" pitchFamily="34" charset="-120"/>
              </a:rPr>
              <a:t>استخدام للذكاء الاصطناعي (</a:t>
            </a:r>
            <a:r>
              <a:rPr lang="en-AE" sz="1900" b="1" dirty="0">
                <a:solidFill>
                  <a:srgbClr val="1F2933"/>
                </a:solidFill>
                <a:latin typeface="Arial" pitchFamily="34" charset="0"/>
                <a:ea typeface="Arial" pitchFamily="34" charset="-122"/>
                <a:cs typeface="Arial" pitchFamily="34" charset="-120"/>
              </a:rPr>
              <a:t> (</a:t>
            </a:r>
            <a:r>
              <a:rPr lang="en-US" sz="1900" b="1" dirty="0">
                <a:solidFill>
                  <a:srgbClr val="1F2933"/>
                </a:solidFill>
                <a:latin typeface="Arial" pitchFamily="34" charset="0"/>
                <a:ea typeface="Arial" pitchFamily="34" charset="-122"/>
                <a:cs typeface="Arial" pitchFamily="34" charset="-120"/>
              </a:rPr>
              <a:t>A</a:t>
            </a:r>
            <a:r>
              <a:rPr lang="en-US" sz="1900" dirty="0">
                <a:solidFill>
                  <a:srgbClr val="1F2933"/>
                </a:solidFill>
                <a:latin typeface="Arial" pitchFamily="34" charset="0"/>
                <a:ea typeface="Arial" pitchFamily="34" charset="-122"/>
                <a:cs typeface="Arial" pitchFamily="34" charset="-120"/>
              </a:rPr>
              <a:t>I</a:t>
            </a:r>
            <a:r>
              <a:rPr lang="ar-OM" sz="1900" dirty="0">
                <a:solidFill>
                  <a:srgbClr val="1F2933"/>
                </a:solidFill>
                <a:latin typeface="Arial" pitchFamily="34" charset="0"/>
                <a:ea typeface="Arial" pitchFamily="34" charset="-122"/>
                <a:cs typeface="Arial" pitchFamily="34" charset="-120"/>
              </a:rPr>
              <a:t>وتحققت من جميع مخرجاته؟</a:t>
            </a:r>
          </a:p>
          <a:p>
            <a:pPr marL="342900" indent="-342900" algn="just" rtl="1">
              <a:lnSpc>
                <a:spcPct val="200000"/>
              </a:lnSpc>
              <a:buFont typeface="Wingdings" panose="05000000000000000000" pitchFamily="2" charset="2"/>
              <a:buChar char="ü"/>
            </a:pPr>
            <a:r>
              <a:rPr lang="ar-OM" sz="1900" dirty="0">
                <a:solidFill>
                  <a:srgbClr val="1F2933"/>
                </a:solidFill>
                <a:latin typeface="Arial" pitchFamily="34" charset="0"/>
                <a:ea typeface="Arial" pitchFamily="34" charset="-122"/>
                <a:cs typeface="Arial" pitchFamily="34" charset="-120"/>
              </a:rPr>
              <a:t>هل اختتمت باقتراح تحسين أو اتجاه واضح لبحث مستقبلي؟</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554480" y="2103120"/>
            <a:ext cx="9052560" cy="685800"/>
          </a:xfrm>
          <a:prstGeom prst="rect">
            <a:avLst/>
          </a:prstGeom>
          <a:noFill/>
          <a:ln/>
        </p:spPr>
        <p:txBody>
          <a:bodyPr wrap="square" lIns="0" tIns="0" rIns="0" bIns="0" rtlCol="0" anchor="ctr">
            <a:normAutofit/>
          </a:bodyPr>
          <a:lstStyle/>
          <a:p>
            <a:pPr marL="0" indent="0" algn="ctr" rtl="1">
              <a:buNone/>
            </a:pPr>
            <a:r>
              <a:rPr lang="en-US" sz="3400" b="1" dirty="0">
                <a:solidFill>
                  <a:srgbClr val="0070C0"/>
                </a:solidFill>
                <a:latin typeface="Arial" pitchFamily="34" charset="0"/>
                <a:ea typeface="Arial" pitchFamily="34" charset="-122"/>
                <a:cs typeface="Arial" pitchFamily="34" charset="-120"/>
              </a:rPr>
              <a:t>أساسيات البحث العلمي</a:t>
            </a:r>
            <a:endParaRPr lang="en-US" sz="3400" dirty="0"/>
          </a:p>
        </p:txBody>
      </p:sp>
      <p:sp>
        <p:nvSpPr>
          <p:cNvPr id="4" name="Text 1"/>
          <p:cNvSpPr/>
          <p:nvPr/>
        </p:nvSpPr>
        <p:spPr>
          <a:xfrm>
            <a:off x="1828800" y="2880360"/>
            <a:ext cx="8503920" cy="457200"/>
          </a:xfrm>
          <a:prstGeom prst="rect">
            <a:avLst/>
          </a:prstGeom>
          <a:noFill/>
          <a:ln/>
        </p:spPr>
        <p:txBody>
          <a:bodyPr wrap="square" lIns="0" tIns="0" rIns="0" bIns="0" rtlCol="0" anchor="ctr">
            <a:normAutofit/>
          </a:bodyPr>
          <a:lstStyle/>
          <a:p>
            <a:pPr marL="0" indent="0" algn="ctr" rtl="1">
              <a:buNone/>
            </a:pPr>
            <a:r>
              <a:rPr lang="en-US" sz="1700" b="1" dirty="0">
                <a:solidFill>
                  <a:srgbClr val="606060"/>
                </a:solidFill>
                <a:latin typeface="Arial" pitchFamily="34" charset="0"/>
                <a:ea typeface="Arial" pitchFamily="34" charset="-122"/>
                <a:cs typeface="Arial" pitchFamily="34" charset="-120"/>
              </a:rPr>
              <a:t>المفهوم، الخصائص، الدوافع، وصفات الباحث العلمي</a:t>
            </a:r>
            <a:endParaRPr lang="en-US" sz="1700" b="1"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290874"/>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مفهوم البحث العلمي</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150000"/>
              </a:lnSpc>
              <a:buNone/>
            </a:pPr>
            <a:r>
              <a:rPr lang="en-US" sz="1900" dirty="0">
                <a:solidFill>
                  <a:srgbClr val="1F1F1F"/>
                </a:solidFill>
                <a:latin typeface="Arial" pitchFamily="34" charset="0"/>
                <a:ea typeface="Arial" pitchFamily="34" charset="-122"/>
                <a:cs typeface="Arial" pitchFamily="34" charset="-120"/>
              </a:rPr>
              <a:t>• البحث العلمي وسيلة منظمة لدراسة مشكلة محددة من خلال التقصي الدقيق للشواهد والأدلة القابلة للتحقق.</a:t>
            </a:r>
            <a:endParaRPr lang="en-US" sz="1900" dirty="0"/>
          </a:p>
          <a:p>
            <a:pPr marL="0" indent="0" algn="r" rtl="1">
              <a:lnSpc>
                <a:spcPct val="150000"/>
              </a:lnSpc>
              <a:buNone/>
            </a:pPr>
            <a:r>
              <a:rPr lang="en-US" sz="1900" dirty="0">
                <a:solidFill>
                  <a:srgbClr val="1F1F1F"/>
                </a:solidFill>
                <a:latin typeface="Arial" pitchFamily="34" charset="0"/>
                <a:ea typeface="Arial" pitchFamily="34" charset="-122"/>
                <a:cs typeface="Arial" pitchFamily="34" charset="-120"/>
              </a:rPr>
              <a:t>• هو فحص أو استقصاء منظم لاكتشاف معلومات أو علاقات جديدة وتنمية المعرفة الحالية والتحقق منها.</a:t>
            </a:r>
            <a:endParaRPr lang="en-US" sz="1900" dirty="0"/>
          </a:p>
          <a:p>
            <a:pPr marL="0" indent="0" algn="r" rtl="1">
              <a:lnSpc>
                <a:spcPct val="150000"/>
              </a:lnSpc>
              <a:buNone/>
            </a:pPr>
            <a:r>
              <a:rPr lang="en-US" sz="1900" dirty="0">
                <a:solidFill>
                  <a:srgbClr val="1F1F1F"/>
                </a:solidFill>
                <a:latin typeface="Arial" pitchFamily="34" charset="0"/>
                <a:ea typeface="Arial" pitchFamily="34" charset="-122"/>
                <a:cs typeface="Arial" pitchFamily="34" charset="-120"/>
              </a:rPr>
              <a:t>• في مستوى الدكتوراه، لا يقتصر البحث على إيجاد معلومات جديدة، بل يختبر المعرفة القائمة ويكشف حدودها.</a:t>
            </a:r>
            <a:endParaRPr lang="en-US" sz="1900" dirty="0"/>
          </a:p>
          <a:p>
            <a:pPr marL="0" indent="0" algn="r" rtl="1">
              <a:lnSpc>
                <a:spcPct val="150000"/>
              </a:lnSpc>
              <a:buNone/>
            </a:pPr>
            <a:r>
              <a:rPr lang="en-US" sz="1900" dirty="0">
                <a:solidFill>
                  <a:srgbClr val="1F1F1F"/>
                </a:solidFill>
                <a:latin typeface="Arial" pitchFamily="34" charset="0"/>
                <a:ea typeface="Arial" pitchFamily="34" charset="-122"/>
                <a:cs typeface="Arial" pitchFamily="34" charset="-120"/>
              </a:rPr>
              <a:t>• يبحث الباحث عن تفسيرات قابلة للاختبار لا مجرد وصف عام </a:t>
            </a:r>
            <a:r>
              <a:rPr lang="en-US" sz="1900" dirty="0" err="1">
                <a:solidFill>
                  <a:srgbClr val="1F1F1F"/>
                </a:solidFill>
                <a:latin typeface="Arial" pitchFamily="34" charset="0"/>
                <a:ea typeface="Arial" pitchFamily="34" charset="-122"/>
                <a:cs typeface="Arial" pitchFamily="34" charset="-120"/>
              </a:rPr>
              <a:t>للظاهرة</a:t>
            </a:r>
            <a:r>
              <a:rPr lang="en-US" sz="1900" dirty="0">
                <a:solidFill>
                  <a:srgbClr val="1F1F1F"/>
                </a:solidFill>
                <a:latin typeface="Arial" pitchFamily="34" charset="0"/>
                <a:ea typeface="Arial" pitchFamily="34" charset="-122"/>
                <a:cs typeface="Arial" pitchFamily="34" charset="-120"/>
              </a:rPr>
              <a:t>.</a:t>
            </a:r>
          </a:p>
          <a:p>
            <a:pPr algn="r" rtl="1">
              <a:lnSpc>
                <a:spcPct val="200000"/>
              </a:lnSpc>
            </a:pP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يبدأ</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البحث</a:t>
            </a:r>
            <a:r>
              <a:rPr lang="en-US" sz="1900" dirty="0">
                <a:solidFill>
                  <a:srgbClr val="1F1F1F"/>
                </a:solidFill>
                <a:latin typeface="Arial" pitchFamily="34" charset="0"/>
                <a:ea typeface="Arial" pitchFamily="34" charset="-122"/>
                <a:cs typeface="Arial" pitchFamily="34" charset="-120"/>
              </a:rPr>
              <a:t> من </a:t>
            </a:r>
            <a:r>
              <a:rPr lang="en-US" sz="1900" dirty="0" err="1">
                <a:solidFill>
                  <a:srgbClr val="1F1F1F"/>
                </a:solidFill>
                <a:latin typeface="Arial" pitchFamily="34" charset="0"/>
                <a:ea typeface="Arial" pitchFamily="34" charset="-122"/>
                <a:cs typeface="Arial" pitchFamily="34" charset="-120"/>
              </a:rPr>
              <a:t>مشكلة</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واضحة</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ثم</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ينتقل</a:t>
            </a:r>
            <a:r>
              <a:rPr lang="en-US" sz="1900" dirty="0">
                <a:solidFill>
                  <a:srgbClr val="1F1F1F"/>
                </a:solidFill>
                <a:latin typeface="Arial" pitchFamily="34" charset="0"/>
                <a:ea typeface="Arial" pitchFamily="34" charset="-122"/>
                <a:cs typeface="Arial" pitchFamily="34" charset="-120"/>
              </a:rPr>
              <a:t> إلى </a:t>
            </a:r>
            <a:r>
              <a:rPr lang="en-US" sz="1900" dirty="0" err="1">
                <a:solidFill>
                  <a:srgbClr val="1F1F1F"/>
                </a:solidFill>
                <a:latin typeface="Arial" pitchFamily="34" charset="0"/>
                <a:ea typeface="Arial" pitchFamily="34" charset="-122"/>
                <a:cs typeface="Arial" pitchFamily="34" charset="-120"/>
              </a:rPr>
              <a:t>سؤال</a:t>
            </a:r>
            <a:r>
              <a:rPr lang="en-US" sz="1900" dirty="0">
                <a:solidFill>
                  <a:srgbClr val="1F1F1F"/>
                </a:solidFill>
                <a:latin typeface="Arial" pitchFamily="34" charset="0"/>
                <a:ea typeface="Arial" pitchFamily="34" charset="-122"/>
                <a:cs typeface="Arial" pitchFamily="34" charset="-120"/>
              </a:rPr>
              <a:t> أو </a:t>
            </a:r>
            <a:r>
              <a:rPr lang="en-US" sz="1900" dirty="0" err="1">
                <a:solidFill>
                  <a:srgbClr val="1F1F1F"/>
                </a:solidFill>
                <a:latin typeface="Arial" pitchFamily="34" charset="0"/>
                <a:ea typeface="Arial" pitchFamily="34" charset="-122"/>
                <a:cs typeface="Arial" pitchFamily="34" charset="-120"/>
              </a:rPr>
              <a:t>فرضيات</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قابلة</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للدراسة</a:t>
            </a:r>
            <a:r>
              <a:rPr lang="en-US" sz="1900" dirty="0">
                <a:solidFill>
                  <a:srgbClr val="1F1F1F"/>
                </a:solidFill>
                <a:latin typeface="Arial" pitchFamily="34" charset="0"/>
                <a:ea typeface="Arial" pitchFamily="34" charset="-122"/>
                <a:cs typeface="Arial" pitchFamily="34" charset="-120"/>
              </a:rPr>
              <a:t>.</a:t>
            </a:r>
            <a:endParaRPr lang="en-US" sz="1900" dirty="0"/>
          </a:p>
          <a:p>
            <a:pPr algn="r" rtl="1">
              <a:lnSpc>
                <a:spcPct val="200000"/>
              </a:lnSpc>
            </a:pP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توجه</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المشكلة</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اختيار</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المنهج</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المجتمع</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العينة</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الأداة</a:t>
            </a:r>
            <a:r>
              <a:rPr lang="en-US" sz="1900" dirty="0">
                <a:solidFill>
                  <a:srgbClr val="1F1F1F"/>
                </a:solidFill>
                <a:latin typeface="Arial" pitchFamily="34" charset="0"/>
                <a:ea typeface="Arial" pitchFamily="34" charset="-122"/>
                <a:cs typeface="Arial" pitchFamily="34" charset="-120"/>
              </a:rPr>
              <a:t>، والتحليل.</a:t>
            </a:r>
            <a:endParaRPr lang="en-US" sz="1900" dirty="0"/>
          </a:p>
          <a:p>
            <a:pPr algn="r" rtl="1">
              <a:lnSpc>
                <a:spcPct val="200000"/>
              </a:lnSpc>
            </a:pP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تتطلب</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جودة</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البحث</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اتساقاً</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داخلياً</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بين</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المشكلة</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الإطار</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النظري</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المنهج</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والنتائج</a:t>
            </a:r>
            <a:r>
              <a:rPr lang="en-US" sz="1900" dirty="0">
                <a:solidFill>
                  <a:srgbClr val="1F1F1F"/>
                </a:solidFill>
                <a:latin typeface="Arial" pitchFamily="34" charset="0"/>
                <a:ea typeface="Arial" pitchFamily="34" charset="-122"/>
                <a:cs typeface="Arial" pitchFamily="34" charset="-120"/>
              </a:rPr>
              <a:t>.</a:t>
            </a:r>
            <a:endParaRPr lang="en-US" sz="1900" dirty="0"/>
          </a:p>
          <a:p>
            <a:pPr algn="r" rtl="1">
              <a:lnSpc>
                <a:spcPct val="200000"/>
              </a:lnSpc>
            </a:pPr>
            <a:r>
              <a:rPr lang="en-US" sz="1900" dirty="0">
                <a:solidFill>
                  <a:srgbClr val="1F1F1F"/>
                </a:solidFill>
                <a:latin typeface="Arial" pitchFamily="34" charset="0"/>
                <a:ea typeface="Arial" pitchFamily="34" charset="-122"/>
                <a:cs typeface="Arial" pitchFamily="34" charset="-120"/>
              </a:rPr>
              <a:t>• كل </a:t>
            </a:r>
            <a:r>
              <a:rPr lang="en-US" sz="1900" dirty="0" err="1">
                <a:solidFill>
                  <a:srgbClr val="1F1F1F"/>
                </a:solidFill>
                <a:latin typeface="Arial" pitchFamily="34" charset="0"/>
                <a:ea typeface="Arial" pitchFamily="34" charset="-122"/>
                <a:cs typeface="Arial" pitchFamily="34" charset="-120"/>
              </a:rPr>
              <a:t>قرار</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بحثي</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يجب</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أن</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يكون</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مبرراً</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علمياً</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ومرتبطاً</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بسؤال</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البحث</a:t>
            </a:r>
            <a:r>
              <a:rPr lang="en-US" sz="1900" dirty="0">
                <a:solidFill>
                  <a:srgbClr val="1F1F1F"/>
                </a:solidFill>
                <a:latin typeface="Arial" pitchFamily="34" charset="0"/>
                <a:ea typeface="Arial" pitchFamily="34" charset="-122"/>
                <a:cs typeface="Arial" pitchFamily="34" charset="-120"/>
              </a:rPr>
              <a:t>.</a:t>
            </a:r>
            <a:endParaRPr lang="en-US" sz="1900" dirty="0"/>
          </a:p>
          <a:p>
            <a:pPr marL="0" indent="0" algn="r" rtl="1">
              <a:lnSpc>
                <a:spcPct val="150000"/>
              </a:lnSpc>
              <a:buNone/>
            </a:pPr>
            <a:endParaRPr lang="en-US" sz="19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417320" y="1300111"/>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ما الذي توضحه تعريفات البحث العلمي؟</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وجود مشكلة معينة تدفع الباحث إلى دراستها بشكل منظم.</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اتباع منهج علمي لا يعتمد على الانطباع أو الرأي غير المدعوم.</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زيادة المعرفة وتوسيع دائرة الفهم حول الظاهرة.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اختبار المعرفة والعلاقات قبل نشر النتائج أو تعميمها.</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إمكانية تطبيق مبادئ البحث العلمي في جميع ميادين المعرفة مع اختلاف الأدوات.</a:t>
            </a:r>
            <a:endParaRPr lang="en-US" sz="17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417320" y="1309347"/>
            <a:ext cx="8869680" cy="502920"/>
          </a:xfrm>
          <a:prstGeom prst="rect">
            <a:avLst/>
          </a:prstGeom>
          <a:noFill/>
          <a:ln/>
        </p:spPr>
        <p:txBody>
          <a:bodyPr wrap="square" lIns="254" tIns="254" rIns="254" bIns="254" rtlCol="0" anchor="ctr">
            <a:normAutofit/>
          </a:bodyPr>
          <a:lstStyle/>
          <a:p>
            <a:pPr marL="0" indent="0" algn="ctr" rtl="1">
              <a:buNone/>
            </a:pPr>
            <a:r>
              <a:rPr lang="en-US" sz="2400" b="1" dirty="0">
                <a:solidFill>
                  <a:srgbClr val="0070C0"/>
                </a:solidFill>
                <a:latin typeface="Arial" pitchFamily="34" charset="0"/>
                <a:ea typeface="Arial" pitchFamily="34" charset="-122"/>
                <a:cs typeface="Arial" pitchFamily="34" charset="-120"/>
              </a:rPr>
              <a:t>خصائص البحث العلمي: الصرامة والاختبار</a:t>
            </a:r>
            <a:endParaRPr lang="en-US" sz="24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lnSpcReduction="10000"/>
          </a:bodyPr>
          <a:lstStyle/>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a:t>
            </a:r>
            <a:r>
              <a:rPr lang="en-US" sz="1900" b="1" dirty="0">
                <a:solidFill>
                  <a:srgbClr val="1F1F1F"/>
                </a:solidFill>
                <a:latin typeface="Arial" pitchFamily="34" charset="0"/>
                <a:ea typeface="Arial" pitchFamily="34" charset="-122"/>
                <a:cs typeface="Arial" pitchFamily="34" charset="-120"/>
              </a:rPr>
              <a:t>الموضوعية</a:t>
            </a:r>
            <a:r>
              <a:rPr lang="en-US" sz="1900" dirty="0">
                <a:solidFill>
                  <a:srgbClr val="1F1F1F"/>
                </a:solidFill>
                <a:latin typeface="Arial" pitchFamily="34" charset="0"/>
                <a:ea typeface="Arial" pitchFamily="34" charset="-122"/>
                <a:cs typeface="Arial" pitchFamily="34" charset="-120"/>
              </a:rPr>
              <a:t>: البعد عن التحيز وإسناد الأحكام إلى الأدلة لا الآراء الشخصية.</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a:t>
            </a:r>
            <a:r>
              <a:rPr lang="en-US" sz="1900" b="1" dirty="0">
                <a:solidFill>
                  <a:srgbClr val="1F1F1F"/>
                </a:solidFill>
                <a:latin typeface="Arial" pitchFamily="34" charset="0"/>
                <a:ea typeface="Arial" pitchFamily="34" charset="-122"/>
                <a:cs typeface="Arial" pitchFamily="34" charset="-120"/>
              </a:rPr>
              <a:t>القدرة الاختبارية</a:t>
            </a:r>
            <a:r>
              <a:rPr lang="en-US" sz="1900" dirty="0">
                <a:solidFill>
                  <a:srgbClr val="1F1F1F"/>
                </a:solidFill>
                <a:latin typeface="Arial" pitchFamily="34" charset="0"/>
                <a:ea typeface="Arial" pitchFamily="34" charset="-122"/>
                <a:cs typeface="Arial" pitchFamily="34" charset="-120"/>
              </a:rPr>
              <a:t>: تحويل الظاهرة إلى متغيرات أو مؤشرات قابلة للقياس أو الملاحظة.</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a:t>
            </a:r>
            <a:r>
              <a:rPr lang="en-US" sz="1900" b="1" dirty="0">
                <a:solidFill>
                  <a:srgbClr val="1F1F1F"/>
                </a:solidFill>
                <a:latin typeface="Arial" pitchFamily="34" charset="0"/>
                <a:ea typeface="Arial" pitchFamily="34" charset="-122"/>
                <a:cs typeface="Arial" pitchFamily="34" charset="-120"/>
              </a:rPr>
              <a:t>إمكانية التكرار والتعميم</a:t>
            </a:r>
            <a:r>
              <a:rPr lang="en-US" sz="1900" dirty="0">
                <a:solidFill>
                  <a:srgbClr val="1F1F1F"/>
                </a:solidFill>
                <a:latin typeface="Arial" pitchFamily="34" charset="0"/>
                <a:ea typeface="Arial" pitchFamily="34" charset="-122"/>
                <a:cs typeface="Arial" pitchFamily="34" charset="-120"/>
              </a:rPr>
              <a:t>: وصف الإجراءات بوضوح وتحديد حدود تطبيق النتائج.</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a:t>
            </a:r>
            <a:r>
              <a:rPr lang="en-US" sz="1900" b="1" dirty="0">
                <a:solidFill>
                  <a:srgbClr val="1F1F1F"/>
                </a:solidFill>
                <a:latin typeface="Arial" pitchFamily="34" charset="0"/>
                <a:ea typeface="Arial" pitchFamily="34" charset="-122"/>
                <a:cs typeface="Arial" pitchFamily="34" charset="-120"/>
              </a:rPr>
              <a:t>التبسيط والاختصار</a:t>
            </a:r>
            <a:r>
              <a:rPr lang="en-US" sz="1900" dirty="0">
                <a:solidFill>
                  <a:srgbClr val="1F1F1F"/>
                </a:solidFill>
                <a:latin typeface="Arial" pitchFamily="34" charset="0"/>
                <a:ea typeface="Arial" pitchFamily="34" charset="-122"/>
                <a:cs typeface="Arial" pitchFamily="34" charset="-120"/>
              </a:rPr>
              <a:t>: بناء نموذج واضح لا يحتوي متغيرات بلا مبرر </a:t>
            </a:r>
            <a:r>
              <a:rPr lang="en-US" sz="1900" dirty="0" err="1">
                <a:solidFill>
                  <a:srgbClr val="1F1F1F"/>
                </a:solidFill>
                <a:latin typeface="Arial" pitchFamily="34" charset="0"/>
                <a:ea typeface="Arial" pitchFamily="34" charset="-122"/>
                <a:cs typeface="Arial" pitchFamily="34" charset="-120"/>
              </a:rPr>
              <a:t>نظري</a:t>
            </a:r>
            <a:r>
              <a:rPr lang="en-US" sz="1900" dirty="0">
                <a:solidFill>
                  <a:srgbClr val="1F1F1F"/>
                </a:solidFill>
                <a:latin typeface="Arial" pitchFamily="34" charset="0"/>
                <a:ea typeface="Arial" pitchFamily="34" charset="-122"/>
                <a:cs typeface="Arial" pitchFamily="34" charset="-120"/>
              </a:rPr>
              <a:t>.</a:t>
            </a:r>
          </a:p>
          <a:p>
            <a:pPr algn="r" rtl="1">
              <a:lnSpc>
                <a:spcPct val="200000"/>
              </a:lnSpc>
            </a:pPr>
            <a:r>
              <a:rPr lang="en-US" sz="1900" dirty="0">
                <a:solidFill>
                  <a:srgbClr val="1F1F1F"/>
                </a:solidFill>
                <a:latin typeface="Arial" pitchFamily="34" charset="0"/>
                <a:ea typeface="Arial" pitchFamily="34" charset="-122"/>
                <a:cs typeface="Arial" pitchFamily="34" charset="-120"/>
              </a:rPr>
              <a:t>• </a:t>
            </a:r>
            <a:r>
              <a:rPr lang="en-US" sz="1900" b="1" dirty="0" err="1">
                <a:solidFill>
                  <a:srgbClr val="1F1F1F"/>
                </a:solidFill>
                <a:latin typeface="Arial" pitchFamily="34" charset="0"/>
                <a:ea typeface="Arial" pitchFamily="34" charset="-122"/>
                <a:cs typeface="Arial" pitchFamily="34" charset="-120"/>
              </a:rPr>
              <a:t>الغاية</a:t>
            </a:r>
            <a:r>
              <a:rPr lang="en-US" sz="1900" dirty="0">
                <a:solidFill>
                  <a:srgbClr val="1F1F1F"/>
                </a:solidFill>
                <a:latin typeface="Arial" pitchFamily="34" charset="0"/>
                <a:ea typeface="Arial" pitchFamily="34" charset="-122"/>
                <a:cs typeface="Arial" pitchFamily="34" charset="-120"/>
              </a:rPr>
              <a:t> أو </a:t>
            </a:r>
            <a:r>
              <a:rPr lang="en-US" sz="1900" b="1" dirty="0">
                <a:solidFill>
                  <a:srgbClr val="1F1F1F"/>
                </a:solidFill>
                <a:latin typeface="Arial" pitchFamily="34" charset="0"/>
                <a:ea typeface="Arial" pitchFamily="34" charset="-122"/>
                <a:cs typeface="Arial" pitchFamily="34" charset="-120"/>
              </a:rPr>
              <a:t>الهدف</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أن</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يكون</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للبحث</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هدف</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واضح</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ومساهمة</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علمية</a:t>
            </a:r>
            <a:r>
              <a:rPr lang="en-US" sz="1900" dirty="0">
                <a:solidFill>
                  <a:srgbClr val="1F1F1F"/>
                </a:solidFill>
                <a:latin typeface="Arial" pitchFamily="34" charset="0"/>
                <a:ea typeface="Arial" pitchFamily="34" charset="-122"/>
                <a:cs typeface="Arial" pitchFamily="34" charset="-120"/>
              </a:rPr>
              <a:t> أو </a:t>
            </a:r>
            <a:r>
              <a:rPr lang="en-US" sz="1900" dirty="0" err="1">
                <a:solidFill>
                  <a:srgbClr val="1F1F1F"/>
                </a:solidFill>
                <a:latin typeface="Arial" pitchFamily="34" charset="0"/>
                <a:ea typeface="Arial" pitchFamily="34" charset="-122"/>
                <a:cs typeface="Arial" pitchFamily="34" charset="-120"/>
              </a:rPr>
              <a:t>تطبيقية</a:t>
            </a:r>
            <a:r>
              <a:rPr lang="en-US" sz="1900" dirty="0">
                <a:solidFill>
                  <a:srgbClr val="1F1F1F"/>
                </a:solidFill>
                <a:latin typeface="Arial" pitchFamily="34" charset="0"/>
                <a:ea typeface="Arial" pitchFamily="34" charset="-122"/>
                <a:cs typeface="Arial" pitchFamily="34" charset="-120"/>
              </a:rPr>
              <a:t>.</a:t>
            </a:r>
            <a:endParaRPr lang="en-US" sz="1900" dirty="0"/>
          </a:p>
          <a:p>
            <a:pPr algn="r" rtl="1">
              <a:lnSpc>
                <a:spcPct val="200000"/>
              </a:lnSpc>
            </a:pPr>
            <a:r>
              <a:rPr lang="en-US" sz="1900" dirty="0">
                <a:solidFill>
                  <a:srgbClr val="1F1F1F"/>
                </a:solidFill>
                <a:latin typeface="Arial" pitchFamily="34" charset="0"/>
                <a:ea typeface="Arial" pitchFamily="34" charset="-122"/>
                <a:cs typeface="Arial" pitchFamily="34" charset="-120"/>
              </a:rPr>
              <a:t>• </a:t>
            </a:r>
            <a:r>
              <a:rPr lang="en-US" sz="1900" b="1" dirty="0" err="1">
                <a:solidFill>
                  <a:srgbClr val="1F1F1F"/>
                </a:solidFill>
                <a:latin typeface="Arial" pitchFamily="34" charset="0"/>
                <a:ea typeface="Arial" pitchFamily="34" charset="-122"/>
                <a:cs typeface="Arial" pitchFamily="34" charset="-120"/>
              </a:rPr>
              <a:t>المرونة</a:t>
            </a:r>
            <a:r>
              <a:rPr lang="en-US" sz="1900" dirty="0">
                <a:solidFill>
                  <a:srgbClr val="1F1F1F"/>
                </a:solidFill>
                <a:latin typeface="Arial" pitchFamily="34" charset="0"/>
                <a:ea typeface="Arial" pitchFamily="34" charset="-122"/>
                <a:cs typeface="Arial" pitchFamily="34" charset="-120"/>
              </a:rPr>
              <a:t>: تعديل </a:t>
            </a:r>
            <a:r>
              <a:rPr lang="en-US" sz="1900" dirty="0" err="1">
                <a:solidFill>
                  <a:srgbClr val="1F1F1F"/>
                </a:solidFill>
                <a:latin typeface="Arial" pitchFamily="34" charset="0"/>
                <a:ea typeface="Arial" pitchFamily="34" charset="-122"/>
                <a:cs typeface="Arial" pitchFamily="34" charset="-120"/>
              </a:rPr>
              <a:t>التصميم</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عند</a:t>
            </a:r>
            <a:r>
              <a:rPr lang="en-US" sz="1900" dirty="0">
                <a:solidFill>
                  <a:srgbClr val="1F1F1F"/>
                </a:solidFill>
                <a:latin typeface="Arial" pitchFamily="34" charset="0"/>
                <a:ea typeface="Arial" pitchFamily="34" charset="-122"/>
                <a:cs typeface="Arial" pitchFamily="34" charset="-120"/>
              </a:rPr>
              <a:t> الحاجة </a:t>
            </a:r>
            <a:r>
              <a:rPr lang="en-US" sz="1900" dirty="0" err="1">
                <a:solidFill>
                  <a:srgbClr val="1F1F1F"/>
                </a:solidFill>
                <a:latin typeface="Arial" pitchFamily="34" charset="0"/>
                <a:ea typeface="Arial" pitchFamily="34" charset="-122"/>
                <a:cs typeface="Arial" pitchFamily="34" charset="-120"/>
              </a:rPr>
              <a:t>بشرط</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التوثيق</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والتبرير</a:t>
            </a:r>
            <a:r>
              <a:rPr lang="en-US" sz="1900" dirty="0">
                <a:solidFill>
                  <a:srgbClr val="1F1F1F"/>
                </a:solidFill>
                <a:latin typeface="Arial" pitchFamily="34" charset="0"/>
                <a:ea typeface="Arial" pitchFamily="34" charset="-122"/>
                <a:cs typeface="Arial" pitchFamily="34" charset="-120"/>
              </a:rPr>
              <a:t>.</a:t>
            </a:r>
            <a:endParaRPr lang="en-US" sz="1900" dirty="0"/>
          </a:p>
          <a:p>
            <a:pPr algn="r" rtl="1">
              <a:lnSpc>
                <a:spcPct val="200000"/>
              </a:lnSpc>
            </a:pPr>
            <a:r>
              <a:rPr lang="en-US" sz="1900" dirty="0">
                <a:solidFill>
                  <a:srgbClr val="1F1F1F"/>
                </a:solidFill>
                <a:latin typeface="Arial" pitchFamily="34" charset="0"/>
                <a:ea typeface="Arial" pitchFamily="34" charset="-122"/>
                <a:cs typeface="Arial" pitchFamily="34" charset="-120"/>
              </a:rPr>
              <a:t>• </a:t>
            </a:r>
            <a:r>
              <a:rPr lang="en-US" sz="1900" b="1" dirty="0" err="1">
                <a:solidFill>
                  <a:srgbClr val="1F1F1F"/>
                </a:solidFill>
                <a:latin typeface="Arial" pitchFamily="34" charset="0"/>
                <a:ea typeface="Arial" pitchFamily="34" charset="-122"/>
                <a:cs typeface="Arial" pitchFamily="34" charset="-120"/>
              </a:rPr>
              <a:t>التراكمية</a:t>
            </a:r>
            <a:r>
              <a:rPr lang="en-US" sz="1900" dirty="0">
                <a:solidFill>
                  <a:srgbClr val="1F1F1F"/>
                </a:solidFill>
                <a:latin typeface="Arial" pitchFamily="34" charset="0"/>
                <a:ea typeface="Arial" pitchFamily="34" charset="-122"/>
                <a:cs typeface="Arial" pitchFamily="34" charset="-120"/>
              </a:rPr>
              <a:t>: بناء </a:t>
            </a:r>
            <a:r>
              <a:rPr lang="en-US" sz="1900" dirty="0" err="1">
                <a:solidFill>
                  <a:srgbClr val="1F1F1F"/>
                </a:solidFill>
                <a:latin typeface="Arial" pitchFamily="34" charset="0"/>
                <a:ea typeface="Arial" pitchFamily="34" charset="-122"/>
                <a:cs typeface="Arial" pitchFamily="34" charset="-120"/>
              </a:rPr>
              <a:t>الدراسة</a:t>
            </a:r>
            <a:r>
              <a:rPr lang="en-US" sz="1900" dirty="0">
                <a:solidFill>
                  <a:srgbClr val="1F1F1F"/>
                </a:solidFill>
                <a:latin typeface="Arial" pitchFamily="34" charset="0"/>
                <a:ea typeface="Arial" pitchFamily="34" charset="-122"/>
                <a:cs typeface="Arial" pitchFamily="34" charset="-120"/>
              </a:rPr>
              <a:t> على </a:t>
            </a:r>
            <a:r>
              <a:rPr lang="en-US" sz="1900" dirty="0" err="1">
                <a:solidFill>
                  <a:srgbClr val="1F1F1F"/>
                </a:solidFill>
                <a:latin typeface="Arial" pitchFamily="34" charset="0"/>
                <a:ea typeface="Arial" pitchFamily="34" charset="-122"/>
                <a:cs typeface="Arial" pitchFamily="34" charset="-120"/>
              </a:rPr>
              <a:t>الأدبيات</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السابقة</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وتحديد</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موقع</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المساهمة</a:t>
            </a:r>
            <a:r>
              <a:rPr lang="en-US" sz="1900" dirty="0">
                <a:solidFill>
                  <a:srgbClr val="1F1F1F"/>
                </a:solidFill>
                <a:latin typeface="Arial" pitchFamily="34" charset="0"/>
                <a:ea typeface="Arial" pitchFamily="34" charset="-122"/>
                <a:cs typeface="Arial" pitchFamily="34" charset="-120"/>
              </a:rPr>
              <a:t> الجديدة.</a:t>
            </a:r>
            <a:endParaRPr lang="en-US" sz="1900" dirty="0"/>
          </a:p>
          <a:p>
            <a:pPr algn="r" rtl="1">
              <a:lnSpc>
                <a:spcPct val="200000"/>
              </a:lnSpc>
            </a:pPr>
            <a:r>
              <a:rPr lang="en-US" sz="1900" dirty="0">
                <a:solidFill>
                  <a:srgbClr val="1F1F1F"/>
                </a:solidFill>
                <a:latin typeface="Arial" pitchFamily="34" charset="0"/>
                <a:ea typeface="Arial" pitchFamily="34" charset="-122"/>
                <a:cs typeface="Arial" pitchFamily="34" charset="-120"/>
              </a:rPr>
              <a:t>• </a:t>
            </a:r>
            <a:r>
              <a:rPr lang="en-US" sz="1900" b="1" dirty="0" err="1">
                <a:solidFill>
                  <a:srgbClr val="1F1F1F"/>
                </a:solidFill>
                <a:latin typeface="Arial" pitchFamily="34" charset="0"/>
                <a:ea typeface="Arial" pitchFamily="34" charset="-122"/>
                <a:cs typeface="Arial" pitchFamily="34" charset="-120"/>
              </a:rPr>
              <a:t>التنظيم</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اتباع</a:t>
            </a:r>
            <a:r>
              <a:rPr lang="en-US" sz="1900" dirty="0">
                <a:solidFill>
                  <a:srgbClr val="1F1F1F"/>
                </a:solidFill>
                <a:latin typeface="Arial" pitchFamily="34" charset="0"/>
                <a:ea typeface="Arial" pitchFamily="34" charset="-122"/>
                <a:cs typeface="Arial" pitchFamily="34" charset="-120"/>
              </a:rPr>
              <a:t> خطوات </a:t>
            </a:r>
            <a:r>
              <a:rPr lang="en-US" sz="1900" dirty="0" err="1">
                <a:solidFill>
                  <a:srgbClr val="1F1F1F"/>
                </a:solidFill>
                <a:latin typeface="Arial" pitchFamily="34" charset="0"/>
                <a:ea typeface="Arial" pitchFamily="34" charset="-122"/>
                <a:cs typeface="Arial" pitchFamily="34" charset="-120"/>
              </a:rPr>
              <a:t>منهجية</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واضحة</a:t>
            </a:r>
            <a:r>
              <a:rPr lang="en-US" sz="1900" dirty="0">
                <a:solidFill>
                  <a:srgbClr val="1F1F1F"/>
                </a:solidFill>
                <a:latin typeface="Arial" pitchFamily="34" charset="0"/>
                <a:ea typeface="Arial" pitchFamily="34" charset="-122"/>
                <a:cs typeface="Arial" pitchFamily="34" charset="-120"/>
              </a:rPr>
              <a:t> من </a:t>
            </a:r>
            <a:r>
              <a:rPr lang="en-US" sz="1900" dirty="0" err="1">
                <a:solidFill>
                  <a:srgbClr val="1F1F1F"/>
                </a:solidFill>
                <a:latin typeface="Arial" pitchFamily="34" charset="0"/>
                <a:ea typeface="Arial" pitchFamily="34" charset="-122"/>
                <a:cs typeface="Arial" pitchFamily="34" charset="-120"/>
              </a:rPr>
              <a:t>المشكلة</a:t>
            </a:r>
            <a:r>
              <a:rPr lang="en-US" sz="1900" dirty="0">
                <a:solidFill>
                  <a:srgbClr val="1F1F1F"/>
                </a:solidFill>
                <a:latin typeface="Arial" pitchFamily="34" charset="0"/>
                <a:ea typeface="Arial" pitchFamily="34" charset="-122"/>
                <a:cs typeface="Arial" pitchFamily="34" charset="-120"/>
              </a:rPr>
              <a:t> إلى </a:t>
            </a:r>
            <a:r>
              <a:rPr lang="en-US" sz="1900" dirty="0" err="1">
                <a:solidFill>
                  <a:srgbClr val="1F1F1F"/>
                </a:solidFill>
                <a:latin typeface="Arial" pitchFamily="34" charset="0"/>
                <a:ea typeface="Arial" pitchFamily="34" charset="-122"/>
                <a:cs typeface="Arial" pitchFamily="34" charset="-120"/>
              </a:rPr>
              <a:t>النتائج</a:t>
            </a:r>
            <a:r>
              <a:rPr lang="en-US" sz="1900" dirty="0">
                <a:solidFill>
                  <a:srgbClr val="1F1F1F"/>
                </a:solidFill>
                <a:latin typeface="Arial" pitchFamily="34" charset="0"/>
                <a:ea typeface="Arial" pitchFamily="34" charset="-122"/>
                <a:cs typeface="Arial" pitchFamily="34" charset="-120"/>
              </a:rPr>
              <a:t> </a:t>
            </a:r>
            <a:r>
              <a:rPr lang="en-US" sz="1900" dirty="0" err="1">
                <a:solidFill>
                  <a:srgbClr val="1F1F1F"/>
                </a:solidFill>
                <a:latin typeface="Arial" pitchFamily="34" charset="0"/>
                <a:ea typeface="Arial" pitchFamily="34" charset="-122"/>
                <a:cs typeface="Arial" pitchFamily="34" charset="-120"/>
              </a:rPr>
              <a:t>والتوصيات</a:t>
            </a:r>
            <a:r>
              <a:rPr lang="en-US" sz="1900" dirty="0">
                <a:solidFill>
                  <a:srgbClr val="1F1F1F"/>
                </a:solidFill>
                <a:latin typeface="Arial" pitchFamily="34" charset="0"/>
                <a:ea typeface="Arial" pitchFamily="34" charset="-122"/>
                <a:cs typeface="Arial" pitchFamily="34" charset="-120"/>
              </a:rPr>
              <a:t>.</a:t>
            </a:r>
            <a:endParaRPr lang="en-US" sz="1900" dirty="0"/>
          </a:p>
          <a:p>
            <a:pPr marL="0" indent="0" algn="r" rtl="1">
              <a:lnSpc>
                <a:spcPct val="200000"/>
              </a:lnSpc>
              <a:buNone/>
            </a:pPr>
            <a:endParaRPr lang="en-US" sz="19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318584"/>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دوافع البحث العلمي</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الرغبة في إيجاد حل لمشكلة مجتمعية أو مؤسسية.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الحصول على درجة علمية أكاديمية مثل الماجستير أو الدكتوراه.</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توجهات المؤسسة أو الأولويات البحثية في المجال.</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الشك في نتائج البحوث السابقة أو الرغبة في اختبارها بسياق جديد.</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حب التعلم وكشف حقائق جديدة وسد النقص في الإنتاج الفكري الحالي.</a:t>
            </a:r>
            <a:endParaRPr lang="en-US" sz="17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385316"/>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صفات الباحث العلمي</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fontScale="92500" lnSpcReduction="20000"/>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الاستعداد</a:t>
            </a:r>
            <a:r>
              <a:rPr lang="en-US" sz="1700" dirty="0">
                <a:solidFill>
                  <a:srgbClr val="1F1F1F"/>
                </a:solidFill>
                <a:latin typeface="Arial" pitchFamily="34" charset="0"/>
                <a:ea typeface="Arial" pitchFamily="34" charset="-122"/>
                <a:cs typeface="Arial" pitchFamily="34" charset="-120"/>
              </a:rPr>
              <a:t> والقدرة على اختيار موضوع جديد ونقد الأفكار والبرهنة عليها.</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المنهجية</a:t>
            </a:r>
            <a:r>
              <a:rPr lang="en-US" sz="1700" dirty="0">
                <a:solidFill>
                  <a:srgbClr val="1F1F1F"/>
                </a:solidFill>
                <a:latin typeface="Arial" pitchFamily="34" charset="0"/>
                <a:ea typeface="Arial" pitchFamily="34" charset="-122"/>
                <a:cs typeface="Arial" pitchFamily="34" charset="-120"/>
              </a:rPr>
              <a:t> العلمية ومعرفة قواعد المنهج المناسب لموضوع البحث.</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الفضول</a:t>
            </a:r>
            <a:r>
              <a:rPr lang="en-US" sz="1700" dirty="0">
                <a:solidFill>
                  <a:srgbClr val="1F1F1F"/>
                </a:solidFill>
                <a:latin typeface="Arial" pitchFamily="34" charset="0"/>
                <a:ea typeface="Arial" pitchFamily="34" charset="-122"/>
                <a:cs typeface="Arial" pitchFamily="34" charset="-120"/>
              </a:rPr>
              <a:t> المعرفي وتتبع المستجدات في التخصص والمجالات المرتبطة.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الأمانة</a:t>
            </a:r>
            <a:r>
              <a:rPr lang="en-US" sz="1700" dirty="0">
                <a:solidFill>
                  <a:srgbClr val="1F1F1F"/>
                </a:solidFill>
                <a:latin typeface="Arial" pitchFamily="34" charset="0"/>
                <a:ea typeface="Arial" pitchFamily="34" charset="-122"/>
                <a:cs typeface="Arial" pitchFamily="34" charset="-120"/>
              </a:rPr>
              <a:t> في النقل والتوثيق وعدم الانتحال أو تحريف أفكار الآخرين.</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الصدق</a:t>
            </a:r>
            <a:r>
              <a:rPr lang="en-US" sz="1700" dirty="0">
                <a:solidFill>
                  <a:srgbClr val="1F1F1F"/>
                </a:solidFill>
                <a:latin typeface="Arial" pitchFamily="34" charset="0"/>
                <a:ea typeface="Arial" pitchFamily="34" charset="-122"/>
                <a:cs typeface="Arial" pitchFamily="34" charset="-120"/>
              </a:rPr>
              <a:t> في عرض البيانات والنتائج والحدود حتى عندما لا تدعم </a:t>
            </a:r>
            <a:r>
              <a:rPr lang="en-US" sz="1700" dirty="0" err="1">
                <a:solidFill>
                  <a:srgbClr val="1F1F1F"/>
                </a:solidFill>
                <a:latin typeface="Arial" pitchFamily="34" charset="0"/>
                <a:ea typeface="Arial" pitchFamily="34" charset="-122"/>
                <a:cs typeface="Arial" pitchFamily="34" charset="-120"/>
              </a:rPr>
              <a:t>التوقعات</a:t>
            </a:r>
            <a:r>
              <a:rPr lang="en-US" sz="1700" dirty="0">
                <a:solidFill>
                  <a:srgbClr val="1F1F1F"/>
                </a:solidFill>
                <a:latin typeface="Arial" pitchFamily="34" charset="0"/>
                <a:ea typeface="Arial" pitchFamily="34" charset="-122"/>
                <a:cs typeface="Arial" pitchFamily="34" charset="-120"/>
              </a:rPr>
              <a:t>.</a:t>
            </a:r>
          </a:p>
          <a:p>
            <a:pPr algn="r" rtl="1">
              <a:lnSpc>
                <a:spcPct val="200000"/>
              </a:lnSpc>
            </a:pPr>
            <a:r>
              <a:rPr lang="en-US" sz="1700" dirty="0">
                <a:solidFill>
                  <a:srgbClr val="1F1F1F"/>
                </a:solidFill>
                <a:latin typeface="Arial" pitchFamily="34" charset="0"/>
                <a:ea typeface="Arial" pitchFamily="34" charset="-122"/>
                <a:cs typeface="Arial" pitchFamily="34" charset="-120"/>
              </a:rPr>
              <a:t>• </a:t>
            </a:r>
            <a:r>
              <a:rPr lang="en-US" sz="1700" b="1" dirty="0" err="1">
                <a:solidFill>
                  <a:srgbClr val="1F1F1F"/>
                </a:solidFill>
                <a:latin typeface="Arial" pitchFamily="34" charset="0"/>
                <a:ea typeface="Arial" pitchFamily="34" charset="-122"/>
                <a:cs typeface="Arial" pitchFamily="34" charset="-120"/>
              </a:rPr>
              <a:t>الصراحة</a:t>
            </a:r>
            <a:r>
              <a:rPr lang="en-US" sz="1700" b="1" dirty="0">
                <a:solidFill>
                  <a:srgbClr val="1F1F1F"/>
                </a:solidFill>
                <a:latin typeface="Arial" pitchFamily="34" charset="0"/>
                <a:ea typeface="Arial" pitchFamily="34" charset="-122"/>
                <a:cs typeface="Arial" pitchFamily="34" charset="-120"/>
              </a:rPr>
              <a:t> </a:t>
            </a:r>
            <a:r>
              <a:rPr lang="en-US" sz="1700" b="1" dirty="0" err="1">
                <a:solidFill>
                  <a:srgbClr val="1F1F1F"/>
                </a:solidFill>
                <a:latin typeface="Arial" pitchFamily="34" charset="0"/>
                <a:ea typeface="Arial" pitchFamily="34" charset="-122"/>
                <a:cs typeface="Arial" pitchFamily="34" charset="-120"/>
              </a:rPr>
              <a:t>في</a:t>
            </a:r>
            <a:r>
              <a:rPr lang="en-US" sz="1700" b="1" dirty="0">
                <a:solidFill>
                  <a:srgbClr val="1F1F1F"/>
                </a:solidFill>
                <a:latin typeface="Arial" pitchFamily="34" charset="0"/>
                <a:ea typeface="Arial" pitchFamily="34" charset="-122"/>
                <a:cs typeface="Arial" pitchFamily="34" charset="-120"/>
              </a:rPr>
              <a:t> </a:t>
            </a:r>
            <a:r>
              <a:rPr lang="en-US" sz="1700" b="1" dirty="0" err="1">
                <a:solidFill>
                  <a:srgbClr val="1F1F1F"/>
                </a:solidFill>
                <a:latin typeface="Arial" pitchFamily="34" charset="0"/>
                <a:ea typeface="Arial" pitchFamily="34" charset="-122"/>
                <a:cs typeface="Arial" pitchFamily="34" charset="-120"/>
              </a:rPr>
              <a:t>الرأي</a:t>
            </a:r>
            <a:r>
              <a:rPr lang="en-US" sz="1700" dirty="0">
                <a:solidFill>
                  <a:srgbClr val="1F1F1F"/>
                </a:solidFill>
                <a:latin typeface="Arial" pitchFamily="34" charset="0"/>
                <a:ea typeface="Arial" pitchFamily="34" charset="-122"/>
                <a:cs typeface="Arial" pitchFamily="34" charset="-120"/>
              </a:rPr>
              <a:t>: تقديم </a:t>
            </a:r>
            <a:r>
              <a:rPr lang="en-US" sz="1700" dirty="0" err="1">
                <a:solidFill>
                  <a:srgbClr val="1F1F1F"/>
                </a:solidFill>
                <a:latin typeface="Arial" pitchFamily="34" charset="0"/>
                <a:ea typeface="Arial" pitchFamily="34" charset="-122"/>
                <a:cs typeface="Arial" pitchFamily="34" charset="-120"/>
              </a:rPr>
              <a:t>نقد</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علمي</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واضح</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دون</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شخصنة</a:t>
            </a:r>
            <a:r>
              <a:rPr lang="en-US" sz="1700" dirty="0">
                <a:solidFill>
                  <a:srgbClr val="1F1F1F"/>
                </a:solidFill>
                <a:latin typeface="Arial" pitchFamily="34" charset="0"/>
                <a:ea typeface="Arial" pitchFamily="34" charset="-122"/>
                <a:cs typeface="Arial" pitchFamily="34" charset="-120"/>
              </a:rPr>
              <a:t> أو </a:t>
            </a:r>
            <a:r>
              <a:rPr lang="en-US" sz="1700" dirty="0" err="1">
                <a:solidFill>
                  <a:srgbClr val="1F1F1F"/>
                </a:solidFill>
                <a:latin typeface="Arial" pitchFamily="34" charset="0"/>
                <a:ea typeface="Arial" pitchFamily="34" charset="-122"/>
                <a:cs typeface="Arial" pitchFamily="34" charset="-120"/>
              </a:rPr>
              <a:t>تعميم</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غير</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مبرر</a:t>
            </a:r>
            <a:r>
              <a:rPr lang="en-US" sz="1700" dirty="0">
                <a:solidFill>
                  <a:srgbClr val="1F1F1F"/>
                </a:solidFill>
                <a:latin typeface="Arial" pitchFamily="34" charset="0"/>
                <a:ea typeface="Arial" pitchFamily="34" charset="-122"/>
                <a:cs typeface="Arial" pitchFamily="34" charset="-120"/>
              </a:rPr>
              <a:t>.</a:t>
            </a:r>
            <a:endParaRPr lang="en-US" sz="1700" dirty="0"/>
          </a:p>
          <a:p>
            <a:pPr algn="r" rtl="1">
              <a:lnSpc>
                <a:spcPct val="200000"/>
              </a:lnSpc>
            </a:pPr>
            <a:r>
              <a:rPr lang="en-US" sz="1700" dirty="0">
                <a:solidFill>
                  <a:srgbClr val="1F1F1F"/>
                </a:solidFill>
                <a:latin typeface="Arial" pitchFamily="34" charset="0"/>
                <a:ea typeface="Arial" pitchFamily="34" charset="-122"/>
                <a:cs typeface="Arial" pitchFamily="34" charset="-120"/>
              </a:rPr>
              <a:t>• </a:t>
            </a:r>
            <a:r>
              <a:rPr lang="en-US" sz="1700" b="1" dirty="0" err="1">
                <a:solidFill>
                  <a:srgbClr val="1F1F1F"/>
                </a:solidFill>
                <a:latin typeface="Arial" pitchFamily="34" charset="0"/>
                <a:ea typeface="Arial" pitchFamily="34" charset="-122"/>
                <a:cs typeface="Arial" pitchFamily="34" charset="-120"/>
              </a:rPr>
              <a:t>الموضوعية</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تجنب</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تحيز</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تأكيد</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الفكرة</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واختيار</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أدلة</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متنوعة</a:t>
            </a:r>
            <a:r>
              <a:rPr lang="en-US" sz="1700" dirty="0">
                <a:solidFill>
                  <a:srgbClr val="1F1F1F"/>
                </a:solidFill>
                <a:latin typeface="Arial" pitchFamily="34" charset="0"/>
                <a:ea typeface="Arial" pitchFamily="34" charset="-122"/>
                <a:cs typeface="Arial" pitchFamily="34" charset="-120"/>
              </a:rPr>
              <a:t>.</a:t>
            </a:r>
            <a:endParaRPr lang="en-US" sz="1700" dirty="0"/>
          </a:p>
          <a:p>
            <a:pPr algn="r" rtl="1">
              <a:lnSpc>
                <a:spcPct val="200000"/>
              </a:lnSpc>
            </a:pPr>
            <a:r>
              <a:rPr lang="en-US" sz="1700" dirty="0">
                <a:solidFill>
                  <a:srgbClr val="1F1F1F"/>
                </a:solidFill>
                <a:latin typeface="Arial" pitchFamily="34" charset="0"/>
                <a:ea typeface="Arial" pitchFamily="34" charset="-122"/>
                <a:cs typeface="Arial" pitchFamily="34" charset="-120"/>
              </a:rPr>
              <a:t>• </a:t>
            </a:r>
            <a:r>
              <a:rPr lang="en-US" sz="1700" b="1" dirty="0" err="1">
                <a:solidFill>
                  <a:srgbClr val="1F1F1F"/>
                </a:solidFill>
                <a:latin typeface="Arial" pitchFamily="34" charset="0"/>
                <a:ea typeface="Arial" pitchFamily="34" charset="-122"/>
                <a:cs typeface="Arial" pitchFamily="34" charset="-120"/>
              </a:rPr>
              <a:t>الأخلاقية</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احترام</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المشاركين</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سرية</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البيانات</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وحق</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الانسحاب</a:t>
            </a:r>
            <a:r>
              <a:rPr lang="en-US" sz="1700" dirty="0">
                <a:solidFill>
                  <a:srgbClr val="1F1F1F"/>
                </a:solidFill>
                <a:latin typeface="Arial" pitchFamily="34" charset="0"/>
                <a:ea typeface="Arial" pitchFamily="34" charset="-122"/>
                <a:cs typeface="Arial" pitchFamily="34" charset="-120"/>
              </a:rPr>
              <a:t>.</a:t>
            </a:r>
            <a:endParaRPr lang="en-US" sz="1700" dirty="0"/>
          </a:p>
          <a:p>
            <a:pPr algn="r" rtl="1">
              <a:lnSpc>
                <a:spcPct val="200000"/>
              </a:lnSpc>
            </a:pPr>
            <a:r>
              <a:rPr lang="en-US" sz="1700" dirty="0">
                <a:solidFill>
                  <a:srgbClr val="1F1F1F"/>
                </a:solidFill>
                <a:latin typeface="Arial" pitchFamily="34" charset="0"/>
                <a:ea typeface="Arial" pitchFamily="34" charset="-122"/>
                <a:cs typeface="Arial" pitchFamily="34" charset="-120"/>
              </a:rPr>
              <a:t>• </a:t>
            </a:r>
            <a:r>
              <a:rPr lang="en-US" sz="1700" b="1" dirty="0" err="1">
                <a:solidFill>
                  <a:srgbClr val="1F1F1F"/>
                </a:solidFill>
                <a:latin typeface="Arial" pitchFamily="34" charset="0"/>
                <a:ea typeface="Arial" pitchFamily="34" charset="-122"/>
                <a:cs typeface="Arial" pitchFamily="34" charset="-120"/>
              </a:rPr>
              <a:t>التواضع</a:t>
            </a:r>
            <a:r>
              <a:rPr lang="en-US" sz="1700" b="1" dirty="0">
                <a:solidFill>
                  <a:srgbClr val="1F1F1F"/>
                </a:solidFill>
                <a:latin typeface="Arial" pitchFamily="34" charset="0"/>
                <a:ea typeface="Arial" pitchFamily="34" charset="-122"/>
                <a:cs typeface="Arial" pitchFamily="34" charset="-120"/>
              </a:rPr>
              <a:t> </a:t>
            </a:r>
            <a:r>
              <a:rPr lang="en-US" sz="1700" b="1" dirty="0" err="1">
                <a:solidFill>
                  <a:srgbClr val="1F1F1F"/>
                </a:solidFill>
                <a:latin typeface="Arial" pitchFamily="34" charset="0"/>
                <a:ea typeface="Arial" pitchFamily="34" charset="-122"/>
                <a:cs typeface="Arial" pitchFamily="34" charset="-120"/>
              </a:rPr>
              <a:t>العلمي</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الاعتراف</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بحدود</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البحث</a:t>
            </a:r>
            <a:r>
              <a:rPr lang="en-US" sz="1700" dirty="0">
                <a:solidFill>
                  <a:srgbClr val="1F1F1F"/>
                </a:solidFill>
                <a:latin typeface="Arial" pitchFamily="34" charset="0"/>
                <a:ea typeface="Arial" pitchFamily="34" charset="-122"/>
                <a:cs typeface="Arial" pitchFamily="34" charset="-120"/>
              </a:rPr>
              <a:t> واستخدام </a:t>
            </a:r>
            <a:r>
              <a:rPr lang="en-US" sz="1700" dirty="0" err="1">
                <a:solidFill>
                  <a:srgbClr val="1F1F1F"/>
                </a:solidFill>
                <a:latin typeface="Arial" pitchFamily="34" charset="0"/>
                <a:ea typeface="Arial" pitchFamily="34" charset="-122"/>
                <a:cs typeface="Arial" pitchFamily="34" charset="-120"/>
              </a:rPr>
              <a:t>النقد</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لتطوير</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الدراسة</a:t>
            </a:r>
            <a:r>
              <a:rPr lang="en-US" sz="1700" dirty="0">
                <a:solidFill>
                  <a:srgbClr val="1F1F1F"/>
                </a:solidFill>
                <a:latin typeface="Arial" pitchFamily="34" charset="0"/>
                <a:ea typeface="Arial" pitchFamily="34" charset="-122"/>
                <a:cs typeface="Arial" pitchFamily="34" charset="-120"/>
              </a:rPr>
              <a:t>.</a:t>
            </a:r>
            <a:endParaRPr lang="en-US" sz="1700" dirty="0"/>
          </a:p>
          <a:p>
            <a:pPr algn="r" rtl="1">
              <a:lnSpc>
                <a:spcPct val="200000"/>
              </a:lnSpc>
            </a:pPr>
            <a:r>
              <a:rPr lang="en-US" sz="1700" dirty="0">
                <a:solidFill>
                  <a:srgbClr val="1F1F1F"/>
                </a:solidFill>
                <a:latin typeface="Arial" pitchFamily="34" charset="0"/>
                <a:ea typeface="Arial" pitchFamily="34" charset="-122"/>
                <a:cs typeface="Arial" pitchFamily="34" charset="-120"/>
              </a:rPr>
              <a:t>• </a:t>
            </a:r>
            <a:r>
              <a:rPr lang="en-US" sz="1700" b="1" dirty="0" err="1">
                <a:solidFill>
                  <a:srgbClr val="1F1F1F"/>
                </a:solidFill>
                <a:latin typeface="Arial" pitchFamily="34" charset="0"/>
                <a:ea typeface="Arial" pitchFamily="34" charset="-122"/>
                <a:cs typeface="Arial" pitchFamily="34" charset="-120"/>
              </a:rPr>
              <a:t>المثابرة</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والقدرة</a:t>
            </a:r>
            <a:r>
              <a:rPr lang="en-US" sz="1700" dirty="0">
                <a:solidFill>
                  <a:srgbClr val="1F1F1F"/>
                </a:solidFill>
                <a:latin typeface="Arial" pitchFamily="34" charset="0"/>
                <a:ea typeface="Arial" pitchFamily="34" charset="-122"/>
                <a:cs typeface="Arial" pitchFamily="34" charset="-120"/>
              </a:rPr>
              <a:t> على تعديل </a:t>
            </a:r>
            <a:r>
              <a:rPr lang="en-US" sz="1700" dirty="0" err="1">
                <a:solidFill>
                  <a:srgbClr val="1F1F1F"/>
                </a:solidFill>
                <a:latin typeface="Arial" pitchFamily="34" charset="0"/>
                <a:ea typeface="Arial" pitchFamily="34" charset="-122"/>
                <a:cs typeface="Arial" pitchFamily="34" charset="-120"/>
              </a:rPr>
              <a:t>المسار</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بناءً</a:t>
            </a:r>
            <a:r>
              <a:rPr lang="en-US" sz="1700" dirty="0">
                <a:solidFill>
                  <a:srgbClr val="1F1F1F"/>
                </a:solidFill>
                <a:latin typeface="Arial" pitchFamily="34" charset="0"/>
                <a:ea typeface="Arial" pitchFamily="34" charset="-122"/>
                <a:cs typeface="Arial" pitchFamily="34" charset="-120"/>
              </a:rPr>
              <a:t> على </a:t>
            </a:r>
            <a:r>
              <a:rPr lang="en-US" sz="1700" dirty="0" err="1">
                <a:solidFill>
                  <a:srgbClr val="1F1F1F"/>
                </a:solidFill>
                <a:latin typeface="Arial" pitchFamily="34" charset="0"/>
                <a:ea typeface="Arial" pitchFamily="34" charset="-122"/>
                <a:cs typeface="Arial" pitchFamily="34" charset="-120"/>
              </a:rPr>
              <a:t>الأدلة</a:t>
            </a:r>
            <a:r>
              <a:rPr lang="en-US" sz="1700" dirty="0">
                <a:solidFill>
                  <a:srgbClr val="1F1F1F"/>
                </a:solidFill>
                <a:latin typeface="Arial" pitchFamily="34" charset="0"/>
                <a:ea typeface="Arial" pitchFamily="34" charset="-122"/>
                <a:cs typeface="Arial" pitchFamily="34" charset="-120"/>
              </a:rPr>
              <a:t>.</a:t>
            </a:r>
            <a:endParaRPr lang="en-US" sz="1700" dirty="0"/>
          </a:p>
          <a:p>
            <a:pPr marL="0" indent="0" algn="r" rtl="1">
              <a:lnSpc>
                <a:spcPct val="200000"/>
              </a:lnSpc>
              <a:buNone/>
            </a:pPr>
            <a:endParaRPr lang="en-US" sz="17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name="Slide 32">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554480" y="2103120"/>
            <a:ext cx="9052560" cy="685800"/>
          </a:xfrm>
          <a:prstGeom prst="rect">
            <a:avLst/>
          </a:prstGeom>
          <a:noFill/>
          <a:ln/>
        </p:spPr>
        <p:txBody>
          <a:bodyPr wrap="square" lIns="0" tIns="0" rIns="0" bIns="0" rtlCol="0" anchor="ctr">
            <a:normAutofit/>
          </a:bodyPr>
          <a:lstStyle/>
          <a:p>
            <a:pPr marL="0" indent="0" algn="ctr" rtl="1">
              <a:buNone/>
            </a:pPr>
            <a:r>
              <a:rPr lang="en-US" sz="3400" b="1" dirty="0">
                <a:solidFill>
                  <a:srgbClr val="0070C0"/>
                </a:solidFill>
                <a:latin typeface="Arial" pitchFamily="34" charset="0"/>
                <a:ea typeface="Arial" pitchFamily="34" charset="-122"/>
                <a:cs typeface="Arial" pitchFamily="34" charset="-120"/>
              </a:rPr>
              <a:t>المشكلة والتساؤلات البحثية</a:t>
            </a:r>
            <a:endParaRPr lang="en-US" sz="3400" dirty="0"/>
          </a:p>
        </p:txBody>
      </p:sp>
      <p:sp>
        <p:nvSpPr>
          <p:cNvPr id="4" name="Text 1"/>
          <p:cNvSpPr/>
          <p:nvPr/>
        </p:nvSpPr>
        <p:spPr>
          <a:xfrm>
            <a:off x="1828800" y="2880360"/>
            <a:ext cx="8503920" cy="457200"/>
          </a:xfrm>
          <a:prstGeom prst="rect">
            <a:avLst/>
          </a:prstGeom>
          <a:noFill/>
          <a:ln/>
        </p:spPr>
        <p:txBody>
          <a:bodyPr wrap="square" lIns="0" tIns="0" rIns="0" bIns="0" rtlCol="0" anchor="ctr">
            <a:normAutofit/>
          </a:bodyPr>
          <a:lstStyle/>
          <a:p>
            <a:pPr marL="0" indent="0" algn="ctr" rtl="1">
              <a:buNone/>
            </a:pPr>
            <a:r>
              <a:rPr lang="en-US" sz="1700" b="1" dirty="0">
                <a:solidFill>
                  <a:srgbClr val="606060"/>
                </a:solidFill>
                <a:latin typeface="Arial" pitchFamily="34" charset="0"/>
                <a:ea typeface="Arial" pitchFamily="34" charset="-122"/>
                <a:cs typeface="Arial" pitchFamily="34" charset="-120"/>
              </a:rPr>
              <a:t>تحويل الظاهرة إلى مشكلة قابلة للبحث وأسئلة وفروض ومتغيرات واضحة</a:t>
            </a:r>
            <a:endParaRPr lang="en-US" sz="1700" b="1"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name="Slide 33">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290874"/>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المشكلة هي جوهر البحث العلمي</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مشكلة البحث ليست مجرد موضوع عام، بل فجوة محددة تؤثر على فهم علمي أو قرار عملي.</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ينبغي تشخيص المشكلة بدقة: ما حدودها؟ في أي سياق؟ من المتأثر؟ وما أثر بقائها دون حل؟</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تُصاغ المشكلة الجيدة بحيث تقود إلى سؤال رئيسي وأسئلة فرعية قابلة للدراسة.</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إذا كانت المشكلة ضعيفة، تصبح المنهجية والتحليل والنتائج أقل إقناعاً.</a:t>
            </a:r>
            <a:endParaRPr lang="en-US" sz="19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name="Slide 34">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300111"/>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البحث العلمي عملية دورية</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البحث ليس خطاً مستقيماً؛ بل عملية تكرارية بين القراءة، صياغة السؤال، التصميم، والتحليل.</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قد تتغير المشكلة أو المتغيرات بعد مراجعة الأدبيات أو اختبار جدوى جمع البيانات.</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الدورية قوة لأنها تسمح بتحسين السؤال والمنهج قبل الوصول إلى النتائج النهائية.</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كل تعديل يجب أن يكون مبرراً وموثقاً حتى يحافظ البحث على اتساقه.</a:t>
            </a:r>
            <a:endParaRPr lang="en-US" sz="19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name="Slide 35">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318583"/>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مصادر المشكلات البحثية</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الخبرة الشخصية والمهنية التي تثير تساؤلات قابلة للدراسة.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القراءة الناقدة للكتب والدوريات والنظريات والمراجع.</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الدراسات السابقة وما تتضمنه من توصيات وبحوث مستقبلية.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مشكلات المجتمع مثل البطالة، التضخم، التحول الرقمي، أو تحديات التعليم.</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نصائح الخبراء، المؤتمرات، واهتمامات الباحث العلمية.</a:t>
            </a:r>
            <a:endParaRPr lang="en-US" sz="17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name="Slide 36">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385316"/>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تحديد مشكلة البحث الأساسية</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اختيار المشكلة يجب أن يتجاوز المعرفة الذاتية إلى مساهمة علمية أو تطبيقية واضحة.</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المشكلة البحثية تتناول سؤالاً مهماً وتُحدث الإجابة عنه فرقاً.</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قد تطور حدود المعرفة من خلال طريقة تفكير جديدة، تطبيقات ممكنة، أو فتح مسار لبحوث لاحقة.</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يجب الموازنة بين الأهمية، الجدوى، إمكانية الوصول للبيانات، وحدود الوقت.</a:t>
            </a:r>
            <a:endParaRPr lang="en-US" sz="19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name="Slide 37">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300110"/>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تقسيم المشكلة إلى أسئلة فرعية</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معظم المشكلات كبيرة ولا يمكن التعامل معها بسؤال واحد فقط.</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الأسئلة الفرعية يجب أن تكون محددة وقابلة للبحث ومرتبطة بتفسير البيانات.</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كل سؤال فرعي يجب أن يضيف إلى فهم المشكلة الأساسية لا أن يشتت البحث.</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يفضل أن تكون الأسئلة الفرعية قليلة العدد حتى تسمح بالعمق والتحليل.</a:t>
            </a:r>
            <a:endParaRPr lang="en-US" sz="19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name="Slide 38">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220724"/>
            <a:ext cx="8869680" cy="502920"/>
          </a:xfrm>
          <a:prstGeom prst="rect">
            <a:avLst/>
          </a:prstGeom>
          <a:noFill/>
          <a:ln/>
        </p:spPr>
        <p:txBody>
          <a:bodyPr wrap="square" lIns="254" tIns="254" rIns="254" bIns="254" rtlCol="0" anchor="ctr">
            <a:normAutofit fontScale="62500" lnSpcReduction="20000"/>
          </a:bodyPr>
          <a:lstStyle/>
          <a:p>
            <a:pPr marL="0" indent="0" algn="ctr" rtl="1">
              <a:lnSpc>
                <a:spcPct val="200000"/>
              </a:lnSpc>
              <a:buNone/>
            </a:pPr>
            <a:r>
              <a:rPr lang="en-US" sz="2700" b="1" dirty="0">
                <a:solidFill>
                  <a:srgbClr val="0070C0"/>
                </a:solidFill>
                <a:latin typeface="Arial" pitchFamily="34" charset="0"/>
                <a:ea typeface="Arial" pitchFamily="34" charset="-122"/>
                <a:cs typeface="Arial" pitchFamily="34" charset="-120"/>
              </a:rPr>
              <a:t>مواصفات المشكلة الجيدة</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fontScale="92500" lnSpcReduction="20000"/>
          </a:bodyPr>
          <a:lstStyle/>
          <a:p>
            <a:pPr marL="0" indent="0" algn="just" rtl="1">
              <a:lnSpc>
                <a:spcPct val="200000"/>
              </a:lnSpc>
              <a:buNone/>
            </a:pPr>
            <a:r>
              <a:rPr lang="en-US" sz="1700" dirty="0">
                <a:solidFill>
                  <a:srgbClr val="1F1F1F"/>
                </a:solidFill>
                <a:latin typeface="Arial" pitchFamily="34" charset="0"/>
                <a:ea typeface="Arial" pitchFamily="34" charset="-122"/>
                <a:cs typeface="Arial" pitchFamily="34" charset="-120"/>
              </a:rPr>
              <a:t>• ذات قيمة علمية وتمثل إضافة في مجال التخصص.</a:t>
            </a:r>
            <a:endParaRPr lang="en-US" sz="1700" dirty="0"/>
          </a:p>
          <a:p>
            <a:pPr marL="0" indent="0" algn="just" rtl="1">
              <a:lnSpc>
                <a:spcPct val="200000"/>
              </a:lnSpc>
              <a:buNone/>
            </a:pPr>
            <a:r>
              <a:rPr lang="en-US" sz="1700" dirty="0">
                <a:solidFill>
                  <a:srgbClr val="1F1F1F"/>
                </a:solidFill>
                <a:latin typeface="Arial" pitchFamily="34" charset="0"/>
                <a:ea typeface="Arial" pitchFamily="34" charset="-122"/>
                <a:cs typeface="Arial" pitchFamily="34" charset="-120"/>
              </a:rPr>
              <a:t>• تترتب على دراستها فائدة علمية أو تطبيقية قابلة للاستفادة.</a:t>
            </a:r>
            <a:endParaRPr lang="en-US" sz="1700" dirty="0"/>
          </a:p>
          <a:p>
            <a:pPr marL="0" indent="0" algn="just" rtl="1">
              <a:lnSpc>
                <a:spcPct val="200000"/>
              </a:lnSpc>
              <a:buNone/>
            </a:pPr>
            <a:r>
              <a:rPr lang="en-US" sz="1700" dirty="0">
                <a:solidFill>
                  <a:srgbClr val="1F1F1F"/>
                </a:solidFill>
                <a:latin typeface="Arial" pitchFamily="34" charset="0"/>
                <a:ea typeface="Arial" pitchFamily="34" charset="-122"/>
                <a:cs typeface="Arial" pitchFamily="34" charset="-120"/>
              </a:rPr>
              <a:t>• قابلة للبحث من حيث توفر المعلومات والبيانات والتسهيلات.</a:t>
            </a:r>
            <a:endParaRPr lang="en-US" sz="1700" dirty="0"/>
          </a:p>
          <a:p>
            <a:pPr marL="0" indent="0" algn="just" rtl="1">
              <a:lnSpc>
                <a:spcPct val="200000"/>
              </a:lnSpc>
              <a:buNone/>
            </a:pPr>
            <a:r>
              <a:rPr lang="en-US" sz="1700" dirty="0">
                <a:solidFill>
                  <a:srgbClr val="1F1F1F"/>
                </a:solidFill>
                <a:latin typeface="Arial" pitchFamily="34" charset="0"/>
                <a:ea typeface="Arial" pitchFamily="34" charset="-122"/>
                <a:cs typeface="Arial" pitchFamily="34" charset="-120"/>
              </a:rPr>
              <a:t>• ممتدة الأثر، أي أن أثرها قائم أو يخشى من عودته مستقبلاً.</a:t>
            </a:r>
            <a:endParaRPr lang="en-US" sz="1700" dirty="0"/>
          </a:p>
          <a:p>
            <a:pPr marL="0" indent="0" algn="just" rtl="1">
              <a:lnSpc>
                <a:spcPct val="200000"/>
              </a:lnSpc>
              <a:buNone/>
            </a:pPr>
            <a:r>
              <a:rPr lang="en-US" sz="1700" dirty="0">
                <a:solidFill>
                  <a:srgbClr val="1F1F1F"/>
                </a:solidFill>
                <a:latin typeface="Arial" pitchFamily="34" charset="0"/>
                <a:ea typeface="Arial" pitchFamily="34" charset="-122"/>
                <a:cs typeface="Arial" pitchFamily="34" charset="-120"/>
              </a:rPr>
              <a:t>• حديثة ومعاصرة وغير منقولة أو متكررة دون </a:t>
            </a:r>
            <a:r>
              <a:rPr lang="en-US" sz="1700" dirty="0" err="1">
                <a:solidFill>
                  <a:srgbClr val="1F1F1F"/>
                </a:solidFill>
                <a:latin typeface="Arial" pitchFamily="34" charset="0"/>
                <a:ea typeface="Arial" pitchFamily="34" charset="-122"/>
                <a:cs typeface="Arial" pitchFamily="34" charset="-120"/>
              </a:rPr>
              <a:t>مبرر</a:t>
            </a:r>
            <a:r>
              <a:rPr lang="en-US" sz="1700" dirty="0">
                <a:solidFill>
                  <a:srgbClr val="1F1F1F"/>
                </a:solidFill>
                <a:latin typeface="Arial" pitchFamily="34" charset="0"/>
                <a:ea typeface="Arial" pitchFamily="34" charset="-122"/>
                <a:cs typeface="Arial" pitchFamily="34" charset="-120"/>
              </a:rPr>
              <a:t>.</a:t>
            </a:r>
          </a:p>
          <a:p>
            <a:pPr algn="r" rtl="1">
              <a:lnSpc>
                <a:spcPct val="200000"/>
              </a:lnSpc>
            </a:pP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واقعية</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وليست</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افتراضية</a:t>
            </a:r>
            <a:r>
              <a:rPr lang="en-US" sz="1700" dirty="0">
                <a:solidFill>
                  <a:srgbClr val="1F1F1F"/>
                </a:solidFill>
                <a:latin typeface="Arial" pitchFamily="34" charset="0"/>
                <a:ea typeface="Arial" pitchFamily="34" charset="-122"/>
                <a:cs typeface="Arial" pitchFamily="34" charset="-120"/>
              </a:rPr>
              <a:t> أو من </a:t>
            </a:r>
            <a:r>
              <a:rPr lang="en-US" sz="1700" dirty="0" err="1">
                <a:solidFill>
                  <a:srgbClr val="1F1F1F"/>
                </a:solidFill>
                <a:latin typeface="Arial" pitchFamily="34" charset="0"/>
                <a:ea typeface="Arial" pitchFamily="34" charset="-122"/>
                <a:cs typeface="Arial" pitchFamily="34" charset="-120"/>
              </a:rPr>
              <a:t>نسج</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الخيال</a:t>
            </a:r>
            <a:r>
              <a:rPr lang="en-US" sz="1700" dirty="0">
                <a:solidFill>
                  <a:srgbClr val="1F1F1F"/>
                </a:solidFill>
                <a:latin typeface="Arial" pitchFamily="34" charset="0"/>
                <a:ea typeface="Arial" pitchFamily="34" charset="-122"/>
                <a:cs typeface="Arial" pitchFamily="34" charset="-120"/>
              </a:rPr>
              <a:t>.</a:t>
            </a:r>
            <a:endParaRPr lang="en-US" sz="1700" dirty="0"/>
          </a:p>
          <a:p>
            <a:pPr algn="r" rtl="1">
              <a:lnSpc>
                <a:spcPct val="200000"/>
              </a:lnSpc>
            </a:pP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محددة</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وليست</a:t>
            </a:r>
            <a:r>
              <a:rPr lang="en-US" sz="1700" dirty="0">
                <a:solidFill>
                  <a:srgbClr val="1F1F1F"/>
                </a:solidFill>
                <a:latin typeface="Arial" pitchFamily="34" charset="0"/>
                <a:ea typeface="Arial" pitchFamily="34" charset="-122"/>
                <a:cs typeface="Arial" pitchFamily="34" charset="-120"/>
              </a:rPr>
              <a:t> عامة أو </a:t>
            </a:r>
            <a:r>
              <a:rPr lang="en-US" sz="1700" dirty="0" err="1">
                <a:solidFill>
                  <a:srgbClr val="1F1F1F"/>
                </a:solidFill>
                <a:latin typeface="Arial" pitchFamily="34" charset="0"/>
                <a:ea typeface="Arial" pitchFamily="34" charset="-122"/>
                <a:cs typeface="Arial" pitchFamily="34" charset="-120"/>
              </a:rPr>
              <a:t>متشعبة</a:t>
            </a:r>
            <a:r>
              <a:rPr lang="en-US" sz="1700" dirty="0">
                <a:solidFill>
                  <a:srgbClr val="1F1F1F"/>
                </a:solidFill>
                <a:latin typeface="Arial" pitchFamily="34" charset="0"/>
                <a:ea typeface="Arial" pitchFamily="34" charset="-122"/>
                <a:cs typeface="Arial" pitchFamily="34" charset="-120"/>
              </a:rPr>
              <a:t> إلى </a:t>
            </a:r>
            <a:r>
              <a:rPr lang="en-US" sz="1700" dirty="0" err="1">
                <a:solidFill>
                  <a:srgbClr val="1F1F1F"/>
                </a:solidFill>
                <a:latin typeface="Arial" pitchFamily="34" charset="0"/>
                <a:ea typeface="Arial" pitchFamily="34" charset="-122"/>
                <a:cs typeface="Arial" pitchFamily="34" charset="-120"/>
              </a:rPr>
              <a:t>درجة</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يصعب</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الإلمام</a:t>
            </a:r>
            <a:r>
              <a:rPr lang="en-US" sz="1700" dirty="0">
                <a:solidFill>
                  <a:srgbClr val="1F1F1F"/>
                </a:solidFill>
                <a:latin typeface="Arial" pitchFamily="34" charset="0"/>
                <a:ea typeface="Arial" pitchFamily="34" charset="-122"/>
                <a:cs typeface="Arial" pitchFamily="34" charset="-120"/>
              </a:rPr>
              <a:t> بها.</a:t>
            </a:r>
            <a:endParaRPr lang="en-US" sz="1700" dirty="0"/>
          </a:p>
          <a:p>
            <a:pPr algn="r" rtl="1">
              <a:lnSpc>
                <a:spcPct val="200000"/>
              </a:lnSpc>
            </a:pP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متوافقة</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مع</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اهتمامات</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الباحث</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وقدراته</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وإمكاناته</a:t>
            </a:r>
            <a:r>
              <a:rPr lang="en-US" sz="1700" dirty="0">
                <a:solidFill>
                  <a:srgbClr val="1F1F1F"/>
                </a:solidFill>
                <a:latin typeface="Arial" pitchFamily="34" charset="0"/>
                <a:ea typeface="Arial" pitchFamily="34" charset="-122"/>
                <a:cs typeface="Arial" pitchFamily="34" charset="-120"/>
              </a:rPr>
              <a:t>.</a:t>
            </a:r>
            <a:endParaRPr lang="en-US" sz="1700" dirty="0"/>
          </a:p>
          <a:p>
            <a:pPr algn="r" rtl="1">
              <a:lnSpc>
                <a:spcPct val="200000"/>
              </a:lnSpc>
            </a:pP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تتوفر</a:t>
            </a:r>
            <a:r>
              <a:rPr lang="en-US" sz="1700" dirty="0">
                <a:solidFill>
                  <a:srgbClr val="1F1F1F"/>
                </a:solidFill>
                <a:latin typeface="Arial" pitchFamily="34" charset="0"/>
                <a:ea typeface="Arial" pitchFamily="34" charset="-122"/>
                <a:cs typeface="Arial" pitchFamily="34" charset="-120"/>
              </a:rPr>
              <a:t> لها </a:t>
            </a:r>
            <a:r>
              <a:rPr lang="en-US" sz="1700" dirty="0" err="1">
                <a:solidFill>
                  <a:srgbClr val="1F1F1F"/>
                </a:solidFill>
                <a:latin typeface="Arial" pitchFamily="34" charset="0"/>
                <a:ea typeface="Arial" pitchFamily="34" charset="-122"/>
                <a:cs typeface="Arial" pitchFamily="34" charset="-120"/>
              </a:rPr>
              <a:t>مصادر</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وبيانات</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كافية</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يمكن</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الاعتماد</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عليها</a:t>
            </a:r>
            <a:r>
              <a:rPr lang="en-US" sz="1700" dirty="0">
                <a:solidFill>
                  <a:srgbClr val="1F1F1F"/>
                </a:solidFill>
                <a:latin typeface="Arial" pitchFamily="34" charset="0"/>
                <a:ea typeface="Arial" pitchFamily="34" charset="-122"/>
                <a:cs typeface="Arial" pitchFamily="34" charset="-120"/>
              </a:rPr>
              <a:t>.</a:t>
            </a:r>
            <a:endParaRPr lang="en-US" sz="1700" dirty="0"/>
          </a:p>
          <a:p>
            <a:pPr algn="r" rtl="1">
              <a:lnSpc>
                <a:spcPct val="200000"/>
              </a:lnSpc>
            </a:pP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تسمح</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بصياغة</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سؤال</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واضح</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ومتغيرات</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قابلة</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للتعريف</a:t>
            </a: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التشغيلي</a:t>
            </a:r>
            <a:r>
              <a:rPr lang="en-US" sz="1700" dirty="0">
                <a:solidFill>
                  <a:srgbClr val="1F1F1F"/>
                </a:solidFill>
                <a:latin typeface="Arial" pitchFamily="34" charset="0"/>
                <a:ea typeface="Arial" pitchFamily="34" charset="-122"/>
                <a:cs typeface="Arial" pitchFamily="34" charset="-120"/>
              </a:rPr>
              <a:t>.</a:t>
            </a:r>
            <a:endParaRPr lang="en-US" sz="1700" dirty="0"/>
          </a:p>
          <a:p>
            <a:pPr marL="0" indent="0" algn="just" rtl="1">
              <a:lnSpc>
                <a:spcPct val="200000"/>
              </a:lnSpc>
              <a:buNone/>
            </a:pPr>
            <a:endParaRPr lang="en-US" sz="17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name="Slide 40">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417320" y="1318583"/>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صياغة مشكلة البحث</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just" rtl="1">
              <a:lnSpc>
                <a:spcPct val="200000"/>
              </a:lnSpc>
              <a:buNone/>
            </a:pPr>
            <a:r>
              <a:rPr lang="en-US" sz="1900" dirty="0">
                <a:solidFill>
                  <a:srgbClr val="1F1F1F"/>
                </a:solidFill>
                <a:latin typeface="Arial" pitchFamily="34" charset="0"/>
                <a:ea typeface="Arial" pitchFamily="34" charset="-122"/>
                <a:cs typeface="Arial" pitchFamily="34" charset="-120"/>
              </a:rPr>
              <a:t>• الصياغة الدقيقة تضع المشكلة في قالب واضح يسهل التعامل معه ودراسته.</a:t>
            </a:r>
            <a:endParaRPr lang="en-US" sz="1900" dirty="0"/>
          </a:p>
          <a:p>
            <a:pPr marL="0" indent="0" algn="just" rtl="1">
              <a:lnSpc>
                <a:spcPct val="200000"/>
              </a:lnSpc>
              <a:buNone/>
            </a:pPr>
            <a:r>
              <a:rPr lang="en-US" sz="1900" dirty="0">
                <a:solidFill>
                  <a:srgbClr val="1F1F1F"/>
                </a:solidFill>
                <a:latin typeface="Arial" pitchFamily="34" charset="0"/>
                <a:ea typeface="Arial" pitchFamily="34" charset="-122"/>
                <a:cs typeface="Arial" pitchFamily="34" charset="-120"/>
              </a:rPr>
              <a:t>• الصياغة على هيئة سؤال تستخدم عندما تكون المشكلة واضحة ويمكن تفريعها إلى أسئلة فرعية.</a:t>
            </a:r>
            <a:endParaRPr lang="en-US" sz="1900" dirty="0"/>
          </a:p>
          <a:p>
            <a:pPr marL="0" indent="0" algn="just" rtl="1">
              <a:lnSpc>
                <a:spcPct val="200000"/>
              </a:lnSpc>
              <a:buNone/>
            </a:pPr>
            <a:r>
              <a:rPr lang="en-US" sz="1900" dirty="0">
                <a:solidFill>
                  <a:srgbClr val="1F1F1F"/>
                </a:solidFill>
                <a:latin typeface="Arial" pitchFamily="34" charset="0"/>
                <a:ea typeface="Arial" pitchFamily="34" charset="-122"/>
                <a:cs typeface="Arial" pitchFamily="34" charset="-120"/>
              </a:rPr>
              <a:t>• الصياغة اللفظية التقديرية تستخدم عند الحاجة إلى استكشاف الموضوع وجمع معلومات أولية.</a:t>
            </a:r>
            <a:endParaRPr lang="en-US" sz="1900" dirty="0"/>
          </a:p>
          <a:p>
            <a:pPr marL="0" indent="0" algn="just" rtl="1">
              <a:lnSpc>
                <a:spcPct val="200000"/>
              </a:lnSpc>
              <a:buNone/>
            </a:pPr>
            <a:r>
              <a:rPr lang="en-US" sz="1900" dirty="0">
                <a:solidFill>
                  <a:srgbClr val="1F1F1F"/>
                </a:solidFill>
                <a:latin typeface="Arial" pitchFamily="34" charset="0"/>
                <a:ea typeface="Arial" pitchFamily="34" charset="-122"/>
                <a:cs typeface="Arial" pitchFamily="34" charset="-120"/>
              </a:rPr>
              <a:t>• يفضل أن يوضح السؤال المتغيرات والسياق والعينة والحدود الزمنية أو المكانية قدر الإمكان.</a:t>
            </a:r>
            <a:endParaRPr lang="en-US" sz="19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name="Slide 41">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417320" y="1385316"/>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أنواع المتغيرات</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المتغير المستقل </a:t>
            </a:r>
            <a:r>
              <a:rPr lang="en-US" sz="1700" dirty="0">
                <a:solidFill>
                  <a:srgbClr val="1F1F1F"/>
                </a:solidFill>
                <a:latin typeface="Arial" pitchFamily="34" charset="0"/>
                <a:ea typeface="Arial" pitchFamily="34" charset="-122"/>
                <a:cs typeface="Arial" pitchFamily="34" charset="-120"/>
              </a:rPr>
              <a:t>IV: سبب أو مؤثر محتمل يدرسه الباحث.</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المتغير التابع </a:t>
            </a:r>
            <a:r>
              <a:rPr lang="en-US" sz="1700" dirty="0">
                <a:solidFill>
                  <a:srgbClr val="1F1F1F"/>
                </a:solidFill>
                <a:latin typeface="Arial" pitchFamily="34" charset="0"/>
                <a:ea typeface="Arial" pitchFamily="34" charset="-122"/>
                <a:cs typeface="Arial" pitchFamily="34" charset="-120"/>
              </a:rPr>
              <a:t>DV: نتيجة أو مخرج يتأثر بالمتغير المستقل.</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المتغير الوسيط </a:t>
            </a:r>
            <a:r>
              <a:rPr lang="en-US" sz="1700" dirty="0">
                <a:solidFill>
                  <a:srgbClr val="1F1F1F"/>
                </a:solidFill>
                <a:latin typeface="Arial" pitchFamily="34" charset="0"/>
                <a:ea typeface="Arial" pitchFamily="34" charset="-122"/>
                <a:cs typeface="Arial" pitchFamily="34" charset="-120"/>
              </a:rPr>
              <a:t>Mediator: يفسر كيف ولماذا يؤثر المستقل في التابع.</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المتغير المعدل </a:t>
            </a:r>
            <a:r>
              <a:rPr lang="en-US" sz="1700" dirty="0">
                <a:solidFill>
                  <a:srgbClr val="1F1F1F"/>
                </a:solidFill>
                <a:latin typeface="Arial" pitchFamily="34" charset="0"/>
                <a:ea typeface="Arial" pitchFamily="34" charset="-122"/>
                <a:cs typeface="Arial" pitchFamily="34" charset="-120"/>
              </a:rPr>
              <a:t>Moderator: يغير قوة أو اتجاه العلاقة بين المستقل والتابع.</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المتغيرات الضابطة </a:t>
            </a:r>
            <a:r>
              <a:rPr lang="en-US" sz="1700" dirty="0">
                <a:solidFill>
                  <a:srgbClr val="1F1F1F"/>
                </a:solidFill>
                <a:latin typeface="Arial" pitchFamily="34" charset="0"/>
                <a:ea typeface="Arial" pitchFamily="34" charset="-122"/>
                <a:cs typeface="Arial" pitchFamily="34" charset="-120"/>
              </a:rPr>
              <a:t>Controls: عوامل قد تؤثر في النتيجة ويحتاج الباحث إلى ضبطها.</a:t>
            </a:r>
            <a:endParaRPr lang="en-US" sz="17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name="Slide 42">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220724"/>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تطبيق عملي على المشكلة والمتغيرات</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اختر Paper حديثاً في تخصصك.</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استخرج Problem Statement كما ورد في الدراسة أو أعد صياغته إذا كان غير واضح.</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اكتب سؤال بحث رئيسي أكثر دقة في سطر واحد.</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حدد 2–4 أسئلة فرعية واربطها بالمتغيرات الأساسية.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استخدم AI فقط لمساعدة التنظيم، ثم تحقق من كل نقطة من النص الأصلي.</a:t>
            </a:r>
            <a:endParaRPr lang="en-US" sz="17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p:cNvSpPr txBox="1"/>
          <p:nvPr/>
        </p:nvSpPr>
        <p:spPr>
          <a:xfrm>
            <a:off x="1417320" y="1220724"/>
            <a:ext cx="8869680" cy="502920"/>
          </a:xfrm>
          <a:prstGeom prst="rect">
            <a:avLst/>
          </a:prstGeom>
          <a:noFill/>
        </p:spPr>
        <p:txBody>
          <a:bodyPr wrap="none">
            <a:spAutoFit/>
          </a:bodyPr>
          <a:lstStyle/>
          <a:p>
            <a:pPr algn="r" rtl="1">
              <a:defRPr sz="2700" b="1">
                <a:solidFill>
                  <a:srgbClr val="000000"/>
                </a:solidFill>
                <a:latin typeface="Arial"/>
              </a:defRPr>
            </a:pPr>
            <a:r>
              <a:t>مثال تطبيقي كامل: تحديد عناصر الدراسة</a:t>
            </a:r>
          </a:p>
        </p:txBody>
      </p:sp>
      <p:sp>
        <p:nvSpPr>
          <p:cNvPr id="4" name="TextBox 3"/>
          <p:cNvSpPr txBox="1"/>
          <p:nvPr/>
        </p:nvSpPr>
        <p:spPr>
          <a:xfrm>
            <a:off x="2076098" y="1901952"/>
            <a:ext cx="8210902" cy="2877263"/>
          </a:xfrm>
          <a:prstGeom prst="rect">
            <a:avLst/>
          </a:prstGeom>
          <a:noFill/>
        </p:spPr>
        <p:txBody>
          <a:bodyPr wrap="none">
            <a:spAutoFit/>
          </a:bodyPr>
          <a:lstStyle/>
          <a:p>
            <a:pPr algn="r" rtl="1">
              <a:lnSpc>
                <a:spcPct val="250000"/>
              </a:lnSpc>
              <a:defRPr sz="1500" b="0">
                <a:solidFill>
                  <a:srgbClr val="000000"/>
                </a:solidFill>
                <a:latin typeface="Arial"/>
              </a:defRPr>
            </a:pPr>
            <a:r>
              <a:rPr dirty="0"/>
              <a:t>• عنوان </a:t>
            </a:r>
            <a:r>
              <a:rPr dirty="0" err="1"/>
              <a:t>افتراضي</a:t>
            </a:r>
            <a:r>
              <a:rPr dirty="0"/>
              <a:t>: </a:t>
            </a:r>
            <a:r>
              <a:rPr dirty="0" err="1"/>
              <a:t>أثر</a:t>
            </a:r>
            <a:r>
              <a:rPr dirty="0"/>
              <a:t> </a:t>
            </a:r>
            <a:r>
              <a:rPr dirty="0" err="1"/>
              <a:t>التحول</a:t>
            </a:r>
            <a:r>
              <a:rPr dirty="0"/>
              <a:t> </a:t>
            </a:r>
            <a:r>
              <a:rPr dirty="0" err="1"/>
              <a:t>الرقمي</a:t>
            </a:r>
            <a:r>
              <a:rPr dirty="0"/>
              <a:t> على </a:t>
            </a:r>
            <a:r>
              <a:rPr dirty="0" err="1"/>
              <a:t>الميزة</a:t>
            </a:r>
            <a:r>
              <a:rPr dirty="0"/>
              <a:t> </a:t>
            </a:r>
            <a:r>
              <a:rPr dirty="0" err="1"/>
              <a:t>التنافسية</a:t>
            </a:r>
            <a:r>
              <a:rPr dirty="0"/>
              <a:t> </a:t>
            </a:r>
            <a:r>
              <a:rPr dirty="0" err="1"/>
              <a:t>في</a:t>
            </a:r>
            <a:r>
              <a:rPr dirty="0"/>
              <a:t> </a:t>
            </a:r>
            <a:r>
              <a:rPr dirty="0" err="1"/>
              <a:t>الشركات</a:t>
            </a:r>
            <a:r>
              <a:rPr dirty="0"/>
              <a:t> </a:t>
            </a:r>
            <a:r>
              <a:rPr dirty="0" err="1"/>
              <a:t>الصغيرة</a:t>
            </a:r>
            <a:r>
              <a:rPr dirty="0"/>
              <a:t> </a:t>
            </a:r>
            <a:r>
              <a:rPr dirty="0" err="1"/>
              <a:t>والمتوسطة</a:t>
            </a:r>
            <a:r>
              <a:rPr dirty="0"/>
              <a:t>.</a:t>
            </a:r>
          </a:p>
          <a:p>
            <a:pPr algn="r" rtl="1">
              <a:lnSpc>
                <a:spcPct val="250000"/>
              </a:lnSpc>
              <a:defRPr sz="1500" b="0">
                <a:solidFill>
                  <a:srgbClr val="000000"/>
                </a:solidFill>
                <a:latin typeface="Arial"/>
              </a:defRPr>
            </a:pPr>
            <a:r>
              <a:rPr dirty="0"/>
              <a:t>• </a:t>
            </a:r>
            <a:r>
              <a:rPr dirty="0" err="1"/>
              <a:t>العنوان</a:t>
            </a:r>
            <a:r>
              <a:rPr dirty="0"/>
              <a:t> </a:t>
            </a:r>
            <a:r>
              <a:rPr dirty="0" err="1"/>
              <a:t>يحدد</a:t>
            </a:r>
            <a:r>
              <a:rPr dirty="0"/>
              <a:t> </a:t>
            </a:r>
            <a:r>
              <a:rPr dirty="0" err="1"/>
              <a:t>المتغير</a:t>
            </a:r>
            <a:r>
              <a:rPr dirty="0"/>
              <a:t> </a:t>
            </a:r>
            <a:r>
              <a:rPr dirty="0" err="1"/>
              <a:t>المستقل</a:t>
            </a:r>
            <a:r>
              <a:rPr dirty="0"/>
              <a:t>: </a:t>
            </a:r>
            <a:r>
              <a:rPr dirty="0" err="1"/>
              <a:t>التحول</a:t>
            </a:r>
            <a:r>
              <a:rPr dirty="0"/>
              <a:t> </a:t>
            </a:r>
            <a:r>
              <a:rPr dirty="0" err="1"/>
              <a:t>الرقمي</a:t>
            </a:r>
            <a:r>
              <a:rPr dirty="0"/>
              <a:t>، </a:t>
            </a:r>
            <a:r>
              <a:rPr dirty="0" err="1"/>
              <a:t>والمتغير</a:t>
            </a:r>
            <a:r>
              <a:rPr dirty="0"/>
              <a:t> </a:t>
            </a:r>
            <a:r>
              <a:rPr dirty="0" err="1"/>
              <a:t>التابع</a:t>
            </a:r>
            <a:r>
              <a:rPr dirty="0"/>
              <a:t>: </a:t>
            </a:r>
            <a:r>
              <a:rPr dirty="0" err="1"/>
              <a:t>الميزة</a:t>
            </a:r>
            <a:r>
              <a:rPr dirty="0"/>
              <a:t> </a:t>
            </a:r>
            <a:r>
              <a:rPr dirty="0" err="1"/>
              <a:t>التنافسية</a:t>
            </a:r>
            <a:r>
              <a:rPr dirty="0"/>
              <a:t>، </a:t>
            </a:r>
            <a:r>
              <a:rPr dirty="0" err="1"/>
              <a:t>والسياق</a:t>
            </a:r>
            <a:r>
              <a:rPr dirty="0"/>
              <a:t>: </a:t>
            </a:r>
            <a:r>
              <a:rPr dirty="0" err="1"/>
              <a:t>الشركات</a:t>
            </a:r>
            <a:r>
              <a:rPr dirty="0"/>
              <a:t> </a:t>
            </a:r>
            <a:r>
              <a:rPr dirty="0" err="1"/>
              <a:t>الصغيرة</a:t>
            </a:r>
            <a:r>
              <a:rPr dirty="0"/>
              <a:t> </a:t>
            </a:r>
            <a:r>
              <a:rPr dirty="0" err="1"/>
              <a:t>والمتوسطة</a:t>
            </a:r>
            <a:r>
              <a:rPr dirty="0"/>
              <a:t>.</a:t>
            </a:r>
          </a:p>
          <a:p>
            <a:pPr algn="r" rtl="1">
              <a:lnSpc>
                <a:spcPct val="250000"/>
              </a:lnSpc>
              <a:defRPr sz="1500" b="0">
                <a:solidFill>
                  <a:srgbClr val="000000"/>
                </a:solidFill>
                <a:latin typeface="Arial"/>
              </a:defRPr>
            </a:pPr>
            <a:r>
              <a:rPr dirty="0"/>
              <a:t>• </a:t>
            </a:r>
            <a:r>
              <a:rPr dirty="0" err="1"/>
              <a:t>المشكلة</a:t>
            </a:r>
            <a:r>
              <a:rPr dirty="0"/>
              <a:t>: </a:t>
            </a:r>
            <a:r>
              <a:rPr dirty="0" err="1"/>
              <a:t>وجود</a:t>
            </a:r>
            <a:r>
              <a:rPr dirty="0"/>
              <a:t> </a:t>
            </a:r>
            <a:r>
              <a:rPr dirty="0" err="1"/>
              <a:t>فجوة</a:t>
            </a:r>
            <a:r>
              <a:rPr dirty="0"/>
              <a:t> </a:t>
            </a:r>
            <a:r>
              <a:rPr dirty="0" err="1"/>
              <a:t>حول</a:t>
            </a:r>
            <a:r>
              <a:rPr dirty="0"/>
              <a:t> </a:t>
            </a:r>
            <a:r>
              <a:rPr dirty="0" err="1"/>
              <a:t>كيف</a:t>
            </a:r>
            <a:r>
              <a:rPr dirty="0"/>
              <a:t> </a:t>
            </a:r>
            <a:r>
              <a:rPr dirty="0" err="1"/>
              <a:t>تتحول</a:t>
            </a:r>
            <a:r>
              <a:rPr dirty="0"/>
              <a:t> </a:t>
            </a:r>
            <a:r>
              <a:rPr dirty="0" err="1"/>
              <a:t>التقنية</a:t>
            </a:r>
            <a:r>
              <a:rPr dirty="0"/>
              <a:t> إلى قيمة </a:t>
            </a:r>
            <a:r>
              <a:rPr dirty="0" err="1"/>
              <a:t>تنافسية</a:t>
            </a:r>
            <a:r>
              <a:rPr dirty="0"/>
              <a:t>، </a:t>
            </a:r>
            <a:r>
              <a:rPr dirty="0" err="1"/>
              <a:t>وليس</a:t>
            </a:r>
            <a:r>
              <a:rPr dirty="0"/>
              <a:t> </a:t>
            </a:r>
            <a:r>
              <a:rPr dirty="0" err="1"/>
              <a:t>مجرد</a:t>
            </a:r>
            <a:r>
              <a:rPr dirty="0"/>
              <a:t> </a:t>
            </a:r>
            <a:r>
              <a:rPr dirty="0" err="1"/>
              <a:t>استخدام</a:t>
            </a:r>
            <a:r>
              <a:rPr dirty="0"/>
              <a:t> </a:t>
            </a:r>
            <a:r>
              <a:rPr dirty="0" err="1"/>
              <a:t>أدوات</a:t>
            </a:r>
            <a:r>
              <a:rPr dirty="0"/>
              <a:t> </a:t>
            </a:r>
            <a:r>
              <a:rPr dirty="0" err="1"/>
              <a:t>رقمية</a:t>
            </a:r>
            <a:r>
              <a:rPr dirty="0"/>
              <a:t>.</a:t>
            </a:r>
          </a:p>
          <a:p>
            <a:pPr algn="r" rtl="1">
              <a:lnSpc>
                <a:spcPct val="250000"/>
              </a:lnSpc>
              <a:defRPr sz="1500" b="0">
                <a:solidFill>
                  <a:srgbClr val="000000"/>
                </a:solidFill>
                <a:latin typeface="Arial"/>
              </a:defRPr>
            </a:pPr>
            <a:r>
              <a:rPr dirty="0"/>
              <a:t>• </a:t>
            </a:r>
            <a:r>
              <a:rPr dirty="0" err="1"/>
              <a:t>الفجوة</a:t>
            </a:r>
            <a:r>
              <a:rPr dirty="0"/>
              <a:t>: </a:t>
            </a:r>
            <a:r>
              <a:rPr dirty="0" err="1"/>
              <a:t>قلة</a:t>
            </a:r>
            <a:r>
              <a:rPr dirty="0"/>
              <a:t> </a:t>
            </a:r>
            <a:r>
              <a:rPr dirty="0" err="1"/>
              <a:t>الدراسات</a:t>
            </a:r>
            <a:r>
              <a:rPr dirty="0"/>
              <a:t> التي </a:t>
            </a:r>
            <a:r>
              <a:rPr dirty="0" err="1"/>
              <a:t>تختبر</a:t>
            </a:r>
            <a:r>
              <a:rPr dirty="0"/>
              <a:t> </a:t>
            </a:r>
            <a:r>
              <a:rPr dirty="0" err="1"/>
              <a:t>دور</a:t>
            </a:r>
            <a:r>
              <a:rPr dirty="0"/>
              <a:t> </a:t>
            </a:r>
            <a:r>
              <a:rPr dirty="0" err="1"/>
              <a:t>القدرات</a:t>
            </a:r>
            <a:r>
              <a:rPr dirty="0"/>
              <a:t> </a:t>
            </a:r>
            <a:r>
              <a:rPr dirty="0" err="1"/>
              <a:t>الابتكارية</a:t>
            </a:r>
            <a:r>
              <a:rPr dirty="0"/>
              <a:t> </a:t>
            </a:r>
            <a:r>
              <a:rPr dirty="0" err="1"/>
              <a:t>كمتغير</a:t>
            </a:r>
            <a:r>
              <a:rPr dirty="0"/>
              <a:t> </a:t>
            </a:r>
            <a:r>
              <a:rPr dirty="0" err="1"/>
              <a:t>وسيط</a:t>
            </a:r>
            <a:r>
              <a:rPr dirty="0"/>
              <a:t> </a:t>
            </a:r>
            <a:r>
              <a:rPr dirty="0" err="1"/>
              <a:t>في</a:t>
            </a:r>
            <a:r>
              <a:rPr dirty="0"/>
              <a:t> </a:t>
            </a:r>
            <a:r>
              <a:rPr dirty="0" err="1"/>
              <a:t>سياق</a:t>
            </a:r>
            <a:r>
              <a:rPr dirty="0"/>
              <a:t> </a:t>
            </a:r>
            <a:r>
              <a:rPr dirty="0" err="1"/>
              <a:t>محلي</a:t>
            </a:r>
            <a:r>
              <a:rPr dirty="0"/>
              <a:t> أو </a:t>
            </a:r>
            <a:r>
              <a:rPr dirty="0" err="1"/>
              <a:t>إقليمي</a:t>
            </a:r>
            <a:r>
              <a:rPr dirty="0"/>
              <a:t>.</a:t>
            </a:r>
          </a:p>
          <a:p>
            <a:pPr algn="r" rtl="1">
              <a:lnSpc>
                <a:spcPct val="250000"/>
              </a:lnSpc>
              <a:defRPr sz="1500" b="0">
                <a:solidFill>
                  <a:srgbClr val="000000"/>
                </a:solidFill>
                <a:latin typeface="Arial"/>
              </a:defRPr>
            </a:pPr>
            <a:r>
              <a:rPr dirty="0"/>
              <a:t>• </a:t>
            </a:r>
            <a:r>
              <a:rPr dirty="0" err="1"/>
              <a:t>المتغيرات</a:t>
            </a:r>
            <a:r>
              <a:rPr dirty="0"/>
              <a:t>: IV </a:t>
            </a:r>
            <a:r>
              <a:rPr dirty="0" err="1"/>
              <a:t>التحول</a:t>
            </a:r>
            <a:r>
              <a:rPr dirty="0"/>
              <a:t> </a:t>
            </a:r>
            <a:r>
              <a:rPr dirty="0" err="1"/>
              <a:t>الرقمي</a:t>
            </a:r>
            <a:r>
              <a:rPr dirty="0"/>
              <a:t>؛ Mediator </a:t>
            </a:r>
            <a:r>
              <a:rPr dirty="0" err="1"/>
              <a:t>القدرات</a:t>
            </a:r>
            <a:r>
              <a:rPr dirty="0"/>
              <a:t> </a:t>
            </a:r>
            <a:r>
              <a:rPr dirty="0" err="1"/>
              <a:t>الابتكارية</a:t>
            </a:r>
            <a:r>
              <a:rPr dirty="0"/>
              <a:t>؛ DV </a:t>
            </a:r>
            <a:r>
              <a:rPr dirty="0" err="1"/>
              <a:t>الميزة</a:t>
            </a:r>
            <a:r>
              <a:rPr dirty="0"/>
              <a:t> </a:t>
            </a:r>
            <a:r>
              <a:rPr dirty="0" err="1"/>
              <a:t>التنافسية</a:t>
            </a:r>
            <a:r>
              <a:rPr dirty="0"/>
              <a:t>؛ Controls </a:t>
            </a:r>
            <a:r>
              <a:rPr dirty="0" err="1"/>
              <a:t>حجم</a:t>
            </a:r>
            <a:r>
              <a:rPr dirty="0"/>
              <a:t> الشركة </a:t>
            </a:r>
            <a:r>
              <a:rPr dirty="0" err="1"/>
              <a:t>وعمرها</a:t>
            </a:r>
            <a:r>
              <a:rPr dirty="0"/>
              <a:t> </a:t>
            </a:r>
            <a:r>
              <a:rPr dirty="0" err="1"/>
              <a:t>والقطاع</a:t>
            </a:r>
            <a:r>
              <a:rPr dirty="0"/>
              <a: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p:cNvSpPr txBox="1"/>
          <p:nvPr/>
        </p:nvSpPr>
        <p:spPr>
          <a:xfrm>
            <a:off x="1417320" y="1220724"/>
            <a:ext cx="8869680" cy="502920"/>
          </a:xfrm>
          <a:prstGeom prst="rect">
            <a:avLst/>
          </a:prstGeom>
          <a:noFill/>
        </p:spPr>
        <p:txBody>
          <a:bodyPr wrap="none">
            <a:spAutoFit/>
          </a:bodyPr>
          <a:lstStyle/>
          <a:p>
            <a:pPr algn="r" rtl="1">
              <a:defRPr sz="2700" b="1">
                <a:solidFill>
                  <a:srgbClr val="000000"/>
                </a:solidFill>
                <a:latin typeface="Arial"/>
              </a:defRPr>
            </a:pPr>
            <a:r>
              <a:t>مثال تطبيقي كامل: النقد والتحسين</a:t>
            </a:r>
          </a:p>
        </p:txBody>
      </p:sp>
      <p:sp>
        <p:nvSpPr>
          <p:cNvPr id="4" name="TextBox 3"/>
          <p:cNvSpPr txBox="1"/>
          <p:nvPr/>
        </p:nvSpPr>
        <p:spPr>
          <a:xfrm>
            <a:off x="3392164" y="1901952"/>
            <a:ext cx="6894836" cy="2329036"/>
          </a:xfrm>
          <a:prstGeom prst="rect">
            <a:avLst/>
          </a:prstGeom>
          <a:noFill/>
        </p:spPr>
        <p:txBody>
          <a:bodyPr wrap="none">
            <a:spAutoFit/>
          </a:bodyPr>
          <a:lstStyle/>
          <a:p>
            <a:pPr algn="r" rtl="1">
              <a:lnSpc>
                <a:spcPct val="200000"/>
              </a:lnSpc>
              <a:defRPr sz="1500" b="0">
                <a:solidFill>
                  <a:srgbClr val="000000"/>
                </a:solidFill>
                <a:latin typeface="Arial"/>
              </a:defRPr>
            </a:pPr>
            <a:r>
              <a:rPr lang="ar-OM" dirty="0"/>
              <a:t>• نقطة قوة محتملة: وضوح العلاقة بين التحول الرقمي والميزة التنافسية وربطها بسياق تطبيقي مهم.</a:t>
            </a:r>
          </a:p>
          <a:p>
            <a:pPr algn="r" rtl="1">
              <a:lnSpc>
                <a:spcPct val="200000"/>
              </a:lnSpc>
              <a:defRPr sz="1500" b="0">
                <a:solidFill>
                  <a:srgbClr val="000000"/>
                </a:solidFill>
                <a:latin typeface="Arial"/>
              </a:defRPr>
            </a:pPr>
            <a:r>
              <a:rPr lang="ar-OM" dirty="0"/>
              <a:t>• نقطة ضعف محتملة: الاعتماد على عينة ملائمة فقط قد يحد من إمكانية تعميم النتائج.</a:t>
            </a:r>
          </a:p>
          <a:p>
            <a:pPr algn="r" rtl="1">
              <a:lnSpc>
                <a:spcPct val="200000"/>
              </a:lnSpc>
              <a:defRPr sz="1500" b="0">
                <a:solidFill>
                  <a:srgbClr val="000000"/>
                </a:solidFill>
                <a:latin typeface="Arial"/>
              </a:defRPr>
            </a:pPr>
            <a:r>
              <a:rPr lang="ar-OM" dirty="0"/>
              <a:t>• أثر الضعف: نتائج الدراسة قد تعكس خصائص العينة أكثر مما تعكس واقع المجتمع محل الدراسة.</a:t>
            </a:r>
          </a:p>
          <a:p>
            <a:pPr algn="r" rtl="1">
              <a:lnSpc>
                <a:spcPct val="200000"/>
              </a:lnSpc>
              <a:defRPr sz="1500" b="0">
                <a:solidFill>
                  <a:srgbClr val="000000"/>
                </a:solidFill>
                <a:latin typeface="Arial"/>
              </a:defRPr>
            </a:pPr>
            <a:r>
              <a:rPr lang="ar-OM" dirty="0"/>
              <a:t>• تحسين مقترح: استخدام عينة طبقية أو مبررة، وتوضيح خصائص المجتمع، ومعايير الاختيار، وحدود التعميم.</a:t>
            </a:r>
          </a:p>
          <a:p>
            <a:pPr algn="r" rtl="1">
              <a:lnSpc>
                <a:spcPct val="200000"/>
              </a:lnSpc>
              <a:defRPr sz="1500" b="0">
                <a:solidFill>
                  <a:srgbClr val="000000"/>
                </a:solidFill>
                <a:latin typeface="Arial"/>
              </a:defRPr>
            </a:pPr>
            <a:r>
              <a:rPr lang="ar-OM" dirty="0"/>
              <a:t>• تحسين إضافي: ربط الفروض بنظرية واضحة، وتوثيق أداة القياس، وتوضيح الصدق والثبات.</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43">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554480" y="2103120"/>
            <a:ext cx="9052560" cy="685800"/>
          </a:xfrm>
          <a:prstGeom prst="rect">
            <a:avLst/>
          </a:prstGeom>
          <a:noFill/>
          <a:ln/>
        </p:spPr>
        <p:txBody>
          <a:bodyPr wrap="square" lIns="0" tIns="0" rIns="0" bIns="0" rtlCol="0" anchor="ctr">
            <a:normAutofit/>
          </a:bodyPr>
          <a:lstStyle/>
          <a:p>
            <a:pPr marL="0" indent="0" algn="ctr" rtl="1">
              <a:buNone/>
            </a:pPr>
            <a:r>
              <a:rPr lang="en-US" sz="3400" b="1" dirty="0">
                <a:solidFill>
                  <a:srgbClr val="0070C0"/>
                </a:solidFill>
                <a:latin typeface="Arial" pitchFamily="34" charset="0"/>
                <a:ea typeface="Arial" pitchFamily="34" charset="-122"/>
                <a:cs typeface="Arial" pitchFamily="34" charset="-120"/>
              </a:rPr>
              <a:t>مراجعة الأدبيات والدراسات السابقة</a:t>
            </a:r>
            <a:endParaRPr lang="en-US" sz="3400" dirty="0"/>
          </a:p>
        </p:txBody>
      </p:sp>
      <p:sp>
        <p:nvSpPr>
          <p:cNvPr id="4" name="Text 1"/>
          <p:cNvSpPr/>
          <p:nvPr/>
        </p:nvSpPr>
        <p:spPr>
          <a:xfrm>
            <a:off x="1828800" y="2880360"/>
            <a:ext cx="8503920" cy="457200"/>
          </a:xfrm>
          <a:prstGeom prst="rect">
            <a:avLst/>
          </a:prstGeom>
          <a:noFill/>
          <a:ln/>
        </p:spPr>
        <p:txBody>
          <a:bodyPr wrap="square" lIns="0" tIns="0" rIns="0" bIns="0" rtlCol="0" anchor="ctr">
            <a:normAutofit/>
          </a:bodyPr>
          <a:lstStyle/>
          <a:p>
            <a:pPr marL="0" indent="0" algn="ctr" rtl="1">
              <a:buNone/>
            </a:pPr>
            <a:r>
              <a:rPr lang="en-US" sz="1700" dirty="0">
                <a:solidFill>
                  <a:srgbClr val="606060"/>
                </a:solidFill>
                <a:latin typeface="Arial" pitchFamily="34" charset="0"/>
                <a:ea typeface="Arial" pitchFamily="34" charset="-122"/>
                <a:cs typeface="Arial" pitchFamily="34" charset="-120"/>
              </a:rPr>
              <a:t>من التلخيص إلى التركيب المعرفي وبناء الفجوة البحثية</a:t>
            </a:r>
            <a:endParaRPr lang="en-US" sz="17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name="Slide 44">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220724"/>
            <a:ext cx="8869680" cy="502920"/>
          </a:xfrm>
          <a:prstGeom prst="rect">
            <a:avLst/>
          </a:prstGeom>
          <a:noFill/>
          <a:ln/>
        </p:spPr>
        <p:txBody>
          <a:bodyPr wrap="square" lIns="254" tIns="254" rIns="254" bIns="254" rtlCol="0" anchor="ctr">
            <a:normAutofit fontScale="62500" lnSpcReduction="20000"/>
          </a:bodyPr>
          <a:lstStyle/>
          <a:p>
            <a:pPr marL="0" indent="0" algn="ctr" rtl="1">
              <a:lnSpc>
                <a:spcPct val="200000"/>
              </a:lnSpc>
              <a:buNone/>
            </a:pPr>
            <a:r>
              <a:rPr lang="en-US" sz="2700" b="1" dirty="0">
                <a:solidFill>
                  <a:srgbClr val="0070C0"/>
                </a:solidFill>
                <a:latin typeface="Arial" pitchFamily="34" charset="0"/>
                <a:ea typeface="Arial" pitchFamily="34" charset="-122"/>
                <a:cs typeface="Arial" pitchFamily="34" charset="-120"/>
              </a:rPr>
              <a:t>محاور مراجعة الأدبيات</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أهداف مراجعة الأدبيات وفوائدها للباحث.</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معايير ترتيب الدراسات السابقة ذات الصلة.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تجميع وتقييم واختيار الدراسات بطريقة منظمة.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استخدام قواعد البيانات والأدوات الرقمية.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كتابة مراجعة واضحة ومتماسكة تقود إلى فجوة بحثية.</a:t>
            </a:r>
            <a:endParaRPr lang="en-US" sz="17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45">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417320" y="1220724"/>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فهم دور مراجعة الأدبيات</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مراجعة الأدبيات هي الاطلاع والاستعراض المنظم للدراسات السابقة من أبحاث ورسائل وتقارير.</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مهمة الباحث ليست التلخيص فقط، بل استخلاص المعرفة وبناء موقف علمي.</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كلما قرأ الباحث بوعي أكبر، تمكن من معالجة مشكلة البحث بفعالية أعلى.</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المراجعة القوية تخرج بأنماط، تناقضات، فجوات، واتجاهات بحثية واضحة.</a:t>
            </a:r>
            <a:endParaRPr lang="en-US" sz="19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name="Slide 46">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290874"/>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أهداف مراجعة الأدبيات</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اكتشاف ما إذا كان باحث آخر قد أجاب بالفعل عن سؤال البحث.</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البحث عن أفكار ووجهات نظر وأساليب جديدة.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التعرف على الباحثين والمدارس العلمية الفاعلة في المجال.</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تحديد القضايا المثيرة للجدل والفجوات البحثية غير المحسومة.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تحليل الأدبيات وتفسيرها وتقييمها نقدياً.</a:t>
            </a:r>
            <a:endParaRPr lang="en-US" sz="17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name="Slide 47">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417320" y="1220724"/>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فوائد مراجعة الأدبيات</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التأكد من أن المشكلة أو بعض مشكلاتها الفرعية لم تُحل بالكامل.</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تقديم أفكار ونماذج وأدوات قياس ربما لم تخطر على بال الباحث.</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الكشف عن باحثين أو خبراء يمكن الاستفادة من أعمالهم أو التواصل معهم.</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التركيز على القضايا الجدلية والفجوات التي يمكن أن يتناولها البحث الحالي.</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الكشف عن مصادر بيانات أو قواعد معلومات جديدة.</a:t>
            </a:r>
            <a:endParaRPr lang="en-US" sz="1700"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name="Slide 48">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309347"/>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فوائد منهجية لمراجعة الأدبيات</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تعرف الباحث بأدوات القياس والتقييم التي استخدمها الآخرون بنجاح.</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تساعد الباحث على تفسير النتائج وربطها بما توصل إليه السابقون.</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تعزز ثقة الباحث في أهمية موضوعه إذا وجد اهتماماً علمياً واضحاً به.</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تعرف الباحث بكيفية تعامل الدراسات المشابهة مع المشكلات التصميمية والمنهجية.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تساعد على تجنب أخطاء متكررة في العينة أو القياس أو التحليل.</a:t>
            </a:r>
            <a:endParaRPr lang="en-US" sz="17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name="Slide 49">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220724"/>
            <a:ext cx="8869680" cy="502920"/>
          </a:xfrm>
          <a:prstGeom prst="rect">
            <a:avLst/>
          </a:prstGeom>
          <a:noFill/>
          <a:ln/>
        </p:spPr>
        <p:txBody>
          <a:bodyPr wrap="square" lIns="254" tIns="254" rIns="254" bIns="254" rtlCol="0" anchor="ctr">
            <a:normAutofit fontScale="62500" lnSpcReduction="20000"/>
          </a:bodyPr>
          <a:lstStyle/>
          <a:p>
            <a:pPr marL="0" indent="0" algn="ctr" rtl="1">
              <a:lnSpc>
                <a:spcPct val="200000"/>
              </a:lnSpc>
              <a:buNone/>
            </a:pPr>
            <a:r>
              <a:rPr lang="en-US" sz="2700" b="1" dirty="0">
                <a:solidFill>
                  <a:srgbClr val="0070C0"/>
                </a:solidFill>
                <a:latin typeface="Arial" pitchFamily="34" charset="0"/>
                <a:ea typeface="Arial" pitchFamily="34" charset="-122"/>
                <a:cs typeface="Arial" pitchFamily="34" charset="-120"/>
              </a:rPr>
              <a:t>معايير ترتيب الأدبيات</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الترتيب الزمني مفيد إذا كان الزمن يفسر تطور المفهوم أو اختلاف النتائج.</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الترتيب القائم على الجدل الفكري مفيد عند وجود تعارض في النتائج أو المدارس النظرية.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الترتيب الموضوعي يصنف الأدبيات حسب المحاور أو المتغيرات أو الأبعاد.</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الترتيب المنهجي يقارن الدراسات حسب نوع المنهج، العينة، الأداة، أو التحليل.</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أفضل ترتيب هو الذي يقود القارئ بشكل طبيعي إلى الفجوة البحثية.</a:t>
            </a:r>
            <a:endParaRPr lang="en-US" sz="17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name="Slide 50">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300111"/>
            <a:ext cx="8869680" cy="502920"/>
          </a:xfrm>
          <a:prstGeom prst="rect">
            <a:avLst/>
          </a:prstGeom>
          <a:noFill/>
          <a:ln/>
        </p:spPr>
        <p:txBody>
          <a:bodyPr wrap="square" lIns="254" tIns="254" rIns="254" bIns="254" rtlCol="0" anchor="ctr">
            <a:normAutofit fontScale="62500" lnSpcReduction="20000"/>
          </a:bodyPr>
          <a:lstStyle/>
          <a:p>
            <a:pPr marL="0" indent="0" algn="ctr" rtl="1">
              <a:lnSpc>
                <a:spcPct val="200000"/>
              </a:lnSpc>
              <a:buNone/>
            </a:pPr>
            <a:r>
              <a:rPr lang="en-US" sz="2700" b="1" dirty="0">
                <a:solidFill>
                  <a:srgbClr val="0070C0"/>
                </a:solidFill>
                <a:latin typeface="Arial" pitchFamily="34" charset="0"/>
                <a:ea typeface="Arial" pitchFamily="34" charset="-122"/>
                <a:cs typeface="Arial" pitchFamily="34" charset="-120"/>
              </a:rPr>
              <a:t>تجميع وتقييم واختيار الدراسات</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جمع المقالات باستخدام كلمات مفتاحية دقيقة ومرادفات عربية وإنجليزية.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تتبع مقالات رواد المجال والاستشهادات الخلفية والأمامية.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التقييم الأولي بقراءة المستخلص، المقدمة، والمنهجية والاستنتاجات.</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اختيار الدراسات وفق صلتها بالسؤال وجودة منهجها وحداثتها وسياقها.</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في المراجعات المنهجية، يجب تحديد معايير إدراج واستبعاد واضحة.</a:t>
            </a:r>
            <a:endParaRPr lang="en-US" sz="17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name="Slide 51">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417320" y="1220724"/>
            <a:ext cx="8869680" cy="502920"/>
          </a:xfrm>
          <a:prstGeom prst="rect">
            <a:avLst/>
          </a:prstGeom>
          <a:noFill/>
          <a:ln/>
        </p:spPr>
        <p:txBody>
          <a:bodyPr wrap="square" lIns="254" tIns="254" rIns="254" bIns="254" rtlCol="0" anchor="ctr">
            <a:normAutofit/>
          </a:bodyPr>
          <a:lstStyle/>
          <a:p>
            <a:pPr marL="0" indent="0" algn="ctr" rtl="1">
              <a:buNone/>
            </a:pPr>
            <a:r>
              <a:rPr lang="en-US" sz="2400" b="1" dirty="0">
                <a:solidFill>
                  <a:srgbClr val="0070C0"/>
                </a:solidFill>
                <a:latin typeface="Arial" pitchFamily="34" charset="0"/>
                <a:ea typeface="Arial" pitchFamily="34" charset="-122"/>
                <a:cs typeface="Arial" pitchFamily="34" charset="-120"/>
              </a:rPr>
              <a:t>استخدام قواعد البيانات والأدوات الرقمية</a:t>
            </a:r>
            <a:endParaRPr lang="en-US" sz="24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قواعد البيانات الموثوقة تشمل Google Scholar، Scopus، Web of Science، JSTOR، EBSCO، ProQuest، ودار المنظومة.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استخدم Boolean operators مثل AND / OR وعلامات الاقتباس للعبارات الدقيقة.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فعّل التنبيهات البحثية لمتابعة الدراسات الحديثة في موضوعك.</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يمكن استخدام AI لاكتشاف الأدبيات وتنظيم القراءة، لكنه لا يغني عن قواعد البيانات المحكمة.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يجب التحقق من كل مصدر قبل استخدامه في الدراسة.</a:t>
            </a:r>
            <a:endParaRPr lang="en-US" sz="1700"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554480" y="2103120"/>
            <a:ext cx="9052560" cy="685800"/>
          </a:xfrm>
          <a:prstGeom prst="rect">
            <a:avLst/>
          </a:prstGeom>
          <a:noFill/>
          <a:ln/>
        </p:spPr>
        <p:txBody>
          <a:bodyPr wrap="square" lIns="0" tIns="0" rIns="0" bIns="0" rtlCol="0" anchor="ctr">
            <a:normAutofit/>
          </a:bodyPr>
          <a:lstStyle/>
          <a:p>
            <a:pPr marL="0" indent="0" algn="ctr" rtl="1">
              <a:buNone/>
            </a:pPr>
            <a:r>
              <a:rPr lang="en-US" sz="3400" b="1" dirty="0">
                <a:solidFill>
                  <a:srgbClr val="0070C0"/>
                </a:solidFill>
                <a:latin typeface="Arial" pitchFamily="34" charset="0"/>
                <a:ea typeface="Arial" pitchFamily="34" charset="-122"/>
                <a:cs typeface="Arial" pitchFamily="34" charset="-120"/>
              </a:rPr>
              <a:t>الذكاء الاصطناعي في البحث العلمي</a:t>
            </a:r>
            <a:endParaRPr lang="en-US" sz="3400" dirty="0"/>
          </a:p>
        </p:txBody>
      </p:sp>
      <p:sp>
        <p:nvSpPr>
          <p:cNvPr id="4" name="Text 1"/>
          <p:cNvSpPr/>
          <p:nvPr/>
        </p:nvSpPr>
        <p:spPr>
          <a:xfrm>
            <a:off x="1828800" y="2880360"/>
            <a:ext cx="8503920" cy="457200"/>
          </a:xfrm>
          <a:prstGeom prst="rect">
            <a:avLst/>
          </a:prstGeom>
          <a:noFill/>
          <a:ln/>
        </p:spPr>
        <p:txBody>
          <a:bodyPr wrap="square" lIns="0" tIns="0" rIns="0" bIns="0" rtlCol="0" anchor="ctr">
            <a:normAutofit/>
          </a:bodyPr>
          <a:lstStyle/>
          <a:p>
            <a:pPr marL="0" indent="0" algn="ctr" rtl="1">
              <a:buNone/>
            </a:pPr>
            <a:r>
              <a:rPr lang="en-US" sz="1700" b="1" dirty="0">
                <a:solidFill>
                  <a:srgbClr val="606060"/>
                </a:solidFill>
                <a:latin typeface="Arial" pitchFamily="34" charset="0"/>
                <a:ea typeface="Arial" pitchFamily="34" charset="-122"/>
                <a:cs typeface="Arial" pitchFamily="34" charset="-120"/>
              </a:rPr>
              <a:t>دمج حديث ومنضبط لتطبيقات AI مع الحفاظ على مسؤولية الباحث وأصالته</a:t>
            </a:r>
            <a:endParaRPr lang="en-US" sz="1700" b="1" dirty="0"/>
          </a:p>
        </p:txBody>
      </p:sp>
    </p:spTree>
  </p:cSld>
  <p:clrMapOvr>
    <a:masterClrMapping/>
  </p:clrMapOvr>
  <mc:AlternateContent xmlns:mc="http://schemas.openxmlformats.org/markup-compatibility/2006" xmlns:p14="http://schemas.microsoft.com/office/powerpoint/2010/main">
    <mc:Choice Requires="p14">
      <p:transition spd="slow" p14:dur="2000" advTm="219106"/>
    </mc:Choice>
    <mc:Fallback xmlns="">
      <p:transition spd="slow" advTm="219106"/>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417320" y="1309347"/>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لماذا ندمج AI في مقرر قضايا بحثية؟</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توسيع إدراج تطبيقات وتقنيات الذكاء الاصطناعي ضمن محتوى المقرر يواكب التطورات الحديثة في المجال الأكاديمي.</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يساعد AI في تحسين التنظيم، القراءة الأولية، البحث عن الكلمات المفتاحية، وتحسين جودة الصياغة.</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الهدف ليس استبدال الباحث، بل تعزيز قدرته على النقد والتحقق وبناء الحجة العلمية.</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المبدأ الحاكم: AI يساعد، والباحث يتحقق ويقرر ويتحمل المسؤولية العلمية.</a:t>
            </a:r>
            <a:endParaRPr lang="en-US" sz="1900" dirty="0"/>
          </a:p>
        </p:txBody>
      </p:sp>
    </p:spTree>
  </p:cSld>
  <p:clrMapOvr>
    <a:masterClrMapping/>
  </p:clrMapOvr>
  <mc:AlternateContent xmlns:mc="http://schemas.openxmlformats.org/markup-compatibility/2006" xmlns:p14="http://schemas.microsoft.com/office/powerpoint/2010/main">
    <mc:Choice Requires="p14">
      <p:transition spd="slow" p14:dur="2000" advTm="118019"/>
    </mc:Choice>
    <mc:Fallback xmlns="">
      <p:transition spd="slow" advTm="11801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281638"/>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الذكاء الاصطناعي المعزّز في البحث</a:t>
            </a:r>
            <a:endParaRPr lang="en-US" sz="2700" dirty="0"/>
          </a:p>
        </p:txBody>
      </p:sp>
      <p:sp>
        <p:nvSpPr>
          <p:cNvPr id="4" name="Text 1"/>
          <p:cNvSpPr/>
          <p:nvPr/>
        </p:nvSpPr>
        <p:spPr>
          <a:xfrm>
            <a:off x="1228436" y="1901952"/>
            <a:ext cx="9058564" cy="4258703"/>
          </a:xfrm>
          <a:prstGeom prst="rect">
            <a:avLst/>
          </a:prstGeom>
          <a:noFill/>
          <a:ln/>
        </p:spPr>
        <p:txBody>
          <a:bodyPr wrap="square" lIns="1016" tIns="1016" rIns="1016" bIns="1016" rtlCol="0" anchor="t">
            <a:normAutofit/>
          </a:bodyPr>
          <a:lstStyle/>
          <a:p>
            <a:pPr algn="just" rtl="1">
              <a:lnSpc>
                <a:spcPct val="200000"/>
              </a:lnSpc>
            </a:pPr>
            <a:r>
              <a:rPr lang="en-US" sz="1900" dirty="0">
                <a:solidFill>
                  <a:srgbClr val="1F1F1F"/>
                </a:solidFill>
                <a:latin typeface="Arial" pitchFamily="34" charset="0"/>
                <a:ea typeface="Arial" pitchFamily="34" charset="-122"/>
                <a:cs typeface="Arial" pitchFamily="34" charset="-120"/>
              </a:rPr>
              <a:t> </a:t>
            </a:r>
            <a:r>
              <a:rPr lang="en-US" sz="1900" b="1" dirty="0">
                <a:solidFill>
                  <a:srgbClr val="1F1F1F"/>
                </a:solidFill>
                <a:latin typeface="Arial" pitchFamily="34" charset="0"/>
                <a:ea typeface="Arial" pitchFamily="34" charset="-122"/>
                <a:cs typeface="Arial" pitchFamily="34" charset="-120"/>
              </a:rPr>
              <a:t>Augmented Intelligence </a:t>
            </a:r>
            <a:r>
              <a:rPr lang="ar-JO" sz="1900" dirty="0">
                <a:solidFill>
                  <a:srgbClr val="1F1F1F"/>
                </a:solidFill>
                <a:latin typeface="Arial" pitchFamily="34" charset="0"/>
                <a:ea typeface="Arial" pitchFamily="34" charset="-122"/>
                <a:cs typeface="Arial" pitchFamily="34" charset="-120"/>
              </a:rPr>
              <a:t>أو يقصد بها </a:t>
            </a:r>
            <a:r>
              <a:rPr lang="ar-SA" sz="2000" b="1" dirty="0"/>
              <a:t>الذكاء الاصطناعي </a:t>
            </a:r>
            <a:r>
              <a:rPr lang="ar-SA" sz="2000" dirty="0"/>
              <a:t>المعزز</a:t>
            </a:r>
            <a:r>
              <a:rPr lang="ar-JO" sz="2000" dirty="0"/>
              <a:t>والتي </a:t>
            </a:r>
            <a:r>
              <a:rPr lang="ar-OM" sz="1900" dirty="0">
                <a:solidFill>
                  <a:srgbClr val="1F1F1F"/>
                </a:solidFill>
                <a:latin typeface="Arial" pitchFamily="34" charset="0"/>
                <a:ea typeface="Arial" pitchFamily="34" charset="-122"/>
                <a:cs typeface="Arial" pitchFamily="34" charset="-120"/>
              </a:rPr>
              <a:t>تعني شراكة بين الباحث والآلة لا تفويض البحث بالكامل للأداة.</a:t>
            </a:r>
          </a:p>
          <a:p>
            <a:pPr algn="just" rtl="1">
              <a:lnSpc>
                <a:spcPct val="200000"/>
              </a:lnSpc>
            </a:pPr>
            <a:r>
              <a:rPr lang="ar-OM" sz="1900" dirty="0">
                <a:solidFill>
                  <a:srgbClr val="1F1F1F"/>
                </a:solidFill>
                <a:latin typeface="Arial" pitchFamily="34" charset="0"/>
                <a:ea typeface="Arial" pitchFamily="34" charset="-122"/>
                <a:cs typeface="Arial" pitchFamily="34" charset="-120"/>
              </a:rPr>
              <a:t>• الباحث يحدد السؤال والمنهج والمعايير الأخلاقية وحدود الاستخدام.</a:t>
            </a:r>
          </a:p>
          <a:p>
            <a:pPr algn="just" rtl="1">
              <a:lnSpc>
                <a:spcPct val="200000"/>
              </a:lnSpc>
            </a:pPr>
            <a:r>
              <a:rPr lang="ar-OM" sz="1900" dirty="0">
                <a:solidFill>
                  <a:srgbClr val="1F1F1F"/>
                </a:solidFill>
                <a:latin typeface="Arial" pitchFamily="34" charset="0"/>
                <a:ea typeface="Arial" pitchFamily="34" charset="-122"/>
                <a:cs typeface="Arial" pitchFamily="34" charset="-120"/>
              </a:rPr>
              <a:t>• </a:t>
            </a:r>
            <a:r>
              <a:rPr lang="en-US" sz="1900" dirty="0">
                <a:solidFill>
                  <a:srgbClr val="1F1F1F"/>
                </a:solidFill>
                <a:latin typeface="Arial" pitchFamily="34" charset="0"/>
                <a:ea typeface="Arial" pitchFamily="34" charset="-122"/>
                <a:cs typeface="Arial" pitchFamily="34" charset="-120"/>
              </a:rPr>
              <a:t>AI </a:t>
            </a:r>
            <a:r>
              <a:rPr lang="ar-OM" sz="1900" dirty="0">
                <a:solidFill>
                  <a:srgbClr val="1F1F1F"/>
                </a:solidFill>
                <a:latin typeface="Arial" pitchFamily="34" charset="0"/>
                <a:ea typeface="Arial" pitchFamily="34" charset="-122"/>
                <a:cs typeface="Arial" pitchFamily="34" charset="-120"/>
              </a:rPr>
              <a:t>يساعد في التلخيص الأولي، تنظيم الأفكار، اقتراح كلمات مفتاحية، واكتشاف علاقات محتملة.</a:t>
            </a:r>
          </a:p>
          <a:p>
            <a:pPr algn="just" rtl="1">
              <a:lnSpc>
                <a:spcPct val="200000"/>
              </a:lnSpc>
            </a:pPr>
            <a:r>
              <a:rPr lang="ar-OM" sz="1900" dirty="0">
                <a:solidFill>
                  <a:srgbClr val="1F1F1F"/>
                </a:solidFill>
                <a:latin typeface="Arial" pitchFamily="34" charset="0"/>
                <a:ea typeface="Arial" pitchFamily="34" charset="-122"/>
                <a:cs typeface="Arial" pitchFamily="34" charset="-120"/>
              </a:rPr>
              <a:t>• القرار العلمي النهائي يبقى بشرياً: تحقق، نقد، مقارنة، وتوثيق.</a:t>
            </a:r>
          </a:p>
        </p:txBody>
      </p:sp>
    </p:spTree>
  </p:cSld>
  <p:clrMapOvr>
    <a:masterClrMapping/>
  </p:clrMapOvr>
  <mc:AlternateContent xmlns:mc="http://schemas.openxmlformats.org/markup-compatibility/2006" xmlns:p14="http://schemas.microsoft.com/office/powerpoint/2010/main">
    <mc:Choice Requires="p14">
      <p:transition spd="slow" p14:dur="2000" advTm="96105"/>
    </mc:Choice>
    <mc:Fallback xmlns="">
      <p:transition spd="slow" advTm="9610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309347"/>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استخدامات AI عبر مراحل البحث</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اختيار الموضوع: </a:t>
            </a:r>
            <a:r>
              <a:rPr lang="en-US" sz="1700" dirty="0">
                <a:solidFill>
                  <a:srgbClr val="1F1F1F"/>
                </a:solidFill>
                <a:latin typeface="Arial" pitchFamily="34" charset="0"/>
                <a:ea typeface="Arial" pitchFamily="34" charset="-122"/>
                <a:cs typeface="Arial" pitchFamily="34" charset="-120"/>
              </a:rPr>
              <a:t>توليد أفكار أولية وربطها بالواقع والأدبيات.</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مراجعة الأدبيات</a:t>
            </a:r>
            <a:r>
              <a:rPr lang="en-US" sz="1700" dirty="0">
                <a:solidFill>
                  <a:srgbClr val="1F1F1F"/>
                </a:solidFill>
                <a:latin typeface="Arial" pitchFamily="34" charset="0"/>
                <a:ea typeface="Arial" pitchFamily="34" charset="-122"/>
                <a:cs typeface="Arial" pitchFamily="34" charset="-120"/>
              </a:rPr>
              <a:t>: استخراج كلمات مفتاحية، تنظيم مقالات، وبناء مصفوفة مراجعة.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التصميم والمنهجية</a:t>
            </a:r>
            <a:r>
              <a:rPr lang="en-US" sz="1700" dirty="0">
                <a:solidFill>
                  <a:srgbClr val="1F1F1F"/>
                </a:solidFill>
                <a:latin typeface="Arial" pitchFamily="34" charset="0"/>
                <a:ea typeface="Arial" pitchFamily="34" charset="-122"/>
                <a:cs typeface="Arial" pitchFamily="34" charset="-120"/>
              </a:rPr>
              <a:t>: اختبار اتساق السؤال مع المنهج والعينة والأداة.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التحليل</a:t>
            </a:r>
            <a:r>
              <a:rPr lang="en-US" sz="1700" dirty="0">
                <a:solidFill>
                  <a:srgbClr val="1F1F1F"/>
                </a:solidFill>
                <a:latin typeface="Arial" pitchFamily="34" charset="0"/>
                <a:ea typeface="Arial" pitchFamily="34" charset="-122"/>
                <a:cs typeface="Arial" pitchFamily="34" charset="-120"/>
              </a:rPr>
              <a:t>: دعم تنظيف البيانات، توليد كود أولي، تلخيص مقابلات، أو تصور نتائج.</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الكتابة</a:t>
            </a:r>
            <a:r>
              <a:rPr lang="en-US" sz="1700" dirty="0">
                <a:solidFill>
                  <a:srgbClr val="1F1F1F"/>
                </a:solidFill>
                <a:latin typeface="Arial" pitchFamily="34" charset="0"/>
                <a:ea typeface="Arial" pitchFamily="34" charset="-122"/>
                <a:cs typeface="Arial" pitchFamily="34" charset="-120"/>
              </a:rPr>
              <a:t>: تحسين الوضوح، بناء outline، التدقيق اللغوي، وتوحيد المصطلحات.</a:t>
            </a:r>
            <a:endParaRPr lang="en-US" sz="1700" dirty="0"/>
          </a:p>
        </p:txBody>
      </p:sp>
    </p:spTree>
  </p:cSld>
  <p:clrMapOvr>
    <a:masterClrMapping/>
  </p:clrMapOvr>
  <mc:AlternateContent xmlns:mc="http://schemas.openxmlformats.org/markup-compatibility/2006" xmlns:p14="http://schemas.microsoft.com/office/powerpoint/2010/main">
    <mc:Choice Requires="p14">
      <p:transition spd="slow" p14:dur="2000" advTm="224180"/>
    </mc:Choice>
    <mc:Fallback xmlns="">
      <p:transition spd="slow" advTm="22418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385316"/>
            <a:ext cx="8869680" cy="502920"/>
          </a:xfrm>
          <a:prstGeom prst="rect">
            <a:avLst/>
          </a:prstGeom>
          <a:noFill/>
          <a:ln/>
        </p:spPr>
        <p:txBody>
          <a:bodyPr wrap="square" lIns="254" tIns="254" rIns="254" bIns="254" rtlCol="0" anchor="ctr">
            <a:normAutofit/>
          </a:bodyPr>
          <a:lstStyle/>
          <a:p>
            <a:pPr algn="ctr" rtl="1"/>
            <a:r>
              <a:rPr lang="ar-JO" sz="2700" b="1" dirty="0">
                <a:solidFill>
                  <a:srgbClr val="0070C0"/>
                </a:solidFill>
                <a:latin typeface="Arial" pitchFamily="34" charset="0"/>
                <a:ea typeface="Arial" pitchFamily="34" charset="-122"/>
                <a:cs typeface="Arial" pitchFamily="34" charset="-120"/>
              </a:rPr>
              <a:t>استخدامات الذكاء الصناعي </a:t>
            </a:r>
            <a:r>
              <a:rPr lang="en-AE" sz="2700" b="1" dirty="0">
                <a:solidFill>
                  <a:srgbClr val="0070C0"/>
                </a:solidFill>
                <a:latin typeface="Arial" pitchFamily="34" charset="0"/>
                <a:ea typeface="Arial" pitchFamily="34" charset="-122"/>
                <a:cs typeface="Arial" pitchFamily="34" charset="-120"/>
              </a:rPr>
              <a:t> (AI)</a:t>
            </a:r>
            <a:r>
              <a:rPr lang="ar-OM" sz="2700" b="1" dirty="0">
                <a:solidFill>
                  <a:srgbClr val="0070C0"/>
                </a:solidFill>
                <a:latin typeface="Arial" pitchFamily="34" charset="0"/>
                <a:ea typeface="Arial" pitchFamily="34" charset="-122"/>
                <a:cs typeface="Arial" pitchFamily="34" charset="-120"/>
              </a:rPr>
              <a:t>في مراجعة الأدبيات</a:t>
            </a:r>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b="1" dirty="0">
                <a:solidFill>
                  <a:srgbClr val="1F1F1F"/>
                </a:solidFill>
                <a:latin typeface="Arial" pitchFamily="34" charset="0"/>
                <a:ea typeface="Arial" pitchFamily="34" charset="-122"/>
                <a:cs typeface="Arial" pitchFamily="34" charset="-120"/>
              </a:rPr>
              <a:t>• اقتراح مرادفات وكلمات مفتاحية عربية وإنجليزية.</a:t>
            </a:r>
            <a:endParaRPr lang="en-US" sz="1700" b="1"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تلخيص أولي </a:t>
            </a:r>
            <a:r>
              <a:rPr lang="en-US" sz="1700" dirty="0">
                <a:solidFill>
                  <a:srgbClr val="1F1F1F"/>
                </a:solidFill>
                <a:latin typeface="Arial" pitchFamily="34" charset="0"/>
                <a:ea typeface="Arial" pitchFamily="34" charset="-122"/>
                <a:cs typeface="Arial" pitchFamily="34" charset="-120"/>
              </a:rPr>
              <a:t>للمقال بعد قراءته، وليس بديلاً عن قراءته.</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بناء مصفوفة مقارنة: </a:t>
            </a:r>
            <a:r>
              <a:rPr lang="en-US" sz="1700" dirty="0">
                <a:solidFill>
                  <a:srgbClr val="1F1F1F"/>
                </a:solidFill>
                <a:latin typeface="Arial" pitchFamily="34" charset="0"/>
                <a:ea typeface="Arial" pitchFamily="34" charset="-122"/>
                <a:cs typeface="Arial" pitchFamily="34" charset="-120"/>
              </a:rPr>
              <a:t>الهدف، النظرية، العينة، المنهج، النتائج، والقيود.</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كشف أنماط عامة أو </a:t>
            </a:r>
            <a:r>
              <a:rPr lang="en-US" sz="1700" b="1" dirty="0">
                <a:solidFill>
                  <a:srgbClr val="1F1F1F"/>
                </a:solidFill>
                <a:latin typeface="Arial" pitchFamily="34" charset="0"/>
                <a:ea typeface="Arial" pitchFamily="34" charset="-122"/>
                <a:cs typeface="Arial" pitchFamily="34" charset="-120"/>
              </a:rPr>
              <a:t>تناقضات تحتاج </a:t>
            </a:r>
            <a:r>
              <a:rPr lang="en-US" sz="1700" dirty="0">
                <a:solidFill>
                  <a:srgbClr val="1F1F1F"/>
                </a:solidFill>
                <a:latin typeface="Arial" pitchFamily="34" charset="0"/>
                <a:ea typeface="Arial" pitchFamily="34" charset="-122"/>
                <a:cs typeface="Arial" pitchFamily="34" charset="-120"/>
              </a:rPr>
              <a:t>مراجعة يدوية.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لا تقبل أي مرجع أو اقتباس من AI قبل التأكد من وجوده في قاعدة بيانات علمية أو النص الأصلي.</a:t>
            </a:r>
            <a:endParaRPr lang="en-US" sz="1700" dirty="0"/>
          </a:p>
        </p:txBody>
      </p:sp>
    </p:spTree>
  </p:cSld>
  <p:clrMapOvr>
    <a:masterClrMapping/>
  </p:clrMapOvr>
  <mc:AlternateContent xmlns:mc="http://schemas.openxmlformats.org/markup-compatibility/2006" xmlns:p14="http://schemas.microsoft.com/office/powerpoint/2010/main">
    <mc:Choice Requires="p14">
      <p:transition spd="slow" p14:dur="2000" advTm="115294"/>
    </mc:Choice>
    <mc:Fallback xmlns="">
      <p:transition spd="slow" advTm="115294"/>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385316"/>
            <a:ext cx="8869680" cy="502920"/>
          </a:xfrm>
          <a:prstGeom prst="rect">
            <a:avLst/>
          </a:prstGeom>
          <a:noFill/>
          <a:ln/>
        </p:spPr>
        <p:txBody>
          <a:bodyPr wrap="square" lIns="254" tIns="254" rIns="254" bIns="254" rtlCol="0" anchor="ctr">
            <a:normAutofit/>
          </a:bodyPr>
          <a:lstStyle/>
          <a:p>
            <a:pPr algn="ctr" rtl="1"/>
            <a:r>
              <a:rPr lang="ar-JO" sz="2700" b="1" dirty="0">
                <a:solidFill>
                  <a:srgbClr val="0070C0"/>
                </a:solidFill>
                <a:latin typeface="Arial" pitchFamily="34" charset="0"/>
                <a:cs typeface="Arial" pitchFamily="34" charset="-120"/>
              </a:rPr>
              <a:t>استخدامات الذكاء الصناعي </a:t>
            </a:r>
            <a:r>
              <a:rPr lang="en-AE" sz="2700" b="1" dirty="0">
                <a:solidFill>
                  <a:srgbClr val="0070C0"/>
                </a:solidFill>
                <a:latin typeface="Arial" pitchFamily="34" charset="0"/>
                <a:cs typeface="Arial" pitchFamily="34" charset="-120"/>
              </a:rPr>
              <a:t> (AI)</a:t>
            </a:r>
            <a:r>
              <a:rPr lang="en-US" sz="2700" b="1" dirty="0">
                <a:solidFill>
                  <a:srgbClr val="0070C0"/>
                </a:solidFill>
                <a:latin typeface="Arial" pitchFamily="34" charset="0"/>
                <a:cs typeface="Arial" pitchFamily="34" charset="-120"/>
              </a:rPr>
              <a:t> </a:t>
            </a:r>
            <a:r>
              <a:rPr lang="ar-OM" sz="2700" b="1" dirty="0">
                <a:solidFill>
                  <a:srgbClr val="0070C0"/>
                </a:solidFill>
                <a:latin typeface="Arial" pitchFamily="34" charset="0"/>
                <a:cs typeface="Arial" pitchFamily="34" charset="-120"/>
              </a:rPr>
              <a:t>في تحليل البيانات وتنظيم النتائج</a:t>
            </a:r>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285750" indent="-285750" algn="r" rtl="1">
              <a:lnSpc>
                <a:spcPct val="200000"/>
              </a:lnSpc>
              <a:buFont typeface="Arial" panose="020B0604020202020204" pitchFamily="34" charset="0"/>
              <a:buChar char="•"/>
            </a:pPr>
            <a:r>
              <a:rPr lang="en-US" sz="1700" b="1" dirty="0" err="1">
                <a:solidFill>
                  <a:srgbClr val="1F1F1F"/>
                </a:solidFill>
                <a:latin typeface="Arial" pitchFamily="34" charset="0"/>
                <a:ea typeface="Arial" pitchFamily="34" charset="-122"/>
                <a:cs typeface="Arial" pitchFamily="34" charset="-120"/>
              </a:rPr>
              <a:t>في</a:t>
            </a:r>
            <a:r>
              <a:rPr lang="en-US" sz="1700" b="1" dirty="0">
                <a:solidFill>
                  <a:srgbClr val="1F1F1F"/>
                </a:solidFill>
                <a:latin typeface="Arial" pitchFamily="34" charset="0"/>
                <a:ea typeface="Arial" pitchFamily="34" charset="-122"/>
                <a:cs typeface="Arial" pitchFamily="34" charset="-120"/>
              </a:rPr>
              <a:t> البحوث الكمية</a:t>
            </a:r>
            <a:r>
              <a:rPr lang="en-US" sz="1700" dirty="0">
                <a:solidFill>
                  <a:srgbClr val="1F1F1F"/>
                </a:solidFill>
                <a:latin typeface="Arial" pitchFamily="34" charset="0"/>
                <a:ea typeface="Arial" pitchFamily="34" charset="-122"/>
                <a:cs typeface="Arial" pitchFamily="34" charset="-120"/>
              </a:rPr>
              <a:t>: اقتراح خطوات تنظيف البيانات، توليد كود R/Python أولي، وتصور النتائج.</a:t>
            </a:r>
            <a:endParaRPr lang="en-US" sz="1700" dirty="0"/>
          </a:p>
          <a:p>
            <a:pPr marL="285750" indent="-285750" algn="r" rtl="1">
              <a:lnSpc>
                <a:spcPct val="200000"/>
              </a:lnSpc>
              <a:buFont typeface="Arial" panose="020B0604020202020204" pitchFamily="34" charset="0"/>
              <a:buChar char="•"/>
            </a:pPr>
            <a:r>
              <a:rPr lang="en-US" sz="1700" b="1" dirty="0" err="1">
                <a:solidFill>
                  <a:srgbClr val="1F1F1F"/>
                </a:solidFill>
                <a:latin typeface="Arial" pitchFamily="34" charset="0"/>
                <a:ea typeface="Arial" pitchFamily="34" charset="-122"/>
                <a:cs typeface="Arial" pitchFamily="34" charset="-120"/>
              </a:rPr>
              <a:t>في</a:t>
            </a:r>
            <a:r>
              <a:rPr lang="en-US" sz="1700" b="1" dirty="0">
                <a:solidFill>
                  <a:srgbClr val="1F1F1F"/>
                </a:solidFill>
                <a:latin typeface="Arial" pitchFamily="34" charset="0"/>
                <a:ea typeface="Arial" pitchFamily="34" charset="-122"/>
                <a:cs typeface="Arial" pitchFamily="34" charset="-120"/>
              </a:rPr>
              <a:t> البحوث النوعية</a:t>
            </a:r>
            <a:r>
              <a:rPr lang="en-US" sz="1700" dirty="0">
                <a:solidFill>
                  <a:srgbClr val="1F1F1F"/>
                </a:solidFill>
                <a:latin typeface="Arial" pitchFamily="34" charset="0"/>
                <a:ea typeface="Arial" pitchFamily="34" charset="-122"/>
                <a:cs typeface="Arial" pitchFamily="34" charset="-120"/>
              </a:rPr>
              <a:t>: دعم الترميز الأولي، تلخيص المقابلات، واقتراح themes قابلة للمراجعة.</a:t>
            </a:r>
            <a:endParaRPr lang="en-US" sz="1700" dirty="0"/>
          </a:p>
          <a:p>
            <a:pPr marL="285750" indent="-285750" algn="r" rtl="1">
              <a:lnSpc>
                <a:spcPct val="200000"/>
              </a:lnSpc>
              <a:buFont typeface="Arial" panose="020B0604020202020204" pitchFamily="34" charset="0"/>
              <a:buChar char="•"/>
            </a:pPr>
            <a:r>
              <a:rPr lang="en-US" sz="1700" dirty="0" err="1">
                <a:solidFill>
                  <a:srgbClr val="1F1F1F"/>
                </a:solidFill>
                <a:latin typeface="Arial" pitchFamily="34" charset="0"/>
                <a:ea typeface="Arial" pitchFamily="34" charset="-122"/>
                <a:cs typeface="Arial" pitchFamily="34" charset="-120"/>
              </a:rPr>
              <a:t>لا</a:t>
            </a:r>
            <a:r>
              <a:rPr lang="en-US" sz="1700" dirty="0">
                <a:solidFill>
                  <a:srgbClr val="1F1F1F"/>
                </a:solidFill>
                <a:latin typeface="Arial" pitchFamily="34" charset="0"/>
                <a:ea typeface="Arial" pitchFamily="34" charset="-122"/>
                <a:cs typeface="Arial" pitchFamily="34" charset="-120"/>
              </a:rPr>
              <a:t> تُدخل بيانات </a:t>
            </a:r>
            <a:r>
              <a:rPr lang="en-US" sz="1700" b="1" dirty="0">
                <a:solidFill>
                  <a:srgbClr val="1F1F1F"/>
                </a:solidFill>
                <a:latin typeface="Arial" pitchFamily="34" charset="0"/>
                <a:ea typeface="Arial" pitchFamily="34" charset="-122"/>
                <a:cs typeface="Arial" pitchFamily="34" charset="-120"/>
              </a:rPr>
              <a:t>حساسة أو سرية </a:t>
            </a:r>
            <a:r>
              <a:rPr lang="en-US" sz="1700" dirty="0">
                <a:solidFill>
                  <a:srgbClr val="1F1F1F"/>
                </a:solidFill>
                <a:latin typeface="Arial" pitchFamily="34" charset="0"/>
                <a:ea typeface="Arial" pitchFamily="34" charset="-122"/>
                <a:cs typeface="Arial" pitchFamily="34" charset="-120"/>
              </a:rPr>
              <a:t>في أدوات عامة.</a:t>
            </a:r>
            <a:endParaRPr lang="en-US" sz="1700" dirty="0"/>
          </a:p>
          <a:p>
            <a:pPr marL="285750" indent="-285750" algn="r" rtl="1">
              <a:lnSpc>
                <a:spcPct val="200000"/>
              </a:lnSpc>
              <a:buFont typeface="Arial" panose="020B0604020202020204" pitchFamily="34" charset="0"/>
              <a:buChar char="•"/>
            </a:pPr>
            <a:r>
              <a:rPr lang="en-US" sz="1700" dirty="0" err="1">
                <a:solidFill>
                  <a:srgbClr val="1F1F1F"/>
                </a:solidFill>
                <a:latin typeface="Arial" pitchFamily="34" charset="0"/>
                <a:ea typeface="Arial" pitchFamily="34" charset="-122"/>
                <a:cs typeface="Arial" pitchFamily="34" charset="-120"/>
              </a:rPr>
              <a:t>لا</a:t>
            </a:r>
            <a:r>
              <a:rPr lang="en-US" sz="1700" dirty="0">
                <a:solidFill>
                  <a:srgbClr val="1F1F1F"/>
                </a:solidFill>
                <a:latin typeface="Arial" pitchFamily="34" charset="0"/>
                <a:ea typeface="Arial" pitchFamily="34" charset="-122"/>
                <a:cs typeface="Arial" pitchFamily="34" charset="-120"/>
              </a:rPr>
              <a:t> تعتمد الترميز أو </a:t>
            </a:r>
            <a:r>
              <a:rPr lang="en-US" sz="1700" b="1" dirty="0">
                <a:solidFill>
                  <a:srgbClr val="1F1F1F"/>
                </a:solidFill>
                <a:latin typeface="Arial" pitchFamily="34" charset="0"/>
                <a:ea typeface="Arial" pitchFamily="34" charset="-122"/>
                <a:cs typeface="Arial" pitchFamily="34" charset="-120"/>
              </a:rPr>
              <a:t>التفسير دون مراجعة </a:t>
            </a:r>
            <a:r>
              <a:rPr lang="en-US" sz="1700" dirty="0">
                <a:solidFill>
                  <a:srgbClr val="1F1F1F"/>
                </a:solidFill>
                <a:latin typeface="Arial" pitchFamily="34" charset="0"/>
                <a:ea typeface="Arial" pitchFamily="34" charset="-122"/>
                <a:cs typeface="Arial" pitchFamily="34" charset="-120"/>
              </a:rPr>
              <a:t>الباحث والتحقق بين المرمزين عند الحاجة.</a:t>
            </a:r>
          </a:p>
          <a:p>
            <a:pPr marL="285750" indent="-285750" algn="r" rtl="1">
              <a:lnSpc>
                <a:spcPct val="200000"/>
              </a:lnSpc>
              <a:buFont typeface="Arial" panose="020B0604020202020204" pitchFamily="34" charset="0"/>
              <a:buChar char="•"/>
            </a:pPr>
            <a:r>
              <a:rPr lang="en-US" sz="1700" dirty="0"/>
              <a:t> </a:t>
            </a:r>
            <a:r>
              <a:rPr lang="ar-JO" b="1" dirty="0">
                <a:solidFill>
                  <a:srgbClr val="0070C0"/>
                </a:solidFill>
                <a:latin typeface="Arial" pitchFamily="34" charset="0"/>
                <a:cs typeface="Arial" pitchFamily="34" charset="-120"/>
              </a:rPr>
              <a:t>استخدامات الذكاء الصناعي </a:t>
            </a:r>
            <a:r>
              <a:rPr lang="en-AE" b="1" dirty="0">
                <a:solidFill>
                  <a:srgbClr val="0070C0"/>
                </a:solidFill>
                <a:latin typeface="Arial" pitchFamily="34" charset="0"/>
                <a:cs typeface="Arial" pitchFamily="34" charset="-120"/>
              </a:rPr>
              <a:t> (AI)</a:t>
            </a:r>
            <a:r>
              <a:rPr lang="en-US" sz="1700" dirty="0"/>
              <a:t> </a:t>
            </a:r>
            <a:r>
              <a:rPr lang="ar-OM" sz="1700" dirty="0"/>
              <a:t>يساعد في التنظيم؛ أما التفسير العلمي فيبقى مسؤولية الباحث.</a:t>
            </a:r>
          </a:p>
          <a:p>
            <a:pPr marL="0" indent="0" algn="r" rtl="1">
              <a:lnSpc>
                <a:spcPct val="200000"/>
              </a:lnSpc>
              <a:buNone/>
            </a:pPr>
            <a:endParaRPr lang="en-US" sz="1700" dirty="0"/>
          </a:p>
        </p:txBody>
      </p:sp>
    </p:spTree>
  </p:cSld>
  <p:clrMapOvr>
    <a:masterClrMapping/>
  </p:clrMapOvr>
  <mc:AlternateContent xmlns:mc="http://schemas.openxmlformats.org/markup-compatibility/2006" xmlns:p14="http://schemas.microsoft.com/office/powerpoint/2010/main">
    <mc:Choice Requires="p14">
      <p:transition spd="slow" p14:dur="2000" advTm="103097"/>
    </mc:Choice>
    <mc:Fallback xmlns="">
      <p:transition spd="slow" advTm="103097"/>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385316"/>
            <a:ext cx="8869680" cy="502920"/>
          </a:xfrm>
          <a:prstGeom prst="rect">
            <a:avLst/>
          </a:prstGeom>
          <a:noFill/>
          <a:ln/>
        </p:spPr>
        <p:txBody>
          <a:bodyPr wrap="square" lIns="254" tIns="254" rIns="254" bIns="254" rtlCol="0" anchor="ctr">
            <a:normAutofit/>
          </a:bodyPr>
          <a:lstStyle/>
          <a:p>
            <a:pPr algn="ctr" rtl="1"/>
            <a:r>
              <a:rPr lang="ar-JO" sz="2700" b="1" dirty="0">
                <a:solidFill>
                  <a:srgbClr val="0070C0"/>
                </a:solidFill>
                <a:latin typeface="Arial" pitchFamily="34" charset="0"/>
                <a:cs typeface="Arial" pitchFamily="34" charset="-120"/>
              </a:rPr>
              <a:t>استخدامات الذكاء الصناعي </a:t>
            </a:r>
            <a:r>
              <a:rPr lang="en-AE" sz="2700" b="1" dirty="0">
                <a:solidFill>
                  <a:srgbClr val="0070C0"/>
                </a:solidFill>
                <a:latin typeface="Arial" pitchFamily="34" charset="0"/>
                <a:cs typeface="Arial" pitchFamily="34" charset="-120"/>
              </a:rPr>
              <a:t> (AI)</a:t>
            </a:r>
            <a:r>
              <a:rPr lang="en-US" sz="2700" b="1" dirty="0">
                <a:solidFill>
                  <a:srgbClr val="0070C0"/>
                </a:solidFill>
                <a:latin typeface="Arial" pitchFamily="34" charset="0"/>
                <a:ea typeface="Arial" pitchFamily="34" charset="-122"/>
                <a:cs typeface="Arial" pitchFamily="34" charset="-120"/>
              </a:rPr>
              <a:t> في الكتابة الأكاديمية</a:t>
            </a:r>
            <a:endParaRPr lang="en-US" sz="2700" dirty="0"/>
          </a:p>
        </p:txBody>
      </p:sp>
      <p:sp>
        <p:nvSpPr>
          <p:cNvPr id="4" name="Text 1"/>
          <p:cNvSpPr/>
          <p:nvPr/>
        </p:nvSpPr>
        <p:spPr>
          <a:xfrm>
            <a:off x="1154545" y="1901952"/>
            <a:ext cx="9245600" cy="4230993"/>
          </a:xfrm>
          <a:prstGeom prst="rect">
            <a:avLst/>
          </a:prstGeom>
          <a:noFill/>
          <a:ln/>
        </p:spPr>
        <p:txBody>
          <a:bodyPr wrap="square" lIns="1016" tIns="1016" rIns="1016" bIns="1016" rtlCol="0" anchor="t">
            <a:normAutofit/>
          </a:bodyPr>
          <a:lstStyle/>
          <a:p>
            <a:pPr marL="342900" indent="-342900" algn="just" rtl="1">
              <a:lnSpc>
                <a:spcPct val="200000"/>
              </a:lnSpc>
              <a:buFont typeface="Wingdings" panose="05000000000000000000" pitchFamily="2" charset="2"/>
              <a:buChar char="v"/>
            </a:pPr>
            <a:r>
              <a:rPr lang="en-US" sz="1900" b="1" dirty="0" err="1">
                <a:solidFill>
                  <a:srgbClr val="1F1F1F"/>
                </a:solidFill>
                <a:latin typeface="Arial" pitchFamily="34" charset="0"/>
                <a:ea typeface="Arial" pitchFamily="34" charset="-122"/>
                <a:cs typeface="Arial" pitchFamily="34" charset="-120"/>
              </a:rPr>
              <a:t>استخدامات</a:t>
            </a:r>
            <a:r>
              <a:rPr lang="en-US" sz="1900" b="1" dirty="0">
                <a:solidFill>
                  <a:srgbClr val="1F1F1F"/>
                </a:solidFill>
                <a:latin typeface="Arial" pitchFamily="34" charset="0"/>
                <a:ea typeface="Arial" pitchFamily="34" charset="-122"/>
                <a:cs typeface="Arial" pitchFamily="34" charset="-120"/>
              </a:rPr>
              <a:t> مقبولة: </a:t>
            </a:r>
            <a:r>
              <a:rPr lang="en-US" sz="1900" dirty="0">
                <a:solidFill>
                  <a:srgbClr val="1F1F1F"/>
                </a:solidFill>
                <a:latin typeface="Arial" pitchFamily="34" charset="0"/>
                <a:ea typeface="Arial" pitchFamily="34" charset="-122"/>
                <a:cs typeface="Arial" pitchFamily="34" charset="-120"/>
              </a:rPr>
              <a:t>تحسين الوضوح واللغة، اختصار النص، اقتراح عناوين فرعية، أو تحويل نقاط إلى فقرة أكاديمية.</a:t>
            </a:r>
            <a:endParaRPr lang="en-US" sz="1900" dirty="0"/>
          </a:p>
          <a:p>
            <a:pPr marL="342900" indent="-342900" algn="just" rtl="1">
              <a:lnSpc>
                <a:spcPct val="200000"/>
              </a:lnSpc>
              <a:buFont typeface="Wingdings" panose="05000000000000000000" pitchFamily="2" charset="2"/>
              <a:buChar char="v"/>
            </a:pPr>
            <a:r>
              <a:rPr lang="en-US" sz="1900" b="1" dirty="0" err="1">
                <a:solidFill>
                  <a:srgbClr val="1F1F1F"/>
                </a:solidFill>
                <a:latin typeface="Arial" pitchFamily="34" charset="0"/>
                <a:ea typeface="Arial" pitchFamily="34" charset="-122"/>
                <a:cs typeface="Arial" pitchFamily="34" charset="-120"/>
              </a:rPr>
              <a:t>استخدامات</a:t>
            </a:r>
            <a:r>
              <a:rPr lang="en-US" sz="1900" b="1" dirty="0">
                <a:solidFill>
                  <a:srgbClr val="1F1F1F"/>
                </a:solidFill>
                <a:latin typeface="Arial" pitchFamily="34" charset="0"/>
                <a:ea typeface="Arial" pitchFamily="34" charset="-122"/>
                <a:cs typeface="Arial" pitchFamily="34" charset="-120"/>
              </a:rPr>
              <a:t> عالية المخاطر</a:t>
            </a:r>
            <a:r>
              <a:rPr lang="en-US" sz="1900" dirty="0">
                <a:solidFill>
                  <a:srgbClr val="1F1F1F"/>
                </a:solidFill>
                <a:latin typeface="Arial" pitchFamily="34" charset="0"/>
                <a:ea typeface="Arial" pitchFamily="34" charset="-122"/>
                <a:cs typeface="Arial" pitchFamily="34" charset="-120"/>
              </a:rPr>
              <a:t>: توليد حجج كاملة دون مصادر، اختراع مراجع، أو إعادة صياغة نصوص الآخرين لإخفاء الانتحال.</a:t>
            </a:r>
            <a:endParaRPr lang="en-US" sz="1900" dirty="0"/>
          </a:p>
          <a:p>
            <a:pPr marL="342900" indent="-342900" algn="just" rtl="1">
              <a:lnSpc>
                <a:spcPct val="200000"/>
              </a:lnSpc>
              <a:buFont typeface="Wingdings" panose="05000000000000000000" pitchFamily="2" charset="2"/>
              <a:buChar char="v"/>
            </a:pPr>
            <a:r>
              <a:rPr lang="en-US" sz="1900" dirty="0" err="1">
                <a:solidFill>
                  <a:srgbClr val="1F1F1F"/>
                </a:solidFill>
                <a:latin typeface="Arial" pitchFamily="34" charset="0"/>
                <a:ea typeface="Arial" pitchFamily="34" charset="-122"/>
                <a:cs typeface="Arial" pitchFamily="34" charset="-120"/>
              </a:rPr>
              <a:t>اكتب</a:t>
            </a:r>
            <a:r>
              <a:rPr lang="en-US" sz="1900" dirty="0">
                <a:solidFill>
                  <a:srgbClr val="1F1F1F"/>
                </a:solidFill>
                <a:latin typeface="Arial" pitchFamily="34" charset="0"/>
                <a:ea typeface="Arial" pitchFamily="34" charset="-122"/>
                <a:cs typeface="Arial" pitchFamily="34" charset="-120"/>
              </a:rPr>
              <a:t> فكرتك أولاً، ثم استخدم AI لتحسين العرض لا لصناعة الفكرة بدلاً عنك.</a:t>
            </a:r>
            <a:endParaRPr lang="en-US" sz="1900" dirty="0"/>
          </a:p>
          <a:p>
            <a:pPr marL="342900" indent="-342900" algn="just" rtl="1">
              <a:lnSpc>
                <a:spcPct val="200000"/>
              </a:lnSpc>
              <a:buFont typeface="Wingdings" panose="05000000000000000000" pitchFamily="2" charset="2"/>
              <a:buChar char="v"/>
            </a:pPr>
            <a:r>
              <a:rPr lang="en-US" sz="1900" dirty="0" err="1">
                <a:solidFill>
                  <a:srgbClr val="1F1F1F"/>
                </a:solidFill>
                <a:latin typeface="Arial" pitchFamily="34" charset="0"/>
                <a:ea typeface="Arial" pitchFamily="34" charset="-122"/>
                <a:cs typeface="Arial" pitchFamily="34" charset="-120"/>
              </a:rPr>
              <a:t>يجب</a:t>
            </a:r>
            <a:r>
              <a:rPr lang="en-US" sz="1900" dirty="0">
                <a:solidFill>
                  <a:srgbClr val="1F1F1F"/>
                </a:solidFill>
                <a:latin typeface="Arial" pitchFamily="34" charset="0"/>
                <a:ea typeface="Arial" pitchFamily="34" charset="-122"/>
                <a:cs typeface="Arial" pitchFamily="34" charset="-120"/>
              </a:rPr>
              <a:t> الحفاظ على صوت الباحث، أصالة التحليل، ودقة التوثيق.</a:t>
            </a:r>
            <a:endParaRPr lang="en-US" sz="1900" dirty="0"/>
          </a:p>
        </p:txBody>
      </p:sp>
    </p:spTree>
  </p:cSld>
  <p:clrMapOvr>
    <a:masterClrMapping/>
  </p:clrMapOvr>
  <mc:AlternateContent xmlns:mc="http://schemas.openxmlformats.org/markup-compatibility/2006" xmlns:p14="http://schemas.microsoft.com/office/powerpoint/2010/main">
    <mc:Choice Requires="p14">
      <p:transition spd="slow" p14:dur="2000" advTm="86168"/>
    </mc:Choice>
    <mc:Fallback xmlns="">
      <p:transition spd="slow" advTm="86168"/>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417320" y="1318584"/>
            <a:ext cx="8869680" cy="502920"/>
          </a:xfrm>
          <a:prstGeom prst="rect">
            <a:avLst/>
          </a:prstGeom>
          <a:noFill/>
          <a:ln/>
        </p:spPr>
        <p:txBody>
          <a:bodyPr wrap="square" lIns="254" tIns="254" rIns="254" bIns="254" rtlCol="0" anchor="ctr">
            <a:normAutofit/>
          </a:bodyPr>
          <a:lstStyle/>
          <a:p>
            <a:pPr algn="ctr" rtl="1"/>
            <a:r>
              <a:rPr lang="en-US" sz="2700" b="1" dirty="0">
                <a:solidFill>
                  <a:srgbClr val="0070C0"/>
                </a:solidFill>
                <a:latin typeface="Arial" pitchFamily="34" charset="0"/>
                <a:ea typeface="Arial" pitchFamily="34" charset="-122"/>
                <a:cs typeface="Arial" pitchFamily="34" charset="-120"/>
              </a:rPr>
              <a:t>أخلاقيات </a:t>
            </a:r>
            <a:r>
              <a:rPr lang="ar-JO" sz="2700" b="1" dirty="0">
                <a:solidFill>
                  <a:srgbClr val="0070C0"/>
                </a:solidFill>
                <a:latin typeface="Arial" pitchFamily="34" charset="0"/>
                <a:cs typeface="Arial" pitchFamily="34" charset="-120"/>
              </a:rPr>
              <a:t>استخدامات الذكاء الصناعي </a:t>
            </a:r>
            <a:r>
              <a:rPr lang="en-AE" sz="2700" b="1" dirty="0">
                <a:solidFill>
                  <a:srgbClr val="0070C0"/>
                </a:solidFill>
                <a:latin typeface="Arial" pitchFamily="34" charset="0"/>
                <a:cs typeface="Arial" pitchFamily="34" charset="-120"/>
              </a:rPr>
              <a:t> (AI)</a:t>
            </a:r>
            <a:r>
              <a:rPr lang="en-US" sz="2700" b="1" dirty="0">
                <a:solidFill>
                  <a:srgbClr val="0070C0"/>
                </a:solidFill>
                <a:latin typeface="Arial" pitchFamily="34" charset="0"/>
                <a:cs typeface="Arial" pitchFamily="34" charset="-120"/>
              </a:rPr>
              <a:t> </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just"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الشفافية</a:t>
            </a:r>
            <a:r>
              <a:rPr lang="en-US" sz="1700" dirty="0">
                <a:solidFill>
                  <a:srgbClr val="1F1F1F"/>
                </a:solidFill>
                <a:latin typeface="Arial" pitchFamily="34" charset="0"/>
                <a:ea typeface="Arial" pitchFamily="34" charset="-122"/>
                <a:cs typeface="Arial" pitchFamily="34" charset="-120"/>
              </a:rPr>
              <a:t>: اذكر كيف استخدمت AI في البحث أو الكتابة أو التحليل.</a:t>
            </a:r>
            <a:endParaRPr lang="en-US" sz="1700" dirty="0"/>
          </a:p>
          <a:p>
            <a:pPr marL="0" indent="0" algn="just"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الخصوصية</a:t>
            </a:r>
            <a:r>
              <a:rPr lang="en-US" sz="1700" dirty="0">
                <a:solidFill>
                  <a:srgbClr val="1F1F1F"/>
                </a:solidFill>
                <a:latin typeface="Arial" pitchFamily="34" charset="0"/>
                <a:ea typeface="Arial" pitchFamily="34" charset="-122"/>
                <a:cs typeface="Arial" pitchFamily="34" charset="-120"/>
              </a:rPr>
              <a:t>: لا تُدخل بيانات مشاركين أو ملفات سرية في أدوات غير معتمدة.</a:t>
            </a:r>
            <a:endParaRPr lang="en-US" sz="1700" dirty="0"/>
          </a:p>
          <a:p>
            <a:pPr marL="0" indent="0" algn="just"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الدقة</a:t>
            </a:r>
            <a:r>
              <a:rPr lang="en-US" sz="1700" dirty="0">
                <a:solidFill>
                  <a:srgbClr val="1F1F1F"/>
                </a:solidFill>
                <a:latin typeface="Arial" pitchFamily="34" charset="0"/>
                <a:ea typeface="Arial" pitchFamily="34" charset="-122"/>
                <a:cs typeface="Arial" pitchFamily="34" charset="-120"/>
              </a:rPr>
              <a:t>: تحقق من المخرجات؛ فقد ينتج AI معلومات غير صحيحة أو متحيزة.</a:t>
            </a:r>
            <a:endParaRPr lang="en-US" sz="1700" dirty="0"/>
          </a:p>
          <a:p>
            <a:pPr marL="0" indent="0" algn="just"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الأصالة</a:t>
            </a:r>
            <a:r>
              <a:rPr lang="en-US" sz="1700" dirty="0">
                <a:solidFill>
                  <a:srgbClr val="1F1F1F"/>
                </a:solidFill>
                <a:latin typeface="Arial" pitchFamily="34" charset="0"/>
                <a:ea typeface="Arial" pitchFamily="34" charset="-122"/>
                <a:cs typeface="Arial" pitchFamily="34" charset="-120"/>
              </a:rPr>
              <a:t>: لا تستخدم AI لإخفاء الاقتباس أو إنتاج نص غير منسوب.</a:t>
            </a:r>
            <a:endParaRPr lang="en-US" sz="1700" dirty="0"/>
          </a:p>
          <a:p>
            <a:pPr marL="0" indent="0" algn="just"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المسؤولية</a:t>
            </a:r>
            <a:r>
              <a:rPr lang="en-US" sz="1700" dirty="0">
                <a:solidFill>
                  <a:srgbClr val="1F1F1F"/>
                </a:solidFill>
                <a:latin typeface="Arial" pitchFamily="34" charset="0"/>
                <a:ea typeface="Arial" pitchFamily="34" charset="-122"/>
                <a:cs typeface="Arial" pitchFamily="34" charset="-120"/>
              </a:rPr>
              <a:t>: AI لا يكون مؤلفاً، والمسؤولية العلمية تقع على الباحث.</a:t>
            </a:r>
            <a:endParaRPr lang="en-US" sz="1700" dirty="0"/>
          </a:p>
        </p:txBody>
      </p:sp>
    </p:spTree>
  </p:cSld>
  <p:clrMapOvr>
    <a:masterClrMapping/>
  </p:clrMapOvr>
  <mc:AlternateContent xmlns:mc="http://schemas.openxmlformats.org/markup-compatibility/2006" xmlns:p14="http://schemas.microsoft.com/office/powerpoint/2010/main">
    <mc:Choice Requires="p14">
      <p:transition spd="slow" p14:dur="2000" advTm="73213"/>
    </mc:Choice>
    <mc:Fallback xmlns="">
      <p:transition spd="slow" advTm="73213"/>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417320" y="1385316"/>
            <a:ext cx="8869680" cy="502920"/>
          </a:xfrm>
          <a:prstGeom prst="rect">
            <a:avLst/>
          </a:prstGeom>
          <a:noFill/>
          <a:ln/>
        </p:spPr>
        <p:txBody>
          <a:bodyPr wrap="square" lIns="254" tIns="254" rIns="254" bIns="254" rtlCol="0" anchor="ctr">
            <a:normAutofit/>
          </a:bodyPr>
          <a:lstStyle/>
          <a:p>
            <a:pPr algn="ctr" rtl="1"/>
            <a:r>
              <a:rPr lang="en-US" sz="2700" b="1" dirty="0">
                <a:solidFill>
                  <a:srgbClr val="0070C0"/>
                </a:solidFill>
                <a:latin typeface="Arial" pitchFamily="34" charset="0"/>
                <a:ea typeface="Arial" pitchFamily="34" charset="-122"/>
                <a:cs typeface="Arial" pitchFamily="34" charset="-120"/>
              </a:rPr>
              <a:t>قالب إفصاح </a:t>
            </a:r>
            <a:r>
              <a:rPr lang="en-US" sz="2700" b="1" dirty="0" err="1">
                <a:solidFill>
                  <a:srgbClr val="0070C0"/>
                </a:solidFill>
                <a:latin typeface="Arial" pitchFamily="34" charset="0"/>
                <a:ea typeface="Arial" pitchFamily="34" charset="-122"/>
                <a:cs typeface="Arial" pitchFamily="34" charset="-120"/>
              </a:rPr>
              <a:t>مختصر</a:t>
            </a:r>
            <a:r>
              <a:rPr lang="en-US" sz="2700" b="1" dirty="0">
                <a:solidFill>
                  <a:srgbClr val="0070C0"/>
                </a:solidFill>
                <a:latin typeface="Arial" pitchFamily="34" charset="0"/>
                <a:ea typeface="Arial" pitchFamily="34" charset="-122"/>
                <a:cs typeface="Arial" pitchFamily="34" charset="-120"/>
              </a:rPr>
              <a:t> </a:t>
            </a:r>
            <a:r>
              <a:rPr lang="en-US" sz="2700" b="1" dirty="0" err="1">
                <a:solidFill>
                  <a:srgbClr val="0070C0"/>
                </a:solidFill>
                <a:latin typeface="Arial" pitchFamily="34" charset="0"/>
                <a:ea typeface="Arial" pitchFamily="34" charset="-122"/>
                <a:cs typeface="Arial" pitchFamily="34" charset="-120"/>
              </a:rPr>
              <a:t>عن</a:t>
            </a:r>
            <a:r>
              <a:rPr lang="ar-JO" sz="2700" b="1" dirty="0">
                <a:solidFill>
                  <a:srgbClr val="0070C0"/>
                </a:solidFill>
                <a:latin typeface="Arial" pitchFamily="34" charset="0"/>
                <a:ea typeface="Arial" pitchFamily="34" charset="-122"/>
                <a:cs typeface="Arial" pitchFamily="34" charset="-120"/>
              </a:rPr>
              <a:t>د</a:t>
            </a:r>
            <a:r>
              <a:rPr lang="en-US" sz="2700" b="1" dirty="0">
                <a:solidFill>
                  <a:srgbClr val="0070C0"/>
                </a:solidFill>
                <a:latin typeface="Arial" pitchFamily="34" charset="0"/>
                <a:ea typeface="Arial" pitchFamily="34" charset="-122"/>
                <a:cs typeface="Arial" pitchFamily="34" charset="-120"/>
              </a:rPr>
              <a:t> </a:t>
            </a:r>
            <a:r>
              <a:rPr lang="ar-JO" sz="2700" b="1" dirty="0">
                <a:solidFill>
                  <a:srgbClr val="0070C0"/>
                </a:solidFill>
                <a:latin typeface="Arial" pitchFamily="34" charset="0"/>
                <a:cs typeface="Arial" pitchFamily="34" charset="-120"/>
              </a:rPr>
              <a:t>استخدام الذكاء الصناعي </a:t>
            </a:r>
            <a:r>
              <a:rPr lang="en-AE" sz="2700" b="1" dirty="0">
                <a:solidFill>
                  <a:srgbClr val="0070C0"/>
                </a:solidFill>
                <a:latin typeface="Arial" pitchFamily="34" charset="0"/>
                <a:cs typeface="Arial" pitchFamily="34" charset="-120"/>
              </a:rPr>
              <a:t> (AI)</a:t>
            </a:r>
            <a:r>
              <a:rPr lang="en-US" sz="2700" b="1" dirty="0">
                <a:solidFill>
                  <a:srgbClr val="0070C0"/>
                </a:solidFill>
                <a:latin typeface="Arial" pitchFamily="34" charset="0"/>
                <a:cs typeface="Arial" pitchFamily="34" charset="-120"/>
              </a:rPr>
              <a:t> </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يمكن إضافة إقرار مختصر عند تسليم التكليف الأسبوعي.</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مثال: استخدمت أداة ذكاء اصطناعي للمساعدة في تنظيم الكلمات المفتاحية وتحسين الصياغة اللغوية.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لم تُستخدم الأداة لتوليد التحليل النهائي أو اختراع مصادر.</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تمت مراجعة جميع المخرجات والتحقق منها بالرجوع إلى المقال الأصلي.</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يُعدّل الإقرار حسب سياسة الجامعة أو متطلبات المجلة.</a:t>
            </a:r>
            <a:endParaRPr lang="en-US" sz="1700" dirty="0"/>
          </a:p>
        </p:txBody>
      </p:sp>
    </p:spTree>
  </p:cSld>
  <p:clrMapOvr>
    <a:masterClrMapping/>
  </p:clrMapOvr>
  <mc:AlternateContent xmlns:mc="http://schemas.openxmlformats.org/markup-compatibility/2006" xmlns:p14="http://schemas.microsoft.com/office/powerpoint/2010/main">
    <mc:Choice Requires="p14">
      <p:transition spd="slow" p14:dur="2000" advTm="39775"/>
    </mc:Choice>
    <mc:Fallback xmlns="">
      <p:transition spd="slow" advTm="39775"/>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300111"/>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نشاط تطبيقي باستخدام AI بمسؤولية</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150000"/>
              </a:lnSpc>
              <a:buNone/>
            </a:pPr>
            <a:r>
              <a:rPr lang="en-US" sz="1700" dirty="0">
                <a:solidFill>
                  <a:srgbClr val="1F1F1F"/>
                </a:solidFill>
                <a:latin typeface="Arial" pitchFamily="34" charset="0"/>
                <a:ea typeface="Arial" pitchFamily="34" charset="-122"/>
                <a:cs typeface="Arial" pitchFamily="34" charset="-120"/>
              </a:rPr>
              <a:t>• اختر مقالة حديثة ومحكمة في تخصصك.</a:t>
            </a:r>
            <a:endParaRPr lang="en-US" sz="1700" dirty="0"/>
          </a:p>
          <a:p>
            <a:pPr marL="0" indent="0" algn="r" rtl="1">
              <a:lnSpc>
                <a:spcPct val="150000"/>
              </a:lnSpc>
              <a:buNone/>
            </a:pPr>
            <a:r>
              <a:rPr lang="en-US" sz="1700" dirty="0">
                <a:solidFill>
                  <a:srgbClr val="1F1F1F"/>
                </a:solidFill>
                <a:latin typeface="Arial" pitchFamily="34" charset="0"/>
                <a:ea typeface="Arial" pitchFamily="34" charset="-122"/>
                <a:cs typeface="Arial" pitchFamily="34" charset="-120"/>
              </a:rPr>
              <a:t>• اقرأ العنوان، المستخلص، المقدمة، المنهجية، والنتائج بنفسك أولاً.</a:t>
            </a:r>
            <a:endParaRPr lang="en-US" sz="1700" dirty="0"/>
          </a:p>
          <a:p>
            <a:pPr marL="0" indent="0" algn="r" rtl="1">
              <a:lnSpc>
                <a:spcPct val="150000"/>
              </a:lnSpc>
              <a:buNone/>
            </a:pPr>
            <a:r>
              <a:rPr lang="en-US" sz="1700" dirty="0">
                <a:solidFill>
                  <a:srgbClr val="1F1F1F"/>
                </a:solidFill>
                <a:latin typeface="Arial" pitchFamily="34" charset="0"/>
                <a:ea typeface="Arial" pitchFamily="34" charset="-122"/>
                <a:cs typeface="Arial" pitchFamily="34" charset="-120"/>
              </a:rPr>
              <a:t>• اطلب من AI إعداد مصفوفة أولية: المشكلة، الفجوة، المتغيرات، المنهج، العينة، النتائج، القيود.</a:t>
            </a:r>
            <a:endParaRPr lang="en-US" sz="1700" dirty="0"/>
          </a:p>
          <a:p>
            <a:pPr marL="0" indent="0" algn="r" rtl="1">
              <a:lnSpc>
                <a:spcPct val="150000"/>
              </a:lnSpc>
              <a:buNone/>
            </a:pPr>
            <a:r>
              <a:rPr lang="en-US" sz="1700" dirty="0">
                <a:solidFill>
                  <a:srgbClr val="1F1F1F"/>
                </a:solidFill>
                <a:latin typeface="Arial" pitchFamily="34" charset="0"/>
                <a:ea typeface="Arial" pitchFamily="34" charset="-122"/>
                <a:cs typeface="Arial" pitchFamily="34" charset="-120"/>
              </a:rPr>
              <a:t>• تحقق من كل خانة بالرجوع إلى النص الأصلي وعدّل الأخطاء.</a:t>
            </a:r>
            <a:endParaRPr lang="en-US" sz="1700" dirty="0"/>
          </a:p>
          <a:p>
            <a:pPr marL="0" indent="0" algn="r" rtl="1">
              <a:lnSpc>
                <a:spcPct val="150000"/>
              </a:lnSpc>
              <a:buNone/>
            </a:pPr>
            <a:r>
              <a:rPr lang="en-US" sz="1700" dirty="0">
                <a:solidFill>
                  <a:srgbClr val="1F1F1F"/>
                </a:solidFill>
                <a:latin typeface="Arial" pitchFamily="34" charset="0"/>
                <a:ea typeface="Arial" pitchFamily="34" charset="-122"/>
                <a:cs typeface="Arial" pitchFamily="34" charset="-120"/>
              </a:rPr>
              <a:t>• سجّل نقدك الشخصي: لماذا الدراسة قوية؟ وأين يمكن تحسينها؟</a:t>
            </a:r>
            <a:endParaRPr lang="en-US" sz="170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133856"/>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مراجع وتوجيهات داعمة لاستخدام AI</a:t>
            </a:r>
            <a:endParaRPr lang="en-US" sz="2700" dirty="0"/>
          </a:p>
        </p:txBody>
      </p:sp>
      <p:sp>
        <p:nvSpPr>
          <p:cNvPr id="4" name="Text 1"/>
          <p:cNvSpPr/>
          <p:nvPr/>
        </p:nvSpPr>
        <p:spPr>
          <a:xfrm>
            <a:off x="1293091" y="1773382"/>
            <a:ext cx="8993909" cy="4654850"/>
          </a:xfrm>
          <a:prstGeom prst="rect">
            <a:avLst/>
          </a:prstGeom>
          <a:noFill/>
          <a:ln/>
        </p:spPr>
        <p:txBody>
          <a:bodyPr wrap="square" lIns="1016" tIns="1016" rIns="1016" bIns="1016" rtlCol="0" anchor="t">
            <a:normAutofit/>
          </a:bodyPr>
          <a:lstStyle/>
          <a:p>
            <a:pPr marL="0" indent="0" algn="l">
              <a:lnSpc>
                <a:spcPct val="200000"/>
              </a:lnSpc>
              <a:buNone/>
            </a:pPr>
            <a:r>
              <a:rPr lang="en-US" sz="1700" dirty="0">
                <a:solidFill>
                  <a:srgbClr val="1F1F1F"/>
                </a:solidFill>
                <a:latin typeface="Arial" pitchFamily="34" charset="0"/>
                <a:ea typeface="Arial" pitchFamily="34" charset="-122"/>
                <a:cs typeface="Arial" pitchFamily="34" charset="-120"/>
              </a:rPr>
              <a:t>• UNESCO: Guidance for Generative AI in Education and Research.</a:t>
            </a:r>
            <a:endParaRPr lang="en-US" sz="1700" dirty="0"/>
          </a:p>
          <a:p>
            <a:pPr marL="0" indent="0" algn="l">
              <a:lnSpc>
                <a:spcPct val="200000"/>
              </a:lnSpc>
              <a:buNone/>
            </a:pPr>
            <a:r>
              <a:rPr lang="en-US" sz="1700" dirty="0">
                <a:solidFill>
                  <a:srgbClr val="1F1F1F"/>
                </a:solidFill>
                <a:latin typeface="Arial" pitchFamily="34" charset="0"/>
                <a:ea typeface="Arial" pitchFamily="34" charset="-122"/>
                <a:cs typeface="Arial" pitchFamily="34" charset="-120"/>
              </a:rPr>
              <a:t>• European Commission / ERA Forum: Guidelines on Responsible Use of Generative AI in Research.</a:t>
            </a:r>
            <a:endParaRPr lang="en-US" sz="1700" dirty="0"/>
          </a:p>
          <a:p>
            <a:pPr marL="0" indent="0" algn="l">
              <a:lnSpc>
                <a:spcPct val="200000"/>
              </a:lnSpc>
              <a:buNone/>
            </a:pPr>
            <a:r>
              <a:rPr lang="en-US" sz="1700" dirty="0">
                <a:solidFill>
                  <a:srgbClr val="1F1F1F"/>
                </a:solidFill>
                <a:latin typeface="Arial" pitchFamily="34" charset="0"/>
                <a:ea typeface="Arial" pitchFamily="34" charset="-122"/>
                <a:cs typeface="Arial" pitchFamily="34" charset="-120"/>
              </a:rPr>
              <a:t>• ICMJE: Recommendations on AI use by authors.</a:t>
            </a:r>
            <a:endParaRPr lang="en-US" sz="1700" dirty="0"/>
          </a:p>
          <a:p>
            <a:pPr marL="0" indent="0" algn="l">
              <a:lnSpc>
                <a:spcPct val="200000"/>
              </a:lnSpc>
              <a:buNone/>
            </a:pPr>
            <a:r>
              <a:rPr lang="en-US" sz="1700" dirty="0">
                <a:solidFill>
                  <a:srgbClr val="1F1F1F"/>
                </a:solidFill>
                <a:latin typeface="Arial" pitchFamily="34" charset="0"/>
                <a:ea typeface="Arial" pitchFamily="34" charset="-122"/>
                <a:cs typeface="Arial" pitchFamily="34" charset="-120"/>
              </a:rPr>
              <a:t>• COPE: Authorship and AI tools.</a:t>
            </a:r>
            <a:endParaRPr lang="en-US" sz="1700" dirty="0"/>
          </a:p>
          <a:p>
            <a:pPr marL="0" indent="0" algn="l">
              <a:lnSpc>
                <a:spcPct val="200000"/>
              </a:lnSpc>
              <a:buNone/>
            </a:pPr>
            <a:r>
              <a:rPr lang="en-US" sz="1700" dirty="0">
                <a:solidFill>
                  <a:srgbClr val="1F1F1F"/>
                </a:solidFill>
                <a:latin typeface="Arial" pitchFamily="34" charset="0"/>
                <a:ea typeface="Arial" pitchFamily="34" charset="-122"/>
                <a:cs typeface="Arial" pitchFamily="34" charset="-120"/>
              </a:rPr>
              <a:t>• PRISMA 2020: الشفافية في المراجعات المنهجية وتوليف الأدلة.</a:t>
            </a:r>
            <a:endParaRPr lang="en-US" sz="1700"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 52">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133856"/>
            <a:ext cx="8869680" cy="502920"/>
          </a:xfrm>
          <a:prstGeom prst="rect">
            <a:avLst/>
          </a:prstGeom>
          <a:noFill/>
          <a:ln/>
        </p:spPr>
        <p:txBody>
          <a:bodyPr wrap="square" lIns="254" tIns="254" rIns="254" bIns="254" rtlCol="0" anchor="ctr">
            <a:normAutofit fontScale="62500" lnSpcReduction="20000"/>
          </a:bodyPr>
          <a:lstStyle/>
          <a:p>
            <a:pPr marL="0" indent="0" algn="ctr" rtl="1">
              <a:lnSpc>
                <a:spcPct val="200000"/>
              </a:lnSpc>
              <a:buNone/>
            </a:pPr>
            <a:r>
              <a:rPr lang="en-US" sz="2700" b="1" dirty="0">
                <a:solidFill>
                  <a:srgbClr val="0070C0"/>
                </a:solidFill>
                <a:latin typeface="Arial" pitchFamily="34" charset="0"/>
                <a:ea typeface="Arial" pitchFamily="34" charset="-122"/>
                <a:cs typeface="Arial" pitchFamily="34" charset="-120"/>
              </a:rPr>
              <a:t>التعليق على الدراسات والوصول للفجوة</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يعرض الباحث أوجه التشابه والاختلاف بين دراسته والدراسات السابقة.</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تظهر الفجوة من خلال مقارنة الموضوع، السياق، العينة، المنهج، النظرية، القياس، والنتائج.</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قد تكون الفجوة في عدم تناول بُعد معين، أو في اختلاف السياق الثقافي، أو في ضعف التفسير النظري.</a:t>
            </a:r>
            <a:endParaRPr lang="en-US" sz="1900" dirty="0"/>
          </a:p>
          <a:p>
            <a:pPr marL="0" indent="0" algn="r" rtl="1">
              <a:lnSpc>
                <a:spcPct val="200000"/>
              </a:lnSpc>
              <a:buNone/>
            </a:pPr>
            <a:r>
              <a:rPr lang="en-US" sz="1900" dirty="0">
                <a:solidFill>
                  <a:srgbClr val="1F1F1F"/>
                </a:solidFill>
                <a:latin typeface="Arial" pitchFamily="34" charset="0"/>
                <a:ea typeface="Arial" pitchFamily="34" charset="-122"/>
                <a:cs typeface="Arial" pitchFamily="34" charset="-120"/>
              </a:rPr>
              <a:t>• الجيد في مراجعة الأدبيات هو بناء حجة علمية تقنع القارئ بضرورة البحث الحالي.</a:t>
            </a:r>
            <a:endParaRPr lang="en-US" sz="1900"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 53">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220724"/>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كتابة مراجعة أدبيات واضحة ومتماسكة</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ar-JO" sz="1700" dirty="0">
                <a:solidFill>
                  <a:srgbClr val="1F1F1F"/>
                </a:solidFill>
                <a:latin typeface="Arial" pitchFamily="34" charset="0"/>
                <a:ea typeface="Arial" pitchFamily="34" charset="-122"/>
                <a:cs typeface="Arial" pitchFamily="34" charset="-120"/>
              </a:rPr>
              <a:t>و</a:t>
            </a:r>
            <a:r>
              <a:rPr lang="en-US" sz="1700" dirty="0" err="1">
                <a:solidFill>
                  <a:srgbClr val="1F1F1F"/>
                </a:solidFill>
                <a:latin typeface="Arial" pitchFamily="34" charset="0"/>
                <a:ea typeface="Arial" pitchFamily="34" charset="-122"/>
                <a:cs typeface="Arial" pitchFamily="34" charset="-120"/>
              </a:rPr>
              <a:t>ضع</a:t>
            </a:r>
            <a:r>
              <a:rPr lang="en-US" sz="1700" dirty="0">
                <a:solidFill>
                  <a:srgbClr val="1F1F1F"/>
                </a:solidFill>
                <a:latin typeface="Arial" pitchFamily="34" charset="0"/>
                <a:ea typeface="Arial" pitchFamily="34" charset="-122"/>
                <a:cs typeface="Arial" pitchFamily="34" charset="-120"/>
              </a:rPr>
              <a:t> خطة تنظيمية واضحة قبل الكتابة.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أ</a:t>
            </a:r>
            <a:r>
              <a:rPr lang="ar-JO" sz="1700" dirty="0">
                <a:solidFill>
                  <a:srgbClr val="1F1F1F"/>
                </a:solidFill>
                <a:latin typeface="Arial" pitchFamily="34" charset="0"/>
                <a:ea typeface="Arial" pitchFamily="34" charset="-122"/>
                <a:cs typeface="Arial" pitchFamily="34" charset="-120"/>
              </a:rPr>
              <a:t>لتا</a:t>
            </a:r>
            <a:r>
              <a:rPr lang="en-US" sz="1700" dirty="0" err="1">
                <a:solidFill>
                  <a:srgbClr val="1F1F1F"/>
                </a:solidFill>
                <a:latin typeface="Arial" pitchFamily="34" charset="0"/>
                <a:ea typeface="Arial" pitchFamily="34" charset="-122"/>
                <a:cs typeface="Arial" pitchFamily="34" charset="-120"/>
              </a:rPr>
              <a:t>كد</a:t>
            </a:r>
            <a:r>
              <a:rPr lang="en-US" sz="1700" dirty="0">
                <a:solidFill>
                  <a:srgbClr val="1F1F1F"/>
                </a:solidFill>
                <a:latin typeface="Arial" pitchFamily="34" charset="0"/>
                <a:ea typeface="Arial" pitchFamily="34" charset="-122"/>
                <a:cs typeface="Arial" pitchFamily="34" charset="-120"/>
              </a:rPr>
              <a:t> الارتباط بين الأدبيات ومشكلة البحث ولا تضف مصادر لا تخدم الفجوة.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استخدم انتقالات منطقية بين الدراسات، وفرق بين الوصف، النقد، والتركيب.</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dirty="0" err="1">
                <a:solidFill>
                  <a:srgbClr val="1F1F1F"/>
                </a:solidFill>
                <a:latin typeface="Arial" pitchFamily="34" charset="0"/>
                <a:ea typeface="Arial" pitchFamily="34" charset="-122"/>
                <a:cs typeface="Arial" pitchFamily="34" charset="-120"/>
              </a:rPr>
              <a:t>انس</a:t>
            </a:r>
            <a:r>
              <a:rPr lang="ar-JO" sz="1700" dirty="0">
                <a:solidFill>
                  <a:srgbClr val="1F1F1F"/>
                </a:solidFill>
                <a:latin typeface="Arial" pitchFamily="34" charset="0"/>
                <a:ea typeface="Arial" pitchFamily="34" charset="-122"/>
                <a:cs typeface="Arial" pitchFamily="34" charset="-120"/>
              </a:rPr>
              <a:t>ا</a:t>
            </a:r>
            <a:r>
              <a:rPr lang="en-US" sz="1700" dirty="0">
                <a:solidFill>
                  <a:srgbClr val="1F1F1F"/>
                </a:solidFill>
                <a:latin typeface="Arial" pitchFamily="34" charset="0"/>
                <a:ea typeface="Arial" pitchFamily="34" charset="-122"/>
                <a:cs typeface="Arial" pitchFamily="34" charset="-120"/>
              </a:rPr>
              <a:t>ب الفضل لأصحابه وقلل الاقتباسات المباشرة قدر الإمكان.</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يمكن استخدام AI لتحسين الصياغة والتنظيم، لكن </a:t>
            </a:r>
            <a:r>
              <a:rPr lang="en-US" sz="1700" dirty="0" err="1">
                <a:solidFill>
                  <a:srgbClr val="1F1F1F"/>
                </a:solidFill>
                <a:latin typeface="Arial" pitchFamily="34" charset="0"/>
                <a:ea typeface="Arial" pitchFamily="34" charset="-122"/>
                <a:cs typeface="Arial" pitchFamily="34" charset="-120"/>
              </a:rPr>
              <a:t>لا</a:t>
            </a:r>
            <a:r>
              <a:rPr lang="en-US" sz="1700" dirty="0">
                <a:solidFill>
                  <a:srgbClr val="1F1F1F"/>
                </a:solidFill>
                <a:latin typeface="Arial" pitchFamily="34" charset="0"/>
                <a:ea typeface="Arial" pitchFamily="34" charset="-122"/>
                <a:cs typeface="Arial" pitchFamily="34" charset="-120"/>
              </a:rPr>
              <a:t> </a:t>
            </a:r>
            <a:r>
              <a:rPr lang="ar-JO" sz="1700" dirty="0">
                <a:solidFill>
                  <a:srgbClr val="1F1F1F"/>
                </a:solidFill>
                <a:latin typeface="Arial" pitchFamily="34" charset="0"/>
                <a:ea typeface="Arial" pitchFamily="34" charset="-122"/>
                <a:cs typeface="Arial" pitchFamily="34" charset="-120"/>
              </a:rPr>
              <a:t>يمكن ا</a:t>
            </a:r>
            <a:r>
              <a:rPr lang="en-US" sz="1700" dirty="0" err="1">
                <a:solidFill>
                  <a:srgbClr val="1F1F1F"/>
                </a:solidFill>
                <a:latin typeface="Arial" pitchFamily="34" charset="0"/>
                <a:ea typeface="Arial" pitchFamily="34" charset="-122"/>
                <a:cs typeface="Arial" pitchFamily="34" charset="-120"/>
              </a:rPr>
              <a:t>ستخدمه</a:t>
            </a:r>
            <a:r>
              <a:rPr lang="en-US" sz="1700" dirty="0">
                <a:solidFill>
                  <a:srgbClr val="1F1F1F"/>
                </a:solidFill>
                <a:latin typeface="Arial" pitchFamily="34" charset="0"/>
                <a:ea typeface="Arial" pitchFamily="34" charset="-122"/>
                <a:cs typeface="Arial" pitchFamily="34" charset="-120"/>
              </a:rPr>
              <a:t> لتوليد مراجع غير موثقة.</a:t>
            </a:r>
            <a:endParaRPr lang="en-US" sz="170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 54">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220724"/>
            <a:ext cx="8869680" cy="502920"/>
          </a:xfrm>
          <a:prstGeom prst="rect">
            <a:avLst/>
          </a:prstGeom>
          <a:noFill/>
          <a:ln/>
        </p:spPr>
        <p:txBody>
          <a:bodyPr wrap="square" lIns="254" tIns="254" rIns="254" bIns="254" rtlCol="0" anchor="ctr">
            <a:normAutofit fontScale="62500" lnSpcReduction="20000"/>
          </a:bodyPr>
          <a:lstStyle/>
          <a:p>
            <a:pPr marL="0" indent="0" algn="ctr" rtl="1">
              <a:lnSpc>
                <a:spcPct val="200000"/>
              </a:lnSpc>
              <a:buNone/>
            </a:pPr>
            <a:r>
              <a:rPr lang="en-US" sz="2700" b="1" dirty="0">
                <a:solidFill>
                  <a:srgbClr val="0070C0"/>
                </a:solidFill>
                <a:latin typeface="Arial" pitchFamily="34" charset="0"/>
                <a:ea typeface="Arial" pitchFamily="34" charset="-122"/>
                <a:cs typeface="Arial" pitchFamily="34" charset="-120"/>
              </a:rPr>
              <a:t>مصفوفة مقترحة للدراسات السابقة</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بيانات الدراسة: </a:t>
            </a:r>
            <a:r>
              <a:rPr lang="en-US" sz="1700" dirty="0">
                <a:solidFill>
                  <a:srgbClr val="1F1F1F"/>
                </a:solidFill>
                <a:latin typeface="Arial" pitchFamily="34" charset="0"/>
                <a:ea typeface="Arial" pitchFamily="34" charset="-122"/>
                <a:cs typeface="Arial" pitchFamily="34" charset="-120"/>
              </a:rPr>
              <a:t>المؤلف، السنة، العنوان، المجلة أو المصدر.</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هدف</a:t>
            </a:r>
            <a:r>
              <a:rPr lang="en-US" sz="1700" dirty="0">
                <a:solidFill>
                  <a:srgbClr val="1F1F1F"/>
                </a:solidFill>
                <a:latin typeface="Arial" pitchFamily="34" charset="0"/>
                <a:ea typeface="Arial" pitchFamily="34" charset="-122"/>
                <a:cs typeface="Arial" pitchFamily="34" charset="-120"/>
              </a:rPr>
              <a:t> الدراسة </a:t>
            </a:r>
            <a:r>
              <a:rPr lang="en-US" sz="1700" b="1" dirty="0">
                <a:solidFill>
                  <a:srgbClr val="1F1F1F"/>
                </a:solidFill>
                <a:latin typeface="Arial" pitchFamily="34" charset="0"/>
                <a:ea typeface="Arial" pitchFamily="34" charset="-122"/>
                <a:cs typeface="Arial" pitchFamily="34" charset="-120"/>
              </a:rPr>
              <a:t>والسؤال</a:t>
            </a:r>
            <a:r>
              <a:rPr lang="en-US" sz="1700" dirty="0">
                <a:solidFill>
                  <a:srgbClr val="1F1F1F"/>
                </a:solidFill>
                <a:latin typeface="Arial" pitchFamily="34" charset="0"/>
                <a:ea typeface="Arial" pitchFamily="34" charset="-122"/>
                <a:cs typeface="Arial" pitchFamily="34" charset="-120"/>
              </a:rPr>
              <a:t> أو </a:t>
            </a:r>
            <a:r>
              <a:rPr lang="en-US" sz="1700" b="1" dirty="0">
                <a:solidFill>
                  <a:srgbClr val="1F1F1F"/>
                </a:solidFill>
                <a:latin typeface="Arial" pitchFamily="34" charset="0"/>
                <a:ea typeface="Arial" pitchFamily="34" charset="-122"/>
                <a:cs typeface="Arial" pitchFamily="34" charset="-120"/>
              </a:rPr>
              <a:t>الفرضيات</a:t>
            </a:r>
            <a:r>
              <a:rPr lang="en-US" sz="1700" dirty="0">
                <a:solidFill>
                  <a:srgbClr val="1F1F1F"/>
                </a:solidFill>
                <a:latin typeface="Arial" pitchFamily="34" charset="0"/>
                <a:ea typeface="Arial" pitchFamily="34" charset="-122"/>
                <a:cs typeface="Arial" pitchFamily="34" charset="-120"/>
              </a:rPr>
              <a:t> الأساسية.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الإطار</a:t>
            </a:r>
            <a:r>
              <a:rPr lang="en-US" sz="1700" dirty="0">
                <a:solidFill>
                  <a:srgbClr val="1F1F1F"/>
                </a:solidFill>
                <a:latin typeface="Arial" pitchFamily="34" charset="0"/>
                <a:ea typeface="Arial" pitchFamily="34" charset="-122"/>
                <a:cs typeface="Arial" pitchFamily="34" charset="-120"/>
              </a:rPr>
              <a:t> النظري </a:t>
            </a:r>
            <a:r>
              <a:rPr lang="en-US" sz="1700" b="1" dirty="0">
                <a:solidFill>
                  <a:srgbClr val="1F1F1F"/>
                </a:solidFill>
                <a:latin typeface="Arial" pitchFamily="34" charset="0"/>
                <a:ea typeface="Arial" pitchFamily="34" charset="-122"/>
                <a:cs typeface="Arial" pitchFamily="34" charset="-120"/>
              </a:rPr>
              <a:t>والمتغيرات</a:t>
            </a: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الرئيسية</a:t>
            </a:r>
            <a:r>
              <a:rPr lang="en-US" sz="1700" dirty="0">
                <a:solidFill>
                  <a:srgbClr val="1F1F1F"/>
                </a:solidFill>
                <a:latin typeface="Arial" pitchFamily="34" charset="0"/>
                <a:ea typeface="Arial" pitchFamily="34" charset="-122"/>
                <a:cs typeface="Arial" pitchFamily="34" charset="-120"/>
              </a:rPr>
              <a:t> والوسيطة والمعدلة.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المنهجية</a:t>
            </a:r>
            <a:r>
              <a:rPr lang="en-US" sz="1700" dirty="0">
                <a:solidFill>
                  <a:srgbClr val="1F1F1F"/>
                </a:solidFill>
                <a:latin typeface="Arial" pitchFamily="34" charset="0"/>
                <a:ea typeface="Arial" pitchFamily="34" charset="-122"/>
                <a:cs typeface="Arial" pitchFamily="34" charset="-120"/>
              </a:rPr>
              <a:t>: المجتمع، العينة، الأداة، وأساليب التحليل.</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a:t>
            </a:r>
            <a:r>
              <a:rPr lang="en-US" sz="1700" b="1" dirty="0">
                <a:solidFill>
                  <a:srgbClr val="1F1F1F"/>
                </a:solidFill>
                <a:latin typeface="Arial" pitchFamily="34" charset="0"/>
                <a:ea typeface="Arial" pitchFamily="34" charset="-122"/>
                <a:cs typeface="Arial" pitchFamily="34" charset="-120"/>
              </a:rPr>
              <a:t>النتائج</a:t>
            </a:r>
            <a:r>
              <a:rPr lang="en-US" sz="1700" dirty="0">
                <a:solidFill>
                  <a:srgbClr val="1F1F1F"/>
                </a:solidFill>
                <a:latin typeface="Arial" pitchFamily="34" charset="0"/>
                <a:ea typeface="Arial" pitchFamily="34" charset="-122"/>
                <a:cs typeface="Arial" pitchFamily="34" charset="-120"/>
              </a:rPr>
              <a:t>، القيود، </a:t>
            </a:r>
            <a:r>
              <a:rPr lang="en-US" sz="1700" b="1" dirty="0">
                <a:solidFill>
                  <a:srgbClr val="1F1F1F"/>
                </a:solidFill>
                <a:latin typeface="Arial" pitchFamily="34" charset="0"/>
                <a:ea typeface="Arial" pitchFamily="34" charset="-122"/>
                <a:cs typeface="Arial" pitchFamily="34" charset="-120"/>
              </a:rPr>
              <a:t>الفجوة</a:t>
            </a:r>
            <a:r>
              <a:rPr lang="en-US" sz="1700" dirty="0">
                <a:solidFill>
                  <a:srgbClr val="1F1F1F"/>
                </a:solidFill>
                <a:latin typeface="Arial" pitchFamily="34" charset="0"/>
                <a:ea typeface="Arial" pitchFamily="34" charset="-122"/>
                <a:cs typeface="Arial" pitchFamily="34" charset="-120"/>
              </a:rPr>
              <a:t>، وكيف ترتبط بدراستك الحالية.</a:t>
            </a:r>
            <a:endParaRPr lang="en-US" sz="1700"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 55">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220724"/>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تطبيق عملي على مراجعة الأدبيات</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اختر ثلاث دراسات حديثة في موضوعك البحثي.</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أنشئ مصفوفة مقارنة مختصرة لكل دراسة.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استخرج أوجه الاتفاق والاختلاف بين الدراسات.</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اكتب فقرة واحدة توضّح الفجوة البحثية المحتملة.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استخدم AI لمراجعة تنظيم الفقرة فقط، ثم تحقق من الدقة والمصادر يدوياً.</a:t>
            </a:r>
            <a:endParaRPr lang="en-US" sz="1700"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 56">
    <p:spTree>
      <p:nvGrpSpPr>
        <p:cNvPr id="1" name=""/>
        <p:cNvGrpSpPr/>
        <p:nvPr/>
      </p:nvGrpSpPr>
      <p:grpSpPr>
        <a:xfrm>
          <a:off x="0" y="0"/>
          <a:ext cx="0" cy="0"/>
          <a:chOff x="0" y="0"/>
          <a:chExt cx="0" cy="0"/>
        </a:xfrm>
      </p:grpSpPr>
      <p:pic>
        <p:nvPicPr>
          <p:cNvPr id="2" name="Image 0" descr="/mnt/data/template_render/slide-10.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1371600" y="1290874"/>
            <a:ext cx="8869680" cy="502920"/>
          </a:xfrm>
          <a:prstGeom prst="rect">
            <a:avLst/>
          </a:prstGeom>
          <a:noFill/>
          <a:ln/>
        </p:spPr>
        <p:txBody>
          <a:bodyPr wrap="square" lIns="254" tIns="254" rIns="254" bIns="254" rtlCol="0" anchor="ctr">
            <a:normAutofit/>
          </a:bodyPr>
          <a:lstStyle/>
          <a:p>
            <a:pPr marL="0" indent="0" algn="ctr" rtl="1">
              <a:buNone/>
            </a:pPr>
            <a:r>
              <a:rPr lang="en-US" sz="2700" b="1" dirty="0">
                <a:solidFill>
                  <a:srgbClr val="0070C0"/>
                </a:solidFill>
                <a:latin typeface="Arial" pitchFamily="34" charset="0"/>
                <a:ea typeface="Arial" pitchFamily="34" charset="-122"/>
                <a:cs typeface="Arial" pitchFamily="34" charset="-120"/>
              </a:rPr>
              <a:t>أخلاقيات البحث العلمي واستخدام AI</a:t>
            </a:r>
            <a:endParaRPr lang="en-US" sz="2700" dirty="0"/>
          </a:p>
        </p:txBody>
      </p:sp>
      <p:sp>
        <p:nvSpPr>
          <p:cNvPr id="4" name="Text 1"/>
          <p:cNvSpPr/>
          <p:nvPr/>
        </p:nvSpPr>
        <p:spPr>
          <a:xfrm>
            <a:off x="1417320" y="1901952"/>
            <a:ext cx="8869680" cy="4526280"/>
          </a:xfrm>
          <a:prstGeom prst="rect">
            <a:avLst/>
          </a:prstGeom>
          <a:noFill/>
          <a:ln/>
        </p:spPr>
        <p:txBody>
          <a:bodyPr wrap="square" lIns="1016" tIns="1016" rIns="1016" bIns="1016" rtlCol="0" anchor="t">
            <a:normAutofit/>
          </a:bodyPr>
          <a:lstStyle/>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المشاركة في أي بحث عملٌ تطوعي ويجب توضيح الهدف للمشاركين والحصول على موافقة صريحة.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يجب حماية سرية البيانات وتجنب أي ضرر واحترام حق المشارك في الانسحاب.</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عند استخدام AI: لا تُدخل بيانات شخصية أو سرية في أدوات عامة.</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لا تعتبر مخرجات AI مصدراً علمياً بحد ذاتها، ولا تعتمدها دون تحقق.</a:t>
            </a:r>
            <a:endParaRPr lang="en-US" sz="1700" dirty="0"/>
          </a:p>
          <a:p>
            <a:pPr marL="0" indent="0" algn="r" rtl="1">
              <a:lnSpc>
                <a:spcPct val="200000"/>
              </a:lnSpc>
              <a:buNone/>
            </a:pPr>
            <a:r>
              <a:rPr lang="en-US" sz="1700" dirty="0">
                <a:solidFill>
                  <a:srgbClr val="1F1F1F"/>
                </a:solidFill>
                <a:latin typeface="Arial" pitchFamily="34" charset="0"/>
                <a:ea typeface="Arial" pitchFamily="34" charset="-122"/>
                <a:cs typeface="Arial" pitchFamily="34" charset="-120"/>
              </a:rPr>
              <a:t>• المسؤولية النهائية عن الدقة، الأصالة، وسلامة التوثيق تقع على الباحث.</a:t>
            </a:r>
            <a:endParaRPr lang="en-US" sz="17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p:cNvSpPr txBox="1"/>
          <p:nvPr/>
        </p:nvSpPr>
        <p:spPr>
          <a:xfrm>
            <a:off x="1417320" y="1220724"/>
            <a:ext cx="8869680" cy="502920"/>
          </a:xfrm>
          <a:prstGeom prst="rect">
            <a:avLst/>
          </a:prstGeom>
          <a:noFill/>
        </p:spPr>
        <p:txBody>
          <a:bodyPr wrap="none">
            <a:spAutoFit/>
          </a:bodyPr>
          <a:lstStyle/>
          <a:p>
            <a:pPr algn="r" rtl="1">
              <a:defRPr sz="2700" b="1">
                <a:solidFill>
                  <a:srgbClr val="000000"/>
                </a:solidFill>
                <a:latin typeface="Arial"/>
              </a:defRPr>
            </a:pPr>
            <a:r>
              <a:t>قائمة تحقق نهائية للتكليف الأسبوعي</a:t>
            </a:r>
          </a:p>
        </p:txBody>
      </p:sp>
      <p:sp>
        <p:nvSpPr>
          <p:cNvPr id="4" name="TextBox 3"/>
          <p:cNvSpPr txBox="1"/>
          <p:nvPr/>
        </p:nvSpPr>
        <p:spPr>
          <a:xfrm>
            <a:off x="1417321" y="1901952"/>
            <a:ext cx="8869680" cy="4031425"/>
          </a:xfrm>
          <a:prstGeom prst="rect">
            <a:avLst/>
          </a:prstGeom>
          <a:noFill/>
        </p:spPr>
        <p:txBody>
          <a:bodyPr wrap="square">
            <a:spAutoFit/>
          </a:bodyPr>
          <a:lstStyle/>
          <a:p>
            <a:pPr algn="r" rtl="1">
              <a:lnSpc>
                <a:spcPct val="250000"/>
              </a:lnSpc>
              <a:defRPr sz="1500" b="0">
                <a:solidFill>
                  <a:srgbClr val="000000"/>
                </a:solidFill>
                <a:latin typeface="Arial"/>
              </a:defRPr>
            </a:pPr>
            <a:r>
              <a:rPr dirty="0"/>
              <a:t>• </a:t>
            </a:r>
            <a:r>
              <a:rPr dirty="0" err="1"/>
              <a:t>هل</a:t>
            </a:r>
            <a:r>
              <a:rPr dirty="0"/>
              <a:t> </a:t>
            </a:r>
            <a:r>
              <a:rPr dirty="0" err="1"/>
              <a:t>تم</a:t>
            </a:r>
            <a:r>
              <a:rPr dirty="0"/>
              <a:t> </a:t>
            </a:r>
            <a:r>
              <a:rPr dirty="0" err="1"/>
              <a:t>اختيار</a:t>
            </a:r>
            <a:r>
              <a:rPr dirty="0"/>
              <a:t> </a:t>
            </a:r>
            <a:r>
              <a:rPr dirty="0" err="1"/>
              <a:t>مقالة</a:t>
            </a:r>
            <a:r>
              <a:rPr dirty="0"/>
              <a:t> </a:t>
            </a:r>
            <a:r>
              <a:rPr dirty="0" err="1"/>
              <a:t>حديثة</a:t>
            </a:r>
            <a:r>
              <a:rPr dirty="0"/>
              <a:t> </a:t>
            </a:r>
            <a:r>
              <a:rPr dirty="0" err="1"/>
              <a:t>ومحكمة</a:t>
            </a:r>
            <a:r>
              <a:rPr dirty="0"/>
              <a:t> </a:t>
            </a:r>
            <a:r>
              <a:rPr dirty="0" err="1"/>
              <a:t>ومرتبطة</a:t>
            </a:r>
            <a:r>
              <a:rPr dirty="0"/>
              <a:t> </a:t>
            </a:r>
            <a:r>
              <a:rPr dirty="0" err="1"/>
              <a:t>بتخصص</a:t>
            </a:r>
            <a:r>
              <a:rPr dirty="0"/>
              <a:t> </a:t>
            </a:r>
            <a:r>
              <a:rPr dirty="0" err="1"/>
              <a:t>الباحث</a:t>
            </a:r>
            <a:r>
              <a:rPr dirty="0"/>
              <a:t>؟</a:t>
            </a:r>
          </a:p>
          <a:p>
            <a:pPr algn="r" rtl="1">
              <a:lnSpc>
                <a:spcPct val="250000"/>
              </a:lnSpc>
              <a:defRPr sz="1500" b="0">
                <a:solidFill>
                  <a:srgbClr val="000000"/>
                </a:solidFill>
                <a:latin typeface="Arial"/>
              </a:defRPr>
            </a:pPr>
            <a:r>
              <a:rPr dirty="0"/>
              <a:t>• </a:t>
            </a:r>
            <a:r>
              <a:rPr dirty="0" err="1"/>
              <a:t>هل</a:t>
            </a:r>
            <a:r>
              <a:rPr dirty="0"/>
              <a:t> </a:t>
            </a:r>
            <a:r>
              <a:rPr dirty="0" err="1"/>
              <a:t>تم</a:t>
            </a:r>
            <a:r>
              <a:rPr dirty="0"/>
              <a:t> </a:t>
            </a:r>
            <a:r>
              <a:rPr dirty="0" err="1"/>
              <a:t>إرفاق</a:t>
            </a:r>
            <a:r>
              <a:rPr dirty="0"/>
              <a:t> </a:t>
            </a:r>
            <a:r>
              <a:rPr dirty="0" err="1"/>
              <a:t>الفيديو</a:t>
            </a:r>
            <a:r>
              <a:rPr dirty="0"/>
              <a:t>، </a:t>
            </a:r>
            <a:r>
              <a:rPr dirty="0" err="1"/>
              <a:t>ملف</a:t>
            </a:r>
            <a:r>
              <a:rPr dirty="0"/>
              <a:t> PDF، </a:t>
            </a:r>
            <a:r>
              <a:rPr dirty="0" err="1"/>
              <a:t>ورابط</a:t>
            </a:r>
            <a:r>
              <a:rPr dirty="0"/>
              <a:t> </a:t>
            </a:r>
            <a:r>
              <a:rPr dirty="0" err="1"/>
              <a:t>المقالة</a:t>
            </a:r>
            <a:r>
              <a:rPr dirty="0"/>
              <a:t> </a:t>
            </a:r>
            <a:r>
              <a:rPr dirty="0" err="1"/>
              <a:t>بصورة</a:t>
            </a:r>
            <a:r>
              <a:rPr dirty="0"/>
              <a:t> </a:t>
            </a:r>
            <a:r>
              <a:rPr dirty="0" err="1"/>
              <a:t>صحيحة</a:t>
            </a:r>
            <a:r>
              <a:rPr dirty="0"/>
              <a:t>؟</a:t>
            </a:r>
          </a:p>
          <a:p>
            <a:pPr algn="r" rtl="1">
              <a:lnSpc>
                <a:spcPct val="250000"/>
              </a:lnSpc>
              <a:defRPr sz="1500" b="0">
                <a:solidFill>
                  <a:srgbClr val="000000"/>
                </a:solidFill>
                <a:latin typeface="Arial"/>
              </a:defRPr>
            </a:pPr>
            <a:r>
              <a:rPr dirty="0"/>
              <a:t>• </a:t>
            </a:r>
            <a:r>
              <a:rPr dirty="0" err="1"/>
              <a:t>هل</a:t>
            </a:r>
            <a:r>
              <a:rPr dirty="0"/>
              <a:t> </a:t>
            </a:r>
            <a:r>
              <a:rPr dirty="0" err="1"/>
              <a:t>عُرضت</a:t>
            </a:r>
            <a:r>
              <a:rPr dirty="0"/>
              <a:t> </a:t>
            </a:r>
            <a:r>
              <a:rPr dirty="0" err="1"/>
              <a:t>المشكلة</a:t>
            </a:r>
            <a:r>
              <a:rPr dirty="0"/>
              <a:t> </a:t>
            </a:r>
            <a:r>
              <a:rPr dirty="0" err="1"/>
              <a:t>والفجوة</a:t>
            </a:r>
            <a:r>
              <a:rPr dirty="0"/>
              <a:t> </a:t>
            </a:r>
            <a:r>
              <a:rPr dirty="0" err="1"/>
              <a:t>والمتغيرات</a:t>
            </a:r>
            <a:r>
              <a:rPr dirty="0"/>
              <a:t> </a:t>
            </a:r>
            <a:r>
              <a:rPr dirty="0" err="1"/>
              <a:t>والمنهجية</a:t>
            </a:r>
            <a:r>
              <a:rPr dirty="0"/>
              <a:t> </a:t>
            </a:r>
            <a:r>
              <a:rPr dirty="0" err="1"/>
              <a:t>بوضوح</a:t>
            </a:r>
            <a:r>
              <a:rPr dirty="0"/>
              <a:t>؟</a:t>
            </a:r>
          </a:p>
          <a:p>
            <a:pPr algn="r" rtl="1">
              <a:lnSpc>
                <a:spcPct val="250000"/>
              </a:lnSpc>
              <a:defRPr sz="1500" b="0">
                <a:solidFill>
                  <a:srgbClr val="000000"/>
                </a:solidFill>
                <a:latin typeface="Arial"/>
              </a:defRPr>
            </a:pPr>
            <a:r>
              <a:rPr dirty="0"/>
              <a:t>• </a:t>
            </a:r>
            <a:r>
              <a:rPr dirty="0" err="1"/>
              <a:t>هل</a:t>
            </a:r>
            <a:r>
              <a:rPr dirty="0"/>
              <a:t> </a:t>
            </a:r>
            <a:r>
              <a:rPr dirty="0" err="1"/>
              <a:t>تضمن</a:t>
            </a:r>
            <a:r>
              <a:rPr dirty="0"/>
              <a:t> </a:t>
            </a:r>
            <a:r>
              <a:rPr dirty="0" err="1"/>
              <a:t>العرض</a:t>
            </a:r>
            <a:r>
              <a:rPr dirty="0"/>
              <a:t> </a:t>
            </a:r>
            <a:r>
              <a:rPr dirty="0" err="1"/>
              <a:t>نقداً</a:t>
            </a:r>
            <a:r>
              <a:rPr dirty="0"/>
              <a:t> </a:t>
            </a:r>
            <a:r>
              <a:rPr dirty="0" err="1"/>
              <a:t>مبنياً</a:t>
            </a:r>
            <a:r>
              <a:rPr dirty="0"/>
              <a:t> على </a:t>
            </a:r>
            <a:r>
              <a:rPr dirty="0" err="1"/>
              <a:t>دليل</a:t>
            </a:r>
            <a:r>
              <a:rPr dirty="0"/>
              <a:t> </a:t>
            </a:r>
            <a:r>
              <a:rPr dirty="0" err="1"/>
              <a:t>لا</a:t>
            </a:r>
            <a:r>
              <a:rPr dirty="0"/>
              <a:t> </a:t>
            </a:r>
            <a:r>
              <a:rPr dirty="0" err="1"/>
              <a:t>مجرد</a:t>
            </a:r>
            <a:r>
              <a:rPr dirty="0"/>
              <a:t> </a:t>
            </a:r>
            <a:r>
              <a:rPr dirty="0" err="1"/>
              <a:t>تلخيص</a:t>
            </a:r>
            <a:r>
              <a:rPr dirty="0"/>
              <a:t> أو </a:t>
            </a:r>
            <a:r>
              <a:rPr dirty="0" err="1"/>
              <a:t>رأي</a:t>
            </a:r>
            <a:r>
              <a:rPr dirty="0"/>
              <a:t> </a:t>
            </a:r>
            <a:r>
              <a:rPr dirty="0" err="1"/>
              <a:t>عام</a:t>
            </a:r>
            <a:r>
              <a:rPr dirty="0"/>
              <a:t>؟</a:t>
            </a:r>
          </a:p>
          <a:p>
            <a:pPr algn="r" rtl="1">
              <a:lnSpc>
                <a:spcPct val="250000"/>
              </a:lnSpc>
              <a:defRPr sz="1500" b="0">
                <a:solidFill>
                  <a:srgbClr val="000000"/>
                </a:solidFill>
                <a:latin typeface="Arial"/>
              </a:defRPr>
            </a:pPr>
            <a:r>
              <a:rPr dirty="0"/>
              <a:t>• </a:t>
            </a:r>
            <a:r>
              <a:rPr dirty="0" err="1"/>
              <a:t>هل</a:t>
            </a:r>
            <a:r>
              <a:rPr dirty="0"/>
              <a:t> </a:t>
            </a:r>
            <a:r>
              <a:rPr dirty="0" err="1"/>
              <a:t>تم</a:t>
            </a:r>
            <a:r>
              <a:rPr dirty="0"/>
              <a:t> </a:t>
            </a:r>
            <a:r>
              <a:rPr dirty="0" err="1"/>
              <a:t>توضيح</a:t>
            </a:r>
            <a:r>
              <a:rPr dirty="0"/>
              <a:t> </a:t>
            </a:r>
            <a:r>
              <a:rPr dirty="0" err="1"/>
              <a:t>نقطة</a:t>
            </a:r>
            <a:r>
              <a:rPr dirty="0"/>
              <a:t> </a:t>
            </a:r>
            <a:r>
              <a:rPr dirty="0" err="1"/>
              <a:t>قوة</a:t>
            </a:r>
            <a:r>
              <a:rPr dirty="0"/>
              <a:t>، </a:t>
            </a:r>
            <a:r>
              <a:rPr dirty="0" err="1"/>
              <a:t>نقطة</a:t>
            </a:r>
            <a:r>
              <a:rPr dirty="0"/>
              <a:t> </a:t>
            </a:r>
            <a:r>
              <a:rPr dirty="0" err="1"/>
              <a:t>ضعف</a:t>
            </a:r>
            <a:r>
              <a:rPr dirty="0"/>
              <a:t>، </a:t>
            </a:r>
            <a:r>
              <a:rPr dirty="0" err="1"/>
              <a:t>واقتراح</a:t>
            </a:r>
            <a:r>
              <a:rPr dirty="0"/>
              <a:t> </a:t>
            </a:r>
            <a:r>
              <a:rPr dirty="0" err="1"/>
              <a:t>تحسين</a:t>
            </a:r>
            <a:r>
              <a:rPr dirty="0"/>
              <a:t> </a:t>
            </a:r>
            <a:r>
              <a:rPr dirty="0" err="1"/>
              <a:t>عملي</a:t>
            </a:r>
            <a:r>
              <a:rPr dirty="0"/>
              <a:t>؟</a:t>
            </a:r>
          </a:p>
          <a:p>
            <a:pPr algn="r" rtl="1">
              <a:lnSpc>
                <a:spcPct val="250000"/>
              </a:lnSpc>
              <a:defRPr sz="1500" b="0">
                <a:solidFill>
                  <a:srgbClr val="000000"/>
                </a:solidFill>
                <a:latin typeface="Arial"/>
              </a:defRPr>
            </a:pPr>
            <a:r>
              <a:rPr dirty="0"/>
              <a:t>• </a:t>
            </a:r>
            <a:r>
              <a:rPr dirty="0" err="1"/>
              <a:t>عند</a:t>
            </a:r>
            <a:r>
              <a:rPr dirty="0"/>
              <a:t> </a:t>
            </a:r>
            <a:r>
              <a:rPr dirty="0" err="1"/>
              <a:t>استخدام</a:t>
            </a:r>
            <a:r>
              <a:rPr dirty="0"/>
              <a:t> AI: </a:t>
            </a:r>
            <a:r>
              <a:rPr dirty="0" err="1"/>
              <a:t>هل</a:t>
            </a:r>
            <a:r>
              <a:rPr dirty="0"/>
              <a:t> </a:t>
            </a:r>
            <a:r>
              <a:rPr dirty="0" err="1"/>
              <a:t>تم</a:t>
            </a:r>
            <a:r>
              <a:rPr dirty="0"/>
              <a:t> </a:t>
            </a:r>
            <a:r>
              <a:rPr dirty="0" err="1"/>
              <a:t>الإفصاح</a:t>
            </a:r>
            <a:r>
              <a:rPr dirty="0"/>
              <a:t> </a:t>
            </a:r>
            <a:r>
              <a:rPr dirty="0" err="1"/>
              <a:t>عن</a:t>
            </a:r>
            <a:r>
              <a:rPr dirty="0"/>
              <a:t> </a:t>
            </a:r>
            <a:r>
              <a:rPr dirty="0" err="1"/>
              <a:t>الاستخدام</a:t>
            </a:r>
            <a:r>
              <a:rPr dirty="0"/>
              <a:t> </a:t>
            </a:r>
            <a:r>
              <a:rPr dirty="0" err="1"/>
              <a:t>والتحقق</a:t>
            </a:r>
            <a:r>
              <a:rPr dirty="0"/>
              <a:t> من </a:t>
            </a:r>
            <a:r>
              <a:rPr dirty="0" err="1"/>
              <a:t>جميع</a:t>
            </a:r>
            <a:r>
              <a:rPr dirty="0"/>
              <a:t> </a:t>
            </a:r>
            <a:r>
              <a:rPr dirty="0" err="1"/>
              <a:t>المخرجات</a:t>
            </a:r>
            <a:r>
              <a:rPr dirty="0"/>
              <a:t>؟</a:t>
            </a:r>
          </a:p>
          <a:p>
            <a:pPr algn="r" rtl="1">
              <a:lnSpc>
                <a:spcPct val="250000"/>
              </a:lnSpc>
              <a:defRPr sz="1500" b="0">
                <a:solidFill>
                  <a:srgbClr val="000000"/>
                </a:solidFill>
                <a:latin typeface="Arial"/>
              </a:defRPr>
            </a:pPr>
            <a:r>
              <a:rPr dirty="0"/>
              <a:t>• </a:t>
            </a:r>
            <a:r>
              <a:rPr dirty="0" err="1"/>
              <a:t>هل</a:t>
            </a:r>
            <a:r>
              <a:rPr dirty="0"/>
              <a:t> </a:t>
            </a:r>
            <a:r>
              <a:rPr dirty="0" err="1"/>
              <a:t>التزم</a:t>
            </a:r>
            <a:r>
              <a:rPr dirty="0"/>
              <a:t> </a:t>
            </a:r>
            <a:r>
              <a:rPr dirty="0" err="1"/>
              <a:t>الطالب</a:t>
            </a:r>
            <a:r>
              <a:rPr dirty="0"/>
              <a:t> </a:t>
            </a:r>
            <a:r>
              <a:rPr dirty="0" err="1"/>
              <a:t>بالوقت</a:t>
            </a:r>
            <a:r>
              <a:rPr dirty="0"/>
              <a:t> </a:t>
            </a:r>
            <a:r>
              <a:rPr dirty="0" err="1"/>
              <a:t>المحدد</a:t>
            </a:r>
            <a:r>
              <a:rPr dirty="0"/>
              <a:t> </a:t>
            </a:r>
            <a:r>
              <a:rPr dirty="0" err="1"/>
              <a:t>للفيديو</a:t>
            </a:r>
            <a:r>
              <a:rPr dirty="0"/>
              <a:t> </a:t>
            </a:r>
            <a:r>
              <a:rPr dirty="0" err="1"/>
              <a:t>ومعايير</a:t>
            </a:r>
            <a:r>
              <a:rPr dirty="0"/>
              <a:t> </a:t>
            </a:r>
            <a:r>
              <a:rPr dirty="0" err="1"/>
              <a:t>التسليم</a:t>
            </a:r>
            <a:r>
              <a:rPr dirty="0"/>
              <a:t>؟</a:t>
            </a:r>
          </a:p>
        </p:txBody>
      </p:sp>
      <p:pic>
        <p:nvPicPr>
          <p:cNvPr id="7" name="Audio 6">
            <a:hlinkClick r:id="" action="ppaction://media"/>
            <a:extLst>
              <a:ext uri="{FF2B5EF4-FFF2-40B4-BE49-F238E27FC236}">
                <a16:creationId xmlns:a16="http://schemas.microsoft.com/office/drawing/2014/main" id="{DB4C9776-62B5-6F66-F76E-3C7AB9CF9078}"/>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83999"/>
    </mc:Choice>
    <mc:Fallback xmlns="">
      <p:transition spd="slow" advTm="839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name="Slide 57">
    <p:spTree>
      <p:nvGrpSpPr>
        <p:cNvPr id="1" name=""/>
        <p:cNvGrpSpPr/>
        <p:nvPr/>
      </p:nvGrpSpPr>
      <p:grpSpPr>
        <a:xfrm>
          <a:off x="0" y="0"/>
          <a:ext cx="0" cy="0"/>
          <a:chOff x="0" y="0"/>
          <a:chExt cx="0" cy="0"/>
        </a:xfrm>
      </p:grpSpPr>
      <p:pic>
        <p:nvPicPr>
          <p:cNvPr id="2" name="Image 0" descr="/mnt/data/template_render/slide-14.png"/>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0" y="0"/>
            <a:ext cx="12191695" cy="6858000"/>
          </a:xfrm>
          <a:prstGeom prst="rect">
            <a:avLst/>
          </a:prstGeom>
        </p:spPr>
      </p:pic>
      <p:sp>
        <p:nvSpPr>
          <p:cNvPr id="3" name="Text 0"/>
          <p:cNvSpPr/>
          <p:nvPr/>
        </p:nvSpPr>
        <p:spPr>
          <a:xfrm>
            <a:off x="2926080" y="4251960"/>
            <a:ext cx="6400800" cy="594360"/>
          </a:xfrm>
          <a:prstGeom prst="rect">
            <a:avLst/>
          </a:prstGeom>
          <a:noFill/>
          <a:ln/>
        </p:spPr>
        <p:txBody>
          <a:bodyPr wrap="square" lIns="0" tIns="0" rIns="0" bIns="0" rtlCol="0" anchor="ctr"/>
          <a:lstStyle/>
          <a:p>
            <a:pPr marL="0" indent="0" algn="ctr">
              <a:buNone/>
            </a:pPr>
            <a:r>
              <a:rPr lang="en-US" sz="3600" b="1" dirty="0">
                <a:solidFill>
                  <a:srgbClr val="0070C0"/>
                </a:solidFill>
                <a:latin typeface="Arial" pitchFamily="34" charset="0"/>
                <a:ea typeface="Arial" pitchFamily="34" charset="-122"/>
                <a:cs typeface="Arial" pitchFamily="34" charset="-120"/>
              </a:rPr>
              <a:t>Thank You!</a:t>
            </a:r>
            <a:endParaRPr lang="en-US" sz="3600" dirty="0"/>
          </a:p>
        </p:txBody>
      </p:sp>
      <p:sp>
        <p:nvSpPr>
          <p:cNvPr id="4" name="Text 1"/>
          <p:cNvSpPr/>
          <p:nvPr/>
        </p:nvSpPr>
        <p:spPr>
          <a:xfrm>
            <a:off x="2926080" y="4892040"/>
            <a:ext cx="6400800" cy="320040"/>
          </a:xfrm>
          <a:prstGeom prst="rect">
            <a:avLst/>
          </a:prstGeom>
          <a:noFill/>
          <a:ln/>
        </p:spPr>
        <p:txBody>
          <a:bodyPr wrap="square" lIns="0" tIns="0" rIns="0" bIns="0" rtlCol="0" anchor="ctr"/>
          <a:lstStyle/>
          <a:p>
            <a:pPr marL="0" indent="0" algn="ctr" rtl="1">
              <a:buNone/>
            </a:pPr>
            <a:r>
              <a:rPr lang="en-US" sz="1800" dirty="0">
                <a:solidFill>
                  <a:srgbClr val="1F1F1F"/>
                </a:solidFill>
                <a:latin typeface="Arial" pitchFamily="34" charset="0"/>
                <a:ea typeface="Arial" pitchFamily="34" charset="-122"/>
                <a:cs typeface="Arial" pitchFamily="34" charset="-120"/>
              </a:rPr>
              <a:t>شكراً لحسن المتابعة</a:t>
            </a:r>
            <a:endParaRPr lang="en-US" sz="1800" dirty="0"/>
          </a:p>
        </p:txBody>
      </p:sp>
      <p:pic>
        <p:nvPicPr>
          <p:cNvPr id="7" name="Audio 6">
            <a:hlinkClick r:id="" action="ppaction://media"/>
            <a:extLst>
              <a:ext uri="{FF2B5EF4-FFF2-40B4-BE49-F238E27FC236}">
                <a16:creationId xmlns:a16="http://schemas.microsoft.com/office/drawing/2014/main" id="{5C895E73-664D-29D7-04BC-61981F5BA4EB}"/>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65312"/>
    </mc:Choice>
    <mc:Fallback xmlns="">
      <p:transition spd="slow" advTm="653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rial"/>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127201E-D319-41D7-9C5C-A0CC75B3D00F}">
  <ds:schemaRefs>
    <ds:schemaRef ds:uri="http://www.w3.org/XML/1998/namespace"/>
    <ds:schemaRef ds:uri="http://schemas.microsoft.com/office/infopath/2007/PartnerControls"/>
    <ds:schemaRef ds:uri="49100919-8a76-4266-be0c-7dc583902cb4"/>
    <ds:schemaRef ds:uri="http://schemas.openxmlformats.org/package/2006/metadata/core-properties"/>
    <ds:schemaRef ds:uri="d13aca44-ef33-4cf4-9980-7f0b00e6eeb9"/>
    <ds:schemaRef ds:uri="http://purl.org/dc/dcmitype/"/>
    <ds:schemaRef ds:uri="http://purl.org/dc/terms/"/>
    <ds:schemaRef ds:uri="http://schemas.microsoft.com/office/2006/documentManagement/types"/>
    <ds:schemaRef ds:uri="http://schemas.microsoft.com/office/2006/metadata/properties"/>
    <ds:schemaRef ds:uri="http://purl.org/dc/elements/1.1/"/>
  </ds:schemaRefs>
</ds:datastoreItem>
</file>

<file path=customXml/itemProps2.xml><?xml version="1.0" encoding="utf-8"?>
<ds:datastoreItem xmlns:ds="http://schemas.openxmlformats.org/officeDocument/2006/customXml" ds:itemID="{44981070-46D6-4292-A14A-344FABC66C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3D2B84C-BECB-471C-A5AD-B4C641D38E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203</TotalTime>
  <Words>15551</Words>
  <Application>Microsoft Office PowerPoint</Application>
  <PresentationFormat>Widescreen</PresentationFormat>
  <Paragraphs>813</Paragraphs>
  <Slides>55</Slides>
  <Notes>55</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55</vt:i4>
      </vt:variant>
    </vt:vector>
  </HeadingPairs>
  <TitlesOfParts>
    <vt:vector size="59" baseType="lpstr">
      <vt:lpstr>Aptos</vt:lpstr>
      <vt:lpstr>Arial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Midocean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قضايا بحثية (1)</dc:title>
  <dc:subject>Research Issues 1 - Updated with AI integration and consistent template</dc:subject>
  <dc:creator>Abdelfattah  Fadi</dc:creator>
  <cp:lastModifiedBy>Amel Moussa</cp:lastModifiedBy>
  <cp:revision>18</cp:revision>
  <dcterms:created xsi:type="dcterms:W3CDTF">2026-05-22T20:47:33Z</dcterms:created>
  <dcterms:modified xsi:type="dcterms:W3CDTF">2026-06-07T13:36:57Z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