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tags/tag1.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40"/>
  </p:notesMasterIdLst>
  <p:sldIdLst>
    <p:sldId id="576" r:id="rId2"/>
    <p:sldId id="303" r:id="rId3"/>
    <p:sldId id="565" r:id="rId4"/>
    <p:sldId id="484" r:id="rId5"/>
    <p:sldId id="572" r:id="rId6"/>
    <p:sldId id="498" r:id="rId7"/>
    <p:sldId id="559" r:id="rId8"/>
    <p:sldId id="557" r:id="rId9"/>
    <p:sldId id="542" r:id="rId10"/>
    <p:sldId id="566" r:id="rId11"/>
    <p:sldId id="541" r:id="rId12"/>
    <p:sldId id="556" r:id="rId13"/>
    <p:sldId id="527" r:id="rId14"/>
    <p:sldId id="521" r:id="rId15"/>
    <p:sldId id="524" r:id="rId16"/>
    <p:sldId id="553" r:id="rId17"/>
    <p:sldId id="554" r:id="rId18"/>
    <p:sldId id="525" r:id="rId19"/>
    <p:sldId id="501" r:id="rId20"/>
    <p:sldId id="568" r:id="rId21"/>
    <p:sldId id="511" r:id="rId22"/>
    <p:sldId id="528" r:id="rId23"/>
    <p:sldId id="548" r:id="rId24"/>
    <p:sldId id="529" r:id="rId25"/>
    <p:sldId id="569" r:id="rId26"/>
    <p:sldId id="549" r:id="rId27"/>
    <p:sldId id="550" r:id="rId28"/>
    <p:sldId id="531" r:id="rId29"/>
    <p:sldId id="530" r:id="rId30"/>
    <p:sldId id="271" r:id="rId31"/>
    <p:sldId id="561" r:id="rId32"/>
    <p:sldId id="571" r:id="rId33"/>
    <p:sldId id="574" r:id="rId34"/>
    <p:sldId id="540" r:id="rId35"/>
    <p:sldId id="575" r:id="rId36"/>
    <p:sldId id="514" r:id="rId37"/>
    <p:sldId id="496" r:id="rId38"/>
    <p:sldId id="56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6"/>
            <p14:sldId id="303"/>
            <p14:sldId id="565"/>
            <p14:sldId id="484"/>
            <p14:sldId id="572"/>
            <p14:sldId id="498"/>
            <p14:sldId id="559"/>
            <p14:sldId id="557"/>
            <p14:sldId id="542"/>
            <p14:sldId id="566"/>
            <p14:sldId id="541"/>
            <p14:sldId id="556"/>
            <p14:sldId id="527"/>
            <p14:sldId id="521"/>
            <p14:sldId id="524"/>
            <p14:sldId id="553"/>
            <p14:sldId id="554"/>
            <p14:sldId id="525"/>
            <p14:sldId id="501"/>
            <p14:sldId id="568"/>
            <p14:sldId id="511"/>
            <p14:sldId id="528"/>
            <p14:sldId id="548"/>
            <p14:sldId id="529"/>
            <p14:sldId id="569"/>
            <p14:sldId id="549"/>
            <p14:sldId id="550"/>
            <p14:sldId id="531"/>
            <p14:sldId id="530"/>
            <p14:sldId id="271"/>
            <p14:sldId id="561"/>
            <p14:sldId id="571"/>
            <p14:sldId id="574"/>
            <p14:sldId id="540"/>
            <p14:sldId id="575"/>
            <p14:sldId id="514"/>
            <p14:sldId id="496"/>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33" autoAdjust="0"/>
    <p:restoredTop sz="93678" autoAdjust="0"/>
  </p:normalViewPr>
  <p:slideViewPr>
    <p:cSldViewPr snapToGrid="0">
      <p:cViewPr varScale="1">
        <p:scale>
          <a:sx n="76" d="100"/>
          <a:sy n="76" d="100"/>
        </p:scale>
        <p:origin x="907"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custT="1"/>
      <dgm:spPr>
        <a:solidFill>
          <a:srgbClr val="4472C4"/>
        </a:solidFill>
      </dgm:spPr>
      <dgm:t>
        <a:bodyPr/>
        <a:lstStyle/>
        <a:p>
          <a:r>
            <a:rPr lang="ar-JO" sz="1800" dirty="0">
              <a:latin typeface="Alexandria" pitchFamily="2" charset="-78"/>
              <a:cs typeface="Alexandria" pitchFamily="2" charset="-78"/>
            </a:rPr>
            <a:t>مفهوم صنع السياسات التعليمية</a:t>
          </a:r>
          <a:endParaRPr lang="en-US" sz="1800" dirty="0">
            <a:latin typeface="Alexandria" pitchFamily="2" charset="-78"/>
            <a:cs typeface="Alexandria" pitchFamily="2" charset="-78"/>
          </a:endParaRPr>
        </a:p>
      </dgm:t>
    </dgm:pt>
    <dgm:pt modelId="{10C31C27-157D-46C4-A2D0-DEB41058BABC}" type="parTrans" cxnId="{B808C0D7-5A1F-4E73-BBC5-68951B890ECE}">
      <dgm:prSet/>
      <dgm:spPr/>
      <dgm:t>
        <a:bodyPr/>
        <a:lstStyle/>
        <a:p>
          <a:endParaRPr lang="en-US"/>
        </a:p>
      </dgm:t>
    </dgm:pt>
    <dgm:pt modelId="{DCB202B5-15CC-42E3-ACA7-8BD4A9C8E284}" type="sibTrans" cxnId="{B808C0D7-5A1F-4E73-BBC5-68951B890ECE}">
      <dgm:prSet/>
      <dgm:spPr/>
      <dgm:t>
        <a:bodyPr/>
        <a:lstStyle/>
        <a:p>
          <a:endParaRPr lang="en-US"/>
        </a:p>
      </dgm:t>
    </dgm:pt>
    <dgm:pt modelId="{35951E03-0991-47D3-B76F-4FE3AE303190}">
      <dgm:prSet phldrT="[Text]" phldr="1"/>
      <dgm:spPr/>
      <dgm:t>
        <a:bodyPr/>
        <a:lstStyle/>
        <a:p>
          <a:endParaRPr lang="en-US" dirty="0"/>
        </a:p>
      </dgm:t>
    </dgm:pt>
    <dgm:pt modelId="{286366F6-A43E-4385-82C2-E1DEB99EC1CB}" type="parTrans" cxnId="{35434D5D-2F90-4CCB-BE2C-D6EAC368E0A3}">
      <dgm:prSet/>
      <dgm:spPr/>
      <dgm:t>
        <a:bodyPr/>
        <a:lstStyle/>
        <a:p>
          <a:endParaRPr lang="en-US"/>
        </a:p>
      </dgm:t>
    </dgm:pt>
    <dgm:pt modelId="{5FF1984F-2A2F-4EFF-A2C2-FD048BE96B24}" type="sibTrans" cxnId="{35434D5D-2F90-4CCB-BE2C-D6EAC368E0A3}">
      <dgm:prSet/>
      <dgm:spPr/>
      <dgm:t>
        <a:bodyPr/>
        <a:lstStyle/>
        <a:p>
          <a:endParaRPr lang="en-US"/>
        </a:p>
      </dgm:t>
    </dgm:pt>
    <dgm:pt modelId="{46C780A0-5CE9-4157-A28E-A2A2EE3845FB}">
      <dgm:prSet phldrT="[Text]" custT="1"/>
      <dgm:spPr>
        <a:solidFill>
          <a:srgbClr val="4472C4"/>
        </a:solidFill>
      </dgm:spPr>
      <dgm:t>
        <a:bodyPr/>
        <a:lstStyle/>
        <a:p>
          <a:r>
            <a:rPr lang="ar-JO" sz="1800" dirty="0">
              <a:latin typeface="Alexandria" pitchFamily="2" charset="-78"/>
              <a:cs typeface="Alexandria" pitchFamily="2" charset="-78"/>
            </a:rPr>
            <a:t>محاور ومعايير صنع السياسات التعليمية</a:t>
          </a:r>
          <a:endParaRPr lang="en-US" sz="1800" dirty="0">
            <a:latin typeface="Alexandria" pitchFamily="2" charset="-78"/>
            <a:cs typeface="Alexandria" pitchFamily="2" charset="-78"/>
          </a:endParaRPr>
        </a:p>
      </dgm:t>
    </dgm:pt>
    <dgm:pt modelId="{E47BD820-489F-44BB-85F2-17DDF17DB29F}" type="parTrans" cxnId="{6EE19C61-C437-4EB7-90D4-CB541CCCB18C}">
      <dgm:prSet/>
      <dgm:spPr/>
      <dgm:t>
        <a:bodyPr/>
        <a:lstStyle/>
        <a:p>
          <a:endParaRPr lang="en-US"/>
        </a:p>
      </dgm:t>
    </dgm:pt>
    <dgm:pt modelId="{7158F649-3882-4289-AC76-33865722E3E4}" type="sibTrans" cxnId="{6EE19C61-C437-4EB7-90D4-CB541CCCB18C}">
      <dgm:prSet/>
      <dgm:spPr/>
      <dgm:t>
        <a:bodyPr/>
        <a:lstStyle/>
        <a:p>
          <a:endParaRPr lang="en-US"/>
        </a:p>
      </dgm:t>
    </dgm:pt>
    <dgm:pt modelId="{440900E9-AD37-4881-9025-FC03276E2FEC}">
      <dgm:prSet phldrT="[Text]" phldr="1"/>
      <dgm:spPr/>
      <dgm:t>
        <a:bodyPr/>
        <a:lstStyle/>
        <a:p>
          <a:endParaRPr lang="en-US"/>
        </a:p>
      </dgm:t>
    </dgm:pt>
    <dgm:pt modelId="{AC83248F-2CB0-49EA-B0FE-E4F981130DDF}" type="parTrans" cxnId="{69F9AF72-1698-4CA3-B98A-8A2DC9CB5D94}">
      <dgm:prSet/>
      <dgm:spPr/>
      <dgm:t>
        <a:bodyPr/>
        <a:lstStyle/>
        <a:p>
          <a:endParaRPr lang="en-US"/>
        </a:p>
      </dgm:t>
    </dgm:pt>
    <dgm:pt modelId="{735D1EC8-79FA-4F10-ABBA-5F106E242E84}" type="sibTrans" cxnId="{69F9AF72-1698-4CA3-B98A-8A2DC9CB5D94}">
      <dgm:prSet/>
      <dgm:spPr/>
      <dgm:t>
        <a:bodyPr/>
        <a:lstStyle/>
        <a:p>
          <a:endParaRPr lang="en-US"/>
        </a:p>
      </dgm:t>
    </dgm:pt>
    <dgm:pt modelId="{2132A25E-C5A5-4C0C-B83B-2CCAAD201E0A}">
      <dgm:prSet phldrT="[Text]" custT="1"/>
      <dgm:spPr>
        <a:solidFill>
          <a:srgbClr val="4472C4"/>
        </a:solidFill>
      </dgm:spPr>
      <dgm:t>
        <a:bodyPr/>
        <a:lstStyle/>
        <a:p>
          <a:r>
            <a:rPr lang="ar-JO" sz="1800" dirty="0">
              <a:latin typeface="Alexandria" pitchFamily="2" charset="-78"/>
              <a:cs typeface="Alexandria" pitchFamily="2" charset="-78"/>
            </a:rPr>
            <a:t>آلية وأساليب صنع السياسات التعليمية</a:t>
          </a:r>
          <a:endParaRPr lang="en-US" sz="1800" dirty="0">
            <a:latin typeface="Alexandria" pitchFamily="2" charset="-78"/>
            <a:cs typeface="Alexandria" pitchFamily="2" charset="-78"/>
          </a:endParaRPr>
        </a:p>
      </dgm:t>
    </dgm:pt>
    <dgm:pt modelId="{550FA405-6F4D-4B3A-A7E0-4BAD41ADC155}" type="parTrans" cxnId="{5DC61560-03C9-45DB-A677-6B8CF5BDCE50}">
      <dgm:prSet/>
      <dgm:spPr/>
      <dgm:t>
        <a:bodyPr/>
        <a:lstStyle/>
        <a:p>
          <a:endParaRPr lang="en-US"/>
        </a:p>
      </dgm:t>
    </dgm:pt>
    <dgm:pt modelId="{A7DED24A-DE24-4A3E-8702-8651DD537FD8}" type="sibTrans" cxnId="{5DC61560-03C9-45DB-A677-6B8CF5BDCE50}">
      <dgm:prSet/>
      <dgm:spPr/>
      <dgm:t>
        <a:bodyPr/>
        <a:lstStyle/>
        <a:p>
          <a:endParaRPr lang="en-US"/>
        </a:p>
      </dgm:t>
    </dgm:pt>
    <dgm:pt modelId="{FA7529E5-EF7A-473A-9C15-0359BDF635DC}">
      <dgm:prSet phldrT="[Text]" phldr="1"/>
      <dgm:spPr/>
      <dgm:t>
        <a:bodyPr/>
        <a:lstStyle/>
        <a:p>
          <a:endParaRPr lang="en-US"/>
        </a:p>
      </dgm:t>
    </dgm:pt>
    <dgm:pt modelId="{EC29A760-F97A-4F2D-A251-A8009AE1253B}" type="parTrans" cxnId="{181783A7-8BF0-4768-B19F-249FFCECCA3F}">
      <dgm:prSet/>
      <dgm:spPr/>
      <dgm:t>
        <a:bodyPr/>
        <a:lstStyle/>
        <a:p>
          <a:endParaRPr lang="en-US"/>
        </a:p>
      </dgm:t>
    </dgm:pt>
    <dgm:pt modelId="{1E387D33-4190-49C7-8E86-E0D5E94879E0}" type="sibTrans" cxnId="{181783A7-8BF0-4768-B19F-249FFCECCA3F}">
      <dgm:prSet/>
      <dgm:spPr/>
      <dgm:t>
        <a:bodyPr/>
        <a:lstStyle/>
        <a:p>
          <a:endParaRPr lang="en-US"/>
        </a:p>
      </dgm:t>
    </dgm:pt>
    <dgm:pt modelId="{AF277A2B-6AC9-4BDA-8435-A83C6F096874}">
      <dgm:prSet custT="1"/>
      <dgm:spPr>
        <a:solidFill>
          <a:srgbClr val="4472C4"/>
        </a:solidFill>
      </dgm:spPr>
      <dgm:t>
        <a:bodyPr/>
        <a:lstStyle/>
        <a:p>
          <a:r>
            <a:rPr lang="ar-JO" sz="1800" dirty="0">
              <a:latin typeface="Alexandria" pitchFamily="2" charset="-78"/>
              <a:cs typeface="Alexandria" pitchFamily="2" charset="-78"/>
            </a:rPr>
            <a:t>شروط الإعداد الجيد للسياسات التعليمية</a:t>
          </a:r>
          <a:endParaRPr lang="en-US" sz="1800" dirty="0">
            <a:latin typeface="Alexandria" pitchFamily="2" charset="-78"/>
            <a:cs typeface="Alexandria" pitchFamily="2" charset="-78"/>
          </a:endParaRPr>
        </a:p>
      </dgm:t>
    </dgm:pt>
    <dgm:pt modelId="{71368AE2-7C73-4EE2-A219-185B8594ED54}" type="parTrans" cxnId="{B1212DB7-BE13-4D9B-B545-8EC6FDB94F59}">
      <dgm:prSet/>
      <dgm:spPr/>
      <dgm:t>
        <a:bodyPr/>
        <a:lstStyle/>
        <a:p>
          <a:endParaRPr lang="en-US"/>
        </a:p>
      </dgm:t>
    </dgm:pt>
    <dgm:pt modelId="{9484B91A-FDF0-4FFF-86C0-2D9701AA8A9F}" type="sibTrans" cxnId="{B1212DB7-BE13-4D9B-B545-8EC6FDB94F59}">
      <dgm:prSet/>
      <dgm:spPr/>
      <dgm:t>
        <a:bodyPr/>
        <a:lstStyle/>
        <a:p>
          <a:endParaRPr lang="en-US"/>
        </a:p>
      </dgm:t>
    </dgm:pt>
    <dgm:pt modelId="{3666290E-A280-4435-A7A9-69379A6F3FAC}" type="pres">
      <dgm:prSet presAssocID="{878E827B-EE5F-41A2-9494-1DB21BF5BCBB}" presName="rootnode" presStyleCnt="0">
        <dgm:presLayoutVars>
          <dgm:chMax/>
          <dgm:chPref/>
          <dgm:dir/>
          <dgm:animLvl val="lvl"/>
        </dgm:presLayoutVars>
      </dgm:prSet>
      <dgm:spPr/>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pt>
  </dgm:ptLst>
  <dgm:cxnLst>
    <dgm:cxn modelId="{35434D5D-2F90-4CCB-BE2C-D6EAC368E0A3}" srcId="{E8865E67-DFCE-4B1B-BA7F-32E2683EEB5C}" destId="{35951E03-0991-47D3-B76F-4FE3AE303190}" srcOrd="0" destOrd="0" parTransId="{286366F6-A43E-4385-82C2-E1DEB99EC1CB}" sibTransId="{5FF1984F-2A2F-4EFF-A2C2-FD048BE96B24}"/>
    <dgm:cxn modelId="{8ED31D5F-7A75-4E67-AFE7-0F9C50FB85F4}" type="presOf" srcId="{440900E9-AD37-4881-9025-FC03276E2FEC}" destId="{CB8F390E-2BC1-4FDB-9AFA-FADBBC071866}"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69F9AF72-1698-4CA3-B98A-8A2DC9CB5D94}" srcId="{46C780A0-5CE9-4157-A28E-A2A2EE3845FB}" destId="{440900E9-AD37-4881-9025-FC03276E2FEC}" srcOrd="0" destOrd="0" parTransId="{AC83248F-2CB0-49EA-B0FE-E4F981130DDF}" sibTransId="{735D1EC8-79FA-4F10-ABBA-5F106E242E84}"/>
    <dgm:cxn modelId="{5B0B1B78-4EEE-4B4E-BAB4-DF10C11A4D2F}" type="presOf" srcId="{AF277A2B-6AC9-4BDA-8435-A83C6F096874}" destId="{02C19E7B-BE5D-4AA8-8278-86AA5E8CC6E3}" srcOrd="0" destOrd="0" presId="urn:microsoft.com/office/officeart/2005/8/layout/StepDownProcess"/>
    <dgm:cxn modelId="{6904727A-EB89-4776-8337-97B218C6CAD7}" type="presOf" srcId="{46C780A0-5CE9-4157-A28E-A2A2EE3845FB}" destId="{FDC6FBCA-6D58-48B9-B4CC-540064809743}"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C2B0D994-44AB-4F0C-B86F-F6833F640C7C}" type="presOf" srcId="{FA7529E5-EF7A-473A-9C15-0359BDF635DC}" destId="{303E93EF-7DB7-45FF-ADED-CCEC1EBA0E89}"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181783A7-8BF0-4768-B19F-249FFCECCA3F}" srcId="{2132A25E-C5A5-4C0C-B83B-2CCAAD201E0A}" destId="{FA7529E5-EF7A-473A-9C15-0359BDF635DC}" srcOrd="0" destOrd="0" parTransId="{EC29A760-F97A-4F2D-A251-A8009AE1253B}" sibTransId="{1E387D33-4190-49C7-8E86-E0D5E94879E0}"/>
    <dgm:cxn modelId="{B1212DB7-BE13-4D9B-B545-8EC6FDB94F59}" srcId="{878E827B-EE5F-41A2-9494-1DB21BF5BCBB}" destId="{AF277A2B-6AC9-4BDA-8435-A83C6F096874}" srcOrd="3" destOrd="0" parTransId="{71368AE2-7C73-4EE2-A219-185B8594ED54}" sibTransId="{9484B91A-FDF0-4FFF-86C0-2D9701AA8A9F}"/>
    <dgm:cxn modelId="{2479E7C9-06DD-4CE6-BD27-97230229ADD4}" type="presOf" srcId="{878E827B-EE5F-41A2-9494-1DB21BF5BCBB}" destId="{3666290E-A280-4435-A7A9-69379A6F3FAC}"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A45BAEE6-B25D-4F68-8F72-3A38400D9CFF}" type="presOf" srcId="{35951E03-0991-47D3-B76F-4FE3AE303190}" destId="{218F360C-D13C-4DAF-A6CD-C8A33F597F0D}" srcOrd="0" destOrd="0" presId="urn:microsoft.com/office/officeart/2005/8/layout/StepDownProcess"/>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2000" b="1" dirty="0">
              <a:latin typeface="Alexandria" pitchFamily="2" charset="-78"/>
              <a:cs typeface="Alexandria" pitchFamily="2" charset="-78"/>
            </a:rPr>
            <a:t>مفهوم تحليل السياسات التعليمية</a:t>
          </a:r>
          <a:endParaRPr lang="en-US" sz="2000" b="1" dirty="0">
            <a:latin typeface="Alexandria" pitchFamily="2" charset="-78"/>
            <a:cs typeface="Alexandria" pitchFamily="2" charset="-78"/>
          </a:endParaRPr>
        </a:p>
      </dgm:t>
    </dgm:pt>
    <dgm:pt modelId="{5AF78AA8-720D-4881-A072-FF006B93F8C1}" type="parTrans" cxnId="{59465C3F-CEEF-4597-95D3-92EB2091A4B0}">
      <dgm:prSet/>
      <dgm:spPr/>
      <dgm:t>
        <a:bodyPr/>
        <a:lstStyle/>
        <a:p>
          <a:endParaRPr lang="en-US"/>
        </a:p>
      </dgm:t>
    </dgm:pt>
    <dgm:pt modelId="{24B0291D-F9AD-40C1-895F-ACB7C8959406}" type="sibTrans" cxnId="{59465C3F-CEEF-4597-95D3-92EB2091A4B0}">
      <dgm:prSet/>
      <dgm:spPr/>
      <dgm:t>
        <a:bodyPr/>
        <a:lstStyle/>
        <a:p>
          <a:endParaRPr lang="en-US"/>
        </a:p>
      </dgm:t>
    </dgm:pt>
    <dgm:pt modelId="{F278D40B-03DB-40AF-A370-84900A5F4EDA}">
      <dgm:prSet phldrT="[Text]" custT="1"/>
      <dgm:spPr/>
      <dgm:t>
        <a:bodyPr/>
        <a:lstStyle/>
        <a:p>
          <a:pPr algn="ctr"/>
          <a:r>
            <a:rPr lang="ar-JO" sz="1800" b="1" dirty="0">
              <a:latin typeface="Alexandria" pitchFamily="2" charset="-78"/>
              <a:cs typeface="Alexandria" pitchFamily="2" charset="-78"/>
            </a:rPr>
            <a:t>صفات المحلل الجيد ومبادئ عملية للتحليل السياسات</a:t>
          </a:r>
          <a:endParaRPr lang="en-US" sz="1800" b="1" dirty="0">
            <a:latin typeface="Alexandria" pitchFamily="2" charset="-78"/>
            <a:cs typeface="Alexandria" pitchFamily="2" charset="-78"/>
          </a:endParaRPr>
        </a:p>
      </dgm:t>
    </dgm:pt>
    <dgm:pt modelId="{90965C26-EEFC-4485-A4D3-EADB85D292DE}" type="parTrans" cxnId="{265599FA-CEBB-4B5E-B846-41E908375F44}">
      <dgm:prSet/>
      <dgm:spPr/>
      <dgm:t>
        <a:bodyPr/>
        <a:lstStyle/>
        <a:p>
          <a:endParaRPr lang="en-US"/>
        </a:p>
      </dgm:t>
    </dgm:pt>
    <dgm:pt modelId="{85C0FF50-D4E8-44CC-928D-91F9E9C10516}" type="sibTrans" cxnId="{265599FA-CEBB-4B5E-B846-41E908375F44}">
      <dgm:prSet/>
      <dgm:spPr/>
      <dgm:t>
        <a:bodyPr/>
        <a:lstStyle/>
        <a:p>
          <a:endParaRPr lang="en-US"/>
        </a:p>
      </dgm:t>
    </dgm:pt>
    <dgm:pt modelId="{C396954B-9768-4FC5-B51E-FCB8516E10E9}">
      <dgm:prSet phldrT="[Text]" custT="1"/>
      <dgm:spPr/>
      <dgm:t>
        <a:bodyPr/>
        <a:lstStyle/>
        <a:p>
          <a:pPr algn="ctr"/>
          <a:r>
            <a:rPr lang="ar-JO" sz="1800" b="1" dirty="0">
              <a:latin typeface="Alexandria" pitchFamily="2" charset="-78"/>
              <a:cs typeface="Alexandria" pitchFamily="2" charset="-78"/>
            </a:rPr>
            <a:t>خصائص ومعوقات  وخطوات البحث الت</a:t>
          </a:r>
          <a:r>
            <a:rPr lang="ar-JO" sz="2800" b="1" dirty="0"/>
            <a:t>ربوي</a:t>
          </a:r>
          <a:endParaRPr lang="en-US" sz="2800" b="1" dirty="0"/>
        </a:p>
      </dgm:t>
    </dgm:pt>
    <dgm:pt modelId="{898D8AF9-5597-49B9-A299-9482AEC1143E}" type="parTrans" cxnId="{E1C59679-04D2-4939-8D6E-FB6FAD285773}">
      <dgm:prSet/>
      <dgm:spPr/>
      <dgm:t>
        <a:bodyPr/>
        <a:lstStyle/>
        <a:p>
          <a:endParaRPr lang="en-US"/>
        </a:p>
      </dgm:t>
    </dgm:pt>
    <dgm:pt modelId="{1A2CC9A4-5409-4907-9F2C-4B503C5A8C09}" type="sibTrans" cxnId="{E1C59679-04D2-4939-8D6E-FB6FAD285773}">
      <dgm:prSet/>
      <dgm:spPr/>
      <dgm:t>
        <a:bodyPr/>
        <a:lstStyle/>
        <a:p>
          <a:endParaRPr lang="en-US"/>
        </a:p>
      </dgm:t>
    </dgm:pt>
    <dgm:pt modelId="{35C06FA6-5CCA-45D6-A2C4-DA44F3A9CA7D}">
      <dgm:prSet custT="1"/>
      <dgm:spPr/>
      <dgm:t>
        <a:bodyPr/>
        <a:lstStyle/>
        <a:p>
          <a:pPr algn="ctr"/>
          <a:r>
            <a:rPr lang="ar-JO" sz="1800" b="1" dirty="0">
              <a:latin typeface="Alexandria" pitchFamily="2" charset="-78"/>
              <a:cs typeface="Alexandria" pitchFamily="2" charset="-78"/>
            </a:rPr>
            <a:t>أهمية ومستويات تحليل السياسات التعليمية</a:t>
          </a:r>
          <a:endParaRPr lang="en-US" sz="1800" b="1" dirty="0">
            <a:latin typeface="Alexandria" pitchFamily="2" charset="-78"/>
            <a:cs typeface="Alexandria" pitchFamily="2" charset="-78"/>
          </a:endParaRPr>
        </a:p>
      </dgm:t>
    </dgm:pt>
    <dgm:pt modelId="{07F5FD70-D4C1-4862-BCB7-5D06EABDD9F6}" type="parTrans" cxnId="{7378E8A8-F37A-4304-B1E3-0131A0A5254F}">
      <dgm:prSet/>
      <dgm:spPr/>
      <dgm:t>
        <a:bodyPr/>
        <a:lstStyle/>
        <a:p>
          <a:endParaRPr lang="en-US"/>
        </a:p>
      </dgm:t>
    </dgm:pt>
    <dgm:pt modelId="{93883FA1-414F-483C-A06D-71ABC6E26AA7}" type="sibTrans" cxnId="{7378E8A8-F37A-4304-B1E3-0131A0A5254F}">
      <dgm:prSet/>
      <dgm:spPr/>
      <dgm:t>
        <a:bodyPr/>
        <a:lstStyle/>
        <a:p>
          <a:endParaRPr lang="en-US"/>
        </a:p>
      </dgm:t>
    </dgm:pt>
    <dgm:pt modelId="{2ABF1495-DEB2-4896-9F0E-2FCD94D4A89A}">
      <dgm:prSet custT="1"/>
      <dgm:spPr/>
      <dgm:t>
        <a:bodyPr/>
        <a:lstStyle/>
        <a:p>
          <a:pPr algn="ctr"/>
          <a:r>
            <a:rPr lang="ar-JO" sz="1800" b="1" dirty="0">
              <a:latin typeface="Alexandria" pitchFamily="2" charset="-78"/>
              <a:cs typeface="Alexandria" pitchFamily="2" charset="-78"/>
            </a:rPr>
            <a:t>مفهوم ومقومات وأهمية البحث التربوي</a:t>
          </a:r>
          <a:endParaRPr lang="en-US" sz="1800" b="1" dirty="0">
            <a:latin typeface="Alexandria" pitchFamily="2" charset="-78"/>
            <a:cs typeface="Alexandria" pitchFamily="2" charset="-78"/>
          </a:endParaRPr>
        </a:p>
      </dgm:t>
    </dgm:pt>
    <dgm:pt modelId="{B83486EB-1454-4FF1-8ACE-965DA095E9A1}" type="parTrans" cxnId="{64773E20-EDDA-41F0-A421-344108EA1E0A}">
      <dgm:prSet/>
      <dgm:spPr/>
      <dgm:t>
        <a:bodyPr/>
        <a:lstStyle/>
        <a:p>
          <a:endParaRPr lang="en-US"/>
        </a:p>
      </dgm:t>
    </dgm:pt>
    <dgm:pt modelId="{9C063F44-4C6D-4A38-89F3-6237448C038E}" type="sibTrans" cxnId="{64773E20-EDDA-41F0-A421-344108EA1E0A}">
      <dgm:prSet/>
      <dgm:spPr/>
      <dgm:t>
        <a:bodyPr/>
        <a:lstStyle/>
        <a:p>
          <a:endParaRPr lang="en-US"/>
        </a:p>
      </dgm:t>
    </dgm:pt>
    <dgm:pt modelId="{514AB207-7CD2-4697-8FDB-9DB7AA40F6A3}" type="pres">
      <dgm:prSet presAssocID="{53E07A54-8AFF-4F0F-9AE6-C7343B5539DA}" presName="linear" presStyleCnt="0">
        <dgm:presLayoutVars>
          <dgm:dir/>
          <dgm:animLvl val="lvl"/>
          <dgm:resizeHandles val="exact"/>
        </dgm:presLayoutVars>
      </dgm:prSet>
      <dgm:spPr/>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pt>
    <dgm:pt modelId="{748DF9FA-A674-449C-B69A-8006ED6F887F}" type="pres">
      <dgm:prSet presAssocID="{9D72FEBF-79BE-4FD1-8DD5-B614E5C2704D}" presName="parentText" presStyleLbl="node1" presStyleIdx="0" presStyleCnt="5">
        <dgm:presLayoutVars>
          <dgm:chMax val="0"/>
          <dgm:bulletEnabled val="1"/>
        </dgm:presLayoutVars>
      </dgm:prSet>
      <dgm:spPr/>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pt>
    <dgm:pt modelId="{2D7F1F81-A48B-4C62-AC94-C67A5E743883}" type="pres">
      <dgm:prSet presAssocID="{35C06FA6-5CCA-45D6-A2C4-DA44F3A9CA7D}" presName="parentText" presStyleLbl="node1" presStyleIdx="1" presStyleCnt="5">
        <dgm:presLayoutVars>
          <dgm:chMax val="0"/>
          <dgm:bulletEnabled val="1"/>
        </dgm:presLayoutVars>
      </dgm:prSet>
      <dgm:spPr/>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pt>
    <dgm:pt modelId="{438E1CAA-1C97-4860-862D-12FFF4922672}" type="pres">
      <dgm:prSet presAssocID="{F278D40B-03DB-40AF-A370-84900A5F4EDA}" presName="parentText" presStyleLbl="node1" presStyleIdx="2" presStyleCnt="5">
        <dgm:presLayoutVars>
          <dgm:chMax val="0"/>
          <dgm:bulletEnabled val="1"/>
        </dgm:presLayoutVars>
      </dgm:prSet>
      <dgm:spPr/>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pt>
    <dgm:pt modelId="{46524CF5-EEA5-47DC-90D3-CE64B5E29674}" type="pres">
      <dgm:prSet presAssocID="{2ABF1495-DEB2-4896-9F0E-2FCD94D4A89A}" presName="parentText" presStyleLbl="node1" presStyleIdx="3" presStyleCnt="5">
        <dgm:presLayoutVars>
          <dgm:chMax val="0"/>
          <dgm:bulletEnabled val="1"/>
        </dgm:presLayoutVars>
      </dgm:prSet>
      <dgm:spPr/>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pt>
    <dgm:pt modelId="{EE045247-1557-48A4-83D6-D467636581B3}" type="pres">
      <dgm:prSet presAssocID="{C396954B-9768-4FC5-B51E-FCB8516E10E9}" presName="parentText" presStyleLbl="node1" presStyleIdx="4" presStyleCnt="5">
        <dgm:presLayoutVars>
          <dgm:chMax val="0"/>
          <dgm:bulletEnabled val="1"/>
        </dgm:presLayoutVars>
      </dgm:prSet>
      <dgm:spPr/>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CC459E1C-B7E4-4A83-9311-25DA815A8165}" type="presOf" srcId="{35C06FA6-5CCA-45D6-A2C4-DA44F3A9CA7D}" destId="{2D7F1F81-A48B-4C62-AC94-C67A5E743883}" srcOrd="1" destOrd="0" presId="urn:microsoft.com/office/officeart/2005/8/layout/list1"/>
    <dgm:cxn modelId="{64773E20-EDDA-41F0-A421-344108EA1E0A}" srcId="{53E07A54-8AFF-4F0F-9AE6-C7343B5539DA}" destId="{2ABF1495-DEB2-4896-9F0E-2FCD94D4A89A}" srcOrd="3" destOrd="0" parTransId="{B83486EB-1454-4FF1-8ACE-965DA095E9A1}" sibTransId="{9C063F44-4C6D-4A38-89F3-6237448C038E}"/>
    <dgm:cxn modelId="{59465C3F-CEEF-4597-95D3-92EB2091A4B0}" srcId="{53E07A54-8AFF-4F0F-9AE6-C7343B5539DA}" destId="{9D72FEBF-79BE-4FD1-8DD5-B614E5C2704D}" srcOrd="0" destOrd="0" parTransId="{5AF78AA8-720D-4881-A072-FF006B93F8C1}" sibTransId="{24B0291D-F9AD-40C1-895F-ACB7C8959406}"/>
    <dgm:cxn modelId="{B7048161-243D-43AC-98BE-317A4DE6DA86}" type="presOf" srcId="{F278D40B-03DB-40AF-A370-84900A5F4EDA}" destId="{438E1CAA-1C97-4860-862D-12FFF4922672}"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DDD7A368-B680-4E6A-9F8E-641FD6DCD2B3}" type="presOf" srcId="{9D72FEBF-79BE-4FD1-8DD5-B614E5C2704D}" destId="{748DF9FA-A674-449C-B69A-8006ED6F887F}" srcOrd="1" destOrd="0" presId="urn:microsoft.com/office/officeart/2005/8/layout/list1"/>
    <dgm:cxn modelId="{5AD25E6B-D6D7-4735-995A-D193C2FC1F04}" type="presOf" srcId="{C396954B-9768-4FC5-B51E-FCB8516E10E9}" destId="{30C791BB-4639-414C-8149-FD3DA45E2A46}"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E2409884-3325-4F6C-A1A7-9ECC81363911}" type="presOf" srcId="{F278D40B-03DB-40AF-A370-84900A5F4EDA}" destId="{A80DDA17-DE51-4F27-BCD6-8B9BE254A2EF}" srcOrd="0"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F31988A7-8BA8-4508-8209-D315BF0A16B3}" type="presOf" srcId="{C396954B-9768-4FC5-B51E-FCB8516E10E9}" destId="{EE045247-1557-48A4-83D6-D467636581B3}" srcOrd="1"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A0FCA4A9-F1A0-4EC6-94B3-9AA93A4ECBEC}" type="presOf" srcId="{9D72FEBF-79BE-4FD1-8DD5-B614E5C2704D}" destId="{6358AC2F-57E0-4D51-B017-66673F741F33}" srcOrd="0" destOrd="0" presId="urn:microsoft.com/office/officeart/2005/8/layout/list1"/>
    <dgm:cxn modelId="{458C9FF5-D037-4277-9720-92898E864CBC}" type="presOf" srcId="{2ABF1495-DEB2-4896-9F0E-2FCD94D4A89A}" destId="{5AF1E949-538B-4E2F-B443-C4575C46FA11}" srcOrd="0"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E07A54-8AFF-4F0F-9AE6-C7343B5539D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D72FEBF-79BE-4FD1-8DD5-B614E5C2704D}">
      <dgm:prSet phldrT="[Text]" custT="1"/>
      <dgm:spPr/>
      <dgm:t>
        <a:bodyPr/>
        <a:lstStyle/>
        <a:p>
          <a:pPr algn="ctr"/>
          <a:r>
            <a:rPr lang="ar-JO" sz="2000" b="1" dirty="0">
              <a:latin typeface="Alexandria" pitchFamily="2" charset="-78"/>
              <a:cs typeface="Alexandria" pitchFamily="2" charset="-78"/>
            </a:rPr>
            <a:t>مفهوم تحليل السياسات التعليمية</a:t>
          </a:r>
          <a:endParaRPr lang="en-US" sz="2000" b="1" dirty="0">
            <a:latin typeface="Alexandria" pitchFamily="2" charset="-78"/>
            <a:cs typeface="Alexandria" pitchFamily="2" charset="-78"/>
          </a:endParaRPr>
        </a:p>
      </dgm:t>
    </dgm:pt>
    <dgm:pt modelId="{5AF78AA8-720D-4881-A072-FF006B93F8C1}" type="parTrans" cxnId="{59465C3F-CEEF-4597-95D3-92EB2091A4B0}">
      <dgm:prSet/>
      <dgm:spPr/>
      <dgm:t>
        <a:bodyPr/>
        <a:lstStyle/>
        <a:p>
          <a:endParaRPr lang="en-US"/>
        </a:p>
      </dgm:t>
    </dgm:pt>
    <dgm:pt modelId="{24B0291D-F9AD-40C1-895F-ACB7C8959406}" type="sibTrans" cxnId="{59465C3F-CEEF-4597-95D3-92EB2091A4B0}">
      <dgm:prSet/>
      <dgm:spPr/>
      <dgm:t>
        <a:bodyPr/>
        <a:lstStyle/>
        <a:p>
          <a:endParaRPr lang="en-US"/>
        </a:p>
      </dgm:t>
    </dgm:pt>
    <dgm:pt modelId="{F278D40B-03DB-40AF-A370-84900A5F4EDA}">
      <dgm:prSet phldrT="[Text]" custT="1"/>
      <dgm:spPr/>
      <dgm:t>
        <a:bodyPr/>
        <a:lstStyle/>
        <a:p>
          <a:pPr algn="ctr"/>
          <a:r>
            <a:rPr lang="ar-JO" sz="1800" b="1" dirty="0">
              <a:latin typeface="Alexandria" pitchFamily="2" charset="-78"/>
              <a:cs typeface="Alexandria" pitchFamily="2" charset="-78"/>
            </a:rPr>
            <a:t>صفات المحلل الجيد ومبادئ عملية للتحليل السياسات</a:t>
          </a:r>
          <a:endParaRPr lang="en-US" sz="1800" b="1" dirty="0">
            <a:latin typeface="Alexandria" pitchFamily="2" charset="-78"/>
            <a:cs typeface="Alexandria" pitchFamily="2" charset="-78"/>
          </a:endParaRPr>
        </a:p>
      </dgm:t>
    </dgm:pt>
    <dgm:pt modelId="{90965C26-EEFC-4485-A4D3-EADB85D292DE}" type="parTrans" cxnId="{265599FA-CEBB-4B5E-B846-41E908375F44}">
      <dgm:prSet/>
      <dgm:spPr/>
      <dgm:t>
        <a:bodyPr/>
        <a:lstStyle/>
        <a:p>
          <a:endParaRPr lang="en-US"/>
        </a:p>
      </dgm:t>
    </dgm:pt>
    <dgm:pt modelId="{85C0FF50-D4E8-44CC-928D-91F9E9C10516}" type="sibTrans" cxnId="{265599FA-CEBB-4B5E-B846-41E908375F44}">
      <dgm:prSet/>
      <dgm:spPr/>
      <dgm:t>
        <a:bodyPr/>
        <a:lstStyle/>
        <a:p>
          <a:endParaRPr lang="en-US"/>
        </a:p>
      </dgm:t>
    </dgm:pt>
    <dgm:pt modelId="{C396954B-9768-4FC5-B51E-FCB8516E10E9}">
      <dgm:prSet phldrT="[Text]" custT="1"/>
      <dgm:spPr/>
      <dgm:t>
        <a:bodyPr/>
        <a:lstStyle/>
        <a:p>
          <a:pPr algn="ctr"/>
          <a:r>
            <a:rPr lang="ar-JO" sz="1800" b="1" dirty="0">
              <a:latin typeface="Alexandria" pitchFamily="2" charset="-78"/>
              <a:cs typeface="Alexandria" pitchFamily="2" charset="-78"/>
            </a:rPr>
            <a:t>خصائص ومعوقات  وخطوات البحث الت</a:t>
          </a:r>
          <a:r>
            <a:rPr lang="ar-JO" sz="2800" b="1" dirty="0"/>
            <a:t>ربوي</a:t>
          </a:r>
          <a:endParaRPr lang="en-US" sz="2800" b="1" dirty="0"/>
        </a:p>
      </dgm:t>
    </dgm:pt>
    <dgm:pt modelId="{898D8AF9-5597-49B9-A299-9482AEC1143E}" type="parTrans" cxnId="{E1C59679-04D2-4939-8D6E-FB6FAD285773}">
      <dgm:prSet/>
      <dgm:spPr/>
      <dgm:t>
        <a:bodyPr/>
        <a:lstStyle/>
        <a:p>
          <a:endParaRPr lang="en-US"/>
        </a:p>
      </dgm:t>
    </dgm:pt>
    <dgm:pt modelId="{1A2CC9A4-5409-4907-9F2C-4B503C5A8C09}" type="sibTrans" cxnId="{E1C59679-04D2-4939-8D6E-FB6FAD285773}">
      <dgm:prSet/>
      <dgm:spPr/>
      <dgm:t>
        <a:bodyPr/>
        <a:lstStyle/>
        <a:p>
          <a:endParaRPr lang="en-US"/>
        </a:p>
      </dgm:t>
    </dgm:pt>
    <dgm:pt modelId="{35C06FA6-5CCA-45D6-A2C4-DA44F3A9CA7D}">
      <dgm:prSet custT="1"/>
      <dgm:spPr/>
      <dgm:t>
        <a:bodyPr/>
        <a:lstStyle/>
        <a:p>
          <a:pPr algn="ctr"/>
          <a:r>
            <a:rPr lang="ar-JO" sz="1800" b="1" dirty="0">
              <a:latin typeface="Alexandria" pitchFamily="2" charset="-78"/>
              <a:cs typeface="Alexandria" pitchFamily="2" charset="-78"/>
            </a:rPr>
            <a:t>أهمية ومستويات تحليل السياسات التعليمية</a:t>
          </a:r>
          <a:endParaRPr lang="en-US" sz="1800" b="1" dirty="0">
            <a:latin typeface="Alexandria" pitchFamily="2" charset="-78"/>
            <a:cs typeface="Alexandria" pitchFamily="2" charset="-78"/>
          </a:endParaRPr>
        </a:p>
      </dgm:t>
    </dgm:pt>
    <dgm:pt modelId="{07F5FD70-D4C1-4862-BCB7-5D06EABDD9F6}" type="parTrans" cxnId="{7378E8A8-F37A-4304-B1E3-0131A0A5254F}">
      <dgm:prSet/>
      <dgm:spPr/>
      <dgm:t>
        <a:bodyPr/>
        <a:lstStyle/>
        <a:p>
          <a:endParaRPr lang="en-US"/>
        </a:p>
      </dgm:t>
    </dgm:pt>
    <dgm:pt modelId="{93883FA1-414F-483C-A06D-71ABC6E26AA7}" type="sibTrans" cxnId="{7378E8A8-F37A-4304-B1E3-0131A0A5254F}">
      <dgm:prSet/>
      <dgm:spPr/>
      <dgm:t>
        <a:bodyPr/>
        <a:lstStyle/>
        <a:p>
          <a:endParaRPr lang="en-US"/>
        </a:p>
      </dgm:t>
    </dgm:pt>
    <dgm:pt modelId="{2ABF1495-DEB2-4896-9F0E-2FCD94D4A89A}">
      <dgm:prSet custT="1"/>
      <dgm:spPr/>
      <dgm:t>
        <a:bodyPr/>
        <a:lstStyle/>
        <a:p>
          <a:pPr algn="ctr"/>
          <a:r>
            <a:rPr lang="ar-JO" sz="1800" b="1" dirty="0">
              <a:latin typeface="Alexandria" pitchFamily="2" charset="-78"/>
              <a:cs typeface="Alexandria" pitchFamily="2" charset="-78"/>
            </a:rPr>
            <a:t>مفهوم ومقومات وأهمية البحث التربوي</a:t>
          </a:r>
          <a:endParaRPr lang="en-US" sz="1800" b="1" dirty="0">
            <a:latin typeface="Alexandria" pitchFamily="2" charset="-78"/>
            <a:cs typeface="Alexandria" pitchFamily="2" charset="-78"/>
          </a:endParaRPr>
        </a:p>
      </dgm:t>
    </dgm:pt>
    <dgm:pt modelId="{B83486EB-1454-4FF1-8ACE-965DA095E9A1}" type="parTrans" cxnId="{64773E20-EDDA-41F0-A421-344108EA1E0A}">
      <dgm:prSet/>
      <dgm:spPr/>
      <dgm:t>
        <a:bodyPr/>
        <a:lstStyle/>
        <a:p>
          <a:endParaRPr lang="en-US"/>
        </a:p>
      </dgm:t>
    </dgm:pt>
    <dgm:pt modelId="{9C063F44-4C6D-4A38-89F3-6237448C038E}" type="sibTrans" cxnId="{64773E20-EDDA-41F0-A421-344108EA1E0A}">
      <dgm:prSet/>
      <dgm:spPr/>
      <dgm:t>
        <a:bodyPr/>
        <a:lstStyle/>
        <a:p>
          <a:endParaRPr lang="en-US"/>
        </a:p>
      </dgm:t>
    </dgm:pt>
    <dgm:pt modelId="{514AB207-7CD2-4697-8FDB-9DB7AA40F6A3}" type="pres">
      <dgm:prSet presAssocID="{53E07A54-8AFF-4F0F-9AE6-C7343B5539DA}" presName="linear" presStyleCnt="0">
        <dgm:presLayoutVars>
          <dgm:dir/>
          <dgm:animLvl val="lvl"/>
          <dgm:resizeHandles val="exact"/>
        </dgm:presLayoutVars>
      </dgm:prSet>
      <dgm:spPr/>
    </dgm:pt>
    <dgm:pt modelId="{0046E877-622C-4351-BC0C-3E61D8FF8A7E}" type="pres">
      <dgm:prSet presAssocID="{9D72FEBF-79BE-4FD1-8DD5-B614E5C2704D}" presName="parentLin" presStyleCnt="0"/>
      <dgm:spPr/>
    </dgm:pt>
    <dgm:pt modelId="{6358AC2F-57E0-4D51-B017-66673F741F33}" type="pres">
      <dgm:prSet presAssocID="{9D72FEBF-79BE-4FD1-8DD5-B614E5C2704D}" presName="parentLeftMargin" presStyleLbl="node1" presStyleIdx="0" presStyleCnt="5"/>
      <dgm:spPr/>
    </dgm:pt>
    <dgm:pt modelId="{748DF9FA-A674-449C-B69A-8006ED6F887F}" type="pres">
      <dgm:prSet presAssocID="{9D72FEBF-79BE-4FD1-8DD5-B614E5C2704D}" presName="parentText" presStyleLbl="node1" presStyleIdx="0" presStyleCnt="5">
        <dgm:presLayoutVars>
          <dgm:chMax val="0"/>
          <dgm:bulletEnabled val="1"/>
        </dgm:presLayoutVars>
      </dgm:prSet>
      <dgm:spPr/>
    </dgm:pt>
    <dgm:pt modelId="{FA1C10F3-DFAA-467E-A62A-BC403C6EFB70}" type="pres">
      <dgm:prSet presAssocID="{9D72FEBF-79BE-4FD1-8DD5-B614E5C2704D}" presName="negativeSpace" presStyleCnt="0"/>
      <dgm:spPr/>
    </dgm:pt>
    <dgm:pt modelId="{323A5FCD-E0C9-4ADB-939A-7ED390A807E9}" type="pres">
      <dgm:prSet presAssocID="{9D72FEBF-79BE-4FD1-8DD5-B614E5C2704D}" presName="childText" presStyleLbl="conFgAcc1" presStyleIdx="0" presStyleCnt="5">
        <dgm:presLayoutVars>
          <dgm:bulletEnabled val="1"/>
        </dgm:presLayoutVars>
      </dgm:prSet>
      <dgm:spPr/>
    </dgm:pt>
    <dgm:pt modelId="{32292DA6-FAA6-4069-9181-204F304AE867}" type="pres">
      <dgm:prSet presAssocID="{24B0291D-F9AD-40C1-895F-ACB7C8959406}" presName="spaceBetweenRectangles" presStyleCnt="0"/>
      <dgm:spPr/>
    </dgm:pt>
    <dgm:pt modelId="{13951943-A1A6-4AA0-9261-1AA3A066AB44}" type="pres">
      <dgm:prSet presAssocID="{35C06FA6-5CCA-45D6-A2C4-DA44F3A9CA7D}" presName="parentLin" presStyleCnt="0"/>
      <dgm:spPr/>
    </dgm:pt>
    <dgm:pt modelId="{3F85B789-99E8-4A2D-9F42-AD1CECC209D8}" type="pres">
      <dgm:prSet presAssocID="{35C06FA6-5CCA-45D6-A2C4-DA44F3A9CA7D}" presName="parentLeftMargin" presStyleLbl="node1" presStyleIdx="0" presStyleCnt="5"/>
      <dgm:spPr/>
    </dgm:pt>
    <dgm:pt modelId="{2D7F1F81-A48B-4C62-AC94-C67A5E743883}" type="pres">
      <dgm:prSet presAssocID="{35C06FA6-5CCA-45D6-A2C4-DA44F3A9CA7D}" presName="parentText" presStyleLbl="node1" presStyleIdx="1" presStyleCnt="5">
        <dgm:presLayoutVars>
          <dgm:chMax val="0"/>
          <dgm:bulletEnabled val="1"/>
        </dgm:presLayoutVars>
      </dgm:prSet>
      <dgm:spPr/>
    </dgm:pt>
    <dgm:pt modelId="{CF2BD805-9FC2-46E8-8861-DE537F73A0E9}" type="pres">
      <dgm:prSet presAssocID="{35C06FA6-5CCA-45D6-A2C4-DA44F3A9CA7D}" presName="negativeSpace" presStyleCnt="0"/>
      <dgm:spPr/>
    </dgm:pt>
    <dgm:pt modelId="{9A424B6F-8C5A-4686-9890-B26E0A95C684}" type="pres">
      <dgm:prSet presAssocID="{35C06FA6-5CCA-45D6-A2C4-DA44F3A9CA7D}" presName="childText" presStyleLbl="conFgAcc1" presStyleIdx="1" presStyleCnt="5">
        <dgm:presLayoutVars>
          <dgm:bulletEnabled val="1"/>
        </dgm:presLayoutVars>
      </dgm:prSet>
      <dgm:spPr/>
    </dgm:pt>
    <dgm:pt modelId="{4BF1B076-3AD5-4AC5-97A1-1F44A9C3BD44}" type="pres">
      <dgm:prSet presAssocID="{93883FA1-414F-483C-A06D-71ABC6E26AA7}" presName="spaceBetweenRectangles" presStyleCnt="0"/>
      <dgm:spPr/>
    </dgm:pt>
    <dgm:pt modelId="{724A8C7F-D988-4E7D-848E-AEA8F274F5F9}" type="pres">
      <dgm:prSet presAssocID="{F278D40B-03DB-40AF-A370-84900A5F4EDA}" presName="parentLin" presStyleCnt="0"/>
      <dgm:spPr/>
    </dgm:pt>
    <dgm:pt modelId="{A80DDA17-DE51-4F27-BCD6-8B9BE254A2EF}" type="pres">
      <dgm:prSet presAssocID="{F278D40B-03DB-40AF-A370-84900A5F4EDA}" presName="parentLeftMargin" presStyleLbl="node1" presStyleIdx="1" presStyleCnt="5"/>
      <dgm:spPr/>
    </dgm:pt>
    <dgm:pt modelId="{438E1CAA-1C97-4860-862D-12FFF4922672}" type="pres">
      <dgm:prSet presAssocID="{F278D40B-03DB-40AF-A370-84900A5F4EDA}" presName="parentText" presStyleLbl="node1" presStyleIdx="2" presStyleCnt="5">
        <dgm:presLayoutVars>
          <dgm:chMax val="0"/>
          <dgm:bulletEnabled val="1"/>
        </dgm:presLayoutVars>
      </dgm:prSet>
      <dgm:spPr/>
    </dgm:pt>
    <dgm:pt modelId="{F85208C6-795C-4416-84EB-6008D9390CA4}" type="pres">
      <dgm:prSet presAssocID="{F278D40B-03DB-40AF-A370-84900A5F4EDA}" presName="negativeSpace" presStyleCnt="0"/>
      <dgm:spPr/>
    </dgm:pt>
    <dgm:pt modelId="{3CCA4889-E8E8-4CD8-92A1-30478E9568A1}" type="pres">
      <dgm:prSet presAssocID="{F278D40B-03DB-40AF-A370-84900A5F4EDA}" presName="childText" presStyleLbl="conFgAcc1" presStyleIdx="2" presStyleCnt="5">
        <dgm:presLayoutVars>
          <dgm:bulletEnabled val="1"/>
        </dgm:presLayoutVars>
      </dgm:prSet>
      <dgm:spPr/>
    </dgm:pt>
    <dgm:pt modelId="{820EFF32-34DD-47B7-8F5E-8ABEF6ECFE1D}" type="pres">
      <dgm:prSet presAssocID="{85C0FF50-D4E8-44CC-928D-91F9E9C10516}" presName="spaceBetweenRectangles" presStyleCnt="0"/>
      <dgm:spPr/>
    </dgm:pt>
    <dgm:pt modelId="{C04D733F-8845-4890-BAB4-3555EE71F172}" type="pres">
      <dgm:prSet presAssocID="{2ABF1495-DEB2-4896-9F0E-2FCD94D4A89A}" presName="parentLin" presStyleCnt="0"/>
      <dgm:spPr/>
    </dgm:pt>
    <dgm:pt modelId="{5AF1E949-538B-4E2F-B443-C4575C46FA11}" type="pres">
      <dgm:prSet presAssocID="{2ABF1495-DEB2-4896-9F0E-2FCD94D4A89A}" presName="parentLeftMargin" presStyleLbl="node1" presStyleIdx="2" presStyleCnt="5"/>
      <dgm:spPr/>
    </dgm:pt>
    <dgm:pt modelId="{46524CF5-EEA5-47DC-90D3-CE64B5E29674}" type="pres">
      <dgm:prSet presAssocID="{2ABF1495-DEB2-4896-9F0E-2FCD94D4A89A}" presName="parentText" presStyleLbl="node1" presStyleIdx="3" presStyleCnt="5">
        <dgm:presLayoutVars>
          <dgm:chMax val="0"/>
          <dgm:bulletEnabled val="1"/>
        </dgm:presLayoutVars>
      </dgm:prSet>
      <dgm:spPr/>
    </dgm:pt>
    <dgm:pt modelId="{1659E1C2-4007-4991-8319-6937393065BF}" type="pres">
      <dgm:prSet presAssocID="{2ABF1495-DEB2-4896-9F0E-2FCD94D4A89A}" presName="negativeSpace" presStyleCnt="0"/>
      <dgm:spPr/>
    </dgm:pt>
    <dgm:pt modelId="{0BEA95BF-7975-4874-8C7B-7327DDC5957B}" type="pres">
      <dgm:prSet presAssocID="{2ABF1495-DEB2-4896-9F0E-2FCD94D4A89A}" presName="childText" presStyleLbl="conFgAcc1" presStyleIdx="3" presStyleCnt="5">
        <dgm:presLayoutVars>
          <dgm:bulletEnabled val="1"/>
        </dgm:presLayoutVars>
      </dgm:prSet>
      <dgm:spPr/>
    </dgm:pt>
    <dgm:pt modelId="{682C1CD0-4AE6-4325-A78D-70371C8604A5}" type="pres">
      <dgm:prSet presAssocID="{9C063F44-4C6D-4A38-89F3-6237448C038E}" presName="spaceBetweenRectangles" presStyleCnt="0"/>
      <dgm:spPr/>
    </dgm:pt>
    <dgm:pt modelId="{CADD425F-1DA4-42B3-8A91-BB9E7A97228D}" type="pres">
      <dgm:prSet presAssocID="{C396954B-9768-4FC5-B51E-FCB8516E10E9}" presName="parentLin" presStyleCnt="0"/>
      <dgm:spPr/>
    </dgm:pt>
    <dgm:pt modelId="{30C791BB-4639-414C-8149-FD3DA45E2A46}" type="pres">
      <dgm:prSet presAssocID="{C396954B-9768-4FC5-B51E-FCB8516E10E9}" presName="parentLeftMargin" presStyleLbl="node1" presStyleIdx="3" presStyleCnt="5"/>
      <dgm:spPr/>
    </dgm:pt>
    <dgm:pt modelId="{EE045247-1557-48A4-83D6-D467636581B3}" type="pres">
      <dgm:prSet presAssocID="{C396954B-9768-4FC5-B51E-FCB8516E10E9}" presName="parentText" presStyleLbl="node1" presStyleIdx="4" presStyleCnt="5">
        <dgm:presLayoutVars>
          <dgm:chMax val="0"/>
          <dgm:bulletEnabled val="1"/>
        </dgm:presLayoutVars>
      </dgm:prSet>
      <dgm:spPr/>
    </dgm:pt>
    <dgm:pt modelId="{225964BB-FE38-4F73-B1E3-A7A014B2C978}" type="pres">
      <dgm:prSet presAssocID="{C396954B-9768-4FC5-B51E-FCB8516E10E9}" presName="negativeSpace" presStyleCnt="0"/>
      <dgm:spPr/>
    </dgm:pt>
    <dgm:pt modelId="{7F5578C3-824E-4FA6-9B48-076BF9E593FF}" type="pres">
      <dgm:prSet presAssocID="{C396954B-9768-4FC5-B51E-FCB8516E10E9}" presName="childText" presStyleLbl="conFgAcc1" presStyleIdx="4" presStyleCnt="5">
        <dgm:presLayoutVars>
          <dgm:bulletEnabled val="1"/>
        </dgm:presLayoutVars>
      </dgm:prSet>
      <dgm:spPr/>
    </dgm:pt>
  </dgm:ptLst>
  <dgm:cxnLst>
    <dgm:cxn modelId="{CC459E1C-B7E4-4A83-9311-25DA815A8165}" type="presOf" srcId="{35C06FA6-5CCA-45D6-A2C4-DA44F3A9CA7D}" destId="{2D7F1F81-A48B-4C62-AC94-C67A5E743883}" srcOrd="1" destOrd="0" presId="urn:microsoft.com/office/officeart/2005/8/layout/list1"/>
    <dgm:cxn modelId="{64773E20-EDDA-41F0-A421-344108EA1E0A}" srcId="{53E07A54-8AFF-4F0F-9AE6-C7343B5539DA}" destId="{2ABF1495-DEB2-4896-9F0E-2FCD94D4A89A}" srcOrd="3" destOrd="0" parTransId="{B83486EB-1454-4FF1-8ACE-965DA095E9A1}" sibTransId="{9C063F44-4C6D-4A38-89F3-6237448C038E}"/>
    <dgm:cxn modelId="{59465C3F-CEEF-4597-95D3-92EB2091A4B0}" srcId="{53E07A54-8AFF-4F0F-9AE6-C7343B5539DA}" destId="{9D72FEBF-79BE-4FD1-8DD5-B614E5C2704D}" srcOrd="0" destOrd="0" parTransId="{5AF78AA8-720D-4881-A072-FF006B93F8C1}" sibTransId="{24B0291D-F9AD-40C1-895F-ACB7C8959406}"/>
    <dgm:cxn modelId="{B7048161-243D-43AC-98BE-317A4DE6DA86}" type="presOf" srcId="{F278D40B-03DB-40AF-A370-84900A5F4EDA}" destId="{438E1CAA-1C97-4860-862D-12FFF4922672}" srcOrd="1" destOrd="0" presId="urn:microsoft.com/office/officeart/2005/8/layout/list1"/>
    <dgm:cxn modelId="{E507F061-D544-4FC8-A5F4-78AFC8F15418}" type="presOf" srcId="{35C06FA6-5CCA-45D6-A2C4-DA44F3A9CA7D}" destId="{3F85B789-99E8-4A2D-9F42-AD1CECC209D8}" srcOrd="0" destOrd="0" presId="urn:microsoft.com/office/officeart/2005/8/layout/list1"/>
    <dgm:cxn modelId="{DDD7A368-B680-4E6A-9F8E-641FD6DCD2B3}" type="presOf" srcId="{9D72FEBF-79BE-4FD1-8DD5-B614E5C2704D}" destId="{748DF9FA-A674-449C-B69A-8006ED6F887F}" srcOrd="1" destOrd="0" presId="urn:microsoft.com/office/officeart/2005/8/layout/list1"/>
    <dgm:cxn modelId="{5AD25E6B-D6D7-4735-995A-D193C2FC1F04}" type="presOf" srcId="{C396954B-9768-4FC5-B51E-FCB8516E10E9}" destId="{30C791BB-4639-414C-8149-FD3DA45E2A46}" srcOrd="0" destOrd="0" presId="urn:microsoft.com/office/officeart/2005/8/layout/list1"/>
    <dgm:cxn modelId="{9E249B72-AFB5-4395-8750-212E2325EDB2}" type="presOf" srcId="{2ABF1495-DEB2-4896-9F0E-2FCD94D4A89A}" destId="{46524CF5-EEA5-47DC-90D3-CE64B5E29674}" srcOrd="1" destOrd="0" presId="urn:microsoft.com/office/officeart/2005/8/layout/list1"/>
    <dgm:cxn modelId="{E1C59679-04D2-4939-8D6E-FB6FAD285773}" srcId="{53E07A54-8AFF-4F0F-9AE6-C7343B5539DA}" destId="{C396954B-9768-4FC5-B51E-FCB8516E10E9}" srcOrd="4" destOrd="0" parTransId="{898D8AF9-5597-49B9-A299-9482AEC1143E}" sibTransId="{1A2CC9A4-5409-4907-9F2C-4B503C5A8C09}"/>
    <dgm:cxn modelId="{E2409884-3325-4F6C-A1A7-9ECC81363911}" type="presOf" srcId="{F278D40B-03DB-40AF-A370-84900A5F4EDA}" destId="{A80DDA17-DE51-4F27-BCD6-8B9BE254A2EF}" srcOrd="0" destOrd="0" presId="urn:microsoft.com/office/officeart/2005/8/layout/list1"/>
    <dgm:cxn modelId="{A21CDDA2-1CB5-4C2E-89FB-3F2D25B6D939}" type="presOf" srcId="{53E07A54-8AFF-4F0F-9AE6-C7343B5539DA}" destId="{514AB207-7CD2-4697-8FDB-9DB7AA40F6A3}" srcOrd="0" destOrd="0" presId="urn:microsoft.com/office/officeart/2005/8/layout/list1"/>
    <dgm:cxn modelId="{F31988A7-8BA8-4508-8209-D315BF0A16B3}" type="presOf" srcId="{C396954B-9768-4FC5-B51E-FCB8516E10E9}" destId="{EE045247-1557-48A4-83D6-D467636581B3}" srcOrd="1" destOrd="0" presId="urn:microsoft.com/office/officeart/2005/8/layout/list1"/>
    <dgm:cxn modelId="{7378E8A8-F37A-4304-B1E3-0131A0A5254F}" srcId="{53E07A54-8AFF-4F0F-9AE6-C7343B5539DA}" destId="{35C06FA6-5CCA-45D6-A2C4-DA44F3A9CA7D}" srcOrd="1" destOrd="0" parTransId="{07F5FD70-D4C1-4862-BCB7-5D06EABDD9F6}" sibTransId="{93883FA1-414F-483C-A06D-71ABC6E26AA7}"/>
    <dgm:cxn modelId="{A0FCA4A9-F1A0-4EC6-94B3-9AA93A4ECBEC}" type="presOf" srcId="{9D72FEBF-79BE-4FD1-8DD5-B614E5C2704D}" destId="{6358AC2F-57E0-4D51-B017-66673F741F33}" srcOrd="0" destOrd="0" presId="urn:microsoft.com/office/officeart/2005/8/layout/list1"/>
    <dgm:cxn modelId="{458C9FF5-D037-4277-9720-92898E864CBC}" type="presOf" srcId="{2ABF1495-DEB2-4896-9F0E-2FCD94D4A89A}" destId="{5AF1E949-538B-4E2F-B443-C4575C46FA11}" srcOrd="0" destOrd="0" presId="urn:microsoft.com/office/officeart/2005/8/layout/list1"/>
    <dgm:cxn modelId="{265599FA-CEBB-4B5E-B846-41E908375F44}" srcId="{53E07A54-8AFF-4F0F-9AE6-C7343B5539DA}" destId="{F278D40B-03DB-40AF-A370-84900A5F4EDA}" srcOrd="2" destOrd="0" parTransId="{90965C26-EEFC-4485-A4D3-EADB85D292DE}" sibTransId="{85C0FF50-D4E8-44CC-928D-91F9E9C10516}"/>
    <dgm:cxn modelId="{8F2ECFAF-E97A-4ACF-A544-334B14FCF7D0}" type="presParOf" srcId="{514AB207-7CD2-4697-8FDB-9DB7AA40F6A3}" destId="{0046E877-622C-4351-BC0C-3E61D8FF8A7E}" srcOrd="0" destOrd="0" presId="urn:microsoft.com/office/officeart/2005/8/layout/list1"/>
    <dgm:cxn modelId="{8057D2B3-5E24-44D8-AC6B-D7EA9064CEF8}" type="presParOf" srcId="{0046E877-622C-4351-BC0C-3E61D8FF8A7E}" destId="{6358AC2F-57E0-4D51-B017-66673F741F33}" srcOrd="0" destOrd="0" presId="urn:microsoft.com/office/officeart/2005/8/layout/list1"/>
    <dgm:cxn modelId="{32149AC6-46D2-4748-BDB2-96F34CA6758A}" type="presParOf" srcId="{0046E877-622C-4351-BC0C-3E61D8FF8A7E}" destId="{748DF9FA-A674-449C-B69A-8006ED6F887F}" srcOrd="1" destOrd="0" presId="urn:microsoft.com/office/officeart/2005/8/layout/list1"/>
    <dgm:cxn modelId="{00A44DAB-ABFD-40B7-B6ED-0023B4B0D521}" type="presParOf" srcId="{514AB207-7CD2-4697-8FDB-9DB7AA40F6A3}" destId="{FA1C10F3-DFAA-467E-A62A-BC403C6EFB70}" srcOrd="1" destOrd="0" presId="urn:microsoft.com/office/officeart/2005/8/layout/list1"/>
    <dgm:cxn modelId="{EE366DBB-A4A0-4106-9EBC-CB75E98105B4}" type="presParOf" srcId="{514AB207-7CD2-4697-8FDB-9DB7AA40F6A3}" destId="{323A5FCD-E0C9-4ADB-939A-7ED390A807E9}" srcOrd="2" destOrd="0" presId="urn:microsoft.com/office/officeart/2005/8/layout/list1"/>
    <dgm:cxn modelId="{DC66D7C5-F698-4039-9275-68FE621D718D}" type="presParOf" srcId="{514AB207-7CD2-4697-8FDB-9DB7AA40F6A3}" destId="{32292DA6-FAA6-4069-9181-204F304AE867}" srcOrd="3" destOrd="0" presId="urn:microsoft.com/office/officeart/2005/8/layout/list1"/>
    <dgm:cxn modelId="{43A71B1C-0B1E-4F82-927C-75F2E2142CDC}" type="presParOf" srcId="{514AB207-7CD2-4697-8FDB-9DB7AA40F6A3}" destId="{13951943-A1A6-4AA0-9261-1AA3A066AB44}" srcOrd="4" destOrd="0" presId="urn:microsoft.com/office/officeart/2005/8/layout/list1"/>
    <dgm:cxn modelId="{AFC94AEA-C7EE-4C92-89A6-CD4DF5F603DD}" type="presParOf" srcId="{13951943-A1A6-4AA0-9261-1AA3A066AB44}" destId="{3F85B789-99E8-4A2D-9F42-AD1CECC209D8}" srcOrd="0" destOrd="0" presId="urn:microsoft.com/office/officeart/2005/8/layout/list1"/>
    <dgm:cxn modelId="{83864D78-0003-4BD3-B5B4-7F2C26533E9B}" type="presParOf" srcId="{13951943-A1A6-4AA0-9261-1AA3A066AB44}" destId="{2D7F1F81-A48B-4C62-AC94-C67A5E743883}" srcOrd="1" destOrd="0" presId="urn:microsoft.com/office/officeart/2005/8/layout/list1"/>
    <dgm:cxn modelId="{E70FA3D1-58EC-434E-9C1F-0B584E309610}" type="presParOf" srcId="{514AB207-7CD2-4697-8FDB-9DB7AA40F6A3}" destId="{CF2BD805-9FC2-46E8-8861-DE537F73A0E9}" srcOrd="5" destOrd="0" presId="urn:microsoft.com/office/officeart/2005/8/layout/list1"/>
    <dgm:cxn modelId="{BD5ED027-84D3-4AA4-8584-3AF989834145}" type="presParOf" srcId="{514AB207-7CD2-4697-8FDB-9DB7AA40F6A3}" destId="{9A424B6F-8C5A-4686-9890-B26E0A95C684}" srcOrd="6" destOrd="0" presId="urn:microsoft.com/office/officeart/2005/8/layout/list1"/>
    <dgm:cxn modelId="{7EDF4940-99B6-43B8-9A89-182A0284233B}" type="presParOf" srcId="{514AB207-7CD2-4697-8FDB-9DB7AA40F6A3}" destId="{4BF1B076-3AD5-4AC5-97A1-1F44A9C3BD44}" srcOrd="7" destOrd="0" presId="urn:microsoft.com/office/officeart/2005/8/layout/list1"/>
    <dgm:cxn modelId="{FBFF5FCD-64B2-4FAE-AFFC-C7C1B0568ACE}" type="presParOf" srcId="{514AB207-7CD2-4697-8FDB-9DB7AA40F6A3}" destId="{724A8C7F-D988-4E7D-848E-AEA8F274F5F9}" srcOrd="8" destOrd="0" presId="urn:microsoft.com/office/officeart/2005/8/layout/list1"/>
    <dgm:cxn modelId="{E87B0430-27E9-4531-9B52-02B022FF9654}" type="presParOf" srcId="{724A8C7F-D988-4E7D-848E-AEA8F274F5F9}" destId="{A80DDA17-DE51-4F27-BCD6-8B9BE254A2EF}" srcOrd="0" destOrd="0" presId="urn:microsoft.com/office/officeart/2005/8/layout/list1"/>
    <dgm:cxn modelId="{8EC28F3D-E7C8-46B7-8C90-7984BFC4A2A9}" type="presParOf" srcId="{724A8C7F-D988-4E7D-848E-AEA8F274F5F9}" destId="{438E1CAA-1C97-4860-862D-12FFF4922672}" srcOrd="1" destOrd="0" presId="urn:microsoft.com/office/officeart/2005/8/layout/list1"/>
    <dgm:cxn modelId="{899FAC45-0A99-4FC7-ABEB-214F88354B8A}" type="presParOf" srcId="{514AB207-7CD2-4697-8FDB-9DB7AA40F6A3}" destId="{F85208C6-795C-4416-84EB-6008D9390CA4}" srcOrd="9" destOrd="0" presId="urn:microsoft.com/office/officeart/2005/8/layout/list1"/>
    <dgm:cxn modelId="{9BC0BC3F-E249-4577-8938-D9D12DCDEC71}" type="presParOf" srcId="{514AB207-7CD2-4697-8FDB-9DB7AA40F6A3}" destId="{3CCA4889-E8E8-4CD8-92A1-30478E9568A1}" srcOrd="10" destOrd="0" presId="urn:microsoft.com/office/officeart/2005/8/layout/list1"/>
    <dgm:cxn modelId="{FEBFE859-161C-465A-94D4-E80F2E94D916}" type="presParOf" srcId="{514AB207-7CD2-4697-8FDB-9DB7AA40F6A3}" destId="{820EFF32-34DD-47B7-8F5E-8ABEF6ECFE1D}" srcOrd="11" destOrd="0" presId="urn:microsoft.com/office/officeart/2005/8/layout/list1"/>
    <dgm:cxn modelId="{F649A027-3BD2-4AF8-B5F7-EF9E451ECCCA}" type="presParOf" srcId="{514AB207-7CD2-4697-8FDB-9DB7AA40F6A3}" destId="{C04D733F-8845-4890-BAB4-3555EE71F172}" srcOrd="12" destOrd="0" presId="urn:microsoft.com/office/officeart/2005/8/layout/list1"/>
    <dgm:cxn modelId="{0D81FAA6-3EF8-4AF1-973C-640DF1316B32}" type="presParOf" srcId="{C04D733F-8845-4890-BAB4-3555EE71F172}" destId="{5AF1E949-538B-4E2F-B443-C4575C46FA11}" srcOrd="0" destOrd="0" presId="urn:microsoft.com/office/officeart/2005/8/layout/list1"/>
    <dgm:cxn modelId="{D1D2BC54-0274-4F00-AFBF-699DBE5891AA}" type="presParOf" srcId="{C04D733F-8845-4890-BAB4-3555EE71F172}" destId="{46524CF5-EEA5-47DC-90D3-CE64B5E29674}" srcOrd="1" destOrd="0" presId="urn:microsoft.com/office/officeart/2005/8/layout/list1"/>
    <dgm:cxn modelId="{11F08966-C310-4333-86A0-7D91D606A9A4}" type="presParOf" srcId="{514AB207-7CD2-4697-8FDB-9DB7AA40F6A3}" destId="{1659E1C2-4007-4991-8319-6937393065BF}" srcOrd="13" destOrd="0" presId="urn:microsoft.com/office/officeart/2005/8/layout/list1"/>
    <dgm:cxn modelId="{B5721051-4F57-4366-895D-66930CBEDEEA}" type="presParOf" srcId="{514AB207-7CD2-4697-8FDB-9DB7AA40F6A3}" destId="{0BEA95BF-7975-4874-8C7B-7327DDC5957B}" srcOrd="14" destOrd="0" presId="urn:microsoft.com/office/officeart/2005/8/layout/list1"/>
    <dgm:cxn modelId="{2775DC8F-ED37-4D30-BBDA-B0E36FFC5D5F}" type="presParOf" srcId="{514AB207-7CD2-4697-8FDB-9DB7AA40F6A3}" destId="{682C1CD0-4AE6-4325-A78D-70371C8604A5}" srcOrd="15" destOrd="0" presId="urn:microsoft.com/office/officeart/2005/8/layout/list1"/>
    <dgm:cxn modelId="{FE9D3AE5-088A-47AA-AE38-170E22ECF147}" type="presParOf" srcId="{514AB207-7CD2-4697-8FDB-9DB7AA40F6A3}" destId="{CADD425F-1DA4-42B3-8A91-BB9E7A97228D}" srcOrd="16" destOrd="0" presId="urn:microsoft.com/office/officeart/2005/8/layout/list1"/>
    <dgm:cxn modelId="{BEB310EB-55DD-43AE-8EE0-2AB174CBC7E6}" type="presParOf" srcId="{CADD425F-1DA4-42B3-8A91-BB9E7A97228D}" destId="{30C791BB-4639-414C-8149-FD3DA45E2A46}" srcOrd="0" destOrd="0" presId="urn:microsoft.com/office/officeart/2005/8/layout/list1"/>
    <dgm:cxn modelId="{1B8BC92F-0947-42BF-AC28-53BEE9B514B2}" type="presParOf" srcId="{CADD425F-1DA4-42B3-8A91-BB9E7A97228D}" destId="{EE045247-1557-48A4-83D6-D467636581B3}" srcOrd="1" destOrd="0" presId="urn:microsoft.com/office/officeart/2005/8/layout/list1"/>
    <dgm:cxn modelId="{92FF0F7A-2DEB-4DE2-93A2-996AB19E7D65}" type="presParOf" srcId="{514AB207-7CD2-4697-8FDB-9DB7AA40F6A3}" destId="{225964BB-FE38-4F73-B1E3-A7A014B2C978}" srcOrd="17" destOrd="0" presId="urn:microsoft.com/office/officeart/2005/8/layout/list1"/>
    <dgm:cxn modelId="{B22C63EA-A64A-45A4-9A6E-7A2C3E27FF0E}" type="presParOf" srcId="{514AB207-7CD2-4697-8FDB-9DB7AA40F6A3}" destId="{7F5578C3-824E-4FA6-9B48-076BF9E593F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6358-1DC2-48B3-9EE0-809655078A38}">
      <dsp:nvSpPr>
        <dsp:cNvPr id="0" name=""/>
        <dsp:cNvSpPr/>
      </dsp:nvSpPr>
      <dsp:spPr>
        <a:xfrm rot="5400000">
          <a:off x="1329792" y="749021"/>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B0EB5-9769-4B66-AE2C-49029DEDAE6E}">
      <dsp:nvSpPr>
        <dsp:cNvPr id="0" name=""/>
        <dsp:cNvSpPr/>
      </dsp:nvSpPr>
      <dsp:spPr>
        <a:xfrm>
          <a:off x="460467" y="19832"/>
          <a:ext cx="2497448" cy="775111"/>
        </a:xfrm>
        <a:prstGeom prst="roundRect">
          <a:avLst>
            <a:gd name="adj" fmla="val 16670"/>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مفهوم صنع السياسات التعليمية</a:t>
          </a:r>
          <a:endParaRPr lang="en-US" sz="1800" kern="1200" dirty="0">
            <a:latin typeface="Alexandria" pitchFamily="2" charset="-78"/>
            <a:cs typeface="Alexandria" pitchFamily="2" charset="-78"/>
          </a:endParaRPr>
        </a:p>
      </dsp:txBody>
      <dsp:txXfrm>
        <a:off x="498312" y="57677"/>
        <a:ext cx="2421758" cy="699421"/>
      </dsp:txXfrm>
    </dsp:sp>
    <dsp:sp modelId="{218F360C-D13C-4DAF-A6CD-C8A33F597F0D}">
      <dsp:nvSpPr>
        <dsp:cNvPr id="0" name=""/>
        <dsp:cNvSpPr/>
      </dsp:nvSpPr>
      <dsp:spPr>
        <a:xfrm>
          <a:off x="2262868" y="93757"/>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dirty="0"/>
        </a:p>
      </dsp:txBody>
      <dsp:txXfrm>
        <a:off x="2262868" y="93757"/>
        <a:ext cx="805383" cy="626479"/>
      </dsp:txXfrm>
    </dsp:sp>
    <dsp:sp modelId="{4A12DEF0-5721-47E8-8A08-83BF234EF9B0}">
      <dsp:nvSpPr>
        <dsp:cNvPr id="0" name=""/>
        <dsp:cNvSpPr/>
      </dsp:nvSpPr>
      <dsp:spPr>
        <a:xfrm rot="5400000">
          <a:off x="2715928" y="1619727"/>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C6FBCA-6D58-48B9-B4CC-540064809743}">
      <dsp:nvSpPr>
        <dsp:cNvPr id="0" name=""/>
        <dsp:cNvSpPr/>
      </dsp:nvSpPr>
      <dsp:spPr>
        <a:xfrm>
          <a:off x="1712204" y="890539"/>
          <a:ext cx="2766247" cy="775111"/>
        </a:xfrm>
        <a:prstGeom prst="roundRect">
          <a:avLst>
            <a:gd name="adj" fmla="val 16670"/>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محاور ومعايير صنع السياسات التعليمية</a:t>
          </a:r>
          <a:endParaRPr lang="en-US" sz="1800" kern="1200" dirty="0">
            <a:latin typeface="Alexandria" pitchFamily="2" charset="-78"/>
            <a:cs typeface="Alexandria" pitchFamily="2" charset="-78"/>
          </a:endParaRPr>
        </a:p>
      </dsp:txBody>
      <dsp:txXfrm>
        <a:off x="1750049" y="928384"/>
        <a:ext cx="2690557" cy="699421"/>
      </dsp:txXfrm>
    </dsp:sp>
    <dsp:sp modelId="{CB8F390E-2BC1-4FDB-9AFA-FADBBC071866}">
      <dsp:nvSpPr>
        <dsp:cNvPr id="0" name=""/>
        <dsp:cNvSpPr/>
      </dsp:nvSpPr>
      <dsp:spPr>
        <a:xfrm>
          <a:off x="3649004" y="964463"/>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3649004" y="964463"/>
        <a:ext cx="805383" cy="626479"/>
      </dsp:txXfrm>
    </dsp:sp>
    <dsp:sp modelId="{6B41BF97-4CF8-440A-94F1-21AC07608081}">
      <dsp:nvSpPr>
        <dsp:cNvPr id="0" name=""/>
        <dsp:cNvSpPr/>
      </dsp:nvSpPr>
      <dsp:spPr>
        <a:xfrm rot="5400000">
          <a:off x="3858192" y="2490434"/>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93792-2985-47F7-B1A4-990B0E4F5121}">
      <dsp:nvSpPr>
        <dsp:cNvPr id="0" name=""/>
        <dsp:cNvSpPr/>
      </dsp:nvSpPr>
      <dsp:spPr>
        <a:xfrm>
          <a:off x="2963940" y="1761245"/>
          <a:ext cx="2547301" cy="775111"/>
        </a:xfrm>
        <a:prstGeom prst="roundRect">
          <a:avLst>
            <a:gd name="adj" fmla="val 16670"/>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آلية وأساليب صنع السياسات التعليمية</a:t>
          </a:r>
          <a:endParaRPr lang="en-US" sz="1800" kern="1200" dirty="0">
            <a:latin typeface="Alexandria" pitchFamily="2" charset="-78"/>
            <a:cs typeface="Alexandria" pitchFamily="2" charset="-78"/>
          </a:endParaRPr>
        </a:p>
      </dsp:txBody>
      <dsp:txXfrm>
        <a:off x="3001785" y="1799090"/>
        <a:ext cx="2471611" cy="699421"/>
      </dsp:txXfrm>
    </dsp:sp>
    <dsp:sp modelId="{303E93EF-7DB7-45FF-ADED-CCEC1EBA0E89}">
      <dsp:nvSpPr>
        <dsp:cNvPr id="0" name=""/>
        <dsp:cNvSpPr/>
      </dsp:nvSpPr>
      <dsp:spPr>
        <a:xfrm>
          <a:off x="4791268" y="1835170"/>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4791268" y="1835170"/>
        <a:ext cx="805383" cy="626479"/>
      </dsp:txXfrm>
    </dsp:sp>
    <dsp:sp modelId="{02C19E7B-BE5D-4AA8-8278-86AA5E8CC6E3}">
      <dsp:nvSpPr>
        <dsp:cNvPr id="0" name=""/>
        <dsp:cNvSpPr/>
      </dsp:nvSpPr>
      <dsp:spPr>
        <a:xfrm>
          <a:off x="4215677" y="2631952"/>
          <a:ext cx="3451855" cy="775111"/>
        </a:xfrm>
        <a:prstGeom prst="roundRect">
          <a:avLst>
            <a:gd name="adj" fmla="val 16670"/>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شروط الإعداد الجيد للسياسات التعليمية</a:t>
          </a:r>
          <a:endParaRPr lang="en-US" sz="1800" kern="1200" dirty="0">
            <a:latin typeface="Alexandria" pitchFamily="2" charset="-78"/>
            <a:cs typeface="Alexandria" pitchFamily="2" charset="-78"/>
          </a:endParaRPr>
        </a:p>
      </dsp:txBody>
      <dsp:txXfrm>
        <a:off x="4253522" y="2669797"/>
        <a:ext cx="3376165" cy="6994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A5FCD-E0C9-4ADB-939A-7ED390A807E9}">
      <dsp:nvSpPr>
        <dsp:cNvPr id="0" name=""/>
        <dsp:cNvSpPr/>
      </dsp:nvSpPr>
      <dsp:spPr>
        <a:xfrm>
          <a:off x="0" y="31195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8DF9FA-A674-449C-B69A-8006ED6F887F}">
      <dsp:nvSpPr>
        <dsp:cNvPr id="0" name=""/>
        <dsp:cNvSpPr/>
      </dsp:nvSpPr>
      <dsp:spPr>
        <a:xfrm>
          <a:off x="406400" y="6103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89000">
            <a:lnSpc>
              <a:spcPct val="90000"/>
            </a:lnSpc>
            <a:spcBef>
              <a:spcPct val="0"/>
            </a:spcBef>
            <a:spcAft>
              <a:spcPct val="35000"/>
            </a:spcAft>
            <a:buNone/>
          </a:pPr>
          <a:r>
            <a:rPr lang="ar-JO" sz="2000" b="1" kern="1200" dirty="0">
              <a:latin typeface="Alexandria" pitchFamily="2" charset="-78"/>
              <a:cs typeface="Alexandria" pitchFamily="2" charset="-78"/>
            </a:rPr>
            <a:t>مفهوم تحليل السياسات التعليمية</a:t>
          </a:r>
          <a:endParaRPr lang="en-US" sz="2000" b="1" kern="1200" dirty="0">
            <a:latin typeface="Alexandria" pitchFamily="2" charset="-78"/>
            <a:cs typeface="Alexandria" pitchFamily="2" charset="-78"/>
          </a:endParaRPr>
        </a:p>
      </dsp:txBody>
      <dsp:txXfrm>
        <a:off x="430898" y="85535"/>
        <a:ext cx="5640604" cy="452844"/>
      </dsp:txXfrm>
    </dsp:sp>
    <dsp:sp modelId="{9A424B6F-8C5A-4686-9890-B26E0A95C684}">
      <dsp:nvSpPr>
        <dsp:cNvPr id="0" name=""/>
        <dsp:cNvSpPr/>
      </dsp:nvSpPr>
      <dsp:spPr>
        <a:xfrm>
          <a:off x="0" y="108307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7F1F81-A48B-4C62-AC94-C67A5E743883}">
      <dsp:nvSpPr>
        <dsp:cNvPr id="0" name=""/>
        <dsp:cNvSpPr/>
      </dsp:nvSpPr>
      <dsp:spPr>
        <a:xfrm>
          <a:off x="406400" y="83215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أهمية ومستويات تحليل السياسات التعليمية</a:t>
          </a:r>
          <a:endParaRPr lang="en-US" sz="1800" b="1" kern="1200" dirty="0">
            <a:latin typeface="Alexandria" pitchFamily="2" charset="-78"/>
            <a:cs typeface="Alexandria" pitchFamily="2" charset="-78"/>
          </a:endParaRPr>
        </a:p>
      </dsp:txBody>
      <dsp:txXfrm>
        <a:off x="430898" y="856655"/>
        <a:ext cx="5640604" cy="452844"/>
      </dsp:txXfrm>
    </dsp:sp>
    <dsp:sp modelId="{3CCA4889-E8E8-4CD8-92A1-30478E9568A1}">
      <dsp:nvSpPr>
        <dsp:cNvPr id="0" name=""/>
        <dsp:cNvSpPr/>
      </dsp:nvSpPr>
      <dsp:spPr>
        <a:xfrm>
          <a:off x="0" y="185419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8E1CAA-1C97-4860-862D-12FFF4922672}">
      <dsp:nvSpPr>
        <dsp:cNvPr id="0" name=""/>
        <dsp:cNvSpPr/>
      </dsp:nvSpPr>
      <dsp:spPr>
        <a:xfrm>
          <a:off x="406400" y="160327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صفات المحلل الجيد ومبادئ عملية للتحليل السياسات</a:t>
          </a:r>
          <a:endParaRPr lang="en-US" sz="1800" b="1" kern="1200" dirty="0">
            <a:latin typeface="Alexandria" pitchFamily="2" charset="-78"/>
            <a:cs typeface="Alexandria" pitchFamily="2" charset="-78"/>
          </a:endParaRPr>
        </a:p>
      </dsp:txBody>
      <dsp:txXfrm>
        <a:off x="430898" y="1627775"/>
        <a:ext cx="5640604" cy="452844"/>
      </dsp:txXfrm>
    </dsp:sp>
    <dsp:sp modelId="{0BEA95BF-7975-4874-8C7B-7327DDC5957B}">
      <dsp:nvSpPr>
        <dsp:cNvPr id="0" name=""/>
        <dsp:cNvSpPr/>
      </dsp:nvSpPr>
      <dsp:spPr>
        <a:xfrm>
          <a:off x="0" y="262531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524CF5-EEA5-47DC-90D3-CE64B5E29674}">
      <dsp:nvSpPr>
        <dsp:cNvPr id="0" name=""/>
        <dsp:cNvSpPr/>
      </dsp:nvSpPr>
      <dsp:spPr>
        <a:xfrm>
          <a:off x="406400" y="237439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مفهوم ومقومات وأهمية البحث التربوي</a:t>
          </a:r>
          <a:endParaRPr lang="en-US" sz="1800" b="1" kern="1200" dirty="0">
            <a:latin typeface="Alexandria" pitchFamily="2" charset="-78"/>
            <a:cs typeface="Alexandria" pitchFamily="2" charset="-78"/>
          </a:endParaRPr>
        </a:p>
      </dsp:txBody>
      <dsp:txXfrm>
        <a:off x="430898" y="2398895"/>
        <a:ext cx="5640604" cy="452844"/>
      </dsp:txXfrm>
    </dsp:sp>
    <dsp:sp modelId="{7F5578C3-824E-4FA6-9B48-076BF9E593FF}">
      <dsp:nvSpPr>
        <dsp:cNvPr id="0" name=""/>
        <dsp:cNvSpPr/>
      </dsp:nvSpPr>
      <dsp:spPr>
        <a:xfrm>
          <a:off x="0" y="339643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045247-1557-48A4-83D6-D467636581B3}">
      <dsp:nvSpPr>
        <dsp:cNvPr id="0" name=""/>
        <dsp:cNvSpPr/>
      </dsp:nvSpPr>
      <dsp:spPr>
        <a:xfrm>
          <a:off x="406400" y="314551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خصائص ومعوقات  وخطوات البحث الت</a:t>
          </a:r>
          <a:r>
            <a:rPr lang="ar-JO" sz="2800" b="1" kern="1200" dirty="0"/>
            <a:t>ربوي</a:t>
          </a:r>
          <a:endParaRPr lang="en-US" sz="2800" b="1" kern="1200" dirty="0"/>
        </a:p>
      </dsp:txBody>
      <dsp:txXfrm>
        <a:off x="430898" y="3170015"/>
        <a:ext cx="5640604" cy="4528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A5FCD-E0C9-4ADB-939A-7ED390A807E9}">
      <dsp:nvSpPr>
        <dsp:cNvPr id="0" name=""/>
        <dsp:cNvSpPr/>
      </dsp:nvSpPr>
      <dsp:spPr>
        <a:xfrm>
          <a:off x="0" y="31195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8DF9FA-A674-449C-B69A-8006ED6F887F}">
      <dsp:nvSpPr>
        <dsp:cNvPr id="0" name=""/>
        <dsp:cNvSpPr/>
      </dsp:nvSpPr>
      <dsp:spPr>
        <a:xfrm>
          <a:off x="406400" y="6103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89000">
            <a:lnSpc>
              <a:spcPct val="90000"/>
            </a:lnSpc>
            <a:spcBef>
              <a:spcPct val="0"/>
            </a:spcBef>
            <a:spcAft>
              <a:spcPct val="35000"/>
            </a:spcAft>
            <a:buNone/>
          </a:pPr>
          <a:r>
            <a:rPr lang="ar-JO" sz="2000" b="1" kern="1200" dirty="0">
              <a:latin typeface="Alexandria" pitchFamily="2" charset="-78"/>
              <a:cs typeface="Alexandria" pitchFamily="2" charset="-78"/>
            </a:rPr>
            <a:t>مفهوم تحليل السياسات التعليمية</a:t>
          </a:r>
          <a:endParaRPr lang="en-US" sz="2000" b="1" kern="1200" dirty="0">
            <a:latin typeface="Alexandria" pitchFamily="2" charset="-78"/>
            <a:cs typeface="Alexandria" pitchFamily="2" charset="-78"/>
          </a:endParaRPr>
        </a:p>
      </dsp:txBody>
      <dsp:txXfrm>
        <a:off x="430898" y="85535"/>
        <a:ext cx="5640604" cy="452844"/>
      </dsp:txXfrm>
    </dsp:sp>
    <dsp:sp modelId="{9A424B6F-8C5A-4686-9890-B26E0A95C684}">
      <dsp:nvSpPr>
        <dsp:cNvPr id="0" name=""/>
        <dsp:cNvSpPr/>
      </dsp:nvSpPr>
      <dsp:spPr>
        <a:xfrm>
          <a:off x="0" y="108307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7F1F81-A48B-4C62-AC94-C67A5E743883}">
      <dsp:nvSpPr>
        <dsp:cNvPr id="0" name=""/>
        <dsp:cNvSpPr/>
      </dsp:nvSpPr>
      <dsp:spPr>
        <a:xfrm>
          <a:off x="406400" y="83215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أهمية ومستويات تحليل السياسات التعليمية</a:t>
          </a:r>
          <a:endParaRPr lang="en-US" sz="1800" b="1" kern="1200" dirty="0">
            <a:latin typeface="Alexandria" pitchFamily="2" charset="-78"/>
            <a:cs typeface="Alexandria" pitchFamily="2" charset="-78"/>
          </a:endParaRPr>
        </a:p>
      </dsp:txBody>
      <dsp:txXfrm>
        <a:off x="430898" y="856655"/>
        <a:ext cx="5640604" cy="452844"/>
      </dsp:txXfrm>
    </dsp:sp>
    <dsp:sp modelId="{3CCA4889-E8E8-4CD8-92A1-30478E9568A1}">
      <dsp:nvSpPr>
        <dsp:cNvPr id="0" name=""/>
        <dsp:cNvSpPr/>
      </dsp:nvSpPr>
      <dsp:spPr>
        <a:xfrm>
          <a:off x="0" y="185419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8E1CAA-1C97-4860-862D-12FFF4922672}">
      <dsp:nvSpPr>
        <dsp:cNvPr id="0" name=""/>
        <dsp:cNvSpPr/>
      </dsp:nvSpPr>
      <dsp:spPr>
        <a:xfrm>
          <a:off x="406400" y="160327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صفات المحلل الجيد ومبادئ عملية للتحليل السياسات</a:t>
          </a:r>
          <a:endParaRPr lang="en-US" sz="1800" b="1" kern="1200" dirty="0">
            <a:latin typeface="Alexandria" pitchFamily="2" charset="-78"/>
            <a:cs typeface="Alexandria" pitchFamily="2" charset="-78"/>
          </a:endParaRPr>
        </a:p>
      </dsp:txBody>
      <dsp:txXfrm>
        <a:off x="430898" y="1627775"/>
        <a:ext cx="5640604" cy="452844"/>
      </dsp:txXfrm>
    </dsp:sp>
    <dsp:sp modelId="{0BEA95BF-7975-4874-8C7B-7327DDC5957B}">
      <dsp:nvSpPr>
        <dsp:cNvPr id="0" name=""/>
        <dsp:cNvSpPr/>
      </dsp:nvSpPr>
      <dsp:spPr>
        <a:xfrm>
          <a:off x="0" y="262531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524CF5-EEA5-47DC-90D3-CE64B5E29674}">
      <dsp:nvSpPr>
        <dsp:cNvPr id="0" name=""/>
        <dsp:cNvSpPr/>
      </dsp:nvSpPr>
      <dsp:spPr>
        <a:xfrm>
          <a:off x="406400" y="237439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مفهوم ومقومات وأهمية البحث التربوي</a:t>
          </a:r>
          <a:endParaRPr lang="en-US" sz="1800" b="1" kern="1200" dirty="0">
            <a:latin typeface="Alexandria" pitchFamily="2" charset="-78"/>
            <a:cs typeface="Alexandria" pitchFamily="2" charset="-78"/>
          </a:endParaRPr>
        </a:p>
      </dsp:txBody>
      <dsp:txXfrm>
        <a:off x="430898" y="2398895"/>
        <a:ext cx="5640604" cy="452844"/>
      </dsp:txXfrm>
    </dsp:sp>
    <dsp:sp modelId="{7F5578C3-824E-4FA6-9B48-076BF9E593FF}">
      <dsp:nvSpPr>
        <dsp:cNvPr id="0" name=""/>
        <dsp:cNvSpPr/>
      </dsp:nvSpPr>
      <dsp:spPr>
        <a:xfrm>
          <a:off x="0" y="3396437"/>
          <a:ext cx="8128000"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045247-1557-48A4-83D6-D467636581B3}">
      <dsp:nvSpPr>
        <dsp:cNvPr id="0" name=""/>
        <dsp:cNvSpPr/>
      </dsp:nvSpPr>
      <dsp:spPr>
        <a:xfrm>
          <a:off x="406400" y="3145517"/>
          <a:ext cx="568960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Alexandria" pitchFamily="2" charset="-78"/>
              <a:cs typeface="Alexandria" pitchFamily="2" charset="-78"/>
            </a:rPr>
            <a:t>خصائص ومعوقات  وخطوات البحث الت</a:t>
          </a:r>
          <a:r>
            <a:rPr lang="ar-JO" sz="2800" b="1" kern="1200" dirty="0"/>
            <a:t>ربوي</a:t>
          </a:r>
          <a:endParaRPr lang="en-US" sz="2800" b="1" kern="1200" dirty="0"/>
        </a:p>
      </dsp:txBody>
      <dsp:txXfrm>
        <a:off x="430898" y="3170015"/>
        <a:ext cx="564060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167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4450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84991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7835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09852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2931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8022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336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4176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1100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599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019553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1041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98485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08778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6181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94995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53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35022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1043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8573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9694288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352096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906557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5838917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2423913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960229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1193059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6012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441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0305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8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77237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9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91389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993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14262862"/>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 id="2147483720" r:id="rId17"/>
    <p:sldLayoutId id="2147483721" r:id="rId18"/>
    <p:sldLayoutId id="2147483662" r:id="rId19"/>
    <p:sldLayoutId id="2147483664" r:id="rId20"/>
    <p:sldLayoutId id="2147483687" r:id="rId21"/>
    <p:sldLayoutId id="2147483688" r:id="rId22"/>
    <p:sldLayoutId id="2147483689" r:id="rId23"/>
    <p:sldLayoutId id="2147483690" r:id="rId24"/>
    <p:sldLayoutId id="2147483691" r:id="rId25"/>
    <p:sldLayoutId id="2147483692" r:id="rId26"/>
    <p:sldLayoutId id="2147483693" r:id="rId27"/>
    <p:sldLayoutId id="2147483694" r:id="rId28"/>
    <p:sldLayoutId id="2147483695" r:id="rId29"/>
    <p:sldLayoutId id="2147483696" r:id="rId30"/>
    <p:sldLayoutId id="2147483697" r:id="rId31"/>
    <p:sldLayoutId id="2147483698" r:id="rId32"/>
    <p:sldLayoutId id="2147483699" r:id="rId33"/>
    <p:sldLayoutId id="2147483700" r:id="rId34"/>
    <p:sldLayoutId id="2147483701" r:id="rId35"/>
    <p:sldLayoutId id="214748370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3" Type="http://schemas.openxmlformats.org/officeDocument/2006/relationships/hyperlink" Target="https://mawdoo3.com/%D8%AA%D8%B9%D8%B1%D9%8A%D9%81_%D8%A7%D9%84%D8%B9%D9%84%D9%85#cite_note-KLox4rynyp-4" TargetMode="External"/><Relationship Id="rId2" Type="http://schemas.openxmlformats.org/officeDocument/2006/relationships/hyperlink" Target="https://abeerwasblogger.blogspot.com/2016/11/blog-post_27.html"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05122" y="5371453"/>
            <a:ext cx="114967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Eman</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المحاضرة  الثامنة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4631"/>
    </mc:Choice>
    <mc:Fallback xmlns="">
      <p:transition spd="slow" advTm="54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6431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254605" y="5178426"/>
            <a:ext cx="747693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ExtraBold" pitchFamily="2" charset="-78"/>
                <a:ea typeface="+mn-ea"/>
                <a:cs typeface="Alexandria Black"/>
              </a:rPr>
              <a:t>تحليل السياسات التعليمية ودور البحث التربوي</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ExtraBold" pitchFamily="2" charset="-78"/>
              <a:ea typeface="+mn-ea"/>
              <a:cs typeface="Alexandria ExtraBold" pitchFamily="2" charset="-78"/>
            </a:endParaRPr>
          </a:p>
        </p:txBody>
      </p:sp>
      <p:sp>
        <p:nvSpPr>
          <p:cNvPr id="12" name="TextBox 11"/>
          <p:cNvSpPr txBox="1"/>
          <p:nvPr/>
        </p:nvSpPr>
        <p:spPr>
          <a:xfrm>
            <a:off x="665065" y="6171704"/>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Dr.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Eman</a:t>
            </a: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800" b="1"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ALmasri</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p:cNvSpPr txBox="1"/>
          <p:nvPr/>
        </p:nvSpPr>
        <p:spPr>
          <a:xfrm>
            <a:off x="604769" y="5803905"/>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endPar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D7EC08C9-3499-B9E4-EAAE-C6C4D6CCE6D9}"/>
              </a:ext>
            </a:extLst>
          </p:cNvPr>
          <p:cNvSpPr txBox="1"/>
          <p:nvPr/>
        </p:nvSpPr>
        <p:spPr>
          <a:xfrm>
            <a:off x="646472" y="5189220"/>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ELD721 </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8</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31E81D18-4E67-B9BC-825A-8CA299F8C8ED}"/>
              </a:ext>
            </a:extLst>
          </p:cNvPr>
          <p:cNvSpPr txBox="1"/>
          <p:nvPr/>
        </p:nvSpPr>
        <p:spPr>
          <a:xfrm>
            <a:off x="4496127" y="4697696"/>
            <a:ext cx="340746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المحاضرة الثامنة</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D876049-8569-D86C-7083-6EE2A64A7019}"/>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760A6C-566F-B7E3-1EEE-CB29F0CF0113}"/>
              </a:ext>
            </a:extLst>
          </p:cNvPr>
          <p:cNvSpPr txBox="1"/>
          <p:nvPr/>
        </p:nvSpPr>
        <p:spPr>
          <a:xfrm>
            <a:off x="4219144" y="1342118"/>
            <a:ext cx="4374916" cy="523220"/>
          </a:xfrm>
          <a:prstGeom prst="rect">
            <a:avLst/>
          </a:prstGeom>
          <a:noFill/>
        </p:spPr>
        <p:txBody>
          <a:bodyPr wrap="none" rtlCol="0">
            <a:spAutoFit/>
          </a:bodyPr>
          <a:lstStyle/>
          <a:p>
            <a:r>
              <a:rPr lang="ar-JO" sz="2800" b="1" dirty="0">
                <a:solidFill>
                  <a:srgbClr val="00B0F0"/>
                </a:solidFill>
                <a:latin typeface="Alexandria SemiBold" pitchFamily="2" charset="-78"/>
                <a:cs typeface="Alexandria SemiBold" pitchFamily="2" charset="-78"/>
              </a:rPr>
              <a:t>نتاجات المحاضرة السابقة</a:t>
            </a:r>
            <a:endParaRPr lang="ar-JO" altLang="en-US" sz="2800" b="1" dirty="0">
              <a:solidFill>
                <a:srgbClr val="00B0F0"/>
              </a:solidFill>
              <a:latin typeface="Alexandria SemiBold" pitchFamily="2" charset="-78"/>
              <a:cs typeface="Alexandria SemiBold"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8786266" y="6088537"/>
            <a:ext cx="2616200" cy="400110"/>
          </a:xfrm>
          <a:prstGeom prst="rect">
            <a:avLst/>
          </a:prstGeom>
          <a:noFill/>
        </p:spPr>
        <p:txBody>
          <a:bodyPr wrap="square" rtlCol="0">
            <a:spAutoFit/>
          </a:bodyPr>
          <a:lstStyle/>
          <a:p>
            <a:pPr algn="ctr"/>
            <a:r>
              <a:rPr lang="en-US" sz="2000" b="1" dirty="0"/>
              <a:t>www.midocean.ae</a:t>
            </a:r>
          </a:p>
        </p:txBody>
      </p:sp>
      <p:graphicFrame>
        <p:nvGraphicFramePr>
          <p:cNvPr id="4" name="Diagram 3">
            <a:extLst>
              <a:ext uri="{FF2B5EF4-FFF2-40B4-BE49-F238E27FC236}">
                <a16:creationId xmlns:a16="http://schemas.microsoft.com/office/drawing/2014/main" id="{C12CD4AA-FDA4-4C3D-A453-D05C0168B5AC}"/>
              </a:ext>
            </a:extLst>
          </p:cNvPr>
          <p:cNvGraphicFramePr/>
          <p:nvPr>
            <p:extLst>
              <p:ext uri="{D42A27DB-BD31-4B8C-83A1-F6EECF244321}">
                <p14:modId xmlns:p14="http://schemas.microsoft.com/office/powerpoint/2010/main" val="3538421231"/>
              </p:ext>
            </p:extLst>
          </p:nvPr>
        </p:nvGraphicFramePr>
        <p:xfrm>
          <a:off x="1966366" y="2138388"/>
          <a:ext cx="8128000" cy="34268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Graphic 21">
            <a:extLst>
              <a:ext uri="{FF2B5EF4-FFF2-40B4-BE49-F238E27FC236}">
                <a16:creationId xmlns:a16="http://schemas.microsoft.com/office/drawing/2014/main" id="{2B7D597F-CA7C-032D-6BB7-C6D12D53A13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1411" y="131914"/>
            <a:ext cx="2591822" cy="1210204"/>
          </a:xfrm>
          <a:prstGeom prst="rect">
            <a:avLst/>
          </a:prstGeom>
        </p:spPr>
      </p:pic>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98167">
        <p14:prism isInverted="1"/>
      </p:transition>
    </mc:Choice>
    <mc:Fallback xmlns="">
      <p:transition spd="slow" advTm="98167">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0CDFB3D-67FC-1A88-09CC-8BA6BFE3AF21}"/>
              </a:ext>
            </a:extLst>
          </p:cNvPr>
          <p:cNvSpPr/>
          <p:nvPr/>
        </p:nvSpPr>
        <p:spPr>
          <a:xfrm>
            <a:off x="443802" y="1250491"/>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368008" y="6098382"/>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400110"/>
          </a:xfrm>
          <a:prstGeom prst="rect">
            <a:avLst/>
          </a:prstGeom>
          <a:noFill/>
        </p:spPr>
        <p:txBody>
          <a:bodyPr wrap="square" rtlCol="0">
            <a:spAutoFit/>
          </a:bodyPr>
          <a:lstStyle/>
          <a:p>
            <a:r>
              <a:rPr lang="ar-JO" sz="2000" dirty="0">
                <a:latin typeface="Alexandria SemiBold" pitchFamily="2" charset="-78"/>
                <a:cs typeface="Alexandria SemiBold" pitchFamily="2" charset="-78"/>
              </a:rPr>
              <a:t>محتوى المادة الدراسية والجدول الزّمني</a:t>
            </a:r>
            <a:endParaRPr lang="en-US" sz="2000" dirty="0">
              <a:latin typeface="Alexandria SemiBold" pitchFamily="2" charset="-78"/>
              <a:cs typeface="Alexandria SemiBold"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1719898257"/>
              </p:ext>
            </p:extLst>
          </p:nvPr>
        </p:nvGraphicFramePr>
        <p:xfrm>
          <a:off x="2203039" y="1819245"/>
          <a:ext cx="7785920" cy="3993674"/>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200">
                          <a:effectLst/>
                          <a:latin typeface="Alexandria" pitchFamily="2" charset="-78"/>
                          <a:cs typeface="Alexandria" pitchFamily="2" charset="-78"/>
                        </a:rPr>
                        <a:t>المحاضرة</a:t>
                      </a:r>
                      <a:endParaRPr lang="en-US" sz="12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200" dirty="0">
                          <a:effectLst/>
                          <a:latin typeface="Alexandria" pitchFamily="2" charset="-78"/>
                          <a:cs typeface="Alexandria" pitchFamily="2" charset="-78"/>
                        </a:rPr>
                        <a:t>الموضوع</a:t>
                      </a:r>
                      <a:endParaRPr lang="en-US" sz="12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200">
                          <a:effectLst/>
                          <a:latin typeface="Alexandria" pitchFamily="2" charset="-78"/>
                          <a:cs typeface="Alexandria" pitchFamily="2" charset="-78"/>
                        </a:rPr>
                        <a:t> </a:t>
                      </a:r>
                      <a:endParaRPr lang="en-US" sz="12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just" rtl="1">
                        <a:lnSpc>
                          <a:spcPct val="115000"/>
                        </a:lnSpc>
                        <a:spcBef>
                          <a:spcPts val="0"/>
                        </a:spcBef>
                        <a:spcAft>
                          <a:spcPts val="0"/>
                        </a:spcAft>
                      </a:pPr>
                      <a:r>
                        <a:rPr lang="ar-JO" sz="1200">
                          <a:effectLst/>
                          <a:latin typeface="Alexandria" pitchFamily="2" charset="-78"/>
                          <a:cs typeface="Alexandria" pitchFamily="2" charset="-78"/>
                        </a:rPr>
                        <a:t>مفهوم السياسات التعليمية  </a:t>
                      </a:r>
                      <a:endParaRPr lang="en-US" sz="120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lexandria" pitchFamily="2" charset="-78"/>
                          <a:cs typeface="Alexandria" pitchFamily="2" charset="-78"/>
                        </a:rPr>
                        <a:t>2 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200">
                          <a:effectLst/>
                          <a:latin typeface="Alexandria" pitchFamily="2" charset="-78"/>
                          <a:cs typeface="Alexandria" pitchFamily="2" charset="-78"/>
                        </a:rPr>
                        <a:t>خصائص السياسات التعليمية وأنواعها</a:t>
                      </a:r>
                      <a:endParaRPr lang="en-US" sz="12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200" dirty="0">
                          <a:effectLst/>
                          <a:latin typeface="Alexandria" pitchFamily="2" charset="-78"/>
                          <a:cs typeface="Alexandria" pitchFamily="2" charset="-78"/>
                        </a:rPr>
                        <a:t>3 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200" dirty="0">
                          <a:effectLst/>
                          <a:latin typeface="Alexandria" pitchFamily="2" charset="-78"/>
                          <a:cs typeface="Alexandria" pitchFamily="2" charset="-78"/>
                        </a:rPr>
                        <a:t>التطورات التاريخية والحديثة والمنهجية للسياسات التعليمية</a:t>
                      </a:r>
                      <a:endParaRPr lang="en-US" sz="12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lexandria" pitchFamily="2" charset="-78"/>
                          <a:cs typeface="Alexandria" pitchFamily="2" charset="-78"/>
                        </a:rPr>
                        <a:t>4 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200">
                          <a:effectLst/>
                          <a:latin typeface="Alexandria" pitchFamily="2" charset="-78"/>
                          <a:cs typeface="Alexandria" pitchFamily="2" charset="-78"/>
                        </a:rPr>
                        <a:t>نظريات السياسات التعليمية</a:t>
                      </a:r>
                      <a:endParaRPr lang="en-US" sz="12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lexandria" pitchFamily="2" charset="-78"/>
                          <a:cs typeface="Alexandria" pitchFamily="2" charset="-78"/>
                        </a:rPr>
                        <a:t>5 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200">
                          <a:effectLst/>
                          <a:latin typeface="Alexandria" pitchFamily="2" charset="-78"/>
                          <a:cs typeface="Alexandria" pitchFamily="2" charset="-78"/>
                        </a:rPr>
                        <a:t>المداخل الاقتصادية لصنع السياسات التعليمية</a:t>
                      </a:r>
                      <a:endParaRPr lang="en-US" sz="12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200" dirty="0">
                          <a:effectLst/>
                          <a:latin typeface="Alexandria" pitchFamily="2" charset="-78"/>
                          <a:cs typeface="Alexandria" pitchFamily="2" charset="-78"/>
                        </a:rPr>
                        <a:t>6 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tabLst>
                          <a:tab pos="38735" algn="l"/>
                        </a:tabLst>
                      </a:pPr>
                      <a:r>
                        <a:rPr lang="ar-JO" sz="1200">
                          <a:effectLst/>
                          <a:latin typeface="Alexandria" pitchFamily="2" charset="-78"/>
                          <a:cs typeface="Alexandria" pitchFamily="2" charset="-78"/>
                        </a:rPr>
                        <a:t>مؤسسات صنع السياسات التعليمية</a:t>
                      </a:r>
                      <a:endParaRPr lang="en-US" sz="12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200" dirty="0">
                          <a:effectLst/>
                          <a:latin typeface="Alexandria" pitchFamily="2" charset="-78"/>
                          <a:cs typeface="Alexandria" pitchFamily="2" charset="-78"/>
                        </a:rPr>
                        <a:t>7 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tabLst>
                          <a:tab pos="38735" algn="l"/>
                        </a:tabLst>
                      </a:pPr>
                      <a:r>
                        <a:rPr lang="ar-JO" sz="1200" dirty="0">
                          <a:effectLst/>
                          <a:latin typeface="Alexandria" pitchFamily="2" charset="-78"/>
                          <a:cs typeface="Alexandria" pitchFamily="2" charset="-78"/>
                        </a:rPr>
                        <a:t>صنع السياسات التعليمية والتخطيط التربوي</a:t>
                      </a:r>
                      <a:endParaRPr lang="en-US" sz="1200" dirty="0">
                        <a:effectLst/>
                        <a:latin typeface="Alexandria" pitchFamily="2" charset="-78"/>
                        <a:ea typeface="Calibri" panose="020F0502020204030204" pitchFamily="34"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defTabSz="914400" rtl="1" eaLnBrk="1" latinLnBrk="0" hangingPunct="1">
                        <a:lnSpc>
                          <a:spcPct val="115000"/>
                        </a:lnSpc>
                        <a:spcBef>
                          <a:spcPts val="0"/>
                        </a:spcBef>
                        <a:spcAft>
                          <a:spcPts val="0"/>
                        </a:spcAft>
                      </a:pPr>
                      <a:r>
                        <a:rPr lang="ar-SA" sz="2000" b="1" kern="1200" dirty="0">
                          <a:solidFill>
                            <a:schemeClr val="dk1"/>
                          </a:solidFill>
                          <a:effectLst/>
                          <a:latin typeface="+mn-lt"/>
                          <a:ea typeface="+mn-ea"/>
                          <a:cs typeface="+mn-cs"/>
                        </a:rPr>
                        <a:t> </a:t>
                      </a:r>
                      <a:r>
                        <a:rPr lang="ar-EG" sz="2000" b="1" kern="1200" dirty="0">
                          <a:solidFill>
                            <a:schemeClr val="dk1"/>
                          </a:solidFill>
                          <a:effectLst/>
                          <a:latin typeface="+mn-lt"/>
                          <a:ea typeface="+mn-ea"/>
                          <a:cs typeface="+mn-cs"/>
                        </a:rPr>
                        <a:t>√</a:t>
                      </a:r>
                      <a:endParaRPr lang="en-US" sz="20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200" dirty="0">
                          <a:effectLst/>
                          <a:latin typeface="Alexandria" pitchFamily="2" charset="-78"/>
                          <a:cs typeface="Alexandria" pitchFamily="2" charset="-78"/>
                        </a:rPr>
                        <a:t>8 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just" rtl="1">
                        <a:lnSpc>
                          <a:spcPct val="115000"/>
                        </a:lnSpc>
                        <a:spcBef>
                          <a:spcPts val="0"/>
                        </a:spcBef>
                        <a:spcAft>
                          <a:spcPts val="0"/>
                        </a:spcAft>
                      </a:pPr>
                      <a:r>
                        <a:rPr lang="ar-JO" sz="1200">
                          <a:effectLst/>
                          <a:latin typeface="Alexandria" pitchFamily="2" charset="-78"/>
                          <a:cs typeface="Alexandria" pitchFamily="2" charset="-78"/>
                        </a:rPr>
                        <a:t>تحليل السياسات التعليمية ودور البحث التربوي</a:t>
                      </a:r>
                      <a:endParaRPr lang="en-US" sz="12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lexandria" pitchFamily="2" charset="-78"/>
                          <a:cs typeface="Alexandria" pitchFamily="2" charset="-78"/>
                        </a:rPr>
                        <a:t>9</a:t>
                      </a:r>
                      <a:r>
                        <a:rPr lang="ar-SA" sz="1200" dirty="0">
                          <a:effectLst/>
                          <a:latin typeface="Alexandria" pitchFamily="2" charset="-78"/>
                          <a:cs typeface="Alexandria" pitchFamily="2" charset="-78"/>
                        </a:rPr>
                        <a:t>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SA" sz="1200" dirty="0">
                          <a:effectLst/>
                          <a:latin typeface="Alexandria" pitchFamily="2" charset="-78"/>
                          <a:cs typeface="Alexandria" pitchFamily="2" charset="-78"/>
                        </a:rPr>
                        <a:t>خصخصة التعليم</a:t>
                      </a:r>
                      <a:endParaRPr lang="en-US" sz="12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200" dirty="0">
                          <a:effectLst/>
                          <a:latin typeface="Alexandria" pitchFamily="2" charset="-78"/>
                          <a:cs typeface="Alexandria" pitchFamily="2" charset="-78"/>
                        </a:rPr>
                        <a:t>10 </a:t>
                      </a:r>
                      <a:endParaRPr lang="en-US" sz="1200" dirty="0">
                        <a:effectLst/>
                        <a:latin typeface="Alexandria" pitchFamily="2" charset="-78"/>
                        <a:ea typeface="Calibri" panose="020F0502020204030204" pitchFamily="34"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200">
                          <a:effectLst/>
                          <a:latin typeface="Alexandria" pitchFamily="2" charset="-78"/>
                          <a:cs typeface="Alexandria" pitchFamily="2" charset="-78"/>
                        </a:rPr>
                        <a:t>نماذج من السياسات التعليمية في الوطن العربي والعالم</a:t>
                      </a:r>
                      <a:endParaRPr lang="en-US" sz="120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200">
                          <a:effectLst/>
                          <a:latin typeface="Alexandria" pitchFamily="2" charset="-78"/>
                          <a:cs typeface="Alexandria" pitchFamily="2" charset="-78"/>
                        </a:rPr>
                        <a:t> </a:t>
                      </a:r>
                      <a:endParaRPr lang="en-US" sz="12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15000"/>
                        </a:lnSpc>
                        <a:spcBef>
                          <a:spcPts val="0"/>
                        </a:spcBef>
                        <a:spcAft>
                          <a:spcPts val="0"/>
                        </a:spcAft>
                      </a:pPr>
                      <a:r>
                        <a:rPr lang="ar-JO" sz="1200" dirty="0">
                          <a:effectLst/>
                          <a:latin typeface="Alexandria" pitchFamily="2" charset="-78"/>
                          <a:cs typeface="Alexandria" pitchFamily="2" charset="-78"/>
                        </a:rPr>
                        <a:t>الامتحان النهائي </a:t>
                      </a:r>
                      <a:endParaRPr lang="en-US" sz="1200" dirty="0">
                        <a:effectLst/>
                        <a:latin typeface="Alexandria" pitchFamily="2" charset="-78"/>
                        <a:ea typeface="Times New Roman" panose="02020603050405020304" pitchFamily="18" charset="0"/>
                        <a:cs typeface="Alexandria"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96125DA0-2CE8-6BC6-66E7-C36D01D1B4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76860">
        <p14:prism isInverted="1"/>
      </p:transition>
    </mc:Choice>
    <mc:Fallback xmlns="">
      <p:transition spd="slow" advTm="17686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E738B2D-71B2-3E58-1AAD-C82F21CF1015}"/>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646978" y="6107145"/>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773680" y="1531943"/>
            <a:ext cx="6370320" cy="400110"/>
          </a:xfrm>
          <a:prstGeom prst="rect">
            <a:avLst/>
          </a:prstGeom>
          <a:noFill/>
        </p:spPr>
        <p:txBody>
          <a:bodyPr wrap="square" rtlCol="0">
            <a:spAutoFit/>
          </a:bodyPr>
          <a:lstStyle/>
          <a:p>
            <a:pPr algn="ctr"/>
            <a:r>
              <a:rPr lang="ar-JO" sz="2000" dirty="0">
                <a:latin typeface="Alexandria SemiBold" pitchFamily="2" charset="-78"/>
                <a:cs typeface="Alexandria SemiBold" pitchFamily="2" charset="-78"/>
              </a:rPr>
              <a:t>نتاجات المحاضرة الثامنة</a:t>
            </a:r>
            <a:endParaRPr lang="en-US" sz="2000" dirty="0">
              <a:latin typeface="Alexandria SemiBold" pitchFamily="2" charset="-78"/>
              <a:cs typeface="Alexandria SemiBold" pitchFamily="2" charset="-78"/>
            </a:endParaRPr>
          </a:p>
        </p:txBody>
      </p:sp>
      <p:graphicFrame>
        <p:nvGraphicFramePr>
          <p:cNvPr id="2" name="Diagram 1">
            <a:extLst>
              <a:ext uri="{FF2B5EF4-FFF2-40B4-BE49-F238E27FC236}">
                <a16:creationId xmlns:a16="http://schemas.microsoft.com/office/drawing/2014/main" id="{8E3D88A7-D939-593C-3A0D-1833DA5F82D1}"/>
              </a:ext>
            </a:extLst>
          </p:cNvPr>
          <p:cNvGraphicFramePr/>
          <p:nvPr>
            <p:extLst>
              <p:ext uri="{D42A27DB-BD31-4B8C-83A1-F6EECF244321}">
                <p14:modId xmlns:p14="http://schemas.microsoft.com/office/powerpoint/2010/main" val="3246379901"/>
              </p:ext>
            </p:extLst>
          </p:nvPr>
        </p:nvGraphicFramePr>
        <p:xfrm>
          <a:off x="2659453" y="2116718"/>
          <a:ext cx="8128000" cy="3885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id="{716EC4A4-ED2C-9B79-3CFA-42EC2538DE5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4162" y="139424"/>
            <a:ext cx="2591822" cy="1210204"/>
          </a:xfrm>
          <a:prstGeom prst="rect">
            <a:avLst/>
          </a:prstGeom>
        </p:spPr>
      </p:pic>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113919">
        <p14:prism isInverted="1"/>
      </p:transition>
    </mc:Choice>
    <mc:Fallback xmlns="">
      <p:transition spd="slow" advTm="113919">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0B73DAA-D931-B36A-2C7D-0EE15B8689D6}"/>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760A6C-566F-B7E3-1EEE-CB29F0CF0113}"/>
              </a:ext>
            </a:extLst>
          </p:cNvPr>
          <p:cNvSpPr txBox="1"/>
          <p:nvPr/>
        </p:nvSpPr>
        <p:spPr>
          <a:xfrm>
            <a:off x="9861837" y="1293018"/>
            <a:ext cx="1167307" cy="707886"/>
          </a:xfrm>
          <a:prstGeom prst="rect">
            <a:avLst/>
          </a:prstGeom>
          <a:noFill/>
        </p:spPr>
        <p:txBody>
          <a:bodyPr wrap="none" rtlCol="0">
            <a:spAutoFit/>
          </a:bodyPr>
          <a:lstStyle/>
          <a:p>
            <a:r>
              <a:rPr lang="ar-JO" sz="4000" b="1" dirty="0">
                <a:solidFill>
                  <a:srgbClr val="00B0F0"/>
                </a:solidFill>
                <a:latin typeface="Times New Roman" panose="02020603050405020304" pitchFamily="18" charset="0"/>
                <a:cs typeface="Times New Roman" panose="02020603050405020304" pitchFamily="18" charset="0"/>
              </a:rPr>
              <a:t>مقدمة</a:t>
            </a:r>
            <a:endParaRPr lang="ar-JO" altLang="en-US" sz="40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1460385" y="4809874"/>
            <a:ext cx="8839175" cy="923330"/>
          </a:xfrm>
          <a:prstGeom prst="rect">
            <a:avLst/>
          </a:prstGeom>
          <a:noFill/>
        </p:spPr>
        <p:txBody>
          <a:bodyPr wrap="square" rtlCol="0">
            <a:spAutoFit/>
          </a:bodyPr>
          <a:lstStyle/>
          <a:p>
            <a:pPr algn="just" rtl="1">
              <a:lnSpc>
                <a:spcPct val="150000"/>
              </a:lnSpc>
            </a:pPr>
            <a:r>
              <a:rPr lang="ar-JO" sz="2000" dirty="0">
                <a:latin typeface="Simplified Arabic" panose="02020603050405020304" pitchFamily="18" charset="-78"/>
                <a:cs typeface="Simplified Arabic" panose="02020603050405020304" pitchFamily="18" charset="-78"/>
              </a:rPr>
              <a:t>  </a:t>
            </a:r>
            <a:endParaRPr lang="ar-JO" dirty="0">
              <a:solidFill>
                <a:srgbClr val="333333"/>
              </a:solidFill>
              <a:latin typeface="Alexandria" pitchFamily="2" charset="-78"/>
              <a:cs typeface="Alexandria" pitchFamily="2" charset="-78"/>
            </a:endParaRPr>
          </a:p>
          <a:p>
            <a:pPr algn="r" rtl="1"/>
            <a:r>
              <a:rPr lang="ar-JO" sz="2400" b="1" dirty="0">
                <a:solidFill>
                  <a:srgbClr val="0070C0"/>
                </a:solidFill>
                <a:effectLst/>
                <a:latin typeface="Alexandria" pitchFamily="2" charset="-78"/>
                <a:ea typeface="Calibri" panose="020F0502020204030204" pitchFamily="34" charset="0"/>
                <a:cs typeface="Alexandria" pitchFamily="2" charset="-78"/>
              </a:rPr>
              <a:t>فماذا نقصد بتحليل السياسات التعليمية</a:t>
            </a:r>
            <a:r>
              <a:rPr lang="ar-JO" sz="2400" b="1" dirty="0">
                <a:solidFill>
                  <a:srgbClr val="0070C0"/>
                </a:solidFill>
                <a:latin typeface="Alexandria" pitchFamily="2" charset="-78"/>
                <a:ea typeface="Calibri" panose="020F0502020204030204" pitchFamily="34" charset="0"/>
                <a:cs typeface="Alexandria" pitchFamily="2" charset="-78"/>
              </a:rPr>
              <a:t> </a:t>
            </a:r>
            <a:r>
              <a:rPr lang="ar-JO" sz="2400" b="1" dirty="0">
                <a:solidFill>
                  <a:srgbClr val="0070C0"/>
                </a:solidFill>
                <a:effectLst/>
                <a:latin typeface="Alexandria" pitchFamily="2" charset="-78"/>
                <a:ea typeface="Calibri" panose="020F0502020204030204" pitchFamily="34" charset="0"/>
                <a:cs typeface="Alexandria" pitchFamily="2" charset="-78"/>
              </a:rPr>
              <a:t>؟</a:t>
            </a:r>
            <a:endParaRPr lang="en-US" sz="2400" b="1" dirty="0">
              <a:solidFill>
                <a:srgbClr val="0070C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8744058" y="5980713"/>
            <a:ext cx="2616200" cy="400110"/>
          </a:xfrm>
          <a:prstGeom prst="rect">
            <a:avLst/>
          </a:prstGeom>
          <a:noFill/>
        </p:spPr>
        <p:txBody>
          <a:bodyPr wrap="square" rtlCol="0">
            <a:spAutoFit/>
          </a:bodyPr>
          <a:lstStyle/>
          <a:p>
            <a:pPr algn="ctr"/>
            <a:r>
              <a:rPr lang="en-US" sz="2000" b="1" dirty="0"/>
              <a:t>www.midocean.ae</a:t>
            </a:r>
          </a:p>
        </p:txBody>
      </p:sp>
      <p:sp>
        <p:nvSpPr>
          <p:cNvPr id="6" name="Rectangle 2">
            <a:extLst>
              <a:ext uri="{FF2B5EF4-FFF2-40B4-BE49-F238E27FC236}">
                <a16:creationId xmlns:a16="http://schemas.microsoft.com/office/drawing/2014/main" id="{6B6EDF5D-7851-1156-1780-AE583F2D2C71}"/>
              </a:ext>
            </a:extLst>
          </p:cNvPr>
          <p:cNvSpPr>
            <a:spLocks noChangeArrowheads="1"/>
          </p:cNvSpPr>
          <p:nvPr/>
        </p:nvSpPr>
        <p:spPr bwMode="auto">
          <a:xfrm>
            <a:off x="1326464" y="1891088"/>
            <a:ext cx="9894309" cy="3381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365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36550" algn="just" defTabSz="914400" rtl="1" eaLnBrk="0" fontAlgn="base" latinLnBrk="0" hangingPunct="0">
              <a:lnSpc>
                <a:spcPct val="150000"/>
              </a:lnSpc>
              <a:spcBef>
                <a:spcPct val="0"/>
              </a:spcBef>
              <a:spcAft>
                <a:spcPct val="0"/>
              </a:spcAft>
              <a:buClrTx/>
              <a:buSzTx/>
              <a:buFontTx/>
              <a:buNone/>
              <a:tabLst/>
            </a:pPr>
            <a:r>
              <a:rPr kumimoji="0" lang="ar-JO" altLang="en-US" b="0" i="0" u="none" strike="noStrike" cap="none" normalizeH="0" baseline="0" dirty="0">
                <a:ln>
                  <a:noFill/>
                </a:ln>
                <a:solidFill>
                  <a:srgbClr val="000000"/>
                </a:solidFill>
                <a:effectLst/>
                <a:latin typeface="Alexandria" pitchFamily="2" charset="-78"/>
                <a:cs typeface="Alexandria" pitchFamily="2" charset="-78"/>
              </a:rPr>
              <a:t> </a:t>
            </a:r>
            <a:r>
              <a:rPr kumimoji="0" lang="ar-SA" altLang="en-US" b="0" i="0" u="none" strike="noStrike" cap="none" normalizeH="0" baseline="0" dirty="0">
                <a:ln>
                  <a:noFill/>
                </a:ln>
                <a:solidFill>
                  <a:srgbClr val="000000"/>
                </a:solidFill>
                <a:effectLst/>
                <a:latin typeface="Alexandria" pitchFamily="2" charset="-78"/>
                <a:cs typeface="Alexandria" pitchFamily="2" charset="-78"/>
              </a:rPr>
              <a:t>تعد السياسات </a:t>
            </a:r>
            <a:r>
              <a:rPr kumimoji="0" lang="ar-JO" altLang="en-US" b="0" i="0" u="none" strike="noStrike" cap="none" normalizeH="0" baseline="0" dirty="0">
                <a:ln>
                  <a:noFill/>
                </a:ln>
                <a:solidFill>
                  <a:srgbClr val="000000"/>
                </a:solidFill>
                <a:effectLst/>
                <a:latin typeface="Alexandria" pitchFamily="2" charset="-78"/>
                <a:cs typeface="Alexandria" pitchFamily="2" charset="-78"/>
              </a:rPr>
              <a:t>التعليمية</a:t>
            </a:r>
            <a:r>
              <a:rPr kumimoji="0" lang="ar-SA" altLang="en-US" b="0" i="0" u="none" strike="noStrike" cap="none" normalizeH="0" baseline="0" dirty="0">
                <a:ln>
                  <a:noFill/>
                </a:ln>
                <a:solidFill>
                  <a:srgbClr val="000000"/>
                </a:solidFill>
                <a:effectLst/>
                <a:latin typeface="Alexandria" pitchFamily="2" charset="-78"/>
                <a:cs typeface="Alexandria" pitchFamily="2" charset="-78"/>
              </a:rPr>
              <a:t> من أهم ركائز السياسة العامة </a:t>
            </a:r>
            <a:r>
              <a:rPr kumimoji="0" lang="ar-JO" altLang="en-US" b="0" i="0" u="none" strike="noStrike" cap="none" normalizeH="0" baseline="0" dirty="0">
                <a:ln>
                  <a:noFill/>
                </a:ln>
                <a:solidFill>
                  <a:srgbClr val="000000"/>
                </a:solidFill>
                <a:effectLst/>
                <a:latin typeface="Alexandria" pitchFamily="2" charset="-78"/>
                <a:cs typeface="Alexandria" pitchFamily="2" charset="-78"/>
              </a:rPr>
              <a:t>للدولة</a:t>
            </a:r>
            <a:r>
              <a:rPr kumimoji="0" lang="ar-SA" altLang="en-US" b="0" i="0" u="none" strike="noStrike" cap="none" normalizeH="0" baseline="0" dirty="0">
                <a:ln>
                  <a:noFill/>
                </a:ln>
                <a:solidFill>
                  <a:srgbClr val="000000"/>
                </a:solidFill>
                <a:effectLst/>
                <a:latin typeface="Alexandria" pitchFamily="2" charset="-78"/>
                <a:cs typeface="Alexandria" pitchFamily="2" charset="-78"/>
              </a:rPr>
              <a:t>، </a:t>
            </a:r>
            <a:r>
              <a:rPr lang="ar-JO" b="0" i="0" dirty="0">
                <a:solidFill>
                  <a:srgbClr val="000000"/>
                </a:solidFill>
                <a:effectLst/>
                <a:latin typeface="Alexandria" pitchFamily="2" charset="-78"/>
                <a:cs typeface="Alexandria" pitchFamily="2" charset="-78"/>
              </a:rPr>
              <a:t>وقد حظي </a:t>
            </a:r>
            <a:r>
              <a:rPr lang="ar-YE" b="0" i="0" dirty="0">
                <a:solidFill>
                  <a:srgbClr val="000000"/>
                </a:solidFill>
                <a:effectLst/>
                <a:latin typeface="Alexandria" pitchFamily="2" charset="-78"/>
                <a:cs typeface="Alexandria" pitchFamily="2" charset="-78"/>
              </a:rPr>
              <a:t>موضوع السياسات </a:t>
            </a:r>
            <a:r>
              <a:rPr lang="ar-JO" b="0" i="0" dirty="0">
                <a:solidFill>
                  <a:srgbClr val="000000"/>
                </a:solidFill>
                <a:effectLst/>
                <a:latin typeface="Alexandria" pitchFamily="2" charset="-78"/>
                <a:cs typeface="Alexandria" pitchFamily="2" charset="-78"/>
              </a:rPr>
              <a:t>التعليمية</a:t>
            </a:r>
            <a:r>
              <a:rPr lang="ar-YE" b="0" i="0" dirty="0">
                <a:solidFill>
                  <a:srgbClr val="000000"/>
                </a:solidFill>
                <a:effectLst/>
                <a:latin typeface="Alexandria" pitchFamily="2" charset="-78"/>
                <a:cs typeface="Alexandria" pitchFamily="2" charset="-78"/>
              </a:rPr>
              <a:t> باهتمام الباحثين في الوطن العربي</a:t>
            </a:r>
            <a:r>
              <a:rPr lang="ar-JO" b="0" i="0" dirty="0">
                <a:solidFill>
                  <a:srgbClr val="000000"/>
                </a:solidFill>
                <a:effectLst/>
                <a:latin typeface="Alexandria" pitchFamily="2" charset="-78"/>
                <a:cs typeface="Alexandria" pitchFamily="2" charset="-78"/>
              </a:rPr>
              <a:t> عندما</a:t>
            </a:r>
            <a:r>
              <a:rPr lang="ar-YE" b="0" i="0" dirty="0">
                <a:solidFill>
                  <a:srgbClr val="000000"/>
                </a:solidFill>
                <a:effectLst/>
                <a:latin typeface="Alexandria" pitchFamily="2" charset="-78"/>
                <a:cs typeface="Alexandria" pitchFamily="2" charset="-78"/>
              </a:rPr>
              <a:t> </a:t>
            </a:r>
            <a:r>
              <a:rPr lang="ar-JO" b="0" i="0" dirty="0">
                <a:solidFill>
                  <a:srgbClr val="000000"/>
                </a:solidFill>
                <a:effectLst/>
                <a:latin typeface="Alexandria" pitchFamily="2" charset="-78"/>
                <a:cs typeface="Alexandria" pitchFamily="2" charset="-78"/>
              </a:rPr>
              <a:t>ظهرت </a:t>
            </a:r>
            <a:r>
              <a:rPr lang="ar-YE" b="0" i="0" dirty="0">
                <a:solidFill>
                  <a:srgbClr val="000000"/>
                </a:solidFill>
                <a:effectLst/>
                <a:latin typeface="Alexandria" pitchFamily="2" charset="-78"/>
                <a:cs typeface="Alexandria" pitchFamily="2" charset="-78"/>
              </a:rPr>
              <a:t>المشكلات </a:t>
            </a:r>
            <a:r>
              <a:rPr lang="ar-JO" b="0" i="0" dirty="0">
                <a:solidFill>
                  <a:srgbClr val="000000"/>
                </a:solidFill>
                <a:effectLst/>
                <a:latin typeface="Alexandria" pitchFamily="2" charset="-78"/>
                <a:cs typeface="Alexandria" pitchFamily="2" charset="-78"/>
              </a:rPr>
              <a:t>في مجال التعليم</a:t>
            </a:r>
            <a:r>
              <a:rPr lang="ar-YE" b="0" i="0" dirty="0">
                <a:solidFill>
                  <a:srgbClr val="000000"/>
                </a:solidFill>
                <a:effectLst/>
                <a:latin typeface="Alexandria" pitchFamily="2" charset="-78"/>
                <a:cs typeface="Alexandria" pitchFamily="2" charset="-78"/>
              </a:rPr>
              <a:t>، و</a:t>
            </a:r>
            <a:r>
              <a:rPr lang="ar-JO" b="0" i="0" dirty="0">
                <a:solidFill>
                  <a:srgbClr val="000000"/>
                </a:solidFill>
                <a:effectLst/>
                <a:latin typeface="Alexandria" pitchFamily="2" charset="-78"/>
                <a:cs typeface="Alexandria" pitchFamily="2" charset="-78"/>
              </a:rPr>
              <a:t>كذلك </a:t>
            </a:r>
            <a:r>
              <a:rPr lang="ar-YE" b="0" i="0" dirty="0">
                <a:solidFill>
                  <a:srgbClr val="000000"/>
                </a:solidFill>
                <a:effectLst/>
                <a:latin typeface="Alexandria" pitchFamily="2" charset="-78"/>
                <a:cs typeface="Alexandria" pitchFamily="2" charset="-78"/>
              </a:rPr>
              <a:t>زيادة الضغوط لمواجهة هذه التحديات. وانطلاق</a:t>
            </a:r>
            <a:r>
              <a:rPr lang="ar-JO" b="0" i="0" dirty="0">
                <a:solidFill>
                  <a:srgbClr val="000000"/>
                </a:solidFill>
                <a:effectLst/>
                <a:latin typeface="Alexandria" pitchFamily="2" charset="-78"/>
                <a:cs typeface="Alexandria" pitchFamily="2" charset="-78"/>
              </a:rPr>
              <a:t>ً</a:t>
            </a:r>
            <a:r>
              <a:rPr lang="ar-YE" b="0" i="0" dirty="0">
                <a:solidFill>
                  <a:srgbClr val="000000"/>
                </a:solidFill>
                <a:effectLst/>
                <a:latin typeface="Alexandria" pitchFamily="2" charset="-78"/>
                <a:cs typeface="Alexandria" pitchFamily="2" charset="-78"/>
              </a:rPr>
              <a:t>ا من أهمية سياسات التعليم لارتباطها مع خطط التنمية وحاجات المجتمع، </a:t>
            </a:r>
            <a:r>
              <a:rPr lang="ar-JO" b="0" i="0" dirty="0">
                <a:solidFill>
                  <a:srgbClr val="000000"/>
                </a:solidFill>
                <a:effectLst/>
                <a:latin typeface="Alexandria" pitchFamily="2" charset="-78"/>
                <a:cs typeface="Alexandria" pitchFamily="2" charset="-78"/>
              </a:rPr>
              <a:t>اهتم صانعوا </a:t>
            </a:r>
            <a:r>
              <a:rPr lang="ar-YE" b="0" i="0" dirty="0">
                <a:solidFill>
                  <a:srgbClr val="000000"/>
                </a:solidFill>
                <a:effectLst/>
                <a:latin typeface="Alexandria" pitchFamily="2" charset="-78"/>
                <a:cs typeface="Alexandria" pitchFamily="2" charset="-78"/>
              </a:rPr>
              <a:t>السياسات </a:t>
            </a:r>
            <a:r>
              <a:rPr lang="ar-JO" dirty="0">
                <a:solidFill>
                  <a:srgbClr val="000000"/>
                </a:solidFill>
                <a:latin typeface="Alexandria" pitchFamily="2" charset="-78"/>
                <a:cs typeface="Alexandria" pitchFamily="2" charset="-78"/>
              </a:rPr>
              <a:t>ب</a:t>
            </a:r>
            <a:r>
              <a:rPr lang="ar-YE" b="0" i="0" dirty="0">
                <a:solidFill>
                  <a:srgbClr val="000000"/>
                </a:solidFill>
                <a:effectLst/>
                <a:latin typeface="Alexandria" pitchFamily="2" charset="-78"/>
                <a:cs typeface="Alexandria" pitchFamily="2" charset="-78"/>
              </a:rPr>
              <a:t>تطوير</a:t>
            </a:r>
            <a:r>
              <a:rPr lang="ar-JO" b="0" i="0" dirty="0">
                <a:solidFill>
                  <a:srgbClr val="000000"/>
                </a:solidFill>
                <a:effectLst/>
                <a:latin typeface="Alexandria" pitchFamily="2" charset="-78"/>
                <a:cs typeface="Alexandria" pitchFamily="2" charset="-78"/>
              </a:rPr>
              <a:t>ها </a:t>
            </a:r>
            <a:r>
              <a:rPr lang="ar-YE" b="0" i="0" dirty="0">
                <a:solidFill>
                  <a:srgbClr val="000000"/>
                </a:solidFill>
                <a:effectLst/>
                <a:latin typeface="Alexandria" pitchFamily="2" charset="-78"/>
                <a:cs typeface="Alexandria" pitchFamily="2" charset="-78"/>
              </a:rPr>
              <a:t>بحيث ترتكز على عناصر رئيسة تتمثل في ربط خططها بمخطط التنمية وحاجات المجتمع، وفي التعاون مع القطاع الخاص، وفي تكامل مجهودات مؤسسات التعليم التربوي، وفي تنمية الموارد المالية اللازمة والموارد البشرية العاملة في هذا القطاع، وفي تشجيع  البحوث العلمية ودعمها، وفي إنشاء قاعدة بيانات للبحث والتطوير</a:t>
            </a:r>
            <a:r>
              <a:rPr lang="ar-JO" b="0" i="0" dirty="0">
                <a:solidFill>
                  <a:srgbClr val="000000"/>
                </a:solidFill>
                <a:effectLst/>
                <a:latin typeface="Alexandria" pitchFamily="2" charset="-78"/>
                <a:cs typeface="Alexandria" pitchFamily="2" charset="-78"/>
              </a:rPr>
              <a:t> ولا يتم ذلك إلا من خلال تحليل السياسات التعليمية </a:t>
            </a:r>
            <a:r>
              <a:rPr lang="ar-JO" b="0" i="0" dirty="0">
                <a:solidFill>
                  <a:srgbClr val="000000"/>
                </a:solidFill>
                <a:effectLst/>
                <a:latin typeface="Simplified Arabic" panose="02020603050405020304" pitchFamily="18" charset="-78"/>
                <a:cs typeface="Simplified Arabic" panose="02020603050405020304" pitchFamily="18" charset="-78"/>
              </a:rPr>
              <a:t>.</a:t>
            </a:r>
            <a:endParaRPr kumimoji="0" lang="en-US" altLang="en-US" b="0" i="0" u="none" strike="noStrike" cap="none" normalizeH="0" baseline="0" dirty="0">
              <a:ln>
                <a:noFill/>
              </a:ln>
              <a:solidFill>
                <a:schemeClr val="tx1"/>
              </a:solidFill>
              <a:effectLst/>
              <a:latin typeface="Arial" panose="020B0604020202020204" pitchFamily="34" charset="0"/>
            </a:endParaRPr>
          </a:p>
        </p:txBody>
      </p:sp>
      <p:pic>
        <p:nvPicPr>
          <p:cNvPr id="5" name="Graphic 21">
            <a:extLst>
              <a:ext uri="{FF2B5EF4-FFF2-40B4-BE49-F238E27FC236}">
                <a16:creationId xmlns:a16="http://schemas.microsoft.com/office/drawing/2014/main" id="{0D4D7B01-E026-AEB6-AC87-A11576B91D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0292" y="114306"/>
            <a:ext cx="2591822" cy="121020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4102">
        <p14:prism isInverted="1"/>
      </p:transition>
    </mc:Choice>
    <mc:Fallback xmlns="">
      <p:transition spd="slow" advTm="144102">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00838DF-9399-213E-AF38-10BD49C20E9A}"/>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93593" y="6074403"/>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461665"/>
          </a:xfrm>
          <a:prstGeom prst="rect">
            <a:avLst/>
          </a:prstGeom>
          <a:noFill/>
        </p:spPr>
        <p:txBody>
          <a:bodyPr wrap="square" rtlCol="0">
            <a:spAutoFit/>
          </a:bodyPr>
          <a:lstStyle/>
          <a:p>
            <a:pPr algn="ctr"/>
            <a:r>
              <a:rPr lang="ar-JO" sz="2400" b="1" dirty="0">
                <a:solidFill>
                  <a:srgbClr val="00B0F0"/>
                </a:solidFill>
                <a:latin typeface="Alexandria SemiBold" pitchFamily="2" charset="-78"/>
                <a:cs typeface="Alexandria SemiBold" pitchFamily="2" charset="-78"/>
              </a:rPr>
              <a:t>تحليل السياسات التعليمية</a:t>
            </a:r>
            <a:endParaRPr lang="en-US" sz="2400" b="1" dirty="0">
              <a:solidFill>
                <a:srgbClr val="00B0F0"/>
              </a:solidFill>
              <a:latin typeface="Alexandria SemiBold" pitchFamily="2" charset="-78"/>
              <a:cs typeface="Alexandria SemiBold" pitchFamily="2" charset="-78"/>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1277888" y="1701546"/>
            <a:ext cx="10054904" cy="4028026"/>
          </a:xfrm>
          <a:prstGeom prst="rect">
            <a:avLst/>
          </a:prstGeom>
          <a:noFill/>
        </p:spPr>
        <p:txBody>
          <a:bodyPr wrap="square" rtlCol="0">
            <a:spAutoFit/>
          </a:bodyPr>
          <a:lstStyle/>
          <a:p>
            <a:pPr marL="0" marR="0" algn="r" rtl="1">
              <a:lnSpc>
                <a:spcPct val="150000"/>
              </a:lnSpc>
              <a:spcBef>
                <a:spcPts val="0"/>
              </a:spcBef>
              <a:spcAft>
                <a:spcPts val="0"/>
              </a:spcAft>
            </a:pPr>
            <a:r>
              <a:rPr lang="ar-YE" sz="2400" b="0" i="0" dirty="0">
                <a:solidFill>
                  <a:srgbClr val="363D98"/>
                </a:solidFill>
                <a:effectLst/>
                <a:latin typeface="Dubai" panose="020B0503030403030204" pitchFamily="34" charset="-78"/>
                <a:cs typeface="Dubai" panose="020B0503030403030204" pitchFamily="34" charset="-78"/>
              </a:rPr>
              <a:t> </a:t>
            </a:r>
            <a:r>
              <a:rPr lang="ar-JO" sz="2400" b="0" i="0" dirty="0">
                <a:solidFill>
                  <a:srgbClr val="363D98"/>
                </a:solidFill>
                <a:effectLst/>
                <a:latin typeface="Dubai" panose="020B0503030403030204" pitchFamily="34" charset="-78"/>
                <a:cs typeface="Dubai" panose="020B0503030403030204" pitchFamily="34" charset="-78"/>
              </a:rPr>
              <a:t> </a:t>
            </a:r>
            <a:r>
              <a:rPr lang="ar-JO" sz="2800" kern="0" dirty="0">
                <a:solidFill>
                  <a:srgbClr val="000000"/>
                </a:solidFill>
                <a:cs typeface="Calibri" panose="020F0502020204030204" pitchFamily="34" charset="0"/>
              </a:rPr>
              <a:t> </a:t>
            </a:r>
            <a:r>
              <a:rPr lang="ar-SA" dirty="0">
                <a:solidFill>
                  <a:srgbClr val="000000"/>
                </a:solidFill>
                <a:latin typeface="Alexandria" pitchFamily="2" charset="-78"/>
                <a:cs typeface="Alexandria" pitchFamily="2" charset="-78"/>
              </a:rPr>
              <a:t>حظي </a:t>
            </a:r>
            <a:r>
              <a:rPr lang="ar-JO" dirty="0">
                <a:solidFill>
                  <a:srgbClr val="000000"/>
                </a:solidFill>
                <a:latin typeface="Alexandria" pitchFamily="2" charset="-78"/>
                <a:cs typeface="Alexandria" pitchFamily="2" charset="-78"/>
              </a:rPr>
              <a:t>موضوع </a:t>
            </a:r>
            <a:r>
              <a:rPr lang="ar-SA" dirty="0">
                <a:solidFill>
                  <a:srgbClr val="000000"/>
                </a:solidFill>
                <a:latin typeface="Alexandria" pitchFamily="2" charset="-78"/>
                <a:cs typeface="Alexandria" pitchFamily="2" charset="-78"/>
              </a:rPr>
              <a:t>تحليل السياسات في السنوات الأخيرة باهتمام الأكاديميين والممارسيين وحازت على شهرة واسعه في مراكز البحوث و المؤسسات ذات العلاقه ب</a:t>
            </a:r>
            <a:r>
              <a:rPr lang="ar-JO" dirty="0">
                <a:solidFill>
                  <a:srgbClr val="000000"/>
                </a:solidFill>
                <a:latin typeface="Alexandria" pitchFamily="2" charset="-78"/>
                <a:cs typeface="Alexandria" pitchFamily="2" charset="-78"/>
              </a:rPr>
              <a:t>ا</a:t>
            </a:r>
            <a:r>
              <a:rPr lang="ar-SA" dirty="0">
                <a:solidFill>
                  <a:srgbClr val="000000"/>
                </a:solidFill>
                <a:latin typeface="Alexandria" pitchFamily="2" charset="-78"/>
                <a:cs typeface="Alexandria" pitchFamily="2" charset="-78"/>
              </a:rPr>
              <a:t>تخاذ القرارات</a:t>
            </a:r>
            <a:r>
              <a:rPr lang="ar-JO" dirty="0">
                <a:solidFill>
                  <a:srgbClr val="000000"/>
                </a:solidFill>
                <a:latin typeface="Alexandria" pitchFamily="2" charset="-78"/>
                <a:cs typeface="Alexandria" pitchFamily="2" charset="-78"/>
              </a:rPr>
              <a:t>، </a:t>
            </a:r>
            <a:r>
              <a:rPr lang="ar-SA" dirty="0">
                <a:solidFill>
                  <a:srgbClr val="000000"/>
                </a:solidFill>
                <a:latin typeface="Alexandria" pitchFamily="2" charset="-78"/>
                <a:cs typeface="Alexandria" pitchFamily="2" charset="-78"/>
              </a:rPr>
              <a:t>وأضحت عملية تحليل السياسات  تمثل مختلف جوانب الدراسات التحليليه للمشكلات </a:t>
            </a:r>
            <a:r>
              <a:rPr lang="ar-JO" dirty="0">
                <a:solidFill>
                  <a:srgbClr val="000000"/>
                </a:solidFill>
                <a:latin typeface="Alexandria" pitchFamily="2" charset="-78"/>
                <a:cs typeface="Alexandria" pitchFamily="2" charset="-78"/>
              </a:rPr>
              <a:t>التعليمية</a:t>
            </a:r>
            <a:r>
              <a:rPr lang="ar-SA" dirty="0">
                <a:solidFill>
                  <a:srgbClr val="000000"/>
                </a:solidFill>
                <a:latin typeface="Alexandria" pitchFamily="2" charset="-78"/>
                <a:cs typeface="Alexandria" pitchFamily="2" charset="-78"/>
              </a:rPr>
              <a:t> وتقويم البرامج .</a:t>
            </a:r>
            <a:endParaRPr lang="en-US" dirty="0">
              <a:solidFill>
                <a:srgbClr val="000000"/>
              </a:solidFill>
              <a:latin typeface="Alexandria" pitchFamily="2" charset="-78"/>
              <a:cs typeface="Alexandria" pitchFamily="2" charset="-78"/>
            </a:endParaRPr>
          </a:p>
          <a:p>
            <a:pPr marL="0" marR="0" algn="r" rtl="1">
              <a:lnSpc>
                <a:spcPct val="150000"/>
              </a:lnSpc>
              <a:spcBef>
                <a:spcPts val="0"/>
              </a:spcBef>
              <a:spcAft>
                <a:spcPts val="0"/>
              </a:spcAft>
            </a:pPr>
            <a:r>
              <a:rPr lang="ar-SA" dirty="0">
                <a:solidFill>
                  <a:srgbClr val="000000"/>
                </a:solidFill>
                <a:latin typeface="Alexandria" pitchFamily="2" charset="-78"/>
                <a:cs typeface="Alexandria" pitchFamily="2" charset="-78"/>
              </a:rPr>
              <a:t>  وعلى الرغم من التطور في أساليب </a:t>
            </a:r>
            <a:r>
              <a:rPr lang="ar-JO" dirty="0">
                <a:solidFill>
                  <a:srgbClr val="000000"/>
                </a:solidFill>
                <a:latin typeface="Alexandria" pitchFamily="2" charset="-78"/>
                <a:cs typeface="Alexandria" pitchFamily="2" charset="-78"/>
              </a:rPr>
              <a:t>البحث</a:t>
            </a:r>
            <a:r>
              <a:rPr lang="ar-SA" dirty="0">
                <a:solidFill>
                  <a:srgbClr val="000000"/>
                </a:solidFill>
                <a:latin typeface="Alexandria" pitchFamily="2" charset="-78"/>
                <a:cs typeface="Alexandria" pitchFamily="2" charset="-78"/>
              </a:rPr>
              <a:t> إلا أن تحليل السياسات لم يحتل مكانته المؤثرة لدى صناع السياسات بعد.</a:t>
            </a:r>
            <a:endParaRPr lang="en-US" dirty="0">
              <a:solidFill>
                <a:srgbClr val="000000"/>
              </a:solidFill>
              <a:latin typeface="Alexandria" pitchFamily="2" charset="-78"/>
              <a:cs typeface="Alexandria" pitchFamily="2" charset="-78"/>
            </a:endParaRPr>
          </a:p>
          <a:p>
            <a:pPr algn="r">
              <a:lnSpc>
                <a:spcPct val="150000"/>
              </a:lnSpc>
            </a:pPr>
            <a:r>
              <a:rPr lang="ar-SA" dirty="0">
                <a:solidFill>
                  <a:srgbClr val="000000"/>
                </a:solidFill>
                <a:latin typeface="Alexandria" pitchFamily="2" charset="-78"/>
                <a:cs typeface="Alexandria" pitchFamily="2" charset="-78"/>
              </a:rPr>
              <a:t> </a:t>
            </a:r>
            <a:r>
              <a:rPr lang="ar-JO" dirty="0">
                <a:solidFill>
                  <a:srgbClr val="000000"/>
                </a:solidFill>
                <a:latin typeface="Alexandria" pitchFamily="2" charset="-78"/>
                <a:cs typeface="Alexandria" pitchFamily="2" charset="-78"/>
              </a:rPr>
              <a:t>وبدأ الحديث مؤخرًا </a:t>
            </a:r>
            <a:r>
              <a:rPr lang="ar-SA" dirty="0">
                <a:solidFill>
                  <a:srgbClr val="000000"/>
                </a:solidFill>
                <a:latin typeface="Alexandria" pitchFamily="2" charset="-78"/>
                <a:cs typeface="Alexandria" pitchFamily="2" charset="-78"/>
              </a:rPr>
              <a:t>حول التأثير المحدود لعملية تحليل السياسات</a:t>
            </a:r>
            <a:r>
              <a:rPr lang="ar-JO" dirty="0">
                <a:solidFill>
                  <a:srgbClr val="000000"/>
                </a:solidFill>
                <a:latin typeface="Alexandria" pitchFamily="2" charset="-78"/>
                <a:cs typeface="Alexandria" pitchFamily="2" charset="-78"/>
              </a:rPr>
              <a:t> التعليمية ، وحتى </a:t>
            </a:r>
            <a:r>
              <a:rPr lang="ar-SA" dirty="0">
                <a:solidFill>
                  <a:srgbClr val="000000"/>
                </a:solidFill>
                <a:latin typeface="Alexandria" pitchFamily="2" charset="-78"/>
                <a:cs typeface="Alexandria" pitchFamily="2" charset="-78"/>
              </a:rPr>
              <a:t>يكون تحليل السياسات مؤثرا يجب أن لا يكون بمعزل عن التحليل العلمي</a:t>
            </a:r>
            <a:r>
              <a:rPr lang="ar-JO" dirty="0">
                <a:solidFill>
                  <a:srgbClr val="000000"/>
                </a:solidFill>
                <a:latin typeface="Alexandria" pitchFamily="2" charset="-78"/>
                <a:cs typeface="Alexandria" pitchFamily="2" charset="-78"/>
              </a:rPr>
              <a:t>، </a:t>
            </a:r>
            <a:r>
              <a:rPr lang="ar-SA" dirty="0">
                <a:solidFill>
                  <a:srgbClr val="000000"/>
                </a:solidFill>
                <a:latin typeface="Alexandria" pitchFamily="2" charset="-78"/>
                <a:cs typeface="Alexandria" pitchFamily="2" charset="-78"/>
              </a:rPr>
              <a:t>وعلى العاملين في </a:t>
            </a:r>
            <a:r>
              <a:rPr lang="ar-JO" dirty="0">
                <a:solidFill>
                  <a:srgbClr val="000000"/>
                </a:solidFill>
                <a:latin typeface="Alexandria" pitchFamily="2" charset="-78"/>
                <a:cs typeface="Alexandria" pitchFamily="2" charset="-78"/>
              </a:rPr>
              <a:t>هذا</a:t>
            </a:r>
            <a:r>
              <a:rPr lang="ar-SA" dirty="0">
                <a:solidFill>
                  <a:srgbClr val="000000"/>
                </a:solidFill>
                <a:latin typeface="Alexandria" pitchFamily="2" charset="-78"/>
                <a:cs typeface="Alexandria" pitchFamily="2" charset="-78"/>
              </a:rPr>
              <a:t> المجال  أن يفهموا أنهم جزء اساسي من </a:t>
            </a:r>
            <a:r>
              <a:rPr lang="ar-JO" dirty="0">
                <a:solidFill>
                  <a:srgbClr val="000000"/>
                </a:solidFill>
                <a:latin typeface="Alexandria" pitchFamily="2" charset="-78"/>
                <a:cs typeface="Alexandria" pitchFamily="2" charset="-78"/>
              </a:rPr>
              <a:t>عملية تحليل السياسات </a:t>
            </a:r>
            <a:r>
              <a:rPr lang="ar-SA" dirty="0">
                <a:solidFill>
                  <a:srgbClr val="000000"/>
                </a:solidFill>
                <a:latin typeface="Alexandria" pitchFamily="2" charset="-78"/>
                <a:cs typeface="Alexandria" pitchFamily="2" charset="-78"/>
              </a:rPr>
              <a:t>وهذا يتطلب الإعداد الجيد </a:t>
            </a:r>
            <a:r>
              <a:rPr lang="ar-JO" dirty="0">
                <a:solidFill>
                  <a:srgbClr val="000000"/>
                </a:solidFill>
                <a:latin typeface="Alexandria" pitchFamily="2" charset="-78"/>
                <a:cs typeface="Alexandria" pitchFamily="2" charset="-78"/>
              </a:rPr>
              <a:t>لهم سواء أكان إعدادًا تخصصيًا أم إعدادًا علميًا بحثيًا</a:t>
            </a:r>
            <a:r>
              <a:rPr lang="ar-JO" dirty="0">
                <a:solidFill>
                  <a:srgbClr val="000000"/>
                </a:solidFill>
                <a:latin typeface="Simplified Arabic" panose="02020603050405020304" pitchFamily="18" charset="-78"/>
                <a:cs typeface="Simplified Arabic" panose="02020603050405020304" pitchFamily="18" charset="-78"/>
              </a:rPr>
              <a:t>.</a:t>
            </a:r>
            <a:endParaRPr lang="en-US" dirty="0">
              <a:solidFill>
                <a:srgbClr val="000000"/>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3899893D-7FCC-3E58-92E7-6529121343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4409" y="1282323"/>
            <a:ext cx="2138236" cy="646331"/>
          </a:xfrm>
          <a:prstGeom prst="rect">
            <a:avLst/>
          </a:prstGeom>
        </p:spPr>
      </p:pic>
      <p:pic>
        <p:nvPicPr>
          <p:cNvPr id="12" name="Graphic 21">
            <a:extLst>
              <a:ext uri="{FF2B5EF4-FFF2-40B4-BE49-F238E27FC236}">
                <a16:creationId xmlns:a16="http://schemas.microsoft.com/office/drawing/2014/main" id="{BA21B9A5-3515-8662-394B-94659C8398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8498" y="88309"/>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43968">
        <p14:prism isInverted="1"/>
      </p:transition>
    </mc:Choice>
    <mc:Fallback xmlns="">
      <p:transition spd="slow" advTm="143968">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AD823A3-D5D5-55D0-7AE4-CCE56FC72542}"/>
              </a:ext>
            </a:extLst>
          </p:cNvPr>
          <p:cNvSpPr/>
          <p:nvPr/>
        </p:nvSpPr>
        <p:spPr>
          <a:xfrm>
            <a:off x="469996" y="1275541"/>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8996039" y="620641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468696" y="1437702"/>
            <a:ext cx="5527343" cy="400110"/>
          </a:xfrm>
          <a:prstGeom prst="rect">
            <a:avLst/>
          </a:prstGeom>
          <a:noFill/>
        </p:spPr>
        <p:txBody>
          <a:bodyPr wrap="square" rtlCol="0">
            <a:spAutoFit/>
          </a:bodyPr>
          <a:lstStyle/>
          <a:p>
            <a:pPr algn="ctr"/>
            <a:r>
              <a:rPr lang="ar-JO" sz="2000" b="1" dirty="0">
                <a:solidFill>
                  <a:srgbClr val="00B0F0"/>
                </a:solidFill>
                <a:latin typeface="Alexandria SemiBold" pitchFamily="2" charset="-78"/>
                <a:cs typeface="Alexandria SemiBold" pitchFamily="2" charset="-78"/>
              </a:rPr>
              <a:t>مفهوم تحليل السياسات التعليمية</a:t>
            </a:r>
            <a:endParaRPr lang="en-US" sz="2000" b="1" dirty="0">
              <a:solidFill>
                <a:srgbClr val="00B0F0"/>
              </a:solidFill>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094741" y="1903149"/>
            <a:ext cx="10054904" cy="3990131"/>
          </a:xfrm>
          <a:prstGeom prst="rect">
            <a:avLst/>
          </a:prstGeom>
          <a:noFill/>
        </p:spPr>
        <p:txBody>
          <a:bodyPr wrap="square" rtlCol="0">
            <a:spAutoFit/>
          </a:bodyPr>
          <a:lstStyle/>
          <a:p>
            <a:pPr marL="171450" marR="0" indent="-342900" algn="r" rtl="1">
              <a:lnSpc>
                <a:spcPct val="150000"/>
              </a:lnSpc>
              <a:spcBef>
                <a:spcPts val="0"/>
              </a:spcBef>
              <a:spcAft>
                <a:spcPts val="750"/>
              </a:spcAft>
              <a:buFont typeface="Wingdings" panose="05000000000000000000" pitchFamily="2" charset="2"/>
              <a:buChar char="ü"/>
            </a:pPr>
            <a:r>
              <a:rPr lang="ar-YE" dirty="0">
                <a:latin typeface="Alexandria" pitchFamily="2" charset="-78"/>
                <a:cs typeface="Alexandria" pitchFamily="2" charset="-78"/>
              </a:rPr>
              <a:t> </a:t>
            </a:r>
            <a:r>
              <a:rPr lang="ar-JO" dirty="0">
                <a:latin typeface="Alexandria" pitchFamily="2" charset="-78"/>
                <a:cs typeface="Alexandria" pitchFamily="2" charset="-78"/>
              </a:rPr>
              <a:t>يُعرّف مصطلح تحليل السياسات التعليمية:  بأنه </a:t>
            </a:r>
            <a:r>
              <a:rPr lang="ar-SA" dirty="0">
                <a:latin typeface="Alexandria" pitchFamily="2" charset="-78"/>
                <a:cs typeface="Alexandria" pitchFamily="2" charset="-78"/>
              </a:rPr>
              <a:t>التركيز على طبيعة وأسباب وآثار السياسات </a:t>
            </a:r>
            <a:r>
              <a:rPr lang="ar-JO" dirty="0">
                <a:latin typeface="Alexandria" pitchFamily="2" charset="-78"/>
                <a:cs typeface="Alexandria" pitchFamily="2" charset="-78"/>
              </a:rPr>
              <a:t>التعليمية </a:t>
            </a:r>
            <a:r>
              <a:rPr lang="ar-SA" dirty="0">
                <a:latin typeface="Alexandria" pitchFamily="2" charset="-78"/>
                <a:cs typeface="Alexandria" pitchFamily="2" charset="-78"/>
              </a:rPr>
              <a:t>البديلة التي تعالج مشكلات اجتماعية محددة وفعلية</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171450" marR="0" indent="-342900" algn="r" rtl="1">
              <a:lnSpc>
                <a:spcPct val="150000"/>
              </a:lnSpc>
              <a:spcBef>
                <a:spcPts val="0"/>
              </a:spcBef>
              <a:spcAft>
                <a:spcPts val="750"/>
              </a:spcAft>
              <a:buFont typeface="Wingdings" panose="05000000000000000000" pitchFamily="2" charset="2"/>
              <a:buChar char="ü"/>
            </a:pPr>
            <a:r>
              <a:rPr lang="ar-SA" dirty="0">
                <a:latin typeface="Alexandria" pitchFamily="2" charset="-78"/>
                <a:cs typeface="Alexandria" pitchFamily="2" charset="-78"/>
              </a:rPr>
              <a:t>عبارة عن محاولة متعمقة لفهم خيارات السياسات </a:t>
            </a:r>
            <a:r>
              <a:rPr lang="ar-JO" dirty="0">
                <a:latin typeface="Alexandria" pitchFamily="2" charset="-78"/>
                <a:cs typeface="Alexandria" pitchFamily="2" charset="-78"/>
              </a:rPr>
              <a:t>التعليمية</a:t>
            </a:r>
            <a:r>
              <a:rPr lang="ar-SA" dirty="0">
                <a:latin typeface="Alexandria" pitchFamily="2" charset="-78"/>
                <a:cs typeface="Alexandria" pitchFamily="2" charset="-78"/>
              </a:rPr>
              <a:t> والتحكم أو التأثير على عملية اتخاذ القرار، وذلك بتقديم معلومات حقيقية للعاملين الآخرين في المؤسسات المختلفة، ويمكن أن يتوصل محلل السياسات إلى البدائل الخاصة بالقضايا الحرجة والنتائج المتعلقة بكل مشكلة.</a:t>
            </a:r>
            <a:endParaRPr lang="ar-JO" dirty="0">
              <a:latin typeface="Alexandria" pitchFamily="2" charset="-78"/>
              <a:cs typeface="Alexandria" pitchFamily="2" charset="-78"/>
            </a:endParaRPr>
          </a:p>
          <a:p>
            <a:pPr marL="171450" marR="0" indent="-342900" algn="r" rtl="1">
              <a:lnSpc>
                <a:spcPct val="150000"/>
              </a:lnSpc>
              <a:spcBef>
                <a:spcPts val="0"/>
              </a:spcBef>
              <a:spcAft>
                <a:spcPts val="750"/>
              </a:spcAft>
              <a:buFont typeface="Wingdings" panose="05000000000000000000" pitchFamily="2" charset="2"/>
              <a:buChar char="ü"/>
            </a:pPr>
            <a:r>
              <a:rPr lang="ar-YE" dirty="0">
                <a:latin typeface="Alexandria" pitchFamily="2" charset="-78"/>
                <a:cs typeface="Alexandria" pitchFamily="2" charset="-78"/>
              </a:rPr>
              <a:t>الجهد المنظم للبحث والدراسة والتحليل لبدائل السياسات </a:t>
            </a:r>
            <a:r>
              <a:rPr lang="ar-JO" dirty="0">
                <a:latin typeface="Alexandria" pitchFamily="2" charset="-78"/>
                <a:cs typeface="Alexandria" pitchFamily="2" charset="-78"/>
              </a:rPr>
              <a:t>التعليمية</a:t>
            </a:r>
            <a:r>
              <a:rPr lang="ar-YE" dirty="0">
                <a:latin typeface="Alexandria" pitchFamily="2" charset="-78"/>
                <a:cs typeface="Alexandria" pitchFamily="2" charset="-78"/>
              </a:rPr>
              <a:t> بهدف توافر وتكامل المعلومات التي تحدد مواطن القوة والضعف في كل بديل، وذلك من خلال جمع وتفسير دلالات المعلومات, واستخدام أساليب حل المشكلات, ومحاولة استكشاف الآثار المترتبة على اختيار كل بديل من </a:t>
            </a:r>
            <a:r>
              <a:rPr lang="ar-JO" dirty="0">
                <a:latin typeface="Alexandria" pitchFamily="2" charset="-78"/>
                <a:cs typeface="Alexandria" pitchFamily="2" charset="-78"/>
              </a:rPr>
              <a:t>البدائل.</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9247905F-F3E9-6F9D-009B-851034EC0A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462" y="0"/>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231075">
        <p14:prism isInverted="1"/>
      </p:transition>
    </mc:Choice>
    <mc:Fallback xmlns="">
      <p:transition spd="slow" advTm="231075">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2BFA27A-DD65-74E1-9371-454258D7B8A7}"/>
              </a:ext>
            </a:extLst>
          </p:cNvPr>
          <p:cNvSpPr/>
          <p:nvPr/>
        </p:nvSpPr>
        <p:spPr>
          <a:xfrm>
            <a:off x="448374" y="1363188"/>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58055" y="623717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73522" y="1710901"/>
            <a:ext cx="10426460" cy="4180119"/>
          </a:xfrm>
          <a:prstGeom prst="rect">
            <a:avLst/>
          </a:prstGeom>
          <a:noFill/>
        </p:spPr>
        <p:txBody>
          <a:bodyPr wrap="square" rtlCol="0">
            <a:spAutoFit/>
          </a:bodyPr>
          <a:lstStyle/>
          <a:p>
            <a:pPr marL="0" marR="0" algn="r" rtl="1">
              <a:lnSpc>
                <a:spcPct val="107000"/>
              </a:lnSpc>
              <a:spcBef>
                <a:spcPts val="0"/>
              </a:spcBef>
              <a:spcAft>
                <a:spcPts val="0"/>
              </a:spcAft>
            </a:pPr>
            <a:endParaRPr lang="ar-JO" sz="24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r" rtl="1">
              <a:lnSpc>
                <a:spcPct val="150000"/>
              </a:lnSpc>
              <a:spcBef>
                <a:spcPts val="0"/>
              </a:spcBef>
              <a:spcAft>
                <a:spcPts val="0"/>
              </a:spcAft>
            </a:pPr>
            <a:r>
              <a:rPr lang="ar-JO" kern="0" dirty="0">
                <a:solidFill>
                  <a:srgbClr val="222222"/>
                </a:solidFill>
                <a:effectLst/>
                <a:latin typeface="Alexandria" pitchFamily="2" charset="-78"/>
                <a:ea typeface="Times New Roman" panose="02020603050405020304" pitchFamily="18" charset="0"/>
                <a:cs typeface="Alexandria" pitchFamily="2" charset="-78"/>
              </a:rPr>
              <a:t>     </a:t>
            </a:r>
            <a:r>
              <a:rPr lang="ar-SA" kern="0" dirty="0">
                <a:solidFill>
                  <a:srgbClr val="222222"/>
                </a:solidFill>
                <a:effectLst/>
                <a:latin typeface="Alexandria" pitchFamily="2" charset="-78"/>
                <a:ea typeface="Times New Roman" panose="02020603050405020304" pitchFamily="18" charset="0"/>
                <a:cs typeface="Alexandria" pitchFamily="2" charset="-78"/>
              </a:rPr>
              <a:t>يتطلب من </a:t>
            </a:r>
            <a:r>
              <a:rPr lang="ar-JO" kern="0" dirty="0">
                <a:solidFill>
                  <a:srgbClr val="222222"/>
                </a:solidFill>
                <a:effectLst/>
                <a:latin typeface="Alexandria" pitchFamily="2" charset="-78"/>
                <a:ea typeface="Times New Roman" panose="02020603050405020304" pitchFamily="18" charset="0"/>
                <a:cs typeface="Alexandria" pitchFamily="2" charset="-78"/>
              </a:rPr>
              <a:t>عملية </a:t>
            </a:r>
            <a:r>
              <a:rPr lang="ar-SA" kern="0" dirty="0">
                <a:solidFill>
                  <a:srgbClr val="222222"/>
                </a:solidFill>
                <a:effectLst/>
                <a:latin typeface="Alexandria" pitchFamily="2" charset="-78"/>
                <a:ea typeface="Times New Roman" panose="02020603050405020304" pitchFamily="18" charset="0"/>
                <a:cs typeface="Alexandria" pitchFamily="2" charset="-78"/>
              </a:rPr>
              <a:t>تحليل السياسات </a:t>
            </a:r>
            <a:r>
              <a:rPr lang="ar-JO" kern="0" dirty="0">
                <a:solidFill>
                  <a:srgbClr val="222222"/>
                </a:solidFill>
                <a:effectLst/>
                <a:latin typeface="Alexandria" pitchFamily="2" charset="-78"/>
                <a:ea typeface="Times New Roman" panose="02020603050405020304" pitchFamily="18" charset="0"/>
                <a:cs typeface="Alexandria" pitchFamily="2" charset="-78"/>
              </a:rPr>
              <a:t>التعليمية </a:t>
            </a:r>
            <a:r>
              <a:rPr lang="ar-SA" kern="0" dirty="0">
                <a:solidFill>
                  <a:srgbClr val="222222"/>
                </a:solidFill>
                <a:effectLst/>
                <a:latin typeface="Alexandria" pitchFamily="2" charset="-78"/>
                <a:ea typeface="Times New Roman" panose="02020603050405020304" pitchFamily="18" charset="0"/>
                <a:cs typeface="Alexandria" pitchFamily="2" charset="-78"/>
              </a:rPr>
              <a:t>دراسة السياق بما يشمله من القضايا الاجتماعية والثقافية والسكانية والاقتصادية والسياسية التي من المحتمل أن تؤثر في اتخاذ القرارات، وعمليات التنفيذ في قطاع التعليم، حيث يتناول هذا التحليل الجوانب </a:t>
            </a:r>
            <a:r>
              <a:rPr lang="ar-JO" kern="0" dirty="0">
                <a:solidFill>
                  <a:srgbClr val="222222"/>
                </a:solidFill>
                <a:effectLst/>
                <a:latin typeface="Alexandria" pitchFamily="2" charset="-78"/>
                <a:ea typeface="Times New Roman" panose="02020603050405020304" pitchFamily="18" charset="0"/>
                <a:cs typeface="Alexandria" pitchFamily="2" charset="-78"/>
              </a:rPr>
              <a:t>الآتية</a:t>
            </a:r>
            <a:r>
              <a:rPr lang="ar-SA" kern="0" dirty="0">
                <a:solidFill>
                  <a:srgbClr val="222222"/>
                </a:solidFill>
                <a:effectLst/>
                <a:latin typeface="Alexandria" pitchFamily="2" charset="-78"/>
                <a:ea typeface="Times New Roman" panose="02020603050405020304" pitchFamily="18" charset="0"/>
                <a:cs typeface="Alexandria" pitchFamily="2" charset="-78"/>
              </a:rPr>
              <a:t>:</a:t>
            </a:r>
            <a:endParaRPr lang="ar-JO" kern="0" dirty="0">
              <a:solidFill>
                <a:srgbClr val="222222"/>
              </a:solidFill>
              <a:effectLst/>
              <a:latin typeface="Alexandria" pitchFamily="2" charset="-78"/>
              <a:ea typeface="Times New Roman" panose="02020603050405020304" pitchFamily="18" charset="0"/>
              <a:cs typeface="Alexandria" pitchFamily="2" charset="-78"/>
            </a:endParaRPr>
          </a:p>
          <a:p>
            <a:pPr marL="0" marR="0" algn="r" rtl="1">
              <a:lnSpc>
                <a:spcPct val="150000"/>
              </a:lnSpc>
              <a:spcBef>
                <a:spcPts val="0"/>
              </a:spcBef>
              <a:spcAft>
                <a:spcPts val="0"/>
              </a:spcAft>
            </a:pPr>
            <a:endParaRPr lang="en-US" kern="100" dirty="0">
              <a:effectLst/>
              <a:latin typeface="Alexandria" pitchFamily="2" charset="-78"/>
              <a:ea typeface="Times New Roman" panose="02020603050405020304" pitchFamily="18" charset="0"/>
              <a:cs typeface="Alexandria" pitchFamily="2" charset="-78"/>
            </a:endParaRPr>
          </a:p>
          <a:p>
            <a:pPr marL="0" marR="0" indent="-133350" algn="r" rtl="1">
              <a:lnSpc>
                <a:spcPct val="150000"/>
              </a:lnSpc>
              <a:spcBef>
                <a:spcPts val="0"/>
              </a:spcBef>
              <a:spcAft>
                <a:spcPts val="0"/>
              </a:spcAft>
            </a:pPr>
            <a:r>
              <a:rPr lang="ar-SA" kern="0" dirty="0">
                <a:solidFill>
                  <a:srgbClr val="222222"/>
                </a:solidFill>
                <a:effectLst/>
                <a:latin typeface="Alexandria" pitchFamily="2" charset="-78"/>
                <a:ea typeface="Times New Roman" panose="02020603050405020304" pitchFamily="18" charset="0"/>
                <a:cs typeface="Alexandria" pitchFamily="2" charset="-78"/>
              </a:rPr>
              <a:t>1-  خلفية عامة عن الدولة .</a:t>
            </a:r>
            <a:endParaRPr lang="en-US" kern="100" dirty="0">
              <a:effectLst/>
              <a:latin typeface="Alexandria" pitchFamily="2" charset="-78"/>
              <a:ea typeface="Times New Roman" panose="02020603050405020304" pitchFamily="18" charset="0"/>
              <a:cs typeface="Alexandria" pitchFamily="2" charset="-78"/>
            </a:endParaRPr>
          </a:p>
          <a:p>
            <a:pPr marL="0" marR="0" indent="-133350" algn="r" rtl="1">
              <a:lnSpc>
                <a:spcPct val="150000"/>
              </a:lnSpc>
              <a:spcBef>
                <a:spcPts val="0"/>
              </a:spcBef>
              <a:spcAft>
                <a:spcPts val="0"/>
              </a:spcAft>
            </a:pPr>
            <a:r>
              <a:rPr lang="ar-SA" kern="0" dirty="0">
                <a:solidFill>
                  <a:srgbClr val="222222"/>
                </a:solidFill>
                <a:effectLst/>
                <a:latin typeface="Alexandria" pitchFamily="2" charset="-78"/>
                <a:ea typeface="Times New Roman" panose="02020603050405020304" pitchFamily="18" charset="0"/>
                <a:cs typeface="Alexandria" pitchFamily="2" charset="-78"/>
              </a:rPr>
              <a:t>2-  السياق السياسي.</a:t>
            </a:r>
            <a:endParaRPr lang="en-US" kern="100" dirty="0">
              <a:effectLst/>
              <a:latin typeface="Alexandria" pitchFamily="2" charset="-78"/>
              <a:ea typeface="Times New Roman" panose="02020603050405020304" pitchFamily="18" charset="0"/>
              <a:cs typeface="Alexandria" pitchFamily="2" charset="-78"/>
            </a:endParaRPr>
          </a:p>
          <a:p>
            <a:pPr marL="0" marR="0" indent="-133350" algn="r" rtl="1">
              <a:lnSpc>
                <a:spcPct val="150000"/>
              </a:lnSpc>
              <a:spcBef>
                <a:spcPts val="0"/>
              </a:spcBef>
              <a:spcAft>
                <a:spcPts val="0"/>
              </a:spcAft>
            </a:pPr>
            <a:r>
              <a:rPr lang="ar-SA" kern="0" dirty="0">
                <a:solidFill>
                  <a:srgbClr val="222222"/>
                </a:solidFill>
                <a:effectLst/>
                <a:latin typeface="Alexandria" pitchFamily="2" charset="-78"/>
                <a:ea typeface="Times New Roman" panose="02020603050405020304" pitchFamily="18" charset="0"/>
                <a:cs typeface="Alexandria" pitchFamily="2" charset="-78"/>
              </a:rPr>
              <a:t>3-  السياق الاقتصادي.</a:t>
            </a:r>
            <a:endParaRPr lang="en-US" kern="100" dirty="0">
              <a:effectLst/>
              <a:latin typeface="Alexandria" pitchFamily="2" charset="-78"/>
              <a:ea typeface="Times New Roman" panose="02020603050405020304" pitchFamily="18" charset="0"/>
              <a:cs typeface="Alexandria" pitchFamily="2" charset="-78"/>
            </a:endParaRPr>
          </a:p>
          <a:p>
            <a:pPr marL="0" marR="0" indent="-133350" algn="r" rtl="1">
              <a:lnSpc>
                <a:spcPct val="150000"/>
              </a:lnSpc>
              <a:spcBef>
                <a:spcPts val="0"/>
              </a:spcBef>
              <a:spcAft>
                <a:spcPts val="0"/>
              </a:spcAft>
            </a:pPr>
            <a:r>
              <a:rPr lang="ar-SA" kern="0" dirty="0">
                <a:solidFill>
                  <a:srgbClr val="222222"/>
                </a:solidFill>
                <a:effectLst/>
                <a:latin typeface="Alexandria" pitchFamily="2" charset="-78"/>
                <a:ea typeface="Times New Roman" panose="02020603050405020304" pitchFamily="18" charset="0"/>
                <a:cs typeface="Alexandria" pitchFamily="2" charset="-78"/>
              </a:rPr>
              <a:t>4-  قطاع التعليم.</a:t>
            </a:r>
            <a:endParaRPr lang="en-US" kern="100" dirty="0">
              <a:effectLst/>
              <a:latin typeface="Alexandria" pitchFamily="2" charset="-78"/>
              <a:ea typeface="Times New Roman" panose="02020603050405020304" pitchFamily="18" charset="0"/>
              <a:cs typeface="Alexandria" pitchFamily="2" charset="-78"/>
            </a:endParaRPr>
          </a:p>
          <a:p>
            <a:pPr marL="0" marR="0" indent="-133350" algn="r" rtl="1">
              <a:lnSpc>
                <a:spcPct val="150000"/>
              </a:lnSpc>
              <a:spcBef>
                <a:spcPts val="0"/>
              </a:spcBef>
              <a:spcAft>
                <a:spcPts val="0"/>
              </a:spcAft>
            </a:pPr>
            <a:r>
              <a:rPr lang="ar-SA" kern="0" dirty="0">
                <a:solidFill>
                  <a:srgbClr val="222222"/>
                </a:solidFill>
                <a:effectLst/>
                <a:latin typeface="Alexandria" pitchFamily="2" charset="-78"/>
                <a:ea typeface="Times New Roman" panose="02020603050405020304" pitchFamily="18" charset="0"/>
                <a:cs typeface="Alexandria" pitchFamily="2" charset="-78"/>
              </a:rPr>
              <a:t>5-</a:t>
            </a:r>
            <a:r>
              <a:rPr lang="ar-JO" kern="0" dirty="0">
                <a:solidFill>
                  <a:srgbClr val="222222"/>
                </a:solidFill>
                <a:effectLst/>
                <a:latin typeface="Alexandria" pitchFamily="2" charset="-78"/>
                <a:ea typeface="Times New Roman" panose="02020603050405020304" pitchFamily="18" charset="0"/>
                <a:cs typeface="Alexandria" pitchFamily="2" charset="-78"/>
              </a:rPr>
              <a:t> السياق الاجتماعي والثقافي</a:t>
            </a:r>
            <a:r>
              <a:rPr lang="ar-SA" kern="0" dirty="0">
                <a:solidFill>
                  <a:srgbClr val="222222"/>
                </a:solidFill>
                <a:effectLst/>
                <a:latin typeface="Alexandria" pitchFamily="2" charset="-78"/>
                <a:ea typeface="Times New Roman" panose="02020603050405020304" pitchFamily="18" charset="0"/>
                <a:cs typeface="Alexandria" pitchFamily="2" charset="-78"/>
              </a:rPr>
              <a:t>.</a:t>
            </a:r>
            <a:endParaRPr lang="en-US" kern="100" dirty="0">
              <a:effectLst/>
              <a:latin typeface="Alexandria" pitchFamily="2" charset="-78"/>
              <a:ea typeface="Times New Roman" panose="02020603050405020304" pitchFamily="18" charset="0"/>
              <a:cs typeface="Alexandria" pitchFamily="2" charset="-78"/>
            </a:endParaRPr>
          </a:p>
        </p:txBody>
      </p:sp>
      <p:pic>
        <p:nvPicPr>
          <p:cNvPr id="4" name="Picture 3">
            <a:extLst>
              <a:ext uri="{FF2B5EF4-FFF2-40B4-BE49-F238E27FC236}">
                <a16:creationId xmlns:a16="http://schemas.microsoft.com/office/drawing/2014/main" id="{8BD10641-5775-7EF0-9D4D-5FD53569AA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2460" y="3408837"/>
            <a:ext cx="2190750" cy="2085975"/>
          </a:xfrm>
          <a:prstGeom prst="rect">
            <a:avLst/>
          </a:prstGeom>
        </p:spPr>
      </p:pic>
      <p:pic>
        <p:nvPicPr>
          <p:cNvPr id="10" name="Graphic 21">
            <a:extLst>
              <a:ext uri="{FF2B5EF4-FFF2-40B4-BE49-F238E27FC236}">
                <a16:creationId xmlns:a16="http://schemas.microsoft.com/office/drawing/2014/main" id="{8FF40C54-D689-522D-AF90-A03AF67814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50804" y="199621"/>
            <a:ext cx="2591822" cy="121020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55487">
        <p14:prism isInverted="1"/>
      </p:transition>
    </mc:Choice>
    <mc:Fallback xmlns="">
      <p:transition spd="slow" advTm="155487">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565FD1A-0E13-C94C-7363-621686E2018F}"/>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341338" y="618386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565329" y="1587767"/>
            <a:ext cx="9494211" cy="4021037"/>
          </a:xfrm>
          <a:prstGeom prst="rect">
            <a:avLst/>
          </a:prstGeom>
          <a:noFill/>
        </p:spPr>
        <p:txBody>
          <a:bodyPr wrap="square" rtlCol="0">
            <a:spAutoFit/>
          </a:bodyPr>
          <a:lstStyle/>
          <a:p>
            <a:pPr algn="r" rtl="1"/>
            <a:endParaRPr lang="ar-JO" sz="1200" dirty="0">
              <a:latin typeface="Simplified Arabic" panose="02020603050405020304" pitchFamily="18" charset="-78"/>
              <a:cs typeface="Simplified Arabic" panose="02020603050405020304" pitchFamily="18" charset="-78"/>
            </a:endParaRPr>
          </a:p>
          <a:p>
            <a:pPr algn="ctr" rtl="1">
              <a:lnSpc>
                <a:spcPct val="150000"/>
              </a:lnSpc>
            </a:pPr>
            <a:r>
              <a:rPr lang="ar-JO" sz="2000" b="1" dirty="0">
                <a:solidFill>
                  <a:srgbClr val="0070C0"/>
                </a:solidFill>
                <a:latin typeface="Alexandria SemiBold" pitchFamily="2" charset="-78"/>
                <a:cs typeface="Alexandria SemiBold" pitchFamily="2" charset="-78"/>
              </a:rPr>
              <a:t>أهمية تحليل السياسات التعليمية</a:t>
            </a:r>
          </a:p>
          <a:p>
            <a:pPr marL="457200" marR="0" indent="-457200" algn="just" rtl="1">
              <a:lnSpc>
                <a:spcPct val="150000"/>
              </a:lnSpc>
              <a:spcBef>
                <a:spcPts val="0"/>
              </a:spcBef>
              <a:spcAft>
                <a:spcPts val="0"/>
              </a:spcAft>
              <a:buFont typeface="+mj-lt"/>
              <a:buAutoNum type="arabicPeriod"/>
            </a:pPr>
            <a:r>
              <a:rPr lang="ar-JO" sz="1600" kern="0" dirty="0">
                <a:solidFill>
                  <a:srgbClr val="222222"/>
                </a:solidFill>
                <a:effectLst/>
                <a:latin typeface="Alexandria" pitchFamily="2" charset="-78"/>
                <a:ea typeface="Times New Roman" panose="02020603050405020304" pitchFamily="18" charset="0"/>
                <a:cs typeface="Alexandria" pitchFamily="2" charset="-78"/>
              </a:rPr>
              <a:t>التعامل </a:t>
            </a:r>
            <a:r>
              <a:rPr lang="ar-SA" sz="1600" kern="0" dirty="0">
                <a:solidFill>
                  <a:srgbClr val="222222"/>
                </a:solidFill>
                <a:effectLst/>
                <a:latin typeface="Alexandria" pitchFamily="2" charset="-78"/>
                <a:ea typeface="Times New Roman" panose="02020603050405020304" pitchFamily="18" charset="0"/>
                <a:cs typeface="Alexandria" pitchFamily="2" charset="-78"/>
              </a:rPr>
              <a:t>مع المشكلات الصعبة والغامضة التي قد تهدد أو تفيد </a:t>
            </a:r>
            <a:r>
              <a:rPr lang="ar-JO" sz="1600" kern="0" dirty="0">
                <a:solidFill>
                  <a:srgbClr val="222222"/>
                </a:solidFill>
                <a:effectLst/>
                <a:latin typeface="Alexandria" pitchFamily="2" charset="-78"/>
                <a:ea typeface="Times New Roman" panose="02020603050405020304" pitchFamily="18" charset="0"/>
                <a:cs typeface="Alexandria" pitchFamily="2" charset="-78"/>
              </a:rPr>
              <a:t>العملية التعليميةوتحقيق أهدافها.</a:t>
            </a:r>
            <a:endParaRPr lang="en-US" sz="1600" kern="100" dirty="0">
              <a:effectLst/>
              <a:latin typeface="Alexandria" pitchFamily="2" charset="-78"/>
              <a:ea typeface="Times New Roman" panose="02020603050405020304" pitchFamily="18" charset="0"/>
              <a:cs typeface="Alexandria" pitchFamily="2" charset="-78"/>
            </a:endParaRPr>
          </a:p>
          <a:p>
            <a:pPr marL="323850" marR="0" indent="-457200" algn="just" rtl="1">
              <a:lnSpc>
                <a:spcPct val="150000"/>
              </a:lnSpc>
              <a:spcBef>
                <a:spcPts val="0"/>
              </a:spcBef>
              <a:spcAft>
                <a:spcPts val="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فهم مستوى ونوعية الفوائد التي تحصل عليها المؤسسات الحكومية من جراء تبني </a:t>
            </a:r>
            <a:r>
              <a:rPr lang="ar-JO" sz="1600" kern="0" dirty="0">
                <a:solidFill>
                  <a:srgbClr val="222222"/>
                </a:solidFill>
                <a:effectLst/>
                <a:latin typeface="Alexandria" pitchFamily="2" charset="-78"/>
                <a:ea typeface="Times New Roman" panose="02020603050405020304" pitchFamily="18" charset="0"/>
                <a:cs typeface="Alexandria" pitchFamily="2" charset="-78"/>
              </a:rPr>
              <a:t>ال</a:t>
            </a:r>
            <a:r>
              <a:rPr lang="ar-SA" sz="1600" kern="0" dirty="0">
                <a:solidFill>
                  <a:srgbClr val="222222"/>
                </a:solidFill>
                <a:effectLst/>
                <a:latin typeface="Alexandria" pitchFamily="2" charset="-78"/>
                <a:ea typeface="Times New Roman" panose="02020603050405020304" pitchFamily="18" charset="0"/>
                <a:cs typeface="Alexandria" pitchFamily="2" charset="-78"/>
              </a:rPr>
              <a:t>سياسات</a:t>
            </a:r>
            <a:r>
              <a:rPr lang="ar-JO" sz="1600" kern="0" dirty="0">
                <a:solidFill>
                  <a:srgbClr val="222222"/>
                </a:solidFill>
                <a:effectLst/>
                <a:latin typeface="Alexandria" pitchFamily="2" charset="-78"/>
                <a:ea typeface="Times New Roman" panose="02020603050405020304" pitchFamily="18" charset="0"/>
                <a:cs typeface="Alexandria" pitchFamily="2" charset="-78"/>
              </a:rPr>
              <a:t> الجديدة أو تطوير أو حذف بعض السياسات</a:t>
            </a:r>
            <a:r>
              <a:rPr lang="ar-SA" sz="1600" kern="0" dirty="0">
                <a:solidFill>
                  <a:srgbClr val="222222"/>
                </a:solidFill>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Times New Roman" panose="02020603050405020304" pitchFamily="18" charset="0"/>
              <a:cs typeface="Alexandria" pitchFamily="2" charset="-78"/>
            </a:endParaRPr>
          </a:p>
          <a:p>
            <a:pPr marL="323850" marR="0" indent="-457200" algn="just" rtl="1">
              <a:lnSpc>
                <a:spcPct val="150000"/>
              </a:lnSpc>
              <a:spcBef>
                <a:spcPts val="0"/>
              </a:spcBef>
              <a:spcAft>
                <a:spcPts val="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تعتبر عملية تحليل السياسات أداة، أو وسيلة لتحديد كيفية تطبيق الأهداف الديمقراطية </a:t>
            </a:r>
            <a:r>
              <a:rPr lang="ar-JO" sz="1600" kern="0" dirty="0">
                <a:solidFill>
                  <a:srgbClr val="222222"/>
                </a:solidFill>
                <a:effectLst/>
                <a:latin typeface="Alexandria" pitchFamily="2" charset="-78"/>
                <a:ea typeface="Times New Roman" panose="02020603050405020304" pitchFamily="18" charset="0"/>
                <a:cs typeface="Alexandria" pitchFamily="2" charset="-78"/>
              </a:rPr>
              <a:t>والمفاهيم الحديثة </a:t>
            </a:r>
            <a:r>
              <a:rPr lang="ar-SA" sz="1600" kern="0" dirty="0">
                <a:solidFill>
                  <a:srgbClr val="222222"/>
                </a:solidFill>
                <a:effectLst/>
                <a:latin typeface="Alexandria" pitchFamily="2" charset="-78"/>
                <a:ea typeface="Times New Roman" panose="02020603050405020304" pitchFamily="18" charset="0"/>
                <a:cs typeface="Alexandria" pitchFamily="2" charset="-78"/>
              </a:rPr>
              <a:t>تطبيقاً جيداً في المجتمعات. </a:t>
            </a:r>
            <a:endParaRPr lang="en-US" sz="1600" kern="100" dirty="0">
              <a:effectLst/>
              <a:latin typeface="Alexandria" pitchFamily="2" charset="-78"/>
              <a:ea typeface="Times New Roman" panose="02020603050405020304" pitchFamily="18" charset="0"/>
              <a:cs typeface="Alexandria" pitchFamily="2" charset="-78"/>
            </a:endParaRPr>
          </a:p>
          <a:p>
            <a:pPr marL="323850" marR="0" indent="-457200" algn="just" rtl="1">
              <a:lnSpc>
                <a:spcPct val="150000"/>
              </a:lnSpc>
              <a:spcBef>
                <a:spcPts val="0"/>
              </a:spcBef>
              <a:spcAft>
                <a:spcPts val="0"/>
              </a:spcAft>
              <a:buFont typeface="+mj-lt"/>
              <a:buAutoNum type="arabicPeriod"/>
            </a:pPr>
            <a:r>
              <a:rPr lang="ar-JO" sz="1600" kern="0" dirty="0">
                <a:solidFill>
                  <a:srgbClr val="222222"/>
                </a:solidFill>
                <a:latin typeface="Alexandria" pitchFamily="2" charset="-78"/>
                <a:ea typeface="Times New Roman" panose="02020603050405020304" pitchFamily="18" charset="0"/>
                <a:cs typeface="Alexandria" pitchFamily="2" charset="-78"/>
              </a:rPr>
              <a:t>دورها الهام </a:t>
            </a:r>
            <a:r>
              <a:rPr lang="ar-SA" sz="1600" kern="0" dirty="0">
                <a:solidFill>
                  <a:srgbClr val="222222"/>
                </a:solidFill>
                <a:effectLst/>
                <a:latin typeface="Alexandria" pitchFamily="2" charset="-78"/>
                <a:ea typeface="Times New Roman" panose="02020603050405020304" pitchFamily="18" charset="0"/>
                <a:cs typeface="Alexandria" pitchFamily="2" charset="-78"/>
              </a:rPr>
              <a:t>في مناقشة وتحليل القضايا السياسية </a:t>
            </a:r>
            <a:r>
              <a:rPr lang="ar-JO" sz="1600" kern="0" dirty="0">
                <a:solidFill>
                  <a:srgbClr val="222222"/>
                </a:solidFill>
                <a:effectLst/>
                <a:latin typeface="Alexandria" pitchFamily="2" charset="-78"/>
                <a:ea typeface="Times New Roman" panose="02020603050405020304" pitchFamily="18" charset="0"/>
                <a:cs typeface="Alexandria" pitchFamily="2" charset="-78"/>
              </a:rPr>
              <a:t>والاقتصادية والثقافية </a:t>
            </a:r>
            <a:r>
              <a:rPr lang="ar-SA" sz="1600" kern="0" dirty="0">
                <a:solidFill>
                  <a:srgbClr val="222222"/>
                </a:solidFill>
                <a:effectLst/>
                <a:latin typeface="Alexandria" pitchFamily="2" charset="-78"/>
                <a:ea typeface="Times New Roman" panose="02020603050405020304" pitchFamily="18" charset="0"/>
                <a:cs typeface="Alexandria" pitchFamily="2" charset="-78"/>
              </a:rPr>
              <a:t>التي تتبناها المؤسسات </a:t>
            </a:r>
            <a:r>
              <a:rPr lang="ar-JO" sz="1600" kern="0" dirty="0">
                <a:solidFill>
                  <a:srgbClr val="222222"/>
                </a:solidFill>
                <a:effectLst/>
                <a:latin typeface="Alexandria" pitchFamily="2" charset="-78"/>
                <a:ea typeface="Times New Roman" panose="02020603050405020304" pitchFamily="18" charset="0"/>
                <a:cs typeface="Alexandria" pitchFamily="2" charset="-78"/>
              </a:rPr>
              <a:t>التعليمية</a:t>
            </a:r>
            <a:r>
              <a:rPr lang="ar-SA" sz="1600" kern="0" dirty="0">
                <a:solidFill>
                  <a:srgbClr val="222222"/>
                </a:solidFill>
                <a:effectLst/>
                <a:latin typeface="Alexandria" pitchFamily="2" charset="-78"/>
                <a:ea typeface="Times New Roman" panose="02020603050405020304" pitchFamily="18" charset="0"/>
                <a:cs typeface="Alexandria" pitchFamily="2" charset="-78"/>
              </a:rPr>
              <a:t>.</a:t>
            </a:r>
            <a:endParaRPr lang="en-US" sz="1600" kern="100" dirty="0">
              <a:effectLst/>
              <a:latin typeface="Alexandria" pitchFamily="2" charset="-78"/>
              <a:ea typeface="Times New Roman" panose="02020603050405020304" pitchFamily="18" charset="0"/>
              <a:cs typeface="Alexandria" pitchFamily="2" charset="-78"/>
            </a:endParaRPr>
          </a:p>
          <a:p>
            <a:pPr marL="457200" indent="-457200" algn="just" rtl="1">
              <a:lnSpc>
                <a:spcPct val="150000"/>
              </a:lnSpc>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أهمية تحليل السياسات </a:t>
            </a:r>
            <a:r>
              <a:rPr lang="ar-JO" sz="1600" kern="0" dirty="0">
                <a:solidFill>
                  <a:srgbClr val="222222"/>
                </a:solidFill>
                <a:effectLst/>
                <a:latin typeface="Alexandria" pitchFamily="2" charset="-78"/>
                <a:ea typeface="Times New Roman" panose="02020603050405020304" pitchFamily="18" charset="0"/>
                <a:cs typeface="Alexandria" pitchFamily="2" charset="-78"/>
              </a:rPr>
              <a:t>تظهر</a:t>
            </a:r>
            <a:r>
              <a:rPr lang="ar-SA" sz="1600" kern="0" dirty="0">
                <a:solidFill>
                  <a:srgbClr val="222222"/>
                </a:solidFill>
                <a:effectLst/>
                <a:latin typeface="Alexandria" pitchFamily="2" charset="-78"/>
                <a:ea typeface="Times New Roman" panose="02020603050405020304" pitchFamily="18" charset="0"/>
                <a:cs typeface="Alexandria" pitchFamily="2" charset="-78"/>
              </a:rPr>
              <a:t>في </a:t>
            </a:r>
            <a:r>
              <a:rPr lang="ar-JO" sz="1600" kern="0" dirty="0">
                <a:solidFill>
                  <a:srgbClr val="222222"/>
                </a:solidFill>
                <a:effectLst/>
                <a:latin typeface="Alexandria" pitchFamily="2" charset="-78"/>
                <a:ea typeface="Times New Roman" panose="02020603050405020304" pitchFamily="18" charset="0"/>
                <a:cs typeface="Alexandria" pitchFamily="2" charset="-78"/>
              </a:rPr>
              <a:t>نت</a:t>
            </a:r>
            <a:r>
              <a:rPr lang="ar-SA" sz="1600" kern="0" dirty="0">
                <a:solidFill>
                  <a:srgbClr val="222222"/>
                </a:solidFill>
                <a:effectLst/>
                <a:latin typeface="Alexandria" pitchFamily="2" charset="-78"/>
                <a:ea typeface="Times New Roman" panose="02020603050405020304" pitchFamily="18" charset="0"/>
                <a:cs typeface="Alexandria" pitchFamily="2" charset="-78"/>
              </a:rPr>
              <a:t>ا</a:t>
            </a:r>
            <a:r>
              <a:rPr lang="ar-JO" sz="1600" kern="0" dirty="0">
                <a:solidFill>
                  <a:srgbClr val="222222"/>
                </a:solidFill>
                <a:effectLst/>
                <a:latin typeface="Alexandria" pitchFamily="2" charset="-78"/>
                <a:ea typeface="Times New Roman" panose="02020603050405020304" pitchFamily="18" charset="0"/>
                <a:cs typeface="Alexandria" pitchFamily="2" charset="-78"/>
              </a:rPr>
              <a:t>ئ</a:t>
            </a:r>
            <a:r>
              <a:rPr lang="ar-SA" sz="1600" kern="0" dirty="0">
                <a:solidFill>
                  <a:srgbClr val="222222"/>
                </a:solidFill>
                <a:effectLst/>
                <a:latin typeface="Alexandria" pitchFamily="2" charset="-78"/>
                <a:ea typeface="Times New Roman" panose="02020603050405020304" pitchFamily="18" charset="0"/>
                <a:cs typeface="Alexandria" pitchFamily="2" charset="-78"/>
              </a:rPr>
              <a:t>ج تحليل السياسات </a:t>
            </a:r>
            <a:r>
              <a:rPr lang="ar-JO" sz="1600" kern="0" dirty="0">
                <a:solidFill>
                  <a:srgbClr val="222222"/>
                </a:solidFill>
                <a:effectLst/>
                <a:latin typeface="Alexandria" pitchFamily="2" charset="-78"/>
                <a:ea typeface="Times New Roman" panose="02020603050405020304" pitchFamily="18" charset="0"/>
                <a:cs typeface="Alexandria" pitchFamily="2" charset="-78"/>
              </a:rPr>
              <a:t>والذي </a:t>
            </a:r>
            <a:r>
              <a:rPr lang="ar-SA" sz="1600" kern="0" dirty="0">
                <a:solidFill>
                  <a:srgbClr val="222222"/>
                </a:solidFill>
                <a:effectLst/>
                <a:latin typeface="Alexandria" pitchFamily="2" charset="-78"/>
                <a:ea typeface="Times New Roman" panose="02020603050405020304" pitchFamily="18" charset="0"/>
                <a:cs typeface="Alexandria" pitchFamily="2" charset="-78"/>
              </a:rPr>
              <a:t>يتمثل في تقديم النصيحة لصانع السياسات في شكل بيان يربط بين عمل مقترح ونتيجته المحتملة</a:t>
            </a:r>
            <a:r>
              <a:rPr lang="ar-JO" sz="1600" kern="0" dirty="0">
                <a:solidFill>
                  <a:srgbClr val="222222"/>
                </a:solidFill>
                <a:effectLst/>
                <a:latin typeface="Alexandria" pitchFamily="2" charset="-78"/>
                <a:ea typeface="Times New Roman" panose="02020603050405020304" pitchFamily="18" charset="0"/>
                <a:cs typeface="Alexandria" pitchFamily="2" charset="-78"/>
              </a:rPr>
              <a:t>.</a:t>
            </a:r>
            <a:r>
              <a:rPr lang="ar-SA" sz="1600" kern="0" dirty="0">
                <a:solidFill>
                  <a:srgbClr val="222222"/>
                </a:solidFill>
                <a:effectLst/>
                <a:latin typeface="Alexandria" pitchFamily="2" charset="-78"/>
                <a:ea typeface="Times New Roman" panose="02020603050405020304" pitchFamily="18" charset="0"/>
                <a:cs typeface="Alexandria" pitchFamily="2" charset="-78"/>
              </a:rPr>
              <a:t> </a:t>
            </a:r>
            <a:endParaRPr lang="ar-JO" sz="2400" b="1" dirty="0">
              <a:solidFill>
                <a:srgbClr val="0070C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1054D70-9BD5-523D-3D95-27A24F358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9418" y="232305"/>
            <a:ext cx="2591822" cy="121020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203356">
        <p14:prism isInverted="1"/>
      </p:transition>
    </mc:Choice>
    <mc:Fallback xmlns="">
      <p:transition spd="slow" advTm="203356">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DDCE5E4-9CBF-C8EB-8A9D-1B5E7CCDE845}"/>
              </a:ext>
            </a:extLst>
          </p:cNvPr>
          <p:cNvSpPr/>
          <p:nvPr/>
        </p:nvSpPr>
        <p:spPr>
          <a:xfrm>
            <a:off x="653143" y="123594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08353" y="610666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704814" y="1627322"/>
            <a:ext cx="9535424" cy="4046429"/>
          </a:xfrm>
          <a:prstGeom prst="rect">
            <a:avLst/>
          </a:prstGeom>
          <a:noFill/>
        </p:spPr>
        <p:txBody>
          <a:bodyPr wrap="square" rtlCol="0">
            <a:spAutoFit/>
          </a:bodyPr>
          <a:lstStyle/>
          <a:p>
            <a:pPr algn="ctr" rtl="1"/>
            <a:r>
              <a:rPr lang="ar-JO" sz="2000" b="1" dirty="0">
                <a:solidFill>
                  <a:srgbClr val="00B0F0"/>
                </a:solidFill>
                <a:latin typeface="Alexandria SemiBold" pitchFamily="2" charset="-78"/>
                <a:cs typeface="Alexandria SemiBold" pitchFamily="2" charset="-78"/>
              </a:rPr>
              <a:t>مستويات تحليل السياسات التعليمية</a:t>
            </a:r>
          </a:p>
          <a:p>
            <a:pPr algn="ctr" rtl="1">
              <a:lnSpc>
                <a:spcPct val="150000"/>
              </a:lnSpc>
            </a:pPr>
            <a:endParaRPr lang="ar-JO" dirty="0">
              <a:solidFill>
                <a:srgbClr val="00B0F0"/>
              </a:solidFill>
              <a:latin typeface="Simplified Arabic" panose="02020603050405020304" pitchFamily="18" charset="-78"/>
              <a:cs typeface="Simplified Arabic" panose="02020603050405020304" pitchFamily="18" charset="-78"/>
            </a:endParaRPr>
          </a:p>
          <a:p>
            <a:pPr marL="0" marR="0" algn="r" rtl="1">
              <a:lnSpc>
                <a:spcPct val="150000"/>
              </a:lnSpc>
              <a:spcBef>
                <a:spcPts val="0"/>
              </a:spcBef>
              <a:spcAft>
                <a:spcPts val="0"/>
              </a:spcAft>
            </a:pPr>
            <a:r>
              <a:rPr lang="ar-SA" kern="0" dirty="0">
                <a:solidFill>
                  <a:srgbClr val="222222"/>
                </a:solidFill>
                <a:effectLst/>
                <a:latin typeface="Alexandria" pitchFamily="2" charset="-78"/>
                <a:ea typeface="Times New Roman" panose="02020603050405020304" pitchFamily="18" charset="0"/>
                <a:cs typeface="Alexandria" pitchFamily="2" charset="-78"/>
              </a:rPr>
              <a:t>تشير </a:t>
            </a:r>
            <a:r>
              <a:rPr lang="ar-JO" kern="0" dirty="0">
                <a:solidFill>
                  <a:srgbClr val="222222"/>
                </a:solidFill>
                <a:effectLst/>
                <a:latin typeface="Alexandria" pitchFamily="2" charset="-78"/>
                <a:ea typeface="Times New Roman" panose="02020603050405020304" pitchFamily="18" charset="0"/>
                <a:cs typeface="Alexandria" pitchFamily="2" charset="-78"/>
              </a:rPr>
              <a:t>المراجع المتخصصة </a:t>
            </a:r>
            <a:r>
              <a:rPr lang="ar-SA" kern="0" dirty="0">
                <a:solidFill>
                  <a:srgbClr val="222222"/>
                </a:solidFill>
                <a:effectLst/>
                <a:latin typeface="Alexandria" pitchFamily="2" charset="-78"/>
                <a:ea typeface="Times New Roman" panose="02020603050405020304" pitchFamily="18" charset="0"/>
                <a:cs typeface="Alexandria" pitchFamily="2" charset="-78"/>
              </a:rPr>
              <a:t>إلى ثلاث مستويات رئيسية مختلفة تتمثل في :بناء، وتنفيذ، وتقويم السياسات</a:t>
            </a:r>
            <a:r>
              <a:rPr lang="ar-SA"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a:t>
            </a:r>
            <a:endParaRPr lang="en-US" kern="100" dirty="0">
              <a:effectLst/>
              <a:latin typeface="Calibri" panose="020F0502020204030204" pitchFamily="34" charset="0"/>
              <a:ea typeface="Times New Roman" panose="02020603050405020304" pitchFamily="18" charset="0"/>
              <a:cs typeface="Arial" panose="020B0604020202020204" pitchFamily="34" charset="0"/>
            </a:endParaRPr>
          </a:p>
          <a:p>
            <a:pPr marL="0" marR="0" indent="-171450" algn="r" rtl="1">
              <a:lnSpc>
                <a:spcPct val="150000"/>
              </a:lnSpc>
              <a:spcBef>
                <a:spcPts val="0"/>
              </a:spcBef>
              <a:spcAft>
                <a:spcPts val="750"/>
              </a:spcAft>
            </a:pPr>
            <a:r>
              <a:rPr lang="ar-SA" u="sng" kern="0" dirty="0">
                <a:solidFill>
                  <a:srgbClr val="222222"/>
                </a:solidFill>
                <a:effectLst/>
                <a:latin typeface="Alexandria SemiBold" pitchFamily="2" charset="-78"/>
                <a:ea typeface="Times New Roman" panose="02020603050405020304" pitchFamily="18" charset="0"/>
                <a:cs typeface="Alexandria SemiBold" pitchFamily="2" charset="-78"/>
              </a:rPr>
              <a:t>1- </a:t>
            </a:r>
            <a:r>
              <a:rPr lang="ar-SA" b="1" u="sng" kern="0" dirty="0">
                <a:solidFill>
                  <a:srgbClr val="222222"/>
                </a:solidFill>
                <a:effectLst/>
                <a:latin typeface="Alexandria SemiBold" pitchFamily="2" charset="-78"/>
                <a:ea typeface="Times New Roman" panose="02020603050405020304" pitchFamily="18" charset="0"/>
                <a:cs typeface="Alexandria SemiBold" pitchFamily="2" charset="-78"/>
              </a:rPr>
              <a:t>مستوى تشكيل، أو صنع السياسات</a:t>
            </a:r>
            <a:r>
              <a:rPr lang="ar-JO" b="1" u="sng" kern="0" dirty="0">
                <a:solidFill>
                  <a:srgbClr val="222222"/>
                </a:solidFill>
                <a:effectLst/>
                <a:latin typeface="Alexandria SemiBold" pitchFamily="2" charset="-78"/>
                <a:ea typeface="Times New Roman" panose="02020603050405020304" pitchFamily="18" charset="0"/>
                <a:cs typeface="Alexandria SemiBold" pitchFamily="2" charset="-78"/>
              </a:rPr>
              <a:t>.</a:t>
            </a:r>
            <a:endParaRPr lang="en-US" u="sng" kern="100" dirty="0">
              <a:effectLst/>
              <a:latin typeface="Alexandria SemiBold" pitchFamily="2" charset="-78"/>
              <a:ea typeface="Times New Roman" panose="02020603050405020304" pitchFamily="18" charset="0"/>
              <a:cs typeface="Alexandria SemiBold" pitchFamily="2" charset="-78"/>
            </a:endParaRPr>
          </a:p>
          <a:p>
            <a:pPr marL="0" marR="0" indent="-171450" algn="r" rtl="1">
              <a:lnSpc>
                <a:spcPct val="150000"/>
              </a:lnSpc>
              <a:spcBef>
                <a:spcPts val="0"/>
              </a:spcBef>
              <a:spcAft>
                <a:spcPts val="0"/>
              </a:spcAft>
            </a:pPr>
            <a:r>
              <a:rPr lang="ar-SA"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a:t>
            </a:r>
            <a:r>
              <a:rPr lang="ar-SA" kern="0" dirty="0">
                <a:solidFill>
                  <a:srgbClr val="222222"/>
                </a:solidFill>
                <a:effectLst/>
                <a:latin typeface="Alexandria" pitchFamily="2" charset="-78"/>
                <a:ea typeface="Times New Roman" panose="02020603050405020304" pitchFamily="18" charset="0"/>
                <a:cs typeface="Alexandria" pitchFamily="2" charset="-78"/>
              </a:rPr>
              <a:t>وهو يمثل أهم مراحل تحليل السياسات كمدخل لصانع السياسة، أو متخذ القرار، حيث يقدم محللو السياسات الفنيين النصيحة لصانع السياسة، أو القرار بأسلوب عقلاني في إطار خطوات لحل مشكلة ما</a:t>
            </a:r>
            <a:r>
              <a:rPr lang="ar-JO" kern="0" dirty="0">
                <a:solidFill>
                  <a:srgbClr val="222222"/>
                </a:solidFill>
                <a:effectLst/>
                <a:latin typeface="Alexandria" pitchFamily="2" charset="-78"/>
                <a:ea typeface="Times New Roman" panose="02020603050405020304" pitchFamily="18" charset="0"/>
                <a:cs typeface="Alexandria" pitchFamily="2" charset="-78"/>
              </a:rPr>
              <a:t>.</a:t>
            </a:r>
            <a:endParaRPr lang="en-US" kern="100" dirty="0">
              <a:effectLst/>
              <a:latin typeface="Alexandria" pitchFamily="2" charset="-78"/>
              <a:ea typeface="Times New Roman" panose="02020603050405020304" pitchFamily="18" charset="0"/>
              <a:cs typeface="Alexandria" pitchFamily="2" charset="-78"/>
            </a:endParaRPr>
          </a:p>
          <a:p>
            <a:pPr algn="just" rtl="1">
              <a:lnSpc>
                <a:spcPct val="200000"/>
              </a:lnSpc>
            </a:pPr>
            <a:endParaRPr lang="en-US" sz="2400" dirty="0"/>
          </a:p>
        </p:txBody>
      </p:sp>
      <p:pic>
        <p:nvPicPr>
          <p:cNvPr id="4" name="Picture 3">
            <a:extLst>
              <a:ext uri="{FF2B5EF4-FFF2-40B4-BE49-F238E27FC236}">
                <a16:creationId xmlns:a16="http://schemas.microsoft.com/office/drawing/2014/main" id="{E369A9B3-D726-8EC2-9860-B770F7F3D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1805" y="1450253"/>
            <a:ext cx="1552704" cy="655950"/>
          </a:xfrm>
          <a:prstGeom prst="rect">
            <a:avLst/>
          </a:prstGeom>
        </p:spPr>
      </p:pic>
      <p:pic>
        <p:nvPicPr>
          <p:cNvPr id="10" name="Graphic 21">
            <a:extLst>
              <a:ext uri="{FF2B5EF4-FFF2-40B4-BE49-F238E27FC236}">
                <a16:creationId xmlns:a16="http://schemas.microsoft.com/office/drawing/2014/main" id="{B3AFFBA2-FB07-F865-56FA-F486ED1968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8903" y="240049"/>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97563">
        <p14:prism isInverted="1"/>
      </p:transition>
    </mc:Choice>
    <mc:Fallback xmlns="">
      <p:transition spd="slow" advTm="9756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7E10704-DB60-B74C-ED70-4850D5E07C5F}"/>
              </a:ext>
            </a:extLst>
          </p:cNvPr>
          <p:cNvSpPr/>
          <p:nvPr/>
        </p:nvSpPr>
        <p:spPr>
          <a:xfrm>
            <a:off x="608636" y="126609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27741" y="6219913"/>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549831" y="1544918"/>
            <a:ext cx="9650277" cy="3472041"/>
          </a:xfrm>
          <a:prstGeom prst="rect">
            <a:avLst/>
          </a:prstGeom>
          <a:noFill/>
        </p:spPr>
        <p:txBody>
          <a:bodyPr wrap="square" rtlCol="0">
            <a:spAutoFit/>
          </a:bodyPr>
          <a:lstStyle/>
          <a:p>
            <a:pPr indent="-171450" algn="r" rtl="1">
              <a:lnSpc>
                <a:spcPct val="150000"/>
              </a:lnSpc>
              <a:spcAft>
                <a:spcPts val="750"/>
              </a:spcAft>
            </a:pPr>
            <a:r>
              <a:rPr lang="ar-JO" b="1" u="sng" kern="0" dirty="0">
                <a:solidFill>
                  <a:srgbClr val="222222"/>
                </a:solidFill>
                <a:latin typeface="Alexandria SemiBold" pitchFamily="2" charset="-78"/>
                <a:cs typeface="Alexandria SemiBold" pitchFamily="2" charset="-78"/>
              </a:rPr>
              <a:t>2</a:t>
            </a:r>
            <a:r>
              <a:rPr lang="ar-SA" b="1" u="sng" kern="0" dirty="0">
                <a:solidFill>
                  <a:srgbClr val="222222"/>
                </a:solidFill>
                <a:latin typeface="Alexandria SemiBold" pitchFamily="2" charset="-78"/>
                <a:cs typeface="Alexandria SemiBold" pitchFamily="2" charset="-78"/>
              </a:rPr>
              <a:t>-</a:t>
            </a:r>
            <a:r>
              <a:rPr lang="ar-JO" b="1" u="sng" kern="0" dirty="0">
                <a:solidFill>
                  <a:srgbClr val="222222"/>
                </a:solidFill>
                <a:latin typeface="Alexandria SemiBold" pitchFamily="2" charset="-78"/>
                <a:cs typeface="Alexandria SemiBold" pitchFamily="2" charset="-78"/>
              </a:rPr>
              <a:t> </a:t>
            </a:r>
            <a:r>
              <a:rPr lang="ar-SA" b="1" u="sng" kern="0" dirty="0">
                <a:solidFill>
                  <a:srgbClr val="222222"/>
                </a:solidFill>
                <a:latin typeface="Alexandria SemiBold" pitchFamily="2" charset="-78"/>
                <a:cs typeface="Alexandria SemiBold" pitchFamily="2" charset="-78"/>
              </a:rPr>
              <a:t>مستوى تنفيذ السياسات</a:t>
            </a:r>
            <a:endParaRPr lang="en-US" b="1" u="sng" kern="0" dirty="0">
              <a:solidFill>
                <a:srgbClr val="222222"/>
              </a:solidFill>
              <a:latin typeface="Alexandria SemiBold" pitchFamily="2" charset="-78"/>
              <a:cs typeface="Alexandria SemiBold" pitchFamily="2" charset="-78"/>
            </a:endParaRPr>
          </a:p>
          <a:p>
            <a:pPr algn="just" rtl="1">
              <a:lnSpc>
                <a:spcPct val="150000"/>
              </a:lnSpc>
            </a:pPr>
            <a:r>
              <a:rPr lang="ar-SA" sz="1800" kern="0" dirty="0">
                <a:solidFill>
                  <a:srgbClr val="222222"/>
                </a:solidFill>
                <a:effectLst/>
                <a:ea typeface="Times New Roman" panose="02020603050405020304" pitchFamily="18" charset="0"/>
                <a:cs typeface="Calibri" panose="020F0502020204030204" pitchFamily="34" charset="0"/>
              </a:rPr>
              <a:t>   </a:t>
            </a:r>
            <a:r>
              <a:rPr lang="ar-SA" kern="0" dirty="0">
                <a:solidFill>
                  <a:srgbClr val="222222"/>
                </a:solidFill>
                <a:effectLst/>
                <a:latin typeface="Alexandria" pitchFamily="2" charset="-78"/>
                <a:ea typeface="Times New Roman" panose="02020603050405020304" pitchFamily="18" charset="0"/>
                <a:cs typeface="Alexandria" pitchFamily="2" charset="-78"/>
              </a:rPr>
              <a:t>يعتبر مستوى التنفيذ من المستويات المهمة التي يقوم بها الجهاز التنفيذي والإداري لتنفيذ السياسات لتحقيق أهدافها، وفي ذلك المستوى تقل الصراعات حول موضوع السياسة، كما يقل عدد المشاركين كما كان في مستوى تشكيل، أو صنع السياسة في بادئ الأمر، وإن كان التنفيذ يمثل استمراراً لعملية بناء، أو صنع السياسة، فمحلل السياسات ما زال دوره قائماً في تحليل مستوى التنفيذ بكل تطوراته وتداعياته، فالتنفيذ في حاجة دائمة لقرارات وسياسات للتأكد من ضمان تحقيق الأهداف المرجوة، وما يستلزم التنفيذ من موارد مادية، ومالية، وبشرية تعجل بنواتجه</a:t>
            </a:r>
            <a:r>
              <a:rPr lang="ar-JO" kern="0" dirty="0">
                <a:solidFill>
                  <a:srgbClr val="222222"/>
                </a:solidFill>
                <a:effectLst/>
                <a:latin typeface="Alexandria" pitchFamily="2" charset="-78"/>
                <a:ea typeface="Times New Roman" panose="02020603050405020304" pitchFamily="18" charset="0"/>
                <a:cs typeface="Alexandria" pitchFamily="2" charset="-78"/>
              </a:rPr>
              <a:t>.</a:t>
            </a:r>
            <a:endParaRPr lang="ar-YE" sz="3600" b="1" kern="0" dirty="0">
              <a:solidFill>
                <a:srgbClr val="333333"/>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1C3EB960-73C2-6A67-7664-7CB0CE608F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3745" y="0"/>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70932">
        <p14:prism isInverted="1"/>
      </p:transition>
    </mc:Choice>
    <mc:Fallback xmlns="">
      <p:transition spd="slow" advTm="170932">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16BEAB2-00B0-9399-851C-61C78AA7AC64}"/>
              </a:ext>
            </a:extLst>
          </p:cNvPr>
          <p:cNvSpPr/>
          <p:nvPr/>
        </p:nvSpPr>
        <p:spPr>
          <a:xfrm>
            <a:off x="454728" y="1269286"/>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33358" y="6149314"/>
            <a:ext cx="2616200" cy="400110"/>
          </a:xfrm>
          <a:prstGeom prst="rect">
            <a:avLst/>
          </a:prstGeom>
          <a:noFill/>
        </p:spPr>
        <p:txBody>
          <a:bodyPr wrap="square" rtlCol="0">
            <a:spAutoFit/>
          </a:bodyPr>
          <a:lstStyle/>
          <a:p>
            <a:pPr algn="ctr"/>
            <a:r>
              <a:rPr lang="en-US" sz="2000" dirty="0"/>
              <a:t>www.midocean.ae</a:t>
            </a: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871921" y="1487992"/>
            <a:ext cx="10657436" cy="3890617"/>
          </a:xfrm>
          <a:prstGeom prst="rect">
            <a:avLst/>
          </a:prstGeom>
          <a:noFill/>
        </p:spPr>
        <p:txBody>
          <a:bodyPr wrap="square" rtlCol="0">
            <a:spAutoFit/>
          </a:bodyPr>
          <a:lstStyle/>
          <a:p>
            <a:pPr algn="r" rtl="1">
              <a:lnSpc>
                <a:spcPct val="150000"/>
              </a:lnSpc>
            </a:pPr>
            <a:r>
              <a:rPr lang="ar-JO" b="1" u="sng" kern="0" dirty="0">
                <a:solidFill>
                  <a:srgbClr val="222222"/>
                </a:solidFill>
                <a:effectLst/>
                <a:latin typeface="Alexandria SemiBold" pitchFamily="2" charset="-78"/>
                <a:ea typeface="Times New Roman" panose="02020603050405020304" pitchFamily="18" charset="0"/>
                <a:cs typeface="Alexandria SemiBold" pitchFamily="2" charset="-78"/>
              </a:rPr>
              <a:t>     3</a:t>
            </a:r>
            <a:r>
              <a:rPr lang="ar-SA" b="1" u="sng" kern="0" dirty="0">
                <a:solidFill>
                  <a:srgbClr val="222222"/>
                </a:solidFill>
                <a:effectLst/>
                <a:latin typeface="Alexandria SemiBold" pitchFamily="2" charset="-78"/>
                <a:ea typeface="Times New Roman" panose="02020603050405020304" pitchFamily="18" charset="0"/>
                <a:cs typeface="Alexandria SemiBold" pitchFamily="2" charset="-78"/>
              </a:rPr>
              <a:t>- مستوى تقويم السياسات</a:t>
            </a:r>
            <a:endParaRPr lang="en-US" sz="2400" b="1" u="sng" kern="100" dirty="0">
              <a:effectLst/>
              <a:latin typeface="Alexandria SemiBold" pitchFamily="2" charset="-78"/>
              <a:ea typeface="Times New Roman" panose="02020603050405020304" pitchFamily="18" charset="0"/>
              <a:cs typeface="Alexandria SemiBold" pitchFamily="2" charset="-78"/>
            </a:endParaRPr>
          </a:p>
          <a:p>
            <a:pPr marL="0" marR="0" indent="-171450" algn="just" rtl="1">
              <a:lnSpc>
                <a:spcPct val="150000"/>
              </a:lnSpc>
              <a:spcBef>
                <a:spcPts val="0"/>
              </a:spcBef>
              <a:spcAft>
                <a:spcPts val="750"/>
              </a:spcAft>
            </a:pPr>
            <a:r>
              <a:rPr lang="ar-SA" sz="1800" kern="0" dirty="0">
                <a:solidFill>
                  <a:srgbClr val="222222"/>
                </a:solidFill>
                <a:effectLst/>
                <a:latin typeface="Calibri" panose="020F0502020204030204" pitchFamily="34" charset="0"/>
                <a:ea typeface="Times New Roman" panose="02020603050405020304" pitchFamily="18" charset="0"/>
                <a:cs typeface="Calibri" panose="020F0502020204030204" pitchFamily="34" charset="0"/>
              </a:rPr>
              <a:t>   </a:t>
            </a:r>
            <a:r>
              <a:rPr lang="ar-SA" kern="0" dirty="0">
                <a:solidFill>
                  <a:srgbClr val="222222"/>
                </a:solidFill>
                <a:effectLst/>
                <a:latin typeface="Alexandria" pitchFamily="2" charset="-78"/>
                <a:ea typeface="Times New Roman" panose="02020603050405020304" pitchFamily="18" charset="0"/>
                <a:cs typeface="Alexandria" pitchFamily="2" charset="-78"/>
              </a:rPr>
              <a:t>يعتبر التقويم المستوى الثالث والأخير في عملية تحليل السياسات بما لديها من مؤشرات ومستويات لقياس الأداء الفعلي ومقارنته بالأداء المتوقع، وعلى أية حال هذه المرحلة في عملية تحليل السياسة لها مفهوم عام يتم رؤيته، وتقويمه داخل بيئة أوسع محكومة بقواعد دستورية، ومؤسسات سياسية وثقافة والرأي العام، ولكن تتبع عملية تقويم السياسة نموذج منتظم تماماً باعتبارها قضية، أو مشكلة يتناولها النظام </a:t>
            </a:r>
            <a:r>
              <a:rPr lang="ar-JO" kern="0" dirty="0">
                <a:solidFill>
                  <a:srgbClr val="222222"/>
                </a:solidFill>
                <a:effectLst/>
                <a:latin typeface="Alexandria" pitchFamily="2" charset="-78"/>
                <a:ea typeface="Times New Roman" panose="02020603050405020304" pitchFamily="18" charset="0"/>
                <a:cs typeface="Alexandria" pitchFamily="2" charset="-78"/>
              </a:rPr>
              <a:t>التعليمي</a:t>
            </a:r>
            <a:r>
              <a:rPr lang="ar-SA" kern="0" dirty="0">
                <a:solidFill>
                  <a:srgbClr val="222222"/>
                </a:solidFill>
                <a:effectLst/>
                <a:latin typeface="Alexandria" pitchFamily="2" charset="-78"/>
                <a:ea typeface="Times New Roman" panose="02020603050405020304" pitchFamily="18" charset="0"/>
                <a:cs typeface="Alexandria" pitchFamily="2" charset="-78"/>
              </a:rPr>
              <a:t> لتحقيق تغيير إيجابي، وأهداف محددة، فهي تتبع مساراً قد ينقسم إلى مراحل منفصلة، تشترك في مدة معينة، أو مؤسسات مختلفة، أو مجموعة متغيرة من محللي السياسات والفنيين.</a:t>
            </a:r>
            <a:endParaRPr lang="en-US" kern="10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SA" kern="0" dirty="0">
                <a:solidFill>
                  <a:srgbClr val="222222"/>
                </a:solidFill>
                <a:effectLst/>
                <a:latin typeface="Alexandria" pitchFamily="2" charset="-78"/>
                <a:ea typeface="Times New Roman" panose="02020603050405020304" pitchFamily="18" charset="0"/>
                <a:cs typeface="Alexandria" pitchFamily="2" charset="-78"/>
              </a:rPr>
              <a:t>   ويتم تقويم السياسات البديلة من خلال جمع المعلومات والبيانات التي تساعد على توضيح أسلوب، وكيفية صياغة ووصف هذه السياسات وشرح الأسباب والظروف المختلفة والكامنة وراء نجاحها، أو فشلها</a:t>
            </a:r>
            <a:r>
              <a:rPr lang="ar-JO" kern="0" dirty="0">
                <a:solidFill>
                  <a:srgbClr val="222222"/>
                </a:solidFill>
                <a:effectLst/>
                <a:ea typeface="Times New Roman" panose="02020603050405020304" pitchFamily="18" charset="0"/>
                <a:cs typeface="Calibri" panose="020F0502020204030204" pitchFamily="34" charset="0"/>
              </a:rPr>
              <a:t>.</a:t>
            </a:r>
            <a:r>
              <a:rPr lang="ar-SA" kern="0" dirty="0">
                <a:solidFill>
                  <a:srgbClr val="222222"/>
                </a:solidFill>
                <a:effectLst/>
                <a:ea typeface="Times New Roman" panose="02020603050405020304" pitchFamily="18" charset="0"/>
                <a:cs typeface="Calibri" panose="020F0502020204030204" pitchFamily="34" charset="0"/>
              </a:rPr>
              <a:t> </a:t>
            </a:r>
            <a:endParaRPr lang="ar-JO" kern="0" dirty="0">
              <a:solidFill>
                <a:srgbClr val="000000"/>
              </a:solidFill>
              <a:effectLst/>
              <a:ea typeface="Times New Roman" panose="02020603050405020304" pitchFamily="18" charset="0"/>
              <a:cs typeface="Calibri" panose="020F0502020204030204" pitchFamily="34" charset="0"/>
            </a:endParaRPr>
          </a:p>
        </p:txBody>
      </p:sp>
      <p:pic>
        <p:nvPicPr>
          <p:cNvPr id="4" name="Graphic 21">
            <a:extLst>
              <a:ext uri="{FF2B5EF4-FFF2-40B4-BE49-F238E27FC236}">
                <a16:creationId xmlns:a16="http://schemas.microsoft.com/office/drawing/2014/main" id="{1126F1F9-B5D1-C592-6BAA-7C61E128D8B5}"/>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9549" y="62979"/>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66604">
        <p14:prism isInverted="1"/>
      </p:transition>
    </mc:Choice>
    <mc:Fallback xmlns="">
      <p:transition spd="slow" advTm="166604">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AD575B2-2F09-21C0-3803-A8640AE91769}"/>
              </a:ext>
            </a:extLst>
          </p:cNvPr>
          <p:cNvSpPr/>
          <p:nvPr/>
        </p:nvSpPr>
        <p:spPr>
          <a:xfrm>
            <a:off x="423732" y="122663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212410" y="6117725"/>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1459673"/>
            <a:ext cx="10279277" cy="4143891"/>
          </a:xfrm>
          <a:prstGeom prst="rect">
            <a:avLst/>
          </a:prstGeom>
          <a:noFill/>
        </p:spPr>
        <p:txBody>
          <a:bodyPr wrap="square" rtlCol="0">
            <a:spAutoFit/>
          </a:bodyPr>
          <a:lstStyle/>
          <a:p>
            <a:pPr marL="0" marR="0" algn="just" rtl="1">
              <a:lnSpc>
                <a:spcPct val="150000"/>
              </a:lnSpc>
              <a:spcBef>
                <a:spcPts val="0"/>
              </a:spcBef>
              <a:spcAft>
                <a:spcPts val="0"/>
              </a:spcAft>
            </a:pPr>
            <a:r>
              <a:rPr lang="ar-JO" sz="2000" b="1" kern="0" dirty="0">
                <a:solidFill>
                  <a:srgbClr val="00B0F0"/>
                </a:solidFill>
                <a:effectLst/>
                <a:latin typeface="Alexandria SemiBold" pitchFamily="2" charset="-78"/>
                <a:ea typeface="Times New Roman" panose="02020603050405020304" pitchFamily="18" charset="0"/>
                <a:cs typeface="Alexandria SemiBold" pitchFamily="2" charset="-78"/>
              </a:rPr>
              <a:t>صفات محلل السياسة التعليمية الجيد.</a:t>
            </a:r>
          </a:p>
          <a:p>
            <a:pPr marL="0" marR="0" algn="just" rtl="1">
              <a:lnSpc>
                <a:spcPct val="150000"/>
              </a:lnSpc>
              <a:spcBef>
                <a:spcPts val="0"/>
              </a:spcBef>
              <a:spcAft>
                <a:spcPts val="0"/>
              </a:spcAft>
            </a:pPr>
            <a:endParaRPr lang="en-US" sz="800" b="1" kern="100" dirty="0">
              <a:solidFill>
                <a:srgbClr val="00B0F0"/>
              </a:solidFill>
              <a:effectLst/>
              <a:latin typeface="Alexandria SemiBold" pitchFamily="2" charset="-78"/>
              <a:ea typeface="Calibri" panose="020F0502020204030204" pitchFamily="34" charset="0"/>
              <a:cs typeface="Alexandria SemiBold" pitchFamily="2" charset="-78"/>
            </a:endParaRPr>
          </a:p>
          <a:p>
            <a:pPr algn="r" rtl="1">
              <a:lnSpc>
                <a:spcPct val="150000"/>
              </a:lnSpc>
            </a:pPr>
            <a:r>
              <a:rPr lang="ar-JO" kern="0" dirty="0">
                <a:solidFill>
                  <a:srgbClr val="222222"/>
                </a:solidFill>
                <a:latin typeface="Alexandria" pitchFamily="2" charset="-78"/>
                <a:cs typeface="Alexandria" pitchFamily="2" charset="-78"/>
              </a:rPr>
              <a:t>1- إ</a:t>
            </a:r>
            <a:r>
              <a:rPr lang="ar-YE" kern="0" dirty="0">
                <a:solidFill>
                  <a:srgbClr val="222222"/>
                </a:solidFill>
                <a:latin typeface="Alexandria" pitchFamily="2" charset="-78"/>
                <a:cs typeface="Alexandria" pitchFamily="2" charset="-78"/>
              </a:rPr>
              <a:t>ن محلل السياسة العامة يجب ان يكون مبتك</a:t>
            </a:r>
            <a:r>
              <a:rPr lang="ar-JO" kern="0" dirty="0">
                <a:solidFill>
                  <a:srgbClr val="222222"/>
                </a:solidFill>
                <a:latin typeface="Alexandria" pitchFamily="2" charset="-78"/>
                <a:cs typeface="Alexandria" pitchFamily="2" charset="-78"/>
              </a:rPr>
              <a:t>رًا.</a:t>
            </a:r>
          </a:p>
          <a:p>
            <a:pPr algn="r" rtl="1">
              <a:lnSpc>
                <a:spcPct val="150000"/>
              </a:lnSpc>
            </a:pPr>
            <a:r>
              <a:rPr lang="ar-JO" kern="0" dirty="0">
                <a:solidFill>
                  <a:srgbClr val="222222"/>
                </a:solidFill>
                <a:latin typeface="Alexandria" pitchFamily="2" charset="-78"/>
                <a:cs typeface="Alexandria" pitchFamily="2" charset="-78"/>
              </a:rPr>
              <a:t>2- </a:t>
            </a:r>
            <a:r>
              <a:rPr lang="ar-YE" kern="0" dirty="0">
                <a:solidFill>
                  <a:srgbClr val="222222"/>
                </a:solidFill>
                <a:latin typeface="Alexandria" pitchFamily="2" charset="-78"/>
                <a:cs typeface="Alexandria" pitchFamily="2" charset="-78"/>
              </a:rPr>
              <a:t>يجب أن يكون </a:t>
            </a:r>
            <a:r>
              <a:rPr lang="ar-JO" kern="0" dirty="0">
                <a:solidFill>
                  <a:srgbClr val="222222"/>
                </a:solidFill>
                <a:latin typeface="Alexandria" pitchFamily="2" charset="-78"/>
                <a:cs typeface="Alexandria" pitchFamily="2" charset="-78"/>
              </a:rPr>
              <a:t>متبعًا </a:t>
            </a:r>
            <a:r>
              <a:rPr lang="ar-YE" kern="0" dirty="0">
                <a:solidFill>
                  <a:srgbClr val="222222"/>
                </a:solidFill>
                <a:latin typeface="Alexandria" pitchFamily="2" charset="-78"/>
                <a:cs typeface="Alexandria" pitchFamily="2" charset="-78"/>
              </a:rPr>
              <a:t>تحليل</a:t>
            </a:r>
            <a:r>
              <a:rPr lang="ar-JO" kern="0" dirty="0">
                <a:solidFill>
                  <a:srgbClr val="222222"/>
                </a:solidFill>
                <a:latin typeface="Alexandria" pitchFamily="2" charset="-78"/>
                <a:cs typeface="Alexandria" pitchFamily="2" charset="-78"/>
              </a:rPr>
              <a:t>ًا</a:t>
            </a:r>
            <a:r>
              <a:rPr lang="ar-YE" kern="0" dirty="0">
                <a:solidFill>
                  <a:srgbClr val="222222"/>
                </a:solidFill>
                <a:latin typeface="Alexandria" pitchFamily="2" charset="-78"/>
                <a:cs typeface="Alexandria" pitchFamily="2" charset="-78"/>
              </a:rPr>
              <a:t> واقعي</a:t>
            </a:r>
            <a:r>
              <a:rPr lang="ar-JO" kern="0" dirty="0">
                <a:solidFill>
                  <a:srgbClr val="222222"/>
                </a:solidFill>
                <a:latin typeface="Alexandria" pitchFamily="2" charset="-78"/>
                <a:cs typeface="Alexandria" pitchFamily="2" charset="-78"/>
              </a:rPr>
              <a:t>ًا</a:t>
            </a:r>
            <a:r>
              <a:rPr lang="ar-YE" kern="0" dirty="0">
                <a:solidFill>
                  <a:srgbClr val="222222"/>
                </a:solidFill>
                <a:latin typeface="Alexandria" pitchFamily="2" charset="-78"/>
                <a:cs typeface="Alexandria" pitchFamily="2" charset="-78"/>
              </a:rPr>
              <a:t> وعلمي</a:t>
            </a:r>
            <a:r>
              <a:rPr lang="ar-JO" kern="0" dirty="0">
                <a:solidFill>
                  <a:srgbClr val="222222"/>
                </a:solidFill>
                <a:latin typeface="Alexandria" pitchFamily="2" charset="-78"/>
                <a:cs typeface="Alexandria" pitchFamily="2" charset="-78"/>
              </a:rPr>
              <a:t>ًا</a:t>
            </a:r>
            <a:r>
              <a:rPr lang="ar-YE" kern="0" dirty="0">
                <a:solidFill>
                  <a:srgbClr val="222222"/>
                </a:solidFill>
                <a:latin typeface="Alexandria" pitchFamily="2" charset="-78"/>
                <a:cs typeface="Alexandria" pitchFamily="2" charset="-78"/>
              </a:rPr>
              <a:t> مبني</a:t>
            </a:r>
            <a:r>
              <a:rPr lang="ar-JO" kern="0" dirty="0">
                <a:solidFill>
                  <a:srgbClr val="222222"/>
                </a:solidFill>
                <a:latin typeface="Alexandria" pitchFamily="2" charset="-78"/>
                <a:cs typeface="Alexandria" pitchFamily="2" charset="-78"/>
              </a:rPr>
              <a:t>ًا</a:t>
            </a:r>
            <a:r>
              <a:rPr lang="ar-YE" kern="0" dirty="0">
                <a:solidFill>
                  <a:srgbClr val="222222"/>
                </a:solidFill>
                <a:latin typeface="Alexandria" pitchFamily="2" charset="-78"/>
                <a:cs typeface="Alexandria" pitchFamily="2" charset="-78"/>
              </a:rPr>
              <a:t> على حقائق يتم استخالصها بطريقة علمية لكل البيانات والمعلومات المتاحة</a:t>
            </a:r>
            <a:r>
              <a:rPr lang="ar-JO" kern="0" dirty="0">
                <a:solidFill>
                  <a:srgbClr val="222222"/>
                </a:solidFill>
                <a:latin typeface="Alexandria" pitchFamily="2" charset="-78"/>
                <a:cs typeface="Alexandria" pitchFamily="2" charset="-78"/>
              </a:rPr>
              <a:t>.</a:t>
            </a:r>
            <a:r>
              <a:rPr lang="ar-YE" kern="0" dirty="0">
                <a:solidFill>
                  <a:srgbClr val="222222"/>
                </a:solidFill>
                <a:latin typeface="Alexandria" pitchFamily="2" charset="-78"/>
                <a:cs typeface="Alexandria" pitchFamily="2" charset="-78"/>
              </a:rPr>
              <a:t> </a:t>
            </a:r>
            <a:endParaRPr lang="ar-JO" kern="0" dirty="0">
              <a:solidFill>
                <a:srgbClr val="222222"/>
              </a:solidFill>
              <a:latin typeface="Alexandria" pitchFamily="2" charset="-78"/>
              <a:cs typeface="Alexandria" pitchFamily="2" charset="-78"/>
            </a:endParaRPr>
          </a:p>
          <a:p>
            <a:pPr algn="r" rtl="1">
              <a:lnSpc>
                <a:spcPct val="150000"/>
              </a:lnSpc>
            </a:pPr>
            <a:r>
              <a:rPr lang="ar-JO" kern="0" dirty="0">
                <a:solidFill>
                  <a:srgbClr val="222222"/>
                </a:solidFill>
                <a:latin typeface="Alexandria" pitchFamily="2" charset="-78"/>
                <a:cs typeface="Alexandria" pitchFamily="2" charset="-78"/>
              </a:rPr>
              <a:t>3- الا</a:t>
            </a:r>
            <a:r>
              <a:rPr lang="ar-YE" kern="0" dirty="0">
                <a:solidFill>
                  <a:srgbClr val="222222"/>
                </a:solidFill>
                <a:latin typeface="Alexandria" pitchFamily="2" charset="-78"/>
                <a:cs typeface="Alexandria" pitchFamily="2" charset="-78"/>
              </a:rPr>
              <a:t>نفتاح و</a:t>
            </a:r>
            <a:r>
              <a:rPr lang="ar-JO" kern="0" dirty="0">
                <a:solidFill>
                  <a:srgbClr val="222222"/>
                </a:solidFill>
                <a:latin typeface="Alexandria" pitchFamily="2" charset="-78"/>
                <a:cs typeface="Alexandria" pitchFamily="2" charset="-78"/>
              </a:rPr>
              <a:t>ال</a:t>
            </a:r>
            <a:r>
              <a:rPr lang="ar-YE" kern="0" dirty="0">
                <a:solidFill>
                  <a:srgbClr val="222222"/>
                </a:solidFill>
                <a:latin typeface="Alexandria" pitchFamily="2" charset="-78"/>
                <a:cs typeface="Alexandria" pitchFamily="2" charset="-78"/>
              </a:rPr>
              <a:t>مرونة </a:t>
            </a:r>
            <a:r>
              <a:rPr lang="ar-JO" kern="0" dirty="0">
                <a:solidFill>
                  <a:srgbClr val="222222"/>
                </a:solidFill>
                <a:latin typeface="Alexandria" pitchFamily="2" charset="-78"/>
                <a:cs typeface="Alexandria" pitchFamily="2" charset="-78"/>
              </a:rPr>
              <a:t>وتوفر </a:t>
            </a:r>
            <a:r>
              <a:rPr lang="ar-YE" kern="0" dirty="0">
                <a:solidFill>
                  <a:srgbClr val="222222"/>
                </a:solidFill>
                <a:latin typeface="Alexandria" pitchFamily="2" charset="-78"/>
                <a:cs typeface="Alexandria" pitchFamily="2" charset="-78"/>
              </a:rPr>
              <a:t>مهارات الخطابة وا</a:t>
            </a:r>
            <a:r>
              <a:rPr lang="ar-JO" kern="0" dirty="0">
                <a:solidFill>
                  <a:srgbClr val="222222"/>
                </a:solidFill>
                <a:latin typeface="Alexandria" pitchFamily="2" charset="-78"/>
                <a:cs typeface="Alexandria" pitchFamily="2" charset="-78"/>
              </a:rPr>
              <a:t>لإ</a:t>
            </a:r>
            <a:r>
              <a:rPr lang="ar-YE" kern="0" dirty="0">
                <a:solidFill>
                  <a:srgbClr val="222222"/>
                </a:solidFill>
                <a:latin typeface="Alexandria" pitchFamily="2" charset="-78"/>
                <a:cs typeface="Alexandria" pitchFamily="2" charset="-78"/>
              </a:rPr>
              <a:t>قناع والتنظيم والفاعلية</a:t>
            </a:r>
            <a:r>
              <a:rPr lang="ar-JO" kern="0" dirty="0">
                <a:solidFill>
                  <a:srgbClr val="222222"/>
                </a:solidFill>
                <a:latin typeface="Alexandria" pitchFamily="2" charset="-78"/>
                <a:cs typeface="Alexandria" pitchFamily="2" charset="-78"/>
              </a:rPr>
              <a:t>.</a:t>
            </a:r>
          </a:p>
          <a:p>
            <a:pPr algn="r" rtl="1">
              <a:lnSpc>
                <a:spcPct val="150000"/>
              </a:lnSpc>
            </a:pPr>
            <a:r>
              <a:rPr lang="ar-JO" kern="0" dirty="0">
                <a:solidFill>
                  <a:srgbClr val="222222"/>
                </a:solidFill>
                <a:latin typeface="Alexandria" pitchFamily="2" charset="-78"/>
                <a:cs typeface="Alexandria" pitchFamily="2" charset="-78"/>
              </a:rPr>
              <a:t>4- </a:t>
            </a:r>
            <a:r>
              <a:rPr lang="ar-YE" kern="0" dirty="0">
                <a:solidFill>
                  <a:srgbClr val="222222"/>
                </a:solidFill>
                <a:latin typeface="Alexandria" pitchFamily="2" charset="-78"/>
                <a:cs typeface="Alexandria" pitchFamily="2" charset="-78"/>
              </a:rPr>
              <a:t>الكفاءة التقنية في الشخص </a:t>
            </a:r>
            <a:r>
              <a:rPr lang="ar-JO" kern="0" dirty="0">
                <a:solidFill>
                  <a:srgbClr val="222222"/>
                </a:solidFill>
                <a:latin typeface="Alexandria" pitchFamily="2" charset="-78"/>
                <a:cs typeface="Alexandria" pitchFamily="2" charset="-78"/>
              </a:rPr>
              <a:t>(</a:t>
            </a:r>
            <a:r>
              <a:rPr lang="ar-YE" kern="0" dirty="0">
                <a:solidFill>
                  <a:srgbClr val="222222"/>
                </a:solidFill>
                <a:latin typeface="Alexandria" pitchFamily="2" charset="-78"/>
                <a:cs typeface="Alexandria" pitchFamily="2" charset="-78"/>
              </a:rPr>
              <a:t> التحليل الكمي أو التحليل الكيفي</a:t>
            </a:r>
            <a:r>
              <a:rPr lang="ar-JO" kern="0" dirty="0">
                <a:solidFill>
                  <a:srgbClr val="222222"/>
                </a:solidFill>
                <a:latin typeface="Alexandria" pitchFamily="2" charset="-78"/>
                <a:cs typeface="Alexandria" pitchFamily="2" charset="-78"/>
              </a:rPr>
              <a:t> ).</a:t>
            </a:r>
          </a:p>
          <a:p>
            <a:pPr algn="r" rtl="1">
              <a:lnSpc>
                <a:spcPct val="150000"/>
              </a:lnSpc>
            </a:pPr>
            <a:r>
              <a:rPr lang="ar-JO" kern="0" dirty="0">
                <a:solidFill>
                  <a:srgbClr val="222222"/>
                </a:solidFill>
                <a:latin typeface="Alexandria" pitchFamily="2" charset="-78"/>
                <a:cs typeface="Alexandria" pitchFamily="2" charset="-78"/>
              </a:rPr>
              <a:t>5- أ</a:t>
            </a:r>
            <a:r>
              <a:rPr lang="ar-YE" kern="0" dirty="0">
                <a:solidFill>
                  <a:srgbClr val="222222"/>
                </a:solidFill>
                <a:latin typeface="Alexandria" pitchFamily="2" charset="-78"/>
                <a:cs typeface="Alexandria" pitchFamily="2" charset="-78"/>
              </a:rPr>
              <a:t>ن يركز محلل السياسة على مدخل تحليلي مهم </a:t>
            </a:r>
            <a:r>
              <a:rPr lang="ar-JO" kern="0" dirty="0">
                <a:solidFill>
                  <a:srgbClr val="222222"/>
                </a:solidFill>
                <a:latin typeface="Alexandria" pitchFamily="2" charset="-78"/>
                <a:cs typeface="Alexandria" pitchFamily="2" charset="-78"/>
              </a:rPr>
              <a:t> مثل </a:t>
            </a:r>
            <a:r>
              <a:rPr lang="ar-YE" kern="0" dirty="0">
                <a:solidFill>
                  <a:srgbClr val="222222"/>
                </a:solidFill>
                <a:latin typeface="Alexandria" pitchFamily="2" charset="-78"/>
                <a:cs typeface="Alexandria" pitchFamily="2" charset="-78"/>
              </a:rPr>
              <a:t>مدخل حل</a:t>
            </a:r>
            <a:r>
              <a:rPr lang="ar-JO" kern="0" dirty="0">
                <a:solidFill>
                  <a:srgbClr val="222222"/>
                </a:solidFill>
                <a:latin typeface="Alexandria" pitchFamily="2" charset="-78"/>
                <a:cs typeface="Alexandria" pitchFamily="2" charset="-78"/>
              </a:rPr>
              <a:t> المشكلات.</a:t>
            </a:r>
          </a:p>
          <a:p>
            <a:pPr algn="r" rtl="1">
              <a:lnSpc>
                <a:spcPct val="150000"/>
              </a:lnSpc>
            </a:pPr>
            <a:r>
              <a:rPr lang="ar-JO" kern="0" dirty="0">
                <a:solidFill>
                  <a:srgbClr val="222222"/>
                </a:solidFill>
                <a:effectLst/>
                <a:latin typeface="Alexandria" pitchFamily="2" charset="-78"/>
                <a:ea typeface="Times New Roman" panose="02020603050405020304" pitchFamily="18" charset="0"/>
                <a:cs typeface="Alexandria" pitchFamily="2" charset="-78"/>
              </a:rPr>
              <a:t>6- </a:t>
            </a:r>
            <a:r>
              <a:rPr lang="ar-SA" kern="0" dirty="0">
                <a:solidFill>
                  <a:srgbClr val="222222"/>
                </a:solidFill>
                <a:effectLst/>
                <a:latin typeface="Alexandria" pitchFamily="2" charset="-78"/>
                <a:ea typeface="Times New Roman" panose="02020603050405020304" pitchFamily="18" charset="0"/>
                <a:cs typeface="Alexandria" pitchFamily="2" charset="-78"/>
              </a:rPr>
              <a:t>القدرة على جمع المعلومات وتنظيمها وتوصيلها تحت وطأة محدودية الموارد والوقت</a:t>
            </a:r>
            <a:r>
              <a:rPr lang="ar-JO" kern="0" dirty="0">
                <a:solidFill>
                  <a:srgbClr val="222222"/>
                </a:solidFill>
                <a:effectLst/>
                <a:latin typeface="Alexandria" pitchFamily="2" charset="-78"/>
                <a:ea typeface="Times New Roman" panose="02020603050405020304" pitchFamily="18" charset="0"/>
                <a:cs typeface="Alexandria" pitchFamily="2" charset="-78"/>
              </a:rPr>
              <a:t>.</a:t>
            </a:r>
          </a:p>
          <a:p>
            <a:pPr algn="r" rtl="1">
              <a:lnSpc>
                <a:spcPct val="150000"/>
              </a:lnSpc>
            </a:pPr>
            <a:endParaRPr lang="en-US" sz="2400" kern="0" dirty="0">
              <a:solidFill>
                <a:srgbClr val="222222"/>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097A8991-D1E8-C68C-28FD-3FAA7BB12B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4923" y="1551203"/>
            <a:ext cx="2857500" cy="976713"/>
          </a:xfrm>
          <a:prstGeom prst="rect">
            <a:avLst/>
          </a:prstGeom>
        </p:spPr>
      </p:pic>
      <p:pic>
        <p:nvPicPr>
          <p:cNvPr id="11" name="Graphic 21">
            <a:extLst>
              <a:ext uri="{FF2B5EF4-FFF2-40B4-BE49-F238E27FC236}">
                <a16:creationId xmlns:a16="http://schemas.microsoft.com/office/drawing/2014/main" id="{96818DB0-6BBB-00FA-AFC5-5F0B1A44CC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851" y="44232"/>
            <a:ext cx="2591822" cy="12102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80415">
        <p14:prism isInverted="1"/>
      </p:transition>
    </mc:Choice>
    <mc:Fallback xmlns="">
      <p:transition spd="slow" advTm="180415">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711B646-47D3-D1A9-8C3B-FBF21102495A}"/>
              </a:ext>
            </a:extLst>
          </p:cNvPr>
          <p:cNvSpPr/>
          <p:nvPr/>
        </p:nvSpPr>
        <p:spPr>
          <a:xfrm>
            <a:off x="443802" y="1210172"/>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79815" y="627535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643095" y="1447637"/>
            <a:ext cx="10357292" cy="4298036"/>
          </a:xfrm>
          <a:prstGeom prst="rect">
            <a:avLst/>
          </a:prstGeom>
          <a:noFill/>
        </p:spPr>
        <p:txBody>
          <a:bodyPr wrap="square" rtlCol="0">
            <a:spAutoFit/>
          </a:bodyPr>
          <a:lstStyle/>
          <a:p>
            <a:pPr marL="0" marR="0" algn="ctr" rtl="1">
              <a:lnSpc>
                <a:spcPts val="1620"/>
              </a:lnSpc>
              <a:spcBef>
                <a:spcPts val="0"/>
              </a:spcBef>
              <a:spcAft>
                <a:spcPts val="0"/>
              </a:spcAft>
            </a:pPr>
            <a:r>
              <a:rPr lang="ar-SA" sz="2000" kern="0" dirty="0">
                <a:solidFill>
                  <a:srgbClr val="00B0F0"/>
                </a:solidFill>
                <a:effectLst/>
                <a:latin typeface="Alexandria SemiBold" pitchFamily="2" charset="-78"/>
                <a:ea typeface="Times New Roman" panose="02020603050405020304" pitchFamily="18" charset="0"/>
                <a:cs typeface="Alexandria SemiBold" pitchFamily="2" charset="-78"/>
              </a:rPr>
              <a:t>مبادئ عملية لمحللي السياسات</a:t>
            </a:r>
            <a:r>
              <a:rPr lang="ar-JO" sz="2000" kern="0" dirty="0">
                <a:solidFill>
                  <a:srgbClr val="00B0F0"/>
                </a:solidFill>
                <a:effectLst/>
                <a:latin typeface="Alexandria SemiBold" pitchFamily="2" charset="-78"/>
                <a:ea typeface="Times New Roman" panose="02020603050405020304" pitchFamily="18" charset="0"/>
                <a:cs typeface="Alexandria SemiBold" pitchFamily="2" charset="-78"/>
              </a:rPr>
              <a:t> التعليمية</a:t>
            </a:r>
          </a:p>
          <a:p>
            <a:pPr marL="0" marR="0" algn="ctr" rtl="1">
              <a:lnSpc>
                <a:spcPct val="150000"/>
              </a:lnSpc>
              <a:spcBef>
                <a:spcPts val="0"/>
              </a:spcBef>
              <a:spcAft>
                <a:spcPts val="0"/>
              </a:spcAft>
            </a:pPr>
            <a:endParaRPr lang="ar-JO" sz="1600" dirty="0">
              <a:latin typeface="Alexandria" pitchFamily="2" charset="-78"/>
              <a:cs typeface="Alexandria" pitchFamily="2" charset="-78"/>
            </a:endParaRPr>
          </a:p>
          <a:p>
            <a:pPr marL="285750" marR="0" indent="-457200" algn="r" rtl="1">
              <a:lnSpc>
                <a:spcPct val="150000"/>
              </a:lnSpc>
              <a:spcBef>
                <a:spcPts val="0"/>
              </a:spcBef>
              <a:spcAft>
                <a:spcPts val="750"/>
              </a:spcAft>
              <a:buFont typeface="+mj-lt"/>
              <a:buAutoNum type="arabicPeriod"/>
            </a:pPr>
            <a:r>
              <a:rPr lang="ar-JO" sz="1600" kern="0" dirty="0">
                <a:solidFill>
                  <a:srgbClr val="222222"/>
                </a:solidFill>
                <a:effectLst/>
                <a:latin typeface="Alexandria" pitchFamily="2" charset="-78"/>
                <a:ea typeface="Times New Roman" panose="02020603050405020304" pitchFamily="18" charset="0"/>
                <a:cs typeface="Alexandria" pitchFamily="2" charset="-78"/>
              </a:rPr>
              <a:t>المعرفة</a:t>
            </a:r>
            <a:r>
              <a:rPr lang="ar-SA" sz="1600" kern="0" dirty="0">
                <a:solidFill>
                  <a:srgbClr val="222222"/>
                </a:solidFill>
                <a:effectLst/>
                <a:latin typeface="Alexandria" pitchFamily="2" charset="-78"/>
                <a:ea typeface="Times New Roman" panose="02020603050405020304" pitchFamily="18" charset="0"/>
                <a:cs typeface="Alexandria" pitchFamily="2" charset="-78"/>
              </a:rPr>
              <a:t> في أنواع الإجراءات السياسية </a:t>
            </a:r>
            <a:r>
              <a:rPr lang="ar-JO" sz="1600" kern="0" dirty="0">
                <a:solidFill>
                  <a:srgbClr val="222222"/>
                </a:solidFill>
                <a:effectLst/>
                <a:latin typeface="Alexandria" pitchFamily="2" charset="-78"/>
                <a:ea typeface="Times New Roman" panose="02020603050405020304" pitchFamily="18" charset="0"/>
                <a:cs typeface="Alexandria" pitchFamily="2" charset="-78"/>
              </a:rPr>
              <a:t>والاقتصادية والاجتماعية والثقافية</a:t>
            </a:r>
            <a:r>
              <a:rPr lang="ar-SA" sz="1600" kern="0" dirty="0">
                <a:solidFill>
                  <a:srgbClr val="222222"/>
                </a:solidFill>
                <a:effectLst/>
                <a:latin typeface="Alexandria" pitchFamily="2" charset="-78"/>
                <a:ea typeface="Times New Roman" panose="02020603050405020304" pitchFamily="18" charset="0"/>
                <a:cs typeface="Alexandria" pitchFamily="2" charset="-78"/>
              </a:rPr>
              <a:t>التي يمكن اتخاذها</a:t>
            </a:r>
            <a:endParaRPr lang="en-US" sz="1600" kern="100" dirty="0">
              <a:effectLst/>
              <a:latin typeface="Alexandria" pitchFamily="2" charset="-78"/>
              <a:ea typeface="Times New Roman" panose="02020603050405020304" pitchFamily="18" charset="0"/>
              <a:cs typeface="Alexandria" pitchFamily="2" charset="-78"/>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 التعود على التعامل مع الشك</a:t>
            </a:r>
            <a:endParaRPr lang="en-US" sz="1600" kern="100" dirty="0">
              <a:effectLst/>
              <a:latin typeface="Alexandria" pitchFamily="2" charset="-78"/>
              <a:ea typeface="Times New Roman" panose="02020603050405020304" pitchFamily="18" charset="0"/>
              <a:cs typeface="Alexandria" pitchFamily="2" charset="-78"/>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ضرورة التحدث بلغة الأرقام</a:t>
            </a:r>
            <a:r>
              <a:rPr lang="ar-JO" sz="1600" kern="0" dirty="0">
                <a:solidFill>
                  <a:srgbClr val="222222"/>
                </a:solidFill>
                <a:effectLst/>
                <a:latin typeface="Alexandria" pitchFamily="2" charset="-78"/>
                <a:ea typeface="Times New Roman" panose="02020603050405020304" pitchFamily="18" charset="0"/>
                <a:cs typeface="Alexandria" pitchFamily="2" charset="-78"/>
              </a:rPr>
              <a:t> والمعرفة بمداخل السياسات التعليمية وخاصة المدخل الاقتصادي</a:t>
            </a:r>
            <a:endParaRPr lang="en-US" sz="1600" kern="100" dirty="0">
              <a:effectLst/>
              <a:latin typeface="Alexandria" pitchFamily="2" charset="-78"/>
              <a:ea typeface="Times New Roman" panose="02020603050405020304" pitchFamily="18" charset="0"/>
              <a:cs typeface="Alexandria" pitchFamily="2" charset="-78"/>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 أن يكون التحليل </a:t>
            </a:r>
            <a:r>
              <a:rPr lang="ar-JO" sz="1600" kern="0" dirty="0">
                <a:solidFill>
                  <a:srgbClr val="222222"/>
                </a:solidFill>
                <a:effectLst/>
                <a:latin typeface="Alexandria" pitchFamily="2" charset="-78"/>
                <a:ea typeface="Times New Roman" panose="02020603050405020304" pitchFamily="18" charset="0"/>
                <a:cs typeface="Alexandria" pitchFamily="2" charset="-78"/>
              </a:rPr>
              <a:t>علميًا وموضوعيًا </a:t>
            </a:r>
            <a:r>
              <a:rPr lang="ar-SA" sz="1600" kern="0" dirty="0">
                <a:solidFill>
                  <a:srgbClr val="222222"/>
                </a:solidFill>
                <a:effectLst/>
                <a:latin typeface="Alexandria" pitchFamily="2" charset="-78"/>
                <a:ea typeface="Times New Roman" panose="02020603050405020304" pitchFamily="18" charset="0"/>
                <a:cs typeface="Alexandria" pitchFamily="2" charset="-78"/>
              </a:rPr>
              <a:t>وشفافاً</a:t>
            </a:r>
            <a:endParaRPr lang="en-US" sz="1600" kern="100" dirty="0">
              <a:effectLst/>
              <a:latin typeface="Alexandria" pitchFamily="2" charset="-78"/>
              <a:ea typeface="Times New Roman" panose="02020603050405020304" pitchFamily="18" charset="0"/>
              <a:cs typeface="Alexandria" pitchFamily="2" charset="-78"/>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 التحقق من النتائج</a:t>
            </a:r>
            <a:endParaRPr lang="en-US" sz="1600" kern="100" dirty="0">
              <a:effectLst/>
              <a:latin typeface="Alexandria" pitchFamily="2" charset="-78"/>
              <a:ea typeface="Times New Roman" panose="02020603050405020304" pitchFamily="18" charset="0"/>
              <a:cs typeface="Alexandria" pitchFamily="2" charset="-78"/>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ضرورة تعلم كيفية تأييد مواقف الآخرين والدفاع عنها</a:t>
            </a:r>
            <a:endParaRPr lang="en-US" sz="1600" kern="100" dirty="0">
              <a:effectLst/>
              <a:latin typeface="Alexandria" pitchFamily="2" charset="-78"/>
              <a:ea typeface="Times New Roman" panose="02020603050405020304" pitchFamily="18" charset="0"/>
              <a:cs typeface="Alexandria" pitchFamily="2" charset="-78"/>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 </a:t>
            </a:r>
            <a:r>
              <a:rPr lang="ar-JO" sz="1600" kern="0" dirty="0">
                <a:solidFill>
                  <a:srgbClr val="222222"/>
                </a:solidFill>
                <a:effectLst/>
                <a:latin typeface="Alexandria" pitchFamily="2" charset="-78"/>
                <a:ea typeface="Times New Roman" panose="02020603050405020304" pitchFamily="18" charset="0"/>
                <a:cs typeface="Alexandria" pitchFamily="2" charset="-78"/>
              </a:rPr>
              <a:t>التدريب</a:t>
            </a:r>
            <a:r>
              <a:rPr lang="ar-SA" sz="1600" kern="0" dirty="0">
                <a:solidFill>
                  <a:srgbClr val="222222"/>
                </a:solidFill>
                <a:effectLst/>
                <a:latin typeface="Alexandria" pitchFamily="2" charset="-78"/>
                <a:ea typeface="Times New Roman" panose="02020603050405020304" pitchFamily="18" charset="0"/>
                <a:cs typeface="Alexandria" pitchFamily="2" charset="-78"/>
              </a:rPr>
              <a:t> على إعطاء </a:t>
            </a:r>
            <a:r>
              <a:rPr lang="ar-JO" sz="1600" kern="0" dirty="0">
                <a:solidFill>
                  <a:srgbClr val="222222"/>
                </a:solidFill>
                <a:effectLst/>
                <a:latin typeface="Alexandria" pitchFamily="2" charset="-78"/>
                <a:ea typeface="Times New Roman" panose="02020603050405020304" pitchFamily="18" charset="0"/>
                <a:cs typeface="Alexandria" pitchFamily="2" charset="-78"/>
              </a:rPr>
              <a:t>الجهات المختصة</a:t>
            </a:r>
            <a:r>
              <a:rPr lang="ar-SA" sz="1600" kern="0" dirty="0">
                <a:solidFill>
                  <a:srgbClr val="222222"/>
                </a:solidFill>
                <a:effectLst/>
                <a:latin typeface="Alexandria" pitchFamily="2" charset="-78"/>
                <a:ea typeface="Times New Roman" panose="02020603050405020304" pitchFamily="18" charset="0"/>
                <a:cs typeface="Alexandria" pitchFamily="2" charset="-78"/>
              </a:rPr>
              <a:t> تحليلاً لا قرارات</a:t>
            </a:r>
            <a:endParaRPr lang="en-US" sz="1600" kern="100" dirty="0">
              <a:effectLst/>
              <a:latin typeface="Alexandria" pitchFamily="2" charset="-78"/>
              <a:ea typeface="Times New Roman" panose="02020603050405020304" pitchFamily="18" charset="0"/>
              <a:cs typeface="Alexandria" pitchFamily="2" charset="-78"/>
            </a:endParaRPr>
          </a:p>
          <a:p>
            <a:pPr marL="285750" marR="0" indent="-457200" algn="r" rtl="1">
              <a:lnSpc>
                <a:spcPct val="150000"/>
              </a:lnSpc>
              <a:spcBef>
                <a:spcPts val="0"/>
              </a:spcBef>
              <a:spcAft>
                <a:spcPts val="750"/>
              </a:spcAft>
              <a:buFont typeface="+mj-lt"/>
              <a:buAutoNum type="arabicPeriod"/>
            </a:pPr>
            <a:r>
              <a:rPr lang="ar-SA" sz="1600" kern="0" dirty="0">
                <a:solidFill>
                  <a:srgbClr val="222222"/>
                </a:solidFill>
                <a:effectLst/>
                <a:latin typeface="Alexandria" pitchFamily="2" charset="-78"/>
                <a:ea typeface="Times New Roman" panose="02020603050405020304" pitchFamily="18" charset="0"/>
                <a:cs typeface="Alexandria" pitchFamily="2" charset="-78"/>
              </a:rPr>
              <a:t>الوعي باستحالة وجود تحليل صحيح عقلاني وكامل على الإطلاق</a:t>
            </a:r>
            <a:endParaRPr lang="en-US" sz="1600" kern="100" dirty="0">
              <a:effectLst/>
              <a:latin typeface="Alexandria" pitchFamily="2" charset="-78"/>
              <a:ea typeface="Times New Roman" panose="02020603050405020304" pitchFamily="18" charset="0"/>
              <a:cs typeface="Alexandria" pitchFamily="2" charset="-78"/>
            </a:endParaRPr>
          </a:p>
        </p:txBody>
      </p:sp>
      <p:pic>
        <p:nvPicPr>
          <p:cNvPr id="3" name="Graphic 21">
            <a:extLst>
              <a:ext uri="{FF2B5EF4-FFF2-40B4-BE49-F238E27FC236}">
                <a16:creationId xmlns:a16="http://schemas.microsoft.com/office/drawing/2014/main" id="{C9B77B90-1E6F-ED68-83F9-21A2C8BB7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9305" y="0"/>
            <a:ext cx="2591822" cy="1210204"/>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98159">
        <p14:prism isInverted="1"/>
      </p:transition>
    </mc:Choice>
    <mc:Fallback xmlns="">
      <p:transition spd="slow" advTm="19815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00DD52-E63B-7788-8791-84D2F4782060}"/>
              </a:ext>
            </a:extLst>
          </p:cNvPr>
          <p:cNvSpPr/>
          <p:nvPr/>
        </p:nvSpPr>
        <p:spPr>
          <a:xfrm>
            <a:off x="443802" y="1210204"/>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48170"/>
            <a:ext cx="2616200" cy="400110"/>
          </a:xfrm>
          <a:prstGeom prst="rect">
            <a:avLst/>
          </a:prstGeom>
          <a:noFill/>
        </p:spPr>
        <p:txBody>
          <a:bodyPr wrap="square" rtlCol="0">
            <a:spAutoFit/>
          </a:bodyPr>
          <a:lstStyle/>
          <a:p>
            <a:pPr algn="ctr"/>
            <a:r>
              <a:rPr lang="en-US" sz="2000" dirty="0"/>
              <a:t>www.midocean.ae</a:t>
            </a:r>
          </a:p>
        </p:txBody>
      </p:sp>
      <p:sp>
        <p:nvSpPr>
          <p:cNvPr id="18" name="TextBox 17">
            <a:extLst>
              <a:ext uri="{FF2B5EF4-FFF2-40B4-BE49-F238E27FC236}">
                <a16:creationId xmlns:a16="http://schemas.microsoft.com/office/drawing/2014/main" id="{895D895A-C544-381F-36FD-E6E4DA144EED}"/>
              </a:ext>
            </a:extLst>
          </p:cNvPr>
          <p:cNvSpPr txBox="1"/>
          <p:nvPr/>
        </p:nvSpPr>
        <p:spPr>
          <a:xfrm>
            <a:off x="791570" y="1484393"/>
            <a:ext cx="10617958" cy="1060290"/>
          </a:xfrm>
          <a:prstGeom prst="rect">
            <a:avLst/>
          </a:prstGeom>
          <a:noFill/>
        </p:spPr>
        <p:txBody>
          <a:bodyPr wrap="square" rtlCol="0">
            <a:spAutoFit/>
          </a:bodyPr>
          <a:lstStyle/>
          <a:p>
            <a:pPr algn="just" rtl="1">
              <a:lnSpc>
                <a:spcPct val="150000"/>
              </a:lnSpc>
            </a:pPr>
            <a:endParaRPr lang="ar-JO" sz="2400" b="1" kern="0" dirty="0">
              <a:solidFill>
                <a:srgbClr val="00B0F0"/>
              </a:solidFill>
              <a:latin typeface="Calibri" panose="020F0502020204030204" pitchFamily="34" charset="0"/>
              <a:cs typeface="Calibri" panose="020F0502020204030204" pitchFamily="34" charset="0"/>
            </a:endParaRPr>
          </a:p>
          <a:p>
            <a:pPr algn="ctr" rtl="1">
              <a:lnSpc>
                <a:spcPct val="150000"/>
              </a:lnSpc>
            </a:pPr>
            <a:r>
              <a:rPr lang="ar-JO" sz="2000" b="1" kern="0" dirty="0">
                <a:solidFill>
                  <a:srgbClr val="00B0F0"/>
                </a:solidFill>
                <a:latin typeface="Alexandria SemiBold" pitchFamily="2" charset="-78"/>
                <a:cs typeface="Alexandria SemiBold" pitchFamily="2" charset="-78"/>
              </a:rPr>
              <a:t>تحليل السياسات التعليمية والبحث التربوي</a:t>
            </a:r>
          </a:p>
        </p:txBody>
      </p:sp>
      <p:pic>
        <p:nvPicPr>
          <p:cNvPr id="11" name="Picture 10">
            <a:extLst>
              <a:ext uri="{FF2B5EF4-FFF2-40B4-BE49-F238E27FC236}">
                <a16:creationId xmlns:a16="http://schemas.microsoft.com/office/drawing/2014/main" id="{172C18A4-55A6-85C8-E056-5722FB127E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4502" y="3555354"/>
            <a:ext cx="4223340" cy="1935710"/>
          </a:xfrm>
          <a:prstGeom prst="rect">
            <a:avLst/>
          </a:prstGeom>
        </p:spPr>
      </p:pic>
      <p:pic>
        <p:nvPicPr>
          <p:cNvPr id="15" name="Picture 14">
            <a:extLst>
              <a:ext uri="{FF2B5EF4-FFF2-40B4-BE49-F238E27FC236}">
                <a16:creationId xmlns:a16="http://schemas.microsoft.com/office/drawing/2014/main" id="{AE1D8A97-5F8D-2BD9-442C-97C58736FF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7123" y="2951470"/>
            <a:ext cx="4134804" cy="2018736"/>
          </a:xfrm>
          <a:prstGeom prst="rect">
            <a:avLst/>
          </a:prstGeom>
        </p:spPr>
      </p:pic>
      <p:sp>
        <p:nvSpPr>
          <p:cNvPr id="16" name="TextBox 15">
            <a:extLst>
              <a:ext uri="{FF2B5EF4-FFF2-40B4-BE49-F238E27FC236}">
                <a16:creationId xmlns:a16="http://schemas.microsoft.com/office/drawing/2014/main" id="{907FAFC2-1546-752A-7D24-9DD7E17A194D}"/>
              </a:ext>
            </a:extLst>
          </p:cNvPr>
          <p:cNvSpPr txBox="1"/>
          <p:nvPr/>
        </p:nvSpPr>
        <p:spPr>
          <a:xfrm>
            <a:off x="7138219" y="4350774"/>
            <a:ext cx="1076633" cy="492688"/>
          </a:xfrm>
          <a:prstGeom prst="rect">
            <a:avLst/>
          </a:prstGeom>
          <a:solidFill>
            <a:schemeClr val="bg1"/>
          </a:solidFill>
          <a:ln>
            <a:noFill/>
          </a:ln>
        </p:spPr>
        <p:txBody>
          <a:bodyPr wrap="square" rtlCol="0">
            <a:spAutoFit/>
          </a:bodyPr>
          <a:lstStyle/>
          <a:p>
            <a:endParaRPr lang="en-US" dirty="0"/>
          </a:p>
        </p:txBody>
      </p:sp>
      <p:pic>
        <p:nvPicPr>
          <p:cNvPr id="3" name="Graphic 21">
            <a:extLst>
              <a:ext uri="{FF2B5EF4-FFF2-40B4-BE49-F238E27FC236}">
                <a16:creationId xmlns:a16="http://schemas.microsoft.com/office/drawing/2014/main" id="{F1F9D45D-6332-A470-EE20-E5123F21ACC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8591" y="0"/>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82655">
        <p14:prism isInverted="1"/>
      </p:transition>
    </mc:Choice>
    <mc:Fallback xmlns="">
      <p:transition spd="slow" advTm="82655">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E67EA83-E605-FC7A-50B5-4FD34772A94E}"/>
              </a:ext>
            </a:extLst>
          </p:cNvPr>
          <p:cNvSpPr/>
          <p:nvPr/>
        </p:nvSpPr>
        <p:spPr>
          <a:xfrm>
            <a:off x="501224" y="1305748"/>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189419" y="587866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6278BDE9-38C4-8979-CE01-06C214593AAA}"/>
              </a:ext>
            </a:extLst>
          </p:cNvPr>
          <p:cNvSpPr txBox="1"/>
          <p:nvPr/>
        </p:nvSpPr>
        <p:spPr>
          <a:xfrm>
            <a:off x="1229954" y="1776674"/>
            <a:ext cx="10141700" cy="3831113"/>
          </a:xfrm>
          <a:prstGeom prst="rect">
            <a:avLst/>
          </a:prstGeom>
          <a:noFill/>
        </p:spPr>
        <p:txBody>
          <a:bodyPr wrap="square" rtlCol="0">
            <a:spAutoFit/>
          </a:bodyPr>
          <a:lstStyle/>
          <a:p>
            <a:pPr algn="r" rtl="1">
              <a:lnSpc>
                <a:spcPct val="150000"/>
              </a:lnSpc>
            </a:pPr>
            <a:r>
              <a:rPr lang="ar-JO" sz="2000" b="1" kern="0" dirty="0">
                <a:solidFill>
                  <a:srgbClr val="00B0F0"/>
                </a:solidFill>
                <a:latin typeface="Alexandria SemiBold" pitchFamily="2" charset="-78"/>
                <a:cs typeface="Alexandria SemiBold" pitchFamily="2" charset="-78"/>
              </a:rPr>
              <a:t>مفهوم البحث بشكل عام</a:t>
            </a:r>
          </a:p>
          <a:p>
            <a:pPr algn="r" rtl="1">
              <a:lnSpc>
                <a:spcPct val="150000"/>
              </a:lnSpc>
            </a:pPr>
            <a:r>
              <a:rPr lang="ar-SA" b="1" dirty="0">
                <a:solidFill>
                  <a:srgbClr val="000000"/>
                </a:solidFill>
                <a:effectLst/>
                <a:latin typeface="Alexandria" pitchFamily="2" charset="-78"/>
                <a:ea typeface="Calibri" panose="020F0502020204030204" pitchFamily="34" charset="0"/>
                <a:cs typeface="Alexandria" pitchFamily="2" charset="-78"/>
              </a:rPr>
              <a:t>البحث لغة:</a:t>
            </a:r>
            <a:r>
              <a:rPr lang="ar-JO" b="1"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من الفعل  بحَثَ </a:t>
            </a:r>
            <a:r>
              <a:rPr lang="ar-JO" dirty="0">
                <a:solidFill>
                  <a:srgbClr val="000000"/>
                </a:solidFill>
                <a:effectLst/>
                <a:latin typeface="Alexandria" pitchFamily="2" charset="-78"/>
                <a:ea typeface="Calibri" panose="020F0502020204030204" pitchFamily="34" charset="0"/>
                <a:cs typeface="Alexandria" pitchFamily="2" charset="-78"/>
              </a:rPr>
              <a:t>يبحث أي ال</a:t>
            </a:r>
            <a:r>
              <a:rPr lang="ar-JO" dirty="0">
                <a:solidFill>
                  <a:srgbClr val="000000"/>
                </a:solidFill>
                <a:latin typeface="Alexandria" pitchFamily="2" charset="-78"/>
                <a:ea typeface="Calibri" panose="020F0502020204030204" pitchFamily="34" charset="0"/>
                <a:cs typeface="Alexandria" pitchFamily="2" charset="-78"/>
              </a:rPr>
              <a:t>فيتش</a:t>
            </a:r>
            <a:r>
              <a:rPr lang="ar-SA" dirty="0">
                <a:solidFill>
                  <a:srgbClr val="000000"/>
                </a:solidFill>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و</a:t>
            </a:r>
            <a:r>
              <a:rPr lang="ar-JO" dirty="0">
                <a:solidFill>
                  <a:srgbClr val="000000"/>
                </a:solidFill>
                <a:effectLst/>
                <a:latin typeface="Alexandria" pitchFamily="2" charset="-78"/>
                <a:ea typeface="Calibri" panose="020F0502020204030204" pitchFamily="34" charset="0"/>
                <a:cs typeface="Alexandria" pitchFamily="2" charset="-78"/>
              </a:rPr>
              <a:t>ال</a:t>
            </a:r>
            <a:r>
              <a:rPr lang="ar-SA" dirty="0">
                <a:solidFill>
                  <a:srgbClr val="000000"/>
                </a:solidFill>
                <a:effectLst/>
                <a:latin typeface="Alexandria" pitchFamily="2" charset="-78"/>
                <a:ea typeface="Calibri" panose="020F0502020204030204" pitchFamily="34" charset="0"/>
                <a:cs typeface="Alexandria" pitchFamily="2" charset="-78"/>
              </a:rPr>
              <a:t>تقصى لحقيقة من الحقائق أو العلم بحقائقها. ويأتي بمعنى الاجتهاد وبذل الجهد في موضوع ما</a:t>
            </a:r>
            <a:r>
              <a:rPr lang="ar-JO"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من أجل الوصول </a:t>
            </a:r>
            <a:r>
              <a:rPr lang="ar-JO" dirty="0">
                <a:solidFill>
                  <a:srgbClr val="000000"/>
                </a:solidFill>
                <a:effectLst/>
                <a:latin typeface="Alexandria" pitchFamily="2" charset="-78"/>
                <a:ea typeface="Calibri" panose="020F0502020204030204" pitchFamily="34" charset="0"/>
                <a:cs typeface="Alexandria" pitchFamily="2" charset="-78"/>
              </a:rPr>
              <a:t>لنتيجة</a:t>
            </a:r>
            <a:r>
              <a:rPr lang="ar-SA" dirty="0">
                <a:solidFill>
                  <a:srgbClr val="000000"/>
                </a:solidFill>
                <a:effectLst/>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algn="just" rtl="1">
              <a:lnSpc>
                <a:spcPct val="150000"/>
              </a:lnSpc>
            </a:pPr>
            <a:r>
              <a:rPr lang="ar-SA" b="1" dirty="0">
                <a:solidFill>
                  <a:srgbClr val="000000"/>
                </a:solidFill>
                <a:effectLst/>
                <a:latin typeface="Alexandria" pitchFamily="2" charset="-78"/>
                <a:ea typeface="Calibri" panose="020F0502020204030204" pitchFamily="34" charset="0"/>
                <a:cs typeface="Alexandria" pitchFamily="2" charset="-78"/>
              </a:rPr>
              <a:t>البحث اصطلاحًا: </a:t>
            </a:r>
            <a:r>
              <a:rPr lang="ar-SA" dirty="0">
                <a:solidFill>
                  <a:srgbClr val="000000"/>
                </a:solidFill>
                <a:effectLst/>
                <a:latin typeface="Alexandria" pitchFamily="2" charset="-78"/>
                <a:ea typeface="Calibri" panose="020F0502020204030204" pitchFamily="34" charset="0"/>
                <a:cs typeface="Alexandria" pitchFamily="2" charset="-78"/>
              </a:rPr>
              <a:t>يفسر البحث ف</a:t>
            </a:r>
            <a:r>
              <a:rPr lang="ar-JO" dirty="0">
                <a:solidFill>
                  <a:srgbClr val="000000"/>
                </a:solidFill>
                <a:effectLst/>
                <a:latin typeface="Alexandria" pitchFamily="2" charset="-78"/>
                <a:ea typeface="Calibri" panose="020F0502020204030204" pitchFamily="34" charset="0"/>
                <a:cs typeface="Alexandria" pitchFamily="2" charset="-78"/>
              </a:rPr>
              <a:t>ي</a:t>
            </a:r>
            <a:r>
              <a:rPr lang="ar-SA" dirty="0">
                <a:solidFill>
                  <a:srgbClr val="000000"/>
                </a:solidFill>
                <a:effectLst/>
                <a:latin typeface="Alexandria" pitchFamily="2" charset="-78"/>
                <a:ea typeface="Calibri" panose="020F0502020204030204" pitchFamily="34" charset="0"/>
                <a:cs typeface="Alexandria" pitchFamily="2" charset="-78"/>
              </a:rPr>
              <a:t> ضوء رؤى مختلفة؛ كلها تدور حول كون البحث وسيلة للاستعلام والاستقصاء المنظم، الذي يقوم به الباحث بغرض اكتشاف معلوماتٍ جديدة أو تطوير وتصحيح</a:t>
            </a:r>
            <a:r>
              <a:rPr lang="ar-JO" dirty="0">
                <a:solidFill>
                  <a:srgbClr val="000000"/>
                </a:solidFill>
                <a:effectLst/>
                <a:latin typeface="Alexandria" pitchFamily="2" charset="-78"/>
                <a:ea typeface="Calibri" panose="020F0502020204030204" pitchFamily="34" charset="0"/>
                <a:cs typeface="Alexandria" pitchFamily="2" charset="-78"/>
              </a:rPr>
              <a:t>.</a:t>
            </a:r>
          </a:p>
          <a:p>
            <a:pPr algn="just" rtl="1">
              <a:lnSpc>
                <a:spcPct val="150000"/>
              </a:lnSpc>
            </a:pPr>
            <a:r>
              <a:rPr lang="ar-SA" dirty="0">
                <a:solidFill>
                  <a:srgbClr val="000000"/>
                </a:solidFill>
                <a:effectLst/>
                <a:latin typeface="Alexandria" pitchFamily="2" charset="-78"/>
                <a:ea typeface="Calibri" panose="020F0502020204030204" pitchFamily="34" charset="0"/>
                <a:cs typeface="Alexandria" pitchFamily="2" charset="-78"/>
              </a:rPr>
              <a:t> </a:t>
            </a:r>
            <a:r>
              <a:rPr lang="ar-JO" dirty="0">
                <a:solidFill>
                  <a:srgbClr val="000000"/>
                </a:solidFill>
                <a:effectLst/>
                <a:latin typeface="Alexandria" pitchFamily="2" charset="-78"/>
                <a:ea typeface="Calibri" panose="020F0502020204030204" pitchFamily="34" charset="0"/>
                <a:cs typeface="Alexandria" pitchFamily="2" charset="-78"/>
              </a:rPr>
              <a:t>ومن</a:t>
            </a:r>
            <a:r>
              <a:rPr lang="ar-SA" dirty="0">
                <a:solidFill>
                  <a:srgbClr val="000000"/>
                </a:solidFill>
                <a:effectLst/>
                <a:latin typeface="Alexandria" pitchFamily="2" charset="-78"/>
                <a:ea typeface="Calibri" panose="020F0502020204030204" pitchFamily="34" charset="0"/>
                <a:cs typeface="Alexandria" pitchFamily="2" charset="-78"/>
              </a:rPr>
              <a:t> هذه التعريفات بأنه "</a:t>
            </a:r>
            <a:r>
              <a:rPr lang="ar-JO" dirty="0">
                <a:solidFill>
                  <a:srgbClr val="000000"/>
                </a:solidFill>
                <a:effectLst/>
                <a:latin typeface="Alexandria" pitchFamily="2" charset="-78"/>
                <a:ea typeface="Calibri" panose="020F0502020204030204" pitchFamily="34" charset="0"/>
                <a:cs typeface="Alexandria" pitchFamily="2" charset="-78"/>
              </a:rPr>
              <a:t>جهد</a:t>
            </a:r>
            <a:r>
              <a:rPr lang="ar-SA" dirty="0">
                <a:solidFill>
                  <a:srgbClr val="000000"/>
                </a:solidFill>
                <a:effectLst/>
                <a:latin typeface="Alexandria" pitchFamily="2" charset="-78"/>
                <a:ea typeface="Calibri" panose="020F0502020204030204" pitchFamily="34" charset="0"/>
                <a:cs typeface="Alexandria" pitchFamily="2" charset="-78"/>
              </a:rPr>
              <a:t> منظم يهدف إلى اكتشاف حقائق وقواعد عامة يمكن التحقق منها مستقبلا. وهو وسيلة للدراسة يمكن بواسطتها الوصول إلى حلّ لمشكلة محدودة، وذلك عن طريق التقصي الشامل والدقيق لجميع الشواهد والأدلة، التي يمكن التحقق منها، والتي تتصل بهذه المشكلة المحددة"</a:t>
            </a:r>
            <a:endParaRPr lang="en-US" dirty="0">
              <a:effectLst/>
              <a:latin typeface="Alexandria" pitchFamily="2" charset="-78"/>
              <a:ea typeface="Calibri" panose="020F0502020204030204" pitchFamily="34" charset="0"/>
              <a:cs typeface="Alexandria" pitchFamily="2" charset="-78"/>
            </a:endParaRPr>
          </a:p>
        </p:txBody>
      </p:sp>
      <p:pic>
        <p:nvPicPr>
          <p:cNvPr id="10" name="Picture 9">
            <a:extLst>
              <a:ext uri="{FF2B5EF4-FFF2-40B4-BE49-F238E27FC236}">
                <a16:creationId xmlns:a16="http://schemas.microsoft.com/office/drawing/2014/main" id="{8C700562-041C-D7FA-AB1B-1D3CC18FD3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9954" y="1519803"/>
            <a:ext cx="3105150" cy="790346"/>
          </a:xfrm>
          <a:prstGeom prst="rect">
            <a:avLst/>
          </a:prstGeom>
        </p:spPr>
      </p:pic>
      <p:pic>
        <p:nvPicPr>
          <p:cNvPr id="4" name="Graphic 21">
            <a:extLst>
              <a:ext uri="{FF2B5EF4-FFF2-40B4-BE49-F238E27FC236}">
                <a16:creationId xmlns:a16="http://schemas.microsoft.com/office/drawing/2014/main" id="{6197CA44-616A-FFEA-1A4B-D273FD4BD1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5192" y="235633"/>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90683">
        <p14:prism isInverted="1"/>
      </p:transition>
    </mc:Choice>
    <mc:Fallback xmlns="">
      <p:transition spd="slow" advTm="90683">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B8DCC24-596E-B396-2BFA-7D3E7A60B3C4}"/>
              </a:ext>
            </a:extLst>
          </p:cNvPr>
          <p:cNvSpPr/>
          <p:nvPr/>
        </p:nvSpPr>
        <p:spPr>
          <a:xfrm>
            <a:off x="522514" y="1305410"/>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652667" y="6268315"/>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1492327" y="1559610"/>
            <a:ext cx="9847947" cy="3738780"/>
          </a:xfrm>
          <a:prstGeom prst="rect">
            <a:avLst/>
          </a:prstGeom>
          <a:noFill/>
        </p:spPr>
        <p:txBody>
          <a:bodyPr wrap="square" rtlCol="0">
            <a:spAutoFit/>
          </a:bodyPr>
          <a:lstStyle/>
          <a:p>
            <a:pPr algn="just" rtl="1">
              <a:lnSpc>
                <a:spcPct val="150000"/>
              </a:lnSpc>
            </a:pPr>
            <a:r>
              <a:rPr lang="ar-JO" sz="2400" kern="0" dirty="0">
                <a:effectLst/>
                <a:latin typeface="Calibri" panose="020F0502020204030204" pitchFamily="34" charset="0"/>
                <a:ea typeface="Calibri" panose="020F0502020204030204" pitchFamily="34" charset="0"/>
                <a:cs typeface="Calibri" panose="020F0502020204030204" pitchFamily="34" charset="0"/>
              </a:rPr>
              <a:t>        </a:t>
            </a:r>
            <a:r>
              <a:rPr lang="ar-YE" sz="2000" b="1" kern="100" dirty="0">
                <a:solidFill>
                  <a:srgbClr val="00B0F0"/>
                </a:solidFill>
                <a:latin typeface="Alexandria SemiBold" pitchFamily="2" charset="-78"/>
                <a:cs typeface="Alexandria SemiBold" pitchFamily="2" charset="-78"/>
              </a:rPr>
              <a:t>• </a:t>
            </a:r>
            <a:r>
              <a:rPr lang="ar-JO" sz="2000" b="1" kern="100" dirty="0">
                <a:solidFill>
                  <a:srgbClr val="00B0F0"/>
                </a:solidFill>
                <a:latin typeface="Alexandria SemiBold" pitchFamily="2" charset="-78"/>
                <a:cs typeface="Alexandria SemiBold" pitchFamily="2" charset="-78"/>
              </a:rPr>
              <a:t>مفهوم البحث التربوي</a:t>
            </a:r>
            <a:endParaRPr lang="ar-JO" sz="2800" b="1" kern="100" dirty="0">
              <a:solidFill>
                <a:srgbClr val="00B0F0"/>
              </a:solidFill>
              <a:latin typeface="Alexandria SemiBold" pitchFamily="2" charset="-78"/>
              <a:cs typeface="Alexandria SemiBold" pitchFamily="2" charset="-78"/>
            </a:endParaRPr>
          </a:p>
          <a:p>
            <a:pPr marL="457200" marR="0" algn="just" rtl="1">
              <a:lnSpc>
                <a:spcPct val="150000"/>
              </a:lnSpc>
              <a:spcBef>
                <a:spcPts val="0"/>
              </a:spcBef>
              <a:spcAft>
                <a:spcPts val="0"/>
              </a:spcAft>
              <a:tabLst>
                <a:tab pos="228600" algn="r"/>
              </a:tabLst>
            </a:pPr>
            <a:r>
              <a:rPr lang="ar-JO" sz="2800" dirty="0">
                <a:latin typeface="Simplified Arabic" panose="02020603050405020304" pitchFamily="18" charset="-78"/>
                <a:cs typeface="Simplified Arabic" panose="02020603050405020304" pitchFamily="18" charset="-78"/>
              </a:rPr>
              <a:t>  </a:t>
            </a:r>
            <a:r>
              <a:rPr lang="ar-SA" dirty="0">
                <a:latin typeface="Alexandria" pitchFamily="2" charset="-78"/>
                <a:cs typeface="Alexandria" pitchFamily="2" charset="-78"/>
              </a:rPr>
              <a:t>عرفت منظمة التعاون الاقتصادي والتنمية</a:t>
            </a:r>
            <a:r>
              <a:rPr lang="ar-JO" dirty="0">
                <a:latin typeface="Alexandria" pitchFamily="2" charset="-78"/>
                <a:cs typeface="Alexandria" pitchFamily="2" charset="-78"/>
              </a:rPr>
              <a:t> </a:t>
            </a:r>
            <a:r>
              <a:rPr lang="ar-SA" dirty="0">
                <a:latin typeface="Alexandria" pitchFamily="2" charset="-78"/>
                <a:cs typeface="Alexandria" pitchFamily="2" charset="-78"/>
              </a:rPr>
              <a:t>والذي وضعه مجموعة من الخبراء التربويين ممن يتمتعون بسمعة عالية وشهرة دولية ليؤكد على أن "البحث التربوي هو التقصي المنهجي المنظم والأصيل وما يرتبط به من نشاطات تنموية متعلقة بالبيئات الاجتماعية والثقافية والاقتصادية والسياسية التي تعمل فيها النظم التربوية وتجرى فيها عمليات التعلم والأهداف التعليمية وعمليات تعليم وتعلم الأطفال والشباب والكبار، وعمل المعلمين، وترتيبات الموارد والتنظيم لمساندة العمل التربوي، والسياسات والاستراتيجيات لتحقيق الأهداف التربوية والنتائج الاجتماعية والثقافية والسياسية والاقتصادية".</a:t>
            </a:r>
            <a:endParaRPr lang="en-US" sz="2800"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D6004BC9-BD31-BB4E-E543-7DBBDD4A99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6416" y="235604"/>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16838">
        <p14:prism isInverted="1"/>
      </p:transition>
    </mc:Choice>
    <mc:Fallback xmlns="">
      <p:transition spd="slow" advTm="116838">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34E1A56-B236-8346-D640-0AB47727C14D}"/>
              </a:ext>
            </a:extLst>
          </p:cNvPr>
          <p:cNvSpPr/>
          <p:nvPr/>
        </p:nvSpPr>
        <p:spPr>
          <a:xfrm>
            <a:off x="522515" y="1285300"/>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47609" y="623142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823965" y="1448932"/>
            <a:ext cx="10275769" cy="3118033"/>
          </a:xfrm>
          <a:prstGeom prst="rect">
            <a:avLst/>
          </a:prstGeom>
          <a:noFill/>
        </p:spPr>
        <p:txBody>
          <a:bodyPr wrap="square" rtlCol="0">
            <a:spAutoFit/>
          </a:bodyPr>
          <a:lstStyle/>
          <a:p>
            <a:pPr algn="ctr" rtl="1">
              <a:lnSpc>
                <a:spcPct val="150000"/>
              </a:lnSpc>
            </a:pPr>
            <a:r>
              <a:rPr lang="ar-JO" sz="2000" b="1" kern="0" dirty="0">
                <a:solidFill>
                  <a:srgbClr val="00B0F0"/>
                </a:solidFill>
                <a:latin typeface="Alexandria SemiBold" pitchFamily="2" charset="-78"/>
                <a:cs typeface="Alexandria SemiBold" pitchFamily="2" charset="-78"/>
              </a:rPr>
              <a:t>مقومات البحث التربوي</a:t>
            </a:r>
          </a:p>
          <a:p>
            <a:pPr marL="457200" marR="0" indent="-228600" algn="just" rtl="1">
              <a:lnSpc>
                <a:spcPct val="150000"/>
              </a:lnSpc>
              <a:spcBef>
                <a:spcPts val="0"/>
              </a:spcBef>
              <a:spcAft>
                <a:spcPts val="0"/>
              </a:spcAft>
              <a:tabLst>
                <a:tab pos="228600" algn="r"/>
              </a:tabLst>
            </a:pPr>
            <a:r>
              <a:rPr lang="ar-SA" sz="2000" dirty="0">
                <a:latin typeface="Alexandria" pitchFamily="2" charset="-78"/>
                <a:cs typeface="Alexandria" pitchFamily="2" charset="-78"/>
              </a:rPr>
              <a:t>لابد من توافر مجموعة من المقومات في البحث حتى يُطلق على البحث ( بحث تربوي)</a:t>
            </a:r>
            <a:endParaRPr lang="en-US" sz="2000" dirty="0">
              <a:latin typeface="Alexandria" pitchFamily="2" charset="-78"/>
              <a:cs typeface="Alexandria" pitchFamily="2" charset="-78"/>
            </a:endParaRPr>
          </a:p>
          <a:p>
            <a:pPr marL="514350" marR="0" lvl="0" indent="-514350" algn="just" rtl="1">
              <a:lnSpc>
                <a:spcPct val="150000"/>
              </a:lnSpc>
              <a:spcBef>
                <a:spcPts val="0"/>
              </a:spcBef>
              <a:spcAft>
                <a:spcPts val="800"/>
              </a:spcAft>
              <a:buFont typeface="+mj-lt"/>
              <a:buAutoNum type="arabicPeriod"/>
              <a:tabLst>
                <a:tab pos="228600" algn="r"/>
              </a:tabLst>
            </a:pPr>
            <a:r>
              <a:rPr lang="ar-SA" sz="2000" dirty="0">
                <a:latin typeface="Alexandria" pitchFamily="2" charset="-78"/>
                <a:cs typeface="Alexandria" pitchFamily="2" charset="-78"/>
              </a:rPr>
              <a:t>أن يجرى بطريقة علمية معتمدًا على أساليب وطرق علمية في معالجة الظواهر.</a:t>
            </a:r>
            <a:endParaRPr lang="en-US" sz="2000" dirty="0">
              <a:latin typeface="Alexandria" pitchFamily="2" charset="-78"/>
              <a:cs typeface="Alexandria" pitchFamily="2" charset="-78"/>
            </a:endParaRPr>
          </a:p>
          <a:p>
            <a:pPr marL="514350" marR="0" lvl="0" indent="-514350" algn="just" rtl="1">
              <a:lnSpc>
                <a:spcPct val="150000"/>
              </a:lnSpc>
              <a:spcBef>
                <a:spcPts val="0"/>
              </a:spcBef>
              <a:spcAft>
                <a:spcPts val="800"/>
              </a:spcAft>
              <a:buFont typeface="+mj-lt"/>
              <a:buAutoNum type="arabicPeriod"/>
              <a:tabLst>
                <a:tab pos="228600" algn="r"/>
              </a:tabLst>
            </a:pPr>
            <a:r>
              <a:rPr lang="ar-SA" sz="2000" dirty="0">
                <a:latin typeface="Alexandria" pitchFamily="2" charset="-78"/>
                <a:cs typeface="Alexandria" pitchFamily="2" charset="-78"/>
              </a:rPr>
              <a:t>أن يتم إعداد من يقوم بهذا البحث إعدادًا جيدًا داخل مؤسسات مختصة.</a:t>
            </a:r>
            <a:endParaRPr lang="en-US" sz="2000" dirty="0">
              <a:latin typeface="Alexandria" pitchFamily="2" charset="-78"/>
              <a:cs typeface="Alexandria" pitchFamily="2" charset="-78"/>
            </a:endParaRPr>
          </a:p>
          <a:p>
            <a:pPr marL="514350" marR="0" lvl="0" indent="-514350" algn="just" rtl="1">
              <a:lnSpc>
                <a:spcPct val="150000"/>
              </a:lnSpc>
              <a:spcBef>
                <a:spcPts val="0"/>
              </a:spcBef>
              <a:spcAft>
                <a:spcPts val="800"/>
              </a:spcAft>
              <a:buFont typeface="+mj-lt"/>
              <a:buAutoNum type="arabicPeriod"/>
              <a:tabLst>
                <a:tab pos="228600" algn="r"/>
              </a:tabLst>
            </a:pPr>
            <a:r>
              <a:rPr lang="ar-SA" sz="2000" dirty="0">
                <a:latin typeface="Alexandria" pitchFamily="2" charset="-78"/>
                <a:cs typeface="Alexandria" pitchFamily="2" charset="-78"/>
              </a:rPr>
              <a:t>أن يكون له أهداف تعليمية وتربوية يراد تحقيقها.</a:t>
            </a:r>
            <a:endParaRPr lang="en-US" sz="2000" dirty="0">
              <a:latin typeface="Alexandria" pitchFamily="2" charset="-78"/>
              <a:cs typeface="Alexandria" pitchFamily="2" charset="-78"/>
            </a:endParaRPr>
          </a:p>
          <a:p>
            <a:pPr marL="514350" marR="0" lvl="0" indent="-514350" algn="just" rtl="1">
              <a:lnSpc>
                <a:spcPct val="150000"/>
              </a:lnSpc>
              <a:spcBef>
                <a:spcPts val="0"/>
              </a:spcBef>
              <a:spcAft>
                <a:spcPts val="800"/>
              </a:spcAft>
              <a:buFont typeface="+mj-lt"/>
              <a:buAutoNum type="arabicPeriod"/>
              <a:tabLst>
                <a:tab pos="228600" algn="r"/>
              </a:tabLst>
            </a:pPr>
            <a:r>
              <a:rPr lang="ar-SA" sz="2000" dirty="0">
                <a:latin typeface="Alexandria" pitchFamily="2" charset="-78"/>
                <a:cs typeface="Alexandria" pitchFamily="2" charset="-78"/>
              </a:rPr>
              <a:t>أن يخضع لإجراءات و</a:t>
            </a:r>
            <a:r>
              <a:rPr lang="ar-JO" sz="2000" dirty="0">
                <a:latin typeface="Alexandria" pitchFamily="2" charset="-78"/>
                <a:cs typeface="Alexandria" pitchFamily="2" charset="-78"/>
              </a:rPr>
              <a:t>خ</a:t>
            </a:r>
            <a:r>
              <a:rPr lang="ar-SA" sz="2000" dirty="0">
                <a:latin typeface="Alexandria" pitchFamily="2" charset="-78"/>
                <a:cs typeface="Alexandria" pitchFamily="2" charset="-78"/>
              </a:rPr>
              <a:t>صائص البحث العلمي</a:t>
            </a:r>
            <a:r>
              <a:rPr lang="ar-SA" sz="2000" dirty="0">
                <a:solidFill>
                  <a:srgbClr val="000000"/>
                </a:solidFill>
                <a:effectLst/>
                <a:latin typeface="Alexandria" pitchFamily="2" charset="-78"/>
                <a:ea typeface="Calibri" panose="020F0502020204030204" pitchFamily="34" charset="0"/>
                <a:cs typeface="Alexandria" pitchFamily="2" charset="-78"/>
              </a:rPr>
              <a:t>.</a:t>
            </a:r>
            <a:endParaRPr lang="en-US" sz="20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76627D49-AD5B-BE7B-E6DC-41550C5D9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089" y="235835"/>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44411">
        <p14:prism isInverted="1"/>
      </p:transition>
    </mc:Choice>
    <mc:Fallback xmlns="">
      <p:transition spd="slow" advTm="144411">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4E72FDD-D628-19EF-57F7-64602CEA22B4}"/>
              </a:ext>
            </a:extLst>
          </p:cNvPr>
          <p:cNvSpPr/>
          <p:nvPr/>
        </p:nvSpPr>
        <p:spPr>
          <a:xfrm>
            <a:off x="511070" y="1237356"/>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48282"/>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588463" y="1295244"/>
            <a:ext cx="10513630" cy="583814"/>
          </a:xfrm>
          <a:prstGeom prst="rect">
            <a:avLst/>
          </a:prstGeom>
          <a:noFill/>
        </p:spPr>
        <p:txBody>
          <a:bodyPr wrap="square" rtlCol="0">
            <a:spAutoFit/>
          </a:bodyPr>
          <a:lstStyle/>
          <a:p>
            <a:pPr algn="ctr" rtl="1">
              <a:lnSpc>
                <a:spcPct val="150000"/>
              </a:lnSpc>
            </a:pPr>
            <a:r>
              <a:rPr lang="ar-JO" sz="2400" b="1" kern="0" dirty="0">
                <a:solidFill>
                  <a:srgbClr val="00B0F0"/>
                </a:solidFill>
                <a:effectLst/>
                <a:latin typeface="Alexandria SemiBold" pitchFamily="2" charset="-78"/>
                <a:ea typeface="Calibri" panose="020F0502020204030204" pitchFamily="34" charset="0"/>
                <a:cs typeface="Alexandria SemiBold" pitchFamily="2" charset="-78"/>
              </a:rPr>
              <a:t>أهمية البحث التربوي</a:t>
            </a:r>
          </a:p>
        </p:txBody>
      </p:sp>
      <p:sp>
        <p:nvSpPr>
          <p:cNvPr id="3" name="TextBox 2">
            <a:extLst>
              <a:ext uri="{FF2B5EF4-FFF2-40B4-BE49-F238E27FC236}">
                <a16:creationId xmlns:a16="http://schemas.microsoft.com/office/drawing/2014/main" id="{F5A4C019-A807-89D1-EB1D-F884956BA4B6}"/>
              </a:ext>
            </a:extLst>
          </p:cNvPr>
          <p:cNvSpPr txBox="1"/>
          <p:nvPr/>
        </p:nvSpPr>
        <p:spPr>
          <a:xfrm>
            <a:off x="967822" y="2328684"/>
            <a:ext cx="10513630" cy="2641044"/>
          </a:xfrm>
          <a:prstGeom prst="rect">
            <a:avLst/>
          </a:prstGeom>
          <a:noFill/>
        </p:spPr>
        <p:txBody>
          <a:bodyPr wrap="square" rtlCol="0">
            <a:spAutoFit/>
          </a:bodyPr>
          <a:lstStyle/>
          <a:p>
            <a:pPr marL="342900" marR="0" lvl="0" indent="-342900" algn="just" rtl="1">
              <a:lnSpc>
                <a:spcPct val="150000"/>
              </a:lnSpc>
              <a:spcBef>
                <a:spcPts val="0"/>
              </a:spcBef>
              <a:spcAft>
                <a:spcPts val="800"/>
              </a:spcAft>
              <a:buFont typeface="+mj-lt"/>
              <a:buAutoNum type="arabicPeriod"/>
              <a:tabLst>
                <a:tab pos="228600" algn="r"/>
              </a:tabLst>
            </a:pPr>
            <a:r>
              <a:rPr lang="ar-SA" dirty="0">
                <a:latin typeface="Alexandria" pitchFamily="2" charset="-78"/>
                <a:cs typeface="Alexandria" pitchFamily="2" charset="-78"/>
              </a:rPr>
              <a:t>البحث التربوي ضرورة شرعية وتربوية ووطنية فطلب العلم من الضرورات الشرعية، إذ دعت الكثير من الآيات القرآنية والأحاديث الشريفة إلى طلب العلم والبحث للتوصل للحقائق.</a:t>
            </a:r>
            <a:endParaRPr lang="en-US" dirty="0">
              <a:latin typeface="Alexandria" pitchFamily="2" charset="-78"/>
              <a:cs typeface="Alexandria" pitchFamily="2" charset="-78"/>
            </a:endParaRPr>
          </a:p>
          <a:p>
            <a:pPr marL="342900" marR="0" lvl="0" indent="-342900" algn="just" rtl="1">
              <a:lnSpc>
                <a:spcPct val="150000"/>
              </a:lnSpc>
              <a:spcBef>
                <a:spcPts val="0"/>
              </a:spcBef>
              <a:spcAft>
                <a:spcPts val="0"/>
              </a:spcAft>
              <a:buFont typeface="+mj-lt"/>
              <a:buAutoNum type="arabicPeriod"/>
              <a:tabLst>
                <a:tab pos="228600" algn="r"/>
              </a:tabLst>
            </a:pPr>
            <a:r>
              <a:rPr lang="ar-SA" dirty="0">
                <a:latin typeface="Alexandria" pitchFamily="2" charset="-78"/>
                <a:cs typeface="Alexandria" pitchFamily="2" charset="-78"/>
              </a:rPr>
              <a:t>الكشف عن المعارف التربوية المتجددة.</a:t>
            </a:r>
            <a:endParaRPr lang="en-US" dirty="0">
              <a:latin typeface="Alexandria" pitchFamily="2" charset="-78"/>
              <a:cs typeface="Alexandria" pitchFamily="2" charset="-78"/>
            </a:endParaRPr>
          </a:p>
          <a:p>
            <a:pPr marL="457200" marR="0" indent="-628650" algn="just" rtl="1">
              <a:lnSpc>
                <a:spcPct val="150000"/>
              </a:lnSpc>
              <a:spcBef>
                <a:spcPts val="0"/>
              </a:spcBef>
              <a:spcAft>
                <a:spcPts val="800"/>
              </a:spcAft>
              <a:tabLst>
                <a:tab pos="228600" algn="r"/>
              </a:tabLst>
            </a:pPr>
            <a:r>
              <a:rPr lang="ar-SA" dirty="0">
                <a:latin typeface="Alexandria" pitchFamily="2" charset="-78"/>
                <a:cs typeface="Alexandria" pitchFamily="2" charset="-78"/>
              </a:rPr>
              <a:t>يعد البحث التربوي أداة مهمة في تقدم المعرفة التربوية والانفتاح عليها، ودفع عجلة التقدم العلمي والتربوي إلى الأمام، وفي إيجاد حلول للمشكلات التي تواجهه. فالقيمة الجوهرية للبحوث العلمية التربوية تكمن في تمكين التربويين من بناء قاعدة معرفية رصينة لتخصصاتهم. </a:t>
            </a:r>
            <a:endParaRPr lang="en-US"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81B95259-9EBA-E18C-46DC-1CDEF73B5D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9534" y="-6657"/>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06175">
        <p14:prism isInverted="1"/>
      </p:transition>
    </mc:Choice>
    <mc:Fallback xmlns="">
      <p:transition spd="slow" advTm="106175">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9036BE8-27EB-33F1-237A-FC6B0AD71C46}"/>
              </a:ext>
            </a:extLst>
          </p:cNvPr>
          <p:cNvSpPr/>
          <p:nvPr/>
        </p:nvSpPr>
        <p:spPr>
          <a:xfrm>
            <a:off x="473681" y="128585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08949" y="6226723"/>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964642" y="1580109"/>
            <a:ext cx="10540721" cy="4077270"/>
          </a:xfrm>
          <a:prstGeom prst="rect">
            <a:avLst/>
          </a:prstGeom>
          <a:noFill/>
        </p:spPr>
        <p:txBody>
          <a:bodyPr wrap="square" rtlCol="0">
            <a:spAutoFit/>
          </a:bodyPr>
          <a:lstStyle/>
          <a:p>
            <a:pPr marR="0" lvl="0" algn="just" rtl="1">
              <a:lnSpc>
                <a:spcPct val="150000"/>
              </a:lnSpc>
              <a:spcBef>
                <a:spcPts val="0"/>
              </a:spcBef>
              <a:spcAft>
                <a:spcPts val="800"/>
              </a:spcAft>
              <a:tabLst>
                <a:tab pos="228600" algn="r"/>
              </a:tabLst>
            </a:pPr>
            <a:r>
              <a:rPr lang="ar-JO" sz="2600" dirty="0">
                <a:latin typeface="Simplified Arabic" panose="02020603050405020304" pitchFamily="18" charset="-78"/>
                <a:cs typeface="Simplified Arabic" panose="02020603050405020304" pitchFamily="18" charset="-78"/>
              </a:rPr>
              <a:t>    </a:t>
            </a:r>
            <a:r>
              <a:rPr lang="ar-JO" sz="2000" dirty="0">
                <a:latin typeface="Alexandria" pitchFamily="2" charset="-78"/>
                <a:cs typeface="Alexandria" pitchFamily="2" charset="-78"/>
              </a:rPr>
              <a:t>3. </a:t>
            </a:r>
            <a:r>
              <a:rPr lang="ar-SA" sz="2000" dirty="0">
                <a:latin typeface="Alexandria" pitchFamily="2" charset="-78"/>
                <a:cs typeface="Alexandria" pitchFamily="2" charset="-78"/>
              </a:rPr>
              <a:t>التعامل مع مصادر المعرفة التربوية.</a:t>
            </a:r>
            <a:r>
              <a:rPr lang="ar-JO" sz="2000" dirty="0">
                <a:latin typeface="Alexandria" pitchFamily="2" charset="-78"/>
                <a:cs typeface="Alexandria" pitchFamily="2" charset="-78"/>
              </a:rPr>
              <a:t> و</a:t>
            </a:r>
            <a:r>
              <a:rPr lang="ar-SA" sz="2000" dirty="0">
                <a:latin typeface="Alexandria" pitchFamily="2" charset="-78"/>
                <a:cs typeface="Alexandria" pitchFamily="2" charset="-78"/>
              </a:rPr>
              <a:t>اتخاذ القرار التربوي السليم.</a:t>
            </a:r>
            <a:endParaRPr lang="en-US" sz="2000" dirty="0">
              <a:latin typeface="Alexandria" pitchFamily="2" charset="-78"/>
              <a:cs typeface="Alexandria" pitchFamily="2" charset="-78"/>
            </a:endParaRPr>
          </a:p>
          <a:p>
            <a:pPr marL="457200" marR="0" indent="-628650" algn="r" rtl="1">
              <a:lnSpc>
                <a:spcPct val="150000"/>
              </a:lnSpc>
              <a:spcBef>
                <a:spcPts val="0"/>
              </a:spcBef>
              <a:spcAft>
                <a:spcPts val="800"/>
              </a:spcAft>
              <a:tabLst>
                <a:tab pos="0" algn="r"/>
              </a:tabLst>
            </a:pPr>
            <a:r>
              <a:rPr lang="ar-JO" sz="2000" dirty="0">
                <a:latin typeface="Alexandria" pitchFamily="2" charset="-78"/>
                <a:cs typeface="Alexandria" pitchFamily="2" charset="-78"/>
              </a:rPr>
              <a:t>     </a:t>
            </a:r>
            <a:r>
              <a:rPr lang="ar-SA" sz="2000" dirty="0">
                <a:latin typeface="Alexandria" pitchFamily="2" charset="-78"/>
                <a:cs typeface="Alexandria" pitchFamily="2" charset="-78"/>
              </a:rPr>
              <a:t>للبحث العلمي التربوي أهمية كبيرة في اتخاذ القرارات التربوية الرشيدة، ولهذا فقد احتلت هذه الأهمية</a:t>
            </a:r>
            <a:r>
              <a:rPr lang="ar-JO" sz="2000" dirty="0">
                <a:latin typeface="Alexandria" pitchFamily="2" charset="-78"/>
                <a:cs typeface="Alexandria" pitchFamily="2" charset="-78"/>
              </a:rPr>
              <a:t> </a:t>
            </a:r>
            <a:r>
              <a:rPr lang="ar-SA" sz="2000" dirty="0">
                <a:latin typeface="Alexandria" pitchFamily="2" charset="-78"/>
                <a:cs typeface="Alexandria" pitchFamily="2" charset="-78"/>
              </a:rPr>
              <a:t>اهتماما واضحًا في معظم المشاركات التي يعقدها المتخصصون في صياغة القرار التربوي والتأكيد على أهميته الواضحة في تزويد متخذي القرارات في مجالات التنمية بمجموعة من المعلومات العلمية الجيدة التي من خلالها سيتخذ المسؤولون قراراتهم.</a:t>
            </a:r>
            <a:endParaRPr lang="ar-JO" sz="2000" dirty="0">
              <a:latin typeface="Alexandria" pitchFamily="2" charset="-78"/>
              <a:cs typeface="Alexandria" pitchFamily="2" charset="-78"/>
            </a:endParaRPr>
          </a:p>
          <a:p>
            <a:pPr marL="457200" marR="0" indent="-628650" algn="r" rtl="1">
              <a:lnSpc>
                <a:spcPct val="150000"/>
              </a:lnSpc>
              <a:spcBef>
                <a:spcPts val="0"/>
              </a:spcBef>
              <a:spcAft>
                <a:spcPts val="800"/>
              </a:spcAft>
              <a:tabLst>
                <a:tab pos="0" algn="r"/>
              </a:tabLst>
            </a:pPr>
            <a:r>
              <a:rPr lang="ar-JO" sz="2000" dirty="0">
                <a:latin typeface="Alexandria" pitchFamily="2" charset="-78"/>
                <a:cs typeface="Alexandria" pitchFamily="2" charset="-78"/>
              </a:rPr>
              <a:t>    4. </a:t>
            </a:r>
            <a:r>
              <a:rPr lang="ar-SA" sz="2000" dirty="0">
                <a:latin typeface="Alexandria" pitchFamily="2" charset="-78"/>
                <a:cs typeface="Alexandria" pitchFamily="2" charset="-78"/>
              </a:rPr>
              <a:t>يهدف البحث التربوي إلى اكتشاف مكامن القوة والضعف في الأنظمة التربوية، وبالتالي معالجة المناطق الضعيفة ، وتطوير الأماكن القوية</a:t>
            </a:r>
            <a:r>
              <a:rPr lang="en-US" sz="2000" dirty="0">
                <a:latin typeface="Alexandria" pitchFamily="2" charset="-78"/>
                <a:cs typeface="Alexandria" pitchFamily="2" charset="-78"/>
              </a:rPr>
              <a:t>.</a:t>
            </a:r>
            <a:endParaRPr lang="en-US" sz="28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8811EAF2-FAB5-A13B-7B81-335C4AD40F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3681" y="-14271"/>
            <a:ext cx="2591822" cy="121020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98162">
        <p14:prism isInverted="1"/>
      </p:transition>
    </mc:Choice>
    <mc:Fallback xmlns="">
      <p:transition spd="slow" advTm="98162">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169EB84-A8C0-5E15-817C-5F1F296FE5D9}"/>
              </a:ext>
            </a:extLst>
          </p:cNvPr>
          <p:cNvSpPr/>
          <p:nvPr/>
        </p:nvSpPr>
        <p:spPr>
          <a:xfrm>
            <a:off x="443802" y="1201119"/>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03473" y="615736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B3005F66-4963-5249-AF44-6666A630DE03}"/>
              </a:ext>
            </a:extLst>
          </p:cNvPr>
          <p:cNvSpPr txBox="1"/>
          <p:nvPr/>
        </p:nvSpPr>
        <p:spPr>
          <a:xfrm>
            <a:off x="723483" y="1701786"/>
            <a:ext cx="10932606" cy="3195042"/>
          </a:xfrm>
          <a:prstGeom prst="rect">
            <a:avLst/>
          </a:prstGeom>
          <a:noFill/>
        </p:spPr>
        <p:txBody>
          <a:bodyPr wrap="square" rtlCol="0">
            <a:spAutoFit/>
          </a:bodyPr>
          <a:lstStyle/>
          <a:p>
            <a:pPr marR="0" lvl="0" algn="just" rtl="1">
              <a:lnSpc>
                <a:spcPct val="150000"/>
              </a:lnSpc>
              <a:spcBef>
                <a:spcPts val="0"/>
              </a:spcBef>
              <a:spcAft>
                <a:spcPts val="800"/>
              </a:spcAft>
              <a:tabLst>
                <a:tab pos="0" algn="r"/>
              </a:tabLst>
            </a:pPr>
            <a:r>
              <a:rPr lang="ar-JO" sz="24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JO" sz="2000" dirty="0">
                <a:latin typeface="Alexandria" pitchFamily="2" charset="-78"/>
                <a:cs typeface="Alexandria" pitchFamily="2" charset="-78"/>
              </a:rPr>
              <a:t>5. </a:t>
            </a:r>
            <a:r>
              <a:rPr lang="ar-SA" sz="2000" dirty="0">
                <a:latin typeface="Alexandria" pitchFamily="2" charset="-78"/>
                <a:cs typeface="Alexandria" pitchFamily="2" charset="-78"/>
              </a:rPr>
              <a:t>تجويد العمل التعليمي.</a:t>
            </a:r>
            <a:endParaRPr lang="en-US" sz="2000" dirty="0">
              <a:latin typeface="Alexandria" pitchFamily="2" charset="-78"/>
              <a:cs typeface="Alexandria" pitchFamily="2" charset="-78"/>
            </a:endParaRPr>
          </a:p>
          <a:p>
            <a:pPr marL="457200" marR="0" indent="171450" algn="just" rtl="1">
              <a:lnSpc>
                <a:spcPct val="150000"/>
              </a:lnSpc>
              <a:spcBef>
                <a:spcPts val="0"/>
              </a:spcBef>
              <a:spcAft>
                <a:spcPts val="800"/>
              </a:spcAft>
              <a:tabLst>
                <a:tab pos="0" algn="r"/>
              </a:tabLst>
            </a:pPr>
            <a:r>
              <a:rPr lang="ar-SA" dirty="0">
                <a:latin typeface="Alexandria" pitchFamily="2" charset="-78"/>
                <a:cs typeface="Alexandria" pitchFamily="2" charset="-78"/>
              </a:rPr>
              <a:t>إذ لا إصلاح في العمل التعليمي ولا تجويد له بدون بحث تربوي جاد، وتلك حقيقة لا يمكن إنكارها في النظرة الموضوعية للبحث، باعتباره بحثاً علميا يسهم في تنمية وتطوير العملية التعليمية وتجويدها، فهو يسهم في وضع قضايا التعليم في قائمة الأولويات المهمة المطروحة للبحث والحوار لإيجاد أفضل البدائل والاختيارت من بينها لحلها أو للتخفيف من وطأتها، وهو يستحث صانعي السياسة التعليمية على اتخاذ إجراءات معينة مدروسة لحل المشكلات التعليمية القائمة والملحة على الساحة التربوية، ويساهم في تحقيق ما يشبه الإجماع حول قضية تربوية يكثر حولها الجدل</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254B06F-731F-C5C5-25D8-318B5094CA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9502" y="-9085"/>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52531">
        <p14:prism isInverted="1"/>
      </p:transition>
    </mc:Choice>
    <mc:Fallback xmlns="">
      <p:transition spd="slow" advTm="152531">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80731C4-BA54-F306-2C10-D9565DCDB35D}"/>
              </a:ext>
            </a:extLst>
          </p:cNvPr>
          <p:cNvSpPr/>
          <p:nvPr/>
        </p:nvSpPr>
        <p:spPr>
          <a:xfrm>
            <a:off x="443802" y="1223749"/>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25215" y="6134609"/>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127760" y="1704189"/>
            <a:ext cx="9705555" cy="3677225"/>
          </a:xfrm>
          <a:prstGeom prst="rect">
            <a:avLst/>
          </a:prstGeom>
          <a:noFill/>
        </p:spPr>
        <p:txBody>
          <a:bodyPr wrap="square" rtlCol="0">
            <a:spAutoFit/>
          </a:bodyPr>
          <a:lstStyle/>
          <a:p>
            <a:pPr marR="0" lvl="0" algn="just" rtl="1">
              <a:lnSpc>
                <a:spcPct val="150000"/>
              </a:lnSpc>
              <a:spcBef>
                <a:spcPts val="0"/>
              </a:spcBef>
              <a:spcAft>
                <a:spcPts val="800"/>
              </a:spcAft>
              <a:tabLst>
                <a:tab pos="-57150" algn="r"/>
                <a:tab pos="0" algn="r"/>
                <a:tab pos="228600" algn="r"/>
              </a:tabLst>
            </a:pPr>
            <a:r>
              <a:rPr lang="ar-JO" dirty="0">
                <a:latin typeface="Alexandria" pitchFamily="2" charset="-78"/>
                <a:cs typeface="Alexandria" pitchFamily="2" charset="-78"/>
              </a:rPr>
              <a:t>6. </a:t>
            </a:r>
            <a:r>
              <a:rPr lang="ar-SA" dirty="0">
                <a:latin typeface="Alexandria" pitchFamily="2" charset="-78"/>
                <a:cs typeface="Alexandria" pitchFamily="2" charset="-78"/>
              </a:rPr>
              <a:t>إعداد الباحث للعمل التربوي، </a:t>
            </a:r>
            <a:endParaRPr lang="ar-JO" dirty="0">
              <a:latin typeface="Alexandria" pitchFamily="2" charset="-78"/>
              <a:cs typeface="Alexandria" pitchFamily="2" charset="-78"/>
            </a:endParaRPr>
          </a:p>
          <a:p>
            <a:pPr marR="0" lvl="0" algn="just" rtl="1">
              <a:lnSpc>
                <a:spcPct val="150000"/>
              </a:lnSpc>
              <a:spcBef>
                <a:spcPts val="0"/>
              </a:spcBef>
              <a:spcAft>
                <a:spcPts val="800"/>
              </a:spcAft>
              <a:tabLst>
                <a:tab pos="-57150" algn="r"/>
                <a:tab pos="0" algn="r"/>
                <a:tab pos="228600" algn="r"/>
              </a:tabLst>
            </a:pPr>
            <a:r>
              <a:rPr lang="ar-SA" dirty="0">
                <a:latin typeface="Alexandria" pitchFamily="2" charset="-78"/>
                <a:cs typeface="Alexandria" pitchFamily="2" charset="-78"/>
              </a:rPr>
              <a:t>وذلك من خلال اطلاعهم على الدراسات والبحوث المتعلقة بالمجال التربوي، مما يؤدي إلى تنمية قدراتهم فيفهمون مجالات البحث التربوي وأسسه وأساليبه، ويؤدي إلى تعزيز قدرتهم على اختيار مشكلة البحث وتحديدها بدقة متناهية</a:t>
            </a:r>
            <a:r>
              <a:rPr lang="en-US" dirty="0">
                <a:latin typeface="Alexandria" pitchFamily="2" charset="-78"/>
                <a:cs typeface="Alexandria" pitchFamily="2" charset="-78"/>
              </a:rPr>
              <a:t>.</a:t>
            </a:r>
          </a:p>
          <a:p>
            <a:pPr marR="0" lvl="0" algn="just" rtl="1">
              <a:lnSpc>
                <a:spcPct val="150000"/>
              </a:lnSpc>
              <a:spcBef>
                <a:spcPts val="0"/>
              </a:spcBef>
              <a:spcAft>
                <a:spcPts val="800"/>
              </a:spcAft>
              <a:tabLst>
                <a:tab pos="-57150" algn="r"/>
                <a:tab pos="0" algn="r"/>
                <a:tab pos="228600" algn="r"/>
              </a:tabLst>
            </a:pPr>
            <a:r>
              <a:rPr lang="ar-JO" dirty="0">
                <a:latin typeface="Alexandria" pitchFamily="2" charset="-78"/>
                <a:cs typeface="Alexandria" pitchFamily="2" charset="-78"/>
              </a:rPr>
              <a:t>7. </a:t>
            </a:r>
            <a:r>
              <a:rPr lang="ar-SA" dirty="0">
                <a:latin typeface="Alexandria" pitchFamily="2" charset="-78"/>
                <a:cs typeface="Alexandria" pitchFamily="2" charset="-78"/>
              </a:rPr>
              <a:t>يساهم البحث التربوي في جعل الباحث متمكنا من القراءة التحليلية للبحوث، الأمر الذي يؤدي إلى إمكانية تلخيصها والحكم على الفائدة التي تقدمها في المجالات العلمية</a:t>
            </a:r>
            <a:r>
              <a:rPr lang="en-US" dirty="0">
                <a:latin typeface="Alexandria" pitchFamily="2" charset="-78"/>
                <a:cs typeface="Alexandria" pitchFamily="2" charset="-78"/>
              </a:rPr>
              <a:t>.</a:t>
            </a:r>
          </a:p>
          <a:p>
            <a:pPr marR="0" lvl="0" algn="just" rtl="1">
              <a:lnSpc>
                <a:spcPct val="150000"/>
              </a:lnSpc>
              <a:spcBef>
                <a:spcPts val="0"/>
              </a:spcBef>
              <a:spcAft>
                <a:spcPts val="800"/>
              </a:spcAft>
              <a:tabLst>
                <a:tab pos="-57150" algn="r"/>
                <a:tab pos="0" algn="r"/>
                <a:tab pos="228600" algn="r"/>
              </a:tabLst>
            </a:pPr>
            <a:r>
              <a:rPr lang="ar-JO" dirty="0">
                <a:latin typeface="Alexandria" pitchFamily="2" charset="-78"/>
                <a:cs typeface="Alexandria" pitchFamily="2" charset="-78"/>
              </a:rPr>
              <a:t>8. </a:t>
            </a:r>
            <a:r>
              <a:rPr lang="ar-SA" dirty="0">
                <a:latin typeface="Alexandria" pitchFamily="2" charset="-78"/>
                <a:cs typeface="Alexandria" pitchFamily="2" charset="-78"/>
              </a:rPr>
              <a:t>تساعد الباحث على تحويل الدراسة النظرية إلى دراسة عملية، فيقوم بتطبيق النظريات والفرضيات التي تعلمها على أرض الواقع</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AC6E2809-A9EF-5AD3-1F33-C0DA7B1EA3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2785" y="13545"/>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01555">
        <p14:prism isInverted="1"/>
      </p:transition>
    </mc:Choice>
    <mc:Fallback xmlns="">
      <p:transition spd="slow" advTm="101555">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ACFE517-01FC-5B89-E029-5627472F5E96}"/>
              </a:ext>
            </a:extLst>
          </p:cNvPr>
          <p:cNvSpPr/>
          <p:nvPr/>
        </p:nvSpPr>
        <p:spPr>
          <a:xfrm>
            <a:off x="510367" y="1247236"/>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160640"/>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433193"/>
            <a:ext cx="10389053" cy="3950249"/>
          </a:xfrm>
          <a:prstGeom prst="rect">
            <a:avLst/>
          </a:prstGeom>
          <a:noFill/>
        </p:spPr>
        <p:txBody>
          <a:bodyPr wrap="square" rtlCol="0">
            <a:spAutoFit/>
          </a:bodyPr>
          <a:lstStyle/>
          <a:p>
            <a:pPr marL="0" marR="0" algn="ctr" rtl="1">
              <a:lnSpc>
                <a:spcPct val="107000"/>
              </a:lnSpc>
              <a:spcBef>
                <a:spcPts val="0"/>
              </a:spcBef>
              <a:spcAft>
                <a:spcPts val="800"/>
              </a:spcAft>
            </a:pPr>
            <a:r>
              <a:rPr lang="ar-JO" sz="2000" b="1" dirty="0">
                <a:solidFill>
                  <a:srgbClr val="00B0F0"/>
                </a:solidFill>
                <a:effectLst/>
                <a:latin typeface="Alexandria SemiBold" pitchFamily="2" charset="-78"/>
                <a:ea typeface="Calibri" panose="020F0502020204030204" pitchFamily="34" charset="0"/>
                <a:cs typeface="Alexandria SemiBold" pitchFamily="2" charset="-78"/>
              </a:rPr>
              <a:t>خصائص البحث التربوي</a:t>
            </a:r>
          </a:p>
          <a:p>
            <a:pPr marL="0" marR="0" indent="-457200" algn="r" rtl="1">
              <a:lnSpc>
                <a:spcPct val="150000"/>
              </a:lnSpc>
              <a:spcBef>
                <a:spcPts val="750"/>
              </a:spcBef>
              <a:spcAft>
                <a:spcPts val="750"/>
              </a:spcAft>
            </a:pPr>
            <a:r>
              <a:rPr lang="ar-JO" sz="16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solidFill>
                  <a:srgbClr val="C0392B"/>
                </a:solidFill>
                <a:effectLst/>
                <a:latin typeface="Alexandria" pitchFamily="2" charset="-78"/>
                <a:ea typeface="Times New Roman" panose="02020603050405020304" pitchFamily="18" charset="0"/>
                <a:cs typeface="Alexandria" pitchFamily="2" charset="-78"/>
              </a:rPr>
              <a:t>1- يجب أن يكون البحث العلمي بحث موضوعي وصادق:</a:t>
            </a:r>
            <a:endParaRPr lang="en-US" sz="16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وتعتبر من أهم خصائص البحث العلمي حيث يجب أن يبتعد الباحث عن التحيز وعن إضفاء الصفة الشخصية الخاص به التي قد تسبب في تشتت أو ضياع مسار البحث، حيث يجب أن يضع الباحث هدف لبحثه بحيث يشرح جميع الحقائق والبيانات التي تدعم بحثه ودراساته، ليتم التوصل إلى نتائج البحث المدعومة بكافة الأدلة والبراهين .</a:t>
            </a:r>
            <a:endParaRPr lang="en-US" sz="1600" dirty="0">
              <a:effectLst/>
              <a:latin typeface="Alexandria" pitchFamily="2" charset="-78"/>
              <a:ea typeface="Calibri" panose="020F0502020204030204" pitchFamily="34" charset="0"/>
              <a:cs typeface="Alexandria" pitchFamily="2" charset="-78"/>
            </a:endParaRPr>
          </a:p>
          <a:p>
            <a:pPr marL="0" marR="0" indent="-457200" algn="r" rtl="1">
              <a:lnSpc>
                <a:spcPct val="150000"/>
              </a:lnSpc>
              <a:spcBef>
                <a:spcPts val="750"/>
              </a:spcBef>
              <a:spcAft>
                <a:spcPts val="750"/>
              </a:spcAft>
            </a:pPr>
            <a:r>
              <a:rPr lang="ar-SA" sz="1600" dirty="0">
                <a:solidFill>
                  <a:srgbClr val="C0392B"/>
                </a:solidFill>
                <a:effectLst/>
                <a:latin typeface="Alexandria" pitchFamily="2" charset="-78"/>
                <a:ea typeface="Times New Roman" panose="02020603050405020304" pitchFamily="18" charset="0"/>
                <a:cs typeface="Alexandria" pitchFamily="2" charset="-78"/>
              </a:rPr>
              <a:t>2- اتخاذ منهج معين للبحث العلمي :</a:t>
            </a:r>
            <a:endParaRPr lang="en-US" sz="16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يجب أن يتبع أي بحث علمي منهج معين ويقصد بالمنهج العلمي بأنه مجموعة من الخطوات والنظم المرتبة والهادفة والتي تسير البحث ضمن نسق علمي واضح ومرتب، وهناك مناهج مختلفة كالمنهج التاريخي أو الوصفي أو التجريبي وغيرها، وبإمكان الباحث أن يتخذ أكثر من منهج واحد في البحث نفسه .</a:t>
            </a:r>
            <a:endParaRPr lang="en-US" sz="1600" dirty="0">
              <a:effectLst/>
              <a:latin typeface="Alexandria" pitchFamily="2" charset="-78"/>
              <a:ea typeface="Calibri" panose="020F0502020204030204" pitchFamily="34" charset="0"/>
              <a:cs typeface="Alexandria" pitchFamily="2" charset="-78"/>
            </a:endParaRPr>
          </a:p>
        </p:txBody>
      </p:sp>
      <p:pic>
        <p:nvPicPr>
          <p:cNvPr id="3" name="Graphic 21">
            <a:extLst>
              <a:ext uri="{FF2B5EF4-FFF2-40B4-BE49-F238E27FC236}">
                <a16:creationId xmlns:a16="http://schemas.microsoft.com/office/drawing/2014/main" id="{30E34085-358D-05F7-B314-92A70285DA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707" y="37032"/>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84526">
        <p14:prism isInverted="1"/>
      </p:transition>
    </mc:Choice>
    <mc:Fallback xmlns="">
      <p:transition spd="slow" advTm="184526">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80178E8-2A54-4D95-6590-6EF53E2654E6}"/>
              </a:ext>
            </a:extLst>
          </p:cNvPr>
          <p:cNvSpPr/>
          <p:nvPr/>
        </p:nvSpPr>
        <p:spPr>
          <a:xfrm>
            <a:off x="494869" y="125648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39725"/>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663191" y="1591257"/>
            <a:ext cx="10892280" cy="3417539"/>
          </a:xfrm>
          <a:prstGeom prst="rect">
            <a:avLst/>
          </a:prstGeom>
          <a:noFill/>
        </p:spPr>
        <p:txBody>
          <a:bodyPr wrap="square" rtlCol="0">
            <a:spAutoFit/>
          </a:bodyPr>
          <a:lstStyle/>
          <a:p>
            <a:pPr marL="0" marR="0" indent="-457200" algn="r" rtl="1">
              <a:lnSpc>
                <a:spcPct val="150000"/>
              </a:lnSpc>
              <a:spcBef>
                <a:spcPts val="750"/>
              </a:spcBef>
              <a:spcAft>
                <a:spcPts val="750"/>
              </a:spcAft>
            </a:pPr>
            <a:r>
              <a:rPr lang="ar-SA" sz="1600" dirty="0">
                <a:solidFill>
                  <a:srgbClr val="C0392B"/>
                </a:solidFill>
                <a:effectLst/>
                <a:latin typeface="Alexandria" pitchFamily="2" charset="-78"/>
                <a:ea typeface="Times New Roman" panose="02020603050405020304" pitchFamily="18" charset="0"/>
                <a:cs typeface="Alexandria" pitchFamily="2" charset="-78"/>
              </a:rPr>
              <a:t>3- الاختبارية والدقة :</a:t>
            </a:r>
            <a:endParaRPr lang="en-US" sz="16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يجب أن يختار الباحث مشكلة البحث بحيث تكون قابلة للاختبار والفحص أي يستطيع الباحث إجراء الاختبارات والاحصاءات اللازمة عليه من أجل التأكد من المعلومات التي تم توصل لها، وبهدف وضع نتائج دقيقة وذات موثوقية ومصداقية عالية، فهناك كثير من الظواهر التي تكون معلوماتها سرية ومن الصعب الحصول عليها لذلك يجب على الباحث الابتعاد عن الظواهر ومشاكل البحث التي سيواجه صعوبات في دراستها وفي تحصيل البيانات النوعية والكمية المتعلقة بها .</a:t>
            </a:r>
            <a:endParaRPr lang="en-US" sz="1600" dirty="0">
              <a:effectLst/>
              <a:latin typeface="Alexandria" pitchFamily="2" charset="-78"/>
              <a:ea typeface="Calibri" panose="020F0502020204030204" pitchFamily="34" charset="0"/>
              <a:cs typeface="Alexandria" pitchFamily="2" charset="-78"/>
            </a:endParaRPr>
          </a:p>
          <a:p>
            <a:pPr marL="0" marR="0" indent="-457200" algn="r" rtl="1">
              <a:lnSpc>
                <a:spcPct val="150000"/>
              </a:lnSpc>
              <a:spcBef>
                <a:spcPts val="750"/>
              </a:spcBef>
              <a:spcAft>
                <a:spcPts val="750"/>
              </a:spcAft>
            </a:pPr>
            <a:r>
              <a:rPr lang="ar-SA" sz="1600" dirty="0">
                <a:solidFill>
                  <a:srgbClr val="C0392B"/>
                </a:solidFill>
                <a:effectLst/>
                <a:latin typeface="Alexandria" pitchFamily="2" charset="-78"/>
                <a:ea typeface="Times New Roman" panose="02020603050405020304" pitchFamily="18" charset="0"/>
                <a:cs typeface="Alexandria" pitchFamily="2" charset="-78"/>
              </a:rPr>
              <a:t>4- ثبات نتائج البحث :</a:t>
            </a:r>
            <a:endParaRPr lang="en-US" sz="16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ويقصد بهذه الخاص</a:t>
            </a:r>
            <a:r>
              <a:rPr lang="ar-JO" sz="1600" dirty="0">
                <a:solidFill>
                  <a:srgbClr val="000000"/>
                </a:solidFill>
                <a:effectLst/>
                <a:latin typeface="Alexandria" pitchFamily="2" charset="-78"/>
                <a:ea typeface="Calibri" panose="020F0502020204030204" pitchFamily="34" charset="0"/>
                <a:cs typeface="Alexandria" pitchFamily="2" charset="-78"/>
              </a:rPr>
              <a:t>ي</a:t>
            </a:r>
            <a:r>
              <a:rPr lang="ar-SA" sz="1600" dirty="0">
                <a:solidFill>
                  <a:srgbClr val="000000"/>
                </a:solidFill>
                <a:effectLst/>
                <a:latin typeface="Alexandria" pitchFamily="2" charset="-78"/>
                <a:ea typeface="Calibri" panose="020F0502020204030204" pitchFamily="34" charset="0"/>
                <a:cs typeface="Alexandria" pitchFamily="2" charset="-78"/>
              </a:rPr>
              <a:t>ة أن تكون النتائج التي توصل إليها الباحث ثابته عند إعادة دراسة البحث ولكن بشرط أن تكون شروط وظروف الدراسة نفسها، والمنهجية العلمية نفسها، بحيث أذا تم تكرار تجربة البحث نحصل على النتائج ذاتها</a:t>
            </a:r>
            <a:r>
              <a:rPr lang="ar-SA" sz="16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Graphic 21">
            <a:extLst>
              <a:ext uri="{FF2B5EF4-FFF2-40B4-BE49-F238E27FC236}">
                <a16:creationId xmlns:a16="http://schemas.microsoft.com/office/drawing/2014/main" id="{A845BF4A-8595-D368-C619-28AEFFF05B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54" y="46281"/>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21409">
        <p14:prism isInverted="1"/>
      </p:transition>
    </mc:Choice>
    <mc:Fallback xmlns="">
      <p:transition spd="slow" advTm="121409">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F51D7A2-A7A8-CCD3-8DF2-61281B0E7E40}"/>
              </a:ext>
            </a:extLst>
          </p:cNvPr>
          <p:cNvSpPr/>
          <p:nvPr/>
        </p:nvSpPr>
        <p:spPr>
          <a:xfrm>
            <a:off x="521697" y="1170659"/>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184752"/>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180926" y="1517654"/>
            <a:ext cx="9985939" cy="4241610"/>
          </a:xfrm>
          <a:prstGeom prst="rect">
            <a:avLst/>
          </a:prstGeom>
          <a:noFill/>
        </p:spPr>
        <p:txBody>
          <a:bodyPr wrap="square" rtlCol="0">
            <a:spAutoFit/>
          </a:bodyPr>
          <a:lstStyle/>
          <a:p>
            <a:pPr marL="0" marR="0" indent="-400050" algn="r" rtl="1">
              <a:lnSpc>
                <a:spcPct val="150000"/>
              </a:lnSpc>
              <a:spcBef>
                <a:spcPts val="750"/>
              </a:spcBef>
              <a:spcAft>
                <a:spcPts val="750"/>
              </a:spcAft>
            </a:pPr>
            <a:r>
              <a:rPr lang="ar-SA" dirty="0">
                <a:solidFill>
                  <a:srgbClr val="C0392B"/>
                </a:solidFill>
                <a:effectLst/>
                <a:latin typeface="Alexandria" pitchFamily="2" charset="-78"/>
                <a:ea typeface="Times New Roman" panose="02020603050405020304" pitchFamily="18" charset="0"/>
                <a:cs typeface="Alexandria" pitchFamily="2" charset="-78"/>
              </a:rPr>
              <a:t>5</a:t>
            </a:r>
            <a:r>
              <a:rPr lang="ar-SA" sz="1600" dirty="0">
                <a:solidFill>
                  <a:srgbClr val="C0392B"/>
                </a:solidFill>
                <a:effectLst/>
                <a:latin typeface="Alexandria" pitchFamily="2" charset="-78"/>
                <a:ea typeface="Times New Roman" panose="02020603050405020304" pitchFamily="18" charset="0"/>
                <a:cs typeface="Alexandria" pitchFamily="2" charset="-78"/>
              </a:rPr>
              <a:t>- اتباع اسلوب علمي في الدراسة :</a:t>
            </a:r>
            <a:endParaRPr lang="en-US" sz="1600" dirty="0">
              <a:effectLst/>
              <a:latin typeface="Alexandria" pitchFamily="2" charset="-78"/>
              <a:ea typeface="Calibri" panose="020F0502020204030204" pitchFamily="34" charset="0"/>
              <a:cs typeface="Alexandria" pitchFamily="2" charset="-78"/>
            </a:endParaRPr>
          </a:p>
          <a:p>
            <a:pPr marL="0" marR="0" indent="-114300" algn="just"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حيث يتم دراسة مشكلة البحث المختارة من جميع جوانبها حتى يتم أيجاد الحلول المناسبة لها، وهنا يجب على الباحث العلمي أن يتبع أسلوب وطريقة علمية يصل من خلالها إلى هدفه من البحث، وثم يجب أن تصاغ نتائج البحث أيضا بأسلوب علمي واضح.</a:t>
            </a:r>
            <a:endParaRPr lang="en-US" sz="1600" dirty="0">
              <a:effectLst/>
              <a:latin typeface="Alexandria" pitchFamily="2" charset="-78"/>
              <a:ea typeface="Calibri" panose="020F0502020204030204" pitchFamily="34" charset="0"/>
              <a:cs typeface="Alexandria" pitchFamily="2" charset="-78"/>
            </a:endParaRPr>
          </a:p>
          <a:p>
            <a:pPr marL="0" marR="0" indent="-457200" algn="r" rtl="1">
              <a:lnSpc>
                <a:spcPct val="150000"/>
              </a:lnSpc>
              <a:spcBef>
                <a:spcPts val="750"/>
              </a:spcBef>
              <a:spcAft>
                <a:spcPts val="750"/>
              </a:spcAft>
            </a:pPr>
            <a:r>
              <a:rPr lang="ar-SA" sz="1600" dirty="0">
                <a:solidFill>
                  <a:srgbClr val="C0392B"/>
                </a:solidFill>
                <a:effectLst/>
                <a:latin typeface="Alexandria" pitchFamily="2" charset="-78"/>
                <a:ea typeface="Times New Roman" panose="02020603050405020304" pitchFamily="18" charset="0"/>
                <a:cs typeface="Alexandria" pitchFamily="2" charset="-78"/>
              </a:rPr>
              <a:t>6- الالتزام بالقواعد العلمية المتعلقة بالكثير من الدراسات التي ستواجه الباحث</a:t>
            </a:r>
            <a:r>
              <a:rPr lang="ar-JO" sz="1600" dirty="0">
                <a:solidFill>
                  <a:srgbClr val="C0392B"/>
                </a:solidFill>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0" marR="0" indent="-457200" algn="r"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فعند تجاوز أي قاعدة علمية أو اهمال أي منها فذلك سيؤثر سلبا على نتائج البحث .</a:t>
            </a:r>
            <a:endParaRPr lang="en-US" sz="1600" dirty="0">
              <a:effectLst/>
              <a:latin typeface="Alexandria" pitchFamily="2" charset="-78"/>
              <a:ea typeface="Calibri" panose="020F0502020204030204" pitchFamily="34" charset="0"/>
              <a:cs typeface="Alexandria" pitchFamily="2" charset="-78"/>
            </a:endParaRPr>
          </a:p>
          <a:p>
            <a:pPr marL="0" marR="0" indent="-457200" algn="r" rtl="1">
              <a:lnSpc>
                <a:spcPct val="150000"/>
              </a:lnSpc>
              <a:spcBef>
                <a:spcPts val="750"/>
              </a:spcBef>
              <a:spcAft>
                <a:spcPts val="750"/>
              </a:spcAft>
            </a:pPr>
            <a:r>
              <a:rPr lang="ar-SA" sz="1600" dirty="0">
                <a:solidFill>
                  <a:srgbClr val="C0392B"/>
                </a:solidFill>
                <a:effectLst/>
                <a:latin typeface="Alexandria" pitchFamily="2" charset="-78"/>
                <a:ea typeface="Times New Roman" panose="02020603050405020304" pitchFamily="18" charset="0"/>
                <a:cs typeface="Alexandria" pitchFamily="2" charset="-78"/>
              </a:rPr>
              <a:t>7- الحرية الفكرية في عند اجراء البحث والانفتاح على كل المستجدات العصرية، </a:t>
            </a:r>
            <a:endParaRPr lang="ar-JO" sz="1600" dirty="0">
              <a:latin typeface="Alexandria" pitchFamily="2" charset="-78"/>
              <a:ea typeface="Times New Roman" panose="02020603050405020304" pitchFamily="18" charset="0"/>
              <a:cs typeface="Alexandria" pitchFamily="2" charset="-78"/>
            </a:endParaRPr>
          </a:p>
          <a:p>
            <a:pPr marL="0" marR="0" indent="-457200" algn="r" rtl="1">
              <a:lnSpc>
                <a:spcPct val="150000"/>
              </a:lnSpc>
              <a:spcBef>
                <a:spcPts val="75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يجب على الباحث العلمي البحث في مشكلة البحث ومناقشتها بعيدا عن معتقداته وأفكاره </a:t>
            </a:r>
            <a:r>
              <a:rPr lang="ar-JO" sz="1600" dirty="0">
                <a:solidFill>
                  <a:srgbClr val="000000"/>
                </a:solidFill>
                <a:effectLst/>
                <a:latin typeface="Alexandria" pitchFamily="2" charset="-78"/>
                <a:ea typeface="Calibri" panose="020F0502020204030204" pitchFamily="34" charset="0"/>
                <a:cs typeface="Alexandria" pitchFamily="2" charset="-78"/>
              </a:rPr>
              <a:t>الخاصة والاطلاع على أفكار وتجارب الآخرين </a:t>
            </a:r>
            <a:r>
              <a:rPr lang="ar-SA" sz="1600" dirty="0">
                <a:solidFill>
                  <a:srgbClr val="000000"/>
                </a:solidFill>
                <a:effectLst/>
                <a:latin typeface="Alexandria" pitchFamily="2" charset="-78"/>
                <a:ea typeface="Calibri" panose="020F0502020204030204" pitchFamily="34" charset="0"/>
                <a:cs typeface="Alexandria" pitchFamily="2" charset="-78"/>
              </a:rPr>
              <a:t>حتى يتم الوصول إلى النتيجة الحقيقة.</a:t>
            </a:r>
            <a:endParaRPr lang="en-US" sz="16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10E1EEE1-F432-72DB-60D4-4F8531029F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95776"/>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51940">
        <p14:prism isInverted="1"/>
      </p:transition>
    </mc:Choice>
    <mc:Fallback xmlns="">
      <p:transition spd="slow" advTm="15194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EE3B7E6-EC33-425A-8934-55B9BBA5949C}"/>
              </a:ext>
            </a:extLst>
          </p:cNvPr>
          <p:cNvSpPr/>
          <p:nvPr/>
        </p:nvSpPr>
        <p:spPr>
          <a:xfrm>
            <a:off x="443802" y="1342118"/>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72623"/>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603359" y="1419037"/>
            <a:ext cx="10871860" cy="4687245"/>
          </a:xfrm>
          <a:prstGeom prst="rect">
            <a:avLst/>
          </a:prstGeom>
          <a:noFill/>
        </p:spPr>
        <p:txBody>
          <a:bodyPr wrap="square" rtlCol="0">
            <a:spAutoFit/>
          </a:bodyPr>
          <a:lstStyle/>
          <a:p>
            <a:pPr marL="0" marR="0" indent="-457200" algn="r" rtl="1">
              <a:lnSpc>
                <a:spcPct val="150000"/>
              </a:lnSpc>
              <a:spcBef>
                <a:spcPts val="750"/>
              </a:spcBef>
              <a:spcAft>
                <a:spcPts val="750"/>
              </a:spcAft>
            </a:pPr>
            <a:r>
              <a:rPr lang="ar-JO" dirty="0">
                <a:solidFill>
                  <a:srgbClr val="C0392B"/>
                </a:solidFill>
                <a:effectLst/>
                <a:latin typeface="Alexandria" pitchFamily="2" charset="-78"/>
                <a:ea typeface="Times New Roman" panose="02020603050405020304" pitchFamily="18" charset="0"/>
                <a:cs typeface="Alexandria" pitchFamily="2" charset="-78"/>
              </a:rPr>
              <a:t>8</a:t>
            </a:r>
            <a:r>
              <a:rPr lang="ar-SA" dirty="0">
                <a:solidFill>
                  <a:srgbClr val="C0392B"/>
                </a:solidFill>
                <a:effectLst/>
                <a:latin typeface="Alexandria" pitchFamily="2" charset="-78"/>
                <a:ea typeface="Times New Roman" panose="02020603050405020304" pitchFamily="18" charset="0"/>
                <a:cs typeface="Alexandria" pitchFamily="2" charset="-78"/>
              </a:rPr>
              <a:t>- التأني في اعتماد النتائج :</a:t>
            </a:r>
            <a:endParaRPr lang="en-US" dirty="0">
              <a:effectLst/>
              <a:latin typeface="Alexandria" pitchFamily="2" charset="-78"/>
              <a:ea typeface="Calibri" panose="020F0502020204030204" pitchFamily="34" charset="0"/>
              <a:cs typeface="Alexandria" pitchFamily="2" charset="-78"/>
            </a:endParaRPr>
          </a:p>
          <a:p>
            <a:pPr marL="0" marR="0" indent="171450" algn="just" rtl="1">
              <a:lnSpc>
                <a:spcPct val="150000"/>
              </a:lnSpc>
              <a:spcBef>
                <a:spcPts val="0"/>
              </a:spcBef>
              <a:spcAft>
                <a:spcPts val="750"/>
              </a:spcAft>
            </a:pPr>
            <a:r>
              <a:rPr lang="ar-SA" dirty="0">
                <a:solidFill>
                  <a:srgbClr val="000000"/>
                </a:solidFill>
                <a:effectLst/>
                <a:latin typeface="Alexandria" pitchFamily="2" charset="-78"/>
                <a:ea typeface="Calibri" panose="020F0502020204030204" pitchFamily="34" charset="0"/>
                <a:cs typeface="Alexandria" pitchFamily="2" charset="-78"/>
              </a:rPr>
              <a:t>وتعتبر من أهم خصائص البحث العلمي فيجب على الباحث العلمي أن لا يتسرع في تسجيل النتائج وفي اطلاق الأحكام ووضع الملاحظات والحقائق المتعلقة ببحثه.إذ يجب على الباحث أن يتحلى بالصبر والتأني بحيث عندما يضع نتائج بحثه تكون موثوقة ومدروسة ودقيقة وصحيحة ومثبتة بالأدلة والبراهين .</a:t>
            </a:r>
            <a:endParaRPr lang="en-US" dirty="0">
              <a:effectLst/>
              <a:latin typeface="Alexandria" pitchFamily="2" charset="-78"/>
              <a:ea typeface="Calibri" panose="020F0502020204030204" pitchFamily="34" charset="0"/>
              <a:cs typeface="Alexandria" pitchFamily="2" charset="-78"/>
            </a:endParaRPr>
          </a:p>
          <a:p>
            <a:pPr marL="0" marR="0" indent="-457200" algn="r" rtl="1">
              <a:lnSpc>
                <a:spcPct val="150000"/>
              </a:lnSpc>
              <a:spcBef>
                <a:spcPts val="750"/>
              </a:spcBef>
              <a:spcAft>
                <a:spcPts val="750"/>
              </a:spcAft>
            </a:pPr>
            <a:r>
              <a:rPr lang="ar-SA" dirty="0">
                <a:solidFill>
                  <a:srgbClr val="C0392B"/>
                </a:solidFill>
                <a:effectLst/>
                <a:latin typeface="Alexandria" pitchFamily="2" charset="-78"/>
                <a:ea typeface="Times New Roman" panose="02020603050405020304" pitchFamily="18" charset="0"/>
                <a:cs typeface="Alexandria" pitchFamily="2" charset="-78"/>
              </a:rPr>
              <a:t>9- الوضوح والاختصار:</a:t>
            </a:r>
            <a:endParaRPr lang="en-US" dirty="0">
              <a:effectLst/>
              <a:latin typeface="Alexandria" pitchFamily="2" charset="-78"/>
              <a:ea typeface="Calibri" panose="020F0502020204030204" pitchFamily="34" charset="0"/>
              <a:cs typeface="Alexandria" pitchFamily="2" charset="-78"/>
            </a:endParaRPr>
          </a:p>
          <a:p>
            <a:pPr marL="0" marR="0" indent="171450" algn="r" rtl="1">
              <a:lnSpc>
                <a:spcPct val="150000"/>
              </a:lnSpc>
              <a:spcBef>
                <a:spcPts val="0"/>
              </a:spcBef>
              <a:spcAft>
                <a:spcPts val="750"/>
              </a:spcAft>
            </a:pPr>
            <a:r>
              <a:rPr lang="ar-SA" dirty="0">
                <a:solidFill>
                  <a:srgbClr val="000000"/>
                </a:solidFill>
                <a:effectLst/>
                <a:latin typeface="Alexandria" pitchFamily="2" charset="-78"/>
                <a:ea typeface="Calibri" panose="020F0502020204030204" pitchFamily="34" charset="0"/>
                <a:cs typeface="Alexandria" pitchFamily="2" charset="-78"/>
              </a:rPr>
              <a:t>وتعتبر من الخصائص المهمة، فكما اعتمد الباحث على الوضوح وعدم الإطالة في بحثه كلما كان البحث مميز أكثر، فذلك ليس بالأمر السهل ل</a:t>
            </a:r>
            <a:r>
              <a:rPr lang="ar-JO" dirty="0">
                <a:solidFill>
                  <a:srgbClr val="000000"/>
                </a:solidFill>
                <a:effectLst/>
                <a:latin typeface="Alexandria" pitchFamily="2" charset="-78"/>
                <a:ea typeface="Calibri" panose="020F0502020204030204" pitchFamily="34" charset="0"/>
                <a:cs typeface="Alexandria" pitchFamily="2" charset="-78"/>
              </a:rPr>
              <a:t>أ</a:t>
            </a:r>
            <a:r>
              <a:rPr lang="ar-SA" dirty="0">
                <a:solidFill>
                  <a:srgbClr val="000000"/>
                </a:solidFill>
                <a:effectLst/>
                <a:latin typeface="Alexandria" pitchFamily="2" charset="-78"/>
                <a:ea typeface="Calibri" panose="020F0502020204030204" pitchFamily="34" charset="0"/>
                <a:cs typeface="Alexandria" pitchFamily="2" charset="-78"/>
              </a:rPr>
              <a:t>ن الأبحاث العلمية تأخذ الكثير من الوقت والجهد حتى يتم </a:t>
            </a:r>
            <a:r>
              <a:rPr lang="ar-JO" dirty="0">
                <a:solidFill>
                  <a:srgbClr val="000000"/>
                </a:solidFill>
                <a:effectLst/>
                <a:latin typeface="Alexandria" pitchFamily="2" charset="-78"/>
                <a:ea typeface="Calibri" panose="020F0502020204030204" pitchFamily="34" charset="0"/>
                <a:cs typeface="Alexandria" pitchFamily="2" charset="-78"/>
              </a:rPr>
              <a:t>إ</a:t>
            </a:r>
            <a:r>
              <a:rPr lang="ar-SA" dirty="0">
                <a:solidFill>
                  <a:srgbClr val="000000"/>
                </a:solidFill>
                <a:effectLst/>
                <a:latin typeface="Alexandria" pitchFamily="2" charset="-78"/>
                <a:ea typeface="Calibri" panose="020F0502020204030204" pitchFamily="34" charset="0"/>
                <a:cs typeface="Alexandria" pitchFamily="2" charset="-78"/>
              </a:rPr>
              <a:t>كمالها، وذلك يترافق مع الكثير من الدراسات والنتائج والتجارب، لكن الاختصار والتبسيط لا يقلل من أهمية الدراسات ودقتها، فيجب أن يكون الباحث دقيق في اختصار ما توصل إليه </a:t>
            </a:r>
            <a:r>
              <a:rPr lang="ar-JO" dirty="0">
                <a:solidFill>
                  <a:srgbClr val="000000"/>
                </a:solidFill>
                <a:effectLst/>
                <a:latin typeface="Alexandria" pitchFamily="2" charset="-78"/>
                <a:ea typeface="Calibri" panose="020F0502020204030204" pitchFamily="34" charset="0"/>
                <a:cs typeface="Alexandria" pitchFamily="2" charset="-78"/>
              </a:rPr>
              <a:t>من نتائج </a:t>
            </a:r>
            <a:r>
              <a:rPr lang="ar-SA" dirty="0">
                <a:solidFill>
                  <a:srgbClr val="000000"/>
                </a:solidFill>
                <a:effectLst/>
                <a:latin typeface="Alexandria" pitchFamily="2" charset="-78"/>
                <a:ea typeface="Calibri" panose="020F0502020204030204" pitchFamily="34" charset="0"/>
                <a:cs typeface="Alexandria" pitchFamily="2" charset="-78"/>
              </a:rPr>
              <a:t>وتوضيحه.</a:t>
            </a:r>
            <a:br>
              <a:rPr lang="ar-YE" sz="2200" dirty="0"/>
            </a:br>
            <a:r>
              <a:rPr lang="ar-JO" sz="2200" dirty="0"/>
              <a:t> </a:t>
            </a:r>
            <a:endParaRPr lang="ar-YE" sz="2200" b="0" i="0" u="none" strike="noStrike" baseline="0" dirty="0">
              <a:latin typeface="TraditionalArabic"/>
            </a:endParaRPr>
          </a:p>
        </p:txBody>
      </p:sp>
      <p:pic>
        <p:nvPicPr>
          <p:cNvPr id="3" name="Graphic 21">
            <a:extLst>
              <a:ext uri="{FF2B5EF4-FFF2-40B4-BE49-F238E27FC236}">
                <a16:creationId xmlns:a16="http://schemas.microsoft.com/office/drawing/2014/main" id="{73B51A8B-FE7F-47B3-61D0-5371736DA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79854"/>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86705">
        <p14:prism isInverted="1"/>
      </p:transition>
    </mc:Choice>
    <mc:Fallback xmlns="">
      <p:transition spd="slow" advTm="86705">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5A56937-EEB7-5969-C31B-F25F9B4066F0}"/>
              </a:ext>
            </a:extLst>
          </p:cNvPr>
          <p:cNvSpPr/>
          <p:nvPr/>
        </p:nvSpPr>
        <p:spPr>
          <a:xfrm>
            <a:off x="443802" y="1255499"/>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166340"/>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572756" y="1534991"/>
            <a:ext cx="10652565" cy="4462184"/>
          </a:xfrm>
          <a:prstGeom prst="rect">
            <a:avLst/>
          </a:prstGeom>
          <a:noFill/>
        </p:spPr>
        <p:txBody>
          <a:bodyPr wrap="square" rtlCol="0">
            <a:spAutoFit/>
          </a:bodyPr>
          <a:lstStyle/>
          <a:p>
            <a:pPr marL="0" marR="0" indent="-457200" algn="r" rtl="1">
              <a:lnSpc>
                <a:spcPct val="150000"/>
              </a:lnSpc>
              <a:spcBef>
                <a:spcPts val="750"/>
              </a:spcBef>
              <a:spcAft>
                <a:spcPts val="750"/>
              </a:spcAft>
            </a:pPr>
            <a:r>
              <a:rPr lang="ar-SA" sz="1600" dirty="0">
                <a:solidFill>
                  <a:srgbClr val="C0392B"/>
                </a:solidFill>
                <a:effectLst/>
                <a:latin typeface="Alexandria" pitchFamily="2" charset="-78"/>
                <a:ea typeface="Times New Roman" panose="02020603050405020304" pitchFamily="18" charset="0"/>
                <a:cs typeface="Alexandria" pitchFamily="2" charset="-78"/>
              </a:rPr>
              <a:t>1</a:t>
            </a:r>
            <a:r>
              <a:rPr lang="ar-JO" sz="1600" dirty="0">
                <a:solidFill>
                  <a:srgbClr val="C0392B"/>
                </a:solidFill>
                <a:effectLst/>
                <a:latin typeface="Alexandria" pitchFamily="2" charset="-78"/>
                <a:ea typeface="Times New Roman" panose="02020603050405020304" pitchFamily="18" charset="0"/>
                <a:cs typeface="Alexandria" pitchFamily="2" charset="-78"/>
              </a:rPr>
              <a:t>0</a:t>
            </a:r>
            <a:r>
              <a:rPr lang="ar-SA" sz="1600" dirty="0">
                <a:solidFill>
                  <a:srgbClr val="C0392B"/>
                </a:solidFill>
                <a:effectLst/>
                <a:latin typeface="Alexandria" pitchFamily="2" charset="-78"/>
                <a:ea typeface="Times New Roman" panose="02020603050405020304" pitchFamily="18" charset="0"/>
                <a:cs typeface="Alexandria" pitchFamily="2" charset="-78"/>
              </a:rPr>
              <a:t>- الحجج والبراهين :</a:t>
            </a:r>
            <a:endParaRPr lang="en-US" sz="1600" dirty="0">
              <a:effectLst/>
              <a:latin typeface="Alexandria" pitchFamily="2" charset="-78"/>
              <a:ea typeface="Calibri" panose="020F0502020204030204" pitchFamily="34" charset="0"/>
              <a:cs typeface="Alexandria" pitchFamily="2" charset="-78"/>
            </a:endParaRPr>
          </a:p>
          <a:p>
            <a:pPr marL="0" marR="0" indent="342900" algn="just"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وتعتبر من الخصائص الضرورية في البحث العلمي، حيث ترفق النتائج بمجموعة من الأدلة والبراهين والحجج التي تؤكد صحتها ومصداقيتها، ومن الممكن أن تكون هذه الأدلة عبارة عن أرقام أو تجربة أو وصف معين وغير ذلك ما يثبت صحة النتائج، فالأبحاث العلمية بعيدة كل البعد عن الاحتمالية والشك.</a:t>
            </a:r>
            <a:endParaRPr lang="en-US" sz="1600" dirty="0">
              <a:effectLst/>
              <a:latin typeface="Alexandria" pitchFamily="2" charset="-78"/>
              <a:ea typeface="Calibri" panose="020F0502020204030204" pitchFamily="34" charset="0"/>
              <a:cs typeface="Alexandria" pitchFamily="2" charset="-78"/>
            </a:endParaRPr>
          </a:p>
          <a:p>
            <a:pPr marL="0" marR="0" indent="-457200" algn="r" rtl="1">
              <a:lnSpc>
                <a:spcPct val="150000"/>
              </a:lnSpc>
              <a:spcBef>
                <a:spcPts val="750"/>
              </a:spcBef>
              <a:spcAft>
                <a:spcPts val="750"/>
              </a:spcAft>
            </a:pPr>
            <a:r>
              <a:rPr lang="ar-SA" sz="1600" dirty="0">
                <a:solidFill>
                  <a:srgbClr val="C0392B"/>
                </a:solidFill>
                <a:effectLst/>
                <a:latin typeface="Alexandria" pitchFamily="2" charset="-78"/>
                <a:ea typeface="Times New Roman" panose="02020603050405020304" pitchFamily="18" charset="0"/>
                <a:cs typeface="Alexandria" pitchFamily="2" charset="-78"/>
              </a:rPr>
              <a:t>1</a:t>
            </a:r>
            <a:r>
              <a:rPr lang="ar-JO" sz="1600" dirty="0">
                <a:solidFill>
                  <a:srgbClr val="C0392B"/>
                </a:solidFill>
                <a:effectLst/>
                <a:latin typeface="Alexandria" pitchFamily="2" charset="-78"/>
                <a:ea typeface="Times New Roman" panose="02020603050405020304" pitchFamily="18" charset="0"/>
                <a:cs typeface="Alexandria" pitchFamily="2" charset="-78"/>
              </a:rPr>
              <a:t>1</a:t>
            </a:r>
            <a:r>
              <a:rPr lang="ar-SA" sz="1600" dirty="0">
                <a:solidFill>
                  <a:srgbClr val="C0392B"/>
                </a:solidFill>
                <a:effectLst/>
                <a:latin typeface="Alexandria" pitchFamily="2" charset="-78"/>
                <a:ea typeface="Times New Roman" panose="02020603050405020304" pitchFamily="18" charset="0"/>
                <a:cs typeface="Alexandria" pitchFamily="2" charset="-78"/>
              </a:rPr>
              <a:t>- التعميم :</a:t>
            </a:r>
            <a:endParaRPr lang="en-US" sz="1600" dirty="0">
              <a:effectLst/>
              <a:latin typeface="Alexandria" pitchFamily="2" charset="-78"/>
              <a:ea typeface="Calibri" panose="020F0502020204030204" pitchFamily="34" charset="0"/>
              <a:cs typeface="Alexandria" pitchFamily="2" charset="-78"/>
            </a:endParaRPr>
          </a:p>
          <a:p>
            <a:pPr marL="0" marR="0" indent="342900" algn="just"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تتميز الأبحاث العلمية بقدرتها على تعميم النتائج، بحيث تعمم نتيجة البحث على أكثر من ظاهرة مرتبطة مع بعضها ضمن الظروف المختلفة</a:t>
            </a:r>
            <a:endParaRPr lang="en-US" sz="1600" dirty="0">
              <a:effectLst/>
              <a:latin typeface="Alexandria" pitchFamily="2" charset="-78"/>
              <a:ea typeface="Calibri" panose="020F0502020204030204" pitchFamily="34" charset="0"/>
              <a:cs typeface="Alexandria" pitchFamily="2" charset="-78"/>
            </a:endParaRPr>
          </a:p>
          <a:p>
            <a:pPr marL="0" marR="0" indent="-457200" algn="r" rtl="1">
              <a:lnSpc>
                <a:spcPct val="150000"/>
              </a:lnSpc>
              <a:spcBef>
                <a:spcPts val="750"/>
              </a:spcBef>
              <a:spcAft>
                <a:spcPts val="750"/>
              </a:spcAft>
            </a:pPr>
            <a:r>
              <a:rPr lang="ar-SA" sz="1600" dirty="0">
                <a:solidFill>
                  <a:srgbClr val="C0392B"/>
                </a:solidFill>
                <a:effectLst/>
                <a:latin typeface="Alexandria" pitchFamily="2" charset="-78"/>
                <a:ea typeface="Times New Roman" panose="02020603050405020304" pitchFamily="18" charset="0"/>
                <a:cs typeface="Alexandria" pitchFamily="2" charset="-78"/>
              </a:rPr>
              <a:t>1</a:t>
            </a:r>
            <a:r>
              <a:rPr lang="ar-JO" sz="1600" dirty="0">
                <a:solidFill>
                  <a:srgbClr val="C0392B"/>
                </a:solidFill>
                <a:effectLst/>
                <a:latin typeface="Alexandria" pitchFamily="2" charset="-78"/>
                <a:ea typeface="Times New Roman" panose="02020603050405020304" pitchFamily="18" charset="0"/>
                <a:cs typeface="Alexandria" pitchFamily="2" charset="-78"/>
              </a:rPr>
              <a:t>2</a:t>
            </a:r>
            <a:r>
              <a:rPr lang="ar-SA" sz="1600" dirty="0">
                <a:solidFill>
                  <a:srgbClr val="C0392B"/>
                </a:solidFill>
                <a:effectLst/>
                <a:latin typeface="Alexandria" pitchFamily="2" charset="-78"/>
                <a:ea typeface="Times New Roman" panose="02020603050405020304" pitchFamily="18" charset="0"/>
                <a:cs typeface="Alexandria" pitchFamily="2" charset="-78"/>
              </a:rPr>
              <a:t>- القدرة على توقع وتنبؤ المستقبل :</a:t>
            </a:r>
            <a:endParaRPr lang="en-US" sz="1600" dirty="0">
              <a:effectLst/>
              <a:latin typeface="Alexandria" pitchFamily="2" charset="-78"/>
              <a:ea typeface="Calibri" panose="020F0502020204030204" pitchFamily="34" charset="0"/>
              <a:cs typeface="Alexandria" pitchFamily="2" charset="-78"/>
            </a:endParaRPr>
          </a:p>
          <a:p>
            <a:pPr marL="0" marR="0" indent="285750" algn="r" rtl="1">
              <a:lnSpc>
                <a:spcPct val="150000"/>
              </a:lnSpc>
              <a:spcBef>
                <a:spcPts val="0"/>
              </a:spcBef>
              <a:spcAft>
                <a:spcPts val="750"/>
              </a:spcAft>
            </a:pPr>
            <a:r>
              <a:rPr lang="ar-SA" sz="1600" dirty="0">
                <a:solidFill>
                  <a:srgbClr val="000000"/>
                </a:solidFill>
                <a:effectLst/>
                <a:latin typeface="Alexandria" pitchFamily="2" charset="-78"/>
                <a:ea typeface="Calibri" panose="020F0502020204030204" pitchFamily="34" charset="0"/>
                <a:cs typeface="Alexandria" pitchFamily="2" charset="-78"/>
              </a:rPr>
              <a:t>البحث العلمي لا يتوقف عند حد معين، فبعدما ينهي الباحث العلمي بحثه ويضع النتائج تتكون صورة مستقبلية للظاهرة معتمد على أسس علمية وتحليل فكري للظاهرة المدروسة.</a:t>
            </a:r>
            <a:endParaRPr lang="en-US" sz="1600" dirty="0">
              <a:effectLst/>
              <a:latin typeface="Alexandria" pitchFamily="2" charset="-78"/>
              <a:ea typeface="Calibri" panose="020F0502020204030204" pitchFamily="34" charset="0"/>
              <a:cs typeface="Alexandria" pitchFamily="2" charset="-78"/>
            </a:endParaRPr>
          </a:p>
        </p:txBody>
      </p:sp>
      <p:pic>
        <p:nvPicPr>
          <p:cNvPr id="3" name="Graphic 21">
            <a:extLst>
              <a:ext uri="{FF2B5EF4-FFF2-40B4-BE49-F238E27FC236}">
                <a16:creationId xmlns:a16="http://schemas.microsoft.com/office/drawing/2014/main" id="{03B18AF1-618D-77A2-215F-FCD4A541A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419" y="45295"/>
            <a:ext cx="2591822" cy="1210204"/>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26098">
        <p14:prism isInverted="1"/>
      </p:transition>
    </mc:Choice>
    <mc:Fallback xmlns="">
      <p:transition spd="slow" advTm="126098">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1558112-9463-0E74-F71F-0769EC05E224}"/>
              </a:ext>
            </a:extLst>
          </p:cNvPr>
          <p:cNvSpPr/>
          <p:nvPr/>
        </p:nvSpPr>
        <p:spPr>
          <a:xfrm>
            <a:off x="443802" y="124660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42410"/>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633047" y="1330617"/>
            <a:ext cx="10653860" cy="4241482"/>
          </a:xfrm>
          <a:prstGeom prst="rect">
            <a:avLst/>
          </a:prstGeom>
          <a:noFill/>
        </p:spPr>
        <p:txBody>
          <a:bodyPr wrap="square" rtlCol="0">
            <a:spAutoFit/>
          </a:bodyPr>
          <a:lstStyle/>
          <a:p>
            <a:pPr algn="ctr" rtl="1">
              <a:lnSpc>
                <a:spcPct val="150000"/>
              </a:lnSpc>
            </a:pPr>
            <a:r>
              <a:rPr lang="ar-JO" sz="2000" b="1" dirty="0">
                <a:solidFill>
                  <a:srgbClr val="00B0F0"/>
                </a:solidFill>
                <a:latin typeface="Alexandria" pitchFamily="2" charset="-78"/>
                <a:cs typeface="Alexandria" pitchFamily="2" charset="-78"/>
              </a:rPr>
              <a:t>صفات الباحث التربوي الجيد</a:t>
            </a: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Alexandria" pitchFamily="2" charset="-78"/>
                <a:ea typeface="Calibri" panose="020F0502020204030204" pitchFamily="34" charset="0"/>
                <a:cs typeface="Alexandria" pitchFamily="2" charset="-78"/>
              </a:rPr>
              <a:t>المقومات والخصائص النفسية (الموضوعية والالتزام، الجدية، والرغبة في البحث والتقصي وحب الإبداع، الثقة بالنفس،الطموح والتواضع) .</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Alexandria" pitchFamily="2" charset="-78"/>
                <a:ea typeface="Calibri" panose="020F0502020204030204" pitchFamily="34" charset="0"/>
                <a:cs typeface="Alexandria" pitchFamily="2" charset="-78"/>
              </a:rPr>
              <a:t>مهارات بحثية معرفية ( القراءة، التلخيص، استخدام مراجع ومصادر المعلومات</a:t>
            </a:r>
            <a:r>
              <a:rPr lang="ar-JO"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مناهج وطرق البحث، التحليل والتفسير والاستنتاج)</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Alexandria" pitchFamily="2" charset="-78"/>
                <a:ea typeface="Calibri" panose="020F0502020204030204" pitchFamily="34" charset="0"/>
                <a:cs typeface="Alexandria" pitchFamily="2" charset="-78"/>
              </a:rPr>
              <a:t>المرونة الفكرية والانفتاح الفكر العالمي المتوافق مع قيمنا .</a:t>
            </a:r>
            <a:r>
              <a:rPr lang="ar-JO" dirty="0">
                <a:solidFill>
                  <a:srgbClr val="000000"/>
                </a:solidFill>
                <a:effectLst/>
                <a:latin typeface="Alexandria" pitchFamily="2" charset="-78"/>
                <a:ea typeface="Calibri" panose="020F0502020204030204" pitchFamily="34" charset="0"/>
                <a:cs typeface="Alexandria" pitchFamily="2" charset="-78"/>
              </a:rPr>
              <a:t> والأمانة العلمية.</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Alexandria" pitchFamily="2" charset="-78"/>
                <a:ea typeface="Calibri" panose="020F0502020204030204" pitchFamily="34" charset="0"/>
                <a:cs typeface="Alexandria" pitchFamily="2" charset="-78"/>
              </a:rPr>
              <a:t>المهارات الاجتماعية وتعني الحساسية العالية تجاه قضايا المجتمع.</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800"/>
              </a:spcAft>
              <a:buFont typeface="+mj-lt"/>
              <a:buAutoNum type="arabicPeriod"/>
              <a:tabLst>
                <a:tab pos="228600" algn="r"/>
              </a:tabLst>
            </a:pPr>
            <a:r>
              <a:rPr lang="ar-SA" dirty="0">
                <a:solidFill>
                  <a:srgbClr val="000000"/>
                </a:solidFill>
                <a:effectLst/>
                <a:latin typeface="Alexandria" pitchFamily="2" charset="-78"/>
                <a:ea typeface="Calibri" panose="020F0502020204030204" pitchFamily="34" charset="0"/>
                <a:cs typeface="Alexandria" pitchFamily="2" charset="-78"/>
              </a:rPr>
              <a:t>المقومات العلمية ( الالتزام بالمعايير البحثية العلمية المتعارف عليها، </a:t>
            </a:r>
            <a:r>
              <a:rPr lang="ar-JO" dirty="0">
                <a:solidFill>
                  <a:srgbClr val="000000"/>
                </a:solidFill>
                <a:effectLst/>
                <a:latin typeface="Alexandria" pitchFamily="2" charset="-78"/>
                <a:ea typeface="Calibri" panose="020F0502020204030204" pitchFamily="34" charset="0"/>
                <a:cs typeface="Alexandria" pitchFamily="2" charset="-78"/>
              </a:rPr>
              <a:t>و</a:t>
            </a:r>
            <a:r>
              <a:rPr lang="ar-SA" dirty="0">
                <a:solidFill>
                  <a:srgbClr val="000000"/>
                </a:solidFill>
                <a:effectLst/>
                <a:latin typeface="Alexandria" pitchFamily="2" charset="-78"/>
                <a:ea typeface="Calibri" panose="020F0502020204030204" pitchFamily="34" charset="0"/>
                <a:cs typeface="Alexandria" pitchFamily="2" charset="-78"/>
              </a:rPr>
              <a:t>خطوات البحث العلمي ومنهجيته، استخدام الأدوات المناسبة، حسن اختيار العينة)</a:t>
            </a:r>
            <a:endParaRPr lang="en-US" dirty="0">
              <a:effectLst/>
              <a:latin typeface="Alexandria" pitchFamily="2" charset="-78"/>
              <a:ea typeface="Calibri" panose="020F0502020204030204" pitchFamily="34" charset="0"/>
              <a:cs typeface="Alexandria" pitchFamily="2" charset="-78"/>
            </a:endParaRPr>
          </a:p>
        </p:txBody>
      </p:sp>
      <p:pic>
        <p:nvPicPr>
          <p:cNvPr id="3" name="Graphic 21">
            <a:extLst>
              <a:ext uri="{FF2B5EF4-FFF2-40B4-BE49-F238E27FC236}">
                <a16:creationId xmlns:a16="http://schemas.microsoft.com/office/drawing/2014/main" id="{C412DD28-7391-B595-BF0F-F9765A059F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8089" y="26048"/>
            <a:ext cx="2591822" cy="1210204"/>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203875">
        <p14:prism isInverted="1"/>
      </p:transition>
    </mc:Choice>
    <mc:Fallback xmlns="">
      <p:transition spd="slow" advTm="203875">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73425C7-D415-ACBD-48D3-3FA24A28AFF6}"/>
              </a:ext>
            </a:extLst>
          </p:cNvPr>
          <p:cNvSpPr/>
          <p:nvPr/>
        </p:nvSpPr>
        <p:spPr>
          <a:xfrm>
            <a:off x="511348" y="1189487"/>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9824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132460" y="1425943"/>
            <a:ext cx="10062173" cy="4045466"/>
          </a:xfrm>
          <a:prstGeom prst="rect">
            <a:avLst/>
          </a:prstGeom>
          <a:noFill/>
        </p:spPr>
        <p:txBody>
          <a:bodyPr wrap="square" rtlCol="0">
            <a:spAutoFit/>
          </a:bodyPr>
          <a:lstStyle/>
          <a:p>
            <a:pPr marR="0" lvl="0" algn="ctr" rtl="1">
              <a:lnSpc>
                <a:spcPct val="150000"/>
              </a:lnSpc>
              <a:spcBef>
                <a:spcPts val="0"/>
              </a:spcBef>
              <a:spcAft>
                <a:spcPts val="800"/>
              </a:spcAft>
            </a:pPr>
            <a:r>
              <a:rPr lang="ar-JO" sz="2000" b="1" dirty="0">
                <a:solidFill>
                  <a:srgbClr val="00B0F0"/>
                </a:solidFill>
                <a:effectLst/>
                <a:latin typeface="Alexandria" pitchFamily="2" charset="-78"/>
                <a:ea typeface="Calibri" panose="020F0502020204030204" pitchFamily="34" charset="0"/>
                <a:cs typeface="Alexandria" pitchFamily="2" charset="-78"/>
              </a:rPr>
              <a:t>معوقات البحث التربوي </a:t>
            </a:r>
            <a:endParaRPr lang="en-US" sz="2000" dirty="0">
              <a:solidFill>
                <a:srgbClr val="00B0F0"/>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tabLst>
                <a:tab pos="228600" algn="r"/>
              </a:tabLst>
            </a:pPr>
            <a:r>
              <a:rPr lang="ar-SA" dirty="0">
                <a:solidFill>
                  <a:srgbClr val="000000"/>
                </a:solidFill>
                <a:latin typeface="Alexandria" pitchFamily="2" charset="-78"/>
                <a:cs typeface="Alexandria" pitchFamily="2" charset="-78"/>
              </a:rPr>
              <a:t>تواجه الباحث التربوي مجموعة من المعيقات البحثية أو المشكلات أثناء إجراءه للبحث التربوي ومن أهمها: </a:t>
            </a:r>
            <a:endParaRPr lang="ar-JO" dirty="0">
              <a:solidFill>
                <a:srgbClr val="000000"/>
              </a:solidFill>
              <a:latin typeface="Alexandria" pitchFamily="2" charset="-78"/>
              <a:cs typeface="Alexandria" pitchFamily="2" charset="-78"/>
            </a:endParaRPr>
          </a:p>
          <a:p>
            <a:pPr marL="457200" marR="0" indent="-457200" algn="just" rtl="1">
              <a:lnSpc>
                <a:spcPct val="150000"/>
              </a:lnSpc>
              <a:spcBef>
                <a:spcPts val="0"/>
              </a:spcBef>
              <a:spcAft>
                <a:spcPts val="800"/>
              </a:spcAft>
              <a:buFont typeface="+mj-lt"/>
              <a:buAutoNum type="arabicPeriod"/>
              <a:tabLst>
                <a:tab pos="228600" algn="r"/>
              </a:tabLst>
            </a:pPr>
            <a:r>
              <a:rPr lang="en-US" dirty="0">
                <a:solidFill>
                  <a:srgbClr val="000000"/>
                </a:solidFill>
                <a:latin typeface="Alexandria" pitchFamily="2" charset="-78"/>
                <a:cs typeface="Alexandria" pitchFamily="2" charset="-78"/>
              </a:rPr>
              <a:t> </a:t>
            </a:r>
            <a:r>
              <a:rPr lang="ar-SA" dirty="0">
                <a:solidFill>
                  <a:srgbClr val="000000"/>
                </a:solidFill>
                <a:latin typeface="Alexandria" pitchFamily="2" charset="-78"/>
                <a:cs typeface="Alexandria" pitchFamily="2" charset="-78"/>
              </a:rPr>
              <a:t>عدم وجود سياسة واضحة للبحث التربوي في بلادنا العربية. </a:t>
            </a:r>
            <a:endParaRPr lang="en-US" dirty="0">
              <a:solidFill>
                <a:srgbClr val="000000"/>
              </a:solidFill>
              <a:latin typeface="Alexandria" pitchFamily="2" charset="-78"/>
              <a:cs typeface="Alexandria" pitchFamily="2" charset="-78"/>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latin typeface="Alexandria" pitchFamily="2" charset="-78"/>
                <a:cs typeface="Alexandria" pitchFamily="2" charset="-78"/>
              </a:rPr>
              <a:t>عدم توافر قاعدة بيانات إلكترونية مجانية حديثة يعتمد عليها الطالب وتوفر له مصادر المعلومات محليًا وعالميًا خاصة باللغة العربية في بعض المجالات البحثية. </a:t>
            </a:r>
            <a:endParaRPr lang="en-US" dirty="0">
              <a:solidFill>
                <a:srgbClr val="000000"/>
              </a:solidFill>
              <a:latin typeface="Alexandria" pitchFamily="2" charset="-78"/>
              <a:cs typeface="Alexandria" pitchFamily="2" charset="-78"/>
            </a:endParaRPr>
          </a:p>
          <a:p>
            <a:pPr marL="457200" marR="0" indent="-457200" algn="just" rtl="1">
              <a:lnSpc>
                <a:spcPct val="150000"/>
              </a:lnSpc>
              <a:spcBef>
                <a:spcPts val="0"/>
              </a:spcBef>
              <a:spcAft>
                <a:spcPts val="800"/>
              </a:spcAft>
              <a:buFont typeface="+mj-lt"/>
              <a:buAutoNum type="arabicPeriod"/>
              <a:tabLst>
                <a:tab pos="228600" algn="r"/>
              </a:tabLst>
            </a:pPr>
            <a:r>
              <a:rPr lang="ar-SA" dirty="0">
                <a:solidFill>
                  <a:srgbClr val="000000"/>
                </a:solidFill>
                <a:latin typeface="Alexandria" pitchFamily="2" charset="-78"/>
                <a:cs typeface="Alexandria" pitchFamily="2" charset="-78"/>
              </a:rPr>
              <a:t>قلة الكوادر البحثية المدربة والمؤهلة لممارسة العمل البحثي. </a:t>
            </a:r>
            <a:endParaRPr lang="ar-JO" dirty="0">
              <a:solidFill>
                <a:srgbClr val="000000"/>
              </a:solidFill>
              <a:latin typeface="Alexandria" pitchFamily="2" charset="-78"/>
              <a:cs typeface="Alexandria" pitchFamily="2" charset="-78"/>
            </a:endParaRPr>
          </a:p>
          <a:p>
            <a:pPr marL="457200" indent="-457200" algn="just" rtl="1">
              <a:lnSpc>
                <a:spcPct val="150000"/>
              </a:lnSpc>
              <a:spcAft>
                <a:spcPts val="800"/>
              </a:spcAft>
              <a:buFont typeface="+mj-lt"/>
              <a:buAutoNum type="arabicPeriod"/>
              <a:tabLst>
                <a:tab pos="228600" algn="r"/>
              </a:tabLst>
            </a:pPr>
            <a:r>
              <a:rPr lang="ar-SA" dirty="0">
                <a:solidFill>
                  <a:srgbClr val="000000"/>
                </a:solidFill>
                <a:latin typeface="Alexandria" pitchFamily="2" charset="-78"/>
                <a:cs typeface="Alexandria" pitchFamily="2" charset="-78"/>
              </a:rPr>
              <a:t>ضعف التفاعل بين البحث التربوي والنظام التعليمي</a:t>
            </a:r>
            <a:r>
              <a:rPr lang="ar-SA" sz="2400" dirty="0">
                <a:solidFill>
                  <a:srgbClr val="000000"/>
                </a:solidFill>
                <a:latin typeface="Calibri" panose="020F0502020204030204" pitchFamily="34" charset="0"/>
                <a:cs typeface="Arial" panose="020B0604020202020204" pitchFamily="34" charset="0"/>
              </a:rPr>
              <a:t>. </a:t>
            </a:r>
            <a:endParaRPr lang="ar-JO" sz="18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E4D271C3-A598-9B42-A13E-B4558DFEF9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1429" y="-30012"/>
            <a:ext cx="2591822" cy="1210204"/>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80048">
        <p14:prism isInverted="1"/>
      </p:transition>
    </mc:Choice>
    <mc:Fallback xmlns="">
      <p:transition spd="slow" advTm="180048">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C32E87D-09EB-02E2-F136-377460AB025E}"/>
              </a:ext>
            </a:extLst>
          </p:cNvPr>
          <p:cNvSpPr/>
          <p:nvPr/>
        </p:nvSpPr>
        <p:spPr>
          <a:xfrm>
            <a:off x="443802" y="126092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38127" y="6201284"/>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693336" y="2153657"/>
            <a:ext cx="10728349" cy="2553776"/>
          </a:xfrm>
          <a:prstGeom prst="rect">
            <a:avLst/>
          </a:prstGeom>
          <a:noFill/>
        </p:spPr>
        <p:txBody>
          <a:bodyPr wrap="square" rtlCol="0">
            <a:spAutoFit/>
          </a:bodyPr>
          <a:lstStyle/>
          <a:p>
            <a:pPr marL="0" marR="0" algn="just" rtl="1">
              <a:lnSpc>
                <a:spcPct val="150000"/>
              </a:lnSpc>
              <a:spcBef>
                <a:spcPts val="0"/>
              </a:spcBef>
              <a:spcAft>
                <a:spcPts val="800"/>
              </a:spcAft>
              <a:tabLst>
                <a:tab pos="228600" algn="r"/>
              </a:tabLst>
            </a:pPr>
            <a:r>
              <a:rPr lang="ar-JO" sz="2000" dirty="0">
                <a:solidFill>
                  <a:srgbClr val="000000"/>
                </a:solidFill>
                <a:effectLst/>
                <a:latin typeface="Alexandria" pitchFamily="2" charset="-78"/>
                <a:ea typeface="Calibri" panose="020F0502020204030204" pitchFamily="34" charset="0"/>
                <a:cs typeface="Alexandria" pitchFamily="2" charset="-78"/>
              </a:rPr>
              <a:t>5. </a:t>
            </a:r>
            <a:r>
              <a:rPr lang="ar-SA" sz="2000" dirty="0">
                <a:solidFill>
                  <a:srgbClr val="000000"/>
                </a:solidFill>
                <a:effectLst/>
                <a:latin typeface="Alexandria" pitchFamily="2" charset="-78"/>
                <a:ea typeface="Calibri" panose="020F0502020204030204" pitchFamily="34" charset="0"/>
                <a:cs typeface="Alexandria" pitchFamily="2" charset="-78"/>
              </a:rPr>
              <a:t>عدم كفاية الموارد المالية المخصصة للبحث وضعف تمويل الأبحاث.</a:t>
            </a:r>
            <a:endParaRPr lang="en-US" sz="20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tabLst>
                <a:tab pos="228600" algn="r"/>
              </a:tabLst>
            </a:pPr>
            <a:r>
              <a:rPr lang="ar-SA" sz="2000" dirty="0">
                <a:solidFill>
                  <a:srgbClr val="000000"/>
                </a:solidFill>
                <a:effectLst/>
                <a:latin typeface="Alexandria" pitchFamily="2" charset="-78"/>
                <a:ea typeface="Calibri" panose="020F0502020204030204" pitchFamily="34" charset="0"/>
                <a:cs typeface="Alexandria" pitchFamily="2" charset="-78"/>
              </a:rPr>
              <a:t> </a:t>
            </a:r>
            <a:r>
              <a:rPr lang="ar-JO" sz="2000" dirty="0">
                <a:solidFill>
                  <a:srgbClr val="000000"/>
                </a:solidFill>
                <a:effectLst/>
                <a:latin typeface="Alexandria" pitchFamily="2" charset="-78"/>
                <a:ea typeface="Calibri" panose="020F0502020204030204" pitchFamily="34" charset="0"/>
                <a:cs typeface="Alexandria" pitchFamily="2" charset="-78"/>
              </a:rPr>
              <a:t>6. </a:t>
            </a:r>
            <a:r>
              <a:rPr lang="ar-SA" sz="2000" dirty="0">
                <a:solidFill>
                  <a:srgbClr val="000000"/>
                </a:solidFill>
                <a:effectLst/>
                <a:latin typeface="Alexandria" pitchFamily="2" charset="-78"/>
                <a:ea typeface="Calibri" panose="020F0502020204030204" pitchFamily="34" charset="0"/>
                <a:cs typeface="Alexandria" pitchFamily="2" charset="-78"/>
              </a:rPr>
              <a:t>ضعف التواصل بين المنتجين للبحث والمستهلكين له خاصة المؤسسات التعليمية الرائدة والمجتمع المستفيد من الأبحاث. </a:t>
            </a:r>
            <a:endParaRPr lang="en-US" sz="2000" dirty="0">
              <a:effectLst/>
              <a:latin typeface="Alexandria" pitchFamily="2" charset="-78"/>
              <a:ea typeface="Calibri" panose="020F0502020204030204" pitchFamily="34" charset="0"/>
              <a:cs typeface="Alexandria" pitchFamily="2" charset="-78"/>
            </a:endParaRPr>
          </a:p>
          <a:p>
            <a:pPr algn="r" rtl="1">
              <a:lnSpc>
                <a:spcPct val="150000"/>
              </a:lnSpc>
            </a:pPr>
            <a:r>
              <a:rPr lang="ar-JO" sz="2000" dirty="0">
                <a:solidFill>
                  <a:srgbClr val="000000"/>
                </a:solidFill>
                <a:effectLst/>
                <a:latin typeface="Alexandria" pitchFamily="2" charset="-78"/>
                <a:ea typeface="Calibri" panose="020F0502020204030204" pitchFamily="34" charset="0"/>
                <a:cs typeface="Alexandria" pitchFamily="2" charset="-78"/>
              </a:rPr>
              <a:t>7. </a:t>
            </a:r>
            <a:r>
              <a:rPr lang="ar-SA" sz="2000" dirty="0">
                <a:solidFill>
                  <a:srgbClr val="000000"/>
                </a:solidFill>
                <a:effectLst/>
                <a:latin typeface="Alexandria" pitchFamily="2" charset="-78"/>
                <a:ea typeface="Calibri" panose="020F0502020204030204" pitchFamily="34" charset="0"/>
                <a:cs typeface="Alexandria" pitchFamily="2" charset="-78"/>
              </a:rPr>
              <a:t>عدم فعالية نتائج البحث في الممارسة التربوية</a:t>
            </a:r>
            <a:r>
              <a:rPr lang="en-US" sz="2000" dirty="0">
                <a:solidFill>
                  <a:srgbClr val="000000"/>
                </a:solidFill>
                <a:effectLst/>
                <a:latin typeface="Alexandria" pitchFamily="2" charset="-78"/>
                <a:ea typeface="Calibri" panose="020F0502020204030204" pitchFamily="34" charset="0"/>
                <a:cs typeface="Alexandria" pitchFamily="2" charset="-78"/>
              </a:rPr>
              <a:t>.</a:t>
            </a:r>
            <a:r>
              <a:rPr lang="ar-SA" sz="2000" dirty="0">
                <a:solidFill>
                  <a:srgbClr val="000000"/>
                </a:solidFill>
                <a:effectLst/>
                <a:latin typeface="Alexandria" pitchFamily="2" charset="-78"/>
                <a:ea typeface="Calibri" panose="020F0502020204030204" pitchFamily="34" charset="0"/>
                <a:cs typeface="Alexandria" pitchFamily="2" charset="-78"/>
              </a:rPr>
              <a:t> وعدم الاهتمام بتطبيق نتائج الأبحاث بعد الانتهاء من الجانب النظري وبالتالي قلة معالجتها للمشاكل التربوية وتطور التعليم </a:t>
            </a:r>
            <a:endParaRPr lang="en-US" sz="28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3FDD6EA0-E584-E0F3-EC95-45EBC4982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534" y="0"/>
            <a:ext cx="2591822" cy="1210204"/>
          </a:xfrm>
          <a:prstGeom prst="rect">
            <a:avLst/>
          </a:prstGeom>
        </p:spPr>
      </p:pic>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77988">
        <p14:prism isInverted="1"/>
      </p:transition>
    </mc:Choice>
    <mc:Fallback xmlns="">
      <p:transition spd="slow" advTm="77988">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C61C1E7-98C4-4E95-C045-8D74A5D89AD1}"/>
              </a:ext>
            </a:extLst>
          </p:cNvPr>
          <p:cNvSpPr/>
          <p:nvPr/>
        </p:nvSpPr>
        <p:spPr>
          <a:xfrm>
            <a:off x="469995" y="118999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54362" y="6277473"/>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08116" y="1310351"/>
            <a:ext cx="10409303" cy="4338880"/>
          </a:xfrm>
          <a:prstGeom prst="rect">
            <a:avLst/>
          </a:prstGeom>
          <a:noFill/>
        </p:spPr>
        <p:txBody>
          <a:bodyPr wrap="square" rtlCol="0">
            <a:spAutoFit/>
          </a:bodyPr>
          <a:lstStyle/>
          <a:p>
            <a:pPr algn="ctr" rtl="1">
              <a:lnSpc>
                <a:spcPct val="150000"/>
              </a:lnSpc>
            </a:pPr>
            <a:r>
              <a:rPr lang="ar-JO" sz="2400" b="1" dirty="0">
                <a:solidFill>
                  <a:srgbClr val="00B0F0"/>
                </a:solidFill>
                <a:latin typeface="Alexandria" pitchFamily="2" charset="-78"/>
                <a:cs typeface="Alexandria" pitchFamily="2" charset="-78"/>
              </a:rPr>
              <a:t> خطوات البحث التربوي</a:t>
            </a:r>
            <a:endParaRPr lang="ar-JO" sz="2000" b="1" dirty="0">
              <a:solidFill>
                <a:srgbClr val="00B0F0"/>
              </a:solidFill>
              <a:latin typeface="Alexandria" pitchFamily="2" charset="-78"/>
              <a:cs typeface="Alexandria" pitchFamily="2" charset="-78"/>
            </a:endParaRPr>
          </a:p>
          <a:p>
            <a:pPr marL="0" marR="0" algn="just" rtl="1">
              <a:lnSpc>
                <a:spcPct val="150000"/>
              </a:lnSpc>
              <a:spcBef>
                <a:spcPts val="0"/>
              </a:spcBef>
              <a:spcAft>
                <a:spcPts val="800"/>
              </a:spcAft>
              <a:tabLst>
                <a:tab pos="228600" algn="r"/>
              </a:tabLst>
            </a:pPr>
            <a:r>
              <a:rPr lang="ar-JO" sz="2000" dirty="0">
                <a:solidFill>
                  <a:srgbClr val="000000"/>
                </a:solidFill>
                <a:effectLst/>
                <a:latin typeface="Alexandria" pitchFamily="2" charset="-78"/>
                <a:ea typeface="Calibri" panose="020F0502020204030204" pitchFamily="34" charset="0"/>
                <a:cs typeface="Alexandria" pitchFamily="2" charset="-78"/>
              </a:rPr>
              <a:t>   </a:t>
            </a:r>
            <a:r>
              <a:rPr lang="ar-SA" sz="2000" dirty="0">
                <a:solidFill>
                  <a:srgbClr val="000000"/>
                </a:solidFill>
                <a:effectLst/>
                <a:latin typeface="Alexandria" pitchFamily="2" charset="-78"/>
                <a:ea typeface="Calibri" panose="020F0502020204030204" pitchFamily="34" charset="0"/>
                <a:cs typeface="Alexandria" pitchFamily="2" charset="-78"/>
              </a:rPr>
              <a:t>اختلف العلماء في خطوات البحث العلمي فمنهم من حددها بعشرة ومنهم ذكر سبع خطوات واتفق أغلبهم على خمس خطوات رئيسة ومن هذه الخطوات ما يأتي:</a:t>
            </a:r>
            <a:endParaRPr lang="en-US" dirty="0">
              <a:effectLst/>
              <a:latin typeface="Alexandria" pitchFamily="2" charset="-78"/>
              <a:ea typeface="Calibri" panose="020F0502020204030204" pitchFamily="34" charset="0"/>
              <a:cs typeface="Alexandria" pitchFamily="2" charset="-78"/>
            </a:endParaRPr>
          </a:p>
          <a:p>
            <a:pPr marL="457200" marR="0" indent="-457200" algn="just" rtl="1">
              <a:lnSpc>
                <a:spcPct val="150000"/>
              </a:lnSpc>
              <a:spcBef>
                <a:spcPts val="0"/>
              </a:spcBef>
              <a:spcAft>
                <a:spcPts val="800"/>
              </a:spcAft>
              <a:buFont typeface="+mj-lt"/>
              <a:buAutoNum type="arabicPeriod"/>
              <a:tabLst>
                <a:tab pos="228600" algn="r"/>
              </a:tabLst>
            </a:pPr>
            <a:r>
              <a:rPr lang="ar-SA" sz="2000" dirty="0">
                <a:solidFill>
                  <a:srgbClr val="000000"/>
                </a:solidFill>
                <a:effectLst/>
                <a:latin typeface="Alexandria" pitchFamily="2" charset="-78"/>
                <a:ea typeface="Calibri" panose="020F0502020204030204" pitchFamily="34" charset="0"/>
                <a:cs typeface="Alexandria" pitchFamily="2" charset="-78"/>
              </a:rPr>
              <a:t>اختيار ميدان وموضوع البحث الذي يود القيام به</a:t>
            </a:r>
            <a:r>
              <a:rPr lang="en-US" sz="2000" dirty="0">
                <a:solidFill>
                  <a:srgbClr val="000000"/>
                </a:solidFill>
                <a:effectLst/>
                <a:latin typeface="Alexandria" pitchFamily="2" charset="-78"/>
                <a:ea typeface="Calibri" panose="020F0502020204030204" pitchFamily="34" charset="0"/>
                <a:cs typeface="Alexandria" pitchFamily="2" charset="-78"/>
              </a:rPr>
              <a:t>.</a:t>
            </a:r>
            <a:endParaRPr lang="en-US" sz="2000" dirty="0">
              <a:effectLst/>
              <a:latin typeface="Alexandria" pitchFamily="2" charset="-78"/>
              <a:ea typeface="Calibri" panose="020F0502020204030204" pitchFamily="34" charset="0"/>
              <a:cs typeface="Alexandria" pitchFamily="2" charset="-78"/>
            </a:endParaRPr>
          </a:p>
          <a:p>
            <a:pPr marL="457200" marR="0" indent="-457200" algn="just" rtl="1">
              <a:lnSpc>
                <a:spcPct val="150000"/>
              </a:lnSpc>
              <a:spcBef>
                <a:spcPts val="0"/>
              </a:spcBef>
              <a:spcAft>
                <a:spcPts val="800"/>
              </a:spcAft>
              <a:buFont typeface="+mj-lt"/>
              <a:buAutoNum type="arabicPeriod"/>
              <a:tabLst>
                <a:tab pos="228600" algn="r"/>
              </a:tabLst>
            </a:pPr>
            <a:r>
              <a:rPr lang="ar-SA" sz="2000" dirty="0">
                <a:solidFill>
                  <a:srgbClr val="000000"/>
                </a:solidFill>
                <a:effectLst/>
                <a:latin typeface="Alexandria" pitchFamily="2" charset="-78"/>
                <a:ea typeface="Calibri" panose="020F0502020204030204" pitchFamily="34" charset="0"/>
                <a:cs typeface="Alexandria" pitchFamily="2" charset="-78"/>
              </a:rPr>
              <a:t>مسح الميدان ومشكلاته لغرض فهم مشكلة البحث </a:t>
            </a:r>
            <a:endParaRPr lang="ar-JO" sz="2000" dirty="0">
              <a:latin typeface="Alexandria" pitchFamily="2" charset="-78"/>
              <a:ea typeface="Calibri" panose="020F0502020204030204" pitchFamily="34" charset="0"/>
              <a:cs typeface="Alexandria" pitchFamily="2" charset="-78"/>
            </a:endParaRPr>
          </a:p>
          <a:p>
            <a:pPr marL="457200" marR="0" indent="-457200" algn="just" rtl="1">
              <a:lnSpc>
                <a:spcPct val="150000"/>
              </a:lnSpc>
              <a:spcBef>
                <a:spcPts val="0"/>
              </a:spcBef>
              <a:spcAft>
                <a:spcPts val="800"/>
              </a:spcAft>
              <a:buFont typeface="+mj-lt"/>
              <a:buAutoNum type="arabicPeriod"/>
              <a:tabLst>
                <a:tab pos="228600" algn="r"/>
              </a:tabLst>
            </a:pPr>
            <a:r>
              <a:rPr lang="ar-SA" sz="2000" dirty="0">
                <a:solidFill>
                  <a:srgbClr val="000000"/>
                </a:solidFill>
                <a:effectLst/>
                <a:latin typeface="Alexandria" pitchFamily="2" charset="-78"/>
                <a:ea typeface="Calibri" panose="020F0502020204030204" pitchFamily="34" charset="0"/>
                <a:cs typeface="Alexandria" pitchFamily="2" charset="-78"/>
              </a:rPr>
              <a:t>تطوير قائمة بيبليوغرافية تناول مشكلة البحث</a:t>
            </a:r>
            <a:endParaRPr lang="en-US" sz="2000" dirty="0">
              <a:effectLst/>
              <a:latin typeface="Alexandria" pitchFamily="2" charset="-78"/>
              <a:ea typeface="Calibri" panose="020F0502020204030204" pitchFamily="34" charset="0"/>
              <a:cs typeface="Alexandria" pitchFamily="2" charset="-78"/>
            </a:endParaRPr>
          </a:p>
          <a:p>
            <a:pPr marL="457200" marR="0" indent="-457200" algn="just" rtl="1">
              <a:lnSpc>
                <a:spcPct val="150000"/>
              </a:lnSpc>
              <a:spcBef>
                <a:spcPts val="0"/>
              </a:spcBef>
              <a:spcAft>
                <a:spcPts val="800"/>
              </a:spcAft>
              <a:buFont typeface="+mj-lt"/>
              <a:buAutoNum type="arabicPeriod"/>
              <a:tabLst>
                <a:tab pos="228600" algn="r"/>
              </a:tabLst>
            </a:pPr>
            <a:r>
              <a:rPr lang="ar-SA" sz="2000" dirty="0">
                <a:solidFill>
                  <a:srgbClr val="000000"/>
                </a:solidFill>
                <a:effectLst/>
                <a:latin typeface="Alexandria" pitchFamily="2" charset="-78"/>
                <a:ea typeface="Calibri" panose="020F0502020204030204" pitchFamily="34" charset="0"/>
                <a:cs typeface="Alexandria" pitchFamily="2" charset="-78"/>
              </a:rPr>
              <a:t>صياغة المشكلة وتحديدها</a:t>
            </a:r>
            <a:r>
              <a:rPr lang="en-US" sz="2000" dirty="0">
                <a:solidFill>
                  <a:srgbClr val="000000"/>
                </a:solidFill>
                <a:effectLst/>
                <a:latin typeface="Alexandria" pitchFamily="2" charset="-78"/>
                <a:ea typeface="Calibri" panose="020F0502020204030204" pitchFamily="34" charset="0"/>
                <a:cs typeface="Alexandria" pitchFamily="2" charset="-78"/>
              </a:rPr>
              <a:t>.</a:t>
            </a:r>
            <a:endParaRPr lang="en-US" sz="2000" dirty="0">
              <a:effectLst/>
              <a:latin typeface="Alexandria" pitchFamily="2" charset="-78"/>
              <a:ea typeface="Calibri" panose="020F0502020204030204" pitchFamily="34" charset="0"/>
              <a:cs typeface="Alexandria" pitchFamily="2" charset="-78"/>
            </a:endParaRPr>
          </a:p>
          <a:p>
            <a:pPr marL="457200" marR="0" indent="-457200" algn="just" rtl="1">
              <a:lnSpc>
                <a:spcPct val="150000"/>
              </a:lnSpc>
              <a:spcBef>
                <a:spcPts val="0"/>
              </a:spcBef>
              <a:spcAft>
                <a:spcPts val="800"/>
              </a:spcAft>
              <a:buFont typeface="+mj-lt"/>
              <a:buAutoNum type="arabicPeriod"/>
              <a:tabLst>
                <a:tab pos="228600" algn="r"/>
              </a:tabLst>
            </a:pPr>
            <a:r>
              <a:rPr lang="ar-SA" sz="2000" dirty="0">
                <a:solidFill>
                  <a:srgbClr val="000000"/>
                </a:solidFill>
                <a:effectLst/>
                <a:latin typeface="Alexandria" pitchFamily="2" charset="-78"/>
                <a:ea typeface="Calibri" panose="020F0502020204030204" pitchFamily="34" charset="0"/>
                <a:cs typeface="Alexandria" pitchFamily="2" charset="-78"/>
              </a:rPr>
              <a:t>تمييز عناصر المشكلة وعزلها عن بعضها</a:t>
            </a:r>
            <a:r>
              <a:rPr lang="en-US" sz="2000" dirty="0">
                <a:solidFill>
                  <a:srgbClr val="000000"/>
                </a:solidFill>
                <a:effectLst/>
                <a:latin typeface="Alexandria" pitchFamily="2" charset="-78"/>
                <a:ea typeface="Calibri" panose="020F0502020204030204" pitchFamily="34" charset="0"/>
                <a:cs typeface="Alexandria" pitchFamily="2" charset="-78"/>
              </a:rPr>
              <a:t>.</a:t>
            </a:r>
            <a:endParaRPr lang="en-US" sz="2000" dirty="0">
              <a:effectLst/>
              <a:latin typeface="Alexandria" pitchFamily="2" charset="-78"/>
              <a:ea typeface="Calibri" panose="020F0502020204030204" pitchFamily="34" charset="0"/>
              <a:cs typeface="Alexandria" pitchFamily="2" charset="-78"/>
            </a:endParaRPr>
          </a:p>
        </p:txBody>
      </p:sp>
      <p:pic>
        <p:nvPicPr>
          <p:cNvPr id="3" name="Graphic 21">
            <a:extLst>
              <a:ext uri="{FF2B5EF4-FFF2-40B4-BE49-F238E27FC236}">
                <a16:creationId xmlns:a16="http://schemas.microsoft.com/office/drawing/2014/main" id="{2B4EA03E-8A5C-1CB0-C515-90A8AEC379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091" y="-86254"/>
            <a:ext cx="2591822" cy="1210204"/>
          </a:xfrm>
          <a:prstGeom prst="rect">
            <a:avLst/>
          </a:prstGeom>
        </p:spPr>
      </p:pic>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12536">
        <p14:prism isInverted="1"/>
      </p:transition>
    </mc:Choice>
    <mc:Fallback xmlns="">
      <p:transition spd="slow" advTm="112536">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8E2EC42-E313-9BF2-44A1-86A46FDD9BF7}"/>
              </a:ext>
            </a:extLst>
          </p:cNvPr>
          <p:cNvSpPr/>
          <p:nvPr/>
        </p:nvSpPr>
        <p:spPr>
          <a:xfrm>
            <a:off x="449580" y="1234585"/>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236102"/>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18798" y="1565041"/>
            <a:ext cx="10534373" cy="3985002"/>
          </a:xfrm>
          <a:prstGeom prst="rect">
            <a:avLst/>
          </a:prstGeom>
          <a:noFill/>
        </p:spPr>
        <p:txBody>
          <a:bodyPr wrap="square" rtlCol="0">
            <a:spAutoFit/>
          </a:bodyPr>
          <a:lstStyle/>
          <a:p>
            <a:pPr algn="ctr" rtl="1">
              <a:lnSpc>
                <a:spcPct val="150000"/>
              </a:lnSpc>
            </a:pPr>
            <a:r>
              <a:rPr lang="ar-JO" b="1" dirty="0">
                <a:solidFill>
                  <a:srgbClr val="00B0F0"/>
                </a:solidFill>
                <a:latin typeface="Alexandria" pitchFamily="2" charset="-78"/>
                <a:cs typeface="Alexandria" pitchFamily="2" charset="-78"/>
              </a:rPr>
              <a:t> خطوات البحث التربوي</a:t>
            </a:r>
          </a:p>
          <a:p>
            <a:pPr marL="0" marR="0" algn="just" rtl="1">
              <a:lnSpc>
                <a:spcPct val="150000"/>
              </a:lnSpc>
              <a:spcBef>
                <a:spcPts val="0"/>
              </a:spcBef>
              <a:spcAft>
                <a:spcPts val="800"/>
              </a:spcAft>
              <a:tabLst>
                <a:tab pos="228600" algn="r"/>
              </a:tabLst>
            </a:pPr>
            <a:r>
              <a:rPr lang="ar-JO" dirty="0">
                <a:solidFill>
                  <a:srgbClr val="000000"/>
                </a:solidFill>
                <a:effectLst/>
                <a:latin typeface="Alexandria" pitchFamily="2" charset="-78"/>
                <a:ea typeface="Calibri" panose="020F0502020204030204" pitchFamily="34" charset="0"/>
                <a:cs typeface="Alexandria" pitchFamily="2" charset="-78"/>
              </a:rPr>
              <a:t>6. </a:t>
            </a:r>
            <a:r>
              <a:rPr lang="en-US" dirty="0">
                <a:solidFill>
                  <a:srgbClr val="000000"/>
                </a:solidFill>
                <a:effectLst/>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تصنيف عناصر المشكلة تبعاً لعلاقتها المباشرة وغير المباشرة بالمعلومات التي</a:t>
            </a:r>
            <a:r>
              <a:rPr lang="ar-JO" dirty="0">
                <a:latin typeface="Alexandria" pitchFamily="2" charset="-78"/>
                <a:ea typeface="Calibri" panose="020F0502020204030204" pitchFamily="34" charset="0"/>
                <a:cs typeface="Alexandria" pitchFamily="2" charset="-78"/>
              </a:rPr>
              <a:t> </a:t>
            </a:r>
            <a:r>
              <a:rPr lang="ar-SA" dirty="0">
                <a:solidFill>
                  <a:srgbClr val="000000"/>
                </a:solidFill>
                <a:effectLst/>
                <a:latin typeface="Alexandria" pitchFamily="2" charset="-78"/>
                <a:ea typeface="Calibri" panose="020F0502020204030204" pitchFamily="34" charset="0"/>
                <a:cs typeface="Alexandria" pitchFamily="2" charset="-78"/>
              </a:rPr>
              <a:t>يتم جمعها</a:t>
            </a:r>
            <a:r>
              <a:rPr lang="en-US" dirty="0">
                <a:solidFill>
                  <a:srgbClr val="000000"/>
                </a:solidFill>
                <a:effectLst/>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tabLst>
                <a:tab pos="228600" algn="r"/>
              </a:tabLst>
            </a:pPr>
            <a:r>
              <a:rPr lang="ar-JO" dirty="0">
                <a:solidFill>
                  <a:srgbClr val="000000"/>
                </a:solidFill>
                <a:effectLst/>
                <a:latin typeface="Alexandria" pitchFamily="2" charset="-78"/>
                <a:ea typeface="Calibri" panose="020F0502020204030204" pitchFamily="34" charset="0"/>
                <a:cs typeface="Alexandria" pitchFamily="2" charset="-78"/>
              </a:rPr>
              <a:t>7. </a:t>
            </a:r>
            <a:r>
              <a:rPr lang="ar-SA" dirty="0">
                <a:solidFill>
                  <a:srgbClr val="000000"/>
                </a:solidFill>
                <a:effectLst/>
                <a:latin typeface="Alexandria" pitchFamily="2" charset="-78"/>
                <a:ea typeface="Calibri" panose="020F0502020204030204" pitchFamily="34" charset="0"/>
                <a:cs typeface="Alexandria" pitchFamily="2" charset="-78"/>
              </a:rPr>
              <a:t>تحديد البيانات المطلوبة في ضوء عناصر المشكلة</a:t>
            </a:r>
            <a:endParaRPr lang="en-US"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tabLst>
                <a:tab pos="228600" algn="r"/>
              </a:tabLst>
            </a:pPr>
            <a:r>
              <a:rPr lang="ar-JO" dirty="0">
                <a:solidFill>
                  <a:srgbClr val="000000"/>
                </a:solidFill>
                <a:effectLst/>
                <a:latin typeface="Alexandria" pitchFamily="2" charset="-78"/>
                <a:ea typeface="Calibri" panose="020F0502020204030204" pitchFamily="34" charset="0"/>
                <a:cs typeface="Alexandria" pitchFamily="2" charset="-78"/>
              </a:rPr>
              <a:t>8. </a:t>
            </a:r>
            <a:r>
              <a:rPr lang="ar-SA" dirty="0">
                <a:solidFill>
                  <a:srgbClr val="000000"/>
                </a:solidFill>
                <a:effectLst/>
                <a:latin typeface="Alexandria" pitchFamily="2" charset="-78"/>
                <a:ea typeface="Calibri" panose="020F0502020204030204" pitchFamily="34" charset="0"/>
                <a:cs typeface="Alexandria" pitchFamily="2" charset="-78"/>
              </a:rPr>
              <a:t>التأكد من توفر البيانات المطلوبة</a:t>
            </a:r>
            <a:r>
              <a:rPr lang="en-US" dirty="0">
                <a:solidFill>
                  <a:srgbClr val="000000"/>
                </a:solidFill>
                <a:effectLst/>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tabLst>
                <a:tab pos="228600" algn="r"/>
              </a:tabLst>
            </a:pPr>
            <a:r>
              <a:rPr lang="ar-JO" dirty="0">
                <a:solidFill>
                  <a:srgbClr val="000000"/>
                </a:solidFill>
                <a:effectLst/>
                <a:latin typeface="Alexandria" pitchFamily="2" charset="-78"/>
                <a:ea typeface="Calibri" panose="020F0502020204030204" pitchFamily="34" charset="0"/>
                <a:cs typeface="Alexandria" pitchFamily="2" charset="-78"/>
              </a:rPr>
              <a:t>9. </a:t>
            </a:r>
            <a:r>
              <a:rPr lang="ar-SA" dirty="0">
                <a:solidFill>
                  <a:srgbClr val="000000"/>
                </a:solidFill>
                <a:effectLst/>
                <a:latin typeface="Alexandria" pitchFamily="2" charset="-78"/>
                <a:ea typeface="Calibri" panose="020F0502020204030204" pitchFamily="34" charset="0"/>
                <a:cs typeface="Alexandria" pitchFamily="2" charset="-78"/>
              </a:rPr>
              <a:t>اختبار قابلية حل المشكلة</a:t>
            </a:r>
            <a:r>
              <a:rPr lang="en-US" dirty="0">
                <a:solidFill>
                  <a:srgbClr val="000000"/>
                </a:solidFill>
                <a:effectLst/>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tabLst>
                <a:tab pos="228600" algn="r"/>
              </a:tabLst>
            </a:pPr>
            <a:r>
              <a:rPr lang="ar-JO" dirty="0">
                <a:solidFill>
                  <a:srgbClr val="000000"/>
                </a:solidFill>
                <a:effectLst/>
                <a:latin typeface="Alexandria" pitchFamily="2" charset="-78"/>
                <a:ea typeface="Calibri" panose="020F0502020204030204" pitchFamily="34" charset="0"/>
                <a:cs typeface="Alexandria" pitchFamily="2" charset="-78"/>
              </a:rPr>
              <a:t>10. </a:t>
            </a:r>
            <a:r>
              <a:rPr lang="ar-SA" dirty="0">
                <a:solidFill>
                  <a:srgbClr val="000000"/>
                </a:solidFill>
                <a:effectLst/>
                <a:latin typeface="Alexandria" pitchFamily="2" charset="-78"/>
                <a:ea typeface="Calibri" panose="020F0502020204030204" pitchFamily="34" charset="0"/>
                <a:cs typeface="Alexandria" pitchFamily="2" charset="-78"/>
              </a:rPr>
              <a:t> جمع البيانات والمعلومات</a:t>
            </a:r>
            <a:endParaRPr lang="ar-JO" dirty="0">
              <a:solidFill>
                <a:srgbClr val="000000"/>
              </a:solidFill>
              <a:effectLst/>
              <a:latin typeface="Alexandria" pitchFamily="2" charset="-78"/>
              <a:ea typeface="Calibri" panose="020F0502020204030204" pitchFamily="34" charset="0"/>
              <a:cs typeface="Alexandria" pitchFamily="2" charset="-78"/>
            </a:endParaRPr>
          </a:p>
          <a:p>
            <a:pPr algn="just" rtl="1">
              <a:lnSpc>
                <a:spcPct val="150000"/>
              </a:lnSpc>
              <a:spcAft>
                <a:spcPts val="800"/>
              </a:spcAft>
              <a:tabLst>
                <a:tab pos="228600" algn="r"/>
              </a:tabLst>
            </a:pPr>
            <a:r>
              <a:rPr lang="ar-JO" dirty="0">
                <a:solidFill>
                  <a:srgbClr val="000000"/>
                </a:solidFill>
                <a:latin typeface="Alexandria" pitchFamily="2" charset="-78"/>
                <a:cs typeface="Alexandria" pitchFamily="2" charset="-78"/>
              </a:rPr>
              <a:t>11. </a:t>
            </a:r>
            <a:r>
              <a:rPr lang="ar-SA" dirty="0">
                <a:solidFill>
                  <a:srgbClr val="000000"/>
                </a:solidFill>
                <a:latin typeface="Alexandria" pitchFamily="2" charset="-78"/>
                <a:cs typeface="Alexandria" pitchFamily="2" charset="-78"/>
              </a:rPr>
              <a:t> تنظيم البيانات لتكون جاهزة للتحليل</a:t>
            </a:r>
            <a:r>
              <a:rPr lang="en-US" dirty="0">
                <a:solidFill>
                  <a:srgbClr val="000000"/>
                </a:solidFill>
                <a:latin typeface="Alexandria" pitchFamily="2" charset="-78"/>
                <a:cs typeface="Alexandria" pitchFamily="2" charset="-78"/>
              </a:rPr>
              <a:t>.</a:t>
            </a:r>
          </a:p>
          <a:p>
            <a:pPr indent="-171450" algn="just" rtl="1">
              <a:lnSpc>
                <a:spcPct val="150000"/>
              </a:lnSpc>
              <a:spcAft>
                <a:spcPts val="800"/>
              </a:spcAft>
              <a:tabLst>
                <a:tab pos="228600" algn="r"/>
              </a:tabLst>
            </a:pPr>
            <a:r>
              <a:rPr lang="ar-JO" dirty="0">
                <a:solidFill>
                  <a:srgbClr val="000000"/>
                </a:solidFill>
                <a:latin typeface="Alexandria" pitchFamily="2" charset="-78"/>
                <a:cs typeface="Alexandria" pitchFamily="2" charset="-78"/>
              </a:rPr>
              <a:t>12. </a:t>
            </a:r>
            <a:r>
              <a:rPr lang="en-US" dirty="0">
                <a:solidFill>
                  <a:srgbClr val="000000"/>
                </a:solidFill>
                <a:latin typeface="Alexandria" pitchFamily="2" charset="-78"/>
                <a:cs typeface="Alexandria" pitchFamily="2" charset="-78"/>
              </a:rPr>
              <a:t> </a:t>
            </a:r>
            <a:r>
              <a:rPr lang="ar-SA" dirty="0">
                <a:solidFill>
                  <a:srgbClr val="000000"/>
                </a:solidFill>
                <a:latin typeface="Alexandria" pitchFamily="2" charset="-78"/>
                <a:cs typeface="Alexandria" pitchFamily="2" charset="-78"/>
              </a:rPr>
              <a:t>تحليل وتفسير البيانات</a:t>
            </a:r>
            <a:r>
              <a:rPr lang="en-US" dirty="0">
                <a:solidFill>
                  <a:srgbClr val="000000"/>
                </a:solidFill>
                <a:effectLst/>
                <a:latin typeface="Alexandria" pitchFamily="2" charset="-78"/>
                <a:ea typeface="Calibri" panose="020F0502020204030204" pitchFamily="34" charset="0"/>
                <a:cs typeface="Alexandria" pitchFamily="2" charset="-78"/>
              </a:rPr>
              <a:t>.</a:t>
            </a:r>
            <a:r>
              <a:rPr lang="ar-JO" dirty="0">
                <a:solidFill>
                  <a:srgbClr val="000000"/>
                </a:solidFill>
                <a:effectLst/>
                <a:latin typeface="Alexandria" pitchFamily="2" charset="-78"/>
                <a:ea typeface="Calibri" panose="020F0502020204030204" pitchFamily="34" charset="0"/>
                <a:cs typeface="Alexandria" pitchFamily="2" charset="-78"/>
              </a:rPr>
              <a:t> </a:t>
            </a:r>
            <a:r>
              <a:rPr lang="ar-JO" dirty="0">
                <a:solidFill>
                  <a:srgbClr val="000000"/>
                </a:solidFill>
                <a:latin typeface="Alexandria" pitchFamily="2" charset="-78"/>
                <a:cs typeface="Alexandria" pitchFamily="2" charset="-78"/>
              </a:rPr>
              <a:t>عرض النتائج والخروج بالتوصيات.</a:t>
            </a:r>
            <a:endParaRPr lang="en-US" dirty="0">
              <a:solidFill>
                <a:srgbClr val="00000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8A981D0-F66C-CEE5-5466-3313758AA6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797" y="-10107"/>
            <a:ext cx="2591822" cy="1210204"/>
          </a:xfrm>
          <a:prstGeom prst="rect">
            <a:avLst/>
          </a:prstGeom>
        </p:spPr>
      </p:pic>
    </p:spTree>
    <p:extLst>
      <p:ext uri="{BB962C8B-B14F-4D97-AF65-F5344CB8AC3E}">
        <p14:creationId xmlns:p14="http://schemas.microsoft.com/office/powerpoint/2010/main" val="2395200621"/>
      </p:ext>
    </p:extLst>
  </p:cSld>
  <p:clrMapOvr>
    <a:masterClrMapping/>
  </p:clrMapOvr>
  <mc:AlternateContent xmlns:mc="http://schemas.openxmlformats.org/markup-compatibility/2006" xmlns:p14="http://schemas.microsoft.com/office/powerpoint/2010/main">
    <mc:Choice Requires="p14">
      <p:transition spd="slow" p14:dur="1600" advTm="110019">
        <p14:prism isInverted="1"/>
      </p:transition>
    </mc:Choice>
    <mc:Fallback xmlns="">
      <p:transition spd="slow" advTm="110019">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E726E03-ED4F-7223-A9DB-9F6D65965DE2}"/>
              </a:ext>
            </a:extLst>
          </p:cNvPr>
          <p:cNvSpPr/>
          <p:nvPr/>
        </p:nvSpPr>
        <p:spPr>
          <a:xfrm>
            <a:off x="443801" y="1214606"/>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84428" y="6211924"/>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25992" y="1722150"/>
            <a:ext cx="10340011" cy="3431004"/>
          </a:xfrm>
          <a:prstGeom prst="rect">
            <a:avLst/>
          </a:prstGeom>
          <a:noFill/>
        </p:spPr>
        <p:txBody>
          <a:bodyPr wrap="square" rtlCol="0">
            <a:spAutoFit/>
          </a:bodyPr>
          <a:lstStyle/>
          <a:p>
            <a:pPr algn="ctr"/>
            <a:r>
              <a:rPr lang="ar-JO" sz="2800" kern="0" dirty="0">
                <a:solidFill>
                  <a:srgbClr val="00B0F0"/>
                </a:solidFill>
                <a:effectLst/>
                <a:latin typeface="Alexandria" pitchFamily="2" charset="-78"/>
                <a:ea typeface="Times New Roman" panose="02020603050405020304" pitchFamily="18" charset="0"/>
                <a:cs typeface="Alexandria" pitchFamily="2" charset="-78"/>
              </a:rPr>
              <a:t>خاتمة</a:t>
            </a:r>
            <a:endParaRPr lang="ar-JO" sz="14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sz="2000" dirty="0">
                <a:latin typeface="Alexandria" pitchFamily="2" charset="-78"/>
                <a:cs typeface="Alexandria" pitchFamily="2" charset="-78"/>
              </a:rPr>
              <a:t>   </a:t>
            </a:r>
            <a:r>
              <a:rPr lang="ar-JO" dirty="0">
                <a:latin typeface="Alexandria" pitchFamily="2" charset="-78"/>
                <a:cs typeface="Alexandria" pitchFamily="2" charset="-78"/>
              </a:rPr>
              <a:t>يمثل</a:t>
            </a:r>
            <a:r>
              <a:rPr lang="ar-JO" b="0" i="0" u="none" strike="noStrike" baseline="0" dirty="0">
                <a:latin typeface="Alexandria" pitchFamily="2" charset="-78"/>
                <a:cs typeface="Alexandria" pitchFamily="2" charset="-78"/>
              </a:rPr>
              <a:t> </a:t>
            </a:r>
            <a:r>
              <a:rPr lang="ar-YE" dirty="0">
                <a:latin typeface="Alexandria" pitchFamily="2" charset="-78"/>
                <a:cs typeface="Alexandria" pitchFamily="2" charset="-78"/>
              </a:rPr>
              <a:t>تحليل </a:t>
            </a:r>
            <a:r>
              <a:rPr lang="ar-JO" dirty="0">
                <a:latin typeface="Alexandria" pitchFamily="2" charset="-78"/>
                <a:cs typeface="Alexandria" pitchFamily="2" charset="-78"/>
              </a:rPr>
              <a:t>السياسات التعليمية </a:t>
            </a:r>
            <a:r>
              <a:rPr lang="ar-YE" dirty="0">
                <a:latin typeface="Alexandria" pitchFamily="2" charset="-78"/>
                <a:cs typeface="Alexandria" pitchFamily="2" charset="-78"/>
              </a:rPr>
              <a:t>أداة قوية للتخفيف من </a:t>
            </a:r>
            <a:r>
              <a:rPr lang="ar-JO" dirty="0">
                <a:latin typeface="Alexandria" pitchFamily="2" charset="-78"/>
                <a:cs typeface="Alexandria" pitchFamily="2" charset="-78"/>
              </a:rPr>
              <a:t>التحديات التي تواجه</a:t>
            </a:r>
            <a:r>
              <a:rPr lang="ar-YE" dirty="0">
                <a:latin typeface="Alexandria" pitchFamily="2" charset="-78"/>
                <a:cs typeface="Alexandria" pitchFamily="2" charset="-78"/>
              </a:rPr>
              <a:t> </a:t>
            </a:r>
            <a:r>
              <a:rPr lang="ar-JO" dirty="0">
                <a:latin typeface="Alexandria" pitchFamily="2" charset="-78"/>
                <a:cs typeface="Alexandria" pitchFamily="2" charset="-78"/>
              </a:rPr>
              <a:t>التعليم</a:t>
            </a:r>
            <a:r>
              <a:rPr lang="ar-YE" dirty="0">
                <a:latin typeface="Alexandria" pitchFamily="2" charset="-78"/>
                <a:cs typeface="Alexandria" pitchFamily="2" charset="-78"/>
              </a:rPr>
              <a:t> </a:t>
            </a:r>
            <a:r>
              <a:rPr lang="ar-JO" dirty="0">
                <a:latin typeface="Alexandria" pitchFamily="2" charset="-78"/>
                <a:cs typeface="Alexandria" pitchFamily="2" charset="-78"/>
              </a:rPr>
              <a:t>وتسهم في حل </a:t>
            </a:r>
            <a:r>
              <a:rPr lang="ar-YE" dirty="0">
                <a:latin typeface="Alexandria" pitchFamily="2" charset="-78"/>
                <a:cs typeface="Alexandria" pitchFamily="2" charset="-78"/>
              </a:rPr>
              <a:t>المشكل</a:t>
            </a:r>
            <a:r>
              <a:rPr lang="ar-JO" dirty="0">
                <a:latin typeface="Alexandria" pitchFamily="2" charset="-78"/>
                <a:cs typeface="Alexandria" pitchFamily="2" charset="-78"/>
              </a:rPr>
              <a:t>ات</a:t>
            </a:r>
            <a:r>
              <a:rPr lang="ar-YE" dirty="0">
                <a:latin typeface="Alexandria" pitchFamily="2" charset="-78"/>
                <a:cs typeface="Alexandria" pitchFamily="2" charset="-78"/>
              </a:rPr>
              <a:t> </a:t>
            </a:r>
            <a:r>
              <a:rPr lang="ar-JO" dirty="0">
                <a:latin typeface="Alexandria" pitchFamily="2" charset="-78"/>
                <a:cs typeface="Alexandria" pitchFamily="2" charset="-78"/>
              </a:rPr>
              <a:t>ال</a:t>
            </a:r>
            <a:r>
              <a:rPr lang="ar-YE" dirty="0">
                <a:latin typeface="Alexandria" pitchFamily="2" charset="-78"/>
                <a:cs typeface="Alexandria" pitchFamily="2" charset="-78"/>
              </a:rPr>
              <a:t>اجتماعي</a:t>
            </a:r>
            <a:r>
              <a:rPr lang="ar-JO" dirty="0">
                <a:latin typeface="Alexandria" pitchFamily="2" charset="-78"/>
                <a:cs typeface="Alexandria" pitchFamily="2" charset="-78"/>
              </a:rPr>
              <a:t>ة</a:t>
            </a:r>
            <a:r>
              <a:rPr lang="ar-YE" dirty="0">
                <a:latin typeface="Alexandria" pitchFamily="2" charset="-78"/>
                <a:cs typeface="Alexandria" pitchFamily="2" charset="-78"/>
              </a:rPr>
              <a:t> </a:t>
            </a:r>
            <a:r>
              <a:rPr lang="ar-JO" dirty="0">
                <a:latin typeface="Alexandria" pitchFamily="2" charset="-78"/>
                <a:cs typeface="Alexandria" pitchFamily="2" charset="-78"/>
              </a:rPr>
              <a:t>والاقتصادية والصناعية ومواكبة تطورات العصر</a:t>
            </a:r>
            <a:r>
              <a:rPr lang="ar-YE" dirty="0">
                <a:latin typeface="Alexandria" pitchFamily="2" charset="-78"/>
                <a:cs typeface="Alexandria" pitchFamily="2" charset="-78"/>
              </a:rPr>
              <a:t>، </a:t>
            </a:r>
            <a:r>
              <a:rPr lang="ar-JO" dirty="0">
                <a:latin typeface="Alexandria" pitchFamily="2" charset="-78"/>
                <a:cs typeface="Alexandria" pitchFamily="2" charset="-78"/>
              </a:rPr>
              <a:t>في حالة بناء التحليل وفقًا ل</a:t>
            </a:r>
            <a:r>
              <a:rPr lang="ar-YE" dirty="0">
                <a:latin typeface="Alexandria" pitchFamily="2" charset="-78"/>
                <a:cs typeface="Alexandria" pitchFamily="2" charset="-78"/>
              </a:rPr>
              <a:t>معايير </a:t>
            </a:r>
            <a:r>
              <a:rPr lang="ar-JO" dirty="0">
                <a:latin typeface="Alexandria" pitchFamily="2" charset="-78"/>
                <a:cs typeface="Alexandria" pitchFamily="2" charset="-78"/>
              </a:rPr>
              <a:t>علمية </a:t>
            </a:r>
            <a:r>
              <a:rPr lang="ar-YE" dirty="0">
                <a:latin typeface="Alexandria" pitchFamily="2" charset="-78"/>
                <a:cs typeface="Alexandria" pitchFamily="2" charset="-78"/>
              </a:rPr>
              <a:t>متعارف عليها لازمة لحل </a:t>
            </a:r>
            <a:r>
              <a:rPr lang="ar-JO" dirty="0">
                <a:latin typeface="Alexandria" pitchFamily="2" charset="-78"/>
                <a:cs typeface="Alexandria" pitchFamily="2" charset="-78"/>
              </a:rPr>
              <a:t>الإشكاليات</a:t>
            </a:r>
            <a:r>
              <a:rPr lang="ar-YE" dirty="0">
                <a:latin typeface="Alexandria" pitchFamily="2" charset="-78"/>
                <a:cs typeface="Alexandria" pitchFamily="2" charset="-78"/>
              </a:rPr>
              <a:t> عبر تطبيق خطوات </a:t>
            </a:r>
            <a:r>
              <a:rPr lang="ar-JO" dirty="0">
                <a:latin typeface="Alexandria" pitchFamily="2" charset="-78"/>
                <a:cs typeface="Alexandria" pitchFamily="2" charset="-78"/>
              </a:rPr>
              <a:t>ممنهجة</a:t>
            </a:r>
            <a:r>
              <a:rPr lang="ar-YE" dirty="0">
                <a:latin typeface="Alexandria" pitchFamily="2" charset="-78"/>
                <a:cs typeface="Alexandria" pitchFamily="2" charset="-78"/>
              </a:rPr>
              <a:t>، </a:t>
            </a:r>
            <a:r>
              <a:rPr lang="ar-JO" dirty="0">
                <a:latin typeface="Alexandria" pitchFamily="2" charset="-78"/>
                <a:cs typeface="Alexandria" pitchFamily="2" charset="-78"/>
              </a:rPr>
              <a:t>مثل </a:t>
            </a:r>
            <a:r>
              <a:rPr lang="ar-YE" dirty="0">
                <a:latin typeface="Alexandria" pitchFamily="2" charset="-78"/>
                <a:cs typeface="Alexandria" pitchFamily="2" charset="-78"/>
              </a:rPr>
              <a:t>جمع معلومات موثوقة وموضوعية، </a:t>
            </a:r>
            <a:r>
              <a:rPr lang="ar-JO" dirty="0">
                <a:latin typeface="Alexandria" pitchFamily="2" charset="-78"/>
                <a:cs typeface="Alexandria" pitchFamily="2" charset="-78"/>
              </a:rPr>
              <a:t>و</a:t>
            </a:r>
            <a:r>
              <a:rPr lang="ar-YE" dirty="0">
                <a:latin typeface="Alexandria" pitchFamily="2" charset="-78"/>
                <a:cs typeface="Alexandria" pitchFamily="2" charset="-78"/>
              </a:rPr>
              <a:t>التفكير في مجموعة من الحلول </a:t>
            </a:r>
            <a:r>
              <a:rPr lang="ar-JO" dirty="0">
                <a:latin typeface="Alexandria" pitchFamily="2" charset="-78"/>
                <a:cs typeface="Alexandria" pitchFamily="2" charset="-78"/>
              </a:rPr>
              <a:t>واختبارها </a:t>
            </a:r>
            <a:r>
              <a:rPr lang="ar-YE" dirty="0">
                <a:latin typeface="Alexandria" pitchFamily="2" charset="-78"/>
                <a:cs typeface="Alexandria" pitchFamily="2" charset="-78"/>
              </a:rPr>
              <a:t>قبل </a:t>
            </a:r>
            <a:r>
              <a:rPr lang="ar-JO" dirty="0">
                <a:latin typeface="Alexandria" pitchFamily="2" charset="-78"/>
                <a:cs typeface="Alexandria" pitchFamily="2" charset="-78"/>
              </a:rPr>
              <a:t>ال</a:t>
            </a:r>
            <a:r>
              <a:rPr lang="ar-YE" dirty="0">
                <a:latin typeface="Alexandria" pitchFamily="2" charset="-78"/>
                <a:cs typeface="Alexandria" pitchFamily="2" charset="-78"/>
              </a:rPr>
              <a:t>اختيار</a:t>
            </a:r>
            <a:r>
              <a:rPr lang="ar-JO" dirty="0">
                <a:latin typeface="Alexandria" pitchFamily="2" charset="-78"/>
                <a:cs typeface="Alexandria" pitchFamily="2" charset="-78"/>
              </a:rPr>
              <a:t>،</a:t>
            </a:r>
            <a:r>
              <a:rPr lang="ar-YE" dirty="0">
                <a:latin typeface="Alexandria" pitchFamily="2" charset="-78"/>
                <a:cs typeface="Alexandria" pitchFamily="2" charset="-78"/>
              </a:rPr>
              <a:t> </a:t>
            </a:r>
            <a:r>
              <a:rPr lang="ar-JO" dirty="0">
                <a:latin typeface="Alexandria" pitchFamily="2" charset="-78"/>
                <a:cs typeface="Alexandria" pitchFamily="2" charset="-78"/>
              </a:rPr>
              <a:t>لذلك يجب على ا</a:t>
            </a:r>
            <a:r>
              <a:rPr lang="ar-YE" dirty="0">
                <a:latin typeface="Alexandria" pitchFamily="2" charset="-78"/>
                <a:cs typeface="Alexandria" pitchFamily="2" charset="-78"/>
              </a:rPr>
              <a:t>لمحللين والباحثين أن </a:t>
            </a:r>
            <a:r>
              <a:rPr lang="ar-JO" dirty="0">
                <a:latin typeface="Alexandria" pitchFamily="2" charset="-78"/>
                <a:cs typeface="Alexandria" pitchFamily="2" charset="-78"/>
              </a:rPr>
              <a:t>يمتلكوا حججًا وأدلة قوية على اختيار السياسات المعنية </a:t>
            </a:r>
            <a:r>
              <a:rPr lang="ar-YE" dirty="0">
                <a:latin typeface="Alexandria" pitchFamily="2" charset="-78"/>
                <a:cs typeface="Alexandria" pitchFamily="2" charset="-78"/>
              </a:rPr>
              <a:t> </a:t>
            </a:r>
            <a:r>
              <a:rPr lang="ar-JO" dirty="0">
                <a:latin typeface="Alexandria" pitchFamily="2" charset="-78"/>
                <a:cs typeface="Alexandria" pitchFamily="2" charset="-78"/>
              </a:rPr>
              <a:t>بقصد تحقيق </a:t>
            </a:r>
            <a:r>
              <a:rPr lang="ar-YE" dirty="0">
                <a:latin typeface="Alexandria" pitchFamily="2" charset="-78"/>
                <a:cs typeface="Alexandria" pitchFamily="2" charset="-78"/>
              </a:rPr>
              <a:t>مساندة الإعلام والجمهور</a:t>
            </a:r>
            <a:r>
              <a:rPr lang="ar-JO" dirty="0">
                <a:latin typeface="Alexandria" pitchFamily="2" charset="-78"/>
                <a:cs typeface="Alexandria" pitchFamily="2" charset="-78"/>
              </a:rPr>
              <a:t> و</a:t>
            </a:r>
            <a:r>
              <a:rPr lang="ar-YE" dirty="0">
                <a:latin typeface="Alexandria" pitchFamily="2" charset="-78"/>
                <a:cs typeface="Alexandria" pitchFamily="2" charset="-78"/>
              </a:rPr>
              <a:t>المجتمع المدني </a:t>
            </a:r>
            <a:r>
              <a:rPr lang="ar-JO" dirty="0">
                <a:latin typeface="Alexandria" pitchFamily="2" charset="-78"/>
                <a:cs typeface="Alexandria" pitchFamily="2" charset="-78"/>
              </a:rPr>
              <a:t>لهذه السياسة. و</a:t>
            </a:r>
            <a:r>
              <a:rPr lang="ar-YE" dirty="0">
                <a:latin typeface="Alexandria" pitchFamily="2" charset="-78"/>
                <a:cs typeface="Alexandria" pitchFamily="2" charset="-78"/>
              </a:rPr>
              <a:t>أن تسد </a:t>
            </a:r>
            <a:r>
              <a:rPr lang="ar-JO" dirty="0">
                <a:latin typeface="Alexandria" pitchFamily="2" charset="-78"/>
                <a:cs typeface="Alexandria" pitchFamily="2" charset="-78"/>
              </a:rPr>
              <a:t>الفجوة</a:t>
            </a:r>
            <a:r>
              <a:rPr lang="ar-YE" dirty="0">
                <a:latin typeface="Alexandria" pitchFamily="2" charset="-78"/>
                <a:cs typeface="Alexandria" pitchFamily="2" charset="-78"/>
              </a:rPr>
              <a:t> بين </a:t>
            </a:r>
            <a:r>
              <a:rPr lang="ar-JO" dirty="0">
                <a:latin typeface="Alexandria" pitchFamily="2" charset="-78"/>
                <a:cs typeface="Alexandria" pitchFamily="2" charset="-78"/>
              </a:rPr>
              <a:t>محللي السياسات وصانعيها وبين المستفيدين منها وتقنعهم بأهميتها في تحقيق أهداف التعليم والتنمية الشاملة.</a:t>
            </a:r>
            <a:endParaRPr lang="ar-YE" b="0" i="0" u="none" strike="noStrike" baseline="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61AE8C30-66F8-9E50-59CA-2F7AA6FEB5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372" y="0"/>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25108">
        <p14:prism isInverted="1"/>
      </p:transition>
    </mc:Choice>
    <mc:Fallback xmlns="">
      <p:transition spd="slow" advTm="125108">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02E18BC-C128-1E7E-BDE2-51CF5F157778}"/>
              </a:ext>
            </a:extLst>
          </p:cNvPr>
          <p:cNvSpPr/>
          <p:nvPr/>
        </p:nvSpPr>
        <p:spPr>
          <a:xfrm>
            <a:off x="443802" y="1210204"/>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003439" y="6130651"/>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755386" y="1382711"/>
            <a:ext cx="6370320" cy="461665"/>
          </a:xfrm>
          <a:prstGeom prst="rect">
            <a:avLst/>
          </a:prstGeom>
          <a:noFill/>
        </p:spPr>
        <p:txBody>
          <a:bodyPr wrap="square" rtlCol="0">
            <a:spAutoFit/>
          </a:bodyPr>
          <a:lstStyle/>
          <a:p>
            <a:pPr algn="ctr"/>
            <a:r>
              <a:rPr lang="ar-JO" sz="2400" dirty="0">
                <a:latin typeface="Alexandria" pitchFamily="2" charset="-78"/>
                <a:cs typeface="Alexandria" pitchFamily="2" charset="-78"/>
              </a:rPr>
              <a:t>نتاجات المحاضرة الثامنة</a:t>
            </a:r>
            <a:endParaRPr lang="en-US" sz="2400" dirty="0">
              <a:latin typeface="Alexandria" pitchFamily="2" charset="-78"/>
              <a:cs typeface="Alexandria" pitchFamily="2" charset="-78"/>
            </a:endParaRPr>
          </a:p>
        </p:txBody>
      </p:sp>
      <p:graphicFrame>
        <p:nvGraphicFramePr>
          <p:cNvPr id="4" name="Diagram 3">
            <a:extLst>
              <a:ext uri="{FF2B5EF4-FFF2-40B4-BE49-F238E27FC236}">
                <a16:creationId xmlns:a16="http://schemas.microsoft.com/office/drawing/2014/main" id="{13047046-6733-565D-4C23-A62BD63E3A7D}"/>
              </a:ext>
            </a:extLst>
          </p:cNvPr>
          <p:cNvGraphicFramePr/>
          <p:nvPr>
            <p:extLst>
              <p:ext uri="{D42A27DB-BD31-4B8C-83A1-F6EECF244321}">
                <p14:modId xmlns:p14="http://schemas.microsoft.com/office/powerpoint/2010/main" val="2339636479"/>
              </p:ext>
            </p:extLst>
          </p:nvPr>
        </p:nvGraphicFramePr>
        <p:xfrm>
          <a:off x="2031999" y="1970836"/>
          <a:ext cx="8128000" cy="3885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 name="Graphic 21">
            <a:extLst>
              <a:ext uri="{FF2B5EF4-FFF2-40B4-BE49-F238E27FC236}">
                <a16:creationId xmlns:a16="http://schemas.microsoft.com/office/drawing/2014/main" id="{42ADD134-6F5D-CF06-F0EB-7635CD3C469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903" y="0"/>
            <a:ext cx="2591822" cy="1210204"/>
          </a:xfrm>
          <a:prstGeom prst="rect">
            <a:avLst/>
          </a:prstGeom>
        </p:spPr>
      </p:pic>
    </p:spTree>
    <p:extLst>
      <p:ext uri="{BB962C8B-B14F-4D97-AF65-F5344CB8AC3E}">
        <p14:creationId xmlns:p14="http://schemas.microsoft.com/office/powerpoint/2010/main" val="2231373170"/>
      </p:ext>
    </p:extLst>
  </p:cSld>
  <p:clrMapOvr>
    <a:masterClrMapping/>
  </p:clrMapOvr>
  <mc:AlternateContent xmlns:mc="http://schemas.openxmlformats.org/markup-compatibility/2006" xmlns:p14="http://schemas.microsoft.com/office/powerpoint/2010/main">
    <mc:Choice Requires="p14">
      <p:transition spd="slow" p14:dur="1600" advTm="77654">
        <p14:prism isInverted="1"/>
      </p:transition>
    </mc:Choice>
    <mc:Fallback xmlns="">
      <p:transition spd="slow" advTm="77654">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BC774B7-B080-500E-38C6-D4FDC74601D9}"/>
              </a:ext>
            </a:extLst>
          </p:cNvPr>
          <p:cNvSpPr/>
          <p:nvPr/>
        </p:nvSpPr>
        <p:spPr>
          <a:xfrm>
            <a:off x="469995" y="1256750"/>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498009" y="6270371"/>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860644" y="1490104"/>
            <a:ext cx="10523095" cy="4246034"/>
          </a:xfrm>
          <a:prstGeom prst="rect">
            <a:avLst/>
          </a:prstGeom>
          <a:noFill/>
        </p:spPr>
        <p:txBody>
          <a:bodyPr wrap="square" rtlCol="0">
            <a:spAutoFit/>
          </a:bodyPr>
          <a:lstStyle/>
          <a:p>
            <a:pPr marL="233680" marR="0" indent="-270510" algn="just" rtl="1">
              <a:lnSpc>
                <a:spcPct val="150000"/>
              </a:lnSpc>
              <a:spcBef>
                <a:spcPts val="0"/>
              </a:spcBef>
              <a:spcAft>
                <a:spcPts val="800"/>
              </a:spcAft>
            </a:pPr>
            <a:r>
              <a:rPr lang="ar-JO" sz="1600" dirty="0">
                <a:latin typeface="Alexandria" pitchFamily="2" charset="-78"/>
                <a:cs typeface="Alexandria" pitchFamily="2" charset="-78"/>
              </a:rPr>
              <a:t>المراجع</a:t>
            </a:r>
          </a:p>
          <a:p>
            <a:pPr marL="233680" marR="0" indent="-270510" algn="just" rtl="1">
              <a:lnSpc>
                <a:spcPct val="150000"/>
              </a:lnSpc>
              <a:spcBef>
                <a:spcPts val="0"/>
              </a:spcBef>
              <a:spcAft>
                <a:spcPts val="800"/>
              </a:spcAft>
            </a:pPr>
            <a:r>
              <a:rPr lang="ar-JO" sz="1400" dirty="0">
                <a:latin typeface="Alexandria" pitchFamily="2" charset="-78"/>
                <a:cs typeface="Alexandria" pitchFamily="2" charset="-78"/>
              </a:rPr>
              <a:t>حمود، محمد (2021).</a:t>
            </a:r>
            <a:r>
              <a:rPr lang="ar-JO" sz="1400" b="1" dirty="0">
                <a:latin typeface="Alexandria" pitchFamily="2" charset="-78"/>
                <a:cs typeface="Alexandria" pitchFamily="2" charset="-78"/>
              </a:rPr>
              <a:t>تحليل </a:t>
            </a:r>
            <a:r>
              <a:rPr lang="ar-YE" sz="1400" b="1" dirty="0">
                <a:latin typeface="Alexandria" pitchFamily="2" charset="-78"/>
                <a:cs typeface="Alexandria" pitchFamily="2" charset="-78"/>
              </a:rPr>
              <a:t>السياسات العامة وصفات ومهارات </a:t>
            </a:r>
            <a:r>
              <a:rPr lang="ar-JO" sz="1400" b="1" dirty="0">
                <a:latin typeface="Alexandria" pitchFamily="2" charset="-78"/>
                <a:cs typeface="Alexandria" pitchFamily="2" charset="-78"/>
              </a:rPr>
              <a:t>المحلل</a:t>
            </a:r>
            <a:r>
              <a:rPr lang="ar-YE" sz="1400" b="1" dirty="0">
                <a:latin typeface="Alexandria" pitchFamily="2" charset="-78"/>
                <a:cs typeface="Alexandria" pitchFamily="2" charset="-78"/>
              </a:rPr>
              <a:t> السياسي الناجح</a:t>
            </a:r>
            <a:r>
              <a:rPr lang="ar-JO" sz="1400" dirty="0">
                <a:latin typeface="Alexandria" pitchFamily="2" charset="-78"/>
                <a:cs typeface="Alexandria" pitchFamily="2" charset="-78"/>
              </a:rPr>
              <a:t>،م</a:t>
            </a:r>
            <a:r>
              <a:rPr lang="ar-YE" sz="1400" dirty="0">
                <a:latin typeface="Alexandria" pitchFamily="2" charset="-78"/>
                <a:cs typeface="Alexandria" pitchFamily="2" charset="-78"/>
              </a:rPr>
              <a:t>جلة كلية القانون للعلوم القانونية والسياسية/المجلد </a:t>
            </a:r>
            <a:r>
              <a:rPr lang="ar-JO" sz="1400" dirty="0">
                <a:latin typeface="Alexandria" pitchFamily="2" charset="-78"/>
                <a:cs typeface="Alexandria" pitchFamily="2" charset="-78"/>
              </a:rPr>
              <a:t>(10)</a:t>
            </a:r>
            <a:r>
              <a:rPr lang="ar-YE" sz="1400" dirty="0">
                <a:latin typeface="Alexandria" pitchFamily="2" charset="-78"/>
                <a:cs typeface="Alexandria" pitchFamily="2" charset="-78"/>
              </a:rPr>
              <a:t>العدد </a:t>
            </a:r>
            <a:r>
              <a:rPr lang="ar-JO" sz="1400" dirty="0">
                <a:latin typeface="Alexandria" pitchFamily="2" charset="-78"/>
                <a:cs typeface="Alexandria" pitchFamily="2" charset="-78"/>
              </a:rPr>
              <a:t>37.</a:t>
            </a:r>
          </a:p>
          <a:p>
            <a:pPr marL="233680" marR="0" indent="-270510" algn="just" rtl="1">
              <a:lnSpc>
                <a:spcPct val="150000"/>
              </a:lnSpc>
              <a:spcBef>
                <a:spcPts val="0"/>
              </a:spcBef>
              <a:spcAft>
                <a:spcPts val="800"/>
              </a:spcAft>
            </a:pPr>
            <a:r>
              <a:rPr lang="ar-JO" sz="1400" dirty="0">
                <a:latin typeface="Alexandria" pitchFamily="2" charset="-78"/>
                <a:cs typeface="Alexandria" pitchFamily="2" charset="-78"/>
              </a:rPr>
              <a:t>تلخيص كتاب تحليل السياسات التربوية وتخطيط التعليم . إشراف نجاة الصائغ</a:t>
            </a:r>
          </a:p>
          <a:p>
            <a:pPr marL="233680" marR="0" indent="-270510" rtl="1">
              <a:lnSpc>
                <a:spcPct val="150000"/>
              </a:lnSpc>
              <a:spcBef>
                <a:spcPts val="0"/>
              </a:spcBef>
              <a:spcAft>
                <a:spcPts val="800"/>
              </a:spcAft>
            </a:pPr>
            <a:r>
              <a:rPr lang="en-US" sz="1600" dirty="0">
                <a:latin typeface="Alexandria" pitchFamily="2" charset="-78"/>
                <a:cs typeface="Alexandria" pitchFamily="2" charset="-78"/>
                <a:hlinkClick r:id="rId2"/>
              </a:rPr>
              <a:t>https://abeerwasblogger.blogspot.com/2016/11/blog-post_27.html</a:t>
            </a:r>
            <a:endParaRPr lang="ar-JO" sz="1600" dirty="0">
              <a:latin typeface="Alexandria" pitchFamily="2" charset="-78"/>
              <a:cs typeface="Alexandria" pitchFamily="2" charset="-78"/>
            </a:endParaRPr>
          </a:p>
          <a:p>
            <a:pPr marL="342900" marR="0" lvl="0" indent="-342900" algn="r" rtl="1">
              <a:lnSpc>
                <a:spcPct val="150000"/>
              </a:lnSpc>
              <a:spcBef>
                <a:spcPts val="0"/>
              </a:spcBef>
              <a:spcAft>
                <a:spcPts val="800"/>
              </a:spcAft>
              <a:buFont typeface="Times New Roman" panose="02020603050405020304" pitchFamily="18" charset="0"/>
              <a:buChar char="-"/>
              <a:tabLst>
                <a:tab pos="628650" algn="l"/>
              </a:tabLst>
            </a:pPr>
            <a:r>
              <a:rPr lang="ar-SA" sz="1400" dirty="0">
                <a:effectLst/>
                <a:latin typeface="Alexandria" pitchFamily="2" charset="-78"/>
                <a:ea typeface="Calibri" panose="020F0502020204030204" pitchFamily="34" charset="0"/>
                <a:cs typeface="Alexandria" pitchFamily="2" charset="-78"/>
              </a:rPr>
              <a:t>المهدي، مجدي صلاح، (2019). </a:t>
            </a:r>
            <a:r>
              <a:rPr lang="ar-SA" sz="1400" b="1" dirty="0">
                <a:solidFill>
                  <a:srgbClr val="000000"/>
                </a:solidFill>
                <a:effectLst/>
                <a:latin typeface="Alexandria" pitchFamily="2" charset="-78"/>
                <a:ea typeface="Times New Roman" panose="02020603050405020304" pitchFamily="18" charset="0"/>
                <a:cs typeface="Alexandria" pitchFamily="2" charset="-78"/>
              </a:rPr>
              <a:t>مناهج البحث التربوي ط1، </a:t>
            </a:r>
            <a:r>
              <a:rPr lang="ar-SA" sz="1400" dirty="0">
                <a:effectLst/>
                <a:latin typeface="Alexandria" pitchFamily="2" charset="-78"/>
                <a:ea typeface="Calibri" panose="020F0502020204030204" pitchFamily="34" charset="0"/>
                <a:cs typeface="Alexandria" pitchFamily="2" charset="-78"/>
              </a:rPr>
              <a:t>دار الفكر العربي، القاهرة: مصر.</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50000"/>
              </a:lnSpc>
              <a:spcBef>
                <a:spcPts val="0"/>
              </a:spcBef>
              <a:spcAft>
                <a:spcPts val="800"/>
              </a:spcAft>
              <a:buFont typeface="Times New Roman" panose="02020603050405020304" pitchFamily="18" charset="0"/>
              <a:buChar char="-"/>
              <a:tabLst>
                <a:tab pos="628650" algn="l"/>
              </a:tabLst>
            </a:pPr>
            <a:r>
              <a:rPr lang="ar-SA" sz="1400" dirty="0">
                <a:effectLst/>
                <a:latin typeface="Alexandria" pitchFamily="2" charset="-78"/>
                <a:ea typeface="Calibri" panose="020F0502020204030204" pitchFamily="34" charset="0"/>
                <a:cs typeface="Alexandria" pitchFamily="2" charset="-78"/>
              </a:rPr>
              <a:t>النعيمي، محمد، والبياتي، عبدالجبار، وخليفة، غازي، ( 2014). </a:t>
            </a:r>
            <a:r>
              <a:rPr lang="ar-SA" sz="1400" b="1" dirty="0">
                <a:effectLst/>
                <a:latin typeface="Alexandria" pitchFamily="2" charset="-78"/>
                <a:ea typeface="Calibri" panose="020F0502020204030204" pitchFamily="34" charset="0"/>
                <a:cs typeface="Alexandria" pitchFamily="2" charset="-78"/>
              </a:rPr>
              <a:t>طرق ومناهج البحث العلمي</a:t>
            </a:r>
            <a:r>
              <a:rPr lang="ar-SA" sz="1400" dirty="0">
                <a:effectLst/>
                <a:latin typeface="Alexandria" pitchFamily="2" charset="-78"/>
                <a:ea typeface="Calibri" panose="020F0502020204030204" pitchFamily="34" charset="0"/>
                <a:cs typeface="Alexandria" pitchFamily="2" charset="-78"/>
              </a:rPr>
              <a:t>.الوراق للنشر والتوزيع: عمان، الأردن.</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800"/>
              </a:spcAft>
              <a:buFont typeface="Times New Roman" panose="02020603050405020304" pitchFamily="18" charset="0"/>
              <a:buChar char="-"/>
              <a:tabLst>
                <a:tab pos="228600" algn="r"/>
              </a:tabLst>
            </a:pPr>
            <a:r>
              <a:rPr lang="ar-SA" sz="1400" dirty="0">
                <a:solidFill>
                  <a:srgbClr val="000000"/>
                </a:solidFill>
                <a:effectLst/>
                <a:latin typeface="Alexandria" pitchFamily="2" charset="-78"/>
                <a:ea typeface="Calibri" panose="020F0502020204030204" pitchFamily="34" charset="0"/>
                <a:cs typeface="Alexandria" pitchFamily="2" charset="-78"/>
              </a:rPr>
              <a:t>محمد، طارق (2020). تعريف العلم. تم الاسترجاع 10/7/2023</a:t>
            </a:r>
            <a:endParaRPr lang="en-US" sz="1400" dirty="0">
              <a:effectLst/>
              <a:latin typeface="Alexandria" pitchFamily="2" charset="-78"/>
              <a:ea typeface="Calibri" panose="020F0502020204030204" pitchFamily="34" charset="0"/>
              <a:cs typeface="Alexandria" pitchFamily="2" charset="-78"/>
            </a:endParaRPr>
          </a:p>
          <a:p>
            <a:pPr marL="228600" marR="0" indent="-114300" algn="just" rtl="1">
              <a:lnSpc>
                <a:spcPct val="150000"/>
              </a:lnSpc>
              <a:spcBef>
                <a:spcPts val="0"/>
              </a:spcBef>
              <a:spcAft>
                <a:spcPts val="800"/>
              </a:spcAft>
              <a:tabLst>
                <a:tab pos="228600" algn="r"/>
              </a:tabLst>
            </a:pPr>
            <a:r>
              <a:rPr lang="en-US" sz="1400" u="sng" dirty="0">
                <a:solidFill>
                  <a:srgbClr val="0000FF"/>
                </a:solidFill>
                <a:effectLst/>
                <a:latin typeface="Alexandria" pitchFamily="2" charset="-78"/>
                <a:ea typeface="Calibri" panose="020F0502020204030204" pitchFamily="34" charset="0"/>
                <a:cs typeface="Alexandria" pitchFamily="2" charset="-78"/>
                <a:hlinkClick r:id="rId3"/>
              </a:rPr>
              <a:t>https://mawdoo3.com/%D8%AA%D8%B9%D8%B1%D9%8A%D9%81_%D8%A7%D9%84%D8%B9%D9%84%D9%85#cite_note-KLox4rynyp-4</a:t>
            </a:r>
            <a:endParaRPr lang="ar-JO" sz="2000" dirty="0">
              <a:effectLst/>
              <a:latin typeface="Calibri" panose="020F0502020204030204" pitchFamily="34" charset="0"/>
              <a:ea typeface="Calibri" panose="020F0502020204030204" pitchFamily="34" charset="0"/>
              <a:cs typeface="Simplified Arabic" panose="02020603050405020304" pitchFamily="18" charset="-78"/>
            </a:endParaRPr>
          </a:p>
        </p:txBody>
      </p:sp>
      <p:sp>
        <p:nvSpPr>
          <p:cNvPr id="10" name="AutoShape 3">
            <a:extLst>
              <a:ext uri="{FF2B5EF4-FFF2-40B4-BE49-F238E27FC236}">
                <a16:creationId xmlns:a16="http://schemas.microsoft.com/office/drawing/2014/main" id="{A08E7BDB-25E8-47D4-6D1A-7A60DC605A2D}"/>
              </a:ext>
            </a:extLst>
          </p:cNvPr>
          <p:cNvSpPr>
            <a:spLocks noChangeAspect="1" noChangeArrowheads="1"/>
          </p:cNvSpPr>
          <p:nvPr/>
        </p:nvSpPr>
        <p:spPr bwMode="auto">
          <a:xfrm>
            <a:off x="0" y="4572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1" name="Graphic 21">
            <a:extLst>
              <a:ext uri="{FF2B5EF4-FFF2-40B4-BE49-F238E27FC236}">
                <a16:creationId xmlns:a16="http://schemas.microsoft.com/office/drawing/2014/main" id="{6A691F02-BF1E-6A94-BD32-DAE7DE0971E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9012" y="-21771"/>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59202">
        <p14:prism isInverted="1"/>
      </p:transition>
    </mc:Choice>
    <mc:Fallback xmlns="">
      <p:transition spd="slow" advTm="59202">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6B7FD2-E825-382F-79FE-4CA0C71DE93E}"/>
              </a:ext>
            </a:extLst>
          </p:cNvPr>
          <p:cNvSpPr/>
          <p:nvPr/>
        </p:nvSpPr>
        <p:spPr>
          <a:xfrm>
            <a:off x="615402" y="1227783"/>
            <a:ext cx="11304395" cy="477296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051478"/>
            <a:ext cx="2616200" cy="400110"/>
          </a:xfrm>
          <a:prstGeom prst="rect">
            <a:avLst/>
          </a:prstGeom>
          <a:noFill/>
        </p:spPr>
        <p:txBody>
          <a:bodyPr wrap="square" rtlCol="0">
            <a:spAutoFit/>
          </a:bodyPr>
          <a:lstStyle/>
          <a:p>
            <a:pPr algn="ctr"/>
            <a:r>
              <a:rPr lang="en-US" sz="2000" dirty="0">
                <a:solidFill>
                  <a:srgbClr val="000000"/>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dirty="0">
                <a:solidFill>
                  <a:schemeClr val="tx1"/>
                </a:solidFill>
                <a:effectLst/>
                <a:latin typeface="Alexandria Light" pitchFamily="2" charset="-78"/>
                <a:ea typeface="Simplified Arabic" panose="02020603050405020304" pitchFamily="18" charset="-78"/>
                <a:cs typeface="Alexandria Light" pitchFamily="2" charset="-78"/>
              </a:rPr>
              <a:t>المصري، إيمان، والضمرات، آلاء، ومخلص، محمد (2024). </a:t>
            </a:r>
            <a:r>
              <a:rPr lang="ar-JO" b="1" dirty="0">
                <a:solidFill>
                  <a:schemeClr val="tx1"/>
                </a:solidFill>
                <a:effectLst/>
                <a:latin typeface="Alexandria Light" pitchFamily="2" charset="-78"/>
                <a:ea typeface="Simplified Arabic" panose="02020603050405020304" pitchFamily="18" charset="-78"/>
                <a:cs typeface="Alexandria Light" pitchFamily="2" charset="-78"/>
              </a:rPr>
              <a:t>سياسات التعليم</a:t>
            </a:r>
            <a:r>
              <a:rPr lang="ar-JO" dirty="0">
                <a:solidFill>
                  <a:schemeClr val="tx1"/>
                </a:solidFill>
                <a:effectLst/>
                <a:latin typeface="Alexandria Light" pitchFamily="2" charset="-78"/>
                <a:ea typeface="Simplified Arabic" panose="02020603050405020304" pitchFamily="18" charset="-78"/>
                <a:cs typeface="Alexandria Light" pitchFamily="2" charset="-78"/>
              </a:rPr>
              <a:t>، مكتبة الرشد: الرياض.</a:t>
            </a:r>
          </a:p>
          <a:p>
            <a:pPr algn="r">
              <a:lnSpc>
                <a:spcPct val="115000"/>
              </a:lnSpc>
            </a:pPr>
            <a:endParaRPr lang="ar-JO" sz="2000" dirty="0">
              <a:solidFill>
                <a:srgbClr val="000000"/>
              </a:solidFill>
              <a:effectLst/>
              <a:ea typeface="Times New Roman" panose="02020603050405020304" pitchFamily="18" charset="0"/>
              <a:cs typeface="Simplified Arabic" panose="02020603050405020304" pitchFamily="18" charset="-78"/>
            </a:endParaRPr>
          </a:p>
          <a:p>
            <a:pPr algn="r">
              <a:lnSpc>
                <a:spcPct val="115000"/>
              </a:lnSpc>
            </a:pPr>
            <a:r>
              <a:rPr lang="ar-SA" dirty="0">
                <a:solidFill>
                  <a:schemeClr val="tx1"/>
                </a:solidFill>
                <a:latin typeface="Alexandria Light" pitchFamily="2" charset="-78"/>
                <a:cs typeface="Alexandria Light" pitchFamily="2" charset="-78"/>
              </a:rPr>
              <a:t>الحسين, أحمد (2002). مدخل إلى تحليل السياسات العامة، المركز العلمي للدراسات السياسية.</a:t>
            </a:r>
            <a:endParaRPr lang="en-US" dirty="0">
              <a:solidFill>
                <a:schemeClr val="tx1"/>
              </a:solidFill>
              <a:latin typeface="Alexandria Light" pitchFamily="2" charset="-78"/>
              <a:cs typeface="Alexandria Light" pitchFamily="2" charset="-78"/>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R="0" algn="r">
              <a:lnSpc>
                <a:spcPct val="115000"/>
              </a:lnSpc>
              <a:spcBef>
                <a:spcPts val="0"/>
              </a:spcBef>
              <a:spcAft>
                <a:spcPts val="0"/>
              </a:spcAft>
            </a:pPr>
            <a:r>
              <a:rPr lang="en-GB" dirty="0" err="1">
                <a:solidFill>
                  <a:schemeClr val="tx1"/>
                </a:solidFill>
                <a:latin typeface="Alexandria Light" pitchFamily="2" charset="-78"/>
                <a:cs typeface="Alexandria Light" pitchFamily="2" charset="-78"/>
              </a:rPr>
              <a:t>Tagler</a:t>
            </a:r>
            <a:r>
              <a:rPr lang="en-GB" dirty="0">
                <a:solidFill>
                  <a:schemeClr val="tx1"/>
                </a:solidFill>
                <a:latin typeface="Alexandria Light" pitchFamily="2" charset="-78"/>
                <a:cs typeface="Alexandria Light" pitchFamily="2" charset="-78"/>
              </a:rPr>
              <a:t>, Sandra (1997) Educational Policy and Politics of Change, New fetter lane, England.</a:t>
            </a:r>
            <a:endParaRPr lang="ar-JO" dirty="0">
              <a:solidFill>
                <a:schemeClr val="tx1"/>
              </a:solidFill>
              <a:latin typeface="Alexandria Light" pitchFamily="2" charset="-78"/>
              <a:cs typeface="Alexandria Light" pitchFamily="2" charset="-78"/>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8200094" y="606467"/>
            <a:ext cx="3198987" cy="369332"/>
          </a:xfrm>
          <a:prstGeom prst="rect">
            <a:avLst/>
          </a:prstGeom>
          <a:noFill/>
        </p:spPr>
        <p:txBody>
          <a:bodyPr wrap="square" rtlCol="0">
            <a:spAutoFit/>
          </a:bodyPr>
          <a:lstStyle/>
          <a:p>
            <a:pPr algn="ctr"/>
            <a:r>
              <a:rPr lang="ar-JO" b="1" dirty="0">
                <a:solidFill>
                  <a:srgbClr val="4472C4"/>
                </a:solidFill>
                <a:latin typeface="Alexandria SemiBold" pitchFamily="2" charset="-78"/>
                <a:cs typeface="Alexandria SemiBold" pitchFamily="2" charset="-78"/>
              </a:rPr>
              <a:t>مراجع المادة المعتمدة </a:t>
            </a:r>
            <a:endParaRPr lang="en-US" b="1" dirty="0">
              <a:solidFill>
                <a:srgbClr val="4472C4"/>
              </a:solidFill>
              <a:latin typeface="Alexandria SemiBold" pitchFamily="2" charset="-78"/>
              <a:cs typeface="Alexandria SemiBold" pitchFamily="2" charset="-78"/>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803868" y="1307417"/>
            <a:ext cx="5138081" cy="4277400"/>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2C4E3086-A3D0-8AF5-49BA-D01E44980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240" y="1513275"/>
            <a:ext cx="4508923" cy="4037308"/>
          </a:xfrm>
          <a:prstGeom prst="rect">
            <a:avLst/>
          </a:prstGeom>
        </p:spPr>
      </p:pic>
      <p:pic>
        <p:nvPicPr>
          <p:cNvPr id="4" name="Graphic 21">
            <a:extLst>
              <a:ext uri="{FF2B5EF4-FFF2-40B4-BE49-F238E27FC236}">
                <a16:creationId xmlns:a16="http://schemas.microsoft.com/office/drawing/2014/main" id="{2C41C50D-484C-8622-A008-27D7076D05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714" y="52288"/>
            <a:ext cx="2591822" cy="1210204"/>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31484">
        <p14:prism isInverted="1"/>
      </p:transition>
    </mc:Choice>
    <mc:Fallback xmlns="">
      <p:transition spd="slow" advTm="31484">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904779" y="3153101"/>
            <a:ext cx="5342801"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352019" y="3699789"/>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6818</TotalTime>
  <Words>3334</Words>
  <Application>Microsoft Office PowerPoint</Application>
  <PresentationFormat>Widescreen</PresentationFormat>
  <Paragraphs>285</Paragraphs>
  <Slides>38</Slides>
  <Notes>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38</vt:i4>
      </vt:variant>
    </vt:vector>
  </HeadingPairs>
  <TitlesOfParts>
    <vt:vector size="52" baseType="lpstr">
      <vt:lpstr>Alexandria</vt:lpstr>
      <vt:lpstr>Alexandria ExtraBold</vt:lpstr>
      <vt:lpstr>Alexandria Light</vt:lpstr>
      <vt:lpstr>Alexandria Medium</vt:lpstr>
      <vt:lpstr>Alexandria SemiBold</vt:lpstr>
      <vt:lpstr>Arial</vt:lpstr>
      <vt:lpstr>Calibri</vt:lpstr>
      <vt:lpstr>Calibri Light</vt:lpstr>
      <vt:lpstr>Dubai</vt:lpstr>
      <vt:lpstr>Simplified Arabic</vt:lpstr>
      <vt:lpstr>Times New Roman</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995</cp:revision>
  <dcterms:created xsi:type="dcterms:W3CDTF">2023-04-29T09:08:23Z</dcterms:created>
  <dcterms:modified xsi:type="dcterms:W3CDTF">2024-08-01T20:23:33Z</dcterms:modified>
</cp:coreProperties>
</file>