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9"/>
  </p:notesMasterIdLst>
  <p:sldIdLst>
    <p:sldId id="480" r:id="rId2"/>
    <p:sldId id="527" r:id="rId3"/>
    <p:sldId id="528" r:id="rId4"/>
    <p:sldId id="529" r:id="rId5"/>
    <p:sldId id="530" r:id="rId6"/>
    <p:sldId id="531" r:id="rId7"/>
    <p:sldId id="532" r:id="rId8"/>
    <p:sldId id="535" r:id="rId9"/>
    <p:sldId id="536" r:id="rId10"/>
    <p:sldId id="537" r:id="rId11"/>
    <p:sldId id="538" r:id="rId12"/>
    <p:sldId id="539" r:id="rId13"/>
    <p:sldId id="541" r:id="rId14"/>
    <p:sldId id="542" r:id="rId15"/>
    <p:sldId id="543" r:id="rId16"/>
    <p:sldId id="544" r:id="rId17"/>
    <p:sldId id="545" r:id="rId18"/>
    <p:sldId id="546" r:id="rId19"/>
    <p:sldId id="547" r:id="rId20"/>
    <p:sldId id="548" r:id="rId21"/>
    <p:sldId id="549" r:id="rId22"/>
    <p:sldId id="551" r:id="rId23"/>
    <p:sldId id="552" r:id="rId24"/>
    <p:sldId id="553" r:id="rId25"/>
    <p:sldId id="554" r:id="rId26"/>
    <p:sldId id="555" r:id="rId27"/>
    <p:sldId id="556" r:id="rId28"/>
    <p:sldId id="558" r:id="rId29"/>
    <p:sldId id="559" r:id="rId30"/>
    <p:sldId id="560" r:id="rId31"/>
    <p:sldId id="591" r:id="rId32"/>
    <p:sldId id="564" r:id="rId33"/>
    <p:sldId id="565" r:id="rId34"/>
    <p:sldId id="566" r:id="rId35"/>
    <p:sldId id="567" r:id="rId36"/>
    <p:sldId id="568" r:id="rId37"/>
    <p:sldId id="569" r:id="rId38"/>
    <p:sldId id="570" r:id="rId39"/>
    <p:sldId id="571" r:id="rId40"/>
    <p:sldId id="573" r:id="rId41"/>
    <p:sldId id="574" r:id="rId42"/>
    <p:sldId id="575" r:id="rId43"/>
    <p:sldId id="576" r:id="rId44"/>
    <p:sldId id="577" r:id="rId45"/>
    <p:sldId id="578" r:id="rId46"/>
    <p:sldId id="579" r:id="rId47"/>
    <p:sldId id="580" r:id="rId48"/>
    <p:sldId id="581" r:id="rId49"/>
    <p:sldId id="582" r:id="rId50"/>
    <p:sldId id="583" r:id="rId51"/>
    <p:sldId id="584" r:id="rId52"/>
    <p:sldId id="585" r:id="rId53"/>
    <p:sldId id="586" r:id="rId54"/>
    <p:sldId id="587" r:id="rId55"/>
    <p:sldId id="588" r:id="rId56"/>
    <p:sldId id="589" r:id="rId57"/>
    <p:sldId id="590"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27"/>
            <p14:sldId id="528"/>
            <p14:sldId id="529"/>
            <p14:sldId id="530"/>
            <p14:sldId id="531"/>
            <p14:sldId id="532"/>
            <p14:sldId id="535"/>
            <p14:sldId id="536"/>
            <p14:sldId id="537"/>
            <p14:sldId id="538"/>
            <p14:sldId id="539"/>
            <p14:sldId id="541"/>
            <p14:sldId id="542"/>
            <p14:sldId id="543"/>
            <p14:sldId id="544"/>
            <p14:sldId id="545"/>
            <p14:sldId id="546"/>
            <p14:sldId id="547"/>
            <p14:sldId id="548"/>
            <p14:sldId id="549"/>
            <p14:sldId id="551"/>
            <p14:sldId id="552"/>
            <p14:sldId id="553"/>
            <p14:sldId id="554"/>
            <p14:sldId id="555"/>
            <p14:sldId id="556"/>
            <p14:sldId id="558"/>
            <p14:sldId id="559"/>
            <p14:sldId id="560"/>
            <p14:sldId id="591"/>
            <p14:sldId id="564"/>
            <p14:sldId id="565"/>
            <p14:sldId id="566"/>
            <p14:sldId id="567"/>
            <p14:sldId id="568"/>
            <p14:sldId id="569"/>
            <p14:sldId id="570"/>
            <p14:sldId id="571"/>
            <p14:sldId id="573"/>
            <p14:sldId id="574"/>
            <p14:sldId id="575"/>
            <p14:sldId id="576"/>
            <p14:sldId id="577"/>
            <p14:sldId id="578"/>
            <p14:sldId id="579"/>
            <p14:sldId id="580"/>
            <p14:sldId id="581"/>
            <p14:sldId id="582"/>
            <p14:sldId id="583"/>
            <p14:sldId id="584"/>
            <p14:sldId id="585"/>
            <p14:sldId id="586"/>
            <p14:sldId id="587"/>
            <p14:sldId id="588"/>
            <p14:sldId id="589"/>
            <p14:sldId id="59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3" d="100"/>
          <a:sy n="63" d="100"/>
        </p:scale>
        <p:origin x="78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08-Mar-24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08-Mar-24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08-Mar-24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08-Mar-24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08-Mar-24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08-Mar-24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08-Mar-24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08-Mar-24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08-Mar-24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08-Mar-24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08-Mar-24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08-Mar-24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08-Mar-24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smtClean="0">
                <a:latin typeface="Times New Roman" panose="02020603050405020304" pitchFamily="18" charset="0"/>
                <a:cs typeface="Times New Roman" panose="02020603050405020304" pitchFamily="18" charset="0"/>
              </a:rPr>
              <a:t>Merna Emad</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675038" y="2337115"/>
            <a:ext cx="5153398" cy="769441"/>
          </a:xfrm>
          <a:prstGeom prst="rect">
            <a:avLst/>
          </a:prstGeom>
          <a:noFill/>
        </p:spPr>
        <p:txBody>
          <a:bodyPr wrap="none" rtlCol="0">
            <a:spAutoFit/>
          </a:bodyPr>
          <a:lstStyle/>
          <a:p>
            <a:r>
              <a:rPr lang="en-US" sz="4400" b="1" dirty="0"/>
              <a:t>Communication </a:t>
            </a:r>
            <a:r>
              <a:rPr lang="en-US" sz="4400" b="1" dirty="0" smtClean="0"/>
              <a:t>skills</a:t>
            </a:r>
            <a:endParaRPr lang="ar-EG" sz="4400" b="1" dirty="0" smtClean="0"/>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034" y="591477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6</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2329699" y="3163454"/>
            <a:ext cx="1159292" cy="400110"/>
          </a:xfrm>
          <a:prstGeom prst="rect">
            <a:avLst/>
          </a:prstGeom>
          <a:noFill/>
        </p:spPr>
        <p:txBody>
          <a:bodyPr wrap="none" rtlCol="0">
            <a:spAutoFit/>
          </a:bodyPr>
          <a:lstStyle/>
          <a:p>
            <a:r>
              <a:rPr lang="en-US" sz="2000" b="1" dirty="0"/>
              <a:t>CMM201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Rectangle 1"/>
          <p:cNvSpPr/>
          <p:nvPr/>
        </p:nvSpPr>
        <p:spPr>
          <a:xfrm>
            <a:off x="358772" y="5361672"/>
            <a:ext cx="2941959" cy="461665"/>
          </a:xfrm>
          <a:prstGeom prst="rect">
            <a:avLst/>
          </a:prstGeom>
        </p:spPr>
        <p:txBody>
          <a:bodyPr wrap="none">
            <a:spAutoFit/>
          </a:bodyPr>
          <a:lstStyle/>
          <a:p>
            <a:r>
              <a:rPr lang="en-US" sz="2400" b="1" dirty="0">
                <a:solidFill>
                  <a:schemeClr val="tx2"/>
                </a:solidFill>
              </a:rPr>
              <a:t>Workplace Excellence</a:t>
            </a:r>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9" y="933254"/>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02036" y="1255023"/>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a:off x="3244464" y="1472021"/>
            <a:ext cx="1583270" cy="1025085"/>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4068225" y="2646374"/>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49646"/>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7876412" y="3977331"/>
            <a:ext cx="329418" cy="16261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2473946" y="3989116"/>
            <a:ext cx="406545" cy="16143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3436795" y="4329920"/>
            <a:ext cx="3581301" cy="369332"/>
          </a:xfrm>
          <a:prstGeom prst="rect">
            <a:avLst/>
          </a:prstGeom>
        </p:spPr>
        <p:txBody>
          <a:bodyPr wrap="none">
            <a:spAutoFit/>
          </a:bodyPr>
          <a:lstStyle/>
          <a:p>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Learning Your Workplace Culture</a:t>
            </a:r>
          </a:p>
        </p:txBody>
      </p:sp>
      <p:sp>
        <p:nvSpPr>
          <p:cNvPr id="19" name="Right Bracket 18"/>
          <p:cNvSpPr/>
          <p:nvPr/>
        </p:nvSpPr>
        <p:spPr>
          <a:xfrm>
            <a:off x="11625050" y="88372"/>
            <a:ext cx="329418" cy="1895970"/>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366275" y="149646"/>
            <a:ext cx="328128" cy="177342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9" name="Rectangle 8"/>
          <p:cNvSpPr/>
          <p:nvPr/>
        </p:nvSpPr>
        <p:spPr>
          <a:xfrm>
            <a:off x="2563225" y="4874356"/>
            <a:ext cx="5489836" cy="369332"/>
          </a:xfrm>
          <a:prstGeom prst="rect">
            <a:avLst/>
          </a:prstGeom>
        </p:spPr>
        <p:txBody>
          <a:bodyPr wrap="none">
            <a:spAutoFit/>
          </a:bodyPr>
          <a:lstStyle/>
          <a:p>
            <a:r>
              <a:rPr lang="en-US"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Diversity in Your Workplace: </a:t>
            </a:r>
            <a:r>
              <a:rPr lang="en-US"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Concepts and Examples</a:t>
            </a:r>
            <a:endPar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6" name="Rectangle 15"/>
          <p:cNvSpPr/>
          <p:nvPr/>
        </p:nvSpPr>
        <p:spPr>
          <a:xfrm>
            <a:off x="7450748" y="1091451"/>
            <a:ext cx="4503720" cy="707886"/>
          </a:xfrm>
          <a:prstGeom prst="rect">
            <a:avLst/>
          </a:prstGeom>
        </p:spPr>
        <p:txBody>
          <a:bodyPr wrap="square">
            <a:spAutoFit/>
          </a:bodyPr>
          <a:lstStyle/>
          <a:p>
            <a:pPr algn="ctr"/>
            <a:r>
              <a:rPr lang="en-US" sz="2000" b="1" dirty="0">
                <a:latin typeface="Times New Roman" panose="02020603050405020304" pitchFamily="18" charset="0"/>
                <a:cs typeface="Times New Roman" panose="02020603050405020304" pitchFamily="18" charset="0"/>
              </a:rPr>
              <a:t>The Line between Professional and Personal </a:t>
            </a:r>
          </a:p>
        </p:txBody>
      </p:sp>
      <p:sp>
        <p:nvSpPr>
          <p:cNvPr id="17" name="Rectangle 16"/>
          <p:cNvSpPr/>
          <p:nvPr/>
        </p:nvSpPr>
        <p:spPr>
          <a:xfrm>
            <a:off x="7617517" y="595936"/>
            <a:ext cx="4449488" cy="400110"/>
          </a:xfrm>
          <a:prstGeom prst="rect">
            <a:avLst/>
          </a:prstGeom>
        </p:spPr>
        <p:txBody>
          <a:bodyPr wrap="none">
            <a:spAutoFit/>
          </a:bodyPr>
          <a:lstStyle/>
          <a:p>
            <a:r>
              <a:rPr lang="en-US" sz="2000" b="1" dirty="0">
                <a:latin typeface="Times New Roman" panose="02020603050405020304" pitchFamily="18" charset="0"/>
                <a:cs typeface="Times New Roman" panose="02020603050405020304" pitchFamily="18" charset="0"/>
              </a:rPr>
              <a:t>Exploring Relationship Types at Work </a:t>
            </a:r>
          </a:p>
        </p:txBody>
      </p:sp>
      <p:sp>
        <p:nvSpPr>
          <p:cNvPr id="18" name="Rectangle 17"/>
          <p:cNvSpPr/>
          <p:nvPr/>
        </p:nvSpPr>
        <p:spPr>
          <a:xfrm>
            <a:off x="7530339" y="149646"/>
            <a:ext cx="4535665" cy="400110"/>
          </a:xfrm>
          <a:prstGeom prst="rect">
            <a:avLst/>
          </a:prstGeom>
        </p:spPr>
        <p:txBody>
          <a:bodyPr wrap="none">
            <a:spAutoFit/>
          </a:bodyPr>
          <a:lstStyle/>
          <a:p>
            <a:r>
              <a:rPr lang="en-US" sz="2000" b="1" dirty="0">
                <a:latin typeface="Times New Roman" panose="02020603050405020304" pitchFamily="18" charset="0"/>
                <a:cs typeface="Times New Roman" panose="02020603050405020304" pitchFamily="18" charset="0"/>
              </a:rPr>
              <a:t>Interpersonal Communication at Work </a:t>
            </a:r>
          </a:p>
        </p:txBody>
      </p:sp>
      <p:pic>
        <p:nvPicPr>
          <p:cNvPr id="2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3418"/>
            <a:ext cx="786355" cy="326283"/>
          </a:xfrm>
          <a:prstGeom prst="rect">
            <a:avLst/>
          </a:prstGeom>
        </p:spPr>
      </p:pic>
    </p:spTree>
    <p:extLst>
      <p:ext uri="{BB962C8B-B14F-4D97-AF65-F5344CB8AC3E}">
        <p14:creationId xmlns:p14="http://schemas.microsoft.com/office/powerpoint/2010/main" val="4213806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p:cTn id="56" dur="500" fill="hold"/>
                                        <p:tgtEl>
                                          <p:spTgt spid="9"/>
                                        </p:tgtEl>
                                        <p:attrNameLst>
                                          <p:attrName>ppt_w</p:attrName>
                                        </p:attrNameLst>
                                      </p:cBhvr>
                                      <p:tavLst>
                                        <p:tav tm="0">
                                          <p:val>
                                            <p:fltVal val="0"/>
                                          </p:val>
                                        </p:tav>
                                        <p:tav tm="100000">
                                          <p:val>
                                            <p:strVal val="#ppt_w"/>
                                          </p:val>
                                        </p:tav>
                                      </p:tavLst>
                                    </p:anim>
                                    <p:anim calcmode="lin" valueType="num">
                                      <p:cBhvr>
                                        <p:cTn id="57" dur="500" fill="hold"/>
                                        <p:tgtEl>
                                          <p:spTgt spid="9"/>
                                        </p:tgtEl>
                                        <p:attrNameLst>
                                          <p:attrName>ppt_h</p:attrName>
                                        </p:attrNameLst>
                                      </p:cBhvr>
                                      <p:tavLst>
                                        <p:tav tm="0">
                                          <p:val>
                                            <p:fltVal val="0"/>
                                          </p:val>
                                        </p:tav>
                                        <p:tav tm="100000">
                                          <p:val>
                                            <p:strVal val="#ppt_h"/>
                                          </p:val>
                                        </p:tav>
                                      </p:tavLst>
                                    </p:anim>
                                    <p:animEffect transition="in" filter="fade">
                                      <p:cBhvr>
                                        <p:cTn id="58" dur="500"/>
                                        <p:tgtEl>
                                          <p:spTgt spid="9"/>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grpId="0" nodeType="click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p:cTn id="63" dur="500" fill="hold"/>
                                        <p:tgtEl>
                                          <p:spTgt spid="19"/>
                                        </p:tgtEl>
                                        <p:attrNameLst>
                                          <p:attrName>ppt_w</p:attrName>
                                        </p:attrNameLst>
                                      </p:cBhvr>
                                      <p:tavLst>
                                        <p:tav tm="0">
                                          <p:val>
                                            <p:fltVal val="0"/>
                                          </p:val>
                                        </p:tav>
                                        <p:tav tm="100000">
                                          <p:val>
                                            <p:strVal val="#ppt_w"/>
                                          </p:val>
                                        </p:tav>
                                      </p:tavLst>
                                    </p:anim>
                                    <p:anim calcmode="lin" valueType="num">
                                      <p:cBhvr>
                                        <p:cTn id="64" dur="500" fill="hold"/>
                                        <p:tgtEl>
                                          <p:spTgt spid="19"/>
                                        </p:tgtEl>
                                        <p:attrNameLst>
                                          <p:attrName>ppt_h</p:attrName>
                                        </p:attrNameLst>
                                      </p:cBhvr>
                                      <p:tavLst>
                                        <p:tav tm="0">
                                          <p:val>
                                            <p:fltVal val="0"/>
                                          </p:val>
                                        </p:tav>
                                        <p:tav tm="100000">
                                          <p:val>
                                            <p:strVal val="#ppt_h"/>
                                          </p:val>
                                        </p:tav>
                                      </p:tavLst>
                                    </p:anim>
                                    <p:animEffect transition="in" filter="fade">
                                      <p:cBhvr>
                                        <p:cTn id="65" dur="500"/>
                                        <p:tgtEl>
                                          <p:spTgt spid="19"/>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20"/>
                                        </p:tgtEl>
                                        <p:attrNameLst>
                                          <p:attrName>style.visibility</p:attrName>
                                        </p:attrNameLst>
                                      </p:cBhvr>
                                      <p:to>
                                        <p:strVal val="visible"/>
                                      </p:to>
                                    </p:set>
                                    <p:anim calcmode="lin" valueType="num">
                                      <p:cBhvr>
                                        <p:cTn id="68" dur="500" fill="hold"/>
                                        <p:tgtEl>
                                          <p:spTgt spid="20"/>
                                        </p:tgtEl>
                                        <p:attrNameLst>
                                          <p:attrName>ppt_w</p:attrName>
                                        </p:attrNameLst>
                                      </p:cBhvr>
                                      <p:tavLst>
                                        <p:tav tm="0">
                                          <p:val>
                                            <p:fltVal val="0"/>
                                          </p:val>
                                        </p:tav>
                                        <p:tav tm="100000">
                                          <p:val>
                                            <p:strVal val="#ppt_w"/>
                                          </p:val>
                                        </p:tav>
                                      </p:tavLst>
                                    </p:anim>
                                    <p:anim calcmode="lin" valueType="num">
                                      <p:cBhvr>
                                        <p:cTn id="69" dur="500" fill="hold"/>
                                        <p:tgtEl>
                                          <p:spTgt spid="20"/>
                                        </p:tgtEl>
                                        <p:attrNameLst>
                                          <p:attrName>ppt_h</p:attrName>
                                        </p:attrNameLst>
                                      </p:cBhvr>
                                      <p:tavLst>
                                        <p:tav tm="0">
                                          <p:val>
                                            <p:fltVal val="0"/>
                                          </p:val>
                                        </p:tav>
                                        <p:tav tm="100000">
                                          <p:val>
                                            <p:strVal val="#ppt_h"/>
                                          </p:val>
                                        </p:tav>
                                      </p:tavLst>
                                    </p:anim>
                                    <p:animEffect transition="in" filter="fade">
                                      <p:cBhvr>
                                        <p:cTn id="70" dur="500"/>
                                        <p:tgtEl>
                                          <p:spTgt spid="20"/>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ppt_w</p:attrName>
                                        </p:attrNameLst>
                                      </p:cBhvr>
                                      <p:tavLst>
                                        <p:tav tm="0">
                                          <p:val>
                                            <p:fltVal val="0"/>
                                          </p:val>
                                        </p:tav>
                                        <p:tav tm="100000">
                                          <p:val>
                                            <p:strVal val="#ppt_w"/>
                                          </p:val>
                                        </p:tav>
                                      </p:tavLst>
                                    </p:anim>
                                    <p:anim calcmode="lin" valueType="num">
                                      <p:cBhvr>
                                        <p:cTn id="74" dur="500" fill="hold"/>
                                        <p:tgtEl>
                                          <p:spTgt spid="16"/>
                                        </p:tgtEl>
                                        <p:attrNameLst>
                                          <p:attrName>ppt_h</p:attrName>
                                        </p:attrNameLst>
                                      </p:cBhvr>
                                      <p:tavLst>
                                        <p:tav tm="0">
                                          <p:val>
                                            <p:fltVal val="0"/>
                                          </p:val>
                                        </p:tav>
                                        <p:tav tm="100000">
                                          <p:val>
                                            <p:strVal val="#ppt_h"/>
                                          </p:val>
                                        </p:tav>
                                      </p:tavLst>
                                    </p:anim>
                                    <p:animEffect transition="in" filter="fade">
                                      <p:cBhvr>
                                        <p:cTn id="75" dur="500"/>
                                        <p:tgtEl>
                                          <p:spTgt spid="16"/>
                                        </p:tgtEl>
                                      </p:cBhvr>
                                    </p:animEffect>
                                  </p:childTnLst>
                                </p:cTn>
                              </p:par>
                              <p:par>
                                <p:cTn id="76" presetID="53" presetClass="entr" presetSubtype="16" fill="hold" grpId="0" nodeType="withEffect">
                                  <p:stCondLst>
                                    <p:cond delay="0"/>
                                  </p:stCondLst>
                                  <p:childTnLst>
                                    <p:set>
                                      <p:cBhvr>
                                        <p:cTn id="77" dur="1" fill="hold">
                                          <p:stCondLst>
                                            <p:cond delay="0"/>
                                          </p:stCondLst>
                                        </p:cTn>
                                        <p:tgtEl>
                                          <p:spTgt spid="17"/>
                                        </p:tgtEl>
                                        <p:attrNameLst>
                                          <p:attrName>style.visibility</p:attrName>
                                        </p:attrNameLst>
                                      </p:cBhvr>
                                      <p:to>
                                        <p:strVal val="visible"/>
                                      </p:to>
                                    </p:set>
                                    <p:anim calcmode="lin" valueType="num">
                                      <p:cBhvr>
                                        <p:cTn id="78" dur="500" fill="hold"/>
                                        <p:tgtEl>
                                          <p:spTgt spid="17"/>
                                        </p:tgtEl>
                                        <p:attrNameLst>
                                          <p:attrName>ppt_w</p:attrName>
                                        </p:attrNameLst>
                                      </p:cBhvr>
                                      <p:tavLst>
                                        <p:tav tm="0">
                                          <p:val>
                                            <p:fltVal val="0"/>
                                          </p:val>
                                        </p:tav>
                                        <p:tav tm="100000">
                                          <p:val>
                                            <p:strVal val="#ppt_w"/>
                                          </p:val>
                                        </p:tav>
                                      </p:tavLst>
                                    </p:anim>
                                    <p:anim calcmode="lin" valueType="num">
                                      <p:cBhvr>
                                        <p:cTn id="79" dur="500" fill="hold"/>
                                        <p:tgtEl>
                                          <p:spTgt spid="17"/>
                                        </p:tgtEl>
                                        <p:attrNameLst>
                                          <p:attrName>ppt_h</p:attrName>
                                        </p:attrNameLst>
                                      </p:cBhvr>
                                      <p:tavLst>
                                        <p:tav tm="0">
                                          <p:val>
                                            <p:fltVal val="0"/>
                                          </p:val>
                                        </p:tav>
                                        <p:tav tm="100000">
                                          <p:val>
                                            <p:strVal val="#ppt_h"/>
                                          </p:val>
                                        </p:tav>
                                      </p:tavLst>
                                    </p:anim>
                                    <p:animEffect transition="in" filter="fade">
                                      <p:cBhvr>
                                        <p:cTn id="80" dur="500"/>
                                        <p:tgtEl>
                                          <p:spTgt spid="17"/>
                                        </p:tgtEl>
                                      </p:cBhvr>
                                    </p:animEffect>
                                  </p:childTnLst>
                                </p:cTn>
                              </p:par>
                              <p:par>
                                <p:cTn id="81" presetID="53" presetClass="entr" presetSubtype="16" fill="hold" grpId="0" nodeType="withEffect">
                                  <p:stCondLst>
                                    <p:cond delay="0"/>
                                  </p:stCondLst>
                                  <p:childTnLst>
                                    <p:set>
                                      <p:cBhvr>
                                        <p:cTn id="82" dur="1" fill="hold">
                                          <p:stCondLst>
                                            <p:cond delay="0"/>
                                          </p:stCondLst>
                                        </p:cTn>
                                        <p:tgtEl>
                                          <p:spTgt spid="18"/>
                                        </p:tgtEl>
                                        <p:attrNameLst>
                                          <p:attrName>style.visibility</p:attrName>
                                        </p:attrNameLst>
                                      </p:cBhvr>
                                      <p:to>
                                        <p:strVal val="visible"/>
                                      </p:to>
                                    </p:set>
                                    <p:anim calcmode="lin" valueType="num">
                                      <p:cBhvr>
                                        <p:cTn id="83" dur="500" fill="hold"/>
                                        <p:tgtEl>
                                          <p:spTgt spid="18"/>
                                        </p:tgtEl>
                                        <p:attrNameLst>
                                          <p:attrName>ppt_w</p:attrName>
                                        </p:attrNameLst>
                                      </p:cBhvr>
                                      <p:tavLst>
                                        <p:tav tm="0">
                                          <p:val>
                                            <p:fltVal val="0"/>
                                          </p:val>
                                        </p:tav>
                                        <p:tav tm="100000">
                                          <p:val>
                                            <p:strVal val="#ppt_w"/>
                                          </p:val>
                                        </p:tav>
                                      </p:tavLst>
                                    </p:anim>
                                    <p:anim calcmode="lin" valueType="num">
                                      <p:cBhvr>
                                        <p:cTn id="84" dur="500" fill="hold"/>
                                        <p:tgtEl>
                                          <p:spTgt spid="18"/>
                                        </p:tgtEl>
                                        <p:attrNameLst>
                                          <p:attrName>ppt_h</p:attrName>
                                        </p:attrNameLst>
                                      </p:cBhvr>
                                      <p:tavLst>
                                        <p:tav tm="0">
                                          <p:val>
                                            <p:fltVal val="0"/>
                                          </p:val>
                                        </p:tav>
                                        <p:tav tm="100000">
                                          <p:val>
                                            <p:strVal val="#ppt_h"/>
                                          </p:val>
                                        </p:tav>
                                      </p:tavLst>
                                    </p:anim>
                                    <p:animEffect transition="in" filter="fade">
                                      <p:cBhvr>
                                        <p:cTn id="8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p:bldP spid="19" grpId="0" animBg="1"/>
      <p:bldP spid="20" grpId="0" animBg="1"/>
      <p:bldP spid="9" grpId="0"/>
      <p:bldP spid="16" grpId="0"/>
      <p:bldP spid="17" grpId="0"/>
      <p:bldP spid="1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26277" y="76672"/>
            <a:ext cx="2162708" cy="523220"/>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r>
              <a:rPr lang="en-US" sz="2800" b="1" dirty="0" smtClean="0">
                <a:latin typeface="Times New Roman" panose="02020603050405020304" pitchFamily="18" charset="0"/>
                <a:cs typeface="Times New Roman" panose="02020603050405020304" pitchFamily="18" charset="0"/>
              </a:rPr>
              <a:t>NEXT STEP</a:t>
            </a:r>
            <a:endParaRPr lang="en-US" sz="2800" b="1" dirty="0">
              <a:latin typeface="Times New Roman" panose="02020603050405020304" pitchFamily="18" charset="0"/>
              <a:cs typeface="Times New Roman" panose="02020603050405020304" pitchFamily="18" charset="0"/>
            </a:endParaRPr>
          </a:p>
        </p:txBody>
      </p:sp>
      <p:sp>
        <p:nvSpPr>
          <p:cNvPr id="4" name="Rectangle 3"/>
          <p:cNvSpPr/>
          <p:nvPr/>
        </p:nvSpPr>
        <p:spPr>
          <a:xfrm>
            <a:off x="716437" y="1028616"/>
            <a:ext cx="7956223" cy="1384995"/>
          </a:xfrm>
          <a:prstGeom prst="rect">
            <a:avLst/>
          </a:prstGeom>
          <a:solidFill>
            <a:schemeClr val="accent1">
              <a:lumMod val="20000"/>
              <a:lumOff val="80000"/>
            </a:schemeClr>
          </a:solidFill>
          <a:ln>
            <a:solidFill>
              <a:schemeClr val="tx1"/>
            </a:solidFill>
          </a:ln>
        </p:spPr>
        <p:txBody>
          <a:bodyPr wrap="square">
            <a:spAutoFit/>
          </a:bodyPr>
          <a:lstStyle/>
          <a:p>
            <a:r>
              <a:rPr lang="en-US" sz="2800" dirty="0">
                <a:latin typeface="Times New Roman" panose="02020603050405020304" pitchFamily="18" charset="0"/>
                <a:cs typeface="Times New Roman" panose="02020603050405020304" pitchFamily="18" charset="0"/>
              </a:rPr>
              <a:t>After weeks, or more likely months, of job seeking, the day you have been waiting for will finally arrive. You will begin your life as a professional.</a:t>
            </a:r>
          </a:p>
        </p:txBody>
      </p:sp>
      <p:sp>
        <p:nvSpPr>
          <p:cNvPr id="13" name="Rectangle 12"/>
          <p:cNvSpPr/>
          <p:nvPr/>
        </p:nvSpPr>
        <p:spPr>
          <a:xfrm>
            <a:off x="584462" y="3579311"/>
            <a:ext cx="6096000" cy="2366353"/>
          </a:xfrm>
          <a:prstGeom prst="rect">
            <a:avLst/>
          </a:prstGeom>
          <a:solidFill>
            <a:schemeClr val="accent1">
              <a:lumMod val="20000"/>
              <a:lumOff val="80000"/>
            </a:schemeClr>
          </a:solidFill>
          <a:ln>
            <a:solidFill>
              <a:schemeClr val="tx1"/>
            </a:solidFill>
          </a:ln>
        </p:spPr>
        <p:txBody>
          <a:bodyPr>
            <a:spAutoFit/>
          </a:bodyPr>
          <a:lstStyle/>
          <a:p>
            <a:pPr>
              <a:lnSpc>
                <a:spcPct val="107000"/>
              </a:lnSpc>
              <a:spcAft>
                <a:spcPts val="800"/>
              </a:spcAft>
            </a:pPr>
            <a:r>
              <a:rPr lang="en-US" sz="2800" dirty="0">
                <a:latin typeface="Times New Roman" panose="02020603050405020304" pitchFamily="18" charset="0"/>
                <a:ea typeface="Calibri" panose="020F0502020204030204" pitchFamily="34" charset="0"/>
                <a:cs typeface="Times New Roman" panose="02020603050405020304" pitchFamily="18" charset="0"/>
              </a:rPr>
              <a:t>Beginning a new job, even if it’s a promotion or a different position within the same company, brings with it almost as many emotional ups and downs as job seeking.</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3418"/>
            <a:ext cx="786355" cy="326283"/>
          </a:xfrm>
          <a:prstGeom prst="rect">
            <a:avLst/>
          </a:prstGeom>
        </p:spPr>
      </p:pic>
    </p:spTree>
    <p:extLst>
      <p:ext uri="{BB962C8B-B14F-4D97-AF65-F5344CB8AC3E}">
        <p14:creationId xmlns:p14="http://schemas.microsoft.com/office/powerpoint/2010/main" val="927051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959421" y="2235411"/>
            <a:ext cx="4724370" cy="121943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7200" dirty="0" smtClean="0">
                <a:latin typeface="Times New Roman" panose="02020603050405020304" pitchFamily="18" charset="0"/>
                <a:ea typeface="Calibri" panose="020F0502020204030204" pitchFamily="34" charset="0"/>
                <a:cs typeface="Arial" panose="020B0604020202020204" pitchFamily="34" charset="0"/>
              </a:rPr>
              <a:t>Section One</a:t>
            </a:r>
            <a:endParaRPr lang="en-US" sz="4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3418"/>
            <a:ext cx="786355" cy="326283"/>
          </a:xfrm>
          <a:prstGeom prst="rect">
            <a:avLst/>
          </a:prstGeom>
        </p:spPr>
      </p:pic>
    </p:spTree>
    <p:extLst>
      <p:ext uri="{BB962C8B-B14F-4D97-AF65-F5344CB8AC3E}">
        <p14:creationId xmlns:p14="http://schemas.microsoft.com/office/powerpoint/2010/main" val="1769352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84352" y="1839485"/>
            <a:ext cx="7732566" cy="70788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4000" b="1" dirty="0">
                <a:latin typeface="Times New Roman" panose="02020603050405020304" pitchFamily="18" charset="0"/>
                <a:cs typeface="Times New Roman" panose="02020603050405020304" pitchFamily="18" charset="0"/>
              </a:rPr>
              <a:t>Learning Your Workplace Culture</a:t>
            </a:r>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3418"/>
            <a:ext cx="786355" cy="326283"/>
          </a:xfrm>
          <a:prstGeom prst="rect">
            <a:avLst/>
          </a:prstGeom>
        </p:spPr>
      </p:pic>
    </p:spTree>
    <p:extLst>
      <p:ext uri="{BB962C8B-B14F-4D97-AF65-F5344CB8AC3E}">
        <p14:creationId xmlns:p14="http://schemas.microsoft.com/office/powerpoint/2010/main" val="2229799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244339" y="1195721"/>
            <a:ext cx="8587818" cy="1938992"/>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Just as every other new employee does, you will learn about your workplace’s organizational culture through an assimilation process</a:t>
            </a:r>
            <a:r>
              <a:rPr lang="en-US" sz="2000" dirty="0" smtClean="0">
                <a:latin typeface="Times New Roman" panose="02020603050405020304" pitchFamily="18" charset="0"/>
                <a:cs typeface="Times New Roman" panose="02020603050405020304" pitchFamily="18" charset="0"/>
              </a:rPr>
              <a:t>.</a:t>
            </a:r>
          </a:p>
          <a:p>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The assimilation process is really part of a much larger phenomenon known as socialization—the experiences that shape our attitudes, perceptions, emotions, and communication choices. </a:t>
            </a:r>
          </a:p>
        </p:txBody>
      </p:sp>
      <p:sp>
        <p:nvSpPr>
          <p:cNvPr id="12" name="Rectangle 11"/>
          <p:cNvSpPr/>
          <p:nvPr/>
        </p:nvSpPr>
        <p:spPr>
          <a:xfrm>
            <a:off x="3182026" y="4961"/>
            <a:ext cx="471244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a:latin typeface="Times New Roman" panose="02020603050405020304" pitchFamily="18" charset="0"/>
                <a:cs typeface="Times New Roman" panose="02020603050405020304" pitchFamily="18" charset="0"/>
              </a:rPr>
              <a:t>Learning Your Workplace Culture</a:t>
            </a:r>
          </a:p>
        </p:txBody>
      </p:sp>
      <p:sp>
        <p:nvSpPr>
          <p:cNvPr id="13" name="Rectangle 12"/>
          <p:cNvSpPr/>
          <p:nvPr/>
        </p:nvSpPr>
        <p:spPr>
          <a:xfrm>
            <a:off x="331510" y="3827371"/>
            <a:ext cx="6663178"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From the day you were born, your parents, your siblings, your relatives, your friends, your teachers, and even strangers have been working to socialize you into the culture or cultures that make up their experiences.</a:t>
            </a: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3418"/>
            <a:ext cx="786355" cy="326283"/>
          </a:xfrm>
          <a:prstGeom prst="rect">
            <a:avLst/>
          </a:prstGeom>
        </p:spPr>
      </p:pic>
    </p:spTree>
    <p:extLst>
      <p:ext uri="{BB962C8B-B14F-4D97-AF65-F5344CB8AC3E}">
        <p14:creationId xmlns:p14="http://schemas.microsoft.com/office/powerpoint/2010/main" val="153170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ppt_x"/>
                                          </p:val>
                                        </p:tav>
                                        <p:tav tm="100000">
                                          <p:val>
                                            <p:strVal val="#ppt_x"/>
                                          </p:val>
                                        </p:tav>
                                      </p:tavLst>
                                    </p:anim>
                                    <p:anim calcmode="lin" valueType="num">
                                      <p:cBhvr additive="base">
                                        <p:cTn id="1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barn(inVertical)">
                                      <p:cBhvr>
                                        <p:cTn id="1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16815" y="2130814"/>
            <a:ext cx="8587818" cy="1015663"/>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Culture is the rules of living and functioning in society. It is how you talk, behave, dress, and think is heavily influenced by the ways others have socialized you into various cultural groups.</a:t>
            </a:r>
          </a:p>
        </p:txBody>
      </p:sp>
      <p:sp>
        <p:nvSpPr>
          <p:cNvPr id="12" name="Rectangle 11"/>
          <p:cNvSpPr/>
          <p:nvPr/>
        </p:nvSpPr>
        <p:spPr>
          <a:xfrm>
            <a:off x="3182026" y="4961"/>
            <a:ext cx="471244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a:latin typeface="Times New Roman" panose="02020603050405020304" pitchFamily="18" charset="0"/>
                <a:cs typeface="Times New Roman" panose="02020603050405020304" pitchFamily="18" charset="0"/>
              </a:rPr>
              <a:t>Learning Your Workplace Culture</a:t>
            </a:r>
          </a:p>
        </p:txBody>
      </p:sp>
      <p:sp>
        <p:nvSpPr>
          <p:cNvPr id="13" name="Rectangle 12"/>
          <p:cNvSpPr/>
          <p:nvPr/>
        </p:nvSpPr>
        <p:spPr>
          <a:xfrm>
            <a:off x="183033" y="4545059"/>
            <a:ext cx="6663178" cy="2246769"/>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An organizational culture is a pattern of shared basic assumptions that have been invented, discovered, and/or developed by a group as it learns to cope with problems of external adaptation and internal integration in ways that have worked well and are considered valid, and, therefore, can be taught to new members of the group as the correct way to perceive, think, and feel in relation to a problem.</a:t>
            </a:r>
          </a:p>
        </p:txBody>
      </p:sp>
      <p:sp>
        <p:nvSpPr>
          <p:cNvPr id="8" name="Rounded Rectangle 7"/>
          <p:cNvSpPr/>
          <p:nvPr/>
        </p:nvSpPr>
        <p:spPr>
          <a:xfrm>
            <a:off x="216815" y="830720"/>
            <a:ext cx="2870941" cy="1121789"/>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What is culture?</a:t>
            </a:r>
            <a:endParaRPr lang="en-US" sz="2400" b="1" dirty="0">
              <a:latin typeface="Times New Roman" panose="02020603050405020304" pitchFamily="18" charset="0"/>
              <a:cs typeface="Times New Roman" panose="02020603050405020304" pitchFamily="18" charset="0"/>
            </a:endParaRPr>
          </a:p>
        </p:txBody>
      </p:sp>
      <p:sp>
        <p:nvSpPr>
          <p:cNvPr id="9" name="Rounded Rectangle 8"/>
          <p:cNvSpPr/>
          <p:nvPr/>
        </p:nvSpPr>
        <p:spPr>
          <a:xfrm>
            <a:off x="183033" y="3327751"/>
            <a:ext cx="3365371" cy="1121789"/>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What is Organizational culture?</a:t>
            </a:r>
            <a:endParaRPr lang="en-US" sz="2400" b="1" dirty="0">
              <a:latin typeface="Times New Roman" panose="02020603050405020304" pitchFamily="18" charset="0"/>
              <a:cs typeface="Times New Roman" panose="02020603050405020304" pitchFamily="18" charset="0"/>
            </a:endParaRPr>
          </a:p>
        </p:txBody>
      </p:sp>
      <p:sp>
        <p:nvSpPr>
          <p:cNvPr id="2" name="Rectangle 1"/>
          <p:cNvSpPr/>
          <p:nvPr/>
        </p:nvSpPr>
        <p:spPr>
          <a:xfrm>
            <a:off x="4510724" y="3953396"/>
            <a:ext cx="889987" cy="400110"/>
          </a:xfrm>
          <a:prstGeom prst="rect">
            <a:avLst/>
          </a:prstGeom>
          <a:solidFill>
            <a:schemeClr val="accent2">
              <a:lumMod val="20000"/>
              <a:lumOff val="80000"/>
            </a:schemeClr>
          </a:solidFill>
        </p:spPr>
        <p:txBody>
          <a:bodyPr wrap="none">
            <a:spAutoFit/>
          </a:bodyPr>
          <a:lstStyle/>
          <a:p>
            <a:r>
              <a:rPr lang="en-US" sz="2000" dirty="0" err="1">
                <a:solidFill>
                  <a:srgbClr val="18191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Quora</a:t>
            </a:r>
            <a:r>
              <a:rPr lang="en-US" sz="2000" dirty="0">
                <a:solidFill>
                  <a:srgbClr val="18191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Rectangle 2"/>
          <p:cNvSpPr/>
          <p:nvPr/>
        </p:nvSpPr>
        <p:spPr>
          <a:xfrm>
            <a:off x="6095999" y="3947698"/>
            <a:ext cx="1003801" cy="400110"/>
          </a:xfrm>
          <a:prstGeom prst="rect">
            <a:avLst/>
          </a:prstGeom>
          <a:solidFill>
            <a:schemeClr val="accent2">
              <a:lumMod val="20000"/>
              <a:lumOff val="80000"/>
            </a:schemeClr>
          </a:solidFill>
        </p:spPr>
        <p:txBody>
          <a:bodyPr wrap="none">
            <a:spAutoFit/>
          </a:bodyPr>
          <a:lstStyle/>
          <a:p>
            <a:pPr fontAlgn="base"/>
            <a:r>
              <a:rPr lang="en-US" sz="2000" dirty="0">
                <a:solidFill>
                  <a:srgbClr val="25292D"/>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Google </a:t>
            </a:r>
            <a:endParaRPr lang="en-US" sz="2000" b="0" i="0" dirty="0">
              <a:solidFill>
                <a:srgbClr val="25292D"/>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3418"/>
            <a:ext cx="786355" cy="326283"/>
          </a:xfrm>
          <a:prstGeom prst="rect">
            <a:avLst/>
          </a:prstGeom>
        </p:spPr>
      </p:pic>
    </p:spTree>
    <p:extLst>
      <p:ext uri="{BB962C8B-B14F-4D97-AF65-F5344CB8AC3E}">
        <p14:creationId xmlns:p14="http://schemas.microsoft.com/office/powerpoint/2010/main" val="2724991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inVertical)">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barn(inVertical)">
                                      <p:cBhvr>
                                        <p:cTn id="30" dur="500"/>
                                        <p:tgtEl>
                                          <p:spTgt spid="13"/>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2"/>
                                        </p:tgtEl>
                                        <p:attrNameLst>
                                          <p:attrName>style.visibility</p:attrName>
                                        </p:attrNameLst>
                                      </p:cBhvr>
                                      <p:to>
                                        <p:strVal val="visible"/>
                                      </p:to>
                                    </p:set>
                                    <p:anim calcmode="lin" valueType="num">
                                      <p:cBhvr additive="base">
                                        <p:cTn id="35" dur="500" fill="hold"/>
                                        <p:tgtEl>
                                          <p:spTgt spid="2"/>
                                        </p:tgtEl>
                                        <p:attrNameLst>
                                          <p:attrName>ppt_x</p:attrName>
                                        </p:attrNameLst>
                                      </p:cBhvr>
                                      <p:tavLst>
                                        <p:tav tm="0">
                                          <p:val>
                                            <p:strVal val="#ppt_x"/>
                                          </p:val>
                                        </p:tav>
                                        <p:tav tm="100000">
                                          <p:val>
                                            <p:strVal val="#ppt_x"/>
                                          </p:val>
                                        </p:tav>
                                      </p:tavLst>
                                    </p:anim>
                                    <p:anim calcmode="lin" valueType="num">
                                      <p:cBhvr additive="base">
                                        <p:cTn id="36" dur="500" fill="hold"/>
                                        <p:tgtEl>
                                          <p:spTgt spid="2"/>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3"/>
                                        </p:tgtEl>
                                        <p:attrNameLst>
                                          <p:attrName>style.visibility</p:attrName>
                                        </p:attrNameLst>
                                      </p:cBhvr>
                                      <p:to>
                                        <p:strVal val="visible"/>
                                      </p:to>
                                    </p:set>
                                    <p:anim calcmode="lin" valueType="num">
                                      <p:cBhvr additive="base">
                                        <p:cTn id="39" dur="500" fill="hold"/>
                                        <p:tgtEl>
                                          <p:spTgt spid="3"/>
                                        </p:tgtEl>
                                        <p:attrNameLst>
                                          <p:attrName>ppt_x</p:attrName>
                                        </p:attrNameLst>
                                      </p:cBhvr>
                                      <p:tavLst>
                                        <p:tav tm="0">
                                          <p:val>
                                            <p:strVal val="#ppt_x"/>
                                          </p:val>
                                        </p:tav>
                                        <p:tav tm="100000">
                                          <p:val>
                                            <p:strVal val="#ppt_x"/>
                                          </p:val>
                                        </p:tav>
                                      </p:tavLst>
                                    </p:anim>
                                    <p:anim calcmode="lin" valueType="num">
                                      <p:cBhvr additive="base">
                                        <p:cTn id="4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3" grpId="0" animBg="1"/>
      <p:bldP spid="8" grpId="0" animBg="1"/>
      <p:bldP spid="9" grpId="0" animBg="1"/>
      <p:bldP spid="2" grpId="0" animBg="1"/>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23717" y="1830059"/>
            <a:ext cx="6417462" cy="70788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latin typeface="Times New Roman" panose="02020603050405020304" pitchFamily="18" charset="0"/>
                <a:cs typeface="Times New Roman" panose="02020603050405020304" pitchFamily="18" charset="0"/>
              </a:rPr>
              <a:t>Diversity in your workplace</a:t>
            </a:r>
            <a:endParaRPr lang="en-US" sz="4000" b="1" dirty="0">
              <a:latin typeface="Times New Roman" panose="02020603050405020304" pitchFamily="18" charset="0"/>
              <a:cs typeface="Times New Roman" panose="02020603050405020304" pitchFamily="18" charset="0"/>
            </a:endParaRPr>
          </a:p>
        </p:txBody>
      </p:sp>
      <p:sp>
        <p:nvSpPr>
          <p:cNvPr id="2" name="Rectangle 1"/>
          <p:cNvSpPr/>
          <p:nvPr/>
        </p:nvSpPr>
        <p:spPr>
          <a:xfrm>
            <a:off x="3051572" y="2914396"/>
            <a:ext cx="4217821" cy="523220"/>
          </a:xfrm>
          <a:prstGeom prst="rect">
            <a:avLst/>
          </a:prstGeom>
          <a:solidFill>
            <a:schemeClr val="bg1"/>
          </a:solidFill>
          <a:ln>
            <a:solidFill>
              <a:schemeClr val="tx1"/>
            </a:solidFill>
          </a:ln>
          <a:effectLst>
            <a:reflection blurRad="6350" stA="52000" endA="300" endPos="35000" dir="5400000" sy="-100000" algn="bl" rotWithShape="0"/>
          </a:effectLst>
        </p:spPr>
        <p:txBody>
          <a:bodyPr wrap="none">
            <a:spAutoFit/>
          </a:bodyPr>
          <a:lstStyle/>
          <a:p>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Some Important Concepts</a:t>
            </a:r>
            <a:endPar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3418"/>
            <a:ext cx="786355" cy="326283"/>
          </a:xfrm>
          <a:prstGeom prst="rect">
            <a:avLst/>
          </a:prstGeom>
        </p:spPr>
      </p:pic>
    </p:spTree>
    <p:extLst>
      <p:ext uri="{BB962C8B-B14F-4D97-AF65-F5344CB8AC3E}">
        <p14:creationId xmlns:p14="http://schemas.microsoft.com/office/powerpoint/2010/main" val="985929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603315" y="787189"/>
            <a:ext cx="10171521" cy="1323439"/>
          </a:xfrm>
          <a:prstGeom prst="rect">
            <a:avLst/>
          </a:prstGeom>
          <a:solidFill>
            <a:schemeClr val="accent1">
              <a:lumMod val="20000"/>
              <a:lumOff val="80000"/>
            </a:schemeClr>
          </a:solidFill>
          <a:ln>
            <a:solidFill>
              <a:schemeClr val="bg1"/>
            </a:solidFill>
          </a:ln>
        </p:spPr>
        <p:txBody>
          <a:bodyPr wrap="square">
            <a:spAutoFit/>
          </a:bodyPr>
          <a:lstStyle/>
          <a:p>
            <a:pPr algn="ctr"/>
            <a:r>
              <a:rPr lang="en-US" sz="2000" dirty="0">
                <a:latin typeface="Times New Roman" panose="02020603050405020304" pitchFamily="18" charset="0"/>
                <a:cs typeface="Times New Roman" panose="02020603050405020304" pitchFamily="18" charset="0"/>
              </a:rPr>
              <a:t>Part of the assimilation process involves getting to know the people who make up your organization. A common mistake among so-called professionals is neglecting to take an inventory of others in the working environment. In today’s world, getting to know your diverse workplace is important for two reasons. </a:t>
            </a:r>
          </a:p>
        </p:txBody>
      </p:sp>
      <p:sp>
        <p:nvSpPr>
          <p:cNvPr id="12" name="Rectangle 11"/>
          <p:cNvSpPr/>
          <p:nvPr/>
        </p:nvSpPr>
        <p:spPr>
          <a:xfrm>
            <a:off x="2229919" y="4961"/>
            <a:ext cx="7566559"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a:latin typeface="Times New Roman" panose="02020603050405020304" pitchFamily="18" charset="0"/>
                <a:cs typeface="Times New Roman" panose="02020603050405020304" pitchFamily="18" charset="0"/>
              </a:rPr>
              <a:t>Diversity in Your Workplace: Some Important Concepts</a:t>
            </a:r>
          </a:p>
        </p:txBody>
      </p:sp>
      <p:cxnSp>
        <p:nvCxnSpPr>
          <p:cNvPr id="3" name="Straight Arrow Connector 2"/>
          <p:cNvCxnSpPr/>
          <p:nvPr/>
        </p:nvCxnSpPr>
        <p:spPr>
          <a:xfrm flipH="1">
            <a:off x="1781665" y="2110628"/>
            <a:ext cx="3553055" cy="735290"/>
          </a:xfrm>
          <a:prstGeom prst="straightConnector1">
            <a:avLst/>
          </a:prstGeom>
          <a:ln>
            <a:tailEnd type="triangle"/>
          </a:ln>
          <a:effectLst>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cxnSp>
        <p:nvCxnSpPr>
          <p:cNvPr id="9" name="Straight Arrow Connector 8"/>
          <p:cNvCxnSpPr/>
          <p:nvPr/>
        </p:nvCxnSpPr>
        <p:spPr>
          <a:xfrm>
            <a:off x="5334720" y="2110628"/>
            <a:ext cx="46413" cy="1906329"/>
          </a:xfrm>
          <a:prstGeom prst="straightConnector1">
            <a:avLst/>
          </a:prstGeom>
          <a:ln>
            <a:tailEnd type="triangle"/>
          </a:ln>
          <a:effectLst>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5" name="Rectangle 4"/>
          <p:cNvSpPr/>
          <p:nvPr/>
        </p:nvSpPr>
        <p:spPr>
          <a:xfrm>
            <a:off x="183821" y="3063792"/>
            <a:ext cx="3195687" cy="2068259"/>
          </a:xfrm>
          <a:prstGeom prst="rect">
            <a:avLst/>
          </a:prstGeom>
          <a:solidFill>
            <a:srgbClr val="E3D9F5"/>
          </a:solidFill>
          <a:ln>
            <a:solidFill>
              <a:schemeClr val="tx1"/>
            </a:solidFill>
          </a:ln>
        </p:spPr>
        <p:txBody>
          <a:bodyPr wrap="square">
            <a:spAutoFit/>
          </a:bodyPr>
          <a:lstStyle/>
          <a:p>
            <a:pPr>
              <a:lnSpc>
                <a:spcPct val="107000"/>
              </a:lnSpc>
            </a:pPr>
            <a:r>
              <a:rPr lang="en-US" sz="2000" dirty="0">
                <a:latin typeface="Times New Roman" panose="02020603050405020304" pitchFamily="18" charset="0"/>
                <a:ea typeface="Calibri" panose="020F0502020204030204" pitchFamily="34" charset="0"/>
                <a:cs typeface="Times New Roman" panose="02020603050405020304" pitchFamily="18" charset="0"/>
              </a:rPr>
              <a:t>First, for you to succeed in any professional environment, you must be aware of and sensitive to differences between yourself and others. </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 name="Rectangle 10"/>
          <p:cNvSpPr/>
          <p:nvPr/>
        </p:nvSpPr>
        <p:spPr>
          <a:xfrm>
            <a:off x="3558192" y="4063123"/>
            <a:ext cx="3792720" cy="2554545"/>
          </a:xfrm>
          <a:prstGeom prst="rect">
            <a:avLst/>
          </a:prstGeom>
          <a:solidFill>
            <a:srgbClr val="E3D9F5"/>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Second, your ability to communicate effectively when encountering difference (e.g., ethnicity, race, language barriers, religion, spirituality, marital status, sexual orientation, age) is an essential component of professional excellence. </a:t>
            </a: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3418"/>
            <a:ext cx="786355" cy="326283"/>
          </a:xfrm>
          <a:prstGeom prst="rect">
            <a:avLst/>
          </a:prstGeom>
        </p:spPr>
      </p:pic>
    </p:spTree>
    <p:extLst>
      <p:ext uri="{BB962C8B-B14F-4D97-AF65-F5344CB8AC3E}">
        <p14:creationId xmlns:p14="http://schemas.microsoft.com/office/powerpoint/2010/main" val="716652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fill="hold"/>
                                        <p:tgtEl>
                                          <p:spTgt spid="5"/>
                                        </p:tgtEl>
                                        <p:attrNameLst>
                                          <p:attrName>ppt_x</p:attrName>
                                        </p:attrNameLst>
                                      </p:cBhvr>
                                      <p:tavLst>
                                        <p:tav tm="0">
                                          <p:val>
                                            <p:strVal val="#ppt_x"/>
                                          </p:val>
                                        </p:tav>
                                        <p:tav tm="100000">
                                          <p:val>
                                            <p:strVal val="#ppt_x"/>
                                          </p:val>
                                        </p:tav>
                                      </p:tavLst>
                                    </p:anim>
                                    <p:anim calcmode="lin" valueType="num">
                                      <p:cBhvr additive="base">
                                        <p:cTn id="2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additive="base">
                                        <p:cTn id="28" dur="500" fill="hold"/>
                                        <p:tgtEl>
                                          <p:spTgt spid="9"/>
                                        </p:tgtEl>
                                        <p:attrNameLst>
                                          <p:attrName>ppt_x</p:attrName>
                                        </p:attrNameLst>
                                      </p:cBhvr>
                                      <p:tavLst>
                                        <p:tav tm="0">
                                          <p:val>
                                            <p:strVal val="#ppt_x"/>
                                          </p:val>
                                        </p:tav>
                                        <p:tav tm="100000">
                                          <p:val>
                                            <p:strVal val="#ppt_x"/>
                                          </p:val>
                                        </p:tav>
                                      </p:tavLst>
                                    </p:anim>
                                    <p:anim calcmode="lin" valueType="num">
                                      <p:cBhvr additive="base">
                                        <p:cTn id="29" dur="500" fill="hold"/>
                                        <p:tgtEl>
                                          <p:spTgt spid="9"/>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ppt_x"/>
                                          </p:val>
                                        </p:tav>
                                        <p:tav tm="100000">
                                          <p:val>
                                            <p:strVal val="#ppt_x"/>
                                          </p:val>
                                        </p:tav>
                                      </p:tavLst>
                                    </p:anim>
                                    <p:anim calcmode="lin" valueType="num">
                                      <p:cBhvr additive="base">
                                        <p:cTn id="3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5" grpId="0" animBg="1"/>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2131" y="679539"/>
            <a:ext cx="5646656" cy="461665"/>
          </a:xfrm>
          <a:prstGeom prst="rect">
            <a:avLst/>
          </a:prstGeom>
          <a:solidFill>
            <a:srgbClr val="7030A0"/>
          </a:solidFill>
          <a:ln>
            <a:solidFill>
              <a:schemeClr val="bg1"/>
            </a:solidFill>
          </a:ln>
        </p:spPr>
        <p:txBody>
          <a:bodyPr wrap="square">
            <a:spAutoFit/>
          </a:bodyPr>
          <a:lstStyle/>
          <a:p>
            <a:r>
              <a:rPr lang="en-US" sz="2400"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do I prepare for the diverse workplace?</a:t>
            </a:r>
          </a:p>
        </p:txBody>
      </p:sp>
      <p:sp>
        <p:nvSpPr>
          <p:cNvPr id="12" name="Rectangle 11"/>
          <p:cNvSpPr/>
          <p:nvPr/>
        </p:nvSpPr>
        <p:spPr>
          <a:xfrm>
            <a:off x="6471331" y="0"/>
            <a:ext cx="5720669" cy="369332"/>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b="1" dirty="0">
                <a:latin typeface="Times New Roman" panose="02020603050405020304" pitchFamily="18" charset="0"/>
                <a:cs typeface="Times New Roman" panose="02020603050405020304" pitchFamily="18" charset="0"/>
              </a:rPr>
              <a:t>Diversity in Your Workplace: Some Important Concepts</a:t>
            </a:r>
          </a:p>
        </p:txBody>
      </p:sp>
      <p:sp>
        <p:nvSpPr>
          <p:cNvPr id="2" name="Rectangle 1"/>
          <p:cNvSpPr/>
          <p:nvPr/>
        </p:nvSpPr>
        <p:spPr>
          <a:xfrm>
            <a:off x="4158456" y="1262257"/>
            <a:ext cx="2892138" cy="460895"/>
          </a:xfrm>
          <a:prstGeom prst="rect">
            <a:avLst/>
          </a:prstGeom>
          <a:solidFill>
            <a:schemeClr val="accent4">
              <a:lumMod val="60000"/>
              <a:lumOff val="40000"/>
            </a:schemeClr>
          </a:solidFill>
          <a:ln>
            <a:solidFill>
              <a:schemeClr val="tx1"/>
            </a:solidFill>
          </a:ln>
        </p:spPr>
        <p:txBody>
          <a:bodyPr wrap="none">
            <a:spAutoFit/>
          </a:bodyPr>
          <a:lstStyle/>
          <a:p>
            <a:pPr>
              <a:lnSpc>
                <a:spcPct val="107000"/>
              </a:lnSpc>
              <a:spcAft>
                <a:spcPts val="800"/>
              </a:spcAft>
            </a:pPr>
            <a:r>
              <a:rPr lang="en-US" sz="2400" b="1" i="1" dirty="0">
                <a:latin typeface="Times New Roman" panose="02020603050405020304" pitchFamily="18" charset="0"/>
                <a:ea typeface="Calibri" panose="020F0502020204030204" pitchFamily="34" charset="0"/>
                <a:cs typeface="Times New Roman" panose="02020603050405020304" pitchFamily="18" charset="0"/>
              </a:rPr>
              <a:t>Cultural Competence</a:t>
            </a:r>
          </a:p>
        </p:txBody>
      </p:sp>
      <p:sp>
        <p:nvSpPr>
          <p:cNvPr id="4" name="Rectangle 3"/>
          <p:cNvSpPr/>
          <p:nvPr/>
        </p:nvSpPr>
        <p:spPr>
          <a:xfrm>
            <a:off x="75415" y="1844205"/>
            <a:ext cx="10444898" cy="750975"/>
          </a:xfrm>
          <a:prstGeom prst="rect">
            <a:avLst/>
          </a:prstGeom>
          <a:solidFill>
            <a:schemeClr val="accent1">
              <a:lumMod val="20000"/>
              <a:lumOff val="80000"/>
            </a:schemeClr>
          </a:solidFill>
          <a:ln>
            <a:solidFill>
              <a:schemeClr val="tx1"/>
            </a:solidFill>
          </a:ln>
        </p:spPr>
        <p:txBody>
          <a:bodyPr wrap="square">
            <a:spAutoFit/>
          </a:bodyPr>
          <a:lstStyle/>
          <a:p>
            <a:pPr>
              <a:lnSpc>
                <a:spcPct val="107000"/>
              </a:lnSpc>
              <a:spcAft>
                <a:spcPts val="800"/>
              </a:spcAft>
            </a:pPr>
            <a:r>
              <a:rPr lang="en-US" sz="2000" dirty="0" smtClean="0">
                <a:latin typeface="Times New Roman" panose="02020603050405020304" pitchFamily="18" charset="0"/>
                <a:ea typeface="Calibri" panose="020F0502020204030204" pitchFamily="34" charset="0"/>
                <a:cs typeface="Times New Roman" panose="02020603050405020304" pitchFamily="18" charset="0"/>
              </a:rPr>
              <a:t>The </a:t>
            </a:r>
            <a:r>
              <a:rPr lang="en-US" sz="2000" dirty="0">
                <a:latin typeface="Times New Roman" panose="02020603050405020304" pitchFamily="18" charset="0"/>
                <a:ea typeface="Calibri" panose="020F0502020204030204" pitchFamily="34" charset="0"/>
                <a:cs typeface="Times New Roman" panose="02020603050405020304" pitchFamily="18" charset="0"/>
              </a:rPr>
              <a:t>term cultural competence refers to the level of knowledge a person has about others who differ in some way in comparison with himself or herself. </a:t>
            </a:r>
          </a:p>
        </p:txBody>
      </p:sp>
      <p:sp>
        <p:nvSpPr>
          <p:cNvPr id="8" name="Rectangle 7"/>
          <p:cNvSpPr/>
          <p:nvPr/>
        </p:nvSpPr>
        <p:spPr>
          <a:xfrm>
            <a:off x="75414" y="3045554"/>
            <a:ext cx="9379671" cy="750975"/>
          </a:xfrm>
          <a:prstGeom prst="rect">
            <a:avLst/>
          </a:prstGeom>
          <a:solidFill>
            <a:srgbClr val="F1D6F8"/>
          </a:solidFill>
        </p:spPr>
        <p:txBody>
          <a:bodyPr wrap="square">
            <a:spAutoFit/>
          </a:bodyPr>
          <a:lstStyle/>
          <a:p>
            <a:pPr algn="ctr">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Cross-cultural attitude strategies that help you to develop and enhance one's ability to practice effective communication in intercultural situations</a:t>
            </a:r>
            <a:r>
              <a:rPr lang="en-US" sz="2000" dirty="0" smtClean="0">
                <a:latin typeface="Times New Roman" panose="02020603050405020304" pitchFamily="18" charset="0"/>
                <a:ea typeface="Calibri" panose="020F0502020204030204" pitchFamily="34" charset="0"/>
                <a:cs typeface="Times New Roman" panose="02020603050405020304" pitchFamily="18" charset="0"/>
              </a:rPr>
              <a:t>:</a:t>
            </a:r>
            <a:endParaRPr lang="en-US" sz="20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Rectangle 9"/>
          <p:cNvSpPr/>
          <p:nvPr/>
        </p:nvSpPr>
        <p:spPr>
          <a:xfrm>
            <a:off x="75414" y="4076214"/>
            <a:ext cx="3767579" cy="882742"/>
          </a:xfrm>
          <a:prstGeom prst="rect">
            <a:avLst/>
          </a:prstGeom>
          <a:solidFill>
            <a:schemeClr val="accent6">
              <a:lumMod val="20000"/>
              <a:lumOff val="80000"/>
            </a:schemeClr>
          </a:solidFill>
        </p:spPr>
        <p:txBody>
          <a:bodyPr wrap="square">
            <a:spAutoFit/>
          </a:bodyPr>
          <a:lstStyle/>
          <a:p>
            <a:pPr>
              <a:lnSpc>
                <a:spcPct val="107000"/>
              </a:lnSpc>
            </a:pPr>
            <a:r>
              <a:rPr lang="en-US" sz="1600" b="1" spc="3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Practice openness</a:t>
            </a:r>
            <a:r>
              <a:rPr lang="en-US" sz="1600" spc="3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16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pPr>
            <a:r>
              <a:rPr lang="en-US" sz="1600" spc="3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by demonstrating acceptance of difference.</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3" name="Rectangle 12"/>
          <p:cNvSpPr/>
          <p:nvPr/>
        </p:nvSpPr>
        <p:spPr>
          <a:xfrm>
            <a:off x="75413" y="5387094"/>
            <a:ext cx="3767579" cy="923330"/>
          </a:xfrm>
          <a:prstGeom prst="rect">
            <a:avLst/>
          </a:prstGeom>
          <a:solidFill>
            <a:schemeClr val="accent6">
              <a:lumMod val="20000"/>
              <a:lumOff val="80000"/>
            </a:schemeClr>
          </a:solidFill>
        </p:spPr>
        <p:txBody>
          <a:bodyPr wrap="square">
            <a:spAutoFit/>
          </a:bodyPr>
          <a:lstStyle/>
          <a:p>
            <a:r>
              <a:rPr lang="en-US" b="1" dirty="0">
                <a:latin typeface="Times New Roman" panose="02020603050405020304" pitchFamily="18" charset="0"/>
                <a:cs typeface="Times New Roman" panose="02020603050405020304" pitchFamily="18" charset="0"/>
              </a:rPr>
              <a:t>Be flexible</a:t>
            </a:r>
            <a:r>
              <a:rPr lang="en-US" dirty="0">
                <a:latin typeface="Times New Roman" panose="02020603050405020304" pitchFamily="18" charset="0"/>
                <a:cs typeface="Times New Roman" panose="02020603050405020304" pitchFamily="18" charset="0"/>
              </a:rPr>
              <a:t> </a:t>
            </a:r>
          </a:p>
          <a:p>
            <a:r>
              <a:rPr lang="en-US" dirty="0">
                <a:latin typeface="Times New Roman" panose="02020603050405020304" pitchFamily="18" charset="0"/>
                <a:cs typeface="Times New Roman" panose="02020603050405020304" pitchFamily="18" charset="0"/>
              </a:rPr>
              <a:t>by demonstrating acceptance of ambiguity.</a:t>
            </a:r>
          </a:p>
        </p:txBody>
      </p:sp>
      <p:sp>
        <p:nvSpPr>
          <p:cNvPr id="14" name="Rectangle 13"/>
          <p:cNvSpPr/>
          <p:nvPr/>
        </p:nvSpPr>
        <p:spPr>
          <a:xfrm>
            <a:off x="3923122" y="4086098"/>
            <a:ext cx="3767579" cy="923330"/>
          </a:xfrm>
          <a:prstGeom prst="rect">
            <a:avLst/>
          </a:prstGeom>
          <a:solidFill>
            <a:schemeClr val="accent6">
              <a:lumMod val="20000"/>
              <a:lumOff val="80000"/>
            </a:schemeClr>
          </a:solidFill>
        </p:spPr>
        <p:txBody>
          <a:bodyPr wrap="square">
            <a:spAutoFit/>
          </a:bodyPr>
          <a:lstStyle/>
          <a:p>
            <a:r>
              <a:rPr lang="en-US" b="1" dirty="0">
                <a:latin typeface="Times New Roman" panose="02020603050405020304" pitchFamily="18" charset="0"/>
                <a:cs typeface="Times New Roman" panose="02020603050405020304" pitchFamily="18" charset="0"/>
              </a:rPr>
              <a:t>Demonstrate humility</a:t>
            </a: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Through suspension of judgment and the ability to learn.</a:t>
            </a:r>
          </a:p>
        </p:txBody>
      </p:sp>
      <p:sp>
        <p:nvSpPr>
          <p:cNvPr id="15" name="Rectangle 14"/>
          <p:cNvSpPr/>
          <p:nvPr/>
        </p:nvSpPr>
        <p:spPr>
          <a:xfrm>
            <a:off x="3923122" y="5389613"/>
            <a:ext cx="3767579" cy="646331"/>
          </a:xfrm>
          <a:prstGeom prst="rect">
            <a:avLst/>
          </a:prstGeom>
          <a:solidFill>
            <a:schemeClr val="accent6">
              <a:lumMod val="20000"/>
              <a:lumOff val="80000"/>
            </a:schemeClr>
          </a:solidFill>
        </p:spPr>
        <p:txBody>
          <a:bodyPr wrap="square">
            <a:spAutoFit/>
          </a:bodyPr>
          <a:lstStyle/>
          <a:p>
            <a:r>
              <a:rPr lang="en-US" b="1" dirty="0">
                <a:latin typeface="Times New Roman" panose="02020603050405020304" pitchFamily="18" charset="0"/>
                <a:cs typeface="Times New Roman" panose="02020603050405020304" pitchFamily="18" charset="0"/>
              </a:rPr>
              <a:t>Be sensitive to others</a:t>
            </a: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 by appreciating cultural differences.</a:t>
            </a:r>
          </a:p>
        </p:txBody>
      </p:sp>
      <p:pic>
        <p:nvPicPr>
          <p:cNvPr id="1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3418"/>
            <a:ext cx="786355" cy="326283"/>
          </a:xfrm>
          <a:prstGeom prst="rect">
            <a:avLst/>
          </a:prstGeom>
        </p:spPr>
      </p:pic>
    </p:spTree>
    <p:extLst>
      <p:ext uri="{BB962C8B-B14F-4D97-AF65-F5344CB8AC3E}">
        <p14:creationId xmlns:p14="http://schemas.microsoft.com/office/powerpoint/2010/main" val="2747279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 fill="hold"/>
                                        <p:tgtEl>
                                          <p:spTgt spid="4"/>
                                        </p:tgtEl>
                                        <p:attrNameLst>
                                          <p:attrName>ppt_w</p:attrName>
                                        </p:attrNameLst>
                                      </p:cBhvr>
                                      <p:tavLst>
                                        <p:tav tm="0">
                                          <p:val>
                                            <p:fltVal val="0"/>
                                          </p:val>
                                        </p:tav>
                                        <p:tav tm="100000">
                                          <p:val>
                                            <p:strVal val="#ppt_w"/>
                                          </p:val>
                                        </p:tav>
                                      </p:tavLst>
                                    </p:anim>
                                    <p:anim calcmode="lin" valueType="num">
                                      <p:cBhvr>
                                        <p:cTn id="25" dur="500" fill="hold"/>
                                        <p:tgtEl>
                                          <p:spTgt spid="4"/>
                                        </p:tgtEl>
                                        <p:attrNameLst>
                                          <p:attrName>ppt_h</p:attrName>
                                        </p:attrNameLst>
                                      </p:cBhvr>
                                      <p:tavLst>
                                        <p:tav tm="0">
                                          <p:val>
                                            <p:fltVal val="0"/>
                                          </p:val>
                                        </p:tav>
                                        <p:tav tm="100000">
                                          <p:val>
                                            <p:strVal val="#ppt_h"/>
                                          </p:val>
                                        </p:tav>
                                      </p:tavLst>
                                    </p:anim>
                                    <p:animEffect transition="in" filter="fade">
                                      <p:cBhvr>
                                        <p:cTn id="26" dur="500"/>
                                        <p:tgtEl>
                                          <p:spTgt spid="4"/>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barn(inVertical)">
                                      <p:cBhvr>
                                        <p:cTn id="31" dur="500"/>
                                        <p:tgtEl>
                                          <p:spTgt spid="8"/>
                                        </p:tgtEl>
                                      </p:cBhvr>
                                    </p:animEffect>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500" fill="hold"/>
                                        <p:tgtEl>
                                          <p:spTgt spid="10"/>
                                        </p:tgtEl>
                                        <p:attrNameLst>
                                          <p:attrName>ppt_x</p:attrName>
                                        </p:attrNameLst>
                                      </p:cBhvr>
                                      <p:tavLst>
                                        <p:tav tm="0">
                                          <p:val>
                                            <p:strVal val="#ppt_x"/>
                                          </p:val>
                                        </p:tav>
                                        <p:tav tm="100000">
                                          <p:val>
                                            <p:strVal val="#ppt_x"/>
                                          </p:val>
                                        </p:tav>
                                      </p:tavLst>
                                    </p:anim>
                                    <p:anim calcmode="lin" valueType="num">
                                      <p:cBhvr additive="base">
                                        <p:cTn id="37"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500" fill="hold"/>
                                        <p:tgtEl>
                                          <p:spTgt spid="14"/>
                                        </p:tgtEl>
                                        <p:attrNameLst>
                                          <p:attrName>ppt_x</p:attrName>
                                        </p:attrNameLst>
                                      </p:cBhvr>
                                      <p:tavLst>
                                        <p:tav tm="0">
                                          <p:val>
                                            <p:strVal val="#ppt_x"/>
                                          </p:val>
                                        </p:tav>
                                        <p:tav tm="100000">
                                          <p:val>
                                            <p:strVal val="#ppt_x"/>
                                          </p:val>
                                        </p:tav>
                                      </p:tavLst>
                                    </p:anim>
                                    <p:anim calcmode="lin" valueType="num">
                                      <p:cBhvr additive="base">
                                        <p:cTn id="43"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additive="base">
                                        <p:cTn id="48" dur="500" fill="hold"/>
                                        <p:tgtEl>
                                          <p:spTgt spid="13"/>
                                        </p:tgtEl>
                                        <p:attrNameLst>
                                          <p:attrName>ppt_x</p:attrName>
                                        </p:attrNameLst>
                                      </p:cBhvr>
                                      <p:tavLst>
                                        <p:tav tm="0">
                                          <p:val>
                                            <p:strVal val="#ppt_x"/>
                                          </p:val>
                                        </p:tav>
                                        <p:tav tm="100000">
                                          <p:val>
                                            <p:strVal val="#ppt_x"/>
                                          </p:val>
                                        </p:tav>
                                      </p:tavLst>
                                    </p:anim>
                                    <p:anim calcmode="lin" valueType="num">
                                      <p:cBhvr additive="base">
                                        <p:cTn id="49"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grpId="0" nodeType="click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500" fill="hold"/>
                                        <p:tgtEl>
                                          <p:spTgt spid="15"/>
                                        </p:tgtEl>
                                        <p:attrNameLst>
                                          <p:attrName>ppt_x</p:attrName>
                                        </p:attrNameLst>
                                      </p:cBhvr>
                                      <p:tavLst>
                                        <p:tav tm="0">
                                          <p:val>
                                            <p:strVal val="#ppt_x"/>
                                          </p:val>
                                        </p:tav>
                                        <p:tav tm="100000">
                                          <p:val>
                                            <p:strVal val="#ppt_x"/>
                                          </p:val>
                                        </p:tav>
                                      </p:tavLst>
                                    </p:anim>
                                    <p:anim calcmode="lin" valueType="num">
                                      <p:cBhvr additive="base">
                                        <p:cTn id="55"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2" grpId="0" animBg="1"/>
      <p:bldP spid="4" grpId="0" animBg="1"/>
      <p:bldP spid="8" grpId="0" animBg="1"/>
      <p:bldP spid="10" grpId="0" animBg="1"/>
      <p:bldP spid="13" grpId="0" animBg="1"/>
      <p:bldP spid="14" grpId="0" animBg="1"/>
      <p:bldP spid="1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2131" y="679539"/>
            <a:ext cx="5646656" cy="461665"/>
          </a:xfrm>
          <a:prstGeom prst="rect">
            <a:avLst/>
          </a:prstGeom>
          <a:solidFill>
            <a:srgbClr val="7030A0"/>
          </a:solidFill>
          <a:ln>
            <a:solidFill>
              <a:schemeClr val="bg1"/>
            </a:solidFill>
          </a:ln>
        </p:spPr>
        <p:txBody>
          <a:bodyPr wrap="square">
            <a:spAutoFit/>
          </a:bodyPr>
          <a:lstStyle/>
          <a:p>
            <a:r>
              <a:rPr lang="en-US" sz="2400"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do I prepare for the diverse workplace?</a:t>
            </a:r>
          </a:p>
        </p:txBody>
      </p:sp>
      <p:sp>
        <p:nvSpPr>
          <p:cNvPr id="2" name="Rectangle 1"/>
          <p:cNvSpPr/>
          <p:nvPr/>
        </p:nvSpPr>
        <p:spPr>
          <a:xfrm>
            <a:off x="4158456" y="1262257"/>
            <a:ext cx="2892138" cy="460895"/>
          </a:xfrm>
          <a:prstGeom prst="rect">
            <a:avLst/>
          </a:prstGeom>
          <a:solidFill>
            <a:schemeClr val="accent4">
              <a:lumMod val="60000"/>
              <a:lumOff val="40000"/>
            </a:schemeClr>
          </a:solidFill>
          <a:ln>
            <a:solidFill>
              <a:schemeClr val="tx1"/>
            </a:solidFill>
          </a:ln>
        </p:spPr>
        <p:txBody>
          <a:bodyPr wrap="none">
            <a:spAutoFit/>
          </a:bodyPr>
          <a:lstStyle/>
          <a:p>
            <a:pPr>
              <a:lnSpc>
                <a:spcPct val="107000"/>
              </a:lnSpc>
              <a:spcAft>
                <a:spcPts val="800"/>
              </a:spcAft>
            </a:pPr>
            <a:r>
              <a:rPr lang="en-US" sz="2400" b="1" i="1" dirty="0">
                <a:latin typeface="Times New Roman" panose="02020603050405020304" pitchFamily="18" charset="0"/>
                <a:ea typeface="Calibri" panose="020F0502020204030204" pitchFamily="34" charset="0"/>
                <a:cs typeface="Times New Roman" panose="02020603050405020304" pitchFamily="18" charset="0"/>
              </a:rPr>
              <a:t>Cultural Competence</a:t>
            </a:r>
          </a:p>
        </p:txBody>
      </p:sp>
      <p:sp>
        <p:nvSpPr>
          <p:cNvPr id="8" name="Rectangle 7"/>
          <p:cNvSpPr/>
          <p:nvPr/>
        </p:nvSpPr>
        <p:spPr>
          <a:xfrm>
            <a:off x="75413" y="1941796"/>
            <a:ext cx="9379671" cy="750975"/>
          </a:xfrm>
          <a:prstGeom prst="rect">
            <a:avLst/>
          </a:prstGeom>
          <a:solidFill>
            <a:srgbClr val="F1D6F8"/>
          </a:solidFill>
        </p:spPr>
        <p:txBody>
          <a:bodyPr wrap="square">
            <a:spAutoFit/>
          </a:bodyPr>
          <a:lstStyle/>
          <a:p>
            <a:pPr algn="ctr">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Cross-cultural attitude strategies that help you to develop and enhance one's ability to practice effective communication in intercultural situations</a:t>
            </a:r>
            <a:r>
              <a:rPr lang="en-US" sz="2000" dirty="0" smtClean="0">
                <a:latin typeface="Times New Roman" panose="02020603050405020304" pitchFamily="18" charset="0"/>
                <a:ea typeface="Calibri" panose="020F0502020204030204" pitchFamily="34" charset="0"/>
                <a:cs typeface="Times New Roman" panose="02020603050405020304" pitchFamily="18" charset="0"/>
              </a:rPr>
              <a:t>:</a:t>
            </a:r>
            <a:endParaRPr lang="en-US" sz="20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Rectangle 9"/>
          <p:cNvSpPr/>
          <p:nvPr/>
        </p:nvSpPr>
        <p:spPr>
          <a:xfrm>
            <a:off x="75413" y="3116602"/>
            <a:ext cx="3767579" cy="923330"/>
          </a:xfrm>
          <a:prstGeom prst="rect">
            <a:avLst/>
          </a:prstGeom>
          <a:solidFill>
            <a:schemeClr val="accent6">
              <a:lumMod val="20000"/>
              <a:lumOff val="80000"/>
            </a:schemeClr>
          </a:solidFill>
        </p:spPr>
        <p:txBody>
          <a:bodyPr wrap="square">
            <a:spAutoFit/>
          </a:bodyPr>
          <a:lstStyle/>
          <a:p>
            <a:r>
              <a:rPr lang="en-US" b="1" dirty="0">
                <a:latin typeface="Times New Roman" panose="02020603050405020304" pitchFamily="18" charset="0"/>
                <a:cs typeface="Times New Roman" panose="02020603050405020304" pitchFamily="18" charset="0"/>
              </a:rPr>
              <a:t>Show a spirit of adventure</a:t>
            </a:r>
            <a:r>
              <a:rPr lang="en-US" dirty="0">
                <a:latin typeface="Times New Roman" panose="02020603050405020304" pitchFamily="18" charset="0"/>
                <a:cs typeface="Times New Roman" panose="02020603050405020304" pitchFamily="18" charset="0"/>
              </a:rPr>
              <a:t> </a:t>
            </a:r>
          </a:p>
          <a:p>
            <a:r>
              <a:rPr lang="en-US" dirty="0">
                <a:latin typeface="Times New Roman" panose="02020603050405020304" pitchFamily="18" charset="0"/>
                <a:cs typeface="Times New Roman" panose="02020603050405020304" pitchFamily="18" charset="0"/>
              </a:rPr>
              <a:t>by showing curiosity and seeing opportunities in different situations.</a:t>
            </a:r>
          </a:p>
        </p:txBody>
      </p:sp>
      <p:sp>
        <p:nvSpPr>
          <p:cNvPr id="13" name="Rectangle 12"/>
          <p:cNvSpPr/>
          <p:nvPr/>
        </p:nvSpPr>
        <p:spPr>
          <a:xfrm>
            <a:off x="2274666" y="4463763"/>
            <a:ext cx="3767579" cy="923330"/>
          </a:xfrm>
          <a:prstGeom prst="rect">
            <a:avLst/>
          </a:prstGeom>
          <a:solidFill>
            <a:schemeClr val="accent6">
              <a:lumMod val="20000"/>
              <a:lumOff val="80000"/>
            </a:schemeClr>
          </a:solidFill>
        </p:spPr>
        <p:txBody>
          <a:bodyPr wrap="square">
            <a:spAutoFit/>
          </a:bodyPr>
          <a:lstStyle/>
          <a:p>
            <a:r>
              <a:rPr lang="en-US" b="1" dirty="0">
                <a:latin typeface="Times New Roman" panose="02020603050405020304" pitchFamily="18" charset="0"/>
                <a:cs typeface="Times New Roman" panose="02020603050405020304" pitchFamily="18" charset="0"/>
              </a:rPr>
              <a:t>Use a sense of humor</a:t>
            </a:r>
            <a:r>
              <a:rPr lang="en-US" dirty="0">
                <a:latin typeface="Times New Roman" panose="02020603050405020304" pitchFamily="18" charset="0"/>
                <a:cs typeface="Times New Roman" panose="02020603050405020304" pitchFamily="18" charset="0"/>
              </a:rPr>
              <a:t> </a:t>
            </a:r>
          </a:p>
          <a:p>
            <a:r>
              <a:rPr lang="en-US" dirty="0">
                <a:latin typeface="Times New Roman" panose="02020603050405020304" pitchFamily="18" charset="0"/>
                <a:cs typeface="Times New Roman" panose="02020603050405020304" pitchFamily="18" charset="0"/>
              </a:rPr>
              <a:t>Through the ability to laugh at ourselves.</a:t>
            </a:r>
          </a:p>
        </p:txBody>
      </p:sp>
      <p:sp>
        <p:nvSpPr>
          <p:cNvPr id="14" name="Rectangle 13"/>
          <p:cNvSpPr/>
          <p:nvPr/>
        </p:nvSpPr>
        <p:spPr>
          <a:xfrm>
            <a:off x="4022392" y="3116602"/>
            <a:ext cx="3767579" cy="923330"/>
          </a:xfrm>
          <a:prstGeom prst="rect">
            <a:avLst/>
          </a:prstGeom>
          <a:solidFill>
            <a:schemeClr val="accent6">
              <a:lumMod val="20000"/>
              <a:lumOff val="80000"/>
            </a:schemeClr>
          </a:solidFill>
        </p:spPr>
        <p:txBody>
          <a:bodyPr wrap="square">
            <a:spAutoFit/>
          </a:bodyPr>
          <a:lstStyle/>
          <a:p>
            <a:r>
              <a:rPr lang="en-US" b="1" dirty="0">
                <a:latin typeface="Times New Roman" panose="02020603050405020304" pitchFamily="18" charset="0"/>
                <a:cs typeface="Times New Roman" panose="02020603050405020304" pitchFamily="18" charset="0"/>
              </a:rPr>
              <a:t>Practice positive change or action </a:t>
            </a: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by demonstrating</a:t>
            </a:r>
            <a:r>
              <a:rPr lang="en-US" b="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a successful interaction with the identified culture.</a:t>
            </a:r>
          </a:p>
        </p:txBody>
      </p:sp>
      <p:sp>
        <p:nvSpPr>
          <p:cNvPr id="11" name="Rectangle 10"/>
          <p:cNvSpPr/>
          <p:nvPr/>
        </p:nvSpPr>
        <p:spPr>
          <a:xfrm>
            <a:off x="6471331" y="0"/>
            <a:ext cx="5720669" cy="369332"/>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b="1" dirty="0">
                <a:latin typeface="Times New Roman" panose="02020603050405020304" pitchFamily="18" charset="0"/>
                <a:cs typeface="Times New Roman" panose="02020603050405020304" pitchFamily="18" charset="0"/>
              </a:rPr>
              <a:t>Diversity in Your Workplace: Some Important Concepts</a:t>
            </a:r>
          </a:p>
        </p:txBody>
      </p:sp>
      <p:pic>
        <p:nvPicPr>
          <p:cNvPr id="1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3418"/>
            <a:ext cx="786355" cy="326283"/>
          </a:xfrm>
          <a:prstGeom prst="rect">
            <a:avLst/>
          </a:prstGeom>
        </p:spPr>
      </p:pic>
    </p:spTree>
    <p:extLst>
      <p:ext uri="{BB962C8B-B14F-4D97-AF65-F5344CB8AC3E}">
        <p14:creationId xmlns:p14="http://schemas.microsoft.com/office/powerpoint/2010/main" val="3569442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ppt_x"/>
                                          </p:val>
                                        </p:tav>
                                        <p:tav tm="100000">
                                          <p:val>
                                            <p:strVal val="#ppt_x"/>
                                          </p:val>
                                        </p:tav>
                                      </p:tavLst>
                                    </p:anim>
                                    <p:anim calcmode="lin" valueType="num">
                                      <p:cBhvr additive="base">
                                        <p:cTn id="2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animBg="1"/>
      <p:bldP spid="14" grpId="0" animBg="1"/>
      <p:bldP spid="1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2131" y="679539"/>
            <a:ext cx="5646656" cy="461665"/>
          </a:xfrm>
          <a:prstGeom prst="rect">
            <a:avLst/>
          </a:prstGeom>
          <a:solidFill>
            <a:srgbClr val="7030A0"/>
          </a:solidFill>
          <a:ln>
            <a:solidFill>
              <a:schemeClr val="bg1"/>
            </a:solidFill>
          </a:ln>
        </p:spPr>
        <p:txBody>
          <a:bodyPr wrap="square">
            <a:spAutoFit/>
          </a:bodyPr>
          <a:lstStyle/>
          <a:p>
            <a:r>
              <a:rPr lang="en-US" sz="2400"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do I prepare for the diverse workplace?</a:t>
            </a:r>
          </a:p>
        </p:txBody>
      </p:sp>
      <p:sp>
        <p:nvSpPr>
          <p:cNvPr id="2" name="Rectangle 1"/>
          <p:cNvSpPr/>
          <p:nvPr/>
        </p:nvSpPr>
        <p:spPr>
          <a:xfrm>
            <a:off x="4158456" y="1262257"/>
            <a:ext cx="2892138" cy="460895"/>
          </a:xfrm>
          <a:prstGeom prst="rect">
            <a:avLst/>
          </a:prstGeom>
          <a:solidFill>
            <a:schemeClr val="accent4">
              <a:lumMod val="60000"/>
              <a:lumOff val="40000"/>
            </a:schemeClr>
          </a:solidFill>
          <a:ln>
            <a:solidFill>
              <a:schemeClr val="tx1"/>
            </a:solidFill>
          </a:ln>
        </p:spPr>
        <p:txBody>
          <a:bodyPr wrap="none">
            <a:spAutoFit/>
          </a:bodyPr>
          <a:lstStyle/>
          <a:p>
            <a:pPr>
              <a:lnSpc>
                <a:spcPct val="107000"/>
              </a:lnSpc>
              <a:spcAft>
                <a:spcPts val="800"/>
              </a:spcAft>
            </a:pPr>
            <a:r>
              <a:rPr lang="en-US" sz="2400" b="1" i="1" dirty="0">
                <a:latin typeface="Times New Roman" panose="02020603050405020304" pitchFamily="18" charset="0"/>
                <a:ea typeface="Calibri" panose="020F0502020204030204" pitchFamily="34" charset="0"/>
                <a:cs typeface="Times New Roman" panose="02020603050405020304" pitchFamily="18" charset="0"/>
              </a:rPr>
              <a:t>Cultural Competence</a:t>
            </a:r>
          </a:p>
        </p:txBody>
      </p:sp>
      <p:sp>
        <p:nvSpPr>
          <p:cNvPr id="8" name="Rectangle 7"/>
          <p:cNvSpPr/>
          <p:nvPr/>
        </p:nvSpPr>
        <p:spPr>
          <a:xfrm>
            <a:off x="75413" y="1941796"/>
            <a:ext cx="9379671" cy="400110"/>
          </a:xfrm>
          <a:prstGeom prst="rect">
            <a:avLst/>
          </a:prstGeom>
          <a:solidFill>
            <a:srgbClr val="F1D6F8"/>
          </a:solidFill>
        </p:spPr>
        <p:txBody>
          <a:bodyPr wrap="square">
            <a:spAutoFit/>
          </a:bodyPr>
          <a:lstStyle/>
          <a:p>
            <a:r>
              <a:rPr lang="en-US" sz="2000" dirty="0">
                <a:latin typeface="Times New Roman" panose="02020603050405020304" pitchFamily="18" charset="0"/>
                <a:cs typeface="Times New Roman" panose="02020603050405020304" pitchFamily="18" charset="0"/>
              </a:rPr>
              <a:t>These attributes will guide you in developing cultural competence:</a:t>
            </a:r>
          </a:p>
        </p:txBody>
      </p:sp>
      <p:sp>
        <p:nvSpPr>
          <p:cNvPr id="10" name="Rectangle 9"/>
          <p:cNvSpPr/>
          <p:nvPr/>
        </p:nvSpPr>
        <p:spPr>
          <a:xfrm>
            <a:off x="75413" y="3116602"/>
            <a:ext cx="5373280" cy="2862322"/>
          </a:xfrm>
          <a:prstGeom prst="rect">
            <a:avLst/>
          </a:prstGeom>
          <a:solidFill>
            <a:schemeClr val="accent6">
              <a:lumMod val="20000"/>
              <a:lumOff val="80000"/>
            </a:schemeClr>
          </a:solidFill>
        </p:spPr>
        <p:txBody>
          <a:bodyPr wrap="square">
            <a:spAutoFit/>
          </a:bodyPr>
          <a:lstStyle/>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Self-knowledge </a:t>
            </a:r>
            <a:r>
              <a:rPr lang="en-US" sz="2000" dirty="0">
                <a:latin typeface="Times New Roman" panose="02020603050405020304" pitchFamily="18" charset="0"/>
                <a:cs typeface="Times New Roman" panose="02020603050405020304" pitchFamily="18" charset="0"/>
              </a:rPr>
              <a:t>and awareness about one's own culture</a:t>
            </a:r>
            <a:r>
              <a:rPr lang="en-US" sz="2000" dirty="0" smtClean="0">
                <a:latin typeface="Times New Roman" panose="02020603050405020304" pitchFamily="18" charset="0"/>
                <a:cs typeface="Times New Roman" panose="02020603050405020304" pitchFamily="18" charset="0"/>
              </a:rPr>
              <a:t>.</a:t>
            </a:r>
          </a:p>
          <a:p>
            <a:endParaRPr lang="en-US" sz="2000" dirty="0">
              <a:latin typeface="Times New Roman" panose="02020603050405020304" pitchFamily="18" charset="0"/>
              <a:cs typeface="Times New Roman" panose="02020603050405020304" pitchFamily="18" charset="0"/>
            </a:endParaRP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Awareness of one's own cultural worldview</a:t>
            </a:r>
            <a:r>
              <a:rPr lang="en-US" sz="2000" dirty="0" smtClean="0">
                <a:latin typeface="Times New Roman" panose="02020603050405020304" pitchFamily="18" charset="0"/>
                <a:cs typeface="Times New Roman" panose="02020603050405020304" pitchFamily="18" charset="0"/>
              </a:rPr>
              <a:t>.</a:t>
            </a:r>
          </a:p>
          <a:p>
            <a:pPr lvl="0"/>
            <a:endParaRPr lang="en-US" sz="2000" dirty="0">
              <a:latin typeface="Times New Roman" panose="02020603050405020304" pitchFamily="18" charset="0"/>
              <a:cs typeface="Times New Roman" panose="02020603050405020304" pitchFamily="18" charset="0"/>
            </a:endParaRP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Experience and knowledge of different cultural practices</a:t>
            </a:r>
            <a:r>
              <a:rPr lang="en-US" sz="2000" dirty="0" smtClean="0">
                <a:latin typeface="Times New Roman" panose="02020603050405020304" pitchFamily="18" charset="0"/>
                <a:cs typeface="Times New Roman" panose="02020603050405020304" pitchFamily="18" charset="0"/>
              </a:rPr>
              <a:t>.</a:t>
            </a:r>
          </a:p>
          <a:p>
            <a:pPr lvl="0"/>
            <a:endParaRPr lang="en-US" sz="2000" dirty="0">
              <a:latin typeface="Times New Roman" panose="02020603050405020304" pitchFamily="18" charset="0"/>
              <a:cs typeface="Times New Roman" panose="02020603050405020304" pitchFamily="18" charset="0"/>
            </a:endParaRP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Attitude toward cultural differences.</a:t>
            </a:r>
          </a:p>
        </p:txBody>
      </p:sp>
      <p:sp>
        <p:nvSpPr>
          <p:cNvPr id="9" name="Rectangle 8"/>
          <p:cNvSpPr/>
          <p:nvPr/>
        </p:nvSpPr>
        <p:spPr>
          <a:xfrm>
            <a:off x="6471331" y="0"/>
            <a:ext cx="5720669" cy="369332"/>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b="1" dirty="0">
                <a:latin typeface="Times New Roman" panose="02020603050405020304" pitchFamily="18" charset="0"/>
                <a:cs typeface="Times New Roman" panose="02020603050405020304" pitchFamily="18" charset="0"/>
              </a:rPr>
              <a:t>Diversity in Your Workplace: Some Important Concepts</a:t>
            </a:r>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3418"/>
            <a:ext cx="786355" cy="326283"/>
          </a:xfrm>
          <a:prstGeom prst="rect">
            <a:avLst/>
          </a:prstGeom>
        </p:spPr>
      </p:pic>
    </p:spTree>
    <p:extLst>
      <p:ext uri="{BB962C8B-B14F-4D97-AF65-F5344CB8AC3E}">
        <p14:creationId xmlns:p14="http://schemas.microsoft.com/office/powerpoint/2010/main" val="2952932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barn(inVertical)">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74472" y="2263692"/>
            <a:ext cx="10426572" cy="70788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3418"/>
            <a:ext cx="786355" cy="326283"/>
          </a:xfrm>
          <a:prstGeom prst="rect">
            <a:avLst/>
          </a:prstGeom>
        </p:spPr>
      </p:pic>
    </p:spTree>
    <p:extLst>
      <p:ext uri="{BB962C8B-B14F-4D97-AF65-F5344CB8AC3E}">
        <p14:creationId xmlns:p14="http://schemas.microsoft.com/office/powerpoint/2010/main" val="2384602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89475" y="904610"/>
            <a:ext cx="1175322"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Gender</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Rectangle 6"/>
          <p:cNvSpPr/>
          <p:nvPr/>
        </p:nvSpPr>
        <p:spPr>
          <a:xfrm>
            <a:off x="1002792" y="1437510"/>
            <a:ext cx="8857645" cy="707886"/>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You may not think of men and women as being part of different cultures, but men and women are indeed part of very different cultures.</a:t>
            </a:r>
          </a:p>
        </p:txBody>
      </p:sp>
      <p:sp>
        <p:nvSpPr>
          <p:cNvPr id="9" name="Rectangle 8"/>
          <p:cNvSpPr/>
          <p:nvPr/>
        </p:nvSpPr>
        <p:spPr>
          <a:xfrm>
            <a:off x="1918645" y="2290245"/>
            <a:ext cx="7025937" cy="707886"/>
          </a:xfrm>
          <a:prstGeom prst="rect">
            <a:avLst/>
          </a:prstGeom>
          <a:solidFill>
            <a:schemeClr val="accent4"/>
          </a:solidFill>
          <a:ln>
            <a:solidFill>
              <a:srgbClr val="002060"/>
            </a:solidFill>
          </a:ln>
        </p:spPr>
        <p:txBody>
          <a:bodyPr wrap="square">
            <a:spAutoFit/>
          </a:bodyPr>
          <a:lstStyle/>
          <a:p>
            <a:pPr algn="ctr"/>
            <a:r>
              <a:rPr lang="en-US" sz="2000" b="1" dirty="0">
                <a:latin typeface="Times New Roman" panose="02020603050405020304" pitchFamily="18" charset="0"/>
                <a:cs typeface="Times New Roman" panose="02020603050405020304" pitchFamily="18" charset="0"/>
              </a:rPr>
              <a:t>Try to understand others’ communication style to reduce conflicts.</a:t>
            </a:r>
            <a:endParaRPr lang="en-US" sz="2000" dirty="0">
              <a:latin typeface="Times New Roman" panose="02020603050405020304" pitchFamily="18" charset="0"/>
              <a:cs typeface="Times New Roman" panose="02020603050405020304" pitchFamily="18" charset="0"/>
            </a:endParaRPr>
          </a:p>
        </p:txBody>
      </p:sp>
      <p:sp>
        <p:nvSpPr>
          <p:cNvPr id="2" name="Rectangle 1"/>
          <p:cNvSpPr/>
          <p:nvPr/>
        </p:nvSpPr>
        <p:spPr>
          <a:xfrm>
            <a:off x="455629" y="4347765"/>
            <a:ext cx="6096000" cy="1938992"/>
          </a:xfrm>
          <a:prstGeom prst="rect">
            <a:avLst/>
          </a:prstGeom>
          <a:solidFill>
            <a:srgbClr val="E3D9F5"/>
          </a:solidFill>
          <a:ln>
            <a:solidFill>
              <a:schemeClr val="bg1"/>
            </a:solidFill>
          </a:ln>
        </p:spPr>
        <p:txBody>
          <a:bodyPr>
            <a:spAutoFit/>
          </a:bodyPr>
          <a:lstStyle/>
          <a:p>
            <a:r>
              <a:rPr lang="en-US" sz="2000" dirty="0">
                <a:latin typeface="Times New Roman" panose="02020603050405020304" pitchFamily="18" charset="0"/>
                <a:cs typeface="Times New Roman" panose="02020603050405020304" pitchFamily="18" charset="0"/>
              </a:rPr>
              <a:t>Men and women often differ in the way they give orders. Many women are conditioned by the culture of maintaining harmony in relationships. Several well-respected studies have shown that women tend to soften their demands and statements, on the contrary, men tend to be more direct in their statements.</a:t>
            </a:r>
          </a:p>
        </p:txBody>
      </p:sp>
      <p:sp>
        <p:nvSpPr>
          <p:cNvPr id="11" name="Rectangle 10"/>
          <p:cNvSpPr/>
          <p:nvPr/>
        </p:nvSpPr>
        <p:spPr>
          <a:xfrm>
            <a:off x="6896768" y="0"/>
            <a:ext cx="5295232" cy="40011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sp>
        <p:nvSpPr>
          <p:cNvPr id="3" name="Rectangle 2"/>
          <p:cNvSpPr/>
          <p:nvPr/>
        </p:nvSpPr>
        <p:spPr>
          <a:xfrm>
            <a:off x="455629" y="3245698"/>
            <a:ext cx="2396810" cy="510717"/>
          </a:xfrm>
          <a:prstGeom prst="rect">
            <a:avLst/>
          </a:prstGeom>
          <a:solidFill>
            <a:schemeClr val="accent6">
              <a:lumMod val="20000"/>
              <a:lumOff val="80000"/>
            </a:schemeClr>
          </a:solidFill>
          <a:effectLst>
            <a:reflection blurRad="6350" stA="50000" endA="300" endPos="55500" dist="50800" dir="5400000" sy="-100000" algn="bl" rotWithShape="0"/>
          </a:effectLst>
        </p:spPr>
        <p:txBody>
          <a:bodyPr wrap="none">
            <a:spAutoFit/>
          </a:bodyPr>
          <a:lstStyle/>
          <a:p>
            <a:pPr>
              <a:lnSpc>
                <a:spcPts val="3600"/>
              </a:lnSpc>
            </a:pPr>
            <a:r>
              <a:rPr lang="en-US" sz="2400" b="1" dirty="0">
                <a:solidFill>
                  <a:srgbClr val="414D75"/>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1. Giving Orders</a:t>
            </a:r>
            <a:endParaRPr lang="en-US" sz="10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3418"/>
            <a:ext cx="786355" cy="326283"/>
          </a:xfrm>
          <a:prstGeom prst="rect">
            <a:avLst/>
          </a:prstGeom>
        </p:spPr>
      </p:pic>
    </p:spTree>
    <p:extLst>
      <p:ext uri="{BB962C8B-B14F-4D97-AF65-F5344CB8AC3E}">
        <p14:creationId xmlns:p14="http://schemas.microsoft.com/office/powerpoint/2010/main" val="262056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inVertical)">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additive="base">
                                        <p:cTn id="30" dur="500" fill="hold"/>
                                        <p:tgtEl>
                                          <p:spTgt spid="3"/>
                                        </p:tgtEl>
                                        <p:attrNameLst>
                                          <p:attrName>ppt_x</p:attrName>
                                        </p:attrNameLst>
                                      </p:cBhvr>
                                      <p:tavLst>
                                        <p:tav tm="0">
                                          <p:val>
                                            <p:strVal val="#ppt_x"/>
                                          </p:val>
                                        </p:tav>
                                        <p:tav tm="100000">
                                          <p:val>
                                            <p:strVal val="#ppt_x"/>
                                          </p:val>
                                        </p:tav>
                                      </p:tavLst>
                                    </p:anim>
                                    <p:anim calcmode="lin" valueType="num">
                                      <p:cBhvr additive="base">
                                        <p:cTn id="31"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grpId="0" nodeType="clickEffect">
                                  <p:stCondLst>
                                    <p:cond delay="0"/>
                                  </p:stCondLst>
                                  <p:childTnLst>
                                    <p:set>
                                      <p:cBhvr>
                                        <p:cTn id="35" dur="1" fill="hold">
                                          <p:stCondLst>
                                            <p:cond delay="0"/>
                                          </p:stCondLst>
                                        </p:cTn>
                                        <p:tgtEl>
                                          <p:spTgt spid="2"/>
                                        </p:tgtEl>
                                        <p:attrNameLst>
                                          <p:attrName>style.visibility</p:attrName>
                                        </p:attrNameLst>
                                      </p:cBhvr>
                                      <p:to>
                                        <p:strVal val="visible"/>
                                      </p:to>
                                    </p:set>
                                    <p:animEffect transition="in" filter="barn(inVertical)">
                                      <p:cBhvr>
                                        <p:cTn id="3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9" grpId="0" animBg="1"/>
      <p:bldP spid="2" grpId="0" animBg="1"/>
      <p:bldP spid="11" grpId="0" animBg="1"/>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89475" y="904610"/>
            <a:ext cx="1175322"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Gender</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9" name="Rectangle 8"/>
          <p:cNvSpPr/>
          <p:nvPr/>
        </p:nvSpPr>
        <p:spPr>
          <a:xfrm>
            <a:off x="1550999" y="1207350"/>
            <a:ext cx="7025937" cy="707886"/>
          </a:xfrm>
          <a:prstGeom prst="rect">
            <a:avLst/>
          </a:prstGeom>
          <a:solidFill>
            <a:schemeClr val="accent4"/>
          </a:solidFill>
          <a:ln>
            <a:solidFill>
              <a:srgbClr val="002060"/>
            </a:solidFill>
          </a:ln>
        </p:spPr>
        <p:txBody>
          <a:bodyPr wrap="square">
            <a:spAutoFit/>
          </a:bodyPr>
          <a:lstStyle/>
          <a:p>
            <a:pPr algn="ctr"/>
            <a:r>
              <a:rPr lang="en-US" sz="2000" b="1" dirty="0">
                <a:latin typeface="Times New Roman" panose="02020603050405020304" pitchFamily="18" charset="0"/>
                <a:cs typeface="Times New Roman" panose="02020603050405020304" pitchFamily="18" charset="0"/>
              </a:rPr>
              <a:t>Try to understand others’ communication style to reduce conflicts.</a:t>
            </a:r>
            <a:endParaRPr lang="en-US" sz="2000" dirty="0">
              <a:latin typeface="Times New Roman" panose="02020603050405020304" pitchFamily="18" charset="0"/>
              <a:cs typeface="Times New Roman" panose="02020603050405020304" pitchFamily="18" charset="0"/>
            </a:endParaRPr>
          </a:p>
        </p:txBody>
      </p:sp>
      <p:sp>
        <p:nvSpPr>
          <p:cNvPr id="2" name="Rectangle 1"/>
          <p:cNvSpPr/>
          <p:nvPr/>
        </p:nvSpPr>
        <p:spPr>
          <a:xfrm>
            <a:off x="540470" y="3004205"/>
            <a:ext cx="6096000" cy="2862322"/>
          </a:xfrm>
          <a:prstGeom prst="rect">
            <a:avLst/>
          </a:prstGeom>
          <a:solidFill>
            <a:srgbClr val="E3D9F5"/>
          </a:solidFill>
          <a:ln>
            <a:solidFill>
              <a:schemeClr val="bg1"/>
            </a:solidFill>
          </a:ln>
        </p:spPr>
        <p:txBody>
          <a:bodyPr>
            <a:spAutoFit/>
          </a:bodyPr>
          <a:lstStyle/>
          <a:p>
            <a:r>
              <a:rPr lang="en-US" sz="2000" dirty="0">
                <a:latin typeface="Times New Roman" panose="02020603050405020304" pitchFamily="18" charset="0"/>
                <a:cs typeface="Times New Roman" panose="02020603050405020304" pitchFamily="18" charset="0"/>
              </a:rPr>
              <a:t>Women prefer connecting through conversation, while men prefer connecting through action. </a:t>
            </a:r>
            <a:r>
              <a:rPr lang="en-US" sz="2000" b="1" dirty="0">
                <a:latin typeface="Times New Roman" panose="02020603050405020304" pitchFamily="18" charset="0"/>
                <a:cs typeface="Times New Roman" panose="02020603050405020304" pitchFamily="18" charset="0"/>
              </a:rPr>
              <a:t>Based on “Psychology Today – Men, Women, Emotions and Communication”, when a woman wants to talk, she wants to share her emotions and thoughts to others, while a man tends to share his ideas and suggestions and avoids talking about his feeling.</a:t>
            </a:r>
            <a:r>
              <a:rPr lang="en-US" sz="2000" dirty="0">
                <a:latin typeface="Times New Roman" panose="02020603050405020304" pitchFamily="18" charset="0"/>
                <a:cs typeface="Times New Roman" panose="02020603050405020304" pitchFamily="18" charset="0"/>
              </a:rPr>
              <a:t> Take note that this doesn’t mean that men won’t talk about their feelings, but they might be uncomfortable while doing so.</a:t>
            </a:r>
          </a:p>
        </p:txBody>
      </p:sp>
      <p:sp>
        <p:nvSpPr>
          <p:cNvPr id="3" name="Rectangle 2"/>
          <p:cNvSpPr/>
          <p:nvPr/>
        </p:nvSpPr>
        <p:spPr>
          <a:xfrm>
            <a:off x="289475" y="2204362"/>
            <a:ext cx="3964547" cy="553998"/>
          </a:xfrm>
          <a:prstGeom prst="rect">
            <a:avLst/>
          </a:prstGeom>
          <a:solidFill>
            <a:schemeClr val="accent6">
              <a:lumMod val="20000"/>
              <a:lumOff val="80000"/>
            </a:schemeClr>
          </a:solidFill>
          <a:effectLst>
            <a:reflection blurRad="6350" stA="50000" endA="300" endPos="55500" dist="50800" dir="5400000" sy="-100000" algn="bl" rotWithShape="0"/>
          </a:effectLst>
        </p:spPr>
        <p:txBody>
          <a:bodyPr wrap="none">
            <a:spAutoFit/>
          </a:bodyPr>
          <a:lstStyle/>
          <a:p>
            <a:pPr>
              <a:lnSpc>
                <a:spcPts val="3600"/>
              </a:lnSpc>
            </a:pPr>
            <a:r>
              <a:rPr lang="en-US" sz="2400" b="1" dirty="0" smtClean="0">
                <a:solidFill>
                  <a:srgbClr val="414D75"/>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2. Emotions and information</a:t>
            </a:r>
            <a:endParaRPr lang="en-US" sz="10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Rectangle 7"/>
          <p:cNvSpPr/>
          <p:nvPr/>
        </p:nvSpPr>
        <p:spPr>
          <a:xfrm>
            <a:off x="6896768" y="0"/>
            <a:ext cx="5295232" cy="40011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3418"/>
            <a:ext cx="786355" cy="326283"/>
          </a:xfrm>
          <a:prstGeom prst="rect">
            <a:avLst/>
          </a:prstGeom>
        </p:spPr>
      </p:pic>
    </p:spTree>
    <p:extLst>
      <p:ext uri="{BB962C8B-B14F-4D97-AF65-F5344CB8AC3E}">
        <p14:creationId xmlns:p14="http://schemas.microsoft.com/office/powerpoint/2010/main" val="747844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arn(inVertical)">
                                      <p:cBhvr>
                                        <p:cTn id="25" dur="500"/>
                                        <p:tgtEl>
                                          <p:spTgt spid="2"/>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2" grpId="0" animBg="1"/>
      <p:bldP spid="3" grpId="0" animBg="1"/>
      <p:bldP spid="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89475" y="904610"/>
            <a:ext cx="1175322"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Gender</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9" name="Rectangle 8"/>
          <p:cNvSpPr/>
          <p:nvPr/>
        </p:nvSpPr>
        <p:spPr>
          <a:xfrm>
            <a:off x="1550999" y="1207350"/>
            <a:ext cx="7025937" cy="707886"/>
          </a:xfrm>
          <a:prstGeom prst="rect">
            <a:avLst/>
          </a:prstGeom>
          <a:solidFill>
            <a:schemeClr val="accent4"/>
          </a:solidFill>
          <a:ln>
            <a:solidFill>
              <a:srgbClr val="002060"/>
            </a:solidFill>
          </a:ln>
        </p:spPr>
        <p:txBody>
          <a:bodyPr wrap="square">
            <a:spAutoFit/>
          </a:bodyPr>
          <a:lstStyle/>
          <a:p>
            <a:pPr algn="ctr"/>
            <a:r>
              <a:rPr lang="en-US" sz="2000" b="1" dirty="0">
                <a:latin typeface="Times New Roman" panose="02020603050405020304" pitchFamily="18" charset="0"/>
                <a:cs typeface="Times New Roman" panose="02020603050405020304" pitchFamily="18" charset="0"/>
              </a:rPr>
              <a:t>Try to understand others’ communication style to reduce conflicts.</a:t>
            </a:r>
            <a:endParaRPr lang="en-US" sz="2000" dirty="0">
              <a:latin typeface="Times New Roman" panose="02020603050405020304" pitchFamily="18" charset="0"/>
              <a:cs typeface="Times New Roman" panose="02020603050405020304" pitchFamily="18" charset="0"/>
            </a:endParaRPr>
          </a:p>
        </p:txBody>
      </p:sp>
      <p:sp>
        <p:nvSpPr>
          <p:cNvPr id="2" name="Rectangle 1"/>
          <p:cNvSpPr/>
          <p:nvPr/>
        </p:nvSpPr>
        <p:spPr>
          <a:xfrm>
            <a:off x="540470" y="3004205"/>
            <a:ext cx="6096000" cy="2554545"/>
          </a:xfrm>
          <a:prstGeom prst="rect">
            <a:avLst/>
          </a:prstGeom>
          <a:solidFill>
            <a:srgbClr val="E3D9F5"/>
          </a:solidFill>
          <a:ln>
            <a:solidFill>
              <a:schemeClr val="bg1"/>
            </a:solidFill>
          </a:ln>
        </p:spPr>
        <p:txBody>
          <a:bodyPr>
            <a:spAutoFit/>
          </a:bodyPr>
          <a:lstStyle/>
          <a:p>
            <a:r>
              <a:rPr lang="en-US" sz="2000" dirty="0">
                <a:latin typeface="Times New Roman" panose="02020603050405020304" pitchFamily="18" charset="0"/>
                <a:cs typeface="Times New Roman" panose="02020603050405020304" pitchFamily="18" charset="0"/>
              </a:rPr>
              <a:t>Women and men have different conversations patterns. Women tend to punctuate the conversation with affirmative noises, for instance, “Uh huh” and “OK” to let you know she is concentrating and listening. On the other hand, men prefer to sit quietly and focus on what is being said. As a result, it doesn’t mean that he doesn’t agree on what you are saying. So, when talking to a guy, don’t feel nervous or weird when he is not giving responses to you.</a:t>
            </a:r>
          </a:p>
        </p:txBody>
      </p:sp>
      <p:sp>
        <p:nvSpPr>
          <p:cNvPr id="3" name="Rectangle 2"/>
          <p:cNvSpPr/>
          <p:nvPr/>
        </p:nvSpPr>
        <p:spPr>
          <a:xfrm>
            <a:off x="289475" y="2204362"/>
            <a:ext cx="3741730" cy="553998"/>
          </a:xfrm>
          <a:prstGeom prst="rect">
            <a:avLst/>
          </a:prstGeom>
          <a:solidFill>
            <a:schemeClr val="accent6">
              <a:lumMod val="20000"/>
              <a:lumOff val="80000"/>
            </a:schemeClr>
          </a:solidFill>
          <a:effectLst>
            <a:reflection blurRad="6350" stA="50000" endA="300" endPos="55500" dist="50800" dir="5400000" sy="-100000" algn="bl" rotWithShape="0"/>
          </a:effectLst>
        </p:spPr>
        <p:txBody>
          <a:bodyPr wrap="none">
            <a:spAutoFit/>
          </a:bodyPr>
          <a:lstStyle/>
          <a:p>
            <a:pPr>
              <a:lnSpc>
                <a:spcPts val="3600"/>
              </a:lnSpc>
            </a:pPr>
            <a:r>
              <a:rPr lang="en-US" sz="2400" b="1" dirty="0" smtClean="0">
                <a:solidFill>
                  <a:srgbClr val="414D75"/>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3. Communication pattern</a:t>
            </a:r>
            <a:endParaRPr lang="en-US" sz="10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Rectangle 7"/>
          <p:cNvSpPr/>
          <p:nvPr/>
        </p:nvSpPr>
        <p:spPr>
          <a:xfrm>
            <a:off x="6896768" y="0"/>
            <a:ext cx="5295232" cy="40011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3418"/>
            <a:ext cx="786355" cy="326283"/>
          </a:xfrm>
          <a:prstGeom prst="rect">
            <a:avLst/>
          </a:prstGeom>
        </p:spPr>
      </p:pic>
    </p:spTree>
    <p:extLst>
      <p:ext uri="{BB962C8B-B14F-4D97-AF65-F5344CB8AC3E}">
        <p14:creationId xmlns:p14="http://schemas.microsoft.com/office/powerpoint/2010/main" val="1468670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arn(inVertical)">
                                      <p:cBhvr>
                                        <p:cTn id="25" dur="500"/>
                                        <p:tgtEl>
                                          <p:spTgt spid="2"/>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2" grpId="0" animBg="1"/>
      <p:bldP spid="3" grpId="0" animBg="1"/>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89475" y="904610"/>
            <a:ext cx="1175322"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Gender</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9" name="Rectangle 8"/>
          <p:cNvSpPr/>
          <p:nvPr/>
        </p:nvSpPr>
        <p:spPr>
          <a:xfrm>
            <a:off x="1550999" y="1207350"/>
            <a:ext cx="7025937" cy="707886"/>
          </a:xfrm>
          <a:prstGeom prst="rect">
            <a:avLst/>
          </a:prstGeom>
          <a:solidFill>
            <a:schemeClr val="accent4"/>
          </a:solidFill>
          <a:ln>
            <a:solidFill>
              <a:srgbClr val="002060"/>
            </a:solidFill>
          </a:ln>
        </p:spPr>
        <p:txBody>
          <a:bodyPr wrap="square">
            <a:spAutoFit/>
          </a:bodyPr>
          <a:lstStyle/>
          <a:p>
            <a:pPr algn="ctr"/>
            <a:r>
              <a:rPr lang="en-US" sz="2000" b="1" dirty="0">
                <a:latin typeface="Times New Roman" panose="02020603050405020304" pitchFamily="18" charset="0"/>
                <a:cs typeface="Times New Roman" panose="02020603050405020304" pitchFamily="18" charset="0"/>
              </a:rPr>
              <a:t>Try to understand others’ communication style to reduce conflicts.</a:t>
            </a:r>
            <a:endParaRPr lang="en-US" sz="2000" dirty="0">
              <a:latin typeface="Times New Roman" panose="02020603050405020304" pitchFamily="18" charset="0"/>
              <a:cs typeface="Times New Roman" panose="02020603050405020304" pitchFamily="18" charset="0"/>
            </a:endParaRPr>
          </a:p>
        </p:txBody>
      </p:sp>
      <p:sp>
        <p:nvSpPr>
          <p:cNvPr id="2" name="Rectangle 1"/>
          <p:cNvSpPr/>
          <p:nvPr/>
        </p:nvSpPr>
        <p:spPr>
          <a:xfrm>
            <a:off x="540470" y="3004205"/>
            <a:ext cx="6096000" cy="2862322"/>
          </a:xfrm>
          <a:prstGeom prst="rect">
            <a:avLst/>
          </a:prstGeom>
          <a:solidFill>
            <a:srgbClr val="E3D9F5"/>
          </a:solidFill>
          <a:ln>
            <a:solidFill>
              <a:schemeClr val="bg1"/>
            </a:solidFill>
          </a:ln>
        </p:spPr>
        <p:txBody>
          <a:bodyPr>
            <a:spAutoFit/>
          </a:bodyPr>
          <a:lstStyle/>
          <a:p>
            <a:r>
              <a:rPr lang="en-US" sz="2000" dirty="0">
                <a:latin typeface="Times New Roman" panose="02020603050405020304" pitchFamily="18" charset="0"/>
                <a:cs typeface="Times New Roman" panose="02020603050405020304" pitchFamily="18" charset="0"/>
              </a:rPr>
              <a:t>Men ask questions for one purpose only – to gather information. But for women, asking questions serves for two purposes – to gather information as well as asking questions which they already know the answers. But why are they asking things that they already know? As mentioned above, women wish to maintain harmony in relationships, they want to show interest in what others have said to cultivate relationships. Therefore, you tend to see women asking more questions in business.</a:t>
            </a:r>
            <a:endParaRPr lang="en-US" sz="2400" dirty="0">
              <a:latin typeface="Times New Roman" panose="02020603050405020304" pitchFamily="18" charset="0"/>
              <a:cs typeface="Times New Roman" panose="02020603050405020304" pitchFamily="18" charset="0"/>
            </a:endParaRPr>
          </a:p>
        </p:txBody>
      </p:sp>
      <p:sp>
        <p:nvSpPr>
          <p:cNvPr id="3" name="Rectangle 2"/>
          <p:cNvSpPr/>
          <p:nvPr/>
        </p:nvSpPr>
        <p:spPr>
          <a:xfrm>
            <a:off x="289475" y="2204362"/>
            <a:ext cx="2710037" cy="553998"/>
          </a:xfrm>
          <a:prstGeom prst="rect">
            <a:avLst/>
          </a:prstGeom>
          <a:solidFill>
            <a:schemeClr val="accent6">
              <a:lumMod val="20000"/>
              <a:lumOff val="80000"/>
            </a:schemeClr>
          </a:solidFill>
          <a:effectLst>
            <a:reflection blurRad="6350" stA="50000" endA="300" endPos="55500" dist="50800" dir="5400000" sy="-100000" algn="bl" rotWithShape="0"/>
          </a:effectLst>
        </p:spPr>
        <p:txBody>
          <a:bodyPr wrap="none">
            <a:spAutoFit/>
          </a:bodyPr>
          <a:lstStyle/>
          <a:p>
            <a:pPr>
              <a:lnSpc>
                <a:spcPts val="3600"/>
              </a:lnSpc>
            </a:pPr>
            <a:r>
              <a:rPr lang="en-US" sz="2400" b="1" dirty="0" smtClean="0">
                <a:solidFill>
                  <a:srgbClr val="414D75"/>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4. Asking questions</a:t>
            </a:r>
            <a:endParaRPr lang="en-US" sz="10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Rectangle 7"/>
          <p:cNvSpPr/>
          <p:nvPr/>
        </p:nvSpPr>
        <p:spPr>
          <a:xfrm>
            <a:off x="6896768" y="0"/>
            <a:ext cx="5295232" cy="40011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3418"/>
            <a:ext cx="786355" cy="326283"/>
          </a:xfrm>
          <a:prstGeom prst="rect">
            <a:avLst/>
          </a:prstGeom>
        </p:spPr>
      </p:pic>
    </p:spTree>
    <p:extLst>
      <p:ext uri="{BB962C8B-B14F-4D97-AF65-F5344CB8AC3E}">
        <p14:creationId xmlns:p14="http://schemas.microsoft.com/office/powerpoint/2010/main" val="2708188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arn(inVertical)">
                                      <p:cBhvr>
                                        <p:cTn id="25" dur="500"/>
                                        <p:tgtEl>
                                          <p:spTgt spid="2"/>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2" grpId="0" animBg="1"/>
      <p:bldP spid="3" grpId="0" animBg="1"/>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89475" y="904610"/>
            <a:ext cx="2698175"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Ethnicity and Race</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9" name="Rectangle 8"/>
          <p:cNvSpPr/>
          <p:nvPr/>
        </p:nvSpPr>
        <p:spPr>
          <a:xfrm>
            <a:off x="964675" y="1524347"/>
            <a:ext cx="1409017" cy="400110"/>
          </a:xfrm>
          <a:prstGeom prst="rect">
            <a:avLst/>
          </a:prstGeom>
          <a:solidFill>
            <a:schemeClr val="accent4"/>
          </a:solidFill>
          <a:ln>
            <a:solidFill>
              <a:srgbClr val="002060"/>
            </a:solidFill>
          </a:ln>
        </p:spPr>
        <p:txBody>
          <a:bodyPr wrap="square">
            <a:spAutoFit/>
          </a:bodyPr>
          <a:lstStyle/>
          <a:p>
            <a:pPr algn="ctr"/>
            <a:r>
              <a:rPr lang="en-US" sz="2000" b="1" dirty="0" smtClean="0">
                <a:latin typeface="Times New Roman" panose="02020603050405020304" pitchFamily="18" charset="0"/>
                <a:cs typeface="Times New Roman" panose="02020603050405020304" pitchFamily="18" charset="0"/>
              </a:rPr>
              <a:t>Race</a:t>
            </a:r>
            <a:endParaRPr lang="en-US" sz="2000" dirty="0">
              <a:latin typeface="Times New Roman" panose="02020603050405020304" pitchFamily="18" charset="0"/>
              <a:cs typeface="Times New Roman" panose="02020603050405020304" pitchFamily="18" charset="0"/>
            </a:endParaRPr>
          </a:p>
        </p:txBody>
      </p:sp>
      <p:sp>
        <p:nvSpPr>
          <p:cNvPr id="2" name="Rectangle 1"/>
          <p:cNvSpPr/>
          <p:nvPr/>
        </p:nvSpPr>
        <p:spPr>
          <a:xfrm>
            <a:off x="964675" y="2022502"/>
            <a:ext cx="6737023" cy="1015663"/>
          </a:xfrm>
          <a:prstGeom prst="rect">
            <a:avLst/>
          </a:prstGeom>
          <a:solidFill>
            <a:srgbClr val="E3D9F5"/>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Race is the categorization of people based on physical characteristics such as skin color, dimensions of the human face, and hair. The old typology placed people into one of three races.</a:t>
            </a:r>
          </a:p>
        </p:txBody>
      </p:sp>
      <p:sp>
        <p:nvSpPr>
          <p:cNvPr id="10" name="Rectangle 9"/>
          <p:cNvSpPr/>
          <p:nvPr/>
        </p:nvSpPr>
        <p:spPr>
          <a:xfrm>
            <a:off x="1041661" y="3494337"/>
            <a:ext cx="1409017" cy="400110"/>
          </a:xfrm>
          <a:prstGeom prst="rect">
            <a:avLst/>
          </a:prstGeom>
          <a:solidFill>
            <a:schemeClr val="accent4"/>
          </a:solidFill>
          <a:ln>
            <a:solidFill>
              <a:srgbClr val="002060"/>
            </a:solidFill>
          </a:ln>
        </p:spPr>
        <p:txBody>
          <a:bodyPr wrap="square">
            <a:spAutoFit/>
          </a:bodyPr>
          <a:lstStyle/>
          <a:p>
            <a:pPr algn="ctr"/>
            <a:r>
              <a:rPr lang="en-US" sz="2000" b="1" dirty="0" smtClean="0">
                <a:latin typeface="Times New Roman" panose="02020603050405020304" pitchFamily="18" charset="0"/>
                <a:cs typeface="Times New Roman" panose="02020603050405020304" pitchFamily="18" charset="0"/>
              </a:rPr>
              <a:t>Ethnicity</a:t>
            </a:r>
            <a:endParaRPr lang="en-US" sz="2000" dirty="0">
              <a:latin typeface="Times New Roman" panose="02020603050405020304" pitchFamily="18" charset="0"/>
              <a:cs typeface="Times New Roman" panose="02020603050405020304" pitchFamily="18" charset="0"/>
            </a:endParaRPr>
          </a:p>
        </p:txBody>
      </p:sp>
      <p:sp>
        <p:nvSpPr>
          <p:cNvPr id="12" name="Rectangle 11"/>
          <p:cNvSpPr/>
          <p:nvPr/>
        </p:nvSpPr>
        <p:spPr>
          <a:xfrm>
            <a:off x="964676" y="4154530"/>
            <a:ext cx="5964026" cy="1015663"/>
          </a:xfrm>
          <a:prstGeom prst="rect">
            <a:avLst/>
          </a:prstGeom>
          <a:solidFill>
            <a:srgbClr val="E3D9F5"/>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Ethnicity refers to a social group that may be joined together by factors such as shared history, shared identity, shared geography, or shared culture.</a:t>
            </a:r>
          </a:p>
        </p:txBody>
      </p:sp>
      <p:sp>
        <p:nvSpPr>
          <p:cNvPr id="13" name="Rectangle 12"/>
          <p:cNvSpPr/>
          <p:nvPr/>
        </p:nvSpPr>
        <p:spPr>
          <a:xfrm>
            <a:off x="6896768" y="0"/>
            <a:ext cx="5295232" cy="40011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pic>
        <p:nvPicPr>
          <p:cNvPr id="1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3418"/>
            <a:ext cx="786355" cy="326283"/>
          </a:xfrm>
          <a:prstGeom prst="rect">
            <a:avLst/>
          </a:prstGeom>
        </p:spPr>
      </p:pic>
    </p:spTree>
    <p:extLst>
      <p:ext uri="{BB962C8B-B14F-4D97-AF65-F5344CB8AC3E}">
        <p14:creationId xmlns:p14="http://schemas.microsoft.com/office/powerpoint/2010/main" val="3187903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barn(inVertical)">
                                      <p:cBhvr>
                                        <p:cTn id="19" dur="500"/>
                                        <p:tgtEl>
                                          <p:spTgt spid="2"/>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barn(inVertical)">
                                      <p:cBhvr>
                                        <p:cTn id="30" dur="500"/>
                                        <p:tgtEl>
                                          <p:spTgt spid="12"/>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500" fill="hold"/>
                                        <p:tgtEl>
                                          <p:spTgt spid="13"/>
                                        </p:tgtEl>
                                        <p:attrNameLst>
                                          <p:attrName>ppt_x</p:attrName>
                                        </p:attrNameLst>
                                      </p:cBhvr>
                                      <p:tavLst>
                                        <p:tav tm="0">
                                          <p:val>
                                            <p:strVal val="#ppt_x"/>
                                          </p:val>
                                        </p:tav>
                                        <p:tav tm="100000">
                                          <p:val>
                                            <p:strVal val="#ppt_x"/>
                                          </p:val>
                                        </p:tav>
                                      </p:tavLst>
                                    </p:anim>
                                    <p:anim calcmode="lin" valueType="num">
                                      <p:cBhvr additive="base">
                                        <p:cTn id="3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2" grpId="0" animBg="1"/>
      <p:bldP spid="10" grpId="0" animBg="1"/>
      <p:bldP spid="12" grpId="0" animBg="1"/>
      <p:bldP spid="1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89475" y="904610"/>
            <a:ext cx="2698175"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Ethnicity and Race</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9" name="Rectangle 8"/>
          <p:cNvSpPr/>
          <p:nvPr/>
        </p:nvSpPr>
        <p:spPr>
          <a:xfrm>
            <a:off x="3113985" y="1366275"/>
            <a:ext cx="4587713" cy="400110"/>
          </a:xfrm>
          <a:prstGeom prst="rect">
            <a:avLst/>
          </a:prstGeom>
          <a:solidFill>
            <a:schemeClr val="accent4"/>
          </a:solidFill>
          <a:ln>
            <a:solidFill>
              <a:srgbClr val="002060"/>
            </a:solidFill>
          </a:ln>
        </p:spPr>
        <p:txBody>
          <a:bodyPr wrap="square">
            <a:spAutoFit/>
          </a:bodyPr>
          <a:lstStyle/>
          <a:p>
            <a:pPr algn="ctr"/>
            <a:r>
              <a:rPr lang="en-US" sz="2000" b="1" dirty="0" smtClean="0">
                <a:latin typeface="Times New Roman" panose="02020603050405020304" pitchFamily="18" charset="0"/>
                <a:cs typeface="Times New Roman" panose="02020603050405020304" pitchFamily="18" charset="0"/>
              </a:rPr>
              <a:t>Major mistake you do;</a:t>
            </a:r>
            <a:endParaRPr lang="en-US" sz="2000" dirty="0">
              <a:latin typeface="Times New Roman" panose="02020603050405020304" pitchFamily="18" charset="0"/>
              <a:cs typeface="Times New Roman" panose="02020603050405020304" pitchFamily="18" charset="0"/>
            </a:endParaRPr>
          </a:p>
        </p:txBody>
      </p:sp>
      <p:sp>
        <p:nvSpPr>
          <p:cNvPr id="2" name="Rectangle 1"/>
          <p:cNvSpPr/>
          <p:nvPr/>
        </p:nvSpPr>
        <p:spPr>
          <a:xfrm>
            <a:off x="964675" y="2022502"/>
            <a:ext cx="9037164" cy="707886"/>
          </a:xfrm>
          <a:prstGeom prst="rect">
            <a:avLst/>
          </a:prstGeom>
          <a:solidFill>
            <a:srgbClr val="E3D9F5"/>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Rely on nonverbal cues to detect someone’s ethnic background, you do so without taking into account that what you see visually may not always be accurate.</a:t>
            </a:r>
          </a:p>
        </p:txBody>
      </p:sp>
      <p:sp>
        <p:nvSpPr>
          <p:cNvPr id="10" name="Rectangle 9"/>
          <p:cNvSpPr/>
          <p:nvPr/>
        </p:nvSpPr>
        <p:spPr>
          <a:xfrm>
            <a:off x="1041661" y="3494337"/>
            <a:ext cx="1409017" cy="400110"/>
          </a:xfrm>
          <a:prstGeom prst="rect">
            <a:avLst/>
          </a:prstGeom>
          <a:solidFill>
            <a:schemeClr val="accent4"/>
          </a:solidFill>
          <a:ln>
            <a:solidFill>
              <a:srgbClr val="002060"/>
            </a:solidFill>
          </a:ln>
        </p:spPr>
        <p:txBody>
          <a:bodyPr wrap="square">
            <a:spAutoFit/>
          </a:bodyPr>
          <a:lstStyle/>
          <a:p>
            <a:pPr algn="ctr"/>
            <a:r>
              <a:rPr lang="en-US" sz="2000" b="1" dirty="0" smtClean="0">
                <a:latin typeface="Times New Roman" panose="02020603050405020304" pitchFamily="18" charset="0"/>
                <a:cs typeface="Times New Roman" panose="02020603050405020304" pitchFamily="18" charset="0"/>
              </a:rPr>
              <a:t>Solution</a:t>
            </a:r>
            <a:endParaRPr lang="en-US" sz="2000" dirty="0">
              <a:latin typeface="Times New Roman" panose="02020603050405020304" pitchFamily="18" charset="0"/>
              <a:cs typeface="Times New Roman" panose="02020603050405020304" pitchFamily="18" charset="0"/>
            </a:endParaRPr>
          </a:p>
        </p:txBody>
      </p:sp>
      <p:sp>
        <p:nvSpPr>
          <p:cNvPr id="12" name="Rectangle 11"/>
          <p:cNvSpPr/>
          <p:nvPr/>
        </p:nvSpPr>
        <p:spPr>
          <a:xfrm>
            <a:off x="964676" y="4154530"/>
            <a:ext cx="7076388" cy="2246769"/>
          </a:xfrm>
          <a:prstGeom prst="rect">
            <a:avLst/>
          </a:prstGeom>
          <a:solidFill>
            <a:schemeClr val="accent4">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Remember that what you see visually through nonverbal dimensions of physical appearance does not always shape accurate perceptions of another person’s ethnicity</a:t>
            </a:r>
            <a:r>
              <a:rPr lang="en-US" sz="2000" dirty="0" smtClean="0">
                <a:latin typeface="Times New Roman" panose="02020603050405020304" pitchFamily="18" charset="0"/>
                <a:cs typeface="Times New Roman" panose="02020603050405020304" pitchFamily="18" charset="0"/>
              </a:rPr>
              <a:t>.</a:t>
            </a:r>
          </a:p>
          <a:p>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Although this term tends to have a negative connotation, stereotypes merely describe the way humans categorize or understand.</a:t>
            </a:r>
          </a:p>
        </p:txBody>
      </p:sp>
      <p:sp>
        <p:nvSpPr>
          <p:cNvPr id="13" name="Rectangle 12"/>
          <p:cNvSpPr/>
          <p:nvPr/>
        </p:nvSpPr>
        <p:spPr>
          <a:xfrm>
            <a:off x="6896768" y="0"/>
            <a:ext cx="5295232" cy="40011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pic>
        <p:nvPicPr>
          <p:cNvPr id="1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3418"/>
            <a:ext cx="786355" cy="326283"/>
          </a:xfrm>
          <a:prstGeom prst="rect">
            <a:avLst/>
          </a:prstGeom>
        </p:spPr>
      </p:pic>
    </p:spTree>
    <p:extLst>
      <p:ext uri="{BB962C8B-B14F-4D97-AF65-F5344CB8AC3E}">
        <p14:creationId xmlns:p14="http://schemas.microsoft.com/office/powerpoint/2010/main" val="614657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barn(inVertical)">
                                      <p:cBhvr>
                                        <p:cTn id="19" dur="500"/>
                                        <p:tgtEl>
                                          <p:spTgt spid="2"/>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barn(inVertical)">
                                      <p:cBhvr>
                                        <p:cTn id="30" dur="500"/>
                                        <p:tgtEl>
                                          <p:spTgt spid="12"/>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500" fill="hold"/>
                                        <p:tgtEl>
                                          <p:spTgt spid="13"/>
                                        </p:tgtEl>
                                        <p:attrNameLst>
                                          <p:attrName>ppt_x</p:attrName>
                                        </p:attrNameLst>
                                      </p:cBhvr>
                                      <p:tavLst>
                                        <p:tav tm="0">
                                          <p:val>
                                            <p:strVal val="#ppt_x"/>
                                          </p:val>
                                        </p:tav>
                                        <p:tav tm="100000">
                                          <p:val>
                                            <p:strVal val="#ppt_x"/>
                                          </p:val>
                                        </p:tav>
                                      </p:tavLst>
                                    </p:anim>
                                    <p:anim calcmode="lin" valueType="num">
                                      <p:cBhvr additive="base">
                                        <p:cTn id="3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2" grpId="0" animBg="1"/>
      <p:bldP spid="10" grpId="0" animBg="1"/>
      <p:bldP spid="12" grpId="0" animBg="1"/>
      <p:bldP spid="1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89475" y="904610"/>
            <a:ext cx="2698175"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Ethnicity and Race</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0" name="Rectangle 9"/>
          <p:cNvSpPr/>
          <p:nvPr/>
        </p:nvSpPr>
        <p:spPr>
          <a:xfrm>
            <a:off x="3370081" y="1438006"/>
            <a:ext cx="1861795" cy="400110"/>
          </a:xfrm>
          <a:prstGeom prst="rect">
            <a:avLst/>
          </a:prstGeom>
          <a:solidFill>
            <a:schemeClr val="accent4"/>
          </a:solidFill>
          <a:ln>
            <a:solidFill>
              <a:srgbClr val="002060"/>
            </a:solidFill>
          </a:ln>
        </p:spPr>
        <p:txBody>
          <a:bodyPr wrap="square">
            <a:spAutoFit/>
          </a:bodyPr>
          <a:lstStyle/>
          <a:p>
            <a:pPr algn="ctr"/>
            <a:r>
              <a:rPr lang="en-US" sz="2000" b="1" dirty="0" smtClean="0">
                <a:latin typeface="Times New Roman" panose="02020603050405020304" pitchFamily="18" charset="0"/>
                <a:cs typeface="Times New Roman" panose="02020603050405020304" pitchFamily="18" charset="0"/>
              </a:rPr>
              <a:t>Stereotyping</a:t>
            </a:r>
            <a:endParaRPr lang="en-US" sz="2400" b="1" dirty="0">
              <a:latin typeface="Times New Roman" panose="02020603050405020304" pitchFamily="18" charset="0"/>
              <a:cs typeface="Times New Roman" panose="02020603050405020304" pitchFamily="18" charset="0"/>
            </a:endParaRPr>
          </a:p>
        </p:txBody>
      </p:sp>
      <p:sp>
        <p:nvSpPr>
          <p:cNvPr id="12" name="Rectangle 11"/>
          <p:cNvSpPr/>
          <p:nvPr/>
        </p:nvSpPr>
        <p:spPr>
          <a:xfrm>
            <a:off x="483908" y="2019451"/>
            <a:ext cx="10781121" cy="400110"/>
          </a:xfrm>
          <a:prstGeom prst="rect">
            <a:avLst/>
          </a:prstGeom>
          <a:solidFill>
            <a:srgbClr val="E3D9F5"/>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Stereotypes are generalizations about the personal attributes or characteristics of a group of people.</a:t>
            </a:r>
          </a:p>
        </p:txBody>
      </p:sp>
      <p:sp>
        <p:nvSpPr>
          <p:cNvPr id="13" name="Rectangle 12"/>
          <p:cNvSpPr/>
          <p:nvPr/>
        </p:nvSpPr>
        <p:spPr>
          <a:xfrm>
            <a:off x="319923" y="2798458"/>
            <a:ext cx="1861795" cy="400110"/>
          </a:xfrm>
          <a:prstGeom prst="rect">
            <a:avLst/>
          </a:prstGeom>
          <a:solidFill>
            <a:schemeClr val="accent4"/>
          </a:solidFill>
          <a:ln>
            <a:solidFill>
              <a:srgbClr val="002060"/>
            </a:solidFill>
          </a:ln>
        </p:spPr>
        <p:txBody>
          <a:bodyPr wrap="square">
            <a:spAutoFit/>
          </a:bodyPr>
          <a:lstStyle/>
          <a:p>
            <a:pPr algn="ctr"/>
            <a:r>
              <a:rPr lang="en-US" sz="2000" b="1" dirty="0" smtClean="0">
                <a:latin typeface="Times New Roman" panose="02020603050405020304" pitchFamily="18" charset="0"/>
                <a:cs typeface="Times New Roman" panose="02020603050405020304" pitchFamily="18" charset="0"/>
              </a:rPr>
              <a:t>How to avoid?</a:t>
            </a:r>
            <a:endParaRPr lang="en-US" sz="2400" b="1" dirty="0">
              <a:latin typeface="Times New Roman" panose="02020603050405020304" pitchFamily="18" charset="0"/>
              <a:cs typeface="Times New Roman" panose="02020603050405020304" pitchFamily="18" charset="0"/>
            </a:endParaRPr>
          </a:p>
        </p:txBody>
      </p:sp>
      <p:sp>
        <p:nvSpPr>
          <p:cNvPr id="14" name="Rectangle 13"/>
          <p:cNvSpPr/>
          <p:nvPr/>
        </p:nvSpPr>
        <p:spPr>
          <a:xfrm>
            <a:off x="319923" y="3276965"/>
            <a:ext cx="10781121" cy="646331"/>
          </a:xfrm>
          <a:prstGeom prst="rect">
            <a:avLst/>
          </a:prstGeom>
          <a:solidFill>
            <a:srgbClr val="E3D9F5"/>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When developing professional excellence as it relates to cultural competence, it is important to begin by knowing yourself.</a:t>
            </a:r>
          </a:p>
        </p:txBody>
      </p:sp>
      <p:sp>
        <p:nvSpPr>
          <p:cNvPr id="3" name="Rectangle 2"/>
          <p:cNvSpPr/>
          <p:nvPr/>
        </p:nvSpPr>
        <p:spPr>
          <a:xfrm>
            <a:off x="319923" y="4055972"/>
            <a:ext cx="3235181" cy="421654"/>
          </a:xfrm>
          <a:prstGeom prst="rect">
            <a:avLst/>
          </a:prstGeom>
          <a:solidFill>
            <a:schemeClr val="accent6">
              <a:lumMod val="20000"/>
              <a:lumOff val="80000"/>
            </a:schemeClr>
          </a:solidFill>
          <a:ln>
            <a:solidFill>
              <a:schemeClr val="tx1"/>
            </a:solidFill>
          </a:ln>
        </p:spPr>
        <p:txBody>
          <a:bodyPr wrap="non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Ask yourself these questions?</a:t>
            </a:r>
          </a:p>
        </p:txBody>
      </p:sp>
      <p:sp>
        <p:nvSpPr>
          <p:cNvPr id="4" name="Rectangle 3"/>
          <p:cNvSpPr/>
          <p:nvPr/>
        </p:nvSpPr>
        <p:spPr>
          <a:xfrm>
            <a:off x="289475" y="4567008"/>
            <a:ext cx="4947188" cy="421654"/>
          </a:xfrm>
          <a:prstGeom prst="rect">
            <a:avLst/>
          </a:prstGeom>
          <a:solidFill>
            <a:schemeClr val="accent6">
              <a:lumMod val="20000"/>
              <a:lumOff val="80000"/>
            </a:schemeClr>
          </a:solidFill>
          <a:ln>
            <a:solidFill>
              <a:schemeClr val="tx1"/>
            </a:solidFill>
          </a:ln>
        </p:spPr>
        <p:txBody>
          <a:bodyPr wrap="non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What are your experiences with this ethnicity?</a:t>
            </a:r>
          </a:p>
        </p:txBody>
      </p:sp>
      <p:sp>
        <p:nvSpPr>
          <p:cNvPr id="7" name="Rectangle 6"/>
          <p:cNvSpPr/>
          <p:nvPr/>
        </p:nvSpPr>
        <p:spPr>
          <a:xfrm>
            <a:off x="272977" y="5097388"/>
            <a:ext cx="5609228" cy="421654"/>
          </a:xfrm>
          <a:prstGeom prst="rect">
            <a:avLst/>
          </a:prstGeom>
          <a:solidFill>
            <a:schemeClr val="accent6">
              <a:lumMod val="20000"/>
              <a:lumOff val="80000"/>
            </a:schemeClr>
          </a:solidFill>
          <a:ln>
            <a:solidFill>
              <a:schemeClr val="tx1"/>
            </a:solidFill>
          </a:ln>
        </p:spPr>
        <p:txBody>
          <a:bodyPr wrap="non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What stereotypes (positive or negative) do you hold?</a:t>
            </a:r>
          </a:p>
        </p:txBody>
      </p:sp>
      <p:sp>
        <p:nvSpPr>
          <p:cNvPr id="8" name="Rectangle 7"/>
          <p:cNvSpPr/>
          <p:nvPr/>
        </p:nvSpPr>
        <p:spPr>
          <a:xfrm>
            <a:off x="228566" y="5644445"/>
            <a:ext cx="6096000" cy="750975"/>
          </a:xfrm>
          <a:prstGeom prst="rect">
            <a:avLst/>
          </a:prstGeom>
          <a:solidFill>
            <a:schemeClr val="accent6">
              <a:lumMod val="20000"/>
              <a:lumOff val="80000"/>
            </a:schemeClr>
          </a:solidFill>
          <a:ln>
            <a:solidFill>
              <a:schemeClr val="tx1"/>
            </a:solidFill>
          </a:ln>
        </p:spPr>
        <p:txBody>
          <a:bodyPr>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 What questions or concerns do you have about communicating with someone from this ethnicity?</a:t>
            </a:r>
          </a:p>
        </p:txBody>
      </p:sp>
      <p:sp>
        <p:nvSpPr>
          <p:cNvPr id="15" name="Rectangle 14"/>
          <p:cNvSpPr/>
          <p:nvPr/>
        </p:nvSpPr>
        <p:spPr>
          <a:xfrm>
            <a:off x="6896768" y="0"/>
            <a:ext cx="5295232" cy="40011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pic>
        <p:nvPicPr>
          <p:cNvPr id="1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3418"/>
            <a:ext cx="786355" cy="326283"/>
          </a:xfrm>
          <a:prstGeom prst="rect">
            <a:avLst/>
          </a:prstGeom>
        </p:spPr>
      </p:pic>
    </p:spTree>
    <p:extLst>
      <p:ext uri="{BB962C8B-B14F-4D97-AF65-F5344CB8AC3E}">
        <p14:creationId xmlns:p14="http://schemas.microsoft.com/office/powerpoint/2010/main" val="3334663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barn(inVertical)">
                                      <p:cBhvr>
                                        <p:cTn id="19" dur="500"/>
                                        <p:tgtEl>
                                          <p:spTgt spid="12"/>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fill="hold"/>
                                        <p:tgtEl>
                                          <p:spTgt spid="13"/>
                                        </p:tgtEl>
                                        <p:attrNameLst>
                                          <p:attrName>ppt_x</p:attrName>
                                        </p:attrNameLst>
                                      </p:cBhvr>
                                      <p:tavLst>
                                        <p:tav tm="0">
                                          <p:val>
                                            <p:strVal val="#ppt_x"/>
                                          </p:val>
                                        </p:tav>
                                        <p:tav tm="100000">
                                          <p:val>
                                            <p:strVal val="#ppt_x"/>
                                          </p:val>
                                        </p:tav>
                                      </p:tavLst>
                                    </p:anim>
                                    <p:anim calcmode="lin" valueType="num">
                                      <p:cBhvr additive="base">
                                        <p:cTn id="25"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barn(inVertical)">
                                      <p:cBhvr>
                                        <p:cTn id="30" dur="500"/>
                                        <p:tgtEl>
                                          <p:spTgt spid="14"/>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fill="hold"/>
                                        <p:tgtEl>
                                          <p:spTgt spid="8"/>
                                        </p:tgtEl>
                                        <p:attrNameLst>
                                          <p:attrName>ppt_x</p:attrName>
                                        </p:attrNameLst>
                                      </p:cBhvr>
                                      <p:tavLst>
                                        <p:tav tm="0">
                                          <p:val>
                                            <p:strVal val="#ppt_x"/>
                                          </p:val>
                                        </p:tav>
                                        <p:tav tm="100000">
                                          <p:val>
                                            <p:strVal val="#ppt_x"/>
                                          </p:val>
                                        </p:tav>
                                      </p:tavLst>
                                    </p:anim>
                                    <p:anim calcmode="lin" valueType="num">
                                      <p:cBhvr additive="base">
                                        <p:cTn id="36" dur="500" fill="hold"/>
                                        <p:tgtEl>
                                          <p:spTgt spid="8"/>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additive="base">
                                        <p:cTn id="39" dur="500" fill="hold"/>
                                        <p:tgtEl>
                                          <p:spTgt spid="7"/>
                                        </p:tgtEl>
                                        <p:attrNameLst>
                                          <p:attrName>ppt_x</p:attrName>
                                        </p:attrNameLst>
                                      </p:cBhvr>
                                      <p:tavLst>
                                        <p:tav tm="0">
                                          <p:val>
                                            <p:strVal val="#ppt_x"/>
                                          </p:val>
                                        </p:tav>
                                        <p:tav tm="100000">
                                          <p:val>
                                            <p:strVal val="#ppt_x"/>
                                          </p:val>
                                        </p:tav>
                                      </p:tavLst>
                                    </p:anim>
                                    <p:anim calcmode="lin" valueType="num">
                                      <p:cBhvr additive="base">
                                        <p:cTn id="40" dur="500" fill="hold"/>
                                        <p:tgtEl>
                                          <p:spTgt spid="7"/>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additive="base">
                                        <p:cTn id="43" dur="500" fill="hold"/>
                                        <p:tgtEl>
                                          <p:spTgt spid="4"/>
                                        </p:tgtEl>
                                        <p:attrNameLst>
                                          <p:attrName>ppt_x</p:attrName>
                                        </p:attrNameLst>
                                      </p:cBhvr>
                                      <p:tavLst>
                                        <p:tav tm="0">
                                          <p:val>
                                            <p:strVal val="#ppt_x"/>
                                          </p:val>
                                        </p:tav>
                                        <p:tav tm="100000">
                                          <p:val>
                                            <p:strVal val="#ppt_x"/>
                                          </p:val>
                                        </p:tav>
                                      </p:tavLst>
                                    </p:anim>
                                    <p:anim calcmode="lin" valueType="num">
                                      <p:cBhvr additive="base">
                                        <p:cTn id="44" dur="500" fill="hold"/>
                                        <p:tgtEl>
                                          <p:spTgt spid="4"/>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3"/>
                                        </p:tgtEl>
                                        <p:attrNameLst>
                                          <p:attrName>style.visibility</p:attrName>
                                        </p:attrNameLst>
                                      </p:cBhvr>
                                      <p:to>
                                        <p:strVal val="visible"/>
                                      </p:to>
                                    </p:set>
                                    <p:anim calcmode="lin" valueType="num">
                                      <p:cBhvr additive="base">
                                        <p:cTn id="47" dur="500" fill="hold"/>
                                        <p:tgtEl>
                                          <p:spTgt spid="3"/>
                                        </p:tgtEl>
                                        <p:attrNameLst>
                                          <p:attrName>ppt_x</p:attrName>
                                        </p:attrNameLst>
                                      </p:cBhvr>
                                      <p:tavLst>
                                        <p:tav tm="0">
                                          <p:val>
                                            <p:strVal val="#ppt_x"/>
                                          </p:val>
                                        </p:tav>
                                        <p:tav tm="100000">
                                          <p:val>
                                            <p:strVal val="#ppt_x"/>
                                          </p:val>
                                        </p:tav>
                                      </p:tavLst>
                                    </p:anim>
                                    <p:anim calcmode="lin" valueType="num">
                                      <p:cBhvr additive="base">
                                        <p:cTn id="4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500" fill="hold"/>
                                        <p:tgtEl>
                                          <p:spTgt spid="15"/>
                                        </p:tgtEl>
                                        <p:attrNameLst>
                                          <p:attrName>ppt_x</p:attrName>
                                        </p:attrNameLst>
                                      </p:cBhvr>
                                      <p:tavLst>
                                        <p:tav tm="0">
                                          <p:val>
                                            <p:strVal val="#ppt_x"/>
                                          </p:val>
                                        </p:tav>
                                        <p:tav tm="100000">
                                          <p:val>
                                            <p:strVal val="#ppt_x"/>
                                          </p:val>
                                        </p:tav>
                                      </p:tavLst>
                                    </p:anim>
                                    <p:anim calcmode="lin" valueType="num">
                                      <p:cBhvr additive="base">
                                        <p:cTn id="5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0" grpId="0" animBg="1"/>
      <p:bldP spid="12" grpId="0" animBg="1"/>
      <p:bldP spid="13" grpId="0" animBg="1"/>
      <p:bldP spid="14" grpId="0" animBg="1"/>
      <p:bldP spid="3" grpId="0" animBg="1"/>
      <p:bldP spid="4" grpId="0" animBg="1"/>
      <p:bldP spid="7" grpId="0" animBg="1"/>
      <p:bldP spid="8" grpId="0" animBg="1"/>
      <p:bldP spid="1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89475" y="904610"/>
            <a:ext cx="2698175"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Ethnicity and Race</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0" name="Rectangle 9"/>
          <p:cNvSpPr/>
          <p:nvPr/>
        </p:nvSpPr>
        <p:spPr>
          <a:xfrm>
            <a:off x="3374868" y="1229841"/>
            <a:ext cx="1861795" cy="400110"/>
          </a:xfrm>
          <a:prstGeom prst="rect">
            <a:avLst/>
          </a:prstGeom>
          <a:solidFill>
            <a:schemeClr val="accent4"/>
          </a:solidFill>
          <a:ln>
            <a:solidFill>
              <a:srgbClr val="002060"/>
            </a:solidFill>
          </a:ln>
        </p:spPr>
        <p:txBody>
          <a:bodyPr wrap="square">
            <a:spAutoFit/>
          </a:bodyPr>
          <a:lstStyle/>
          <a:p>
            <a:pPr algn="ctr"/>
            <a:r>
              <a:rPr lang="en-US" sz="2000" b="1" dirty="0" smtClean="0">
                <a:latin typeface="Times New Roman" panose="02020603050405020304" pitchFamily="18" charset="0"/>
                <a:cs typeface="Times New Roman" panose="02020603050405020304" pitchFamily="18" charset="0"/>
              </a:rPr>
              <a:t>Stereotyping</a:t>
            </a:r>
            <a:endParaRPr lang="en-US" sz="2400" b="1" dirty="0">
              <a:latin typeface="Times New Roman" panose="02020603050405020304" pitchFamily="18" charset="0"/>
              <a:cs typeface="Times New Roman" panose="02020603050405020304" pitchFamily="18" charset="0"/>
            </a:endParaRPr>
          </a:p>
        </p:txBody>
      </p:sp>
      <p:sp>
        <p:nvSpPr>
          <p:cNvPr id="13" name="Rectangle 12"/>
          <p:cNvSpPr/>
          <p:nvPr/>
        </p:nvSpPr>
        <p:spPr>
          <a:xfrm>
            <a:off x="1006615" y="1612082"/>
            <a:ext cx="1861795" cy="400110"/>
          </a:xfrm>
          <a:prstGeom prst="rect">
            <a:avLst/>
          </a:prstGeom>
          <a:solidFill>
            <a:schemeClr val="accent4"/>
          </a:solidFill>
          <a:ln>
            <a:solidFill>
              <a:srgbClr val="002060"/>
            </a:solidFill>
          </a:ln>
        </p:spPr>
        <p:txBody>
          <a:bodyPr wrap="square">
            <a:spAutoFit/>
          </a:bodyPr>
          <a:lstStyle/>
          <a:p>
            <a:pPr algn="ctr"/>
            <a:r>
              <a:rPr lang="en-US" sz="2000" b="1" dirty="0" smtClean="0">
                <a:latin typeface="Times New Roman" panose="02020603050405020304" pitchFamily="18" charset="0"/>
                <a:cs typeface="Times New Roman" panose="02020603050405020304" pitchFamily="18" charset="0"/>
              </a:rPr>
              <a:t>How to avoid?</a:t>
            </a:r>
            <a:endParaRPr lang="en-US" sz="2400" b="1" dirty="0">
              <a:latin typeface="Times New Roman" panose="02020603050405020304" pitchFamily="18" charset="0"/>
              <a:cs typeface="Times New Roman" panose="02020603050405020304" pitchFamily="18" charset="0"/>
            </a:endParaRPr>
          </a:p>
        </p:txBody>
      </p:sp>
      <p:sp>
        <p:nvSpPr>
          <p:cNvPr id="14" name="Rectangle 13"/>
          <p:cNvSpPr/>
          <p:nvPr/>
        </p:nvSpPr>
        <p:spPr>
          <a:xfrm>
            <a:off x="414191" y="2186958"/>
            <a:ext cx="10781121" cy="461665"/>
          </a:xfrm>
          <a:prstGeom prst="rect">
            <a:avLst/>
          </a:prstGeom>
          <a:solidFill>
            <a:srgbClr val="E3D9F5"/>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The next step is to evaluate the professional context, through:</a:t>
            </a:r>
          </a:p>
        </p:txBody>
      </p:sp>
      <p:sp>
        <p:nvSpPr>
          <p:cNvPr id="3" name="Rectangle 2"/>
          <p:cNvSpPr/>
          <p:nvPr/>
        </p:nvSpPr>
        <p:spPr>
          <a:xfrm>
            <a:off x="195206" y="3051908"/>
            <a:ext cx="7055329" cy="400110"/>
          </a:xfrm>
          <a:prstGeom prst="rect">
            <a:avLst/>
          </a:prstGeom>
          <a:solidFill>
            <a:schemeClr val="accent6">
              <a:lumMod val="20000"/>
              <a:lumOff val="80000"/>
            </a:schemeClr>
          </a:solidFill>
          <a:ln>
            <a:solidFill>
              <a:schemeClr val="tx1"/>
            </a:solidFill>
          </a:ln>
        </p:spPr>
        <p:txBody>
          <a:bodyPr wrap="none">
            <a:spAutoFit/>
          </a:bodyPr>
          <a:lstStyle/>
          <a:p>
            <a:r>
              <a:rPr lang="en-US" sz="2000" dirty="0">
                <a:latin typeface="Times New Roman" panose="02020603050405020304" pitchFamily="18" charset="0"/>
                <a:cs typeface="Times New Roman" panose="02020603050405020304" pitchFamily="18" charset="0"/>
              </a:rPr>
              <a:t>Researching a culture to increase your understanding of difference.</a:t>
            </a:r>
          </a:p>
        </p:txBody>
      </p:sp>
      <p:sp>
        <p:nvSpPr>
          <p:cNvPr id="4" name="Rectangle 3"/>
          <p:cNvSpPr/>
          <p:nvPr/>
        </p:nvSpPr>
        <p:spPr>
          <a:xfrm>
            <a:off x="195206" y="3688339"/>
            <a:ext cx="9571851" cy="400110"/>
          </a:xfrm>
          <a:prstGeom prst="rect">
            <a:avLst/>
          </a:prstGeom>
          <a:solidFill>
            <a:schemeClr val="accent6">
              <a:lumMod val="20000"/>
              <a:lumOff val="80000"/>
            </a:schemeClr>
          </a:solidFill>
          <a:ln>
            <a:solidFill>
              <a:schemeClr val="tx1"/>
            </a:solidFill>
          </a:ln>
        </p:spPr>
        <p:txBody>
          <a:bodyPr wrap="none">
            <a:spAutoFit/>
          </a:bodyPr>
          <a:lstStyle/>
          <a:p>
            <a:r>
              <a:rPr lang="en-US" sz="2000" dirty="0">
                <a:latin typeface="Times New Roman" panose="02020603050405020304" pitchFamily="18" charset="0"/>
                <a:cs typeface="Times New Roman" panose="02020603050405020304" pitchFamily="18" charset="0"/>
              </a:rPr>
              <a:t>Ask questions of the person with whom you are communicating in the professional context.</a:t>
            </a:r>
          </a:p>
        </p:txBody>
      </p:sp>
      <p:sp>
        <p:nvSpPr>
          <p:cNvPr id="7" name="Rectangle 6"/>
          <p:cNvSpPr/>
          <p:nvPr/>
        </p:nvSpPr>
        <p:spPr>
          <a:xfrm>
            <a:off x="195206" y="4396307"/>
            <a:ext cx="7871780" cy="707886"/>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Open and respectful communication is a must when getting to know people of diverse ethnic backgrounds in the workplace.</a:t>
            </a:r>
          </a:p>
        </p:txBody>
      </p:sp>
      <p:sp>
        <p:nvSpPr>
          <p:cNvPr id="12" name="Rectangle 11"/>
          <p:cNvSpPr/>
          <p:nvPr/>
        </p:nvSpPr>
        <p:spPr>
          <a:xfrm>
            <a:off x="6896768" y="0"/>
            <a:ext cx="5295232" cy="40011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pic>
        <p:nvPicPr>
          <p:cNvPr id="1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3418"/>
            <a:ext cx="786355" cy="326283"/>
          </a:xfrm>
          <a:prstGeom prst="rect">
            <a:avLst/>
          </a:prstGeom>
        </p:spPr>
      </p:pic>
    </p:spTree>
    <p:extLst>
      <p:ext uri="{BB962C8B-B14F-4D97-AF65-F5344CB8AC3E}">
        <p14:creationId xmlns:p14="http://schemas.microsoft.com/office/powerpoint/2010/main" val="2086851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barn(inVertical)">
                                      <p:cBhvr>
                                        <p:cTn id="25" dur="500"/>
                                        <p:tgtEl>
                                          <p:spTgt spid="14"/>
                                        </p:tgtEl>
                                      </p:cBhvr>
                                    </p:animEffect>
                                  </p:childTnLst>
                                </p:cTn>
                              </p:par>
                              <p:par>
                                <p:cTn id="26" presetID="2" presetClass="entr" presetSubtype="4"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additive="base">
                                        <p:cTn id="28" dur="500" fill="hold"/>
                                        <p:tgtEl>
                                          <p:spTgt spid="7"/>
                                        </p:tgtEl>
                                        <p:attrNameLst>
                                          <p:attrName>ppt_x</p:attrName>
                                        </p:attrNameLst>
                                      </p:cBhvr>
                                      <p:tavLst>
                                        <p:tav tm="0">
                                          <p:val>
                                            <p:strVal val="#ppt_x"/>
                                          </p:val>
                                        </p:tav>
                                        <p:tav tm="100000">
                                          <p:val>
                                            <p:strVal val="#ppt_x"/>
                                          </p:val>
                                        </p:tav>
                                      </p:tavLst>
                                    </p:anim>
                                    <p:anim calcmode="lin" valueType="num">
                                      <p:cBhvr additive="base">
                                        <p:cTn id="29" dur="500" fill="hold"/>
                                        <p:tgtEl>
                                          <p:spTgt spid="7"/>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additive="base">
                                        <p:cTn id="32" dur="500" fill="hold"/>
                                        <p:tgtEl>
                                          <p:spTgt spid="4"/>
                                        </p:tgtEl>
                                        <p:attrNameLst>
                                          <p:attrName>ppt_x</p:attrName>
                                        </p:attrNameLst>
                                      </p:cBhvr>
                                      <p:tavLst>
                                        <p:tav tm="0">
                                          <p:val>
                                            <p:strVal val="#ppt_x"/>
                                          </p:val>
                                        </p:tav>
                                        <p:tav tm="100000">
                                          <p:val>
                                            <p:strVal val="#ppt_x"/>
                                          </p:val>
                                        </p:tav>
                                      </p:tavLst>
                                    </p:anim>
                                    <p:anim calcmode="lin" valueType="num">
                                      <p:cBhvr additive="base">
                                        <p:cTn id="33" dur="500" fill="hold"/>
                                        <p:tgtEl>
                                          <p:spTgt spid="4"/>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3"/>
                                        </p:tgtEl>
                                        <p:attrNameLst>
                                          <p:attrName>style.visibility</p:attrName>
                                        </p:attrNameLst>
                                      </p:cBhvr>
                                      <p:to>
                                        <p:strVal val="visible"/>
                                      </p:to>
                                    </p:set>
                                    <p:anim calcmode="lin" valueType="num">
                                      <p:cBhvr additive="base">
                                        <p:cTn id="36" dur="500" fill="hold"/>
                                        <p:tgtEl>
                                          <p:spTgt spid="3"/>
                                        </p:tgtEl>
                                        <p:attrNameLst>
                                          <p:attrName>ppt_x</p:attrName>
                                        </p:attrNameLst>
                                      </p:cBhvr>
                                      <p:tavLst>
                                        <p:tav tm="0">
                                          <p:val>
                                            <p:strVal val="#ppt_x"/>
                                          </p:val>
                                        </p:tav>
                                        <p:tav tm="100000">
                                          <p:val>
                                            <p:strVal val="#ppt_x"/>
                                          </p:val>
                                        </p:tav>
                                      </p:tavLst>
                                    </p:anim>
                                    <p:anim calcmode="lin" valueType="num">
                                      <p:cBhvr additive="base">
                                        <p:cTn id="37"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 fill="hold"/>
                                        <p:tgtEl>
                                          <p:spTgt spid="12"/>
                                        </p:tgtEl>
                                        <p:attrNameLst>
                                          <p:attrName>ppt_x</p:attrName>
                                        </p:attrNameLst>
                                      </p:cBhvr>
                                      <p:tavLst>
                                        <p:tav tm="0">
                                          <p:val>
                                            <p:strVal val="#ppt_x"/>
                                          </p:val>
                                        </p:tav>
                                        <p:tav tm="100000">
                                          <p:val>
                                            <p:strVal val="#ppt_x"/>
                                          </p:val>
                                        </p:tav>
                                      </p:tavLst>
                                    </p:anim>
                                    <p:anim calcmode="lin" valueType="num">
                                      <p:cBhvr additive="base">
                                        <p:cTn id="4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0" grpId="0" animBg="1"/>
      <p:bldP spid="13" grpId="0" animBg="1"/>
      <p:bldP spid="14" grpId="0" animBg="1"/>
      <p:bldP spid="3" grpId="0" animBg="1"/>
      <p:bldP spid="4" grpId="0" animBg="1"/>
      <p:bldP spid="7" grpId="0" animBg="1"/>
      <p:bldP spid="1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89475" y="904610"/>
            <a:ext cx="1484702"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Language</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9" name="Rectangle 8"/>
          <p:cNvSpPr/>
          <p:nvPr/>
        </p:nvSpPr>
        <p:spPr>
          <a:xfrm>
            <a:off x="3808429" y="1199963"/>
            <a:ext cx="3695306" cy="461665"/>
          </a:xfrm>
          <a:prstGeom prst="rect">
            <a:avLst/>
          </a:prstGeom>
          <a:solidFill>
            <a:srgbClr val="663300"/>
          </a:solidFill>
          <a:ln>
            <a:solidFill>
              <a:srgbClr val="002060"/>
            </a:solidFill>
          </a:ln>
        </p:spPr>
        <p:txBody>
          <a:bodyPr wrap="square">
            <a:spAutoFit/>
          </a:bodyPr>
          <a:lstStyle/>
          <a:p>
            <a:pPr algn="ctr"/>
            <a:r>
              <a:rPr lang="en-US" sz="2400" b="1" dirty="0" smtClean="0">
                <a:solidFill>
                  <a:schemeClr val="bg1"/>
                </a:solidFill>
                <a:latin typeface="Times New Roman" panose="02020603050405020304" pitchFamily="18" charset="0"/>
                <a:cs typeface="Times New Roman" panose="02020603050405020304" pitchFamily="18" charset="0"/>
              </a:rPr>
              <a:t>THINK WITH ME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964675" y="2022502"/>
            <a:ext cx="10311798" cy="400110"/>
          </a:xfrm>
          <a:prstGeom prst="rect">
            <a:avLst/>
          </a:prstGeom>
          <a:solidFill>
            <a:schemeClr val="accent6">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Have you thought at all about globalization and how it will influence your career?</a:t>
            </a:r>
          </a:p>
        </p:txBody>
      </p:sp>
      <p:sp>
        <p:nvSpPr>
          <p:cNvPr id="12" name="Rectangle 11"/>
          <p:cNvSpPr/>
          <p:nvPr/>
        </p:nvSpPr>
        <p:spPr>
          <a:xfrm>
            <a:off x="1680397" y="2504410"/>
            <a:ext cx="8074467"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Keeping your own professional goals in mind, how do diversity and globalization impact the industry or profession in which you’re interested?</a:t>
            </a:r>
          </a:p>
        </p:txBody>
      </p:sp>
      <p:sp>
        <p:nvSpPr>
          <p:cNvPr id="13" name="Rectangle 12"/>
          <p:cNvSpPr/>
          <p:nvPr/>
        </p:nvSpPr>
        <p:spPr>
          <a:xfrm>
            <a:off x="371948" y="3296365"/>
            <a:ext cx="8074467" cy="1015663"/>
          </a:xfrm>
          <a:prstGeom prst="rect">
            <a:avLst/>
          </a:prstGeom>
          <a:solidFill>
            <a:srgbClr val="E3D9F5"/>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One way globalization will affect your communication is through differences in accents, dialects, and languages. The word accent refers to a person’s pronunciation of various words in a language.</a:t>
            </a:r>
          </a:p>
        </p:txBody>
      </p:sp>
      <p:sp>
        <p:nvSpPr>
          <p:cNvPr id="3" name="Sun 2"/>
          <p:cNvSpPr/>
          <p:nvPr/>
        </p:nvSpPr>
        <p:spPr>
          <a:xfrm>
            <a:off x="-198372" y="4214275"/>
            <a:ext cx="2460396" cy="1989056"/>
          </a:xfrm>
          <a:prstGeom prst="sun">
            <a:avLst/>
          </a:prstGeom>
          <a:solidFill>
            <a:schemeClr val="accent4">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Times New Roman" panose="02020603050405020304" pitchFamily="18" charset="0"/>
                <a:cs typeface="Times New Roman" panose="02020603050405020304" pitchFamily="18" charset="0"/>
              </a:rPr>
              <a:t>Be aware </a:t>
            </a:r>
          </a:p>
        </p:txBody>
      </p:sp>
      <p:sp>
        <p:nvSpPr>
          <p:cNvPr id="4" name="Rectangle 3"/>
          <p:cNvSpPr/>
          <p:nvPr/>
        </p:nvSpPr>
        <p:spPr>
          <a:xfrm>
            <a:off x="1134357" y="5750653"/>
            <a:ext cx="6096000" cy="707886"/>
          </a:xfrm>
          <a:prstGeom prst="rect">
            <a:avLst/>
          </a:prstGeom>
          <a:solidFill>
            <a:schemeClr val="accent2">
              <a:lumMod val="75000"/>
            </a:schemeClr>
          </a:solidFill>
        </p:spPr>
        <p:txBody>
          <a:bodyPr>
            <a:spAutoFit/>
          </a:bodyPr>
          <a:lstStyle/>
          <a:p>
            <a:pPr algn="ctr"/>
            <a:r>
              <a:rPr lang="en-US" sz="20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“Language differences will compound other cultural differences that surely exist.”</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4" name="Rectangle 13"/>
          <p:cNvSpPr/>
          <p:nvPr/>
        </p:nvSpPr>
        <p:spPr>
          <a:xfrm>
            <a:off x="6896768" y="0"/>
            <a:ext cx="5295232" cy="40011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pic>
        <p:nvPicPr>
          <p:cNvPr id="1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3418"/>
            <a:ext cx="786355" cy="326283"/>
          </a:xfrm>
          <a:prstGeom prst="rect">
            <a:avLst/>
          </a:prstGeom>
        </p:spPr>
      </p:pic>
    </p:spTree>
    <p:extLst>
      <p:ext uri="{BB962C8B-B14F-4D97-AF65-F5344CB8AC3E}">
        <p14:creationId xmlns:p14="http://schemas.microsoft.com/office/powerpoint/2010/main" val="4036805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barn(inVertical)">
                                      <p:cBhvr>
                                        <p:cTn id="19" dur="500"/>
                                        <p:tgtEl>
                                          <p:spTgt spid="2"/>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barn(inVertical)">
                                      <p:cBhvr>
                                        <p:cTn id="24" dur="500"/>
                                        <p:tgtEl>
                                          <p:spTgt spid="12"/>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barn(inVertical)">
                                      <p:cBhvr>
                                        <p:cTn id="29" dur="500"/>
                                        <p:tgtEl>
                                          <p:spTgt spid="13"/>
                                        </p:tgtEl>
                                      </p:cBhvr>
                                    </p:animEffect>
                                  </p:childTnLst>
                                </p:cTn>
                              </p:par>
                            </p:childTnLst>
                          </p:cTn>
                        </p:par>
                      </p:childTnLst>
                    </p:cTn>
                  </p:par>
                  <p:par>
                    <p:cTn id="30" fill="hold">
                      <p:stCondLst>
                        <p:cond delay="indefinite"/>
                      </p:stCondLst>
                      <p:childTnLst>
                        <p:par>
                          <p:cTn id="31" fill="hold">
                            <p:stCondLst>
                              <p:cond delay="0"/>
                            </p:stCondLst>
                            <p:childTnLst>
                              <p:par>
                                <p:cTn id="32" presetID="31" presetClass="entr" presetSubtype="0" fill="hold" grpId="0" nodeType="click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p:cTn id="34" dur="1000" fill="hold"/>
                                        <p:tgtEl>
                                          <p:spTgt spid="3"/>
                                        </p:tgtEl>
                                        <p:attrNameLst>
                                          <p:attrName>ppt_w</p:attrName>
                                        </p:attrNameLst>
                                      </p:cBhvr>
                                      <p:tavLst>
                                        <p:tav tm="0">
                                          <p:val>
                                            <p:fltVal val="0"/>
                                          </p:val>
                                        </p:tav>
                                        <p:tav tm="100000">
                                          <p:val>
                                            <p:strVal val="#ppt_w"/>
                                          </p:val>
                                        </p:tav>
                                      </p:tavLst>
                                    </p:anim>
                                    <p:anim calcmode="lin" valueType="num">
                                      <p:cBhvr>
                                        <p:cTn id="35" dur="1000" fill="hold"/>
                                        <p:tgtEl>
                                          <p:spTgt spid="3"/>
                                        </p:tgtEl>
                                        <p:attrNameLst>
                                          <p:attrName>ppt_h</p:attrName>
                                        </p:attrNameLst>
                                      </p:cBhvr>
                                      <p:tavLst>
                                        <p:tav tm="0">
                                          <p:val>
                                            <p:fltVal val="0"/>
                                          </p:val>
                                        </p:tav>
                                        <p:tav tm="100000">
                                          <p:val>
                                            <p:strVal val="#ppt_h"/>
                                          </p:val>
                                        </p:tav>
                                      </p:tavLst>
                                    </p:anim>
                                    <p:anim calcmode="lin" valueType="num">
                                      <p:cBhvr>
                                        <p:cTn id="36" dur="1000" fill="hold"/>
                                        <p:tgtEl>
                                          <p:spTgt spid="3"/>
                                        </p:tgtEl>
                                        <p:attrNameLst>
                                          <p:attrName>style.rotation</p:attrName>
                                        </p:attrNameLst>
                                      </p:cBhvr>
                                      <p:tavLst>
                                        <p:tav tm="0">
                                          <p:val>
                                            <p:fltVal val="90"/>
                                          </p:val>
                                        </p:tav>
                                        <p:tav tm="100000">
                                          <p:val>
                                            <p:fltVal val="0"/>
                                          </p:val>
                                        </p:tav>
                                      </p:tavLst>
                                    </p:anim>
                                    <p:animEffect transition="in" filter="fade">
                                      <p:cBhvr>
                                        <p:cTn id="37" dur="1000"/>
                                        <p:tgtEl>
                                          <p:spTgt spid="3"/>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randombar(horizontal)">
                                      <p:cBhvr>
                                        <p:cTn id="42" dur="500"/>
                                        <p:tgtEl>
                                          <p:spTgt spid="4"/>
                                        </p:tgtEl>
                                      </p:cBhvr>
                                    </p:animEffect>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fill="hold"/>
                                        <p:tgtEl>
                                          <p:spTgt spid="14"/>
                                        </p:tgtEl>
                                        <p:attrNameLst>
                                          <p:attrName>ppt_x</p:attrName>
                                        </p:attrNameLst>
                                      </p:cBhvr>
                                      <p:tavLst>
                                        <p:tav tm="0">
                                          <p:val>
                                            <p:strVal val="#ppt_x"/>
                                          </p:val>
                                        </p:tav>
                                        <p:tav tm="100000">
                                          <p:val>
                                            <p:strVal val="#ppt_x"/>
                                          </p:val>
                                        </p:tav>
                                      </p:tavLst>
                                    </p:anim>
                                    <p:anim calcmode="lin" valueType="num">
                                      <p:cBhvr additive="base">
                                        <p:cTn id="4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2" grpId="0" animBg="1"/>
      <p:bldP spid="12" grpId="0" animBg="1"/>
      <p:bldP spid="13" grpId="0" animBg="1"/>
      <p:bldP spid="3" grpId="0" animBg="1"/>
      <p:bldP spid="4" grpId="0" animBg="1"/>
      <p:bldP spid="1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89475" y="904610"/>
            <a:ext cx="1484702"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Language</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9" name="Rectangle 8"/>
          <p:cNvSpPr/>
          <p:nvPr/>
        </p:nvSpPr>
        <p:spPr>
          <a:xfrm>
            <a:off x="3808429" y="1199963"/>
            <a:ext cx="3695306" cy="461665"/>
          </a:xfrm>
          <a:prstGeom prst="rect">
            <a:avLst/>
          </a:prstGeom>
          <a:solidFill>
            <a:srgbClr val="663300"/>
          </a:solidFill>
          <a:ln>
            <a:solidFill>
              <a:srgbClr val="002060"/>
            </a:solidFill>
          </a:ln>
        </p:spPr>
        <p:txBody>
          <a:bodyPr wrap="square">
            <a:spAutoFit/>
          </a:bodyPr>
          <a:lstStyle/>
          <a:p>
            <a:pPr algn="ctr"/>
            <a:r>
              <a:rPr lang="en-US" sz="2400" b="1" dirty="0" smtClean="0">
                <a:solidFill>
                  <a:schemeClr val="bg1"/>
                </a:solidFill>
                <a:latin typeface="Times New Roman" panose="02020603050405020304" pitchFamily="18" charset="0"/>
                <a:cs typeface="Times New Roman" panose="02020603050405020304" pitchFamily="18" charset="0"/>
              </a:rPr>
              <a:t>What should we do?</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371948" y="2160025"/>
            <a:ext cx="10311798" cy="400110"/>
          </a:xfrm>
          <a:prstGeom prst="rect">
            <a:avLst/>
          </a:prstGeom>
          <a:solidFill>
            <a:schemeClr val="accent5">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Be prepared to ask and answer many questions to ensure a clear understanding.</a:t>
            </a:r>
          </a:p>
        </p:txBody>
      </p:sp>
      <p:sp>
        <p:nvSpPr>
          <p:cNvPr id="12" name="Rectangle 11"/>
          <p:cNvSpPr/>
          <p:nvPr/>
        </p:nvSpPr>
        <p:spPr>
          <a:xfrm>
            <a:off x="371948" y="2741814"/>
            <a:ext cx="8074467" cy="400110"/>
          </a:xfrm>
          <a:prstGeom prst="rect">
            <a:avLst/>
          </a:prstGeom>
          <a:solidFill>
            <a:schemeClr val="accent5">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Try to avoid the common mistakes of losing patience and giving up.</a:t>
            </a:r>
          </a:p>
        </p:txBody>
      </p:sp>
      <p:sp>
        <p:nvSpPr>
          <p:cNvPr id="13" name="Rectangle 12"/>
          <p:cNvSpPr/>
          <p:nvPr/>
        </p:nvSpPr>
        <p:spPr>
          <a:xfrm>
            <a:off x="371948" y="3296365"/>
            <a:ext cx="8074467" cy="1015663"/>
          </a:xfrm>
          <a:prstGeom prst="rect">
            <a:avLst/>
          </a:prstGeom>
          <a:solidFill>
            <a:schemeClr val="accent5">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Try to avoid speaking louder or, even worse, yelling at another person when a language barrier is present can often lead to frustration and further misunderstanding.</a:t>
            </a:r>
          </a:p>
        </p:txBody>
      </p:sp>
      <p:sp>
        <p:nvSpPr>
          <p:cNvPr id="10" name="Rectangle 9"/>
          <p:cNvSpPr/>
          <p:nvPr/>
        </p:nvSpPr>
        <p:spPr>
          <a:xfrm>
            <a:off x="6896768" y="0"/>
            <a:ext cx="5295232" cy="40011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pic>
        <p:nvPicPr>
          <p:cNvPr id="1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3418"/>
            <a:ext cx="786355" cy="326283"/>
          </a:xfrm>
          <a:prstGeom prst="rect">
            <a:avLst/>
          </a:prstGeom>
        </p:spPr>
      </p:pic>
    </p:spTree>
    <p:extLst>
      <p:ext uri="{BB962C8B-B14F-4D97-AF65-F5344CB8AC3E}">
        <p14:creationId xmlns:p14="http://schemas.microsoft.com/office/powerpoint/2010/main" val="3854160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barn(inVertical)">
                                      <p:cBhvr>
                                        <p:cTn id="19" dur="500"/>
                                        <p:tgtEl>
                                          <p:spTgt spid="2"/>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barn(inVertical)">
                                      <p:cBhvr>
                                        <p:cTn id="24" dur="500"/>
                                        <p:tgtEl>
                                          <p:spTgt spid="12"/>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barn(inVertical)">
                                      <p:cBhvr>
                                        <p:cTn id="29" dur="500"/>
                                        <p:tgtEl>
                                          <p:spTgt spid="13"/>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ppt_x"/>
                                          </p:val>
                                        </p:tav>
                                        <p:tav tm="100000">
                                          <p:val>
                                            <p:strVal val="#ppt_x"/>
                                          </p:val>
                                        </p:tav>
                                      </p:tavLst>
                                    </p:anim>
                                    <p:anim calcmode="lin" valueType="num">
                                      <p:cBhvr additive="base">
                                        <p:cTn id="3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2" grpId="0" animBg="1"/>
      <p:bldP spid="12" grpId="0" animBg="1"/>
      <p:bldP spid="13" grpId="0" animBg="1"/>
      <p:bldP spid="1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89475" y="904610"/>
            <a:ext cx="3191899"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People with disabilities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9" name="Rectangle 8"/>
          <p:cNvSpPr/>
          <p:nvPr/>
        </p:nvSpPr>
        <p:spPr>
          <a:xfrm>
            <a:off x="3808429" y="1199963"/>
            <a:ext cx="3695306" cy="461665"/>
          </a:xfrm>
          <a:prstGeom prst="rect">
            <a:avLst/>
          </a:prstGeom>
          <a:solidFill>
            <a:srgbClr val="663300"/>
          </a:solidFill>
          <a:ln>
            <a:solidFill>
              <a:srgbClr val="002060"/>
            </a:solidFill>
          </a:ln>
        </p:spPr>
        <p:txBody>
          <a:bodyPr wrap="square">
            <a:spAutoFit/>
          </a:bodyPr>
          <a:lstStyle/>
          <a:p>
            <a:pPr algn="ctr"/>
            <a:r>
              <a:rPr lang="en-US" sz="2400" b="1" dirty="0" smtClean="0">
                <a:solidFill>
                  <a:schemeClr val="bg1"/>
                </a:solidFill>
                <a:latin typeface="Times New Roman" panose="02020603050405020304" pitchFamily="18" charset="0"/>
                <a:cs typeface="Times New Roman" panose="02020603050405020304" pitchFamily="18" charset="0"/>
              </a:rPr>
              <a:t>Remember</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371948" y="2160025"/>
            <a:ext cx="10311798" cy="400110"/>
          </a:xfrm>
          <a:prstGeom prst="rect">
            <a:avLst/>
          </a:prstGeom>
          <a:solidFill>
            <a:schemeClr val="accent5">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Not all disabilities are visible, such as heart disease, depression, or asthma.</a:t>
            </a:r>
          </a:p>
        </p:txBody>
      </p:sp>
      <p:sp>
        <p:nvSpPr>
          <p:cNvPr id="12" name="Rectangle 11"/>
          <p:cNvSpPr/>
          <p:nvPr/>
        </p:nvSpPr>
        <p:spPr>
          <a:xfrm>
            <a:off x="371948" y="3095729"/>
            <a:ext cx="8074467" cy="707886"/>
          </a:xfrm>
          <a:prstGeom prst="rect">
            <a:avLst/>
          </a:prstGeom>
          <a:solidFill>
            <a:schemeClr val="accent5">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Many people have temporary disabilities which are equally as limiting as permanent disabilities.</a:t>
            </a:r>
          </a:p>
        </p:txBody>
      </p:sp>
      <p:sp>
        <p:nvSpPr>
          <p:cNvPr id="13" name="Rectangle 12"/>
          <p:cNvSpPr/>
          <p:nvPr/>
        </p:nvSpPr>
        <p:spPr>
          <a:xfrm>
            <a:off x="371948" y="4484142"/>
            <a:ext cx="6971532" cy="1015663"/>
          </a:xfrm>
          <a:prstGeom prst="rect">
            <a:avLst/>
          </a:prstGeom>
          <a:solidFill>
            <a:schemeClr val="accent5">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Not everyone with a disability wishes to discuss it or its limitations. Wait until you know an individual before asking personal questions.</a:t>
            </a:r>
          </a:p>
        </p:txBody>
      </p:sp>
      <p:sp>
        <p:nvSpPr>
          <p:cNvPr id="10" name="Rectangle 9"/>
          <p:cNvSpPr/>
          <p:nvPr/>
        </p:nvSpPr>
        <p:spPr>
          <a:xfrm>
            <a:off x="6896768" y="0"/>
            <a:ext cx="5295232" cy="40011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pic>
        <p:nvPicPr>
          <p:cNvPr id="1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3418"/>
            <a:ext cx="786355" cy="326283"/>
          </a:xfrm>
          <a:prstGeom prst="rect">
            <a:avLst/>
          </a:prstGeom>
        </p:spPr>
      </p:pic>
    </p:spTree>
    <p:extLst>
      <p:ext uri="{BB962C8B-B14F-4D97-AF65-F5344CB8AC3E}">
        <p14:creationId xmlns:p14="http://schemas.microsoft.com/office/powerpoint/2010/main" val="2773244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barn(inVertical)">
                                      <p:cBhvr>
                                        <p:cTn id="19" dur="500"/>
                                        <p:tgtEl>
                                          <p:spTgt spid="2"/>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barn(inVertical)">
                                      <p:cBhvr>
                                        <p:cTn id="24" dur="500"/>
                                        <p:tgtEl>
                                          <p:spTgt spid="12"/>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barn(inVertical)">
                                      <p:cBhvr>
                                        <p:cTn id="29" dur="500"/>
                                        <p:tgtEl>
                                          <p:spTgt spid="13"/>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ppt_x"/>
                                          </p:val>
                                        </p:tav>
                                        <p:tav tm="100000">
                                          <p:val>
                                            <p:strVal val="#ppt_x"/>
                                          </p:val>
                                        </p:tav>
                                      </p:tavLst>
                                    </p:anim>
                                    <p:anim calcmode="lin" valueType="num">
                                      <p:cBhvr additive="base">
                                        <p:cTn id="3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2" grpId="0" animBg="1"/>
      <p:bldP spid="12" grpId="0" animBg="1"/>
      <p:bldP spid="13" grpId="0" animBg="1"/>
      <p:bldP spid="1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1209514" y="1579613"/>
            <a:ext cx="3513375" cy="400110"/>
          </a:xfrm>
          <a:prstGeom prst="rect">
            <a:avLst/>
          </a:prstGeom>
          <a:solidFill>
            <a:schemeClr val="accent4"/>
          </a:solidFill>
          <a:ln>
            <a:solidFill>
              <a:srgbClr val="002060"/>
            </a:solidFill>
          </a:ln>
        </p:spPr>
        <p:txBody>
          <a:bodyPr wrap="square">
            <a:spAutoFit/>
          </a:bodyPr>
          <a:lstStyle/>
          <a:p>
            <a:r>
              <a:rPr lang="en-US" sz="2000" b="1" dirty="0">
                <a:latin typeface="Times New Roman" panose="02020603050405020304" pitchFamily="18" charset="0"/>
                <a:cs typeface="Times New Roman" panose="02020603050405020304" pitchFamily="18" charset="0"/>
              </a:rPr>
              <a:t>Deaf and Hard-of-Hearing</a:t>
            </a:r>
          </a:p>
        </p:txBody>
      </p:sp>
      <p:sp>
        <p:nvSpPr>
          <p:cNvPr id="14" name="Rectangle 13"/>
          <p:cNvSpPr/>
          <p:nvPr/>
        </p:nvSpPr>
        <p:spPr>
          <a:xfrm>
            <a:off x="574444" y="2159841"/>
            <a:ext cx="6457949" cy="707886"/>
          </a:xfrm>
          <a:prstGeom prst="rect">
            <a:avLst/>
          </a:prstGeom>
          <a:solidFill>
            <a:schemeClr val="accent2">
              <a:lumMod val="20000"/>
              <a:lumOff val="80000"/>
            </a:schemeClr>
          </a:solidFill>
          <a:ln>
            <a:solidFill>
              <a:schemeClr val="bg1"/>
            </a:solidFill>
          </a:ln>
        </p:spPr>
        <p:txBody>
          <a:bodyPr wrap="square">
            <a:spAutoFit/>
          </a:bodyPr>
          <a:lstStyle/>
          <a:p>
            <a:pPr lvl="0"/>
            <a:r>
              <a:rPr lang="en-US" sz="2000" dirty="0">
                <a:latin typeface="Times New Roman" panose="02020603050405020304" pitchFamily="18" charset="0"/>
                <a:cs typeface="Times New Roman" panose="02020603050405020304" pitchFamily="18" charset="0"/>
              </a:rPr>
              <a:t>Tap someone who is deaf on the shoulder or wave your hand to get his or her attention</a:t>
            </a:r>
            <a:r>
              <a:rPr lang="en-US" sz="2000" dirty="0" smtClean="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p:txBody>
      </p:sp>
      <p:sp>
        <p:nvSpPr>
          <p:cNvPr id="8" name="Rectangle 7"/>
          <p:cNvSpPr/>
          <p:nvPr/>
        </p:nvSpPr>
        <p:spPr>
          <a:xfrm>
            <a:off x="289475" y="904610"/>
            <a:ext cx="3191899"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People with disabilities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9" name="Rectangle 8"/>
          <p:cNvSpPr/>
          <p:nvPr/>
        </p:nvSpPr>
        <p:spPr>
          <a:xfrm>
            <a:off x="574445" y="3047845"/>
            <a:ext cx="6457949" cy="707886"/>
          </a:xfrm>
          <a:prstGeom prst="rect">
            <a:avLst/>
          </a:prstGeom>
          <a:solidFill>
            <a:schemeClr val="accent2">
              <a:lumMod val="20000"/>
              <a:lumOff val="80000"/>
            </a:schemeClr>
          </a:solidFill>
          <a:ln>
            <a:solidFill>
              <a:schemeClr val="bg1"/>
            </a:solidFill>
          </a:ln>
        </p:spPr>
        <p:txBody>
          <a:bodyPr wrap="square">
            <a:spAutoFit/>
          </a:bodyPr>
          <a:lstStyle/>
          <a:p>
            <a:pPr lvl="0"/>
            <a:r>
              <a:rPr lang="en-US" sz="2000" dirty="0">
                <a:latin typeface="Times New Roman" panose="02020603050405020304" pitchFamily="18" charset="0"/>
                <a:cs typeface="Times New Roman" panose="02020603050405020304" pitchFamily="18" charset="0"/>
              </a:rPr>
              <a:t>Write notes if you don’t sign (short sentences; common words).</a:t>
            </a:r>
          </a:p>
        </p:txBody>
      </p:sp>
      <p:sp>
        <p:nvSpPr>
          <p:cNvPr id="12" name="Rectangle 11"/>
          <p:cNvSpPr/>
          <p:nvPr/>
        </p:nvSpPr>
        <p:spPr>
          <a:xfrm>
            <a:off x="1171868" y="3922574"/>
            <a:ext cx="3551021" cy="400110"/>
          </a:xfrm>
          <a:prstGeom prst="rect">
            <a:avLst/>
          </a:prstGeom>
          <a:solidFill>
            <a:schemeClr val="accent4"/>
          </a:solidFill>
          <a:ln>
            <a:solidFill>
              <a:srgbClr val="002060"/>
            </a:solidFill>
          </a:ln>
        </p:spPr>
        <p:txBody>
          <a:bodyPr wrap="square">
            <a:spAutoFit/>
          </a:bodyPr>
          <a:lstStyle/>
          <a:p>
            <a:pPr algn="ctr"/>
            <a:r>
              <a:rPr lang="en-US" sz="2000" b="1" dirty="0">
                <a:latin typeface="Times New Roman" panose="02020603050405020304" pitchFamily="18" charset="0"/>
                <a:cs typeface="Times New Roman" panose="02020603050405020304" pitchFamily="18" charset="0"/>
              </a:rPr>
              <a:t>Wheelchair Users/Mobility</a:t>
            </a:r>
          </a:p>
        </p:txBody>
      </p:sp>
      <p:sp>
        <p:nvSpPr>
          <p:cNvPr id="13" name="Rectangle 12"/>
          <p:cNvSpPr/>
          <p:nvPr/>
        </p:nvSpPr>
        <p:spPr>
          <a:xfrm>
            <a:off x="574445" y="4503128"/>
            <a:ext cx="6457949" cy="1015663"/>
          </a:xfrm>
          <a:prstGeom prst="rect">
            <a:avLst/>
          </a:prstGeom>
          <a:solidFill>
            <a:schemeClr val="accent2">
              <a:lumMod val="20000"/>
              <a:lumOff val="80000"/>
            </a:schemeClr>
          </a:solidFill>
          <a:ln>
            <a:solidFill>
              <a:schemeClr val="bg1"/>
            </a:solidFill>
          </a:ln>
        </p:spPr>
        <p:txBody>
          <a:bodyPr wrap="square">
            <a:spAutoFit/>
          </a:bodyPr>
          <a:lstStyle/>
          <a:p>
            <a:pPr lvl="0"/>
            <a:r>
              <a:rPr lang="en-US" sz="2000" dirty="0">
                <a:latin typeface="Times New Roman" panose="02020603050405020304" pitchFamily="18" charset="0"/>
                <a:cs typeface="Times New Roman" panose="02020603050405020304" pitchFamily="18" charset="0"/>
              </a:rPr>
              <a:t>Position yourself at the same eye level by sitting down if engaged in a long conversation with someone who uses a chair.</a:t>
            </a:r>
          </a:p>
        </p:txBody>
      </p:sp>
      <p:sp>
        <p:nvSpPr>
          <p:cNvPr id="15" name="Rectangle 14"/>
          <p:cNvSpPr/>
          <p:nvPr/>
        </p:nvSpPr>
        <p:spPr>
          <a:xfrm>
            <a:off x="536800" y="5792460"/>
            <a:ext cx="6457949" cy="707886"/>
          </a:xfrm>
          <a:prstGeom prst="rect">
            <a:avLst/>
          </a:prstGeom>
          <a:solidFill>
            <a:schemeClr val="accent2">
              <a:lumMod val="20000"/>
              <a:lumOff val="80000"/>
            </a:schemeClr>
          </a:solidFill>
          <a:ln>
            <a:solidFill>
              <a:schemeClr val="bg1"/>
            </a:solidFill>
          </a:ln>
        </p:spPr>
        <p:txBody>
          <a:bodyPr wrap="square">
            <a:spAutoFit/>
          </a:bodyPr>
          <a:lstStyle/>
          <a:p>
            <a:pPr lvl="0"/>
            <a:r>
              <a:rPr lang="en-US" sz="2000" dirty="0">
                <a:latin typeface="Times New Roman" panose="02020603050405020304" pitchFamily="18" charset="0"/>
                <a:cs typeface="Times New Roman" panose="02020603050405020304" pitchFamily="18" charset="0"/>
              </a:rPr>
              <a:t>Treat the chair as part of the user’s personal space; do not touch or lean on the chair.</a:t>
            </a:r>
          </a:p>
        </p:txBody>
      </p:sp>
      <p:sp>
        <p:nvSpPr>
          <p:cNvPr id="16" name="Rectangle 15"/>
          <p:cNvSpPr/>
          <p:nvPr/>
        </p:nvSpPr>
        <p:spPr>
          <a:xfrm>
            <a:off x="6896768" y="0"/>
            <a:ext cx="5295232" cy="40011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pic>
        <p:nvPicPr>
          <p:cNvPr id="1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3418"/>
            <a:ext cx="786355" cy="326283"/>
          </a:xfrm>
          <a:prstGeom prst="rect">
            <a:avLst/>
          </a:prstGeom>
        </p:spPr>
      </p:pic>
    </p:spTree>
    <p:extLst>
      <p:ext uri="{BB962C8B-B14F-4D97-AF65-F5344CB8AC3E}">
        <p14:creationId xmlns:p14="http://schemas.microsoft.com/office/powerpoint/2010/main" val="10481190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barn(inVertical)">
                                      <p:cBhvr>
                                        <p:cTn id="19" dur="500"/>
                                        <p:tgtEl>
                                          <p:spTgt spid="14"/>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arn(inVertical)">
                                      <p:cBhvr>
                                        <p:cTn id="24" dur="500"/>
                                        <p:tgtEl>
                                          <p:spTgt spid="9"/>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500" fill="hold"/>
                                        <p:tgtEl>
                                          <p:spTgt spid="12"/>
                                        </p:tgtEl>
                                        <p:attrNameLst>
                                          <p:attrName>ppt_x</p:attrName>
                                        </p:attrNameLst>
                                      </p:cBhvr>
                                      <p:tavLst>
                                        <p:tav tm="0">
                                          <p:val>
                                            <p:strVal val="#ppt_x"/>
                                          </p:val>
                                        </p:tav>
                                        <p:tav tm="100000">
                                          <p:val>
                                            <p:strVal val="#ppt_x"/>
                                          </p:val>
                                        </p:tav>
                                      </p:tavLst>
                                    </p:anim>
                                    <p:anim calcmode="lin" valueType="num">
                                      <p:cBhvr additive="base">
                                        <p:cTn id="3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barn(inVertical)">
                                      <p:cBhvr>
                                        <p:cTn id="35" dur="500"/>
                                        <p:tgtEl>
                                          <p:spTgt spid="13"/>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Vertical)">
                                      <p:cBhvr>
                                        <p:cTn id="40" dur="500"/>
                                        <p:tgtEl>
                                          <p:spTgt spid="15"/>
                                        </p:tgtEl>
                                      </p:cBhvr>
                                    </p:animEffect>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500" fill="hold"/>
                                        <p:tgtEl>
                                          <p:spTgt spid="16"/>
                                        </p:tgtEl>
                                        <p:attrNameLst>
                                          <p:attrName>ppt_x</p:attrName>
                                        </p:attrNameLst>
                                      </p:cBhvr>
                                      <p:tavLst>
                                        <p:tav tm="0">
                                          <p:val>
                                            <p:strVal val="#ppt_x"/>
                                          </p:val>
                                        </p:tav>
                                        <p:tav tm="100000">
                                          <p:val>
                                            <p:strVal val="#ppt_x"/>
                                          </p:val>
                                        </p:tav>
                                      </p:tavLst>
                                    </p:anim>
                                    <p:anim calcmode="lin" valueType="num">
                                      <p:cBhvr additive="base">
                                        <p:cTn id="4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4" grpId="0" animBg="1"/>
      <p:bldP spid="8" grpId="0" animBg="1"/>
      <p:bldP spid="9" grpId="0" animBg="1"/>
      <p:bldP spid="12" grpId="0" animBg="1"/>
      <p:bldP spid="13" grpId="0" animBg="1"/>
      <p:bldP spid="15" grpId="0" animBg="1"/>
      <p:bldP spid="1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1209514" y="1579613"/>
            <a:ext cx="3513375" cy="400110"/>
          </a:xfrm>
          <a:prstGeom prst="rect">
            <a:avLst/>
          </a:prstGeom>
          <a:solidFill>
            <a:schemeClr val="accent4"/>
          </a:solidFill>
          <a:ln>
            <a:solidFill>
              <a:srgbClr val="002060"/>
            </a:solidFill>
          </a:ln>
        </p:spPr>
        <p:txBody>
          <a:bodyPr wrap="square">
            <a:spAutoFit/>
          </a:bodyPr>
          <a:lstStyle/>
          <a:p>
            <a:r>
              <a:rPr lang="en-US" sz="2000" b="1" dirty="0">
                <a:latin typeface="Times New Roman" panose="02020603050405020304" pitchFamily="18" charset="0"/>
                <a:cs typeface="Times New Roman" panose="02020603050405020304" pitchFamily="18" charset="0"/>
              </a:rPr>
              <a:t>Speech &amp; Language</a:t>
            </a:r>
          </a:p>
        </p:txBody>
      </p:sp>
      <p:sp>
        <p:nvSpPr>
          <p:cNvPr id="14" name="Rectangle 13"/>
          <p:cNvSpPr/>
          <p:nvPr/>
        </p:nvSpPr>
        <p:spPr>
          <a:xfrm>
            <a:off x="574444" y="2159841"/>
            <a:ext cx="6457949" cy="707886"/>
          </a:xfrm>
          <a:prstGeom prst="rect">
            <a:avLst/>
          </a:prstGeom>
          <a:solidFill>
            <a:schemeClr val="accent2">
              <a:lumMod val="20000"/>
              <a:lumOff val="80000"/>
            </a:schemeClr>
          </a:solidFill>
          <a:ln>
            <a:solidFill>
              <a:schemeClr val="bg1"/>
            </a:solidFill>
          </a:ln>
        </p:spPr>
        <p:txBody>
          <a:bodyPr wrap="square">
            <a:spAutoFit/>
          </a:bodyPr>
          <a:lstStyle/>
          <a:p>
            <a:pPr lvl="0"/>
            <a:r>
              <a:rPr lang="en-US" sz="2000" dirty="0">
                <a:latin typeface="Times New Roman" panose="02020603050405020304" pitchFamily="18" charset="0"/>
                <a:cs typeface="Times New Roman" panose="02020603050405020304" pitchFamily="18" charset="0"/>
              </a:rPr>
              <a:t>Allow time for the person to speak, as they may need more time to respond to you.</a:t>
            </a:r>
          </a:p>
        </p:txBody>
      </p:sp>
      <p:sp>
        <p:nvSpPr>
          <p:cNvPr id="8" name="Rectangle 7"/>
          <p:cNvSpPr/>
          <p:nvPr/>
        </p:nvSpPr>
        <p:spPr>
          <a:xfrm>
            <a:off x="289475" y="904610"/>
            <a:ext cx="3191899"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People with disabilities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9" name="Rectangle 8"/>
          <p:cNvSpPr/>
          <p:nvPr/>
        </p:nvSpPr>
        <p:spPr>
          <a:xfrm>
            <a:off x="574445" y="3047845"/>
            <a:ext cx="6457949" cy="707886"/>
          </a:xfrm>
          <a:prstGeom prst="rect">
            <a:avLst/>
          </a:prstGeom>
          <a:solidFill>
            <a:schemeClr val="accent2">
              <a:lumMod val="20000"/>
              <a:lumOff val="80000"/>
            </a:schemeClr>
          </a:solidFill>
          <a:ln>
            <a:solidFill>
              <a:schemeClr val="bg1"/>
            </a:solidFill>
          </a:ln>
        </p:spPr>
        <p:txBody>
          <a:bodyPr wrap="square">
            <a:spAutoFit/>
          </a:bodyPr>
          <a:lstStyle/>
          <a:p>
            <a:pPr lvl="0"/>
            <a:r>
              <a:rPr lang="en-US" sz="2000" dirty="0">
                <a:latin typeface="Times New Roman" panose="02020603050405020304" pitchFamily="18" charset="0"/>
                <a:cs typeface="Times New Roman" panose="02020603050405020304" pitchFamily="18" charset="0"/>
              </a:rPr>
              <a:t>Avoid the urge to interrupt or complete a sentence for the person.</a:t>
            </a:r>
          </a:p>
        </p:txBody>
      </p:sp>
      <p:sp>
        <p:nvSpPr>
          <p:cNvPr id="12" name="Rectangle 11"/>
          <p:cNvSpPr/>
          <p:nvPr/>
        </p:nvSpPr>
        <p:spPr>
          <a:xfrm>
            <a:off x="1171868" y="3922574"/>
            <a:ext cx="3551021" cy="400110"/>
          </a:xfrm>
          <a:prstGeom prst="rect">
            <a:avLst/>
          </a:prstGeom>
          <a:solidFill>
            <a:schemeClr val="accent4"/>
          </a:solidFill>
          <a:ln>
            <a:solidFill>
              <a:srgbClr val="002060"/>
            </a:solidFill>
          </a:ln>
        </p:spPr>
        <p:txBody>
          <a:bodyPr wrap="square">
            <a:spAutoFit/>
          </a:bodyPr>
          <a:lstStyle/>
          <a:p>
            <a:r>
              <a:rPr lang="en-US" sz="2000" b="1" dirty="0">
                <a:latin typeface="Times New Roman" panose="02020603050405020304" pitchFamily="18" charset="0"/>
                <a:cs typeface="Times New Roman" panose="02020603050405020304" pitchFamily="18" charset="0"/>
              </a:rPr>
              <a:t> Learning Disability/ADHD</a:t>
            </a:r>
          </a:p>
        </p:txBody>
      </p:sp>
      <p:sp>
        <p:nvSpPr>
          <p:cNvPr id="13" name="Rectangle 12"/>
          <p:cNvSpPr/>
          <p:nvPr/>
        </p:nvSpPr>
        <p:spPr>
          <a:xfrm>
            <a:off x="574445" y="4503128"/>
            <a:ext cx="6457949" cy="707886"/>
          </a:xfrm>
          <a:prstGeom prst="rect">
            <a:avLst/>
          </a:prstGeom>
          <a:solidFill>
            <a:schemeClr val="accent2">
              <a:lumMod val="20000"/>
              <a:lumOff val="80000"/>
            </a:schemeClr>
          </a:solidFill>
          <a:ln>
            <a:solidFill>
              <a:schemeClr val="bg1"/>
            </a:solidFill>
          </a:ln>
        </p:spPr>
        <p:txBody>
          <a:bodyPr wrap="square">
            <a:spAutoFit/>
          </a:bodyPr>
          <a:lstStyle/>
          <a:p>
            <a:pPr lvl="0"/>
            <a:r>
              <a:rPr lang="en-US" sz="2000" dirty="0">
                <a:latin typeface="Times New Roman" panose="02020603050405020304" pitchFamily="18" charset="0"/>
                <a:cs typeface="Times New Roman" panose="02020603050405020304" pitchFamily="18" charset="0"/>
              </a:rPr>
              <a:t>Realize that this is rarely visible evidence of learning </a:t>
            </a:r>
            <a:r>
              <a:rPr lang="en-US" sz="2000" dirty="0" smtClean="0">
                <a:latin typeface="Times New Roman" panose="02020603050405020304" pitchFamily="18" charset="0"/>
                <a:cs typeface="Times New Roman" panose="02020603050405020304" pitchFamily="18" charset="0"/>
              </a:rPr>
              <a:t>disabilities</a:t>
            </a:r>
            <a:r>
              <a:rPr lang="en-US" sz="2000" dirty="0">
                <a:latin typeface="Times New Roman" panose="02020603050405020304" pitchFamily="18" charset="0"/>
                <a:cs typeface="Times New Roman" panose="02020603050405020304" pitchFamily="18" charset="0"/>
              </a:rPr>
              <a:t>.</a:t>
            </a:r>
          </a:p>
        </p:txBody>
      </p:sp>
      <p:sp>
        <p:nvSpPr>
          <p:cNvPr id="15" name="Rectangle 14"/>
          <p:cNvSpPr/>
          <p:nvPr/>
        </p:nvSpPr>
        <p:spPr>
          <a:xfrm>
            <a:off x="574443" y="5269242"/>
            <a:ext cx="6457949" cy="400110"/>
          </a:xfrm>
          <a:prstGeom prst="rect">
            <a:avLst/>
          </a:prstGeom>
          <a:solidFill>
            <a:schemeClr val="accent2">
              <a:lumMod val="20000"/>
              <a:lumOff val="80000"/>
            </a:schemeClr>
          </a:solidFill>
          <a:ln>
            <a:solidFill>
              <a:schemeClr val="bg1"/>
            </a:solidFill>
          </a:ln>
        </p:spPr>
        <p:txBody>
          <a:bodyPr wrap="square">
            <a:spAutoFit/>
          </a:bodyPr>
          <a:lstStyle/>
          <a:p>
            <a:pPr lvl="0"/>
            <a:r>
              <a:rPr lang="en-US" sz="2000" dirty="0">
                <a:latin typeface="Times New Roman" panose="02020603050405020304" pitchFamily="18" charset="0"/>
                <a:cs typeface="Times New Roman" panose="02020603050405020304" pitchFamily="18" charset="0"/>
              </a:rPr>
              <a:t>Use multiple methods to deliver information.</a:t>
            </a:r>
          </a:p>
        </p:txBody>
      </p:sp>
      <p:sp>
        <p:nvSpPr>
          <p:cNvPr id="16" name="Rectangle 15"/>
          <p:cNvSpPr/>
          <p:nvPr/>
        </p:nvSpPr>
        <p:spPr>
          <a:xfrm>
            <a:off x="6896768" y="0"/>
            <a:ext cx="5295232" cy="40011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pic>
        <p:nvPicPr>
          <p:cNvPr id="1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3418"/>
            <a:ext cx="786355" cy="326283"/>
          </a:xfrm>
          <a:prstGeom prst="rect">
            <a:avLst/>
          </a:prstGeom>
        </p:spPr>
      </p:pic>
    </p:spTree>
    <p:extLst>
      <p:ext uri="{BB962C8B-B14F-4D97-AF65-F5344CB8AC3E}">
        <p14:creationId xmlns:p14="http://schemas.microsoft.com/office/powerpoint/2010/main" val="2570411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barn(inVertical)">
                                      <p:cBhvr>
                                        <p:cTn id="19" dur="500"/>
                                        <p:tgtEl>
                                          <p:spTgt spid="14"/>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arn(inVertical)">
                                      <p:cBhvr>
                                        <p:cTn id="24" dur="500"/>
                                        <p:tgtEl>
                                          <p:spTgt spid="9"/>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500" fill="hold"/>
                                        <p:tgtEl>
                                          <p:spTgt spid="12"/>
                                        </p:tgtEl>
                                        <p:attrNameLst>
                                          <p:attrName>ppt_x</p:attrName>
                                        </p:attrNameLst>
                                      </p:cBhvr>
                                      <p:tavLst>
                                        <p:tav tm="0">
                                          <p:val>
                                            <p:strVal val="#ppt_x"/>
                                          </p:val>
                                        </p:tav>
                                        <p:tav tm="100000">
                                          <p:val>
                                            <p:strVal val="#ppt_x"/>
                                          </p:val>
                                        </p:tav>
                                      </p:tavLst>
                                    </p:anim>
                                    <p:anim calcmode="lin" valueType="num">
                                      <p:cBhvr additive="base">
                                        <p:cTn id="3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barn(inVertical)">
                                      <p:cBhvr>
                                        <p:cTn id="35" dur="500"/>
                                        <p:tgtEl>
                                          <p:spTgt spid="13"/>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Vertical)">
                                      <p:cBhvr>
                                        <p:cTn id="40" dur="500"/>
                                        <p:tgtEl>
                                          <p:spTgt spid="15"/>
                                        </p:tgtEl>
                                      </p:cBhvr>
                                    </p:animEffect>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500" fill="hold"/>
                                        <p:tgtEl>
                                          <p:spTgt spid="16"/>
                                        </p:tgtEl>
                                        <p:attrNameLst>
                                          <p:attrName>ppt_x</p:attrName>
                                        </p:attrNameLst>
                                      </p:cBhvr>
                                      <p:tavLst>
                                        <p:tav tm="0">
                                          <p:val>
                                            <p:strVal val="#ppt_x"/>
                                          </p:val>
                                        </p:tav>
                                        <p:tav tm="100000">
                                          <p:val>
                                            <p:strVal val="#ppt_x"/>
                                          </p:val>
                                        </p:tav>
                                      </p:tavLst>
                                    </p:anim>
                                    <p:anim calcmode="lin" valueType="num">
                                      <p:cBhvr additive="base">
                                        <p:cTn id="4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4" grpId="0" animBg="1"/>
      <p:bldP spid="8" grpId="0" animBg="1"/>
      <p:bldP spid="9" grpId="0" animBg="1"/>
      <p:bldP spid="12" grpId="0" animBg="1"/>
      <p:bldP spid="13" grpId="0" animBg="1"/>
      <p:bldP spid="15" grpId="0" animBg="1"/>
      <p:bldP spid="1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1209514" y="1579613"/>
            <a:ext cx="3513375" cy="369332"/>
          </a:xfrm>
          <a:prstGeom prst="rect">
            <a:avLst/>
          </a:prstGeom>
          <a:solidFill>
            <a:schemeClr val="accent4"/>
          </a:solidFill>
          <a:ln>
            <a:solidFill>
              <a:srgbClr val="002060"/>
            </a:solidFill>
          </a:ln>
        </p:spPr>
        <p:txBody>
          <a:bodyPr wrap="square">
            <a:spAutoFit/>
          </a:bodyPr>
          <a:lstStyle/>
          <a:p>
            <a:r>
              <a:rPr lang="en-US" b="1" dirty="0">
                <a:latin typeface="Times New Roman" panose="02020603050405020304" pitchFamily="18" charset="0"/>
                <a:cs typeface="Times New Roman" panose="02020603050405020304" pitchFamily="18" charset="0"/>
              </a:rPr>
              <a:t>Chronic or Acute Health</a:t>
            </a:r>
          </a:p>
        </p:txBody>
      </p:sp>
      <p:sp>
        <p:nvSpPr>
          <p:cNvPr id="14" name="Rectangle 13"/>
          <p:cNvSpPr/>
          <p:nvPr/>
        </p:nvSpPr>
        <p:spPr>
          <a:xfrm>
            <a:off x="574440" y="2971143"/>
            <a:ext cx="6457949" cy="646331"/>
          </a:xfrm>
          <a:prstGeom prst="rect">
            <a:avLst/>
          </a:prstGeom>
          <a:solidFill>
            <a:schemeClr val="accent2">
              <a:lumMod val="20000"/>
              <a:lumOff val="80000"/>
            </a:schemeClr>
          </a:solidFill>
          <a:ln>
            <a:solidFill>
              <a:schemeClr val="bg1"/>
            </a:solidFill>
          </a:ln>
        </p:spPr>
        <p:txBody>
          <a:bodyPr wrap="square">
            <a:spAutoFit/>
          </a:bodyPr>
          <a:lstStyle/>
          <a:p>
            <a:pPr lvl="0"/>
            <a:r>
              <a:rPr lang="en-US" dirty="0">
                <a:latin typeface="Times New Roman" panose="02020603050405020304" pitchFamily="18" charset="0"/>
                <a:cs typeface="Times New Roman" panose="02020603050405020304" pitchFamily="18" charset="0"/>
              </a:rPr>
              <a:t>Understand that each person has unique set of symptoms and treatments.</a:t>
            </a:r>
          </a:p>
        </p:txBody>
      </p:sp>
      <p:sp>
        <p:nvSpPr>
          <p:cNvPr id="8" name="Rectangle 7"/>
          <p:cNvSpPr/>
          <p:nvPr/>
        </p:nvSpPr>
        <p:spPr>
          <a:xfrm>
            <a:off x="289475" y="904610"/>
            <a:ext cx="3191899"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People with disabilities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9" name="Rectangle 8"/>
          <p:cNvSpPr/>
          <p:nvPr/>
        </p:nvSpPr>
        <p:spPr>
          <a:xfrm>
            <a:off x="574440" y="3801564"/>
            <a:ext cx="6457949" cy="369332"/>
          </a:xfrm>
          <a:prstGeom prst="rect">
            <a:avLst/>
          </a:prstGeom>
          <a:solidFill>
            <a:schemeClr val="accent2">
              <a:lumMod val="20000"/>
              <a:lumOff val="80000"/>
            </a:schemeClr>
          </a:solidFill>
          <a:ln>
            <a:solidFill>
              <a:schemeClr val="bg1"/>
            </a:solidFill>
          </a:ln>
        </p:spPr>
        <p:txBody>
          <a:bodyPr wrap="square">
            <a:spAutoFit/>
          </a:bodyPr>
          <a:lstStyle/>
          <a:p>
            <a:pPr lvl="0"/>
            <a:r>
              <a:rPr lang="en-US" dirty="0">
                <a:latin typeface="Times New Roman" panose="02020603050405020304" pitchFamily="18" charset="0"/>
                <a:cs typeface="Times New Roman" panose="02020603050405020304" pitchFamily="18" charset="0"/>
              </a:rPr>
              <a:t>Do not treat the person as if they are contagious.</a:t>
            </a:r>
          </a:p>
        </p:txBody>
      </p:sp>
      <p:sp>
        <p:nvSpPr>
          <p:cNvPr id="12" name="Rectangle 11"/>
          <p:cNvSpPr/>
          <p:nvPr/>
        </p:nvSpPr>
        <p:spPr>
          <a:xfrm>
            <a:off x="992759" y="4529659"/>
            <a:ext cx="3551021" cy="400110"/>
          </a:xfrm>
          <a:prstGeom prst="rect">
            <a:avLst/>
          </a:prstGeom>
          <a:solidFill>
            <a:schemeClr val="accent4"/>
          </a:solidFill>
          <a:ln>
            <a:solidFill>
              <a:srgbClr val="002060"/>
            </a:solidFill>
          </a:ln>
        </p:spPr>
        <p:txBody>
          <a:bodyPr wrap="square">
            <a:spAutoFit/>
          </a:bodyPr>
          <a:lstStyle/>
          <a:p>
            <a:r>
              <a:rPr lang="en-US" sz="2000" b="1" dirty="0">
                <a:latin typeface="Times New Roman" panose="02020603050405020304" pitchFamily="18" charset="0"/>
                <a:cs typeface="Times New Roman" panose="02020603050405020304" pitchFamily="18" charset="0"/>
              </a:rPr>
              <a:t> Learning Disability/ADHD</a:t>
            </a:r>
          </a:p>
        </p:txBody>
      </p:sp>
      <p:sp>
        <p:nvSpPr>
          <p:cNvPr id="13" name="Rectangle 12"/>
          <p:cNvSpPr/>
          <p:nvPr/>
        </p:nvSpPr>
        <p:spPr>
          <a:xfrm>
            <a:off x="574442" y="5228992"/>
            <a:ext cx="6457949" cy="369332"/>
          </a:xfrm>
          <a:prstGeom prst="rect">
            <a:avLst/>
          </a:prstGeom>
          <a:solidFill>
            <a:schemeClr val="accent2">
              <a:lumMod val="20000"/>
              <a:lumOff val="80000"/>
            </a:schemeClr>
          </a:solidFill>
          <a:ln>
            <a:solidFill>
              <a:schemeClr val="bg1"/>
            </a:solidFill>
          </a:ln>
        </p:spPr>
        <p:txBody>
          <a:bodyPr wrap="square">
            <a:spAutoFit/>
          </a:bodyPr>
          <a:lstStyle/>
          <a:p>
            <a:pPr lvl="0"/>
            <a:r>
              <a:rPr lang="en-US" dirty="0">
                <a:latin typeface="Times New Roman" panose="02020603050405020304" pitchFamily="18" charset="0"/>
                <a:cs typeface="Times New Roman" panose="02020603050405020304" pitchFamily="18" charset="0"/>
              </a:rPr>
              <a:t>Understand that social skills may be impaired.</a:t>
            </a:r>
          </a:p>
        </p:txBody>
      </p:sp>
      <p:sp>
        <p:nvSpPr>
          <p:cNvPr id="15" name="Rectangle 14"/>
          <p:cNvSpPr/>
          <p:nvPr/>
        </p:nvSpPr>
        <p:spPr>
          <a:xfrm>
            <a:off x="574440" y="5803199"/>
            <a:ext cx="6457949" cy="369332"/>
          </a:xfrm>
          <a:prstGeom prst="rect">
            <a:avLst/>
          </a:prstGeom>
          <a:solidFill>
            <a:schemeClr val="accent2">
              <a:lumMod val="20000"/>
              <a:lumOff val="80000"/>
            </a:schemeClr>
          </a:solidFill>
          <a:ln>
            <a:solidFill>
              <a:schemeClr val="bg1"/>
            </a:solidFill>
          </a:ln>
        </p:spPr>
        <p:txBody>
          <a:bodyPr wrap="square">
            <a:spAutoFit/>
          </a:bodyPr>
          <a:lstStyle/>
          <a:p>
            <a:pPr lvl="0"/>
            <a:r>
              <a:rPr lang="en-US" dirty="0">
                <a:latin typeface="Times New Roman" panose="02020603050405020304" pitchFamily="18" charset="0"/>
                <a:cs typeface="Times New Roman" panose="02020603050405020304" pitchFamily="18" charset="0"/>
              </a:rPr>
              <a:t>Be sensitive to emotional stress or triggers.</a:t>
            </a:r>
          </a:p>
        </p:txBody>
      </p:sp>
      <p:sp>
        <p:nvSpPr>
          <p:cNvPr id="2" name="Rectangle 1"/>
          <p:cNvSpPr/>
          <p:nvPr/>
        </p:nvSpPr>
        <p:spPr>
          <a:xfrm>
            <a:off x="1580621" y="2011813"/>
            <a:ext cx="6096000" cy="646331"/>
          </a:xfrm>
          <a:prstGeom prst="rect">
            <a:avLst/>
          </a:prstGeom>
          <a:solidFill>
            <a:srgbClr val="E3D9F5"/>
          </a:solidFill>
        </p:spPr>
        <p:txBody>
          <a:bodyPr>
            <a:spAutoFit/>
          </a:bodyPr>
          <a:lstStyle/>
          <a:p>
            <a:pPr algn="ctr">
              <a:spcAft>
                <a:spcPts val="1090"/>
              </a:spcAft>
            </a:pPr>
            <a:r>
              <a:rPr lang="en-US" i="1" dirty="0">
                <a:solidFill>
                  <a:srgbClr val="3D3D3D"/>
                </a:solidFill>
                <a:latin typeface="Times New Roman" panose="02020603050405020304" pitchFamily="18" charset="0"/>
                <a:ea typeface="Times New Roman" panose="02020603050405020304" pitchFamily="18" charset="0"/>
                <a:cs typeface="Times New Roman" panose="02020603050405020304" pitchFamily="18" charset="0"/>
              </a:rPr>
              <a:t>Examples: Cancer, Asthma, Emphysema, Diabetes, HIV/AIDS, Sickle Cell</a:t>
            </a:r>
            <a:endParaRPr lang="en-US" sz="16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6" name="Rectangle 15"/>
          <p:cNvSpPr/>
          <p:nvPr/>
        </p:nvSpPr>
        <p:spPr>
          <a:xfrm>
            <a:off x="574440" y="6377406"/>
            <a:ext cx="6457949" cy="369332"/>
          </a:xfrm>
          <a:prstGeom prst="rect">
            <a:avLst/>
          </a:prstGeom>
          <a:solidFill>
            <a:schemeClr val="accent2">
              <a:lumMod val="20000"/>
              <a:lumOff val="80000"/>
            </a:schemeClr>
          </a:solidFill>
          <a:ln>
            <a:solidFill>
              <a:schemeClr val="bg1"/>
            </a:solidFill>
          </a:ln>
        </p:spPr>
        <p:txBody>
          <a:bodyPr wrap="square">
            <a:spAutoFit/>
          </a:bodyPr>
          <a:lstStyle/>
          <a:p>
            <a:pPr lvl="0"/>
            <a:r>
              <a:rPr lang="en-US" dirty="0">
                <a:latin typeface="Times New Roman" panose="02020603050405020304" pitchFamily="18" charset="0"/>
                <a:cs typeface="Times New Roman" panose="02020603050405020304" pitchFamily="18" charset="0"/>
              </a:rPr>
              <a:t>Be patient.</a:t>
            </a:r>
          </a:p>
        </p:txBody>
      </p:sp>
      <p:sp>
        <p:nvSpPr>
          <p:cNvPr id="17" name="Rectangle 16"/>
          <p:cNvSpPr/>
          <p:nvPr/>
        </p:nvSpPr>
        <p:spPr>
          <a:xfrm>
            <a:off x="6896768" y="0"/>
            <a:ext cx="5295232" cy="40011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pic>
        <p:nvPicPr>
          <p:cNvPr id="1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3418"/>
            <a:ext cx="786355" cy="326283"/>
          </a:xfrm>
          <a:prstGeom prst="rect">
            <a:avLst/>
          </a:prstGeom>
        </p:spPr>
      </p:pic>
    </p:spTree>
    <p:extLst>
      <p:ext uri="{BB962C8B-B14F-4D97-AF65-F5344CB8AC3E}">
        <p14:creationId xmlns:p14="http://schemas.microsoft.com/office/powerpoint/2010/main" val="888434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500"/>
                                        <p:tgtEl>
                                          <p:spTgt spid="2"/>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barn(inVertical)">
                                      <p:cBhvr>
                                        <p:cTn id="24" dur="500"/>
                                        <p:tgtEl>
                                          <p:spTgt spid="14"/>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barn(inVertical)">
                                      <p:cBhvr>
                                        <p:cTn id="29" dur="500"/>
                                        <p:tgtEl>
                                          <p:spTgt spid="9"/>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500" fill="hold"/>
                                        <p:tgtEl>
                                          <p:spTgt spid="12"/>
                                        </p:tgtEl>
                                        <p:attrNameLst>
                                          <p:attrName>ppt_x</p:attrName>
                                        </p:attrNameLst>
                                      </p:cBhvr>
                                      <p:tavLst>
                                        <p:tav tm="0">
                                          <p:val>
                                            <p:strVal val="#ppt_x"/>
                                          </p:val>
                                        </p:tav>
                                        <p:tav tm="100000">
                                          <p:val>
                                            <p:strVal val="#ppt_x"/>
                                          </p:val>
                                        </p:tav>
                                      </p:tavLst>
                                    </p:anim>
                                    <p:anim calcmode="lin" valueType="num">
                                      <p:cBhvr additive="base">
                                        <p:cTn id="35"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barn(inVertical)">
                                      <p:cBhvr>
                                        <p:cTn id="40" dur="500"/>
                                        <p:tgtEl>
                                          <p:spTgt spid="13"/>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barn(inVertical)">
                                      <p:cBhvr>
                                        <p:cTn id="45" dur="500"/>
                                        <p:tgtEl>
                                          <p:spTgt spid="15"/>
                                        </p:tgtEl>
                                      </p:cBhvr>
                                    </p:animEffect>
                                  </p:childTnLst>
                                </p:cTn>
                              </p:par>
                            </p:childTnLst>
                          </p:cTn>
                        </p:par>
                      </p:childTnLst>
                    </p:cTn>
                  </p:par>
                  <p:par>
                    <p:cTn id="46" fill="hold">
                      <p:stCondLst>
                        <p:cond delay="indefinite"/>
                      </p:stCondLst>
                      <p:childTnLst>
                        <p:par>
                          <p:cTn id="47" fill="hold">
                            <p:stCondLst>
                              <p:cond delay="0"/>
                            </p:stCondLst>
                            <p:childTnLst>
                              <p:par>
                                <p:cTn id="48" presetID="16" presetClass="entr" presetSubtype="21" fill="hold" grpId="0"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barn(inVertical)">
                                      <p:cBhvr>
                                        <p:cTn id="50" dur="500"/>
                                        <p:tgtEl>
                                          <p:spTgt spid="16"/>
                                        </p:tgtEl>
                                      </p:cBhvr>
                                    </p:animEffect>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500" fill="hold"/>
                                        <p:tgtEl>
                                          <p:spTgt spid="17"/>
                                        </p:tgtEl>
                                        <p:attrNameLst>
                                          <p:attrName>ppt_x</p:attrName>
                                        </p:attrNameLst>
                                      </p:cBhvr>
                                      <p:tavLst>
                                        <p:tav tm="0">
                                          <p:val>
                                            <p:strVal val="#ppt_x"/>
                                          </p:val>
                                        </p:tav>
                                        <p:tav tm="100000">
                                          <p:val>
                                            <p:strVal val="#ppt_x"/>
                                          </p:val>
                                        </p:tav>
                                      </p:tavLst>
                                    </p:anim>
                                    <p:anim calcmode="lin" valueType="num">
                                      <p:cBhvr additive="base">
                                        <p:cTn id="5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4" grpId="0" animBg="1"/>
      <p:bldP spid="8" grpId="0" animBg="1"/>
      <p:bldP spid="9" grpId="0" animBg="1"/>
      <p:bldP spid="12" grpId="0" animBg="1"/>
      <p:bldP spid="13" grpId="0" animBg="1"/>
      <p:bldP spid="15" grpId="0" animBg="1"/>
      <p:bldP spid="2" grpId="0" animBg="1"/>
      <p:bldP spid="16" grpId="0" animBg="1"/>
      <p:bldP spid="1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210272" y="2200208"/>
            <a:ext cx="6209381" cy="400110"/>
          </a:xfrm>
          <a:prstGeom prst="rect">
            <a:avLst/>
          </a:prstGeom>
          <a:solidFill>
            <a:schemeClr val="accent4"/>
          </a:solidFill>
          <a:ln>
            <a:solidFill>
              <a:srgbClr val="002060"/>
            </a:solidFill>
          </a:ln>
        </p:spPr>
        <p:txBody>
          <a:bodyPr wrap="square">
            <a:spAutoFit/>
          </a:bodyPr>
          <a:lstStyle/>
          <a:p>
            <a:pPr algn="ctr"/>
            <a:r>
              <a:rPr lang="en-US" sz="2000" b="1" i="1" dirty="0">
                <a:latin typeface="Times New Roman" panose="02020603050405020304" pitchFamily="18" charset="0"/>
                <a:cs typeface="Times New Roman" panose="02020603050405020304" pitchFamily="18" charset="0"/>
              </a:rPr>
              <a:t>Communicating to a Traditionalist </a:t>
            </a:r>
            <a:r>
              <a:rPr lang="en-US" sz="2000" b="1" dirty="0">
                <a:latin typeface="Times New Roman" panose="02020603050405020304" pitchFamily="18" charset="0"/>
                <a:cs typeface="Times New Roman" panose="02020603050405020304" pitchFamily="18" charset="0"/>
              </a:rPr>
              <a:t>(born 1922-1945)</a:t>
            </a:r>
            <a:endParaRPr lang="en-US" sz="2000" b="1" i="1" dirty="0">
              <a:latin typeface="Times New Roman" panose="02020603050405020304" pitchFamily="18" charset="0"/>
              <a:cs typeface="Times New Roman" panose="02020603050405020304" pitchFamily="18" charset="0"/>
            </a:endParaRPr>
          </a:p>
        </p:txBody>
      </p:sp>
      <p:sp>
        <p:nvSpPr>
          <p:cNvPr id="14" name="Rectangle 13"/>
          <p:cNvSpPr/>
          <p:nvPr/>
        </p:nvSpPr>
        <p:spPr>
          <a:xfrm>
            <a:off x="210272" y="2858828"/>
            <a:ext cx="6457949" cy="2246769"/>
          </a:xfrm>
          <a:prstGeom prst="rect">
            <a:avLst/>
          </a:prstGeom>
          <a:solidFill>
            <a:schemeClr val="accent2">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They’re very directive and prefer to be communicated to formally and through the written word (think…memos). They take satisfaction in doing a job well, so make sure that you share with them how much you respect their experience. When it comes to providing feedback, no news is good news, so only approach them with something that is paramount to their performance.</a:t>
            </a:r>
          </a:p>
        </p:txBody>
      </p:sp>
      <p:sp>
        <p:nvSpPr>
          <p:cNvPr id="17" name="Rectangle 16"/>
          <p:cNvSpPr/>
          <p:nvPr/>
        </p:nvSpPr>
        <p:spPr>
          <a:xfrm>
            <a:off x="289475" y="904610"/>
            <a:ext cx="3466846"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Generational Differences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2887474" y="1552794"/>
            <a:ext cx="7356501" cy="460895"/>
          </a:xfrm>
          <a:prstGeom prst="rect">
            <a:avLst/>
          </a:prstGeom>
          <a:solidFill>
            <a:srgbClr val="663300"/>
          </a:solidFill>
          <a:ln>
            <a:solidFill>
              <a:schemeClr val="bg1"/>
            </a:solidFill>
          </a:ln>
        </p:spPr>
        <p:txBody>
          <a:bodyPr wrap="none">
            <a:spAutoFit/>
          </a:bodyPr>
          <a:lstStyle/>
          <a:p>
            <a:pPr>
              <a:lnSpc>
                <a:spcPct val="107000"/>
              </a:lnSpc>
              <a:spcAft>
                <a:spcPts val="800"/>
              </a:spcAft>
            </a:pPr>
            <a:r>
              <a:rPr lang="en-US" sz="2400"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How to manage communication with various generations?</a:t>
            </a:r>
            <a:endParaRPr lang="en-US"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Rectangle 7"/>
          <p:cNvSpPr/>
          <p:nvPr/>
        </p:nvSpPr>
        <p:spPr>
          <a:xfrm>
            <a:off x="6896768" y="0"/>
            <a:ext cx="5295232" cy="40011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3418"/>
            <a:ext cx="786355" cy="326283"/>
          </a:xfrm>
          <a:prstGeom prst="rect">
            <a:avLst/>
          </a:prstGeom>
        </p:spPr>
      </p:pic>
    </p:spTree>
    <p:extLst>
      <p:ext uri="{BB962C8B-B14F-4D97-AF65-F5344CB8AC3E}">
        <p14:creationId xmlns:p14="http://schemas.microsoft.com/office/powerpoint/2010/main" val="3826788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barn(inVertical)">
                                      <p:cBhvr>
                                        <p:cTn id="25" dur="500"/>
                                        <p:tgtEl>
                                          <p:spTgt spid="14"/>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4" grpId="0" animBg="1"/>
      <p:bldP spid="17" grpId="0" animBg="1"/>
      <p:bldP spid="3" grpId="0" animBg="1"/>
      <p:bldP spid="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210272" y="2200208"/>
            <a:ext cx="6209381" cy="400110"/>
          </a:xfrm>
          <a:prstGeom prst="rect">
            <a:avLst/>
          </a:prstGeom>
          <a:solidFill>
            <a:schemeClr val="accent4"/>
          </a:solidFill>
          <a:ln>
            <a:solidFill>
              <a:srgbClr val="002060"/>
            </a:solidFill>
          </a:ln>
        </p:spPr>
        <p:txBody>
          <a:bodyPr wrap="square">
            <a:spAutoFit/>
          </a:bodyPr>
          <a:lstStyle/>
          <a:p>
            <a:r>
              <a:rPr lang="en-US" sz="2000" b="1" i="1" dirty="0">
                <a:latin typeface="Times New Roman" panose="02020603050405020304" pitchFamily="18" charset="0"/>
                <a:cs typeface="Times New Roman" panose="02020603050405020304" pitchFamily="18" charset="0"/>
              </a:rPr>
              <a:t>Communicating to a Baby Boomer </a:t>
            </a:r>
            <a:r>
              <a:rPr lang="en-US" sz="2000" b="1" dirty="0">
                <a:latin typeface="Times New Roman" panose="02020603050405020304" pitchFamily="18" charset="0"/>
                <a:cs typeface="Times New Roman" panose="02020603050405020304" pitchFamily="18" charset="0"/>
              </a:rPr>
              <a:t>(1946-1964)</a:t>
            </a:r>
            <a:endParaRPr lang="en-US" sz="2000" b="1" i="1" dirty="0">
              <a:latin typeface="Times New Roman" panose="02020603050405020304" pitchFamily="18" charset="0"/>
              <a:cs typeface="Times New Roman" panose="02020603050405020304" pitchFamily="18" charset="0"/>
            </a:endParaRPr>
          </a:p>
        </p:txBody>
      </p:sp>
      <p:sp>
        <p:nvSpPr>
          <p:cNvPr id="14" name="Rectangle 13"/>
          <p:cNvSpPr/>
          <p:nvPr/>
        </p:nvSpPr>
        <p:spPr>
          <a:xfrm>
            <a:off x="210272" y="2632949"/>
            <a:ext cx="7859072" cy="1631216"/>
          </a:xfrm>
          <a:prstGeom prst="rect">
            <a:avLst/>
          </a:prstGeom>
          <a:solidFill>
            <a:schemeClr val="accent2">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Baby boomers are known to be workaholics, desire high quality in their products and services, and aren’t afraid to question authority. They want to be collegial leaders, so working with them, as a team member is relevant and valuable. Communicate in person, but try to avoid meetings, one-to-one will be the best method</a:t>
            </a:r>
          </a:p>
        </p:txBody>
      </p:sp>
      <p:sp>
        <p:nvSpPr>
          <p:cNvPr id="17" name="Rectangle 16"/>
          <p:cNvSpPr/>
          <p:nvPr/>
        </p:nvSpPr>
        <p:spPr>
          <a:xfrm>
            <a:off x="289475" y="904610"/>
            <a:ext cx="3466846"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Generational Differences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2887474" y="1552794"/>
            <a:ext cx="7356501" cy="460895"/>
          </a:xfrm>
          <a:prstGeom prst="rect">
            <a:avLst/>
          </a:prstGeom>
          <a:solidFill>
            <a:srgbClr val="663300"/>
          </a:solidFill>
          <a:ln>
            <a:solidFill>
              <a:schemeClr val="bg1"/>
            </a:solidFill>
          </a:ln>
        </p:spPr>
        <p:txBody>
          <a:bodyPr wrap="none">
            <a:spAutoFit/>
          </a:bodyPr>
          <a:lstStyle/>
          <a:p>
            <a:pPr>
              <a:lnSpc>
                <a:spcPct val="107000"/>
              </a:lnSpc>
              <a:spcAft>
                <a:spcPts val="800"/>
              </a:spcAft>
            </a:pPr>
            <a:r>
              <a:rPr lang="en-US" sz="2400"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How to manage communication with various generations?</a:t>
            </a:r>
            <a:endParaRPr lang="en-US"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Rectangle 7"/>
          <p:cNvSpPr/>
          <p:nvPr/>
        </p:nvSpPr>
        <p:spPr>
          <a:xfrm>
            <a:off x="210271" y="4588663"/>
            <a:ext cx="6209381" cy="400110"/>
          </a:xfrm>
          <a:prstGeom prst="rect">
            <a:avLst/>
          </a:prstGeom>
          <a:solidFill>
            <a:schemeClr val="accent4"/>
          </a:solidFill>
          <a:ln>
            <a:solidFill>
              <a:srgbClr val="002060"/>
            </a:solidFill>
          </a:ln>
        </p:spPr>
        <p:txBody>
          <a:bodyPr wrap="square">
            <a:spAutoFit/>
          </a:bodyPr>
          <a:lstStyle/>
          <a:p>
            <a:r>
              <a:rPr lang="en-US" sz="2000" b="1" i="1" dirty="0">
                <a:latin typeface="Times New Roman" panose="02020603050405020304" pitchFamily="18" charset="0"/>
                <a:cs typeface="Times New Roman" panose="02020603050405020304" pitchFamily="18" charset="0"/>
              </a:rPr>
              <a:t>Communicating to Generation X </a:t>
            </a:r>
            <a:r>
              <a:rPr lang="en-US" sz="2000" b="1" dirty="0">
                <a:latin typeface="Times New Roman" panose="02020603050405020304" pitchFamily="18" charset="0"/>
                <a:cs typeface="Times New Roman" panose="02020603050405020304" pitchFamily="18" charset="0"/>
              </a:rPr>
              <a:t>(1965-1980)</a:t>
            </a:r>
            <a:endParaRPr lang="en-US" sz="2000" b="1" i="1" dirty="0">
              <a:latin typeface="Times New Roman" panose="02020603050405020304" pitchFamily="18" charset="0"/>
              <a:cs typeface="Times New Roman" panose="02020603050405020304" pitchFamily="18" charset="0"/>
            </a:endParaRPr>
          </a:p>
        </p:txBody>
      </p:sp>
      <p:sp>
        <p:nvSpPr>
          <p:cNvPr id="9" name="Rectangle 8"/>
          <p:cNvSpPr/>
          <p:nvPr/>
        </p:nvSpPr>
        <p:spPr>
          <a:xfrm>
            <a:off x="210272" y="5117301"/>
            <a:ext cx="6828679" cy="1631216"/>
          </a:xfrm>
          <a:prstGeom prst="rect">
            <a:avLst/>
          </a:prstGeom>
          <a:solidFill>
            <a:schemeClr val="accent2">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Having a conversation immediately after an event is more relevant than waiting too long. They like hearing feedback, so give it freely, but also remember that autonomy is important to them, so inspect what you expect. To fire up small talk, feel free to talk about both personal and professional lives.</a:t>
            </a:r>
          </a:p>
        </p:txBody>
      </p:sp>
      <p:sp>
        <p:nvSpPr>
          <p:cNvPr id="12" name="Rectangle 11"/>
          <p:cNvSpPr/>
          <p:nvPr/>
        </p:nvSpPr>
        <p:spPr>
          <a:xfrm>
            <a:off x="6896768" y="0"/>
            <a:ext cx="5295232" cy="40011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pic>
        <p:nvPicPr>
          <p:cNvPr id="1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3418"/>
            <a:ext cx="786355" cy="326283"/>
          </a:xfrm>
          <a:prstGeom prst="rect">
            <a:avLst/>
          </a:prstGeom>
        </p:spPr>
      </p:pic>
    </p:spTree>
    <p:extLst>
      <p:ext uri="{BB962C8B-B14F-4D97-AF65-F5344CB8AC3E}">
        <p14:creationId xmlns:p14="http://schemas.microsoft.com/office/powerpoint/2010/main" val="4081176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barn(inVertical)">
                                      <p:cBhvr>
                                        <p:cTn id="25" dur="500"/>
                                        <p:tgtEl>
                                          <p:spTgt spid="14"/>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grpId="0" nodeType="click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barn(inVertical)">
                                      <p:cBhvr>
                                        <p:cTn id="36" dur="500"/>
                                        <p:tgtEl>
                                          <p:spTgt spid="9"/>
                                        </p:tgtEl>
                                      </p:cBhvr>
                                    </p:animEffect>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500" fill="hold"/>
                                        <p:tgtEl>
                                          <p:spTgt spid="12"/>
                                        </p:tgtEl>
                                        <p:attrNameLst>
                                          <p:attrName>ppt_x</p:attrName>
                                        </p:attrNameLst>
                                      </p:cBhvr>
                                      <p:tavLst>
                                        <p:tav tm="0">
                                          <p:val>
                                            <p:strVal val="#ppt_x"/>
                                          </p:val>
                                        </p:tav>
                                        <p:tav tm="100000">
                                          <p:val>
                                            <p:strVal val="#ppt_x"/>
                                          </p:val>
                                        </p:tav>
                                      </p:tavLst>
                                    </p:anim>
                                    <p:anim calcmode="lin" valueType="num">
                                      <p:cBhvr additive="base">
                                        <p:cTn id="4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4" grpId="0" animBg="1"/>
      <p:bldP spid="17" grpId="0" animBg="1"/>
      <p:bldP spid="3" grpId="0" animBg="1"/>
      <p:bldP spid="8" grpId="0" animBg="1"/>
      <p:bldP spid="9" grpId="0" animBg="1"/>
      <p:bldP spid="1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210272" y="2200208"/>
            <a:ext cx="6209381" cy="400110"/>
          </a:xfrm>
          <a:prstGeom prst="rect">
            <a:avLst/>
          </a:prstGeom>
          <a:solidFill>
            <a:schemeClr val="accent4"/>
          </a:solidFill>
          <a:ln>
            <a:solidFill>
              <a:srgbClr val="002060"/>
            </a:solidFill>
          </a:ln>
        </p:spPr>
        <p:txBody>
          <a:bodyPr wrap="square">
            <a:spAutoFit/>
          </a:bodyPr>
          <a:lstStyle/>
          <a:p>
            <a:r>
              <a:rPr lang="en-US" sz="2000" b="1" dirty="0">
                <a:latin typeface="Times New Roman" panose="02020603050405020304" pitchFamily="18" charset="0"/>
                <a:cs typeface="Times New Roman" panose="02020603050405020304" pitchFamily="18" charset="0"/>
              </a:rPr>
              <a:t>Communicating to Millennials </a:t>
            </a:r>
            <a:r>
              <a:rPr lang="en-US" sz="2000" b="1" i="1" dirty="0">
                <a:latin typeface="Times New Roman" panose="02020603050405020304" pitchFamily="18" charset="0"/>
                <a:cs typeface="Times New Roman" panose="02020603050405020304" pitchFamily="18" charset="0"/>
              </a:rPr>
              <a:t>(1981-2000)</a:t>
            </a:r>
          </a:p>
        </p:txBody>
      </p:sp>
      <p:sp>
        <p:nvSpPr>
          <p:cNvPr id="14" name="Rectangle 13"/>
          <p:cNvSpPr/>
          <p:nvPr/>
        </p:nvSpPr>
        <p:spPr>
          <a:xfrm>
            <a:off x="210272" y="2858828"/>
            <a:ext cx="6457949" cy="2554545"/>
          </a:xfrm>
          <a:prstGeom prst="rect">
            <a:avLst/>
          </a:prstGeom>
          <a:solidFill>
            <a:schemeClr val="accent2">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folks from Generation Y are always wondering about what is next. Their entrepreneurial, goals oriented, and feel comfortable with multitasking, so feel free to create participative conversations. We all know that they like to communicate electronically, so send SMS messages, e-mails, and social media wall posts. They want their work to be meaningful, so provide feedback continually and put them on teams with other bright and creative people.</a:t>
            </a:r>
          </a:p>
        </p:txBody>
      </p:sp>
      <p:sp>
        <p:nvSpPr>
          <p:cNvPr id="17" name="Rectangle 16"/>
          <p:cNvSpPr/>
          <p:nvPr/>
        </p:nvSpPr>
        <p:spPr>
          <a:xfrm>
            <a:off x="289475" y="904610"/>
            <a:ext cx="3466846"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Generational Differences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2887474" y="1552794"/>
            <a:ext cx="7356501" cy="460895"/>
          </a:xfrm>
          <a:prstGeom prst="rect">
            <a:avLst/>
          </a:prstGeom>
          <a:solidFill>
            <a:srgbClr val="663300"/>
          </a:solidFill>
          <a:ln>
            <a:solidFill>
              <a:schemeClr val="bg1"/>
            </a:solidFill>
          </a:ln>
        </p:spPr>
        <p:txBody>
          <a:bodyPr wrap="none">
            <a:spAutoFit/>
          </a:bodyPr>
          <a:lstStyle/>
          <a:p>
            <a:pPr>
              <a:lnSpc>
                <a:spcPct val="107000"/>
              </a:lnSpc>
              <a:spcAft>
                <a:spcPts val="800"/>
              </a:spcAft>
            </a:pPr>
            <a:r>
              <a:rPr lang="en-US" sz="2400"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How to manage communication with various generations?</a:t>
            </a:r>
            <a:endParaRPr lang="en-US"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Rectangle 7"/>
          <p:cNvSpPr/>
          <p:nvPr/>
        </p:nvSpPr>
        <p:spPr>
          <a:xfrm>
            <a:off x="6896768" y="0"/>
            <a:ext cx="5295232" cy="40011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3418"/>
            <a:ext cx="786355" cy="326283"/>
          </a:xfrm>
          <a:prstGeom prst="rect">
            <a:avLst/>
          </a:prstGeom>
        </p:spPr>
      </p:pic>
    </p:spTree>
    <p:extLst>
      <p:ext uri="{BB962C8B-B14F-4D97-AF65-F5344CB8AC3E}">
        <p14:creationId xmlns:p14="http://schemas.microsoft.com/office/powerpoint/2010/main" val="1234887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barn(inVertical)">
                                      <p:cBhvr>
                                        <p:cTn id="25" dur="500"/>
                                        <p:tgtEl>
                                          <p:spTgt spid="14"/>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4" grpId="0" animBg="1"/>
      <p:bldP spid="17" grpId="0" animBg="1"/>
      <p:bldP spid="3" grpId="0" animBg="1"/>
      <p:bldP spid="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959421" y="2235411"/>
            <a:ext cx="4797147" cy="121943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7200" dirty="0" smtClean="0">
                <a:latin typeface="Times New Roman" panose="02020603050405020304" pitchFamily="18" charset="0"/>
                <a:ea typeface="Calibri" panose="020F0502020204030204" pitchFamily="34" charset="0"/>
                <a:cs typeface="Arial" panose="020B0604020202020204" pitchFamily="34" charset="0"/>
              </a:rPr>
              <a:t>Section Two</a:t>
            </a:r>
            <a:endParaRPr lang="en-US" sz="4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3418"/>
            <a:ext cx="786355" cy="326283"/>
          </a:xfrm>
          <a:prstGeom prst="rect">
            <a:avLst/>
          </a:prstGeom>
        </p:spPr>
      </p:pic>
    </p:spTree>
    <p:extLst>
      <p:ext uri="{BB962C8B-B14F-4D97-AF65-F5344CB8AC3E}">
        <p14:creationId xmlns:p14="http://schemas.microsoft.com/office/powerpoint/2010/main" val="2880582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18391" y="933253"/>
            <a:ext cx="9313681" cy="2308324"/>
          </a:xfrm>
          <a:prstGeom prst="rect">
            <a:avLst/>
          </a:prstGeom>
          <a:noFill/>
          <a:ln>
            <a:solidFill>
              <a:schemeClr val="tx1"/>
            </a:solidFill>
          </a:ln>
          <a:effectLst>
            <a:outerShdw blurRad="50800" dist="38100" dir="2700000" algn="tl" rotWithShape="0">
              <a:prstClr val="black">
                <a:alpha val="40000"/>
              </a:prstClr>
            </a:outerShdw>
            <a:reflection blurRad="6350" stA="52000" endA="300" endPos="35000" dir="5400000" sy="-100000" algn="bl" rotWithShape="0"/>
          </a:effectLst>
        </p:spPr>
        <p:txBody>
          <a:bodyPr wrap="square">
            <a:spAutoFit/>
          </a:bodyPr>
          <a:lstStyle/>
          <a:p>
            <a:pPr algn="ctr"/>
            <a:r>
              <a:rPr lang="en-US" sz="7200" dirty="0">
                <a:latin typeface="Times New Roman" panose="02020603050405020304" pitchFamily="18" charset="0"/>
                <a:cs typeface="Times New Roman" panose="02020603050405020304" pitchFamily="18" charset="0"/>
              </a:rPr>
              <a:t>Interpersonal Communication at Work </a:t>
            </a:r>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3418"/>
            <a:ext cx="786355" cy="326283"/>
          </a:xfrm>
          <a:prstGeom prst="rect">
            <a:avLst/>
          </a:prstGeom>
        </p:spPr>
      </p:pic>
    </p:spTree>
    <p:extLst>
      <p:ext uri="{BB962C8B-B14F-4D97-AF65-F5344CB8AC3E}">
        <p14:creationId xmlns:p14="http://schemas.microsoft.com/office/powerpoint/2010/main" val="2510826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8400769" y="0"/>
            <a:ext cx="3791231" cy="369332"/>
          </a:xfrm>
          <a:prstGeom prst="rect">
            <a:avLst/>
          </a:prstGeom>
          <a:noFill/>
          <a:ln>
            <a:solidFill>
              <a:schemeClr val="tx1"/>
            </a:solidFill>
          </a:ln>
          <a:effectLst>
            <a:reflection blurRad="6350" stA="50000" endA="300" endPos="55000" dir="5400000" sy="-100000" algn="bl" rotWithShape="0"/>
          </a:effectLst>
        </p:spPr>
        <p:txBody>
          <a:bodyPr wrap="none">
            <a:spAutoFit/>
          </a:bodyPr>
          <a:lstStyle/>
          <a:p>
            <a:pPr algn="ctr"/>
            <a:r>
              <a:rPr lang="en-US" dirty="0">
                <a:latin typeface="Times New Roman" panose="02020603050405020304" pitchFamily="18" charset="0"/>
                <a:cs typeface="Times New Roman" panose="02020603050405020304" pitchFamily="18" charset="0"/>
              </a:rPr>
              <a:t>Interpersonal Communication at Work </a:t>
            </a:r>
          </a:p>
        </p:txBody>
      </p:sp>
      <p:sp>
        <p:nvSpPr>
          <p:cNvPr id="10" name="Rectangle 9"/>
          <p:cNvSpPr/>
          <p:nvPr/>
        </p:nvSpPr>
        <p:spPr>
          <a:xfrm>
            <a:off x="1467525" y="870367"/>
            <a:ext cx="8345779" cy="461665"/>
          </a:xfrm>
          <a:prstGeom prst="rect">
            <a:avLst/>
          </a:prstGeom>
          <a:solidFill>
            <a:srgbClr val="C00000"/>
          </a:solidFill>
          <a:ln>
            <a:solidFill>
              <a:schemeClr val="bg2">
                <a:lumMod val="90000"/>
              </a:schemeClr>
            </a:solidFill>
          </a:ln>
        </p:spPr>
        <p:txBody>
          <a:bodyPr wrap="square">
            <a:spAutoFit/>
          </a:bodyPr>
          <a:lstStyle/>
          <a:p>
            <a:pPr algn="ctr"/>
            <a:r>
              <a:rPr lang="en-US" sz="2400" dirty="0">
                <a:solidFill>
                  <a:schemeClr val="bg1"/>
                </a:solidFill>
                <a:latin typeface="Times New Roman" panose="02020603050405020304" pitchFamily="18" charset="0"/>
                <a:cs typeface="Times New Roman" panose="02020603050405020304" pitchFamily="18" charset="0"/>
              </a:rPr>
              <a:t>What is Interpersonal communication?</a:t>
            </a:r>
          </a:p>
        </p:txBody>
      </p:sp>
      <p:sp>
        <p:nvSpPr>
          <p:cNvPr id="11" name="Rectangle 10"/>
          <p:cNvSpPr/>
          <p:nvPr/>
        </p:nvSpPr>
        <p:spPr>
          <a:xfrm>
            <a:off x="344076" y="1485792"/>
            <a:ext cx="10091395" cy="707886"/>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Interpersonal communication is the process of </a:t>
            </a:r>
            <a:r>
              <a:rPr lang="en-US" sz="2000" b="1" dirty="0">
                <a:latin typeface="Times New Roman" panose="02020603050405020304" pitchFamily="18" charset="0"/>
                <a:cs typeface="Times New Roman" panose="02020603050405020304" pitchFamily="18" charset="0"/>
              </a:rPr>
              <a:t>exchange of information</a:t>
            </a:r>
            <a:r>
              <a:rPr lang="en-US" sz="2000" dirty="0">
                <a:latin typeface="Times New Roman" panose="02020603050405020304" pitchFamily="18" charset="0"/>
                <a:cs typeface="Times New Roman" panose="02020603050405020304" pitchFamily="18" charset="0"/>
              </a:rPr>
              <a:t>, ideas and feelings between two or more people through verbal or non-verbal methods.</a:t>
            </a:r>
          </a:p>
        </p:txBody>
      </p:sp>
      <p:sp>
        <p:nvSpPr>
          <p:cNvPr id="13" name="Rectangle 12"/>
          <p:cNvSpPr/>
          <p:nvPr/>
        </p:nvSpPr>
        <p:spPr>
          <a:xfrm>
            <a:off x="0" y="3240225"/>
            <a:ext cx="9337251" cy="707886"/>
          </a:xfrm>
          <a:prstGeom prst="rect">
            <a:avLst/>
          </a:prstGeom>
          <a:solidFill>
            <a:schemeClr val="accent4">
              <a:lumMod val="40000"/>
              <a:lumOff val="60000"/>
            </a:schemeClr>
          </a:solidFill>
          <a:ln>
            <a:solidFill>
              <a:schemeClr val="bg2">
                <a:lumMod val="90000"/>
              </a:schemeClr>
            </a:solidFill>
          </a:ln>
        </p:spPr>
        <p:txBody>
          <a:bodyPr wrap="square">
            <a:spAutoFit/>
          </a:bodyPr>
          <a:lstStyle/>
          <a:p>
            <a:pPr algn="ctr"/>
            <a:r>
              <a:rPr lang="en-US" sz="2000" dirty="0">
                <a:latin typeface="Times New Roman" panose="02020603050405020304" pitchFamily="18" charset="0"/>
                <a:cs typeface="Times New Roman" panose="02020603050405020304" pitchFamily="18" charset="0"/>
              </a:rPr>
              <a:t>Did you know that interpersonal communication played an important role in human evolution?</a:t>
            </a:r>
          </a:p>
        </p:txBody>
      </p:sp>
      <p:sp>
        <p:nvSpPr>
          <p:cNvPr id="14" name="Rectangle 13"/>
          <p:cNvSpPr/>
          <p:nvPr/>
        </p:nvSpPr>
        <p:spPr>
          <a:xfrm>
            <a:off x="922997" y="2624800"/>
            <a:ext cx="8933551" cy="461665"/>
          </a:xfrm>
          <a:prstGeom prst="rect">
            <a:avLst/>
          </a:prstGeom>
          <a:solidFill>
            <a:srgbClr val="C00000"/>
          </a:solidFill>
          <a:ln>
            <a:solidFill>
              <a:schemeClr val="bg2">
                <a:lumMod val="90000"/>
              </a:schemeClr>
            </a:solidFill>
          </a:ln>
        </p:spPr>
        <p:txBody>
          <a:bodyPr wrap="square">
            <a:spAutoFit/>
          </a:bodyPr>
          <a:lstStyle/>
          <a:p>
            <a:pPr algn="ctr"/>
            <a:r>
              <a:rPr lang="en-US" sz="2400" dirty="0">
                <a:solidFill>
                  <a:schemeClr val="bg1"/>
                </a:solidFill>
                <a:latin typeface="Times New Roman" panose="02020603050405020304" pitchFamily="18" charset="0"/>
                <a:cs typeface="Times New Roman" panose="02020603050405020304" pitchFamily="18" charset="0"/>
              </a:rPr>
              <a:t>Is interpersonal communication important?</a:t>
            </a:r>
          </a:p>
        </p:txBody>
      </p:sp>
      <p:sp>
        <p:nvSpPr>
          <p:cNvPr id="15" name="Rectangle 14"/>
          <p:cNvSpPr/>
          <p:nvPr/>
        </p:nvSpPr>
        <p:spPr>
          <a:xfrm>
            <a:off x="75414" y="4379233"/>
            <a:ext cx="6325387" cy="1323439"/>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Early humans who lived in groups, rather than alone, were more likely to survive, which meant that those with the capability to develop interpersonal bonds were more likely to pass these traits on to the next generation.</a:t>
            </a:r>
          </a:p>
        </p:txBody>
      </p:sp>
      <p:pic>
        <p:nvPicPr>
          <p:cNvPr id="1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3418"/>
            <a:ext cx="786355" cy="326283"/>
          </a:xfrm>
          <a:prstGeom prst="rect">
            <a:avLst/>
          </a:prstGeom>
        </p:spPr>
      </p:pic>
    </p:spTree>
    <p:extLst>
      <p:ext uri="{BB962C8B-B14F-4D97-AF65-F5344CB8AC3E}">
        <p14:creationId xmlns:p14="http://schemas.microsoft.com/office/powerpoint/2010/main" val="899866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inVertical)">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barn(inVertical)">
                                      <p:cBhvr>
                                        <p:cTn id="18" dur="50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barn(inVertical)">
                                      <p:cBhvr>
                                        <p:cTn id="23" dur="500"/>
                                        <p:tgtEl>
                                          <p:spTgt spid="14"/>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barn(inVertical)">
                                      <p:cBhvr>
                                        <p:cTn id="28" dur="500"/>
                                        <p:tgtEl>
                                          <p:spTgt spid="13"/>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barn(inVertical)">
                                      <p:cBhvr>
                                        <p:cTn id="3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11" grpId="0" animBg="1"/>
      <p:bldP spid="13" grpId="0" animBg="1"/>
      <p:bldP spid="14" grpId="0" animBg="1"/>
      <p:bldP spid="1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75414" y="1503747"/>
            <a:ext cx="9337251" cy="707886"/>
          </a:xfrm>
          <a:prstGeom prst="rect">
            <a:avLst/>
          </a:prstGeom>
          <a:solidFill>
            <a:schemeClr val="accent4">
              <a:lumMod val="40000"/>
              <a:lumOff val="60000"/>
            </a:schemeClr>
          </a:solidFill>
          <a:ln>
            <a:solidFill>
              <a:schemeClr val="bg2">
                <a:lumMod val="90000"/>
              </a:schemeClr>
            </a:solidFill>
          </a:ln>
        </p:spPr>
        <p:txBody>
          <a:bodyPr wrap="square">
            <a:spAutoFit/>
          </a:bodyPr>
          <a:lstStyle/>
          <a:p>
            <a:pPr algn="ctr"/>
            <a:r>
              <a:rPr lang="en-US" sz="2000" smtClean="0">
                <a:latin typeface="Times New Roman" panose="02020603050405020304" pitchFamily="18" charset="0"/>
                <a:cs typeface="Times New Roman" panose="02020603050405020304" pitchFamily="18" charset="0"/>
              </a:rPr>
              <a:t>Did you know that interpersonal skills have a measurable impact on psychological and physical health?</a:t>
            </a:r>
            <a:endParaRPr lang="en-US" sz="2000" dirty="0">
              <a:latin typeface="Times New Roman" panose="02020603050405020304" pitchFamily="18" charset="0"/>
              <a:cs typeface="Times New Roman" panose="02020603050405020304" pitchFamily="18" charset="0"/>
            </a:endParaRPr>
          </a:p>
        </p:txBody>
      </p:sp>
      <p:sp>
        <p:nvSpPr>
          <p:cNvPr id="14" name="Rectangle 13"/>
          <p:cNvSpPr/>
          <p:nvPr/>
        </p:nvSpPr>
        <p:spPr>
          <a:xfrm>
            <a:off x="1215228" y="906277"/>
            <a:ext cx="8933551" cy="461665"/>
          </a:xfrm>
          <a:prstGeom prst="rect">
            <a:avLst/>
          </a:prstGeom>
          <a:solidFill>
            <a:srgbClr val="C00000"/>
          </a:solidFill>
          <a:ln>
            <a:solidFill>
              <a:schemeClr val="bg2">
                <a:lumMod val="90000"/>
              </a:schemeClr>
            </a:solidFill>
          </a:ln>
        </p:spPr>
        <p:txBody>
          <a:bodyPr wrap="square">
            <a:spAutoFit/>
          </a:bodyPr>
          <a:lstStyle/>
          <a:p>
            <a:pPr algn="ctr"/>
            <a:r>
              <a:rPr lang="en-US" sz="2400" dirty="0">
                <a:solidFill>
                  <a:schemeClr val="bg1"/>
                </a:solidFill>
                <a:latin typeface="Times New Roman" panose="02020603050405020304" pitchFamily="18" charset="0"/>
                <a:cs typeface="Times New Roman" panose="02020603050405020304" pitchFamily="18" charset="0"/>
              </a:rPr>
              <a:t>Is interpersonal communication important?</a:t>
            </a:r>
          </a:p>
        </p:txBody>
      </p:sp>
      <p:sp>
        <p:nvSpPr>
          <p:cNvPr id="15" name="Rectangle 14"/>
          <p:cNvSpPr/>
          <p:nvPr/>
        </p:nvSpPr>
        <p:spPr>
          <a:xfrm>
            <a:off x="75414" y="2347438"/>
            <a:ext cx="10218656" cy="707886"/>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People with higher levels of interpersonal communication skills are better able to adapt to stress, have greater satisfaction in relationships and more friends, and have less depression and anxiety.</a:t>
            </a:r>
          </a:p>
        </p:txBody>
      </p:sp>
      <p:sp>
        <p:nvSpPr>
          <p:cNvPr id="16" name="Rectangle 15"/>
          <p:cNvSpPr/>
          <p:nvPr/>
        </p:nvSpPr>
        <p:spPr>
          <a:xfrm>
            <a:off x="75413" y="3200720"/>
            <a:ext cx="9337251" cy="461665"/>
          </a:xfrm>
          <a:prstGeom prst="rect">
            <a:avLst/>
          </a:prstGeom>
          <a:solidFill>
            <a:schemeClr val="accent5">
              <a:lumMod val="50000"/>
            </a:schemeClr>
          </a:solidFill>
          <a:ln>
            <a:solidFill>
              <a:schemeClr val="bg2">
                <a:lumMod val="90000"/>
              </a:schemeClr>
            </a:solidFill>
          </a:ln>
        </p:spPr>
        <p:txBody>
          <a:bodyPr wrap="square">
            <a:spAutoFit/>
          </a:bodyPr>
          <a:lstStyle/>
          <a:p>
            <a:pPr algn="ctr"/>
            <a:r>
              <a:rPr lang="en-US" sz="2400" dirty="0">
                <a:solidFill>
                  <a:schemeClr val="bg1"/>
                </a:solidFill>
                <a:latin typeface="Times New Roman" panose="02020603050405020304" pitchFamily="18" charset="0"/>
                <a:cs typeface="Times New Roman" panose="02020603050405020304" pitchFamily="18" charset="0"/>
              </a:rPr>
              <a:t>Importance of Interpersonal communication in workplace:</a:t>
            </a:r>
          </a:p>
        </p:txBody>
      </p:sp>
      <p:sp>
        <p:nvSpPr>
          <p:cNvPr id="3" name="Rectangle 2"/>
          <p:cNvSpPr/>
          <p:nvPr/>
        </p:nvSpPr>
        <p:spPr>
          <a:xfrm>
            <a:off x="502763" y="3891559"/>
            <a:ext cx="6096000" cy="2710614"/>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a:spAutoFit/>
          </a:bodyPr>
          <a:lstStyle/>
          <a:p>
            <a:pPr marL="342900" lvl="0" indent="-342900">
              <a:lnSpc>
                <a:spcPct val="107000"/>
              </a:lnSpc>
              <a:buFont typeface="+mj-lt"/>
              <a:buAutoNum type="arabicParenBoth"/>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Your ability to relate with other people is central to achieving professional excellence.</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mj-lt"/>
              <a:buAutoNum type="arabicParenBoth"/>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Interpersonal communication helps you form professional connections with other coworkers, leaders, and clients.</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Font typeface="+mj-lt"/>
              <a:buAutoNum type="arabicParenBoth"/>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Your interpersonal relationships at work provide a supportive social system that will increase your job satisfaction.</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8400769" y="0"/>
            <a:ext cx="3791231" cy="369332"/>
          </a:xfrm>
          <a:prstGeom prst="rect">
            <a:avLst/>
          </a:prstGeom>
          <a:noFill/>
          <a:ln>
            <a:solidFill>
              <a:schemeClr val="tx1"/>
            </a:solidFill>
          </a:ln>
          <a:effectLst>
            <a:reflection blurRad="6350" stA="50000" endA="300" endPos="55000" dir="5400000" sy="-100000" algn="bl" rotWithShape="0"/>
          </a:effectLst>
        </p:spPr>
        <p:txBody>
          <a:bodyPr wrap="none">
            <a:spAutoFit/>
          </a:bodyPr>
          <a:lstStyle/>
          <a:p>
            <a:pPr algn="ctr"/>
            <a:r>
              <a:rPr lang="en-US" dirty="0">
                <a:latin typeface="Times New Roman" panose="02020603050405020304" pitchFamily="18" charset="0"/>
                <a:cs typeface="Times New Roman" panose="02020603050405020304" pitchFamily="18" charset="0"/>
              </a:rPr>
              <a:t>Interpersonal Communication at Work </a:t>
            </a: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3418"/>
            <a:ext cx="786355" cy="326283"/>
          </a:xfrm>
          <a:prstGeom prst="rect">
            <a:avLst/>
          </a:prstGeom>
        </p:spPr>
      </p:pic>
    </p:spTree>
    <p:extLst>
      <p:ext uri="{BB962C8B-B14F-4D97-AF65-F5344CB8AC3E}">
        <p14:creationId xmlns:p14="http://schemas.microsoft.com/office/powerpoint/2010/main" val="823293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barn(inVertical)">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barn(inVertical)">
                                      <p:cBhvr>
                                        <p:cTn id="22" dur="500"/>
                                        <p:tgtEl>
                                          <p:spTgt spid="16"/>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500" fill="hold"/>
                                        <p:tgtEl>
                                          <p:spTgt spid="3"/>
                                        </p:tgtEl>
                                        <p:attrNameLst>
                                          <p:attrName>ppt_x</p:attrName>
                                        </p:attrNameLst>
                                      </p:cBhvr>
                                      <p:tavLst>
                                        <p:tav tm="0">
                                          <p:val>
                                            <p:strVal val="#ppt_x"/>
                                          </p:val>
                                        </p:tav>
                                        <p:tav tm="100000">
                                          <p:val>
                                            <p:strVal val="#ppt_x"/>
                                          </p:val>
                                        </p:tav>
                                      </p:tavLst>
                                    </p:anim>
                                    <p:anim calcmode="lin" valueType="num">
                                      <p:cBhvr additive="base">
                                        <p:cTn id="2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ppt_x"/>
                                          </p:val>
                                        </p:tav>
                                        <p:tav tm="100000">
                                          <p:val>
                                            <p:strVal val="#ppt_x"/>
                                          </p:val>
                                        </p:tav>
                                      </p:tavLst>
                                    </p:anim>
                                    <p:anim calcmode="lin" valueType="num">
                                      <p:cBhvr additive="base">
                                        <p:cTn id="3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3" grpId="0" animBg="1"/>
      <p:bldP spid="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12189" y="1814452"/>
            <a:ext cx="7802251" cy="163121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lvl="0"/>
            <a:r>
              <a:rPr lang="en-US" sz="2000" b="1" dirty="0">
                <a:latin typeface="Times New Roman" panose="02020603050405020304" pitchFamily="18" charset="0"/>
                <a:cs typeface="Times New Roman" panose="02020603050405020304" pitchFamily="18" charset="0"/>
              </a:rPr>
              <a:t>Solving problems - </a:t>
            </a:r>
            <a:r>
              <a:rPr lang="en-US" sz="2000" dirty="0">
                <a:latin typeface="Times New Roman" panose="02020603050405020304" pitchFamily="18" charset="0"/>
                <a:cs typeface="Times New Roman" panose="02020603050405020304" pitchFamily="18" charset="0"/>
              </a:rPr>
              <a:t>Good interpersonal skills are necessary as they allow people to discuss their issues and help them weigh the many pros and cons surrounding a topic. If you have good problem-solving skills, it becomes more effective as you can share your voice among people and help them feel involved.</a:t>
            </a:r>
          </a:p>
        </p:txBody>
      </p:sp>
      <p:sp>
        <p:nvSpPr>
          <p:cNvPr id="9" name="Rectangle 8"/>
          <p:cNvSpPr/>
          <p:nvPr/>
        </p:nvSpPr>
        <p:spPr>
          <a:xfrm>
            <a:off x="512189" y="3767372"/>
            <a:ext cx="6868999" cy="1938992"/>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lvl="0"/>
            <a:r>
              <a:rPr lang="en-US" sz="2000" b="1" dirty="0">
                <a:latin typeface="Times New Roman" panose="02020603050405020304" pitchFamily="18" charset="0"/>
                <a:cs typeface="Times New Roman" panose="02020603050405020304" pitchFamily="18" charset="0"/>
              </a:rPr>
              <a:t>Aligning with business goals - </a:t>
            </a:r>
            <a:r>
              <a:rPr lang="en-US" sz="2000" dirty="0">
                <a:latin typeface="Times New Roman" panose="02020603050405020304" pitchFamily="18" charset="0"/>
                <a:cs typeface="Times New Roman" panose="02020603050405020304" pitchFamily="18" charset="0"/>
              </a:rPr>
              <a:t>Poor communication between employers and employees can lead to unproductivity. When leaders and managers don't communicate clearly, team members become more disconnected and uninterested in work. Good interpersonal skills help employees receive a proper direction and goal towards which they can work.</a:t>
            </a:r>
          </a:p>
        </p:txBody>
      </p:sp>
      <p:sp>
        <p:nvSpPr>
          <p:cNvPr id="7" name="Rectangle 6"/>
          <p:cNvSpPr/>
          <p:nvPr/>
        </p:nvSpPr>
        <p:spPr>
          <a:xfrm>
            <a:off x="8400769" y="0"/>
            <a:ext cx="3791231" cy="369332"/>
          </a:xfrm>
          <a:prstGeom prst="rect">
            <a:avLst/>
          </a:prstGeom>
          <a:noFill/>
          <a:ln>
            <a:solidFill>
              <a:schemeClr val="tx1"/>
            </a:solidFill>
          </a:ln>
          <a:effectLst>
            <a:reflection blurRad="6350" stA="50000" endA="300" endPos="55000" dir="5400000" sy="-100000" algn="bl" rotWithShape="0"/>
          </a:effectLst>
        </p:spPr>
        <p:txBody>
          <a:bodyPr wrap="none">
            <a:spAutoFit/>
          </a:bodyPr>
          <a:lstStyle/>
          <a:p>
            <a:pPr algn="ctr"/>
            <a:r>
              <a:rPr lang="en-US" dirty="0">
                <a:latin typeface="Times New Roman" panose="02020603050405020304" pitchFamily="18" charset="0"/>
                <a:cs typeface="Times New Roman" panose="02020603050405020304" pitchFamily="18" charset="0"/>
              </a:rPr>
              <a:t>Interpersonal Communication at Work </a:t>
            </a:r>
          </a:p>
        </p:txBody>
      </p:sp>
      <p:sp>
        <p:nvSpPr>
          <p:cNvPr id="10" name="Rectangle 9"/>
          <p:cNvSpPr/>
          <p:nvPr/>
        </p:nvSpPr>
        <p:spPr>
          <a:xfrm>
            <a:off x="339366" y="906277"/>
            <a:ext cx="9809414" cy="400110"/>
          </a:xfrm>
          <a:prstGeom prst="rect">
            <a:avLst/>
          </a:prstGeom>
          <a:solidFill>
            <a:srgbClr val="C00000"/>
          </a:solidFill>
          <a:ln>
            <a:solidFill>
              <a:schemeClr val="bg2">
                <a:lumMod val="90000"/>
              </a:schemeClr>
            </a:solidFill>
          </a:ln>
        </p:spPr>
        <p:txBody>
          <a:bodyPr wrap="square">
            <a:spAutoFit/>
          </a:bodyPr>
          <a:lstStyle/>
          <a:p>
            <a:pPr algn="ctr"/>
            <a:r>
              <a:rPr lang="en-US" sz="2000"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Good communication </a:t>
            </a:r>
            <a:r>
              <a:rPr lang="en-US" sz="20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skills </a:t>
            </a:r>
            <a:r>
              <a:rPr lang="en-US" sz="2000"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 the workplace</a:t>
            </a:r>
            <a:endParaRPr lang="en-US" sz="20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3418"/>
            <a:ext cx="786355" cy="326283"/>
          </a:xfrm>
          <a:prstGeom prst="rect">
            <a:avLst/>
          </a:prstGeom>
        </p:spPr>
      </p:pic>
    </p:spTree>
    <p:extLst>
      <p:ext uri="{BB962C8B-B14F-4D97-AF65-F5344CB8AC3E}">
        <p14:creationId xmlns:p14="http://schemas.microsoft.com/office/powerpoint/2010/main" val="3653462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Vertical)">
                                      <p:cBhvr>
                                        <p:cTn id="2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7" grpId="0" animBg="1"/>
      <p:bldP spid="10"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339366" y="906277"/>
            <a:ext cx="9809414" cy="400110"/>
          </a:xfrm>
          <a:prstGeom prst="rect">
            <a:avLst/>
          </a:prstGeom>
          <a:solidFill>
            <a:srgbClr val="C00000"/>
          </a:solidFill>
          <a:ln>
            <a:solidFill>
              <a:schemeClr val="bg2">
                <a:lumMod val="90000"/>
              </a:schemeClr>
            </a:solidFill>
          </a:ln>
        </p:spPr>
        <p:txBody>
          <a:bodyPr wrap="square">
            <a:spAutoFit/>
          </a:bodyPr>
          <a:lstStyle/>
          <a:p>
            <a:pPr algn="ctr"/>
            <a:r>
              <a:rPr lang="en-US" sz="2000"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Good communication </a:t>
            </a:r>
            <a:r>
              <a:rPr lang="en-US" sz="20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skills </a:t>
            </a:r>
            <a:r>
              <a:rPr lang="en-US" sz="2000"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 the workplace</a:t>
            </a:r>
            <a:endParaRPr lang="en-US" sz="20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Rectangle 2"/>
          <p:cNvSpPr/>
          <p:nvPr/>
        </p:nvSpPr>
        <p:spPr>
          <a:xfrm>
            <a:off x="512189" y="1814452"/>
            <a:ext cx="7896519" cy="163121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lvl="0"/>
            <a:r>
              <a:rPr lang="en-US" sz="2000" b="1" dirty="0">
                <a:latin typeface="Times New Roman" panose="02020603050405020304" pitchFamily="18" charset="0"/>
                <a:cs typeface="Times New Roman" panose="02020603050405020304" pitchFamily="18" charset="0"/>
              </a:rPr>
              <a:t>Trust - </a:t>
            </a:r>
            <a:r>
              <a:rPr lang="en-US" sz="2000" dirty="0">
                <a:latin typeface="Times New Roman" panose="02020603050405020304" pitchFamily="18" charset="0"/>
                <a:cs typeface="Times New Roman" panose="02020603050405020304" pitchFamily="18" charset="0"/>
              </a:rPr>
              <a:t>Trust is one of the most critical assets in the workplace, and employees need to feel like they're trusted while also trusting others. If there's a lack of trust, it can lead to poor communication, especially among business leaders and the senior brass involved in ensuring a company's day-to-day affairs.</a:t>
            </a:r>
          </a:p>
        </p:txBody>
      </p:sp>
      <p:sp>
        <p:nvSpPr>
          <p:cNvPr id="9" name="Rectangle 8"/>
          <p:cNvSpPr/>
          <p:nvPr/>
        </p:nvSpPr>
        <p:spPr>
          <a:xfrm>
            <a:off x="512190" y="3767372"/>
            <a:ext cx="6096000" cy="2862322"/>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a:spAutoFit/>
          </a:bodyPr>
          <a:lstStyle/>
          <a:p>
            <a:pPr lvl="0"/>
            <a:r>
              <a:rPr lang="en-US" sz="2000" b="1" dirty="0">
                <a:latin typeface="Times New Roman" panose="02020603050405020304" pitchFamily="18" charset="0"/>
                <a:cs typeface="Times New Roman" panose="02020603050405020304" pitchFamily="18" charset="0"/>
              </a:rPr>
              <a:t>Company culture - </a:t>
            </a:r>
            <a:r>
              <a:rPr lang="en-US" sz="2000" dirty="0">
                <a:latin typeface="Times New Roman" panose="02020603050405020304" pitchFamily="18" charset="0"/>
                <a:cs typeface="Times New Roman" panose="02020603050405020304" pitchFamily="18" charset="0"/>
              </a:rPr>
              <a:t>When interpersonal relationships are executed the right way, it can lead to an organization thriving with the positive work culture.</a:t>
            </a:r>
            <a:r>
              <a:rPr lang="en-US" sz="2000" b="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Employees who possess good interpersonal communication skills in the workplace can help an organizational culture become more positive and synergic. Negativity, conflicts, and confusion can lead to bad interpersonal relationships. Ultimately, it can ruin the environment at work and reduce productivity if not done the right way.</a:t>
            </a:r>
          </a:p>
        </p:txBody>
      </p:sp>
      <p:sp>
        <p:nvSpPr>
          <p:cNvPr id="7" name="Rectangle 6"/>
          <p:cNvSpPr/>
          <p:nvPr/>
        </p:nvSpPr>
        <p:spPr>
          <a:xfrm>
            <a:off x="8400769" y="0"/>
            <a:ext cx="3791231" cy="369332"/>
          </a:xfrm>
          <a:prstGeom prst="rect">
            <a:avLst/>
          </a:prstGeom>
          <a:noFill/>
          <a:ln>
            <a:solidFill>
              <a:schemeClr val="tx1"/>
            </a:solidFill>
          </a:ln>
          <a:effectLst>
            <a:reflection blurRad="6350" stA="50000" endA="300" endPos="55000" dir="5400000" sy="-100000" algn="bl" rotWithShape="0"/>
          </a:effectLst>
        </p:spPr>
        <p:txBody>
          <a:bodyPr wrap="none">
            <a:spAutoFit/>
          </a:bodyPr>
          <a:lstStyle/>
          <a:p>
            <a:pPr algn="ctr"/>
            <a:r>
              <a:rPr lang="en-US" dirty="0">
                <a:latin typeface="Times New Roman" panose="02020603050405020304" pitchFamily="18" charset="0"/>
                <a:cs typeface="Times New Roman" panose="02020603050405020304" pitchFamily="18" charset="0"/>
              </a:rPr>
              <a:t>Interpersonal Communication at Work </a:t>
            </a:r>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3418"/>
            <a:ext cx="786355" cy="326283"/>
          </a:xfrm>
          <a:prstGeom prst="rect">
            <a:avLst/>
          </a:prstGeom>
        </p:spPr>
      </p:pic>
    </p:spTree>
    <p:extLst>
      <p:ext uri="{BB962C8B-B14F-4D97-AF65-F5344CB8AC3E}">
        <p14:creationId xmlns:p14="http://schemas.microsoft.com/office/powerpoint/2010/main" val="455371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3" grpId="0" animBg="1"/>
      <p:bldP spid="9" grpId="0" animBg="1"/>
      <p:bldP spid="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12189" y="1814452"/>
            <a:ext cx="7896519" cy="1323439"/>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lvl="0"/>
            <a:r>
              <a:rPr lang="en-US" sz="2000" b="1" dirty="0">
                <a:latin typeface="Times New Roman" panose="02020603050405020304" pitchFamily="18" charset="0"/>
                <a:cs typeface="Times New Roman" panose="02020603050405020304" pitchFamily="18" charset="0"/>
              </a:rPr>
              <a:t>Employee recognition - </a:t>
            </a:r>
            <a:r>
              <a:rPr lang="en-US" sz="2000" dirty="0">
                <a:latin typeface="Times New Roman" panose="02020603050405020304" pitchFamily="18" charset="0"/>
                <a:cs typeface="Times New Roman" panose="02020603050405020304" pitchFamily="18" charset="0"/>
              </a:rPr>
              <a:t>Good interpersonal communication skills in the workplace can also drive recognition among employees. When employees have better interpersonal relationships and upper management, they will recognize the excellent work being done and provide quality feedback.</a:t>
            </a:r>
          </a:p>
        </p:txBody>
      </p:sp>
      <p:sp>
        <p:nvSpPr>
          <p:cNvPr id="9" name="Rectangle 8"/>
          <p:cNvSpPr/>
          <p:nvPr/>
        </p:nvSpPr>
        <p:spPr>
          <a:xfrm>
            <a:off x="512190" y="3767372"/>
            <a:ext cx="6096000" cy="1938992"/>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a:spAutoFit/>
          </a:bodyPr>
          <a:lstStyle/>
          <a:p>
            <a:pPr lvl="0"/>
            <a:r>
              <a:rPr lang="en-US" sz="2000" b="1" dirty="0">
                <a:latin typeface="Times New Roman" panose="02020603050405020304" pitchFamily="18" charset="0"/>
                <a:cs typeface="Times New Roman" panose="02020603050405020304" pitchFamily="18" charset="0"/>
              </a:rPr>
              <a:t>Workplace miscommunication - </a:t>
            </a:r>
            <a:r>
              <a:rPr lang="en-US" sz="2000" dirty="0">
                <a:latin typeface="Times New Roman" panose="02020603050405020304" pitchFamily="18" charset="0"/>
                <a:cs typeface="Times New Roman" panose="02020603050405020304" pitchFamily="18" charset="0"/>
              </a:rPr>
              <a:t>Managers who ensure that professionalism is maintained at the workplace are also seen as approachable.</a:t>
            </a:r>
            <a:r>
              <a:rPr lang="en-US" sz="2000" b="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If you're a manager, make sure you always communicate how you're feeling with the team to know where they stand. It can also defuse any tension and help employees speak directly with you.</a:t>
            </a:r>
          </a:p>
        </p:txBody>
      </p:sp>
      <p:sp>
        <p:nvSpPr>
          <p:cNvPr id="7" name="Rectangle 6"/>
          <p:cNvSpPr/>
          <p:nvPr/>
        </p:nvSpPr>
        <p:spPr>
          <a:xfrm>
            <a:off x="8400769" y="0"/>
            <a:ext cx="3791231" cy="369332"/>
          </a:xfrm>
          <a:prstGeom prst="rect">
            <a:avLst/>
          </a:prstGeom>
          <a:noFill/>
          <a:ln>
            <a:solidFill>
              <a:schemeClr val="tx1"/>
            </a:solidFill>
          </a:ln>
          <a:effectLst>
            <a:reflection blurRad="6350" stA="50000" endA="300" endPos="55000" dir="5400000" sy="-100000" algn="bl" rotWithShape="0"/>
          </a:effectLst>
        </p:spPr>
        <p:txBody>
          <a:bodyPr wrap="none">
            <a:spAutoFit/>
          </a:bodyPr>
          <a:lstStyle/>
          <a:p>
            <a:pPr algn="ctr"/>
            <a:r>
              <a:rPr lang="en-US" dirty="0">
                <a:latin typeface="Times New Roman" panose="02020603050405020304" pitchFamily="18" charset="0"/>
                <a:cs typeface="Times New Roman" panose="02020603050405020304" pitchFamily="18" charset="0"/>
              </a:rPr>
              <a:t>Interpersonal Communication at Work </a:t>
            </a:r>
          </a:p>
        </p:txBody>
      </p:sp>
      <p:sp>
        <p:nvSpPr>
          <p:cNvPr id="8" name="Rectangle 7"/>
          <p:cNvSpPr/>
          <p:nvPr/>
        </p:nvSpPr>
        <p:spPr>
          <a:xfrm>
            <a:off x="491766" y="1058677"/>
            <a:ext cx="9809414" cy="400110"/>
          </a:xfrm>
          <a:prstGeom prst="rect">
            <a:avLst/>
          </a:prstGeom>
          <a:solidFill>
            <a:srgbClr val="C00000"/>
          </a:solidFill>
          <a:ln>
            <a:solidFill>
              <a:schemeClr val="bg2">
                <a:lumMod val="90000"/>
              </a:schemeClr>
            </a:solidFill>
          </a:ln>
        </p:spPr>
        <p:txBody>
          <a:bodyPr wrap="square">
            <a:spAutoFit/>
          </a:bodyPr>
          <a:lstStyle/>
          <a:p>
            <a:pPr algn="ctr"/>
            <a:r>
              <a:rPr lang="en-US" sz="2000"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Good communication </a:t>
            </a:r>
            <a:r>
              <a:rPr lang="en-US" sz="20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skills </a:t>
            </a:r>
            <a:r>
              <a:rPr lang="en-US" sz="2000"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 the workplace</a:t>
            </a:r>
            <a:endParaRPr lang="en-US" sz="20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3418"/>
            <a:ext cx="786355" cy="326283"/>
          </a:xfrm>
          <a:prstGeom prst="rect">
            <a:avLst/>
          </a:prstGeom>
        </p:spPr>
      </p:pic>
    </p:spTree>
    <p:extLst>
      <p:ext uri="{BB962C8B-B14F-4D97-AF65-F5344CB8AC3E}">
        <p14:creationId xmlns:p14="http://schemas.microsoft.com/office/powerpoint/2010/main" val="2957887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barn(inVertical)">
                                      <p:cBhvr>
                                        <p:cTn id="2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7" grpId="0" animBg="1"/>
      <p:bldP spid="8"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12189" y="1814452"/>
            <a:ext cx="9093724" cy="1323439"/>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lvl="0"/>
            <a:r>
              <a:rPr lang="en-US" sz="2000" b="1" dirty="0">
                <a:latin typeface="Times New Roman" panose="02020603050405020304" pitchFamily="18" charset="0"/>
                <a:cs typeface="Times New Roman" panose="02020603050405020304" pitchFamily="18" charset="0"/>
              </a:rPr>
              <a:t>Personal relationships -</a:t>
            </a:r>
            <a:r>
              <a:rPr lang="en-US" sz="2000" dirty="0">
                <a:latin typeface="Times New Roman" panose="02020603050405020304" pitchFamily="18" charset="0"/>
                <a:cs typeface="Times New Roman" panose="02020603050405020304" pitchFamily="18" charset="0"/>
              </a:rPr>
              <a:t> It's vital to create meaningful connections in the office. As an employee, you spend more than half your life in the office, and your colleagues tend to be your friends outside of the office. Good interpersonal skills can help you build better teams at work and create relationships that can last for life.</a:t>
            </a:r>
          </a:p>
        </p:txBody>
      </p:sp>
      <p:sp>
        <p:nvSpPr>
          <p:cNvPr id="9" name="Rectangle 8"/>
          <p:cNvSpPr/>
          <p:nvPr/>
        </p:nvSpPr>
        <p:spPr>
          <a:xfrm>
            <a:off x="512189" y="3427420"/>
            <a:ext cx="6096000" cy="163121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a:spAutoFit/>
          </a:bodyPr>
          <a:lstStyle/>
          <a:p>
            <a:pPr lvl="0"/>
            <a:r>
              <a:rPr lang="en-US" sz="2000" b="1" dirty="0">
                <a:latin typeface="Times New Roman" panose="02020603050405020304" pitchFamily="18" charset="0"/>
                <a:cs typeface="Times New Roman" panose="02020603050405020304" pitchFamily="18" charset="0"/>
              </a:rPr>
              <a:t>Management and leadership - </a:t>
            </a:r>
            <a:r>
              <a:rPr lang="en-US" sz="2000" dirty="0">
                <a:latin typeface="Times New Roman" panose="02020603050405020304" pitchFamily="18" charset="0"/>
                <a:cs typeface="Times New Roman" panose="02020603050405020304" pitchFamily="18" charset="0"/>
              </a:rPr>
              <a:t>Fostering trust and great communication are some of the non-negotiable skills of an effective team leader. When a manager doesn't possess these interpersonal skills, they can confuse employees who begin to work less productively or lose motivation.</a:t>
            </a:r>
          </a:p>
        </p:txBody>
      </p:sp>
      <p:sp>
        <p:nvSpPr>
          <p:cNvPr id="7" name="Rectangle 6"/>
          <p:cNvSpPr/>
          <p:nvPr/>
        </p:nvSpPr>
        <p:spPr>
          <a:xfrm>
            <a:off x="512189" y="5380672"/>
            <a:ext cx="6096000" cy="1323439"/>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a:spAutoFit/>
          </a:bodyPr>
          <a:lstStyle/>
          <a:p>
            <a:pPr lvl="0"/>
            <a:r>
              <a:rPr lang="en-US" sz="2000" b="1" dirty="0">
                <a:latin typeface="Times New Roman" panose="02020603050405020304" pitchFamily="18" charset="0"/>
                <a:cs typeface="Times New Roman" panose="02020603050405020304" pitchFamily="18" charset="0"/>
              </a:rPr>
              <a:t>Development of the career - </a:t>
            </a:r>
            <a:r>
              <a:rPr lang="en-US" sz="2000" dirty="0">
                <a:latin typeface="Times New Roman" panose="02020603050405020304" pitchFamily="18" charset="0"/>
                <a:cs typeface="Times New Roman" panose="02020603050405020304" pitchFamily="18" charset="0"/>
              </a:rPr>
              <a:t>As more employers look for employees who have good communication skills, improvements in interpersonal relationships can also bring progression regarding many employees' careers.</a:t>
            </a:r>
          </a:p>
        </p:txBody>
      </p:sp>
      <p:sp>
        <p:nvSpPr>
          <p:cNvPr id="13" name="Rectangle 12"/>
          <p:cNvSpPr/>
          <p:nvPr/>
        </p:nvSpPr>
        <p:spPr>
          <a:xfrm>
            <a:off x="339366" y="906277"/>
            <a:ext cx="9809414" cy="400110"/>
          </a:xfrm>
          <a:prstGeom prst="rect">
            <a:avLst/>
          </a:prstGeom>
          <a:solidFill>
            <a:srgbClr val="C00000"/>
          </a:solidFill>
          <a:ln>
            <a:solidFill>
              <a:schemeClr val="bg2">
                <a:lumMod val="90000"/>
              </a:schemeClr>
            </a:solidFill>
          </a:ln>
        </p:spPr>
        <p:txBody>
          <a:bodyPr wrap="square">
            <a:spAutoFit/>
          </a:bodyPr>
          <a:lstStyle/>
          <a:p>
            <a:pPr algn="ctr"/>
            <a:r>
              <a:rPr lang="en-US" sz="2000"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Good communication </a:t>
            </a:r>
            <a:r>
              <a:rPr lang="en-US" sz="20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skills </a:t>
            </a:r>
            <a:r>
              <a:rPr lang="en-US" sz="2000"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 the workplace</a:t>
            </a:r>
            <a:endParaRPr lang="en-US" sz="20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5" name="Rectangle 14"/>
          <p:cNvSpPr/>
          <p:nvPr/>
        </p:nvSpPr>
        <p:spPr>
          <a:xfrm>
            <a:off x="8400769" y="0"/>
            <a:ext cx="3791231" cy="369332"/>
          </a:xfrm>
          <a:prstGeom prst="rect">
            <a:avLst/>
          </a:prstGeom>
          <a:noFill/>
          <a:ln>
            <a:solidFill>
              <a:schemeClr val="tx1"/>
            </a:solidFill>
          </a:ln>
          <a:effectLst>
            <a:reflection blurRad="6350" stA="50000" endA="300" endPos="55000" dir="5400000" sy="-100000" algn="bl" rotWithShape="0"/>
          </a:effectLst>
        </p:spPr>
        <p:txBody>
          <a:bodyPr wrap="none">
            <a:spAutoFit/>
          </a:bodyPr>
          <a:lstStyle/>
          <a:p>
            <a:pPr algn="ctr"/>
            <a:r>
              <a:rPr lang="en-US" dirty="0">
                <a:latin typeface="Times New Roman" panose="02020603050405020304" pitchFamily="18" charset="0"/>
                <a:cs typeface="Times New Roman" panose="02020603050405020304" pitchFamily="18" charset="0"/>
              </a:rPr>
              <a:t>Interpersonal Communication at Work </a:t>
            </a:r>
          </a:p>
        </p:txBody>
      </p:sp>
      <p:pic>
        <p:nvPicPr>
          <p:cNvPr id="1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3418"/>
            <a:ext cx="786355" cy="326283"/>
          </a:xfrm>
          <a:prstGeom prst="rect">
            <a:avLst/>
          </a:prstGeom>
        </p:spPr>
      </p:pic>
    </p:spTree>
    <p:extLst>
      <p:ext uri="{BB962C8B-B14F-4D97-AF65-F5344CB8AC3E}">
        <p14:creationId xmlns:p14="http://schemas.microsoft.com/office/powerpoint/2010/main" val="32252428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barn(inVertical)">
                                      <p:cBhvr>
                                        <p:cTn id="25" dur="500"/>
                                        <p:tgtEl>
                                          <p:spTgt spid="13"/>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500" fill="hold"/>
                                        <p:tgtEl>
                                          <p:spTgt spid="15"/>
                                        </p:tgtEl>
                                        <p:attrNameLst>
                                          <p:attrName>ppt_x</p:attrName>
                                        </p:attrNameLst>
                                      </p:cBhvr>
                                      <p:tavLst>
                                        <p:tav tm="0">
                                          <p:val>
                                            <p:strVal val="#ppt_x"/>
                                          </p:val>
                                        </p:tav>
                                        <p:tav tm="100000">
                                          <p:val>
                                            <p:strVal val="#ppt_x"/>
                                          </p:val>
                                        </p:tav>
                                      </p:tavLst>
                                    </p:anim>
                                    <p:anim calcmode="lin" valueType="num">
                                      <p:cBhvr additive="base">
                                        <p:cTn id="31"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7" grpId="0" animBg="1"/>
      <p:bldP spid="13" grpId="0" animBg="1"/>
      <p:bldP spid="1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12189" y="1814452"/>
            <a:ext cx="9093724" cy="163121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lvl="0"/>
            <a:r>
              <a:rPr lang="en-US" sz="2000" b="1" dirty="0">
                <a:latin typeface="Times New Roman" panose="02020603050405020304" pitchFamily="18" charset="0"/>
                <a:cs typeface="Times New Roman" panose="02020603050405020304" pitchFamily="18" charset="0"/>
              </a:rPr>
              <a:t>Employee success - </a:t>
            </a:r>
            <a:r>
              <a:rPr lang="en-US" sz="2000" dirty="0">
                <a:latin typeface="Times New Roman" panose="02020603050405020304" pitchFamily="18" charset="0"/>
                <a:cs typeface="Times New Roman" panose="02020603050405020304" pitchFamily="18" charset="0"/>
              </a:rPr>
              <a:t>Employee success is another critical factor and is necessary for managers to help their team perform well. Leaders who can pass on crucial information and the right words of motivation will see their employees respond the same way and achieve the company's business goals much faster. These skills also get passed on to the employees who can use it as they progress as leaders.</a:t>
            </a:r>
          </a:p>
        </p:txBody>
      </p:sp>
      <p:sp>
        <p:nvSpPr>
          <p:cNvPr id="9" name="Rectangle 8"/>
          <p:cNvSpPr/>
          <p:nvPr/>
        </p:nvSpPr>
        <p:spPr>
          <a:xfrm>
            <a:off x="377073" y="3983601"/>
            <a:ext cx="6096000" cy="2246769"/>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a:spAutoFit/>
          </a:bodyPr>
          <a:lstStyle/>
          <a:p>
            <a:pPr lvl="0"/>
            <a:r>
              <a:rPr lang="en-US" sz="2000" b="1" dirty="0">
                <a:latin typeface="Times New Roman" panose="02020603050405020304" pitchFamily="18" charset="0"/>
                <a:cs typeface="Times New Roman" panose="02020603050405020304" pitchFamily="18" charset="0"/>
              </a:rPr>
              <a:t>Managing conflict - </a:t>
            </a:r>
            <a:r>
              <a:rPr lang="en-US" sz="2000" dirty="0">
                <a:latin typeface="Times New Roman" panose="02020603050405020304" pitchFamily="18" charset="0"/>
                <a:cs typeface="Times New Roman" panose="02020603050405020304" pitchFamily="18" charset="0"/>
              </a:rPr>
              <a:t>A good workplace will always have disputes from time to time as ideas and thoughts clash. What's important is that these conflicts are resolved quickly and smartly without bad blood or tension among the parties involved.</a:t>
            </a:r>
            <a:r>
              <a:rPr lang="en-US" sz="2000" b="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Interpersonal communication is crucial for fixing these conflicts and softens situations, especially in stressful work environments.</a:t>
            </a:r>
          </a:p>
        </p:txBody>
      </p:sp>
      <p:sp>
        <p:nvSpPr>
          <p:cNvPr id="10" name="Rectangle 9"/>
          <p:cNvSpPr/>
          <p:nvPr/>
        </p:nvSpPr>
        <p:spPr>
          <a:xfrm>
            <a:off x="339366" y="906277"/>
            <a:ext cx="9809414" cy="400110"/>
          </a:xfrm>
          <a:prstGeom prst="rect">
            <a:avLst/>
          </a:prstGeom>
          <a:solidFill>
            <a:srgbClr val="C00000"/>
          </a:solidFill>
          <a:ln>
            <a:solidFill>
              <a:schemeClr val="bg2">
                <a:lumMod val="90000"/>
              </a:schemeClr>
            </a:solidFill>
          </a:ln>
        </p:spPr>
        <p:txBody>
          <a:bodyPr wrap="square">
            <a:spAutoFit/>
          </a:bodyPr>
          <a:lstStyle/>
          <a:p>
            <a:pPr algn="ctr"/>
            <a:r>
              <a:rPr lang="en-US" sz="2000"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Good communication </a:t>
            </a:r>
            <a:r>
              <a:rPr lang="en-US" sz="20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skills </a:t>
            </a:r>
            <a:r>
              <a:rPr lang="en-US" sz="2000"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 the workplace</a:t>
            </a:r>
            <a:endParaRPr lang="en-US" sz="20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1" name="Rectangle 10"/>
          <p:cNvSpPr/>
          <p:nvPr/>
        </p:nvSpPr>
        <p:spPr>
          <a:xfrm>
            <a:off x="8400769" y="0"/>
            <a:ext cx="3791231" cy="369332"/>
          </a:xfrm>
          <a:prstGeom prst="rect">
            <a:avLst/>
          </a:prstGeom>
          <a:noFill/>
          <a:ln>
            <a:solidFill>
              <a:schemeClr val="tx1"/>
            </a:solidFill>
          </a:ln>
          <a:effectLst>
            <a:reflection blurRad="6350" stA="50000" endA="300" endPos="55000" dir="5400000" sy="-100000" algn="bl" rotWithShape="0"/>
          </a:effectLst>
        </p:spPr>
        <p:txBody>
          <a:bodyPr wrap="none">
            <a:spAutoFit/>
          </a:bodyPr>
          <a:lstStyle/>
          <a:p>
            <a:pPr algn="ctr"/>
            <a:r>
              <a:rPr lang="en-US" dirty="0">
                <a:latin typeface="Times New Roman" panose="02020603050405020304" pitchFamily="18" charset="0"/>
                <a:cs typeface="Times New Roman" panose="02020603050405020304" pitchFamily="18" charset="0"/>
              </a:rPr>
              <a:t>Interpersonal Communication at Work </a:t>
            </a:r>
          </a:p>
        </p:txBody>
      </p:sp>
      <p:pic>
        <p:nvPicPr>
          <p:cNvPr id="1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3418"/>
            <a:ext cx="786355" cy="326283"/>
          </a:xfrm>
          <a:prstGeom prst="rect">
            <a:avLst/>
          </a:prstGeom>
        </p:spPr>
      </p:pic>
    </p:spTree>
    <p:extLst>
      <p:ext uri="{BB962C8B-B14F-4D97-AF65-F5344CB8AC3E}">
        <p14:creationId xmlns:p14="http://schemas.microsoft.com/office/powerpoint/2010/main" val="792005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inVertical)">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additive="base">
                                        <p:cTn id="24" dur="500" fill="hold"/>
                                        <p:tgtEl>
                                          <p:spTgt spid="11"/>
                                        </p:tgtEl>
                                        <p:attrNameLst>
                                          <p:attrName>ppt_x</p:attrName>
                                        </p:attrNameLst>
                                      </p:cBhvr>
                                      <p:tavLst>
                                        <p:tav tm="0">
                                          <p:val>
                                            <p:strVal val="#ppt_x"/>
                                          </p:val>
                                        </p:tav>
                                        <p:tav tm="100000">
                                          <p:val>
                                            <p:strVal val="#ppt_x"/>
                                          </p:val>
                                        </p:tav>
                                      </p:tavLst>
                                    </p:anim>
                                    <p:anim calcmode="lin" valueType="num">
                                      <p:cBhvr additive="base">
                                        <p:cTn id="25"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10" grpId="0" animBg="1"/>
      <p:bldP spid="11"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975662" y="2122289"/>
            <a:ext cx="9763570" cy="830997"/>
          </a:xfrm>
          <a:prstGeom prst="rect">
            <a:avLst/>
          </a:prstGeom>
          <a:no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800" dirty="0">
                <a:latin typeface="Times New Roman" panose="02020603050405020304" pitchFamily="18" charset="0"/>
                <a:cs typeface="Times New Roman" panose="02020603050405020304" pitchFamily="18" charset="0"/>
              </a:rPr>
              <a:t> Exploring Relationship Types at Work</a:t>
            </a: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3418"/>
            <a:ext cx="786355" cy="326283"/>
          </a:xfrm>
          <a:prstGeom prst="rect">
            <a:avLst/>
          </a:prstGeom>
        </p:spPr>
      </p:pic>
    </p:spTree>
    <p:extLst>
      <p:ext uri="{BB962C8B-B14F-4D97-AF65-F5344CB8AC3E}">
        <p14:creationId xmlns:p14="http://schemas.microsoft.com/office/powerpoint/2010/main" val="3346057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8021819" y="0"/>
            <a:ext cx="4170181" cy="400110"/>
          </a:xfrm>
          <a:prstGeom prst="rect">
            <a:avLst/>
          </a:prstGeom>
          <a:noFill/>
          <a:ln>
            <a:solidFill>
              <a:schemeClr val="tx1"/>
            </a:solidFill>
          </a:ln>
          <a:effectLst>
            <a:reflection blurRad="6350" stA="50000" endA="300" endPos="55000" dir="5400000" sy="-100000" algn="bl" rotWithShape="0"/>
          </a:effectLst>
        </p:spPr>
        <p:txBody>
          <a:bodyPr wrap="none">
            <a:spAutoFit/>
          </a:bodyPr>
          <a:lstStyle/>
          <a:p>
            <a:r>
              <a:rPr lang="en-US" sz="2000" dirty="0">
                <a:latin typeface="Times New Roman" panose="02020603050405020304" pitchFamily="18" charset="0"/>
                <a:cs typeface="Times New Roman" panose="02020603050405020304" pitchFamily="18" charset="0"/>
              </a:rPr>
              <a:t> Exploring Relationship Types at Work</a:t>
            </a:r>
          </a:p>
        </p:txBody>
      </p:sp>
      <p:sp>
        <p:nvSpPr>
          <p:cNvPr id="14" name="Rectangle 13"/>
          <p:cNvSpPr/>
          <p:nvPr/>
        </p:nvSpPr>
        <p:spPr>
          <a:xfrm>
            <a:off x="339366" y="906277"/>
            <a:ext cx="4571999" cy="461665"/>
          </a:xfrm>
          <a:prstGeom prst="rect">
            <a:avLst/>
          </a:prstGeom>
          <a:solidFill>
            <a:srgbClr val="C00000"/>
          </a:solidFill>
          <a:ln>
            <a:solidFill>
              <a:schemeClr val="bg2">
                <a:lumMod val="90000"/>
              </a:schemeClr>
            </a:solidFill>
          </a:ln>
        </p:spPr>
        <p:txBody>
          <a:bodyPr wrap="square">
            <a:spAutoFit/>
          </a:bodyPr>
          <a:lstStyle/>
          <a:p>
            <a:r>
              <a:rPr lang="en-US" sz="2400"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Superior-Subordinate Relationships</a:t>
            </a:r>
          </a:p>
        </p:txBody>
      </p:sp>
      <p:sp>
        <p:nvSpPr>
          <p:cNvPr id="3" name="Rectangle 2"/>
          <p:cNvSpPr/>
          <p:nvPr/>
        </p:nvSpPr>
        <p:spPr>
          <a:xfrm>
            <a:off x="455628" y="1614365"/>
            <a:ext cx="9093724" cy="70788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In the language of the workplace, the superior (supervisor/employer) is typically the higher status person and the subordinate (employee) the lower-status person.</a:t>
            </a:r>
          </a:p>
        </p:txBody>
      </p:sp>
      <p:sp>
        <p:nvSpPr>
          <p:cNvPr id="9" name="Rectangle 8"/>
          <p:cNvSpPr/>
          <p:nvPr/>
        </p:nvSpPr>
        <p:spPr>
          <a:xfrm>
            <a:off x="339366" y="3337270"/>
            <a:ext cx="6096000" cy="1015663"/>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a:spAutoFit/>
          </a:bodyPr>
          <a:lstStyle/>
          <a:p>
            <a:r>
              <a:rPr lang="en-US" sz="2000" dirty="0">
                <a:latin typeface="Times New Roman" panose="02020603050405020304" pitchFamily="18" charset="0"/>
                <a:cs typeface="Times New Roman" panose="02020603050405020304" pitchFamily="18" charset="0"/>
              </a:rPr>
              <a:t>The interpersonal communication between supervisors and subordinates is not limited to the relational layer, nor does it focus exclusively on conveying status. </a:t>
            </a:r>
          </a:p>
        </p:txBody>
      </p:sp>
      <p:sp>
        <p:nvSpPr>
          <p:cNvPr id="7" name="Rectangle 6"/>
          <p:cNvSpPr/>
          <p:nvPr/>
        </p:nvSpPr>
        <p:spPr>
          <a:xfrm>
            <a:off x="339366" y="2706094"/>
            <a:ext cx="7032395" cy="461665"/>
          </a:xfrm>
          <a:prstGeom prst="rect">
            <a:avLst/>
          </a:prstGeom>
          <a:solidFill>
            <a:schemeClr val="accent5">
              <a:lumMod val="50000"/>
            </a:schemeClr>
          </a:solidFill>
          <a:ln>
            <a:solidFill>
              <a:schemeClr val="bg2">
                <a:lumMod val="90000"/>
              </a:schemeClr>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Communicating Information</a:t>
            </a:r>
          </a:p>
        </p:txBody>
      </p:sp>
      <p:sp>
        <p:nvSpPr>
          <p:cNvPr id="8" name="Rectangle 7"/>
          <p:cNvSpPr/>
          <p:nvPr/>
        </p:nvSpPr>
        <p:spPr>
          <a:xfrm>
            <a:off x="339366" y="4695762"/>
            <a:ext cx="6096000" cy="70788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a:spAutoFit/>
          </a:bodyPr>
          <a:lstStyle/>
          <a:p>
            <a:r>
              <a:rPr lang="en-US" sz="2000" dirty="0">
                <a:latin typeface="Times New Roman" panose="02020603050405020304" pitchFamily="18" charset="0"/>
                <a:cs typeface="Times New Roman" panose="02020603050405020304" pitchFamily="18" charset="0"/>
              </a:rPr>
              <a:t>After all, some content has to be communicated if any work is ever to get done. </a:t>
            </a:r>
          </a:p>
        </p:txBody>
      </p:sp>
      <p:sp>
        <p:nvSpPr>
          <p:cNvPr id="10" name="Rectangle 9"/>
          <p:cNvSpPr/>
          <p:nvPr/>
        </p:nvSpPr>
        <p:spPr>
          <a:xfrm>
            <a:off x="339366" y="5692400"/>
            <a:ext cx="6096000" cy="1015663"/>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a:spAutoFit/>
          </a:bodyPr>
          <a:lstStyle/>
          <a:p>
            <a:r>
              <a:rPr lang="en-US" sz="2000" dirty="0">
                <a:latin typeface="Times New Roman" panose="02020603050405020304" pitchFamily="18" charset="0"/>
                <a:cs typeface="Times New Roman" panose="02020603050405020304" pitchFamily="18" charset="0"/>
              </a:rPr>
              <a:t>Unfortunately, the status differences between supervisors and subordinates contribute to the creation of less-than ideal communication conditions.</a:t>
            </a:r>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3418"/>
            <a:ext cx="786355" cy="326283"/>
          </a:xfrm>
          <a:prstGeom prst="rect">
            <a:avLst/>
          </a:prstGeom>
        </p:spPr>
      </p:pic>
    </p:spTree>
    <p:extLst>
      <p:ext uri="{BB962C8B-B14F-4D97-AF65-F5344CB8AC3E}">
        <p14:creationId xmlns:p14="http://schemas.microsoft.com/office/powerpoint/2010/main" val="591338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ppt_x"/>
                                          </p:val>
                                        </p:tav>
                                        <p:tav tm="100000">
                                          <p:val>
                                            <p:strVal val="#ppt_x"/>
                                          </p:val>
                                        </p:tav>
                                      </p:tavLst>
                                    </p:anim>
                                    <p:anim calcmode="lin" valueType="num">
                                      <p:cBhvr additive="base">
                                        <p:cTn id="3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500" fill="hold"/>
                                        <p:tgtEl>
                                          <p:spTgt spid="10"/>
                                        </p:tgtEl>
                                        <p:attrNameLst>
                                          <p:attrName>ppt_x</p:attrName>
                                        </p:attrNameLst>
                                      </p:cBhvr>
                                      <p:tavLst>
                                        <p:tav tm="0">
                                          <p:val>
                                            <p:strVal val="#ppt_x"/>
                                          </p:val>
                                        </p:tav>
                                        <p:tav tm="100000">
                                          <p:val>
                                            <p:strVal val="#ppt_x"/>
                                          </p:val>
                                        </p:tav>
                                      </p:tavLst>
                                    </p:anim>
                                    <p:anim calcmode="lin" valueType="num">
                                      <p:cBhvr additive="base">
                                        <p:cTn id="3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3" grpId="0" animBg="1"/>
      <p:bldP spid="9" grpId="0" animBg="1"/>
      <p:bldP spid="7" grpId="0" animBg="1"/>
      <p:bldP spid="8" grpId="0" animBg="1"/>
      <p:bldP spid="10"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2799762" y="875499"/>
            <a:ext cx="4571999" cy="461665"/>
          </a:xfrm>
          <a:prstGeom prst="rect">
            <a:avLst/>
          </a:prstGeom>
          <a:solidFill>
            <a:srgbClr val="C00000"/>
          </a:solidFill>
          <a:ln>
            <a:solidFill>
              <a:schemeClr val="bg2">
                <a:lumMod val="90000"/>
              </a:schemeClr>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Communication problems</a:t>
            </a:r>
          </a:p>
        </p:txBody>
      </p:sp>
      <p:sp>
        <p:nvSpPr>
          <p:cNvPr id="9" name="Rectangle 8"/>
          <p:cNvSpPr/>
          <p:nvPr/>
        </p:nvSpPr>
        <p:spPr>
          <a:xfrm>
            <a:off x="339366" y="2199610"/>
            <a:ext cx="6096000" cy="1323439"/>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a:spAutoFit/>
          </a:bodyPr>
          <a:lstStyle/>
          <a:p>
            <a:r>
              <a:rPr lang="en-US" sz="2000" dirty="0">
                <a:latin typeface="Times New Roman" panose="02020603050405020304" pitchFamily="18" charset="0"/>
                <a:cs typeface="Times New Roman" panose="02020603050405020304" pitchFamily="18" charset="0"/>
              </a:rPr>
              <a:t>Semantic information distance—a term that describes how employees and supervisors do not share the same view of some fundamental areas such as organizational issues or basic job duties.</a:t>
            </a:r>
          </a:p>
        </p:txBody>
      </p:sp>
      <p:sp>
        <p:nvSpPr>
          <p:cNvPr id="7" name="Rectangle 6"/>
          <p:cNvSpPr/>
          <p:nvPr/>
        </p:nvSpPr>
        <p:spPr>
          <a:xfrm>
            <a:off x="235671" y="1541526"/>
            <a:ext cx="7032395" cy="461665"/>
          </a:xfrm>
          <a:prstGeom prst="rect">
            <a:avLst/>
          </a:prstGeom>
          <a:solidFill>
            <a:schemeClr val="accent5">
              <a:lumMod val="50000"/>
            </a:schemeClr>
          </a:solidFill>
          <a:ln>
            <a:solidFill>
              <a:schemeClr val="bg2">
                <a:lumMod val="90000"/>
              </a:schemeClr>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Semantic information distance</a:t>
            </a:r>
          </a:p>
        </p:txBody>
      </p:sp>
      <p:sp>
        <p:nvSpPr>
          <p:cNvPr id="8" name="Rectangle 7"/>
          <p:cNvSpPr/>
          <p:nvPr/>
        </p:nvSpPr>
        <p:spPr>
          <a:xfrm>
            <a:off x="339366" y="4467129"/>
            <a:ext cx="6096000" cy="1015663"/>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a:spAutoFit/>
          </a:bodyPr>
          <a:lstStyle/>
          <a:p>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Upward </a:t>
            </a:r>
            <a:r>
              <a:rPr lang="en-US" sz="2000" dirty="0">
                <a:latin typeface="Times New Roman" panose="02020603050405020304" pitchFamily="18" charset="0"/>
                <a:cs typeface="Times New Roman" panose="02020603050405020304" pitchFamily="18" charset="0"/>
              </a:rPr>
              <a:t>distortion occurs when the messages sent up the chain of command, from subordinates to supervisors, are altered.</a:t>
            </a:r>
          </a:p>
        </p:txBody>
      </p:sp>
      <p:sp>
        <p:nvSpPr>
          <p:cNvPr id="10" name="Rectangle 9"/>
          <p:cNvSpPr/>
          <p:nvPr/>
        </p:nvSpPr>
        <p:spPr>
          <a:xfrm>
            <a:off x="339366" y="5692400"/>
            <a:ext cx="6096000" cy="70788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a:spAutoFit/>
          </a:bodyPr>
          <a:lstStyle/>
          <a:p>
            <a:r>
              <a:rPr lang="en-US" sz="2000" dirty="0" smtClean="0">
                <a:latin typeface="Times New Roman" panose="02020603050405020304" pitchFamily="18" charset="0"/>
                <a:cs typeface="Times New Roman" panose="02020603050405020304" pitchFamily="18" charset="0"/>
              </a:rPr>
              <a:t>Messages are altered in one of four ways: gatekeeping, summarization, withholding, or general distortion.</a:t>
            </a:r>
            <a:endParaRPr lang="en-US" sz="2000" dirty="0">
              <a:latin typeface="Times New Roman" panose="02020603050405020304" pitchFamily="18" charset="0"/>
              <a:cs typeface="Times New Roman" panose="02020603050405020304" pitchFamily="18" charset="0"/>
            </a:endParaRPr>
          </a:p>
        </p:txBody>
      </p:sp>
      <p:sp>
        <p:nvSpPr>
          <p:cNvPr id="11" name="Rectangle 10"/>
          <p:cNvSpPr/>
          <p:nvPr/>
        </p:nvSpPr>
        <p:spPr>
          <a:xfrm>
            <a:off x="235671" y="3748868"/>
            <a:ext cx="7032395" cy="461665"/>
          </a:xfrm>
          <a:prstGeom prst="rect">
            <a:avLst/>
          </a:prstGeom>
          <a:solidFill>
            <a:schemeClr val="accent5">
              <a:lumMod val="50000"/>
            </a:schemeClr>
          </a:solidFill>
          <a:ln>
            <a:solidFill>
              <a:schemeClr val="bg2">
                <a:lumMod val="90000"/>
              </a:schemeClr>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Upward distortion</a:t>
            </a:r>
          </a:p>
        </p:txBody>
      </p:sp>
      <p:sp>
        <p:nvSpPr>
          <p:cNvPr id="13" name="Rectangle 12"/>
          <p:cNvSpPr/>
          <p:nvPr/>
        </p:nvSpPr>
        <p:spPr>
          <a:xfrm>
            <a:off x="8021819" y="0"/>
            <a:ext cx="4170181" cy="400110"/>
          </a:xfrm>
          <a:prstGeom prst="rect">
            <a:avLst/>
          </a:prstGeom>
          <a:noFill/>
          <a:ln>
            <a:solidFill>
              <a:schemeClr val="tx1"/>
            </a:solidFill>
          </a:ln>
          <a:effectLst>
            <a:reflection blurRad="6350" stA="50000" endA="300" endPos="55000" dir="5400000" sy="-100000" algn="bl" rotWithShape="0"/>
          </a:effectLst>
        </p:spPr>
        <p:txBody>
          <a:bodyPr wrap="none">
            <a:spAutoFit/>
          </a:bodyPr>
          <a:lstStyle/>
          <a:p>
            <a:r>
              <a:rPr lang="en-US" sz="2000" dirty="0">
                <a:latin typeface="Times New Roman" panose="02020603050405020304" pitchFamily="18" charset="0"/>
                <a:cs typeface="Times New Roman" panose="02020603050405020304" pitchFamily="18" charset="0"/>
              </a:rPr>
              <a:t> Exploring Relationship Types at Work</a:t>
            </a:r>
          </a:p>
        </p:txBody>
      </p:sp>
      <p:pic>
        <p:nvPicPr>
          <p:cNvPr id="1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3418"/>
            <a:ext cx="786355" cy="326283"/>
          </a:xfrm>
          <a:prstGeom prst="rect">
            <a:avLst/>
          </a:prstGeom>
        </p:spPr>
      </p:pic>
    </p:spTree>
    <p:extLst>
      <p:ext uri="{BB962C8B-B14F-4D97-AF65-F5344CB8AC3E}">
        <p14:creationId xmlns:p14="http://schemas.microsoft.com/office/powerpoint/2010/main" val="2648087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barn(inVertical)">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additive="base">
                                        <p:cTn id="28" dur="500" fill="hold"/>
                                        <p:tgtEl>
                                          <p:spTgt spid="8"/>
                                        </p:tgtEl>
                                        <p:attrNameLst>
                                          <p:attrName>ppt_x</p:attrName>
                                        </p:attrNameLst>
                                      </p:cBhvr>
                                      <p:tavLst>
                                        <p:tav tm="0">
                                          <p:val>
                                            <p:strVal val="#ppt_x"/>
                                          </p:val>
                                        </p:tav>
                                        <p:tav tm="100000">
                                          <p:val>
                                            <p:strVal val="#ppt_x"/>
                                          </p:val>
                                        </p:tav>
                                      </p:tavLst>
                                    </p:anim>
                                    <p:anim calcmode="lin" valueType="num">
                                      <p:cBhvr additive="base">
                                        <p:cTn id="2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ppt_x"/>
                                          </p:val>
                                        </p:tav>
                                        <p:tav tm="100000">
                                          <p:val>
                                            <p:strVal val="#ppt_x"/>
                                          </p:val>
                                        </p:tav>
                                      </p:tavLst>
                                    </p:anim>
                                    <p:anim calcmode="lin" valueType="num">
                                      <p:cBhvr additive="base">
                                        <p:cTn id="3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9" grpId="0" animBg="1"/>
      <p:bldP spid="7" grpId="0" animBg="1"/>
      <p:bldP spid="8" grpId="0" animBg="1"/>
      <p:bldP spid="10" grpId="0" animBg="1"/>
      <p:bldP spid="11"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2799762" y="875499"/>
            <a:ext cx="4571999" cy="461665"/>
          </a:xfrm>
          <a:prstGeom prst="rect">
            <a:avLst/>
          </a:prstGeom>
          <a:solidFill>
            <a:srgbClr val="C00000"/>
          </a:solidFill>
          <a:ln>
            <a:solidFill>
              <a:schemeClr val="bg2">
                <a:lumMod val="90000"/>
              </a:schemeClr>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Communication problems</a:t>
            </a:r>
          </a:p>
        </p:txBody>
      </p:sp>
      <p:sp>
        <p:nvSpPr>
          <p:cNvPr id="10" name="Rectangle 9"/>
          <p:cNvSpPr/>
          <p:nvPr/>
        </p:nvSpPr>
        <p:spPr>
          <a:xfrm>
            <a:off x="537329" y="2079551"/>
            <a:ext cx="8286160" cy="707886"/>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Messages are altered in one of four ways: gatekeeping, summarization, withholding, or general distortion.</a:t>
            </a:r>
          </a:p>
        </p:txBody>
      </p:sp>
      <p:sp>
        <p:nvSpPr>
          <p:cNvPr id="11" name="Rectangle 10"/>
          <p:cNvSpPr/>
          <p:nvPr/>
        </p:nvSpPr>
        <p:spPr>
          <a:xfrm>
            <a:off x="273378" y="1510246"/>
            <a:ext cx="7032395" cy="461665"/>
          </a:xfrm>
          <a:prstGeom prst="rect">
            <a:avLst/>
          </a:prstGeom>
          <a:solidFill>
            <a:schemeClr val="accent5">
              <a:lumMod val="50000"/>
            </a:schemeClr>
          </a:solidFill>
          <a:ln>
            <a:solidFill>
              <a:schemeClr val="bg2">
                <a:lumMod val="90000"/>
              </a:schemeClr>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Upward distortion</a:t>
            </a:r>
          </a:p>
        </p:txBody>
      </p:sp>
      <p:sp>
        <p:nvSpPr>
          <p:cNvPr id="13" name="Rectangle 12"/>
          <p:cNvSpPr/>
          <p:nvPr/>
        </p:nvSpPr>
        <p:spPr>
          <a:xfrm>
            <a:off x="430492" y="2906141"/>
            <a:ext cx="6752733" cy="70788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Gatekeeping</a:t>
            </a:r>
            <a:r>
              <a:rPr lang="en-US" sz="2000" dirty="0">
                <a:latin typeface="Times New Roman" panose="02020603050405020304" pitchFamily="18" charset="0"/>
                <a:cs typeface="Times New Roman" panose="02020603050405020304" pitchFamily="18" charset="0"/>
              </a:rPr>
              <a:t> occurs when some, but not all, of the information is passed on to the supervisor.</a:t>
            </a:r>
          </a:p>
        </p:txBody>
      </p:sp>
      <p:sp>
        <p:nvSpPr>
          <p:cNvPr id="15" name="Rectangle 14"/>
          <p:cNvSpPr/>
          <p:nvPr/>
        </p:nvSpPr>
        <p:spPr>
          <a:xfrm>
            <a:off x="430493" y="3714411"/>
            <a:ext cx="6752732" cy="1015663"/>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Summarization</a:t>
            </a:r>
            <a:r>
              <a:rPr lang="en-US" sz="2000" dirty="0">
                <a:latin typeface="Times New Roman" panose="02020603050405020304" pitchFamily="18" charset="0"/>
                <a:cs typeface="Times New Roman" panose="02020603050405020304" pitchFamily="18" charset="0"/>
              </a:rPr>
              <a:t> occurs when the employee summarizes the message in such a way that emphasis is placed on certain aspects of the message.</a:t>
            </a:r>
          </a:p>
        </p:txBody>
      </p:sp>
      <p:sp>
        <p:nvSpPr>
          <p:cNvPr id="16" name="Rectangle 15"/>
          <p:cNvSpPr/>
          <p:nvPr/>
        </p:nvSpPr>
        <p:spPr>
          <a:xfrm>
            <a:off x="450916" y="4830458"/>
            <a:ext cx="6677318" cy="70788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Withholding</a:t>
            </a:r>
            <a:r>
              <a:rPr lang="en-US" sz="2000" dirty="0">
                <a:latin typeface="Times New Roman" panose="02020603050405020304" pitchFamily="18" charset="0"/>
                <a:cs typeface="Times New Roman" panose="02020603050405020304" pitchFamily="18" charset="0"/>
              </a:rPr>
              <a:t> occurs when information is not passed on to the supervisor.</a:t>
            </a:r>
          </a:p>
        </p:txBody>
      </p:sp>
      <p:sp>
        <p:nvSpPr>
          <p:cNvPr id="17" name="Rectangle 16"/>
          <p:cNvSpPr/>
          <p:nvPr/>
        </p:nvSpPr>
        <p:spPr>
          <a:xfrm>
            <a:off x="430492" y="5719788"/>
            <a:ext cx="6677318" cy="1015663"/>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General distortion</a:t>
            </a:r>
            <a:r>
              <a:rPr lang="en-US" sz="2000" dirty="0">
                <a:latin typeface="Times New Roman" panose="02020603050405020304" pitchFamily="18" charset="0"/>
                <a:cs typeface="Times New Roman" panose="02020603050405020304" pitchFamily="18" charset="0"/>
              </a:rPr>
              <a:t>, a close cousin to out-and-out lying, occurs when the message is changed to serve the subordinate’s purposes.</a:t>
            </a:r>
          </a:p>
        </p:txBody>
      </p:sp>
      <p:sp>
        <p:nvSpPr>
          <p:cNvPr id="18" name="Rectangle 17"/>
          <p:cNvSpPr/>
          <p:nvPr/>
        </p:nvSpPr>
        <p:spPr>
          <a:xfrm>
            <a:off x="8021819" y="0"/>
            <a:ext cx="4170181" cy="400110"/>
          </a:xfrm>
          <a:prstGeom prst="rect">
            <a:avLst/>
          </a:prstGeom>
          <a:noFill/>
          <a:ln>
            <a:solidFill>
              <a:schemeClr val="tx1"/>
            </a:solidFill>
          </a:ln>
          <a:effectLst>
            <a:reflection blurRad="6350" stA="50000" endA="300" endPos="55000" dir="5400000" sy="-100000" algn="bl" rotWithShape="0"/>
          </a:effectLst>
        </p:spPr>
        <p:txBody>
          <a:bodyPr wrap="none">
            <a:spAutoFit/>
          </a:bodyPr>
          <a:lstStyle/>
          <a:p>
            <a:r>
              <a:rPr lang="en-US" sz="2000" dirty="0">
                <a:latin typeface="Times New Roman" panose="02020603050405020304" pitchFamily="18" charset="0"/>
                <a:cs typeface="Times New Roman" panose="02020603050405020304" pitchFamily="18" charset="0"/>
              </a:rPr>
              <a:t> Exploring Relationship Types at Work</a:t>
            </a:r>
          </a:p>
        </p:txBody>
      </p:sp>
      <p:pic>
        <p:nvPicPr>
          <p:cNvPr id="1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3418"/>
            <a:ext cx="786355" cy="326283"/>
          </a:xfrm>
          <a:prstGeom prst="rect">
            <a:avLst/>
          </a:prstGeom>
        </p:spPr>
      </p:pic>
    </p:spTree>
    <p:extLst>
      <p:ext uri="{BB962C8B-B14F-4D97-AF65-F5344CB8AC3E}">
        <p14:creationId xmlns:p14="http://schemas.microsoft.com/office/powerpoint/2010/main" val="57932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arn(inVertic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500" fill="hold"/>
                                        <p:tgtEl>
                                          <p:spTgt spid="13"/>
                                        </p:tgtEl>
                                        <p:attrNameLst>
                                          <p:attrName>ppt_x</p:attrName>
                                        </p:attrNameLst>
                                      </p:cBhvr>
                                      <p:tavLst>
                                        <p:tav tm="0">
                                          <p:val>
                                            <p:strVal val="#ppt_x"/>
                                          </p:val>
                                        </p:tav>
                                        <p:tav tm="100000">
                                          <p:val>
                                            <p:strVal val="#ppt_x"/>
                                          </p:val>
                                        </p:tav>
                                      </p:tavLst>
                                    </p:anim>
                                    <p:anim calcmode="lin" valueType="num">
                                      <p:cBhvr additive="base">
                                        <p:cTn id="2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500" fill="hold"/>
                                        <p:tgtEl>
                                          <p:spTgt spid="15"/>
                                        </p:tgtEl>
                                        <p:attrNameLst>
                                          <p:attrName>ppt_x</p:attrName>
                                        </p:attrNameLst>
                                      </p:cBhvr>
                                      <p:tavLst>
                                        <p:tav tm="0">
                                          <p:val>
                                            <p:strVal val="#ppt_x"/>
                                          </p:val>
                                        </p:tav>
                                        <p:tav tm="100000">
                                          <p:val>
                                            <p:strVal val="#ppt_x"/>
                                          </p:val>
                                        </p:tav>
                                      </p:tavLst>
                                    </p:anim>
                                    <p:anim calcmode="lin" valueType="num">
                                      <p:cBhvr additive="base">
                                        <p:cTn id="3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500" fill="hold"/>
                                        <p:tgtEl>
                                          <p:spTgt spid="16"/>
                                        </p:tgtEl>
                                        <p:attrNameLst>
                                          <p:attrName>ppt_x</p:attrName>
                                        </p:attrNameLst>
                                      </p:cBhvr>
                                      <p:tavLst>
                                        <p:tav tm="0">
                                          <p:val>
                                            <p:strVal val="#ppt_x"/>
                                          </p:val>
                                        </p:tav>
                                        <p:tav tm="100000">
                                          <p:val>
                                            <p:strVal val="#ppt_x"/>
                                          </p:val>
                                        </p:tav>
                                      </p:tavLst>
                                    </p:anim>
                                    <p:anim calcmode="lin" valueType="num">
                                      <p:cBhvr additive="base">
                                        <p:cTn id="3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500" fill="hold"/>
                                        <p:tgtEl>
                                          <p:spTgt spid="17"/>
                                        </p:tgtEl>
                                        <p:attrNameLst>
                                          <p:attrName>ppt_x</p:attrName>
                                        </p:attrNameLst>
                                      </p:cBhvr>
                                      <p:tavLst>
                                        <p:tav tm="0">
                                          <p:val>
                                            <p:strVal val="#ppt_x"/>
                                          </p:val>
                                        </p:tav>
                                        <p:tav tm="100000">
                                          <p:val>
                                            <p:strVal val="#ppt_x"/>
                                          </p:val>
                                        </p:tav>
                                      </p:tavLst>
                                    </p:anim>
                                    <p:anim calcmode="lin" valueType="num">
                                      <p:cBhvr additive="base">
                                        <p:cTn id="4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0" grpId="0" animBg="1"/>
      <p:bldP spid="11" grpId="0" animBg="1"/>
      <p:bldP spid="13" grpId="0" animBg="1"/>
      <p:bldP spid="15" grpId="0" animBg="1"/>
      <p:bldP spid="16" grpId="0" animBg="1"/>
      <p:bldP spid="17"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2799762" y="875499"/>
            <a:ext cx="4571999" cy="461665"/>
          </a:xfrm>
          <a:prstGeom prst="rect">
            <a:avLst/>
          </a:prstGeom>
          <a:solidFill>
            <a:srgbClr val="C00000"/>
          </a:solidFill>
          <a:ln>
            <a:solidFill>
              <a:schemeClr val="bg2">
                <a:lumMod val="90000"/>
              </a:schemeClr>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Communication problems</a:t>
            </a:r>
          </a:p>
        </p:txBody>
      </p:sp>
      <p:sp>
        <p:nvSpPr>
          <p:cNvPr id="10" name="Rectangle 9"/>
          <p:cNvSpPr/>
          <p:nvPr/>
        </p:nvSpPr>
        <p:spPr>
          <a:xfrm>
            <a:off x="0" y="2287905"/>
            <a:ext cx="8286160" cy="707886"/>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As a supervisor, you must take steps to limit message alteration by doing some, if not all, of the following: </a:t>
            </a:r>
          </a:p>
        </p:txBody>
      </p:sp>
      <p:sp>
        <p:nvSpPr>
          <p:cNvPr id="11" name="Rectangle 10"/>
          <p:cNvSpPr/>
          <p:nvPr/>
        </p:nvSpPr>
        <p:spPr>
          <a:xfrm>
            <a:off x="518475" y="1540235"/>
            <a:ext cx="6231117" cy="461665"/>
          </a:xfrm>
          <a:prstGeom prst="rect">
            <a:avLst/>
          </a:prstGeom>
          <a:solidFill>
            <a:schemeClr val="accent5">
              <a:lumMod val="50000"/>
            </a:schemeClr>
          </a:solidFill>
          <a:ln>
            <a:solidFill>
              <a:schemeClr val="bg2">
                <a:lumMod val="90000"/>
              </a:schemeClr>
            </a:solidFill>
          </a:ln>
        </p:spPr>
        <p:txBody>
          <a:bodyPr wrap="square">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Solution</a:t>
            </a:r>
          </a:p>
        </p:txBody>
      </p:sp>
      <p:sp>
        <p:nvSpPr>
          <p:cNvPr id="13" name="Rectangle 12"/>
          <p:cNvSpPr/>
          <p:nvPr/>
        </p:nvSpPr>
        <p:spPr>
          <a:xfrm>
            <a:off x="364503" y="3630538"/>
            <a:ext cx="6752733" cy="70788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(1) Limit the number of people a message must travel through before it gets to you,</a:t>
            </a:r>
          </a:p>
        </p:txBody>
      </p:sp>
      <p:sp>
        <p:nvSpPr>
          <p:cNvPr id="15" name="Rectangle 14"/>
          <p:cNvSpPr/>
          <p:nvPr/>
        </p:nvSpPr>
        <p:spPr>
          <a:xfrm>
            <a:off x="364504" y="4800007"/>
            <a:ext cx="6752732" cy="400110"/>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 (2) go to the source of the message for clarification, </a:t>
            </a:r>
          </a:p>
        </p:txBody>
      </p:sp>
      <p:sp>
        <p:nvSpPr>
          <p:cNvPr id="16" name="Rectangle 15"/>
          <p:cNvSpPr/>
          <p:nvPr/>
        </p:nvSpPr>
        <p:spPr>
          <a:xfrm>
            <a:off x="364504" y="5434754"/>
            <a:ext cx="6677318" cy="70788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(3) keep communication channels open with subordinates and customers. </a:t>
            </a:r>
          </a:p>
        </p:txBody>
      </p:sp>
      <p:sp>
        <p:nvSpPr>
          <p:cNvPr id="17" name="Rectangle 16"/>
          <p:cNvSpPr/>
          <p:nvPr/>
        </p:nvSpPr>
        <p:spPr>
          <a:xfrm>
            <a:off x="8021819" y="0"/>
            <a:ext cx="4170181" cy="400110"/>
          </a:xfrm>
          <a:prstGeom prst="rect">
            <a:avLst/>
          </a:prstGeom>
          <a:noFill/>
          <a:ln>
            <a:solidFill>
              <a:schemeClr val="tx1"/>
            </a:solidFill>
          </a:ln>
          <a:effectLst>
            <a:reflection blurRad="6350" stA="50000" endA="300" endPos="55000" dir="5400000" sy="-100000" algn="bl" rotWithShape="0"/>
          </a:effectLst>
        </p:spPr>
        <p:txBody>
          <a:bodyPr wrap="none">
            <a:spAutoFit/>
          </a:bodyPr>
          <a:lstStyle/>
          <a:p>
            <a:r>
              <a:rPr lang="en-US" sz="2000" dirty="0">
                <a:latin typeface="Times New Roman" panose="02020603050405020304" pitchFamily="18" charset="0"/>
                <a:cs typeface="Times New Roman" panose="02020603050405020304" pitchFamily="18" charset="0"/>
              </a:rPr>
              <a:t> Exploring Relationship Types at Work</a:t>
            </a:r>
          </a:p>
        </p:txBody>
      </p:sp>
      <p:pic>
        <p:nvPicPr>
          <p:cNvPr id="1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3418"/>
            <a:ext cx="786355" cy="326283"/>
          </a:xfrm>
          <a:prstGeom prst="rect">
            <a:avLst/>
          </a:prstGeom>
        </p:spPr>
      </p:pic>
    </p:spTree>
    <p:extLst>
      <p:ext uri="{BB962C8B-B14F-4D97-AF65-F5344CB8AC3E}">
        <p14:creationId xmlns:p14="http://schemas.microsoft.com/office/powerpoint/2010/main" val="2121913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arn(inVertic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500" fill="hold"/>
                                        <p:tgtEl>
                                          <p:spTgt spid="13"/>
                                        </p:tgtEl>
                                        <p:attrNameLst>
                                          <p:attrName>ppt_x</p:attrName>
                                        </p:attrNameLst>
                                      </p:cBhvr>
                                      <p:tavLst>
                                        <p:tav tm="0">
                                          <p:val>
                                            <p:strVal val="#ppt_x"/>
                                          </p:val>
                                        </p:tav>
                                        <p:tav tm="100000">
                                          <p:val>
                                            <p:strVal val="#ppt_x"/>
                                          </p:val>
                                        </p:tav>
                                      </p:tavLst>
                                    </p:anim>
                                    <p:anim calcmode="lin" valueType="num">
                                      <p:cBhvr additive="base">
                                        <p:cTn id="2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500" fill="hold"/>
                                        <p:tgtEl>
                                          <p:spTgt spid="15"/>
                                        </p:tgtEl>
                                        <p:attrNameLst>
                                          <p:attrName>ppt_x</p:attrName>
                                        </p:attrNameLst>
                                      </p:cBhvr>
                                      <p:tavLst>
                                        <p:tav tm="0">
                                          <p:val>
                                            <p:strVal val="#ppt_x"/>
                                          </p:val>
                                        </p:tav>
                                        <p:tav tm="100000">
                                          <p:val>
                                            <p:strVal val="#ppt_x"/>
                                          </p:val>
                                        </p:tav>
                                      </p:tavLst>
                                    </p:anim>
                                    <p:anim calcmode="lin" valueType="num">
                                      <p:cBhvr additive="base">
                                        <p:cTn id="3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500" fill="hold"/>
                                        <p:tgtEl>
                                          <p:spTgt spid="16"/>
                                        </p:tgtEl>
                                        <p:attrNameLst>
                                          <p:attrName>ppt_x</p:attrName>
                                        </p:attrNameLst>
                                      </p:cBhvr>
                                      <p:tavLst>
                                        <p:tav tm="0">
                                          <p:val>
                                            <p:strVal val="#ppt_x"/>
                                          </p:val>
                                        </p:tav>
                                        <p:tav tm="100000">
                                          <p:val>
                                            <p:strVal val="#ppt_x"/>
                                          </p:val>
                                        </p:tav>
                                      </p:tavLst>
                                    </p:anim>
                                    <p:anim calcmode="lin" valueType="num">
                                      <p:cBhvr additive="base">
                                        <p:cTn id="3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0" grpId="0" animBg="1"/>
      <p:bldP spid="11" grpId="0" animBg="1"/>
      <p:bldP spid="13" grpId="0" animBg="1"/>
      <p:bldP spid="15" grpId="0" animBg="1"/>
      <p:bldP spid="1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339366" y="906277"/>
            <a:ext cx="5505253" cy="461665"/>
          </a:xfrm>
          <a:prstGeom prst="rect">
            <a:avLst/>
          </a:prstGeom>
          <a:solidFill>
            <a:srgbClr val="C00000"/>
          </a:solidFill>
          <a:ln>
            <a:solidFill>
              <a:schemeClr val="bg2">
                <a:lumMod val="90000"/>
              </a:schemeClr>
            </a:solidFill>
          </a:ln>
        </p:spPr>
        <p:txBody>
          <a:bodyPr wrap="square">
            <a:spAutoFit/>
          </a:bodyPr>
          <a:lstStyle/>
          <a:p>
            <a:r>
              <a:rPr lang="en-US" sz="2400" dirty="0">
                <a:solidFill>
                  <a:schemeClr val="bg1"/>
                </a:solidFill>
                <a:latin typeface="Times New Roman" panose="02020603050405020304" pitchFamily="18" charset="0"/>
                <a:cs typeface="Times New Roman" panose="02020603050405020304" pitchFamily="18" charset="0"/>
              </a:rPr>
              <a:t>Communicating With Your Supervisor</a:t>
            </a:r>
          </a:p>
        </p:txBody>
      </p:sp>
      <p:sp>
        <p:nvSpPr>
          <p:cNvPr id="9" name="Rectangle 8"/>
          <p:cNvSpPr/>
          <p:nvPr/>
        </p:nvSpPr>
        <p:spPr>
          <a:xfrm>
            <a:off x="65988" y="2222445"/>
            <a:ext cx="7786539" cy="400110"/>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Evaluate him or her in the same way you evaluate everyone else. </a:t>
            </a:r>
          </a:p>
        </p:txBody>
      </p:sp>
      <p:sp>
        <p:nvSpPr>
          <p:cNvPr id="7" name="Rectangle 6"/>
          <p:cNvSpPr/>
          <p:nvPr/>
        </p:nvSpPr>
        <p:spPr>
          <a:xfrm>
            <a:off x="216818" y="1564361"/>
            <a:ext cx="9228840" cy="461665"/>
          </a:xfrm>
          <a:prstGeom prst="rect">
            <a:avLst/>
          </a:prstGeom>
          <a:solidFill>
            <a:schemeClr val="accent5">
              <a:lumMod val="50000"/>
            </a:schemeClr>
          </a:solidFill>
          <a:ln>
            <a:solidFill>
              <a:schemeClr val="bg2">
                <a:lumMod val="90000"/>
              </a:schemeClr>
            </a:solidFill>
          </a:ln>
        </p:spPr>
        <p:txBody>
          <a:bodyPr wrap="square">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To communicate </a:t>
            </a:r>
            <a:r>
              <a:rPr lang="en-US" sz="2400" b="1" dirty="0" smtClean="0">
                <a:solidFill>
                  <a:schemeClr val="bg1"/>
                </a:solidFill>
                <a:latin typeface="Times New Roman" panose="02020603050405020304" pitchFamily="18" charset="0"/>
                <a:cs typeface="Times New Roman" panose="02020603050405020304" pitchFamily="18" charset="0"/>
              </a:rPr>
              <a:t>effectively </a:t>
            </a:r>
            <a:r>
              <a:rPr lang="en-US" sz="2400" b="1" dirty="0">
                <a:solidFill>
                  <a:schemeClr val="bg1"/>
                </a:solidFill>
                <a:latin typeface="Times New Roman" panose="02020603050405020304" pitchFamily="18" charset="0"/>
                <a:cs typeface="Times New Roman" panose="02020603050405020304" pitchFamily="18" charset="0"/>
              </a:rPr>
              <a:t>with your supervisor, you must </a:t>
            </a:r>
          </a:p>
        </p:txBody>
      </p:sp>
      <p:sp>
        <p:nvSpPr>
          <p:cNvPr id="8" name="Rectangle 7"/>
          <p:cNvSpPr/>
          <p:nvPr/>
        </p:nvSpPr>
        <p:spPr>
          <a:xfrm>
            <a:off x="65988" y="2735332"/>
            <a:ext cx="8154185" cy="1015663"/>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Remember the power of communication; appropriate verbal and nonverbal behaviors often make or break your chances of being viewed positively on the job.</a:t>
            </a:r>
          </a:p>
        </p:txBody>
      </p:sp>
      <p:sp>
        <p:nvSpPr>
          <p:cNvPr id="10" name="Rectangle 9"/>
          <p:cNvSpPr/>
          <p:nvPr/>
        </p:nvSpPr>
        <p:spPr>
          <a:xfrm>
            <a:off x="65988" y="3897549"/>
            <a:ext cx="8154185" cy="70788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In terms of interpersonal communication in the workplace, it is important to consider the way a supervisor communicates with a subordinate.</a:t>
            </a:r>
          </a:p>
        </p:txBody>
      </p:sp>
      <p:sp>
        <p:nvSpPr>
          <p:cNvPr id="11" name="Rectangle 10"/>
          <p:cNvSpPr/>
          <p:nvPr/>
        </p:nvSpPr>
        <p:spPr>
          <a:xfrm>
            <a:off x="94269" y="4730785"/>
            <a:ext cx="7277491" cy="707886"/>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For those seeking professional excellence, advocacy is the strategy of choice when communicating with supervisors. </a:t>
            </a:r>
          </a:p>
        </p:txBody>
      </p:sp>
      <p:sp>
        <p:nvSpPr>
          <p:cNvPr id="13" name="Rectangle 12"/>
          <p:cNvSpPr/>
          <p:nvPr/>
        </p:nvSpPr>
        <p:spPr>
          <a:xfrm>
            <a:off x="94269" y="5631479"/>
            <a:ext cx="7475455" cy="1015663"/>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Advocacy</a:t>
            </a:r>
            <a:r>
              <a:rPr lang="en-US" sz="2000" dirty="0">
                <a:latin typeface="Times New Roman" panose="02020603050405020304" pitchFamily="18" charset="0"/>
                <a:cs typeface="Times New Roman" panose="02020603050405020304" pitchFamily="18" charset="0"/>
              </a:rPr>
              <a:t> utilizes a simple persuasive technique. Specifically, you evaluate your boss’s needs and preferences and then develop messages, arguments, and proposals that line up with those needs and preferences.</a:t>
            </a:r>
          </a:p>
        </p:txBody>
      </p:sp>
      <p:sp>
        <p:nvSpPr>
          <p:cNvPr id="15" name="Rectangle 14"/>
          <p:cNvSpPr/>
          <p:nvPr/>
        </p:nvSpPr>
        <p:spPr>
          <a:xfrm>
            <a:off x="8021819" y="0"/>
            <a:ext cx="4170181" cy="400110"/>
          </a:xfrm>
          <a:prstGeom prst="rect">
            <a:avLst/>
          </a:prstGeom>
          <a:noFill/>
          <a:ln>
            <a:solidFill>
              <a:schemeClr val="tx1"/>
            </a:solidFill>
          </a:ln>
          <a:effectLst>
            <a:reflection blurRad="6350" stA="50000" endA="300" endPos="55000" dir="5400000" sy="-100000" algn="bl" rotWithShape="0"/>
          </a:effectLst>
        </p:spPr>
        <p:txBody>
          <a:bodyPr wrap="none">
            <a:spAutoFit/>
          </a:bodyPr>
          <a:lstStyle/>
          <a:p>
            <a:r>
              <a:rPr lang="en-US" sz="2000" dirty="0">
                <a:latin typeface="Times New Roman" panose="02020603050405020304" pitchFamily="18" charset="0"/>
                <a:cs typeface="Times New Roman" panose="02020603050405020304" pitchFamily="18" charset="0"/>
              </a:rPr>
              <a:t> Exploring Relationship Types at Work</a:t>
            </a:r>
          </a:p>
        </p:txBody>
      </p:sp>
      <p:pic>
        <p:nvPicPr>
          <p:cNvPr id="1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3418"/>
            <a:ext cx="786355" cy="326283"/>
          </a:xfrm>
          <a:prstGeom prst="rect">
            <a:avLst/>
          </a:prstGeom>
        </p:spPr>
      </p:pic>
    </p:spTree>
    <p:extLst>
      <p:ext uri="{BB962C8B-B14F-4D97-AF65-F5344CB8AC3E}">
        <p14:creationId xmlns:p14="http://schemas.microsoft.com/office/powerpoint/2010/main" val="752419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500" fill="hold"/>
                                        <p:tgtEl>
                                          <p:spTgt spid="10"/>
                                        </p:tgtEl>
                                        <p:attrNameLst>
                                          <p:attrName>ppt_x</p:attrName>
                                        </p:attrNameLst>
                                      </p:cBhvr>
                                      <p:tavLst>
                                        <p:tav tm="0">
                                          <p:val>
                                            <p:strVal val="#ppt_x"/>
                                          </p:val>
                                        </p:tav>
                                        <p:tav tm="100000">
                                          <p:val>
                                            <p:strVal val="#ppt_x"/>
                                          </p:val>
                                        </p:tav>
                                      </p:tavLst>
                                    </p:anim>
                                    <p:anim calcmode="lin" valueType="num">
                                      <p:cBhvr additive="base">
                                        <p:cTn id="3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500" fill="hold"/>
                                        <p:tgtEl>
                                          <p:spTgt spid="11"/>
                                        </p:tgtEl>
                                        <p:attrNameLst>
                                          <p:attrName>ppt_x</p:attrName>
                                        </p:attrNameLst>
                                      </p:cBhvr>
                                      <p:tavLst>
                                        <p:tav tm="0">
                                          <p:val>
                                            <p:strVal val="#ppt_x"/>
                                          </p:val>
                                        </p:tav>
                                        <p:tav tm="100000">
                                          <p:val>
                                            <p:strVal val="#ppt_x"/>
                                          </p:val>
                                        </p:tav>
                                      </p:tavLst>
                                    </p:anim>
                                    <p:anim calcmode="lin" valueType="num">
                                      <p:cBhvr additive="base">
                                        <p:cTn id="3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500" fill="hold"/>
                                        <p:tgtEl>
                                          <p:spTgt spid="13"/>
                                        </p:tgtEl>
                                        <p:attrNameLst>
                                          <p:attrName>ppt_x</p:attrName>
                                        </p:attrNameLst>
                                      </p:cBhvr>
                                      <p:tavLst>
                                        <p:tav tm="0">
                                          <p:val>
                                            <p:strVal val="#ppt_x"/>
                                          </p:val>
                                        </p:tav>
                                        <p:tav tm="100000">
                                          <p:val>
                                            <p:strVal val="#ppt_x"/>
                                          </p:val>
                                        </p:tav>
                                      </p:tavLst>
                                    </p:anim>
                                    <p:anim calcmode="lin" valueType="num">
                                      <p:cBhvr additive="base">
                                        <p:cTn id="4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9" grpId="0" animBg="1"/>
      <p:bldP spid="7" grpId="0" animBg="1"/>
      <p:bldP spid="8" grpId="0" animBg="1"/>
      <p:bldP spid="10" grpId="0" animBg="1"/>
      <p:bldP spid="11" grpId="0" animBg="1"/>
      <p:bldP spid="13"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339366" y="906277"/>
            <a:ext cx="5505253" cy="461665"/>
          </a:xfrm>
          <a:prstGeom prst="rect">
            <a:avLst/>
          </a:prstGeom>
          <a:solidFill>
            <a:srgbClr val="C00000"/>
          </a:solidFill>
          <a:ln>
            <a:solidFill>
              <a:schemeClr val="bg2">
                <a:lumMod val="90000"/>
              </a:schemeClr>
            </a:solidFill>
          </a:ln>
        </p:spPr>
        <p:txBody>
          <a:bodyPr wrap="square">
            <a:spAutoFit/>
          </a:bodyPr>
          <a:lstStyle/>
          <a:p>
            <a:r>
              <a:rPr lang="en-US" sz="2400" dirty="0">
                <a:solidFill>
                  <a:schemeClr val="bg1"/>
                </a:solidFill>
                <a:latin typeface="Times New Roman" panose="02020603050405020304" pitchFamily="18" charset="0"/>
                <a:cs typeface="Times New Roman" panose="02020603050405020304" pitchFamily="18" charset="0"/>
              </a:rPr>
              <a:t>Communicating With Your </a:t>
            </a:r>
            <a:r>
              <a:rPr lang="en-US" sz="2400" dirty="0" smtClean="0">
                <a:solidFill>
                  <a:schemeClr val="bg1"/>
                </a:solidFill>
                <a:latin typeface="Times New Roman" panose="02020603050405020304" pitchFamily="18" charset="0"/>
                <a:cs typeface="Times New Roman" panose="02020603050405020304" pitchFamily="18" charset="0"/>
              </a:rPr>
              <a:t>Coworkers</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9" name="Rectangle 8"/>
          <p:cNvSpPr/>
          <p:nvPr/>
        </p:nvSpPr>
        <p:spPr>
          <a:xfrm>
            <a:off x="65988" y="2222445"/>
            <a:ext cx="7786539" cy="646331"/>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dirty="0">
                <a:latin typeface="Times New Roman" panose="02020603050405020304" pitchFamily="18" charset="0"/>
                <a:cs typeface="Times New Roman" panose="02020603050405020304" pitchFamily="18" charset="0"/>
              </a:rPr>
              <a:t>Although communication with your boss is important, effective interpersonal communication with your coworkers is equally important.</a:t>
            </a:r>
          </a:p>
        </p:txBody>
      </p:sp>
      <p:sp>
        <p:nvSpPr>
          <p:cNvPr id="7" name="Rectangle 6"/>
          <p:cNvSpPr/>
          <p:nvPr/>
        </p:nvSpPr>
        <p:spPr>
          <a:xfrm>
            <a:off x="216818" y="1564361"/>
            <a:ext cx="9228840" cy="461665"/>
          </a:xfrm>
          <a:prstGeom prst="rect">
            <a:avLst/>
          </a:prstGeom>
          <a:solidFill>
            <a:schemeClr val="accent5">
              <a:lumMod val="50000"/>
            </a:schemeClr>
          </a:solidFill>
          <a:ln>
            <a:solidFill>
              <a:schemeClr val="bg2">
                <a:lumMod val="90000"/>
              </a:schemeClr>
            </a:solidFill>
          </a:ln>
        </p:spPr>
        <p:txBody>
          <a:bodyPr wrap="square">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To communicate </a:t>
            </a:r>
            <a:r>
              <a:rPr lang="en-US" sz="2400" b="1" dirty="0" smtClean="0">
                <a:solidFill>
                  <a:schemeClr val="bg1"/>
                </a:solidFill>
                <a:latin typeface="Times New Roman" panose="02020603050405020304" pitchFamily="18" charset="0"/>
                <a:cs typeface="Times New Roman" panose="02020603050405020304" pitchFamily="18" charset="0"/>
              </a:rPr>
              <a:t>effectively </a:t>
            </a:r>
            <a:r>
              <a:rPr lang="en-US" sz="2400" b="1" dirty="0">
                <a:solidFill>
                  <a:schemeClr val="bg1"/>
                </a:solidFill>
                <a:latin typeface="Times New Roman" panose="02020603050405020304" pitchFamily="18" charset="0"/>
                <a:cs typeface="Times New Roman" panose="02020603050405020304" pitchFamily="18" charset="0"/>
              </a:rPr>
              <a:t>with your supervisor, you must </a:t>
            </a:r>
          </a:p>
        </p:txBody>
      </p:sp>
      <p:sp>
        <p:nvSpPr>
          <p:cNvPr id="8" name="Rectangle 7"/>
          <p:cNvSpPr/>
          <p:nvPr/>
        </p:nvSpPr>
        <p:spPr>
          <a:xfrm>
            <a:off x="94269" y="3065195"/>
            <a:ext cx="8154185" cy="646331"/>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dirty="0">
                <a:latin typeface="Times New Roman" panose="02020603050405020304" pitchFamily="18" charset="0"/>
                <a:cs typeface="Times New Roman" panose="02020603050405020304" pitchFamily="18" charset="0"/>
              </a:rPr>
              <a:t>Coworker relationships may also be based on needs or, more accurately, the fulfillment of needs. These needs may be task related.</a:t>
            </a:r>
          </a:p>
        </p:txBody>
      </p:sp>
      <p:sp>
        <p:nvSpPr>
          <p:cNvPr id="11" name="Rectangle 10"/>
          <p:cNvSpPr/>
          <p:nvPr/>
        </p:nvSpPr>
        <p:spPr>
          <a:xfrm>
            <a:off x="94269" y="3805845"/>
            <a:ext cx="7277491" cy="923330"/>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dirty="0">
                <a:latin typeface="Times New Roman" panose="02020603050405020304" pitchFamily="18" charset="0"/>
                <a:cs typeface="Times New Roman" panose="02020603050405020304" pitchFamily="18" charset="0"/>
              </a:rPr>
              <a:t>For example, if your computer is not working properly, you may need the expertise of the computer specialist, resulting in an interpersonal communication interaction between the two of you.</a:t>
            </a:r>
          </a:p>
        </p:txBody>
      </p:sp>
      <p:sp>
        <p:nvSpPr>
          <p:cNvPr id="13" name="Rectangle 12"/>
          <p:cNvSpPr/>
          <p:nvPr/>
        </p:nvSpPr>
        <p:spPr>
          <a:xfrm>
            <a:off x="94269" y="4864878"/>
            <a:ext cx="7475455" cy="923330"/>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dirty="0">
                <a:latin typeface="Times New Roman" panose="02020603050405020304" pitchFamily="18" charset="0"/>
                <a:cs typeface="Times New Roman" panose="02020603050405020304" pitchFamily="18" charset="0"/>
              </a:rPr>
              <a:t>Coworkers can also fulfill the need for support on the job. Having coworkers who can help you complete tasks, provide professional advice, and laugh with you is a real plus to your professional development and stress level on the job.</a:t>
            </a:r>
          </a:p>
        </p:txBody>
      </p:sp>
      <p:sp>
        <p:nvSpPr>
          <p:cNvPr id="15" name="Rectangle 14"/>
          <p:cNvSpPr/>
          <p:nvPr/>
        </p:nvSpPr>
        <p:spPr>
          <a:xfrm>
            <a:off x="94269" y="5858125"/>
            <a:ext cx="7475455" cy="923330"/>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dirty="0">
                <a:latin typeface="Times New Roman" panose="02020603050405020304" pitchFamily="18" charset="0"/>
                <a:cs typeface="Times New Roman" panose="02020603050405020304" pitchFamily="18" charset="0"/>
              </a:rPr>
              <a:t>Coworkers “who work in adjacent desks, cubicles, or offices are more likely to develop close relationships than people who work for the same company but on different floors or opposite ends of a building”.</a:t>
            </a:r>
          </a:p>
        </p:txBody>
      </p:sp>
      <p:sp>
        <p:nvSpPr>
          <p:cNvPr id="16" name="Rectangle 15"/>
          <p:cNvSpPr/>
          <p:nvPr/>
        </p:nvSpPr>
        <p:spPr>
          <a:xfrm>
            <a:off x="8021819" y="0"/>
            <a:ext cx="4170181" cy="400110"/>
          </a:xfrm>
          <a:prstGeom prst="rect">
            <a:avLst/>
          </a:prstGeom>
          <a:noFill/>
          <a:ln>
            <a:solidFill>
              <a:schemeClr val="tx1"/>
            </a:solidFill>
          </a:ln>
          <a:effectLst>
            <a:reflection blurRad="6350" stA="50000" endA="300" endPos="55000" dir="5400000" sy="-100000" algn="bl" rotWithShape="0"/>
          </a:effectLst>
        </p:spPr>
        <p:txBody>
          <a:bodyPr wrap="none">
            <a:spAutoFit/>
          </a:bodyPr>
          <a:lstStyle/>
          <a:p>
            <a:r>
              <a:rPr lang="en-US" sz="2000" dirty="0">
                <a:latin typeface="Times New Roman" panose="02020603050405020304" pitchFamily="18" charset="0"/>
                <a:cs typeface="Times New Roman" panose="02020603050405020304" pitchFamily="18" charset="0"/>
              </a:rPr>
              <a:t> Exploring Relationship Types at Work</a:t>
            </a:r>
          </a:p>
        </p:txBody>
      </p:sp>
      <p:pic>
        <p:nvPicPr>
          <p:cNvPr id="1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3418"/>
            <a:ext cx="786355" cy="326283"/>
          </a:xfrm>
          <a:prstGeom prst="rect">
            <a:avLst/>
          </a:prstGeom>
        </p:spPr>
      </p:pic>
    </p:spTree>
    <p:extLst>
      <p:ext uri="{BB962C8B-B14F-4D97-AF65-F5344CB8AC3E}">
        <p14:creationId xmlns:p14="http://schemas.microsoft.com/office/powerpoint/2010/main" val="28645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500" fill="hold"/>
                                        <p:tgtEl>
                                          <p:spTgt spid="11"/>
                                        </p:tgtEl>
                                        <p:attrNameLst>
                                          <p:attrName>ppt_x</p:attrName>
                                        </p:attrNameLst>
                                      </p:cBhvr>
                                      <p:tavLst>
                                        <p:tav tm="0">
                                          <p:val>
                                            <p:strVal val="#ppt_x"/>
                                          </p:val>
                                        </p:tav>
                                        <p:tav tm="100000">
                                          <p:val>
                                            <p:strVal val="#ppt_x"/>
                                          </p:val>
                                        </p:tav>
                                      </p:tavLst>
                                    </p:anim>
                                    <p:anim calcmode="lin" valueType="num">
                                      <p:cBhvr additive="base">
                                        <p:cTn id="3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500" fill="hold"/>
                                        <p:tgtEl>
                                          <p:spTgt spid="13"/>
                                        </p:tgtEl>
                                        <p:attrNameLst>
                                          <p:attrName>ppt_x</p:attrName>
                                        </p:attrNameLst>
                                      </p:cBhvr>
                                      <p:tavLst>
                                        <p:tav tm="0">
                                          <p:val>
                                            <p:strVal val="#ppt_x"/>
                                          </p:val>
                                        </p:tav>
                                        <p:tav tm="100000">
                                          <p:val>
                                            <p:strVal val="#ppt_x"/>
                                          </p:val>
                                        </p:tav>
                                      </p:tavLst>
                                    </p:anim>
                                    <p:anim calcmode="lin" valueType="num">
                                      <p:cBhvr additive="base">
                                        <p:cTn id="3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ppt_x"/>
                                          </p:val>
                                        </p:tav>
                                        <p:tav tm="100000">
                                          <p:val>
                                            <p:strVal val="#ppt_x"/>
                                          </p:val>
                                        </p:tav>
                                      </p:tavLst>
                                    </p:anim>
                                    <p:anim calcmode="lin" valueType="num">
                                      <p:cBhvr additive="base">
                                        <p:cTn id="4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9" grpId="0" animBg="1"/>
      <p:bldP spid="7" grpId="0" animBg="1"/>
      <p:bldP spid="8" grpId="0" animBg="1"/>
      <p:bldP spid="11" grpId="0" animBg="1"/>
      <p:bldP spid="13" grpId="0" animBg="1"/>
      <p:bldP spid="15"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339366" y="906277"/>
            <a:ext cx="5505253" cy="461665"/>
          </a:xfrm>
          <a:prstGeom prst="rect">
            <a:avLst/>
          </a:prstGeom>
          <a:solidFill>
            <a:srgbClr val="C00000"/>
          </a:solidFill>
          <a:ln>
            <a:solidFill>
              <a:schemeClr val="bg2">
                <a:lumMod val="90000"/>
              </a:schemeClr>
            </a:solidFill>
          </a:ln>
        </p:spPr>
        <p:txBody>
          <a:bodyPr wrap="square">
            <a:spAutoFit/>
          </a:bodyPr>
          <a:lstStyle/>
          <a:p>
            <a:r>
              <a:rPr lang="en-US" sz="2400" dirty="0" smtClean="0">
                <a:solidFill>
                  <a:schemeClr val="bg1"/>
                </a:solidFill>
                <a:latin typeface="Times New Roman" panose="02020603050405020304" pitchFamily="18" charset="0"/>
                <a:cs typeface="Times New Roman" panose="02020603050405020304" pitchFamily="18" charset="0"/>
              </a:rPr>
              <a:t>Customer-Client Relationships</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9" name="Rectangle 8"/>
          <p:cNvSpPr/>
          <p:nvPr/>
        </p:nvSpPr>
        <p:spPr>
          <a:xfrm>
            <a:off x="94269" y="1548498"/>
            <a:ext cx="9407950" cy="70788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Customer service “is the interaction between employees or representatives of an organization or business and the people the organization sells to or serves”.</a:t>
            </a:r>
          </a:p>
        </p:txBody>
      </p:sp>
      <p:sp>
        <p:nvSpPr>
          <p:cNvPr id="11" name="Rectangle 10"/>
          <p:cNvSpPr/>
          <p:nvPr/>
        </p:nvSpPr>
        <p:spPr>
          <a:xfrm>
            <a:off x="94267" y="2984146"/>
            <a:ext cx="7277491" cy="369332"/>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dirty="0">
                <a:latin typeface="Times New Roman" panose="02020603050405020304" pitchFamily="18" charset="0"/>
                <a:cs typeface="Times New Roman" panose="02020603050405020304" pitchFamily="18" charset="0"/>
              </a:rPr>
              <a:t>1. Focus on Exceptional Communication</a:t>
            </a:r>
          </a:p>
        </p:txBody>
      </p:sp>
      <p:sp>
        <p:nvSpPr>
          <p:cNvPr id="13" name="Rectangle 12"/>
          <p:cNvSpPr/>
          <p:nvPr/>
        </p:nvSpPr>
        <p:spPr>
          <a:xfrm>
            <a:off x="94269" y="3492355"/>
            <a:ext cx="7475455" cy="1477328"/>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dirty="0">
                <a:latin typeface="Times New Roman" panose="02020603050405020304" pitchFamily="18" charset="0"/>
                <a:cs typeface="Times New Roman" panose="02020603050405020304" pitchFamily="18" charset="0"/>
              </a:rPr>
              <a:t>Timely, efficient communication should be a priority. Of course, communication with a single client should not consistently and unreasonably encroach on your personal time or negatively affect your productivity. However, being available demonstrates that your client’s project and satisfaction are important to you.</a:t>
            </a:r>
          </a:p>
        </p:txBody>
      </p:sp>
      <p:sp>
        <p:nvSpPr>
          <p:cNvPr id="15" name="Rectangle 14"/>
          <p:cNvSpPr/>
          <p:nvPr/>
        </p:nvSpPr>
        <p:spPr>
          <a:xfrm>
            <a:off x="94266" y="5616769"/>
            <a:ext cx="7475455" cy="646331"/>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dirty="0">
                <a:latin typeface="Times New Roman" panose="02020603050405020304" pitchFamily="18" charset="0"/>
                <a:cs typeface="Times New Roman" panose="02020603050405020304" pitchFamily="18" charset="0"/>
              </a:rPr>
              <a:t>it’s important to show a positive face to your clients. Exude the energy and confidence that you want your clients to feel about your work. </a:t>
            </a:r>
          </a:p>
        </p:txBody>
      </p:sp>
      <p:sp>
        <p:nvSpPr>
          <p:cNvPr id="16" name="Rectangle 15"/>
          <p:cNvSpPr/>
          <p:nvPr/>
        </p:nvSpPr>
        <p:spPr>
          <a:xfrm>
            <a:off x="617455" y="2375385"/>
            <a:ext cx="6231117" cy="461665"/>
          </a:xfrm>
          <a:prstGeom prst="rect">
            <a:avLst/>
          </a:prstGeom>
          <a:solidFill>
            <a:schemeClr val="accent5">
              <a:lumMod val="50000"/>
            </a:schemeClr>
          </a:solidFill>
          <a:ln>
            <a:solidFill>
              <a:schemeClr val="bg2">
                <a:lumMod val="90000"/>
              </a:schemeClr>
            </a:solidFill>
          </a:ln>
        </p:spPr>
        <p:txBody>
          <a:bodyPr wrap="square">
            <a:spAutoFit/>
          </a:bodyPr>
          <a:lstStyle/>
          <a:p>
            <a:pPr algn="ctr"/>
            <a:r>
              <a:rPr lang="en-US" sz="2400" b="1" dirty="0" smtClean="0">
                <a:solidFill>
                  <a:schemeClr val="bg1"/>
                </a:solidFill>
                <a:latin typeface="Times New Roman" panose="02020603050405020304" pitchFamily="18" charset="0"/>
                <a:cs typeface="Times New Roman" panose="02020603050405020304" pitchFamily="18" charset="0"/>
              </a:rPr>
              <a:t>4 ways to build up strong client Relationship</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7" name="Rectangle 16"/>
          <p:cNvSpPr/>
          <p:nvPr/>
        </p:nvSpPr>
        <p:spPr>
          <a:xfrm>
            <a:off x="94266" y="5108560"/>
            <a:ext cx="7277491" cy="369332"/>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dirty="0">
                <a:latin typeface="Times New Roman" panose="02020603050405020304" pitchFamily="18" charset="0"/>
                <a:cs typeface="Times New Roman" panose="02020603050405020304" pitchFamily="18" charset="0"/>
              </a:rPr>
              <a:t>2. Maintain a Positive Attitude</a:t>
            </a:r>
          </a:p>
        </p:txBody>
      </p:sp>
      <p:sp>
        <p:nvSpPr>
          <p:cNvPr id="18" name="Rectangle 17"/>
          <p:cNvSpPr/>
          <p:nvPr/>
        </p:nvSpPr>
        <p:spPr>
          <a:xfrm>
            <a:off x="8021819" y="0"/>
            <a:ext cx="4170181" cy="400110"/>
          </a:xfrm>
          <a:prstGeom prst="rect">
            <a:avLst/>
          </a:prstGeom>
          <a:noFill/>
          <a:ln>
            <a:solidFill>
              <a:schemeClr val="tx1"/>
            </a:solidFill>
          </a:ln>
          <a:effectLst>
            <a:reflection blurRad="6350" stA="50000" endA="300" endPos="55000" dir="5400000" sy="-100000" algn="bl" rotWithShape="0"/>
          </a:effectLst>
        </p:spPr>
        <p:txBody>
          <a:bodyPr wrap="none">
            <a:spAutoFit/>
          </a:bodyPr>
          <a:lstStyle/>
          <a:p>
            <a:r>
              <a:rPr lang="en-US" sz="2000" dirty="0">
                <a:latin typeface="Times New Roman" panose="02020603050405020304" pitchFamily="18" charset="0"/>
                <a:cs typeface="Times New Roman" panose="02020603050405020304" pitchFamily="18" charset="0"/>
              </a:rPr>
              <a:t> Exploring Relationship Types at Work</a:t>
            </a:r>
          </a:p>
        </p:txBody>
      </p:sp>
      <p:pic>
        <p:nvPicPr>
          <p:cNvPr id="1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3418"/>
            <a:ext cx="786355" cy="326283"/>
          </a:xfrm>
          <a:prstGeom prst="rect">
            <a:avLst/>
          </a:prstGeom>
        </p:spPr>
      </p:pic>
    </p:spTree>
    <p:extLst>
      <p:ext uri="{BB962C8B-B14F-4D97-AF65-F5344CB8AC3E}">
        <p14:creationId xmlns:p14="http://schemas.microsoft.com/office/powerpoint/2010/main" val="2487792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barn(inVertical)">
                                      <p:cBhvr>
                                        <p:cTn id="18" dur="500"/>
                                        <p:tgtEl>
                                          <p:spTgt spid="16"/>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ppt_x"/>
                                          </p:val>
                                        </p:tav>
                                        <p:tav tm="100000">
                                          <p:val>
                                            <p:strVal val="#ppt_x"/>
                                          </p:val>
                                        </p:tav>
                                      </p:tavLst>
                                    </p:anim>
                                    <p:anim calcmode="lin" valueType="num">
                                      <p:cBhvr additive="base">
                                        <p:cTn id="2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500" fill="hold"/>
                                        <p:tgtEl>
                                          <p:spTgt spid="13"/>
                                        </p:tgtEl>
                                        <p:attrNameLst>
                                          <p:attrName>ppt_x</p:attrName>
                                        </p:attrNameLst>
                                      </p:cBhvr>
                                      <p:tavLst>
                                        <p:tav tm="0">
                                          <p:val>
                                            <p:strVal val="#ppt_x"/>
                                          </p:val>
                                        </p:tav>
                                        <p:tav tm="100000">
                                          <p:val>
                                            <p:strVal val="#ppt_x"/>
                                          </p:val>
                                        </p:tav>
                                      </p:tavLst>
                                    </p:anim>
                                    <p:anim calcmode="lin" valueType="num">
                                      <p:cBhvr additive="base">
                                        <p:cTn id="3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additive="base">
                                        <p:cTn id="35" dur="500" fill="hold"/>
                                        <p:tgtEl>
                                          <p:spTgt spid="17"/>
                                        </p:tgtEl>
                                        <p:attrNameLst>
                                          <p:attrName>ppt_x</p:attrName>
                                        </p:attrNameLst>
                                      </p:cBhvr>
                                      <p:tavLst>
                                        <p:tav tm="0">
                                          <p:val>
                                            <p:strVal val="#ppt_x"/>
                                          </p:val>
                                        </p:tav>
                                        <p:tav tm="100000">
                                          <p:val>
                                            <p:strVal val="#ppt_x"/>
                                          </p:val>
                                        </p:tav>
                                      </p:tavLst>
                                    </p:anim>
                                    <p:anim calcmode="lin" valueType="num">
                                      <p:cBhvr additive="base">
                                        <p:cTn id="3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ppt_x"/>
                                          </p:val>
                                        </p:tav>
                                        <p:tav tm="100000">
                                          <p:val>
                                            <p:strVal val="#ppt_x"/>
                                          </p:val>
                                        </p:tav>
                                      </p:tavLst>
                                    </p:anim>
                                    <p:anim calcmode="lin" valueType="num">
                                      <p:cBhvr additive="base">
                                        <p:cTn id="4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9" grpId="0" animBg="1"/>
      <p:bldP spid="11" grpId="0" animBg="1"/>
      <p:bldP spid="13" grpId="0" animBg="1"/>
      <p:bldP spid="15" grpId="0" animBg="1"/>
      <p:bldP spid="16" grpId="0" animBg="1"/>
      <p:bldP spid="17"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339366" y="906277"/>
            <a:ext cx="5505253" cy="461665"/>
          </a:xfrm>
          <a:prstGeom prst="rect">
            <a:avLst/>
          </a:prstGeom>
          <a:solidFill>
            <a:srgbClr val="C00000"/>
          </a:solidFill>
          <a:ln>
            <a:solidFill>
              <a:schemeClr val="bg2">
                <a:lumMod val="90000"/>
              </a:schemeClr>
            </a:solidFill>
          </a:ln>
        </p:spPr>
        <p:txBody>
          <a:bodyPr wrap="square">
            <a:spAutoFit/>
          </a:bodyPr>
          <a:lstStyle/>
          <a:p>
            <a:r>
              <a:rPr lang="en-US" sz="2400" dirty="0" smtClean="0">
                <a:solidFill>
                  <a:schemeClr val="bg1"/>
                </a:solidFill>
                <a:latin typeface="Times New Roman" panose="02020603050405020304" pitchFamily="18" charset="0"/>
                <a:cs typeface="Times New Roman" panose="02020603050405020304" pitchFamily="18" charset="0"/>
              </a:rPr>
              <a:t>Customer-Client Relationships</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94266" y="2083918"/>
            <a:ext cx="7277491" cy="369332"/>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dirty="0">
                <a:latin typeface="Times New Roman" panose="02020603050405020304" pitchFamily="18" charset="0"/>
                <a:cs typeface="Times New Roman" panose="02020603050405020304" pitchFamily="18" charset="0"/>
              </a:rPr>
              <a:t>3. Acknowledge Your Client as an Individual</a:t>
            </a:r>
          </a:p>
        </p:txBody>
      </p:sp>
      <p:sp>
        <p:nvSpPr>
          <p:cNvPr id="13" name="Rectangle 12"/>
          <p:cNvSpPr/>
          <p:nvPr/>
        </p:nvSpPr>
        <p:spPr>
          <a:xfrm>
            <a:off x="94266" y="2584307"/>
            <a:ext cx="7475455" cy="1477328"/>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dirty="0">
                <a:latin typeface="Times New Roman" panose="02020603050405020304" pitchFamily="18" charset="0"/>
                <a:cs typeface="Times New Roman" panose="02020603050405020304" pitchFamily="18" charset="0"/>
              </a:rPr>
              <a:t>While your relationship with your client is of a professional nature, acknowledging that you see them as a person—that is, more than just a paycheck—can go a long way. The extent to which this personal connection is appropriate will vary depending on your industry, client type, and the individual client’s personality.</a:t>
            </a:r>
          </a:p>
        </p:txBody>
      </p:sp>
      <p:sp>
        <p:nvSpPr>
          <p:cNvPr id="15" name="Rectangle 14"/>
          <p:cNvSpPr/>
          <p:nvPr/>
        </p:nvSpPr>
        <p:spPr>
          <a:xfrm>
            <a:off x="94266" y="4878105"/>
            <a:ext cx="7475455" cy="1477328"/>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dirty="0">
                <a:latin typeface="Times New Roman" panose="02020603050405020304" pitchFamily="18" charset="0"/>
                <a:cs typeface="Times New Roman" panose="02020603050405020304" pitchFamily="18" charset="0"/>
              </a:rPr>
              <a:t>While your relationship with your client is of a professional nature, acknowledging that you see them as a person—that is, more than just a paycheck—can go a long way. The extent to which this personal connection is appropriate will vary depending on your industry, client type, and the individual client’s personality.</a:t>
            </a:r>
          </a:p>
        </p:txBody>
      </p:sp>
      <p:sp>
        <p:nvSpPr>
          <p:cNvPr id="16" name="Rectangle 15"/>
          <p:cNvSpPr/>
          <p:nvPr/>
        </p:nvSpPr>
        <p:spPr>
          <a:xfrm>
            <a:off x="947393" y="1483376"/>
            <a:ext cx="6231117" cy="461665"/>
          </a:xfrm>
          <a:prstGeom prst="rect">
            <a:avLst/>
          </a:prstGeom>
          <a:solidFill>
            <a:schemeClr val="accent5">
              <a:lumMod val="50000"/>
            </a:schemeClr>
          </a:solidFill>
          <a:ln>
            <a:solidFill>
              <a:schemeClr val="bg2">
                <a:lumMod val="90000"/>
              </a:schemeClr>
            </a:solidFill>
          </a:ln>
        </p:spPr>
        <p:txBody>
          <a:bodyPr wrap="square">
            <a:spAutoFit/>
          </a:bodyPr>
          <a:lstStyle/>
          <a:p>
            <a:pPr algn="ctr"/>
            <a:r>
              <a:rPr lang="en-US" sz="2400" b="1" dirty="0" smtClean="0">
                <a:solidFill>
                  <a:schemeClr val="bg1"/>
                </a:solidFill>
                <a:latin typeface="Times New Roman" panose="02020603050405020304" pitchFamily="18" charset="0"/>
                <a:cs typeface="Times New Roman" panose="02020603050405020304" pitchFamily="18" charset="0"/>
              </a:rPr>
              <a:t>4 ways to build up strong client Relationship</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7" name="Rectangle 16"/>
          <p:cNvSpPr/>
          <p:nvPr/>
        </p:nvSpPr>
        <p:spPr>
          <a:xfrm>
            <a:off x="94265" y="4285204"/>
            <a:ext cx="7277491" cy="369332"/>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dirty="0">
                <a:latin typeface="Times New Roman" panose="02020603050405020304" pitchFamily="18" charset="0"/>
                <a:cs typeface="Times New Roman" panose="02020603050405020304" pitchFamily="18" charset="0"/>
              </a:rPr>
              <a:t>4. Share Knowledge</a:t>
            </a:r>
          </a:p>
        </p:txBody>
      </p:sp>
      <p:sp>
        <p:nvSpPr>
          <p:cNvPr id="10" name="Rectangle 9"/>
          <p:cNvSpPr/>
          <p:nvPr/>
        </p:nvSpPr>
        <p:spPr>
          <a:xfrm>
            <a:off x="8021819" y="0"/>
            <a:ext cx="4170181" cy="400110"/>
          </a:xfrm>
          <a:prstGeom prst="rect">
            <a:avLst/>
          </a:prstGeom>
          <a:noFill/>
          <a:ln>
            <a:solidFill>
              <a:schemeClr val="tx1"/>
            </a:solidFill>
          </a:ln>
          <a:effectLst>
            <a:reflection blurRad="6350" stA="50000" endA="300" endPos="55000" dir="5400000" sy="-100000" algn="bl" rotWithShape="0"/>
          </a:effectLst>
        </p:spPr>
        <p:txBody>
          <a:bodyPr wrap="none">
            <a:spAutoFit/>
          </a:bodyPr>
          <a:lstStyle/>
          <a:p>
            <a:r>
              <a:rPr lang="en-US" sz="2000" dirty="0">
                <a:latin typeface="Times New Roman" panose="02020603050405020304" pitchFamily="18" charset="0"/>
                <a:cs typeface="Times New Roman" panose="02020603050405020304" pitchFamily="18" charset="0"/>
              </a:rPr>
              <a:t> Exploring Relationship Types at Work</a:t>
            </a:r>
          </a:p>
        </p:txBody>
      </p:sp>
      <p:pic>
        <p:nvPicPr>
          <p:cNvPr id="1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3418"/>
            <a:ext cx="786355" cy="326283"/>
          </a:xfrm>
          <a:prstGeom prst="rect">
            <a:avLst/>
          </a:prstGeom>
        </p:spPr>
      </p:pic>
    </p:spTree>
    <p:extLst>
      <p:ext uri="{BB962C8B-B14F-4D97-AF65-F5344CB8AC3E}">
        <p14:creationId xmlns:p14="http://schemas.microsoft.com/office/powerpoint/2010/main" val="2692098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barn(inVertical)">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500" fill="hold"/>
                                        <p:tgtEl>
                                          <p:spTgt spid="13"/>
                                        </p:tgtEl>
                                        <p:attrNameLst>
                                          <p:attrName>ppt_x</p:attrName>
                                        </p:attrNameLst>
                                      </p:cBhvr>
                                      <p:tavLst>
                                        <p:tav tm="0">
                                          <p:val>
                                            <p:strVal val="#ppt_x"/>
                                          </p:val>
                                        </p:tav>
                                        <p:tav tm="100000">
                                          <p:val>
                                            <p:strVal val="#ppt_x"/>
                                          </p:val>
                                        </p:tav>
                                      </p:tavLst>
                                    </p:anim>
                                    <p:anim calcmode="lin" valueType="num">
                                      <p:cBhvr additive="base">
                                        <p:cTn id="2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additive="base">
                                        <p:cTn id="29" dur="500" fill="hold"/>
                                        <p:tgtEl>
                                          <p:spTgt spid="17"/>
                                        </p:tgtEl>
                                        <p:attrNameLst>
                                          <p:attrName>ppt_x</p:attrName>
                                        </p:attrNameLst>
                                      </p:cBhvr>
                                      <p:tavLst>
                                        <p:tav tm="0">
                                          <p:val>
                                            <p:strVal val="#ppt_x"/>
                                          </p:val>
                                        </p:tav>
                                        <p:tav tm="100000">
                                          <p:val>
                                            <p:strVal val="#ppt_x"/>
                                          </p:val>
                                        </p:tav>
                                      </p:tavLst>
                                    </p:anim>
                                    <p:anim calcmode="lin" valueType="num">
                                      <p:cBhvr additive="base">
                                        <p:cTn id="3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1" grpId="0" animBg="1"/>
      <p:bldP spid="13" grpId="0" animBg="1"/>
      <p:bldP spid="15" grpId="0" animBg="1"/>
      <p:bldP spid="16" grpId="0" animBg="1"/>
      <p:bldP spid="17"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975662" y="2122289"/>
            <a:ext cx="9318577" cy="707886"/>
          </a:xfrm>
          <a:prstGeom prst="rect">
            <a:avLst/>
          </a:prstGeom>
          <a:no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dirty="0">
                <a:latin typeface="Times New Roman" panose="02020603050405020304" pitchFamily="18" charset="0"/>
                <a:cs typeface="Times New Roman" panose="02020603050405020304" pitchFamily="18" charset="0"/>
              </a:rPr>
              <a:t>The Line between Professional and Personal</a:t>
            </a: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3418"/>
            <a:ext cx="786355" cy="326283"/>
          </a:xfrm>
          <a:prstGeom prst="rect">
            <a:avLst/>
          </a:prstGeom>
        </p:spPr>
      </p:pic>
    </p:spTree>
    <p:extLst>
      <p:ext uri="{BB962C8B-B14F-4D97-AF65-F5344CB8AC3E}">
        <p14:creationId xmlns:p14="http://schemas.microsoft.com/office/powerpoint/2010/main" val="2352521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70612" y="121213"/>
            <a:ext cx="7492757" cy="584775"/>
          </a:xfrm>
          <a:prstGeom prst="rect">
            <a:avLst/>
          </a:prstGeom>
          <a:noFill/>
          <a:ln>
            <a:solidFill>
              <a:schemeClr val="tx1"/>
            </a:solidFill>
          </a:ln>
          <a:effectLst>
            <a:reflection blurRad="6350" stA="50000" endA="300" endPos="55000" dir="5400000" sy="-100000" algn="bl" rotWithShape="0"/>
          </a:effectLst>
        </p:spPr>
        <p:txBody>
          <a:bodyPr wrap="none">
            <a:spAutoFit/>
          </a:bodyPr>
          <a:lstStyle/>
          <a:p>
            <a:r>
              <a:rPr lang="en-US" sz="3200" dirty="0">
                <a:latin typeface="Times New Roman" panose="02020603050405020304" pitchFamily="18" charset="0"/>
                <a:cs typeface="Times New Roman" panose="02020603050405020304" pitchFamily="18" charset="0"/>
              </a:rPr>
              <a:t>The Line between Professional and Personal</a:t>
            </a:r>
          </a:p>
        </p:txBody>
      </p:sp>
      <p:sp>
        <p:nvSpPr>
          <p:cNvPr id="14" name="Rectangle 13"/>
          <p:cNvSpPr/>
          <p:nvPr/>
        </p:nvSpPr>
        <p:spPr>
          <a:xfrm>
            <a:off x="911737" y="2884859"/>
            <a:ext cx="5505253" cy="461665"/>
          </a:xfrm>
          <a:prstGeom prst="rect">
            <a:avLst/>
          </a:prstGeom>
          <a:solidFill>
            <a:srgbClr val="C00000"/>
          </a:solidFill>
          <a:ln>
            <a:solidFill>
              <a:schemeClr val="bg2">
                <a:lumMod val="90000"/>
              </a:schemeClr>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Romance in the Workplace</a:t>
            </a:r>
          </a:p>
        </p:txBody>
      </p:sp>
      <p:sp>
        <p:nvSpPr>
          <p:cNvPr id="13" name="Rectangle 12"/>
          <p:cNvSpPr/>
          <p:nvPr/>
        </p:nvSpPr>
        <p:spPr>
          <a:xfrm>
            <a:off x="169680" y="1068065"/>
            <a:ext cx="7475455" cy="1323439"/>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In order to develop professional excellence in the workplace, you must have a clear understanding of the line between personal and professional relationships, as well as what constitutes professional versus personal communication.</a:t>
            </a:r>
          </a:p>
        </p:txBody>
      </p:sp>
      <p:sp>
        <p:nvSpPr>
          <p:cNvPr id="15" name="Rectangle 14"/>
          <p:cNvSpPr/>
          <p:nvPr/>
        </p:nvSpPr>
        <p:spPr>
          <a:xfrm>
            <a:off x="94266" y="4878105"/>
            <a:ext cx="7475455" cy="1015663"/>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Be forewarned that many organizations have norms and in some cases written policies that discourage or forbid romantic relationships in the workplace.</a:t>
            </a:r>
          </a:p>
        </p:txBody>
      </p:sp>
      <p:sp>
        <p:nvSpPr>
          <p:cNvPr id="17" name="Rectangle 16"/>
          <p:cNvSpPr/>
          <p:nvPr/>
        </p:nvSpPr>
        <p:spPr>
          <a:xfrm>
            <a:off x="169680" y="3518497"/>
            <a:ext cx="7277491" cy="1015663"/>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Having a sense of social belonging is a core motivational factor on the job. However, what happens when feelings between cohesive colleagues turn into something more?</a:t>
            </a: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3418"/>
            <a:ext cx="786355" cy="326283"/>
          </a:xfrm>
          <a:prstGeom prst="rect">
            <a:avLst/>
          </a:prstGeom>
        </p:spPr>
      </p:pic>
    </p:spTree>
    <p:extLst>
      <p:ext uri="{BB962C8B-B14F-4D97-AF65-F5344CB8AC3E}">
        <p14:creationId xmlns:p14="http://schemas.microsoft.com/office/powerpoint/2010/main" val="173691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barn(inVertical)">
                                      <p:cBhvr>
                                        <p:cTn id="13" dur="500"/>
                                        <p:tgtEl>
                                          <p:spTgt spid="14"/>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additive="base">
                                        <p:cTn id="18" dur="500" fill="hold"/>
                                        <p:tgtEl>
                                          <p:spTgt spid="17"/>
                                        </p:tgtEl>
                                        <p:attrNameLst>
                                          <p:attrName>ppt_x</p:attrName>
                                        </p:attrNameLst>
                                      </p:cBhvr>
                                      <p:tavLst>
                                        <p:tav tm="0">
                                          <p:val>
                                            <p:strVal val="#ppt_x"/>
                                          </p:val>
                                        </p:tav>
                                        <p:tav tm="100000">
                                          <p:val>
                                            <p:strVal val="#ppt_x"/>
                                          </p:val>
                                        </p:tav>
                                      </p:tavLst>
                                    </p:anim>
                                    <p:anim calcmode="lin" valueType="num">
                                      <p:cBhvr additive="base">
                                        <p:cTn id="19"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500" fill="hold"/>
                                        <p:tgtEl>
                                          <p:spTgt spid="15"/>
                                        </p:tgtEl>
                                        <p:attrNameLst>
                                          <p:attrName>ppt_x</p:attrName>
                                        </p:attrNameLst>
                                      </p:cBhvr>
                                      <p:tavLst>
                                        <p:tav tm="0">
                                          <p:val>
                                            <p:strVal val="#ppt_x"/>
                                          </p:val>
                                        </p:tav>
                                        <p:tav tm="100000">
                                          <p:val>
                                            <p:strVal val="#ppt_x"/>
                                          </p:val>
                                        </p:tav>
                                      </p:tavLst>
                                    </p:anim>
                                    <p:anim calcmode="lin" valueType="num">
                                      <p:cBhvr additive="base">
                                        <p:cTn id="25"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3" grpId="0" animBg="1"/>
      <p:bldP spid="15" grpId="0" animBg="1"/>
      <p:bldP spid="17"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251861" y="970773"/>
            <a:ext cx="5505253" cy="461665"/>
          </a:xfrm>
          <a:prstGeom prst="rect">
            <a:avLst/>
          </a:prstGeom>
          <a:solidFill>
            <a:srgbClr val="C00000"/>
          </a:solidFill>
          <a:ln>
            <a:solidFill>
              <a:schemeClr val="bg2">
                <a:lumMod val="90000"/>
              </a:schemeClr>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Romance in the Workplace</a:t>
            </a:r>
          </a:p>
        </p:txBody>
      </p:sp>
      <p:sp>
        <p:nvSpPr>
          <p:cNvPr id="15" name="Rectangle 14"/>
          <p:cNvSpPr/>
          <p:nvPr/>
        </p:nvSpPr>
        <p:spPr>
          <a:xfrm>
            <a:off x="251861" y="4538740"/>
            <a:ext cx="7475455" cy="1938992"/>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A study found that of women who had been involved romantically with someone at work, 86% reported motives that were not job related, while 14% did report job-related motives. Clearly, the vast majority of those surveyed entered relationships for other reasons, but 14% with the wrong motive is more than enough to create problems in the workplace.</a:t>
            </a:r>
          </a:p>
        </p:txBody>
      </p:sp>
      <p:sp>
        <p:nvSpPr>
          <p:cNvPr id="17" name="Rectangle 16"/>
          <p:cNvSpPr/>
          <p:nvPr/>
        </p:nvSpPr>
        <p:spPr>
          <a:xfrm>
            <a:off x="225152" y="1748926"/>
            <a:ext cx="7277491" cy="461665"/>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Why do such policies exist?</a:t>
            </a:r>
          </a:p>
        </p:txBody>
      </p:sp>
      <p:sp>
        <p:nvSpPr>
          <p:cNvPr id="2" name="Rounded Rectangle 1"/>
          <p:cNvSpPr/>
          <p:nvPr/>
        </p:nvSpPr>
        <p:spPr>
          <a:xfrm>
            <a:off x="1027522" y="2581229"/>
            <a:ext cx="2083323" cy="927672"/>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r>
              <a:rPr lang="en-US" sz="24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Distraction</a:t>
            </a:r>
          </a:p>
        </p:txBody>
      </p:sp>
      <p:sp>
        <p:nvSpPr>
          <p:cNvPr id="9" name="Rounded Rectangle 8"/>
          <p:cNvSpPr/>
          <p:nvPr/>
        </p:nvSpPr>
        <p:spPr>
          <a:xfrm>
            <a:off x="4554718" y="2607380"/>
            <a:ext cx="2083323" cy="927672"/>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r>
              <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Favoritism</a:t>
            </a:r>
          </a:p>
        </p:txBody>
      </p:sp>
      <p:sp>
        <p:nvSpPr>
          <p:cNvPr id="10" name="Rectangle 9"/>
          <p:cNvSpPr/>
          <p:nvPr/>
        </p:nvSpPr>
        <p:spPr>
          <a:xfrm>
            <a:off x="7446790" y="6279"/>
            <a:ext cx="4745210" cy="400110"/>
          </a:xfrm>
          <a:prstGeom prst="rect">
            <a:avLst/>
          </a:prstGeom>
          <a:noFill/>
          <a:ln>
            <a:solidFill>
              <a:schemeClr val="tx1"/>
            </a:solidFill>
          </a:ln>
          <a:effectLst>
            <a:reflection blurRad="6350" stA="50000" endA="300" endPos="55000" dir="5400000" sy="-100000" algn="bl" rotWithShape="0"/>
          </a:effectLst>
        </p:spPr>
        <p:txBody>
          <a:bodyPr wrap="none">
            <a:spAutoFit/>
          </a:bodyPr>
          <a:lstStyle/>
          <a:p>
            <a:r>
              <a:rPr lang="en-US" sz="2000" dirty="0">
                <a:latin typeface="Times New Roman" panose="02020603050405020304" pitchFamily="18" charset="0"/>
                <a:cs typeface="Times New Roman" panose="02020603050405020304" pitchFamily="18" charset="0"/>
              </a:rPr>
              <a:t>The Line between Professional and Personal</a:t>
            </a:r>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3418"/>
            <a:ext cx="786355" cy="326283"/>
          </a:xfrm>
          <a:prstGeom prst="rect">
            <a:avLst/>
          </a:prstGeom>
        </p:spPr>
      </p:pic>
    </p:spTree>
    <p:extLst>
      <p:ext uri="{BB962C8B-B14F-4D97-AF65-F5344CB8AC3E}">
        <p14:creationId xmlns:p14="http://schemas.microsoft.com/office/powerpoint/2010/main" val="978604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additive="base">
                                        <p:cTn id="12" dur="500" fill="hold"/>
                                        <p:tgtEl>
                                          <p:spTgt spid="17"/>
                                        </p:tgtEl>
                                        <p:attrNameLst>
                                          <p:attrName>ppt_x</p:attrName>
                                        </p:attrNameLst>
                                      </p:cBhvr>
                                      <p:tavLst>
                                        <p:tav tm="0">
                                          <p:val>
                                            <p:strVal val="#ppt_x"/>
                                          </p:val>
                                        </p:tav>
                                        <p:tav tm="100000">
                                          <p:val>
                                            <p:strVal val="#ppt_x"/>
                                          </p:val>
                                        </p:tav>
                                      </p:tavLst>
                                    </p:anim>
                                    <p:anim calcmode="lin" valueType="num">
                                      <p:cBhvr additive="base">
                                        <p:cTn id="13"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500" fill="hold"/>
                                        <p:tgtEl>
                                          <p:spTgt spid="15"/>
                                        </p:tgtEl>
                                        <p:attrNameLst>
                                          <p:attrName>ppt_x</p:attrName>
                                        </p:attrNameLst>
                                      </p:cBhvr>
                                      <p:tavLst>
                                        <p:tav tm="0">
                                          <p:val>
                                            <p:strVal val="#ppt_x"/>
                                          </p:val>
                                        </p:tav>
                                        <p:tav tm="100000">
                                          <p:val>
                                            <p:strVal val="#ppt_x"/>
                                          </p:val>
                                        </p:tav>
                                      </p:tavLst>
                                    </p:anim>
                                    <p:anim calcmode="lin" valueType="num">
                                      <p:cBhvr additive="base">
                                        <p:cTn id="31"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7" grpId="0" animBg="1"/>
      <p:bldP spid="2" grpId="0" animBg="1"/>
      <p:bldP spid="9"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251861" y="970773"/>
            <a:ext cx="5505253" cy="461665"/>
          </a:xfrm>
          <a:prstGeom prst="rect">
            <a:avLst/>
          </a:prstGeom>
          <a:solidFill>
            <a:srgbClr val="C00000"/>
          </a:solidFill>
          <a:ln>
            <a:solidFill>
              <a:schemeClr val="bg2">
                <a:lumMod val="90000"/>
              </a:schemeClr>
            </a:solidFill>
          </a:ln>
        </p:spPr>
        <p:txBody>
          <a:bodyPr wrap="squar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Sexual harassment</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5" name="Rectangle 14"/>
          <p:cNvSpPr/>
          <p:nvPr/>
        </p:nvSpPr>
        <p:spPr>
          <a:xfrm>
            <a:off x="251861" y="2389428"/>
            <a:ext cx="9146663" cy="70788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Unwelcomed sexual advances, requests for sexual favors, and other verbal or physical conduct of a sexual nature constitutes sexual harassment </a:t>
            </a:r>
          </a:p>
        </p:txBody>
      </p:sp>
      <p:sp>
        <p:nvSpPr>
          <p:cNvPr id="17" name="Rectangle 16"/>
          <p:cNvSpPr/>
          <p:nvPr/>
        </p:nvSpPr>
        <p:spPr>
          <a:xfrm>
            <a:off x="225152" y="1748926"/>
            <a:ext cx="7277491" cy="461665"/>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is sexual harassment</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Rectangle 2"/>
          <p:cNvSpPr/>
          <p:nvPr/>
        </p:nvSpPr>
        <p:spPr>
          <a:xfrm>
            <a:off x="2457903" y="3144214"/>
            <a:ext cx="2811988" cy="530594"/>
          </a:xfrm>
          <a:prstGeom prst="rect">
            <a:avLst/>
          </a:prstGeom>
          <a:solidFill>
            <a:schemeClr val="accent5">
              <a:lumMod val="75000"/>
            </a:schemeClr>
          </a:solidFill>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It happens when </a:t>
            </a:r>
            <a:endParaRPr lang="en-US" sz="20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293190" y="3819084"/>
            <a:ext cx="6096000" cy="670440"/>
          </a:xfrm>
          <a:prstGeom prst="rect">
            <a:avLst/>
          </a:prstGeom>
          <a:solidFill>
            <a:schemeClr val="accent2">
              <a:lumMod val="20000"/>
              <a:lumOff val="80000"/>
            </a:schemeClr>
          </a:solidFill>
        </p:spPr>
        <p:txBody>
          <a:bodyPr>
            <a:spAutoFit/>
          </a:bodyPr>
          <a:lstStyle/>
          <a:p>
            <a:pPr>
              <a:lnSpc>
                <a:spcPct val="107000"/>
              </a:lnSpc>
              <a:spcAft>
                <a:spcPts val="800"/>
              </a:spcAft>
            </a:pPr>
            <a:r>
              <a:rPr lang="en-US" dirty="0">
                <a:solidFill>
                  <a:srgbClr val="000000"/>
                </a:solidFill>
                <a:latin typeface="Times New Roman" panose="02020603050405020304" pitchFamily="18" charset="0"/>
                <a:ea typeface="Calibri" panose="020F0502020204030204" pitchFamily="34" charset="0"/>
                <a:cs typeface="Arial" panose="020B0604020202020204" pitchFamily="34" charset="0"/>
              </a:rPr>
              <a:t> </a:t>
            </a:r>
            <a:r>
              <a:rPr lang="en-US" dirty="0" smtClean="0">
                <a:solidFill>
                  <a:srgbClr val="000000"/>
                </a:solidFill>
                <a:latin typeface="Times New Roman" panose="02020603050405020304" pitchFamily="18" charset="0"/>
                <a:ea typeface="Calibri" panose="020F0502020204030204" pitchFamily="34" charset="0"/>
                <a:cs typeface="Arial" panose="020B0604020202020204" pitchFamily="34" charset="0"/>
              </a:rPr>
              <a:t>(</a:t>
            </a:r>
            <a:r>
              <a:rPr lang="en-US" dirty="0">
                <a:solidFill>
                  <a:srgbClr val="000000"/>
                </a:solidFill>
                <a:latin typeface="Times New Roman" panose="02020603050405020304" pitchFamily="18" charset="0"/>
                <a:ea typeface="Calibri" panose="020F0502020204030204" pitchFamily="34" charset="0"/>
                <a:cs typeface="Arial" panose="020B0604020202020204" pitchFamily="34" charset="0"/>
              </a:rPr>
              <a:t>1) submission to such conduct is made either explicitly or implicitly a term or condition of an individual’s employment, </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320990" y="4719199"/>
            <a:ext cx="6096000" cy="923330"/>
          </a:xfrm>
          <a:prstGeom prst="rect">
            <a:avLst/>
          </a:prstGeom>
          <a:solidFill>
            <a:schemeClr val="accent2">
              <a:lumMod val="20000"/>
              <a:lumOff val="80000"/>
            </a:schemeClr>
          </a:solidFill>
        </p:spPr>
        <p:txBody>
          <a:bodyPr>
            <a:spAutoFit/>
          </a:bodyPr>
          <a:lstStyle/>
          <a:p>
            <a:r>
              <a:rPr lang="en-US" dirty="0">
                <a:solidFill>
                  <a:srgbClr val="000000"/>
                </a:solidFill>
                <a:latin typeface="Times New Roman" panose="02020603050405020304" pitchFamily="18" charset="0"/>
                <a:ea typeface="Calibri" panose="020F0502020204030204" pitchFamily="34" charset="0"/>
              </a:rPr>
              <a:t>(2) submission to or rejection of such conduct by an individual is used as the basis for employment decisions affecting such individuals, </a:t>
            </a:r>
            <a:endParaRPr lang="en-US" dirty="0"/>
          </a:p>
        </p:txBody>
      </p:sp>
      <p:sp>
        <p:nvSpPr>
          <p:cNvPr id="7" name="Rectangle 6"/>
          <p:cNvSpPr/>
          <p:nvPr/>
        </p:nvSpPr>
        <p:spPr>
          <a:xfrm>
            <a:off x="293190" y="5757625"/>
            <a:ext cx="6096000" cy="981423"/>
          </a:xfrm>
          <a:prstGeom prst="rect">
            <a:avLst/>
          </a:prstGeom>
          <a:solidFill>
            <a:schemeClr val="accent2">
              <a:lumMod val="20000"/>
              <a:lumOff val="80000"/>
            </a:schemeClr>
          </a:solidFill>
        </p:spPr>
        <p:txBody>
          <a:bodyPr>
            <a:spAutoFit/>
          </a:bodyPr>
          <a:lstStyle/>
          <a:p>
            <a:pPr>
              <a:lnSpc>
                <a:spcPct val="107000"/>
              </a:lnSpc>
              <a:spcAft>
                <a:spcPts val="800"/>
              </a:spcAft>
            </a:pPr>
            <a:r>
              <a:rPr lang="en-US" dirty="0">
                <a:solidFill>
                  <a:srgbClr val="000000"/>
                </a:solidFill>
                <a:latin typeface="Times New Roman" panose="02020603050405020304" pitchFamily="18" charset="0"/>
                <a:ea typeface="Calibri" panose="020F0502020204030204" pitchFamily="34" charset="0"/>
                <a:cs typeface="Arial" panose="020B0604020202020204" pitchFamily="34" charset="0"/>
              </a:rPr>
              <a:t>or (3) such conduct has the purpose or effect of substantially interfering with an individual’s work performance or creating an intimidating, hostile, or offensive working environment.</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3" name="Rectangle 12"/>
          <p:cNvSpPr/>
          <p:nvPr/>
        </p:nvSpPr>
        <p:spPr>
          <a:xfrm>
            <a:off x="7446790" y="6279"/>
            <a:ext cx="4745210" cy="400110"/>
          </a:xfrm>
          <a:prstGeom prst="rect">
            <a:avLst/>
          </a:prstGeom>
          <a:noFill/>
          <a:ln>
            <a:solidFill>
              <a:schemeClr val="tx1"/>
            </a:solidFill>
          </a:ln>
          <a:effectLst>
            <a:reflection blurRad="6350" stA="50000" endA="300" endPos="55000" dir="5400000" sy="-100000" algn="bl" rotWithShape="0"/>
          </a:effectLst>
        </p:spPr>
        <p:txBody>
          <a:bodyPr wrap="none">
            <a:spAutoFit/>
          </a:bodyPr>
          <a:lstStyle/>
          <a:p>
            <a:r>
              <a:rPr lang="en-US" sz="2000" dirty="0">
                <a:latin typeface="Times New Roman" panose="02020603050405020304" pitchFamily="18" charset="0"/>
                <a:cs typeface="Times New Roman" panose="02020603050405020304" pitchFamily="18" charset="0"/>
              </a:rPr>
              <a:t>The Line between Professional and Personal</a:t>
            </a:r>
          </a:p>
        </p:txBody>
      </p:sp>
      <p:pic>
        <p:nvPicPr>
          <p:cNvPr id="1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3418"/>
            <a:ext cx="786355" cy="326283"/>
          </a:xfrm>
          <a:prstGeom prst="rect">
            <a:avLst/>
          </a:prstGeom>
        </p:spPr>
      </p:pic>
    </p:spTree>
    <p:extLst>
      <p:ext uri="{BB962C8B-B14F-4D97-AF65-F5344CB8AC3E}">
        <p14:creationId xmlns:p14="http://schemas.microsoft.com/office/powerpoint/2010/main" val="2803937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additive="base">
                                        <p:cTn id="12" dur="500" fill="hold"/>
                                        <p:tgtEl>
                                          <p:spTgt spid="17"/>
                                        </p:tgtEl>
                                        <p:attrNameLst>
                                          <p:attrName>ppt_x</p:attrName>
                                        </p:attrNameLst>
                                      </p:cBhvr>
                                      <p:tavLst>
                                        <p:tav tm="0">
                                          <p:val>
                                            <p:strVal val="#ppt_x"/>
                                          </p:val>
                                        </p:tav>
                                        <p:tav tm="100000">
                                          <p:val>
                                            <p:strVal val="#ppt_x"/>
                                          </p:val>
                                        </p:tav>
                                      </p:tavLst>
                                    </p:anim>
                                    <p:anim calcmode="lin" valueType="num">
                                      <p:cBhvr additive="base">
                                        <p:cTn id="13"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500" fill="hold"/>
                                        <p:tgtEl>
                                          <p:spTgt spid="15"/>
                                        </p:tgtEl>
                                        <p:attrNameLst>
                                          <p:attrName>ppt_x</p:attrName>
                                        </p:attrNameLst>
                                      </p:cBhvr>
                                      <p:tavLst>
                                        <p:tav tm="0">
                                          <p:val>
                                            <p:strVal val="#ppt_x"/>
                                          </p:val>
                                        </p:tav>
                                        <p:tav tm="100000">
                                          <p:val>
                                            <p:strVal val="#ppt_x"/>
                                          </p:val>
                                        </p:tav>
                                      </p:tavLst>
                                    </p:anim>
                                    <p:anim calcmode="lin" valueType="num">
                                      <p:cBhvr additive="base">
                                        <p:cTn id="19"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500" fill="hold"/>
                                        <p:tgtEl>
                                          <p:spTgt spid="3"/>
                                        </p:tgtEl>
                                        <p:attrNameLst>
                                          <p:attrName>ppt_x</p:attrName>
                                        </p:attrNameLst>
                                      </p:cBhvr>
                                      <p:tavLst>
                                        <p:tav tm="0">
                                          <p:val>
                                            <p:strVal val="#ppt_x"/>
                                          </p:val>
                                        </p:tav>
                                        <p:tav tm="100000">
                                          <p:val>
                                            <p:strVal val="#ppt_x"/>
                                          </p:val>
                                        </p:tav>
                                      </p:tavLst>
                                    </p:anim>
                                    <p:anim calcmode="lin" valueType="num">
                                      <p:cBhvr additive="base">
                                        <p:cTn id="2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nodeType="clickEffect">
                                  <p:stCondLst>
                                    <p:cond delay="0"/>
                                  </p:stCondLst>
                                  <p:childTnLst>
                                    <p:set>
                                      <p:cBhvr>
                                        <p:cTn id="29" dur="1" fill="hold">
                                          <p:stCondLst>
                                            <p:cond delay="0"/>
                                          </p:stCondLst>
                                        </p:cTn>
                                        <p:tgtEl>
                                          <p:spTgt spid="4">
                                            <p:txEl>
                                              <p:pRg st="0" end="0"/>
                                            </p:txEl>
                                          </p:spTgt>
                                        </p:tgtEl>
                                        <p:attrNameLst>
                                          <p:attrName>style.visibility</p:attrName>
                                        </p:attrNameLst>
                                      </p:cBhvr>
                                      <p:to>
                                        <p:strVal val="visible"/>
                                      </p:to>
                                    </p:set>
                                    <p:animEffect transition="in" filter="barn(inVertical)">
                                      <p:cBhvr>
                                        <p:cTn id="30" dur="500"/>
                                        <p:tgtEl>
                                          <p:spTgt spid="4">
                                            <p:txEl>
                                              <p:pRg st="0" end="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barn(inVertical)">
                                      <p:cBhvr>
                                        <p:cTn id="35" dur="500"/>
                                        <p:tgtEl>
                                          <p:spTgt spid="5"/>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nodeType="clickEffect">
                                  <p:stCondLst>
                                    <p:cond delay="0"/>
                                  </p:stCondLst>
                                  <p:childTnLst>
                                    <p:set>
                                      <p:cBhvr>
                                        <p:cTn id="39" dur="1" fill="hold">
                                          <p:stCondLst>
                                            <p:cond delay="0"/>
                                          </p:stCondLst>
                                        </p:cTn>
                                        <p:tgtEl>
                                          <p:spTgt spid="7">
                                            <p:txEl>
                                              <p:pRg st="0" end="0"/>
                                            </p:txEl>
                                          </p:spTgt>
                                        </p:tgtEl>
                                        <p:attrNameLst>
                                          <p:attrName>style.visibility</p:attrName>
                                        </p:attrNameLst>
                                      </p:cBhvr>
                                      <p:to>
                                        <p:strVal val="visible"/>
                                      </p:to>
                                    </p:set>
                                    <p:animEffect transition="in" filter="barn(inVertical)">
                                      <p:cBhvr>
                                        <p:cTn id="40"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7" grpId="0" animBg="1"/>
      <p:bldP spid="3" grpId="0" animBg="1"/>
      <p:bldP spid="5"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251861" y="970773"/>
            <a:ext cx="5505253" cy="461665"/>
          </a:xfrm>
          <a:prstGeom prst="rect">
            <a:avLst/>
          </a:prstGeom>
          <a:solidFill>
            <a:srgbClr val="C00000"/>
          </a:solidFill>
          <a:ln>
            <a:solidFill>
              <a:schemeClr val="bg2">
                <a:lumMod val="90000"/>
              </a:schemeClr>
            </a:solidFill>
          </a:ln>
        </p:spPr>
        <p:txBody>
          <a:bodyPr wrap="squar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Sexual harassment</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7" name="Rectangle 16"/>
          <p:cNvSpPr/>
          <p:nvPr/>
        </p:nvSpPr>
        <p:spPr>
          <a:xfrm>
            <a:off x="225152" y="1748926"/>
            <a:ext cx="7277491" cy="461665"/>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should we do if you are harassed?</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Rectangle 3"/>
          <p:cNvSpPr/>
          <p:nvPr/>
        </p:nvSpPr>
        <p:spPr>
          <a:xfrm>
            <a:off x="267736" y="2836623"/>
            <a:ext cx="6096000" cy="400110"/>
          </a:xfrm>
          <a:prstGeom prst="rect">
            <a:avLst/>
          </a:prstGeom>
          <a:solidFill>
            <a:schemeClr val="accent2">
              <a:lumMod val="20000"/>
              <a:lumOff val="80000"/>
            </a:schemeClr>
          </a:solidFill>
        </p:spPr>
        <p:txBody>
          <a:bodyPr>
            <a:spAutoFit/>
          </a:bodyPr>
          <a:lstStyle/>
          <a:p>
            <a:r>
              <a:rPr lang="en-US" sz="2000" dirty="0">
                <a:latin typeface="Times New Roman" panose="02020603050405020304" pitchFamily="18" charset="0"/>
                <a:cs typeface="Times New Roman" panose="02020603050405020304" pitchFamily="18" charset="0"/>
              </a:rPr>
              <a:t>Confront the harasser.</a:t>
            </a:r>
          </a:p>
        </p:txBody>
      </p:sp>
      <p:sp>
        <p:nvSpPr>
          <p:cNvPr id="5" name="Rectangle 4"/>
          <p:cNvSpPr/>
          <p:nvPr/>
        </p:nvSpPr>
        <p:spPr>
          <a:xfrm>
            <a:off x="293190" y="3508821"/>
            <a:ext cx="6096000" cy="707886"/>
          </a:xfrm>
          <a:prstGeom prst="rect">
            <a:avLst/>
          </a:prstGeom>
          <a:solidFill>
            <a:schemeClr val="accent2">
              <a:lumMod val="20000"/>
              <a:lumOff val="80000"/>
            </a:schemeClr>
          </a:solidFill>
        </p:spPr>
        <p:txBody>
          <a:bodyPr>
            <a:spAutoFit/>
          </a:bodyPr>
          <a:lstStyle/>
          <a:p>
            <a:r>
              <a:rPr lang="en-US" sz="2000" dirty="0">
                <a:latin typeface="Times New Roman" panose="02020603050405020304" pitchFamily="18" charset="0"/>
                <a:cs typeface="Times New Roman" panose="02020603050405020304" pitchFamily="18" charset="0"/>
              </a:rPr>
              <a:t>Report the behavior to a supervisor and/or your human resources department.</a:t>
            </a:r>
          </a:p>
        </p:txBody>
      </p:sp>
      <p:sp>
        <p:nvSpPr>
          <p:cNvPr id="7" name="Rectangle 6"/>
          <p:cNvSpPr/>
          <p:nvPr/>
        </p:nvSpPr>
        <p:spPr>
          <a:xfrm>
            <a:off x="225152" y="4504185"/>
            <a:ext cx="6096000" cy="707886"/>
          </a:xfrm>
          <a:prstGeom prst="rect">
            <a:avLst/>
          </a:prstGeom>
          <a:solidFill>
            <a:schemeClr val="accent2">
              <a:lumMod val="20000"/>
              <a:lumOff val="80000"/>
            </a:schemeClr>
          </a:solidFill>
        </p:spPr>
        <p:txBody>
          <a:bodyPr>
            <a:spAutoFit/>
          </a:bodyPr>
          <a:lstStyle/>
          <a:p>
            <a:r>
              <a:rPr lang="en-US" sz="2000" dirty="0">
                <a:latin typeface="Times New Roman" panose="02020603050405020304" pitchFamily="18" charset="0"/>
                <a:cs typeface="Times New Roman" panose="02020603050405020304" pitchFamily="18" charset="0"/>
              </a:rPr>
              <a:t>Keep written record of the behaviors and comments that you feel constitute harassment.</a:t>
            </a:r>
          </a:p>
        </p:txBody>
      </p:sp>
      <p:sp>
        <p:nvSpPr>
          <p:cNvPr id="9" name="Rectangle 8"/>
          <p:cNvSpPr/>
          <p:nvPr/>
        </p:nvSpPr>
        <p:spPr>
          <a:xfrm>
            <a:off x="7446790" y="6279"/>
            <a:ext cx="4745210" cy="400110"/>
          </a:xfrm>
          <a:prstGeom prst="rect">
            <a:avLst/>
          </a:prstGeom>
          <a:noFill/>
          <a:ln>
            <a:solidFill>
              <a:schemeClr val="tx1"/>
            </a:solidFill>
          </a:ln>
          <a:effectLst>
            <a:reflection blurRad="6350" stA="50000" endA="300" endPos="55000" dir="5400000" sy="-100000" algn="bl" rotWithShape="0"/>
          </a:effectLst>
        </p:spPr>
        <p:txBody>
          <a:bodyPr wrap="none">
            <a:spAutoFit/>
          </a:bodyPr>
          <a:lstStyle/>
          <a:p>
            <a:r>
              <a:rPr lang="en-US" sz="2000" dirty="0">
                <a:latin typeface="Times New Roman" panose="02020603050405020304" pitchFamily="18" charset="0"/>
                <a:cs typeface="Times New Roman" panose="02020603050405020304" pitchFamily="18" charset="0"/>
              </a:rPr>
              <a:t>The Line between Professional and Personal</a:t>
            </a: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3418"/>
            <a:ext cx="786355" cy="326283"/>
          </a:xfrm>
          <a:prstGeom prst="rect">
            <a:avLst/>
          </a:prstGeom>
        </p:spPr>
      </p:pic>
    </p:spTree>
    <p:extLst>
      <p:ext uri="{BB962C8B-B14F-4D97-AF65-F5344CB8AC3E}">
        <p14:creationId xmlns:p14="http://schemas.microsoft.com/office/powerpoint/2010/main" val="2402541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additive="base">
                                        <p:cTn id="12" dur="500" fill="hold"/>
                                        <p:tgtEl>
                                          <p:spTgt spid="17"/>
                                        </p:tgtEl>
                                        <p:attrNameLst>
                                          <p:attrName>ppt_x</p:attrName>
                                        </p:attrNameLst>
                                      </p:cBhvr>
                                      <p:tavLst>
                                        <p:tav tm="0">
                                          <p:val>
                                            <p:strVal val="#ppt_x"/>
                                          </p:val>
                                        </p:tav>
                                        <p:tav tm="100000">
                                          <p:val>
                                            <p:strVal val="#ppt_x"/>
                                          </p:val>
                                        </p:tav>
                                      </p:tavLst>
                                    </p:anim>
                                    <p:anim calcmode="lin" valueType="num">
                                      <p:cBhvr additive="base">
                                        <p:cTn id="13"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4">
                                            <p:txEl>
                                              <p:pRg st="0" end="0"/>
                                            </p:txEl>
                                          </p:spTgt>
                                        </p:tgtEl>
                                        <p:attrNameLst>
                                          <p:attrName>style.visibility</p:attrName>
                                        </p:attrNameLst>
                                      </p:cBhvr>
                                      <p:to>
                                        <p:strVal val="visible"/>
                                      </p:to>
                                    </p:set>
                                    <p:animEffect transition="in" filter="barn(inVertical)">
                                      <p:cBhvr>
                                        <p:cTn id="18" dur="500"/>
                                        <p:tgtEl>
                                          <p:spTgt spid="4">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barn(inVertical)">
                                      <p:cBhvr>
                                        <p:cTn id="23" dur="5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nodeType="clickEffect">
                                  <p:stCondLst>
                                    <p:cond delay="0"/>
                                  </p:stCondLst>
                                  <p:childTnLst>
                                    <p:set>
                                      <p:cBhvr>
                                        <p:cTn id="27" dur="1" fill="hold">
                                          <p:stCondLst>
                                            <p:cond delay="0"/>
                                          </p:stCondLst>
                                        </p:cTn>
                                        <p:tgtEl>
                                          <p:spTgt spid="7">
                                            <p:txEl>
                                              <p:pRg st="0" end="0"/>
                                            </p:txEl>
                                          </p:spTgt>
                                        </p:tgtEl>
                                        <p:attrNameLst>
                                          <p:attrName>style.visibility</p:attrName>
                                        </p:attrNameLst>
                                      </p:cBhvr>
                                      <p:to>
                                        <p:strVal val="visible"/>
                                      </p:to>
                                    </p:set>
                                    <p:animEffect transition="in" filter="barn(inVertical)">
                                      <p:cBhvr>
                                        <p:cTn id="28"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7" grpId="0" animBg="1"/>
      <p:bldP spid="5"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251861" y="970773"/>
            <a:ext cx="5505253" cy="461665"/>
          </a:xfrm>
          <a:prstGeom prst="rect">
            <a:avLst/>
          </a:prstGeom>
          <a:solidFill>
            <a:srgbClr val="C00000"/>
          </a:solidFill>
          <a:ln>
            <a:solidFill>
              <a:schemeClr val="bg2">
                <a:lumMod val="90000"/>
              </a:schemeClr>
            </a:solidFill>
          </a:ln>
        </p:spPr>
        <p:txBody>
          <a:bodyPr wrap="squar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Professional etiquette</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4" name="Rectangle 3"/>
          <p:cNvSpPr/>
          <p:nvPr/>
        </p:nvSpPr>
        <p:spPr>
          <a:xfrm>
            <a:off x="251861" y="2568323"/>
            <a:ext cx="6096000" cy="400110"/>
          </a:xfrm>
          <a:prstGeom prst="rect">
            <a:avLst/>
          </a:prstGeom>
          <a:solidFill>
            <a:schemeClr val="accent2">
              <a:lumMod val="20000"/>
              <a:lumOff val="80000"/>
            </a:schemeClr>
          </a:solidFill>
        </p:spPr>
        <p:txBody>
          <a:bodyPr>
            <a:spAutoFit/>
          </a:bodyPr>
          <a:lstStyle/>
          <a:p>
            <a:r>
              <a:rPr lang="en-US" sz="2000" b="1" dirty="0">
                <a:latin typeface="Times New Roman" panose="02020603050405020304" pitchFamily="18" charset="0"/>
                <a:cs typeface="Times New Roman" panose="02020603050405020304" pitchFamily="18" charset="0"/>
              </a:rPr>
              <a:t>Introduce Yourself</a:t>
            </a:r>
          </a:p>
        </p:txBody>
      </p:sp>
      <p:sp>
        <p:nvSpPr>
          <p:cNvPr id="5" name="Rectangle 4"/>
          <p:cNvSpPr/>
          <p:nvPr/>
        </p:nvSpPr>
        <p:spPr>
          <a:xfrm>
            <a:off x="251861" y="4543280"/>
            <a:ext cx="6096000" cy="400110"/>
          </a:xfrm>
          <a:prstGeom prst="rect">
            <a:avLst/>
          </a:prstGeom>
          <a:solidFill>
            <a:schemeClr val="accent2">
              <a:lumMod val="20000"/>
              <a:lumOff val="80000"/>
            </a:schemeClr>
          </a:solidFill>
        </p:spPr>
        <p:txBody>
          <a:bodyPr>
            <a:spAutoFit/>
          </a:bodyPr>
          <a:lstStyle/>
          <a:p>
            <a:r>
              <a:rPr lang="en-US" sz="2000" b="1" dirty="0">
                <a:latin typeface="Times New Roman" panose="02020603050405020304" pitchFamily="18" charset="0"/>
                <a:cs typeface="Times New Roman" panose="02020603050405020304" pitchFamily="18" charset="0"/>
              </a:rPr>
              <a:t>Using Titles</a:t>
            </a:r>
          </a:p>
        </p:txBody>
      </p:sp>
      <p:sp>
        <p:nvSpPr>
          <p:cNvPr id="2" name="Rectangle 1"/>
          <p:cNvSpPr/>
          <p:nvPr/>
        </p:nvSpPr>
        <p:spPr>
          <a:xfrm>
            <a:off x="426255" y="1630062"/>
            <a:ext cx="7557155" cy="750975"/>
          </a:xfrm>
          <a:prstGeom prst="rect">
            <a:avLst/>
          </a:prstGeom>
          <a:solidFill>
            <a:schemeClr val="bg1"/>
          </a:solidFill>
          <a:ln>
            <a:solidFill>
              <a:schemeClr val="tx1"/>
            </a:solidFill>
          </a:ln>
        </p:spPr>
        <p:txBody>
          <a:bodyPr wrap="square">
            <a:spAutoFit/>
          </a:bodyPr>
          <a:lstStyle/>
          <a:p>
            <a:pPr>
              <a:lnSpc>
                <a:spcPct val="107000"/>
              </a:lnSpc>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Professional etiquette means practicing the behaviors of social etiquette or good manners in a professional setting.</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251861" y="3257226"/>
            <a:ext cx="7557155" cy="1080296"/>
          </a:xfrm>
          <a:prstGeom prst="rect">
            <a:avLst/>
          </a:prstGeom>
          <a:solidFill>
            <a:schemeClr val="bg1"/>
          </a:solidFill>
          <a:ln>
            <a:solidFill>
              <a:schemeClr val="tx1"/>
            </a:solidFill>
          </a:ln>
        </p:spPr>
        <p:txBody>
          <a:bodyPr wrap="square">
            <a:spAutoFit/>
          </a:bodyPr>
          <a:lstStyle/>
          <a:p>
            <a:pPr>
              <a:lnSpc>
                <a:spcPct val="107000"/>
              </a:lnSpc>
              <a:spcAft>
                <a:spcPts val="800"/>
              </a:spcAft>
            </a:pPr>
            <a:r>
              <a:rPr lang="en-US" sz="2000" dirty="0">
                <a:latin typeface="Times New Roman" panose="02020603050405020304" pitchFamily="18" charset="0"/>
                <a:cs typeface="Times New Roman" panose="02020603050405020304" pitchFamily="18" charset="0"/>
              </a:rPr>
              <a:t>When you make a call, dial into a phone conference, or are meeting new people, introduce yourself. State your name, your role and if the situation demands, your place of business.</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 name="Rectangle 10"/>
          <p:cNvSpPr/>
          <p:nvPr/>
        </p:nvSpPr>
        <p:spPr>
          <a:xfrm>
            <a:off x="235986" y="5119062"/>
            <a:ext cx="7557155" cy="1738938"/>
          </a:xfrm>
          <a:prstGeom prst="rect">
            <a:avLst/>
          </a:prstGeom>
          <a:solidFill>
            <a:schemeClr val="bg1"/>
          </a:solidFill>
          <a:ln>
            <a:solidFill>
              <a:schemeClr val="tx1"/>
            </a:solidFill>
          </a:ln>
        </p:spPr>
        <p:txBody>
          <a:bodyPr wrap="square">
            <a:spAutoFit/>
          </a:bodyPr>
          <a:lstStyle/>
          <a:p>
            <a:pPr>
              <a:lnSpc>
                <a:spcPct val="107000"/>
              </a:lnSpc>
              <a:spcAft>
                <a:spcPts val="800"/>
              </a:spcAft>
            </a:pPr>
            <a:r>
              <a:rPr lang="en-US" sz="2000" dirty="0">
                <a:latin typeface="Times New Roman" panose="02020603050405020304" pitchFamily="18" charset="0"/>
                <a:cs typeface="Times New Roman" panose="02020603050405020304" pitchFamily="18" charset="0"/>
              </a:rPr>
              <a:t>Not everyone in the workplace needs to, or wants to, be addressed as Mr. or Mrs. How someone introduces himself or herself to you is how they expect to be addressed by you. As a general matter, if you are addressing someone who ranks highly in the company or a client, address him or her by the proper title.</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Rectangle 9"/>
          <p:cNvSpPr/>
          <p:nvPr/>
        </p:nvSpPr>
        <p:spPr>
          <a:xfrm>
            <a:off x="7446790" y="6279"/>
            <a:ext cx="4745210" cy="400110"/>
          </a:xfrm>
          <a:prstGeom prst="rect">
            <a:avLst/>
          </a:prstGeom>
          <a:noFill/>
          <a:ln>
            <a:solidFill>
              <a:schemeClr val="tx1"/>
            </a:solidFill>
          </a:ln>
          <a:effectLst>
            <a:reflection blurRad="6350" stA="50000" endA="300" endPos="55000" dir="5400000" sy="-100000" algn="bl" rotWithShape="0"/>
          </a:effectLst>
        </p:spPr>
        <p:txBody>
          <a:bodyPr wrap="none">
            <a:spAutoFit/>
          </a:bodyPr>
          <a:lstStyle/>
          <a:p>
            <a:r>
              <a:rPr lang="en-US" sz="2000" dirty="0">
                <a:latin typeface="Times New Roman" panose="02020603050405020304" pitchFamily="18" charset="0"/>
                <a:cs typeface="Times New Roman" panose="02020603050405020304" pitchFamily="18" charset="0"/>
              </a:rPr>
              <a:t>The Line between Professional and Personal</a:t>
            </a:r>
          </a:p>
        </p:txBody>
      </p:sp>
      <p:pic>
        <p:nvPicPr>
          <p:cNvPr id="1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3418"/>
            <a:ext cx="786355" cy="326283"/>
          </a:xfrm>
          <a:prstGeom prst="rect">
            <a:avLst/>
          </a:prstGeom>
        </p:spPr>
      </p:pic>
    </p:spTree>
    <p:extLst>
      <p:ext uri="{BB962C8B-B14F-4D97-AF65-F5344CB8AC3E}">
        <p14:creationId xmlns:p14="http://schemas.microsoft.com/office/powerpoint/2010/main" val="2815132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barn(inVertical)">
                                      <p:cBhvr>
                                        <p:cTn id="17" dur="500"/>
                                        <p:tgtEl>
                                          <p:spTgt spid="4">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barn(inVertical)">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arn(inVertical)">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5" grpId="0" animBg="1"/>
      <p:bldP spid="2" grpId="0" animBg="1"/>
      <p:bldP spid="9" grpId="0" animBg="1"/>
      <p:bldP spid="11"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251861" y="970773"/>
            <a:ext cx="5505253" cy="461665"/>
          </a:xfrm>
          <a:prstGeom prst="rect">
            <a:avLst/>
          </a:prstGeom>
          <a:solidFill>
            <a:srgbClr val="C00000"/>
          </a:solidFill>
          <a:ln>
            <a:solidFill>
              <a:schemeClr val="bg2">
                <a:lumMod val="90000"/>
              </a:schemeClr>
            </a:solidFill>
          </a:ln>
        </p:spPr>
        <p:txBody>
          <a:bodyPr wrap="squar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Professional etiquette</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4" name="Rectangle 3"/>
          <p:cNvSpPr/>
          <p:nvPr/>
        </p:nvSpPr>
        <p:spPr>
          <a:xfrm>
            <a:off x="251861" y="2568323"/>
            <a:ext cx="6096000" cy="400110"/>
          </a:xfrm>
          <a:prstGeom prst="rect">
            <a:avLst/>
          </a:prstGeom>
          <a:solidFill>
            <a:schemeClr val="accent2">
              <a:lumMod val="20000"/>
              <a:lumOff val="80000"/>
            </a:schemeClr>
          </a:solidFill>
        </p:spPr>
        <p:txBody>
          <a:bodyPr>
            <a:spAutoFit/>
          </a:bodyPr>
          <a:lstStyle/>
          <a:p>
            <a:r>
              <a:rPr lang="en-US" sz="2000" b="1" dirty="0">
                <a:latin typeface="Times New Roman" panose="02020603050405020304" pitchFamily="18" charset="0"/>
                <a:cs typeface="Times New Roman" panose="02020603050405020304" pitchFamily="18" charset="0"/>
              </a:rPr>
              <a:t>Avoid Gossip</a:t>
            </a:r>
          </a:p>
        </p:txBody>
      </p:sp>
      <p:sp>
        <p:nvSpPr>
          <p:cNvPr id="5" name="Rectangle 4"/>
          <p:cNvSpPr/>
          <p:nvPr/>
        </p:nvSpPr>
        <p:spPr>
          <a:xfrm>
            <a:off x="251861" y="4543280"/>
            <a:ext cx="6096000" cy="400110"/>
          </a:xfrm>
          <a:prstGeom prst="rect">
            <a:avLst/>
          </a:prstGeom>
          <a:solidFill>
            <a:schemeClr val="accent2">
              <a:lumMod val="20000"/>
              <a:lumOff val="80000"/>
            </a:schemeClr>
          </a:solidFill>
        </p:spPr>
        <p:txBody>
          <a:bodyPr>
            <a:spAutoFit/>
          </a:bodyPr>
          <a:lstStyle/>
          <a:p>
            <a:r>
              <a:rPr lang="en-US" sz="2000" b="1" dirty="0">
                <a:latin typeface="Times New Roman" panose="02020603050405020304" pitchFamily="18" charset="0"/>
                <a:cs typeface="Times New Roman" panose="02020603050405020304" pitchFamily="18" charset="0"/>
              </a:rPr>
              <a:t>Professional Tone</a:t>
            </a:r>
          </a:p>
        </p:txBody>
      </p:sp>
      <p:sp>
        <p:nvSpPr>
          <p:cNvPr id="2" name="Rectangle 1"/>
          <p:cNvSpPr/>
          <p:nvPr/>
        </p:nvSpPr>
        <p:spPr>
          <a:xfrm>
            <a:off x="426255" y="1630062"/>
            <a:ext cx="7557155" cy="750975"/>
          </a:xfrm>
          <a:prstGeom prst="rect">
            <a:avLst/>
          </a:prstGeom>
          <a:solidFill>
            <a:schemeClr val="bg1"/>
          </a:solidFill>
          <a:ln>
            <a:solidFill>
              <a:schemeClr val="tx1"/>
            </a:solidFill>
          </a:ln>
        </p:spPr>
        <p:txBody>
          <a:bodyPr wrap="square">
            <a:spAutoFit/>
          </a:bodyPr>
          <a:lstStyle/>
          <a:p>
            <a:pPr>
              <a:lnSpc>
                <a:spcPct val="107000"/>
              </a:lnSpc>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Professional etiquette means practicing the behaviors of social etiquette or good manners in a professional setting.</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251861" y="3257226"/>
            <a:ext cx="7557155" cy="981423"/>
          </a:xfrm>
          <a:prstGeom prst="rect">
            <a:avLst/>
          </a:prstGeom>
          <a:solidFill>
            <a:schemeClr val="bg1"/>
          </a:solidFill>
          <a:ln>
            <a:solidFill>
              <a:schemeClr val="tx1"/>
            </a:solidFill>
          </a:ln>
        </p:spPr>
        <p:txBody>
          <a:bodyPr wrap="square">
            <a:spAutoFit/>
          </a:bodyPr>
          <a:lstStyle/>
          <a:p>
            <a:pPr>
              <a:lnSpc>
                <a:spcPct val="107000"/>
              </a:lnSpc>
              <a:spcAft>
                <a:spcPts val="800"/>
              </a:spcAft>
            </a:pPr>
            <a:r>
              <a:rPr lang="en-US" dirty="0">
                <a:latin typeface="Times New Roman" panose="02020603050405020304" pitchFamily="18" charset="0"/>
                <a:cs typeface="Times New Roman" panose="02020603050405020304" pitchFamily="18" charset="0"/>
              </a:rPr>
              <a:t>How you treat people says a lot about you. Don’t make value judgments on people’s importance in the workplace or speak negatively about your coworkers, even if you ﬁnd yourself frustrated over a certain situation.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 name="Rectangle 10"/>
          <p:cNvSpPr/>
          <p:nvPr/>
        </p:nvSpPr>
        <p:spPr>
          <a:xfrm>
            <a:off x="235986" y="5119062"/>
            <a:ext cx="7557155" cy="1559529"/>
          </a:xfrm>
          <a:prstGeom prst="rect">
            <a:avLst/>
          </a:prstGeom>
          <a:solidFill>
            <a:schemeClr val="bg1"/>
          </a:solidFill>
          <a:ln>
            <a:solidFill>
              <a:schemeClr val="tx1"/>
            </a:solidFill>
          </a:ln>
        </p:spPr>
        <p:txBody>
          <a:bodyPr wrap="square">
            <a:spAutoFit/>
          </a:bodyPr>
          <a:lstStyle/>
          <a:p>
            <a:pPr>
              <a:lnSpc>
                <a:spcPct val="107000"/>
              </a:lnSpc>
              <a:spcAft>
                <a:spcPts val="800"/>
              </a:spcAft>
            </a:pPr>
            <a:r>
              <a:rPr lang="en-US" dirty="0">
                <a:latin typeface="Times New Roman" panose="02020603050405020304" pitchFamily="18" charset="0"/>
                <a:cs typeface="Times New Roman" panose="02020603050405020304" pitchFamily="18" charset="0"/>
              </a:rPr>
              <a:t>Don’t insult management or your co-workers, berate your employees or use profanity in the workplace. The office is not the proper place to casually vent your work-related grievances. Private emails can easily be forwarded to unintended parties, and private conversations may be overheard, resulting in your embarrassment and possible sanctions from your employer.</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Rectangle 9"/>
          <p:cNvSpPr/>
          <p:nvPr/>
        </p:nvSpPr>
        <p:spPr>
          <a:xfrm>
            <a:off x="7446790" y="6279"/>
            <a:ext cx="4745210" cy="400110"/>
          </a:xfrm>
          <a:prstGeom prst="rect">
            <a:avLst/>
          </a:prstGeom>
          <a:noFill/>
          <a:ln>
            <a:solidFill>
              <a:schemeClr val="tx1"/>
            </a:solidFill>
          </a:ln>
          <a:effectLst>
            <a:reflection blurRad="6350" stA="50000" endA="300" endPos="55000" dir="5400000" sy="-100000" algn="bl" rotWithShape="0"/>
          </a:effectLst>
        </p:spPr>
        <p:txBody>
          <a:bodyPr wrap="none">
            <a:spAutoFit/>
          </a:bodyPr>
          <a:lstStyle/>
          <a:p>
            <a:r>
              <a:rPr lang="en-US" sz="2000" dirty="0">
                <a:latin typeface="Times New Roman" panose="02020603050405020304" pitchFamily="18" charset="0"/>
                <a:cs typeface="Times New Roman" panose="02020603050405020304" pitchFamily="18" charset="0"/>
              </a:rPr>
              <a:t>The Line between Professional and Personal</a:t>
            </a:r>
          </a:p>
        </p:txBody>
      </p:sp>
      <p:pic>
        <p:nvPicPr>
          <p:cNvPr id="1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3418"/>
            <a:ext cx="786355" cy="326283"/>
          </a:xfrm>
          <a:prstGeom prst="rect">
            <a:avLst/>
          </a:prstGeom>
        </p:spPr>
      </p:pic>
    </p:spTree>
    <p:extLst>
      <p:ext uri="{BB962C8B-B14F-4D97-AF65-F5344CB8AC3E}">
        <p14:creationId xmlns:p14="http://schemas.microsoft.com/office/powerpoint/2010/main" val="3456565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barn(inVertical)">
                                      <p:cBhvr>
                                        <p:cTn id="17" dur="500"/>
                                        <p:tgtEl>
                                          <p:spTgt spid="4">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barn(inVertical)">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arn(inVertical)">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5" grpId="0" animBg="1"/>
      <p:bldP spid="2" grpId="0" animBg="1"/>
      <p:bldP spid="9" grpId="0" animBg="1"/>
      <p:bldP spid="11"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251861" y="970773"/>
            <a:ext cx="5505253" cy="461665"/>
          </a:xfrm>
          <a:prstGeom prst="rect">
            <a:avLst/>
          </a:prstGeom>
          <a:solidFill>
            <a:srgbClr val="C00000"/>
          </a:solidFill>
          <a:ln>
            <a:solidFill>
              <a:schemeClr val="bg2">
                <a:lumMod val="90000"/>
              </a:schemeClr>
            </a:solidFill>
          </a:ln>
        </p:spPr>
        <p:txBody>
          <a:bodyPr wrap="squar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Professional etiquette</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4" name="Rectangle 3"/>
          <p:cNvSpPr/>
          <p:nvPr/>
        </p:nvSpPr>
        <p:spPr>
          <a:xfrm>
            <a:off x="320990" y="1687978"/>
            <a:ext cx="6096000" cy="400110"/>
          </a:xfrm>
          <a:prstGeom prst="rect">
            <a:avLst/>
          </a:prstGeom>
          <a:solidFill>
            <a:schemeClr val="accent2">
              <a:lumMod val="20000"/>
              <a:lumOff val="80000"/>
            </a:schemeClr>
          </a:solidFill>
        </p:spPr>
        <p:txBody>
          <a:bodyPr>
            <a:spAutoFit/>
          </a:bodyPr>
          <a:lstStyle/>
          <a:p>
            <a:r>
              <a:rPr lang="en-US" sz="2000" b="1" dirty="0">
                <a:latin typeface="Times New Roman" panose="02020603050405020304" pitchFamily="18" charset="0"/>
                <a:cs typeface="Times New Roman" panose="02020603050405020304" pitchFamily="18" charset="0"/>
              </a:rPr>
              <a:t>Body Language</a:t>
            </a:r>
          </a:p>
        </p:txBody>
      </p:sp>
      <p:sp>
        <p:nvSpPr>
          <p:cNvPr id="5" name="Rectangle 4"/>
          <p:cNvSpPr/>
          <p:nvPr/>
        </p:nvSpPr>
        <p:spPr>
          <a:xfrm>
            <a:off x="268051" y="4664406"/>
            <a:ext cx="6096000" cy="400110"/>
          </a:xfrm>
          <a:prstGeom prst="rect">
            <a:avLst/>
          </a:prstGeom>
          <a:solidFill>
            <a:schemeClr val="accent2">
              <a:lumMod val="20000"/>
              <a:lumOff val="80000"/>
            </a:schemeClr>
          </a:solidFill>
        </p:spPr>
        <p:txBody>
          <a:bodyPr>
            <a:spAutoFit/>
          </a:bodyPr>
          <a:lstStyle/>
          <a:p>
            <a:r>
              <a:rPr lang="en-US" sz="2000" b="1" dirty="0">
                <a:latin typeface="Times New Roman" panose="02020603050405020304" pitchFamily="18" charset="0"/>
                <a:cs typeface="Times New Roman" panose="02020603050405020304" pitchFamily="18" charset="0"/>
              </a:rPr>
              <a:t>Using Speakerphone</a:t>
            </a:r>
          </a:p>
        </p:txBody>
      </p:sp>
      <p:sp>
        <p:nvSpPr>
          <p:cNvPr id="9" name="Rectangle 8"/>
          <p:cNvSpPr/>
          <p:nvPr/>
        </p:nvSpPr>
        <p:spPr>
          <a:xfrm>
            <a:off x="138739" y="2200973"/>
            <a:ext cx="7557155" cy="1716688"/>
          </a:xfrm>
          <a:prstGeom prst="rect">
            <a:avLst/>
          </a:prstGeom>
          <a:solidFill>
            <a:schemeClr val="bg1"/>
          </a:solidFill>
          <a:ln>
            <a:solidFill>
              <a:schemeClr val="tx1"/>
            </a:solidFill>
          </a:ln>
        </p:spPr>
        <p:txBody>
          <a:bodyPr wrap="square">
            <a:spAutoFit/>
          </a:bodyPr>
          <a:lstStyle/>
          <a:p>
            <a:pPr>
              <a:lnSpc>
                <a:spcPct val="107000"/>
              </a:lnSpc>
              <a:spcAft>
                <a:spcPts val="800"/>
              </a:spcAft>
            </a:pPr>
            <a:r>
              <a:rPr lang="en-US" sz="2000" dirty="0">
                <a:latin typeface="Times New Roman" panose="02020603050405020304" pitchFamily="18" charset="0"/>
                <a:cs typeface="Times New Roman" panose="02020603050405020304" pitchFamily="18" charset="0"/>
              </a:rPr>
              <a:t>Be mindful of body language. Keep good posture and maintain eye contact</a:t>
            </a:r>
            <a:r>
              <a:rPr lang="en-US" sz="2000" dirty="0" smtClean="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Remember to respect personal space</a:t>
            </a:r>
            <a:r>
              <a:rPr lang="en-US" sz="2000" dirty="0" smtClean="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Also, don’t touch the person you are speaking with. Although you may not mind when someone touches your arm or shoulder when speaking, it may make others uncomfortable.</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 name="Rectangle 10"/>
          <p:cNvSpPr/>
          <p:nvPr/>
        </p:nvSpPr>
        <p:spPr>
          <a:xfrm>
            <a:off x="138739" y="5364334"/>
            <a:ext cx="7557155" cy="1058047"/>
          </a:xfrm>
          <a:prstGeom prst="rect">
            <a:avLst/>
          </a:prstGeom>
          <a:solidFill>
            <a:schemeClr val="bg1"/>
          </a:solidFill>
          <a:ln>
            <a:solidFill>
              <a:schemeClr val="tx1"/>
            </a:solidFill>
          </a:ln>
        </p:spPr>
        <p:txBody>
          <a:bodyPr wrap="square">
            <a:spAutoFit/>
          </a:bodyPr>
          <a:lstStyle/>
          <a:p>
            <a:pPr>
              <a:lnSpc>
                <a:spcPct val="107000"/>
              </a:lnSpc>
              <a:spcAft>
                <a:spcPts val="800"/>
              </a:spcAft>
            </a:pPr>
            <a:r>
              <a:rPr lang="en-US" sz="2000" dirty="0">
                <a:latin typeface="Times New Roman" panose="02020603050405020304" pitchFamily="18" charset="0"/>
                <a:cs typeface="Times New Roman" panose="02020603050405020304" pitchFamily="18" charset="0"/>
              </a:rPr>
              <a:t>Ask before using speakerphone. Most people will want to know if there are others, apart from yourself, on the line. If it’s a one-on-one conversation, avoid using speakerphone.</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Rectangle 9"/>
          <p:cNvSpPr/>
          <p:nvPr/>
        </p:nvSpPr>
        <p:spPr>
          <a:xfrm>
            <a:off x="7446790" y="6279"/>
            <a:ext cx="4745210" cy="400110"/>
          </a:xfrm>
          <a:prstGeom prst="rect">
            <a:avLst/>
          </a:prstGeom>
          <a:noFill/>
          <a:ln>
            <a:solidFill>
              <a:schemeClr val="tx1"/>
            </a:solidFill>
          </a:ln>
          <a:effectLst>
            <a:reflection blurRad="6350" stA="50000" endA="300" endPos="55000" dir="5400000" sy="-100000" algn="bl" rotWithShape="0"/>
          </a:effectLst>
        </p:spPr>
        <p:txBody>
          <a:bodyPr wrap="none">
            <a:spAutoFit/>
          </a:bodyPr>
          <a:lstStyle/>
          <a:p>
            <a:r>
              <a:rPr lang="en-US" sz="2000" dirty="0">
                <a:latin typeface="Times New Roman" panose="02020603050405020304" pitchFamily="18" charset="0"/>
                <a:cs typeface="Times New Roman" panose="02020603050405020304" pitchFamily="18" charset="0"/>
              </a:rPr>
              <a:t>The Line between Professional and Personal</a:t>
            </a:r>
          </a:p>
        </p:txBody>
      </p:sp>
      <p:pic>
        <p:nvPicPr>
          <p:cNvPr id="1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3418"/>
            <a:ext cx="786355" cy="326283"/>
          </a:xfrm>
          <a:prstGeom prst="rect">
            <a:avLst/>
          </a:prstGeom>
        </p:spPr>
      </p:pic>
    </p:spTree>
    <p:extLst>
      <p:ext uri="{BB962C8B-B14F-4D97-AF65-F5344CB8AC3E}">
        <p14:creationId xmlns:p14="http://schemas.microsoft.com/office/powerpoint/2010/main" val="1762513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barn(inVertical)">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inVertical)">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barn(inVertical)">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5" grpId="0" animBg="1"/>
      <p:bldP spid="9" grpId="0" animBg="1"/>
      <p:bldP spid="11"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83492" y="2094265"/>
            <a:ext cx="5484194" cy="1569660"/>
          </a:xfrm>
          <a:prstGeom prst="rect">
            <a:avLst/>
          </a:prstGeom>
          <a:solidFill>
            <a:schemeClr val="bg1"/>
          </a:solidFill>
          <a:ln>
            <a:solidFill>
              <a:schemeClr val="tx1">
                <a:lumMod val="85000"/>
                <a:lumOff val="15000"/>
              </a:schemeClr>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9600" dirty="0">
                <a:latin typeface="Times New Roman" panose="02020603050405020304" pitchFamily="18" charset="0"/>
                <a:cs typeface="Times New Roman" panose="02020603050405020304" pitchFamily="18" charset="0"/>
              </a:rPr>
              <a:t>Thank you</a:t>
            </a: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3418"/>
            <a:ext cx="786355" cy="326283"/>
          </a:xfrm>
          <a:prstGeom prst="rect">
            <a:avLst/>
          </a:prstGeom>
        </p:spPr>
      </p:pic>
    </p:spTree>
    <p:extLst>
      <p:ext uri="{BB962C8B-B14F-4D97-AF65-F5344CB8AC3E}">
        <p14:creationId xmlns:p14="http://schemas.microsoft.com/office/powerpoint/2010/main" val="370183684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658</TotalTime>
  <Words>4005</Words>
  <Application>Microsoft Office PowerPoint</Application>
  <PresentationFormat>Widescreen</PresentationFormat>
  <Paragraphs>333</Paragraphs>
  <Slides>57</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57</vt:i4>
      </vt:variant>
    </vt:vector>
  </HeadingPairs>
  <TitlesOfParts>
    <vt:vector size="62"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20</cp:revision>
  <dcterms:created xsi:type="dcterms:W3CDTF">2023-04-29T09:08:23Z</dcterms:created>
  <dcterms:modified xsi:type="dcterms:W3CDTF">2024-03-08T13:05:09Z</dcterms:modified>
</cp:coreProperties>
</file>