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Lst>
  <p:sldSz cy="6858000" cx="12192000"/>
  <p:notesSz cx="6858000" cy="9144000"/>
  <p:embeddedFontLst>
    <p:embeddedFont>
      <p:font typeface="Tahoma"/>
      <p:regular r:id="rId50"/>
      <p:bold r:id="rId51"/>
    </p:embeddedFont>
    <p:embeddedFont>
      <p:font typeface="Tajawal Medium"/>
      <p:regular r:id="rId52"/>
      <p:bold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4" roundtripDataSignature="AMtx7mhP5PdQRPNPOMuxS6pkkr31Uv94r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BF398E9-D0AE-4F6C-A54B-D800199687AF}">
  <a:tblStyle styleId="{7BF398E9-D0AE-4F6C-A54B-D800199687AF}"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CECE7"/>
          </a:solidFill>
        </a:fill>
      </a:tcStyle>
    </a:wholeTbl>
    <a:band1H>
      <a:tcTxStyle/>
      <a:tcStyle>
        <a:fill>
          <a:solidFill>
            <a:srgbClr val="F8D6CC"/>
          </a:solidFill>
        </a:fill>
      </a:tcStyle>
    </a:band1H>
    <a:band2H>
      <a:tcTxStyle/>
    </a:band2H>
    <a:band1V>
      <a:tcTxStyle/>
      <a:tcStyle>
        <a:fill>
          <a:solidFill>
            <a:srgbClr val="F8D6CC"/>
          </a:solidFill>
        </a:fill>
      </a:tcStyle>
    </a:band1V>
    <a:band2V>
      <a:tcTxStyle/>
    </a:band2V>
    <a:lastCol>
      <a:tcTxStyle b="on" i="off">
        <a:font>
          <a:latin typeface="Calibri"/>
          <a:ea typeface="Calibri"/>
          <a:cs typeface="Calibri"/>
        </a:font>
        <a:schemeClr val="lt1"/>
      </a:tcTxStyle>
      <a:tcStyle>
        <a:fill>
          <a:solidFill>
            <a:schemeClr val="accent2"/>
          </a:solidFill>
        </a:fill>
      </a:tcStyle>
    </a:lastCol>
    <a:firstCol>
      <a:tcTxStyle b="on" i="off">
        <a:font>
          <a:latin typeface="Calibri"/>
          <a:ea typeface="Calibri"/>
          <a:cs typeface="Calibri"/>
        </a:font>
        <a:schemeClr val="lt1"/>
      </a:tcTxStyle>
      <a:tcStyle>
        <a:fill>
          <a:solidFill>
            <a:schemeClr val="accent2"/>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2"/>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2"/>
          </a:solidFill>
        </a:fill>
      </a:tcStyle>
    </a:firstRow>
    <a:neCell>
      <a:tcTxStyle/>
    </a:neCell>
    <a:nwCell>
      <a:tcTxStyle/>
    </a:nwCell>
  </a:tblStyle>
  <a:tblStyle styleId="{50A34B1D-AE67-41AB-A1AC-21FD5DEFF8B7}" styleName="Table_1">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0F0F0"/>
          </a:solidFill>
        </a:fill>
      </a:tcStyle>
    </a:wholeTbl>
    <a:band1H>
      <a:tcTxStyle/>
      <a:tcStyle>
        <a:fill>
          <a:solidFill>
            <a:srgbClr val="E0E0E0"/>
          </a:solidFill>
        </a:fill>
      </a:tcStyle>
    </a:band1H>
    <a:band2H>
      <a:tcTxStyle/>
    </a:band2H>
    <a:band1V>
      <a:tcTxStyle/>
      <a:tcStyle>
        <a:fill>
          <a:solidFill>
            <a:srgbClr val="E0E0E0"/>
          </a:solidFill>
        </a:fill>
      </a:tcStyle>
    </a:band1V>
    <a:band2V>
      <a:tcTxStyle/>
    </a:band2V>
    <a:lastCol>
      <a:tcTxStyle b="on" i="off">
        <a:font>
          <a:latin typeface="Calibri"/>
          <a:ea typeface="Calibri"/>
          <a:cs typeface="Calibri"/>
        </a:font>
        <a:schemeClr val="lt1"/>
      </a:tcTxStyle>
      <a:tcStyle>
        <a:fill>
          <a:solidFill>
            <a:schemeClr val="accent3"/>
          </a:solidFill>
        </a:fill>
      </a:tcStyle>
    </a:lastCol>
    <a:firstCol>
      <a:tcTxStyle b="on" i="off">
        <a:font>
          <a:latin typeface="Calibri"/>
          <a:ea typeface="Calibri"/>
          <a:cs typeface="Calibri"/>
        </a:font>
        <a:schemeClr val="lt1"/>
      </a:tcTxStyle>
      <a:tcStyle>
        <a:fill>
          <a:solidFill>
            <a:schemeClr val="accent3"/>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3"/>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3"/>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Tahoma-bold.fntdata"/><Relationship Id="rId50" Type="http://schemas.openxmlformats.org/officeDocument/2006/relationships/font" Target="fonts/Tahoma-regular.fntdata"/><Relationship Id="rId53" Type="http://schemas.openxmlformats.org/officeDocument/2006/relationships/font" Target="fonts/TajawalMedium-bold.fntdata"/><Relationship Id="rId52" Type="http://schemas.openxmlformats.org/officeDocument/2006/relationships/font" Target="fonts/TajawalMedium-regular.fntdata"/><Relationship Id="rId11" Type="http://schemas.openxmlformats.org/officeDocument/2006/relationships/slide" Target="slides/slide6.xml"/><Relationship Id="rId10" Type="http://schemas.openxmlformats.org/officeDocument/2006/relationships/slide" Target="slides/slide5.xml"/><Relationship Id="rId54"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7" name="Google Shape;37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2" name="Google Shape;392;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2" name="Google Shape;422;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7" name="Google Shape;43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7" name="Google Shape;477;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3" name="Google Shape;51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9" name="Google Shape;52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4" name="Google Shape;54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59" name="Google Shape;55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4" name="Google Shape;57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8" name="Shape 628"/>
        <p:cNvGrpSpPr/>
        <p:nvPr/>
      </p:nvGrpSpPr>
      <p:grpSpPr>
        <a:xfrm>
          <a:off x="0" y="0"/>
          <a:ext cx="0" cy="0"/>
          <a:chOff x="0" y="0"/>
          <a:chExt cx="0" cy="0"/>
        </a:xfrm>
      </p:grpSpPr>
      <p:sp>
        <p:nvSpPr>
          <p:cNvPr id="629" name="Google Shape;629;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0" name="Google Shape;63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3" name="Shape 643"/>
        <p:cNvGrpSpPr/>
        <p:nvPr/>
      </p:nvGrpSpPr>
      <p:grpSpPr>
        <a:xfrm>
          <a:off x="0" y="0"/>
          <a:ext cx="0" cy="0"/>
          <a:chOff x="0" y="0"/>
          <a:chExt cx="0" cy="0"/>
        </a:xfrm>
      </p:grpSpPr>
      <p:sp>
        <p:nvSpPr>
          <p:cNvPr id="644" name="Google Shape;64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45" name="Google Shape;64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8" name="Shape 658"/>
        <p:cNvGrpSpPr/>
        <p:nvPr/>
      </p:nvGrpSpPr>
      <p:grpSpPr>
        <a:xfrm>
          <a:off x="0" y="0"/>
          <a:ext cx="0" cy="0"/>
          <a:chOff x="0" y="0"/>
          <a:chExt cx="0" cy="0"/>
        </a:xfrm>
      </p:grpSpPr>
      <p:sp>
        <p:nvSpPr>
          <p:cNvPr id="659" name="Google Shape;65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0" name="Google Shape;66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5" name="Google Shape;675;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9" name="Shape 689"/>
        <p:cNvGrpSpPr/>
        <p:nvPr/>
      </p:nvGrpSpPr>
      <p:grpSpPr>
        <a:xfrm>
          <a:off x="0" y="0"/>
          <a:ext cx="0" cy="0"/>
          <a:chOff x="0" y="0"/>
          <a:chExt cx="0" cy="0"/>
        </a:xfrm>
      </p:grpSpPr>
      <p:sp>
        <p:nvSpPr>
          <p:cNvPr id="690" name="Google Shape;69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91" name="Google Shape;69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4" name="Shape 704"/>
        <p:cNvGrpSpPr/>
        <p:nvPr/>
      </p:nvGrpSpPr>
      <p:grpSpPr>
        <a:xfrm>
          <a:off x="0" y="0"/>
          <a:ext cx="0" cy="0"/>
          <a:chOff x="0" y="0"/>
          <a:chExt cx="0" cy="0"/>
        </a:xfrm>
      </p:grpSpPr>
      <p:sp>
        <p:nvSpPr>
          <p:cNvPr id="705" name="Google Shape;70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06" name="Google Shape;70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3" name="Shape 783"/>
        <p:cNvGrpSpPr/>
        <p:nvPr/>
      </p:nvGrpSpPr>
      <p:grpSpPr>
        <a:xfrm>
          <a:off x="0" y="0"/>
          <a:ext cx="0" cy="0"/>
          <a:chOff x="0" y="0"/>
          <a:chExt cx="0" cy="0"/>
        </a:xfrm>
      </p:grpSpPr>
      <p:sp>
        <p:nvSpPr>
          <p:cNvPr id="784" name="Google Shape;784;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85" name="Google Shape;785;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15" name="Google Shape;815;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7" name="Shape 827"/>
        <p:cNvGrpSpPr/>
        <p:nvPr/>
      </p:nvGrpSpPr>
      <p:grpSpPr>
        <a:xfrm>
          <a:off x="0" y="0"/>
          <a:ext cx="0" cy="0"/>
          <a:chOff x="0" y="0"/>
          <a:chExt cx="0" cy="0"/>
        </a:xfrm>
      </p:grpSpPr>
      <p:sp>
        <p:nvSpPr>
          <p:cNvPr id="828" name="Google Shape;828;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29" name="Google Shape;829;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6" name="Shape 946"/>
        <p:cNvGrpSpPr/>
        <p:nvPr/>
      </p:nvGrpSpPr>
      <p:grpSpPr>
        <a:xfrm>
          <a:off x="0" y="0"/>
          <a:ext cx="0" cy="0"/>
          <a:chOff x="0" y="0"/>
          <a:chExt cx="0" cy="0"/>
        </a:xfrm>
      </p:grpSpPr>
      <p:sp>
        <p:nvSpPr>
          <p:cNvPr id="947" name="Google Shape;94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48" name="Google Shape;94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2" name="Shape 962"/>
        <p:cNvGrpSpPr/>
        <p:nvPr/>
      </p:nvGrpSpPr>
      <p:grpSpPr>
        <a:xfrm>
          <a:off x="0" y="0"/>
          <a:ext cx="0" cy="0"/>
          <a:chOff x="0" y="0"/>
          <a:chExt cx="0" cy="0"/>
        </a:xfrm>
      </p:grpSpPr>
      <p:sp>
        <p:nvSpPr>
          <p:cNvPr id="963" name="Google Shape;96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64" name="Google Shape;96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2" name="Google Shape;98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6" name="Shape 996"/>
        <p:cNvGrpSpPr/>
        <p:nvPr/>
      </p:nvGrpSpPr>
      <p:grpSpPr>
        <a:xfrm>
          <a:off x="0" y="0"/>
          <a:ext cx="0" cy="0"/>
          <a:chOff x="0" y="0"/>
          <a:chExt cx="0" cy="0"/>
        </a:xfrm>
      </p:grpSpPr>
      <p:sp>
        <p:nvSpPr>
          <p:cNvPr id="997" name="Google Shape;997;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8" name="Google Shape;998;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6" name="Shape 1026"/>
        <p:cNvGrpSpPr/>
        <p:nvPr/>
      </p:nvGrpSpPr>
      <p:grpSpPr>
        <a:xfrm>
          <a:off x="0" y="0"/>
          <a:ext cx="0" cy="0"/>
          <a:chOff x="0" y="0"/>
          <a:chExt cx="0" cy="0"/>
        </a:xfrm>
      </p:grpSpPr>
      <p:sp>
        <p:nvSpPr>
          <p:cNvPr id="1027" name="Google Shape;1027;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8" name="Google Shape;1028;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2" name="Shape 1042"/>
        <p:cNvGrpSpPr/>
        <p:nvPr/>
      </p:nvGrpSpPr>
      <p:grpSpPr>
        <a:xfrm>
          <a:off x="0" y="0"/>
          <a:ext cx="0" cy="0"/>
          <a:chOff x="0" y="0"/>
          <a:chExt cx="0" cy="0"/>
        </a:xfrm>
      </p:grpSpPr>
      <p:sp>
        <p:nvSpPr>
          <p:cNvPr id="1043" name="Google Shape;1043;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4" name="Google Shape;1044;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8" name="Shape 1058"/>
        <p:cNvGrpSpPr/>
        <p:nvPr/>
      </p:nvGrpSpPr>
      <p:grpSpPr>
        <a:xfrm>
          <a:off x="0" y="0"/>
          <a:ext cx="0" cy="0"/>
          <a:chOff x="0" y="0"/>
          <a:chExt cx="0" cy="0"/>
        </a:xfrm>
      </p:grpSpPr>
      <p:sp>
        <p:nvSpPr>
          <p:cNvPr id="1059" name="Google Shape;1059;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60" name="Google Shape;1060;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7" name="Shape 1087"/>
        <p:cNvGrpSpPr/>
        <p:nvPr/>
      </p:nvGrpSpPr>
      <p:grpSpPr>
        <a:xfrm>
          <a:off x="0" y="0"/>
          <a:ext cx="0" cy="0"/>
          <a:chOff x="0" y="0"/>
          <a:chExt cx="0" cy="0"/>
        </a:xfrm>
      </p:grpSpPr>
      <p:sp>
        <p:nvSpPr>
          <p:cNvPr id="1088" name="Google Shape;1088;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9" name="Google Shape;1089;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4" name="Shape 1104"/>
        <p:cNvGrpSpPr/>
        <p:nvPr/>
      </p:nvGrpSpPr>
      <p:grpSpPr>
        <a:xfrm>
          <a:off x="0" y="0"/>
          <a:ext cx="0" cy="0"/>
          <a:chOff x="0" y="0"/>
          <a:chExt cx="0" cy="0"/>
        </a:xfrm>
      </p:grpSpPr>
      <p:sp>
        <p:nvSpPr>
          <p:cNvPr id="1105" name="Google Shape;1105;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6" name="Google Shape;1106;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1" name="Shape 1121"/>
        <p:cNvGrpSpPr/>
        <p:nvPr/>
      </p:nvGrpSpPr>
      <p:grpSpPr>
        <a:xfrm>
          <a:off x="0" y="0"/>
          <a:ext cx="0" cy="0"/>
          <a:chOff x="0" y="0"/>
          <a:chExt cx="0" cy="0"/>
        </a:xfrm>
      </p:grpSpPr>
      <p:sp>
        <p:nvSpPr>
          <p:cNvPr id="1122" name="Google Shape;1122;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23" name="Google Shape;1123;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8" name="Shape 1138"/>
        <p:cNvGrpSpPr/>
        <p:nvPr/>
      </p:nvGrpSpPr>
      <p:grpSpPr>
        <a:xfrm>
          <a:off x="0" y="0"/>
          <a:ext cx="0" cy="0"/>
          <a:chOff x="0" y="0"/>
          <a:chExt cx="0" cy="0"/>
        </a:xfrm>
      </p:grpSpPr>
      <p:sp>
        <p:nvSpPr>
          <p:cNvPr id="1139" name="Google Shape;1139;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0" name="Google Shape;1140;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4" name="Shape 1154"/>
        <p:cNvGrpSpPr/>
        <p:nvPr/>
      </p:nvGrpSpPr>
      <p:grpSpPr>
        <a:xfrm>
          <a:off x="0" y="0"/>
          <a:ext cx="0" cy="0"/>
          <a:chOff x="0" y="0"/>
          <a:chExt cx="0" cy="0"/>
        </a:xfrm>
      </p:grpSpPr>
      <p:sp>
        <p:nvSpPr>
          <p:cNvPr id="1155" name="Google Shape;1155;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56" name="Google Shape;1156;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4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4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5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5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5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5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5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3"/>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3"/>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4"/>
          <p:cNvSpPr/>
          <p:nvPr>
            <p:ph idx="2" type="pic"/>
          </p:nvPr>
        </p:nvSpPr>
        <p:spPr>
          <a:xfrm>
            <a:off x="5183188" y="987425"/>
            <a:ext cx="6172200" cy="4873625"/>
          </a:xfrm>
          <a:prstGeom prst="rect">
            <a:avLst/>
          </a:prstGeom>
          <a:noFill/>
          <a:ln>
            <a:noFill/>
          </a:ln>
        </p:spPr>
      </p:sp>
      <p:sp>
        <p:nvSpPr>
          <p:cNvPr id="68" name="Google Shape;68;p54"/>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5"/>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56"/>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6"/>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 Id="rId4" Type="http://schemas.openxmlformats.org/officeDocument/2006/relationships/image" Target="../media/image4.png"/><Relationship Id="rId5" Type="http://schemas.openxmlformats.org/officeDocument/2006/relationships/image" Target="../media/image1.png"/><Relationship Id="rId6" Type="http://schemas.openxmlformats.org/officeDocument/2006/relationships/image" Target="../media/image43.png"/><Relationship Id="rId7"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5" Type="http://schemas.openxmlformats.org/officeDocument/2006/relationships/image" Target="../media/image10.png"/><Relationship Id="rId6" Type="http://schemas.openxmlformats.org/officeDocument/2006/relationships/image" Target="../media/image14.png"/><Relationship Id="rId7" Type="http://schemas.openxmlformats.org/officeDocument/2006/relationships/image" Target="../media/image6.png"/><Relationship Id="rId8"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0.png"/><Relationship Id="rId10" Type="http://schemas.openxmlformats.org/officeDocument/2006/relationships/image" Target="../media/image22.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 Id="rId4" Type="http://schemas.openxmlformats.org/officeDocument/2006/relationships/image" Target="../media/image10.png"/><Relationship Id="rId10" Type="http://schemas.openxmlformats.org/officeDocument/2006/relationships/image" Target="../media/image22.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13.png"/></Relationships>
</file>

<file path=ppt/slides/_rels/slide7.xml.rels><?xml version="1.0" encoding="UTF-8" standalone="yes"?><Relationships xmlns="http://schemas.openxmlformats.org/package/2006/relationships"><Relationship Id="rId11" Type="http://schemas.openxmlformats.org/officeDocument/2006/relationships/image" Target="../media/image21.png"/><Relationship Id="rId10" Type="http://schemas.openxmlformats.org/officeDocument/2006/relationships/image" Target="../media/image15.png"/><Relationship Id="rId13" Type="http://schemas.openxmlformats.org/officeDocument/2006/relationships/image" Target="../media/image27.png"/><Relationship Id="rId12" Type="http://schemas.openxmlformats.org/officeDocument/2006/relationships/image" Target="../media/image20.png"/><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15" Type="http://schemas.openxmlformats.org/officeDocument/2006/relationships/image" Target="../media/image19.png"/><Relationship Id="rId14" Type="http://schemas.openxmlformats.org/officeDocument/2006/relationships/image" Target="../media/image16.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8.xml.rels><?xml version="1.0" encoding="UTF-8" standalone="yes"?><Relationships xmlns="http://schemas.openxmlformats.org/package/2006/relationships"><Relationship Id="rId10"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13.png"/></Relationships>
</file>

<file path=ppt/slides/_rels/slide9.xml.rels><?xml version="1.0" encoding="UTF-8" standalone="yes"?><Relationships xmlns="http://schemas.openxmlformats.org/package/2006/relationships"><Relationship Id="rId10" Type="http://schemas.openxmlformats.org/officeDocument/2006/relationships/image" Target="../media/image22.png"/><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13.png"/></Relationships>
</file>

<file path=ppt/slides/_rels/slide10.xml.rels><?xml version="1.0" encoding="UTF-8" standalone="yes"?><Relationships xmlns="http://schemas.openxmlformats.org/package/2006/relationships"><Relationship Id="rId10"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0.png"/><Relationship Id="rId4" Type="http://schemas.openxmlformats.org/officeDocument/2006/relationships/image" Target="../media/image14.png"/><Relationship Id="rId9" Type="http://schemas.openxmlformats.org/officeDocument/2006/relationships/image" Target="../media/image22.pn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13.png"/><Relationship Id="rId8"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12.xml.rels><?xml version="1.0" encoding="UTF-8" standalone="yes"?><Relationships xmlns="http://schemas.openxmlformats.org/package/2006/relationships"><Relationship Id="rId10" Type="http://schemas.openxmlformats.org/officeDocument/2006/relationships/image" Target="../media/image25.png"/><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17.xml.rels><?xml version="1.0" encoding="UTF-8" standalone="yes"?><Relationships xmlns="http://schemas.openxmlformats.org/package/2006/relationships"><Relationship Id="rId11" Type="http://schemas.openxmlformats.org/officeDocument/2006/relationships/image" Target="../media/image28.png"/><Relationship Id="rId10" Type="http://schemas.openxmlformats.org/officeDocument/2006/relationships/image" Target="../media/image26.png"/><Relationship Id="rId13" Type="http://schemas.openxmlformats.org/officeDocument/2006/relationships/image" Target="../media/image23.png"/><Relationship Id="rId12" Type="http://schemas.openxmlformats.org/officeDocument/2006/relationships/image" Target="../media/image24.png"/><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image" Target="../media/image14.png"/><Relationship Id="rId9" Type="http://schemas.openxmlformats.org/officeDocument/2006/relationships/image" Target="../media/image29.pn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8.png"/><Relationship Id="rId8" Type="http://schemas.openxmlformats.org/officeDocument/2006/relationships/image" Target="../media/image11.png"/></Relationships>
</file>

<file path=ppt/slides/_rels/slide18.xml.rels><?xml version="1.0" encoding="UTF-8" standalone="yes"?><Relationships xmlns="http://schemas.openxmlformats.org/package/2006/relationships"><Relationship Id="rId11" Type="http://schemas.openxmlformats.org/officeDocument/2006/relationships/image" Target="../media/image33.png"/><Relationship Id="rId10" Type="http://schemas.openxmlformats.org/officeDocument/2006/relationships/image" Target="../media/image32.png"/><Relationship Id="rId12"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0.png"/><Relationship Id="rId4" Type="http://schemas.openxmlformats.org/officeDocument/2006/relationships/image" Target="../media/image14.png"/><Relationship Id="rId9" Type="http://schemas.openxmlformats.org/officeDocument/2006/relationships/image" Target="../media/image30.pn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8.png"/><Relationship Id="rId8" Type="http://schemas.openxmlformats.org/officeDocument/2006/relationships/image" Target="../media/image11.png"/></Relationships>
</file>

<file path=ppt/slides/_rels/slide19.xml.rels><?xml version="1.0" encoding="UTF-8" standalone="yes"?><Relationships xmlns="http://schemas.openxmlformats.org/package/2006/relationships"><Relationship Id="rId10" Type="http://schemas.openxmlformats.org/officeDocument/2006/relationships/image" Target="../media/image31.png"/><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0.png"/><Relationship Id="rId4" Type="http://schemas.openxmlformats.org/officeDocument/2006/relationships/image" Target="../media/image14.pn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8.png"/><Relationship Id="rId8" Type="http://schemas.openxmlformats.org/officeDocument/2006/relationships/image" Target="../media/image1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7.xml.rels><?xml version="1.0" encoding="UTF-8" standalone="yes"?><Relationships xmlns="http://schemas.openxmlformats.org/package/2006/relationships"><Relationship Id="rId10" Type="http://schemas.openxmlformats.org/officeDocument/2006/relationships/image" Target="../media/image37.png"/><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0.png"/><Relationship Id="rId4" Type="http://schemas.openxmlformats.org/officeDocument/2006/relationships/image" Target="../media/image14.png"/><Relationship Id="rId9" Type="http://schemas.openxmlformats.org/officeDocument/2006/relationships/image" Target="../media/image34.pn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8.png"/><Relationship Id="rId8" Type="http://schemas.openxmlformats.org/officeDocument/2006/relationships/image" Target="../media/image1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0.png"/><Relationship Id="rId4" Type="http://schemas.openxmlformats.org/officeDocument/2006/relationships/image" Target="../media/image14.pn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8.png"/><Relationship Id="rId8" Type="http://schemas.openxmlformats.org/officeDocument/2006/relationships/image" Target="../media/image1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33.xml.rels><?xml version="1.0" encoding="UTF-8" standalone="yes"?><Relationships xmlns="http://schemas.openxmlformats.org/package/2006/relationships"><Relationship Id="rId10" Type="http://schemas.openxmlformats.org/officeDocument/2006/relationships/image" Target="../media/image35.png"/><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36.xml.rels><?xml version="1.0" encoding="UTF-8" standalone="yes"?><Relationships xmlns="http://schemas.openxmlformats.org/package/2006/relationships"><Relationship Id="rId10" Type="http://schemas.openxmlformats.org/officeDocument/2006/relationships/image" Target="../media/image39.png"/><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37.xml.rels><?xml version="1.0" encoding="UTF-8" standalone="yes"?><Relationships xmlns="http://schemas.openxmlformats.org/package/2006/relationships"><Relationship Id="rId10" Type="http://schemas.openxmlformats.org/officeDocument/2006/relationships/image" Target="../media/image38.jpg"/><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38.xml.rels><?xml version="1.0" encoding="UTF-8" standalone="yes"?><Relationships xmlns="http://schemas.openxmlformats.org/package/2006/relationships"><Relationship Id="rId10" Type="http://schemas.openxmlformats.org/officeDocument/2006/relationships/image" Target="../media/image42.png"/><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2.png"/><Relationship Id="rId4" Type="http://schemas.openxmlformats.org/officeDocument/2006/relationships/image" Target="../media/image10.png"/><Relationship Id="rId9" Type="http://schemas.openxmlformats.org/officeDocument/2006/relationships/image" Target="../media/image11.png"/><Relationship Id="rId5" Type="http://schemas.openxmlformats.org/officeDocument/2006/relationships/image" Target="../media/image14.png"/><Relationship Id="rId6" Type="http://schemas.openxmlformats.org/officeDocument/2006/relationships/image" Target="../media/image6.png"/><Relationship Id="rId7" Type="http://schemas.openxmlformats.org/officeDocument/2006/relationships/image" Target="../media/image9.png"/><Relationship Id="rId8" Type="http://schemas.openxmlformats.org/officeDocument/2006/relationships/image" Target="../media/image8.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10.png"/><Relationship Id="rId4" Type="http://schemas.openxmlformats.org/officeDocument/2006/relationships/image" Target="../media/image14.pn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8.png"/><Relationship Id="rId8" Type="http://schemas.openxmlformats.org/officeDocument/2006/relationships/image" Target="../media/image11.png"/></Relationships>
</file>

<file path=ppt/slides/_rels/slide44.xml.rels><?xml version="1.0" encoding="UTF-8" standalone="yes"?><Relationships xmlns="http://schemas.openxmlformats.org/package/2006/relationships"><Relationship Id="rId10"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10.png"/><Relationship Id="rId4" Type="http://schemas.openxmlformats.org/officeDocument/2006/relationships/image" Target="../media/image14.png"/><Relationship Id="rId9" Type="http://schemas.openxmlformats.org/officeDocument/2006/relationships/image" Target="../media/image41.jpg"/><Relationship Id="rId5" Type="http://schemas.openxmlformats.org/officeDocument/2006/relationships/image" Target="../media/image6.png"/><Relationship Id="rId6" Type="http://schemas.openxmlformats.org/officeDocument/2006/relationships/image" Target="../media/image9.png"/><Relationship Id="rId7" Type="http://schemas.openxmlformats.org/officeDocument/2006/relationships/image" Target="../media/image40.png"/><Relationship Id="rId8"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pic>
        <p:nvPicPr>
          <p:cNvPr id="88" name="Google Shape;88;p1"/>
          <p:cNvPicPr preferRelativeResize="0"/>
          <p:nvPr/>
        </p:nvPicPr>
        <p:blipFill rotWithShape="1">
          <a:blip r:embed="rId3">
            <a:alphaModFix/>
          </a:blip>
          <a:srcRect b="0" l="0" r="0" t="0"/>
          <a:stretch/>
        </p:blipFill>
        <p:spPr>
          <a:xfrm>
            <a:off x="575549" y="0"/>
            <a:ext cx="11616451" cy="6680068"/>
          </a:xfrm>
          <a:prstGeom prst="rect">
            <a:avLst/>
          </a:prstGeom>
          <a:noFill/>
          <a:ln>
            <a:noFill/>
          </a:ln>
        </p:spPr>
      </p:pic>
      <p:sp>
        <p:nvSpPr>
          <p:cNvPr id="89" name="Google Shape;89;p1"/>
          <p:cNvSpPr/>
          <p:nvPr/>
        </p:nvSpPr>
        <p:spPr>
          <a:xfrm rot="10800000">
            <a:off x="-79022" y="82127"/>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id="90" name="Google Shape;90;p1"/>
          <p:cNvPicPr preferRelativeResize="0"/>
          <p:nvPr/>
        </p:nvPicPr>
        <p:blipFill rotWithShape="1">
          <a:blip r:embed="rId4">
            <a:alphaModFix/>
          </a:blip>
          <a:srcRect b="11911" l="984" r="913" t="0"/>
          <a:stretch/>
        </p:blipFill>
        <p:spPr>
          <a:xfrm>
            <a:off x="0" y="4199708"/>
            <a:ext cx="12200709" cy="2688772"/>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730762" y="4963885"/>
            <a:ext cx="1699476" cy="1524000"/>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112889" y="422122"/>
            <a:ext cx="6714451" cy="1972334"/>
          </a:xfrm>
          <a:prstGeom prst="rect">
            <a:avLst/>
          </a:prstGeom>
          <a:noFill/>
          <a:ln>
            <a:noFill/>
          </a:ln>
        </p:spPr>
      </p:pic>
      <p:pic>
        <p:nvPicPr>
          <p:cNvPr id="93" name="Google Shape;93;p1"/>
          <p:cNvPicPr preferRelativeResize="0"/>
          <p:nvPr/>
        </p:nvPicPr>
        <p:blipFill rotWithShape="1">
          <a:blip r:embed="rId7">
            <a:alphaModFix/>
          </a:blip>
          <a:srcRect b="0" l="0" r="0" t="0"/>
          <a:stretch/>
        </p:blipFill>
        <p:spPr>
          <a:xfrm>
            <a:off x="5015865" y="3125470"/>
            <a:ext cx="5258435" cy="2209800"/>
          </a:xfrm>
          <a:prstGeom prst="rect">
            <a:avLst/>
          </a:prstGeom>
          <a:noFill/>
          <a:ln>
            <a:noFill/>
          </a:ln>
        </p:spPr>
      </p:pic>
      <p:sp>
        <p:nvSpPr>
          <p:cNvPr id="94" name="Google Shape;94;p1"/>
          <p:cNvSpPr txBox="1"/>
          <p:nvPr/>
        </p:nvSpPr>
        <p:spPr>
          <a:xfrm>
            <a:off x="474133" y="715791"/>
            <a:ext cx="4900295" cy="209169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800" u="none" cap="none" strike="noStrike">
                <a:solidFill>
                  <a:schemeClr val="lt1"/>
                </a:solidFill>
                <a:latin typeface="Tajawal Medium"/>
                <a:ea typeface="Tajawal Medium"/>
                <a:cs typeface="Tajawal Medium"/>
                <a:sym typeface="Tajawal Medium"/>
              </a:rPr>
              <a:t>Project Monitoring Course</a:t>
            </a:r>
            <a:endParaRPr sz="2800">
              <a:solidFill>
                <a:schemeClr val="lt1"/>
              </a:solidFill>
              <a:latin typeface="Tajawal Medium"/>
              <a:ea typeface="Tajawal Medium"/>
              <a:cs typeface="Tajawal Medium"/>
              <a:sym typeface="Tajawal Medium"/>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Prepared &amp; presented by:</a:t>
            </a:r>
            <a:endParaRPr/>
          </a:p>
          <a:p>
            <a:pPr indent="0" lvl="0" marL="0" marR="0" rtl="0" algn="l">
              <a:spcBef>
                <a:spcPts val="0"/>
              </a:spcBef>
              <a:spcAft>
                <a:spcPts val="0"/>
              </a:spcAft>
              <a:buNone/>
            </a:pPr>
            <a:r>
              <a:rPr lang="en-US" sz="2800">
                <a:solidFill>
                  <a:srgbClr val="FF0000"/>
                </a:solidFill>
                <a:latin typeface="Tajawal Medium"/>
                <a:ea typeface="Tajawal Medium"/>
                <a:cs typeface="Tajawal Medium"/>
                <a:sym typeface="Tajawal Medium"/>
              </a:rPr>
              <a:t>     Dr. Dhouha Melliti</a:t>
            </a:r>
            <a:endParaRPr sz="2800">
              <a:solidFill>
                <a:srgbClr val="C00000"/>
              </a:solidFill>
              <a:latin typeface="Tajawal Medium"/>
              <a:ea typeface="Tajawal Medium"/>
              <a:cs typeface="Tajawal Medium"/>
              <a:sym typeface="Tajawal Medium"/>
            </a:endParaRPr>
          </a:p>
          <a:p>
            <a:pPr indent="0" lvl="0" marL="0" marR="0" rtl="0" algn="ctr">
              <a:spcBef>
                <a:spcPts val="0"/>
              </a:spcBef>
              <a:spcAft>
                <a:spcPts val="0"/>
              </a:spcAft>
              <a:buNone/>
            </a:pPr>
            <a:r>
              <a:rPr lang="en-US" sz="1800">
                <a:solidFill>
                  <a:srgbClr val="C00000"/>
                </a:solidFill>
                <a:highlight>
                  <a:srgbClr val="00FFFF"/>
                </a:highlight>
                <a:latin typeface="Tajawal Medium"/>
                <a:ea typeface="Tajawal Medium"/>
                <a:cs typeface="Tajawal Medium"/>
                <a:sym typeface="Tajawal Medium"/>
              </a:rPr>
              <a:t>2022-2023</a:t>
            </a:r>
            <a:endParaRPr sz="2800">
              <a:solidFill>
                <a:srgbClr val="C00000"/>
              </a:solidFill>
              <a:latin typeface="Tajawal Medium"/>
              <a:ea typeface="Tajawal Medium"/>
              <a:cs typeface="Tajawal Medium"/>
              <a:sym typeface="Tajawal Medium"/>
            </a:endParaRPr>
          </a:p>
          <a:p>
            <a:pPr indent="0" lvl="0" marL="0" marR="0" rtl="0" algn="l">
              <a:spcBef>
                <a:spcPts val="0"/>
              </a:spcBef>
              <a:spcAft>
                <a:spcPts val="0"/>
              </a:spcAft>
              <a:buNone/>
            </a:pPr>
            <a:r>
              <a:t/>
            </a:r>
            <a:endParaRPr sz="2800">
              <a:solidFill>
                <a:srgbClr val="C00000"/>
              </a:solidFill>
              <a:latin typeface="Tajawal Medium"/>
              <a:ea typeface="Tajawal Medium"/>
              <a:cs typeface="Tajawal Medium"/>
              <a:sym typeface="Tajawal Medium"/>
            </a:endParaRPr>
          </a:p>
        </p:txBody>
      </p:sp>
      <p:sp>
        <p:nvSpPr>
          <p:cNvPr id="95" name="Google Shape;95;p1"/>
          <p:cNvSpPr txBox="1"/>
          <p:nvPr/>
        </p:nvSpPr>
        <p:spPr>
          <a:xfrm>
            <a:off x="5223510" y="3575228"/>
            <a:ext cx="4904559"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 06</a:t>
            </a:r>
            <a:r>
              <a:rPr lang="en-US" sz="2800">
                <a:solidFill>
                  <a:schemeClr val="lt1"/>
                </a:solidFill>
                <a:latin typeface="Tajawal Medium"/>
                <a:ea typeface="Tajawal Medium"/>
                <a:cs typeface="Tajawal Medium"/>
                <a:sym typeface="Tajawal Medium"/>
              </a:rPr>
              <a:t>:</a:t>
            </a:r>
            <a:endParaRPr/>
          </a:p>
          <a:p>
            <a:pPr indent="0" lvl="0" marL="0" marR="0" rtl="0" algn="ctr">
              <a:spcBef>
                <a:spcPts val="0"/>
              </a:spcBef>
              <a:spcAft>
                <a:spcPts val="0"/>
              </a:spcAft>
              <a:buNone/>
            </a:pPr>
            <a:r>
              <a:rPr b="1" lang="en-US" sz="2000">
                <a:solidFill>
                  <a:schemeClr val="dk1"/>
                </a:solidFill>
                <a:latin typeface="Calibri"/>
                <a:ea typeface="Calibri"/>
                <a:cs typeface="Calibri"/>
                <a:sym typeface="Calibri"/>
              </a:rPr>
              <a:t>Methodologies for data collection and analysis for monitoring and evaluation</a:t>
            </a:r>
            <a:endParaRPr b="1" sz="20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2800">
              <a:solidFill>
                <a:srgbClr val="FF0000"/>
              </a:solidFill>
              <a:latin typeface="Tajawal Medium"/>
              <a:ea typeface="Tajawal Medium"/>
              <a:cs typeface="Tajawal Medium"/>
              <a:sym typeface="Tajawal Medium"/>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pic>
        <p:nvPicPr>
          <p:cNvPr id="100" name="Google Shape;100;p2"/>
          <p:cNvPicPr preferRelativeResize="0"/>
          <p:nvPr/>
        </p:nvPicPr>
        <p:blipFill rotWithShape="1">
          <a:blip r:embed="rId3">
            <a:alphaModFix/>
          </a:blip>
          <a:srcRect b="0" l="0" r="0" t="0"/>
          <a:stretch/>
        </p:blipFill>
        <p:spPr>
          <a:xfrm>
            <a:off x="523664" y="397229"/>
            <a:ext cx="6198451" cy="840667"/>
          </a:xfrm>
          <a:prstGeom prst="rect">
            <a:avLst/>
          </a:prstGeom>
          <a:noFill/>
          <a:ln>
            <a:noFill/>
          </a:ln>
        </p:spPr>
      </p:pic>
      <p:sp>
        <p:nvSpPr>
          <p:cNvPr id="101" name="Google Shape;101;p2"/>
          <p:cNvSpPr/>
          <p:nvPr/>
        </p:nvSpPr>
        <p:spPr>
          <a:xfrm>
            <a:off x="85725" y="1588"/>
            <a:ext cx="2446338" cy="1631950"/>
          </a:xfrm>
          <a:custGeom>
            <a:rect b="b" l="l" r="r" t="t"/>
            <a:pathLst>
              <a:path extrusionOk="0" h="754" w="1137">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2" name="Google Shape;102;p2"/>
          <p:cNvSpPr/>
          <p:nvPr/>
        </p:nvSpPr>
        <p:spPr>
          <a:xfrm>
            <a:off x="-22225" y="1588"/>
            <a:ext cx="2446338" cy="1631950"/>
          </a:xfrm>
          <a:custGeom>
            <a:rect b="b" l="l" r="r" t="t"/>
            <a:pathLst>
              <a:path extrusionOk="0" h="754" w="1137">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3" name="Google Shape;103;p2"/>
          <p:cNvSpPr/>
          <p:nvPr/>
        </p:nvSpPr>
        <p:spPr>
          <a:xfrm>
            <a:off x="-131763" y="1588"/>
            <a:ext cx="2470150" cy="1631950"/>
          </a:xfrm>
          <a:custGeom>
            <a:rect b="b" l="l" r="r" t="t"/>
            <a:pathLst>
              <a:path extrusionOk="0" h="754" w="1148">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4" name="Google Shape;104;p2"/>
          <p:cNvPicPr preferRelativeResize="0"/>
          <p:nvPr/>
        </p:nvPicPr>
        <p:blipFill rotWithShape="1">
          <a:blip r:embed="rId4">
            <a:alphaModFix/>
          </a:blip>
          <a:srcRect b="0" l="0" r="0" t="0"/>
          <a:stretch/>
        </p:blipFill>
        <p:spPr>
          <a:xfrm>
            <a:off x="651740" y="5508979"/>
            <a:ext cx="1222425" cy="1096206"/>
          </a:xfrm>
          <a:prstGeom prst="rect">
            <a:avLst/>
          </a:prstGeom>
          <a:noFill/>
          <a:ln>
            <a:noFill/>
          </a:ln>
        </p:spPr>
      </p:pic>
      <p:pic>
        <p:nvPicPr>
          <p:cNvPr id="105" name="Google Shape;105;p2"/>
          <p:cNvPicPr preferRelativeResize="0"/>
          <p:nvPr/>
        </p:nvPicPr>
        <p:blipFill rotWithShape="1">
          <a:blip r:embed="rId5">
            <a:alphaModFix/>
          </a:blip>
          <a:srcRect b="0" l="0" r="0" t="0"/>
          <a:stretch/>
        </p:blipFill>
        <p:spPr>
          <a:xfrm>
            <a:off x="2440788" y="5949244"/>
            <a:ext cx="9902229" cy="204838"/>
          </a:xfrm>
          <a:prstGeom prst="rect">
            <a:avLst/>
          </a:prstGeom>
          <a:noFill/>
          <a:ln>
            <a:noFill/>
          </a:ln>
        </p:spPr>
      </p:pic>
      <p:pic>
        <p:nvPicPr>
          <p:cNvPr id="106" name="Google Shape;106;p2"/>
          <p:cNvPicPr preferRelativeResize="0"/>
          <p:nvPr/>
        </p:nvPicPr>
        <p:blipFill rotWithShape="1">
          <a:blip r:embed="rId6">
            <a:alphaModFix/>
          </a:blip>
          <a:srcRect b="0" l="0" r="0" t="0"/>
          <a:stretch/>
        </p:blipFill>
        <p:spPr>
          <a:xfrm>
            <a:off x="-108036" y="2204822"/>
            <a:ext cx="238650" cy="2709534"/>
          </a:xfrm>
          <a:prstGeom prst="rect">
            <a:avLst/>
          </a:prstGeom>
          <a:noFill/>
          <a:ln>
            <a:noFill/>
          </a:ln>
        </p:spPr>
      </p:pic>
      <p:pic>
        <p:nvPicPr>
          <p:cNvPr id="107" name="Google Shape;107;p2"/>
          <p:cNvPicPr preferRelativeResize="0"/>
          <p:nvPr/>
        </p:nvPicPr>
        <p:blipFill rotWithShape="1">
          <a:blip r:embed="rId7">
            <a:alphaModFix/>
          </a:blip>
          <a:srcRect b="0" l="0" r="0" t="0"/>
          <a:stretch/>
        </p:blipFill>
        <p:spPr>
          <a:xfrm>
            <a:off x="9833969" y="-27434"/>
            <a:ext cx="2483250" cy="6912868"/>
          </a:xfrm>
          <a:prstGeom prst="rect">
            <a:avLst/>
          </a:prstGeom>
          <a:noFill/>
          <a:ln>
            <a:noFill/>
          </a:ln>
        </p:spPr>
      </p:pic>
      <p:pic>
        <p:nvPicPr>
          <p:cNvPr id="108" name="Google Shape;108;p2"/>
          <p:cNvPicPr preferRelativeResize="0"/>
          <p:nvPr/>
        </p:nvPicPr>
        <p:blipFill rotWithShape="1">
          <a:blip r:embed="rId8">
            <a:alphaModFix/>
          </a:blip>
          <a:srcRect b="0" l="0" r="0" t="0"/>
          <a:stretch/>
        </p:blipFill>
        <p:spPr>
          <a:xfrm>
            <a:off x="8708266" y="554566"/>
            <a:ext cx="3179850" cy="5748868"/>
          </a:xfrm>
          <a:prstGeom prst="rect">
            <a:avLst/>
          </a:prstGeom>
          <a:noFill/>
          <a:ln>
            <a:noFill/>
          </a:ln>
        </p:spPr>
      </p:pic>
      <p:pic>
        <p:nvPicPr>
          <p:cNvPr id="109" name="Google Shape;109;p2"/>
          <p:cNvPicPr preferRelativeResize="0"/>
          <p:nvPr/>
        </p:nvPicPr>
        <p:blipFill rotWithShape="1">
          <a:blip r:embed="rId9">
            <a:alphaModFix/>
          </a:blip>
          <a:srcRect b="0" l="0" r="0" t="0"/>
          <a:stretch/>
        </p:blipFill>
        <p:spPr>
          <a:xfrm>
            <a:off x="8964806" y="554566"/>
            <a:ext cx="2923310" cy="5907194"/>
          </a:xfrm>
          <a:prstGeom prst="rect">
            <a:avLst/>
          </a:prstGeom>
          <a:noFill/>
          <a:ln>
            <a:noFill/>
          </a:ln>
        </p:spPr>
      </p:pic>
      <p:sp>
        <p:nvSpPr>
          <p:cNvPr id="110" name="Google Shape;110;p2"/>
          <p:cNvSpPr/>
          <p:nvPr/>
        </p:nvSpPr>
        <p:spPr>
          <a:xfrm>
            <a:off x="1400175" y="2203450"/>
            <a:ext cx="6496685" cy="2609215"/>
          </a:xfrm>
          <a:prstGeom prst="ribbon">
            <a:avLst>
              <a:gd fmla="val 16667" name="adj1"/>
              <a:gd fmla="val 50000" name="adj2"/>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11" name="Google Shape;111;p2"/>
          <p:cNvSpPr txBox="1"/>
          <p:nvPr/>
        </p:nvSpPr>
        <p:spPr>
          <a:xfrm>
            <a:off x="3861543" y="2959735"/>
            <a:ext cx="589971" cy="113877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dk1"/>
                </a:solidFill>
                <a:latin typeface="Calibri"/>
                <a:ea typeface="Calibri"/>
                <a:cs typeface="Calibri"/>
                <a:sym typeface="Calibri"/>
              </a:rPr>
              <a:t>«</a:t>
            </a:r>
            <a:endParaRPr b="1" sz="24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i="1" sz="2400">
              <a:solidFill>
                <a:schemeClr val="dk1"/>
              </a:solidFill>
              <a:latin typeface="Times New Roman"/>
              <a:ea typeface="Times New Roman"/>
              <a:cs typeface="Times New Roman"/>
              <a:sym typeface="Times New Roman"/>
            </a:endParaRPr>
          </a:p>
        </p:txBody>
      </p:sp>
      <p:sp>
        <p:nvSpPr>
          <p:cNvPr id="112" name="Google Shape;112;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3" name="Google Shape;113;p2"/>
          <p:cNvSpPr/>
          <p:nvPr/>
        </p:nvSpPr>
        <p:spPr>
          <a:xfrm>
            <a:off x="5276886" y="6675827"/>
            <a:ext cx="720843" cy="297525"/>
          </a:xfrm>
          <a:prstGeom prst="rect">
            <a:avLst/>
          </a:prstGeom>
          <a:solidFill>
            <a:srgbClr val="F8F9FA"/>
          </a:solidFill>
          <a:ln>
            <a:noFill/>
          </a:ln>
        </p:spPr>
        <p:txBody>
          <a:bodyPr anchorCtr="0" anchor="ctr" bIns="0" lIns="0" spcFirstLastPara="1" rIns="0" wrap="square" tIns="0">
            <a:spAutoFit/>
          </a:bodyPr>
          <a:lstStyle/>
          <a:p>
            <a:pPr indent="0" lvl="0" marL="0" marR="0" rtl="0" algn="ctr">
              <a:lnSpc>
                <a:spcPct val="100000"/>
              </a:lnSpc>
              <a:spcBef>
                <a:spcPts val="0"/>
              </a:spcBef>
              <a:spcAft>
                <a:spcPts val="0"/>
              </a:spcAft>
              <a:buClr>
                <a:srgbClr val="202124"/>
              </a:buClr>
              <a:buSzPts val="2100"/>
              <a:buFont typeface="Arial"/>
              <a:buNone/>
            </a:pPr>
            <a:r>
              <a:rPr b="0" i="0" lang="en-US" sz="2100" u="none" cap="none" strike="noStrike">
                <a:solidFill>
                  <a:srgbClr val="202124"/>
                </a:solidFill>
                <a:latin typeface="Arial"/>
                <a:ea typeface="Arial"/>
                <a:cs typeface="Arial"/>
                <a:sym typeface="Arial"/>
              </a:rPr>
              <a:t>“</a:t>
            </a:r>
            <a:endParaRPr b="1" i="0" sz="1800" u="none" cap="none" strike="noStrike">
              <a:solidFill>
                <a:schemeClr val="dk1"/>
              </a:solidFill>
              <a:latin typeface="Arial"/>
              <a:ea typeface="Arial"/>
              <a:cs typeface="Arial"/>
              <a:sym typeface="Arial"/>
            </a:endParaRPr>
          </a:p>
        </p:txBody>
      </p:sp>
      <p:sp>
        <p:nvSpPr>
          <p:cNvPr id="114" name="Google Shape;114;p2"/>
          <p:cNvSpPr txBox="1"/>
          <p:nvPr/>
        </p:nvSpPr>
        <p:spPr>
          <a:xfrm>
            <a:off x="1263112" y="384810"/>
            <a:ext cx="632816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Session3: Monitoring:</a:t>
            </a:r>
            <a:endParaRPr/>
          </a:p>
          <a:p>
            <a:pPr indent="0" lvl="0" marL="0" marR="0" rtl="0" algn="ctr">
              <a:spcBef>
                <a:spcPts val="0"/>
              </a:spcBef>
              <a:spcAft>
                <a:spcPts val="0"/>
              </a:spcAft>
              <a:buNone/>
            </a:pPr>
            <a:r>
              <a:rPr b="1" lang="en-US" sz="2400">
                <a:solidFill>
                  <a:srgbClr val="FF9518"/>
                </a:solidFill>
                <a:latin typeface="Tajawal Medium"/>
                <a:ea typeface="Tajawal Medium"/>
                <a:cs typeface="Tajawal Medium"/>
                <a:sym typeface="Tajawal Medium"/>
              </a:rPr>
              <a:t> Methods &amp; Results(Part2)</a:t>
            </a:r>
            <a:endParaRPr b="1" sz="2400">
              <a:solidFill>
                <a:srgbClr val="FF9518"/>
              </a:solidFill>
              <a:latin typeface="Tajawal Medium"/>
              <a:ea typeface="Tajawal Medium"/>
              <a:cs typeface="Tajawal Medium"/>
              <a:sym typeface="Tajawal Medium"/>
            </a:endParaRPr>
          </a:p>
        </p:txBody>
      </p:sp>
      <p:sp>
        <p:nvSpPr>
          <p:cNvPr id="115" name="Google Shape;115;p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Lecture5</a:t>
            </a:r>
            <a:endParaRPr b="1" sz="2800">
              <a:solidFill>
                <a:srgbClr val="FF9518"/>
              </a:solidFill>
              <a:latin typeface="Tajawal Medium"/>
              <a:ea typeface="Tajawal Medium"/>
              <a:cs typeface="Tajawal Medium"/>
              <a:sym typeface="Tajawal Medium"/>
            </a:endParaRPr>
          </a:p>
        </p:txBody>
      </p:sp>
      <p:sp>
        <p:nvSpPr>
          <p:cNvPr id="116" name="Google Shape;116;p2"/>
          <p:cNvSpPr/>
          <p:nvPr/>
        </p:nvSpPr>
        <p:spPr>
          <a:xfrm>
            <a:off x="3083668" y="2663569"/>
            <a:ext cx="3099348" cy="2062103"/>
          </a:xfrm>
          <a:prstGeom prst="rect">
            <a:avLst/>
          </a:prstGeom>
          <a:solidFill>
            <a:srgbClr val="FFFFFF"/>
          </a:solidFill>
          <a:ln>
            <a:noFill/>
          </a:ln>
        </p:spPr>
        <p:txBody>
          <a:bodyPr anchorCtr="0" anchor="ctr"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600"/>
              <a:buFont typeface="Arial"/>
              <a:buNone/>
            </a:pPr>
            <a:r>
              <a:t/>
            </a:r>
            <a:endParaRPr b="1" i="0" sz="16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chemeClr val="dk1"/>
                </a:solidFill>
                <a:latin typeface="Calibri"/>
                <a:ea typeface="Calibri"/>
                <a:cs typeface="Calibri"/>
                <a:sym typeface="Calibri"/>
              </a:rPr>
              <a:t>« </a:t>
            </a:r>
            <a:r>
              <a:rPr b="1" lang="en-US" sz="2000">
                <a:solidFill>
                  <a:schemeClr val="dk1"/>
                </a:solidFill>
                <a:latin typeface="Calibri"/>
                <a:ea typeface="Calibri"/>
                <a:cs typeface="Calibri"/>
                <a:sym typeface="Calibri"/>
              </a:rPr>
              <a:t>And what is the use of executing projects, since the project is in itself sufficient enjoyment? " Charles Baudelaire</a:t>
            </a:r>
            <a:r>
              <a:rPr b="1" i="0" lang="en-US" sz="2000" u="none" cap="none" strike="noStrike">
                <a:solidFill>
                  <a:schemeClr val="dk1"/>
                </a:solidFill>
                <a:latin typeface="Calibri"/>
                <a:ea typeface="Calibri"/>
                <a:cs typeface="Calibri"/>
                <a:sym typeface="Calibri"/>
              </a:rPr>
              <a:t>. </a:t>
            </a:r>
            <a:r>
              <a:rPr b="1" i="0" lang="en-US" sz="1800" u="none" cap="none" strike="noStrike">
                <a:solidFill>
                  <a:schemeClr val="dk1"/>
                </a:solidFill>
                <a:latin typeface="Calibri"/>
                <a:ea typeface="Calibri"/>
                <a:cs typeface="Calibri"/>
                <a:sym typeface="Calibri"/>
              </a:rPr>
              <a:t>»</a:t>
            </a:r>
            <a:endParaRPr/>
          </a:p>
          <a:p>
            <a:pPr indent="0" lvl="0" marL="0" marR="0" rtl="0" algn="r">
              <a:spcBef>
                <a:spcPts val="0"/>
              </a:spcBef>
              <a:spcAft>
                <a:spcPts val="0"/>
              </a:spcAft>
              <a:buNone/>
            </a:pPr>
            <a:r>
              <a:rPr b="1" i="1" lang="en-US" sz="1200">
                <a:solidFill>
                  <a:schemeClr val="dk1"/>
                </a:solidFill>
                <a:latin typeface="Arial"/>
                <a:ea typeface="Arial"/>
                <a:cs typeface="Arial"/>
                <a:sym typeface="Arial"/>
              </a:rPr>
              <a:t>Charles Baudelaire</a:t>
            </a:r>
            <a:endParaRPr b="1" i="1" sz="1200" u="none" cap="none" strike="noStrike">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22" name="Google Shape;122;p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23" name="Google Shape;123;p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24" name="Google Shape;124;p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25" name="Google Shape;125;p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26" name="Google Shape;126;p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27" name="Google Shape;127;p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28" name="Google Shape;128;p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29" name="Google Shape;129;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30" name="Google Shape;130;p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31" name="Google Shape;131;p3"/>
          <p:cNvSpPr/>
          <p:nvPr/>
        </p:nvSpPr>
        <p:spPr>
          <a:xfrm>
            <a:off x="201478" y="1353199"/>
            <a:ext cx="8340542" cy="3031599"/>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FF0000"/>
              </a:buClr>
              <a:buSzPts val="1800"/>
              <a:buFont typeface="Noto Sans Symbols"/>
              <a:buChar char="✔"/>
            </a:pPr>
            <a:r>
              <a:rPr b="1" lang="en-US" sz="1800">
                <a:solidFill>
                  <a:srgbClr val="FF0000"/>
                </a:solidFill>
                <a:latin typeface="Calibri"/>
                <a:ea typeface="Calibri"/>
                <a:cs typeface="Calibri"/>
                <a:sym typeface="Calibri"/>
              </a:rPr>
              <a:t>An overview of chapter 4</a:t>
            </a:r>
            <a:endParaRPr b="1" sz="1800">
              <a:solidFill>
                <a:srgbClr val="FF0000"/>
              </a:solidFill>
              <a:latin typeface="Calibri"/>
              <a:ea typeface="Calibri"/>
              <a:cs typeface="Calibri"/>
              <a:sym typeface="Calibri"/>
            </a:endParaRPr>
          </a:p>
          <a:p>
            <a:pPr indent="-133350" lvl="0" marL="285750" marR="0" rtl="0" algn="just">
              <a:lnSpc>
                <a:spcPct val="150000"/>
              </a:lnSpc>
              <a:spcBef>
                <a:spcPts val="0"/>
              </a:spcBef>
              <a:spcAft>
                <a:spcPts val="0"/>
              </a:spcAft>
              <a:buClr>
                <a:schemeClr val="dk1"/>
              </a:buClr>
              <a:buSzPts val="2400"/>
              <a:buFont typeface="Noto Sans Symbols"/>
              <a:buNone/>
            </a:pPr>
            <a:r>
              <a:t/>
            </a:r>
            <a:endParaRPr b="1" sz="2400">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32" name="Google Shape;132;p3"/>
          <p:cNvSpPr txBox="1"/>
          <p:nvPr/>
        </p:nvSpPr>
        <p:spPr>
          <a:xfrm rot="480000">
            <a:off x="912813" y="-1007971"/>
            <a:ext cx="6667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3" name="Google Shape;133;p3"/>
          <p:cNvSpPr txBox="1"/>
          <p:nvPr/>
        </p:nvSpPr>
        <p:spPr>
          <a:xfrm rot="1320000">
            <a:off x="984250" y="-987333"/>
            <a:ext cx="66675"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34" name="Google Shape;134;p3"/>
          <p:cNvSpPr txBox="1"/>
          <p:nvPr/>
        </p:nvSpPr>
        <p:spPr>
          <a:xfrm rot="1980000">
            <a:off x="1047750" y="-953996"/>
            <a:ext cx="6032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5" name="Google Shape;135;p3"/>
          <p:cNvSpPr txBox="1"/>
          <p:nvPr/>
        </p:nvSpPr>
        <p:spPr>
          <a:xfrm rot="2700000">
            <a:off x="1015730" y="-915267"/>
            <a:ext cx="206127"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6" name="Google Shape;136;p3"/>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37" name="Google Shape;137;p3"/>
          <p:cNvSpPr txBox="1"/>
          <p:nvPr/>
        </p:nvSpPr>
        <p:spPr>
          <a:xfrm rot="-2580000">
            <a:off x="633413" y="-919071"/>
            <a:ext cx="5715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38" name="Google Shape;138;p3"/>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39" name="Google Shape;139;p3"/>
          <p:cNvSpPr txBox="1"/>
          <p:nvPr/>
        </p:nvSpPr>
        <p:spPr>
          <a:xfrm rot="-1260000">
            <a:off x="739775" y="-992096"/>
            <a:ext cx="80963"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O</a:t>
            </a:r>
            <a:endParaRPr b="0" i="0" sz="1800" u="none" cap="none" strike="noStrike">
              <a:solidFill>
                <a:schemeClr val="dk1"/>
              </a:solidFill>
              <a:latin typeface="Arial"/>
              <a:ea typeface="Arial"/>
              <a:cs typeface="Arial"/>
              <a:sym typeface="Arial"/>
            </a:endParaRPr>
          </a:p>
        </p:txBody>
      </p:sp>
      <p:sp>
        <p:nvSpPr>
          <p:cNvPr id="140" name="Google Shape;140;p3"/>
          <p:cNvSpPr txBox="1"/>
          <p:nvPr/>
        </p:nvSpPr>
        <p:spPr>
          <a:xfrm rot="-240000">
            <a:off x="828675" y="-1011146"/>
            <a:ext cx="7620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U</a:t>
            </a:r>
            <a:endParaRPr b="0" i="0" sz="1800" u="none" cap="none" strike="noStrike">
              <a:solidFill>
                <a:schemeClr val="dk1"/>
              </a:solidFill>
              <a:latin typeface="Arial"/>
              <a:ea typeface="Arial"/>
              <a:cs typeface="Arial"/>
              <a:sym typeface="Arial"/>
            </a:endParaRPr>
          </a:p>
        </p:txBody>
      </p:sp>
      <p:sp>
        <p:nvSpPr>
          <p:cNvPr id="141" name="Google Shape;141;p3"/>
          <p:cNvSpPr/>
          <p:nvPr/>
        </p:nvSpPr>
        <p:spPr>
          <a:xfrm>
            <a:off x="0" y="-2312896"/>
            <a:ext cx="12192000" cy="457200"/>
          </a:xfrm>
          <a:prstGeom prst="rect">
            <a:avLst/>
          </a:prstGeom>
          <a:noFill/>
          <a:ln>
            <a:noFill/>
          </a:ln>
        </p:spPr>
        <p:txBody>
          <a:bodyPr anchorCtr="0" anchor="ctr" bIns="0" lIns="920450" spcFirstLastPara="1" rIns="91425" wrap="square" tIns="45700">
            <a:spAutoFit/>
          </a:bodyPr>
          <a:lstStyle/>
          <a:p>
            <a:pPr indent="-101600" lvl="1" marL="457200" marR="0" rtl="0" algn="l">
              <a:lnSpc>
                <a:spcPct val="100000"/>
              </a:lnSpc>
              <a:spcBef>
                <a:spcPts val="0"/>
              </a:spcBef>
              <a:spcAft>
                <a:spcPts val="0"/>
              </a:spcAft>
              <a:buClr>
                <a:srgbClr val="D52A2F"/>
              </a:buClr>
              <a:buSzPts val="1600"/>
              <a:buFont typeface="Times New Roman"/>
              <a:buAutoNum type="arabicPeriod"/>
            </a:pPr>
            <a:r>
              <a:rPr b="0" i="0" lang="en-US" sz="1600" u="none" cap="none" strike="noStrike">
                <a:solidFill>
                  <a:srgbClr val="D52A2F"/>
                </a:solidFill>
                <a:latin typeface="Times New Roman"/>
                <a:ea typeface="Times New Roman"/>
                <a:cs typeface="Times New Roman"/>
                <a:sym typeface="Times New Roman"/>
              </a:rPr>
              <a:t>Professional standards and ethical guidelines</a:t>
            </a:r>
            <a:endParaRPr b="0" i="0" sz="12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b="0" i="0" lang="en-US" sz="1200" u="none" cap="none" strike="noStrike">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b="0" i="0" lang="en-US" sz="600" u="none" cap="none" strike="noStrike">
                <a:solidFill>
                  <a:schemeClr val="dk1"/>
                </a:solidFill>
                <a:latin typeface="Times New Roman"/>
                <a:ea typeface="Times New Roman"/>
                <a:cs typeface="Times New Roman"/>
                <a:sym typeface="Times New Roman"/>
              </a:rPr>
              <a:t>2</a:t>
            </a:r>
            <a:endParaRPr b="0" i="0" sz="1200" u="none" cap="none" strike="noStrike">
              <a:solidFill>
                <a:schemeClr val="dk1"/>
              </a:solidFill>
              <a:latin typeface="Times New Roman"/>
              <a:ea typeface="Times New Roman"/>
              <a:cs typeface="Times New Roman"/>
              <a:sym typeface="Times New Roman"/>
            </a:endParaRPr>
          </a:p>
          <a:p>
            <a:pPr indent="-82550" lvl="2" marL="914400" marR="0" rtl="0" algn="l">
              <a:lnSpc>
                <a:spcPct val="100000"/>
              </a:lnSpc>
              <a:spcBef>
                <a:spcPts val="0"/>
              </a:spcBef>
              <a:spcAft>
                <a:spcPts val="0"/>
              </a:spcAft>
              <a:buClr>
                <a:srgbClr val="D52A2F"/>
              </a:buClr>
              <a:buSzPts val="1300"/>
              <a:buFont typeface="Arial"/>
              <a:buAutoNum type="arabicPeriod"/>
            </a:pPr>
            <a:r>
              <a:rPr b="0" i="0" lang="en-US" sz="1300" u="none" cap="none" strike="noStrike">
                <a:solidFill>
                  <a:srgbClr val="D52A2F"/>
                </a:solidFill>
                <a:latin typeface="Arial"/>
                <a:ea typeface="Arial"/>
                <a:cs typeface="Arial"/>
                <a:sym typeface="Arial"/>
              </a:rPr>
              <a:t>Ethical behaviour</a:t>
            </a:r>
            <a:endParaRPr b="0" i="0" sz="1300" u="none" cap="none" strike="noStrike">
              <a:solidFill>
                <a:schemeClr val="dk1"/>
              </a:solidFill>
              <a:latin typeface="Arial"/>
              <a:ea typeface="Arial"/>
              <a:cs typeface="Arial"/>
              <a:sym typeface="Arial"/>
            </a:endParaRPr>
          </a:p>
          <a:p>
            <a:pPr indent="0" lvl="2" marL="914400" marR="0" rtl="0" algn="l">
              <a:lnSpc>
                <a:spcPct val="100000"/>
              </a:lnSpc>
              <a:spcBef>
                <a:spcPts val="0"/>
              </a:spcBef>
              <a:spcAft>
                <a:spcPts val="0"/>
              </a:spcAft>
              <a:buClr>
                <a:srgbClr val="D52A2F"/>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42" name="Google Shape;142;p3"/>
          <p:cNvSpPr/>
          <p:nvPr/>
        </p:nvSpPr>
        <p:spPr>
          <a:xfrm>
            <a:off x="531813" y="-173504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1" i="0" sz="1200" u="none" cap="none" strike="noStrike">
              <a:solidFill>
                <a:schemeClr val="dk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200"/>
              <a:buFont typeface="Trebuchet MS"/>
              <a:buNone/>
            </a:pPr>
            <a:r>
              <a:rPr b="1" i="0" lang="en-US" sz="1200" u="none" cap="none" strike="noStrike">
                <a:solidFill>
                  <a:schemeClr val="dk1"/>
                </a:solidFill>
                <a:latin typeface="Trebuchet MS"/>
                <a:ea typeface="Trebuchet MS"/>
                <a:cs typeface="Trebuchet MS"/>
                <a:sym typeface="Trebuchet MS"/>
              </a:rPr>
              <a:t>Ethics </a:t>
            </a:r>
            <a:r>
              <a:rPr b="0" i="0" lang="en-US" sz="1200" u="none" cap="none" strike="noStrike">
                <a:solidFill>
                  <a:schemeClr val="dk1"/>
                </a:solidFill>
                <a:latin typeface="Times New Roman"/>
                <a:ea typeface="Times New Roman"/>
                <a:cs typeface="Times New Roman"/>
                <a:sym typeface="Times New Roman"/>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b="0" i="0" sz="1800" u="none" cap="none" strike="noStrike">
              <a:solidFill>
                <a:schemeClr val="dk1"/>
              </a:solidFill>
              <a:latin typeface="Arial"/>
              <a:ea typeface="Arial"/>
              <a:cs typeface="Arial"/>
              <a:sym typeface="Arial"/>
            </a:endParaRPr>
          </a:p>
        </p:txBody>
      </p:sp>
      <p:grpSp>
        <p:nvGrpSpPr>
          <p:cNvPr id="143" name="Google Shape;143;p3"/>
          <p:cNvGrpSpPr/>
          <p:nvPr/>
        </p:nvGrpSpPr>
        <p:grpSpPr>
          <a:xfrm>
            <a:off x="582705" y="2569029"/>
            <a:ext cx="7690896" cy="2488761"/>
            <a:chOff x="1417" y="274"/>
            <a:chExt cx="8948" cy="1643"/>
          </a:xfrm>
        </p:grpSpPr>
        <p:sp>
          <p:nvSpPr>
            <p:cNvPr id="144" name="Google Shape;144;p3"/>
            <p:cNvSpPr/>
            <p:nvPr/>
          </p:nvSpPr>
          <p:spPr>
            <a:xfrm>
              <a:off x="1417" y="278"/>
              <a:ext cx="1316" cy="1622"/>
            </a:xfrm>
            <a:custGeom>
              <a:rect b="b" l="l" r="r" t="t"/>
              <a:pathLst>
                <a:path extrusionOk="0" h="1622" w="1316">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45" name="Google Shape;145;p3"/>
            <p:cNvSpPr/>
            <p:nvPr/>
          </p:nvSpPr>
          <p:spPr>
            <a:xfrm>
              <a:off x="2947" y="278"/>
              <a:ext cx="1316" cy="1622"/>
            </a:xfrm>
            <a:custGeom>
              <a:rect b="b" l="l" r="r" t="t"/>
              <a:pathLst>
                <a:path extrusionOk="0" h="1622" w="1316">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6" name="Google Shape;146;p3"/>
            <p:cNvCxnSpPr/>
            <p:nvPr/>
          </p:nvCxnSpPr>
          <p:spPr>
            <a:xfrm>
              <a:off x="2714" y="1017"/>
              <a:ext cx="196" cy="0"/>
            </a:xfrm>
            <a:prstGeom prst="straightConnector1">
              <a:avLst/>
            </a:prstGeom>
            <a:noFill/>
            <a:ln cap="flat" cmpd="sng" w="63500">
              <a:solidFill>
                <a:srgbClr val="55B6B2"/>
              </a:solidFill>
              <a:prstDash val="solid"/>
              <a:round/>
              <a:headEnd len="med" w="med" type="none"/>
              <a:tailEnd len="med" w="med" type="none"/>
            </a:ln>
          </p:spPr>
        </p:cxnSp>
        <p:sp>
          <p:nvSpPr>
            <p:cNvPr id="147" name="Google Shape;147;p3"/>
            <p:cNvSpPr/>
            <p:nvPr/>
          </p:nvSpPr>
          <p:spPr>
            <a:xfrm>
              <a:off x="2825" y="814"/>
              <a:ext cx="218" cy="405"/>
            </a:xfrm>
            <a:custGeom>
              <a:rect b="b" l="l" r="r" t="t"/>
              <a:pathLst>
                <a:path extrusionOk="0" h="405" w="218">
                  <a:moveTo>
                    <a:pt x="0" y="0"/>
                  </a:moveTo>
                  <a:lnTo>
                    <a:pt x="0" y="404"/>
                  </a:lnTo>
                  <a:lnTo>
                    <a:pt x="217" y="202"/>
                  </a:lnTo>
                  <a:lnTo>
                    <a:pt x="0" y="0"/>
                  </a:lnTo>
                  <a:close/>
                </a:path>
              </a:pathLst>
            </a:custGeom>
            <a:solidFill>
              <a:srgbClr val="55B6B2"/>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48" name="Google Shape;148;p3"/>
            <p:cNvCxnSpPr/>
            <p:nvPr/>
          </p:nvCxnSpPr>
          <p:spPr>
            <a:xfrm>
              <a:off x="4263" y="1017"/>
              <a:ext cx="195" cy="0"/>
            </a:xfrm>
            <a:prstGeom prst="straightConnector1">
              <a:avLst/>
            </a:prstGeom>
            <a:noFill/>
            <a:ln cap="flat" cmpd="sng" w="63500">
              <a:solidFill>
                <a:srgbClr val="F4B228"/>
              </a:solidFill>
              <a:prstDash val="solid"/>
              <a:round/>
              <a:headEnd len="med" w="med" type="none"/>
              <a:tailEnd len="med" w="med" type="none"/>
            </a:ln>
          </p:spPr>
        </p:cxnSp>
        <p:sp>
          <p:nvSpPr>
            <p:cNvPr id="149" name="Google Shape;149;p3"/>
            <p:cNvSpPr/>
            <p:nvPr/>
          </p:nvSpPr>
          <p:spPr>
            <a:xfrm>
              <a:off x="4542" y="295"/>
              <a:ext cx="1265" cy="1622"/>
            </a:xfrm>
            <a:custGeom>
              <a:rect b="b" l="l" r="r" t="t"/>
              <a:pathLst>
                <a:path extrusionOk="0" h="1622" w="1265">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0" name="Google Shape;150;p3"/>
            <p:cNvSpPr/>
            <p:nvPr/>
          </p:nvSpPr>
          <p:spPr>
            <a:xfrm>
              <a:off x="4374" y="814"/>
              <a:ext cx="218" cy="405"/>
            </a:xfrm>
            <a:custGeom>
              <a:rect b="b" l="l" r="r" t="t"/>
              <a:pathLst>
                <a:path extrusionOk="0" h="405" w="218">
                  <a:moveTo>
                    <a:pt x="0" y="0"/>
                  </a:moveTo>
                  <a:lnTo>
                    <a:pt x="0" y="404"/>
                  </a:lnTo>
                  <a:lnTo>
                    <a:pt x="218" y="202"/>
                  </a:lnTo>
                  <a:lnTo>
                    <a:pt x="0" y="0"/>
                  </a:lnTo>
                  <a:close/>
                </a:path>
              </a:pathLst>
            </a:custGeom>
            <a:solidFill>
              <a:srgbClr val="F4B22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1" name="Google Shape;151;p3"/>
            <p:cNvCxnSpPr/>
            <p:nvPr/>
          </p:nvCxnSpPr>
          <p:spPr>
            <a:xfrm>
              <a:off x="5799" y="1017"/>
              <a:ext cx="195" cy="0"/>
            </a:xfrm>
            <a:prstGeom prst="straightConnector1">
              <a:avLst/>
            </a:prstGeom>
            <a:noFill/>
            <a:ln cap="flat" cmpd="sng" w="63500">
              <a:solidFill>
                <a:srgbClr val="FF681E"/>
              </a:solidFill>
              <a:prstDash val="solid"/>
              <a:round/>
              <a:headEnd len="med" w="med" type="none"/>
              <a:tailEnd len="med" w="med" type="none"/>
            </a:ln>
          </p:spPr>
        </p:cxnSp>
        <p:sp>
          <p:nvSpPr>
            <p:cNvPr id="152" name="Google Shape;152;p3"/>
            <p:cNvSpPr/>
            <p:nvPr/>
          </p:nvSpPr>
          <p:spPr>
            <a:xfrm>
              <a:off x="6083" y="278"/>
              <a:ext cx="1265" cy="1622"/>
            </a:xfrm>
            <a:custGeom>
              <a:rect b="b" l="l" r="r" t="t"/>
              <a:pathLst>
                <a:path extrusionOk="0" h="1622" w="1265">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3" name="Google Shape;153;p3"/>
            <p:cNvSpPr/>
            <p:nvPr/>
          </p:nvSpPr>
          <p:spPr>
            <a:xfrm>
              <a:off x="5910" y="814"/>
              <a:ext cx="218" cy="405"/>
            </a:xfrm>
            <a:custGeom>
              <a:rect b="b" l="l" r="r" t="t"/>
              <a:pathLst>
                <a:path extrusionOk="0" h="405" w="218">
                  <a:moveTo>
                    <a:pt x="0" y="0"/>
                  </a:moveTo>
                  <a:lnTo>
                    <a:pt x="0" y="404"/>
                  </a:lnTo>
                  <a:lnTo>
                    <a:pt x="218" y="202"/>
                  </a:lnTo>
                  <a:lnTo>
                    <a:pt x="0"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4" name="Google Shape;154;p3"/>
            <p:cNvSpPr/>
            <p:nvPr/>
          </p:nvSpPr>
          <p:spPr>
            <a:xfrm>
              <a:off x="7582" y="274"/>
              <a:ext cx="1265" cy="1627"/>
            </a:xfrm>
            <a:custGeom>
              <a:rect b="b" l="l" r="r" t="t"/>
              <a:pathLst>
                <a:path extrusionOk="0" h="1627" w="1265">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5" name="Google Shape;155;p3"/>
            <p:cNvCxnSpPr/>
            <p:nvPr/>
          </p:nvCxnSpPr>
          <p:spPr>
            <a:xfrm>
              <a:off x="7353" y="1017"/>
              <a:ext cx="196" cy="0"/>
            </a:xfrm>
            <a:prstGeom prst="straightConnector1">
              <a:avLst/>
            </a:prstGeom>
            <a:noFill/>
            <a:ln cap="flat" cmpd="sng" w="63500">
              <a:solidFill>
                <a:srgbClr val="D52A2F"/>
              </a:solidFill>
              <a:prstDash val="solid"/>
              <a:round/>
              <a:headEnd len="med" w="med" type="none"/>
              <a:tailEnd len="med" w="med" type="none"/>
            </a:ln>
          </p:spPr>
        </p:cxnSp>
        <p:sp>
          <p:nvSpPr>
            <p:cNvPr id="156" name="Google Shape;156;p3"/>
            <p:cNvSpPr/>
            <p:nvPr/>
          </p:nvSpPr>
          <p:spPr>
            <a:xfrm>
              <a:off x="7464" y="814"/>
              <a:ext cx="218" cy="405"/>
            </a:xfrm>
            <a:custGeom>
              <a:rect b="b" l="l" r="r" t="t"/>
              <a:pathLst>
                <a:path extrusionOk="0" h="405" w="218">
                  <a:moveTo>
                    <a:pt x="0" y="0"/>
                  </a:moveTo>
                  <a:lnTo>
                    <a:pt x="0" y="404"/>
                  </a:lnTo>
                  <a:lnTo>
                    <a:pt x="217" y="202"/>
                  </a:lnTo>
                  <a:lnTo>
                    <a:pt x="0"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57" name="Google Shape;157;p3"/>
            <p:cNvSpPr/>
            <p:nvPr/>
          </p:nvSpPr>
          <p:spPr>
            <a:xfrm>
              <a:off x="9100" y="278"/>
              <a:ext cx="1265" cy="1622"/>
            </a:xfrm>
            <a:custGeom>
              <a:rect b="b" l="l" r="r" t="t"/>
              <a:pathLst>
                <a:path extrusionOk="0" h="1622" w="1265">
                  <a:moveTo>
                    <a:pt x="1150" y="0"/>
                  </a:moveTo>
                  <a:lnTo>
                    <a:pt x="113" y="0"/>
                  </a:lnTo>
                  <a:lnTo>
                    <a:pt x="69" y="9"/>
                  </a:lnTo>
                  <a:lnTo>
                    <a:pt x="33" y="33"/>
                  </a:lnTo>
                  <a:lnTo>
                    <a:pt x="9" y="69"/>
                  </a:lnTo>
                  <a:lnTo>
                    <a:pt x="0" y="113"/>
                  </a:lnTo>
                  <a:lnTo>
                    <a:pt x="0" y="1508"/>
                  </a:lnTo>
                  <a:lnTo>
                    <a:pt x="9" y="1552"/>
                  </a:lnTo>
                  <a:lnTo>
                    <a:pt x="33" y="1588"/>
                  </a:lnTo>
                  <a:lnTo>
                    <a:pt x="69" y="1612"/>
                  </a:lnTo>
                  <a:lnTo>
                    <a:pt x="113" y="1621"/>
                  </a:lnTo>
                  <a:lnTo>
                    <a:pt x="1150" y="1621"/>
                  </a:lnTo>
                  <a:lnTo>
                    <a:pt x="1195" y="1612"/>
                  </a:lnTo>
                  <a:lnTo>
                    <a:pt x="1231" y="1588"/>
                  </a:lnTo>
                  <a:lnTo>
                    <a:pt x="1255" y="1552"/>
                  </a:lnTo>
                  <a:lnTo>
                    <a:pt x="1264" y="1508"/>
                  </a:lnTo>
                  <a:lnTo>
                    <a:pt x="1264" y="113"/>
                  </a:lnTo>
                  <a:lnTo>
                    <a:pt x="1255" y="69"/>
                  </a:lnTo>
                  <a:lnTo>
                    <a:pt x="1231" y="33"/>
                  </a:lnTo>
                  <a:lnTo>
                    <a:pt x="1195" y="9"/>
                  </a:lnTo>
                  <a:lnTo>
                    <a:pt x="1150" y="0"/>
                  </a:lnTo>
                  <a:close/>
                </a:path>
              </a:pathLst>
            </a:custGeom>
            <a:solidFill>
              <a:srgbClr val="0033A1"/>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58" name="Google Shape;158;p3"/>
            <p:cNvCxnSpPr/>
            <p:nvPr/>
          </p:nvCxnSpPr>
          <p:spPr>
            <a:xfrm>
              <a:off x="8843" y="1017"/>
              <a:ext cx="195" cy="0"/>
            </a:xfrm>
            <a:prstGeom prst="straightConnector1">
              <a:avLst/>
            </a:prstGeom>
            <a:noFill/>
            <a:ln cap="flat" cmpd="sng" w="63500">
              <a:solidFill>
                <a:srgbClr val="368DDD"/>
              </a:solidFill>
              <a:prstDash val="solid"/>
              <a:round/>
              <a:headEnd len="med" w="med" type="none"/>
              <a:tailEnd len="med" w="med" type="none"/>
            </a:ln>
          </p:spPr>
        </p:cxnSp>
        <p:sp>
          <p:nvSpPr>
            <p:cNvPr id="159" name="Google Shape;159;p3"/>
            <p:cNvSpPr/>
            <p:nvPr/>
          </p:nvSpPr>
          <p:spPr>
            <a:xfrm>
              <a:off x="8954" y="814"/>
              <a:ext cx="218" cy="405"/>
            </a:xfrm>
            <a:custGeom>
              <a:rect b="b" l="l" r="r" t="t"/>
              <a:pathLst>
                <a:path extrusionOk="0" h="405" w="218">
                  <a:moveTo>
                    <a:pt x="0" y="0"/>
                  </a:moveTo>
                  <a:lnTo>
                    <a:pt x="0" y="404"/>
                  </a:lnTo>
                  <a:lnTo>
                    <a:pt x="218" y="202"/>
                  </a:lnTo>
                  <a:lnTo>
                    <a:pt x="0" y="0"/>
                  </a:lnTo>
                  <a:close/>
                </a:path>
              </a:pathLst>
            </a:cu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60" name="Google Shape;160;p3"/>
            <p:cNvSpPr txBox="1"/>
            <p:nvPr/>
          </p:nvSpPr>
          <p:spPr>
            <a:xfrm>
              <a:off x="1555" y="458"/>
              <a:ext cx="1045" cy="1297"/>
            </a:xfrm>
            <a:prstGeom prst="rect">
              <a:avLst/>
            </a:prstGeom>
            <a:noFill/>
            <a:ln>
              <a:noFill/>
            </a:ln>
          </p:spPr>
          <p:txBody>
            <a:bodyPr anchorCtr="0" anchor="t" bIns="0" lIns="0" spcFirstLastPara="1" rIns="0" wrap="square" tIns="0">
              <a:noAutofit/>
            </a:bodyPr>
            <a:lstStyle/>
            <a:p>
              <a:pPr indent="-635" lvl="0" marL="24765" marR="36195" rtl="0" algn="ctr">
                <a:lnSpc>
                  <a:spcPct val="98000"/>
                </a:lnSpc>
                <a:spcBef>
                  <a:spcPts val="0"/>
                </a:spcBef>
                <a:spcAft>
                  <a:spcPts val="0"/>
                </a:spcAft>
                <a:buNone/>
              </a:pPr>
              <a:r>
                <a:rPr b="1" lang="en-US" sz="1100">
                  <a:solidFill>
                    <a:srgbClr val="FFFFFF"/>
                  </a:solidFill>
                  <a:latin typeface="Tahoma"/>
                  <a:ea typeface="Tahoma"/>
                  <a:cs typeface="Tahoma"/>
                  <a:sym typeface="Tahoma"/>
                </a:rPr>
                <a:t>Professional standards and ethical guidelines for monitoring</a:t>
              </a:r>
              <a:endParaRPr b="1" sz="1600">
                <a:solidFill>
                  <a:schemeClr val="dk1"/>
                </a:solidFill>
                <a:latin typeface="Tahoma"/>
                <a:ea typeface="Tahoma"/>
                <a:cs typeface="Tahoma"/>
                <a:sym typeface="Tahoma"/>
              </a:endParaRPr>
            </a:p>
            <a:p>
              <a:pPr indent="0" lvl="0" marL="0" marR="11430" rtl="0" algn="ctr">
                <a:spcBef>
                  <a:spcPts val="0"/>
                </a:spcBef>
                <a:spcAft>
                  <a:spcPts val="0"/>
                </a:spcAft>
                <a:buNone/>
              </a:pPr>
              <a:r>
                <a:rPr b="1" lang="en-US" sz="1100">
                  <a:solidFill>
                    <a:srgbClr val="FFFFFF"/>
                  </a:solidFill>
                  <a:latin typeface="Tahoma"/>
                  <a:ea typeface="Tahoma"/>
                  <a:cs typeface="Tahoma"/>
                  <a:sym typeface="Tahoma"/>
                </a:rPr>
                <a:t>and evaluation</a:t>
              </a:r>
              <a:endParaRPr b="1" sz="1600">
                <a:solidFill>
                  <a:schemeClr val="dk1"/>
                </a:solidFill>
                <a:latin typeface="Tahoma"/>
                <a:ea typeface="Tahoma"/>
                <a:cs typeface="Tahoma"/>
                <a:sym typeface="Tahoma"/>
              </a:endParaRPr>
            </a:p>
          </p:txBody>
        </p:sp>
        <p:sp>
          <p:nvSpPr>
            <p:cNvPr id="161" name="Google Shape;161;p3"/>
            <p:cNvSpPr txBox="1"/>
            <p:nvPr/>
          </p:nvSpPr>
          <p:spPr>
            <a:xfrm>
              <a:off x="3075" y="459"/>
              <a:ext cx="1065" cy="865"/>
            </a:xfrm>
            <a:prstGeom prst="rect">
              <a:avLst/>
            </a:prstGeom>
            <a:noFill/>
            <a:ln>
              <a:noFill/>
            </a:ln>
          </p:spPr>
          <p:txBody>
            <a:bodyPr anchorCtr="0" anchor="t" bIns="0" lIns="0" spcFirstLastPara="1" rIns="0" wrap="square" tIns="0">
              <a:noAutofit/>
            </a:bodyPr>
            <a:lstStyle/>
            <a:p>
              <a:pPr indent="146050" lvl="0" marL="0" marR="11430" rtl="0" algn="ctr">
                <a:lnSpc>
                  <a:spcPct val="98000"/>
                </a:lnSpc>
                <a:spcBef>
                  <a:spcPts val="0"/>
                </a:spcBef>
                <a:spcAft>
                  <a:spcPts val="0"/>
                </a:spcAft>
                <a:buNone/>
              </a:pPr>
              <a:r>
                <a:rPr b="1" lang="en-US" sz="1100">
                  <a:solidFill>
                    <a:srgbClr val="FFFFFF"/>
                  </a:solidFill>
                  <a:latin typeface="Tahoma"/>
                  <a:ea typeface="Tahoma"/>
                  <a:cs typeface="Tahoma"/>
                  <a:sym typeface="Tahoma"/>
                </a:rPr>
                <a:t>Planning and designing data collection</a:t>
              </a:r>
              <a:endParaRPr b="1" sz="1100">
                <a:solidFill>
                  <a:srgbClr val="FFFFFF"/>
                </a:solidFill>
                <a:latin typeface="Tahoma"/>
                <a:ea typeface="Tahoma"/>
                <a:cs typeface="Tahoma"/>
                <a:sym typeface="Tahoma"/>
              </a:endParaRPr>
            </a:p>
            <a:p>
              <a:pPr indent="0" lvl="0" marL="0" marR="11430" rtl="0" algn="ctr">
                <a:spcBef>
                  <a:spcPts val="0"/>
                </a:spcBef>
                <a:spcAft>
                  <a:spcPts val="0"/>
                </a:spcAft>
                <a:buNone/>
              </a:pPr>
              <a:r>
                <a:rPr b="1" lang="en-US" sz="1100">
                  <a:solidFill>
                    <a:srgbClr val="FFFFFF"/>
                  </a:solidFill>
                  <a:latin typeface="Tahoma"/>
                  <a:ea typeface="Tahoma"/>
                  <a:cs typeface="Tahoma"/>
                  <a:sym typeface="Tahoma"/>
                </a:rPr>
                <a:t>tools</a:t>
              </a:r>
              <a:endParaRPr b="1" sz="1100">
                <a:solidFill>
                  <a:srgbClr val="FFFFFF"/>
                </a:solidFill>
                <a:latin typeface="Tahoma"/>
                <a:ea typeface="Tahoma"/>
                <a:cs typeface="Tahoma"/>
                <a:sym typeface="Tahoma"/>
              </a:endParaRPr>
            </a:p>
          </p:txBody>
        </p:sp>
        <p:sp>
          <p:nvSpPr>
            <p:cNvPr id="162" name="Google Shape;162;p3"/>
            <p:cNvSpPr txBox="1"/>
            <p:nvPr/>
          </p:nvSpPr>
          <p:spPr>
            <a:xfrm>
              <a:off x="4606" y="463"/>
              <a:ext cx="1045" cy="1081"/>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rPr b="1" lang="en-US" sz="1200">
                  <a:solidFill>
                    <a:srgbClr val="FFFFFF"/>
                  </a:solidFill>
                  <a:latin typeface="Tahoma"/>
                  <a:ea typeface="Tahoma"/>
                  <a:cs typeface="Tahoma"/>
                  <a:sym typeface="Tahoma"/>
                </a:rPr>
                <a:t>Methods, approaches and tools for monitoring and evaluation</a:t>
              </a:r>
              <a:endParaRPr b="1" sz="1200">
                <a:solidFill>
                  <a:schemeClr val="dk1"/>
                </a:solidFill>
                <a:latin typeface="Tahoma"/>
                <a:ea typeface="Tahoma"/>
                <a:cs typeface="Tahoma"/>
                <a:sym typeface="Tahoma"/>
              </a:endParaRPr>
            </a:p>
          </p:txBody>
        </p:sp>
        <p:sp>
          <p:nvSpPr>
            <p:cNvPr id="163" name="Google Shape;163;p3"/>
            <p:cNvSpPr txBox="1"/>
            <p:nvPr/>
          </p:nvSpPr>
          <p:spPr>
            <a:xfrm>
              <a:off x="6257" y="678"/>
              <a:ext cx="983" cy="649"/>
            </a:xfrm>
            <a:prstGeom prst="rect">
              <a:avLst/>
            </a:prstGeom>
            <a:noFill/>
            <a:ln>
              <a:noFill/>
            </a:ln>
          </p:spPr>
          <p:txBody>
            <a:bodyPr anchorCtr="0" anchor="t" bIns="0" lIns="0" spcFirstLastPara="1" rIns="0" wrap="square" tIns="0">
              <a:noAutofit/>
            </a:bodyPr>
            <a:lstStyle/>
            <a:p>
              <a:pPr indent="55880" lvl="0" marL="0" marR="10160" rtl="0" algn="ctr">
                <a:lnSpc>
                  <a:spcPct val="98000"/>
                </a:lnSpc>
                <a:spcBef>
                  <a:spcPts val="0"/>
                </a:spcBef>
                <a:spcAft>
                  <a:spcPts val="0"/>
                </a:spcAft>
                <a:buNone/>
              </a:pPr>
              <a:r>
                <a:rPr b="1" lang="en-US" sz="1200">
                  <a:solidFill>
                    <a:srgbClr val="FFFFFF"/>
                  </a:solidFill>
                  <a:latin typeface="Tahoma"/>
                  <a:ea typeface="Tahoma"/>
                  <a:cs typeface="Tahoma"/>
                  <a:sym typeface="Tahoma"/>
                </a:rPr>
                <a:t>Collecting and managing</a:t>
              </a:r>
              <a:endParaRPr b="1" sz="1200">
                <a:solidFill>
                  <a:schemeClr val="dk1"/>
                </a:solidFill>
                <a:latin typeface="Tahoma"/>
                <a:ea typeface="Tahoma"/>
                <a:cs typeface="Tahoma"/>
                <a:sym typeface="Tahoma"/>
              </a:endParaRPr>
            </a:p>
            <a:p>
              <a:pPr indent="0" lvl="0" marL="193040" marR="0" rtl="0" algn="ctr">
                <a:spcBef>
                  <a:spcPts val="0"/>
                </a:spcBef>
                <a:spcAft>
                  <a:spcPts val="0"/>
                </a:spcAft>
                <a:buNone/>
              </a:pPr>
              <a:r>
                <a:rPr b="1" lang="en-US" sz="1200">
                  <a:solidFill>
                    <a:srgbClr val="FFFFFF"/>
                  </a:solidFill>
                  <a:latin typeface="Tahoma"/>
                  <a:ea typeface="Tahoma"/>
                  <a:cs typeface="Tahoma"/>
                  <a:sym typeface="Tahoma"/>
                </a:rPr>
                <a:t>data</a:t>
              </a:r>
              <a:endParaRPr b="1" sz="1200">
                <a:solidFill>
                  <a:schemeClr val="dk1"/>
                </a:solidFill>
                <a:latin typeface="Tahoma"/>
                <a:ea typeface="Tahoma"/>
                <a:cs typeface="Tahoma"/>
                <a:sym typeface="Tahoma"/>
              </a:endParaRPr>
            </a:p>
          </p:txBody>
        </p:sp>
        <p:sp>
          <p:nvSpPr>
            <p:cNvPr id="164" name="Google Shape;164;p3"/>
            <p:cNvSpPr txBox="1"/>
            <p:nvPr/>
          </p:nvSpPr>
          <p:spPr>
            <a:xfrm>
              <a:off x="7870" y="683"/>
              <a:ext cx="684" cy="416"/>
            </a:xfrm>
            <a:prstGeom prst="rect">
              <a:avLst/>
            </a:prstGeom>
            <a:noFill/>
            <a:ln>
              <a:noFill/>
            </a:ln>
          </p:spPr>
          <p:txBody>
            <a:bodyPr anchorCtr="0" anchor="t" bIns="0" lIns="0" spcFirstLastPara="1" rIns="0" wrap="square" tIns="0">
              <a:noAutofit/>
            </a:bodyPr>
            <a:lstStyle/>
            <a:p>
              <a:pPr indent="-120650" lvl="0" marL="120650" marR="0" rtl="0" algn="l">
                <a:lnSpc>
                  <a:spcPct val="98000"/>
                </a:lnSpc>
                <a:spcBef>
                  <a:spcPts val="0"/>
                </a:spcBef>
                <a:spcAft>
                  <a:spcPts val="0"/>
                </a:spcAft>
                <a:buNone/>
              </a:pPr>
              <a:r>
                <a:rPr b="1" lang="en-US" sz="1400">
                  <a:solidFill>
                    <a:srgbClr val="FFFFFF"/>
                  </a:solidFill>
                  <a:latin typeface="Tahoma"/>
                  <a:ea typeface="Tahoma"/>
                  <a:cs typeface="Tahoma"/>
                  <a:sym typeface="Tahoma"/>
                </a:rPr>
                <a:t>Analysing data</a:t>
              </a:r>
              <a:endParaRPr b="1" sz="1400">
                <a:solidFill>
                  <a:schemeClr val="dk1"/>
                </a:solidFill>
                <a:latin typeface="Tahoma"/>
                <a:ea typeface="Tahoma"/>
                <a:cs typeface="Tahoma"/>
                <a:sym typeface="Tahoma"/>
              </a:endParaRPr>
            </a:p>
          </p:txBody>
        </p:sp>
        <p:sp>
          <p:nvSpPr>
            <p:cNvPr id="165" name="Google Shape;165;p3"/>
            <p:cNvSpPr txBox="1"/>
            <p:nvPr/>
          </p:nvSpPr>
          <p:spPr>
            <a:xfrm>
              <a:off x="9184" y="567"/>
              <a:ext cx="1181" cy="977"/>
            </a:xfrm>
            <a:prstGeom prst="rect">
              <a:avLst/>
            </a:prstGeom>
            <a:noFill/>
            <a:ln>
              <a:noFill/>
            </a:ln>
          </p:spPr>
          <p:txBody>
            <a:bodyPr anchorCtr="0" anchor="t" bIns="0" lIns="0" spcFirstLastPara="1" rIns="0" wrap="square" tIns="0">
              <a:noAutofit/>
            </a:bodyPr>
            <a:lstStyle/>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a:p>
              <a:pPr indent="-71755" lvl="0" marL="71755" marR="0" rtl="0" algn="l">
                <a:lnSpc>
                  <a:spcPct val="98000"/>
                </a:lnSpc>
                <a:spcBef>
                  <a:spcPts val="0"/>
                </a:spcBef>
                <a:spcAft>
                  <a:spcPts val="0"/>
                </a:spcAft>
                <a:buNone/>
              </a:pPr>
              <a:r>
                <a:t/>
              </a:r>
              <a:endParaRPr b="1" sz="1200">
                <a:solidFill>
                  <a:srgbClr val="FFFFFF"/>
                </a:solidFill>
                <a:latin typeface="Tahoma"/>
                <a:ea typeface="Tahoma"/>
                <a:cs typeface="Tahoma"/>
                <a:sym typeface="Tahoma"/>
              </a:endParaRPr>
            </a:p>
            <a:p>
              <a:pPr indent="-71755" lvl="0" marL="71755" marR="0" rtl="0" algn="l">
                <a:lnSpc>
                  <a:spcPct val="98000"/>
                </a:lnSpc>
                <a:spcBef>
                  <a:spcPts val="0"/>
                </a:spcBef>
                <a:spcAft>
                  <a:spcPts val="0"/>
                </a:spcAft>
                <a:buNone/>
              </a:pPr>
              <a:r>
                <a:rPr b="1" lang="en-US" sz="1200">
                  <a:solidFill>
                    <a:srgbClr val="FFFFFF"/>
                  </a:solidFill>
                  <a:latin typeface="Tahoma"/>
                  <a:ea typeface="Tahoma"/>
                  <a:cs typeface="Tahoma"/>
                  <a:sym typeface="Tahoma"/>
                </a:rPr>
                <a:t>Presenting findings</a:t>
              </a:r>
              <a:endParaRPr b="1" sz="1800">
                <a:solidFill>
                  <a:schemeClr val="dk1"/>
                </a:solidFill>
                <a:latin typeface="Tahoma"/>
                <a:ea typeface="Tahoma"/>
                <a:cs typeface="Tahoma"/>
                <a:sym typeface="Tahoma"/>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pic>
        <p:nvPicPr>
          <p:cNvPr id="170" name="Google Shape;170;p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71" name="Google Shape;171;p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72" name="Google Shape;172;p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73" name="Google Shape;173;p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74" name="Google Shape;174;p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75" name="Google Shape;175;p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76" name="Google Shape;176;p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77" name="Google Shape;177;p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78" name="Google Shape;178;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79" name="Google Shape;179;p4"/>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80" name="Google Shape;180;p4"/>
          <p:cNvSpPr/>
          <p:nvPr/>
        </p:nvSpPr>
        <p:spPr>
          <a:xfrm>
            <a:off x="201478" y="1353199"/>
            <a:ext cx="8340542" cy="661719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0070C0"/>
                </a:solidFill>
                <a:latin typeface="Times New Roman"/>
                <a:ea typeface="Times New Roman"/>
                <a:cs typeface="Times New Roman"/>
                <a:sym typeface="Times New Roman"/>
              </a:rPr>
              <a:t>1. Professional standards and ethical guidelines</a:t>
            </a:r>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endParaRPr/>
          </a:p>
          <a:p>
            <a:pPr indent="-158750" lvl="0" marL="285750" marR="0" rtl="0" algn="just">
              <a:lnSpc>
                <a:spcPct val="150000"/>
              </a:lnSpc>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133350" lvl="0" marL="285750" marR="0" rtl="0" algn="just">
              <a:lnSpc>
                <a:spcPct val="150000"/>
              </a:lnSpc>
              <a:spcBef>
                <a:spcPts val="0"/>
              </a:spcBef>
              <a:spcAft>
                <a:spcPts val="0"/>
              </a:spcAft>
              <a:buClr>
                <a:schemeClr val="dk1"/>
              </a:buClr>
              <a:buSzPts val="2400"/>
              <a:buFont typeface="Noto Sans Symbols"/>
              <a:buNone/>
            </a:pPr>
            <a:r>
              <a:t/>
            </a:r>
            <a:endParaRPr b="1" sz="2400">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181" name="Google Shape;181;p4"/>
          <p:cNvGrpSpPr/>
          <p:nvPr/>
        </p:nvGrpSpPr>
        <p:grpSpPr>
          <a:xfrm>
            <a:off x="630929" y="1582401"/>
            <a:ext cx="529590" cy="597946"/>
            <a:chOff x="980" y="1490"/>
            <a:chExt cx="834" cy="834"/>
          </a:xfrm>
        </p:grpSpPr>
        <p:sp>
          <p:nvSpPr>
            <p:cNvPr id="182" name="Google Shape;182;p4"/>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83" name="Google Shape;183;p4"/>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184" name="Google Shape;184;p4"/>
          <p:cNvSpPr txBox="1"/>
          <p:nvPr/>
        </p:nvSpPr>
        <p:spPr>
          <a:xfrm rot="480000">
            <a:off x="912813" y="-1007971"/>
            <a:ext cx="6667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85" name="Google Shape;185;p4"/>
          <p:cNvSpPr txBox="1"/>
          <p:nvPr/>
        </p:nvSpPr>
        <p:spPr>
          <a:xfrm rot="1320000">
            <a:off x="984250" y="-987333"/>
            <a:ext cx="66675"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C</a:t>
            </a:r>
            <a:endParaRPr b="0" i="0" sz="1800" u="none" cap="none" strike="noStrike">
              <a:solidFill>
                <a:schemeClr val="dk1"/>
              </a:solidFill>
              <a:latin typeface="Arial"/>
              <a:ea typeface="Arial"/>
              <a:cs typeface="Arial"/>
              <a:sym typeface="Arial"/>
            </a:endParaRPr>
          </a:p>
        </p:txBody>
      </p:sp>
      <p:sp>
        <p:nvSpPr>
          <p:cNvPr id="186" name="Google Shape;186;p4"/>
          <p:cNvSpPr txBox="1"/>
          <p:nvPr/>
        </p:nvSpPr>
        <p:spPr>
          <a:xfrm rot="1980000">
            <a:off x="1047750" y="-953996"/>
            <a:ext cx="60325"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87" name="Google Shape;187;p4"/>
          <p:cNvSpPr txBox="1"/>
          <p:nvPr/>
        </p:nvSpPr>
        <p:spPr>
          <a:xfrm rot="2700000">
            <a:off x="1015730" y="-915267"/>
            <a:ext cx="206127"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88" name="Google Shape;188;p4"/>
          <p:cNvSpPr txBox="1"/>
          <p:nvPr/>
        </p:nvSpPr>
        <p:spPr>
          <a:xfrm rot="-3420000">
            <a:off x="517436" y="-869707"/>
            <a:ext cx="216880" cy="215444"/>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R</a:t>
            </a:r>
            <a:endParaRPr b="0" i="0" sz="1800" u="none" cap="none" strike="noStrike">
              <a:solidFill>
                <a:schemeClr val="dk1"/>
              </a:solidFill>
              <a:latin typeface="Arial"/>
              <a:ea typeface="Arial"/>
              <a:cs typeface="Arial"/>
              <a:sym typeface="Arial"/>
            </a:endParaRPr>
          </a:p>
        </p:txBody>
      </p:sp>
      <p:sp>
        <p:nvSpPr>
          <p:cNvPr id="189" name="Google Shape;189;p4"/>
          <p:cNvSpPr txBox="1"/>
          <p:nvPr/>
        </p:nvSpPr>
        <p:spPr>
          <a:xfrm rot="-2580000">
            <a:off x="633413" y="-919071"/>
            <a:ext cx="5715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E</a:t>
            </a:r>
            <a:endParaRPr b="0" i="0" sz="1800" u="none" cap="none" strike="noStrike">
              <a:solidFill>
                <a:schemeClr val="dk1"/>
              </a:solidFill>
              <a:latin typeface="Arial"/>
              <a:ea typeface="Arial"/>
              <a:cs typeface="Arial"/>
              <a:sym typeface="Arial"/>
            </a:endParaRPr>
          </a:p>
        </p:txBody>
      </p:sp>
      <p:sp>
        <p:nvSpPr>
          <p:cNvPr id="190" name="Google Shape;190;p4"/>
          <p:cNvSpPr txBox="1"/>
          <p:nvPr/>
        </p:nvSpPr>
        <p:spPr>
          <a:xfrm rot="-1920000">
            <a:off x="684213" y="-958758"/>
            <a:ext cx="57150" cy="2174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S</a:t>
            </a:r>
            <a:endParaRPr b="0" i="0" sz="1800" u="none" cap="none" strike="noStrike">
              <a:solidFill>
                <a:schemeClr val="dk1"/>
              </a:solidFill>
              <a:latin typeface="Arial"/>
              <a:ea typeface="Arial"/>
              <a:cs typeface="Arial"/>
              <a:sym typeface="Arial"/>
            </a:endParaRPr>
          </a:p>
        </p:txBody>
      </p:sp>
      <p:sp>
        <p:nvSpPr>
          <p:cNvPr id="191" name="Google Shape;191;p4"/>
          <p:cNvSpPr txBox="1"/>
          <p:nvPr/>
        </p:nvSpPr>
        <p:spPr>
          <a:xfrm rot="-1260000">
            <a:off x="739775" y="-992096"/>
            <a:ext cx="80963"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O</a:t>
            </a:r>
            <a:endParaRPr b="0" i="0" sz="1800" u="none" cap="none" strike="noStrike">
              <a:solidFill>
                <a:schemeClr val="dk1"/>
              </a:solidFill>
              <a:latin typeface="Arial"/>
              <a:ea typeface="Arial"/>
              <a:cs typeface="Arial"/>
              <a:sym typeface="Arial"/>
            </a:endParaRPr>
          </a:p>
        </p:txBody>
      </p:sp>
      <p:sp>
        <p:nvSpPr>
          <p:cNvPr id="192" name="Google Shape;192;p4"/>
          <p:cNvSpPr txBox="1"/>
          <p:nvPr/>
        </p:nvSpPr>
        <p:spPr>
          <a:xfrm rot="-240000">
            <a:off x="828675" y="-1011146"/>
            <a:ext cx="76200" cy="21748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681E"/>
              </a:buClr>
              <a:buSzPts val="800"/>
              <a:buFont typeface="Arial"/>
              <a:buNone/>
            </a:pPr>
            <a:r>
              <a:rPr b="1" i="0" lang="en-US" sz="800" u="none" cap="none" strike="noStrike">
                <a:solidFill>
                  <a:srgbClr val="FF681E"/>
                </a:solidFill>
                <a:latin typeface="Arial"/>
                <a:ea typeface="Arial"/>
                <a:cs typeface="Arial"/>
                <a:sym typeface="Arial"/>
              </a:rPr>
              <a:t>U</a:t>
            </a:r>
            <a:endParaRPr b="0" i="0" sz="1800" u="none" cap="none" strike="noStrike">
              <a:solidFill>
                <a:schemeClr val="dk1"/>
              </a:solidFill>
              <a:latin typeface="Arial"/>
              <a:ea typeface="Arial"/>
              <a:cs typeface="Arial"/>
              <a:sym typeface="Arial"/>
            </a:endParaRPr>
          </a:p>
        </p:txBody>
      </p:sp>
      <p:sp>
        <p:nvSpPr>
          <p:cNvPr id="193" name="Google Shape;193;p4"/>
          <p:cNvSpPr/>
          <p:nvPr/>
        </p:nvSpPr>
        <p:spPr>
          <a:xfrm>
            <a:off x="0" y="-2312896"/>
            <a:ext cx="12192000" cy="457200"/>
          </a:xfrm>
          <a:prstGeom prst="rect">
            <a:avLst/>
          </a:prstGeom>
          <a:noFill/>
          <a:ln>
            <a:noFill/>
          </a:ln>
        </p:spPr>
        <p:txBody>
          <a:bodyPr anchorCtr="0" anchor="ctr" bIns="0" lIns="920450" spcFirstLastPara="1" rIns="91425" wrap="square" tIns="45700">
            <a:spAutoFit/>
          </a:bodyPr>
          <a:lstStyle/>
          <a:p>
            <a:pPr indent="-101600" lvl="1" marL="457200" marR="0" rtl="0" algn="l">
              <a:lnSpc>
                <a:spcPct val="100000"/>
              </a:lnSpc>
              <a:spcBef>
                <a:spcPts val="0"/>
              </a:spcBef>
              <a:spcAft>
                <a:spcPts val="0"/>
              </a:spcAft>
              <a:buClr>
                <a:srgbClr val="D52A2F"/>
              </a:buClr>
              <a:buSzPts val="1600"/>
              <a:buFont typeface="Times New Roman"/>
              <a:buAutoNum type="arabicPeriod"/>
            </a:pPr>
            <a:r>
              <a:rPr b="0" i="0" lang="en-US" sz="1600" u="none" cap="none" strike="noStrike">
                <a:solidFill>
                  <a:srgbClr val="D52A2F"/>
                </a:solidFill>
                <a:latin typeface="Times New Roman"/>
                <a:ea typeface="Times New Roman"/>
                <a:cs typeface="Times New Roman"/>
                <a:sym typeface="Times New Roman"/>
              </a:rPr>
              <a:t>Professional standards and ethical guidelines</a:t>
            </a:r>
            <a:endParaRPr b="0" i="0" sz="1200" u="none" cap="none" strike="noStrik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200"/>
              <a:buFont typeface="Times New Roman"/>
              <a:buNone/>
            </a:pPr>
            <a:r>
              <a:rPr b="0" i="0" lang="en-US" sz="1200" u="none" cap="none" strike="noStrike">
                <a:solidFill>
                  <a:schemeClr val="dk1"/>
                </a:solidFill>
                <a:latin typeface="Times New Roman"/>
                <a:ea typeface="Times New Roman"/>
                <a:cs typeface="Times New Roman"/>
                <a:sym typeface="Times New Roman"/>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b="0" i="0" lang="en-US" sz="600" u="none" cap="none" strike="noStrike">
                <a:solidFill>
                  <a:schemeClr val="dk1"/>
                </a:solidFill>
                <a:latin typeface="Times New Roman"/>
                <a:ea typeface="Times New Roman"/>
                <a:cs typeface="Times New Roman"/>
                <a:sym typeface="Times New Roman"/>
              </a:rPr>
              <a:t>2</a:t>
            </a:r>
            <a:endParaRPr b="0" i="0" sz="1200" u="none" cap="none" strike="noStrike">
              <a:solidFill>
                <a:schemeClr val="dk1"/>
              </a:solidFill>
              <a:latin typeface="Times New Roman"/>
              <a:ea typeface="Times New Roman"/>
              <a:cs typeface="Times New Roman"/>
              <a:sym typeface="Times New Roman"/>
            </a:endParaRPr>
          </a:p>
          <a:p>
            <a:pPr indent="-82550" lvl="2" marL="914400" marR="0" rtl="0" algn="l">
              <a:lnSpc>
                <a:spcPct val="100000"/>
              </a:lnSpc>
              <a:spcBef>
                <a:spcPts val="0"/>
              </a:spcBef>
              <a:spcAft>
                <a:spcPts val="0"/>
              </a:spcAft>
              <a:buClr>
                <a:srgbClr val="D52A2F"/>
              </a:buClr>
              <a:buSzPts val="1300"/>
              <a:buFont typeface="Arial"/>
              <a:buAutoNum type="arabicPeriod"/>
            </a:pPr>
            <a:r>
              <a:rPr b="0" i="0" lang="en-US" sz="1300" u="none" cap="none" strike="noStrike">
                <a:solidFill>
                  <a:srgbClr val="D52A2F"/>
                </a:solidFill>
                <a:latin typeface="Arial"/>
                <a:ea typeface="Arial"/>
                <a:cs typeface="Arial"/>
                <a:sym typeface="Arial"/>
              </a:rPr>
              <a:t>Ethical behaviour</a:t>
            </a:r>
            <a:endParaRPr b="0" i="0" sz="1300" u="none" cap="none" strike="noStrike">
              <a:solidFill>
                <a:schemeClr val="dk1"/>
              </a:solidFill>
              <a:latin typeface="Arial"/>
              <a:ea typeface="Arial"/>
              <a:cs typeface="Arial"/>
              <a:sym typeface="Arial"/>
            </a:endParaRPr>
          </a:p>
          <a:p>
            <a:pPr indent="0" lvl="2" marL="914400" marR="0" rtl="0" algn="l">
              <a:lnSpc>
                <a:spcPct val="100000"/>
              </a:lnSpc>
              <a:spcBef>
                <a:spcPts val="0"/>
              </a:spcBef>
              <a:spcAft>
                <a:spcPts val="0"/>
              </a:spcAft>
              <a:buClr>
                <a:srgbClr val="D52A2F"/>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94" name="Google Shape;194;p4"/>
          <p:cNvSpPr/>
          <p:nvPr/>
        </p:nvSpPr>
        <p:spPr>
          <a:xfrm>
            <a:off x="531813" y="-1735046"/>
            <a:ext cx="12192000" cy="457200"/>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1" i="0" sz="1200" u="none" cap="none" strike="noStrike">
              <a:solidFill>
                <a:schemeClr val="dk1"/>
              </a:solidFill>
              <a:latin typeface="Trebuchet MS"/>
              <a:ea typeface="Trebuchet MS"/>
              <a:cs typeface="Trebuchet MS"/>
              <a:sym typeface="Trebuchet MS"/>
            </a:endParaRPr>
          </a:p>
          <a:p>
            <a:pPr indent="0" lvl="0" marL="0" marR="0" rtl="0" algn="just">
              <a:lnSpc>
                <a:spcPct val="100000"/>
              </a:lnSpc>
              <a:spcBef>
                <a:spcPts val="0"/>
              </a:spcBef>
              <a:spcAft>
                <a:spcPts val="0"/>
              </a:spcAft>
              <a:buClr>
                <a:schemeClr val="dk1"/>
              </a:buClr>
              <a:buSzPts val="1200"/>
              <a:buFont typeface="Trebuchet MS"/>
              <a:buNone/>
            </a:pPr>
            <a:r>
              <a:rPr b="1" i="0" lang="en-US" sz="1200" u="none" cap="none" strike="noStrike">
                <a:solidFill>
                  <a:schemeClr val="dk1"/>
                </a:solidFill>
                <a:latin typeface="Trebuchet MS"/>
                <a:ea typeface="Trebuchet MS"/>
                <a:cs typeface="Trebuchet MS"/>
                <a:sym typeface="Trebuchet MS"/>
              </a:rPr>
              <a:t>Ethics </a:t>
            </a:r>
            <a:r>
              <a:rPr b="0" i="0" lang="en-US" sz="1200" u="none" cap="none" strike="noStrike">
                <a:solidFill>
                  <a:schemeClr val="dk1"/>
                </a:solidFill>
                <a:latin typeface="Times New Roman"/>
                <a:ea typeface="Times New Roman"/>
                <a:cs typeface="Times New Roman"/>
                <a:sym typeface="Times New Roman"/>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b="0" i="0" sz="1800" u="none" cap="none" strike="noStrike">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5"/>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00" name="Google Shape;200;p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01" name="Google Shape;201;p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02" name="Google Shape;202;p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03" name="Google Shape;203;p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04" name="Google Shape;204;p5"/>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05" name="Google Shape;205;p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06" name="Google Shape;206;p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207" name="Google Shape;207;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08" name="Google Shape;208;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09" name="Google Shape;209;p5"/>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10" name="Google Shape;210;p5"/>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11" name="Google Shape;211;p5"/>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12" name="Google Shape;212;p5"/>
          <p:cNvSpPr/>
          <p:nvPr/>
        </p:nvSpPr>
        <p:spPr>
          <a:xfrm rot="-5400000">
            <a:off x="19592" y="2931210"/>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13" name="Google Shape;213;p5"/>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14" name="Google Shape;214;p5"/>
          <p:cNvSpPr/>
          <p:nvPr/>
        </p:nvSpPr>
        <p:spPr>
          <a:xfrm>
            <a:off x="442549" y="2856634"/>
            <a:ext cx="8134166" cy="193899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chemeClr val="dk1"/>
                </a:solidFill>
                <a:latin typeface="Times New Roman"/>
                <a:ea typeface="Times New Roman"/>
                <a:cs typeface="Times New Roman"/>
                <a:sym typeface="Times New Roman"/>
              </a:rPr>
              <a:t>Ethics are a set of values and beliefs that are based on a person’s view of what is right, wrong, good and bad and that influence the decisions people make.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000">
                <a:solidFill>
                  <a:schemeClr val="dk1"/>
                </a:solidFill>
                <a:latin typeface="Times New Roman"/>
                <a:ea typeface="Times New Roman"/>
                <a:cs typeface="Times New Roman"/>
                <a:sym typeface="Times New Roman"/>
              </a:rPr>
              <a:t>They can be dictated by the organization and also by laws in the country in which the practitioners work and what people consider to be ethical in that context.</a:t>
            </a:r>
            <a:endParaRPr/>
          </a:p>
        </p:txBody>
      </p:sp>
      <p:sp>
        <p:nvSpPr>
          <p:cNvPr id="215" name="Google Shape;215;p5"/>
          <p:cNvSpPr txBox="1"/>
          <p:nvPr/>
        </p:nvSpPr>
        <p:spPr>
          <a:xfrm>
            <a:off x="950275" y="1680178"/>
            <a:ext cx="7102384"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Ethical behavior</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12"/>
                                        </p:tgtEl>
                                        <p:attrNameLst>
                                          <p:attrName>style.visibility</p:attrName>
                                        </p:attrNameLst>
                                      </p:cBhvr>
                                      <p:to>
                                        <p:strVal val="visible"/>
                                      </p:to>
                                    </p:set>
                                    <p:animEffect filter="fade" transition="in">
                                      <p:cBhvr>
                                        <p:cTn dur="500"/>
                                        <p:tgtEl>
                                          <p:spTgt spid="21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pic>
        <p:nvPicPr>
          <p:cNvPr id="220" name="Google Shape;220;p6"/>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21" name="Google Shape;221;p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22" name="Google Shape;222;p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23" name="Google Shape;223;p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24" name="Google Shape;224;p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25" name="Google Shape;225;p6"/>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26" name="Google Shape;226;p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27" name="Google Shape;227;p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228" name="Google Shape;22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29" name="Google Shape;22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30" name="Google Shape;230;p6"/>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31" name="Google Shape;231;p6"/>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32" name="Google Shape;232;p6"/>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33" name="Google Shape;233;p6"/>
          <p:cNvSpPr/>
          <p:nvPr/>
        </p:nvSpPr>
        <p:spPr>
          <a:xfrm rot="-5400000">
            <a:off x="19592" y="2339025"/>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34" name="Google Shape;234;p6"/>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35" name="Google Shape;235;p6"/>
          <p:cNvSpPr/>
          <p:nvPr/>
        </p:nvSpPr>
        <p:spPr>
          <a:xfrm>
            <a:off x="442549" y="2290571"/>
            <a:ext cx="8134166" cy="347787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a:solidFill>
                  <a:schemeClr val="dk1"/>
                </a:solidFill>
                <a:latin typeface="Times New Roman"/>
                <a:ea typeface="Times New Roman"/>
                <a:cs typeface="Times New Roman"/>
                <a:sym typeface="Times New Roman"/>
              </a:rPr>
              <a:t>The gathered data provide an important source of information to decision makers about the intervention being monitored and/or evaluated.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000">
                <a:solidFill>
                  <a:schemeClr val="dk1"/>
                </a:solidFill>
                <a:latin typeface="Times New Roman"/>
                <a:ea typeface="Times New Roman"/>
                <a:cs typeface="Times New Roman"/>
                <a:sym typeface="Times New Roman"/>
              </a:rPr>
              <a:t>While positive evaluations can help secure more funds, expand a pilot project or enhance reputations, the identification of serious problems can lead to difficult situations where the credibility of the work done is at stake.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2000">
                <a:solidFill>
                  <a:schemeClr val="dk1"/>
                </a:solidFill>
                <a:latin typeface="Times New Roman"/>
                <a:ea typeface="Times New Roman"/>
                <a:cs typeface="Times New Roman"/>
                <a:sym typeface="Times New Roman"/>
              </a:rPr>
              <a:t>Understanding and managing political situations and influence is crucial for maintaining the integrity of the monitoring and evaluation work and well defined and robust methodologies for the data collection and analysis play a critical role.</a:t>
            </a:r>
            <a:endParaRPr b="1" sz="2000">
              <a:solidFill>
                <a:schemeClr val="dk1"/>
              </a:solidFill>
              <a:latin typeface="Times New Roman"/>
              <a:ea typeface="Times New Roman"/>
              <a:cs typeface="Times New Roman"/>
              <a:sym typeface="Times New Roman"/>
            </a:endParaRPr>
          </a:p>
        </p:txBody>
      </p:sp>
      <p:sp>
        <p:nvSpPr>
          <p:cNvPr id="236" name="Google Shape;236;p6"/>
          <p:cNvSpPr txBox="1"/>
          <p:nvPr/>
        </p:nvSpPr>
        <p:spPr>
          <a:xfrm>
            <a:off x="826613" y="1165887"/>
            <a:ext cx="7102384"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Evaluation and politics</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33"/>
                                        </p:tgtEl>
                                        <p:attrNameLst>
                                          <p:attrName>style.visibility</p:attrName>
                                        </p:attrNameLst>
                                      </p:cBhvr>
                                      <p:to>
                                        <p:strVal val="visible"/>
                                      </p:to>
                                    </p:set>
                                    <p:animEffect filter="fade" transition="in">
                                      <p:cBhvr>
                                        <p:cTn dur="500"/>
                                        <p:tgtEl>
                                          <p:spTgt spid="2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pic>
        <p:nvPicPr>
          <p:cNvPr id="241" name="Google Shape;241;p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242" name="Google Shape;242;p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43" name="Google Shape;243;p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44" name="Google Shape;244;p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45" name="Google Shape;245;p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46" name="Google Shape;246;p7"/>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247" name="Google Shape;247;p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48" name="Google Shape;248;p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249" name="Google Shape;249;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50" name="Google Shape;250;p7"/>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251" name="Google Shape;251;p7"/>
          <p:cNvSpPr/>
          <p:nvPr/>
        </p:nvSpPr>
        <p:spPr>
          <a:xfrm>
            <a:off x="201478" y="1093220"/>
            <a:ext cx="8340542" cy="5663089"/>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000" u="none" cap="none" strike="noStrike">
                <a:solidFill>
                  <a:srgbClr val="0070C0"/>
                </a:solidFill>
                <a:latin typeface="Times New Roman"/>
                <a:ea typeface="Times New Roman"/>
                <a:cs typeface="Times New Roman"/>
                <a:sym typeface="Times New Roman"/>
              </a:rPr>
              <a:t> </a:t>
            </a:r>
            <a:r>
              <a:rPr b="1" i="0" lang="en-US" sz="2400" u="none" cap="none" strike="noStrike">
                <a:solidFill>
                  <a:schemeClr val="accent2"/>
                </a:solidFill>
                <a:latin typeface="Times New Roman"/>
                <a:ea typeface="Times New Roman"/>
                <a:cs typeface="Times New Roman"/>
                <a:sym typeface="Times New Roman"/>
              </a:rPr>
              <a:t>Monitoring and evaluation ethical principles</a:t>
            </a:r>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800">
                <a:solidFill>
                  <a:schemeClr val="dk1"/>
                </a:solidFill>
                <a:latin typeface="Calibri"/>
                <a:ea typeface="Calibri"/>
                <a:cs typeface="Calibri"/>
                <a:sym typeface="Calibri"/>
              </a:rPr>
              <a:t>                      Plan                         Design         </a:t>
            </a:r>
            <a:r>
              <a:rPr b="1" lang="en-US" sz="1600">
                <a:solidFill>
                  <a:schemeClr val="dk1"/>
                </a:solidFill>
                <a:latin typeface="Calibri"/>
                <a:ea typeface="Calibri"/>
                <a:cs typeface="Calibri"/>
                <a:sym typeface="Calibri"/>
              </a:rPr>
              <a:t>Implement and manage       </a:t>
            </a:r>
            <a:r>
              <a:rPr b="1" lang="en-US" sz="1800">
                <a:solidFill>
                  <a:schemeClr val="dk1"/>
                </a:solidFill>
                <a:latin typeface="Calibri"/>
                <a:ea typeface="Calibri"/>
                <a:cs typeface="Calibri"/>
                <a:sym typeface="Calibri"/>
              </a:rPr>
              <a:t>Analyse and report</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rPr b="1" lang="en-US" sz="1800">
                <a:solidFill>
                  <a:schemeClr val="dk1"/>
                </a:solidFill>
                <a:latin typeface="Calibri"/>
                <a:ea typeface="Calibri"/>
                <a:cs typeface="Calibri"/>
                <a:sym typeface="Calibri"/>
              </a:rPr>
              <a:t>                              </a:t>
            </a:r>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252" name="Google Shape;252;p7"/>
          <p:cNvSpPr/>
          <p:nvPr/>
        </p:nvSpPr>
        <p:spPr>
          <a:xfrm>
            <a:off x="1456872" y="2171065"/>
            <a:ext cx="527685" cy="526415"/>
          </a:xfrm>
          <a:custGeom>
            <a:rect b="b" l="l" r="r" t="t"/>
            <a:pathLst>
              <a:path extrusionOk="0" h="829" w="831">
                <a:moveTo>
                  <a:pt x="242" y="69"/>
                </a:moveTo>
                <a:lnTo>
                  <a:pt x="242" y="32"/>
                </a:lnTo>
                <a:lnTo>
                  <a:pt x="240" y="18"/>
                </a:lnTo>
                <a:lnTo>
                  <a:pt x="235" y="9"/>
                </a:lnTo>
                <a:lnTo>
                  <a:pt x="226" y="3"/>
                </a:lnTo>
                <a:lnTo>
                  <a:pt x="212" y="1"/>
                </a:lnTo>
                <a:lnTo>
                  <a:pt x="187" y="0"/>
                </a:lnTo>
                <a:lnTo>
                  <a:pt x="174" y="4"/>
                </a:lnTo>
                <a:lnTo>
                  <a:pt x="169" y="17"/>
                </a:lnTo>
                <a:lnTo>
                  <a:pt x="169" y="43"/>
                </a:lnTo>
                <a:lnTo>
                  <a:pt x="169" y="108"/>
                </a:lnTo>
                <a:lnTo>
                  <a:pt x="168" y="131"/>
                </a:lnTo>
                <a:lnTo>
                  <a:pt x="170" y="138"/>
                </a:lnTo>
                <a:lnTo>
                  <a:pt x="182" y="137"/>
                </a:lnTo>
                <a:lnTo>
                  <a:pt x="192" y="136"/>
                </a:lnTo>
                <a:lnTo>
                  <a:pt x="203" y="137"/>
                </a:lnTo>
                <a:lnTo>
                  <a:pt x="213" y="137"/>
                </a:lnTo>
                <a:lnTo>
                  <a:pt x="226" y="135"/>
                </a:lnTo>
                <a:lnTo>
                  <a:pt x="235" y="129"/>
                </a:lnTo>
                <a:lnTo>
                  <a:pt x="240" y="119"/>
                </a:lnTo>
                <a:lnTo>
                  <a:pt x="242" y="105"/>
                </a:lnTo>
                <a:lnTo>
                  <a:pt x="242" y="69"/>
                </a:lnTo>
                <a:close/>
                <a:moveTo>
                  <a:pt x="673" y="23"/>
                </a:moveTo>
                <a:lnTo>
                  <a:pt x="672" y="8"/>
                </a:lnTo>
                <a:lnTo>
                  <a:pt x="667" y="1"/>
                </a:lnTo>
                <a:lnTo>
                  <a:pt x="649" y="1"/>
                </a:lnTo>
                <a:lnTo>
                  <a:pt x="603" y="2"/>
                </a:lnTo>
                <a:lnTo>
                  <a:pt x="600" y="40"/>
                </a:lnTo>
                <a:lnTo>
                  <a:pt x="599" y="52"/>
                </a:lnTo>
                <a:lnTo>
                  <a:pt x="599" y="73"/>
                </a:lnTo>
                <a:lnTo>
                  <a:pt x="599" y="94"/>
                </a:lnTo>
                <a:lnTo>
                  <a:pt x="601" y="117"/>
                </a:lnTo>
                <a:lnTo>
                  <a:pt x="607" y="131"/>
                </a:lnTo>
                <a:lnTo>
                  <a:pt x="621" y="137"/>
                </a:lnTo>
                <a:lnTo>
                  <a:pt x="643" y="137"/>
                </a:lnTo>
                <a:lnTo>
                  <a:pt x="656" y="135"/>
                </a:lnTo>
                <a:lnTo>
                  <a:pt x="665" y="129"/>
                </a:lnTo>
                <a:lnTo>
                  <a:pt x="670" y="119"/>
                </a:lnTo>
                <a:lnTo>
                  <a:pt x="672" y="105"/>
                </a:lnTo>
                <a:lnTo>
                  <a:pt x="673" y="23"/>
                </a:lnTo>
                <a:close/>
                <a:moveTo>
                  <a:pt x="830" y="618"/>
                </a:moveTo>
                <a:lnTo>
                  <a:pt x="830" y="580"/>
                </a:lnTo>
                <a:lnTo>
                  <a:pt x="830" y="504"/>
                </a:lnTo>
                <a:lnTo>
                  <a:pt x="830" y="464"/>
                </a:lnTo>
                <a:lnTo>
                  <a:pt x="830" y="388"/>
                </a:lnTo>
                <a:lnTo>
                  <a:pt x="830" y="386"/>
                </a:lnTo>
                <a:lnTo>
                  <a:pt x="830" y="264"/>
                </a:lnTo>
                <a:lnTo>
                  <a:pt x="695" y="264"/>
                </a:lnTo>
                <a:lnTo>
                  <a:pt x="695" y="414"/>
                </a:lnTo>
                <a:lnTo>
                  <a:pt x="694" y="450"/>
                </a:lnTo>
                <a:lnTo>
                  <a:pt x="694" y="452"/>
                </a:lnTo>
                <a:lnTo>
                  <a:pt x="694" y="570"/>
                </a:lnTo>
                <a:lnTo>
                  <a:pt x="693" y="574"/>
                </a:lnTo>
                <a:lnTo>
                  <a:pt x="693" y="640"/>
                </a:lnTo>
                <a:lnTo>
                  <a:pt x="693" y="678"/>
                </a:lnTo>
                <a:lnTo>
                  <a:pt x="693" y="692"/>
                </a:lnTo>
                <a:lnTo>
                  <a:pt x="604" y="692"/>
                </a:lnTo>
                <a:lnTo>
                  <a:pt x="593" y="688"/>
                </a:lnTo>
                <a:lnTo>
                  <a:pt x="589" y="676"/>
                </a:lnTo>
                <a:lnTo>
                  <a:pt x="589" y="656"/>
                </a:lnTo>
                <a:lnTo>
                  <a:pt x="589" y="644"/>
                </a:lnTo>
                <a:lnTo>
                  <a:pt x="589" y="636"/>
                </a:lnTo>
                <a:lnTo>
                  <a:pt x="588" y="620"/>
                </a:lnTo>
                <a:lnTo>
                  <a:pt x="595" y="618"/>
                </a:lnTo>
                <a:lnTo>
                  <a:pt x="604" y="620"/>
                </a:lnTo>
                <a:lnTo>
                  <a:pt x="674" y="620"/>
                </a:lnTo>
                <a:lnTo>
                  <a:pt x="688" y="626"/>
                </a:lnTo>
                <a:lnTo>
                  <a:pt x="693" y="640"/>
                </a:lnTo>
                <a:lnTo>
                  <a:pt x="693" y="574"/>
                </a:lnTo>
                <a:lnTo>
                  <a:pt x="693" y="580"/>
                </a:lnTo>
                <a:lnTo>
                  <a:pt x="679" y="578"/>
                </a:lnTo>
                <a:lnTo>
                  <a:pt x="665" y="576"/>
                </a:lnTo>
                <a:lnTo>
                  <a:pt x="654" y="578"/>
                </a:lnTo>
                <a:lnTo>
                  <a:pt x="644" y="578"/>
                </a:lnTo>
                <a:lnTo>
                  <a:pt x="610" y="576"/>
                </a:lnTo>
                <a:lnTo>
                  <a:pt x="593" y="570"/>
                </a:lnTo>
                <a:lnTo>
                  <a:pt x="588" y="554"/>
                </a:lnTo>
                <a:lnTo>
                  <a:pt x="588" y="520"/>
                </a:lnTo>
                <a:lnTo>
                  <a:pt x="589" y="510"/>
                </a:lnTo>
                <a:lnTo>
                  <a:pt x="589" y="504"/>
                </a:lnTo>
                <a:lnTo>
                  <a:pt x="644" y="504"/>
                </a:lnTo>
                <a:lnTo>
                  <a:pt x="673" y="506"/>
                </a:lnTo>
                <a:lnTo>
                  <a:pt x="688" y="510"/>
                </a:lnTo>
                <a:lnTo>
                  <a:pt x="693" y="526"/>
                </a:lnTo>
                <a:lnTo>
                  <a:pt x="694" y="538"/>
                </a:lnTo>
                <a:lnTo>
                  <a:pt x="694" y="570"/>
                </a:lnTo>
                <a:lnTo>
                  <a:pt x="694" y="452"/>
                </a:lnTo>
                <a:lnTo>
                  <a:pt x="693" y="462"/>
                </a:lnTo>
                <a:lnTo>
                  <a:pt x="687" y="464"/>
                </a:lnTo>
                <a:lnTo>
                  <a:pt x="665" y="462"/>
                </a:lnTo>
                <a:lnTo>
                  <a:pt x="609" y="462"/>
                </a:lnTo>
                <a:lnTo>
                  <a:pt x="593" y="456"/>
                </a:lnTo>
                <a:lnTo>
                  <a:pt x="588" y="440"/>
                </a:lnTo>
                <a:lnTo>
                  <a:pt x="588" y="408"/>
                </a:lnTo>
                <a:lnTo>
                  <a:pt x="589" y="396"/>
                </a:lnTo>
                <a:lnTo>
                  <a:pt x="589" y="388"/>
                </a:lnTo>
                <a:lnTo>
                  <a:pt x="615" y="390"/>
                </a:lnTo>
                <a:lnTo>
                  <a:pt x="672" y="390"/>
                </a:lnTo>
                <a:lnTo>
                  <a:pt x="690" y="396"/>
                </a:lnTo>
                <a:lnTo>
                  <a:pt x="695" y="414"/>
                </a:lnTo>
                <a:lnTo>
                  <a:pt x="695" y="264"/>
                </a:lnTo>
                <a:lnTo>
                  <a:pt x="547" y="264"/>
                </a:lnTo>
                <a:lnTo>
                  <a:pt x="547" y="414"/>
                </a:lnTo>
                <a:lnTo>
                  <a:pt x="547" y="446"/>
                </a:lnTo>
                <a:lnTo>
                  <a:pt x="546" y="456"/>
                </a:lnTo>
                <a:lnTo>
                  <a:pt x="546" y="564"/>
                </a:lnTo>
                <a:lnTo>
                  <a:pt x="546" y="578"/>
                </a:lnTo>
                <a:lnTo>
                  <a:pt x="545" y="578"/>
                </a:lnTo>
                <a:lnTo>
                  <a:pt x="545" y="676"/>
                </a:lnTo>
                <a:lnTo>
                  <a:pt x="545" y="690"/>
                </a:lnTo>
                <a:lnTo>
                  <a:pt x="539" y="692"/>
                </a:lnTo>
                <a:lnTo>
                  <a:pt x="463" y="692"/>
                </a:lnTo>
                <a:lnTo>
                  <a:pt x="447" y="686"/>
                </a:lnTo>
                <a:lnTo>
                  <a:pt x="441" y="670"/>
                </a:lnTo>
                <a:lnTo>
                  <a:pt x="441" y="654"/>
                </a:lnTo>
                <a:lnTo>
                  <a:pt x="441" y="620"/>
                </a:lnTo>
                <a:lnTo>
                  <a:pt x="448" y="618"/>
                </a:lnTo>
                <a:lnTo>
                  <a:pt x="462" y="620"/>
                </a:lnTo>
                <a:lnTo>
                  <a:pt x="535" y="620"/>
                </a:lnTo>
                <a:lnTo>
                  <a:pt x="544" y="622"/>
                </a:lnTo>
                <a:lnTo>
                  <a:pt x="545" y="640"/>
                </a:lnTo>
                <a:lnTo>
                  <a:pt x="545" y="676"/>
                </a:lnTo>
                <a:lnTo>
                  <a:pt x="545" y="578"/>
                </a:lnTo>
                <a:lnTo>
                  <a:pt x="489" y="578"/>
                </a:lnTo>
                <a:lnTo>
                  <a:pt x="461" y="576"/>
                </a:lnTo>
                <a:lnTo>
                  <a:pt x="447" y="572"/>
                </a:lnTo>
                <a:lnTo>
                  <a:pt x="442" y="556"/>
                </a:lnTo>
                <a:lnTo>
                  <a:pt x="442" y="520"/>
                </a:lnTo>
                <a:lnTo>
                  <a:pt x="442" y="504"/>
                </a:lnTo>
                <a:lnTo>
                  <a:pt x="505" y="504"/>
                </a:lnTo>
                <a:lnTo>
                  <a:pt x="529" y="506"/>
                </a:lnTo>
                <a:lnTo>
                  <a:pt x="542" y="510"/>
                </a:lnTo>
                <a:lnTo>
                  <a:pt x="546" y="524"/>
                </a:lnTo>
                <a:lnTo>
                  <a:pt x="546" y="526"/>
                </a:lnTo>
                <a:lnTo>
                  <a:pt x="546" y="564"/>
                </a:lnTo>
                <a:lnTo>
                  <a:pt x="546" y="456"/>
                </a:lnTo>
                <a:lnTo>
                  <a:pt x="546" y="464"/>
                </a:lnTo>
                <a:lnTo>
                  <a:pt x="533" y="462"/>
                </a:lnTo>
                <a:lnTo>
                  <a:pt x="462" y="462"/>
                </a:lnTo>
                <a:lnTo>
                  <a:pt x="447" y="456"/>
                </a:lnTo>
                <a:lnTo>
                  <a:pt x="442" y="440"/>
                </a:lnTo>
                <a:lnTo>
                  <a:pt x="441" y="420"/>
                </a:lnTo>
                <a:lnTo>
                  <a:pt x="442" y="394"/>
                </a:lnTo>
                <a:lnTo>
                  <a:pt x="442" y="388"/>
                </a:lnTo>
                <a:lnTo>
                  <a:pt x="442" y="386"/>
                </a:lnTo>
                <a:lnTo>
                  <a:pt x="470" y="390"/>
                </a:lnTo>
                <a:lnTo>
                  <a:pt x="525" y="390"/>
                </a:lnTo>
                <a:lnTo>
                  <a:pt x="542" y="396"/>
                </a:lnTo>
                <a:lnTo>
                  <a:pt x="547" y="414"/>
                </a:lnTo>
                <a:lnTo>
                  <a:pt x="547" y="264"/>
                </a:lnTo>
                <a:lnTo>
                  <a:pt x="400" y="264"/>
                </a:lnTo>
                <a:lnTo>
                  <a:pt x="400" y="570"/>
                </a:lnTo>
                <a:lnTo>
                  <a:pt x="399" y="580"/>
                </a:lnTo>
                <a:lnTo>
                  <a:pt x="398" y="580"/>
                </a:lnTo>
                <a:lnTo>
                  <a:pt x="398" y="676"/>
                </a:lnTo>
                <a:lnTo>
                  <a:pt x="398" y="690"/>
                </a:lnTo>
                <a:lnTo>
                  <a:pt x="392" y="692"/>
                </a:lnTo>
                <a:lnTo>
                  <a:pt x="316" y="692"/>
                </a:lnTo>
                <a:lnTo>
                  <a:pt x="300" y="686"/>
                </a:lnTo>
                <a:lnTo>
                  <a:pt x="294" y="670"/>
                </a:lnTo>
                <a:lnTo>
                  <a:pt x="294" y="654"/>
                </a:lnTo>
                <a:lnTo>
                  <a:pt x="294" y="620"/>
                </a:lnTo>
                <a:lnTo>
                  <a:pt x="301" y="618"/>
                </a:lnTo>
                <a:lnTo>
                  <a:pt x="316" y="620"/>
                </a:lnTo>
                <a:lnTo>
                  <a:pt x="388" y="620"/>
                </a:lnTo>
                <a:lnTo>
                  <a:pt x="397" y="622"/>
                </a:lnTo>
                <a:lnTo>
                  <a:pt x="398" y="640"/>
                </a:lnTo>
                <a:lnTo>
                  <a:pt x="398" y="676"/>
                </a:lnTo>
                <a:lnTo>
                  <a:pt x="398" y="580"/>
                </a:lnTo>
                <a:lnTo>
                  <a:pt x="385" y="578"/>
                </a:lnTo>
                <a:lnTo>
                  <a:pt x="371" y="576"/>
                </a:lnTo>
                <a:lnTo>
                  <a:pt x="360" y="578"/>
                </a:lnTo>
                <a:lnTo>
                  <a:pt x="350" y="578"/>
                </a:lnTo>
                <a:lnTo>
                  <a:pt x="316" y="576"/>
                </a:lnTo>
                <a:lnTo>
                  <a:pt x="299" y="570"/>
                </a:lnTo>
                <a:lnTo>
                  <a:pt x="294" y="554"/>
                </a:lnTo>
                <a:lnTo>
                  <a:pt x="294" y="520"/>
                </a:lnTo>
                <a:lnTo>
                  <a:pt x="295" y="510"/>
                </a:lnTo>
                <a:lnTo>
                  <a:pt x="296" y="504"/>
                </a:lnTo>
                <a:lnTo>
                  <a:pt x="350" y="504"/>
                </a:lnTo>
                <a:lnTo>
                  <a:pt x="379" y="506"/>
                </a:lnTo>
                <a:lnTo>
                  <a:pt x="394" y="510"/>
                </a:lnTo>
                <a:lnTo>
                  <a:pt x="399" y="526"/>
                </a:lnTo>
                <a:lnTo>
                  <a:pt x="400" y="538"/>
                </a:lnTo>
                <a:lnTo>
                  <a:pt x="400" y="570"/>
                </a:lnTo>
                <a:lnTo>
                  <a:pt x="400" y="264"/>
                </a:lnTo>
                <a:lnTo>
                  <a:pt x="398" y="264"/>
                </a:lnTo>
                <a:lnTo>
                  <a:pt x="398" y="448"/>
                </a:lnTo>
                <a:lnTo>
                  <a:pt x="398" y="460"/>
                </a:lnTo>
                <a:lnTo>
                  <a:pt x="392" y="462"/>
                </a:lnTo>
                <a:lnTo>
                  <a:pt x="316" y="462"/>
                </a:lnTo>
                <a:lnTo>
                  <a:pt x="300" y="456"/>
                </a:lnTo>
                <a:lnTo>
                  <a:pt x="294" y="440"/>
                </a:lnTo>
                <a:lnTo>
                  <a:pt x="294" y="426"/>
                </a:lnTo>
                <a:lnTo>
                  <a:pt x="294" y="390"/>
                </a:lnTo>
                <a:lnTo>
                  <a:pt x="301" y="388"/>
                </a:lnTo>
                <a:lnTo>
                  <a:pt x="316" y="388"/>
                </a:lnTo>
                <a:lnTo>
                  <a:pt x="333" y="390"/>
                </a:lnTo>
                <a:lnTo>
                  <a:pt x="388" y="390"/>
                </a:lnTo>
                <a:lnTo>
                  <a:pt x="397" y="392"/>
                </a:lnTo>
                <a:lnTo>
                  <a:pt x="398" y="408"/>
                </a:lnTo>
                <a:lnTo>
                  <a:pt x="398" y="448"/>
                </a:lnTo>
                <a:lnTo>
                  <a:pt x="398" y="264"/>
                </a:lnTo>
                <a:lnTo>
                  <a:pt x="255" y="264"/>
                </a:lnTo>
                <a:lnTo>
                  <a:pt x="255" y="390"/>
                </a:lnTo>
                <a:lnTo>
                  <a:pt x="253" y="403"/>
                </a:lnTo>
                <a:lnTo>
                  <a:pt x="253" y="576"/>
                </a:lnTo>
                <a:lnTo>
                  <a:pt x="253" y="644"/>
                </a:lnTo>
                <a:lnTo>
                  <a:pt x="253" y="678"/>
                </a:lnTo>
                <a:lnTo>
                  <a:pt x="252" y="688"/>
                </a:lnTo>
                <a:lnTo>
                  <a:pt x="252" y="694"/>
                </a:lnTo>
                <a:lnTo>
                  <a:pt x="239" y="694"/>
                </a:lnTo>
                <a:lnTo>
                  <a:pt x="228" y="692"/>
                </a:lnTo>
                <a:lnTo>
                  <a:pt x="159" y="692"/>
                </a:lnTo>
                <a:lnTo>
                  <a:pt x="142" y="686"/>
                </a:lnTo>
                <a:lnTo>
                  <a:pt x="136" y="668"/>
                </a:lnTo>
                <a:lnTo>
                  <a:pt x="137" y="636"/>
                </a:lnTo>
                <a:lnTo>
                  <a:pt x="137" y="626"/>
                </a:lnTo>
                <a:lnTo>
                  <a:pt x="138" y="618"/>
                </a:lnTo>
                <a:lnTo>
                  <a:pt x="150" y="620"/>
                </a:lnTo>
                <a:lnTo>
                  <a:pt x="231" y="620"/>
                </a:lnTo>
                <a:lnTo>
                  <a:pt x="248" y="626"/>
                </a:lnTo>
                <a:lnTo>
                  <a:pt x="253" y="644"/>
                </a:lnTo>
                <a:lnTo>
                  <a:pt x="253" y="576"/>
                </a:lnTo>
                <a:lnTo>
                  <a:pt x="247" y="578"/>
                </a:lnTo>
                <a:lnTo>
                  <a:pt x="151" y="578"/>
                </a:lnTo>
                <a:lnTo>
                  <a:pt x="141" y="574"/>
                </a:lnTo>
                <a:lnTo>
                  <a:pt x="138" y="564"/>
                </a:lnTo>
                <a:lnTo>
                  <a:pt x="137" y="548"/>
                </a:lnTo>
                <a:lnTo>
                  <a:pt x="137" y="538"/>
                </a:lnTo>
                <a:lnTo>
                  <a:pt x="138" y="522"/>
                </a:lnTo>
                <a:lnTo>
                  <a:pt x="142" y="510"/>
                </a:lnTo>
                <a:lnTo>
                  <a:pt x="155" y="506"/>
                </a:lnTo>
                <a:lnTo>
                  <a:pt x="179" y="504"/>
                </a:lnTo>
                <a:lnTo>
                  <a:pt x="252" y="504"/>
                </a:lnTo>
                <a:lnTo>
                  <a:pt x="253" y="544"/>
                </a:lnTo>
                <a:lnTo>
                  <a:pt x="252" y="554"/>
                </a:lnTo>
                <a:lnTo>
                  <a:pt x="253" y="576"/>
                </a:lnTo>
                <a:lnTo>
                  <a:pt x="253" y="403"/>
                </a:lnTo>
                <a:lnTo>
                  <a:pt x="253" y="408"/>
                </a:lnTo>
                <a:lnTo>
                  <a:pt x="252" y="420"/>
                </a:lnTo>
                <a:lnTo>
                  <a:pt x="251" y="434"/>
                </a:lnTo>
                <a:lnTo>
                  <a:pt x="251" y="450"/>
                </a:lnTo>
                <a:lnTo>
                  <a:pt x="251" y="458"/>
                </a:lnTo>
                <a:lnTo>
                  <a:pt x="195" y="464"/>
                </a:lnTo>
                <a:lnTo>
                  <a:pt x="195" y="462"/>
                </a:lnTo>
                <a:lnTo>
                  <a:pt x="151" y="462"/>
                </a:lnTo>
                <a:lnTo>
                  <a:pt x="141" y="458"/>
                </a:lnTo>
                <a:lnTo>
                  <a:pt x="138" y="448"/>
                </a:lnTo>
                <a:lnTo>
                  <a:pt x="137" y="434"/>
                </a:lnTo>
                <a:lnTo>
                  <a:pt x="138" y="414"/>
                </a:lnTo>
                <a:lnTo>
                  <a:pt x="138" y="406"/>
                </a:lnTo>
                <a:lnTo>
                  <a:pt x="142" y="394"/>
                </a:lnTo>
                <a:lnTo>
                  <a:pt x="155" y="390"/>
                </a:lnTo>
                <a:lnTo>
                  <a:pt x="231" y="390"/>
                </a:lnTo>
                <a:lnTo>
                  <a:pt x="245" y="388"/>
                </a:lnTo>
                <a:lnTo>
                  <a:pt x="255" y="390"/>
                </a:lnTo>
                <a:lnTo>
                  <a:pt x="255" y="264"/>
                </a:lnTo>
                <a:lnTo>
                  <a:pt x="0" y="264"/>
                </a:lnTo>
                <a:lnTo>
                  <a:pt x="0" y="284"/>
                </a:lnTo>
                <a:lnTo>
                  <a:pt x="0" y="370"/>
                </a:lnTo>
                <a:lnTo>
                  <a:pt x="1" y="414"/>
                </a:lnTo>
                <a:lnTo>
                  <a:pt x="1" y="792"/>
                </a:lnTo>
                <a:lnTo>
                  <a:pt x="2" y="812"/>
                </a:lnTo>
                <a:lnTo>
                  <a:pt x="8" y="822"/>
                </a:lnTo>
                <a:lnTo>
                  <a:pt x="20" y="828"/>
                </a:lnTo>
                <a:lnTo>
                  <a:pt x="830" y="828"/>
                </a:lnTo>
                <a:lnTo>
                  <a:pt x="830" y="694"/>
                </a:lnTo>
                <a:lnTo>
                  <a:pt x="830" y="692"/>
                </a:lnTo>
                <a:lnTo>
                  <a:pt x="830" y="618"/>
                </a:lnTo>
                <a:close/>
                <a:moveTo>
                  <a:pt x="830" y="96"/>
                </a:moveTo>
                <a:lnTo>
                  <a:pt x="829" y="73"/>
                </a:lnTo>
                <a:lnTo>
                  <a:pt x="820" y="65"/>
                </a:lnTo>
                <a:lnTo>
                  <a:pt x="789" y="63"/>
                </a:lnTo>
                <a:lnTo>
                  <a:pt x="698" y="65"/>
                </a:lnTo>
                <a:lnTo>
                  <a:pt x="693" y="122"/>
                </a:lnTo>
                <a:lnTo>
                  <a:pt x="693" y="126"/>
                </a:lnTo>
                <a:lnTo>
                  <a:pt x="691" y="140"/>
                </a:lnTo>
                <a:lnTo>
                  <a:pt x="686" y="150"/>
                </a:lnTo>
                <a:lnTo>
                  <a:pt x="677" y="156"/>
                </a:lnTo>
                <a:lnTo>
                  <a:pt x="664" y="158"/>
                </a:lnTo>
                <a:lnTo>
                  <a:pt x="638" y="158"/>
                </a:lnTo>
                <a:lnTo>
                  <a:pt x="612" y="158"/>
                </a:lnTo>
                <a:lnTo>
                  <a:pt x="596" y="156"/>
                </a:lnTo>
                <a:lnTo>
                  <a:pt x="585" y="151"/>
                </a:lnTo>
                <a:lnTo>
                  <a:pt x="580" y="141"/>
                </a:lnTo>
                <a:lnTo>
                  <a:pt x="578" y="125"/>
                </a:lnTo>
                <a:lnTo>
                  <a:pt x="578" y="118"/>
                </a:lnTo>
                <a:lnTo>
                  <a:pt x="578" y="111"/>
                </a:lnTo>
                <a:lnTo>
                  <a:pt x="578" y="104"/>
                </a:lnTo>
                <a:lnTo>
                  <a:pt x="576" y="82"/>
                </a:lnTo>
                <a:lnTo>
                  <a:pt x="571" y="70"/>
                </a:lnTo>
                <a:lnTo>
                  <a:pt x="558" y="65"/>
                </a:lnTo>
                <a:lnTo>
                  <a:pt x="536" y="64"/>
                </a:lnTo>
                <a:lnTo>
                  <a:pt x="378" y="64"/>
                </a:lnTo>
                <a:lnTo>
                  <a:pt x="326" y="64"/>
                </a:lnTo>
                <a:lnTo>
                  <a:pt x="311" y="64"/>
                </a:lnTo>
                <a:lnTo>
                  <a:pt x="265" y="67"/>
                </a:lnTo>
                <a:lnTo>
                  <a:pt x="264" y="106"/>
                </a:lnTo>
                <a:lnTo>
                  <a:pt x="262" y="125"/>
                </a:lnTo>
                <a:lnTo>
                  <a:pt x="249" y="157"/>
                </a:lnTo>
                <a:lnTo>
                  <a:pt x="177" y="158"/>
                </a:lnTo>
                <a:lnTo>
                  <a:pt x="161" y="159"/>
                </a:lnTo>
                <a:lnTo>
                  <a:pt x="155" y="150"/>
                </a:lnTo>
                <a:lnTo>
                  <a:pt x="147" y="137"/>
                </a:lnTo>
                <a:lnTo>
                  <a:pt x="141" y="122"/>
                </a:lnTo>
                <a:lnTo>
                  <a:pt x="138" y="108"/>
                </a:lnTo>
                <a:lnTo>
                  <a:pt x="136" y="73"/>
                </a:lnTo>
                <a:lnTo>
                  <a:pt x="131" y="64"/>
                </a:lnTo>
                <a:lnTo>
                  <a:pt x="78" y="63"/>
                </a:lnTo>
                <a:lnTo>
                  <a:pt x="53" y="63"/>
                </a:lnTo>
                <a:lnTo>
                  <a:pt x="28" y="64"/>
                </a:lnTo>
                <a:lnTo>
                  <a:pt x="18" y="68"/>
                </a:lnTo>
                <a:lnTo>
                  <a:pt x="9" y="76"/>
                </a:lnTo>
                <a:lnTo>
                  <a:pt x="3" y="87"/>
                </a:lnTo>
                <a:lnTo>
                  <a:pt x="1" y="98"/>
                </a:lnTo>
                <a:lnTo>
                  <a:pt x="1" y="242"/>
                </a:lnTo>
                <a:lnTo>
                  <a:pt x="28" y="242"/>
                </a:lnTo>
                <a:lnTo>
                  <a:pt x="624" y="242"/>
                </a:lnTo>
                <a:lnTo>
                  <a:pt x="694" y="241"/>
                </a:lnTo>
                <a:lnTo>
                  <a:pt x="727" y="241"/>
                </a:lnTo>
                <a:lnTo>
                  <a:pt x="828" y="238"/>
                </a:lnTo>
                <a:lnTo>
                  <a:pt x="830" y="96"/>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253" name="Google Shape;253;p7"/>
          <p:cNvGrpSpPr/>
          <p:nvPr/>
        </p:nvGrpSpPr>
        <p:grpSpPr>
          <a:xfrm>
            <a:off x="2202991" y="2432050"/>
            <a:ext cx="887730" cy="99695"/>
            <a:chOff x="2620" y="691"/>
            <a:chExt cx="1398" cy="157"/>
          </a:xfrm>
        </p:grpSpPr>
        <p:cxnSp>
          <p:nvCxnSpPr>
            <p:cNvPr id="254" name="Google Shape;254;p7"/>
            <p:cNvCxnSpPr/>
            <p:nvPr/>
          </p:nvCxnSpPr>
          <p:spPr>
            <a:xfrm>
              <a:off x="2679" y="772"/>
              <a:ext cx="1181" cy="0"/>
            </a:xfrm>
            <a:prstGeom prst="straightConnector1">
              <a:avLst/>
            </a:prstGeom>
            <a:noFill/>
            <a:ln cap="flat" cmpd="sng" w="28525">
              <a:solidFill>
                <a:srgbClr val="D52A2F"/>
              </a:solidFill>
              <a:prstDash val="dot"/>
              <a:round/>
              <a:headEnd len="med" w="med" type="none"/>
              <a:tailEnd len="med" w="med" type="none"/>
            </a:ln>
          </p:spPr>
        </p:cxnSp>
        <p:sp>
          <p:nvSpPr>
            <p:cNvPr id="255" name="Google Shape;255;p7"/>
            <p:cNvSpPr/>
            <p:nvPr/>
          </p:nvSpPr>
          <p:spPr>
            <a:xfrm>
              <a:off x="2620" y="767"/>
              <a:ext cx="1259" cy="2"/>
            </a:xfrm>
            <a:custGeom>
              <a:rect b="b" l="l" r="r" t="t"/>
              <a:pathLst>
                <a:path extrusionOk="0" h="2" w="1259">
                  <a:moveTo>
                    <a:pt x="0" y="0"/>
                  </a:moveTo>
                  <a:lnTo>
                    <a:pt x="0" y="0"/>
                  </a:lnTo>
                  <a:moveTo>
                    <a:pt x="1259" y="2"/>
                  </a:moveTo>
                  <a:lnTo>
                    <a:pt x="1259" y="2"/>
                  </a:lnTo>
                </a:path>
              </a:pathLst>
            </a:custGeom>
            <a:noFill/>
            <a:ln cap="flat" cmpd="sng" w="25400">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56" name="Google Shape;256;p7"/>
            <p:cNvSpPr/>
            <p:nvPr/>
          </p:nvSpPr>
          <p:spPr>
            <a:xfrm>
              <a:off x="3802" y="691"/>
              <a:ext cx="216" cy="157"/>
            </a:xfrm>
            <a:custGeom>
              <a:rect b="b" l="l" r="r" t="t"/>
              <a:pathLst>
                <a:path extrusionOk="0" h="157" w="216">
                  <a:moveTo>
                    <a:pt x="0" y="0"/>
                  </a:moveTo>
                  <a:lnTo>
                    <a:pt x="1" y="156"/>
                  </a:lnTo>
                  <a:lnTo>
                    <a:pt x="215" y="75"/>
                  </a:lnTo>
                  <a:lnTo>
                    <a:pt x="0"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grpSp>
        <p:nvGrpSpPr>
          <p:cNvPr id="257" name="Google Shape;257;p7"/>
          <p:cNvGrpSpPr/>
          <p:nvPr/>
        </p:nvGrpSpPr>
        <p:grpSpPr>
          <a:xfrm>
            <a:off x="3362775" y="2143760"/>
            <a:ext cx="2007235" cy="579120"/>
            <a:chOff x="4131" y="237"/>
            <a:chExt cx="3161" cy="912"/>
          </a:xfrm>
        </p:grpSpPr>
        <p:cxnSp>
          <p:nvCxnSpPr>
            <p:cNvPr id="258" name="Google Shape;258;p7"/>
            <p:cNvCxnSpPr/>
            <p:nvPr/>
          </p:nvCxnSpPr>
          <p:spPr>
            <a:xfrm>
              <a:off x="5117" y="772"/>
              <a:ext cx="1181" cy="0"/>
            </a:xfrm>
            <a:prstGeom prst="straightConnector1">
              <a:avLst/>
            </a:prstGeom>
            <a:noFill/>
            <a:ln cap="flat" cmpd="sng" w="28525">
              <a:solidFill>
                <a:srgbClr val="D52A2F"/>
              </a:solidFill>
              <a:prstDash val="dot"/>
              <a:round/>
              <a:headEnd len="med" w="med" type="none"/>
              <a:tailEnd len="med" w="med" type="none"/>
            </a:ln>
          </p:spPr>
        </p:cxnSp>
        <p:sp>
          <p:nvSpPr>
            <p:cNvPr id="259" name="Google Shape;259;p7"/>
            <p:cNvSpPr/>
            <p:nvPr/>
          </p:nvSpPr>
          <p:spPr>
            <a:xfrm>
              <a:off x="5058" y="767"/>
              <a:ext cx="1259" cy="2"/>
            </a:xfrm>
            <a:custGeom>
              <a:rect b="b" l="l" r="r" t="t"/>
              <a:pathLst>
                <a:path extrusionOk="0" h="2" w="1259">
                  <a:moveTo>
                    <a:pt x="0" y="0"/>
                  </a:moveTo>
                  <a:lnTo>
                    <a:pt x="0" y="0"/>
                  </a:lnTo>
                  <a:moveTo>
                    <a:pt x="1258" y="2"/>
                  </a:moveTo>
                  <a:lnTo>
                    <a:pt x="1258" y="2"/>
                  </a:lnTo>
                </a:path>
              </a:pathLst>
            </a:custGeom>
            <a:noFill/>
            <a:ln cap="flat" cmpd="sng" w="25400">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60" name="Google Shape;260;p7"/>
            <p:cNvSpPr/>
            <p:nvPr/>
          </p:nvSpPr>
          <p:spPr>
            <a:xfrm>
              <a:off x="4131" y="237"/>
              <a:ext cx="3024" cy="912"/>
            </a:xfrm>
            <a:custGeom>
              <a:rect b="b" l="l" r="r" t="t"/>
              <a:pathLst>
                <a:path extrusionOk="0" h="912" w="3024">
                  <a:moveTo>
                    <a:pt x="442" y="281"/>
                  </a:moveTo>
                  <a:lnTo>
                    <a:pt x="439" y="272"/>
                  </a:lnTo>
                  <a:lnTo>
                    <a:pt x="433" y="264"/>
                  </a:lnTo>
                  <a:lnTo>
                    <a:pt x="424" y="258"/>
                  </a:lnTo>
                  <a:lnTo>
                    <a:pt x="415" y="256"/>
                  </a:lnTo>
                  <a:lnTo>
                    <a:pt x="406" y="258"/>
                  </a:lnTo>
                  <a:lnTo>
                    <a:pt x="397" y="264"/>
                  </a:lnTo>
                  <a:lnTo>
                    <a:pt x="366" y="294"/>
                  </a:lnTo>
                  <a:lnTo>
                    <a:pt x="352" y="307"/>
                  </a:lnTo>
                  <a:lnTo>
                    <a:pt x="344" y="305"/>
                  </a:lnTo>
                  <a:lnTo>
                    <a:pt x="338" y="306"/>
                  </a:lnTo>
                  <a:lnTo>
                    <a:pt x="339" y="300"/>
                  </a:lnTo>
                  <a:lnTo>
                    <a:pt x="338" y="292"/>
                  </a:lnTo>
                  <a:lnTo>
                    <a:pt x="351" y="279"/>
                  </a:lnTo>
                  <a:lnTo>
                    <a:pt x="378" y="251"/>
                  </a:lnTo>
                  <a:lnTo>
                    <a:pt x="387" y="238"/>
                  </a:lnTo>
                  <a:lnTo>
                    <a:pt x="389" y="227"/>
                  </a:lnTo>
                  <a:lnTo>
                    <a:pt x="383" y="214"/>
                  </a:lnTo>
                  <a:lnTo>
                    <a:pt x="369" y="201"/>
                  </a:lnTo>
                  <a:lnTo>
                    <a:pt x="359" y="196"/>
                  </a:lnTo>
                  <a:lnTo>
                    <a:pt x="353" y="200"/>
                  </a:lnTo>
                  <a:lnTo>
                    <a:pt x="349" y="207"/>
                  </a:lnTo>
                  <a:lnTo>
                    <a:pt x="344" y="213"/>
                  </a:lnTo>
                  <a:lnTo>
                    <a:pt x="334" y="220"/>
                  </a:lnTo>
                  <a:lnTo>
                    <a:pt x="312" y="245"/>
                  </a:lnTo>
                  <a:lnTo>
                    <a:pt x="307" y="247"/>
                  </a:lnTo>
                  <a:lnTo>
                    <a:pt x="295" y="221"/>
                  </a:lnTo>
                  <a:lnTo>
                    <a:pt x="305" y="209"/>
                  </a:lnTo>
                  <a:lnTo>
                    <a:pt x="313" y="200"/>
                  </a:lnTo>
                  <a:lnTo>
                    <a:pt x="337" y="177"/>
                  </a:lnTo>
                  <a:lnTo>
                    <a:pt x="339" y="170"/>
                  </a:lnTo>
                  <a:lnTo>
                    <a:pt x="313" y="144"/>
                  </a:lnTo>
                  <a:lnTo>
                    <a:pt x="305" y="141"/>
                  </a:lnTo>
                  <a:lnTo>
                    <a:pt x="298" y="144"/>
                  </a:lnTo>
                  <a:lnTo>
                    <a:pt x="287" y="153"/>
                  </a:lnTo>
                  <a:lnTo>
                    <a:pt x="265" y="175"/>
                  </a:lnTo>
                  <a:lnTo>
                    <a:pt x="243" y="198"/>
                  </a:lnTo>
                  <a:lnTo>
                    <a:pt x="236" y="206"/>
                  </a:lnTo>
                  <a:lnTo>
                    <a:pt x="233" y="200"/>
                  </a:lnTo>
                  <a:lnTo>
                    <a:pt x="221" y="190"/>
                  </a:lnTo>
                  <a:lnTo>
                    <a:pt x="221" y="187"/>
                  </a:lnTo>
                  <a:lnTo>
                    <a:pt x="238" y="171"/>
                  </a:lnTo>
                  <a:lnTo>
                    <a:pt x="269" y="140"/>
                  </a:lnTo>
                  <a:lnTo>
                    <a:pt x="280" y="128"/>
                  </a:lnTo>
                  <a:lnTo>
                    <a:pt x="284" y="120"/>
                  </a:lnTo>
                  <a:lnTo>
                    <a:pt x="280" y="112"/>
                  </a:lnTo>
                  <a:lnTo>
                    <a:pt x="269" y="100"/>
                  </a:lnTo>
                  <a:lnTo>
                    <a:pt x="261" y="93"/>
                  </a:lnTo>
                  <a:lnTo>
                    <a:pt x="253" y="89"/>
                  </a:lnTo>
                  <a:lnTo>
                    <a:pt x="245" y="91"/>
                  </a:lnTo>
                  <a:lnTo>
                    <a:pt x="236" y="99"/>
                  </a:lnTo>
                  <a:lnTo>
                    <a:pt x="229" y="107"/>
                  </a:lnTo>
                  <a:lnTo>
                    <a:pt x="222" y="115"/>
                  </a:lnTo>
                  <a:lnTo>
                    <a:pt x="214" y="122"/>
                  </a:lnTo>
                  <a:lnTo>
                    <a:pt x="202" y="131"/>
                  </a:lnTo>
                  <a:lnTo>
                    <a:pt x="175" y="116"/>
                  </a:lnTo>
                  <a:lnTo>
                    <a:pt x="183" y="111"/>
                  </a:lnTo>
                  <a:lnTo>
                    <a:pt x="226" y="67"/>
                  </a:lnTo>
                  <a:lnTo>
                    <a:pt x="231" y="62"/>
                  </a:lnTo>
                  <a:lnTo>
                    <a:pt x="188" y="20"/>
                  </a:lnTo>
                  <a:lnTo>
                    <a:pt x="172" y="5"/>
                  </a:lnTo>
                  <a:lnTo>
                    <a:pt x="161" y="7"/>
                  </a:lnTo>
                  <a:lnTo>
                    <a:pt x="83" y="84"/>
                  </a:lnTo>
                  <a:lnTo>
                    <a:pt x="9" y="158"/>
                  </a:lnTo>
                  <a:lnTo>
                    <a:pt x="2" y="168"/>
                  </a:lnTo>
                  <a:lnTo>
                    <a:pt x="0" y="178"/>
                  </a:lnTo>
                  <a:lnTo>
                    <a:pt x="2" y="187"/>
                  </a:lnTo>
                  <a:lnTo>
                    <a:pt x="10" y="198"/>
                  </a:lnTo>
                  <a:lnTo>
                    <a:pt x="76" y="264"/>
                  </a:lnTo>
                  <a:lnTo>
                    <a:pt x="265" y="452"/>
                  </a:lnTo>
                  <a:lnTo>
                    <a:pt x="272" y="462"/>
                  </a:lnTo>
                  <a:lnTo>
                    <a:pt x="397" y="337"/>
                  </a:lnTo>
                  <a:lnTo>
                    <a:pt x="435" y="299"/>
                  </a:lnTo>
                  <a:lnTo>
                    <a:pt x="440" y="290"/>
                  </a:lnTo>
                  <a:lnTo>
                    <a:pt x="442" y="281"/>
                  </a:lnTo>
                  <a:close/>
                  <a:moveTo>
                    <a:pt x="874" y="123"/>
                  </a:moveTo>
                  <a:lnTo>
                    <a:pt x="871" y="111"/>
                  </a:lnTo>
                  <a:lnTo>
                    <a:pt x="868" y="99"/>
                  </a:lnTo>
                  <a:lnTo>
                    <a:pt x="865" y="87"/>
                  </a:lnTo>
                  <a:lnTo>
                    <a:pt x="861" y="79"/>
                  </a:lnTo>
                  <a:lnTo>
                    <a:pt x="860" y="76"/>
                  </a:lnTo>
                  <a:lnTo>
                    <a:pt x="844" y="57"/>
                  </a:lnTo>
                  <a:lnTo>
                    <a:pt x="830" y="48"/>
                  </a:lnTo>
                  <a:lnTo>
                    <a:pt x="830" y="129"/>
                  </a:lnTo>
                  <a:lnTo>
                    <a:pt x="827" y="133"/>
                  </a:lnTo>
                  <a:lnTo>
                    <a:pt x="823" y="143"/>
                  </a:lnTo>
                  <a:lnTo>
                    <a:pt x="812" y="151"/>
                  </a:lnTo>
                  <a:lnTo>
                    <a:pt x="800" y="147"/>
                  </a:lnTo>
                  <a:lnTo>
                    <a:pt x="795" y="143"/>
                  </a:lnTo>
                  <a:lnTo>
                    <a:pt x="786" y="134"/>
                  </a:lnTo>
                  <a:lnTo>
                    <a:pt x="776" y="125"/>
                  </a:lnTo>
                  <a:lnTo>
                    <a:pt x="767" y="116"/>
                  </a:lnTo>
                  <a:lnTo>
                    <a:pt x="759" y="107"/>
                  </a:lnTo>
                  <a:lnTo>
                    <a:pt x="754" y="103"/>
                  </a:lnTo>
                  <a:lnTo>
                    <a:pt x="751" y="97"/>
                  </a:lnTo>
                  <a:lnTo>
                    <a:pt x="747" y="92"/>
                  </a:lnTo>
                  <a:lnTo>
                    <a:pt x="754" y="88"/>
                  </a:lnTo>
                  <a:lnTo>
                    <a:pt x="760" y="80"/>
                  </a:lnTo>
                  <a:lnTo>
                    <a:pt x="767" y="79"/>
                  </a:lnTo>
                  <a:lnTo>
                    <a:pt x="792" y="79"/>
                  </a:lnTo>
                  <a:lnTo>
                    <a:pt x="811" y="87"/>
                  </a:lnTo>
                  <a:lnTo>
                    <a:pt x="824" y="104"/>
                  </a:lnTo>
                  <a:lnTo>
                    <a:pt x="830" y="129"/>
                  </a:lnTo>
                  <a:lnTo>
                    <a:pt x="830" y="48"/>
                  </a:lnTo>
                  <a:lnTo>
                    <a:pt x="818" y="41"/>
                  </a:lnTo>
                  <a:lnTo>
                    <a:pt x="790" y="30"/>
                  </a:lnTo>
                  <a:lnTo>
                    <a:pt x="769" y="29"/>
                  </a:lnTo>
                  <a:lnTo>
                    <a:pt x="747" y="38"/>
                  </a:lnTo>
                  <a:lnTo>
                    <a:pt x="727" y="48"/>
                  </a:lnTo>
                  <a:lnTo>
                    <a:pt x="707" y="60"/>
                  </a:lnTo>
                  <a:lnTo>
                    <a:pt x="689" y="76"/>
                  </a:lnTo>
                  <a:lnTo>
                    <a:pt x="126" y="638"/>
                  </a:lnTo>
                  <a:lnTo>
                    <a:pt x="126" y="816"/>
                  </a:lnTo>
                  <a:lnTo>
                    <a:pt x="117" y="821"/>
                  </a:lnTo>
                  <a:lnTo>
                    <a:pt x="102" y="821"/>
                  </a:lnTo>
                  <a:lnTo>
                    <a:pt x="100" y="822"/>
                  </a:lnTo>
                  <a:lnTo>
                    <a:pt x="73" y="835"/>
                  </a:lnTo>
                  <a:lnTo>
                    <a:pt x="61" y="832"/>
                  </a:lnTo>
                  <a:lnTo>
                    <a:pt x="61" y="820"/>
                  </a:lnTo>
                  <a:lnTo>
                    <a:pt x="68" y="806"/>
                  </a:lnTo>
                  <a:lnTo>
                    <a:pt x="73" y="800"/>
                  </a:lnTo>
                  <a:lnTo>
                    <a:pt x="83" y="787"/>
                  </a:lnTo>
                  <a:lnTo>
                    <a:pt x="85" y="776"/>
                  </a:lnTo>
                  <a:lnTo>
                    <a:pt x="92" y="779"/>
                  </a:lnTo>
                  <a:lnTo>
                    <a:pt x="101" y="781"/>
                  </a:lnTo>
                  <a:lnTo>
                    <a:pt x="111" y="793"/>
                  </a:lnTo>
                  <a:lnTo>
                    <a:pt x="121" y="807"/>
                  </a:lnTo>
                  <a:lnTo>
                    <a:pt x="126" y="816"/>
                  </a:lnTo>
                  <a:lnTo>
                    <a:pt x="126" y="638"/>
                  </a:lnTo>
                  <a:lnTo>
                    <a:pt x="77" y="688"/>
                  </a:lnTo>
                  <a:lnTo>
                    <a:pt x="63" y="704"/>
                  </a:lnTo>
                  <a:lnTo>
                    <a:pt x="54" y="723"/>
                  </a:lnTo>
                  <a:lnTo>
                    <a:pt x="37" y="777"/>
                  </a:lnTo>
                  <a:lnTo>
                    <a:pt x="29" y="803"/>
                  </a:lnTo>
                  <a:lnTo>
                    <a:pt x="23" y="829"/>
                  </a:lnTo>
                  <a:lnTo>
                    <a:pt x="21" y="857"/>
                  </a:lnTo>
                  <a:lnTo>
                    <a:pt x="25" y="871"/>
                  </a:lnTo>
                  <a:lnTo>
                    <a:pt x="33" y="881"/>
                  </a:lnTo>
                  <a:lnTo>
                    <a:pt x="45" y="885"/>
                  </a:lnTo>
                  <a:lnTo>
                    <a:pt x="59" y="883"/>
                  </a:lnTo>
                  <a:lnTo>
                    <a:pt x="77" y="877"/>
                  </a:lnTo>
                  <a:lnTo>
                    <a:pt x="112" y="868"/>
                  </a:lnTo>
                  <a:lnTo>
                    <a:pt x="130" y="863"/>
                  </a:lnTo>
                  <a:lnTo>
                    <a:pt x="148" y="858"/>
                  </a:lnTo>
                  <a:lnTo>
                    <a:pt x="167" y="854"/>
                  </a:lnTo>
                  <a:lnTo>
                    <a:pt x="185" y="848"/>
                  </a:lnTo>
                  <a:lnTo>
                    <a:pt x="203" y="836"/>
                  </a:lnTo>
                  <a:lnTo>
                    <a:pt x="203" y="835"/>
                  </a:lnTo>
                  <a:lnTo>
                    <a:pt x="217" y="821"/>
                  </a:lnTo>
                  <a:lnTo>
                    <a:pt x="262" y="776"/>
                  </a:lnTo>
                  <a:lnTo>
                    <a:pt x="843" y="196"/>
                  </a:lnTo>
                  <a:lnTo>
                    <a:pt x="857" y="180"/>
                  </a:lnTo>
                  <a:lnTo>
                    <a:pt x="867" y="163"/>
                  </a:lnTo>
                  <a:lnTo>
                    <a:pt x="871" y="151"/>
                  </a:lnTo>
                  <a:lnTo>
                    <a:pt x="873" y="144"/>
                  </a:lnTo>
                  <a:lnTo>
                    <a:pt x="874" y="123"/>
                  </a:lnTo>
                  <a:close/>
                  <a:moveTo>
                    <a:pt x="893" y="733"/>
                  </a:moveTo>
                  <a:lnTo>
                    <a:pt x="890" y="723"/>
                  </a:lnTo>
                  <a:lnTo>
                    <a:pt x="881" y="711"/>
                  </a:lnTo>
                  <a:lnTo>
                    <a:pt x="867" y="696"/>
                  </a:lnTo>
                  <a:lnTo>
                    <a:pt x="857" y="691"/>
                  </a:lnTo>
                  <a:lnTo>
                    <a:pt x="847" y="695"/>
                  </a:lnTo>
                  <a:lnTo>
                    <a:pt x="827" y="715"/>
                  </a:lnTo>
                  <a:lnTo>
                    <a:pt x="821" y="722"/>
                  </a:lnTo>
                  <a:lnTo>
                    <a:pt x="811" y="728"/>
                  </a:lnTo>
                  <a:lnTo>
                    <a:pt x="803" y="727"/>
                  </a:lnTo>
                  <a:lnTo>
                    <a:pt x="798" y="721"/>
                  </a:lnTo>
                  <a:lnTo>
                    <a:pt x="798" y="714"/>
                  </a:lnTo>
                  <a:lnTo>
                    <a:pt x="803" y="705"/>
                  </a:lnTo>
                  <a:lnTo>
                    <a:pt x="809" y="701"/>
                  </a:lnTo>
                  <a:lnTo>
                    <a:pt x="823" y="687"/>
                  </a:lnTo>
                  <a:lnTo>
                    <a:pt x="840" y="675"/>
                  </a:lnTo>
                  <a:lnTo>
                    <a:pt x="838" y="670"/>
                  </a:lnTo>
                  <a:lnTo>
                    <a:pt x="833" y="662"/>
                  </a:lnTo>
                  <a:lnTo>
                    <a:pt x="826" y="655"/>
                  </a:lnTo>
                  <a:lnTo>
                    <a:pt x="818" y="647"/>
                  </a:lnTo>
                  <a:lnTo>
                    <a:pt x="810" y="640"/>
                  </a:lnTo>
                  <a:lnTo>
                    <a:pt x="801" y="630"/>
                  </a:lnTo>
                  <a:lnTo>
                    <a:pt x="793" y="632"/>
                  </a:lnTo>
                  <a:lnTo>
                    <a:pt x="772" y="654"/>
                  </a:lnTo>
                  <a:lnTo>
                    <a:pt x="746" y="680"/>
                  </a:lnTo>
                  <a:lnTo>
                    <a:pt x="731" y="694"/>
                  </a:lnTo>
                  <a:lnTo>
                    <a:pt x="725" y="691"/>
                  </a:lnTo>
                  <a:lnTo>
                    <a:pt x="719" y="685"/>
                  </a:lnTo>
                  <a:lnTo>
                    <a:pt x="716" y="679"/>
                  </a:lnTo>
                  <a:lnTo>
                    <a:pt x="741" y="653"/>
                  </a:lnTo>
                  <a:lnTo>
                    <a:pt x="753" y="641"/>
                  </a:lnTo>
                  <a:lnTo>
                    <a:pt x="766" y="629"/>
                  </a:lnTo>
                  <a:lnTo>
                    <a:pt x="773" y="621"/>
                  </a:lnTo>
                  <a:lnTo>
                    <a:pt x="776" y="613"/>
                  </a:lnTo>
                  <a:lnTo>
                    <a:pt x="774" y="605"/>
                  </a:lnTo>
                  <a:lnTo>
                    <a:pt x="767" y="596"/>
                  </a:lnTo>
                  <a:lnTo>
                    <a:pt x="754" y="585"/>
                  </a:lnTo>
                  <a:lnTo>
                    <a:pt x="746" y="581"/>
                  </a:lnTo>
                  <a:lnTo>
                    <a:pt x="738" y="584"/>
                  </a:lnTo>
                  <a:lnTo>
                    <a:pt x="713" y="607"/>
                  </a:lnTo>
                  <a:lnTo>
                    <a:pt x="701" y="621"/>
                  </a:lnTo>
                  <a:lnTo>
                    <a:pt x="697" y="623"/>
                  </a:lnTo>
                  <a:lnTo>
                    <a:pt x="682" y="607"/>
                  </a:lnTo>
                  <a:lnTo>
                    <a:pt x="685" y="604"/>
                  </a:lnTo>
                  <a:lnTo>
                    <a:pt x="693" y="597"/>
                  </a:lnTo>
                  <a:lnTo>
                    <a:pt x="698" y="592"/>
                  </a:lnTo>
                  <a:lnTo>
                    <a:pt x="719" y="571"/>
                  </a:lnTo>
                  <a:lnTo>
                    <a:pt x="725" y="560"/>
                  </a:lnTo>
                  <a:lnTo>
                    <a:pt x="718" y="548"/>
                  </a:lnTo>
                  <a:lnTo>
                    <a:pt x="690" y="520"/>
                  </a:lnTo>
                  <a:lnTo>
                    <a:pt x="687" y="518"/>
                  </a:lnTo>
                  <a:lnTo>
                    <a:pt x="668" y="538"/>
                  </a:lnTo>
                  <a:lnTo>
                    <a:pt x="642" y="564"/>
                  </a:lnTo>
                  <a:lnTo>
                    <a:pt x="625" y="580"/>
                  </a:lnTo>
                  <a:lnTo>
                    <a:pt x="617" y="577"/>
                  </a:lnTo>
                  <a:lnTo>
                    <a:pt x="611" y="578"/>
                  </a:lnTo>
                  <a:lnTo>
                    <a:pt x="612" y="572"/>
                  </a:lnTo>
                  <a:lnTo>
                    <a:pt x="611" y="564"/>
                  </a:lnTo>
                  <a:lnTo>
                    <a:pt x="626" y="548"/>
                  </a:lnTo>
                  <a:lnTo>
                    <a:pt x="666" y="509"/>
                  </a:lnTo>
                  <a:lnTo>
                    <a:pt x="671" y="502"/>
                  </a:lnTo>
                  <a:lnTo>
                    <a:pt x="654" y="484"/>
                  </a:lnTo>
                  <a:lnTo>
                    <a:pt x="637" y="467"/>
                  </a:lnTo>
                  <a:lnTo>
                    <a:pt x="634" y="469"/>
                  </a:lnTo>
                  <a:lnTo>
                    <a:pt x="632" y="470"/>
                  </a:lnTo>
                  <a:lnTo>
                    <a:pt x="615" y="486"/>
                  </a:lnTo>
                  <a:lnTo>
                    <a:pt x="601" y="500"/>
                  </a:lnTo>
                  <a:lnTo>
                    <a:pt x="583" y="509"/>
                  </a:lnTo>
                  <a:lnTo>
                    <a:pt x="561" y="509"/>
                  </a:lnTo>
                  <a:lnTo>
                    <a:pt x="558" y="508"/>
                  </a:lnTo>
                  <a:lnTo>
                    <a:pt x="554" y="516"/>
                  </a:lnTo>
                  <a:lnTo>
                    <a:pt x="483" y="586"/>
                  </a:lnTo>
                  <a:lnTo>
                    <a:pt x="461" y="608"/>
                  </a:lnTo>
                  <a:lnTo>
                    <a:pt x="454" y="618"/>
                  </a:lnTo>
                  <a:lnTo>
                    <a:pt x="451" y="628"/>
                  </a:lnTo>
                  <a:lnTo>
                    <a:pt x="453" y="637"/>
                  </a:lnTo>
                  <a:lnTo>
                    <a:pt x="461" y="647"/>
                  </a:lnTo>
                  <a:lnTo>
                    <a:pt x="722" y="908"/>
                  </a:lnTo>
                  <a:lnTo>
                    <a:pt x="728" y="907"/>
                  </a:lnTo>
                  <a:lnTo>
                    <a:pt x="882" y="754"/>
                  </a:lnTo>
                  <a:lnTo>
                    <a:pt x="890" y="743"/>
                  </a:lnTo>
                  <a:lnTo>
                    <a:pt x="893" y="733"/>
                  </a:lnTo>
                  <a:close/>
                  <a:moveTo>
                    <a:pt x="2324" y="529"/>
                  </a:moveTo>
                  <a:lnTo>
                    <a:pt x="2109" y="454"/>
                  </a:lnTo>
                  <a:lnTo>
                    <a:pt x="2110" y="610"/>
                  </a:lnTo>
                  <a:lnTo>
                    <a:pt x="2324" y="529"/>
                  </a:lnTo>
                  <a:close/>
                  <a:moveTo>
                    <a:pt x="3023" y="64"/>
                  </a:moveTo>
                  <a:lnTo>
                    <a:pt x="3022" y="50"/>
                  </a:lnTo>
                  <a:lnTo>
                    <a:pt x="3019" y="39"/>
                  </a:lnTo>
                  <a:lnTo>
                    <a:pt x="3013" y="28"/>
                  </a:lnTo>
                  <a:lnTo>
                    <a:pt x="3005" y="18"/>
                  </a:lnTo>
                  <a:lnTo>
                    <a:pt x="2995" y="10"/>
                  </a:lnTo>
                  <a:lnTo>
                    <a:pt x="2984" y="4"/>
                  </a:lnTo>
                  <a:lnTo>
                    <a:pt x="2973" y="1"/>
                  </a:lnTo>
                  <a:lnTo>
                    <a:pt x="2969" y="1"/>
                  </a:lnTo>
                  <a:lnTo>
                    <a:pt x="2959" y="0"/>
                  </a:lnTo>
                  <a:lnTo>
                    <a:pt x="2877" y="0"/>
                  </a:lnTo>
                  <a:lnTo>
                    <a:pt x="2877" y="464"/>
                  </a:lnTo>
                  <a:lnTo>
                    <a:pt x="2875" y="475"/>
                  </a:lnTo>
                  <a:lnTo>
                    <a:pt x="2875" y="736"/>
                  </a:lnTo>
                  <a:lnTo>
                    <a:pt x="2866" y="777"/>
                  </a:lnTo>
                  <a:lnTo>
                    <a:pt x="2845" y="809"/>
                  </a:lnTo>
                  <a:lnTo>
                    <a:pt x="2813" y="830"/>
                  </a:lnTo>
                  <a:lnTo>
                    <a:pt x="2772" y="838"/>
                  </a:lnTo>
                  <a:lnTo>
                    <a:pt x="2735" y="831"/>
                  </a:lnTo>
                  <a:lnTo>
                    <a:pt x="2705" y="810"/>
                  </a:lnTo>
                  <a:lnTo>
                    <a:pt x="2684" y="778"/>
                  </a:lnTo>
                  <a:lnTo>
                    <a:pt x="2675" y="739"/>
                  </a:lnTo>
                  <a:lnTo>
                    <a:pt x="2677" y="717"/>
                  </a:lnTo>
                  <a:lnTo>
                    <a:pt x="2683" y="699"/>
                  </a:lnTo>
                  <a:lnTo>
                    <a:pt x="2694" y="682"/>
                  </a:lnTo>
                  <a:lnTo>
                    <a:pt x="2707" y="669"/>
                  </a:lnTo>
                  <a:lnTo>
                    <a:pt x="2721" y="656"/>
                  </a:lnTo>
                  <a:lnTo>
                    <a:pt x="2737" y="645"/>
                  </a:lnTo>
                  <a:lnTo>
                    <a:pt x="2754" y="638"/>
                  </a:lnTo>
                  <a:lnTo>
                    <a:pt x="2773" y="639"/>
                  </a:lnTo>
                  <a:lnTo>
                    <a:pt x="2815" y="647"/>
                  </a:lnTo>
                  <a:lnTo>
                    <a:pt x="2848" y="667"/>
                  </a:lnTo>
                  <a:lnTo>
                    <a:pt x="2869" y="698"/>
                  </a:lnTo>
                  <a:lnTo>
                    <a:pt x="2875" y="736"/>
                  </a:lnTo>
                  <a:lnTo>
                    <a:pt x="2875" y="475"/>
                  </a:lnTo>
                  <a:lnTo>
                    <a:pt x="2874" y="483"/>
                  </a:lnTo>
                  <a:lnTo>
                    <a:pt x="2867" y="499"/>
                  </a:lnTo>
                  <a:lnTo>
                    <a:pt x="2857" y="512"/>
                  </a:lnTo>
                  <a:lnTo>
                    <a:pt x="2847" y="524"/>
                  </a:lnTo>
                  <a:lnTo>
                    <a:pt x="2832" y="537"/>
                  </a:lnTo>
                  <a:lnTo>
                    <a:pt x="2815" y="548"/>
                  </a:lnTo>
                  <a:lnTo>
                    <a:pt x="2795" y="555"/>
                  </a:lnTo>
                  <a:lnTo>
                    <a:pt x="2772" y="557"/>
                  </a:lnTo>
                  <a:lnTo>
                    <a:pt x="2733" y="547"/>
                  </a:lnTo>
                  <a:lnTo>
                    <a:pt x="2703" y="525"/>
                  </a:lnTo>
                  <a:lnTo>
                    <a:pt x="2683" y="492"/>
                  </a:lnTo>
                  <a:lnTo>
                    <a:pt x="2676" y="450"/>
                  </a:lnTo>
                  <a:lnTo>
                    <a:pt x="2676" y="430"/>
                  </a:lnTo>
                  <a:lnTo>
                    <a:pt x="2683" y="413"/>
                  </a:lnTo>
                  <a:lnTo>
                    <a:pt x="2694" y="399"/>
                  </a:lnTo>
                  <a:lnTo>
                    <a:pt x="2707" y="386"/>
                  </a:lnTo>
                  <a:lnTo>
                    <a:pt x="2722" y="373"/>
                  </a:lnTo>
                  <a:lnTo>
                    <a:pt x="2740" y="364"/>
                  </a:lnTo>
                  <a:lnTo>
                    <a:pt x="2760" y="358"/>
                  </a:lnTo>
                  <a:lnTo>
                    <a:pt x="2783" y="356"/>
                  </a:lnTo>
                  <a:lnTo>
                    <a:pt x="2818" y="366"/>
                  </a:lnTo>
                  <a:lnTo>
                    <a:pt x="2847" y="390"/>
                  </a:lnTo>
                  <a:lnTo>
                    <a:pt x="2868" y="424"/>
                  </a:lnTo>
                  <a:lnTo>
                    <a:pt x="2877" y="464"/>
                  </a:lnTo>
                  <a:lnTo>
                    <a:pt x="2877" y="0"/>
                  </a:lnTo>
                  <a:lnTo>
                    <a:pt x="2875" y="0"/>
                  </a:lnTo>
                  <a:lnTo>
                    <a:pt x="2875" y="180"/>
                  </a:lnTo>
                  <a:lnTo>
                    <a:pt x="2868" y="218"/>
                  </a:lnTo>
                  <a:lnTo>
                    <a:pt x="2845" y="247"/>
                  </a:lnTo>
                  <a:lnTo>
                    <a:pt x="2810" y="266"/>
                  </a:lnTo>
                  <a:lnTo>
                    <a:pt x="2764" y="273"/>
                  </a:lnTo>
                  <a:lnTo>
                    <a:pt x="2749" y="274"/>
                  </a:lnTo>
                  <a:lnTo>
                    <a:pt x="2735" y="270"/>
                  </a:lnTo>
                  <a:lnTo>
                    <a:pt x="2722" y="261"/>
                  </a:lnTo>
                  <a:lnTo>
                    <a:pt x="2710" y="249"/>
                  </a:lnTo>
                  <a:lnTo>
                    <a:pt x="2697" y="234"/>
                  </a:lnTo>
                  <a:lnTo>
                    <a:pt x="2686" y="218"/>
                  </a:lnTo>
                  <a:lnTo>
                    <a:pt x="2679" y="200"/>
                  </a:lnTo>
                  <a:lnTo>
                    <a:pt x="2675" y="180"/>
                  </a:lnTo>
                  <a:lnTo>
                    <a:pt x="2684" y="139"/>
                  </a:lnTo>
                  <a:lnTo>
                    <a:pt x="2710" y="105"/>
                  </a:lnTo>
                  <a:lnTo>
                    <a:pt x="2744" y="81"/>
                  </a:lnTo>
                  <a:lnTo>
                    <a:pt x="2776" y="74"/>
                  </a:lnTo>
                  <a:lnTo>
                    <a:pt x="2813" y="83"/>
                  </a:lnTo>
                  <a:lnTo>
                    <a:pt x="2844" y="103"/>
                  </a:lnTo>
                  <a:lnTo>
                    <a:pt x="2867" y="136"/>
                  </a:lnTo>
                  <a:lnTo>
                    <a:pt x="2875" y="180"/>
                  </a:lnTo>
                  <a:lnTo>
                    <a:pt x="2875" y="0"/>
                  </a:lnTo>
                  <a:lnTo>
                    <a:pt x="2813" y="1"/>
                  </a:lnTo>
                  <a:lnTo>
                    <a:pt x="2739" y="1"/>
                  </a:lnTo>
                  <a:lnTo>
                    <a:pt x="2592" y="0"/>
                  </a:lnTo>
                  <a:lnTo>
                    <a:pt x="2579" y="1"/>
                  </a:lnTo>
                  <a:lnTo>
                    <a:pt x="2568" y="4"/>
                  </a:lnTo>
                  <a:lnTo>
                    <a:pt x="2557" y="10"/>
                  </a:lnTo>
                  <a:lnTo>
                    <a:pt x="2547" y="18"/>
                  </a:lnTo>
                  <a:lnTo>
                    <a:pt x="2539" y="28"/>
                  </a:lnTo>
                  <a:lnTo>
                    <a:pt x="2533" y="39"/>
                  </a:lnTo>
                  <a:lnTo>
                    <a:pt x="2530" y="50"/>
                  </a:lnTo>
                  <a:lnTo>
                    <a:pt x="2529" y="64"/>
                  </a:lnTo>
                  <a:lnTo>
                    <a:pt x="2529" y="142"/>
                  </a:lnTo>
                  <a:lnTo>
                    <a:pt x="2529" y="656"/>
                  </a:lnTo>
                  <a:lnTo>
                    <a:pt x="2529" y="848"/>
                  </a:lnTo>
                  <a:lnTo>
                    <a:pt x="2530" y="861"/>
                  </a:lnTo>
                  <a:lnTo>
                    <a:pt x="2533" y="873"/>
                  </a:lnTo>
                  <a:lnTo>
                    <a:pt x="2539" y="884"/>
                  </a:lnTo>
                  <a:lnTo>
                    <a:pt x="2547" y="894"/>
                  </a:lnTo>
                  <a:lnTo>
                    <a:pt x="2557" y="902"/>
                  </a:lnTo>
                  <a:lnTo>
                    <a:pt x="2568" y="908"/>
                  </a:lnTo>
                  <a:lnTo>
                    <a:pt x="2579" y="911"/>
                  </a:lnTo>
                  <a:lnTo>
                    <a:pt x="2592" y="912"/>
                  </a:lnTo>
                  <a:lnTo>
                    <a:pt x="2856" y="911"/>
                  </a:lnTo>
                  <a:lnTo>
                    <a:pt x="2959" y="912"/>
                  </a:lnTo>
                  <a:lnTo>
                    <a:pt x="2969" y="911"/>
                  </a:lnTo>
                  <a:lnTo>
                    <a:pt x="2973" y="911"/>
                  </a:lnTo>
                  <a:lnTo>
                    <a:pt x="2984" y="908"/>
                  </a:lnTo>
                  <a:lnTo>
                    <a:pt x="2995" y="902"/>
                  </a:lnTo>
                  <a:lnTo>
                    <a:pt x="3005" y="894"/>
                  </a:lnTo>
                  <a:lnTo>
                    <a:pt x="3013" y="884"/>
                  </a:lnTo>
                  <a:lnTo>
                    <a:pt x="3019" y="873"/>
                  </a:lnTo>
                  <a:lnTo>
                    <a:pt x="3022" y="861"/>
                  </a:lnTo>
                  <a:lnTo>
                    <a:pt x="3023" y="848"/>
                  </a:lnTo>
                  <a:lnTo>
                    <a:pt x="3023" y="838"/>
                  </a:lnTo>
                  <a:lnTo>
                    <a:pt x="3023" y="770"/>
                  </a:lnTo>
                  <a:lnTo>
                    <a:pt x="3022" y="638"/>
                  </a:lnTo>
                  <a:lnTo>
                    <a:pt x="3023" y="557"/>
                  </a:lnTo>
                  <a:lnTo>
                    <a:pt x="3023" y="356"/>
                  </a:lnTo>
                  <a:lnTo>
                    <a:pt x="3022" y="274"/>
                  </a:lnTo>
                  <a:lnTo>
                    <a:pt x="3023" y="136"/>
                  </a:lnTo>
                  <a:lnTo>
                    <a:pt x="3023" y="74"/>
                  </a:lnTo>
                  <a:lnTo>
                    <a:pt x="3023" y="64"/>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261" name="Google Shape;261;p7"/>
            <p:cNvPicPr preferRelativeResize="0"/>
            <p:nvPr/>
          </p:nvPicPr>
          <p:blipFill rotWithShape="1">
            <a:blip r:embed="rId10">
              <a:alphaModFix/>
            </a:blip>
            <a:srcRect b="0" l="0" r="0" t="0"/>
            <a:stretch/>
          </p:blipFill>
          <p:spPr>
            <a:xfrm>
              <a:off x="6513" y="301"/>
              <a:ext cx="117" cy="218"/>
            </a:xfrm>
            <a:prstGeom prst="rect">
              <a:avLst/>
            </a:prstGeom>
            <a:noFill/>
            <a:ln>
              <a:noFill/>
            </a:ln>
          </p:spPr>
        </p:pic>
        <p:pic>
          <p:nvPicPr>
            <p:cNvPr id="262" name="Google Shape;262;p7"/>
            <p:cNvPicPr preferRelativeResize="0"/>
            <p:nvPr/>
          </p:nvPicPr>
          <p:blipFill rotWithShape="1">
            <a:blip r:embed="rId11">
              <a:alphaModFix/>
            </a:blip>
            <a:srcRect b="0" l="0" r="0" t="0"/>
            <a:stretch/>
          </p:blipFill>
          <p:spPr>
            <a:xfrm>
              <a:off x="6512" y="583"/>
              <a:ext cx="118" cy="220"/>
            </a:xfrm>
            <a:prstGeom prst="rect">
              <a:avLst/>
            </a:prstGeom>
            <a:noFill/>
            <a:ln>
              <a:noFill/>
            </a:ln>
          </p:spPr>
        </p:pic>
        <p:pic>
          <p:nvPicPr>
            <p:cNvPr id="263" name="Google Shape;263;p7"/>
            <p:cNvPicPr preferRelativeResize="0"/>
            <p:nvPr/>
          </p:nvPicPr>
          <p:blipFill rotWithShape="1">
            <a:blip r:embed="rId12">
              <a:alphaModFix/>
            </a:blip>
            <a:srcRect b="0" l="0" r="0" t="0"/>
            <a:stretch/>
          </p:blipFill>
          <p:spPr>
            <a:xfrm>
              <a:off x="7185" y="301"/>
              <a:ext cx="106" cy="220"/>
            </a:xfrm>
            <a:prstGeom prst="rect">
              <a:avLst/>
            </a:prstGeom>
            <a:noFill/>
            <a:ln>
              <a:noFill/>
            </a:ln>
          </p:spPr>
        </p:pic>
        <p:pic>
          <p:nvPicPr>
            <p:cNvPr id="264" name="Google Shape;264;p7"/>
            <p:cNvPicPr preferRelativeResize="0"/>
            <p:nvPr/>
          </p:nvPicPr>
          <p:blipFill rotWithShape="1">
            <a:blip r:embed="rId13">
              <a:alphaModFix/>
            </a:blip>
            <a:srcRect b="0" l="0" r="0" t="0"/>
            <a:stretch/>
          </p:blipFill>
          <p:spPr>
            <a:xfrm>
              <a:off x="7185" y="582"/>
              <a:ext cx="107" cy="221"/>
            </a:xfrm>
            <a:prstGeom prst="rect">
              <a:avLst/>
            </a:prstGeom>
            <a:noFill/>
            <a:ln>
              <a:noFill/>
            </a:ln>
          </p:spPr>
        </p:pic>
        <p:pic>
          <p:nvPicPr>
            <p:cNvPr id="265" name="Google Shape;265;p7"/>
            <p:cNvPicPr preferRelativeResize="0"/>
            <p:nvPr/>
          </p:nvPicPr>
          <p:blipFill rotWithShape="1">
            <a:blip r:embed="rId14">
              <a:alphaModFix/>
            </a:blip>
            <a:srcRect b="0" l="0" r="0" t="0"/>
            <a:stretch/>
          </p:blipFill>
          <p:spPr>
            <a:xfrm>
              <a:off x="6513" y="867"/>
              <a:ext cx="116" cy="210"/>
            </a:xfrm>
            <a:prstGeom prst="rect">
              <a:avLst/>
            </a:prstGeom>
            <a:noFill/>
            <a:ln>
              <a:noFill/>
            </a:ln>
          </p:spPr>
        </p:pic>
        <p:pic>
          <p:nvPicPr>
            <p:cNvPr id="266" name="Google Shape;266;p7"/>
            <p:cNvPicPr preferRelativeResize="0"/>
            <p:nvPr/>
          </p:nvPicPr>
          <p:blipFill rotWithShape="1">
            <a:blip r:embed="rId15">
              <a:alphaModFix/>
            </a:blip>
            <a:srcRect b="0" l="0" r="0" t="0"/>
            <a:stretch/>
          </p:blipFill>
          <p:spPr>
            <a:xfrm>
              <a:off x="7185" y="865"/>
              <a:ext cx="106" cy="221"/>
            </a:xfrm>
            <a:prstGeom prst="rect">
              <a:avLst/>
            </a:prstGeom>
            <a:noFill/>
            <a:ln>
              <a:noFill/>
            </a:ln>
          </p:spPr>
        </p:pic>
      </p:grpSp>
      <p:grpSp>
        <p:nvGrpSpPr>
          <p:cNvPr id="267" name="Google Shape;267;p7"/>
          <p:cNvGrpSpPr/>
          <p:nvPr/>
        </p:nvGrpSpPr>
        <p:grpSpPr>
          <a:xfrm>
            <a:off x="6707960" y="2137410"/>
            <a:ext cx="1379220" cy="592455"/>
            <a:chOff x="7383" y="227"/>
            <a:chExt cx="2172" cy="933"/>
          </a:xfrm>
        </p:grpSpPr>
        <p:cxnSp>
          <p:nvCxnSpPr>
            <p:cNvPr id="268" name="Google Shape;268;p7"/>
            <p:cNvCxnSpPr/>
            <p:nvPr/>
          </p:nvCxnSpPr>
          <p:spPr>
            <a:xfrm>
              <a:off x="7441" y="772"/>
              <a:ext cx="1181" cy="0"/>
            </a:xfrm>
            <a:prstGeom prst="straightConnector1">
              <a:avLst/>
            </a:prstGeom>
            <a:noFill/>
            <a:ln cap="flat" cmpd="sng" w="28525">
              <a:solidFill>
                <a:srgbClr val="D52A2F"/>
              </a:solidFill>
              <a:prstDash val="dot"/>
              <a:round/>
              <a:headEnd len="med" w="med" type="none"/>
              <a:tailEnd len="med" w="med" type="none"/>
            </a:ln>
          </p:spPr>
        </p:cxnSp>
        <p:sp>
          <p:nvSpPr>
            <p:cNvPr id="269" name="Google Shape;269;p7"/>
            <p:cNvSpPr/>
            <p:nvPr/>
          </p:nvSpPr>
          <p:spPr>
            <a:xfrm>
              <a:off x="7383" y="767"/>
              <a:ext cx="1259" cy="2"/>
            </a:xfrm>
            <a:custGeom>
              <a:rect b="b" l="l" r="r" t="t"/>
              <a:pathLst>
                <a:path extrusionOk="0" h="2" w="1259">
                  <a:moveTo>
                    <a:pt x="0" y="0"/>
                  </a:moveTo>
                  <a:lnTo>
                    <a:pt x="0" y="0"/>
                  </a:lnTo>
                  <a:moveTo>
                    <a:pt x="1259" y="2"/>
                  </a:moveTo>
                  <a:lnTo>
                    <a:pt x="1259" y="2"/>
                  </a:lnTo>
                </a:path>
              </a:pathLst>
            </a:custGeom>
            <a:noFill/>
            <a:ln cap="flat" cmpd="sng" w="25400">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0" name="Google Shape;270;p7"/>
            <p:cNvSpPr/>
            <p:nvPr/>
          </p:nvSpPr>
          <p:spPr>
            <a:xfrm>
              <a:off x="8565" y="227"/>
              <a:ext cx="990" cy="933"/>
            </a:xfrm>
            <a:custGeom>
              <a:rect b="b" l="l" r="r" t="t"/>
              <a:pathLst>
                <a:path extrusionOk="0" h="933" w="990">
                  <a:moveTo>
                    <a:pt x="215" y="539"/>
                  </a:moveTo>
                  <a:lnTo>
                    <a:pt x="0" y="464"/>
                  </a:lnTo>
                  <a:lnTo>
                    <a:pt x="2" y="620"/>
                  </a:lnTo>
                  <a:lnTo>
                    <a:pt x="215" y="539"/>
                  </a:lnTo>
                  <a:close/>
                  <a:moveTo>
                    <a:pt x="916" y="826"/>
                  </a:moveTo>
                  <a:lnTo>
                    <a:pt x="916" y="816"/>
                  </a:lnTo>
                  <a:lnTo>
                    <a:pt x="916" y="590"/>
                  </a:lnTo>
                  <a:lnTo>
                    <a:pt x="916" y="548"/>
                  </a:lnTo>
                  <a:lnTo>
                    <a:pt x="916" y="503"/>
                  </a:lnTo>
                  <a:lnTo>
                    <a:pt x="916" y="324"/>
                  </a:lnTo>
                  <a:lnTo>
                    <a:pt x="883" y="324"/>
                  </a:lnTo>
                  <a:lnTo>
                    <a:pt x="916" y="324"/>
                  </a:lnTo>
                  <a:lnTo>
                    <a:pt x="915" y="0"/>
                  </a:lnTo>
                  <a:lnTo>
                    <a:pt x="779" y="0"/>
                  </a:lnTo>
                  <a:lnTo>
                    <a:pt x="779" y="500"/>
                  </a:lnTo>
                  <a:lnTo>
                    <a:pt x="775" y="503"/>
                  </a:lnTo>
                  <a:lnTo>
                    <a:pt x="756" y="503"/>
                  </a:lnTo>
                  <a:lnTo>
                    <a:pt x="755" y="502"/>
                  </a:lnTo>
                  <a:lnTo>
                    <a:pt x="747" y="503"/>
                  </a:lnTo>
                  <a:lnTo>
                    <a:pt x="747" y="485"/>
                  </a:lnTo>
                  <a:lnTo>
                    <a:pt x="748" y="461"/>
                  </a:lnTo>
                  <a:lnTo>
                    <a:pt x="748" y="403"/>
                  </a:lnTo>
                  <a:lnTo>
                    <a:pt x="748" y="396"/>
                  </a:lnTo>
                  <a:lnTo>
                    <a:pt x="747" y="384"/>
                  </a:lnTo>
                  <a:lnTo>
                    <a:pt x="740" y="380"/>
                  </a:lnTo>
                  <a:lnTo>
                    <a:pt x="733" y="385"/>
                  </a:lnTo>
                  <a:lnTo>
                    <a:pt x="729" y="390"/>
                  </a:lnTo>
                  <a:lnTo>
                    <a:pt x="580" y="539"/>
                  </a:lnTo>
                  <a:lnTo>
                    <a:pt x="576" y="548"/>
                  </a:lnTo>
                  <a:lnTo>
                    <a:pt x="564" y="535"/>
                  </a:lnTo>
                  <a:lnTo>
                    <a:pt x="549" y="519"/>
                  </a:lnTo>
                  <a:lnTo>
                    <a:pt x="533" y="502"/>
                  </a:lnTo>
                  <a:lnTo>
                    <a:pt x="502" y="472"/>
                  </a:lnTo>
                  <a:lnTo>
                    <a:pt x="470" y="503"/>
                  </a:lnTo>
                  <a:lnTo>
                    <a:pt x="435" y="537"/>
                  </a:lnTo>
                  <a:lnTo>
                    <a:pt x="390" y="582"/>
                  </a:lnTo>
                  <a:lnTo>
                    <a:pt x="385" y="590"/>
                  </a:lnTo>
                  <a:lnTo>
                    <a:pt x="370" y="563"/>
                  </a:lnTo>
                  <a:lnTo>
                    <a:pt x="378" y="549"/>
                  </a:lnTo>
                  <a:lnTo>
                    <a:pt x="389" y="541"/>
                  </a:lnTo>
                  <a:lnTo>
                    <a:pt x="428" y="502"/>
                  </a:lnTo>
                  <a:lnTo>
                    <a:pt x="469" y="461"/>
                  </a:lnTo>
                  <a:lnTo>
                    <a:pt x="493" y="436"/>
                  </a:lnTo>
                  <a:lnTo>
                    <a:pt x="500" y="430"/>
                  </a:lnTo>
                  <a:lnTo>
                    <a:pt x="502" y="430"/>
                  </a:lnTo>
                  <a:lnTo>
                    <a:pt x="509" y="437"/>
                  </a:lnTo>
                  <a:lnTo>
                    <a:pt x="523" y="451"/>
                  </a:lnTo>
                  <a:lnTo>
                    <a:pt x="553" y="481"/>
                  </a:lnTo>
                  <a:lnTo>
                    <a:pt x="567" y="496"/>
                  </a:lnTo>
                  <a:lnTo>
                    <a:pt x="577" y="506"/>
                  </a:lnTo>
                  <a:lnTo>
                    <a:pt x="584" y="504"/>
                  </a:lnTo>
                  <a:lnTo>
                    <a:pt x="651" y="436"/>
                  </a:lnTo>
                  <a:lnTo>
                    <a:pt x="658" y="430"/>
                  </a:lnTo>
                  <a:lnTo>
                    <a:pt x="719" y="369"/>
                  </a:lnTo>
                  <a:lnTo>
                    <a:pt x="724" y="361"/>
                  </a:lnTo>
                  <a:lnTo>
                    <a:pt x="720" y="353"/>
                  </a:lnTo>
                  <a:lnTo>
                    <a:pt x="713" y="347"/>
                  </a:lnTo>
                  <a:lnTo>
                    <a:pt x="707" y="346"/>
                  </a:lnTo>
                  <a:lnTo>
                    <a:pt x="693" y="345"/>
                  </a:lnTo>
                  <a:lnTo>
                    <a:pt x="678" y="345"/>
                  </a:lnTo>
                  <a:lnTo>
                    <a:pt x="650" y="346"/>
                  </a:lnTo>
                  <a:lnTo>
                    <a:pt x="637" y="346"/>
                  </a:lnTo>
                  <a:lnTo>
                    <a:pt x="625" y="347"/>
                  </a:lnTo>
                  <a:lnTo>
                    <a:pt x="608" y="344"/>
                  </a:lnTo>
                  <a:lnTo>
                    <a:pt x="605" y="338"/>
                  </a:lnTo>
                  <a:lnTo>
                    <a:pt x="601" y="334"/>
                  </a:lnTo>
                  <a:lnTo>
                    <a:pt x="606" y="331"/>
                  </a:lnTo>
                  <a:lnTo>
                    <a:pt x="610" y="325"/>
                  </a:lnTo>
                  <a:lnTo>
                    <a:pt x="615" y="325"/>
                  </a:lnTo>
                  <a:lnTo>
                    <a:pt x="634" y="325"/>
                  </a:lnTo>
                  <a:lnTo>
                    <a:pt x="674" y="325"/>
                  </a:lnTo>
                  <a:lnTo>
                    <a:pt x="689" y="325"/>
                  </a:lnTo>
                  <a:lnTo>
                    <a:pt x="742" y="325"/>
                  </a:lnTo>
                  <a:lnTo>
                    <a:pt x="748" y="325"/>
                  </a:lnTo>
                  <a:lnTo>
                    <a:pt x="767" y="325"/>
                  </a:lnTo>
                  <a:lnTo>
                    <a:pt x="771" y="325"/>
                  </a:lnTo>
                  <a:lnTo>
                    <a:pt x="778" y="333"/>
                  </a:lnTo>
                  <a:lnTo>
                    <a:pt x="779" y="361"/>
                  </a:lnTo>
                  <a:lnTo>
                    <a:pt x="779" y="380"/>
                  </a:lnTo>
                  <a:lnTo>
                    <a:pt x="779" y="464"/>
                  </a:lnTo>
                  <a:lnTo>
                    <a:pt x="779" y="500"/>
                  </a:lnTo>
                  <a:lnTo>
                    <a:pt x="779" y="0"/>
                  </a:lnTo>
                  <a:lnTo>
                    <a:pt x="580" y="0"/>
                  </a:lnTo>
                  <a:lnTo>
                    <a:pt x="244" y="0"/>
                  </a:lnTo>
                  <a:lnTo>
                    <a:pt x="244" y="837"/>
                  </a:lnTo>
                  <a:lnTo>
                    <a:pt x="246" y="852"/>
                  </a:lnTo>
                  <a:lnTo>
                    <a:pt x="251" y="862"/>
                  </a:lnTo>
                  <a:lnTo>
                    <a:pt x="262" y="867"/>
                  </a:lnTo>
                  <a:lnTo>
                    <a:pt x="278" y="869"/>
                  </a:lnTo>
                  <a:lnTo>
                    <a:pt x="285" y="869"/>
                  </a:lnTo>
                  <a:lnTo>
                    <a:pt x="292" y="869"/>
                  </a:lnTo>
                  <a:lnTo>
                    <a:pt x="867" y="869"/>
                  </a:lnTo>
                  <a:lnTo>
                    <a:pt x="874" y="869"/>
                  </a:lnTo>
                  <a:lnTo>
                    <a:pt x="880" y="869"/>
                  </a:lnTo>
                  <a:lnTo>
                    <a:pt x="881" y="869"/>
                  </a:lnTo>
                  <a:lnTo>
                    <a:pt x="898" y="867"/>
                  </a:lnTo>
                  <a:lnTo>
                    <a:pt x="908" y="862"/>
                  </a:lnTo>
                  <a:lnTo>
                    <a:pt x="913" y="852"/>
                  </a:lnTo>
                  <a:lnTo>
                    <a:pt x="915" y="837"/>
                  </a:lnTo>
                  <a:lnTo>
                    <a:pt x="916" y="826"/>
                  </a:lnTo>
                  <a:close/>
                  <a:moveTo>
                    <a:pt x="989" y="80"/>
                  </a:moveTo>
                  <a:lnTo>
                    <a:pt x="988" y="72"/>
                  </a:lnTo>
                  <a:lnTo>
                    <a:pt x="948" y="74"/>
                  </a:lnTo>
                  <a:lnTo>
                    <a:pt x="947" y="73"/>
                  </a:lnTo>
                  <a:lnTo>
                    <a:pt x="947" y="819"/>
                  </a:lnTo>
                  <a:lnTo>
                    <a:pt x="948" y="831"/>
                  </a:lnTo>
                  <a:lnTo>
                    <a:pt x="947" y="843"/>
                  </a:lnTo>
                  <a:lnTo>
                    <a:pt x="942" y="860"/>
                  </a:lnTo>
                  <a:lnTo>
                    <a:pt x="931" y="875"/>
                  </a:lnTo>
                  <a:lnTo>
                    <a:pt x="917" y="885"/>
                  </a:lnTo>
                  <a:lnTo>
                    <a:pt x="900" y="890"/>
                  </a:lnTo>
                  <a:lnTo>
                    <a:pt x="889" y="891"/>
                  </a:lnTo>
                  <a:lnTo>
                    <a:pt x="879" y="890"/>
                  </a:lnTo>
                  <a:lnTo>
                    <a:pt x="347" y="890"/>
                  </a:lnTo>
                  <a:lnTo>
                    <a:pt x="334" y="888"/>
                  </a:lnTo>
                  <a:lnTo>
                    <a:pt x="316" y="893"/>
                  </a:lnTo>
                  <a:lnTo>
                    <a:pt x="308" y="903"/>
                  </a:lnTo>
                  <a:lnTo>
                    <a:pt x="307" y="916"/>
                  </a:lnTo>
                  <a:lnTo>
                    <a:pt x="315" y="925"/>
                  </a:lnTo>
                  <a:lnTo>
                    <a:pt x="326" y="933"/>
                  </a:lnTo>
                  <a:lnTo>
                    <a:pt x="334" y="932"/>
                  </a:lnTo>
                  <a:lnTo>
                    <a:pt x="944" y="932"/>
                  </a:lnTo>
                  <a:lnTo>
                    <a:pt x="970" y="931"/>
                  </a:lnTo>
                  <a:lnTo>
                    <a:pt x="983" y="926"/>
                  </a:lnTo>
                  <a:lnTo>
                    <a:pt x="988" y="912"/>
                  </a:lnTo>
                  <a:lnTo>
                    <a:pt x="989" y="885"/>
                  </a:lnTo>
                  <a:lnTo>
                    <a:pt x="989" y="94"/>
                  </a:lnTo>
                  <a:lnTo>
                    <a:pt x="989" y="8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
        <p:nvSpPr>
          <p:cNvPr id="271" name="Google Shape;271;p7"/>
          <p:cNvSpPr/>
          <p:nvPr/>
        </p:nvSpPr>
        <p:spPr>
          <a:xfrm>
            <a:off x="0" y="0"/>
            <a:ext cx="12192000" cy="457200"/>
          </a:xfrm>
          <a:prstGeom prst="rect">
            <a:avLst/>
          </a:prstGeom>
          <a:noFill/>
          <a:ln>
            <a:noFill/>
          </a:ln>
        </p:spPr>
        <p:txBody>
          <a:bodyPr anchorCtr="0" anchor="ctr" bIns="787150" lIns="368175" spcFirstLastPara="1" rIns="406250" wrap="square" tIns="812525">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nvGrpSpPr>
          <p:cNvPr id="272" name="Google Shape;272;p7"/>
          <p:cNvGrpSpPr/>
          <p:nvPr/>
        </p:nvGrpSpPr>
        <p:grpSpPr>
          <a:xfrm>
            <a:off x="2203266" y="3918856"/>
            <a:ext cx="5636577" cy="1349833"/>
            <a:chOff x="1551" y="118"/>
            <a:chExt cx="8731" cy="1927"/>
          </a:xfrm>
        </p:grpSpPr>
        <p:sp>
          <p:nvSpPr>
            <p:cNvPr id="273" name="Google Shape;273;p7"/>
            <p:cNvSpPr/>
            <p:nvPr/>
          </p:nvSpPr>
          <p:spPr>
            <a:xfrm>
              <a:off x="1551" y="118"/>
              <a:ext cx="8731" cy="1927"/>
            </a:xfrm>
            <a:custGeom>
              <a:rect b="b" l="l" r="r" t="t"/>
              <a:pathLst>
                <a:path extrusionOk="0" h="1927" w="8731">
                  <a:moveTo>
                    <a:pt x="8491" y="0"/>
                  </a:moveTo>
                  <a:lnTo>
                    <a:pt x="240" y="0"/>
                  </a:lnTo>
                  <a:lnTo>
                    <a:pt x="164" y="12"/>
                  </a:lnTo>
                  <a:lnTo>
                    <a:pt x="98" y="46"/>
                  </a:lnTo>
                  <a:lnTo>
                    <a:pt x="46" y="98"/>
                  </a:lnTo>
                  <a:lnTo>
                    <a:pt x="12" y="164"/>
                  </a:lnTo>
                  <a:lnTo>
                    <a:pt x="0" y="240"/>
                  </a:lnTo>
                  <a:lnTo>
                    <a:pt x="0" y="1687"/>
                  </a:lnTo>
                  <a:lnTo>
                    <a:pt x="12" y="1763"/>
                  </a:lnTo>
                  <a:lnTo>
                    <a:pt x="46" y="1829"/>
                  </a:lnTo>
                  <a:lnTo>
                    <a:pt x="98" y="1880"/>
                  </a:lnTo>
                  <a:lnTo>
                    <a:pt x="164" y="1915"/>
                  </a:lnTo>
                  <a:lnTo>
                    <a:pt x="240" y="1927"/>
                  </a:lnTo>
                  <a:lnTo>
                    <a:pt x="8491" y="1927"/>
                  </a:lnTo>
                  <a:lnTo>
                    <a:pt x="8567" y="1915"/>
                  </a:lnTo>
                  <a:lnTo>
                    <a:pt x="8632" y="1880"/>
                  </a:lnTo>
                  <a:lnTo>
                    <a:pt x="8684" y="1829"/>
                  </a:lnTo>
                  <a:lnTo>
                    <a:pt x="8718" y="1763"/>
                  </a:lnTo>
                  <a:lnTo>
                    <a:pt x="8731" y="1687"/>
                  </a:lnTo>
                  <a:lnTo>
                    <a:pt x="8731" y="240"/>
                  </a:lnTo>
                  <a:lnTo>
                    <a:pt x="8718" y="164"/>
                  </a:lnTo>
                  <a:lnTo>
                    <a:pt x="8684" y="98"/>
                  </a:lnTo>
                  <a:lnTo>
                    <a:pt x="8632" y="46"/>
                  </a:lnTo>
                  <a:lnTo>
                    <a:pt x="8567" y="12"/>
                  </a:lnTo>
                  <a:lnTo>
                    <a:pt x="8491" y="0"/>
                  </a:lnTo>
                  <a:close/>
                </a:path>
              </a:pathLst>
            </a:custGeom>
            <a:solidFill>
              <a:srgbClr val="EBC3C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4" name="Google Shape;274;p7"/>
            <p:cNvSpPr/>
            <p:nvPr/>
          </p:nvSpPr>
          <p:spPr>
            <a:xfrm>
              <a:off x="1824" y="362"/>
              <a:ext cx="1554" cy="1378"/>
            </a:xfrm>
            <a:custGeom>
              <a:rect b="b" l="l" r="r" t="t"/>
              <a:pathLst>
                <a:path extrusionOk="0" h="1378" w="1554">
                  <a:moveTo>
                    <a:pt x="803" y="0"/>
                  </a:moveTo>
                  <a:lnTo>
                    <a:pt x="751" y="0"/>
                  </a:lnTo>
                  <a:lnTo>
                    <a:pt x="701" y="27"/>
                  </a:lnTo>
                  <a:lnTo>
                    <a:pt x="656" y="82"/>
                  </a:lnTo>
                  <a:lnTo>
                    <a:pt x="26" y="1169"/>
                  </a:lnTo>
                  <a:lnTo>
                    <a:pt x="0" y="1235"/>
                  </a:lnTo>
                  <a:lnTo>
                    <a:pt x="1" y="1292"/>
                  </a:lnTo>
                  <a:lnTo>
                    <a:pt x="27" y="1337"/>
                  </a:lnTo>
                  <a:lnTo>
                    <a:pt x="76" y="1366"/>
                  </a:lnTo>
                  <a:lnTo>
                    <a:pt x="145" y="1377"/>
                  </a:lnTo>
                  <a:lnTo>
                    <a:pt x="1408" y="1377"/>
                  </a:lnTo>
                  <a:lnTo>
                    <a:pt x="1478" y="1366"/>
                  </a:lnTo>
                  <a:lnTo>
                    <a:pt x="1527" y="1337"/>
                  </a:lnTo>
                  <a:lnTo>
                    <a:pt x="1553" y="1292"/>
                  </a:lnTo>
                  <a:lnTo>
                    <a:pt x="1554" y="1235"/>
                  </a:lnTo>
                  <a:lnTo>
                    <a:pt x="1528" y="1169"/>
                  </a:lnTo>
                  <a:lnTo>
                    <a:pt x="897" y="82"/>
                  </a:lnTo>
                  <a:lnTo>
                    <a:pt x="853" y="27"/>
                  </a:lnTo>
                  <a:lnTo>
                    <a:pt x="803"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275" name="Google Shape;275;p7"/>
            <p:cNvSpPr txBox="1"/>
            <p:nvPr/>
          </p:nvSpPr>
          <p:spPr>
            <a:xfrm>
              <a:off x="2432" y="378"/>
              <a:ext cx="358" cy="1463"/>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6000">
                  <a:solidFill>
                    <a:srgbClr val="FFFFFF"/>
                  </a:solidFill>
                  <a:latin typeface="Trebuchet MS"/>
                  <a:ea typeface="Trebuchet MS"/>
                  <a:cs typeface="Trebuchet MS"/>
                  <a:sym typeface="Trebuchet MS"/>
                </a:rPr>
                <a:t>!</a:t>
              </a:r>
              <a:endParaRPr sz="1100">
                <a:solidFill>
                  <a:schemeClr val="dk1"/>
                </a:solidFill>
                <a:latin typeface="Tahoma"/>
                <a:ea typeface="Tahoma"/>
                <a:cs typeface="Tahoma"/>
                <a:sym typeface="Tahoma"/>
              </a:endParaRPr>
            </a:p>
          </p:txBody>
        </p:sp>
        <p:sp>
          <p:nvSpPr>
            <p:cNvPr id="276" name="Google Shape;276;p7"/>
            <p:cNvSpPr txBox="1"/>
            <p:nvPr/>
          </p:nvSpPr>
          <p:spPr>
            <a:xfrm>
              <a:off x="3422" y="575"/>
              <a:ext cx="2262" cy="865"/>
            </a:xfrm>
            <a:prstGeom prst="rect">
              <a:avLst/>
            </a:prstGeom>
            <a:noFill/>
            <a:ln>
              <a:noFill/>
            </a:ln>
          </p:spPr>
          <p:txBody>
            <a:bodyPr anchorCtr="0" anchor="t" bIns="0" lIns="0" spcFirstLastPara="1" rIns="0" wrap="square" tIns="0">
              <a:noAutofit/>
            </a:bodyPr>
            <a:lstStyle/>
            <a:p>
              <a:pPr indent="0" lvl="0" marL="0" marR="1905" rtl="0" algn="l">
                <a:lnSpc>
                  <a:spcPct val="98000"/>
                </a:lnSpc>
                <a:spcBef>
                  <a:spcPts val="0"/>
                </a:spcBef>
                <a:spcAft>
                  <a:spcPts val="0"/>
                </a:spcAft>
                <a:buNone/>
              </a:pPr>
              <a:r>
                <a:rPr lang="en-US" sz="1200">
                  <a:solidFill>
                    <a:schemeClr val="dk1"/>
                  </a:solidFill>
                  <a:latin typeface="Tahoma"/>
                  <a:ea typeface="Tahoma"/>
                  <a:cs typeface="Tahoma"/>
                  <a:sym typeface="Tahoma"/>
                </a:rPr>
                <a:t>Must be considered at each monitoring and/or evaluation stage</a:t>
              </a:r>
              <a:endParaRPr sz="1100">
                <a:solidFill>
                  <a:schemeClr val="dk1"/>
                </a:solidFill>
                <a:latin typeface="Tahoma"/>
                <a:ea typeface="Tahoma"/>
                <a:cs typeface="Tahoma"/>
                <a:sym typeface="Tahoma"/>
              </a:endParaRPr>
            </a:p>
          </p:txBody>
        </p:sp>
        <p:sp>
          <p:nvSpPr>
            <p:cNvPr id="277" name="Google Shape;277;p7"/>
            <p:cNvSpPr txBox="1"/>
            <p:nvPr/>
          </p:nvSpPr>
          <p:spPr>
            <a:xfrm>
              <a:off x="6016" y="314"/>
              <a:ext cx="3961" cy="1441"/>
            </a:xfrm>
            <a:prstGeom prst="rect">
              <a:avLst/>
            </a:prstGeom>
            <a:noFill/>
            <a:ln>
              <a:noFill/>
            </a:ln>
          </p:spPr>
          <p:txBody>
            <a:bodyPr anchorCtr="0" anchor="t" bIns="0" lIns="0" spcFirstLastPara="1" rIns="0" wrap="square" tIns="0">
              <a:noAutofit/>
            </a:bodyPr>
            <a:lstStyle/>
            <a:p>
              <a:pPr indent="-127000" lvl="0" marL="127000" marR="0" rtl="0" algn="l">
                <a:lnSpc>
                  <a:spcPct val="115500"/>
                </a:lnSpc>
                <a:spcBef>
                  <a:spcPts val="0"/>
                </a:spcBef>
                <a:spcAft>
                  <a:spcPts val="0"/>
                </a:spcAft>
                <a:buNone/>
              </a:pPr>
              <a:r>
                <a:rPr lang="en-US" sz="1000">
                  <a:solidFill>
                    <a:schemeClr val="dk1"/>
                  </a:solidFill>
                  <a:latin typeface="Tahoma"/>
                  <a:ea typeface="Tahoma"/>
                  <a:cs typeface="Tahoma"/>
                  <a:sym typeface="Tahoma"/>
                </a:rPr>
                <a:t>Independence</a:t>
              </a:r>
              <a:endParaRPr sz="1100">
                <a:solidFill>
                  <a:schemeClr val="dk1"/>
                </a:solidFill>
                <a:latin typeface="Tahoma"/>
                <a:ea typeface="Tahoma"/>
                <a:cs typeface="Tahoma"/>
                <a:sym typeface="Tahoma"/>
              </a:endParaRPr>
            </a:p>
            <a:p>
              <a:pPr indent="-127000" lvl="0" marL="127000" marR="0" rtl="0" algn="l">
                <a:lnSpc>
                  <a:spcPct val="120000"/>
                </a:lnSpc>
                <a:spcBef>
                  <a:spcPts val="0"/>
                </a:spcBef>
                <a:spcAft>
                  <a:spcPts val="0"/>
                </a:spcAft>
                <a:buNone/>
              </a:pPr>
              <a:r>
                <a:rPr lang="en-US" sz="1000">
                  <a:solidFill>
                    <a:schemeClr val="dk1"/>
                  </a:solidFill>
                  <a:latin typeface="Tahoma"/>
                  <a:ea typeface="Tahoma"/>
                  <a:cs typeface="Tahoma"/>
                  <a:sym typeface="Tahoma"/>
                </a:rPr>
                <a:t>Honesty and integrity</a:t>
              </a:r>
              <a:endParaRPr sz="1100">
                <a:solidFill>
                  <a:schemeClr val="dk1"/>
                </a:solidFill>
                <a:latin typeface="Tahoma"/>
                <a:ea typeface="Tahoma"/>
                <a:cs typeface="Tahoma"/>
                <a:sym typeface="Tahoma"/>
              </a:endParaRPr>
            </a:p>
            <a:p>
              <a:pPr indent="-127000" lvl="0" marL="127000" marR="0" rtl="0" algn="l">
                <a:lnSpc>
                  <a:spcPct val="120000"/>
                </a:lnSpc>
                <a:spcBef>
                  <a:spcPts val="0"/>
                </a:spcBef>
                <a:spcAft>
                  <a:spcPts val="0"/>
                </a:spcAft>
                <a:buNone/>
              </a:pPr>
              <a:r>
                <a:rPr lang="en-US" sz="1000">
                  <a:solidFill>
                    <a:schemeClr val="dk1"/>
                  </a:solidFill>
                  <a:latin typeface="Tahoma"/>
                  <a:ea typeface="Tahoma"/>
                  <a:cs typeface="Tahoma"/>
                  <a:sym typeface="Tahoma"/>
                </a:rPr>
                <a:t>Respect for dignity and diversity of participants</a:t>
              </a:r>
              <a:endParaRPr sz="1100">
                <a:solidFill>
                  <a:schemeClr val="dk1"/>
                </a:solidFill>
                <a:latin typeface="Tahoma"/>
                <a:ea typeface="Tahoma"/>
                <a:cs typeface="Tahoma"/>
                <a:sym typeface="Tahoma"/>
              </a:endParaRPr>
            </a:p>
            <a:p>
              <a:pPr indent="-127000" lvl="0" marL="127000" marR="0" rtl="0" algn="l">
                <a:lnSpc>
                  <a:spcPct val="120000"/>
                </a:lnSpc>
                <a:spcBef>
                  <a:spcPts val="0"/>
                </a:spcBef>
                <a:spcAft>
                  <a:spcPts val="0"/>
                </a:spcAft>
                <a:buNone/>
              </a:pPr>
              <a:r>
                <a:rPr lang="en-US" sz="1000">
                  <a:solidFill>
                    <a:schemeClr val="dk1"/>
                  </a:solidFill>
                  <a:latin typeface="Tahoma"/>
                  <a:ea typeface="Tahoma"/>
                  <a:cs typeface="Tahoma"/>
                  <a:sym typeface="Tahoma"/>
                </a:rPr>
                <a:t>Avoidance of harm</a:t>
              </a:r>
              <a:endParaRPr sz="1100">
                <a:solidFill>
                  <a:schemeClr val="dk1"/>
                </a:solidFill>
                <a:latin typeface="Tahoma"/>
                <a:ea typeface="Tahoma"/>
                <a:cs typeface="Tahoma"/>
                <a:sym typeface="Tahoma"/>
              </a:endParaRPr>
            </a:p>
            <a:p>
              <a:pPr indent="-127000" lvl="0" marL="127000" marR="0" rtl="0" algn="l">
                <a:lnSpc>
                  <a:spcPct val="120000"/>
                </a:lnSpc>
                <a:spcBef>
                  <a:spcPts val="0"/>
                </a:spcBef>
                <a:spcAft>
                  <a:spcPts val="0"/>
                </a:spcAft>
                <a:buNone/>
              </a:pPr>
              <a:r>
                <a:rPr lang="en-US" sz="1000">
                  <a:solidFill>
                    <a:schemeClr val="dk1"/>
                  </a:solidFill>
                  <a:latin typeface="Tahoma"/>
                  <a:ea typeface="Tahoma"/>
                  <a:cs typeface="Tahoma"/>
                  <a:sym typeface="Tahoma"/>
                </a:rPr>
                <a:t>Accuracy, completeness and reliabilty</a:t>
              </a:r>
              <a:endParaRPr sz="1100">
                <a:solidFill>
                  <a:schemeClr val="dk1"/>
                </a:solidFill>
                <a:latin typeface="Tahoma"/>
                <a:ea typeface="Tahoma"/>
                <a:cs typeface="Tahoma"/>
                <a:sym typeface="Tahoma"/>
              </a:endParaRPr>
            </a:p>
            <a:p>
              <a:pPr indent="-127000" lvl="0" marL="127000" marR="0" rtl="0" algn="l">
                <a:lnSpc>
                  <a:spcPct val="120500"/>
                </a:lnSpc>
                <a:spcBef>
                  <a:spcPts val="0"/>
                </a:spcBef>
                <a:spcAft>
                  <a:spcPts val="0"/>
                </a:spcAft>
                <a:buNone/>
              </a:pPr>
              <a:r>
                <a:rPr lang="en-US" sz="1000">
                  <a:solidFill>
                    <a:schemeClr val="dk1"/>
                  </a:solidFill>
                  <a:latin typeface="Tahoma"/>
                  <a:ea typeface="Tahoma"/>
                  <a:cs typeface="Tahoma"/>
                  <a:sym typeface="Tahoma"/>
                </a:rPr>
                <a:t>Transparency and consultation</a:t>
              </a:r>
              <a:endParaRPr sz="1100">
                <a:solidFill>
                  <a:schemeClr val="dk1"/>
                </a:solidFill>
                <a:latin typeface="Tahoma"/>
                <a:ea typeface="Tahoma"/>
                <a:cs typeface="Tahoma"/>
                <a:sym typeface="Tahoma"/>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pic>
        <p:nvPicPr>
          <p:cNvPr id="282" name="Google Shape;282;p8"/>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283" name="Google Shape;283;p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284" name="Google Shape;284;p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285" name="Google Shape;285;p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286" name="Google Shape;286;p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287" name="Google Shape;287;p8"/>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288" name="Google Shape;288;p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289" name="Google Shape;289;p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290" name="Google Shape;290;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291" name="Google Shape;291;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292" name="Google Shape;292;p8"/>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293" name="Google Shape;293;p8"/>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294" name="Google Shape;294;p8"/>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295" name="Google Shape;295;p8"/>
          <p:cNvSpPr/>
          <p:nvPr/>
        </p:nvSpPr>
        <p:spPr>
          <a:xfrm rot="-5400000">
            <a:off x="19592" y="2339025"/>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296" name="Google Shape;296;p8"/>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297" name="Google Shape;297;p8"/>
          <p:cNvSpPr/>
          <p:nvPr/>
        </p:nvSpPr>
        <p:spPr>
          <a:xfrm>
            <a:off x="442549" y="2290571"/>
            <a:ext cx="8134166" cy="347787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p:txBody>
      </p:sp>
      <p:sp>
        <p:nvSpPr>
          <p:cNvPr id="298" name="Google Shape;298;p8"/>
          <p:cNvSpPr txBox="1"/>
          <p:nvPr/>
        </p:nvSpPr>
        <p:spPr>
          <a:xfrm>
            <a:off x="1201787" y="1226844"/>
            <a:ext cx="7001692" cy="101566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000">
                <a:solidFill>
                  <a:srgbClr val="0070C0"/>
                </a:solidFill>
                <a:latin typeface="Times New Roman"/>
                <a:ea typeface="Times New Roman"/>
                <a:cs typeface="Times New Roman"/>
                <a:sym typeface="Times New Roman"/>
              </a:rPr>
              <a:t>2. Planning and designing data collection tools</a:t>
            </a:r>
            <a:endParaRPr/>
          </a:p>
          <a:p>
            <a:pPr indent="0" lvl="2" marL="914400" marR="0" rtl="0" algn="ctr">
              <a:spcBef>
                <a:spcPts val="0"/>
              </a:spcBef>
              <a:spcAft>
                <a:spcPts val="0"/>
              </a:spcAft>
              <a:buNone/>
            </a:pPr>
            <a:r>
              <a:t/>
            </a:r>
            <a:endParaRPr b="1" i="0" sz="2000" u="none" cap="none" strike="noStrike">
              <a:solidFill>
                <a:srgbClr val="0070C0"/>
              </a:solidFill>
              <a:latin typeface="Times New Roman"/>
              <a:ea typeface="Times New Roman"/>
              <a:cs typeface="Times New Roman"/>
              <a:sym typeface="Times New Roman"/>
            </a:endParaRPr>
          </a:p>
        </p:txBody>
      </p:sp>
      <p:sp>
        <p:nvSpPr>
          <p:cNvPr id="299" name="Google Shape;299;p8"/>
          <p:cNvSpPr/>
          <p:nvPr/>
        </p:nvSpPr>
        <p:spPr>
          <a:xfrm>
            <a:off x="0" y="0"/>
            <a:ext cx="12192000" cy="457200"/>
          </a:xfrm>
          <a:prstGeom prst="rect">
            <a:avLst/>
          </a:prstGeom>
          <a:noFill/>
          <a:ln>
            <a:noFill/>
          </a:ln>
        </p:spPr>
        <p:txBody>
          <a:bodyPr anchorCtr="0" anchor="ctr"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0" name="Google Shape;300;p8"/>
          <p:cNvSpPr/>
          <p:nvPr/>
        </p:nvSpPr>
        <p:spPr>
          <a:xfrm>
            <a:off x="470868" y="2221905"/>
            <a:ext cx="8028695" cy="3046988"/>
          </a:xfrm>
          <a:prstGeom prst="rect">
            <a:avLst/>
          </a:prstGeom>
          <a:noFill/>
          <a:ln>
            <a:noFill/>
          </a:ln>
        </p:spPr>
        <p:txBody>
          <a:bodyPr anchorCtr="0" anchor="ctr"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200"/>
              <a:buFont typeface="Calibri"/>
              <a:buNone/>
            </a:pPr>
            <a:r>
              <a:t/>
            </a:r>
            <a:endParaRPr b="0" i="0" sz="12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000"/>
              <a:buFont typeface="Times New Roman"/>
              <a:buNone/>
            </a:pPr>
            <a:r>
              <a:rPr b="1" lang="en-US" sz="2000">
                <a:solidFill>
                  <a:schemeClr val="dk1"/>
                </a:solidFill>
                <a:latin typeface="Times New Roman"/>
                <a:ea typeface="Times New Roman"/>
                <a:cs typeface="Times New Roman"/>
                <a:sym typeface="Times New Roman"/>
              </a:rPr>
              <a:t>Rigorous planning and designing for data collection can improve the quality of the approach and methods of data collection and, therefore, the quality of collected data. </a:t>
            </a:r>
            <a:endParaRPr b="1" sz="2000">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2000"/>
              <a:buFont typeface="Times New Roman"/>
              <a:buNone/>
            </a:pPr>
            <a:r>
              <a:rPr b="1" lang="en-US" sz="2000">
                <a:solidFill>
                  <a:schemeClr val="dk1"/>
                </a:solidFill>
                <a:latin typeface="Times New Roman"/>
                <a:ea typeface="Times New Roman"/>
                <a:cs typeface="Times New Roman"/>
                <a:sym typeface="Times New Roman"/>
              </a:rPr>
              <a:t>It is imperative to identify the approach intended for use to monitor or evaluate an intervention, and then to establish a data collection plan. Selecting an appropriate approach will also allow a relevant assessment of the monitoring or evaluation questions guiding any review, taking into account the specific context, existing constraints, access, timing, budget and availability of data.</a:t>
            </a:r>
            <a:endParaRPr/>
          </a:p>
        </p:txBody>
      </p:sp>
      <p:sp>
        <p:nvSpPr>
          <p:cNvPr id="301" name="Google Shape;301;p8"/>
          <p:cNvSpPr/>
          <p:nvPr/>
        </p:nvSpPr>
        <p:spPr>
          <a:xfrm rot="-5400000">
            <a:off x="23942" y="3458080"/>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sp>
        <p:nvSpPr>
          <p:cNvPr id="302" name="Google Shape;302;p8"/>
          <p:cNvSpPr/>
          <p:nvPr/>
        </p:nvSpPr>
        <p:spPr>
          <a:xfrm rot="-5400000">
            <a:off x="750" y="4292971"/>
            <a:ext cx="563225" cy="260275"/>
          </a:xfrm>
          <a:custGeom>
            <a:rect b="b" l="l" r="r" t="t"/>
            <a:pathLst>
              <a:path extrusionOk="0" h="10411" w="22529">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p:txBody>
      </p:sp>
      <p:grpSp>
        <p:nvGrpSpPr>
          <p:cNvPr id="303" name="Google Shape;303;p8"/>
          <p:cNvGrpSpPr/>
          <p:nvPr/>
        </p:nvGrpSpPr>
        <p:grpSpPr>
          <a:xfrm>
            <a:off x="1435101" y="1439419"/>
            <a:ext cx="529590" cy="597946"/>
            <a:chOff x="980" y="1490"/>
            <a:chExt cx="834" cy="834"/>
          </a:xfrm>
        </p:grpSpPr>
        <p:sp>
          <p:nvSpPr>
            <p:cNvPr id="304" name="Google Shape;304;p8"/>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05" name="Google Shape;305;p8"/>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95"/>
                                        </p:tgtEl>
                                        <p:attrNameLst>
                                          <p:attrName>style.visibility</p:attrName>
                                        </p:attrNameLst>
                                      </p:cBhvr>
                                      <p:to>
                                        <p:strVal val="visible"/>
                                      </p:to>
                                    </p:set>
                                    <p:animEffect filter="fade" transition="in">
                                      <p:cBhvr>
                                        <p:cTn dur="500"/>
                                        <p:tgtEl>
                                          <p:spTgt spid="295"/>
                                        </p:tgtEl>
                                      </p:cBhvr>
                                    </p:animEffect>
                                  </p:childTnLst>
                                </p:cTn>
                              </p:par>
                              <p:par>
                                <p:cTn fill="hold" nodeType="withEffect" presetClass="entr" presetID="10" presetSubtype="0">
                                  <p:stCondLst>
                                    <p:cond delay="0"/>
                                  </p:stCondLst>
                                  <p:childTnLst>
                                    <p:set>
                                      <p:cBhvr>
                                        <p:cTn dur="1" fill="hold">
                                          <p:stCondLst>
                                            <p:cond delay="0"/>
                                          </p:stCondLst>
                                        </p:cTn>
                                        <p:tgtEl>
                                          <p:spTgt spid="301"/>
                                        </p:tgtEl>
                                        <p:attrNameLst>
                                          <p:attrName>style.visibility</p:attrName>
                                        </p:attrNameLst>
                                      </p:cBhvr>
                                      <p:to>
                                        <p:strVal val="visible"/>
                                      </p:to>
                                    </p:set>
                                    <p:animEffect filter="fade" transition="in">
                                      <p:cBhvr>
                                        <p:cTn dur="500"/>
                                        <p:tgtEl>
                                          <p:spTgt spid="301"/>
                                        </p:tgtEl>
                                      </p:cBhvr>
                                    </p:animEffect>
                                  </p:childTnLst>
                                </p:cTn>
                              </p:par>
                              <p:par>
                                <p:cTn fill="hold" nodeType="withEffect" presetClass="entr" presetID="10" presetSubtype="0">
                                  <p:stCondLst>
                                    <p:cond delay="0"/>
                                  </p:stCondLst>
                                  <p:childTnLst>
                                    <p:set>
                                      <p:cBhvr>
                                        <p:cTn dur="1" fill="hold">
                                          <p:stCondLst>
                                            <p:cond delay="0"/>
                                          </p:stCondLst>
                                        </p:cTn>
                                        <p:tgtEl>
                                          <p:spTgt spid="302"/>
                                        </p:tgtEl>
                                        <p:attrNameLst>
                                          <p:attrName>style.visibility</p:attrName>
                                        </p:attrNameLst>
                                      </p:cBhvr>
                                      <p:to>
                                        <p:strVal val="visible"/>
                                      </p:to>
                                    </p:set>
                                    <p:animEffect filter="fade" transition="in">
                                      <p:cBhvr>
                                        <p:cTn dur="500"/>
                                        <p:tgtEl>
                                          <p:spTgt spid="30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pic>
        <p:nvPicPr>
          <p:cNvPr id="310" name="Google Shape;310;p9"/>
          <p:cNvPicPr preferRelativeResize="0"/>
          <p:nvPr/>
        </p:nvPicPr>
        <p:blipFill rotWithShape="1">
          <a:blip r:embed="rId3">
            <a:alphaModFix/>
          </a:blip>
          <a:srcRect b="0" l="0" r="0" t="0"/>
          <a:stretch/>
        </p:blipFill>
        <p:spPr>
          <a:xfrm>
            <a:off x="-15193" y="5798876"/>
            <a:ext cx="1222425" cy="1096206"/>
          </a:xfrm>
          <a:prstGeom prst="rect">
            <a:avLst/>
          </a:prstGeom>
          <a:noFill/>
          <a:ln>
            <a:noFill/>
          </a:ln>
        </p:spPr>
      </p:pic>
      <p:pic>
        <p:nvPicPr>
          <p:cNvPr id="311" name="Google Shape;311;p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12" name="Google Shape;312;p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13" name="Google Shape;313;p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14" name="Google Shape;314;p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15" name="Google Shape;315;p9"/>
          <p:cNvPicPr preferRelativeResize="0"/>
          <p:nvPr/>
        </p:nvPicPr>
        <p:blipFill rotWithShape="1">
          <a:blip r:embed="rId8">
            <a:alphaModFix/>
          </a:blip>
          <a:srcRect b="0" l="0" r="0" t="0"/>
          <a:stretch/>
        </p:blipFill>
        <p:spPr>
          <a:xfrm>
            <a:off x="8992869" y="533330"/>
            <a:ext cx="2929497" cy="5907194"/>
          </a:xfrm>
          <a:prstGeom prst="rect">
            <a:avLst/>
          </a:prstGeom>
          <a:noFill/>
          <a:ln>
            <a:noFill/>
          </a:ln>
        </p:spPr>
      </p:pic>
      <p:pic>
        <p:nvPicPr>
          <p:cNvPr id="316" name="Google Shape;316;p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17" name="Google Shape;317;p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318" name="Google Shape;318;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19" name="Google Shape;31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20" name="Google Shape;320;p9"/>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21" name="Google Shape;321;p9"/>
          <p:cNvPicPr preferRelativeResize="0"/>
          <p:nvPr/>
        </p:nvPicPr>
        <p:blipFill rotWithShape="1">
          <a:blip r:embed="rId10">
            <a:alphaModFix/>
          </a:blip>
          <a:srcRect b="0" l="0" r="0" t="0"/>
          <a:stretch/>
        </p:blipFill>
        <p:spPr>
          <a:xfrm>
            <a:off x="8832229" y="3773834"/>
            <a:ext cx="2591670" cy="2667532"/>
          </a:xfrm>
          <a:prstGeom prst="rect">
            <a:avLst/>
          </a:prstGeom>
          <a:noFill/>
          <a:ln>
            <a:noFill/>
          </a:ln>
        </p:spPr>
      </p:pic>
      <p:sp>
        <p:nvSpPr>
          <p:cNvPr id="322" name="Google Shape;322;p9"/>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23" name="Google Shape;323;p9"/>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24" name="Google Shape;324;p9"/>
          <p:cNvSpPr/>
          <p:nvPr/>
        </p:nvSpPr>
        <p:spPr>
          <a:xfrm>
            <a:off x="415217" y="1950943"/>
            <a:ext cx="8161497" cy="378565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u="sng">
                <a:solidFill>
                  <a:srgbClr val="C00000"/>
                </a:solidFill>
                <a:latin typeface="Times New Roman"/>
                <a:ea typeface="Times New Roman"/>
                <a:cs typeface="Times New Roman"/>
                <a:sym typeface="Times New Roman"/>
              </a:rPr>
              <a:t>Data governance </a:t>
            </a:r>
            <a:endParaRPr b="1" sz="2000" u="sng">
              <a:solidFill>
                <a:srgbClr val="C00000"/>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rgbClr val="C00000"/>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represents the framework used to manage the organizational structures, policies, fundamentals and quality that ensures accurate and risk-free migration data and information. </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It establishes standards, accountability and responsibilities and ensures that migration data and information use are of maximum value, while managing the cost and quality of handling the information. </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Data governance enforces the consistent and integrated of all members of the project. </a:t>
            </a:r>
            <a:endParaRPr b="1" sz="20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pic>
        <p:nvPicPr>
          <p:cNvPr id="329" name="Google Shape;329;p10"/>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330" name="Google Shape;330;p1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331" name="Google Shape;331;p1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332" name="Google Shape;332;p1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333" name="Google Shape;333;p10"/>
          <p:cNvPicPr preferRelativeResize="0"/>
          <p:nvPr/>
        </p:nvPicPr>
        <p:blipFill rotWithShape="1">
          <a:blip r:embed="rId7">
            <a:alphaModFix/>
          </a:blip>
          <a:srcRect b="0" l="0" r="0" t="0"/>
          <a:stretch/>
        </p:blipFill>
        <p:spPr>
          <a:xfrm>
            <a:off x="8992869" y="533330"/>
            <a:ext cx="2929497" cy="5907194"/>
          </a:xfrm>
          <a:prstGeom prst="rect">
            <a:avLst/>
          </a:prstGeom>
          <a:noFill/>
          <a:ln>
            <a:noFill/>
          </a:ln>
        </p:spPr>
      </p:pic>
      <p:pic>
        <p:nvPicPr>
          <p:cNvPr id="334" name="Google Shape;334;p1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335" name="Google Shape;335;p1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336" name="Google Shape;33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37" name="Google Shape;33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338" name="Google Shape;338;p10"/>
          <p:cNvSpPr txBox="1"/>
          <p:nvPr/>
        </p:nvSpPr>
        <p:spPr>
          <a:xfrm>
            <a:off x="2157095" y="384810"/>
            <a:ext cx="6251575" cy="132343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a:p>
            <a:pPr indent="0" lvl="0" marL="0" marR="0" rtl="0" algn="ctr">
              <a:spcBef>
                <a:spcPts val="0"/>
              </a:spcBef>
              <a:spcAft>
                <a:spcPts val="0"/>
              </a:spcAft>
              <a:buNone/>
            </a:pPr>
            <a:r>
              <a:t/>
            </a:r>
            <a:endParaRPr b="1" sz="2400">
              <a:solidFill>
                <a:srgbClr val="FF9518"/>
              </a:solidFill>
              <a:latin typeface="Tajawal Medium"/>
              <a:ea typeface="Tajawal Medium"/>
              <a:cs typeface="Tajawal Medium"/>
              <a:sym typeface="Tajawal Medium"/>
            </a:endParaRPr>
          </a:p>
        </p:txBody>
      </p:sp>
      <p:pic>
        <p:nvPicPr>
          <p:cNvPr id="339" name="Google Shape;339;p10"/>
          <p:cNvPicPr preferRelativeResize="0"/>
          <p:nvPr/>
        </p:nvPicPr>
        <p:blipFill rotWithShape="1">
          <a:blip r:embed="rId9">
            <a:alphaModFix/>
          </a:blip>
          <a:srcRect b="0" l="0" r="0" t="0"/>
          <a:stretch/>
        </p:blipFill>
        <p:spPr>
          <a:xfrm>
            <a:off x="8832229" y="3773834"/>
            <a:ext cx="2591670" cy="2667532"/>
          </a:xfrm>
          <a:prstGeom prst="rect">
            <a:avLst/>
          </a:prstGeom>
          <a:noFill/>
          <a:ln>
            <a:noFill/>
          </a:ln>
        </p:spPr>
      </p:pic>
      <p:sp>
        <p:nvSpPr>
          <p:cNvPr id="340" name="Google Shape;340;p10"/>
          <p:cNvSpPr/>
          <p:nvPr/>
        </p:nvSpPr>
        <p:spPr>
          <a:xfrm>
            <a:off x="219940" y="1232992"/>
            <a:ext cx="8315730" cy="689932"/>
          </a:xfrm>
          <a:prstGeom prst="rect">
            <a:avLst/>
          </a:prstGeom>
          <a:noFill/>
          <a:ln>
            <a:noFill/>
          </a:ln>
        </p:spPr>
        <p:txBody>
          <a:bodyPr anchorCtr="0" anchor="t" bIns="45700" lIns="91425" spcFirstLastPara="1" rIns="91425" wrap="square" tIns="45700">
            <a:spAutoFit/>
          </a:bodyPr>
          <a:lstStyle/>
          <a:p>
            <a:pPr indent="0" lvl="2" marL="685800" marR="0" rtl="0" algn="ctr">
              <a:spcBef>
                <a:spcPts val="0"/>
              </a:spcBef>
              <a:spcAft>
                <a:spcPts val="0"/>
              </a:spcAft>
              <a:buNone/>
            </a:pPr>
            <a:r>
              <a:rPr b="0" i="0" lang="en-US" sz="1300" u="none" cap="none" strike="noStrike">
                <a:solidFill>
                  <a:schemeClr val="dk1"/>
                </a:solidFill>
                <a:latin typeface="Trebuchet MS"/>
                <a:ea typeface="Trebuchet MS"/>
                <a:cs typeface="Trebuchet MS"/>
                <a:sym typeface="Trebuchet MS"/>
              </a:rPr>
              <a:t> </a:t>
            </a:r>
            <a:endParaRPr b="1" i="0" sz="2000" u="none" cap="none" strike="noStrike">
              <a:solidFill>
                <a:srgbClr val="FF681E"/>
              </a:solidFill>
              <a:latin typeface="Times New Roman"/>
              <a:ea typeface="Times New Roman"/>
              <a:cs typeface="Times New Roman"/>
              <a:sym typeface="Times New Roman"/>
            </a:endParaRPr>
          </a:p>
          <a:p>
            <a:pPr indent="0" lvl="2" marL="685800" marR="0" rtl="0" algn="ctr">
              <a:spcBef>
                <a:spcPts val="695"/>
              </a:spcBef>
              <a:spcAft>
                <a:spcPts val="0"/>
              </a:spcAft>
              <a:buNone/>
            </a:pPr>
            <a:r>
              <a:t/>
            </a:r>
            <a:endParaRPr b="1" i="0" sz="2000" u="none" cap="none" strike="noStrike">
              <a:solidFill>
                <a:srgbClr val="FF681E"/>
              </a:solidFill>
              <a:latin typeface="Times New Roman"/>
              <a:ea typeface="Times New Roman"/>
              <a:cs typeface="Times New Roman"/>
              <a:sym typeface="Times New Roman"/>
            </a:endParaRPr>
          </a:p>
        </p:txBody>
      </p:sp>
      <p:sp>
        <p:nvSpPr>
          <p:cNvPr id="341" name="Google Shape;341;p10"/>
          <p:cNvSpPr/>
          <p:nvPr/>
        </p:nvSpPr>
        <p:spPr>
          <a:xfrm>
            <a:off x="638340" y="1584020"/>
            <a:ext cx="7729672" cy="147732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342" name="Google Shape;342;p10"/>
          <p:cNvSpPr/>
          <p:nvPr/>
        </p:nvSpPr>
        <p:spPr>
          <a:xfrm>
            <a:off x="130615" y="1471632"/>
            <a:ext cx="8782006" cy="5016758"/>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spcBef>
                <a:spcPts val="0"/>
              </a:spcBef>
              <a:spcAft>
                <a:spcPts val="0"/>
              </a:spcAft>
              <a:buNone/>
            </a:pPr>
            <a:r>
              <a:rPr b="1" lang="en-US" sz="2000" u="sng">
                <a:solidFill>
                  <a:srgbClr val="C00000"/>
                </a:solidFill>
                <a:latin typeface="Times New Roman"/>
                <a:ea typeface="Times New Roman"/>
                <a:cs typeface="Times New Roman"/>
                <a:sym typeface="Times New Roman"/>
              </a:rPr>
              <a:t>How is it relevant to work?</a:t>
            </a:r>
            <a:endParaRPr b="1" sz="2000" u="sng">
              <a:solidFill>
                <a:srgbClr val="C00000"/>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Data governance allows to view data as an asset in every intervention and, most importantly, it is the foundation upon which all initiatives can rest. </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It is important to keep in mind the migration data life cycle throughout the whole project cycle. </a:t>
            </a:r>
            <a:endParaRPr b="1" sz="2000">
              <a:solidFill>
                <a:schemeClr val="dk1"/>
              </a:solidFill>
              <a:latin typeface="Times New Roman"/>
              <a:ea typeface="Times New Roman"/>
              <a:cs typeface="Times New Roman"/>
              <a:sym typeface="Times New Roman"/>
            </a:endParaRPr>
          </a:p>
          <a:p>
            <a:pPr indent="-342900" lvl="0" marL="342900" marR="0" rtl="0" algn="just">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This includes the planning and designing, capturing and developing, organizing, storing and protecting, using, monitoring and reviewing, and eventually improving, the data or disposing of it.</a:t>
            </a:r>
            <a:endParaRPr b="1" sz="20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20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000">
                <a:solidFill>
                  <a:schemeClr val="dk1"/>
                </a:solidFill>
                <a:latin typeface="Times New Roman"/>
                <a:ea typeface="Times New Roman"/>
                <a:cs typeface="Times New Roman"/>
                <a:sym typeface="Times New Roman"/>
              </a:rPr>
              <a:t>Key concepts to look out for:</a:t>
            </a:r>
            <a:endParaRPr b="1" sz="2000">
              <a:solidFill>
                <a:schemeClr val="dk1"/>
              </a:solidFill>
              <a:latin typeface="Times New Roman"/>
              <a:ea typeface="Times New Roman"/>
              <a:cs typeface="Times New Roman"/>
              <a:sym typeface="Times New Roman"/>
            </a:endParaRPr>
          </a:p>
          <a:p>
            <a:pPr indent="-342900" lvl="0" marL="342900" marR="0" rtl="0" algn="ctr">
              <a:spcBef>
                <a:spcPts val="0"/>
              </a:spcBef>
              <a:spcAft>
                <a:spcPts val="0"/>
              </a:spcAft>
              <a:buClr>
                <a:srgbClr val="24A9E1"/>
              </a:buClr>
              <a:buSzPts val="2000"/>
              <a:buFont typeface="Noto Sans Symbols"/>
              <a:buChar char="▪"/>
            </a:pPr>
            <a:r>
              <a:rPr b="1" lang="en-US" sz="2000">
                <a:solidFill>
                  <a:srgbClr val="24A9E1"/>
                </a:solidFill>
                <a:latin typeface="Times New Roman"/>
                <a:ea typeface="Times New Roman"/>
                <a:cs typeface="Times New Roman"/>
                <a:sym typeface="Times New Roman"/>
              </a:rPr>
              <a:t>Data steward</a:t>
            </a:r>
            <a:endParaRPr b="1" sz="2000">
              <a:solidFill>
                <a:srgbClr val="24A9E1"/>
              </a:solidFill>
              <a:latin typeface="Times New Roman"/>
              <a:ea typeface="Times New Roman"/>
              <a:cs typeface="Times New Roman"/>
              <a:sym typeface="Times New Roman"/>
            </a:endParaRPr>
          </a:p>
          <a:p>
            <a:pPr indent="-342900" lvl="0" marL="342900" marR="0" rtl="0" algn="ctr">
              <a:spcBef>
                <a:spcPts val="0"/>
              </a:spcBef>
              <a:spcAft>
                <a:spcPts val="0"/>
              </a:spcAft>
              <a:buClr>
                <a:srgbClr val="24A9E1"/>
              </a:buClr>
              <a:buSzPts val="2000"/>
              <a:buFont typeface="Noto Sans Symbols"/>
              <a:buChar char="▪"/>
            </a:pPr>
            <a:r>
              <a:rPr b="1" lang="en-US" sz="2000">
                <a:solidFill>
                  <a:srgbClr val="24A9E1"/>
                </a:solidFill>
                <a:latin typeface="Times New Roman"/>
                <a:ea typeface="Times New Roman"/>
                <a:cs typeface="Times New Roman"/>
                <a:sym typeface="Times New Roman"/>
              </a:rPr>
              <a:t>Roles and responsibilities</a:t>
            </a:r>
            <a:endParaRPr b="1" sz="2000">
              <a:solidFill>
                <a:srgbClr val="24A9E1"/>
              </a:solidFill>
              <a:latin typeface="Times New Roman"/>
              <a:ea typeface="Times New Roman"/>
              <a:cs typeface="Times New Roman"/>
              <a:sym typeface="Times New Roman"/>
            </a:endParaRPr>
          </a:p>
          <a:p>
            <a:pPr indent="-342900" lvl="0" marL="342900" marR="0" rtl="0" algn="ctr">
              <a:spcBef>
                <a:spcPts val="0"/>
              </a:spcBef>
              <a:spcAft>
                <a:spcPts val="0"/>
              </a:spcAft>
              <a:buClr>
                <a:srgbClr val="24A9E1"/>
              </a:buClr>
              <a:buSzPts val="2000"/>
              <a:buFont typeface="Noto Sans Symbols"/>
              <a:buChar char="▪"/>
            </a:pPr>
            <a:r>
              <a:rPr b="1" lang="en-US" sz="2000">
                <a:solidFill>
                  <a:srgbClr val="24A9E1"/>
                </a:solidFill>
                <a:latin typeface="Times New Roman"/>
                <a:ea typeface="Times New Roman"/>
                <a:cs typeface="Times New Roman"/>
                <a:sym typeface="Times New Roman"/>
              </a:rPr>
              <a:t>Data quality</a:t>
            </a:r>
            <a:endParaRPr b="1" sz="2000">
              <a:solidFill>
                <a:srgbClr val="24A9E1"/>
              </a:solidFill>
              <a:latin typeface="Times New Roman"/>
              <a:ea typeface="Times New Roman"/>
              <a:cs typeface="Times New Roman"/>
              <a:sym typeface="Times New Roman"/>
            </a:endParaRPr>
          </a:p>
          <a:p>
            <a:pPr indent="-342900" lvl="0" marL="342900" marR="0" rtl="0" algn="ctr">
              <a:spcBef>
                <a:spcPts val="0"/>
              </a:spcBef>
              <a:spcAft>
                <a:spcPts val="0"/>
              </a:spcAft>
              <a:buClr>
                <a:srgbClr val="24A9E1"/>
              </a:buClr>
              <a:buSzPts val="2000"/>
              <a:buFont typeface="Noto Sans Symbols"/>
              <a:buChar char="▪"/>
            </a:pPr>
            <a:r>
              <a:rPr b="1" lang="en-US" sz="2000">
                <a:solidFill>
                  <a:srgbClr val="24A9E1"/>
                </a:solidFill>
                <a:latin typeface="Times New Roman"/>
                <a:ea typeface="Times New Roman"/>
                <a:cs typeface="Times New Roman"/>
                <a:sym typeface="Times New Roman"/>
              </a:rPr>
              <a:t>Data classification for security and privacy</a:t>
            </a:r>
            <a:endParaRPr b="1" sz="2000">
              <a:solidFill>
                <a:srgbClr val="24A9E1"/>
              </a:solidFill>
              <a:latin typeface="Times New Roman"/>
              <a:ea typeface="Times New Roman"/>
              <a:cs typeface="Times New Roman"/>
              <a:sym typeface="Times New Roman"/>
            </a:endParaRPr>
          </a:p>
          <a:p>
            <a:pPr indent="-342900" lvl="0" marL="342900" marR="0" rtl="0" algn="ctr">
              <a:spcBef>
                <a:spcPts val="0"/>
              </a:spcBef>
              <a:spcAft>
                <a:spcPts val="0"/>
              </a:spcAft>
              <a:buClr>
                <a:srgbClr val="24A9E1"/>
              </a:buClr>
              <a:buSzPts val="2000"/>
              <a:buFont typeface="Noto Sans Symbols"/>
              <a:buChar char="▪"/>
            </a:pPr>
            <a:r>
              <a:rPr b="1" lang="en-US" sz="2000">
                <a:solidFill>
                  <a:srgbClr val="24A9E1"/>
                </a:solidFill>
                <a:latin typeface="Times New Roman"/>
                <a:ea typeface="Times New Roman"/>
                <a:cs typeface="Times New Roman"/>
                <a:sym typeface="Times New Roman"/>
              </a:rPr>
              <a:t>Data processing, including collection and use</a:t>
            </a:r>
            <a:endParaRPr b="1" sz="2000">
              <a:solidFill>
                <a:srgbClr val="24A9E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2000">
              <a:solidFill>
                <a:schemeClr val="dk1"/>
              </a:solidFill>
              <a:latin typeface="Calibri"/>
              <a:ea typeface="Calibri"/>
              <a:cs typeface="Calibri"/>
              <a:sym typeface="Calibri"/>
            </a:endParaRPr>
          </a:p>
        </p:txBody>
      </p:sp>
      <p:pic>
        <p:nvPicPr>
          <p:cNvPr id="343" name="Google Shape;343;p10"/>
          <p:cNvPicPr preferRelativeResize="0"/>
          <p:nvPr/>
        </p:nvPicPr>
        <p:blipFill rotWithShape="1">
          <a:blip r:embed="rId10">
            <a:alphaModFix/>
          </a:blip>
          <a:srcRect b="0" l="0" r="0" t="0"/>
          <a:stretch/>
        </p:blipFill>
        <p:spPr>
          <a:xfrm>
            <a:off x="143909" y="5442706"/>
            <a:ext cx="1249461" cy="1096206"/>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1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49" name="Google Shape;349;p1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50" name="Google Shape;350;p1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51" name="Google Shape;351;p1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52" name="Google Shape;352;p1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53" name="Google Shape;353;p11"/>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354" name="Google Shape;354;p1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55" name="Google Shape;355;p1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356" name="Google Shape;356;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57" name="Google Shape;357;p11"/>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358" name="Google Shape;358;p11"/>
          <p:cNvSpPr/>
          <p:nvPr/>
        </p:nvSpPr>
        <p:spPr>
          <a:xfrm>
            <a:off x="197583" y="743902"/>
            <a:ext cx="8340542" cy="869468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Planning for data collection</a:t>
            </a:r>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342900" lvl="0" marL="34290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When planning for data collection, basic considerations ensure that the data to be collected and analysed is valid and reliable: purpose for data collection, methodology for data collection, resources for data collection and timing for data collection.</a:t>
            </a:r>
            <a:endParaRPr/>
          </a:p>
          <a:p>
            <a:pPr indent="-342900" lvl="0" marL="342900" marR="0" rtl="0" algn="just">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 Qualitative, quantitative or mixed methods approach to collect data can be considered in that respect.</a:t>
            </a:r>
            <a:endParaRPr/>
          </a:p>
          <a:p>
            <a:pPr indent="0" lvl="0" marL="0" marR="0" rtl="0" algn="l">
              <a:lnSpc>
                <a:spcPct val="150000"/>
              </a:lnSpc>
              <a:spcBef>
                <a:spcPts val="0"/>
              </a:spcBef>
              <a:spcAft>
                <a:spcPts val="0"/>
              </a:spcAft>
              <a:buNone/>
            </a:pPr>
            <a:r>
              <a:rPr b="1"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pic>
        <p:nvPicPr>
          <p:cNvPr id="363" name="Google Shape;363;p1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64" name="Google Shape;364;p1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65" name="Google Shape;365;p1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66" name="Google Shape;366;p1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67" name="Google Shape;367;p1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68" name="Google Shape;368;p12"/>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369" name="Google Shape;369;p1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70" name="Google Shape;370;p1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371" name="Google Shape;371;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72" name="Google Shape;372;p12"/>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373" name="Google Shape;373;p12"/>
          <p:cNvSpPr/>
          <p:nvPr/>
        </p:nvSpPr>
        <p:spPr>
          <a:xfrm>
            <a:off x="201478" y="1093220"/>
            <a:ext cx="8340542" cy="609397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000">
                <a:solidFill>
                  <a:srgbClr val="0070C0"/>
                </a:solidFill>
                <a:latin typeface="Times New Roman"/>
                <a:ea typeface="Times New Roman"/>
                <a:cs typeface="Times New Roman"/>
                <a:sym typeface="Times New Roman"/>
              </a:rPr>
              <a:t>Key considerations when planning for data collection</a:t>
            </a:r>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000">
              <a:solidFill>
                <a:srgbClr val="0070C0"/>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374" name="Google Shape;374;p12"/>
          <p:cNvPicPr preferRelativeResize="0"/>
          <p:nvPr/>
        </p:nvPicPr>
        <p:blipFill rotWithShape="1">
          <a:blip r:embed="rId10">
            <a:alphaModFix/>
          </a:blip>
          <a:srcRect b="0" l="0" r="0" t="0"/>
          <a:stretch/>
        </p:blipFill>
        <p:spPr>
          <a:xfrm>
            <a:off x="1741714" y="2325188"/>
            <a:ext cx="5381897" cy="397824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pic>
        <p:nvPicPr>
          <p:cNvPr id="379" name="Google Shape;379;p1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80" name="Google Shape;380;p1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81" name="Google Shape;381;p1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82" name="Google Shape;382;p1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83" name="Google Shape;383;p1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84" name="Google Shape;384;p1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385" name="Google Shape;385;p1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386" name="Google Shape;386;p1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387" name="Google Shape;38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388" name="Google Shape;388;p1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389" name="Google Shape;389;p13"/>
          <p:cNvSpPr/>
          <p:nvPr/>
        </p:nvSpPr>
        <p:spPr>
          <a:xfrm>
            <a:off x="201478" y="1093220"/>
            <a:ext cx="8340542" cy="955646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rPr b="1" lang="en-US" sz="2000">
                <a:solidFill>
                  <a:srgbClr val="C00000"/>
                </a:solidFill>
                <a:latin typeface="Times New Roman"/>
                <a:ea typeface="Times New Roman"/>
                <a:cs typeface="Times New Roman"/>
                <a:sym typeface="Times New Roman"/>
              </a:rPr>
              <a:t>Purpose for data collection</a:t>
            </a:r>
            <a:endParaRPr/>
          </a:p>
          <a:p>
            <a:pPr indent="-342900" lvl="0" marL="342900" marR="0" rtl="0" algn="ctr">
              <a:lnSpc>
                <a:spcPct val="150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Identifying the purpose of data collection aims to address different information needs, and information needs of monitoring may also differ from those of evaluation.</a:t>
            </a:r>
            <a:endParaRPr b="1" sz="2000">
              <a:solidFill>
                <a:srgbClr val="0070C0"/>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1" lang="en-US" sz="1800">
                <a:solidFill>
                  <a:srgbClr val="996633"/>
                </a:solidFill>
                <a:latin typeface="Times New Roman"/>
                <a:ea typeface="Times New Roman"/>
                <a:cs typeface="Times New Roman"/>
                <a:sym typeface="Times New Roman"/>
              </a:rPr>
              <a:t>Some questions to ask:</a:t>
            </a:r>
            <a:endParaRPr b="1" i="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Is the data collected for the purpose of monitoring or evaluation?</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What are the main information needs?</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What are the objectives, outcomes, outputs and activities being monitored or evaluated?</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What are the expected results (intermediate and long term)?</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Which stakeholder’s information needs will the data address?</a:t>
            </a:r>
            <a:endParaRPr b="1" sz="1800">
              <a:solidFill>
                <a:srgbClr val="996633"/>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pic>
        <p:nvPicPr>
          <p:cNvPr id="394" name="Google Shape;394;p1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395" name="Google Shape;395;p1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396" name="Google Shape;396;p1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397" name="Google Shape;397;p1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398" name="Google Shape;398;p1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399" name="Google Shape;399;p1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00" name="Google Shape;400;p1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01" name="Google Shape;401;p1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402" name="Google Shape;402;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03" name="Google Shape;403;p14"/>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404" name="Google Shape;404;p14"/>
          <p:cNvSpPr/>
          <p:nvPr/>
        </p:nvSpPr>
        <p:spPr>
          <a:xfrm>
            <a:off x="201478" y="579411"/>
            <a:ext cx="8340542" cy="871007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C00000"/>
                </a:solidFill>
                <a:latin typeface="Times New Roman"/>
                <a:ea typeface="Times New Roman"/>
                <a:cs typeface="Times New Roman"/>
                <a:sym typeface="Times New Roman"/>
              </a:rPr>
              <a:t>Methods for data collection</a:t>
            </a:r>
            <a:endParaRPr b="1" sz="20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0" marL="285750" marR="0" rtl="0" algn="l">
              <a:lnSpc>
                <a:spcPct val="150000"/>
              </a:lnSpc>
              <a:spcBef>
                <a:spcPts val="0"/>
              </a:spcBef>
              <a:spcAft>
                <a:spcPts val="0"/>
              </a:spcAft>
              <a:buClr>
                <a:schemeClr val="dk1"/>
              </a:buClr>
              <a:buSzPts val="1800"/>
              <a:buFont typeface="Arial"/>
              <a:buChar char="•"/>
            </a:pPr>
            <a:r>
              <a:rPr b="1" lang="en-US" sz="1800">
                <a:solidFill>
                  <a:schemeClr val="dk1"/>
                </a:solidFill>
                <a:latin typeface="Times New Roman"/>
                <a:ea typeface="Times New Roman"/>
                <a:cs typeface="Times New Roman"/>
                <a:sym typeface="Times New Roman"/>
              </a:rPr>
              <a:t>Several aspects need to be considered, such as identifying the source of the data, the frequency of data collection, knowing how data will be measured, by whom and how many people will collect data and selecting the appropriate methodology in order to design the right data collection tool/s.</a:t>
            </a:r>
            <a:endParaRPr b="1" sz="1800">
              <a:solidFill>
                <a:schemeClr val="dk1"/>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Arial"/>
              <a:buChar char="•"/>
            </a:pPr>
            <a:r>
              <a:rPr b="1" lang="en-US" sz="1800">
                <a:solidFill>
                  <a:srgbClr val="996633"/>
                </a:solidFill>
                <a:latin typeface="Times New Roman"/>
                <a:ea typeface="Times New Roman"/>
                <a:cs typeface="Times New Roman"/>
                <a:sym typeface="Times New Roman"/>
              </a:rPr>
              <a:t>Some questions to ask:</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What are the criteria and questions to be addressed in the data collection tools?</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What type of data is needed to answer the information needs?</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Are multiple data sources required/used to answer the information needs?</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What types of data already exist?</a:t>
            </a:r>
            <a:endParaRPr b="1" sz="1800">
              <a:solidFill>
                <a:srgbClr val="996633"/>
              </a:solidFill>
              <a:latin typeface="Times New Roman"/>
              <a:ea typeface="Times New Roman"/>
              <a:cs typeface="Times New Roman"/>
              <a:sym typeface="Times New Roman"/>
            </a:endParaRPr>
          </a:p>
          <a:p>
            <a:pPr indent="-285750" lvl="0" marL="285750" marR="0" rtl="0" algn="ctr">
              <a:lnSpc>
                <a:spcPct val="150000"/>
              </a:lnSpc>
              <a:spcBef>
                <a:spcPts val="0"/>
              </a:spcBef>
              <a:spcAft>
                <a:spcPts val="0"/>
              </a:spcAft>
              <a:buClr>
                <a:srgbClr val="996633"/>
              </a:buClr>
              <a:buSzPts val="1800"/>
              <a:buFont typeface="Noto Sans Symbols"/>
              <a:buChar char="⮚"/>
            </a:pPr>
            <a:r>
              <a:rPr b="1" lang="en-US" sz="1800">
                <a:solidFill>
                  <a:srgbClr val="996633"/>
                </a:solidFill>
                <a:latin typeface="Times New Roman"/>
                <a:ea typeface="Times New Roman"/>
                <a:cs typeface="Times New Roman"/>
                <a:sym typeface="Times New Roman"/>
              </a:rPr>
              <a:t>What data is missing?</a:t>
            </a:r>
            <a:endParaRPr b="1" sz="1800">
              <a:solidFill>
                <a:srgbClr val="996633"/>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pic>
        <p:nvPicPr>
          <p:cNvPr id="409" name="Google Shape;409;p1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10" name="Google Shape;410;p1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11" name="Google Shape;411;p1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12" name="Google Shape;412;p1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13" name="Google Shape;413;p1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14" name="Google Shape;414;p15"/>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15" name="Google Shape;415;p1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16" name="Google Shape;416;p1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417" name="Google Shape;417;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18" name="Google Shape;418;p15"/>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419" name="Google Shape;419;p15"/>
          <p:cNvSpPr/>
          <p:nvPr/>
        </p:nvSpPr>
        <p:spPr>
          <a:xfrm>
            <a:off x="201478" y="579411"/>
            <a:ext cx="8340542" cy="7879080"/>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C00000"/>
                </a:solidFill>
                <a:latin typeface="Times New Roman"/>
                <a:ea typeface="Times New Roman"/>
                <a:cs typeface="Times New Roman"/>
                <a:sym typeface="Times New Roman"/>
              </a:rPr>
              <a:t>Resources for data collection</a:t>
            </a:r>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   Resources will be enabling the implementation of choices.</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 </a:t>
            </a:r>
            <a:endParaRPr b="1" i="0" sz="1800" u="none" cap="none" strike="noStrike">
              <a:solidFill>
                <a:schemeClr val="dk1"/>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rPr b="1" i="0" lang="en-US" sz="1800" u="none" cap="none" strike="noStrike">
                <a:solidFill>
                  <a:srgbClr val="996633"/>
                </a:solidFill>
                <a:latin typeface="Times New Roman"/>
                <a:ea typeface="Times New Roman"/>
                <a:cs typeface="Times New Roman"/>
                <a:sym typeface="Times New Roman"/>
              </a:rPr>
              <a:t>Some questions to ask:</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Are there enough resources, such as staff and budget, to collect the data on a frequent basis?</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Who is responsible for collecting the data? Will external enumerators need to be hired?</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How will enumerators get to the data collection sites? What are the related costs?</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Are additional costs for data collection and analysis required?</a:t>
            </a:r>
            <a:endParaRPr/>
          </a:p>
          <a:p>
            <a:pPr indent="0" lvl="1" marL="457200" marR="0" rtl="0" algn="ctr">
              <a:lnSpc>
                <a:spcPct val="150000"/>
              </a:lnSpc>
              <a:spcBef>
                <a:spcPts val="0"/>
              </a:spcBef>
              <a:spcAft>
                <a:spcPts val="0"/>
              </a:spcAft>
              <a:buNone/>
            </a:pPr>
            <a:r>
              <a:t/>
            </a:r>
            <a:endParaRPr b="1" i="0" sz="1800" u="none" cap="none" strike="noStrike">
              <a:solidFill>
                <a:srgbClr val="996633"/>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1800" u="none" cap="none" strike="noStrike">
              <a:solidFill>
                <a:srgbClr val="996633"/>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pic>
        <p:nvPicPr>
          <p:cNvPr id="424" name="Google Shape;424;p1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425" name="Google Shape;425;p1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426" name="Google Shape;426;p1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427" name="Google Shape;427;p1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428" name="Google Shape;428;p1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429" name="Google Shape;429;p16"/>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430" name="Google Shape;430;p1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431" name="Google Shape;431;p1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432" name="Google Shape;432;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33" name="Google Shape;433;p16"/>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434" name="Google Shape;434;p16"/>
          <p:cNvSpPr/>
          <p:nvPr/>
        </p:nvSpPr>
        <p:spPr>
          <a:xfrm>
            <a:off x="201478" y="579411"/>
            <a:ext cx="8340542" cy="8294578"/>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2000">
                <a:solidFill>
                  <a:srgbClr val="C00000"/>
                </a:solidFill>
                <a:latin typeface="Times New Roman"/>
                <a:ea typeface="Times New Roman"/>
                <a:cs typeface="Times New Roman"/>
                <a:sym typeface="Times New Roman"/>
              </a:rPr>
              <a:t>Timing for data collection</a:t>
            </a:r>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Timing may influence the availability of resources, as well as the relevance of data (avoid outdating of data).</a:t>
            </a:r>
            <a:endParaRPr/>
          </a:p>
          <a:p>
            <a:pPr indent="0" lvl="1" marL="457200" marR="0" rtl="0" algn="just">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 </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Some questions to ask:</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At which stage of the implementation cycle will data be collected?</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How long is data collection expected to last?</a:t>
            </a:r>
            <a:endParaRPr b="1" i="0" sz="1800" u="none" cap="none" strike="noStrike">
              <a:solidFill>
                <a:srgbClr val="996633"/>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996633"/>
              </a:buClr>
              <a:buSzPts val="1800"/>
              <a:buFont typeface="Noto Sans Symbols"/>
              <a:buChar char="⮚"/>
            </a:pPr>
            <a:r>
              <a:rPr b="1" i="0" lang="en-US" sz="1800" u="none" cap="none" strike="noStrike">
                <a:solidFill>
                  <a:srgbClr val="996633"/>
                </a:solidFill>
                <a:latin typeface="Times New Roman"/>
                <a:ea typeface="Times New Roman"/>
                <a:cs typeface="Times New Roman"/>
                <a:sym typeface="Times New Roman"/>
              </a:rPr>
              <a:t>Will data be collected in a timely manner for it to reflect a current status quo?</a:t>
            </a:r>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171450" lvl="1" marL="742950" marR="0" rtl="0" algn="ctr">
              <a:lnSpc>
                <a:spcPct val="150000"/>
              </a:lnSpc>
              <a:spcBef>
                <a:spcPts val="0"/>
              </a:spcBef>
              <a:spcAft>
                <a:spcPts val="0"/>
              </a:spcAft>
              <a:buClr>
                <a:schemeClr val="dk1"/>
              </a:buClr>
              <a:buSzPts val="1800"/>
              <a:buFont typeface="Noto Sans Symbols"/>
              <a:buNone/>
            </a:pPr>
            <a:r>
              <a:t/>
            </a:r>
            <a:endParaRPr b="1" i="0" sz="1800" u="none" cap="none" strike="noStrike">
              <a:solidFill>
                <a:srgbClr val="996633"/>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pic>
        <p:nvPicPr>
          <p:cNvPr id="439" name="Google Shape;439;p17"/>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40" name="Google Shape;440;p17"/>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41" name="Google Shape;441;p17"/>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42" name="Google Shape;442;p17"/>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43" name="Google Shape;443;p17"/>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44" name="Google Shape;444;p17"/>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45" name="Google Shape;445;p1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446" name="Google Shape;446;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47" name="Google Shape;447;p17"/>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448" name="Google Shape;448;p17"/>
          <p:cNvSpPr/>
          <p:nvPr/>
        </p:nvSpPr>
        <p:spPr>
          <a:xfrm>
            <a:off x="201478" y="1467682"/>
            <a:ext cx="8340542" cy="40010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en-US" sz="1800">
                <a:solidFill>
                  <a:schemeClr val="dk1"/>
                </a:solidFill>
                <a:latin typeface="Times New Roman"/>
                <a:ea typeface="Times New Roman"/>
                <a:cs typeface="Times New Roman"/>
                <a:sym typeface="Times New Roman"/>
              </a:rPr>
              <a:t>Monitoring and vertical logic</a:t>
            </a:r>
            <a:endParaRPr b="1" i="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449" name="Google Shape;449;p17"/>
          <p:cNvGrpSpPr/>
          <p:nvPr/>
        </p:nvGrpSpPr>
        <p:grpSpPr>
          <a:xfrm>
            <a:off x="296860" y="1831343"/>
            <a:ext cx="8074376" cy="4343034"/>
            <a:chOff x="1417" y="418"/>
            <a:chExt cx="9071" cy="4540"/>
          </a:xfrm>
        </p:grpSpPr>
        <p:sp>
          <p:nvSpPr>
            <p:cNvPr id="450" name="Google Shape;450;p17"/>
            <p:cNvSpPr/>
            <p:nvPr/>
          </p:nvSpPr>
          <p:spPr>
            <a:xfrm>
              <a:off x="1417" y="418"/>
              <a:ext cx="9071" cy="4540"/>
            </a:xfrm>
            <a:prstGeom prst="rect">
              <a:avLst/>
            </a:prstGeom>
            <a:solidFill>
              <a:srgbClr val="D52A2F">
                <a:alpha val="9803"/>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1" name="Google Shape;451;p17"/>
            <p:cNvSpPr/>
            <p:nvPr/>
          </p:nvSpPr>
          <p:spPr>
            <a:xfrm>
              <a:off x="4122" y="3167"/>
              <a:ext cx="143" cy="346"/>
            </a:xfrm>
            <a:custGeom>
              <a:rect b="b" l="l" r="r" t="t"/>
              <a:pathLst>
                <a:path extrusionOk="0" h="346" w="143">
                  <a:moveTo>
                    <a:pt x="143" y="345"/>
                  </a:moveTo>
                  <a:lnTo>
                    <a:pt x="0" y="345"/>
                  </a:lnTo>
                  <a:lnTo>
                    <a:pt x="0" y="0"/>
                  </a:lnTo>
                  <a:lnTo>
                    <a:pt x="143" y="0"/>
                  </a:lnTo>
                </a:path>
              </a:pathLst>
            </a:custGeom>
            <a:noFill/>
            <a:ln cap="flat" cmpd="sng" w="12600">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2" name="Google Shape;452;p17"/>
            <p:cNvSpPr/>
            <p:nvPr/>
          </p:nvSpPr>
          <p:spPr>
            <a:xfrm>
              <a:off x="4122" y="3706"/>
              <a:ext cx="143" cy="506"/>
            </a:xfrm>
            <a:custGeom>
              <a:rect b="b" l="l" r="r" t="t"/>
              <a:pathLst>
                <a:path extrusionOk="0" h="506" w="143">
                  <a:moveTo>
                    <a:pt x="143" y="505"/>
                  </a:moveTo>
                  <a:lnTo>
                    <a:pt x="0" y="505"/>
                  </a:lnTo>
                  <a:lnTo>
                    <a:pt x="0" y="0"/>
                  </a:lnTo>
                  <a:lnTo>
                    <a:pt x="143" y="0"/>
                  </a:lnTo>
                </a:path>
              </a:pathLst>
            </a:custGeom>
            <a:noFill/>
            <a:ln cap="flat" cmpd="sng" w="12600">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3" name="Google Shape;453;p17"/>
            <p:cNvSpPr/>
            <p:nvPr/>
          </p:nvSpPr>
          <p:spPr>
            <a:xfrm>
              <a:off x="4122" y="2066"/>
              <a:ext cx="143" cy="767"/>
            </a:xfrm>
            <a:custGeom>
              <a:rect b="b" l="l" r="r" t="t"/>
              <a:pathLst>
                <a:path extrusionOk="0" h="767" w="143">
                  <a:moveTo>
                    <a:pt x="143" y="766"/>
                  </a:moveTo>
                  <a:lnTo>
                    <a:pt x="0" y="766"/>
                  </a:lnTo>
                  <a:lnTo>
                    <a:pt x="0" y="0"/>
                  </a:lnTo>
                  <a:lnTo>
                    <a:pt x="143" y="0"/>
                  </a:lnTo>
                </a:path>
              </a:pathLst>
            </a:custGeom>
            <a:noFill/>
            <a:ln cap="flat" cmpd="sng" w="12600">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4" name="Google Shape;454;p17"/>
            <p:cNvSpPr/>
            <p:nvPr/>
          </p:nvSpPr>
          <p:spPr>
            <a:xfrm>
              <a:off x="1814" y="3669"/>
              <a:ext cx="1616" cy="1242"/>
            </a:xfrm>
            <a:custGeom>
              <a:rect b="b" l="l" r="r" t="t"/>
              <a:pathLst>
                <a:path extrusionOk="0" h="1242" w="1616">
                  <a:moveTo>
                    <a:pt x="807" y="0"/>
                  </a:moveTo>
                  <a:lnTo>
                    <a:pt x="0" y="523"/>
                  </a:lnTo>
                  <a:lnTo>
                    <a:pt x="0" y="1242"/>
                  </a:lnTo>
                  <a:lnTo>
                    <a:pt x="1615" y="1242"/>
                  </a:lnTo>
                  <a:lnTo>
                    <a:pt x="1615" y="523"/>
                  </a:lnTo>
                  <a:lnTo>
                    <a:pt x="807" y="0"/>
                  </a:lnTo>
                  <a:close/>
                </a:path>
              </a:pathLst>
            </a:custGeom>
            <a:solidFill>
              <a:srgbClr val="F1D7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5" name="Google Shape;455;p17"/>
            <p:cNvSpPr/>
            <p:nvPr/>
          </p:nvSpPr>
          <p:spPr>
            <a:xfrm>
              <a:off x="1814" y="2875"/>
              <a:ext cx="1616" cy="1317"/>
            </a:xfrm>
            <a:custGeom>
              <a:rect b="b" l="l" r="r" t="t"/>
              <a:pathLst>
                <a:path extrusionOk="0" h="1317" w="1616">
                  <a:moveTo>
                    <a:pt x="807" y="0"/>
                  </a:moveTo>
                  <a:lnTo>
                    <a:pt x="0" y="523"/>
                  </a:lnTo>
                  <a:lnTo>
                    <a:pt x="0" y="1317"/>
                  </a:lnTo>
                  <a:lnTo>
                    <a:pt x="807" y="794"/>
                  </a:lnTo>
                  <a:lnTo>
                    <a:pt x="1615" y="1317"/>
                  </a:lnTo>
                  <a:lnTo>
                    <a:pt x="1615" y="523"/>
                  </a:lnTo>
                  <a:lnTo>
                    <a:pt x="807" y="0"/>
                  </a:lnTo>
                  <a:close/>
                </a:path>
              </a:pathLst>
            </a:custGeom>
            <a:solidFill>
              <a:srgbClr val="EBC3C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6" name="Google Shape;456;p17"/>
            <p:cNvSpPr/>
            <p:nvPr/>
          </p:nvSpPr>
          <p:spPr>
            <a:xfrm>
              <a:off x="1814" y="2081"/>
              <a:ext cx="1616" cy="1317"/>
            </a:xfrm>
            <a:custGeom>
              <a:rect b="b" l="l" r="r" t="t"/>
              <a:pathLst>
                <a:path extrusionOk="0" h="1317" w="1616">
                  <a:moveTo>
                    <a:pt x="807" y="0"/>
                  </a:moveTo>
                  <a:lnTo>
                    <a:pt x="0" y="523"/>
                  </a:lnTo>
                  <a:lnTo>
                    <a:pt x="0" y="1317"/>
                  </a:lnTo>
                  <a:lnTo>
                    <a:pt x="807" y="794"/>
                  </a:lnTo>
                  <a:lnTo>
                    <a:pt x="1615" y="1317"/>
                  </a:lnTo>
                  <a:lnTo>
                    <a:pt x="1615" y="523"/>
                  </a:lnTo>
                  <a:lnTo>
                    <a:pt x="807" y="0"/>
                  </a:lnTo>
                  <a:close/>
                </a:path>
              </a:pathLst>
            </a:custGeom>
            <a:solidFill>
              <a:srgbClr val="E2989A"/>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57" name="Google Shape;457;p17"/>
            <p:cNvSpPr/>
            <p:nvPr/>
          </p:nvSpPr>
          <p:spPr>
            <a:xfrm>
              <a:off x="1814" y="527"/>
              <a:ext cx="2308" cy="3528"/>
            </a:xfrm>
            <a:custGeom>
              <a:rect b="b" l="l" r="r" t="t"/>
              <a:pathLst>
                <a:path extrusionOk="0" h="3528" w="2308">
                  <a:moveTo>
                    <a:pt x="1616" y="523"/>
                  </a:moveTo>
                  <a:lnTo>
                    <a:pt x="808" y="0"/>
                  </a:lnTo>
                  <a:lnTo>
                    <a:pt x="0" y="523"/>
                  </a:lnTo>
                  <a:lnTo>
                    <a:pt x="0" y="1316"/>
                  </a:lnTo>
                  <a:lnTo>
                    <a:pt x="808" y="794"/>
                  </a:lnTo>
                  <a:lnTo>
                    <a:pt x="1616" y="1316"/>
                  </a:lnTo>
                  <a:lnTo>
                    <a:pt x="1616" y="523"/>
                  </a:lnTo>
                  <a:close/>
                  <a:moveTo>
                    <a:pt x="2307" y="3423"/>
                  </a:moveTo>
                  <a:lnTo>
                    <a:pt x="1759" y="3423"/>
                  </a:lnTo>
                  <a:lnTo>
                    <a:pt x="1844" y="3338"/>
                  </a:lnTo>
                  <a:lnTo>
                    <a:pt x="1817" y="3338"/>
                  </a:lnTo>
                  <a:lnTo>
                    <a:pt x="1722" y="3433"/>
                  </a:lnTo>
                  <a:lnTo>
                    <a:pt x="1817" y="3528"/>
                  </a:lnTo>
                  <a:lnTo>
                    <a:pt x="1844" y="3528"/>
                  </a:lnTo>
                  <a:lnTo>
                    <a:pt x="1759" y="3442"/>
                  </a:lnTo>
                  <a:lnTo>
                    <a:pt x="2307" y="3442"/>
                  </a:lnTo>
                  <a:lnTo>
                    <a:pt x="2307" y="3423"/>
                  </a:lnTo>
                  <a:close/>
                  <a:moveTo>
                    <a:pt x="2307" y="1922"/>
                  </a:moveTo>
                  <a:lnTo>
                    <a:pt x="1949" y="1922"/>
                  </a:lnTo>
                  <a:lnTo>
                    <a:pt x="1949" y="1941"/>
                  </a:lnTo>
                  <a:lnTo>
                    <a:pt x="2307" y="1941"/>
                  </a:lnTo>
                  <a:lnTo>
                    <a:pt x="2307" y="1922"/>
                  </a:lnTo>
                  <a:close/>
                  <a:moveTo>
                    <a:pt x="2307" y="846"/>
                  </a:moveTo>
                  <a:lnTo>
                    <a:pt x="1759" y="846"/>
                  </a:lnTo>
                  <a:lnTo>
                    <a:pt x="1844" y="761"/>
                  </a:lnTo>
                  <a:lnTo>
                    <a:pt x="1817" y="761"/>
                  </a:lnTo>
                  <a:lnTo>
                    <a:pt x="1722" y="856"/>
                  </a:lnTo>
                  <a:lnTo>
                    <a:pt x="1817" y="951"/>
                  </a:lnTo>
                  <a:lnTo>
                    <a:pt x="1844" y="951"/>
                  </a:lnTo>
                  <a:lnTo>
                    <a:pt x="1759" y="865"/>
                  </a:lnTo>
                  <a:lnTo>
                    <a:pt x="2307" y="865"/>
                  </a:lnTo>
                  <a:lnTo>
                    <a:pt x="2307" y="846"/>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58" name="Google Shape;458;p17"/>
            <p:cNvPicPr preferRelativeResize="0"/>
            <p:nvPr/>
          </p:nvPicPr>
          <p:blipFill rotWithShape="1">
            <a:blip r:embed="rId9">
              <a:alphaModFix/>
            </a:blip>
            <a:srcRect b="0" l="0" r="0" t="0"/>
            <a:stretch/>
          </p:blipFill>
          <p:spPr>
            <a:xfrm>
              <a:off x="3537" y="2684"/>
              <a:ext cx="209" cy="191"/>
            </a:xfrm>
            <a:prstGeom prst="rect">
              <a:avLst/>
            </a:prstGeom>
            <a:noFill/>
            <a:ln>
              <a:noFill/>
            </a:ln>
          </p:spPr>
        </p:pic>
        <p:pic>
          <p:nvPicPr>
            <p:cNvPr id="459" name="Google Shape;459;p17"/>
            <p:cNvPicPr preferRelativeResize="0"/>
            <p:nvPr/>
          </p:nvPicPr>
          <p:blipFill rotWithShape="1">
            <a:blip r:embed="rId10">
              <a:alphaModFix/>
            </a:blip>
            <a:srcRect b="0" l="0" r="0" t="0"/>
            <a:stretch/>
          </p:blipFill>
          <p:spPr>
            <a:xfrm>
              <a:off x="3537" y="2042"/>
              <a:ext cx="209" cy="191"/>
            </a:xfrm>
            <a:prstGeom prst="rect">
              <a:avLst/>
            </a:prstGeom>
            <a:noFill/>
            <a:ln>
              <a:noFill/>
            </a:ln>
          </p:spPr>
        </p:pic>
        <p:sp>
          <p:nvSpPr>
            <p:cNvPr id="460" name="Google Shape;460;p17"/>
            <p:cNvSpPr/>
            <p:nvPr/>
          </p:nvSpPr>
          <p:spPr>
            <a:xfrm>
              <a:off x="3745" y="1739"/>
              <a:ext cx="4219" cy="2551"/>
            </a:xfrm>
            <a:custGeom>
              <a:rect b="b" l="l" r="r" t="t"/>
              <a:pathLst>
                <a:path extrusionOk="0" h="2551" w="4219">
                  <a:moveTo>
                    <a:pt x="19" y="389"/>
                  </a:moveTo>
                  <a:lnTo>
                    <a:pt x="0" y="389"/>
                  </a:lnTo>
                  <a:lnTo>
                    <a:pt x="0" y="1050"/>
                  </a:lnTo>
                  <a:lnTo>
                    <a:pt x="19" y="1050"/>
                  </a:lnTo>
                  <a:lnTo>
                    <a:pt x="19" y="389"/>
                  </a:lnTo>
                  <a:close/>
                  <a:moveTo>
                    <a:pt x="377" y="1592"/>
                  </a:moveTo>
                  <a:lnTo>
                    <a:pt x="19" y="1592"/>
                  </a:lnTo>
                  <a:lnTo>
                    <a:pt x="19" y="1611"/>
                  </a:lnTo>
                  <a:lnTo>
                    <a:pt x="377" y="1611"/>
                  </a:lnTo>
                  <a:lnTo>
                    <a:pt x="377" y="1592"/>
                  </a:lnTo>
                  <a:close/>
                  <a:moveTo>
                    <a:pt x="4219" y="0"/>
                  </a:moveTo>
                  <a:lnTo>
                    <a:pt x="4200" y="0"/>
                  </a:lnTo>
                  <a:lnTo>
                    <a:pt x="4200" y="2551"/>
                  </a:lnTo>
                  <a:lnTo>
                    <a:pt x="4219" y="2551"/>
                  </a:lnTo>
                  <a:lnTo>
                    <a:pt x="4219"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61" name="Google Shape;461;p17"/>
            <p:cNvPicPr preferRelativeResize="0"/>
            <p:nvPr/>
          </p:nvPicPr>
          <p:blipFill rotWithShape="1">
            <a:blip r:embed="rId11">
              <a:alphaModFix/>
            </a:blip>
            <a:srcRect b="0" l="0" r="0" t="0"/>
            <a:stretch/>
          </p:blipFill>
          <p:spPr>
            <a:xfrm>
              <a:off x="3537" y="2924"/>
              <a:ext cx="209" cy="191"/>
            </a:xfrm>
            <a:prstGeom prst="rect">
              <a:avLst/>
            </a:prstGeom>
            <a:noFill/>
            <a:ln>
              <a:noFill/>
            </a:ln>
          </p:spPr>
        </p:pic>
        <p:pic>
          <p:nvPicPr>
            <p:cNvPr id="462" name="Google Shape;462;p17"/>
            <p:cNvPicPr preferRelativeResize="0"/>
            <p:nvPr/>
          </p:nvPicPr>
          <p:blipFill rotWithShape="1">
            <a:blip r:embed="rId12">
              <a:alphaModFix/>
            </a:blip>
            <a:srcRect b="0" l="0" r="0" t="0"/>
            <a:stretch/>
          </p:blipFill>
          <p:spPr>
            <a:xfrm>
              <a:off x="3537" y="3566"/>
              <a:ext cx="209" cy="191"/>
            </a:xfrm>
            <a:prstGeom prst="rect">
              <a:avLst/>
            </a:prstGeom>
            <a:noFill/>
            <a:ln>
              <a:noFill/>
            </a:ln>
          </p:spPr>
        </p:pic>
        <p:sp>
          <p:nvSpPr>
            <p:cNvPr id="463" name="Google Shape;463;p17"/>
            <p:cNvSpPr/>
            <p:nvPr/>
          </p:nvSpPr>
          <p:spPr>
            <a:xfrm>
              <a:off x="3745" y="1739"/>
              <a:ext cx="4219" cy="2551"/>
            </a:xfrm>
            <a:custGeom>
              <a:rect b="b" l="l" r="r" t="t"/>
              <a:pathLst>
                <a:path extrusionOk="0" h="2551" w="4219">
                  <a:moveTo>
                    <a:pt x="19" y="1271"/>
                  </a:moveTo>
                  <a:lnTo>
                    <a:pt x="0" y="1271"/>
                  </a:lnTo>
                  <a:lnTo>
                    <a:pt x="0" y="1932"/>
                  </a:lnTo>
                  <a:lnTo>
                    <a:pt x="19" y="1932"/>
                  </a:lnTo>
                  <a:lnTo>
                    <a:pt x="19" y="1271"/>
                  </a:lnTo>
                  <a:close/>
                  <a:moveTo>
                    <a:pt x="4219" y="2534"/>
                  </a:moveTo>
                  <a:lnTo>
                    <a:pt x="4041" y="2534"/>
                  </a:lnTo>
                  <a:lnTo>
                    <a:pt x="4041" y="2551"/>
                  </a:lnTo>
                  <a:lnTo>
                    <a:pt x="4219" y="2551"/>
                  </a:lnTo>
                  <a:lnTo>
                    <a:pt x="4219" y="2534"/>
                  </a:lnTo>
                  <a:close/>
                  <a:moveTo>
                    <a:pt x="4219" y="0"/>
                  </a:moveTo>
                  <a:lnTo>
                    <a:pt x="4041" y="0"/>
                  </a:lnTo>
                  <a:lnTo>
                    <a:pt x="4041" y="19"/>
                  </a:lnTo>
                  <a:lnTo>
                    <a:pt x="4219" y="19"/>
                  </a:lnTo>
                  <a:lnTo>
                    <a:pt x="4219"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64" name="Google Shape;464;p17"/>
            <p:cNvPicPr preferRelativeResize="0"/>
            <p:nvPr/>
          </p:nvPicPr>
          <p:blipFill rotWithShape="1">
            <a:blip r:embed="rId13">
              <a:alphaModFix/>
            </a:blip>
            <a:srcRect b="0" l="0" r="0" t="0"/>
            <a:stretch/>
          </p:blipFill>
          <p:spPr>
            <a:xfrm>
              <a:off x="7964" y="3065"/>
              <a:ext cx="364" cy="191"/>
            </a:xfrm>
            <a:prstGeom prst="rect">
              <a:avLst/>
            </a:prstGeom>
            <a:noFill/>
            <a:ln>
              <a:noFill/>
            </a:ln>
          </p:spPr>
        </p:pic>
        <p:sp>
          <p:nvSpPr>
            <p:cNvPr id="465" name="Google Shape;465;p17"/>
            <p:cNvSpPr/>
            <p:nvPr/>
          </p:nvSpPr>
          <p:spPr>
            <a:xfrm>
              <a:off x="1814" y="1287"/>
              <a:ext cx="1616" cy="1317"/>
            </a:xfrm>
            <a:custGeom>
              <a:rect b="b" l="l" r="r" t="t"/>
              <a:pathLst>
                <a:path extrusionOk="0" h="1317" w="1616">
                  <a:moveTo>
                    <a:pt x="807" y="0"/>
                  </a:moveTo>
                  <a:lnTo>
                    <a:pt x="0" y="522"/>
                  </a:lnTo>
                  <a:lnTo>
                    <a:pt x="0" y="1316"/>
                  </a:lnTo>
                  <a:lnTo>
                    <a:pt x="807" y="793"/>
                  </a:lnTo>
                  <a:lnTo>
                    <a:pt x="1615" y="1316"/>
                  </a:lnTo>
                  <a:lnTo>
                    <a:pt x="1615" y="522"/>
                  </a:lnTo>
                  <a:lnTo>
                    <a:pt x="807" y="0"/>
                  </a:lnTo>
                  <a:close/>
                </a:path>
              </a:pathLst>
            </a:custGeom>
            <a:solidFill>
              <a:srgbClr val="DB6A6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6" name="Google Shape;466;p17"/>
            <p:cNvSpPr/>
            <p:nvPr/>
          </p:nvSpPr>
          <p:spPr>
            <a:xfrm>
              <a:off x="1814" y="520"/>
              <a:ext cx="1617" cy="4391"/>
            </a:xfrm>
            <a:custGeom>
              <a:rect b="b" l="l" r="r" t="t"/>
              <a:pathLst>
                <a:path extrusionOk="0" h="4391" w="1617">
                  <a:moveTo>
                    <a:pt x="1616" y="530"/>
                  </a:moveTo>
                  <a:lnTo>
                    <a:pt x="808" y="0"/>
                  </a:lnTo>
                  <a:lnTo>
                    <a:pt x="0" y="530"/>
                  </a:lnTo>
                  <a:lnTo>
                    <a:pt x="0" y="4391"/>
                  </a:lnTo>
                  <a:lnTo>
                    <a:pt x="1616" y="4391"/>
                  </a:lnTo>
                  <a:lnTo>
                    <a:pt x="1616" y="530"/>
                  </a:lnTo>
                  <a:close/>
                </a:path>
              </a:pathLst>
            </a:custGeom>
            <a:noFill/>
            <a:ln cap="flat" cmpd="sng" w="9525">
              <a:solidFill>
                <a:srgbClr val="D52A2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67" name="Google Shape;467;p17"/>
            <p:cNvSpPr txBox="1"/>
            <p:nvPr/>
          </p:nvSpPr>
          <p:spPr>
            <a:xfrm>
              <a:off x="2166" y="909"/>
              <a:ext cx="888" cy="22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900">
                  <a:solidFill>
                    <a:srgbClr val="FFFFFF"/>
                  </a:solidFill>
                  <a:latin typeface="Trebuchet MS"/>
                  <a:ea typeface="Trebuchet MS"/>
                  <a:cs typeface="Trebuchet MS"/>
                  <a:sym typeface="Trebuchet MS"/>
                </a:rPr>
                <a:t>Objectives</a:t>
              </a:r>
              <a:endParaRPr sz="1100">
                <a:solidFill>
                  <a:schemeClr val="dk1"/>
                </a:solidFill>
                <a:latin typeface="Tahoma"/>
                <a:ea typeface="Tahoma"/>
                <a:cs typeface="Tahoma"/>
                <a:sym typeface="Tahoma"/>
              </a:endParaRPr>
            </a:p>
          </p:txBody>
        </p:sp>
        <p:sp>
          <p:nvSpPr>
            <p:cNvPr id="468" name="Google Shape;468;p17"/>
            <p:cNvSpPr txBox="1"/>
            <p:nvPr/>
          </p:nvSpPr>
          <p:spPr>
            <a:xfrm>
              <a:off x="4216" y="1127"/>
              <a:ext cx="4941" cy="478"/>
            </a:xfrm>
            <a:prstGeom prst="rect">
              <a:avLst/>
            </a:prstGeom>
            <a:noFill/>
            <a:ln>
              <a:noFill/>
            </a:ln>
          </p:spPr>
          <p:txBody>
            <a:bodyPr anchorCtr="0" anchor="t" bIns="0" lIns="0" spcFirstLastPara="1" rIns="0" wrap="square" tIns="0">
              <a:noAutofit/>
            </a:bodyPr>
            <a:lstStyle/>
            <a:p>
              <a:pPr indent="0" lvl="0" marL="0" marR="0" rtl="0" algn="l">
                <a:lnSpc>
                  <a:spcPct val="98000"/>
                </a:lnSpc>
                <a:spcBef>
                  <a:spcPts val="0"/>
                </a:spcBef>
                <a:spcAft>
                  <a:spcPts val="0"/>
                </a:spcAft>
                <a:buNone/>
              </a:pPr>
              <a:r>
                <a:rPr lang="en-US" sz="1000">
                  <a:solidFill>
                    <a:srgbClr val="D52A2F"/>
                  </a:solidFill>
                  <a:latin typeface="Tahoma"/>
                  <a:ea typeface="Tahoma"/>
                  <a:cs typeface="Tahoma"/>
                  <a:sym typeface="Tahoma"/>
                </a:rPr>
                <a:t>Measuring changes at goal-level requires a longer time frame, and is therefore dealt with by evaluation</a:t>
              </a:r>
              <a:endParaRPr sz="1100">
                <a:solidFill>
                  <a:schemeClr val="dk1"/>
                </a:solidFill>
                <a:latin typeface="Tahoma"/>
                <a:ea typeface="Tahoma"/>
                <a:cs typeface="Tahoma"/>
                <a:sym typeface="Tahoma"/>
              </a:endParaRPr>
            </a:p>
          </p:txBody>
        </p:sp>
        <p:sp>
          <p:nvSpPr>
            <p:cNvPr id="469" name="Google Shape;469;p17"/>
            <p:cNvSpPr txBox="1"/>
            <p:nvPr/>
          </p:nvSpPr>
          <p:spPr>
            <a:xfrm>
              <a:off x="2170" y="1709"/>
              <a:ext cx="878" cy="22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900">
                  <a:solidFill>
                    <a:srgbClr val="FFFFFF"/>
                  </a:solidFill>
                  <a:latin typeface="Trebuchet MS"/>
                  <a:ea typeface="Trebuchet MS"/>
                  <a:cs typeface="Trebuchet MS"/>
                  <a:sym typeface="Trebuchet MS"/>
                </a:rPr>
                <a:t>Outcomes</a:t>
              </a:r>
              <a:endParaRPr sz="1100">
                <a:solidFill>
                  <a:schemeClr val="dk1"/>
                </a:solidFill>
                <a:latin typeface="Tahoma"/>
                <a:ea typeface="Tahoma"/>
                <a:cs typeface="Tahoma"/>
                <a:sym typeface="Tahoma"/>
              </a:endParaRPr>
            </a:p>
          </p:txBody>
        </p:sp>
        <p:sp>
          <p:nvSpPr>
            <p:cNvPr id="470" name="Google Shape;470;p17"/>
            <p:cNvSpPr txBox="1"/>
            <p:nvPr/>
          </p:nvSpPr>
          <p:spPr>
            <a:xfrm>
              <a:off x="2256" y="2491"/>
              <a:ext cx="706" cy="22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900">
                  <a:solidFill>
                    <a:srgbClr val="FFFFFF"/>
                  </a:solidFill>
                  <a:latin typeface="Trebuchet MS"/>
                  <a:ea typeface="Trebuchet MS"/>
                  <a:cs typeface="Trebuchet MS"/>
                  <a:sym typeface="Trebuchet MS"/>
                </a:rPr>
                <a:t>Outputs</a:t>
              </a:r>
              <a:endParaRPr sz="1100">
                <a:solidFill>
                  <a:schemeClr val="dk1"/>
                </a:solidFill>
                <a:latin typeface="Tahoma"/>
                <a:ea typeface="Tahoma"/>
                <a:cs typeface="Tahoma"/>
                <a:sym typeface="Tahoma"/>
              </a:endParaRPr>
            </a:p>
          </p:txBody>
        </p:sp>
        <p:sp>
          <p:nvSpPr>
            <p:cNvPr id="471" name="Google Shape;471;p17"/>
            <p:cNvSpPr txBox="1"/>
            <p:nvPr/>
          </p:nvSpPr>
          <p:spPr>
            <a:xfrm>
              <a:off x="4313" y="2099"/>
              <a:ext cx="3116" cy="708"/>
            </a:xfrm>
            <a:prstGeom prst="rect">
              <a:avLst/>
            </a:prstGeom>
            <a:noFill/>
            <a:ln>
              <a:noFill/>
            </a:ln>
          </p:spPr>
          <p:txBody>
            <a:bodyPr anchorCtr="0" anchor="t" bIns="0" lIns="0" spcFirstLastPara="1" rIns="0" wrap="square" tIns="0">
              <a:noAutofit/>
            </a:bodyPr>
            <a:lstStyle/>
            <a:p>
              <a:pPr indent="0" lvl="0" marL="635" marR="255905" rtl="0" algn="l">
                <a:lnSpc>
                  <a:spcPct val="100000"/>
                </a:lnSpc>
                <a:spcBef>
                  <a:spcPts val="0"/>
                </a:spcBef>
                <a:spcAft>
                  <a:spcPts val="0"/>
                </a:spcAft>
                <a:buNone/>
              </a:pPr>
              <a:r>
                <a:rPr lang="en-US" sz="900">
                  <a:solidFill>
                    <a:schemeClr val="dk1"/>
                  </a:solidFill>
                  <a:latin typeface="Tahoma"/>
                  <a:ea typeface="Tahoma"/>
                  <a:cs typeface="Tahoma"/>
                  <a:sym typeface="Tahoma"/>
                </a:rPr>
                <a:t>Are outputs leading to achievement of the outcomes?</a:t>
              </a:r>
              <a:endParaRPr sz="1100">
                <a:solidFill>
                  <a:schemeClr val="dk1"/>
                </a:solidFill>
                <a:latin typeface="Tahoma"/>
                <a:ea typeface="Tahoma"/>
                <a:cs typeface="Tahoma"/>
                <a:sym typeface="Tahoma"/>
              </a:endParaRPr>
            </a:p>
            <a:p>
              <a:pPr indent="0" lvl="0" marL="0" marR="0" rtl="0" algn="l">
                <a:spcBef>
                  <a:spcPts val="215"/>
                </a:spcBef>
                <a:spcAft>
                  <a:spcPts val="0"/>
                </a:spcAft>
                <a:buNone/>
              </a:pPr>
              <a:r>
                <a:rPr lang="en-US" sz="900">
                  <a:solidFill>
                    <a:schemeClr val="dk1"/>
                  </a:solidFill>
                  <a:latin typeface="Tahoma"/>
                  <a:ea typeface="Tahoma"/>
                  <a:cs typeface="Tahoma"/>
                  <a:sym typeface="Tahoma"/>
                </a:rPr>
                <a:t>How do beneficiaries feel about the work?</a:t>
              </a:r>
              <a:endParaRPr sz="1100">
                <a:solidFill>
                  <a:schemeClr val="dk1"/>
                </a:solidFill>
                <a:latin typeface="Tahoma"/>
                <a:ea typeface="Tahoma"/>
                <a:cs typeface="Tahoma"/>
                <a:sym typeface="Tahoma"/>
              </a:endParaRPr>
            </a:p>
          </p:txBody>
        </p:sp>
        <p:sp>
          <p:nvSpPr>
            <p:cNvPr id="472" name="Google Shape;472;p17"/>
            <p:cNvSpPr txBox="1"/>
            <p:nvPr/>
          </p:nvSpPr>
          <p:spPr>
            <a:xfrm>
              <a:off x="2218" y="3310"/>
              <a:ext cx="784" cy="22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900">
                  <a:solidFill>
                    <a:srgbClr val="D52A2F"/>
                  </a:solidFill>
                  <a:latin typeface="Trebuchet MS"/>
                  <a:ea typeface="Trebuchet MS"/>
                  <a:cs typeface="Trebuchet MS"/>
                  <a:sym typeface="Trebuchet MS"/>
                </a:rPr>
                <a:t>Activities</a:t>
              </a:r>
              <a:endParaRPr sz="1100">
                <a:solidFill>
                  <a:schemeClr val="dk1"/>
                </a:solidFill>
                <a:latin typeface="Tahoma"/>
                <a:ea typeface="Tahoma"/>
                <a:cs typeface="Tahoma"/>
                <a:sym typeface="Tahoma"/>
              </a:endParaRPr>
            </a:p>
          </p:txBody>
        </p:sp>
        <p:sp>
          <p:nvSpPr>
            <p:cNvPr id="473" name="Google Shape;473;p17"/>
            <p:cNvSpPr txBox="1"/>
            <p:nvPr/>
          </p:nvSpPr>
          <p:spPr>
            <a:xfrm>
              <a:off x="4314" y="3226"/>
              <a:ext cx="3395" cy="948"/>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None/>
              </a:pPr>
              <a:r>
                <a:rPr lang="en-US" sz="900">
                  <a:solidFill>
                    <a:schemeClr val="dk1"/>
                  </a:solidFill>
                  <a:latin typeface="Tahoma"/>
                  <a:ea typeface="Tahoma"/>
                  <a:cs typeface="Tahoma"/>
                  <a:sym typeface="Tahoma"/>
                </a:rPr>
                <a:t>Are activities leading to the expected outputs?</a:t>
              </a:r>
              <a:endParaRPr sz="1100">
                <a:solidFill>
                  <a:schemeClr val="dk1"/>
                </a:solidFill>
                <a:latin typeface="Tahoma"/>
                <a:ea typeface="Tahoma"/>
                <a:cs typeface="Tahoma"/>
                <a:sym typeface="Tahoma"/>
              </a:endParaRPr>
            </a:p>
            <a:p>
              <a:pPr indent="0" lvl="0" marL="0" marR="0" rtl="0" algn="l">
                <a:spcBef>
                  <a:spcPts val="30"/>
                </a:spcBef>
                <a:spcAft>
                  <a:spcPts val="0"/>
                </a:spcAft>
                <a:buNone/>
              </a:pPr>
              <a:r>
                <a:rPr lang="en-US" sz="120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indent="0" lvl="0" marL="0" marR="0" rtl="0" algn="l">
                <a:spcBef>
                  <a:spcPts val="5"/>
                </a:spcBef>
                <a:spcAft>
                  <a:spcPts val="0"/>
                </a:spcAft>
                <a:buNone/>
              </a:pPr>
              <a:r>
                <a:rPr lang="en-US" sz="900">
                  <a:solidFill>
                    <a:schemeClr val="dk1"/>
                  </a:solidFill>
                  <a:latin typeface="Tahoma"/>
                  <a:ea typeface="Tahoma"/>
                  <a:cs typeface="Tahoma"/>
                  <a:sym typeface="Tahoma"/>
                </a:rPr>
                <a:t>Are activities being implemented on schedule and within budget?</a:t>
              </a:r>
              <a:endParaRPr sz="1100">
                <a:solidFill>
                  <a:schemeClr val="dk1"/>
                </a:solidFill>
                <a:latin typeface="Tahoma"/>
                <a:ea typeface="Tahoma"/>
                <a:cs typeface="Tahoma"/>
                <a:sym typeface="Tahoma"/>
              </a:endParaRPr>
            </a:p>
          </p:txBody>
        </p:sp>
        <p:sp>
          <p:nvSpPr>
            <p:cNvPr id="474" name="Google Shape;474;p17"/>
            <p:cNvSpPr txBox="1"/>
            <p:nvPr/>
          </p:nvSpPr>
          <p:spPr>
            <a:xfrm>
              <a:off x="8424" y="2285"/>
              <a:ext cx="1852" cy="1978"/>
            </a:xfrm>
            <a:prstGeom prst="rect">
              <a:avLst/>
            </a:prstGeom>
            <a:noFill/>
            <a:ln>
              <a:noFill/>
            </a:ln>
          </p:spPr>
          <p:txBody>
            <a:bodyPr anchorCtr="0" anchor="t" bIns="0" lIns="0" spcFirstLastPara="1" rIns="0" wrap="square" tIns="0">
              <a:noAutofit/>
            </a:bodyPr>
            <a:lstStyle/>
            <a:p>
              <a:pPr indent="0" lvl="0" marL="0" marR="33020" rtl="0" algn="l">
                <a:lnSpc>
                  <a:spcPct val="98000"/>
                </a:lnSpc>
                <a:spcBef>
                  <a:spcPts val="0"/>
                </a:spcBef>
                <a:spcAft>
                  <a:spcPts val="0"/>
                </a:spcAft>
                <a:buNone/>
              </a:pPr>
              <a:r>
                <a:rPr lang="en-US" sz="1000">
                  <a:solidFill>
                    <a:srgbClr val="D52A2F"/>
                  </a:solidFill>
                  <a:latin typeface="Tahoma"/>
                  <a:ea typeface="Tahoma"/>
                  <a:cs typeface="Tahoma"/>
                  <a:sym typeface="Tahoma"/>
                </a:rPr>
                <a:t>What is causing delays or unexpected results?</a:t>
              </a:r>
              <a:endParaRPr sz="1100">
                <a:solidFill>
                  <a:schemeClr val="dk1"/>
                </a:solidFill>
                <a:latin typeface="Tahoma"/>
                <a:ea typeface="Tahoma"/>
                <a:cs typeface="Tahoma"/>
                <a:sym typeface="Tahoma"/>
              </a:endParaRPr>
            </a:p>
            <a:p>
              <a:pPr indent="0" lvl="0" marL="0" marR="0" rtl="0" algn="l">
                <a:lnSpc>
                  <a:spcPct val="98000"/>
                </a:lnSpc>
                <a:spcBef>
                  <a:spcPts val="290"/>
                </a:spcBef>
                <a:spcAft>
                  <a:spcPts val="0"/>
                </a:spcAft>
                <a:buNone/>
              </a:pPr>
              <a:r>
                <a:rPr lang="en-US" sz="1000">
                  <a:solidFill>
                    <a:srgbClr val="D52A2F"/>
                  </a:solidFill>
                  <a:latin typeface="Tahoma"/>
                  <a:ea typeface="Tahoma"/>
                  <a:cs typeface="Tahoma"/>
                  <a:sym typeface="Tahoma"/>
                </a:rPr>
                <a:t>Is there anything happening that should lead management to modify the operation’s implementation plan?</a:t>
              </a:r>
              <a:endParaRPr sz="1100">
                <a:solidFill>
                  <a:schemeClr val="dk1"/>
                </a:solidFill>
                <a:latin typeface="Tahoma"/>
                <a:ea typeface="Tahoma"/>
                <a:cs typeface="Tahoma"/>
                <a:sym typeface="Tahoma"/>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pic>
        <p:nvPicPr>
          <p:cNvPr id="479" name="Google Shape;479;p18"/>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480" name="Google Shape;480;p18"/>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481" name="Google Shape;481;p18"/>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482" name="Google Shape;482;p18"/>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483" name="Google Shape;483;p18"/>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484" name="Google Shape;484;p18"/>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485" name="Google Shape;485;p1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486" name="Google Shape;486;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487" name="Google Shape;487;p18"/>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488" name="Google Shape;488;p18"/>
          <p:cNvSpPr/>
          <p:nvPr/>
        </p:nvSpPr>
        <p:spPr>
          <a:xfrm>
            <a:off x="201478" y="579411"/>
            <a:ext cx="8340542" cy="4001095"/>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i="1" lang="en-US" sz="1800">
                <a:solidFill>
                  <a:schemeClr val="dk1"/>
                </a:solidFill>
                <a:latin typeface="Times New Roman"/>
                <a:ea typeface="Times New Roman"/>
                <a:cs typeface="Times New Roman"/>
                <a:sym typeface="Times New Roman"/>
              </a:rPr>
              <a:t>Evaluation and vertical logic</a:t>
            </a:r>
            <a:endParaRPr b="1" i="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489" name="Google Shape;489;p18"/>
          <p:cNvGrpSpPr/>
          <p:nvPr/>
        </p:nvGrpSpPr>
        <p:grpSpPr>
          <a:xfrm>
            <a:off x="338443" y="1745906"/>
            <a:ext cx="8180084" cy="4610444"/>
            <a:chOff x="1417" y="357"/>
            <a:chExt cx="9071" cy="4564"/>
          </a:xfrm>
        </p:grpSpPr>
        <p:sp>
          <p:nvSpPr>
            <p:cNvPr id="490" name="Google Shape;490;p18"/>
            <p:cNvSpPr/>
            <p:nvPr/>
          </p:nvSpPr>
          <p:spPr>
            <a:xfrm>
              <a:off x="1417" y="357"/>
              <a:ext cx="9071" cy="4564"/>
            </a:xfrm>
            <a:prstGeom prst="rect">
              <a:avLst/>
            </a:prstGeom>
            <a:solidFill>
              <a:srgbClr val="D52A2F">
                <a:alpha val="9803"/>
              </a:srgbClr>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1" name="Google Shape;491;p18"/>
            <p:cNvSpPr/>
            <p:nvPr/>
          </p:nvSpPr>
          <p:spPr>
            <a:xfrm>
              <a:off x="4122" y="602"/>
              <a:ext cx="226" cy="1538"/>
            </a:xfrm>
            <a:custGeom>
              <a:rect b="b" l="l" r="r" t="t"/>
              <a:pathLst>
                <a:path extrusionOk="0" h="1538" w="226">
                  <a:moveTo>
                    <a:pt x="226" y="1537"/>
                  </a:moveTo>
                  <a:lnTo>
                    <a:pt x="0" y="1537"/>
                  </a:lnTo>
                  <a:lnTo>
                    <a:pt x="0" y="0"/>
                  </a:lnTo>
                  <a:lnTo>
                    <a:pt x="226" y="0"/>
                  </a:lnTo>
                </a:path>
              </a:pathLst>
            </a:custGeom>
            <a:noFill/>
            <a:ln cap="flat" cmpd="sng" w="13550">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2" name="Google Shape;492;p18"/>
            <p:cNvSpPr/>
            <p:nvPr/>
          </p:nvSpPr>
          <p:spPr>
            <a:xfrm>
              <a:off x="4122" y="2241"/>
              <a:ext cx="226" cy="1144"/>
            </a:xfrm>
            <a:custGeom>
              <a:rect b="b" l="l" r="r" t="t"/>
              <a:pathLst>
                <a:path extrusionOk="0" h="1144" w="226">
                  <a:moveTo>
                    <a:pt x="226" y="1144"/>
                  </a:moveTo>
                  <a:lnTo>
                    <a:pt x="0" y="1144"/>
                  </a:lnTo>
                  <a:lnTo>
                    <a:pt x="0" y="0"/>
                  </a:lnTo>
                  <a:lnTo>
                    <a:pt x="226" y="0"/>
                  </a:lnTo>
                </a:path>
              </a:pathLst>
            </a:custGeom>
            <a:noFill/>
            <a:ln cap="flat" cmpd="sng" w="13200">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3" name="Google Shape;493;p18"/>
            <p:cNvSpPr/>
            <p:nvPr/>
          </p:nvSpPr>
          <p:spPr>
            <a:xfrm>
              <a:off x="4122" y="3570"/>
              <a:ext cx="226" cy="1120"/>
            </a:xfrm>
            <a:custGeom>
              <a:rect b="b" l="l" r="r" t="t"/>
              <a:pathLst>
                <a:path extrusionOk="0" h="1120" w="226">
                  <a:moveTo>
                    <a:pt x="226" y="1119"/>
                  </a:moveTo>
                  <a:lnTo>
                    <a:pt x="0" y="1119"/>
                  </a:lnTo>
                  <a:lnTo>
                    <a:pt x="0" y="0"/>
                  </a:lnTo>
                  <a:lnTo>
                    <a:pt x="226" y="0"/>
                  </a:lnTo>
                </a:path>
              </a:pathLst>
            </a:custGeom>
            <a:noFill/>
            <a:ln cap="flat" cmpd="sng" w="13675">
              <a:solidFill>
                <a:srgbClr val="D52A2F"/>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494" name="Google Shape;494;p18"/>
            <p:cNvSpPr/>
            <p:nvPr/>
          </p:nvSpPr>
          <p:spPr>
            <a:xfrm>
              <a:off x="3537" y="1257"/>
              <a:ext cx="586" cy="1354"/>
            </a:xfrm>
            <a:custGeom>
              <a:rect b="b" l="l" r="r" t="t"/>
              <a:pathLst>
                <a:path extrusionOk="0" h="1354" w="586">
                  <a:moveTo>
                    <a:pt x="585" y="85"/>
                  </a:moveTo>
                  <a:lnTo>
                    <a:pt x="37" y="85"/>
                  </a:lnTo>
                  <a:lnTo>
                    <a:pt x="122" y="0"/>
                  </a:lnTo>
                  <a:lnTo>
                    <a:pt x="95" y="0"/>
                  </a:lnTo>
                  <a:lnTo>
                    <a:pt x="0" y="95"/>
                  </a:lnTo>
                  <a:lnTo>
                    <a:pt x="95" y="190"/>
                  </a:lnTo>
                  <a:lnTo>
                    <a:pt x="122" y="190"/>
                  </a:lnTo>
                  <a:lnTo>
                    <a:pt x="37" y="105"/>
                  </a:lnTo>
                  <a:lnTo>
                    <a:pt x="585" y="105"/>
                  </a:lnTo>
                  <a:lnTo>
                    <a:pt x="585" y="85"/>
                  </a:lnTo>
                  <a:close/>
                  <a:moveTo>
                    <a:pt x="585" y="1334"/>
                  </a:moveTo>
                  <a:lnTo>
                    <a:pt x="227" y="1334"/>
                  </a:lnTo>
                  <a:lnTo>
                    <a:pt x="227" y="1353"/>
                  </a:lnTo>
                  <a:lnTo>
                    <a:pt x="585" y="1353"/>
                  </a:lnTo>
                  <a:lnTo>
                    <a:pt x="585" y="1334"/>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95" name="Google Shape;495;p18"/>
            <p:cNvPicPr preferRelativeResize="0"/>
            <p:nvPr/>
          </p:nvPicPr>
          <p:blipFill rotWithShape="1">
            <a:blip r:embed="rId9">
              <a:alphaModFix/>
            </a:blip>
            <a:srcRect b="0" l="0" r="0" t="0"/>
            <a:stretch/>
          </p:blipFill>
          <p:spPr>
            <a:xfrm>
              <a:off x="3537" y="2241"/>
              <a:ext cx="209" cy="191"/>
            </a:xfrm>
            <a:prstGeom prst="rect">
              <a:avLst/>
            </a:prstGeom>
            <a:noFill/>
            <a:ln>
              <a:noFill/>
            </a:ln>
          </p:spPr>
        </p:pic>
        <p:pic>
          <p:nvPicPr>
            <p:cNvPr id="496" name="Google Shape;496;p18"/>
            <p:cNvPicPr preferRelativeResize="0"/>
            <p:nvPr/>
          </p:nvPicPr>
          <p:blipFill rotWithShape="1">
            <a:blip r:embed="rId10">
              <a:alphaModFix/>
            </a:blip>
            <a:srcRect b="0" l="0" r="0" t="0"/>
            <a:stretch/>
          </p:blipFill>
          <p:spPr>
            <a:xfrm>
              <a:off x="3537" y="2771"/>
              <a:ext cx="209" cy="191"/>
            </a:xfrm>
            <a:prstGeom prst="rect">
              <a:avLst/>
            </a:prstGeom>
            <a:noFill/>
            <a:ln>
              <a:noFill/>
            </a:ln>
          </p:spPr>
        </p:pic>
        <p:sp>
          <p:nvSpPr>
            <p:cNvPr id="497" name="Google Shape;497;p18"/>
            <p:cNvSpPr/>
            <p:nvPr/>
          </p:nvSpPr>
          <p:spPr>
            <a:xfrm>
              <a:off x="3745" y="2327"/>
              <a:ext cx="378" cy="1554"/>
            </a:xfrm>
            <a:custGeom>
              <a:rect b="b" l="l" r="r" t="t"/>
              <a:pathLst>
                <a:path extrusionOk="0" h="1554" w="378">
                  <a:moveTo>
                    <a:pt x="19" y="0"/>
                  </a:moveTo>
                  <a:lnTo>
                    <a:pt x="0" y="0"/>
                  </a:lnTo>
                  <a:lnTo>
                    <a:pt x="0" y="549"/>
                  </a:lnTo>
                  <a:lnTo>
                    <a:pt x="19" y="549"/>
                  </a:lnTo>
                  <a:lnTo>
                    <a:pt x="19" y="0"/>
                  </a:lnTo>
                  <a:close/>
                  <a:moveTo>
                    <a:pt x="377" y="1534"/>
                  </a:moveTo>
                  <a:lnTo>
                    <a:pt x="13" y="1534"/>
                  </a:lnTo>
                  <a:lnTo>
                    <a:pt x="13" y="1553"/>
                  </a:lnTo>
                  <a:lnTo>
                    <a:pt x="377" y="1553"/>
                  </a:lnTo>
                  <a:lnTo>
                    <a:pt x="377" y="1534"/>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498" name="Google Shape;498;p18"/>
            <p:cNvPicPr preferRelativeResize="0"/>
            <p:nvPr/>
          </p:nvPicPr>
          <p:blipFill rotWithShape="1">
            <a:blip r:embed="rId11">
              <a:alphaModFix/>
            </a:blip>
            <a:srcRect b="0" l="0" r="0" t="0"/>
            <a:stretch/>
          </p:blipFill>
          <p:spPr>
            <a:xfrm>
              <a:off x="3537" y="3031"/>
              <a:ext cx="209" cy="191"/>
            </a:xfrm>
            <a:prstGeom prst="rect">
              <a:avLst/>
            </a:prstGeom>
            <a:noFill/>
            <a:ln>
              <a:noFill/>
            </a:ln>
          </p:spPr>
        </p:pic>
        <p:sp>
          <p:nvSpPr>
            <p:cNvPr id="499" name="Google Shape;499;p18"/>
            <p:cNvSpPr/>
            <p:nvPr/>
          </p:nvSpPr>
          <p:spPr>
            <a:xfrm>
              <a:off x="3745" y="3116"/>
              <a:ext cx="20" cy="754"/>
            </a:xfrm>
            <a:prstGeom prst="rect">
              <a:avLst/>
            </a:pr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500" name="Google Shape;500;p18"/>
            <p:cNvPicPr preferRelativeResize="0"/>
            <p:nvPr/>
          </p:nvPicPr>
          <p:blipFill rotWithShape="1">
            <a:blip r:embed="rId12">
              <a:alphaModFix/>
            </a:blip>
            <a:srcRect b="0" l="0" r="0" t="0"/>
            <a:stretch/>
          </p:blipFill>
          <p:spPr>
            <a:xfrm>
              <a:off x="3537" y="3775"/>
              <a:ext cx="218" cy="191"/>
            </a:xfrm>
            <a:prstGeom prst="rect">
              <a:avLst/>
            </a:prstGeom>
            <a:noFill/>
            <a:ln>
              <a:noFill/>
            </a:ln>
          </p:spPr>
        </p:pic>
        <p:sp>
          <p:nvSpPr>
            <p:cNvPr id="501" name="Google Shape;501;p18"/>
            <p:cNvSpPr/>
            <p:nvPr/>
          </p:nvSpPr>
          <p:spPr>
            <a:xfrm>
              <a:off x="1814" y="3613"/>
              <a:ext cx="1616" cy="1242"/>
            </a:xfrm>
            <a:custGeom>
              <a:rect b="b" l="l" r="r" t="t"/>
              <a:pathLst>
                <a:path extrusionOk="0" h="1242" w="1616">
                  <a:moveTo>
                    <a:pt x="807" y="0"/>
                  </a:moveTo>
                  <a:lnTo>
                    <a:pt x="0" y="523"/>
                  </a:lnTo>
                  <a:lnTo>
                    <a:pt x="0" y="1242"/>
                  </a:lnTo>
                  <a:lnTo>
                    <a:pt x="1615" y="1242"/>
                  </a:lnTo>
                  <a:lnTo>
                    <a:pt x="1615" y="523"/>
                  </a:lnTo>
                  <a:lnTo>
                    <a:pt x="807" y="0"/>
                  </a:lnTo>
                  <a:close/>
                </a:path>
              </a:pathLst>
            </a:custGeom>
            <a:solidFill>
              <a:srgbClr val="EECBCC"/>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2" name="Google Shape;502;p18"/>
            <p:cNvSpPr/>
            <p:nvPr/>
          </p:nvSpPr>
          <p:spPr>
            <a:xfrm>
              <a:off x="1814" y="2819"/>
              <a:ext cx="1616" cy="1317"/>
            </a:xfrm>
            <a:custGeom>
              <a:rect b="b" l="l" r="r" t="t"/>
              <a:pathLst>
                <a:path extrusionOk="0" h="1317" w="1616">
                  <a:moveTo>
                    <a:pt x="807" y="0"/>
                  </a:moveTo>
                  <a:lnTo>
                    <a:pt x="0" y="523"/>
                  </a:lnTo>
                  <a:lnTo>
                    <a:pt x="0" y="1317"/>
                  </a:lnTo>
                  <a:lnTo>
                    <a:pt x="807" y="794"/>
                  </a:lnTo>
                  <a:lnTo>
                    <a:pt x="1615" y="1317"/>
                  </a:lnTo>
                  <a:lnTo>
                    <a:pt x="1615" y="523"/>
                  </a:lnTo>
                  <a:lnTo>
                    <a:pt x="807" y="0"/>
                  </a:lnTo>
                  <a:close/>
                </a:path>
              </a:pathLst>
            </a:custGeom>
            <a:solidFill>
              <a:srgbClr val="E7AEA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3" name="Google Shape;503;p18"/>
            <p:cNvSpPr/>
            <p:nvPr/>
          </p:nvSpPr>
          <p:spPr>
            <a:xfrm>
              <a:off x="1814" y="2025"/>
              <a:ext cx="1616" cy="1317"/>
            </a:xfrm>
            <a:custGeom>
              <a:rect b="b" l="l" r="r" t="t"/>
              <a:pathLst>
                <a:path extrusionOk="0" h="1317" w="1616">
                  <a:moveTo>
                    <a:pt x="807" y="0"/>
                  </a:moveTo>
                  <a:lnTo>
                    <a:pt x="0" y="523"/>
                  </a:lnTo>
                  <a:lnTo>
                    <a:pt x="0" y="1317"/>
                  </a:lnTo>
                  <a:lnTo>
                    <a:pt x="807" y="794"/>
                  </a:lnTo>
                  <a:lnTo>
                    <a:pt x="1615" y="1317"/>
                  </a:lnTo>
                  <a:lnTo>
                    <a:pt x="1615" y="523"/>
                  </a:lnTo>
                  <a:lnTo>
                    <a:pt x="807" y="0"/>
                  </a:lnTo>
                  <a:close/>
                </a:path>
              </a:pathLst>
            </a:custGeom>
            <a:solidFill>
              <a:srgbClr val="DE8183"/>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4" name="Google Shape;504;p18"/>
            <p:cNvSpPr/>
            <p:nvPr/>
          </p:nvSpPr>
          <p:spPr>
            <a:xfrm>
              <a:off x="1814" y="471"/>
              <a:ext cx="1617" cy="1317"/>
            </a:xfrm>
            <a:custGeom>
              <a:rect b="b" l="l" r="r" t="t"/>
              <a:pathLst>
                <a:path extrusionOk="0" h="1317" w="1617">
                  <a:moveTo>
                    <a:pt x="808" y="0"/>
                  </a:moveTo>
                  <a:lnTo>
                    <a:pt x="0" y="523"/>
                  </a:lnTo>
                  <a:lnTo>
                    <a:pt x="0" y="1316"/>
                  </a:lnTo>
                  <a:lnTo>
                    <a:pt x="808" y="794"/>
                  </a:lnTo>
                  <a:lnTo>
                    <a:pt x="1616" y="1316"/>
                  </a:lnTo>
                  <a:lnTo>
                    <a:pt x="1616" y="523"/>
                  </a:lnTo>
                  <a:lnTo>
                    <a:pt x="808"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5" name="Google Shape;505;p18"/>
            <p:cNvSpPr/>
            <p:nvPr/>
          </p:nvSpPr>
          <p:spPr>
            <a:xfrm>
              <a:off x="1814" y="1231"/>
              <a:ext cx="1616" cy="1317"/>
            </a:xfrm>
            <a:custGeom>
              <a:rect b="b" l="l" r="r" t="t"/>
              <a:pathLst>
                <a:path extrusionOk="0" h="1317" w="1616">
                  <a:moveTo>
                    <a:pt x="807" y="0"/>
                  </a:moveTo>
                  <a:lnTo>
                    <a:pt x="0" y="522"/>
                  </a:lnTo>
                  <a:lnTo>
                    <a:pt x="0" y="1316"/>
                  </a:lnTo>
                  <a:lnTo>
                    <a:pt x="807" y="793"/>
                  </a:lnTo>
                  <a:lnTo>
                    <a:pt x="1615" y="1316"/>
                  </a:lnTo>
                  <a:lnTo>
                    <a:pt x="1615" y="522"/>
                  </a:lnTo>
                  <a:lnTo>
                    <a:pt x="807" y="0"/>
                  </a:lnTo>
                  <a:close/>
                </a:path>
              </a:pathLst>
            </a:custGeom>
            <a:solidFill>
              <a:srgbClr val="D8515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6" name="Google Shape;506;p18"/>
            <p:cNvSpPr/>
            <p:nvPr/>
          </p:nvSpPr>
          <p:spPr>
            <a:xfrm>
              <a:off x="1814" y="464"/>
              <a:ext cx="1617" cy="4391"/>
            </a:xfrm>
            <a:custGeom>
              <a:rect b="b" l="l" r="r" t="t"/>
              <a:pathLst>
                <a:path extrusionOk="0" h="4391" w="1617">
                  <a:moveTo>
                    <a:pt x="1616" y="530"/>
                  </a:moveTo>
                  <a:lnTo>
                    <a:pt x="808" y="0"/>
                  </a:lnTo>
                  <a:lnTo>
                    <a:pt x="0" y="530"/>
                  </a:lnTo>
                  <a:lnTo>
                    <a:pt x="0" y="4391"/>
                  </a:lnTo>
                  <a:lnTo>
                    <a:pt x="1616" y="4391"/>
                  </a:lnTo>
                  <a:lnTo>
                    <a:pt x="1616" y="530"/>
                  </a:lnTo>
                  <a:close/>
                </a:path>
              </a:pathLst>
            </a:custGeom>
            <a:noFill/>
            <a:ln cap="flat" cmpd="sng" w="9525">
              <a:solidFill>
                <a:srgbClr val="D52A2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7" name="Google Shape;507;p18"/>
            <p:cNvSpPr txBox="1"/>
            <p:nvPr/>
          </p:nvSpPr>
          <p:spPr>
            <a:xfrm>
              <a:off x="2195" y="853"/>
              <a:ext cx="907" cy="2630"/>
            </a:xfrm>
            <a:prstGeom prst="rect">
              <a:avLst/>
            </a:prstGeom>
            <a:noFill/>
            <a:ln>
              <a:noFill/>
            </a:ln>
          </p:spPr>
          <p:txBody>
            <a:bodyPr anchorCtr="0" anchor="t" bIns="0" lIns="0" spcFirstLastPara="1" rIns="0" wrap="square" tIns="0">
              <a:noAutofit/>
            </a:bodyPr>
            <a:lstStyle/>
            <a:p>
              <a:pPr indent="0" lvl="0" marL="11430" marR="0" rtl="0" algn="l">
                <a:spcBef>
                  <a:spcPts val="0"/>
                </a:spcBef>
                <a:spcAft>
                  <a:spcPts val="0"/>
                </a:spcAft>
                <a:buNone/>
              </a:pPr>
              <a:r>
                <a:rPr b="1" lang="en-US" sz="900">
                  <a:solidFill>
                    <a:srgbClr val="FFFFFF"/>
                  </a:solidFill>
                  <a:latin typeface="Trebuchet MS"/>
                  <a:ea typeface="Trebuchet MS"/>
                  <a:cs typeface="Trebuchet MS"/>
                  <a:sym typeface="Trebuchet MS"/>
                </a:rPr>
                <a:t>Objectives</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1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50"/>
                </a:spcBef>
                <a:spcAft>
                  <a:spcPts val="0"/>
                </a:spcAft>
                <a:buNone/>
              </a:pPr>
              <a:r>
                <a:rPr b="1" lang="en-US" sz="14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5"/>
                </a:spcBef>
                <a:spcAft>
                  <a:spcPts val="0"/>
                </a:spcAft>
                <a:buNone/>
              </a:pPr>
              <a:r>
                <a:rPr b="1" lang="en-US" sz="900">
                  <a:solidFill>
                    <a:srgbClr val="FFFFFF"/>
                  </a:solidFill>
                  <a:latin typeface="Trebuchet MS"/>
                  <a:ea typeface="Trebuchet MS"/>
                  <a:cs typeface="Trebuchet MS"/>
                  <a:sym typeface="Trebuchet MS"/>
                </a:rPr>
                <a:t>Outcomes</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1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15"/>
                </a:spcBef>
                <a:spcAft>
                  <a:spcPts val="0"/>
                </a:spcAft>
                <a:buNone/>
              </a:pPr>
              <a:r>
                <a:rPr b="1" lang="en-US" sz="135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52070" marR="0" rtl="0" algn="l">
                <a:spcBef>
                  <a:spcPts val="0"/>
                </a:spcBef>
                <a:spcAft>
                  <a:spcPts val="0"/>
                </a:spcAft>
                <a:buNone/>
              </a:pPr>
              <a:r>
                <a:rPr b="1" lang="en-US" sz="900">
                  <a:solidFill>
                    <a:srgbClr val="FFFFFF"/>
                  </a:solidFill>
                  <a:latin typeface="Trebuchet MS"/>
                  <a:ea typeface="Trebuchet MS"/>
                  <a:cs typeface="Trebuchet MS"/>
                  <a:sym typeface="Trebuchet MS"/>
                </a:rPr>
                <a:t>Outputs</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1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35"/>
                </a:spcBef>
                <a:spcAft>
                  <a:spcPts val="0"/>
                </a:spcAft>
                <a:buNone/>
              </a:pPr>
              <a:r>
                <a:rPr b="1" lang="en-US" sz="15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36830" marR="0" rtl="0" algn="l">
                <a:spcBef>
                  <a:spcPts val="0"/>
                </a:spcBef>
                <a:spcAft>
                  <a:spcPts val="0"/>
                </a:spcAft>
                <a:buNone/>
              </a:pPr>
              <a:r>
                <a:rPr b="1" lang="en-US" sz="900">
                  <a:solidFill>
                    <a:srgbClr val="D52A2F"/>
                  </a:solidFill>
                  <a:latin typeface="Trebuchet MS"/>
                  <a:ea typeface="Trebuchet MS"/>
                  <a:cs typeface="Trebuchet MS"/>
                  <a:sym typeface="Trebuchet MS"/>
                </a:rPr>
                <a:t>Activities</a:t>
              </a:r>
              <a:endParaRPr sz="1100">
                <a:solidFill>
                  <a:schemeClr val="dk1"/>
                </a:solidFill>
                <a:latin typeface="Tahoma"/>
                <a:ea typeface="Tahoma"/>
                <a:cs typeface="Tahoma"/>
                <a:sym typeface="Tahoma"/>
              </a:endParaRPr>
            </a:p>
          </p:txBody>
        </p:sp>
        <p:sp>
          <p:nvSpPr>
            <p:cNvPr id="508" name="Google Shape;508;p18"/>
            <p:cNvSpPr txBox="1"/>
            <p:nvPr/>
          </p:nvSpPr>
          <p:spPr>
            <a:xfrm>
              <a:off x="4286" y="753"/>
              <a:ext cx="2942" cy="2711"/>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D52A2F"/>
                  </a:solidFill>
                  <a:latin typeface="Trebuchet MS"/>
                  <a:ea typeface="Trebuchet MS"/>
                  <a:cs typeface="Trebuchet MS"/>
                  <a:sym typeface="Trebuchet MS"/>
                </a:rPr>
                <a:t>Impact</a:t>
              </a:r>
              <a:endParaRPr/>
            </a:p>
            <a:p>
              <a:pPr indent="0" lvl="0" marL="0" marR="0" rtl="0" algn="l">
                <a:spcBef>
                  <a:spcPts val="10"/>
                </a:spcBef>
                <a:spcAft>
                  <a:spcPts val="0"/>
                </a:spcAft>
                <a:buNone/>
              </a:pPr>
              <a:r>
                <a:t/>
              </a:r>
              <a:endParaRPr b="1" sz="1000">
                <a:solidFill>
                  <a:schemeClr val="dk1"/>
                </a:solidFill>
                <a:latin typeface="Tahoma"/>
                <a:ea typeface="Tahoma"/>
                <a:cs typeface="Tahoma"/>
                <a:sym typeface="Tahoma"/>
              </a:endParaRPr>
            </a:p>
            <a:p>
              <a:pPr indent="-117475" lvl="0" marL="142240" marR="672465" rtl="0" algn="l">
                <a:lnSpc>
                  <a:spcPct val="93000"/>
                </a:lnSpc>
                <a:spcBef>
                  <a:spcPts val="75"/>
                </a:spcBef>
                <a:spcAft>
                  <a:spcPts val="0"/>
                </a:spcAft>
                <a:buNone/>
              </a:pPr>
              <a:r>
                <a:rPr b="1" lang="en-US" sz="1000">
                  <a:solidFill>
                    <a:schemeClr val="dk1"/>
                  </a:solidFill>
                  <a:latin typeface="Tahoma"/>
                  <a:ea typeface="Tahoma"/>
                  <a:cs typeface="Tahoma"/>
                  <a:sym typeface="Tahoma"/>
                </a:rPr>
                <a:t>What difference does the intervention make?</a:t>
              </a:r>
              <a:endParaRPr b="1" sz="1000">
                <a:solidFill>
                  <a:schemeClr val="dk1"/>
                </a:solidFill>
                <a:latin typeface="Tahoma"/>
                <a:ea typeface="Tahoma"/>
                <a:cs typeface="Tahoma"/>
                <a:sym typeface="Tahoma"/>
              </a:endParaRPr>
            </a:p>
            <a:p>
              <a:pPr indent="-88899" lvl="0" marL="113029" marR="202565" rtl="0" algn="l">
                <a:lnSpc>
                  <a:spcPct val="101000"/>
                </a:lnSpc>
                <a:spcBef>
                  <a:spcPts val="255"/>
                </a:spcBef>
                <a:spcAft>
                  <a:spcPts val="0"/>
                </a:spcAft>
                <a:buNone/>
              </a:pPr>
              <a:r>
                <a:rPr b="1" lang="en-US" sz="1000">
                  <a:solidFill>
                    <a:schemeClr val="dk1"/>
                  </a:solidFill>
                  <a:latin typeface="Tahoma"/>
                  <a:ea typeface="Tahoma"/>
                  <a:cs typeface="Tahoma"/>
                  <a:sym typeface="Tahoma"/>
                </a:rPr>
                <a:t>To which extent has the intervention, or is expected to generate significant positive or negative, intended or unintended, higher-level effects?</a:t>
              </a:r>
              <a:endParaRPr b="1" sz="1000">
                <a:solidFill>
                  <a:schemeClr val="dk1"/>
                </a:solidFill>
                <a:latin typeface="Tahoma"/>
                <a:ea typeface="Tahoma"/>
                <a:cs typeface="Tahoma"/>
                <a:sym typeface="Tahoma"/>
              </a:endParaRPr>
            </a:p>
            <a:p>
              <a:pPr indent="0" lvl="0" marL="0" marR="0" rtl="0" algn="l">
                <a:spcBef>
                  <a:spcPts val="45"/>
                </a:spcBef>
                <a:spcAft>
                  <a:spcPts val="0"/>
                </a:spcAft>
                <a:buNone/>
              </a:pPr>
              <a:r>
                <a:rPr lang="en-US" sz="650">
                  <a:solidFill>
                    <a:schemeClr val="dk1"/>
                  </a:solidFill>
                  <a:latin typeface="Tahoma"/>
                  <a:ea typeface="Tahoma"/>
                  <a:cs typeface="Tahoma"/>
                  <a:sym typeface="Tahoma"/>
                </a:rPr>
                <a:t> </a:t>
              </a:r>
              <a:endParaRPr b="1" sz="1400">
                <a:solidFill>
                  <a:schemeClr val="dk1"/>
                </a:solidFill>
                <a:latin typeface="Tahoma"/>
                <a:ea typeface="Tahoma"/>
                <a:cs typeface="Tahoma"/>
                <a:sym typeface="Tahoma"/>
              </a:endParaRPr>
            </a:p>
            <a:p>
              <a:pPr indent="0" lvl="0" marL="0" marR="0" rtl="0" algn="l">
                <a:spcBef>
                  <a:spcPts val="5"/>
                </a:spcBef>
                <a:spcAft>
                  <a:spcPts val="0"/>
                </a:spcAft>
                <a:buNone/>
              </a:pPr>
              <a:r>
                <a:rPr b="1" lang="en-US" sz="1000">
                  <a:solidFill>
                    <a:srgbClr val="D52A2F"/>
                  </a:solidFill>
                  <a:latin typeface="Trebuchet MS"/>
                  <a:ea typeface="Trebuchet MS"/>
                  <a:cs typeface="Trebuchet MS"/>
                  <a:sym typeface="Trebuchet MS"/>
                </a:rPr>
                <a:t>Effectiveness</a:t>
              </a:r>
              <a:endParaRPr b="1" sz="1400">
                <a:solidFill>
                  <a:schemeClr val="dk1"/>
                </a:solidFill>
                <a:latin typeface="Tahoma"/>
                <a:ea typeface="Tahoma"/>
                <a:cs typeface="Tahoma"/>
                <a:sym typeface="Tahoma"/>
              </a:endParaRPr>
            </a:p>
            <a:p>
              <a:pPr indent="-88899" lvl="0" marL="113029" marR="0" rtl="0" algn="l">
                <a:spcBef>
                  <a:spcPts val="35"/>
                </a:spcBef>
                <a:spcAft>
                  <a:spcPts val="0"/>
                </a:spcAft>
                <a:buNone/>
              </a:pPr>
              <a:r>
                <a:rPr b="1" lang="en-US" sz="1000">
                  <a:solidFill>
                    <a:schemeClr val="dk1"/>
                  </a:solidFill>
                  <a:latin typeface="Tahoma"/>
                  <a:ea typeface="Tahoma"/>
                  <a:cs typeface="Tahoma"/>
                  <a:sym typeface="Tahoma"/>
                </a:rPr>
                <a:t>Is the intervention achieving its objectives?</a:t>
              </a:r>
              <a:endParaRPr b="1" sz="1400">
                <a:solidFill>
                  <a:schemeClr val="dk1"/>
                </a:solidFill>
                <a:latin typeface="Tahoma"/>
                <a:ea typeface="Tahoma"/>
                <a:cs typeface="Tahoma"/>
                <a:sym typeface="Tahoma"/>
              </a:endParaRPr>
            </a:p>
            <a:p>
              <a:pPr indent="-88899" lvl="0" marL="113029" marR="11430" rtl="0" algn="l">
                <a:lnSpc>
                  <a:spcPct val="91000"/>
                </a:lnSpc>
                <a:spcBef>
                  <a:spcPts val="400"/>
                </a:spcBef>
                <a:spcAft>
                  <a:spcPts val="0"/>
                </a:spcAft>
                <a:buNone/>
              </a:pPr>
              <a:r>
                <a:rPr b="1" lang="en-US" sz="1000">
                  <a:solidFill>
                    <a:schemeClr val="dk1"/>
                  </a:solidFill>
                  <a:latin typeface="Tahoma"/>
                  <a:ea typeface="Tahoma"/>
                  <a:cs typeface="Tahoma"/>
                  <a:sym typeface="Tahoma"/>
                </a:rPr>
                <a:t>To which extent has or is the intervention expected to achieve its results, including any differential results across groups?</a:t>
              </a:r>
              <a:endParaRPr b="1" sz="1400">
                <a:solidFill>
                  <a:schemeClr val="dk1"/>
                </a:solidFill>
                <a:latin typeface="Tahoma"/>
                <a:ea typeface="Tahoma"/>
                <a:cs typeface="Tahoma"/>
                <a:sym typeface="Tahoma"/>
              </a:endParaRPr>
            </a:p>
          </p:txBody>
        </p:sp>
        <p:sp>
          <p:nvSpPr>
            <p:cNvPr id="509" name="Google Shape;509;p18"/>
            <p:cNvSpPr txBox="1"/>
            <p:nvPr/>
          </p:nvSpPr>
          <p:spPr>
            <a:xfrm>
              <a:off x="4286" y="3666"/>
              <a:ext cx="2975" cy="1039"/>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D52A2F"/>
                  </a:solidFill>
                  <a:latin typeface="Trebuchet MS"/>
                  <a:ea typeface="Trebuchet MS"/>
                  <a:cs typeface="Trebuchet MS"/>
                  <a:sym typeface="Trebuchet MS"/>
                </a:rPr>
                <a:t>Efficiency</a:t>
              </a:r>
              <a:endParaRPr b="1" sz="1000">
                <a:solidFill>
                  <a:srgbClr val="D52A2F"/>
                </a:solidFill>
                <a:latin typeface="Trebuchet MS"/>
                <a:ea typeface="Trebuchet MS"/>
                <a:cs typeface="Trebuchet MS"/>
                <a:sym typeface="Trebuchet MS"/>
              </a:endParaRPr>
            </a:p>
            <a:p>
              <a:pPr indent="-88899" lvl="0" marL="113029" marR="0" rtl="0" algn="l">
                <a:spcBef>
                  <a:spcPts val="35"/>
                </a:spcBef>
                <a:spcAft>
                  <a:spcPts val="0"/>
                </a:spcAft>
                <a:buNone/>
              </a:pPr>
              <a:r>
                <a:rPr b="1" lang="en-US" sz="1000">
                  <a:solidFill>
                    <a:schemeClr val="dk1"/>
                  </a:solidFill>
                  <a:latin typeface="Tahoma"/>
                  <a:ea typeface="Tahoma"/>
                  <a:cs typeface="Tahoma"/>
                  <a:sym typeface="Tahoma"/>
                </a:rPr>
                <a:t>How well were resources used?</a:t>
              </a:r>
              <a:endParaRPr b="1" sz="1000">
                <a:solidFill>
                  <a:schemeClr val="dk1"/>
                </a:solidFill>
                <a:latin typeface="Tahoma"/>
                <a:ea typeface="Tahoma"/>
                <a:cs typeface="Tahoma"/>
                <a:sym typeface="Tahoma"/>
              </a:endParaRPr>
            </a:p>
            <a:p>
              <a:pPr indent="-88899" lvl="0" marL="113029" marR="11430" rtl="0" algn="l">
                <a:lnSpc>
                  <a:spcPct val="83000"/>
                </a:lnSpc>
                <a:spcBef>
                  <a:spcPts val="160"/>
                </a:spcBef>
                <a:spcAft>
                  <a:spcPts val="0"/>
                </a:spcAft>
                <a:buNone/>
              </a:pPr>
              <a:r>
                <a:rPr b="1" lang="en-US" sz="1000">
                  <a:solidFill>
                    <a:schemeClr val="dk1"/>
                  </a:solidFill>
                  <a:latin typeface="Tahoma"/>
                  <a:ea typeface="Tahoma"/>
                  <a:cs typeface="Tahoma"/>
                  <a:sym typeface="Tahoma"/>
                </a:rPr>
                <a:t>To which extent has, or is the intervention likely to deliver results in an economic</a:t>
              </a:r>
              <a:endParaRPr b="1" sz="1000">
                <a:solidFill>
                  <a:schemeClr val="dk1"/>
                </a:solidFill>
                <a:latin typeface="Tahoma"/>
                <a:ea typeface="Tahoma"/>
                <a:cs typeface="Tahoma"/>
                <a:sym typeface="Tahoma"/>
              </a:endParaRPr>
            </a:p>
            <a:p>
              <a:pPr indent="-88899" lvl="0" marL="113029" marR="0" rtl="0" algn="l">
                <a:spcBef>
                  <a:spcPts val="50"/>
                </a:spcBef>
                <a:spcAft>
                  <a:spcPts val="0"/>
                </a:spcAft>
                <a:buNone/>
              </a:pPr>
              <a:r>
                <a:rPr b="1" lang="en-US" sz="1000">
                  <a:solidFill>
                    <a:schemeClr val="dk1"/>
                  </a:solidFill>
                  <a:latin typeface="Tahoma"/>
                  <a:ea typeface="Tahoma"/>
                  <a:cs typeface="Tahoma"/>
                  <a:sym typeface="Tahoma"/>
                </a:rPr>
                <a:t>and timely way?</a:t>
              </a:r>
              <a:endParaRPr b="1" sz="1000">
                <a:solidFill>
                  <a:schemeClr val="dk1"/>
                </a:solidFill>
                <a:latin typeface="Tahoma"/>
                <a:ea typeface="Tahoma"/>
                <a:cs typeface="Tahoma"/>
                <a:sym typeface="Tahoma"/>
              </a:endParaRPr>
            </a:p>
          </p:txBody>
        </p:sp>
        <p:sp>
          <p:nvSpPr>
            <p:cNvPr id="510" name="Google Shape;510;p18"/>
            <p:cNvSpPr txBox="1"/>
            <p:nvPr/>
          </p:nvSpPr>
          <p:spPr>
            <a:xfrm>
              <a:off x="7514" y="710"/>
              <a:ext cx="2747" cy="411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D52A2F"/>
                  </a:solidFill>
                  <a:latin typeface="Trebuchet MS"/>
                  <a:ea typeface="Trebuchet MS"/>
                  <a:cs typeface="Trebuchet MS"/>
                  <a:sym typeface="Trebuchet MS"/>
                </a:rPr>
                <a:t>Sustainability</a:t>
              </a:r>
              <a:endParaRPr/>
            </a:p>
            <a:p>
              <a:pPr indent="0" lvl="0" marL="0" marR="0" rtl="0" algn="l">
                <a:spcBef>
                  <a:spcPts val="10"/>
                </a:spcBef>
                <a:spcAft>
                  <a:spcPts val="0"/>
                </a:spcAft>
                <a:buNone/>
              </a:pPr>
              <a:r>
                <a:t/>
              </a:r>
              <a:endParaRPr b="1" sz="1100">
                <a:solidFill>
                  <a:schemeClr val="dk1"/>
                </a:solidFill>
                <a:latin typeface="Tahoma"/>
                <a:ea typeface="Tahoma"/>
                <a:cs typeface="Tahoma"/>
                <a:sym typeface="Tahoma"/>
              </a:endParaRPr>
            </a:p>
            <a:p>
              <a:pPr indent="-87630" lvl="0" marL="87630" marR="0" rtl="0" algn="l">
                <a:spcBef>
                  <a:spcPts val="135"/>
                </a:spcBef>
                <a:spcAft>
                  <a:spcPts val="0"/>
                </a:spcAft>
                <a:buNone/>
              </a:pPr>
              <a:r>
                <a:rPr b="1" lang="en-US" sz="1000">
                  <a:solidFill>
                    <a:schemeClr val="dk1"/>
                  </a:solidFill>
                  <a:latin typeface="Tahoma"/>
                  <a:ea typeface="Tahoma"/>
                  <a:cs typeface="Tahoma"/>
                  <a:sym typeface="Tahoma"/>
                </a:rPr>
                <a:t>Will the benefit last?</a:t>
              </a:r>
              <a:endParaRPr b="1" sz="1000">
                <a:solidFill>
                  <a:schemeClr val="dk1"/>
                </a:solidFill>
                <a:latin typeface="Tahoma"/>
                <a:ea typeface="Tahoma"/>
                <a:cs typeface="Tahoma"/>
                <a:sym typeface="Tahoma"/>
              </a:endParaRPr>
            </a:p>
            <a:p>
              <a:pPr indent="-87630" lvl="0" marL="87630" marR="297815" rtl="0" algn="l">
                <a:lnSpc>
                  <a:spcPct val="98000"/>
                </a:lnSpc>
                <a:spcBef>
                  <a:spcPts val="225"/>
                </a:spcBef>
                <a:spcAft>
                  <a:spcPts val="0"/>
                </a:spcAft>
                <a:buNone/>
              </a:pPr>
              <a:r>
                <a:rPr b="1" lang="en-US" sz="1000">
                  <a:solidFill>
                    <a:schemeClr val="dk1"/>
                  </a:solidFill>
                  <a:latin typeface="Tahoma"/>
                  <a:ea typeface="Tahoma"/>
                  <a:cs typeface="Tahoma"/>
                  <a:sym typeface="Tahoma"/>
                </a:rPr>
                <a:t>To which extent will the benefits of the intervention continue,</a:t>
              </a:r>
              <a:endParaRPr b="1" sz="1000">
                <a:solidFill>
                  <a:schemeClr val="dk1"/>
                </a:solidFill>
                <a:latin typeface="Tahoma"/>
                <a:ea typeface="Tahoma"/>
                <a:cs typeface="Tahoma"/>
                <a:sym typeface="Tahoma"/>
              </a:endParaRPr>
            </a:p>
            <a:p>
              <a:pPr indent="0" lvl="0" marL="87630" marR="0" rtl="0" algn="l">
                <a:spcBef>
                  <a:spcPts val="30"/>
                </a:spcBef>
                <a:spcAft>
                  <a:spcPts val="0"/>
                </a:spcAft>
                <a:buNone/>
              </a:pPr>
              <a:r>
                <a:rPr b="1" lang="en-US" sz="1000">
                  <a:solidFill>
                    <a:schemeClr val="dk1"/>
                  </a:solidFill>
                  <a:latin typeface="Tahoma"/>
                  <a:ea typeface="Tahoma"/>
                  <a:cs typeface="Tahoma"/>
                  <a:sym typeface="Tahoma"/>
                </a:rPr>
                <a:t>or are likely to continue?</a:t>
              </a:r>
              <a:endParaRPr/>
            </a:p>
            <a:p>
              <a:pPr indent="0" lvl="0" marL="87630" marR="0" rtl="0" algn="l">
                <a:spcBef>
                  <a:spcPts val="30"/>
                </a:spcBef>
                <a:spcAft>
                  <a:spcPts val="0"/>
                </a:spcAft>
                <a:buNone/>
              </a:pPr>
              <a:r>
                <a:t/>
              </a:r>
              <a:endParaRPr b="1" sz="1000">
                <a:solidFill>
                  <a:schemeClr val="dk1"/>
                </a:solidFill>
                <a:latin typeface="Tahoma"/>
                <a:ea typeface="Tahoma"/>
                <a:cs typeface="Tahoma"/>
                <a:sym typeface="Tahoma"/>
              </a:endParaRPr>
            </a:p>
            <a:p>
              <a:pPr indent="0" lvl="0" marL="87630" marR="0" rtl="0" algn="l">
                <a:spcBef>
                  <a:spcPts val="30"/>
                </a:spcBef>
                <a:spcAft>
                  <a:spcPts val="0"/>
                </a:spcAft>
                <a:buNone/>
              </a:pPr>
              <a:r>
                <a:t/>
              </a:r>
              <a:endParaRPr b="1" sz="1000">
                <a:solidFill>
                  <a:schemeClr val="dk1"/>
                </a:solidFill>
                <a:latin typeface="Tahoma"/>
                <a:ea typeface="Tahoma"/>
                <a:cs typeface="Tahoma"/>
                <a:sym typeface="Tahoma"/>
              </a:endParaRPr>
            </a:p>
            <a:p>
              <a:pPr indent="0" lvl="0" marL="87630" marR="0" rtl="0" algn="l">
                <a:spcBef>
                  <a:spcPts val="30"/>
                </a:spcBef>
                <a:spcAft>
                  <a:spcPts val="0"/>
                </a:spcAft>
                <a:buNone/>
              </a:pPr>
              <a:r>
                <a:t/>
              </a:r>
              <a:endParaRPr b="1" sz="1000">
                <a:solidFill>
                  <a:schemeClr val="dk1"/>
                </a:solidFill>
                <a:latin typeface="Tahoma"/>
                <a:ea typeface="Tahoma"/>
                <a:cs typeface="Tahoma"/>
                <a:sym typeface="Tahoma"/>
              </a:endParaRPr>
            </a:p>
            <a:p>
              <a:pPr indent="0" lvl="0" marL="0" marR="0" rtl="0" algn="l">
                <a:spcBef>
                  <a:spcPts val="5"/>
                </a:spcBef>
                <a:spcAft>
                  <a:spcPts val="0"/>
                </a:spcAft>
                <a:buNone/>
              </a:pPr>
              <a:r>
                <a:rPr b="1" lang="en-US" sz="1000">
                  <a:solidFill>
                    <a:srgbClr val="D52A2F"/>
                  </a:solidFill>
                  <a:latin typeface="Trebuchet MS"/>
                  <a:ea typeface="Trebuchet MS"/>
                  <a:cs typeface="Trebuchet MS"/>
                  <a:sym typeface="Trebuchet MS"/>
                </a:rPr>
                <a:t>Relevance</a:t>
              </a:r>
              <a:endParaRPr b="1" sz="1000">
                <a:solidFill>
                  <a:srgbClr val="D52A2F"/>
                </a:solidFill>
                <a:latin typeface="Trebuchet MS"/>
                <a:ea typeface="Trebuchet MS"/>
                <a:cs typeface="Trebuchet MS"/>
                <a:sym typeface="Trebuchet MS"/>
              </a:endParaRPr>
            </a:p>
            <a:p>
              <a:pPr indent="-87630" lvl="0" marL="87630" marR="0" rtl="0" algn="l">
                <a:spcBef>
                  <a:spcPts val="135"/>
                </a:spcBef>
                <a:spcAft>
                  <a:spcPts val="0"/>
                </a:spcAft>
                <a:buNone/>
              </a:pPr>
              <a:r>
                <a:rPr b="1" lang="en-US" sz="1000">
                  <a:solidFill>
                    <a:schemeClr val="dk1"/>
                  </a:solidFill>
                  <a:latin typeface="Tahoma"/>
                  <a:ea typeface="Tahoma"/>
                  <a:cs typeface="Tahoma"/>
                  <a:sym typeface="Tahoma"/>
                </a:rPr>
                <a:t>Is the intervention doing the right thing?</a:t>
              </a:r>
              <a:endParaRPr b="1" sz="1000">
                <a:solidFill>
                  <a:schemeClr val="dk1"/>
                </a:solidFill>
                <a:latin typeface="Tahoma"/>
                <a:ea typeface="Tahoma"/>
                <a:cs typeface="Tahoma"/>
                <a:sym typeface="Tahoma"/>
              </a:endParaRPr>
            </a:p>
            <a:p>
              <a:pPr indent="-87630" lvl="0" marL="87630" marR="67310" rtl="0" algn="l">
                <a:lnSpc>
                  <a:spcPct val="102000"/>
                </a:lnSpc>
                <a:spcBef>
                  <a:spcPts val="410"/>
                </a:spcBef>
                <a:spcAft>
                  <a:spcPts val="0"/>
                </a:spcAft>
                <a:buNone/>
              </a:pPr>
              <a:r>
                <a:rPr b="1" lang="en-US" sz="1000">
                  <a:solidFill>
                    <a:schemeClr val="dk1"/>
                  </a:solidFill>
                  <a:latin typeface="Tahoma"/>
                  <a:ea typeface="Tahoma"/>
                  <a:cs typeface="Tahoma"/>
                  <a:sym typeface="Tahoma"/>
                </a:rPr>
                <a:t>To which extent are the intervention’s objectives and design responding to beneficiaries’, global, country and partner/institution needs, policies and priorities, and continue to do so if circumstances change?</a:t>
              </a:r>
              <a:endParaRPr b="1" sz="1000">
                <a:solidFill>
                  <a:schemeClr val="dk1"/>
                </a:solidFill>
                <a:latin typeface="Tahoma"/>
                <a:ea typeface="Tahoma"/>
                <a:cs typeface="Tahoma"/>
                <a:sym typeface="Tahoma"/>
              </a:endParaRPr>
            </a:p>
            <a:p>
              <a:pPr indent="0" lvl="0" marL="0" marR="0" rtl="0" algn="l">
                <a:spcBef>
                  <a:spcPts val="5"/>
                </a:spcBef>
                <a:spcAft>
                  <a:spcPts val="0"/>
                </a:spcAft>
                <a:buNone/>
              </a:pPr>
              <a:r>
                <a:rPr b="1" lang="en-US" sz="1000">
                  <a:solidFill>
                    <a:srgbClr val="D52A2F"/>
                  </a:solidFill>
                  <a:latin typeface="Trebuchet MS"/>
                  <a:ea typeface="Trebuchet MS"/>
                  <a:cs typeface="Trebuchet MS"/>
                  <a:sym typeface="Trebuchet MS"/>
                </a:rPr>
                <a:t>Coherence</a:t>
              </a:r>
              <a:endParaRPr b="1" sz="1000">
                <a:solidFill>
                  <a:srgbClr val="D52A2F"/>
                </a:solidFill>
                <a:latin typeface="Trebuchet MS"/>
                <a:ea typeface="Trebuchet MS"/>
                <a:cs typeface="Trebuchet MS"/>
                <a:sym typeface="Trebuchet MS"/>
              </a:endParaRPr>
            </a:p>
            <a:p>
              <a:pPr indent="-87630" lvl="0" marL="87630" marR="0" rtl="0" algn="l">
                <a:spcBef>
                  <a:spcPts val="135"/>
                </a:spcBef>
                <a:spcAft>
                  <a:spcPts val="0"/>
                </a:spcAft>
                <a:buNone/>
              </a:pPr>
              <a:r>
                <a:rPr b="1" lang="en-US" sz="1000">
                  <a:solidFill>
                    <a:schemeClr val="dk1"/>
                  </a:solidFill>
                  <a:latin typeface="Tahoma"/>
                  <a:ea typeface="Tahoma"/>
                  <a:cs typeface="Tahoma"/>
                  <a:sym typeface="Tahoma"/>
                </a:rPr>
                <a:t>How well does the intervention fit?</a:t>
              </a:r>
              <a:endParaRPr b="1" sz="1000">
                <a:solidFill>
                  <a:schemeClr val="dk1"/>
                </a:solidFill>
                <a:latin typeface="Tahoma"/>
                <a:ea typeface="Tahoma"/>
                <a:cs typeface="Tahoma"/>
                <a:sym typeface="Tahoma"/>
              </a:endParaRPr>
            </a:p>
            <a:p>
              <a:pPr indent="-87630" lvl="0" marL="87630" marR="113029" rtl="0" algn="l">
                <a:lnSpc>
                  <a:spcPct val="102000"/>
                </a:lnSpc>
                <a:spcBef>
                  <a:spcPts val="415"/>
                </a:spcBef>
                <a:spcAft>
                  <a:spcPts val="0"/>
                </a:spcAft>
                <a:buNone/>
              </a:pPr>
              <a:r>
                <a:rPr b="1" lang="en-US" sz="1000">
                  <a:solidFill>
                    <a:schemeClr val="dk1"/>
                  </a:solidFill>
                  <a:latin typeface="Tahoma"/>
                  <a:ea typeface="Tahoma"/>
                  <a:cs typeface="Tahoma"/>
                  <a:sym typeface="Tahoma"/>
                </a:rPr>
                <a:t>How compatible is the intervention with other interventions in a country, sector or institution?</a:t>
              </a:r>
              <a:endParaRPr b="1" sz="1000">
                <a:solidFill>
                  <a:schemeClr val="dk1"/>
                </a:solidFill>
                <a:latin typeface="Tahoma"/>
                <a:ea typeface="Tahoma"/>
                <a:cs typeface="Tahoma"/>
                <a:sym typeface="Tahoma"/>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pic>
        <p:nvPicPr>
          <p:cNvPr id="515" name="Google Shape;515;p1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16" name="Google Shape;516;p1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17" name="Google Shape;517;p1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18" name="Google Shape;518;p1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19" name="Google Shape;519;p1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20" name="Google Shape;520;p19"/>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21" name="Google Shape;521;p1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22" name="Google Shape;522;p1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523" name="Google Shape;523;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24" name="Google Shape;524;p19"/>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525" name="Google Shape;525;p19"/>
          <p:cNvSpPr/>
          <p:nvPr/>
        </p:nvSpPr>
        <p:spPr>
          <a:xfrm>
            <a:off x="201478" y="579411"/>
            <a:ext cx="8340542" cy="760208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Sources of data</a:t>
            </a:r>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285750" lvl="0" marL="285750" marR="0" rtl="0" algn="just">
              <a:spcBef>
                <a:spcPts val="0"/>
              </a:spcBef>
              <a:spcAft>
                <a:spcPts val="0"/>
              </a:spcAft>
              <a:buClr>
                <a:srgbClr val="C00000"/>
              </a:buClr>
              <a:buSzPts val="1800"/>
              <a:buFont typeface="Noto Sans Symbols"/>
              <a:buChar char="⮚"/>
            </a:pPr>
            <a:r>
              <a:rPr b="1" lang="en-US" sz="1800">
                <a:solidFill>
                  <a:srgbClr val="C00000"/>
                </a:solidFill>
                <a:latin typeface="Times New Roman"/>
                <a:ea typeface="Times New Roman"/>
                <a:cs typeface="Times New Roman"/>
                <a:sym typeface="Times New Roman"/>
              </a:rPr>
              <a:t>data sources </a:t>
            </a:r>
            <a:r>
              <a:rPr b="1" lang="en-US" sz="1800">
                <a:solidFill>
                  <a:schemeClr val="dk1"/>
                </a:solidFill>
                <a:latin typeface="Times New Roman"/>
                <a:ea typeface="Times New Roman"/>
                <a:cs typeface="Times New Roman"/>
                <a:sym typeface="Times New Roman"/>
              </a:rPr>
              <a:t>as identifying where and how the information will be gathered for the purpose of measuring the specified indicators.</a:t>
            </a:r>
            <a:endParaRPr/>
          </a:p>
          <a:p>
            <a:pPr indent="-171450" lvl="0" marL="285750" marR="0" rtl="0" algn="just">
              <a:spcBef>
                <a:spcPts val="0"/>
              </a:spcBef>
              <a:spcAft>
                <a:spcPts val="0"/>
              </a:spcAft>
              <a:buClr>
                <a:schemeClr val="dk1"/>
              </a:buClr>
              <a:buSzPts val="1800"/>
              <a:buFont typeface="Noto Sans Symbols"/>
              <a:buNone/>
            </a:pPr>
            <a:r>
              <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In general, there are two sources of data that can be drawn upon for monitoring and/or evaluation purposes:</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C00000"/>
              </a:buClr>
              <a:buSzPts val="1800"/>
              <a:buFont typeface="Noto Sans Symbols"/>
              <a:buChar char="⮚"/>
            </a:pPr>
            <a:r>
              <a:rPr b="1" lang="en-US" sz="1800">
                <a:solidFill>
                  <a:srgbClr val="C00000"/>
                </a:solidFill>
                <a:latin typeface="Times New Roman"/>
                <a:ea typeface="Times New Roman"/>
                <a:cs typeface="Times New Roman"/>
                <a:sym typeface="Times New Roman"/>
              </a:rPr>
              <a:t>Primary data</a:t>
            </a:r>
            <a:r>
              <a:rPr b="1" lang="en-US" sz="1800">
                <a:solidFill>
                  <a:schemeClr val="dk1"/>
                </a:solidFill>
                <a:latin typeface="Times New Roman"/>
                <a:ea typeface="Times New Roman"/>
                <a:cs typeface="Times New Roman"/>
                <a:sym typeface="Times New Roman"/>
              </a:rPr>
              <a:t>, which is the data that M&amp;E practitioners collect themselves using various instruments, such as key informant interviews, surveys, focus group discussions and observations.</a:t>
            </a:r>
            <a:endParaRPr b="1" sz="1800">
              <a:solidFill>
                <a:schemeClr val="dk1"/>
              </a:solidFill>
              <a:latin typeface="Times New Roman"/>
              <a:ea typeface="Times New Roman"/>
              <a:cs typeface="Times New Roman"/>
              <a:sym typeface="Times New Roman"/>
            </a:endParaRPr>
          </a:p>
          <a:p>
            <a:pPr indent="-285750" lvl="0" marL="285750" marR="0" rtl="0" algn="just">
              <a:spcBef>
                <a:spcPts val="0"/>
              </a:spcBef>
              <a:spcAft>
                <a:spcPts val="0"/>
              </a:spcAft>
              <a:buClr>
                <a:srgbClr val="C00000"/>
              </a:buClr>
              <a:buSzPts val="1800"/>
              <a:buFont typeface="Noto Sans Symbols"/>
              <a:buChar char="⮚"/>
            </a:pPr>
            <a:r>
              <a:rPr b="1" lang="en-US" sz="1800">
                <a:solidFill>
                  <a:srgbClr val="C00000"/>
                </a:solidFill>
                <a:latin typeface="Times New Roman"/>
                <a:ea typeface="Times New Roman"/>
                <a:cs typeface="Times New Roman"/>
                <a:sym typeface="Times New Roman"/>
              </a:rPr>
              <a:t>Secondary data</a:t>
            </a:r>
            <a:r>
              <a:rPr b="1" lang="en-US" sz="1800">
                <a:solidFill>
                  <a:schemeClr val="dk1"/>
                </a:solidFill>
                <a:latin typeface="Times New Roman"/>
                <a:ea typeface="Times New Roman"/>
                <a:cs typeface="Times New Roman"/>
                <a:sym typeface="Times New Roman"/>
              </a:rPr>
              <a:t>, which is data obtained from other pre-existing sources, such as a country census or survey data from partners, donors or government.</a:t>
            </a:r>
            <a:endParaRPr b="1"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just">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526" name="Google Shape;526;p19"/>
          <p:cNvPicPr preferRelativeResize="0"/>
          <p:nvPr/>
        </p:nvPicPr>
        <p:blipFill rotWithShape="1">
          <a:blip r:embed="rId10">
            <a:alphaModFix/>
          </a:blip>
          <a:srcRect b="0" l="0" r="0" t="0"/>
          <a:stretch/>
        </p:blipFill>
        <p:spPr>
          <a:xfrm>
            <a:off x="2151017" y="5217847"/>
            <a:ext cx="5155474" cy="138620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pic>
        <p:nvPicPr>
          <p:cNvPr id="531" name="Google Shape;531;p2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32" name="Google Shape;532;p2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33" name="Google Shape;533;p2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34" name="Google Shape;534;p2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35" name="Google Shape;535;p2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36" name="Google Shape;536;p20"/>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37" name="Google Shape;537;p2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38" name="Google Shape;538;p2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539" name="Google Shape;539;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40" name="Google Shape;540;p20"/>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541" name="Google Shape;541;p20"/>
          <p:cNvSpPr/>
          <p:nvPr/>
        </p:nvSpPr>
        <p:spPr>
          <a:xfrm>
            <a:off x="201478" y="579411"/>
            <a:ext cx="8340542" cy="7694414"/>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Desk review</a:t>
            </a:r>
            <a:endParaRPr b="1" i="0" sz="2400" u="none" cap="none" strike="noStrike">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When choosing sources of data, it is helpful to start with a desk review to better assess what type of data to use. For monitoring, this corresponds to the information included under the column “Data source and collection method” of the IOM Results Matrix and Results Monitoring Framework.</a:t>
            </a:r>
            <a:endParaRPr/>
          </a:p>
          <a:p>
            <a:pPr indent="-285750" lvl="1" marL="742950" marR="0" rtl="0" algn="just">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 For evaluation, the type of data will be clarified in the evaluation ToR, inception report and/or evaluation matrix and can also include data derived from monitoring.</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 </a:t>
            </a:r>
            <a:endParaRPr b="1" i="0" sz="1800" u="none" cap="none" strike="noStrike">
              <a:solidFill>
                <a:schemeClr val="dk1"/>
              </a:solidFill>
              <a:latin typeface="Times New Roman"/>
              <a:ea typeface="Times New Roman"/>
              <a:cs typeface="Times New Roman"/>
              <a:sym typeface="Times New Roman"/>
            </a:endParaRPr>
          </a:p>
          <a:p>
            <a:pPr indent="0" lvl="1" marL="457200" marR="0" rtl="0" algn="ctr">
              <a:spcBef>
                <a:spcPts val="0"/>
              </a:spcBef>
              <a:spcAft>
                <a:spcPts val="0"/>
              </a:spcAft>
              <a:buNone/>
            </a:pPr>
            <a:r>
              <a:rPr b="1" i="0" lang="en-US" sz="1800" u="none" cap="none" strike="noStrike">
                <a:solidFill>
                  <a:srgbClr val="C00000"/>
                </a:solidFill>
                <a:latin typeface="Times New Roman"/>
                <a:ea typeface="Times New Roman"/>
                <a:cs typeface="Times New Roman"/>
                <a:sym typeface="Times New Roman"/>
              </a:rPr>
              <a:t>A desk review usually focuses on analyzing existing relevant primary and secondary data sources and can be either structured or unstructured. Structured desk reviews use a formal structure for document analysis, whereas unstructured reviews are background reading. For detailed guidance on conducting a desk review</a:t>
            </a:r>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5" name="Shape 545"/>
        <p:cNvGrpSpPr/>
        <p:nvPr/>
      </p:nvGrpSpPr>
      <p:grpSpPr>
        <a:xfrm>
          <a:off x="0" y="0"/>
          <a:ext cx="0" cy="0"/>
          <a:chOff x="0" y="0"/>
          <a:chExt cx="0" cy="0"/>
        </a:xfrm>
      </p:grpSpPr>
      <p:pic>
        <p:nvPicPr>
          <p:cNvPr id="546" name="Google Shape;546;p2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47" name="Google Shape;547;p2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48" name="Google Shape;548;p2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49" name="Google Shape;549;p2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50" name="Google Shape;550;p2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51" name="Google Shape;551;p21"/>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52" name="Google Shape;552;p2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53" name="Google Shape;553;p2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554" name="Google Shape;55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55" name="Google Shape;555;p21"/>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556" name="Google Shape;556;p21"/>
          <p:cNvSpPr/>
          <p:nvPr/>
        </p:nvSpPr>
        <p:spPr>
          <a:xfrm>
            <a:off x="201478" y="579411"/>
            <a:ext cx="8340542" cy="9264075"/>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Type of measurement</a:t>
            </a:r>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When planning for data collection and analysis, knowing the type of measurement, that is how data will be measured, may influence the decision to choose the appropriate methodology. This is of particular importance to inform the design of data collection tools such as surveys.</a:t>
            </a:r>
            <a:endParaRPr/>
          </a:p>
          <a:p>
            <a:pPr indent="-285750" lvl="1" marL="742950" marR="0" rtl="0" algn="just">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Measures of indicators identified in a Results Matrix or Evaluation Matrix can include categorical (qualitative) and/or numerical (quantitative) variables. A variable is any characteristic or attribute that differs among and can be measured for each unit in a sample or population </a:t>
            </a:r>
            <a:endParaRPr b="1" i="0" sz="1800" u="none" cap="none" strike="noStrike">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rPr lang="en-US" sz="1800">
                <a:solidFill>
                  <a:schemeClr val="dk1"/>
                </a:solidFill>
                <a:latin typeface="Calibri"/>
                <a:ea typeface="Calibri"/>
                <a:cs typeface="Calibri"/>
                <a:sym typeface="Calibri"/>
              </a:rPr>
              <a:t> </a:t>
            </a:r>
            <a:endParaRPr b="1"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pic>
        <p:nvPicPr>
          <p:cNvPr id="561" name="Google Shape;561;p2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62" name="Google Shape;562;p2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63" name="Google Shape;563;p2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64" name="Google Shape;564;p2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65" name="Google Shape;565;p2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66" name="Google Shape;566;p22"/>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67" name="Google Shape;567;p2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68" name="Google Shape;568;p2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569" name="Google Shape;56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70" name="Google Shape;570;p22"/>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571" name="Google Shape;571;p22"/>
          <p:cNvSpPr/>
          <p:nvPr/>
        </p:nvSpPr>
        <p:spPr>
          <a:xfrm>
            <a:off x="201478" y="579411"/>
            <a:ext cx="8340542" cy="8156079"/>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rgbClr val="C00000"/>
              </a:buClr>
              <a:buSzPts val="1800"/>
              <a:buFont typeface="Arial"/>
              <a:buChar char="•"/>
            </a:pPr>
            <a:r>
              <a:rPr b="1" i="0" lang="en-US" sz="1800" u="none" cap="none" strike="noStrike">
                <a:solidFill>
                  <a:srgbClr val="C00000"/>
                </a:solidFill>
                <a:latin typeface="Times New Roman"/>
                <a:ea typeface="Times New Roman"/>
                <a:cs typeface="Times New Roman"/>
                <a:sym typeface="Times New Roman"/>
              </a:rPr>
              <a:t>Categorical variables </a:t>
            </a:r>
            <a:r>
              <a:rPr b="1" i="0" lang="en-US" sz="1800" u="none" cap="none" strike="noStrike">
                <a:solidFill>
                  <a:schemeClr val="dk1"/>
                </a:solidFill>
                <a:latin typeface="Times New Roman"/>
                <a:ea typeface="Times New Roman"/>
                <a:cs typeface="Times New Roman"/>
                <a:sym typeface="Times New Roman"/>
              </a:rPr>
              <a:t>represent types of qualitative data that can be divided into groups or categories.</a:t>
            </a:r>
            <a:endParaRPr/>
          </a:p>
          <a:p>
            <a:pPr indent="-285750" lvl="1" marL="742950" marR="0" rtl="0" algn="just">
              <a:lnSpc>
                <a:spcPct val="150000"/>
              </a:lnSpc>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 Such groups may consist of alphabetic (such as gender, hair colour or religion) or numeric labels (such as female = 1, male = 0), or binary labels (such as yes or no) that do not contain information beyond the frequency counts related to group membership.</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rgbClr val="C00000"/>
              </a:buClr>
              <a:buSzPts val="1800"/>
              <a:buFont typeface="Arial"/>
              <a:buChar char="•"/>
            </a:pPr>
            <a:r>
              <a:rPr b="1" i="0" lang="en-US" sz="1800" u="none" cap="none" strike="noStrike">
                <a:solidFill>
                  <a:srgbClr val="C00000"/>
                </a:solidFill>
                <a:latin typeface="Times New Roman"/>
                <a:ea typeface="Times New Roman"/>
                <a:cs typeface="Times New Roman"/>
                <a:sym typeface="Times New Roman"/>
              </a:rPr>
              <a:t>Numerical variables </a:t>
            </a:r>
            <a:r>
              <a:rPr b="1" i="0" lang="en-US" sz="1800" u="none" cap="none" strike="noStrike">
                <a:solidFill>
                  <a:schemeClr val="dk1"/>
                </a:solidFill>
                <a:latin typeface="Times New Roman"/>
                <a:ea typeface="Times New Roman"/>
                <a:cs typeface="Times New Roman"/>
                <a:sym typeface="Times New Roman"/>
              </a:rPr>
              <a:t>(also known as quantitative variables) are used to measure objective things that can be expressed in numeric terms such as absolute figures, such as the number of persons trained, disaggregated by sex, a percentage, a rate or a ratio.</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pic>
        <p:nvPicPr>
          <p:cNvPr id="576" name="Google Shape;576;p2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577" name="Google Shape;577;p2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578" name="Google Shape;578;p2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579" name="Google Shape;579;p2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580" name="Google Shape;580;p2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581" name="Google Shape;581;p2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582" name="Google Shape;582;p2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583" name="Google Shape;583;p2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584" name="Google Shape;584;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585" name="Google Shape;585;p2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586" name="Google Shape;586;p23"/>
          <p:cNvSpPr/>
          <p:nvPr/>
        </p:nvSpPr>
        <p:spPr>
          <a:xfrm>
            <a:off x="201478" y="579411"/>
            <a:ext cx="8340542" cy="6494085"/>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chemeClr val="dk1"/>
                </a:solidFill>
                <a:latin typeface="Times New Roman"/>
                <a:ea typeface="Times New Roman"/>
                <a:cs typeface="Times New Roman"/>
                <a:sym typeface="Times New Roman"/>
              </a:rPr>
              <a:t>When designing indicators, the most important tasks are to logically link these to the intervention results and determine how the indicators will measure these results.</a:t>
            </a:r>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587" name="Google Shape;587;p23"/>
          <p:cNvGrpSpPr/>
          <p:nvPr/>
        </p:nvGrpSpPr>
        <p:grpSpPr>
          <a:xfrm>
            <a:off x="338442" y="2209483"/>
            <a:ext cx="8032794" cy="3502696"/>
            <a:chOff x="924" y="916"/>
            <a:chExt cx="9549" cy="3850"/>
          </a:xfrm>
        </p:grpSpPr>
        <p:sp>
          <p:nvSpPr>
            <p:cNvPr id="588" name="Google Shape;588;p23"/>
            <p:cNvSpPr/>
            <p:nvPr/>
          </p:nvSpPr>
          <p:spPr>
            <a:xfrm>
              <a:off x="1432" y="1371"/>
              <a:ext cx="1720" cy="2007"/>
            </a:xfrm>
            <a:prstGeom prst="rect">
              <a:avLst/>
            </a:pr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89" name="Google Shape;589;p23"/>
            <p:cNvSpPr/>
            <p:nvPr/>
          </p:nvSpPr>
          <p:spPr>
            <a:xfrm>
              <a:off x="1432" y="1356"/>
              <a:ext cx="1720" cy="3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590" name="Google Shape;590;p23"/>
            <p:cNvCxnSpPr/>
            <p:nvPr/>
          </p:nvCxnSpPr>
          <p:spPr>
            <a:xfrm rot="10800000">
              <a:off x="1432" y="1371"/>
              <a:ext cx="0" cy="1088"/>
            </a:xfrm>
            <a:prstGeom prst="straightConnector1">
              <a:avLst/>
            </a:prstGeom>
            <a:noFill/>
            <a:ln cap="flat" cmpd="sng" w="19050">
              <a:solidFill>
                <a:srgbClr val="FFFFFF"/>
              </a:solidFill>
              <a:prstDash val="solid"/>
              <a:round/>
              <a:headEnd len="med" w="med" type="none"/>
              <a:tailEnd len="med" w="med" type="none"/>
            </a:ln>
          </p:spPr>
        </p:cxnSp>
        <p:cxnSp>
          <p:nvCxnSpPr>
            <p:cNvPr id="591" name="Google Shape;591;p23"/>
            <p:cNvCxnSpPr/>
            <p:nvPr/>
          </p:nvCxnSpPr>
          <p:spPr>
            <a:xfrm rot="10800000">
              <a:off x="1432" y="2459"/>
              <a:ext cx="0" cy="918"/>
            </a:xfrm>
            <a:prstGeom prst="straightConnector1">
              <a:avLst/>
            </a:prstGeom>
            <a:noFill/>
            <a:ln cap="flat" cmpd="sng" w="19050">
              <a:solidFill>
                <a:srgbClr val="FFFFFF"/>
              </a:solidFill>
              <a:prstDash val="solid"/>
              <a:round/>
              <a:headEnd len="med" w="med" type="none"/>
              <a:tailEnd len="med" w="med" type="none"/>
            </a:ln>
          </p:spPr>
        </p:cxnSp>
        <p:cxnSp>
          <p:nvCxnSpPr>
            <p:cNvPr id="592" name="Google Shape;592;p23"/>
            <p:cNvCxnSpPr/>
            <p:nvPr/>
          </p:nvCxnSpPr>
          <p:spPr>
            <a:xfrm rot="10800000">
              <a:off x="1432" y="3377"/>
              <a:ext cx="0" cy="1375"/>
            </a:xfrm>
            <a:prstGeom prst="straightConnector1">
              <a:avLst/>
            </a:prstGeom>
            <a:noFill/>
            <a:ln cap="flat" cmpd="sng" w="19050">
              <a:solidFill>
                <a:srgbClr val="FFFFFF"/>
              </a:solidFill>
              <a:prstDash val="solid"/>
              <a:round/>
              <a:headEnd len="med" w="med" type="none"/>
              <a:tailEnd len="med" w="med" type="none"/>
            </a:ln>
          </p:spPr>
        </p:cxnSp>
        <p:sp>
          <p:nvSpPr>
            <p:cNvPr id="593" name="Google Shape;593;p23"/>
            <p:cNvSpPr/>
            <p:nvPr/>
          </p:nvSpPr>
          <p:spPr>
            <a:xfrm>
              <a:off x="1432" y="4736"/>
              <a:ext cx="1720" cy="3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594" name="Google Shape;594;p23"/>
            <p:cNvCxnSpPr/>
            <p:nvPr/>
          </p:nvCxnSpPr>
          <p:spPr>
            <a:xfrm>
              <a:off x="1492" y="1371"/>
              <a:ext cx="1630" cy="0"/>
            </a:xfrm>
            <a:prstGeom prst="straightConnector1">
              <a:avLst/>
            </a:prstGeom>
            <a:noFill/>
            <a:ln cap="flat" cmpd="sng" w="19050">
              <a:solidFill>
                <a:srgbClr val="D52A2F"/>
              </a:solidFill>
              <a:prstDash val="dot"/>
              <a:round/>
              <a:headEnd len="med" w="med" type="none"/>
              <a:tailEnd len="med" w="med" type="none"/>
            </a:ln>
          </p:spPr>
        </p:cxnSp>
        <p:cxnSp>
          <p:nvCxnSpPr>
            <p:cNvPr id="595" name="Google Shape;595;p23"/>
            <p:cNvCxnSpPr/>
            <p:nvPr/>
          </p:nvCxnSpPr>
          <p:spPr>
            <a:xfrm rot="10800000">
              <a:off x="1432" y="1401"/>
              <a:ext cx="0" cy="997"/>
            </a:xfrm>
            <a:prstGeom prst="straightConnector1">
              <a:avLst/>
            </a:prstGeom>
            <a:noFill/>
            <a:ln cap="flat" cmpd="sng" w="19050">
              <a:solidFill>
                <a:srgbClr val="D52A2F"/>
              </a:solidFill>
              <a:prstDash val="dot"/>
              <a:round/>
              <a:headEnd len="med" w="med" type="none"/>
              <a:tailEnd len="med" w="med" type="none"/>
            </a:ln>
          </p:spPr>
        </p:cxnSp>
        <p:sp>
          <p:nvSpPr>
            <p:cNvPr id="596" name="Google Shape;596;p23"/>
            <p:cNvSpPr/>
            <p:nvPr/>
          </p:nvSpPr>
          <p:spPr>
            <a:xfrm>
              <a:off x="1432" y="1356"/>
              <a:ext cx="2" cy="30"/>
            </a:xfrm>
            <a:custGeom>
              <a:rect b="b" l="l" r="r" t="t"/>
              <a:pathLst>
                <a:path extrusionOk="0" h="30" w="120000">
                  <a:moveTo>
                    <a:pt x="0" y="30"/>
                  </a:moveTo>
                  <a:lnTo>
                    <a:pt x="0" y="0"/>
                  </a:lnTo>
                  <a:lnTo>
                    <a:pt x="0" y="3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597" name="Google Shape;597;p23"/>
            <p:cNvCxnSpPr/>
            <p:nvPr/>
          </p:nvCxnSpPr>
          <p:spPr>
            <a:xfrm>
              <a:off x="3212" y="1371"/>
              <a:ext cx="3482" cy="0"/>
            </a:xfrm>
            <a:prstGeom prst="straightConnector1">
              <a:avLst/>
            </a:prstGeom>
            <a:noFill/>
            <a:ln cap="flat" cmpd="sng" w="19050">
              <a:solidFill>
                <a:srgbClr val="D52A2F"/>
              </a:solidFill>
              <a:prstDash val="dot"/>
              <a:round/>
              <a:headEnd len="med" w="med" type="none"/>
              <a:tailEnd len="med" w="med" type="none"/>
            </a:ln>
          </p:spPr>
        </p:cxnSp>
        <p:cxnSp>
          <p:nvCxnSpPr>
            <p:cNvPr id="598" name="Google Shape;598;p23"/>
            <p:cNvCxnSpPr/>
            <p:nvPr/>
          </p:nvCxnSpPr>
          <p:spPr>
            <a:xfrm>
              <a:off x="6784" y="1371"/>
              <a:ext cx="3659" cy="0"/>
            </a:xfrm>
            <a:prstGeom prst="straightConnector1">
              <a:avLst/>
            </a:prstGeom>
            <a:noFill/>
            <a:ln cap="flat" cmpd="sng" w="19050">
              <a:solidFill>
                <a:srgbClr val="D52A2F"/>
              </a:solidFill>
              <a:prstDash val="dot"/>
              <a:round/>
              <a:headEnd len="med" w="med" type="none"/>
              <a:tailEnd len="med" w="med" type="none"/>
            </a:ln>
          </p:spPr>
        </p:cxnSp>
        <p:cxnSp>
          <p:nvCxnSpPr>
            <p:cNvPr id="599" name="Google Shape;599;p23"/>
            <p:cNvCxnSpPr/>
            <p:nvPr/>
          </p:nvCxnSpPr>
          <p:spPr>
            <a:xfrm rot="10800000">
              <a:off x="10473" y="1401"/>
              <a:ext cx="0" cy="997"/>
            </a:xfrm>
            <a:prstGeom prst="straightConnector1">
              <a:avLst/>
            </a:prstGeom>
            <a:noFill/>
            <a:ln cap="flat" cmpd="sng" w="19050">
              <a:solidFill>
                <a:srgbClr val="D52A2F"/>
              </a:solidFill>
              <a:prstDash val="dot"/>
              <a:round/>
              <a:headEnd len="med" w="med" type="none"/>
              <a:tailEnd len="med" w="med" type="none"/>
            </a:ln>
          </p:spPr>
        </p:cxnSp>
        <p:cxnSp>
          <p:nvCxnSpPr>
            <p:cNvPr id="600" name="Google Shape;600;p23"/>
            <p:cNvCxnSpPr/>
            <p:nvPr/>
          </p:nvCxnSpPr>
          <p:spPr>
            <a:xfrm rot="10800000">
              <a:off x="10473" y="2489"/>
              <a:ext cx="0" cy="827"/>
            </a:xfrm>
            <a:prstGeom prst="straightConnector1">
              <a:avLst/>
            </a:prstGeom>
            <a:noFill/>
            <a:ln cap="flat" cmpd="sng" w="19050">
              <a:solidFill>
                <a:srgbClr val="D52A2F"/>
              </a:solidFill>
              <a:prstDash val="dot"/>
              <a:round/>
              <a:headEnd len="med" w="med" type="none"/>
              <a:tailEnd len="med" w="med" type="none"/>
            </a:ln>
          </p:spPr>
        </p:cxnSp>
        <p:cxnSp>
          <p:nvCxnSpPr>
            <p:cNvPr id="601" name="Google Shape;601;p23"/>
            <p:cNvCxnSpPr/>
            <p:nvPr/>
          </p:nvCxnSpPr>
          <p:spPr>
            <a:xfrm rot="10800000">
              <a:off x="10473" y="3407"/>
              <a:ext cx="0" cy="1285"/>
            </a:xfrm>
            <a:prstGeom prst="straightConnector1">
              <a:avLst/>
            </a:prstGeom>
            <a:noFill/>
            <a:ln cap="flat" cmpd="sng" w="19050">
              <a:solidFill>
                <a:srgbClr val="D52A2F"/>
              </a:solidFill>
              <a:prstDash val="dot"/>
              <a:round/>
              <a:headEnd len="med" w="med" type="none"/>
              <a:tailEnd len="med" w="med" type="none"/>
            </a:ln>
          </p:spPr>
        </p:cxnSp>
        <p:cxnSp>
          <p:nvCxnSpPr>
            <p:cNvPr id="602" name="Google Shape;602;p23"/>
            <p:cNvCxnSpPr/>
            <p:nvPr/>
          </p:nvCxnSpPr>
          <p:spPr>
            <a:xfrm>
              <a:off x="3212" y="4752"/>
              <a:ext cx="3482" cy="0"/>
            </a:xfrm>
            <a:prstGeom prst="straightConnector1">
              <a:avLst/>
            </a:prstGeom>
            <a:noFill/>
            <a:ln cap="flat" cmpd="sng" w="19050">
              <a:solidFill>
                <a:srgbClr val="D52A2F"/>
              </a:solidFill>
              <a:prstDash val="dot"/>
              <a:round/>
              <a:headEnd len="med" w="med" type="none"/>
              <a:tailEnd len="med" w="med" type="none"/>
            </a:ln>
          </p:spPr>
        </p:cxnSp>
        <p:cxnSp>
          <p:nvCxnSpPr>
            <p:cNvPr id="603" name="Google Shape;603;p23"/>
            <p:cNvCxnSpPr/>
            <p:nvPr/>
          </p:nvCxnSpPr>
          <p:spPr>
            <a:xfrm>
              <a:off x="6784" y="4752"/>
              <a:ext cx="3659" cy="0"/>
            </a:xfrm>
            <a:prstGeom prst="straightConnector1">
              <a:avLst/>
            </a:prstGeom>
            <a:noFill/>
            <a:ln cap="flat" cmpd="sng" w="19050">
              <a:solidFill>
                <a:srgbClr val="D52A2F"/>
              </a:solidFill>
              <a:prstDash val="dot"/>
              <a:round/>
              <a:headEnd len="med" w="med" type="none"/>
              <a:tailEnd len="med" w="med" type="none"/>
            </a:ln>
          </p:spPr>
        </p:cxnSp>
        <p:cxnSp>
          <p:nvCxnSpPr>
            <p:cNvPr id="604" name="Google Shape;604;p23"/>
            <p:cNvCxnSpPr/>
            <p:nvPr/>
          </p:nvCxnSpPr>
          <p:spPr>
            <a:xfrm rot="10800000">
              <a:off x="3152" y="1386"/>
              <a:ext cx="0" cy="1065"/>
            </a:xfrm>
            <a:prstGeom prst="straightConnector1">
              <a:avLst/>
            </a:prstGeom>
            <a:noFill/>
            <a:ln cap="flat" cmpd="sng" w="9525">
              <a:solidFill>
                <a:srgbClr val="D52A2F"/>
              </a:solidFill>
              <a:prstDash val="solid"/>
              <a:round/>
              <a:headEnd len="med" w="med" type="none"/>
              <a:tailEnd len="med" w="med" type="none"/>
            </a:ln>
          </p:spPr>
        </p:cxnSp>
        <p:cxnSp>
          <p:nvCxnSpPr>
            <p:cNvPr id="605" name="Google Shape;605;p23"/>
            <p:cNvCxnSpPr/>
            <p:nvPr/>
          </p:nvCxnSpPr>
          <p:spPr>
            <a:xfrm rot="10800000">
              <a:off x="6724" y="1386"/>
              <a:ext cx="0" cy="1065"/>
            </a:xfrm>
            <a:prstGeom prst="straightConnector1">
              <a:avLst/>
            </a:prstGeom>
            <a:noFill/>
            <a:ln cap="flat" cmpd="sng" w="9525">
              <a:solidFill>
                <a:srgbClr val="D52A2F"/>
              </a:solidFill>
              <a:prstDash val="solid"/>
              <a:round/>
              <a:headEnd len="med" w="med" type="none"/>
              <a:tailEnd len="med" w="med" type="none"/>
            </a:ln>
          </p:spPr>
        </p:cxnSp>
        <p:cxnSp>
          <p:nvCxnSpPr>
            <p:cNvPr id="606" name="Google Shape;606;p23"/>
            <p:cNvCxnSpPr/>
            <p:nvPr/>
          </p:nvCxnSpPr>
          <p:spPr>
            <a:xfrm>
              <a:off x="3145" y="2459"/>
              <a:ext cx="3579" cy="0"/>
            </a:xfrm>
            <a:prstGeom prst="straightConnector1">
              <a:avLst/>
            </a:prstGeom>
            <a:noFill/>
            <a:ln cap="flat" cmpd="sng" w="9525">
              <a:solidFill>
                <a:srgbClr val="D52A2F"/>
              </a:solidFill>
              <a:prstDash val="solid"/>
              <a:round/>
              <a:headEnd len="med" w="med" type="none"/>
              <a:tailEnd len="med" w="med" type="none"/>
            </a:ln>
          </p:spPr>
        </p:cxnSp>
        <p:cxnSp>
          <p:nvCxnSpPr>
            <p:cNvPr id="607" name="Google Shape;607;p23"/>
            <p:cNvCxnSpPr/>
            <p:nvPr/>
          </p:nvCxnSpPr>
          <p:spPr>
            <a:xfrm rot="10800000">
              <a:off x="3152" y="2466"/>
              <a:ext cx="0" cy="904"/>
            </a:xfrm>
            <a:prstGeom prst="straightConnector1">
              <a:avLst/>
            </a:prstGeom>
            <a:noFill/>
            <a:ln cap="flat" cmpd="sng" w="9525">
              <a:solidFill>
                <a:srgbClr val="D52A2F"/>
              </a:solidFill>
              <a:prstDash val="solid"/>
              <a:round/>
              <a:headEnd len="med" w="med" type="none"/>
              <a:tailEnd len="med" w="med" type="none"/>
            </a:ln>
          </p:spPr>
        </p:cxnSp>
        <p:cxnSp>
          <p:nvCxnSpPr>
            <p:cNvPr id="608" name="Google Shape;608;p23"/>
            <p:cNvCxnSpPr/>
            <p:nvPr/>
          </p:nvCxnSpPr>
          <p:spPr>
            <a:xfrm>
              <a:off x="6724" y="2459"/>
              <a:ext cx="3734" cy="0"/>
            </a:xfrm>
            <a:prstGeom prst="straightConnector1">
              <a:avLst/>
            </a:prstGeom>
            <a:noFill/>
            <a:ln cap="flat" cmpd="sng" w="9525">
              <a:solidFill>
                <a:srgbClr val="D52A2F"/>
              </a:solidFill>
              <a:prstDash val="solid"/>
              <a:round/>
              <a:headEnd len="med" w="med" type="none"/>
              <a:tailEnd len="med" w="med" type="none"/>
            </a:ln>
          </p:spPr>
        </p:cxnSp>
        <p:cxnSp>
          <p:nvCxnSpPr>
            <p:cNvPr id="609" name="Google Shape;609;p23"/>
            <p:cNvCxnSpPr/>
            <p:nvPr/>
          </p:nvCxnSpPr>
          <p:spPr>
            <a:xfrm rot="10800000">
              <a:off x="6724" y="2466"/>
              <a:ext cx="0" cy="904"/>
            </a:xfrm>
            <a:prstGeom prst="straightConnector1">
              <a:avLst/>
            </a:prstGeom>
            <a:noFill/>
            <a:ln cap="flat" cmpd="sng" w="9525">
              <a:solidFill>
                <a:srgbClr val="D52A2F"/>
              </a:solidFill>
              <a:prstDash val="solid"/>
              <a:round/>
              <a:headEnd len="med" w="med" type="none"/>
              <a:tailEnd len="med" w="med" type="none"/>
            </a:ln>
          </p:spPr>
        </p:cxnSp>
        <p:cxnSp>
          <p:nvCxnSpPr>
            <p:cNvPr id="610" name="Google Shape;610;p23"/>
            <p:cNvCxnSpPr/>
            <p:nvPr/>
          </p:nvCxnSpPr>
          <p:spPr>
            <a:xfrm>
              <a:off x="3145" y="3377"/>
              <a:ext cx="3579" cy="0"/>
            </a:xfrm>
            <a:prstGeom prst="straightConnector1">
              <a:avLst/>
            </a:prstGeom>
            <a:noFill/>
            <a:ln cap="flat" cmpd="sng" w="9525">
              <a:solidFill>
                <a:srgbClr val="D52A2F"/>
              </a:solidFill>
              <a:prstDash val="solid"/>
              <a:round/>
              <a:headEnd len="med" w="med" type="none"/>
              <a:tailEnd len="med" w="med" type="none"/>
            </a:ln>
          </p:spPr>
        </p:cxnSp>
        <p:cxnSp>
          <p:nvCxnSpPr>
            <p:cNvPr id="611" name="Google Shape;611;p23"/>
            <p:cNvCxnSpPr/>
            <p:nvPr/>
          </p:nvCxnSpPr>
          <p:spPr>
            <a:xfrm rot="10800000">
              <a:off x="3152" y="3385"/>
              <a:ext cx="0" cy="1352"/>
            </a:xfrm>
            <a:prstGeom prst="straightConnector1">
              <a:avLst/>
            </a:prstGeom>
            <a:noFill/>
            <a:ln cap="flat" cmpd="sng" w="9525">
              <a:solidFill>
                <a:srgbClr val="D52A2F"/>
              </a:solidFill>
              <a:prstDash val="solid"/>
              <a:round/>
              <a:headEnd len="med" w="med" type="none"/>
              <a:tailEnd len="med" w="med" type="none"/>
            </a:ln>
          </p:spPr>
        </p:cxnSp>
        <p:cxnSp>
          <p:nvCxnSpPr>
            <p:cNvPr id="612" name="Google Shape;612;p23"/>
            <p:cNvCxnSpPr/>
            <p:nvPr/>
          </p:nvCxnSpPr>
          <p:spPr>
            <a:xfrm>
              <a:off x="6724" y="3377"/>
              <a:ext cx="3734" cy="0"/>
            </a:xfrm>
            <a:prstGeom prst="straightConnector1">
              <a:avLst/>
            </a:prstGeom>
            <a:noFill/>
            <a:ln cap="flat" cmpd="sng" w="9525">
              <a:solidFill>
                <a:srgbClr val="D52A2F"/>
              </a:solidFill>
              <a:prstDash val="solid"/>
              <a:round/>
              <a:headEnd len="med" w="med" type="none"/>
              <a:tailEnd len="med" w="med" type="none"/>
            </a:ln>
          </p:spPr>
        </p:cxnSp>
        <p:cxnSp>
          <p:nvCxnSpPr>
            <p:cNvPr id="613" name="Google Shape;613;p23"/>
            <p:cNvCxnSpPr/>
            <p:nvPr/>
          </p:nvCxnSpPr>
          <p:spPr>
            <a:xfrm rot="10800000">
              <a:off x="6724" y="3385"/>
              <a:ext cx="0" cy="1352"/>
            </a:xfrm>
            <a:prstGeom prst="straightConnector1">
              <a:avLst/>
            </a:prstGeom>
            <a:noFill/>
            <a:ln cap="flat" cmpd="sng" w="9525">
              <a:solidFill>
                <a:srgbClr val="D52A2F"/>
              </a:solidFill>
              <a:prstDash val="solid"/>
              <a:round/>
              <a:headEnd len="med" w="med" type="none"/>
              <a:tailEnd len="med" w="med" type="none"/>
            </a:ln>
          </p:spPr>
        </p:cxnSp>
        <p:cxnSp>
          <p:nvCxnSpPr>
            <p:cNvPr id="614" name="Google Shape;614;p23"/>
            <p:cNvCxnSpPr/>
            <p:nvPr/>
          </p:nvCxnSpPr>
          <p:spPr>
            <a:xfrm>
              <a:off x="1447" y="2459"/>
              <a:ext cx="1698" cy="0"/>
            </a:xfrm>
            <a:prstGeom prst="straightConnector1">
              <a:avLst/>
            </a:prstGeom>
            <a:noFill/>
            <a:ln cap="flat" cmpd="sng" w="9525">
              <a:solidFill>
                <a:srgbClr val="FFFFFF"/>
              </a:solidFill>
              <a:prstDash val="solid"/>
              <a:round/>
              <a:headEnd len="med" w="med" type="none"/>
              <a:tailEnd len="med" w="med" type="none"/>
            </a:ln>
          </p:spPr>
        </p:cxnSp>
        <p:cxnSp>
          <p:nvCxnSpPr>
            <p:cNvPr id="615" name="Google Shape;615;p23"/>
            <p:cNvCxnSpPr/>
            <p:nvPr/>
          </p:nvCxnSpPr>
          <p:spPr>
            <a:xfrm>
              <a:off x="1447" y="3377"/>
              <a:ext cx="1698" cy="0"/>
            </a:xfrm>
            <a:prstGeom prst="straightConnector1">
              <a:avLst/>
            </a:prstGeom>
            <a:noFill/>
            <a:ln cap="flat" cmpd="sng" w="9525">
              <a:solidFill>
                <a:srgbClr val="FFFFFF"/>
              </a:solidFill>
              <a:prstDash val="solid"/>
              <a:round/>
              <a:headEnd len="med" w="med" type="none"/>
              <a:tailEnd len="med" w="med" type="none"/>
            </a:ln>
          </p:spPr>
        </p:cxnSp>
        <p:sp>
          <p:nvSpPr>
            <p:cNvPr id="616" name="Google Shape;616;p23"/>
            <p:cNvSpPr/>
            <p:nvPr/>
          </p:nvSpPr>
          <p:spPr>
            <a:xfrm>
              <a:off x="924" y="916"/>
              <a:ext cx="834" cy="834"/>
            </a:xfrm>
            <a:custGeom>
              <a:rect b="b" l="l" r="r" t="t"/>
              <a:pathLst>
                <a:path extrusionOk="0" h="834" w="834">
                  <a:moveTo>
                    <a:pt x="417" y="0"/>
                  </a:moveTo>
                  <a:lnTo>
                    <a:pt x="342" y="7"/>
                  </a:lnTo>
                  <a:lnTo>
                    <a:pt x="271" y="26"/>
                  </a:lnTo>
                  <a:lnTo>
                    <a:pt x="206" y="57"/>
                  </a:lnTo>
                  <a:lnTo>
                    <a:pt x="148" y="98"/>
                  </a:lnTo>
                  <a:lnTo>
                    <a:pt x="98" y="149"/>
                  </a:lnTo>
                  <a:lnTo>
                    <a:pt x="57" y="207"/>
                  </a:lnTo>
                  <a:lnTo>
                    <a:pt x="26" y="272"/>
                  </a:lnTo>
                  <a:lnTo>
                    <a:pt x="6" y="342"/>
                  </a:lnTo>
                  <a:lnTo>
                    <a:pt x="0" y="417"/>
                  </a:lnTo>
                  <a:lnTo>
                    <a:pt x="6" y="492"/>
                  </a:lnTo>
                  <a:lnTo>
                    <a:pt x="26" y="563"/>
                  </a:lnTo>
                  <a:lnTo>
                    <a:pt x="57" y="628"/>
                  </a:lnTo>
                  <a:lnTo>
                    <a:pt x="98" y="686"/>
                  </a:lnTo>
                  <a:lnTo>
                    <a:pt x="148" y="736"/>
                  </a:lnTo>
                  <a:lnTo>
                    <a:pt x="206" y="777"/>
                  </a:lnTo>
                  <a:lnTo>
                    <a:pt x="271" y="808"/>
                  </a:lnTo>
                  <a:lnTo>
                    <a:pt x="342" y="827"/>
                  </a:lnTo>
                  <a:lnTo>
                    <a:pt x="417" y="834"/>
                  </a:lnTo>
                  <a:lnTo>
                    <a:pt x="492" y="827"/>
                  </a:lnTo>
                  <a:lnTo>
                    <a:pt x="562" y="808"/>
                  </a:lnTo>
                  <a:lnTo>
                    <a:pt x="627" y="777"/>
                  </a:lnTo>
                  <a:lnTo>
                    <a:pt x="685" y="736"/>
                  </a:lnTo>
                  <a:lnTo>
                    <a:pt x="736" y="686"/>
                  </a:lnTo>
                  <a:lnTo>
                    <a:pt x="777" y="628"/>
                  </a:lnTo>
                  <a:lnTo>
                    <a:pt x="807" y="563"/>
                  </a:lnTo>
                  <a:lnTo>
                    <a:pt x="827" y="492"/>
                  </a:lnTo>
                  <a:lnTo>
                    <a:pt x="834" y="417"/>
                  </a:lnTo>
                  <a:lnTo>
                    <a:pt x="827" y="342"/>
                  </a:lnTo>
                  <a:lnTo>
                    <a:pt x="807" y="272"/>
                  </a:lnTo>
                  <a:lnTo>
                    <a:pt x="777" y="207"/>
                  </a:lnTo>
                  <a:lnTo>
                    <a:pt x="736" y="149"/>
                  </a:lnTo>
                  <a:lnTo>
                    <a:pt x="685" y="98"/>
                  </a:lnTo>
                  <a:lnTo>
                    <a:pt x="627" y="57"/>
                  </a:lnTo>
                  <a:lnTo>
                    <a:pt x="562" y="26"/>
                  </a:lnTo>
                  <a:lnTo>
                    <a:pt x="492" y="7"/>
                  </a:lnTo>
                  <a:lnTo>
                    <a:pt x="417"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7" name="Google Shape;617;p23"/>
            <p:cNvSpPr/>
            <p:nvPr/>
          </p:nvSpPr>
          <p:spPr>
            <a:xfrm>
              <a:off x="924" y="916"/>
              <a:ext cx="834" cy="834"/>
            </a:xfrm>
            <a:custGeom>
              <a:rect b="b" l="l" r="r" t="t"/>
              <a:pathLst>
                <a:path extrusionOk="0" h="834" w="834">
                  <a:moveTo>
                    <a:pt x="417" y="834"/>
                  </a:moveTo>
                  <a:lnTo>
                    <a:pt x="492" y="827"/>
                  </a:lnTo>
                  <a:lnTo>
                    <a:pt x="562" y="808"/>
                  </a:lnTo>
                  <a:lnTo>
                    <a:pt x="627" y="777"/>
                  </a:lnTo>
                  <a:lnTo>
                    <a:pt x="685" y="736"/>
                  </a:lnTo>
                  <a:lnTo>
                    <a:pt x="736" y="686"/>
                  </a:lnTo>
                  <a:lnTo>
                    <a:pt x="777" y="628"/>
                  </a:lnTo>
                  <a:lnTo>
                    <a:pt x="807" y="563"/>
                  </a:lnTo>
                  <a:lnTo>
                    <a:pt x="827" y="492"/>
                  </a:lnTo>
                  <a:lnTo>
                    <a:pt x="834" y="417"/>
                  </a:lnTo>
                  <a:lnTo>
                    <a:pt x="827" y="342"/>
                  </a:lnTo>
                  <a:lnTo>
                    <a:pt x="807" y="272"/>
                  </a:lnTo>
                  <a:lnTo>
                    <a:pt x="777" y="207"/>
                  </a:lnTo>
                  <a:lnTo>
                    <a:pt x="736" y="149"/>
                  </a:lnTo>
                  <a:lnTo>
                    <a:pt x="685" y="98"/>
                  </a:lnTo>
                  <a:lnTo>
                    <a:pt x="627" y="57"/>
                  </a:lnTo>
                  <a:lnTo>
                    <a:pt x="562" y="26"/>
                  </a:lnTo>
                  <a:lnTo>
                    <a:pt x="492" y="7"/>
                  </a:lnTo>
                  <a:lnTo>
                    <a:pt x="417" y="0"/>
                  </a:lnTo>
                  <a:lnTo>
                    <a:pt x="342" y="7"/>
                  </a:lnTo>
                  <a:lnTo>
                    <a:pt x="271" y="26"/>
                  </a:lnTo>
                  <a:lnTo>
                    <a:pt x="206" y="57"/>
                  </a:lnTo>
                  <a:lnTo>
                    <a:pt x="148" y="98"/>
                  </a:lnTo>
                  <a:lnTo>
                    <a:pt x="98" y="149"/>
                  </a:lnTo>
                  <a:lnTo>
                    <a:pt x="57" y="207"/>
                  </a:lnTo>
                  <a:lnTo>
                    <a:pt x="26" y="272"/>
                  </a:lnTo>
                  <a:lnTo>
                    <a:pt x="6" y="342"/>
                  </a:lnTo>
                  <a:lnTo>
                    <a:pt x="0" y="417"/>
                  </a:lnTo>
                  <a:lnTo>
                    <a:pt x="6" y="492"/>
                  </a:lnTo>
                  <a:lnTo>
                    <a:pt x="26" y="563"/>
                  </a:lnTo>
                  <a:lnTo>
                    <a:pt x="57" y="628"/>
                  </a:lnTo>
                  <a:lnTo>
                    <a:pt x="98" y="686"/>
                  </a:lnTo>
                  <a:lnTo>
                    <a:pt x="148" y="736"/>
                  </a:lnTo>
                  <a:lnTo>
                    <a:pt x="206" y="777"/>
                  </a:lnTo>
                  <a:lnTo>
                    <a:pt x="271" y="808"/>
                  </a:lnTo>
                  <a:lnTo>
                    <a:pt x="342" y="827"/>
                  </a:lnTo>
                  <a:lnTo>
                    <a:pt x="417" y="834"/>
                  </a:lnTo>
                  <a:close/>
                </a:path>
              </a:pathLst>
            </a:custGeom>
            <a:noFill/>
            <a:ln cap="flat" cmpd="sng" w="12700">
              <a:solidFill>
                <a:srgbClr val="FFFFF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8" name="Google Shape;618;p23"/>
            <p:cNvSpPr/>
            <p:nvPr/>
          </p:nvSpPr>
          <p:spPr>
            <a:xfrm>
              <a:off x="1027" y="1001"/>
              <a:ext cx="590" cy="590"/>
            </a:xfrm>
            <a:custGeom>
              <a:rect b="b" l="l" r="r" t="t"/>
              <a:pathLst>
                <a:path extrusionOk="0" h="590" w="590">
                  <a:moveTo>
                    <a:pt x="297" y="448"/>
                  </a:moveTo>
                  <a:lnTo>
                    <a:pt x="295" y="409"/>
                  </a:lnTo>
                  <a:lnTo>
                    <a:pt x="294" y="370"/>
                  </a:lnTo>
                  <a:lnTo>
                    <a:pt x="290" y="363"/>
                  </a:lnTo>
                  <a:lnTo>
                    <a:pt x="270" y="360"/>
                  </a:lnTo>
                  <a:lnTo>
                    <a:pt x="264" y="366"/>
                  </a:lnTo>
                  <a:lnTo>
                    <a:pt x="260" y="386"/>
                  </a:lnTo>
                  <a:lnTo>
                    <a:pt x="260" y="396"/>
                  </a:lnTo>
                  <a:lnTo>
                    <a:pt x="258" y="408"/>
                  </a:lnTo>
                  <a:lnTo>
                    <a:pt x="260" y="419"/>
                  </a:lnTo>
                  <a:lnTo>
                    <a:pt x="262" y="432"/>
                  </a:lnTo>
                  <a:lnTo>
                    <a:pt x="267" y="454"/>
                  </a:lnTo>
                  <a:lnTo>
                    <a:pt x="273" y="459"/>
                  </a:lnTo>
                  <a:lnTo>
                    <a:pt x="293" y="455"/>
                  </a:lnTo>
                  <a:lnTo>
                    <a:pt x="297" y="448"/>
                  </a:lnTo>
                  <a:close/>
                  <a:moveTo>
                    <a:pt x="589" y="575"/>
                  </a:moveTo>
                  <a:lnTo>
                    <a:pt x="588" y="567"/>
                  </a:lnTo>
                  <a:lnTo>
                    <a:pt x="582" y="558"/>
                  </a:lnTo>
                  <a:lnTo>
                    <a:pt x="551" y="511"/>
                  </a:lnTo>
                  <a:lnTo>
                    <a:pt x="511" y="450"/>
                  </a:lnTo>
                  <a:lnTo>
                    <a:pt x="511" y="509"/>
                  </a:lnTo>
                  <a:lnTo>
                    <a:pt x="509" y="511"/>
                  </a:lnTo>
                  <a:lnTo>
                    <a:pt x="432" y="460"/>
                  </a:lnTo>
                  <a:lnTo>
                    <a:pt x="398" y="437"/>
                  </a:lnTo>
                  <a:lnTo>
                    <a:pt x="437" y="398"/>
                  </a:lnTo>
                  <a:lnTo>
                    <a:pt x="511" y="509"/>
                  </a:lnTo>
                  <a:lnTo>
                    <a:pt x="511" y="450"/>
                  </a:lnTo>
                  <a:lnTo>
                    <a:pt x="476" y="398"/>
                  </a:lnTo>
                  <a:lnTo>
                    <a:pt x="468" y="385"/>
                  </a:lnTo>
                  <a:lnTo>
                    <a:pt x="460" y="373"/>
                  </a:lnTo>
                  <a:lnTo>
                    <a:pt x="513" y="321"/>
                  </a:lnTo>
                  <a:lnTo>
                    <a:pt x="530" y="304"/>
                  </a:lnTo>
                  <a:lnTo>
                    <a:pt x="542" y="285"/>
                  </a:lnTo>
                  <a:lnTo>
                    <a:pt x="545" y="267"/>
                  </a:lnTo>
                  <a:lnTo>
                    <a:pt x="545" y="266"/>
                  </a:lnTo>
                  <a:lnTo>
                    <a:pt x="539" y="248"/>
                  </a:lnTo>
                  <a:lnTo>
                    <a:pt x="522" y="232"/>
                  </a:lnTo>
                  <a:lnTo>
                    <a:pt x="516" y="229"/>
                  </a:lnTo>
                  <a:lnTo>
                    <a:pt x="516" y="271"/>
                  </a:lnTo>
                  <a:lnTo>
                    <a:pt x="466" y="321"/>
                  </a:lnTo>
                  <a:lnTo>
                    <a:pt x="271" y="516"/>
                  </a:lnTo>
                  <a:lnTo>
                    <a:pt x="266" y="516"/>
                  </a:lnTo>
                  <a:lnTo>
                    <a:pt x="259" y="504"/>
                  </a:lnTo>
                  <a:lnTo>
                    <a:pt x="242" y="473"/>
                  </a:lnTo>
                  <a:lnTo>
                    <a:pt x="232" y="441"/>
                  </a:lnTo>
                  <a:lnTo>
                    <a:pt x="228" y="408"/>
                  </a:lnTo>
                  <a:lnTo>
                    <a:pt x="232" y="373"/>
                  </a:lnTo>
                  <a:lnTo>
                    <a:pt x="233" y="363"/>
                  </a:lnTo>
                  <a:lnTo>
                    <a:pt x="232" y="356"/>
                  </a:lnTo>
                  <a:lnTo>
                    <a:pt x="197" y="321"/>
                  </a:lnTo>
                  <a:lnTo>
                    <a:pt x="144" y="269"/>
                  </a:lnTo>
                  <a:lnTo>
                    <a:pt x="130" y="254"/>
                  </a:lnTo>
                  <a:lnTo>
                    <a:pt x="101" y="226"/>
                  </a:lnTo>
                  <a:lnTo>
                    <a:pt x="94" y="226"/>
                  </a:lnTo>
                  <a:lnTo>
                    <a:pt x="80" y="239"/>
                  </a:lnTo>
                  <a:lnTo>
                    <a:pt x="77" y="242"/>
                  </a:lnTo>
                  <a:lnTo>
                    <a:pt x="65" y="254"/>
                  </a:lnTo>
                  <a:lnTo>
                    <a:pt x="57" y="249"/>
                  </a:lnTo>
                  <a:lnTo>
                    <a:pt x="52" y="241"/>
                  </a:lnTo>
                  <a:lnTo>
                    <a:pt x="45" y="235"/>
                  </a:lnTo>
                  <a:lnTo>
                    <a:pt x="38" y="229"/>
                  </a:lnTo>
                  <a:lnTo>
                    <a:pt x="34" y="221"/>
                  </a:lnTo>
                  <a:lnTo>
                    <a:pt x="38" y="210"/>
                  </a:lnTo>
                  <a:lnTo>
                    <a:pt x="39" y="208"/>
                  </a:lnTo>
                  <a:lnTo>
                    <a:pt x="41" y="206"/>
                  </a:lnTo>
                  <a:lnTo>
                    <a:pt x="217" y="30"/>
                  </a:lnTo>
                  <a:lnTo>
                    <a:pt x="220" y="30"/>
                  </a:lnTo>
                  <a:lnTo>
                    <a:pt x="232" y="42"/>
                  </a:lnTo>
                  <a:lnTo>
                    <a:pt x="245" y="56"/>
                  </a:lnTo>
                  <a:lnTo>
                    <a:pt x="250" y="64"/>
                  </a:lnTo>
                  <a:lnTo>
                    <a:pt x="246" y="73"/>
                  </a:lnTo>
                  <a:lnTo>
                    <a:pt x="232" y="87"/>
                  </a:lnTo>
                  <a:lnTo>
                    <a:pt x="148" y="171"/>
                  </a:lnTo>
                  <a:lnTo>
                    <a:pt x="144" y="178"/>
                  </a:lnTo>
                  <a:lnTo>
                    <a:pt x="153" y="198"/>
                  </a:lnTo>
                  <a:lnTo>
                    <a:pt x="166" y="199"/>
                  </a:lnTo>
                  <a:lnTo>
                    <a:pt x="194" y="171"/>
                  </a:lnTo>
                  <a:lnTo>
                    <a:pt x="240" y="125"/>
                  </a:lnTo>
                  <a:lnTo>
                    <a:pt x="242" y="123"/>
                  </a:lnTo>
                  <a:lnTo>
                    <a:pt x="245" y="121"/>
                  </a:lnTo>
                  <a:lnTo>
                    <a:pt x="296" y="171"/>
                  </a:lnTo>
                  <a:lnTo>
                    <a:pt x="322" y="198"/>
                  </a:lnTo>
                  <a:lnTo>
                    <a:pt x="354" y="231"/>
                  </a:lnTo>
                  <a:lnTo>
                    <a:pt x="362" y="234"/>
                  </a:lnTo>
                  <a:lnTo>
                    <a:pt x="375" y="232"/>
                  </a:lnTo>
                  <a:lnTo>
                    <a:pt x="409" y="229"/>
                  </a:lnTo>
                  <a:lnTo>
                    <a:pt x="441" y="232"/>
                  </a:lnTo>
                  <a:lnTo>
                    <a:pt x="472" y="242"/>
                  </a:lnTo>
                  <a:lnTo>
                    <a:pt x="502" y="258"/>
                  </a:lnTo>
                  <a:lnTo>
                    <a:pt x="516" y="267"/>
                  </a:lnTo>
                  <a:lnTo>
                    <a:pt x="516" y="271"/>
                  </a:lnTo>
                  <a:lnTo>
                    <a:pt x="516" y="229"/>
                  </a:lnTo>
                  <a:lnTo>
                    <a:pt x="489" y="214"/>
                  </a:lnTo>
                  <a:lnTo>
                    <a:pt x="454" y="202"/>
                  </a:lnTo>
                  <a:lnTo>
                    <a:pt x="429" y="198"/>
                  </a:lnTo>
                  <a:lnTo>
                    <a:pt x="417" y="196"/>
                  </a:lnTo>
                  <a:lnTo>
                    <a:pt x="378" y="198"/>
                  </a:lnTo>
                  <a:lnTo>
                    <a:pt x="373" y="198"/>
                  </a:lnTo>
                  <a:lnTo>
                    <a:pt x="366" y="196"/>
                  </a:lnTo>
                  <a:lnTo>
                    <a:pt x="342" y="171"/>
                  </a:lnTo>
                  <a:lnTo>
                    <a:pt x="291" y="121"/>
                  </a:lnTo>
                  <a:lnTo>
                    <a:pt x="276" y="105"/>
                  </a:lnTo>
                  <a:lnTo>
                    <a:pt x="270" y="103"/>
                  </a:lnTo>
                  <a:lnTo>
                    <a:pt x="267" y="101"/>
                  </a:lnTo>
                  <a:lnTo>
                    <a:pt x="279" y="79"/>
                  </a:lnTo>
                  <a:lnTo>
                    <a:pt x="283" y="61"/>
                  </a:lnTo>
                  <a:lnTo>
                    <a:pt x="277" y="44"/>
                  </a:lnTo>
                  <a:lnTo>
                    <a:pt x="265" y="30"/>
                  </a:lnTo>
                  <a:lnTo>
                    <a:pt x="262" y="26"/>
                  </a:lnTo>
                  <a:lnTo>
                    <a:pt x="260" y="24"/>
                  </a:lnTo>
                  <a:lnTo>
                    <a:pt x="257" y="21"/>
                  </a:lnTo>
                  <a:lnTo>
                    <a:pt x="255" y="19"/>
                  </a:lnTo>
                  <a:lnTo>
                    <a:pt x="236" y="5"/>
                  </a:lnTo>
                  <a:lnTo>
                    <a:pt x="218" y="0"/>
                  </a:lnTo>
                  <a:lnTo>
                    <a:pt x="200" y="5"/>
                  </a:lnTo>
                  <a:lnTo>
                    <a:pt x="181" y="19"/>
                  </a:lnTo>
                  <a:lnTo>
                    <a:pt x="170" y="30"/>
                  </a:lnTo>
                  <a:lnTo>
                    <a:pt x="29" y="171"/>
                  </a:lnTo>
                  <a:lnTo>
                    <a:pt x="14" y="187"/>
                  </a:lnTo>
                  <a:lnTo>
                    <a:pt x="8" y="199"/>
                  </a:lnTo>
                  <a:lnTo>
                    <a:pt x="0" y="210"/>
                  </a:lnTo>
                  <a:lnTo>
                    <a:pt x="0" y="228"/>
                  </a:lnTo>
                  <a:lnTo>
                    <a:pt x="8" y="242"/>
                  </a:lnTo>
                  <a:lnTo>
                    <a:pt x="17" y="255"/>
                  </a:lnTo>
                  <a:lnTo>
                    <a:pt x="29" y="266"/>
                  </a:lnTo>
                  <a:lnTo>
                    <a:pt x="41" y="276"/>
                  </a:lnTo>
                  <a:lnTo>
                    <a:pt x="56" y="282"/>
                  </a:lnTo>
                  <a:lnTo>
                    <a:pt x="70" y="283"/>
                  </a:lnTo>
                  <a:lnTo>
                    <a:pt x="84" y="278"/>
                  </a:lnTo>
                  <a:lnTo>
                    <a:pt x="98" y="269"/>
                  </a:lnTo>
                  <a:lnTo>
                    <a:pt x="151" y="321"/>
                  </a:lnTo>
                  <a:lnTo>
                    <a:pt x="170" y="341"/>
                  </a:lnTo>
                  <a:lnTo>
                    <a:pt x="197" y="368"/>
                  </a:lnTo>
                  <a:lnTo>
                    <a:pt x="198" y="374"/>
                  </a:lnTo>
                  <a:lnTo>
                    <a:pt x="198" y="378"/>
                  </a:lnTo>
                  <a:lnTo>
                    <a:pt x="196" y="416"/>
                  </a:lnTo>
                  <a:lnTo>
                    <a:pt x="201" y="451"/>
                  </a:lnTo>
                  <a:lnTo>
                    <a:pt x="212" y="486"/>
                  </a:lnTo>
                  <a:lnTo>
                    <a:pt x="229" y="519"/>
                  </a:lnTo>
                  <a:lnTo>
                    <a:pt x="246" y="538"/>
                  </a:lnTo>
                  <a:lnTo>
                    <a:pt x="265" y="546"/>
                  </a:lnTo>
                  <a:lnTo>
                    <a:pt x="286" y="542"/>
                  </a:lnTo>
                  <a:lnTo>
                    <a:pt x="307" y="527"/>
                  </a:lnTo>
                  <a:lnTo>
                    <a:pt x="318" y="516"/>
                  </a:lnTo>
                  <a:lnTo>
                    <a:pt x="373" y="460"/>
                  </a:lnTo>
                  <a:lnTo>
                    <a:pt x="568" y="590"/>
                  </a:lnTo>
                  <a:lnTo>
                    <a:pt x="579" y="590"/>
                  </a:lnTo>
                  <a:lnTo>
                    <a:pt x="586" y="582"/>
                  </a:lnTo>
                  <a:lnTo>
                    <a:pt x="589" y="575"/>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619" name="Google Shape;619;p23"/>
            <p:cNvSpPr txBox="1"/>
            <p:nvPr/>
          </p:nvSpPr>
          <p:spPr>
            <a:xfrm>
              <a:off x="6731" y="3384"/>
              <a:ext cx="3727" cy="1352"/>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75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indent="0" lvl="0" marL="183515" marR="0" rtl="0" algn="ctr">
                <a:lnSpc>
                  <a:spcPct val="100416"/>
                </a:lnSpc>
                <a:spcBef>
                  <a:spcPts val="0"/>
                </a:spcBef>
                <a:spcAft>
                  <a:spcPts val="0"/>
                </a:spcAft>
                <a:buNone/>
              </a:pPr>
              <a:r>
                <a:rPr b="1" lang="en-US" sz="1200">
                  <a:solidFill>
                    <a:schemeClr val="dk1"/>
                  </a:solidFill>
                  <a:latin typeface="Tahoma"/>
                  <a:ea typeface="Tahoma"/>
                  <a:cs typeface="Tahoma"/>
                  <a:sym typeface="Tahoma"/>
                </a:rPr>
                <a:t>How will you go about measuring it?</a:t>
              </a:r>
              <a:endParaRPr b="1" sz="1200">
                <a:solidFill>
                  <a:schemeClr val="dk1"/>
                </a:solidFill>
                <a:latin typeface="Tahoma"/>
                <a:ea typeface="Tahoma"/>
                <a:cs typeface="Tahoma"/>
                <a:sym typeface="Tahoma"/>
              </a:endParaRPr>
            </a:p>
            <a:p>
              <a:pPr indent="-191135" lvl="0" marL="437515" marR="0" rtl="0" algn="ctr">
                <a:lnSpc>
                  <a:spcPct val="100416"/>
                </a:lnSpc>
                <a:spcBef>
                  <a:spcPts val="0"/>
                </a:spcBef>
                <a:spcAft>
                  <a:spcPts val="0"/>
                </a:spcAft>
                <a:buNone/>
              </a:pPr>
              <a:r>
                <a:rPr b="1" lang="en-US" sz="1200">
                  <a:solidFill>
                    <a:schemeClr val="dk1"/>
                  </a:solidFill>
                  <a:latin typeface="Tahoma"/>
                  <a:ea typeface="Tahoma"/>
                  <a:cs typeface="Tahoma"/>
                  <a:sym typeface="Tahoma"/>
                </a:rPr>
                <a:t>By conducting a survey</a:t>
              </a:r>
              <a:endParaRPr b="1" sz="1200">
                <a:solidFill>
                  <a:schemeClr val="dk1"/>
                </a:solidFill>
                <a:latin typeface="Tahoma"/>
                <a:ea typeface="Tahoma"/>
                <a:cs typeface="Tahoma"/>
                <a:sym typeface="Tahoma"/>
              </a:endParaRPr>
            </a:p>
          </p:txBody>
        </p:sp>
        <p:sp>
          <p:nvSpPr>
            <p:cNvPr id="620" name="Google Shape;620;p23"/>
            <p:cNvSpPr txBox="1"/>
            <p:nvPr/>
          </p:nvSpPr>
          <p:spPr>
            <a:xfrm>
              <a:off x="3159" y="3384"/>
              <a:ext cx="3557" cy="1352"/>
            </a:xfrm>
            <a:prstGeom prst="rect">
              <a:avLst/>
            </a:prstGeom>
            <a:noFill/>
            <a:ln>
              <a:noFill/>
            </a:ln>
          </p:spPr>
          <p:txBody>
            <a:bodyPr anchorCtr="0" anchor="t" bIns="0" lIns="0" spcFirstLastPara="1" rIns="0" wrap="square" tIns="0">
              <a:noAutofit/>
            </a:bodyPr>
            <a:lstStyle/>
            <a:p>
              <a:pPr indent="0" lvl="0" marL="102870" marR="101600" rtl="0" algn="ctr">
                <a:spcBef>
                  <a:spcPts val="0"/>
                </a:spcBef>
                <a:spcAft>
                  <a:spcPts val="0"/>
                </a:spcAft>
                <a:buNone/>
              </a:pPr>
              <a:r>
                <a:rPr b="1" lang="en-US" sz="1200">
                  <a:solidFill>
                    <a:schemeClr val="dk1"/>
                  </a:solidFill>
                  <a:latin typeface="Tahoma"/>
                  <a:ea typeface="Tahoma"/>
                  <a:cs typeface="Tahoma"/>
                  <a:sym typeface="Tahoma"/>
                </a:rPr>
                <a:t>To ask beneficiarieswhether or not they have turned to courts over the past years to assert that their human rights are respected and, if so, how many times.</a:t>
              </a:r>
              <a:endParaRPr b="1" sz="1600">
                <a:solidFill>
                  <a:schemeClr val="dk1"/>
                </a:solidFill>
                <a:latin typeface="Tahoma"/>
                <a:ea typeface="Tahoma"/>
                <a:cs typeface="Tahoma"/>
                <a:sym typeface="Tahoma"/>
              </a:endParaRPr>
            </a:p>
          </p:txBody>
        </p:sp>
        <p:sp>
          <p:nvSpPr>
            <p:cNvPr id="621" name="Google Shape;621;p23"/>
            <p:cNvSpPr txBox="1"/>
            <p:nvPr/>
          </p:nvSpPr>
          <p:spPr>
            <a:xfrm>
              <a:off x="1469" y="3391"/>
              <a:ext cx="1713" cy="1352"/>
            </a:xfrm>
            <a:prstGeom prst="rect">
              <a:avLst/>
            </a:prstGeom>
            <a:solidFill>
              <a:srgbClr val="D52A2F"/>
            </a:solidFill>
            <a:ln>
              <a:noFill/>
            </a:ln>
          </p:spPr>
          <p:txBody>
            <a:bodyPr anchorCtr="0" anchor="t" bIns="0" lIns="0" spcFirstLastPara="1" rIns="0" wrap="square" tIns="0">
              <a:noAutofit/>
            </a:bodyPr>
            <a:lstStyle/>
            <a:p>
              <a:pPr indent="0" lvl="0" marL="0" marR="0" rtl="0" algn="ctr">
                <a:spcBef>
                  <a:spcPts val="0"/>
                </a:spcBef>
                <a:spcAft>
                  <a:spcPts val="0"/>
                </a:spcAft>
                <a:buNone/>
              </a:pPr>
              <a:r>
                <a:rPr lang="en-US" sz="1250">
                  <a:solidFill>
                    <a:schemeClr val="dk1"/>
                  </a:solidFill>
                  <a:latin typeface="Tahoma"/>
                  <a:ea typeface="Tahoma"/>
                  <a:cs typeface="Tahoma"/>
                  <a:sym typeface="Tahoma"/>
                </a:rPr>
                <a:t> </a:t>
              </a:r>
              <a:endParaRPr b="1" sz="1200">
                <a:solidFill>
                  <a:schemeClr val="dk1"/>
                </a:solidFill>
                <a:latin typeface="Tahoma"/>
                <a:ea typeface="Tahoma"/>
                <a:cs typeface="Tahoma"/>
                <a:sym typeface="Tahoma"/>
              </a:endParaRPr>
            </a:p>
            <a:p>
              <a:pPr indent="0" lvl="0" marL="98425" marR="351155" rtl="0" algn="ctr">
                <a:spcBef>
                  <a:spcPts val="1020"/>
                </a:spcBef>
                <a:spcAft>
                  <a:spcPts val="0"/>
                </a:spcAft>
                <a:buNone/>
              </a:pPr>
              <a:r>
                <a:rPr b="1" lang="en-US" sz="1400">
                  <a:solidFill>
                    <a:srgbClr val="FFFFFF"/>
                  </a:solidFill>
                  <a:latin typeface="Tahoma"/>
                  <a:ea typeface="Tahoma"/>
                  <a:cs typeface="Tahoma"/>
                  <a:sym typeface="Tahoma"/>
                </a:rPr>
                <a:t>Potential method to capture information</a:t>
              </a:r>
              <a:endParaRPr b="1" sz="1400">
                <a:solidFill>
                  <a:srgbClr val="FFFFFF"/>
                </a:solidFill>
                <a:latin typeface="Tahoma"/>
                <a:ea typeface="Tahoma"/>
                <a:cs typeface="Tahoma"/>
                <a:sym typeface="Tahoma"/>
              </a:endParaRPr>
            </a:p>
          </p:txBody>
        </p:sp>
        <p:sp>
          <p:nvSpPr>
            <p:cNvPr id="622" name="Google Shape;622;p23"/>
            <p:cNvSpPr txBox="1"/>
            <p:nvPr/>
          </p:nvSpPr>
          <p:spPr>
            <a:xfrm>
              <a:off x="6731" y="2466"/>
              <a:ext cx="3727" cy="904"/>
            </a:xfrm>
            <a:prstGeom prst="rect">
              <a:avLst/>
            </a:prstGeom>
            <a:noFill/>
            <a:ln>
              <a:noFill/>
            </a:ln>
          </p:spPr>
          <p:txBody>
            <a:bodyPr anchorCtr="0" anchor="t" bIns="0" lIns="0" spcFirstLastPara="1" rIns="0" wrap="square" tIns="0">
              <a:noAutofit/>
            </a:bodyPr>
            <a:lstStyle/>
            <a:p>
              <a:pPr indent="0" lvl="0" marL="183515" marR="0" rtl="0" algn="l">
                <a:lnSpc>
                  <a:spcPct val="120500"/>
                </a:lnSpc>
                <a:spcBef>
                  <a:spcPts val="0"/>
                </a:spcBef>
                <a:spcAft>
                  <a:spcPts val="0"/>
                </a:spcAft>
                <a:buNone/>
              </a:pPr>
              <a:r>
                <a:t/>
              </a:r>
              <a:endParaRPr sz="1000">
                <a:solidFill>
                  <a:schemeClr val="dk1"/>
                </a:solidFill>
                <a:latin typeface="Tahoma"/>
                <a:ea typeface="Tahoma"/>
                <a:cs typeface="Tahoma"/>
                <a:sym typeface="Tahoma"/>
              </a:endParaRPr>
            </a:p>
            <a:p>
              <a:pPr indent="0" lvl="0" marL="183515" marR="0" rtl="0" algn="ctr">
                <a:lnSpc>
                  <a:spcPct val="100416"/>
                </a:lnSpc>
                <a:spcBef>
                  <a:spcPts val="420"/>
                </a:spcBef>
                <a:spcAft>
                  <a:spcPts val="0"/>
                </a:spcAft>
                <a:buNone/>
              </a:pPr>
              <a:r>
                <a:rPr b="1" lang="en-US" sz="1200">
                  <a:solidFill>
                    <a:schemeClr val="dk1"/>
                  </a:solidFill>
                  <a:latin typeface="Tahoma"/>
                  <a:ea typeface="Tahoma"/>
                  <a:cs typeface="Tahoma"/>
                  <a:sym typeface="Tahoma"/>
                </a:rPr>
                <a:t>What is the purpose of measuring?</a:t>
              </a:r>
              <a:endParaRPr b="1" sz="1200">
                <a:solidFill>
                  <a:schemeClr val="dk1"/>
                </a:solidFill>
                <a:latin typeface="Tahoma"/>
                <a:ea typeface="Tahoma"/>
                <a:cs typeface="Tahoma"/>
                <a:sym typeface="Tahoma"/>
              </a:endParaRPr>
            </a:p>
            <a:p>
              <a:pPr indent="-190500" lvl="0" marL="437515" marR="212090" rtl="0" algn="ctr">
                <a:spcBef>
                  <a:spcPts val="0"/>
                </a:spcBef>
                <a:spcAft>
                  <a:spcPts val="0"/>
                </a:spcAft>
                <a:buNone/>
              </a:pPr>
              <a:r>
                <a:rPr b="1" lang="en-US" sz="1200">
                  <a:solidFill>
                    <a:schemeClr val="dk1"/>
                  </a:solidFill>
                  <a:latin typeface="Tahoma"/>
                  <a:ea typeface="Tahoma"/>
                  <a:cs typeface="Tahoma"/>
                  <a:sym typeface="Tahoma"/>
                </a:rPr>
                <a:t>To asssess progress towards the outcome</a:t>
              </a:r>
              <a:endParaRPr b="1" sz="1200">
                <a:solidFill>
                  <a:schemeClr val="dk1"/>
                </a:solidFill>
                <a:latin typeface="Tahoma"/>
                <a:ea typeface="Tahoma"/>
                <a:cs typeface="Tahoma"/>
                <a:sym typeface="Tahoma"/>
              </a:endParaRPr>
            </a:p>
          </p:txBody>
        </p:sp>
        <p:sp>
          <p:nvSpPr>
            <p:cNvPr id="623" name="Google Shape;623;p23"/>
            <p:cNvSpPr txBox="1"/>
            <p:nvPr/>
          </p:nvSpPr>
          <p:spPr>
            <a:xfrm>
              <a:off x="3212" y="2614"/>
              <a:ext cx="3557" cy="904"/>
            </a:xfrm>
            <a:prstGeom prst="rect">
              <a:avLst/>
            </a:prstGeom>
            <a:noFill/>
            <a:ln>
              <a:noFill/>
            </a:ln>
          </p:spPr>
          <p:txBody>
            <a:bodyPr anchorCtr="0" anchor="t" bIns="0" lIns="0" spcFirstLastPara="1" rIns="0" wrap="square" tIns="0">
              <a:noAutofit/>
            </a:bodyPr>
            <a:lstStyle/>
            <a:p>
              <a:pPr indent="0" lvl="0" marL="102870" marR="92710" rtl="0" algn="ctr">
                <a:spcBef>
                  <a:spcPts val="0"/>
                </a:spcBef>
                <a:spcAft>
                  <a:spcPts val="0"/>
                </a:spcAft>
                <a:buNone/>
              </a:pPr>
              <a:r>
                <a:rPr b="1" lang="en-US" sz="1200">
                  <a:solidFill>
                    <a:schemeClr val="dk1"/>
                  </a:solidFill>
                  <a:latin typeface="Tahoma"/>
                  <a:ea typeface="Tahoma"/>
                  <a:cs typeface="Tahoma"/>
                  <a:sym typeface="Tahoma"/>
                </a:rPr>
                <a:t>The number of migrants that go to court to assert their human rights.</a:t>
              </a:r>
              <a:endParaRPr b="1" sz="1600">
                <a:solidFill>
                  <a:schemeClr val="dk1"/>
                </a:solidFill>
                <a:latin typeface="Tahoma"/>
                <a:ea typeface="Tahoma"/>
                <a:cs typeface="Tahoma"/>
                <a:sym typeface="Tahoma"/>
              </a:endParaRPr>
            </a:p>
          </p:txBody>
        </p:sp>
        <p:sp>
          <p:nvSpPr>
            <p:cNvPr id="624" name="Google Shape;624;p23"/>
            <p:cNvSpPr txBox="1"/>
            <p:nvPr/>
          </p:nvSpPr>
          <p:spPr>
            <a:xfrm>
              <a:off x="1447" y="2466"/>
              <a:ext cx="1713" cy="904"/>
            </a:xfrm>
            <a:prstGeom prst="rect">
              <a:avLst/>
            </a:prstGeom>
            <a:solidFill>
              <a:srgbClr val="D52A2F"/>
            </a:solidFill>
            <a:ln>
              <a:noFill/>
            </a:ln>
          </p:spPr>
          <p:txBody>
            <a:bodyPr anchorCtr="0" anchor="t" bIns="0" lIns="0" spcFirstLastPara="1" rIns="0" wrap="square" tIns="0">
              <a:noAutofit/>
            </a:bodyPr>
            <a:lstStyle/>
            <a:p>
              <a:pPr indent="0" lvl="0" marL="98425" marR="351155" rtl="0" algn="ctr">
                <a:spcBef>
                  <a:spcPts val="0"/>
                </a:spcBef>
                <a:spcAft>
                  <a:spcPts val="0"/>
                </a:spcAft>
                <a:buNone/>
              </a:pPr>
              <a:r>
                <a:rPr b="1" lang="en-US" sz="1400">
                  <a:solidFill>
                    <a:srgbClr val="FFFFFF"/>
                  </a:solidFill>
                  <a:latin typeface="Tahoma"/>
                  <a:ea typeface="Tahoma"/>
                  <a:cs typeface="Tahoma"/>
                  <a:sym typeface="Tahoma"/>
                </a:rPr>
                <a:t>Indicator for outcome A</a:t>
              </a:r>
              <a:endParaRPr b="1" sz="1400">
                <a:solidFill>
                  <a:schemeClr val="dk1"/>
                </a:solidFill>
                <a:latin typeface="Tahoma"/>
                <a:ea typeface="Tahoma"/>
                <a:cs typeface="Tahoma"/>
                <a:sym typeface="Tahoma"/>
              </a:endParaRPr>
            </a:p>
          </p:txBody>
        </p:sp>
        <p:sp>
          <p:nvSpPr>
            <p:cNvPr id="625" name="Google Shape;625;p23"/>
            <p:cNvSpPr txBox="1"/>
            <p:nvPr/>
          </p:nvSpPr>
          <p:spPr>
            <a:xfrm>
              <a:off x="6731" y="1386"/>
              <a:ext cx="3727" cy="1066"/>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lang="en-US" sz="1650">
                  <a:solidFill>
                    <a:schemeClr val="dk1"/>
                  </a:solidFill>
                  <a:latin typeface="Tahoma"/>
                  <a:ea typeface="Tahoma"/>
                  <a:cs typeface="Tahoma"/>
                  <a:sym typeface="Tahoma"/>
                </a:rPr>
                <a:t> </a:t>
              </a:r>
              <a:endParaRPr sz="1100">
                <a:solidFill>
                  <a:schemeClr val="dk1"/>
                </a:solidFill>
                <a:latin typeface="Tahoma"/>
                <a:ea typeface="Tahoma"/>
                <a:cs typeface="Tahoma"/>
                <a:sym typeface="Tahoma"/>
              </a:endParaRPr>
            </a:p>
            <a:p>
              <a:pPr indent="0" lvl="0" marL="183515" marR="0" rtl="0" algn="l">
                <a:spcBef>
                  <a:spcPts val="0"/>
                </a:spcBef>
                <a:spcAft>
                  <a:spcPts val="0"/>
                </a:spcAft>
                <a:buNone/>
              </a:pPr>
              <a:r>
                <a:rPr b="1" lang="en-US" sz="1200">
                  <a:solidFill>
                    <a:schemeClr val="dk1"/>
                  </a:solidFill>
                  <a:latin typeface="Tahoma"/>
                  <a:ea typeface="Tahoma"/>
                  <a:cs typeface="Tahoma"/>
                  <a:sym typeface="Tahoma"/>
                </a:rPr>
                <a:t>What is it that you want to measure?</a:t>
              </a:r>
              <a:endParaRPr b="1" sz="1200">
                <a:solidFill>
                  <a:schemeClr val="dk1"/>
                </a:solidFill>
                <a:latin typeface="Tahoma"/>
                <a:ea typeface="Tahoma"/>
                <a:cs typeface="Tahoma"/>
                <a:sym typeface="Tahoma"/>
              </a:endParaRPr>
            </a:p>
          </p:txBody>
        </p:sp>
        <p:sp>
          <p:nvSpPr>
            <p:cNvPr id="626" name="Google Shape;626;p23"/>
            <p:cNvSpPr txBox="1"/>
            <p:nvPr/>
          </p:nvSpPr>
          <p:spPr>
            <a:xfrm>
              <a:off x="3322" y="1677"/>
              <a:ext cx="3252" cy="481"/>
            </a:xfrm>
            <a:prstGeom prst="rect">
              <a:avLst/>
            </a:prstGeom>
            <a:noFill/>
            <a:ln>
              <a:noFill/>
            </a:ln>
          </p:spPr>
          <p:txBody>
            <a:bodyPr anchorCtr="0" anchor="t" bIns="0" lIns="0" spcFirstLastPara="1" rIns="0" wrap="square" tIns="0">
              <a:noAutofit/>
            </a:bodyPr>
            <a:lstStyle/>
            <a:p>
              <a:pPr indent="0" lvl="0" marL="0" marR="6985" rtl="0" algn="ctr">
                <a:lnSpc>
                  <a:spcPct val="98000"/>
                </a:lnSpc>
                <a:spcBef>
                  <a:spcPts val="0"/>
                </a:spcBef>
                <a:spcAft>
                  <a:spcPts val="0"/>
                </a:spcAft>
                <a:buNone/>
              </a:pPr>
              <a:r>
                <a:rPr b="1" lang="en-US" sz="1200">
                  <a:solidFill>
                    <a:schemeClr val="dk1"/>
                  </a:solidFill>
                  <a:latin typeface="Tahoma"/>
                  <a:ea typeface="Tahoma"/>
                  <a:cs typeface="Tahoma"/>
                  <a:sym typeface="Tahoma"/>
                </a:rPr>
                <a:t>Migrants are asserting their rights in a legal manner</a:t>
              </a:r>
              <a:r>
                <a:rPr lang="en-US" sz="1200">
                  <a:solidFill>
                    <a:schemeClr val="dk1"/>
                  </a:solidFill>
                  <a:latin typeface="Tahoma"/>
                  <a:ea typeface="Tahoma"/>
                  <a:cs typeface="Tahoma"/>
                  <a:sym typeface="Tahoma"/>
                </a:rPr>
                <a:t>.</a:t>
              </a:r>
              <a:endParaRPr sz="1600">
                <a:solidFill>
                  <a:schemeClr val="dk1"/>
                </a:solidFill>
                <a:latin typeface="Tahoma"/>
                <a:ea typeface="Tahoma"/>
                <a:cs typeface="Tahoma"/>
                <a:sym typeface="Tahoma"/>
              </a:endParaRPr>
            </a:p>
          </p:txBody>
        </p:sp>
        <p:sp>
          <p:nvSpPr>
            <p:cNvPr id="627" name="Google Shape;627;p23"/>
            <p:cNvSpPr txBox="1"/>
            <p:nvPr/>
          </p:nvSpPr>
          <p:spPr>
            <a:xfrm>
              <a:off x="1602" y="1797"/>
              <a:ext cx="975" cy="241"/>
            </a:xfrm>
            <a:prstGeom prst="rect">
              <a:avLst/>
            </a:prstGeom>
            <a:noFill/>
            <a:ln>
              <a:noFill/>
            </a:ln>
          </p:spPr>
          <p:txBody>
            <a:bodyPr anchorCtr="0" anchor="t" bIns="0" lIns="0" spcFirstLastPara="1" rIns="0" wrap="square" tIns="0">
              <a:noAutofit/>
            </a:bodyPr>
            <a:lstStyle/>
            <a:p>
              <a:pPr indent="0" lvl="0" marL="0" marR="0" rtl="0" algn="ctr">
                <a:lnSpc>
                  <a:spcPct val="96250"/>
                </a:lnSpc>
                <a:spcBef>
                  <a:spcPts val="0"/>
                </a:spcBef>
                <a:spcAft>
                  <a:spcPts val="0"/>
                </a:spcAft>
                <a:buNone/>
              </a:pPr>
              <a:r>
                <a:rPr b="1" lang="en-US" sz="1200">
                  <a:solidFill>
                    <a:srgbClr val="FFFFFF"/>
                  </a:solidFill>
                  <a:latin typeface="Tahoma"/>
                  <a:ea typeface="Tahoma"/>
                  <a:cs typeface="Tahoma"/>
                  <a:sym typeface="Tahoma"/>
                </a:rPr>
                <a:t>Outcome A</a:t>
              </a:r>
              <a:endParaRPr b="1" sz="1200">
                <a:solidFill>
                  <a:schemeClr val="dk1"/>
                </a:solidFill>
                <a:latin typeface="Tahoma"/>
                <a:ea typeface="Tahoma"/>
                <a:cs typeface="Tahoma"/>
                <a:sym typeface="Tahoma"/>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1" name="Shape 631"/>
        <p:cNvGrpSpPr/>
        <p:nvPr/>
      </p:nvGrpSpPr>
      <p:grpSpPr>
        <a:xfrm>
          <a:off x="0" y="0"/>
          <a:ext cx="0" cy="0"/>
          <a:chOff x="0" y="0"/>
          <a:chExt cx="0" cy="0"/>
        </a:xfrm>
      </p:grpSpPr>
      <p:pic>
        <p:nvPicPr>
          <p:cNvPr id="632" name="Google Shape;632;p24"/>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633" name="Google Shape;633;p2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634" name="Google Shape;634;p24"/>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635" name="Google Shape;635;p24"/>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636" name="Google Shape;636;p24"/>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637" name="Google Shape;637;p24"/>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638" name="Google Shape;638;p2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639" name="Google Shape;639;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40" name="Google Shape;640;p24"/>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641" name="Google Shape;641;p24"/>
          <p:cNvSpPr/>
          <p:nvPr/>
        </p:nvSpPr>
        <p:spPr>
          <a:xfrm>
            <a:off x="201478" y="579411"/>
            <a:ext cx="8340542" cy="3631763"/>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2" marL="914400" marR="0" rtl="0" algn="ctr">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2" marL="914400" marR="0" rtl="0" algn="ctr">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 Checklist for measuring quality</a:t>
            </a:r>
            <a:endParaRPr b="1" i="0" sz="2400" u="none" cap="none" strike="noStrike">
              <a:solidFill>
                <a:schemeClr val="accent2"/>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642" name="Google Shape;642;p24"/>
          <p:cNvGraphicFramePr/>
          <p:nvPr/>
        </p:nvGraphicFramePr>
        <p:xfrm>
          <a:off x="322216" y="2074316"/>
          <a:ext cx="3000000" cy="3000000"/>
        </p:xfrm>
        <a:graphic>
          <a:graphicData uri="http://schemas.openxmlformats.org/drawingml/2006/table">
            <a:tbl>
              <a:tblPr bandRow="1" firstRow="1">
                <a:noFill/>
                <a:tableStyleId>{7BF398E9-D0AE-4F6C-A54B-D800199687AF}</a:tableStyleId>
              </a:tblPr>
              <a:tblGrid>
                <a:gridCol w="1907175"/>
                <a:gridCol w="6197600"/>
              </a:tblGrid>
              <a:tr h="766150">
                <a:tc>
                  <a:txBody>
                    <a:bodyPr/>
                    <a:lstStyle/>
                    <a:p>
                      <a:pPr indent="0" lvl="0" marL="0" marR="0" rtl="0" algn="ctr">
                        <a:spcBef>
                          <a:spcPts val="0"/>
                        </a:spcBef>
                        <a:spcAft>
                          <a:spcPts val="0"/>
                        </a:spcAft>
                        <a:buNone/>
                      </a:pPr>
                      <a:r>
                        <a:rPr lang="en-US" sz="1800" u="none" cap="none" strike="noStrike">
                          <a:latin typeface="Tahoma"/>
                          <a:ea typeface="Tahoma"/>
                          <a:cs typeface="Tahoma"/>
                          <a:sym typeface="Tahoma"/>
                        </a:rPr>
                        <a:t>Relevancy</a:t>
                      </a:r>
                      <a:endParaRPr sz="1800" u="none" cap="none" strike="noStrike"/>
                    </a:p>
                  </a:txBody>
                  <a:tcPr marT="45725" marB="45725" marR="91450" marL="91450"/>
                </a:tc>
                <a:tc>
                  <a:txBody>
                    <a:bodyPr/>
                    <a:lstStyle/>
                    <a:p>
                      <a:pPr indent="0" lvl="0" marL="0" marR="0" rtl="0" algn="ctr">
                        <a:spcBef>
                          <a:spcPts val="0"/>
                        </a:spcBef>
                        <a:spcAft>
                          <a:spcPts val="0"/>
                        </a:spcAft>
                        <a:buNone/>
                      </a:pPr>
                      <a:r>
                        <a:rPr b="1" lang="en-US" sz="1800" u="none" cap="none" strike="noStrike">
                          <a:solidFill>
                            <a:schemeClr val="lt1"/>
                          </a:solidFill>
                          <a:latin typeface="Calibri"/>
                          <a:ea typeface="Calibri"/>
                          <a:cs typeface="Calibri"/>
                          <a:sym typeface="Calibri"/>
                        </a:rPr>
                        <a:t>Does it measure what really matters as opposed to what is easiest to measure?</a:t>
                      </a:r>
                      <a:endParaRPr sz="1800" u="none" cap="none" strike="noStrike"/>
                    </a:p>
                  </a:txBody>
                  <a:tcPr marT="45725" marB="45725" marR="91450" marL="91450"/>
                </a:tc>
              </a:tr>
              <a:tr h="451050">
                <a:tc>
                  <a:txBody>
                    <a:bodyPr/>
                    <a:lstStyle/>
                    <a:p>
                      <a:pPr indent="0" lvl="0" marL="0" marR="0" rtl="0" algn="ctr">
                        <a:spcBef>
                          <a:spcPts val="0"/>
                        </a:spcBef>
                        <a:spcAft>
                          <a:spcPts val="0"/>
                        </a:spcAft>
                        <a:buNone/>
                      </a:pPr>
                      <a:r>
                        <a:rPr b="1" lang="en-US" sz="1800" u="none" cap="none" strike="noStrike">
                          <a:solidFill>
                            <a:schemeClr val="dk1"/>
                          </a:solidFill>
                          <a:latin typeface="Calibri"/>
                          <a:ea typeface="Calibri"/>
                          <a:cs typeface="Calibri"/>
                          <a:sym typeface="Calibri"/>
                        </a:rPr>
                        <a:t>Credibility</a:t>
                      </a:r>
                      <a:endParaRPr b="1" sz="1800" u="none" cap="none" strike="noStrike"/>
                    </a:p>
                  </a:txBody>
                  <a:tcPr marT="45725" marB="45725" marR="91450" marL="91450"/>
                </a:tc>
                <a:tc>
                  <a:txBody>
                    <a:bodyPr/>
                    <a:lstStyle/>
                    <a:p>
                      <a:pPr indent="0" lvl="0" marL="0" marR="0" rtl="0" algn="ctr">
                        <a:spcBef>
                          <a:spcPts val="0"/>
                        </a:spcBef>
                        <a:spcAft>
                          <a:spcPts val="0"/>
                        </a:spcAft>
                        <a:buNone/>
                      </a:pPr>
                      <a:r>
                        <a:rPr b="1" lang="en-US" sz="1800" u="none" cap="none" strike="noStrike">
                          <a:solidFill>
                            <a:schemeClr val="dk1"/>
                          </a:solidFill>
                          <a:latin typeface="Calibri"/>
                          <a:ea typeface="Calibri"/>
                          <a:cs typeface="Calibri"/>
                          <a:sym typeface="Calibri"/>
                        </a:rPr>
                        <a:t>Will it provide credible information about the actual situation?</a:t>
                      </a:r>
                      <a:endParaRPr b="1" sz="1800" u="none" cap="none" strike="noStrike"/>
                    </a:p>
                  </a:txBody>
                  <a:tcPr marT="45725" marB="45725" marR="91450" marL="91450"/>
                </a:tc>
              </a:tr>
              <a:tr h="1094475">
                <a:tc>
                  <a:txBody>
                    <a:bodyPr/>
                    <a:lstStyle/>
                    <a:p>
                      <a:pPr indent="0" lvl="0" marL="0" marR="0" rtl="0" algn="ctr">
                        <a:spcBef>
                          <a:spcPts val="0"/>
                        </a:spcBef>
                        <a:spcAft>
                          <a:spcPts val="0"/>
                        </a:spcAft>
                        <a:buNone/>
                      </a:pPr>
                      <a:r>
                        <a:rPr b="1" lang="en-US" sz="1800" u="none" cap="none" strike="noStrike">
                          <a:solidFill>
                            <a:schemeClr val="dk1"/>
                          </a:solidFill>
                          <a:latin typeface="Calibri"/>
                          <a:ea typeface="Calibri"/>
                          <a:cs typeface="Calibri"/>
                          <a:sym typeface="Calibri"/>
                        </a:rPr>
                        <a:t>Validity </a:t>
                      </a:r>
                      <a:endParaRPr b="1" sz="1800" u="none" cap="none" strike="noStrike"/>
                    </a:p>
                  </a:txBody>
                  <a:tcPr marT="45725" marB="45725" marR="91450" marL="91450"/>
                </a:tc>
                <a:tc>
                  <a:txBody>
                    <a:bodyPr/>
                    <a:lstStyle/>
                    <a:p>
                      <a:pPr indent="0" lvl="0" marL="0" marR="0" rtl="0" algn="ctr">
                        <a:spcBef>
                          <a:spcPts val="0"/>
                        </a:spcBef>
                        <a:spcAft>
                          <a:spcPts val="0"/>
                        </a:spcAft>
                        <a:buNone/>
                      </a:pPr>
                      <a:r>
                        <a:rPr b="1" lang="en-US" sz="1800" u="none" cap="none" strike="noStrike">
                          <a:solidFill>
                            <a:schemeClr val="dk1"/>
                          </a:solidFill>
                          <a:latin typeface="Calibri"/>
                          <a:ea typeface="Calibri"/>
                          <a:cs typeface="Calibri"/>
                          <a:sym typeface="Calibri"/>
                        </a:rPr>
                        <a:t>Does the content of the measure look as if it measures what it is supposed to measure? Will the measure adequately capture what you intend to measure?</a:t>
                      </a:r>
                      <a:endParaRPr b="1" sz="1800" u="none" cap="none" strike="noStrike">
                        <a:solidFill>
                          <a:schemeClr val="dk1"/>
                        </a:solidFill>
                        <a:latin typeface="Calibri"/>
                        <a:ea typeface="Calibri"/>
                        <a:cs typeface="Calibri"/>
                        <a:sym typeface="Calibri"/>
                      </a:endParaRPr>
                    </a:p>
                  </a:txBody>
                  <a:tcPr marT="45725" marB="45725" marR="91450" marL="91450"/>
                </a:tc>
              </a:tr>
              <a:tr h="1094475">
                <a:tc>
                  <a:txBody>
                    <a:bodyPr/>
                    <a:lstStyle/>
                    <a:p>
                      <a:pPr indent="0" lvl="0" marL="0" marR="0" rtl="0" algn="ctr">
                        <a:spcBef>
                          <a:spcPts val="0"/>
                        </a:spcBef>
                        <a:spcAft>
                          <a:spcPts val="0"/>
                        </a:spcAft>
                        <a:buNone/>
                      </a:pPr>
                      <a:r>
                        <a:rPr b="1" lang="en-US" sz="1800" u="none" cap="none" strike="noStrike">
                          <a:solidFill>
                            <a:schemeClr val="dk1"/>
                          </a:solidFill>
                          <a:latin typeface="Calibri"/>
                          <a:ea typeface="Calibri"/>
                          <a:cs typeface="Calibri"/>
                          <a:sym typeface="Calibri"/>
                        </a:rPr>
                        <a:t>Reliability</a:t>
                      </a:r>
                      <a:endParaRPr b="1" sz="1800" u="none" cap="none" strike="noStrike"/>
                    </a:p>
                  </a:txBody>
                  <a:tcPr marT="45725" marB="45725" marR="91450" marL="91450"/>
                </a:tc>
                <a:tc>
                  <a:txBody>
                    <a:bodyPr/>
                    <a:lstStyle/>
                    <a:p>
                      <a:pPr indent="0" lvl="0" marL="0" marR="0" rtl="0" algn="ctr">
                        <a:spcBef>
                          <a:spcPts val="0"/>
                        </a:spcBef>
                        <a:spcAft>
                          <a:spcPts val="0"/>
                        </a:spcAft>
                        <a:buNone/>
                      </a:pPr>
                      <a:r>
                        <a:rPr b="1" lang="en-US" sz="1800" u="none" cap="none" strike="noStrike">
                          <a:solidFill>
                            <a:schemeClr val="dk1"/>
                          </a:solidFill>
                          <a:latin typeface="Calibri"/>
                          <a:ea typeface="Calibri"/>
                          <a:cs typeface="Calibri"/>
                          <a:sym typeface="Calibri"/>
                        </a:rPr>
                        <a:t>if data on the measure are collected in the same way from the same source using the same decision rules every time, will the same results be obtained?</a:t>
                      </a:r>
                      <a:endParaRPr b="1" sz="1800" u="none" cap="none" strike="noStrike">
                        <a:solidFill>
                          <a:schemeClr val="dk1"/>
                        </a:solidFill>
                        <a:latin typeface="Calibri"/>
                        <a:ea typeface="Calibri"/>
                        <a:cs typeface="Calibri"/>
                        <a:sym typeface="Calibri"/>
                      </a:endParaRPr>
                    </a:p>
                  </a:txBody>
                  <a:tcPr marT="45725" marB="45725" marR="91450" marL="91450"/>
                </a:tc>
              </a:tr>
              <a:tr h="1094475">
                <a:tc>
                  <a:txBody>
                    <a:bodyPr/>
                    <a:lstStyle/>
                    <a:p>
                      <a:pPr indent="0" lvl="0" marL="0" marR="0" rtl="0" algn="ctr">
                        <a:spcBef>
                          <a:spcPts val="0"/>
                        </a:spcBef>
                        <a:spcAft>
                          <a:spcPts val="0"/>
                        </a:spcAft>
                        <a:buNone/>
                      </a:pPr>
                      <a:r>
                        <a:rPr b="1" lang="en-US" sz="1800" u="none" cap="none" strike="noStrike">
                          <a:solidFill>
                            <a:schemeClr val="dk1"/>
                          </a:solidFill>
                          <a:latin typeface="Calibri"/>
                          <a:ea typeface="Calibri"/>
                          <a:cs typeface="Calibri"/>
                          <a:sym typeface="Calibri"/>
                        </a:rPr>
                        <a:t>Cost-effectiveness</a:t>
                      </a:r>
                      <a:endParaRPr b="1" sz="1800" u="none" cap="none" strike="noStrike">
                        <a:solidFill>
                          <a:schemeClr val="dk1"/>
                        </a:solidFill>
                        <a:latin typeface="Calibri"/>
                        <a:ea typeface="Calibri"/>
                        <a:cs typeface="Calibri"/>
                        <a:sym typeface="Calibri"/>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800"/>
                        <a:buFont typeface="Calibri"/>
                        <a:buNone/>
                      </a:pPr>
                      <a:r>
                        <a:rPr b="1" lang="en-US" sz="1800" u="none" cap="none" strike="noStrike">
                          <a:solidFill>
                            <a:schemeClr val="dk1"/>
                          </a:solidFill>
                          <a:latin typeface="Calibri"/>
                          <a:ea typeface="Calibri"/>
                          <a:cs typeface="Calibri"/>
                          <a:sym typeface="Calibri"/>
                        </a:rPr>
                        <a:t>What is the cost associated with collecting and analysing the data? Is the measure cost-effective?</a:t>
                      </a:r>
                      <a:endParaRPr b="1"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u="none" cap="none" strike="noStrike"/>
                    </a:p>
                  </a:txBody>
                  <a:tcPr marT="45725" marB="45725" marR="91450" marL="91450"/>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6" name="Shape 646"/>
        <p:cNvGrpSpPr/>
        <p:nvPr/>
      </p:nvGrpSpPr>
      <p:grpSpPr>
        <a:xfrm>
          <a:off x="0" y="0"/>
          <a:ext cx="0" cy="0"/>
          <a:chOff x="0" y="0"/>
          <a:chExt cx="0" cy="0"/>
        </a:xfrm>
      </p:grpSpPr>
      <p:pic>
        <p:nvPicPr>
          <p:cNvPr id="647" name="Google Shape;647;p2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48" name="Google Shape;648;p2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49" name="Google Shape;649;p2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50" name="Google Shape;650;p2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51" name="Google Shape;651;p2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52" name="Google Shape;652;p25"/>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53" name="Google Shape;653;p2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54" name="Google Shape;654;p2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655" name="Google Shape;655;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56" name="Google Shape;656;p25"/>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657" name="Google Shape;657;p25"/>
          <p:cNvSpPr/>
          <p:nvPr/>
        </p:nvSpPr>
        <p:spPr>
          <a:xfrm>
            <a:off x="201478" y="579411"/>
            <a:ext cx="8340542" cy="774058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The values that a variable takes form a measurement scale, which is used to </a:t>
            </a:r>
            <a:r>
              <a:rPr b="1" i="0" lang="en-US" sz="1800" u="none" cap="none" strike="noStrike">
                <a:solidFill>
                  <a:srgbClr val="00B050"/>
                </a:solidFill>
                <a:latin typeface="Times New Roman"/>
                <a:ea typeface="Times New Roman"/>
                <a:cs typeface="Times New Roman"/>
                <a:sym typeface="Times New Roman"/>
              </a:rPr>
              <a:t>categorize and/or quantify indicators</a:t>
            </a:r>
            <a:r>
              <a:rPr b="1" i="0" lang="en-US" sz="1800" u="none" cap="none" strike="noStrike">
                <a:solidFill>
                  <a:schemeClr val="dk1"/>
                </a:solidFill>
                <a:latin typeface="Times New Roman"/>
                <a:ea typeface="Times New Roman"/>
                <a:cs typeface="Times New Roman"/>
                <a:sym typeface="Times New Roman"/>
              </a:rPr>
              <a:t>. </a:t>
            </a:r>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The levels of measurement used </a:t>
            </a:r>
            <a:r>
              <a:rPr b="1" i="0" lang="en-US" sz="1800" u="sng" cap="none" strike="noStrike">
                <a:solidFill>
                  <a:schemeClr val="dk1"/>
                </a:solidFill>
                <a:latin typeface="Times New Roman"/>
                <a:ea typeface="Times New Roman"/>
                <a:cs typeface="Times New Roman"/>
                <a:sym typeface="Times New Roman"/>
              </a:rPr>
              <a:t>will determine the kind of data analysis techniques </a:t>
            </a:r>
            <a:r>
              <a:rPr b="1" i="0" lang="en-US" sz="1800" u="none" cap="none" strike="noStrike">
                <a:solidFill>
                  <a:schemeClr val="dk1"/>
                </a:solidFill>
                <a:latin typeface="Times New Roman"/>
                <a:ea typeface="Times New Roman"/>
                <a:cs typeface="Times New Roman"/>
                <a:sym typeface="Times New Roman"/>
              </a:rPr>
              <a:t>that can or cannot be used.</a:t>
            </a:r>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The most important task of any indicator </a:t>
            </a:r>
            <a:r>
              <a:rPr b="1" i="0" lang="en-US" sz="1800" u="none" cap="none" strike="noStrike">
                <a:solidFill>
                  <a:srgbClr val="7030A0"/>
                </a:solidFill>
                <a:latin typeface="Times New Roman"/>
                <a:ea typeface="Times New Roman"/>
                <a:cs typeface="Times New Roman"/>
                <a:sym typeface="Times New Roman"/>
              </a:rPr>
              <a:t>is to ensure the best possible allocation of the characteristics being measured to the measurement scale</a:t>
            </a:r>
            <a:r>
              <a:rPr b="1" i="0" lang="en-US" sz="1800" u="none" cap="none" strike="noStrike">
                <a:solidFill>
                  <a:schemeClr val="dk1"/>
                </a:solidFill>
                <a:latin typeface="Times New Roman"/>
                <a:ea typeface="Times New Roman"/>
                <a:cs typeface="Times New Roman"/>
                <a:sym typeface="Times New Roman"/>
              </a:rPr>
              <a:t>.</a:t>
            </a:r>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This segregation of the characteristics “and their measurable statistical dispersion (variance) on the scale are the main insights gained because of the indicator (the variables)”.</a:t>
            </a:r>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1" name="Shape 661"/>
        <p:cNvGrpSpPr/>
        <p:nvPr/>
      </p:nvGrpSpPr>
      <p:grpSpPr>
        <a:xfrm>
          <a:off x="0" y="0"/>
          <a:ext cx="0" cy="0"/>
          <a:chOff x="0" y="0"/>
          <a:chExt cx="0" cy="0"/>
        </a:xfrm>
      </p:grpSpPr>
      <p:pic>
        <p:nvPicPr>
          <p:cNvPr id="662" name="Google Shape;662;p2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63" name="Google Shape;663;p2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64" name="Google Shape;664;p2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65" name="Google Shape;665;p2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66" name="Google Shape;666;p2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67" name="Google Shape;667;p26"/>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68" name="Google Shape;668;p2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69" name="Google Shape;669;p2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670" name="Google Shape;67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71" name="Google Shape;671;p26"/>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672" name="Google Shape;672;p26"/>
          <p:cNvSpPr/>
          <p:nvPr/>
        </p:nvSpPr>
        <p:spPr>
          <a:xfrm>
            <a:off x="201478" y="126559"/>
            <a:ext cx="8340542" cy="6771084"/>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chemeClr val="accent2"/>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rPr b="1" i="0" lang="en-US" sz="2400" u="none" cap="none" strike="noStrike">
                <a:solidFill>
                  <a:schemeClr val="accent2"/>
                </a:solidFill>
                <a:latin typeface="Times New Roman"/>
                <a:ea typeface="Times New Roman"/>
                <a:cs typeface="Times New Roman"/>
                <a:sym typeface="Times New Roman"/>
              </a:rPr>
              <a:t>Sampling</a:t>
            </a:r>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Sampling is the process of selecting units from a population (that is, a sample) to describe or make inferences about that population (that is, estimate what the population is like based on the sample results).</a:t>
            </a:r>
            <a:endParaRPr b="1" i="0" sz="2400" u="none" cap="none" strike="noStrike">
              <a:solidFill>
                <a:schemeClr val="accent2"/>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When planning for data collection and thinking of the type of data that will be collected, </a:t>
            </a:r>
            <a:r>
              <a:rPr b="1" i="0" lang="en-US" sz="1800" u="none" cap="none" strike="noStrike">
                <a:solidFill>
                  <a:srgbClr val="00B0F0"/>
                </a:solidFill>
                <a:latin typeface="Times New Roman"/>
                <a:ea typeface="Times New Roman"/>
                <a:cs typeface="Times New Roman"/>
                <a:sym typeface="Times New Roman"/>
              </a:rPr>
              <a:t>it is important to assess the target audience from which the data will be collected</a:t>
            </a:r>
            <a:r>
              <a:rPr b="1" i="0" lang="en-US" sz="1800" u="none" cap="none" strike="noStrike">
                <a:solidFill>
                  <a:schemeClr val="dk1"/>
                </a:solidFill>
                <a:latin typeface="Times New Roman"/>
                <a:ea typeface="Times New Roman"/>
                <a:cs typeface="Times New Roman"/>
                <a:sym typeface="Times New Roman"/>
              </a:rPr>
              <a:t>. </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A crucial consideration that may </a:t>
            </a:r>
            <a:r>
              <a:rPr b="1" i="0" lang="en-US" sz="1800" u="none" cap="none" strike="noStrike">
                <a:solidFill>
                  <a:srgbClr val="C00000"/>
                </a:solidFill>
                <a:latin typeface="Times New Roman"/>
                <a:ea typeface="Times New Roman"/>
                <a:cs typeface="Times New Roman"/>
                <a:sym typeface="Times New Roman"/>
              </a:rPr>
              <a:t>influence decision-making </a:t>
            </a:r>
            <a:r>
              <a:rPr b="1" i="0" lang="en-US" sz="1800" u="none" cap="none" strike="noStrike">
                <a:solidFill>
                  <a:schemeClr val="dk1"/>
                </a:solidFill>
                <a:latin typeface="Times New Roman"/>
                <a:ea typeface="Times New Roman"/>
                <a:cs typeface="Times New Roman"/>
                <a:sym typeface="Times New Roman"/>
              </a:rPr>
              <a:t>is to determine </a:t>
            </a:r>
            <a:r>
              <a:rPr b="1" i="0" lang="en-US" sz="1800" u="sng" cap="none" strike="noStrike">
                <a:solidFill>
                  <a:schemeClr val="dk1"/>
                </a:solidFill>
                <a:latin typeface="Times New Roman"/>
                <a:ea typeface="Times New Roman"/>
                <a:cs typeface="Times New Roman"/>
                <a:sym typeface="Times New Roman"/>
              </a:rPr>
              <a:t>the sample size and sampling strategy to select a representative sample of respondents</a:t>
            </a:r>
            <a:r>
              <a:rPr b="1" i="0" lang="en-US" sz="1800" u="none" cap="none" strike="noStrike">
                <a:solidFill>
                  <a:schemeClr val="dk1"/>
                </a:solidFill>
                <a:latin typeface="Times New Roman"/>
                <a:ea typeface="Times New Roman"/>
                <a:cs typeface="Times New Roman"/>
                <a:sym typeface="Times New Roman"/>
              </a:rPr>
              <a:t>, as this has budgetary implications.</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While at times it may be feasible to include the entire population in the data collection process, at other times, this may not be necessary nor feasible due to time, resource and context-specific constraints, so a sample is selected.</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pic>
        <p:nvPicPr>
          <p:cNvPr id="677" name="Google Shape;677;p2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78" name="Google Shape;678;p2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79" name="Google Shape;679;p2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80" name="Google Shape;680;p2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81" name="Google Shape;681;p2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82" name="Google Shape;682;p27"/>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83" name="Google Shape;683;p2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684" name="Google Shape;684;p2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685" name="Google Shape;685;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686" name="Google Shape;686;p27"/>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687" name="Google Shape;687;p27"/>
          <p:cNvSpPr/>
          <p:nvPr/>
        </p:nvSpPr>
        <p:spPr>
          <a:xfrm>
            <a:off x="566058" y="1319640"/>
            <a:ext cx="8324306" cy="510909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1800">
                <a:solidFill>
                  <a:srgbClr val="C00000"/>
                </a:solidFill>
                <a:latin typeface="Times New Roman"/>
                <a:ea typeface="Times New Roman"/>
                <a:cs typeface="Times New Roman"/>
                <a:sym typeface="Times New Roman"/>
              </a:rPr>
              <a:t>Questions to ask when sampling</a:t>
            </a:r>
            <a:endParaRPr/>
          </a:p>
          <a:p>
            <a:pPr indent="0" lvl="0" marL="0" marR="0" rtl="0" algn="ctr">
              <a:spcBef>
                <a:spcPts val="0"/>
              </a:spcBef>
              <a:spcAft>
                <a:spcPts val="0"/>
              </a:spcAft>
              <a:buNone/>
            </a:pPr>
            <a:r>
              <a:t/>
            </a:r>
            <a:endParaRPr b="1" sz="1800">
              <a:solidFill>
                <a:srgbClr val="C00000"/>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Who will be the respondents for data collection?</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How many people will data be collected from?</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Why is it better to collect data from group A rather than group B?</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How many responses will need to be collected to make the findings reliable, </a:t>
            </a:r>
            <a:endParaRPr b="1"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688" name="Google Shape;688;p27"/>
          <p:cNvPicPr preferRelativeResize="0"/>
          <p:nvPr/>
        </p:nvPicPr>
        <p:blipFill rotWithShape="1">
          <a:blip r:embed="rId10">
            <a:alphaModFix/>
          </a:blip>
          <a:srcRect b="0" l="0" r="0" t="0"/>
          <a:stretch/>
        </p:blipFill>
        <p:spPr>
          <a:xfrm>
            <a:off x="1680748" y="1201779"/>
            <a:ext cx="5452654" cy="230776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2" name="Shape 692"/>
        <p:cNvGrpSpPr/>
        <p:nvPr/>
      </p:nvGrpSpPr>
      <p:grpSpPr>
        <a:xfrm>
          <a:off x="0" y="0"/>
          <a:ext cx="0" cy="0"/>
          <a:chOff x="0" y="0"/>
          <a:chExt cx="0" cy="0"/>
        </a:xfrm>
      </p:grpSpPr>
      <p:pic>
        <p:nvPicPr>
          <p:cNvPr id="693" name="Google Shape;693;p2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694" name="Google Shape;694;p2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695" name="Google Shape;695;p2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696" name="Google Shape;696;p2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697" name="Google Shape;697;p2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698" name="Google Shape;698;p2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699" name="Google Shape;699;p2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00" name="Google Shape;700;p2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701" name="Google Shape;701;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02" name="Google Shape;702;p28"/>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703" name="Google Shape;703;p28"/>
          <p:cNvSpPr/>
          <p:nvPr/>
        </p:nvSpPr>
        <p:spPr>
          <a:xfrm>
            <a:off x="201478" y="1171592"/>
            <a:ext cx="8340542" cy="720197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Random sampling</a:t>
            </a:r>
            <a:endParaRPr/>
          </a:p>
          <a:p>
            <a:pPr indent="0" lvl="0" marL="0" marR="0" rtl="0" algn="ctr">
              <a:spcBef>
                <a:spcPts val="0"/>
              </a:spcBef>
              <a:spcAft>
                <a:spcPts val="0"/>
              </a:spcAft>
              <a:buNone/>
            </a:pPr>
            <a:r>
              <a:t/>
            </a:r>
            <a:endParaRPr b="1" sz="2400">
              <a:solidFill>
                <a:srgbClr val="00B0F0"/>
              </a:solidFill>
              <a:latin typeface="Times New Roman"/>
              <a:ea typeface="Times New Roman"/>
              <a:cs typeface="Times New Roman"/>
              <a:sym typeface="Times New Roman"/>
            </a:endParaRPr>
          </a:p>
          <a:p>
            <a:pPr indent="-285750" lvl="1" marL="742950" marR="0" rtl="0" algn="just">
              <a:spcBef>
                <a:spcPts val="0"/>
              </a:spcBef>
              <a:spcAft>
                <a:spcPts val="0"/>
              </a:spcAft>
              <a:buClr>
                <a:srgbClr val="00B0F0"/>
              </a:buClr>
              <a:buSzPts val="1800"/>
              <a:buFont typeface="Noto Sans Symbols"/>
              <a:buChar char="❖"/>
            </a:pPr>
            <a:r>
              <a:rPr b="1" i="0" lang="en-US" sz="1800" u="none" cap="none" strike="noStrike">
                <a:solidFill>
                  <a:srgbClr val="00B0F0"/>
                </a:solidFill>
                <a:latin typeface="Times New Roman"/>
                <a:ea typeface="Times New Roman"/>
                <a:cs typeface="Times New Roman"/>
                <a:sym typeface="Times New Roman"/>
              </a:rPr>
              <a:t>Random sampling </a:t>
            </a:r>
            <a:r>
              <a:rPr b="1" i="0" lang="en-US" sz="1800" u="none" cap="none" strike="noStrike">
                <a:solidFill>
                  <a:schemeClr val="dk1"/>
                </a:solidFill>
                <a:latin typeface="Times New Roman"/>
                <a:ea typeface="Times New Roman"/>
                <a:cs typeface="Times New Roman"/>
                <a:sym typeface="Times New Roman"/>
              </a:rPr>
              <a:t>is an approach to sampling used when a large number of respondents is required and where the sample results are used to generalize about an entire target population. In other words, to ensure that the sample really represents the larger target population and that not only reflecting the views of a very small group within the sample, representative individuals are randomly chosen. Random sampling is an effective method to avoid sampling bias.</a:t>
            </a:r>
            <a:endParaRPr b="1" i="0" sz="1800" u="none" cap="none" strike="noStrike">
              <a:solidFill>
                <a:schemeClr val="dk1"/>
              </a:solidFill>
              <a:latin typeface="Times New Roman"/>
              <a:ea typeface="Times New Roman"/>
              <a:cs typeface="Times New Roman"/>
              <a:sym typeface="Times New Roman"/>
            </a:endParaRPr>
          </a:p>
          <a:p>
            <a:pPr indent="0" lvl="1" marL="457200" marR="0" rtl="0" algn="just">
              <a:spcBef>
                <a:spcPts val="0"/>
              </a:spcBef>
              <a:spcAft>
                <a:spcPts val="0"/>
              </a:spcAft>
              <a:buNone/>
            </a:pPr>
            <a:r>
              <a:rPr b="1" i="0" lang="en-US" sz="1800" u="none" cap="none" strike="noStrike">
                <a:solidFill>
                  <a:schemeClr val="dk1"/>
                </a:solidFill>
                <a:latin typeface="Times New Roman"/>
                <a:ea typeface="Times New Roman"/>
                <a:cs typeface="Times New Roman"/>
                <a:sym typeface="Times New Roman"/>
              </a:rPr>
              <a:t> </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just">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True random sampling requires a </a:t>
            </a:r>
            <a:r>
              <a:rPr b="1" i="0" lang="en-US" sz="1800" u="none" cap="none" strike="noStrike">
                <a:solidFill>
                  <a:srgbClr val="00B0F0"/>
                </a:solidFill>
                <a:latin typeface="Times New Roman"/>
                <a:ea typeface="Times New Roman"/>
                <a:cs typeface="Times New Roman"/>
                <a:sym typeface="Times New Roman"/>
              </a:rPr>
              <a:t>sampling frame</a:t>
            </a:r>
            <a:r>
              <a:rPr b="1" i="0" lang="en-US" sz="1800" u="none" cap="none" strike="noStrike">
                <a:solidFill>
                  <a:schemeClr val="dk1"/>
                </a:solidFill>
                <a:latin typeface="Times New Roman"/>
                <a:ea typeface="Times New Roman"/>
                <a:cs typeface="Times New Roman"/>
                <a:sym typeface="Times New Roman"/>
              </a:rPr>
              <a:t>, which is a list of the whole target population from which the sample can be selected. This is often difficult to apply. As a result, other random sampling techniques exist that do not require a full sampling frame (systematic, stratified and clustered random sampling).</a:t>
            </a:r>
            <a:endParaRPr b="1" i="0" sz="1800" u="none" cap="none" strike="noStrike">
              <a:solidFill>
                <a:schemeClr val="dk1"/>
              </a:solidFill>
              <a:latin typeface="Times New Roman"/>
              <a:ea typeface="Times New Roman"/>
              <a:cs typeface="Times New Roman"/>
              <a:sym typeface="Times New Roman"/>
            </a:endParaRPr>
          </a:p>
          <a:p>
            <a:pPr indent="0" lvl="1" marL="457200" marR="0" rtl="0" algn="ctr">
              <a:spcBef>
                <a:spcPts val="0"/>
              </a:spcBef>
              <a:spcAft>
                <a:spcPts val="0"/>
              </a:spcAft>
              <a:buNone/>
            </a:pPr>
            <a:r>
              <a:t/>
            </a:r>
            <a:endParaRPr b="1" i="0" sz="1800" u="none" cap="none" strike="noStrike">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7" name="Shape 707"/>
        <p:cNvGrpSpPr/>
        <p:nvPr/>
      </p:nvGrpSpPr>
      <p:grpSpPr>
        <a:xfrm>
          <a:off x="0" y="0"/>
          <a:ext cx="0" cy="0"/>
          <a:chOff x="0" y="0"/>
          <a:chExt cx="0" cy="0"/>
        </a:xfrm>
      </p:grpSpPr>
      <p:pic>
        <p:nvPicPr>
          <p:cNvPr id="708" name="Google Shape;708;p2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709" name="Google Shape;709;p2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710" name="Google Shape;710;p2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711" name="Google Shape;711;p2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712" name="Google Shape;712;p2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713" name="Google Shape;713;p29"/>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714" name="Google Shape;714;p2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715" name="Google Shape;715;p2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716" name="Google Shape;716;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17" name="Google Shape;717;p29"/>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718" name="Google Shape;718;p29"/>
          <p:cNvSpPr/>
          <p:nvPr/>
        </p:nvSpPr>
        <p:spPr>
          <a:xfrm>
            <a:off x="201478" y="579411"/>
            <a:ext cx="8340542" cy="607858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719" name="Google Shape;719;p29"/>
          <p:cNvGrpSpPr/>
          <p:nvPr/>
        </p:nvGrpSpPr>
        <p:grpSpPr>
          <a:xfrm>
            <a:off x="302469" y="1505740"/>
            <a:ext cx="8153328" cy="5075405"/>
            <a:chOff x="1417" y="268"/>
            <a:chExt cx="9351" cy="5853"/>
          </a:xfrm>
        </p:grpSpPr>
        <p:sp>
          <p:nvSpPr>
            <p:cNvPr id="720" name="Google Shape;720;p29"/>
            <p:cNvSpPr/>
            <p:nvPr/>
          </p:nvSpPr>
          <p:spPr>
            <a:xfrm>
              <a:off x="1427" y="278"/>
              <a:ext cx="9304" cy="786"/>
            </a:xfrm>
            <a:custGeom>
              <a:rect b="b" l="l" r="r" t="t"/>
              <a:pathLst>
                <a:path extrusionOk="0" h="786" w="9304">
                  <a:moveTo>
                    <a:pt x="5404" y="0"/>
                  </a:moveTo>
                  <a:lnTo>
                    <a:pt x="3619" y="0"/>
                  </a:lnTo>
                  <a:lnTo>
                    <a:pt x="1209" y="0"/>
                  </a:lnTo>
                  <a:lnTo>
                    <a:pt x="0" y="0"/>
                  </a:lnTo>
                  <a:lnTo>
                    <a:pt x="0" y="786"/>
                  </a:lnTo>
                  <a:lnTo>
                    <a:pt x="1209" y="786"/>
                  </a:lnTo>
                  <a:lnTo>
                    <a:pt x="3619" y="786"/>
                  </a:lnTo>
                  <a:lnTo>
                    <a:pt x="5404" y="786"/>
                  </a:lnTo>
                  <a:lnTo>
                    <a:pt x="5404" y="0"/>
                  </a:lnTo>
                  <a:close/>
                  <a:moveTo>
                    <a:pt x="9304" y="0"/>
                  </a:moveTo>
                  <a:lnTo>
                    <a:pt x="7275" y="0"/>
                  </a:lnTo>
                  <a:lnTo>
                    <a:pt x="5405" y="0"/>
                  </a:lnTo>
                  <a:lnTo>
                    <a:pt x="5405" y="786"/>
                  </a:lnTo>
                  <a:lnTo>
                    <a:pt x="7275" y="786"/>
                  </a:lnTo>
                  <a:lnTo>
                    <a:pt x="9304" y="786"/>
                  </a:lnTo>
                  <a:lnTo>
                    <a:pt x="9304"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721" name="Google Shape;721;p29"/>
            <p:cNvSpPr/>
            <p:nvPr/>
          </p:nvSpPr>
          <p:spPr>
            <a:xfrm>
              <a:off x="1427" y="268"/>
              <a:ext cx="9304" cy="20"/>
            </a:xfrm>
            <a:custGeom>
              <a:rect b="b" l="l" r="r" t="t"/>
              <a:pathLst>
                <a:path extrusionOk="0" h="20" w="9304">
                  <a:moveTo>
                    <a:pt x="7275" y="0"/>
                  </a:moveTo>
                  <a:lnTo>
                    <a:pt x="5404" y="0"/>
                  </a:lnTo>
                  <a:lnTo>
                    <a:pt x="3619" y="0"/>
                  </a:lnTo>
                  <a:lnTo>
                    <a:pt x="1209" y="0"/>
                  </a:lnTo>
                  <a:lnTo>
                    <a:pt x="0" y="0"/>
                  </a:lnTo>
                  <a:lnTo>
                    <a:pt x="0" y="20"/>
                  </a:lnTo>
                  <a:lnTo>
                    <a:pt x="1209" y="20"/>
                  </a:lnTo>
                  <a:lnTo>
                    <a:pt x="3619" y="20"/>
                  </a:lnTo>
                  <a:lnTo>
                    <a:pt x="5404" y="20"/>
                  </a:lnTo>
                  <a:lnTo>
                    <a:pt x="7275" y="20"/>
                  </a:lnTo>
                  <a:lnTo>
                    <a:pt x="7275" y="0"/>
                  </a:lnTo>
                  <a:close/>
                  <a:moveTo>
                    <a:pt x="9304" y="0"/>
                  </a:moveTo>
                  <a:lnTo>
                    <a:pt x="7275" y="0"/>
                  </a:lnTo>
                  <a:lnTo>
                    <a:pt x="7275" y="20"/>
                  </a:lnTo>
                  <a:lnTo>
                    <a:pt x="9304" y="20"/>
                  </a:lnTo>
                  <a:lnTo>
                    <a:pt x="9304"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722" name="Google Shape;722;p29"/>
            <p:cNvCxnSpPr/>
            <p:nvPr/>
          </p:nvCxnSpPr>
          <p:spPr>
            <a:xfrm rot="10800000">
              <a:off x="2636" y="299"/>
              <a:ext cx="0" cy="756"/>
            </a:xfrm>
            <a:prstGeom prst="straightConnector1">
              <a:avLst/>
            </a:prstGeom>
            <a:noFill/>
            <a:ln cap="flat" cmpd="sng" w="12700">
              <a:solidFill>
                <a:srgbClr val="FFFFFF"/>
              </a:solidFill>
              <a:prstDash val="solid"/>
              <a:round/>
              <a:headEnd len="med" w="med" type="none"/>
              <a:tailEnd len="med" w="med" type="none"/>
            </a:ln>
          </p:spPr>
        </p:cxnSp>
        <p:cxnSp>
          <p:nvCxnSpPr>
            <p:cNvPr id="723" name="Google Shape;723;p29"/>
            <p:cNvCxnSpPr/>
            <p:nvPr/>
          </p:nvCxnSpPr>
          <p:spPr>
            <a:xfrm rot="10800000">
              <a:off x="5046" y="299"/>
              <a:ext cx="0" cy="756"/>
            </a:xfrm>
            <a:prstGeom prst="straightConnector1">
              <a:avLst/>
            </a:prstGeom>
            <a:noFill/>
            <a:ln cap="flat" cmpd="sng" w="12700">
              <a:solidFill>
                <a:srgbClr val="FFFFFF"/>
              </a:solidFill>
              <a:prstDash val="solid"/>
              <a:round/>
              <a:headEnd len="med" w="med" type="none"/>
              <a:tailEnd len="med" w="med" type="none"/>
            </a:ln>
          </p:spPr>
        </p:cxnSp>
        <p:cxnSp>
          <p:nvCxnSpPr>
            <p:cNvPr id="724" name="Google Shape;724;p29"/>
            <p:cNvCxnSpPr/>
            <p:nvPr/>
          </p:nvCxnSpPr>
          <p:spPr>
            <a:xfrm rot="10800000">
              <a:off x="6831" y="299"/>
              <a:ext cx="0" cy="756"/>
            </a:xfrm>
            <a:prstGeom prst="straightConnector1">
              <a:avLst/>
            </a:prstGeom>
            <a:noFill/>
            <a:ln cap="flat" cmpd="sng" w="12700">
              <a:solidFill>
                <a:srgbClr val="FFFFFF"/>
              </a:solidFill>
              <a:prstDash val="solid"/>
              <a:round/>
              <a:headEnd len="med" w="med" type="none"/>
              <a:tailEnd len="med" w="med" type="none"/>
            </a:ln>
          </p:spPr>
        </p:cxnSp>
        <p:cxnSp>
          <p:nvCxnSpPr>
            <p:cNvPr id="725" name="Google Shape;725;p29"/>
            <p:cNvCxnSpPr/>
            <p:nvPr/>
          </p:nvCxnSpPr>
          <p:spPr>
            <a:xfrm rot="10800000">
              <a:off x="8702" y="299"/>
              <a:ext cx="0" cy="756"/>
            </a:xfrm>
            <a:prstGeom prst="straightConnector1">
              <a:avLst/>
            </a:prstGeom>
            <a:noFill/>
            <a:ln cap="flat" cmpd="sng" w="12700">
              <a:solidFill>
                <a:srgbClr val="FFFFFF"/>
              </a:solidFill>
              <a:prstDash val="solid"/>
              <a:round/>
              <a:headEnd len="med" w="med" type="none"/>
              <a:tailEnd len="med" w="med" type="none"/>
            </a:ln>
          </p:spPr>
        </p:cxnSp>
        <p:cxnSp>
          <p:nvCxnSpPr>
            <p:cNvPr id="726" name="Google Shape;726;p29"/>
            <p:cNvCxnSpPr/>
            <p:nvPr/>
          </p:nvCxnSpPr>
          <p:spPr>
            <a:xfrm>
              <a:off x="1468" y="279"/>
              <a:ext cx="1148" cy="0"/>
            </a:xfrm>
            <a:prstGeom prst="straightConnector1">
              <a:avLst/>
            </a:prstGeom>
            <a:noFill/>
            <a:ln cap="flat" cmpd="sng" w="12700">
              <a:solidFill>
                <a:srgbClr val="D52A2F"/>
              </a:solidFill>
              <a:prstDash val="dot"/>
              <a:round/>
              <a:headEnd len="med" w="med" type="none"/>
              <a:tailEnd len="med" w="med" type="none"/>
            </a:ln>
          </p:spPr>
        </p:cxnSp>
        <p:cxnSp>
          <p:nvCxnSpPr>
            <p:cNvPr id="727" name="Google Shape;727;p29"/>
            <p:cNvCxnSpPr/>
            <p:nvPr/>
          </p:nvCxnSpPr>
          <p:spPr>
            <a:xfrm>
              <a:off x="1427" y="279"/>
              <a:ext cx="0" cy="0"/>
            </a:xfrm>
            <a:prstGeom prst="straightConnector1">
              <a:avLst/>
            </a:prstGeom>
            <a:noFill/>
            <a:ln cap="flat" cmpd="sng" w="12700">
              <a:solidFill>
                <a:srgbClr val="D52A2F"/>
              </a:solidFill>
              <a:prstDash val="solid"/>
              <a:round/>
              <a:headEnd len="med" w="med" type="none"/>
              <a:tailEnd len="med" w="med" type="none"/>
            </a:ln>
          </p:spPr>
        </p:cxnSp>
        <p:sp>
          <p:nvSpPr>
            <p:cNvPr id="728" name="Google Shape;728;p29"/>
            <p:cNvSpPr/>
            <p:nvPr/>
          </p:nvSpPr>
          <p:spPr>
            <a:xfrm>
              <a:off x="2636" y="268"/>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729" name="Google Shape;729;p29"/>
            <p:cNvCxnSpPr/>
            <p:nvPr/>
          </p:nvCxnSpPr>
          <p:spPr>
            <a:xfrm>
              <a:off x="2676" y="279"/>
              <a:ext cx="2350" cy="0"/>
            </a:xfrm>
            <a:prstGeom prst="straightConnector1">
              <a:avLst/>
            </a:prstGeom>
            <a:noFill/>
            <a:ln cap="flat" cmpd="sng" w="12700">
              <a:solidFill>
                <a:srgbClr val="D52A2F"/>
              </a:solidFill>
              <a:prstDash val="dot"/>
              <a:round/>
              <a:headEnd len="med" w="med" type="none"/>
              <a:tailEnd len="med" w="med" type="none"/>
            </a:ln>
          </p:spPr>
        </p:cxnSp>
        <p:cxnSp>
          <p:nvCxnSpPr>
            <p:cNvPr id="730" name="Google Shape;730;p29"/>
            <p:cNvCxnSpPr/>
            <p:nvPr/>
          </p:nvCxnSpPr>
          <p:spPr>
            <a:xfrm>
              <a:off x="5085" y="279"/>
              <a:ext cx="1727" cy="0"/>
            </a:xfrm>
            <a:prstGeom prst="straightConnector1">
              <a:avLst/>
            </a:prstGeom>
            <a:noFill/>
            <a:ln cap="flat" cmpd="sng" w="12700">
              <a:solidFill>
                <a:srgbClr val="D52A2F"/>
              </a:solidFill>
              <a:prstDash val="dot"/>
              <a:round/>
              <a:headEnd len="med" w="med" type="none"/>
              <a:tailEnd len="med" w="med" type="none"/>
            </a:ln>
          </p:spPr>
        </p:cxnSp>
        <p:cxnSp>
          <p:nvCxnSpPr>
            <p:cNvPr id="731" name="Google Shape;731;p29"/>
            <p:cNvCxnSpPr/>
            <p:nvPr/>
          </p:nvCxnSpPr>
          <p:spPr>
            <a:xfrm>
              <a:off x="6871" y="279"/>
              <a:ext cx="1811" cy="0"/>
            </a:xfrm>
            <a:prstGeom prst="straightConnector1">
              <a:avLst/>
            </a:prstGeom>
            <a:noFill/>
            <a:ln cap="flat" cmpd="sng" w="12700">
              <a:solidFill>
                <a:srgbClr val="D52A2F"/>
              </a:solidFill>
              <a:prstDash val="dot"/>
              <a:round/>
              <a:headEnd len="med" w="med" type="none"/>
              <a:tailEnd len="med" w="med" type="none"/>
            </a:ln>
          </p:spPr>
        </p:cxnSp>
        <p:cxnSp>
          <p:nvCxnSpPr>
            <p:cNvPr id="732" name="Google Shape;732;p29"/>
            <p:cNvCxnSpPr/>
            <p:nvPr/>
          </p:nvCxnSpPr>
          <p:spPr>
            <a:xfrm>
              <a:off x="8742" y="279"/>
              <a:ext cx="1969" cy="0"/>
            </a:xfrm>
            <a:prstGeom prst="straightConnector1">
              <a:avLst/>
            </a:prstGeom>
            <a:noFill/>
            <a:ln cap="flat" cmpd="sng" w="12700">
              <a:solidFill>
                <a:srgbClr val="D52A2F"/>
              </a:solidFill>
              <a:prstDash val="dot"/>
              <a:round/>
              <a:headEnd len="med" w="med" type="none"/>
              <a:tailEnd len="med" w="med" type="none"/>
            </a:ln>
          </p:spPr>
        </p:cxnSp>
        <p:sp>
          <p:nvSpPr>
            <p:cNvPr id="733" name="Google Shape;733;p29"/>
            <p:cNvSpPr/>
            <p:nvPr/>
          </p:nvSpPr>
          <p:spPr>
            <a:xfrm>
              <a:off x="8702" y="268"/>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734" name="Google Shape;734;p29"/>
            <p:cNvCxnSpPr/>
            <p:nvPr/>
          </p:nvCxnSpPr>
          <p:spPr>
            <a:xfrm>
              <a:off x="10731" y="279"/>
              <a:ext cx="0" cy="0"/>
            </a:xfrm>
            <a:prstGeom prst="straightConnector1">
              <a:avLst/>
            </a:prstGeom>
            <a:noFill/>
            <a:ln cap="flat" cmpd="sng" w="12700">
              <a:solidFill>
                <a:srgbClr val="D52A2F"/>
              </a:solidFill>
              <a:prstDash val="solid"/>
              <a:round/>
              <a:headEnd len="med" w="med" type="none"/>
              <a:tailEnd len="med" w="med" type="none"/>
            </a:ln>
          </p:spPr>
        </p:cxnSp>
        <p:cxnSp>
          <p:nvCxnSpPr>
            <p:cNvPr id="735" name="Google Shape;735;p29"/>
            <p:cNvCxnSpPr/>
            <p:nvPr/>
          </p:nvCxnSpPr>
          <p:spPr>
            <a:xfrm rot="10800000">
              <a:off x="1427" y="289"/>
              <a:ext cx="0" cy="776"/>
            </a:xfrm>
            <a:prstGeom prst="straightConnector1">
              <a:avLst/>
            </a:prstGeom>
            <a:noFill/>
            <a:ln cap="flat" cmpd="sng" w="12700">
              <a:solidFill>
                <a:srgbClr val="D52A2F"/>
              </a:solidFill>
              <a:prstDash val="solid"/>
              <a:round/>
              <a:headEnd len="med" w="med" type="none"/>
              <a:tailEnd len="med" w="med" type="none"/>
            </a:ln>
          </p:spPr>
        </p:cxnSp>
        <p:cxnSp>
          <p:nvCxnSpPr>
            <p:cNvPr id="736" name="Google Shape;736;p29"/>
            <p:cNvCxnSpPr/>
            <p:nvPr/>
          </p:nvCxnSpPr>
          <p:spPr>
            <a:xfrm rot="10800000">
              <a:off x="10731" y="289"/>
              <a:ext cx="0" cy="776"/>
            </a:xfrm>
            <a:prstGeom prst="straightConnector1">
              <a:avLst/>
            </a:prstGeom>
            <a:noFill/>
            <a:ln cap="flat" cmpd="sng" w="12700">
              <a:solidFill>
                <a:srgbClr val="D52A2F"/>
              </a:solidFill>
              <a:prstDash val="solid"/>
              <a:round/>
              <a:headEnd len="med" w="med" type="none"/>
              <a:tailEnd len="med" w="med" type="none"/>
            </a:ln>
          </p:spPr>
        </p:cxnSp>
        <p:cxnSp>
          <p:nvCxnSpPr>
            <p:cNvPr id="737" name="Google Shape;737;p29"/>
            <p:cNvCxnSpPr/>
            <p:nvPr/>
          </p:nvCxnSpPr>
          <p:spPr>
            <a:xfrm rot="10800000">
              <a:off x="2636" y="319"/>
              <a:ext cx="0" cy="696"/>
            </a:xfrm>
            <a:prstGeom prst="straightConnector1">
              <a:avLst/>
            </a:prstGeom>
            <a:noFill/>
            <a:ln cap="flat" cmpd="sng" w="12700">
              <a:solidFill>
                <a:srgbClr val="FFFFFF"/>
              </a:solidFill>
              <a:prstDash val="dot"/>
              <a:round/>
              <a:headEnd len="med" w="med" type="none"/>
              <a:tailEnd len="med" w="med" type="none"/>
            </a:ln>
          </p:spPr>
        </p:cxnSp>
        <p:cxnSp>
          <p:nvCxnSpPr>
            <p:cNvPr id="738" name="Google Shape;738;p29"/>
            <p:cNvCxnSpPr/>
            <p:nvPr/>
          </p:nvCxnSpPr>
          <p:spPr>
            <a:xfrm rot="10800000">
              <a:off x="5046" y="319"/>
              <a:ext cx="0" cy="696"/>
            </a:xfrm>
            <a:prstGeom prst="straightConnector1">
              <a:avLst/>
            </a:prstGeom>
            <a:noFill/>
            <a:ln cap="flat" cmpd="sng" w="12700">
              <a:solidFill>
                <a:srgbClr val="FFFFFF"/>
              </a:solidFill>
              <a:prstDash val="dot"/>
              <a:round/>
              <a:headEnd len="med" w="med" type="none"/>
              <a:tailEnd len="med" w="med" type="none"/>
            </a:ln>
          </p:spPr>
        </p:cxnSp>
        <p:cxnSp>
          <p:nvCxnSpPr>
            <p:cNvPr id="739" name="Google Shape;739;p29"/>
            <p:cNvCxnSpPr/>
            <p:nvPr/>
          </p:nvCxnSpPr>
          <p:spPr>
            <a:xfrm rot="10800000">
              <a:off x="6831" y="319"/>
              <a:ext cx="0" cy="696"/>
            </a:xfrm>
            <a:prstGeom prst="straightConnector1">
              <a:avLst/>
            </a:prstGeom>
            <a:noFill/>
            <a:ln cap="flat" cmpd="sng" w="12700">
              <a:solidFill>
                <a:srgbClr val="FFFFFF"/>
              </a:solidFill>
              <a:prstDash val="dot"/>
              <a:round/>
              <a:headEnd len="med" w="med" type="none"/>
              <a:tailEnd len="med" w="med" type="none"/>
            </a:ln>
          </p:spPr>
        </p:cxnSp>
        <p:cxnSp>
          <p:nvCxnSpPr>
            <p:cNvPr id="740" name="Google Shape;740;p29"/>
            <p:cNvCxnSpPr/>
            <p:nvPr/>
          </p:nvCxnSpPr>
          <p:spPr>
            <a:xfrm rot="10800000">
              <a:off x="8702" y="319"/>
              <a:ext cx="0" cy="696"/>
            </a:xfrm>
            <a:prstGeom prst="straightConnector1">
              <a:avLst/>
            </a:prstGeom>
            <a:noFill/>
            <a:ln cap="flat" cmpd="sng" w="12700">
              <a:solidFill>
                <a:srgbClr val="FFFFFF"/>
              </a:solidFill>
              <a:prstDash val="dot"/>
              <a:round/>
              <a:headEnd len="med" w="med" type="none"/>
              <a:tailEnd len="med" w="med" type="none"/>
            </a:ln>
          </p:spPr>
        </p:cxnSp>
        <p:cxnSp>
          <p:nvCxnSpPr>
            <p:cNvPr id="741" name="Google Shape;741;p29"/>
            <p:cNvCxnSpPr/>
            <p:nvPr/>
          </p:nvCxnSpPr>
          <p:spPr>
            <a:xfrm rot="10800000">
              <a:off x="1427" y="1065"/>
              <a:ext cx="0" cy="1334"/>
            </a:xfrm>
            <a:prstGeom prst="straightConnector1">
              <a:avLst/>
            </a:prstGeom>
            <a:noFill/>
            <a:ln cap="flat" cmpd="sng" w="12700">
              <a:solidFill>
                <a:srgbClr val="D52A2F"/>
              </a:solidFill>
              <a:prstDash val="solid"/>
              <a:round/>
              <a:headEnd len="med" w="med" type="none"/>
              <a:tailEnd len="med" w="med" type="none"/>
            </a:ln>
          </p:spPr>
        </p:cxnSp>
        <p:cxnSp>
          <p:nvCxnSpPr>
            <p:cNvPr id="742" name="Google Shape;742;p29"/>
            <p:cNvCxnSpPr/>
            <p:nvPr/>
          </p:nvCxnSpPr>
          <p:spPr>
            <a:xfrm rot="10800000">
              <a:off x="2636" y="1095"/>
              <a:ext cx="0" cy="1264"/>
            </a:xfrm>
            <a:prstGeom prst="straightConnector1">
              <a:avLst/>
            </a:prstGeom>
            <a:noFill/>
            <a:ln cap="flat" cmpd="sng" w="12700">
              <a:solidFill>
                <a:srgbClr val="D52A2F"/>
              </a:solidFill>
              <a:prstDash val="dot"/>
              <a:round/>
              <a:headEnd len="med" w="med" type="none"/>
              <a:tailEnd len="med" w="med" type="none"/>
            </a:ln>
          </p:spPr>
        </p:cxnSp>
        <p:cxnSp>
          <p:nvCxnSpPr>
            <p:cNvPr id="743" name="Google Shape;743;p29"/>
            <p:cNvCxnSpPr/>
            <p:nvPr/>
          </p:nvCxnSpPr>
          <p:spPr>
            <a:xfrm rot="10800000">
              <a:off x="5046" y="1095"/>
              <a:ext cx="0" cy="1264"/>
            </a:xfrm>
            <a:prstGeom prst="straightConnector1">
              <a:avLst/>
            </a:prstGeom>
            <a:noFill/>
            <a:ln cap="flat" cmpd="sng" w="12700">
              <a:solidFill>
                <a:srgbClr val="D52A2F"/>
              </a:solidFill>
              <a:prstDash val="dot"/>
              <a:round/>
              <a:headEnd len="med" w="med" type="none"/>
              <a:tailEnd len="med" w="med" type="none"/>
            </a:ln>
          </p:spPr>
        </p:cxnSp>
        <p:cxnSp>
          <p:nvCxnSpPr>
            <p:cNvPr id="744" name="Google Shape;744;p29"/>
            <p:cNvCxnSpPr/>
            <p:nvPr/>
          </p:nvCxnSpPr>
          <p:spPr>
            <a:xfrm rot="10800000">
              <a:off x="6831" y="1095"/>
              <a:ext cx="0" cy="1264"/>
            </a:xfrm>
            <a:prstGeom prst="straightConnector1">
              <a:avLst/>
            </a:prstGeom>
            <a:noFill/>
            <a:ln cap="flat" cmpd="sng" w="12700">
              <a:solidFill>
                <a:srgbClr val="D52A2F"/>
              </a:solidFill>
              <a:prstDash val="dot"/>
              <a:round/>
              <a:headEnd len="med" w="med" type="none"/>
              <a:tailEnd len="med" w="med" type="none"/>
            </a:ln>
          </p:spPr>
        </p:cxnSp>
        <p:cxnSp>
          <p:nvCxnSpPr>
            <p:cNvPr id="745" name="Google Shape;745;p29"/>
            <p:cNvCxnSpPr/>
            <p:nvPr/>
          </p:nvCxnSpPr>
          <p:spPr>
            <a:xfrm rot="10800000">
              <a:off x="8702" y="1095"/>
              <a:ext cx="0" cy="1264"/>
            </a:xfrm>
            <a:prstGeom prst="straightConnector1">
              <a:avLst/>
            </a:prstGeom>
            <a:noFill/>
            <a:ln cap="flat" cmpd="sng" w="12700">
              <a:solidFill>
                <a:srgbClr val="D52A2F"/>
              </a:solidFill>
              <a:prstDash val="dot"/>
              <a:round/>
              <a:headEnd len="med" w="med" type="none"/>
              <a:tailEnd len="med" w="med" type="none"/>
            </a:ln>
          </p:spPr>
        </p:cxnSp>
        <p:cxnSp>
          <p:nvCxnSpPr>
            <p:cNvPr id="746" name="Google Shape;746;p29"/>
            <p:cNvCxnSpPr/>
            <p:nvPr/>
          </p:nvCxnSpPr>
          <p:spPr>
            <a:xfrm rot="10800000">
              <a:off x="6831" y="2419"/>
              <a:ext cx="0" cy="3106"/>
            </a:xfrm>
            <a:prstGeom prst="straightConnector1">
              <a:avLst/>
            </a:prstGeom>
            <a:noFill/>
            <a:ln cap="flat" cmpd="sng" w="12700">
              <a:solidFill>
                <a:srgbClr val="D52A2F"/>
              </a:solidFill>
              <a:prstDash val="dot"/>
              <a:round/>
              <a:headEnd len="med" w="med" type="none"/>
              <a:tailEnd len="med" w="med" type="none"/>
            </a:ln>
          </p:spPr>
        </p:cxnSp>
        <p:cxnSp>
          <p:nvCxnSpPr>
            <p:cNvPr id="747" name="Google Shape;747;p29"/>
            <p:cNvCxnSpPr/>
            <p:nvPr/>
          </p:nvCxnSpPr>
          <p:spPr>
            <a:xfrm>
              <a:off x="6831" y="5565"/>
              <a:ext cx="0" cy="0"/>
            </a:xfrm>
            <a:prstGeom prst="straightConnector1">
              <a:avLst/>
            </a:prstGeom>
            <a:noFill/>
            <a:ln cap="flat" cmpd="sng" w="12700">
              <a:solidFill>
                <a:srgbClr val="D52A2F"/>
              </a:solidFill>
              <a:prstDash val="solid"/>
              <a:round/>
              <a:headEnd len="med" w="med" type="none"/>
              <a:tailEnd len="med" w="med" type="none"/>
            </a:ln>
          </p:spPr>
        </p:cxnSp>
        <p:sp>
          <p:nvSpPr>
            <p:cNvPr id="748" name="Google Shape;748;p29"/>
            <p:cNvSpPr/>
            <p:nvPr/>
          </p:nvSpPr>
          <p:spPr>
            <a:xfrm>
              <a:off x="6831" y="238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749" name="Google Shape;749;p29"/>
            <p:cNvCxnSpPr/>
            <p:nvPr/>
          </p:nvCxnSpPr>
          <p:spPr>
            <a:xfrm rot="10800000">
              <a:off x="8702" y="2419"/>
              <a:ext cx="0" cy="3106"/>
            </a:xfrm>
            <a:prstGeom prst="straightConnector1">
              <a:avLst/>
            </a:prstGeom>
            <a:noFill/>
            <a:ln cap="flat" cmpd="sng" w="12700">
              <a:solidFill>
                <a:srgbClr val="D52A2F"/>
              </a:solidFill>
              <a:prstDash val="dot"/>
              <a:round/>
              <a:headEnd len="med" w="med" type="none"/>
              <a:tailEnd len="med" w="med" type="none"/>
            </a:ln>
          </p:spPr>
        </p:cxnSp>
        <p:cxnSp>
          <p:nvCxnSpPr>
            <p:cNvPr id="750" name="Google Shape;750;p29"/>
            <p:cNvCxnSpPr/>
            <p:nvPr/>
          </p:nvCxnSpPr>
          <p:spPr>
            <a:xfrm>
              <a:off x="8702" y="5565"/>
              <a:ext cx="0" cy="0"/>
            </a:xfrm>
            <a:prstGeom prst="straightConnector1">
              <a:avLst/>
            </a:prstGeom>
            <a:noFill/>
            <a:ln cap="flat" cmpd="sng" w="12700">
              <a:solidFill>
                <a:srgbClr val="D52A2F"/>
              </a:solidFill>
              <a:prstDash val="solid"/>
              <a:round/>
              <a:headEnd len="med" w="med" type="none"/>
              <a:tailEnd len="med" w="med" type="none"/>
            </a:ln>
          </p:spPr>
        </p:cxnSp>
        <p:sp>
          <p:nvSpPr>
            <p:cNvPr id="751" name="Google Shape;751;p29"/>
            <p:cNvSpPr/>
            <p:nvPr/>
          </p:nvSpPr>
          <p:spPr>
            <a:xfrm>
              <a:off x="8702" y="238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752" name="Google Shape;752;p29"/>
            <p:cNvCxnSpPr/>
            <p:nvPr/>
          </p:nvCxnSpPr>
          <p:spPr>
            <a:xfrm rot="10800000">
              <a:off x="10731" y="1065"/>
              <a:ext cx="0" cy="1334"/>
            </a:xfrm>
            <a:prstGeom prst="straightConnector1">
              <a:avLst/>
            </a:prstGeom>
            <a:noFill/>
            <a:ln cap="flat" cmpd="sng" w="12700">
              <a:solidFill>
                <a:srgbClr val="D52A2F"/>
              </a:solidFill>
              <a:prstDash val="solid"/>
              <a:round/>
              <a:headEnd len="med" w="med" type="none"/>
              <a:tailEnd len="med" w="med" type="none"/>
            </a:ln>
          </p:spPr>
        </p:cxnSp>
        <p:cxnSp>
          <p:nvCxnSpPr>
            <p:cNvPr id="753" name="Google Shape;753;p29"/>
            <p:cNvCxnSpPr/>
            <p:nvPr/>
          </p:nvCxnSpPr>
          <p:spPr>
            <a:xfrm rot="10800000">
              <a:off x="10731" y="2399"/>
              <a:ext cx="0" cy="3176"/>
            </a:xfrm>
            <a:prstGeom prst="straightConnector1">
              <a:avLst/>
            </a:prstGeom>
            <a:noFill/>
            <a:ln cap="flat" cmpd="sng" w="12700">
              <a:solidFill>
                <a:srgbClr val="D52A2F"/>
              </a:solidFill>
              <a:prstDash val="solid"/>
              <a:round/>
              <a:headEnd len="med" w="med" type="none"/>
              <a:tailEnd len="med" w="med" type="none"/>
            </a:ln>
          </p:spPr>
        </p:cxnSp>
        <p:cxnSp>
          <p:nvCxnSpPr>
            <p:cNvPr id="754" name="Google Shape;754;p29"/>
            <p:cNvCxnSpPr/>
            <p:nvPr/>
          </p:nvCxnSpPr>
          <p:spPr>
            <a:xfrm>
              <a:off x="1487" y="2399"/>
              <a:ext cx="1129" cy="0"/>
            </a:xfrm>
            <a:prstGeom prst="straightConnector1">
              <a:avLst/>
            </a:prstGeom>
            <a:noFill/>
            <a:ln cap="flat" cmpd="sng" w="12700">
              <a:solidFill>
                <a:srgbClr val="D52A2F"/>
              </a:solidFill>
              <a:prstDash val="dot"/>
              <a:round/>
              <a:headEnd len="med" w="med" type="none"/>
              <a:tailEnd len="med" w="med" type="none"/>
            </a:ln>
          </p:spPr>
        </p:cxnSp>
        <p:cxnSp>
          <p:nvCxnSpPr>
            <p:cNvPr id="755" name="Google Shape;755;p29"/>
            <p:cNvCxnSpPr/>
            <p:nvPr/>
          </p:nvCxnSpPr>
          <p:spPr>
            <a:xfrm>
              <a:off x="1447" y="2399"/>
              <a:ext cx="0" cy="0"/>
            </a:xfrm>
            <a:prstGeom prst="straightConnector1">
              <a:avLst/>
            </a:prstGeom>
            <a:noFill/>
            <a:ln cap="flat" cmpd="sng" w="12700">
              <a:solidFill>
                <a:srgbClr val="D52A2F"/>
              </a:solidFill>
              <a:prstDash val="solid"/>
              <a:round/>
              <a:headEnd len="med" w="med" type="none"/>
              <a:tailEnd len="med" w="med" type="none"/>
            </a:ln>
          </p:spPr>
        </p:cxnSp>
        <p:sp>
          <p:nvSpPr>
            <p:cNvPr id="756" name="Google Shape;756;p29"/>
            <p:cNvSpPr/>
            <p:nvPr/>
          </p:nvSpPr>
          <p:spPr>
            <a:xfrm>
              <a:off x="2636" y="238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757" name="Google Shape;757;p29"/>
            <p:cNvCxnSpPr/>
            <p:nvPr/>
          </p:nvCxnSpPr>
          <p:spPr>
            <a:xfrm>
              <a:off x="2676" y="2399"/>
              <a:ext cx="2350" cy="0"/>
            </a:xfrm>
            <a:prstGeom prst="straightConnector1">
              <a:avLst/>
            </a:prstGeom>
            <a:noFill/>
            <a:ln cap="flat" cmpd="sng" w="12700">
              <a:solidFill>
                <a:srgbClr val="D52A2F"/>
              </a:solidFill>
              <a:prstDash val="dot"/>
              <a:round/>
              <a:headEnd len="med" w="med" type="none"/>
              <a:tailEnd len="med" w="med" type="none"/>
            </a:ln>
          </p:spPr>
        </p:cxnSp>
        <p:cxnSp>
          <p:nvCxnSpPr>
            <p:cNvPr id="758" name="Google Shape;758;p29"/>
            <p:cNvCxnSpPr/>
            <p:nvPr/>
          </p:nvCxnSpPr>
          <p:spPr>
            <a:xfrm rot="10800000">
              <a:off x="2636" y="2419"/>
              <a:ext cx="0" cy="3106"/>
            </a:xfrm>
            <a:prstGeom prst="straightConnector1">
              <a:avLst/>
            </a:prstGeom>
            <a:noFill/>
            <a:ln cap="flat" cmpd="sng" w="12700">
              <a:solidFill>
                <a:srgbClr val="D52A2F"/>
              </a:solidFill>
              <a:prstDash val="dot"/>
              <a:round/>
              <a:headEnd len="med" w="med" type="none"/>
              <a:tailEnd len="med" w="med" type="none"/>
            </a:ln>
          </p:spPr>
        </p:cxnSp>
        <p:cxnSp>
          <p:nvCxnSpPr>
            <p:cNvPr id="759" name="Google Shape;759;p29"/>
            <p:cNvCxnSpPr/>
            <p:nvPr/>
          </p:nvCxnSpPr>
          <p:spPr>
            <a:xfrm>
              <a:off x="2636" y="5565"/>
              <a:ext cx="0" cy="0"/>
            </a:xfrm>
            <a:prstGeom prst="straightConnector1">
              <a:avLst/>
            </a:prstGeom>
            <a:noFill/>
            <a:ln cap="flat" cmpd="sng" w="12700">
              <a:solidFill>
                <a:srgbClr val="D52A2F"/>
              </a:solidFill>
              <a:prstDash val="solid"/>
              <a:round/>
              <a:headEnd len="med" w="med" type="none"/>
              <a:tailEnd len="med" w="med" type="none"/>
            </a:ln>
          </p:spPr>
        </p:cxnSp>
        <p:sp>
          <p:nvSpPr>
            <p:cNvPr id="760" name="Google Shape;760;p29"/>
            <p:cNvSpPr/>
            <p:nvPr/>
          </p:nvSpPr>
          <p:spPr>
            <a:xfrm>
              <a:off x="2636" y="238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761" name="Google Shape;761;p29"/>
            <p:cNvCxnSpPr/>
            <p:nvPr/>
          </p:nvCxnSpPr>
          <p:spPr>
            <a:xfrm rot="10800000">
              <a:off x="5046" y="2419"/>
              <a:ext cx="0" cy="3106"/>
            </a:xfrm>
            <a:prstGeom prst="straightConnector1">
              <a:avLst/>
            </a:prstGeom>
            <a:noFill/>
            <a:ln cap="flat" cmpd="sng" w="12700">
              <a:solidFill>
                <a:srgbClr val="D52A2F"/>
              </a:solidFill>
              <a:prstDash val="dot"/>
              <a:round/>
              <a:headEnd len="med" w="med" type="none"/>
              <a:tailEnd len="med" w="med" type="none"/>
            </a:ln>
          </p:spPr>
        </p:cxnSp>
        <p:cxnSp>
          <p:nvCxnSpPr>
            <p:cNvPr id="762" name="Google Shape;762;p29"/>
            <p:cNvCxnSpPr/>
            <p:nvPr/>
          </p:nvCxnSpPr>
          <p:spPr>
            <a:xfrm>
              <a:off x="5046" y="5565"/>
              <a:ext cx="0" cy="0"/>
            </a:xfrm>
            <a:prstGeom prst="straightConnector1">
              <a:avLst/>
            </a:prstGeom>
            <a:noFill/>
            <a:ln cap="flat" cmpd="sng" w="12700">
              <a:solidFill>
                <a:srgbClr val="D52A2F"/>
              </a:solidFill>
              <a:prstDash val="solid"/>
              <a:round/>
              <a:headEnd len="med" w="med" type="none"/>
              <a:tailEnd len="med" w="med" type="none"/>
            </a:ln>
          </p:spPr>
        </p:cxnSp>
        <p:sp>
          <p:nvSpPr>
            <p:cNvPr id="763" name="Google Shape;763;p29"/>
            <p:cNvSpPr/>
            <p:nvPr/>
          </p:nvSpPr>
          <p:spPr>
            <a:xfrm>
              <a:off x="5045" y="238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764" name="Google Shape;764;p29"/>
            <p:cNvCxnSpPr/>
            <p:nvPr/>
          </p:nvCxnSpPr>
          <p:spPr>
            <a:xfrm rot="10800000">
              <a:off x="1427" y="2399"/>
              <a:ext cx="0" cy="3176"/>
            </a:xfrm>
            <a:prstGeom prst="straightConnector1">
              <a:avLst/>
            </a:prstGeom>
            <a:noFill/>
            <a:ln cap="flat" cmpd="sng" w="12700">
              <a:solidFill>
                <a:srgbClr val="D52A2F"/>
              </a:solidFill>
              <a:prstDash val="solid"/>
              <a:round/>
              <a:headEnd len="med" w="med" type="none"/>
              <a:tailEnd len="med" w="med" type="none"/>
            </a:ln>
          </p:spPr>
        </p:cxnSp>
        <p:cxnSp>
          <p:nvCxnSpPr>
            <p:cNvPr id="765" name="Google Shape;765;p29"/>
            <p:cNvCxnSpPr/>
            <p:nvPr/>
          </p:nvCxnSpPr>
          <p:spPr>
            <a:xfrm>
              <a:off x="1417" y="5585"/>
              <a:ext cx="1219" cy="0"/>
            </a:xfrm>
            <a:prstGeom prst="straightConnector1">
              <a:avLst/>
            </a:prstGeom>
            <a:noFill/>
            <a:ln cap="flat" cmpd="sng" w="12700">
              <a:solidFill>
                <a:srgbClr val="D52A2F"/>
              </a:solidFill>
              <a:prstDash val="solid"/>
              <a:round/>
              <a:headEnd len="med" w="med" type="none"/>
              <a:tailEnd len="med" w="med" type="none"/>
            </a:ln>
          </p:spPr>
        </p:cxnSp>
        <p:cxnSp>
          <p:nvCxnSpPr>
            <p:cNvPr id="766" name="Google Shape;766;p29"/>
            <p:cNvCxnSpPr/>
            <p:nvPr/>
          </p:nvCxnSpPr>
          <p:spPr>
            <a:xfrm>
              <a:off x="2636" y="5585"/>
              <a:ext cx="2410" cy="0"/>
            </a:xfrm>
            <a:prstGeom prst="straightConnector1">
              <a:avLst/>
            </a:prstGeom>
            <a:noFill/>
            <a:ln cap="flat" cmpd="sng" w="12700">
              <a:solidFill>
                <a:srgbClr val="D52A2F"/>
              </a:solidFill>
              <a:prstDash val="solid"/>
              <a:round/>
              <a:headEnd len="med" w="med" type="none"/>
              <a:tailEnd len="med" w="med" type="none"/>
            </a:ln>
          </p:spPr>
        </p:cxnSp>
        <p:cxnSp>
          <p:nvCxnSpPr>
            <p:cNvPr id="767" name="Google Shape;767;p29"/>
            <p:cNvCxnSpPr/>
            <p:nvPr/>
          </p:nvCxnSpPr>
          <p:spPr>
            <a:xfrm>
              <a:off x="5046" y="5585"/>
              <a:ext cx="1785" cy="0"/>
            </a:xfrm>
            <a:prstGeom prst="straightConnector1">
              <a:avLst/>
            </a:prstGeom>
            <a:noFill/>
            <a:ln cap="flat" cmpd="sng" w="12700">
              <a:solidFill>
                <a:srgbClr val="D52A2F"/>
              </a:solidFill>
              <a:prstDash val="solid"/>
              <a:round/>
              <a:headEnd len="med" w="med" type="none"/>
              <a:tailEnd len="med" w="med" type="none"/>
            </a:ln>
          </p:spPr>
        </p:cxnSp>
        <p:cxnSp>
          <p:nvCxnSpPr>
            <p:cNvPr id="768" name="Google Shape;768;p29"/>
            <p:cNvCxnSpPr/>
            <p:nvPr/>
          </p:nvCxnSpPr>
          <p:spPr>
            <a:xfrm>
              <a:off x="6831" y="5585"/>
              <a:ext cx="1871" cy="0"/>
            </a:xfrm>
            <a:prstGeom prst="straightConnector1">
              <a:avLst/>
            </a:prstGeom>
            <a:noFill/>
            <a:ln cap="flat" cmpd="sng" w="12700">
              <a:solidFill>
                <a:srgbClr val="D52A2F"/>
              </a:solidFill>
              <a:prstDash val="solid"/>
              <a:round/>
              <a:headEnd len="med" w="med" type="none"/>
              <a:tailEnd len="med" w="med" type="none"/>
            </a:ln>
          </p:spPr>
        </p:cxnSp>
        <p:cxnSp>
          <p:nvCxnSpPr>
            <p:cNvPr id="769" name="Google Shape;769;p29"/>
            <p:cNvCxnSpPr/>
            <p:nvPr/>
          </p:nvCxnSpPr>
          <p:spPr>
            <a:xfrm>
              <a:off x="8702" y="5585"/>
              <a:ext cx="2039" cy="0"/>
            </a:xfrm>
            <a:prstGeom prst="straightConnector1">
              <a:avLst/>
            </a:prstGeom>
            <a:noFill/>
            <a:ln cap="flat" cmpd="sng" w="12700">
              <a:solidFill>
                <a:srgbClr val="D52A2F"/>
              </a:solidFill>
              <a:prstDash val="solid"/>
              <a:round/>
              <a:headEnd len="med" w="med" type="none"/>
              <a:tailEnd len="med" w="med" type="none"/>
            </a:ln>
          </p:spPr>
        </p:cxnSp>
        <p:sp>
          <p:nvSpPr>
            <p:cNvPr id="770" name="Google Shape;770;p29"/>
            <p:cNvSpPr txBox="1"/>
            <p:nvPr/>
          </p:nvSpPr>
          <p:spPr>
            <a:xfrm>
              <a:off x="1652" y="313"/>
              <a:ext cx="779" cy="724"/>
            </a:xfrm>
            <a:prstGeom prst="rect">
              <a:avLst/>
            </a:prstGeom>
            <a:noFill/>
            <a:ln>
              <a:noFill/>
            </a:ln>
          </p:spPr>
          <p:txBody>
            <a:bodyPr anchorCtr="0" anchor="t" bIns="0" lIns="0" spcFirstLastPara="1" rIns="0" wrap="square" tIns="0">
              <a:noAutofit/>
            </a:bodyPr>
            <a:lstStyle/>
            <a:p>
              <a:pPr indent="8890" lvl="0" marL="0" marR="11430" rtl="0" algn="just">
                <a:lnSpc>
                  <a:spcPct val="102000"/>
                </a:lnSpc>
                <a:spcBef>
                  <a:spcPts val="0"/>
                </a:spcBef>
                <a:spcAft>
                  <a:spcPts val="0"/>
                </a:spcAft>
                <a:buNone/>
              </a:pPr>
              <a:r>
                <a:rPr b="1" lang="en-US" sz="1000">
                  <a:solidFill>
                    <a:srgbClr val="FFFFFF"/>
                  </a:solidFill>
                  <a:latin typeface="Trebuchet MS"/>
                  <a:ea typeface="Trebuchet MS"/>
                  <a:cs typeface="Trebuchet MS"/>
                  <a:sym typeface="Trebuchet MS"/>
                </a:rPr>
                <a:t>Types of random sampling</a:t>
              </a:r>
              <a:endParaRPr sz="1100">
                <a:solidFill>
                  <a:schemeClr val="dk1"/>
                </a:solidFill>
                <a:latin typeface="Tahoma"/>
                <a:ea typeface="Tahoma"/>
                <a:cs typeface="Tahoma"/>
                <a:sym typeface="Tahoma"/>
              </a:endParaRPr>
            </a:p>
          </p:txBody>
        </p:sp>
        <p:sp>
          <p:nvSpPr>
            <p:cNvPr id="771" name="Google Shape;771;p29"/>
            <p:cNvSpPr txBox="1"/>
            <p:nvPr/>
          </p:nvSpPr>
          <p:spPr>
            <a:xfrm>
              <a:off x="3404" y="553"/>
              <a:ext cx="894" cy="24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FFFFFF"/>
                  </a:solidFill>
                  <a:latin typeface="Trebuchet MS"/>
                  <a:ea typeface="Trebuchet MS"/>
                  <a:cs typeface="Trebuchet MS"/>
                  <a:sym typeface="Trebuchet MS"/>
                </a:rPr>
                <a:t>Definition</a:t>
              </a:r>
              <a:endParaRPr sz="1100">
                <a:solidFill>
                  <a:schemeClr val="dk1"/>
                </a:solidFill>
                <a:latin typeface="Tahoma"/>
                <a:ea typeface="Tahoma"/>
                <a:cs typeface="Tahoma"/>
                <a:sym typeface="Tahoma"/>
              </a:endParaRPr>
            </a:p>
          </p:txBody>
        </p:sp>
        <p:sp>
          <p:nvSpPr>
            <p:cNvPr id="772" name="Google Shape;772;p29"/>
            <p:cNvSpPr txBox="1"/>
            <p:nvPr/>
          </p:nvSpPr>
          <p:spPr>
            <a:xfrm>
              <a:off x="5577" y="553"/>
              <a:ext cx="743" cy="24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FFFFFF"/>
                  </a:solidFill>
                  <a:latin typeface="Trebuchet MS"/>
                  <a:ea typeface="Trebuchet MS"/>
                  <a:cs typeface="Trebuchet MS"/>
                  <a:sym typeface="Trebuchet MS"/>
                </a:rPr>
                <a:t>Purpose</a:t>
              </a:r>
              <a:endParaRPr sz="1100">
                <a:solidFill>
                  <a:schemeClr val="dk1"/>
                </a:solidFill>
                <a:latin typeface="Tahoma"/>
                <a:ea typeface="Tahoma"/>
                <a:cs typeface="Tahoma"/>
                <a:sym typeface="Tahoma"/>
              </a:endParaRPr>
            </a:p>
          </p:txBody>
        </p:sp>
        <p:sp>
          <p:nvSpPr>
            <p:cNvPr id="773" name="Google Shape;773;p29"/>
            <p:cNvSpPr txBox="1"/>
            <p:nvPr/>
          </p:nvSpPr>
          <p:spPr>
            <a:xfrm>
              <a:off x="7262" y="553"/>
              <a:ext cx="1030" cy="24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FFFFFF"/>
                  </a:solidFill>
                  <a:latin typeface="Trebuchet MS"/>
                  <a:ea typeface="Trebuchet MS"/>
                  <a:cs typeface="Trebuchet MS"/>
                  <a:sym typeface="Trebuchet MS"/>
                </a:rPr>
                <a:t>Advantages</a:t>
              </a:r>
              <a:endParaRPr sz="1100">
                <a:solidFill>
                  <a:schemeClr val="dk1"/>
                </a:solidFill>
                <a:latin typeface="Tahoma"/>
                <a:ea typeface="Tahoma"/>
                <a:cs typeface="Tahoma"/>
                <a:sym typeface="Tahoma"/>
              </a:endParaRPr>
            </a:p>
          </p:txBody>
        </p:sp>
        <p:sp>
          <p:nvSpPr>
            <p:cNvPr id="774" name="Google Shape;774;p29"/>
            <p:cNvSpPr txBox="1"/>
            <p:nvPr/>
          </p:nvSpPr>
          <p:spPr>
            <a:xfrm>
              <a:off x="9094" y="553"/>
              <a:ext cx="1265" cy="24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FFFFFF"/>
                  </a:solidFill>
                  <a:latin typeface="Trebuchet MS"/>
                  <a:ea typeface="Trebuchet MS"/>
                  <a:cs typeface="Trebuchet MS"/>
                  <a:sym typeface="Trebuchet MS"/>
                </a:rPr>
                <a:t>Disadvantages</a:t>
              </a:r>
              <a:endParaRPr sz="1100">
                <a:solidFill>
                  <a:schemeClr val="dk1"/>
                </a:solidFill>
                <a:latin typeface="Tahoma"/>
                <a:ea typeface="Tahoma"/>
                <a:cs typeface="Tahoma"/>
                <a:sym typeface="Tahoma"/>
              </a:endParaRPr>
            </a:p>
          </p:txBody>
        </p:sp>
        <p:sp>
          <p:nvSpPr>
            <p:cNvPr id="775" name="Google Shape;775;p29"/>
            <p:cNvSpPr txBox="1"/>
            <p:nvPr/>
          </p:nvSpPr>
          <p:spPr>
            <a:xfrm>
              <a:off x="1427" y="268"/>
              <a:ext cx="9341" cy="5327"/>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40"/>
                </a:spcBef>
                <a:spcAft>
                  <a:spcPts val="0"/>
                </a:spcAft>
                <a:buNone/>
              </a:pPr>
              <a:r>
                <a:rPr b="1" lang="en-US" sz="11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127000" lvl="0" marL="4866640" marR="230505" rtl="0" algn="l">
                <a:spcBef>
                  <a:spcPts val="0"/>
                </a:spcBef>
                <a:spcAft>
                  <a:spcPts val="0"/>
                </a:spcAft>
                <a:buNone/>
              </a:pPr>
              <a:r>
                <a:t/>
              </a:r>
              <a:endParaRPr sz="1000">
                <a:solidFill>
                  <a:schemeClr val="dk1"/>
                </a:solidFill>
                <a:latin typeface="Tahoma"/>
                <a:ea typeface="Tahoma"/>
                <a:cs typeface="Tahoma"/>
                <a:sym typeface="Tahoma"/>
              </a:endParaRPr>
            </a:p>
            <a:p>
              <a:pPr indent="-127000" lvl="0" marL="4866640" marR="230505" rtl="0" algn="l">
                <a:spcBef>
                  <a:spcPts val="0"/>
                </a:spcBef>
                <a:spcAft>
                  <a:spcPts val="0"/>
                </a:spcAft>
                <a:buNone/>
              </a:pPr>
              <a:r>
                <a:t/>
              </a:r>
              <a:endParaRPr sz="1000">
                <a:solidFill>
                  <a:schemeClr val="dk1"/>
                </a:solidFill>
                <a:latin typeface="Tahoma"/>
                <a:ea typeface="Tahoma"/>
                <a:cs typeface="Tahoma"/>
                <a:sym typeface="Tahoma"/>
              </a:endParaRPr>
            </a:p>
          </p:txBody>
        </p:sp>
        <p:sp>
          <p:nvSpPr>
            <p:cNvPr id="776" name="Google Shape;776;p29"/>
            <p:cNvSpPr txBox="1"/>
            <p:nvPr/>
          </p:nvSpPr>
          <p:spPr>
            <a:xfrm>
              <a:off x="2646" y="2409"/>
              <a:ext cx="2390" cy="3166"/>
            </a:xfrm>
            <a:prstGeom prst="rect">
              <a:avLst/>
            </a:prstGeom>
            <a:noFill/>
            <a:ln>
              <a:noFill/>
            </a:ln>
          </p:spPr>
          <p:txBody>
            <a:bodyPr anchorCtr="0" anchor="t" bIns="0" lIns="0" spcFirstLastPara="1" rIns="0" wrap="square" tIns="0">
              <a:noAutofit/>
            </a:bodyPr>
            <a:lstStyle/>
            <a:p>
              <a:pPr indent="0" lvl="0" marL="80010" marR="75565" rtl="0" algn="l">
                <a:spcBef>
                  <a:spcPts val="0"/>
                </a:spcBef>
                <a:spcAft>
                  <a:spcPts val="0"/>
                </a:spcAft>
                <a:buNone/>
              </a:pPr>
              <a:r>
                <a:rPr b="1" lang="en-US" sz="1100">
                  <a:solidFill>
                    <a:schemeClr val="dk1"/>
                  </a:solidFill>
                  <a:latin typeface="Times New Roman"/>
                  <a:ea typeface="Times New Roman"/>
                  <a:cs typeface="Times New Roman"/>
                  <a:sym typeface="Times New Roman"/>
                </a:rPr>
                <a:t>Systematic random sampling is a technique that randomly selects a number near the beginning of the sampling frame list, skips several numbers, and selects another number, skips several more numbers, and selects the next name, and so on. The number of names skipped at each stage depends on the desired sample size.</a:t>
              </a:r>
              <a:endParaRPr b="1" sz="1100">
                <a:solidFill>
                  <a:schemeClr val="dk1"/>
                </a:solidFill>
                <a:latin typeface="Times New Roman"/>
                <a:ea typeface="Times New Roman"/>
                <a:cs typeface="Times New Roman"/>
                <a:sym typeface="Times New Roman"/>
              </a:endParaRPr>
            </a:p>
          </p:txBody>
        </p:sp>
        <p:sp>
          <p:nvSpPr>
            <p:cNvPr id="777" name="Google Shape;777;p29"/>
            <p:cNvSpPr txBox="1"/>
            <p:nvPr/>
          </p:nvSpPr>
          <p:spPr>
            <a:xfrm>
              <a:off x="6864" y="798"/>
              <a:ext cx="1869" cy="527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05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80010" marR="109854" rtl="0" algn="l">
                <a:spcBef>
                  <a:spcPts val="0"/>
                </a:spcBef>
                <a:spcAft>
                  <a:spcPts val="0"/>
                </a:spcAft>
                <a:buNone/>
              </a:pPr>
              <a:r>
                <a:rPr b="1" lang="en-US" sz="1200">
                  <a:solidFill>
                    <a:schemeClr val="dk1"/>
                  </a:solidFill>
                  <a:latin typeface="Times New Roman"/>
                  <a:ea typeface="Times New Roman"/>
                  <a:cs typeface="Times New Roman"/>
                  <a:sym typeface="Times New Roman"/>
                </a:rPr>
                <a:t>High degree of representativeness of the target population</a:t>
              </a:r>
              <a:endParaRPr b="1" sz="1200">
                <a:solidFill>
                  <a:schemeClr val="dk1"/>
                </a:solidFill>
                <a:latin typeface="Times New Roman"/>
                <a:ea typeface="Times New Roman"/>
                <a:cs typeface="Times New Roman"/>
                <a:sym typeface="Times New Roman"/>
              </a:endParaRPr>
            </a:p>
          </p:txBody>
        </p:sp>
        <p:sp>
          <p:nvSpPr>
            <p:cNvPr id="778" name="Google Shape;778;p29"/>
            <p:cNvSpPr txBox="1"/>
            <p:nvPr/>
          </p:nvSpPr>
          <p:spPr>
            <a:xfrm>
              <a:off x="5055" y="888"/>
              <a:ext cx="1766" cy="5233"/>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05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80010" marR="75565" rtl="0" algn="l">
                <a:spcBef>
                  <a:spcPts val="75"/>
                </a:spcBef>
                <a:spcAft>
                  <a:spcPts val="0"/>
                </a:spcAft>
                <a:buNone/>
              </a:pPr>
              <a:r>
                <a:rPr b="1" lang="en-US" sz="1100">
                  <a:solidFill>
                    <a:schemeClr val="dk1"/>
                  </a:solidFill>
                  <a:latin typeface="Times New Roman"/>
                  <a:ea typeface="Times New Roman"/>
                  <a:cs typeface="Times New Roman"/>
                  <a:sym typeface="Times New Roman"/>
                </a:rPr>
                <a:t>When the target population is small, homogeneous and easily accessible</a:t>
              </a:r>
              <a:endParaRPr b="1" sz="1100">
                <a:solidFill>
                  <a:schemeClr val="dk1"/>
                </a:solidFill>
                <a:latin typeface="Times New Roman"/>
                <a:ea typeface="Times New Roman"/>
                <a:cs typeface="Times New Roman"/>
                <a:sym typeface="Times New Roman"/>
              </a:endParaRPr>
            </a:p>
          </p:txBody>
        </p:sp>
        <p:sp>
          <p:nvSpPr>
            <p:cNvPr id="779" name="Google Shape;779;p29"/>
            <p:cNvSpPr txBox="1"/>
            <p:nvPr/>
          </p:nvSpPr>
          <p:spPr>
            <a:xfrm>
              <a:off x="2646" y="618"/>
              <a:ext cx="2390" cy="217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0" marR="0" rtl="0" algn="l">
                <a:spcBef>
                  <a:spcPts val="0"/>
                </a:spcBef>
                <a:spcAft>
                  <a:spcPts val="0"/>
                </a:spcAft>
                <a:buNone/>
              </a:pPr>
              <a:r>
                <a:rPr b="1" lang="en-US" sz="1050">
                  <a:solidFill>
                    <a:schemeClr val="dk1"/>
                  </a:solidFill>
                  <a:latin typeface="Trebuchet MS"/>
                  <a:ea typeface="Trebuchet MS"/>
                  <a:cs typeface="Trebuchet MS"/>
                  <a:sym typeface="Trebuchet MS"/>
                </a:rPr>
                <a:t> </a:t>
              </a:r>
              <a:endParaRPr sz="1100">
                <a:solidFill>
                  <a:schemeClr val="dk1"/>
                </a:solidFill>
                <a:latin typeface="Tahoma"/>
                <a:ea typeface="Tahoma"/>
                <a:cs typeface="Tahoma"/>
                <a:sym typeface="Tahoma"/>
              </a:endParaRPr>
            </a:p>
            <a:p>
              <a:pPr indent="0" lvl="0" marL="80010" marR="128270" rtl="0" algn="l">
                <a:spcBef>
                  <a:spcPts val="0"/>
                </a:spcBef>
                <a:spcAft>
                  <a:spcPts val="0"/>
                </a:spcAft>
                <a:buNone/>
              </a:pPr>
              <a:r>
                <a:rPr b="1" lang="en-US" sz="1100">
                  <a:solidFill>
                    <a:schemeClr val="dk1"/>
                  </a:solidFill>
                  <a:latin typeface="Times New Roman"/>
                  <a:ea typeface="Times New Roman"/>
                  <a:cs typeface="Times New Roman"/>
                  <a:sym typeface="Times New Roman"/>
                </a:rPr>
                <a:t>Simple random sampling is a technique where each</a:t>
              </a:r>
              <a:endParaRPr b="1" sz="1400">
                <a:solidFill>
                  <a:schemeClr val="dk1"/>
                </a:solidFill>
                <a:latin typeface="Times New Roman"/>
                <a:ea typeface="Times New Roman"/>
                <a:cs typeface="Times New Roman"/>
                <a:sym typeface="Times New Roman"/>
              </a:endParaRPr>
            </a:p>
            <a:p>
              <a:pPr indent="0" lvl="0" marL="80010" marR="75565" rtl="0" algn="l">
                <a:lnSpc>
                  <a:spcPct val="98000"/>
                </a:lnSpc>
                <a:spcBef>
                  <a:spcPts val="0"/>
                </a:spcBef>
                <a:spcAft>
                  <a:spcPts val="0"/>
                </a:spcAft>
                <a:buNone/>
              </a:pPr>
              <a:r>
                <a:rPr b="1" lang="en-US" sz="1100">
                  <a:solidFill>
                    <a:schemeClr val="dk1"/>
                  </a:solidFill>
                  <a:latin typeface="Times New Roman"/>
                  <a:ea typeface="Times New Roman"/>
                  <a:cs typeface="Times New Roman"/>
                  <a:sym typeface="Times New Roman"/>
                </a:rPr>
                <a:t>member of the population has an equal chance of being selected as subject.</a:t>
              </a:r>
              <a:endParaRPr b="1" sz="1400">
                <a:solidFill>
                  <a:schemeClr val="dk1"/>
                </a:solidFill>
                <a:latin typeface="Times New Roman"/>
                <a:ea typeface="Times New Roman"/>
                <a:cs typeface="Times New Roman"/>
                <a:sym typeface="Times New Roman"/>
              </a:endParaRPr>
            </a:p>
          </p:txBody>
        </p:sp>
      </p:grpSp>
      <p:sp>
        <p:nvSpPr>
          <p:cNvPr id="780" name="Google Shape;780;p29"/>
          <p:cNvSpPr/>
          <p:nvPr/>
        </p:nvSpPr>
        <p:spPr>
          <a:xfrm>
            <a:off x="346937" y="4019401"/>
            <a:ext cx="873050" cy="589905"/>
          </a:xfrm>
          <a:prstGeom prst="rect">
            <a:avLst/>
          </a:prstGeom>
          <a:noFill/>
          <a:ln>
            <a:noFill/>
          </a:ln>
        </p:spPr>
        <p:txBody>
          <a:bodyPr anchorCtr="0" anchor="t" bIns="45700" lIns="91425" spcFirstLastPara="1" rIns="91425" wrap="square" tIns="45700">
            <a:spAutoFit/>
          </a:bodyPr>
          <a:lstStyle/>
          <a:p>
            <a:pPr indent="0" lvl="0" marL="12700" marR="0" rtl="0" algn="l">
              <a:spcBef>
                <a:spcPts val="0"/>
              </a:spcBef>
              <a:spcAft>
                <a:spcPts val="0"/>
              </a:spcAft>
              <a:buNone/>
            </a:pPr>
            <a:r>
              <a:rPr b="1" lang="en-US" sz="1050">
                <a:solidFill>
                  <a:srgbClr val="00B0F0"/>
                </a:solidFill>
                <a:latin typeface="Trebuchet MS"/>
                <a:ea typeface="Trebuchet MS"/>
                <a:cs typeface="Trebuchet MS"/>
                <a:sym typeface="Trebuchet MS"/>
              </a:rPr>
              <a:t>Systematic</a:t>
            </a:r>
            <a:endParaRPr/>
          </a:p>
          <a:p>
            <a:pPr indent="0" lvl="0" marL="12700" marR="0" rtl="0" algn="l">
              <a:spcBef>
                <a:spcPts val="115"/>
              </a:spcBef>
              <a:spcAft>
                <a:spcPts val="0"/>
              </a:spcAft>
              <a:buNone/>
            </a:pPr>
            <a:r>
              <a:rPr b="1" lang="en-US" sz="1050">
                <a:solidFill>
                  <a:srgbClr val="00B0F0"/>
                </a:solidFill>
                <a:latin typeface="Trebuchet MS"/>
                <a:ea typeface="Trebuchet MS"/>
                <a:cs typeface="Trebuchet MS"/>
                <a:sym typeface="Trebuchet MS"/>
              </a:rPr>
              <a:t> random sampling</a:t>
            </a:r>
            <a:endParaRPr sz="1200">
              <a:solidFill>
                <a:srgbClr val="00B0F0"/>
              </a:solidFill>
              <a:latin typeface="Tahoma"/>
              <a:ea typeface="Tahoma"/>
              <a:cs typeface="Tahoma"/>
              <a:sym typeface="Tahoma"/>
            </a:endParaRPr>
          </a:p>
        </p:txBody>
      </p:sp>
      <p:sp>
        <p:nvSpPr>
          <p:cNvPr id="781" name="Google Shape;781;p29"/>
          <p:cNvSpPr txBox="1"/>
          <p:nvPr/>
        </p:nvSpPr>
        <p:spPr>
          <a:xfrm>
            <a:off x="6828524" y="2407870"/>
            <a:ext cx="1502939" cy="3416320"/>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200"/>
              <a:buFont typeface="Arial"/>
              <a:buChar char="•"/>
            </a:pPr>
            <a:r>
              <a:rPr b="1" lang="en-US" sz="1200">
                <a:solidFill>
                  <a:schemeClr val="dk1"/>
                </a:solidFill>
                <a:latin typeface="Times New Roman"/>
                <a:ea typeface="Times New Roman"/>
                <a:cs typeface="Times New Roman"/>
                <a:sym typeface="Times New Roman"/>
              </a:rPr>
              <a:t>Time consuming and expensive</a:t>
            </a:r>
            <a:endParaRPr b="1" sz="1200">
              <a:solidFill>
                <a:schemeClr val="dk1"/>
              </a:solidFill>
              <a:latin typeface="Times New Roman"/>
              <a:ea typeface="Times New Roman"/>
              <a:cs typeface="Times New Roman"/>
              <a:sym typeface="Times New Roman"/>
            </a:endParaRPr>
          </a:p>
          <a:p>
            <a:pPr indent="-171450" lvl="0" marL="171450" marR="0" rtl="0" algn="l">
              <a:spcBef>
                <a:spcPts val="0"/>
              </a:spcBef>
              <a:spcAft>
                <a:spcPts val="0"/>
              </a:spcAft>
              <a:buClr>
                <a:schemeClr val="dk1"/>
              </a:buClr>
              <a:buSzPts val="1200"/>
              <a:buFont typeface="Arial"/>
              <a:buChar char="•"/>
            </a:pPr>
            <a:r>
              <a:rPr b="1" lang="en-US" sz="1200">
                <a:solidFill>
                  <a:schemeClr val="dk1"/>
                </a:solidFill>
                <a:latin typeface="Times New Roman"/>
                <a:ea typeface="Times New Roman"/>
                <a:cs typeface="Times New Roman"/>
                <a:sym typeface="Times New Roman"/>
              </a:rPr>
              <a:t>Requires a sampling frame</a:t>
            </a:r>
            <a:endParaRPr b="1" sz="1200">
              <a:solidFill>
                <a:schemeClr val="dk1"/>
              </a:solidFill>
              <a:latin typeface="Times New Roman"/>
              <a:ea typeface="Times New Roman"/>
              <a:cs typeface="Times New Roman"/>
              <a:sym typeface="Times New Roman"/>
            </a:endParaRPr>
          </a:p>
          <a:p>
            <a:pPr indent="-171450" lvl="0" marL="171450" marR="0" rtl="0" algn="l">
              <a:spcBef>
                <a:spcPts val="0"/>
              </a:spcBef>
              <a:spcAft>
                <a:spcPts val="0"/>
              </a:spcAft>
              <a:buClr>
                <a:schemeClr val="dk1"/>
              </a:buClr>
              <a:buSzPts val="1200"/>
              <a:buFont typeface="Arial"/>
              <a:buChar char="•"/>
            </a:pPr>
            <a:r>
              <a:rPr b="1" lang="en-US" sz="1200">
                <a:solidFill>
                  <a:schemeClr val="dk1"/>
                </a:solidFill>
                <a:latin typeface="Times New Roman"/>
                <a:ea typeface="Times New Roman"/>
                <a:cs typeface="Times New Roman"/>
                <a:sym typeface="Times New Roman"/>
              </a:rPr>
              <a:t>Results can vary considerably</a:t>
            </a:r>
            <a:endParaRPr b="1"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200">
                <a:solidFill>
                  <a:schemeClr val="dk1"/>
                </a:solidFill>
                <a:latin typeface="Times New Roman"/>
                <a:ea typeface="Times New Roman"/>
                <a:cs typeface="Times New Roman"/>
                <a:sym typeface="Times New Roman"/>
              </a:rPr>
              <a:t>if target population is very heterogeneous</a:t>
            </a:r>
            <a:endParaRPr b="1" sz="1200">
              <a:solidFill>
                <a:schemeClr val="dk1"/>
              </a:solidFill>
              <a:latin typeface="Times New Roman"/>
              <a:ea typeface="Times New Roman"/>
              <a:cs typeface="Times New Roman"/>
              <a:sym typeface="Times New Roman"/>
            </a:endParaRPr>
          </a:p>
          <a:p>
            <a:pPr indent="-171450" lvl="0" marL="171450" marR="0" rtl="0" algn="l">
              <a:spcBef>
                <a:spcPts val="0"/>
              </a:spcBef>
              <a:spcAft>
                <a:spcPts val="0"/>
              </a:spcAft>
              <a:buClr>
                <a:schemeClr val="dk1"/>
              </a:buClr>
              <a:buSzPts val="1200"/>
              <a:buFont typeface="Arial"/>
              <a:buChar char="•"/>
            </a:pPr>
            <a:r>
              <a:rPr b="1" lang="en-US" sz="1200">
                <a:solidFill>
                  <a:schemeClr val="dk1"/>
                </a:solidFill>
                <a:latin typeface="Times New Roman"/>
                <a:ea typeface="Times New Roman"/>
                <a:cs typeface="Times New Roman"/>
                <a:sym typeface="Times New Roman"/>
              </a:rPr>
              <a:t>Difficult to do for large/dispersed populations</a:t>
            </a:r>
            <a:endParaRPr b="1" sz="1200">
              <a:solidFill>
                <a:schemeClr val="dk1"/>
              </a:solidFill>
              <a:latin typeface="Times New Roman"/>
              <a:ea typeface="Times New Roman"/>
              <a:cs typeface="Times New Roman"/>
              <a:sym typeface="Times New Roman"/>
            </a:endParaRPr>
          </a:p>
          <a:p>
            <a:pPr indent="-171450" lvl="0" marL="171450" marR="0" rtl="0" algn="l">
              <a:spcBef>
                <a:spcPts val="0"/>
              </a:spcBef>
              <a:spcAft>
                <a:spcPts val="0"/>
              </a:spcAft>
              <a:buClr>
                <a:schemeClr val="dk1"/>
              </a:buClr>
              <a:buSzPts val="1200"/>
              <a:buFont typeface="Arial"/>
              <a:buChar char="•"/>
            </a:pPr>
            <a:r>
              <a:rPr b="1" lang="en-US" sz="1200">
                <a:solidFill>
                  <a:schemeClr val="dk1"/>
                </a:solidFill>
                <a:latin typeface="Times New Roman"/>
                <a:ea typeface="Times New Roman"/>
                <a:cs typeface="Times New Roman"/>
                <a:sym typeface="Times New Roman"/>
              </a:rPr>
              <a:t>Small subpopulations of interest may not be present in the sample in</a:t>
            </a:r>
            <a:endParaRPr b="1" sz="12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200">
                <a:solidFill>
                  <a:schemeClr val="dk1"/>
                </a:solidFill>
                <a:latin typeface="Times New Roman"/>
                <a:ea typeface="Times New Roman"/>
                <a:cs typeface="Times New Roman"/>
                <a:sym typeface="Times New Roman"/>
              </a:rPr>
              <a:t>sufficient numbers</a:t>
            </a:r>
            <a:endParaRPr b="1" sz="1200">
              <a:solidFill>
                <a:schemeClr val="dk1"/>
              </a:solidFill>
              <a:latin typeface="Times New Roman"/>
              <a:ea typeface="Times New Roman"/>
              <a:cs typeface="Times New Roman"/>
              <a:sym typeface="Times New Roman"/>
            </a:endParaRPr>
          </a:p>
        </p:txBody>
      </p:sp>
      <p:sp>
        <p:nvSpPr>
          <p:cNvPr id="782" name="Google Shape;782;p29"/>
          <p:cNvSpPr txBox="1"/>
          <p:nvPr/>
        </p:nvSpPr>
        <p:spPr>
          <a:xfrm>
            <a:off x="456133" y="2372846"/>
            <a:ext cx="802554" cy="57708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050">
                <a:solidFill>
                  <a:srgbClr val="C55A11"/>
                </a:solidFill>
                <a:latin typeface="Trebuchet MS"/>
                <a:ea typeface="Trebuchet MS"/>
                <a:cs typeface="Trebuchet MS"/>
                <a:sym typeface="Trebuchet MS"/>
              </a:rPr>
              <a:t>Simple</a:t>
            </a:r>
            <a:endParaRPr/>
          </a:p>
          <a:p>
            <a:pPr indent="0" lvl="0" marL="0" marR="0" rtl="0" algn="l">
              <a:spcBef>
                <a:spcPts val="0"/>
              </a:spcBef>
              <a:spcAft>
                <a:spcPts val="0"/>
              </a:spcAft>
              <a:buNone/>
            </a:pPr>
            <a:r>
              <a:rPr b="1" lang="en-US" sz="1050">
                <a:solidFill>
                  <a:srgbClr val="C55A11"/>
                </a:solidFill>
                <a:latin typeface="Trebuchet MS"/>
                <a:ea typeface="Trebuchet MS"/>
                <a:cs typeface="Trebuchet MS"/>
                <a:sym typeface="Trebuchet MS"/>
              </a:rPr>
              <a:t>Random simpling </a:t>
            </a:r>
            <a:endParaRPr b="1" sz="1050">
              <a:solidFill>
                <a:srgbClr val="C55A11"/>
              </a:solidFill>
              <a:latin typeface="Trebuchet MS"/>
              <a:ea typeface="Trebuchet MS"/>
              <a:cs typeface="Trebuchet MS"/>
              <a:sym typeface="Trebuchet MS"/>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6" name="Shape 786"/>
        <p:cNvGrpSpPr/>
        <p:nvPr/>
      </p:nvGrpSpPr>
      <p:grpSpPr>
        <a:xfrm>
          <a:off x="0" y="0"/>
          <a:ext cx="0" cy="0"/>
          <a:chOff x="0" y="0"/>
          <a:chExt cx="0" cy="0"/>
        </a:xfrm>
      </p:grpSpPr>
      <p:pic>
        <p:nvPicPr>
          <p:cNvPr id="787" name="Google Shape;787;p30"/>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788" name="Google Shape;788;p30"/>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789" name="Google Shape;789;p30"/>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790" name="Google Shape;790;p30"/>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791" name="Google Shape;791;p30"/>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792" name="Google Shape;792;p30"/>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793" name="Google Shape;793;p3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794" name="Google Shape;794;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95" name="Google Shape;795;p30"/>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796" name="Google Shape;796;p30"/>
          <p:cNvSpPr/>
          <p:nvPr/>
        </p:nvSpPr>
        <p:spPr>
          <a:xfrm>
            <a:off x="201478" y="579411"/>
            <a:ext cx="8340542" cy="4001095"/>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797" name="Google Shape;797;p30"/>
          <p:cNvPicPr preferRelativeResize="0"/>
          <p:nvPr/>
        </p:nvPicPr>
        <p:blipFill rotWithShape="1">
          <a:blip r:embed="rId9">
            <a:alphaModFix/>
          </a:blip>
          <a:srcRect b="0" l="0" r="0" t="0"/>
          <a:stretch/>
        </p:blipFill>
        <p:spPr>
          <a:xfrm>
            <a:off x="185344" y="1626005"/>
            <a:ext cx="8334191" cy="4752975"/>
          </a:xfrm>
          <a:prstGeom prst="rect">
            <a:avLst/>
          </a:prstGeom>
          <a:noFill/>
          <a:ln>
            <a:noFill/>
          </a:ln>
        </p:spPr>
      </p:pic>
      <p:sp>
        <p:nvSpPr>
          <p:cNvPr id="798" name="Google Shape;798;p30"/>
          <p:cNvSpPr txBox="1"/>
          <p:nvPr/>
        </p:nvSpPr>
        <p:spPr>
          <a:xfrm rot="-5400000">
            <a:off x="72368" y="5031613"/>
            <a:ext cx="1434104" cy="921091"/>
          </a:xfrm>
          <a:prstGeom prst="rect">
            <a:avLst/>
          </a:prstGeom>
          <a:noFill/>
          <a:ln>
            <a:noFill/>
          </a:ln>
        </p:spPr>
        <p:txBody>
          <a:bodyPr anchorCtr="0" anchor="t" bIns="0" lIns="0" spcFirstLastPara="1" rIns="0" wrap="square" tIns="0">
            <a:noAutofit/>
          </a:bodyPr>
          <a:lstStyle/>
          <a:p>
            <a:pPr indent="-281940" lvl="0" marL="294005" marR="6350" rtl="0" algn="l">
              <a:lnSpc>
                <a:spcPct val="102000"/>
              </a:lnSpc>
              <a:spcBef>
                <a:spcPts val="0"/>
              </a:spcBef>
              <a:spcAft>
                <a:spcPts val="0"/>
              </a:spcAft>
              <a:buNone/>
            </a:pPr>
            <a:r>
              <a:rPr b="1" lang="en-US" sz="1200">
                <a:solidFill>
                  <a:srgbClr val="C55A11"/>
                </a:solidFill>
                <a:latin typeface="Trebuchet MS"/>
                <a:ea typeface="Trebuchet MS"/>
                <a:cs typeface="Trebuchet MS"/>
                <a:sym typeface="Trebuchet MS"/>
              </a:rPr>
              <a:t>Multistage random sampling</a:t>
            </a:r>
            <a:endParaRPr sz="1600">
              <a:solidFill>
                <a:srgbClr val="C55A11"/>
              </a:solidFill>
              <a:latin typeface="Tahoma"/>
              <a:ea typeface="Tahoma"/>
              <a:cs typeface="Tahoma"/>
              <a:sym typeface="Tahoma"/>
            </a:endParaRPr>
          </a:p>
        </p:txBody>
      </p:sp>
      <p:sp>
        <p:nvSpPr>
          <p:cNvPr id="799" name="Google Shape;799;p30"/>
          <p:cNvSpPr txBox="1"/>
          <p:nvPr/>
        </p:nvSpPr>
        <p:spPr>
          <a:xfrm rot="-5400000">
            <a:off x="14640" y="3746536"/>
            <a:ext cx="1267370" cy="584401"/>
          </a:xfrm>
          <a:prstGeom prst="rect">
            <a:avLst/>
          </a:prstGeom>
          <a:noFill/>
          <a:ln>
            <a:noFill/>
          </a:ln>
        </p:spPr>
        <p:txBody>
          <a:bodyPr anchorCtr="0" anchor="t" bIns="0" lIns="0" spcFirstLastPara="1" rIns="0" wrap="square" tIns="0">
            <a:noAutofit/>
          </a:bodyPr>
          <a:lstStyle/>
          <a:p>
            <a:pPr indent="-201295" lvl="0" marL="213359" marR="0" rtl="0" algn="l">
              <a:lnSpc>
                <a:spcPct val="102000"/>
              </a:lnSpc>
              <a:spcBef>
                <a:spcPts val="0"/>
              </a:spcBef>
              <a:spcAft>
                <a:spcPts val="0"/>
              </a:spcAft>
              <a:buNone/>
            </a:pPr>
            <a:r>
              <a:rPr b="1" lang="en-US" sz="1200">
                <a:solidFill>
                  <a:srgbClr val="00B050"/>
                </a:solidFill>
                <a:latin typeface="Trebuchet MS"/>
                <a:ea typeface="Trebuchet MS"/>
                <a:cs typeface="Trebuchet MS"/>
                <a:sym typeface="Trebuchet MS"/>
              </a:rPr>
              <a:t>Cluster random sampling</a:t>
            </a:r>
            <a:endParaRPr b="1" sz="1600">
              <a:solidFill>
                <a:srgbClr val="00B050"/>
              </a:solidFill>
              <a:latin typeface="Tahoma"/>
              <a:ea typeface="Tahoma"/>
              <a:cs typeface="Tahoma"/>
              <a:sym typeface="Tahoma"/>
            </a:endParaRPr>
          </a:p>
        </p:txBody>
      </p:sp>
      <p:sp>
        <p:nvSpPr>
          <p:cNvPr id="800" name="Google Shape;800;p30"/>
          <p:cNvSpPr txBox="1"/>
          <p:nvPr/>
        </p:nvSpPr>
        <p:spPr>
          <a:xfrm rot="-5400000">
            <a:off x="-254471" y="2326255"/>
            <a:ext cx="1641930" cy="331833"/>
          </a:xfrm>
          <a:prstGeom prst="rect">
            <a:avLst/>
          </a:prstGeom>
          <a:noFill/>
          <a:ln>
            <a:noFill/>
          </a:ln>
        </p:spPr>
        <p:txBody>
          <a:bodyPr anchorCtr="0" anchor="t" bIns="0" lIns="0" spcFirstLastPara="1" rIns="0" wrap="square" tIns="0">
            <a:noAutofit/>
          </a:bodyPr>
          <a:lstStyle/>
          <a:p>
            <a:pPr indent="-201295" lvl="0" marL="213359" marR="0" rtl="0" algn="l">
              <a:lnSpc>
                <a:spcPct val="102000"/>
              </a:lnSpc>
              <a:spcBef>
                <a:spcPts val="0"/>
              </a:spcBef>
              <a:spcAft>
                <a:spcPts val="0"/>
              </a:spcAft>
              <a:buNone/>
            </a:pPr>
            <a:r>
              <a:rPr b="1" lang="en-US" sz="1200">
                <a:solidFill>
                  <a:srgbClr val="0070C0"/>
                </a:solidFill>
                <a:latin typeface="Trebuchet MS"/>
                <a:ea typeface="Trebuchet MS"/>
                <a:cs typeface="Trebuchet MS"/>
                <a:sym typeface="Trebuchet MS"/>
              </a:rPr>
              <a:t>Cluster random sampling</a:t>
            </a:r>
            <a:endParaRPr sz="1600">
              <a:solidFill>
                <a:srgbClr val="0070C0"/>
              </a:solidFill>
              <a:latin typeface="Tahoma"/>
              <a:ea typeface="Tahoma"/>
              <a:cs typeface="Tahoma"/>
              <a:sym typeface="Tahoma"/>
            </a:endParaRPr>
          </a:p>
        </p:txBody>
      </p:sp>
      <p:sp>
        <p:nvSpPr>
          <p:cNvPr id="801" name="Google Shape;801;p30"/>
          <p:cNvSpPr/>
          <p:nvPr/>
        </p:nvSpPr>
        <p:spPr>
          <a:xfrm>
            <a:off x="19098" y="1663334"/>
            <a:ext cx="3394657" cy="1800493"/>
          </a:xfrm>
          <a:prstGeom prst="rect">
            <a:avLst/>
          </a:prstGeom>
          <a:noFill/>
          <a:ln>
            <a:noFill/>
          </a:ln>
        </p:spPr>
        <p:txBody>
          <a:bodyPr anchorCtr="0" anchor="t" bIns="45700" lIns="91425" spcFirstLastPara="1" rIns="91425" wrap="square" tIns="45700">
            <a:spAutoFit/>
          </a:bodyPr>
          <a:lstStyle/>
          <a:p>
            <a:pPr indent="-171450" lvl="0" marL="157861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Stratified random sampling divides the sampling frame in two or more strata (subpopulations) according to meaningful characteristics, such as type of migrant or gender from which participants are then randomly selected</a:t>
            </a:r>
            <a:r>
              <a:rPr b="1" lang="en-US" sz="1100">
                <a:solidFill>
                  <a:schemeClr val="dk1"/>
                </a:solidFill>
                <a:latin typeface="Tahoma"/>
                <a:ea typeface="Tahoma"/>
                <a:cs typeface="Tahoma"/>
                <a:sym typeface="Tahoma"/>
              </a:rPr>
              <a:t>.</a:t>
            </a:r>
            <a:endParaRPr b="1" sz="1400">
              <a:solidFill>
                <a:schemeClr val="dk1"/>
              </a:solidFill>
              <a:latin typeface="Tahoma"/>
              <a:ea typeface="Tahoma"/>
              <a:cs typeface="Tahoma"/>
              <a:sym typeface="Tahoma"/>
            </a:endParaRPr>
          </a:p>
        </p:txBody>
      </p:sp>
      <p:sp>
        <p:nvSpPr>
          <p:cNvPr id="802" name="Google Shape;802;p30"/>
          <p:cNvSpPr txBox="1"/>
          <p:nvPr/>
        </p:nvSpPr>
        <p:spPr>
          <a:xfrm>
            <a:off x="1333116" y="3470353"/>
            <a:ext cx="1819384" cy="1492716"/>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900"/>
              <a:buFont typeface="Arial"/>
              <a:buChar char="•"/>
            </a:pPr>
            <a:r>
              <a:rPr b="1" lang="en-US" sz="900">
                <a:solidFill>
                  <a:schemeClr val="dk1"/>
                </a:solidFill>
                <a:latin typeface="Tahoma"/>
                <a:ea typeface="Tahoma"/>
                <a:cs typeface="Tahoma"/>
                <a:sym typeface="Tahoma"/>
              </a:rPr>
              <a:t>Cluster random sampling divides the population into many clusters (such as neighbourhoods in</a:t>
            </a:r>
            <a:endParaRPr b="1" sz="900">
              <a:solidFill>
                <a:schemeClr val="dk1"/>
              </a:solidFill>
              <a:latin typeface="Tahoma"/>
              <a:ea typeface="Tahoma"/>
              <a:cs typeface="Tahoma"/>
              <a:sym typeface="Tahoma"/>
            </a:endParaRPr>
          </a:p>
          <a:p>
            <a:pPr indent="0" lvl="0" marL="0" marR="0" rtl="0" algn="l">
              <a:spcBef>
                <a:spcPts val="0"/>
              </a:spcBef>
              <a:spcAft>
                <a:spcPts val="0"/>
              </a:spcAft>
              <a:buNone/>
            </a:pPr>
            <a:r>
              <a:rPr b="1" lang="en-US" sz="900">
                <a:solidFill>
                  <a:schemeClr val="dk1"/>
                </a:solidFill>
                <a:latin typeface="Tahoma"/>
                <a:ea typeface="Tahoma"/>
                <a:cs typeface="Tahoma"/>
                <a:sym typeface="Tahoma"/>
              </a:rPr>
              <a:t>a city) and then takes a simple random sample of the clusters.</a:t>
            </a:r>
            <a:endParaRPr/>
          </a:p>
          <a:p>
            <a:pPr indent="0" lvl="0" marL="0" marR="0" rtl="0" algn="l">
              <a:spcBef>
                <a:spcPts val="0"/>
              </a:spcBef>
              <a:spcAft>
                <a:spcPts val="0"/>
              </a:spcAft>
              <a:buNone/>
            </a:pPr>
            <a:r>
              <a:rPr b="1" lang="en-US" sz="900">
                <a:solidFill>
                  <a:schemeClr val="dk1"/>
                </a:solidFill>
                <a:latin typeface="Tahoma"/>
                <a:ea typeface="Tahoma"/>
                <a:cs typeface="Tahoma"/>
                <a:sym typeface="Tahoma"/>
              </a:rPr>
              <a:t> The units in each cluster constitute the sample.</a:t>
            </a:r>
            <a:endParaRPr b="1" sz="900">
              <a:solidFill>
                <a:schemeClr val="dk1"/>
              </a:solidFill>
              <a:latin typeface="Tahoma"/>
              <a:ea typeface="Tahoma"/>
              <a:cs typeface="Tahoma"/>
              <a:sym typeface="Tahoma"/>
            </a:endParaRPr>
          </a:p>
          <a:p>
            <a:pPr indent="0" lvl="0" marL="0" marR="0" rtl="0" algn="l">
              <a:spcBef>
                <a:spcPts val="0"/>
              </a:spcBef>
              <a:spcAft>
                <a:spcPts val="0"/>
              </a:spcAft>
              <a:buNone/>
            </a:pPr>
            <a:r>
              <a:t/>
            </a:r>
            <a:endParaRPr b="1" sz="1000">
              <a:solidFill>
                <a:schemeClr val="dk1"/>
              </a:solidFill>
              <a:latin typeface="Tahoma"/>
              <a:ea typeface="Tahoma"/>
              <a:cs typeface="Tahoma"/>
              <a:sym typeface="Tahoma"/>
            </a:endParaRPr>
          </a:p>
        </p:txBody>
      </p:sp>
      <p:sp>
        <p:nvSpPr>
          <p:cNvPr id="803" name="Google Shape;803;p30"/>
          <p:cNvSpPr txBox="1"/>
          <p:nvPr/>
        </p:nvSpPr>
        <p:spPr>
          <a:xfrm>
            <a:off x="1359243" y="4775014"/>
            <a:ext cx="1923888" cy="2062103"/>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Multistage random sampling combines two or more of the random sampling techniques sequentially (such as starting with a cluster random sample, followed by a simple random sample or a stratified random sample).</a:t>
            </a:r>
            <a:endParaRPr b="1" sz="1000">
              <a:solidFill>
                <a:schemeClr val="dk1"/>
              </a:solidFill>
              <a:latin typeface="Tahoma"/>
              <a:ea typeface="Tahoma"/>
              <a:cs typeface="Tahoma"/>
              <a:sym typeface="Tahoma"/>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04" name="Google Shape;804;p30"/>
          <p:cNvSpPr txBox="1"/>
          <p:nvPr/>
        </p:nvSpPr>
        <p:spPr>
          <a:xfrm>
            <a:off x="3483429" y="1541406"/>
            <a:ext cx="1463040" cy="1938992"/>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When the population is heterogeneous and contains several different subpopulations, some of which are of interest for the monitoring/ evaluation exercise</a:t>
            </a:r>
            <a:endParaRPr b="1" sz="1000">
              <a:solidFill>
                <a:schemeClr val="dk1"/>
              </a:solidFill>
              <a:latin typeface="Tahoma"/>
              <a:ea typeface="Tahoma"/>
              <a:cs typeface="Tahoma"/>
              <a:sym typeface="Tahoma"/>
            </a:endParaRPr>
          </a:p>
        </p:txBody>
      </p:sp>
      <p:sp>
        <p:nvSpPr>
          <p:cNvPr id="805" name="Google Shape;805;p30"/>
          <p:cNvSpPr txBox="1"/>
          <p:nvPr/>
        </p:nvSpPr>
        <p:spPr>
          <a:xfrm>
            <a:off x="3483429" y="3474720"/>
            <a:ext cx="1532708" cy="1138773"/>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When both the target population and the desired sample size are large</a:t>
            </a:r>
            <a:endParaRPr b="1" sz="1000">
              <a:solidFill>
                <a:schemeClr val="dk1"/>
              </a:solidFill>
              <a:latin typeface="Tahoma"/>
              <a:ea typeface="Tahoma"/>
              <a:cs typeface="Tahoma"/>
              <a:sym typeface="Tahoma"/>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06" name="Google Shape;806;p30"/>
          <p:cNvSpPr txBox="1"/>
          <p:nvPr/>
        </p:nvSpPr>
        <p:spPr>
          <a:xfrm>
            <a:off x="3492138" y="5118986"/>
            <a:ext cx="1445622" cy="861774"/>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When a sampling frame does not exist and is inappropriate</a:t>
            </a:r>
            <a:endParaRPr b="1" sz="1000">
              <a:solidFill>
                <a:schemeClr val="dk1"/>
              </a:solidFill>
              <a:latin typeface="Tahoma"/>
              <a:ea typeface="Tahoma"/>
              <a:cs typeface="Tahoma"/>
              <a:sym typeface="Tahoma"/>
            </a:endParaRPr>
          </a:p>
        </p:txBody>
      </p:sp>
      <p:sp>
        <p:nvSpPr>
          <p:cNvPr id="807" name="Google Shape;807;p30"/>
          <p:cNvSpPr txBox="1"/>
          <p:nvPr/>
        </p:nvSpPr>
        <p:spPr>
          <a:xfrm>
            <a:off x="5213631" y="1996808"/>
            <a:ext cx="1256838" cy="1323439"/>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High degree of representativeness of the subpopulations in the target population</a:t>
            </a:r>
            <a:endParaRPr b="1" sz="1000">
              <a:solidFill>
                <a:schemeClr val="dk1"/>
              </a:solidFill>
              <a:latin typeface="Tahoma"/>
              <a:ea typeface="Tahoma"/>
              <a:cs typeface="Tahoma"/>
              <a:sym typeface="Tahoma"/>
            </a:endParaRPr>
          </a:p>
        </p:txBody>
      </p:sp>
      <p:sp>
        <p:nvSpPr>
          <p:cNvPr id="808" name="Google Shape;808;p30"/>
          <p:cNvSpPr txBox="1"/>
          <p:nvPr/>
        </p:nvSpPr>
        <p:spPr>
          <a:xfrm>
            <a:off x="5070867" y="3413756"/>
            <a:ext cx="1556356" cy="1323439"/>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Easy and convenient</a:t>
            </a:r>
            <a:endParaRPr b="1" sz="1000">
              <a:solidFill>
                <a:schemeClr val="dk1"/>
              </a:solidFill>
              <a:latin typeface="Tahoma"/>
              <a:ea typeface="Tahoma"/>
              <a:cs typeface="Tahoma"/>
              <a:sym typeface="Tahoma"/>
            </a:endParaRPr>
          </a:p>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Can select a random sample when the target population sampling frames are very localized</a:t>
            </a:r>
            <a:endParaRPr b="1" sz="1000">
              <a:solidFill>
                <a:schemeClr val="dk1"/>
              </a:solidFill>
              <a:latin typeface="Tahoma"/>
              <a:ea typeface="Tahoma"/>
              <a:cs typeface="Tahoma"/>
              <a:sym typeface="Tahoma"/>
            </a:endParaRPr>
          </a:p>
        </p:txBody>
      </p:sp>
      <p:sp>
        <p:nvSpPr>
          <p:cNvPr id="809" name="Google Shape;809;p30"/>
          <p:cNvSpPr txBox="1"/>
          <p:nvPr/>
        </p:nvSpPr>
        <p:spPr>
          <a:xfrm>
            <a:off x="5146766" y="4929046"/>
            <a:ext cx="1436914" cy="1477328"/>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Multiple randomizations</a:t>
            </a:r>
            <a:endParaRPr b="1" sz="1000">
              <a:solidFill>
                <a:schemeClr val="dk1"/>
              </a:solidFill>
              <a:latin typeface="Tahoma"/>
              <a:ea typeface="Tahoma"/>
              <a:cs typeface="Tahoma"/>
              <a:sym typeface="Tahoma"/>
            </a:endParaRPr>
          </a:p>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Can select a random sample when the target population lists are very localized</a:t>
            </a:r>
            <a:endParaRPr b="1" sz="1000">
              <a:solidFill>
                <a:schemeClr val="dk1"/>
              </a:solidFill>
              <a:latin typeface="Tahoma"/>
              <a:ea typeface="Tahoma"/>
              <a:cs typeface="Tahoma"/>
              <a:sym typeface="Tahoma"/>
            </a:endParaRPr>
          </a:p>
          <a:p>
            <a:pPr indent="0" lvl="0" marL="0" marR="0" rtl="0" algn="l">
              <a:spcBef>
                <a:spcPts val="0"/>
              </a:spcBef>
              <a:spcAft>
                <a:spcPts val="0"/>
              </a:spcAft>
              <a:buNone/>
            </a:pPr>
            <a:r>
              <a:t/>
            </a:r>
            <a:endParaRPr b="1" sz="1000">
              <a:solidFill>
                <a:schemeClr val="dk1"/>
              </a:solidFill>
              <a:latin typeface="Tahoma"/>
              <a:ea typeface="Tahoma"/>
              <a:cs typeface="Tahoma"/>
              <a:sym typeface="Tahoma"/>
            </a:endParaRPr>
          </a:p>
        </p:txBody>
      </p:sp>
      <p:sp>
        <p:nvSpPr>
          <p:cNvPr id="810" name="Google Shape;810;p30"/>
          <p:cNvSpPr txBox="1"/>
          <p:nvPr/>
        </p:nvSpPr>
        <p:spPr>
          <a:xfrm>
            <a:off x="6853646" y="1831343"/>
            <a:ext cx="1541417" cy="1323439"/>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Time consuming and expensive</a:t>
            </a:r>
            <a:endParaRPr b="1" sz="1000">
              <a:solidFill>
                <a:schemeClr val="dk1"/>
              </a:solidFill>
              <a:latin typeface="Tahoma"/>
              <a:ea typeface="Tahoma"/>
              <a:cs typeface="Tahoma"/>
              <a:sym typeface="Tahoma"/>
            </a:endParaRPr>
          </a:p>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More complex than simple and systematic</a:t>
            </a:r>
            <a:endParaRPr b="1" sz="1000">
              <a:solidFill>
                <a:schemeClr val="dk1"/>
              </a:solidFill>
              <a:latin typeface="Tahoma"/>
              <a:ea typeface="Tahoma"/>
              <a:cs typeface="Tahoma"/>
              <a:sym typeface="Tahoma"/>
            </a:endParaRPr>
          </a:p>
          <a:p>
            <a:pPr indent="0" lvl="0" marL="0" marR="0" rtl="0" algn="l">
              <a:spcBef>
                <a:spcPts val="0"/>
              </a:spcBef>
              <a:spcAft>
                <a:spcPts val="0"/>
              </a:spcAft>
              <a:buNone/>
            </a:pPr>
            <a:r>
              <a:rPr b="1" lang="en-US" sz="1000">
                <a:solidFill>
                  <a:schemeClr val="dk1"/>
                </a:solidFill>
                <a:latin typeface="Tahoma"/>
                <a:ea typeface="Tahoma"/>
                <a:cs typeface="Tahoma"/>
                <a:sym typeface="Tahoma"/>
              </a:rPr>
              <a:t>random sampling</a:t>
            </a:r>
            <a:endParaRPr b="1" sz="1000">
              <a:solidFill>
                <a:schemeClr val="dk1"/>
              </a:solidFill>
              <a:latin typeface="Tahoma"/>
              <a:ea typeface="Tahoma"/>
              <a:cs typeface="Tahoma"/>
              <a:sym typeface="Tahoma"/>
            </a:endParaRPr>
          </a:p>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Strata must be carefully defined</a:t>
            </a:r>
            <a:endParaRPr b="1" sz="1000">
              <a:solidFill>
                <a:schemeClr val="dk1"/>
              </a:solidFill>
              <a:latin typeface="Tahoma"/>
              <a:ea typeface="Tahoma"/>
              <a:cs typeface="Tahoma"/>
              <a:sym typeface="Tahoma"/>
            </a:endParaRPr>
          </a:p>
        </p:txBody>
      </p:sp>
      <p:sp>
        <p:nvSpPr>
          <p:cNvPr id="811" name="Google Shape;811;p30"/>
          <p:cNvSpPr txBox="1"/>
          <p:nvPr/>
        </p:nvSpPr>
        <p:spPr>
          <a:xfrm>
            <a:off x="6853646" y="3383263"/>
            <a:ext cx="1541417" cy="1754326"/>
          </a:xfrm>
          <a:prstGeom prst="rect">
            <a:avLst/>
          </a:prstGeom>
          <a:noFill/>
          <a:ln>
            <a:noFill/>
          </a:ln>
        </p:spPr>
        <p:txBody>
          <a:bodyPr anchorCtr="0" anchor="t" bIns="45700" lIns="91425" spcFirstLastPara="1" rIns="91425" wrap="square" tIns="45700">
            <a:spAutoFit/>
          </a:bodyPr>
          <a:lstStyle/>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Clusters may not be representative of the target population</a:t>
            </a:r>
            <a:endParaRPr b="1" sz="1000">
              <a:solidFill>
                <a:schemeClr val="dk1"/>
              </a:solidFill>
              <a:latin typeface="Tahoma"/>
              <a:ea typeface="Tahoma"/>
              <a:cs typeface="Tahoma"/>
              <a:sym typeface="Tahoma"/>
            </a:endParaRPr>
          </a:p>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Important subpopulations may be left out</a:t>
            </a:r>
            <a:endParaRPr b="1" sz="1000">
              <a:solidFill>
                <a:schemeClr val="dk1"/>
              </a:solidFill>
              <a:latin typeface="Tahoma"/>
              <a:ea typeface="Tahoma"/>
              <a:cs typeface="Tahoma"/>
              <a:sym typeface="Tahoma"/>
            </a:endParaRPr>
          </a:p>
          <a:p>
            <a:pPr indent="-171450" lvl="0" marL="171450" marR="0" rtl="0" algn="l">
              <a:spcBef>
                <a:spcPts val="0"/>
              </a:spcBef>
              <a:spcAft>
                <a:spcPts val="0"/>
              </a:spcAft>
              <a:buClr>
                <a:schemeClr val="dk1"/>
              </a:buClr>
              <a:buSzPts val="1000"/>
              <a:buFont typeface="Arial"/>
              <a:buChar char="•"/>
            </a:pPr>
            <a:r>
              <a:rPr b="1" lang="en-US" sz="1000">
                <a:solidFill>
                  <a:schemeClr val="dk1"/>
                </a:solidFill>
                <a:latin typeface="Tahoma"/>
                <a:ea typeface="Tahoma"/>
                <a:cs typeface="Tahoma"/>
                <a:sym typeface="Tahoma"/>
              </a:rPr>
              <a:t>Statistical analysis more complicated</a:t>
            </a:r>
            <a:endParaRPr b="1" sz="1000">
              <a:solidFill>
                <a:schemeClr val="dk1"/>
              </a:solidFill>
              <a:latin typeface="Tahoma"/>
              <a:ea typeface="Tahoma"/>
              <a:cs typeface="Tahoma"/>
              <a:sym typeface="Tahoma"/>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812" name="Google Shape;812;p30"/>
          <p:cNvSpPr/>
          <p:nvPr/>
        </p:nvSpPr>
        <p:spPr>
          <a:xfrm>
            <a:off x="6696894" y="5047851"/>
            <a:ext cx="1940752" cy="1015663"/>
          </a:xfrm>
          <a:prstGeom prst="rect">
            <a:avLst/>
          </a:prstGeom>
          <a:noFill/>
          <a:ln>
            <a:noFill/>
          </a:ln>
        </p:spPr>
        <p:txBody>
          <a:bodyPr anchorCtr="0" anchor="t" bIns="45700" lIns="91425" spcFirstLastPara="1" rIns="91425" wrap="square" tIns="45700">
            <a:spAutoFit/>
          </a:bodyPr>
          <a:lstStyle/>
          <a:p>
            <a:pPr indent="-342900" lvl="0" marL="342900" marR="646430" rtl="0" algn="l">
              <a:spcBef>
                <a:spcPts val="0"/>
              </a:spcBef>
              <a:spcAft>
                <a:spcPts val="0"/>
              </a:spcAft>
              <a:buClr>
                <a:schemeClr val="dk1"/>
              </a:buClr>
              <a:buSzPts val="1000"/>
              <a:buFont typeface="Tahoma"/>
              <a:buChar char="•"/>
            </a:pPr>
            <a:r>
              <a:rPr b="1" lang="en-US" sz="1000">
                <a:solidFill>
                  <a:schemeClr val="dk1"/>
                </a:solidFill>
                <a:latin typeface="Tahoma"/>
                <a:ea typeface="Tahoma"/>
                <a:cs typeface="Tahoma"/>
                <a:sym typeface="Tahoma"/>
              </a:rPr>
              <a:t>Can be less expensive, but more complex than cluster sampling</a:t>
            </a:r>
            <a:endParaRPr b="1" sz="1000">
              <a:solidFill>
                <a:schemeClr val="dk1"/>
              </a:solidFill>
              <a:latin typeface="Tahoma"/>
              <a:ea typeface="Tahoma"/>
              <a:cs typeface="Tahoma"/>
              <a:sym typeface="Tahoma"/>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6" name="Shape 816"/>
        <p:cNvGrpSpPr/>
        <p:nvPr/>
      </p:nvGrpSpPr>
      <p:grpSpPr>
        <a:xfrm>
          <a:off x="0" y="0"/>
          <a:ext cx="0" cy="0"/>
          <a:chOff x="0" y="0"/>
          <a:chExt cx="0" cy="0"/>
        </a:xfrm>
      </p:grpSpPr>
      <p:pic>
        <p:nvPicPr>
          <p:cNvPr id="817" name="Google Shape;817;p31"/>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818" name="Google Shape;818;p31"/>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819" name="Google Shape;819;p31"/>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820" name="Google Shape;820;p31"/>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821" name="Google Shape;821;p31"/>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822" name="Google Shape;822;p31"/>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823" name="Google Shape;823;p3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824" name="Google Shape;824;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25" name="Google Shape;825;p31"/>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826" name="Google Shape;826;p31"/>
          <p:cNvSpPr txBox="1"/>
          <p:nvPr/>
        </p:nvSpPr>
        <p:spPr>
          <a:xfrm>
            <a:off x="308819" y="1254023"/>
            <a:ext cx="8226851" cy="563231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400">
                <a:solidFill>
                  <a:srgbClr val="C00000"/>
                </a:solidFill>
                <a:latin typeface="Times New Roman"/>
                <a:ea typeface="Times New Roman"/>
                <a:cs typeface="Times New Roman"/>
                <a:sym typeface="Times New Roman"/>
              </a:rPr>
              <a:t>Non-random sampling </a:t>
            </a:r>
            <a:endParaRPr b="1" sz="2400">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rgbClr val="C00000"/>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is used where:</a:t>
            </a:r>
            <a:endParaRPr b="1"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285750" lvl="1" marL="742950" marR="0" rtl="0" algn="ctr">
              <a:spcBef>
                <a:spcPts val="0"/>
              </a:spcBef>
              <a:spcAft>
                <a:spcPts val="0"/>
              </a:spcAft>
              <a:buClr>
                <a:srgbClr val="0070C0"/>
              </a:buClr>
              <a:buSzPts val="1800"/>
              <a:buFont typeface="Noto Sans Symbols"/>
              <a:buChar char="✔"/>
            </a:pPr>
            <a:r>
              <a:rPr b="1" i="0" lang="en-US" sz="1800" u="none" cap="none" strike="noStrike">
                <a:solidFill>
                  <a:srgbClr val="0070C0"/>
                </a:solidFill>
                <a:latin typeface="Times New Roman"/>
                <a:ea typeface="Times New Roman"/>
                <a:cs typeface="Times New Roman"/>
                <a:sym typeface="Times New Roman"/>
              </a:rPr>
              <a:t>Large number of respondents are not required;</a:t>
            </a:r>
            <a:endParaRPr b="1" i="0" sz="1800" u="none" cap="none" strike="noStrike">
              <a:solidFill>
                <a:srgbClr val="0070C0"/>
              </a:solidFill>
              <a:latin typeface="Times New Roman"/>
              <a:ea typeface="Times New Roman"/>
              <a:cs typeface="Times New Roman"/>
              <a:sym typeface="Times New Roman"/>
            </a:endParaRPr>
          </a:p>
          <a:p>
            <a:pPr indent="-285750" lvl="1" marL="742950" marR="0" rtl="0" algn="ctr">
              <a:spcBef>
                <a:spcPts val="0"/>
              </a:spcBef>
              <a:spcAft>
                <a:spcPts val="0"/>
              </a:spcAft>
              <a:buClr>
                <a:srgbClr val="0070C0"/>
              </a:buClr>
              <a:buSzPts val="1800"/>
              <a:buFont typeface="Noto Sans Symbols"/>
              <a:buChar char="✔"/>
            </a:pPr>
            <a:r>
              <a:rPr b="1" i="0" lang="en-US" sz="1800" u="none" cap="none" strike="noStrike">
                <a:solidFill>
                  <a:srgbClr val="0070C0"/>
                </a:solidFill>
                <a:latin typeface="Times New Roman"/>
                <a:ea typeface="Times New Roman"/>
                <a:cs typeface="Times New Roman"/>
                <a:sym typeface="Times New Roman"/>
              </a:rPr>
              <a:t>The research is exploratory;</a:t>
            </a:r>
            <a:endParaRPr b="1" i="0" sz="1800" u="none" cap="none" strike="noStrike">
              <a:solidFill>
                <a:srgbClr val="0070C0"/>
              </a:solidFill>
              <a:latin typeface="Times New Roman"/>
              <a:ea typeface="Times New Roman"/>
              <a:cs typeface="Times New Roman"/>
              <a:sym typeface="Times New Roman"/>
            </a:endParaRPr>
          </a:p>
          <a:p>
            <a:pPr indent="-285750" lvl="1" marL="742950" marR="0" rtl="0" algn="ctr">
              <a:spcBef>
                <a:spcPts val="0"/>
              </a:spcBef>
              <a:spcAft>
                <a:spcPts val="0"/>
              </a:spcAft>
              <a:buClr>
                <a:srgbClr val="0070C0"/>
              </a:buClr>
              <a:buSzPts val="1800"/>
              <a:buFont typeface="Noto Sans Symbols"/>
              <a:buChar char="✔"/>
            </a:pPr>
            <a:r>
              <a:rPr b="1" i="0" lang="en-US" sz="1800" u="none" cap="none" strike="noStrike">
                <a:solidFill>
                  <a:srgbClr val="0070C0"/>
                </a:solidFill>
                <a:latin typeface="Times New Roman"/>
                <a:ea typeface="Times New Roman"/>
                <a:cs typeface="Times New Roman"/>
                <a:sym typeface="Times New Roman"/>
              </a:rPr>
              <a:t>Qualitative methods are used;</a:t>
            </a:r>
            <a:endParaRPr b="1" i="0" sz="1800" u="none" cap="none" strike="noStrike">
              <a:solidFill>
                <a:srgbClr val="0070C0"/>
              </a:solidFill>
              <a:latin typeface="Times New Roman"/>
              <a:ea typeface="Times New Roman"/>
              <a:cs typeface="Times New Roman"/>
              <a:sym typeface="Times New Roman"/>
            </a:endParaRPr>
          </a:p>
          <a:p>
            <a:pPr indent="-285750" lvl="1" marL="742950" marR="0" rtl="0" algn="ctr">
              <a:spcBef>
                <a:spcPts val="0"/>
              </a:spcBef>
              <a:spcAft>
                <a:spcPts val="0"/>
              </a:spcAft>
              <a:buClr>
                <a:srgbClr val="0070C0"/>
              </a:buClr>
              <a:buSzPts val="1800"/>
              <a:buFont typeface="Noto Sans Symbols"/>
              <a:buChar char="✔"/>
            </a:pPr>
            <a:r>
              <a:rPr b="1" i="0" lang="en-US" sz="1800" u="none" cap="none" strike="noStrike">
                <a:solidFill>
                  <a:srgbClr val="0070C0"/>
                </a:solidFill>
                <a:latin typeface="Times New Roman"/>
                <a:ea typeface="Times New Roman"/>
                <a:cs typeface="Times New Roman"/>
                <a:sym typeface="Times New Roman"/>
              </a:rPr>
              <a:t>Access is difficult;</a:t>
            </a:r>
            <a:endParaRPr b="1" i="0" sz="1800" u="none" cap="none" strike="noStrike">
              <a:solidFill>
                <a:srgbClr val="0070C0"/>
              </a:solidFill>
              <a:latin typeface="Times New Roman"/>
              <a:ea typeface="Times New Roman"/>
              <a:cs typeface="Times New Roman"/>
              <a:sym typeface="Times New Roman"/>
            </a:endParaRPr>
          </a:p>
          <a:p>
            <a:pPr indent="-285750" lvl="1" marL="742950" marR="0" rtl="0" algn="ctr">
              <a:spcBef>
                <a:spcPts val="0"/>
              </a:spcBef>
              <a:spcAft>
                <a:spcPts val="0"/>
              </a:spcAft>
              <a:buClr>
                <a:srgbClr val="0070C0"/>
              </a:buClr>
              <a:buSzPts val="1800"/>
              <a:buFont typeface="Noto Sans Symbols"/>
              <a:buChar char="✔"/>
            </a:pPr>
            <a:r>
              <a:rPr b="1" i="0" lang="en-US" sz="1800" u="none" cap="none" strike="noStrike">
                <a:solidFill>
                  <a:srgbClr val="0070C0"/>
                </a:solidFill>
                <a:latin typeface="Times New Roman"/>
                <a:ea typeface="Times New Roman"/>
                <a:cs typeface="Times New Roman"/>
                <a:sym typeface="Times New Roman"/>
              </a:rPr>
              <a:t>The population is highly dispersed.</a:t>
            </a:r>
            <a:endParaRPr/>
          </a:p>
          <a:p>
            <a:pPr indent="0" lvl="1" marL="457200" marR="0" rtl="0" algn="l">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285750" lvl="1" marL="742950" marR="0" rtl="0" algn="l">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Non-random/purposeful sampling is appropriate when there is a small “n” study, the research is exploratory, qualitative methods are used, access is difficult or the population is highly dispersed. For further information as to when it is appropriate to use non-random sampling.</a:t>
            </a:r>
            <a:endParaRPr/>
          </a:p>
          <a:p>
            <a:pPr indent="-285750" lvl="1" marL="742950" marR="0" rtl="0" algn="l">
              <a:spcBef>
                <a:spcPts val="0"/>
              </a:spcBef>
              <a:spcAft>
                <a:spcPts val="0"/>
              </a:spcAft>
              <a:buClr>
                <a:schemeClr val="dk1"/>
              </a:buClr>
              <a:buSzPts val="1800"/>
              <a:buFont typeface="Noto Sans Symbols"/>
              <a:buChar char="⮚"/>
            </a:pPr>
            <a:r>
              <a:rPr b="1" i="0" lang="en-US" sz="1800" u="none" cap="none" strike="noStrike">
                <a:solidFill>
                  <a:schemeClr val="dk1"/>
                </a:solidFill>
                <a:latin typeface="Times New Roman"/>
                <a:ea typeface="Times New Roman"/>
                <a:cs typeface="Times New Roman"/>
                <a:sym typeface="Times New Roman"/>
              </a:rPr>
              <a:t>The chosen sampling technique will depend on the information needs, the methodology (quantitative or qualitative) and the data collection tools that will be required.</a:t>
            </a:r>
            <a:endParaRPr b="1" i="0" sz="1800" u="none" cap="none" strike="noStrike">
              <a:solidFill>
                <a:schemeClr val="dk1"/>
              </a:solidFill>
              <a:latin typeface="Times New Roman"/>
              <a:ea typeface="Times New Roman"/>
              <a:cs typeface="Times New Roman"/>
              <a:sym typeface="Times New Roman"/>
            </a:endParaRPr>
          </a:p>
          <a:p>
            <a:pPr indent="0" lvl="1" marL="457200" marR="0" rtl="0" algn="l">
              <a:spcBef>
                <a:spcPts val="0"/>
              </a:spcBef>
              <a:spcAft>
                <a:spcPts val="0"/>
              </a:spcAft>
              <a:buNone/>
            </a:pPr>
            <a:r>
              <a:t/>
            </a:r>
            <a:endParaRPr b="0" i="0" sz="2400" u="none" cap="none" strike="noStrike">
              <a:solidFill>
                <a:schemeClr val="dk1"/>
              </a:solidFill>
              <a:latin typeface="Calibri"/>
              <a:ea typeface="Calibri"/>
              <a:cs typeface="Calibri"/>
              <a:sym typeface="Calibri"/>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0" name="Shape 830"/>
        <p:cNvGrpSpPr/>
        <p:nvPr/>
      </p:nvGrpSpPr>
      <p:grpSpPr>
        <a:xfrm>
          <a:off x="0" y="0"/>
          <a:ext cx="0" cy="0"/>
          <a:chOff x="0" y="0"/>
          <a:chExt cx="0" cy="0"/>
        </a:xfrm>
      </p:grpSpPr>
      <p:pic>
        <p:nvPicPr>
          <p:cNvPr id="831" name="Google Shape;831;p32"/>
          <p:cNvPicPr preferRelativeResize="0"/>
          <p:nvPr/>
        </p:nvPicPr>
        <p:blipFill rotWithShape="1">
          <a:blip r:embed="rId3">
            <a:alphaModFix/>
          </a:blip>
          <a:srcRect b="0" l="0" r="0" t="0"/>
          <a:stretch/>
        </p:blipFill>
        <p:spPr>
          <a:xfrm>
            <a:off x="-43546" y="5851519"/>
            <a:ext cx="1233359" cy="1096206"/>
          </a:xfrm>
          <a:prstGeom prst="rect">
            <a:avLst/>
          </a:prstGeom>
          <a:noFill/>
          <a:ln>
            <a:noFill/>
          </a:ln>
        </p:spPr>
      </p:pic>
      <p:pic>
        <p:nvPicPr>
          <p:cNvPr id="832" name="Google Shape;832;p3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833" name="Google Shape;833;p3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834" name="Google Shape;834;p3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835" name="Google Shape;835;p3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836" name="Google Shape;836;p32"/>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837" name="Google Shape;837;p3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838" name="Google Shape;838;p3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839" name="Google Shape;839;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840" name="Google Shape;840;p32"/>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841" name="Google Shape;841;p32"/>
          <p:cNvSpPr/>
          <p:nvPr/>
        </p:nvSpPr>
        <p:spPr>
          <a:xfrm>
            <a:off x="201478" y="579411"/>
            <a:ext cx="8340542" cy="358559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i="1" lang="en-US" sz="1600">
                <a:solidFill>
                  <a:schemeClr val="dk1"/>
                </a:solidFill>
                <a:latin typeface="Calibri"/>
                <a:ea typeface="Calibri"/>
                <a:cs typeface="Calibri"/>
                <a:sym typeface="Calibri"/>
              </a:rPr>
              <a:t>Non-random/Purposeful versus random sampling</a:t>
            </a:r>
            <a:endParaRPr b="1" i="1" sz="1600">
              <a:solidFill>
                <a:srgbClr val="0070C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64135" lvl="0" marL="231140" marR="139065" rtl="0" algn="l">
              <a:spcBef>
                <a:spcPts val="350"/>
              </a:spcBef>
              <a:spcAft>
                <a:spcPts val="0"/>
              </a:spcAft>
              <a:buClr>
                <a:schemeClr val="dk1"/>
              </a:buClr>
              <a:buSzPts val="1000"/>
              <a:buFont typeface="Tahoma"/>
              <a:buNone/>
            </a:pPr>
            <a:r>
              <a:t/>
            </a:r>
            <a:endParaRPr b="1" sz="1100">
              <a:solidFill>
                <a:schemeClr val="dk1"/>
              </a:solidFill>
              <a:latin typeface="Tahoma"/>
              <a:ea typeface="Tahoma"/>
              <a:cs typeface="Tahoma"/>
              <a:sym typeface="Tahoma"/>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842" name="Google Shape;842;p32"/>
          <p:cNvGrpSpPr/>
          <p:nvPr/>
        </p:nvGrpSpPr>
        <p:grpSpPr>
          <a:xfrm>
            <a:off x="308819" y="1967229"/>
            <a:ext cx="8062417" cy="4137479"/>
            <a:chOff x="1417" y="357"/>
            <a:chExt cx="9074" cy="4592"/>
          </a:xfrm>
        </p:grpSpPr>
        <p:sp>
          <p:nvSpPr>
            <p:cNvPr id="843" name="Google Shape;843;p32"/>
            <p:cNvSpPr/>
            <p:nvPr/>
          </p:nvSpPr>
          <p:spPr>
            <a:xfrm>
              <a:off x="1427" y="367"/>
              <a:ext cx="9054" cy="306"/>
            </a:xfrm>
            <a:custGeom>
              <a:rect b="b" l="l" r="r" t="t"/>
              <a:pathLst>
                <a:path extrusionOk="0" h="306" w="9054">
                  <a:moveTo>
                    <a:pt x="4412" y="0"/>
                  </a:moveTo>
                  <a:lnTo>
                    <a:pt x="0" y="0"/>
                  </a:lnTo>
                  <a:lnTo>
                    <a:pt x="0" y="306"/>
                  </a:lnTo>
                  <a:lnTo>
                    <a:pt x="4412" y="306"/>
                  </a:lnTo>
                  <a:lnTo>
                    <a:pt x="4412" y="0"/>
                  </a:lnTo>
                  <a:close/>
                  <a:moveTo>
                    <a:pt x="9054" y="0"/>
                  </a:moveTo>
                  <a:lnTo>
                    <a:pt x="4412" y="0"/>
                  </a:lnTo>
                  <a:lnTo>
                    <a:pt x="4412" y="306"/>
                  </a:lnTo>
                  <a:lnTo>
                    <a:pt x="9054" y="306"/>
                  </a:lnTo>
                  <a:lnTo>
                    <a:pt x="9054" y="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44" name="Google Shape;844;p32"/>
            <p:cNvCxnSpPr/>
            <p:nvPr/>
          </p:nvCxnSpPr>
          <p:spPr>
            <a:xfrm rot="10800000">
              <a:off x="5839" y="388"/>
              <a:ext cx="0" cy="276"/>
            </a:xfrm>
            <a:prstGeom prst="straightConnector1">
              <a:avLst/>
            </a:prstGeom>
            <a:noFill/>
            <a:ln cap="flat" cmpd="sng" w="12700">
              <a:solidFill>
                <a:srgbClr val="FFFFFF"/>
              </a:solidFill>
              <a:prstDash val="solid"/>
              <a:round/>
              <a:headEnd len="med" w="med" type="none"/>
              <a:tailEnd len="med" w="med" type="none"/>
            </a:ln>
          </p:spPr>
        </p:cxnSp>
        <p:cxnSp>
          <p:nvCxnSpPr>
            <p:cNvPr id="845" name="Google Shape;845;p32"/>
            <p:cNvCxnSpPr/>
            <p:nvPr/>
          </p:nvCxnSpPr>
          <p:spPr>
            <a:xfrm rot="10800000">
              <a:off x="1427" y="674"/>
              <a:ext cx="0" cy="685"/>
            </a:xfrm>
            <a:prstGeom prst="straightConnector1">
              <a:avLst/>
            </a:prstGeom>
            <a:noFill/>
            <a:ln cap="flat" cmpd="sng" w="12700">
              <a:solidFill>
                <a:srgbClr val="D52A2F"/>
              </a:solidFill>
              <a:prstDash val="solid"/>
              <a:round/>
              <a:headEnd len="med" w="med" type="none"/>
              <a:tailEnd len="med" w="med" type="none"/>
            </a:ln>
          </p:spPr>
        </p:cxnSp>
        <p:cxnSp>
          <p:nvCxnSpPr>
            <p:cNvPr id="846" name="Google Shape;846;p32"/>
            <p:cNvCxnSpPr/>
            <p:nvPr/>
          </p:nvCxnSpPr>
          <p:spPr>
            <a:xfrm rot="10800000">
              <a:off x="10481" y="674"/>
              <a:ext cx="0" cy="685"/>
            </a:xfrm>
            <a:prstGeom prst="straightConnector1">
              <a:avLst/>
            </a:prstGeom>
            <a:noFill/>
            <a:ln cap="flat" cmpd="sng" w="12700">
              <a:solidFill>
                <a:srgbClr val="D52A2F"/>
              </a:solidFill>
              <a:prstDash val="solid"/>
              <a:round/>
              <a:headEnd len="med" w="med" type="none"/>
              <a:tailEnd len="med" w="med" type="none"/>
            </a:ln>
          </p:spPr>
        </p:cxnSp>
        <p:cxnSp>
          <p:nvCxnSpPr>
            <p:cNvPr id="847" name="Google Shape;847;p32"/>
            <p:cNvCxnSpPr/>
            <p:nvPr/>
          </p:nvCxnSpPr>
          <p:spPr>
            <a:xfrm rot="10800000">
              <a:off x="1427" y="1359"/>
              <a:ext cx="0" cy="415"/>
            </a:xfrm>
            <a:prstGeom prst="straightConnector1">
              <a:avLst/>
            </a:prstGeom>
            <a:noFill/>
            <a:ln cap="flat" cmpd="sng" w="12700">
              <a:solidFill>
                <a:srgbClr val="D52A2F"/>
              </a:solidFill>
              <a:prstDash val="solid"/>
              <a:round/>
              <a:headEnd len="med" w="med" type="none"/>
              <a:tailEnd len="med" w="med" type="none"/>
            </a:ln>
          </p:spPr>
        </p:cxnSp>
        <p:cxnSp>
          <p:nvCxnSpPr>
            <p:cNvPr id="848" name="Google Shape;848;p32"/>
            <p:cNvCxnSpPr/>
            <p:nvPr/>
          </p:nvCxnSpPr>
          <p:spPr>
            <a:xfrm rot="10800000">
              <a:off x="10481" y="1359"/>
              <a:ext cx="0" cy="415"/>
            </a:xfrm>
            <a:prstGeom prst="straightConnector1">
              <a:avLst/>
            </a:prstGeom>
            <a:noFill/>
            <a:ln cap="flat" cmpd="sng" w="12700">
              <a:solidFill>
                <a:srgbClr val="D52A2F"/>
              </a:solidFill>
              <a:prstDash val="solid"/>
              <a:round/>
              <a:headEnd len="med" w="med" type="none"/>
              <a:tailEnd len="med" w="med" type="none"/>
            </a:ln>
          </p:spPr>
        </p:cxnSp>
        <p:cxnSp>
          <p:nvCxnSpPr>
            <p:cNvPr id="849" name="Google Shape;849;p32"/>
            <p:cNvCxnSpPr/>
            <p:nvPr/>
          </p:nvCxnSpPr>
          <p:spPr>
            <a:xfrm rot="10800000">
              <a:off x="1427" y="1774"/>
              <a:ext cx="0" cy="405"/>
            </a:xfrm>
            <a:prstGeom prst="straightConnector1">
              <a:avLst/>
            </a:prstGeom>
            <a:noFill/>
            <a:ln cap="flat" cmpd="sng" w="12700">
              <a:solidFill>
                <a:srgbClr val="D52A2F"/>
              </a:solidFill>
              <a:prstDash val="solid"/>
              <a:round/>
              <a:headEnd len="med" w="med" type="none"/>
              <a:tailEnd len="med" w="med" type="none"/>
            </a:ln>
          </p:spPr>
        </p:cxnSp>
        <p:cxnSp>
          <p:nvCxnSpPr>
            <p:cNvPr id="850" name="Google Shape;850;p32"/>
            <p:cNvCxnSpPr/>
            <p:nvPr/>
          </p:nvCxnSpPr>
          <p:spPr>
            <a:xfrm rot="10800000">
              <a:off x="10481" y="1774"/>
              <a:ext cx="0" cy="405"/>
            </a:xfrm>
            <a:prstGeom prst="straightConnector1">
              <a:avLst/>
            </a:prstGeom>
            <a:noFill/>
            <a:ln cap="flat" cmpd="sng" w="12700">
              <a:solidFill>
                <a:srgbClr val="D52A2F"/>
              </a:solidFill>
              <a:prstDash val="solid"/>
              <a:round/>
              <a:headEnd len="med" w="med" type="none"/>
              <a:tailEnd len="med" w="med" type="none"/>
            </a:ln>
          </p:spPr>
        </p:cxnSp>
        <p:cxnSp>
          <p:nvCxnSpPr>
            <p:cNvPr id="851" name="Google Shape;851;p32"/>
            <p:cNvCxnSpPr/>
            <p:nvPr/>
          </p:nvCxnSpPr>
          <p:spPr>
            <a:xfrm rot="10800000">
              <a:off x="1427" y="2179"/>
              <a:ext cx="0" cy="626"/>
            </a:xfrm>
            <a:prstGeom prst="straightConnector1">
              <a:avLst/>
            </a:prstGeom>
            <a:noFill/>
            <a:ln cap="flat" cmpd="sng" w="12700">
              <a:solidFill>
                <a:srgbClr val="D52A2F"/>
              </a:solidFill>
              <a:prstDash val="solid"/>
              <a:round/>
              <a:headEnd len="med" w="med" type="none"/>
              <a:tailEnd len="med" w="med" type="none"/>
            </a:ln>
          </p:spPr>
        </p:cxnSp>
        <p:cxnSp>
          <p:nvCxnSpPr>
            <p:cNvPr id="852" name="Google Shape;852;p32"/>
            <p:cNvCxnSpPr/>
            <p:nvPr/>
          </p:nvCxnSpPr>
          <p:spPr>
            <a:xfrm rot="10800000">
              <a:off x="10481" y="2179"/>
              <a:ext cx="0" cy="626"/>
            </a:xfrm>
            <a:prstGeom prst="straightConnector1">
              <a:avLst/>
            </a:prstGeom>
            <a:noFill/>
            <a:ln cap="flat" cmpd="sng" w="12700">
              <a:solidFill>
                <a:srgbClr val="D52A2F"/>
              </a:solidFill>
              <a:prstDash val="solid"/>
              <a:round/>
              <a:headEnd len="med" w="med" type="none"/>
              <a:tailEnd len="med" w="med" type="none"/>
            </a:ln>
          </p:spPr>
        </p:cxnSp>
        <p:cxnSp>
          <p:nvCxnSpPr>
            <p:cNvPr id="853" name="Google Shape;853;p32"/>
            <p:cNvCxnSpPr/>
            <p:nvPr/>
          </p:nvCxnSpPr>
          <p:spPr>
            <a:xfrm rot="10800000">
              <a:off x="1427" y="2805"/>
              <a:ext cx="0" cy="397"/>
            </a:xfrm>
            <a:prstGeom prst="straightConnector1">
              <a:avLst/>
            </a:prstGeom>
            <a:noFill/>
            <a:ln cap="flat" cmpd="sng" w="12700">
              <a:solidFill>
                <a:srgbClr val="D52A2F"/>
              </a:solidFill>
              <a:prstDash val="solid"/>
              <a:round/>
              <a:headEnd len="med" w="med" type="none"/>
              <a:tailEnd len="med" w="med" type="none"/>
            </a:ln>
          </p:spPr>
        </p:cxnSp>
        <p:cxnSp>
          <p:nvCxnSpPr>
            <p:cNvPr id="854" name="Google Shape;854;p32"/>
            <p:cNvCxnSpPr/>
            <p:nvPr/>
          </p:nvCxnSpPr>
          <p:spPr>
            <a:xfrm rot="10800000">
              <a:off x="10481" y="2805"/>
              <a:ext cx="0" cy="397"/>
            </a:xfrm>
            <a:prstGeom prst="straightConnector1">
              <a:avLst/>
            </a:prstGeom>
            <a:noFill/>
            <a:ln cap="flat" cmpd="sng" w="12700">
              <a:solidFill>
                <a:srgbClr val="D52A2F"/>
              </a:solidFill>
              <a:prstDash val="solid"/>
              <a:round/>
              <a:headEnd len="med" w="med" type="none"/>
              <a:tailEnd len="med" w="med" type="none"/>
            </a:ln>
          </p:spPr>
        </p:cxnSp>
        <p:cxnSp>
          <p:nvCxnSpPr>
            <p:cNvPr id="855" name="Google Shape;855;p32"/>
            <p:cNvCxnSpPr/>
            <p:nvPr/>
          </p:nvCxnSpPr>
          <p:spPr>
            <a:xfrm rot="10800000">
              <a:off x="1427" y="3202"/>
              <a:ext cx="0" cy="306"/>
            </a:xfrm>
            <a:prstGeom prst="straightConnector1">
              <a:avLst/>
            </a:prstGeom>
            <a:noFill/>
            <a:ln cap="flat" cmpd="sng" w="12700">
              <a:solidFill>
                <a:srgbClr val="D52A2F"/>
              </a:solidFill>
              <a:prstDash val="solid"/>
              <a:round/>
              <a:headEnd len="med" w="med" type="none"/>
              <a:tailEnd len="med" w="med" type="none"/>
            </a:ln>
          </p:spPr>
        </p:cxnSp>
        <p:cxnSp>
          <p:nvCxnSpPr>
            <p:cNvPr id="856" name="Google Shape;856;p32"/>
            <p:cNvCxnSpPr/>
            <p:nvPr/>
          </p:nvCxnSpPr>
          <p:spPr>
            <a:xfrm rot="10800000">
              <a:off x="10481" y="3202"/>
              <a:ext cx="0" cy="306"/>
            </a:xfrm>
            <a:prstGeom prst="straightConnector1">
              <a:avLst/>
            </a:prstGeom>
            <a:noFill/>
            <a:ln cap="flat" cmpd="sng" w="12700">
              <a:solidFill>
                <a:srgbClr val="D52A2F"/>
              </a:solidFill>
              <a:prstDash val="solid"/>
              <a:round/>
              <a:headEnd len="med" w="med" type="none"/>
              <a:tailEnd len="med" w="med" type="none"/>
            </a:ln>
          </p:spPr>
        </p:cxnSp>
        <p:cxnSp>
          <p:nvCxnSpPr>
            <p:cNvPr id="857" name="Google Shape;857;p32"/>
            <p:cNvCxnSpPr/>
            <p:nvPr/>
          </p:nvCxnSpPr>
          <p:spPr>
            <a:xfrm rot="10800000">
              <a:off x="1427" y="3508"/>
              <a:ext cx="0" cy="546"/>
            </a:xfrm>
            <a:prstGeom prst="straightConnector1">
              <a:avLst/>
            </a:prstGeom>
            <a:noFill/>
            <a:ln cap="flat" cmpd="sng" w="12700">
              <a:solidFill>
                <a:srgbClr val="D52A2F"/>
              </a:solidFill>
              <a:prstDash val="solid"/>
              <a:round/>
              <a:headEnd len="med" w="med" type="none"/>
              <a:tailEnd len="med" w="med" type="none"/>
            </a:ln>
          </p:spPr>
        </p:cxnSp>
        <p:cxnSp>
          <p:nvCxnSpPr>
            <p:cNvPr id="858" name="Google Shape;858;p32"/>
            <p:cNvCxnSpPr/>
            <p:nvPr/>
          </p:nvCxnSpPr>
          <p:spPr>
            <a:xfrm rot="10800000">
              <a:off x="10481" y="3508"/>
              <a:ext cx="0" cy="546"/>
            </a:xfrm>
            <a:prstGeom prst="straightConnector1">
              <a:avLst/>
            </a:prstGeom>
            <a:noFill/>
            <a:ln cap="flat" cmpd="sng" w="12700">
              <a:solidFill>
                <a:srgbClr val="D52A2F"/>
              </a:solidFill>
              <a:prstDash val="solid"/>
              <a:round/>
              <a:headEnd len="med" w="med" type="none"/>
              <a:tailEnd len="med" w="med" type="none"/>
            </a:ln>
          </p:spPr>
        </p:cxnSp>
        <p:cxnSp>
          <p:nvCxnSpPr>
            <p:cNvPr id="859" name="Google Shape;859;p32"/>
            <p:cNvCxnSpPr/>
            <p:nvPr/>
          </p:nvCxnSpPr>
          <p:spPr>
            <a:xfrm rot="10800000">
              <a:off x="1427" y="4054"/>
              <a:ext cx="0" cy="441"/>
            </a:xfrm>
            <a:prstGeom prst="straightConnector1">
              <a:avLst/>
            </a:prstGeom>
            <a:noFill/>
            <a:ln cap="flat" cmpd="sng" w="12700">
              <a:solidFill>
                <a:srgbClr val="D52A2F"/>
              </a:solidFill>
              <a:prstDash val="solid"/>
              <a:round/>
              <a:headEnd len="med" w="med" type="none"/>
              <a:tailEnd len="med" w="med" type="none"/>
            </a:ln>
          </p:spPr>
        </p:cxnSp>
        <p:cxnSp>
          <p:nvCxnSpPr>
            <p:cNvPr id="860" name="Google Shape;860;p32"/>
            <p:cNvCxnSpPr/>
            <p:nvPr/>
          </p:nvCxnSpPr>
          <p:spPr>
            <a:xfrm rot="10800000">
              <a:off x="10481" y="4054"/>
              <a:ext cx="0" cy="441"/>
            </a:xfrm>
            <a:prstGeom prst="straightConnector1">
              <a:avLst/>
            </a:prstGeom>
            <a:noFill/>
            <a:ln cap="flat" cmpd="sng" w="12700">
              <a:solidFill>
                <a:srgbClr val="D52A2F"/>
              </a:solidFill>
              <a:prstDash val="solid"/>
              <a:round/>
              <a:headEnd len="med" w="med" type="none"/>
              <a:tailEnd len="med" w="med" type="none"/>
            </a:ln>
          </p:spPr>
        </p:cxnSp>
        <p:cxnSp>
          <p:nvCxnSpPr>
            <p:cNvPr id="861" name="Google Shape;861;p32"/>
            <p:cNvCxnSpPr/>
            <p:nvPr/>
          </p:nvCxnSpPr>
          <p:spPr>
            <a:xfrm rot="10800000">
              <a:off x="1427" y="4495"/>
              <a:ext cx="0" cy="444"/>
            </a:xfrm>
            <a:prstGeom prst="straightConnector1">
              <a:avLst/>
            </a:prstGeom>
            <a:noFill/>
            <a:ln cap="flat" cmpd="sng" w="12700">
              <a:solidFill>
                <a:srgbClr val="D52A2F"/>
              </a:solidFill>
              <a:prstDash val="solid"/>
              <a:round/>
              <a:headEnd len="med" w="med" type="none"/>
              <a:tailEnd len="med" w="med" type="none"/>
            </a:ln>
          </p:spPr>
        </p:cxnSp>
        <p:cxnSp>
          <p:nvCxnSpPr>
            <p:cNvPr id="862" name="Google Shape;862;p32"/>
            <p:cNvCxnSpPr/>
            <p:nvPr/>
          </p:nvCxnSpPr>
          <p:spPr>
            <a:xfrm rot="10800000">
              <a:off x="10481" y="4495"/>
              <a:ext cx="0" cy="444"/>
            </a:xfrm>
            <a:prstGeom prst="straightConnector1">
              <a:avLst/>
            </a:prstGeom>
            <a:noFill/>
            <a:ln cap="flat" cmpd="sng" w="12700">
              <a:solidFill>
                <a:srgbClr val="D52A2F"/>
              </a:solidFill>
              <a:prstDash val="solid"/>
              <a:round/>
              <a:headEnd len="med" w="med" type="none"/>
              <a:tailEnd len="med" w="med" type="none"/>
            </a:ln>
          </p:spPr>
        </p:cxnSp>
        <p:cxnSp>
          <p:nvCxnSpPr>
            <p:cNvPr id="863" name="Google Shape;863;p32"/>
            <p:cNvCxnSpPr/>
            <p:nvPr/>
          </p:nvCxnSpPr>
          <p:spPr>
            <a:xfrm>
              <a:off x="1417" y="4949"/>
              <a:ext cx="4422" cy="0"/>
            </a:xfrm>
            <a:prstGeom prst="straightConnector1">
              <a:avLst/>
            </a:prstGeom>
            <a:noFill/>
            <a:ln cap="flat" cmpd="sng" w="12700">
              <a:solidFill>
                <a:srgbClr val="D52A2F"/>
              </a:solidFill>
              <a:prstDash val="solid"/>
              <a:round/>
              <a:headEnd len="med" w="med" type="none"/>
              <a:tailEnd len="med" w="med" type="none"/>
            </a:ln>
          </p:spPr>
        </p:cxnSp>
        <p:cxnSp>
          <p:nvCxnSpPr>
            <p:cNvPr id="864" name="Google Shape;864;p32"/>
            <p:cNvCxnSpPr/>
            <p:nvPr/>
          </p:nvCxnSpPr>
          <p:spPr>
            <a:xfrm>
              <a:off x="5839" y="4949"/>
              <a:ext cx="4652" cy="0"/>
            </a:xfrm>
            <a:prstGeom prst="straightConnector1">
              <a:avLst/>
            </a:prstGeom>
            <a:noFill/>
            <a:ln cap="flat" cmpd="sng" w="12700">
              <a:solidFill>
                <a:srgbClr val="D52A2F"/>
              </a:solidFill>
              <a:prstDash val="solid"/>
              <a:round/>
              <a:headEnd len="med" w="med" type="none"/>
              <a:tailEnd len="med" w="med" type="none"/>
            </a:ln>
          </p:spPr>
        </p:cxnSp>
        <p:cxnSp>
          <p:nvCxnSpPr>
            <p:cNvPr id="865" name="Google Shape;865;p32"/>
            <p:cNvCxnSpPr/>
            <p:nvPr/>
          </p:nvCxnSpPr>
          <p:spPr>
            <a:xfrm rot="10800000">
              <a:off x="5839" y="407"/>
              <a:ext cx="0" cy="217"/>
            </a:xfrm>
            <a:prstGeom prst="straightConnector1">
              <a:avLst/>
            </a:prstGeom>
            <a:noFill/>
            <a:ln cap="flat" cmpd="sng" w="12700">
              <a:solidFill>
                <a:srgbClr val="FFFFFF"/>
              </a:solidFill>
              <a:prstDash val="dot"/>
              <a:round/>
              <a:headEnd len="med" w="med" type="none"/>
              <a:tailEnd len="med" w="med" type="none"/>
            </a:ln>
          </p:spPr>
        </p:cxnSp>
        <p:sp>
          <p:nvSpPr>
            <p:cNvPr id="866" name="Google Shape;866;p32"/>
            <p:cNvSpPr/>
            <p:nvPr/>
          </p:nvSpPr>
          <p:spPr>
            <a:xfrm>
              <a:off x="5839" y="653"/>
              <a:ext cx="2" cy="20"/>
            </a:xfrm>
            <a:custGeom>
              <a:rect b="b" l="l" r="r" t="t"/>
              <a:pathLst>
                <a:path extrusionOk="0" h="20" w="120000">
                  <a:moveTo>
                    <a:pt x="0" y="20"/>
                  </a:moveTo>
                  <a:lnTo>
                    <a:pt x="0" y="0"/>
                  </a:lnTo>
                  <a:lnTo>
                    <a:pt x="0" y="2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67" name="Google Shape;867;p32"/>
            <p:cNvCxnSpPr/>
            <p:nvPr/>
          </p:nvCxnSpPr>
          <p:spPr>
            <a:xfrm>
              <a:off x="5839" y="388"/>
              <a:ext cx="0" cy="0"/>
            </a:xfrm>
            <a:prstGeom prst="straightConnector1">
              <a:avLst/>
            </a:prstGeom>
            <a:noFill/>
            <a:ln cap="flat" cmpd="sng" w="12700">
              <a:solidFill>
                <a:srgbClr val="FFFFFF"/>
              </a:solidFill>
              <a:prstDash val="solid"/>
              <a:round/>
              <a:headEnd len="med" w="med" type="none"/>
              <a:tailEnd len="med" w="med" type="none"/>
            </a:ln>
          </p:spPr>
        </p:cxnSp>
        <p:cxnSp>
          <p:nvCxnSpPr>
            <p:cNvPr id="868" name="Google Shape;868;p32"/>
            <p:cNvCxnSpPr/>
            <p:nvPr/>
          </p:nvCxnSpPr>
          <p:spPr>
            <a:xfrm rot="10800000">
              <a:off x="5839" y="703"/>
              <a:ext cx="0" cy="616"/>
            </a:xfrm>
            <a:prstGeom prst="straightConnector1">
              <a:avLst/>
            </a:prstGeom>
            <a:noFill/>
            <a:ln cap="flat" cmpd="sng" w="12700">
              <a:solidFill>
                <a:srgbClr val="D52A2F"/>
              </a:solidFill>
              <a:prstDash val="dot"/>
              <a:round/>
              <a:headEnd len="med" w="med" type="none"/>
              <a:tailEnd len="med" w="med" type="none"/>
            </a:ln>
          </p:spPr>
        </p:cxnSp>
        <p:cxnSp>
          <p:nvCxnSpPr>
            <p:cNvPr id="869" name="Google Shape;869;p32"/>
            <p:cNvCxnSpPr/>
            <p:nvPr/>
          </p:nvCxnSpPr>
          <p:spPr>
            <a:xfrm>
              <a:off x="1487" y="1359"/>
              <a:ext cx="4332" cy="0"/>
            </a:xfrm>
            <a:prstGeom prst="straightConnector1">
              <a:avLst/>
            </a:prstGeom>
            <a:noFill/>
            <a:ln cap="flat" cmpd="sng" w="12700">
              <a:solidFill>
                <a:srgbClr val="D52A2F"/>
              </a:solidFill>
              <a:prstDash val="dot"/>
              <a:round/>
              <a:headEnd len="med" w="med" type="none"/>
              <a:tailEnd len="med" w="med" type="none"/>
            </a:ln>
          </p:spPr>
        </p:cxnSp>
        <p:cxnSp>
          <p:nvCxnSpPr>
            <p:cNvPr id="870" name="Google Shape;870;p32"/>
            <p:cNvCxnSpPr/>
            <p:nvPr/>
          </p:nvCxnSpPr>
          <p:spPr>
            <a:xfrm>
              <a:off x="1447" y="1359"/>
              <a:ext cx="0" cy="0"/>
            </a:xfrm>
            <a:prstGeom prst="straightConnector1">
              <a:avLst/>
            </a:prstGeom>
            <a:noFill/>
            <a:ln cap="flat" cmpd="sng" w="12700">
              <a:solidFill>
                <a:srgbClr val="D52A2F"/>
              </a:solidFill>
              <a:prstDash val="solid"/>
              <a:round/>
              <a:headEnd len="med" w="med" type="none"/>
              <a:tailEnd len="med" w="med" type="none"/>
            </a:ln>
          </p:spPr>
        </p:cxnSp>
        <p:sp>
          <p:nvSpPr>
            <p:cNvPr id="871" name="Google Shape;871;p32"/>
            <p:cNvSpPr/>
            <p:nvPr/>
          </p:nvSpPr>
          <p:spPr>
            <a:xfrm>
              <a:off x="5839" y="134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72" name="Google Shape;872;p32"/>
            <p:cNvCxnSpPr/>
            <p:nvPr/>
          </p:nvCxnSpPr>
          <p:spPr>
            <a:xfrm>
              <a:off x="5879" y="1359"/>
              <a:ext cx="4562" cy="0"/>
            </a:xfrm>
            <a:prstGeom prst="straightConnector1">
              <a:avLst/>
            </a:prstGeom>
            <a:noFill/>
            <a:ln cap="flat" cmpd="sng" w="12700">
              <a:solidFill>
                <a:srgbClr val="D52A2F"/>
              </a:solidFill>
              <a:prstDash val="dot"/>
              <a:round/>
              <a:headEnd len="med" w="med" type="none"/>
              <a:tailEnd len="med" w="med" type="none"/>
            </a:ln>
          </p:spPr>
        </p:cxnSp>
        <p:sp>
          <p:nvSpPr>
            <p:cNvPr id="873" name="Google Shape;873;p32"/>
            <p:cNvSpPr/>
            <p:nvPr/>
          </p:nvSpPr>
          <p:spPr>
            <a:xfrm>
              <a:off x="5839" y="134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74" name="Google Shape;874;p32"/>
            <p:cNvCxnSpPr/>
            <p:nvPr/>
          </p:nvCxnSpPr>
          <p:spPr>
            <a:xfrm>
              <a:off x="10461" y="1359"/>
              <a:ext cx="0" cy="0"/>
            </a:xfrm>
            <a:prstGeom prst="straightConnector1">
              <a:avLst/>
            </a:prstGeom>
            <a:noFill/>
            <a:ln cap="flat" cmpd="sng" w="12700">
              <a:solidFill>
                <a:srgbClr val="D52A2F"/>
              </a:solidFill>
              <a:prstDash val="solid"/>
              <a:round/>
              <a:headEnd len="med" w="med" type="none"/>
              <a:tailEnd len="med" w="med" type="none"/>
            </a:ln>
          </p:spPr>
        </p:cxnSp>
        <p:cxnSp>
          <p:nvCxnSpPr>
            <p:cNvPr id="875" name="Google Shape;875;p32"/>
            <p:cNvCxnSpPr/>
            <p:nvPr/>
          </p:nvCxnSpPr>
          <p:spPr>
            <a:xfrm rot="10800000">
              <a:off x="5839" y="1380"/>
              <a:ext cx="0" cy="353"/>
            </a:xfrm>
            <a:prstGeom prst="straightConnector1">
              <a:avLst/>
            </a:prstGeom>
            <a:noFill/>
            <a:ln cap="flat" cmpd="sng" w="12700">
              <a:solidFill>
                <a:srgbClr val="D52A2F"/>
              </a:solidFill>
              <a:prstDash val="dot"/>
              <a:round/>
              <a:headEnd len="med" w="med" type="none"/>
              <a:tailEnd len="med" w="med" type="none"/>
            </a:ln>
          </p:spPr>
        </p:cxnSp>
        <p:cxnSp>
          <p:nvCxnSpPr>
            <p:cNvPr id="876" name="Google Shape;876;p32"/>
            <p:cNvCxnSpPr/>
            <p:nvPr/>
          </p:nvCxnSpPr>
          <p:spPr>
            <a:xfrm>
              <a:off x="1487" y="1774"/>
              <a:ext cx="4332" cy="0"/>
            </a:xfrm>
            <a:prstGeom prst="straightConnector1">
              <a:avLst/>
            </a:prstGeom>
            <a:noFill/>
            <a:ln cap="flat" cmpd="sng" w="12700">
              <a:solidFill>
                <a:srgbClr val="D52A2F"/>
              </a:solidFill>
              <a:prstDash val="dot"/>
              <a:round/>
              <a:headEnd len="med" w="med" type="none"/>
              <a:tailEnd len="med" w="med" type="none"/>
            </a:ln>
          </p:spPr>
        </p:cxnSp>
        <p:cxnSp>
          <p:nvCxnSpPr>
            <p:cNvPr id="877" name="Google Shape;877;p32"/>
            <p:cNvCxnSpPr/>
            <p:nvPr/>
          </p:nvCxnSpPr>
          <p:spPr>
            <a:xfrm>
              <a:off x="1447" y="1774"/>
              <a:ext cx="0" cy="0"/>
            </a:xfrm>
            <a:prstGeom prst="straightConnector1">
              <a:avLst/>
            </a:prstGeom>
            <a:noFill/>
            <a:ln cap="flat" cmpd="sng" w="12700">
              <a:solidFill>
                <a:srgbClr val="D52A2F"/>
              </a:solidFill>
              <a:prstDash val="solid"/>
              <a:round/>
              <a:headEnd len="med" w="med" type="none"/>
              <a:tailEnd len="med" w="med" type="none"/>
            </a:ln>
          </p:spPr>
        </p:cxnSp>
        <p:sp>
          <p:nvSpPr>
            <p:cNvPr id="878" name="Google Shape;878;p32"/>
            <p:cNvSpPr/>
            <p:nvPr/>
          </p:nvSpPr>
          <p:spPr>
            <a:xfrm>
              <a:off x="5839" y="176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79" name="Google Shape;879;p32"/>
            <p:cNvCxnSpPr/>
            <p:nvPr/>
          </p:nvCxnSpPr>
          <p:spPr>
            <a:xfrm>
              <a:off x="5879" y="1774"/>
              <a:ext cx="4562" cy="0"/>
            </a:xfrm>
            <a:prstGeom prst="straightConnector1">
              <a:avLst/>
            </a:prstGeom>
            <a:noFill/>
            <a:ln cap="flat" cmpd="sng" w="12700">
              <a:solidFill>
                <a:srgbClr val="D52A2F"/>
              </a:solidFill>
              <a:prstDash val="dot"/>
              <a:round/>
              <a:headEnd len="med" w="med" type="none"/>
              <a:tailEnd len="med" w="med" type="none"/>
            </a:ln>
          </p:spPr>
        </p:cxnSp>
        <p:sp>
          <p:nvSpPr>
            <p:cNvPr id="880" name="Google Shape;880;p32"/>
            <p:cNvSpPr/>
            <p:nvPr/>
          </p:nvSpPr>
          <p:spPr>
            <a:xfrm>
              <a:off x="5839" y="176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81" name="Google Shape;881;p32"/>
            <p:cNvCxnSpPr/>
            <p:nvPr/>
          </p:nvCxnSpPr>
          <p:spPr>
            <a:xfrm>
              <a:off x="10461" y="1774"/>
              <a:ext cx="0" cy="0"/>
            </a:xfrm>
            <a:prstGeom prst="straightConnector1">
              <a:avLst/>
            </a:prstGeom>
            <a:noFill/>
            <a:ln cap="flat" cmpd="sng" w="12700">
              <a:solidFill>
                <a:srgbClr val="D52A2F"/>
              </a:solidFill>
              <a:prstDash val="solid"/>
              <a:round/>
              <a:headEnd len="med" w="med" type="none"/>
              <a:tailEnd len="med" w="med" type="none"/>
            </a:ln>
          </p:spPr>
        </p:cxnSp>
        <p:cxnSp>
          <p:nvCxnSpPr>
            <p:cNvPr id="882" name="Google Shape;882;p32"/>
            <p:cNvCxnSpPr/>
            <p:nvPr/>
          </p:nvCxnSpPr>
          <p:spPr>
            <a:xfrm rot="10800000">
              <a:off x="5839" y="1794"/>
              <a:ext cx="0" cy="345"/>
            </a:xfrm>
            <a:prstGeom prst="straightConnector1">
              <a:avLst/>
            </a:prstGeom>
            <a:noFill/>
            <a:ln cap="flat" cmpd="sng" w="12700">
              <a:solidFill>
                <a:srgbClr val="D52A2F"/>
              </a:solidFill>
              <a:prstDash val="dot"/>
              <a:round/>
              <a:headEnd len="med" w="med" type="none"/>
              <a:tailEnd len="med" w="med" type="none"/>
            </a:ln>
          </p:spPr>
        </p:cxnSp>
        <p:cxnSp>
          <p:nvCxnSpPr>
            <p:cNvPr id="883" name="Google Shape;883;p32"/>
            <p:cNvCxnSpPr/>
            <p:nvPr/>
          </p:nvCxnSpPr>
          <p:spPr>
            <a:xfrm>
              <a:off x="1487" y="2179"/>
              <a:ext cx="4332" cy="0"/>
            </a:xfrm>
            <a:prstGeom prst="straightConnector1">
              <a:avLst/>
            </a:prstGeom>
            <a:noFill/>
            <a:ln cap="flat" cmpd="sng" w="12700">
              <a:solidFill>
                <a:srgbClr val="D52A2F"/>
              </a:solidFill>
              <a:prstDash val="dot"/>
              <a:round/>
              <a:headEnd len="med" w="med" type="none"/>
              <a:tailEnd len="med" w="med" type="none"/>
            </a:ln>
          </p:spPr>
        </p:cxnSp>
        <p:cxnSp>
          <p:nvCxnSpPr>
            <p:cNvPr id="884" name="Google Shape;884;p32"/>
            <p:cNvCxnSpPr/>
            <p:nvPr/>
          </p:nvCxnSpPr>
          <p:spPr>
            <a:xfrm>
              <a:off x="1447" y="2179"/>
              <a:ext cx="0" cy="0"/>
            </a:xfrm>
            <a:prstGeom prst="straightConnector1">
              <a:avLst/>
            </a:prstGeom>
            <a:noFill/>
            <a:ln cap="flat" cmpd="sng" w="12700">
              <a:solidFill>
                <a:srgbClr val="D52A2F"/>
              </a:solidFill>
              <a:prstDash val="solid"/>
              <a:round/>
              <a:headEnd len="med" w="med" type="none"/>
              <a:tailEnd len="med" w="med" type="none"/>
            </a:ln>
          </p:spPr>
        </p:cxnSp>
        <p:sp>
          <p:nvSpPr>
            <p:cNvPr id="885" name="Google Shape;885;p32"/>
            <p:cNvSpPr/>
            <p:nvPr/>
          </p:nvSpPr>
          <p:spPr>
            <a:xfrm>
              <a:off x="5839" y="216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86" name="Google Shape;886;p32"/>
            <p:cNvCxnSpPr/>
            <p:nvPr/>
          </p:nvCxnSpPr>
          <p:spPr>
            <a:xfrm>
              <a:off x="5879" y="2179"/>
              <a:ext cx="4562" cy="0"/>
            </a:xfrm>
            <a:prstGeom prst="straightConnector1">
              <a:avLst/>
            </a:prstGeom>
            <a:noFill/>
            <a:ln cap="flat" cmpd="sng" w="12700">
              <a:solidFill>
                <a:srgbClr val="D52A2F"/>
              </a:solidFill>
              <a:prstDash val="dot"/>
              <a:round/>
              <a:headEnd len="med" w="med" type="none"/>
              <a:tailEnd len="med" w="med" type="none"/>
            </a:ln>
          </p:spPr>
        </p:cxnSp>
        <p:sp>
          <p:nvSpPr>
            <p:cNvPr id="887" name="Google Shape;887;p32"/>
            <p:cNvSpPr/>
            <p:nvPr/>
          </p:nvSpPr>
          <p:spPr>
            <a:xfrm>
              <a:off x="5839" y="2169"/>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88" name="Google Shape;888;p32"/>
            <p:cNvCxnSpPr/>
            <p:nvPr/>
          </p:nvCxnSpPr>
          <p:spPr>
            <a:xfrm>
              <a:off x="10461" y="2179"/>
              <a:ext cx="0" cy="0"/>
            </a:xfrm>
            <a:prstGeom prst="straightConnector1">
              <a:avLst/>
            </a:prstGeom>
            <a:noFill/>
            <a:ln cap="flat" cmpd="sng" w="12700">
              <a:solidFill>
                <a:srgbClr val="D52A2F"/>
              </a:solidFill>
              <a:prstDash val="solid"/>
              <a:round/>
              <a:headEnd len="med" w="med" type="none"/>
              <a:tailEnd len="med" w="med" type="none"/>
            </a:ln>
          </p:spPr>
        </p:cxnSp>
        <p:cxnSp>
          <p:nvCxnSpPr>
            <p:cNvPr id="889" name="Google Shape;889;p32"/>
            <p:cNvCxnSpPr/>
            <p:nvPr/>
          </p:nvCxnSpPr>
          <p:spPr>
            <a:xfrm rot="10800000">
              <a:off x="5839" y="2199"/>
              <a:ext cx="0" cy="567"/>
            </a:xfrm>
            <a:prstGeom prst="straightConnector1">
              <a:avLst/>
            </a:prstGeom>
            <a:noFill/>
            <a:ln cap="flat" cmpd="sng" w="12700">
              <a:solidFill>
                <a:srgbClr val="D52A2F"/>
              </a:solidFill>
              <a:prstDash val="dot"/>
              <a:round/>
              <a:headEnd len="med" w="med" type="none"/>
              <a:tailEnd len="med" w="med" type="none"/>
            </a:ln>
          </p:spPr>
        </p:cxnSp>
        <p:cxnSp>
          <p:nvCxnSpPr>
            <p:cNvPr id="890" name="Google Shape;890;p32"/>
            <p:cNvCxnSpPr/>
            <p:nvPr/>
          </p:nvCxnSpPr>
          <p:spPr>
            <a:xfrm>
              <a:off x="1487" y="2805"/>
              <a:ext cx="4332" cy="0"/>
            </a:xfrm>
            <a:prstGeom prst="straightConnector1">
              <a:avLst/>
            </a:prstGeom>
            <a:noFill/>
            <a:ln cap="flat" cmpd="sng" w="12700">
              <a:solidFill>
                <a:srgbClr val="D52A2F"/>
              </a:solidFill>
              <a:prstDash val="dot"/>
              <a:round/>
              <a:headEnd len="med" w="med" type="none"/>
              <a:tailEnd len="med" w="med" type="none"/>
            </a:ln>
          </p:spPr>
        </p:cxnSp>
        <p:cxnSp>
          <p:nvCxnSpPr>
            <p:cNvPr id="891" name="Google Shape;891;p32"/>
            <p:cNvCxnSpPr/>
            <p:nvPr/>
          </p:nvCxnSpPr>
          <p:spPr>
            <a:xfrm>
              <a:off x="1447" y="2805"/>
              <a:ext cx="0" cy="0"/>
            </a:xfrm>
            <a:prstGeom prst="straightConnector1">
              <a:avLst/>
            </a:prstGeom>
            <a:noFill/>
            <a:ln cap="flat" cmpd="sng" w="12700">
              <a:solidFill>
                <a:srgbClr val="D52A2F"/>
              </a:solidFill>
              <a:prstDash val="solid"/>
              <a:round/>
              <a:headEnd len="med" w="med" type="none"/>
              <a:tailEnd len="med" w="med" type="none"/>
            </a:ln>
          </p:spPr>
        </p:cxnSp>
        <p:sp>
          <p:nvSpPr>
            <p:cNvPr id="892" name="Google Shape;892;p32"/>
            <p:cNvSpPr/>
            <p:nvPr/>
          </p:nvSpPr>
          <p:spPr>
            <a:xfrm>
              <a:off x="5839" y="279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93" name="Google Shape;893;p32"/>
            <p:cNvCxnSpPr/>
            <p:nvPr/>
          </p:nvCxnSpPr>
          <p:spPr>
            <a:xfrm>
              <a:off x="5879" y="2805"/>
              <a:ext cx="4562" cy="0"/>
            </a:xfrm>
            <a:prstGeom prst="straightConnector1">
              <a:avLst/>
            </a:prstGeom>
            <a:noFill/>
            <a:ln cap="flat" cmpd="sng" w="12700">
              <a:solidFill>
                <a:srgbClr val="D52A2F"/>
              </a:solidFill>
              <a:prstDash val="dot"/>
              <a:round/>
              <a:headEnd len="med" w="med" type="none"/>
              <a:tailEnd len="med" w="med" type="none"/>
            </a:ln>
          </p:spPr>
        </p:cxnSp>
        <p:sp>
          <p:nvSpPr>
            <p:cNvPr id="894" name="Google Shape;894;p32"/>
            <p:cNvSpPr/>
            <p:nvPr/>
          </p:nvSpPr>
          <p:spPr>
            <a:xfrm>
              <a:off x="5839" y="279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895" name="Google Shape;895;p32"/>
            <p:cNvCxnSpPr/>
            <p:nvPr/>
          </p:nvCxnSpPr>
          <p:spPr>
            <a:xfrm>
              <a:off x="10461" y="2805"/>
              <a:ext cx="0" cy="0"/>
            </a:xfrm>
            <a:prstGeom prst="straightConnector1">
              <a:avLst/>
            </a:prstGeom>
            <a:noFill/>
            <a:ln cap="flat" cmpd="sng" w="12700">
              <a:solidFill>
                <a:srgbClr val="D52A2F"/>
              </a:solidFill>
              <a:prstDash val="solid"/>
              <a:round/>
              <a:headEnd len="med" w="med" type="none"/>
              <a:tailEnd len="med" w="med" type="none"/>
            </a:ln>
          </p:spPr>
        </p:cxnSp>
        <p:cxnSp>
          <p:nvCxnSpPr>
            <p:cNvPr id="896" name="Google Shape;896;p32"/>
            <p:cNvCxnSpPr/>
            <p:nvPr/>
          </p:nvCxnSpPr>
          <p:spPr>
            <a:xfrm rot="10800000">
              <a:off x="5839" y="2825"/>
              <a:ext cx="0" cy="337"/>
            </a:xfrm>
            <a:prstGeom prst="straightConnector1">
              <a:avLst/>
            </a:prstGeom>
            <a:noFill/>
            <a:ln cap="flat" cmpd="sng" w="12700">
              <a:solidFill>
                <a:srgbClr val="D52A2F"/>
              </a:solidFill>
              <a:prstDash val="dot"/>
              <a:round/>
              <a:headEnd len="med" w="med" type="none"/>
              <a:tailEnd len="med" w="med" type="none"/>
            </a:ln>
          </p:spPr>
        </p:cxnSp>
        <p:cxnSp>
          <p:nvCxnSpPr>
            <p:cNvPr id="897" name="Google Shape;897;p32"/>
            <p:cNvCxnSpPr/>
            <p:nvPr/>
          </p:nvCxnSpPr>
          <p:spPr>
            <a:xfrm>
              <a:off x="1487" y="3202"/>
              <a:ext cx="4332" cy="0"/>
            </a:xfrm>
            <a:prstGeom prst="straightConnector1">
              <a:avLst/>
            </a:prstGeom>
            <a:noFill/>
            <a:ln cap="flat" cmpd="sng" w="12700">
              <a:solidFill>
                <a:srgbClr val="D52A2F"/>
              </a:solidFill>
              <a:prstDash val="dot"/>
              <a:round/>
              <a:headEnd len="med" w="med" type="none"/>
              <a:tailEnd len="med" w="med" type="none"/>
            </a:ln>
          </p:spPr>
        </p:cxnSp>
        <p:cxnSp>
          <p:nvCxnSpPr>
            <p:cNvPr id="898" name="Google Shape;898;p32"/>
            <p:cNvCxnSpPr/>
            <p:nvPr/>
          </p:nvCxnSpPr>
          <p:spPr>
            <a:xfrm>
              <a:off x="1447" y="3202"/>
              <a:ext cx="0" cy="0"/>
            </a:xfrm>
            <a:prstGeom prst="straightConnector1">
              <a:avLst/>
            </a:prstGeom>
            <a:noFill/>
            <a:ln cap="flat" cmpd="sng" w="12700">
              <a:solidFill>
                <a:srgbClr val="D52A2F"/>
              </a:solidFill>
              <a:prstDash val="solid"/>
              <a:round/>
              <a:headEnd len="med" w="med" type="none"/>
              <a:tailEnd len="med" w="med" type="none"/>
            </a:ln>
          </p:spPr>
        </p:cxnSp>
        <p:sp>
          <p:nvSpPr>
            <p:cNvPr id="899" name="Google Shape;899;p32"/>
            <p:cNvSpPr/>
            <p:nvPr/>
          </p:nvSpPr>
          <p:spPr>
            <a:xfrm>
              <a:off x="5839" y="3191"/>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900" name="Google Shape;900;p32"/>
            <p:cNvCxnSpPr/>
            <p:nvPr/>
          </p:nvCxnSpPr>
          <p:spPr>
            <a:xfrm>
              <a:off x="5879" y="3202"/>
              <a:ext cx="4562" cy="0"/>
            </a:xfrm>
            <a:prstGeom prst="straightConnector1">
              <a:avLst/>
            </a:prstGeom>
            <a:noFill/>
            <a:ln cap="flat" cmpd="sng" w="12700">
              <a:solidFill>
                <a:srgbClr val="D52A2F"/>
              </a:solidFill>
              <a:prstDash val="dot"/>
              <a:round/>
              <a:headEnd len="med" w="med" type="none"/>
              <a:tailEnd len="med" w="med" type="none"/>
            </a:ln>
          </p:spPr>
        </p:cxnSp>
        <p:sp>
          <p:nvSpPr>
            <p:cNvPr id="901" name="Google Shape;901;p32"/>
            <p:cNvSpPr/>
            <p:nvPr/>
          </p:nvSpPr>
          <p:spPr>
            <a:xfrm>
              <a:off x="5839" y="3191"/>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902" name="Google Shape;902;p32"/>
            <p:cNvCxnSpPr/>
            <p:nvPr/>
          </p:nvCxnSpPr>
          <p:spPr>
            <a:xfrm>
              <a:off x="10461" y="3202"/>
              <a:ext cx="0" cy="0"/>
            </a:xfrm>
            <a:prstGeom prst="straightConnector1">
              <a:avLst/>
            </a:prstGeom>
            <a:noFill/>
            <a:ln cap="flat" cmpd="sng" w="12700">
              <a:solidFill>
                <a:srgbClr val="D52A2F"/>
              </a:solidFill>
              <a:prstDash val="solid"/>
              <a:round/>
              <a:headEnd len="med" w="med" type="none"/>
              <a:tailEnd len="med" w="med" type="none"/>
            </a:ln>
          </p:spPr>
        </p:cxnSp>
        <p:cxnSp>
          <p:nvCxnSpPr>
            <p:cNvPr id="903" name="Google Shape;903;p32"/>
            <p:cNvCxnSpPr/>
            <p:nvPr/>
          </p:nvCxnSpPr>
          <p:spPr>
            <a:xfrm rot="10800000">
              <a:off x="5839" y="3221"/>
              <a:ext cx="0" cy="249"/>
            </a:xfrm>
            <a:prstGeom prst="straightConnector1">
              <a:avLst/>
            </a:prstGeom>
            <a:noFill/>
            <a:ln cap="flat" cmpd="sng" w="12700">
              <a:solidFill>
                <a:srgbClr val="D52A2F"/>
              </a:solidFill>
              <a:prstDash val="dot"/>
              <a:round/>
              <a:headEnd len="med" w="med" type="none"/>
              <a:tailEnd len="med" w="med" type="none"/>
            </a:ln>
          </p:spPr>
        </p:cxnSp>
        <p:cxnSp>
          <p:nvCxnSpPr>
            <p:cNvPr id="904" name="Google Shape;904;p32"/>
            <p:cNvCxnSpPr/>
            <p:nvPr/>
          </p:nvCxnSpPr>
          <p:spPr>
            <a:xfrm>
              <a:off x="1487" y="3508"/>
              <a:ext cx="4332" cy="0"/>
            </a:xfrm>
            <a:prstGeom prst="straightConnector1">
              <a:avLst/>
            </a:prstGeom>
            <a:noFill/>
            <a:ln cap="flat" cmpd="sng" w="12700">
              <a:solidFill>
                <a:srgbClr val="D52A2F"/>
              </a:solidFill>
              <a:prstDash val="dot"/>
              <a:round/>
              <a:headEnd len="med" w="med" type="none"/>
              <a:tailEnd len="med" w="med" type="none"/>
            </a:ln>
          </p:spPr>
        </p:cxnSp>
        <p:cxnSp>
          <p:nvCxnSpPr>
            <p:cNvPr id="905" name="Google Shape;905;p32"/>
            <p:cNvCxnSpPr/>
            <p:nvPr/>
          </p:nvCxnSpPr>
          <p:spPr>
            <a:xfrm>
              <a:off x="1447" y="3508"/>
              <a:ext cx="0" cy="0"/>
            </a:xfrm>
            <a:prstGeom prst="straightConnector1">
              <a:avLst/>
            </a:prstGeom>
            <a:noFill/>
            <a:ln cap="flat" cmpd="sng" w="12700">
              <a:solidFill>
                <a:srgbClr val="D52A2F"/>
              </a:solidFill>
              <a:prstDash val="solid"/>
              <a:round/>
              <a:headEnd len="med" w="med" type="none"/>
              <a:tailEnd len="med" w="med" type="none"/>
            </a:ln>
          </p:spPr>
        </p:cxnSp>
        <p:sp>
          <p:nvSpPr>
            <p:cNvPr id="906" name="Google Shape;906;p32"/>
            <p:cNvSpPr/>
            <p:nvPr/>
          </p:nvSpPr>
          <p:spPr>
            <a:xfrm>
              <a:off x="5839" y="3498"/>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907" name="Google Shape;907;p32"/>
            <p:cNvCxnSpPr/>
            <p:nvPr/>
          </p:nvCxnSpPr>
          <p:spPr>
            <a:xfrm>
              <a:off x="5879" y="3508"/>
              <a:ext cx="4562" cy="0"/>
            </a:xfrm>
            <a:prstGeom prst="straightConnector1">
              <a:avLst/>
            </a:prstGeom>
            <a:noFill/>
            <a:ln cap="flat" cmpd="sng" w="12700">
              <a:solidFill>
                <a:srgbClr val="D52A2F"/>
              </a:solidFill>
              <a:prstDash val="dot"/>
              <a:round/>
              <a:headEnd len="med" w="med" type="none"/>
              <a:tailEnd len="med" w="med" type="none"/>
            </a:ln>
          </p:spPr>
        </p:cxnSp>
        <p:sp>
          <p:nvSpPr>
            <p:cNvPr id="908" name="Google Shape;908;p32"/>
            <p:cNvSpPr/>
            <p:nvPr/>
          </p:nvSpPr>
          <p:spPr>
            <a:xfrm>
              <a:off x="5839" y="3498"/>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909" name="Google Shape;909;p32"/>
            <p:cNvCxnSpPr/>
            <p:nvPr/>
          </p:nvCxnSpPr>
          <p:spPr>
            <a:xfrm>
              <a:off x="10461" y="3508"/>
              <a:ext cx="0" cy="0"/>
            </a:xfrm>
            <a:prstGeom prst="straightConnector1">
              <a:avLst/>
            </a:prstGeom>
            <a:noFill/>
            <a:ln cap="flat" cmpd="sng" w="12700">
              <a:solidFill>
                <a:srgbClr val="D52A2F"/>
              </a:solidFill>
              <a:prstDash val="solid"/>
              <a:round/>
              <a:headEnd len="med" w="med" type="none"/>
              <a:tailEnd len="med" w="med" type="none"/>
            </a:ln>
          </p:spPr>
        </p:cxnSp>
        <p:cxnSp>
          <p:nvCxnSpPr>
            <p:cNvPr id="910" name="Google Shape;910;p32"/>
            <p:cNvCxnSpPr/>
            <p:nvPr/>
          </p:nvCxnSpPr>
          <p:spPr>
            <a:xfrm rot="10800000">
              <a:off x="5839" y="3528"/>
              <a:ext cx="0" cy="487"/>
            </a:xfrm>
            <a:prstGeom prst="straightConnector1">
              <a:avLst/>
            </a:prstGeom>
            <a:noFill/>
            <a:ln cap="flat" cmpd="sng" w="12700">
              <a:solidFill>
                <a:srgbClr val="D52A2F"/>
              </a:solidFill>
              <a:prstDash val="dot"/>
              <a:round/>
              <a:headEnd len="med" w="med" type="none"/>
              <a:tailEnd len="med" w="med" type="none"/>
            </a:ln>
          </p:spPr>
        </p:cxnSp>
        <p:cxnSp>
          <p:nvCxnSpPr>
            <p:cNvPr id="911" name="Google Shape;911;p32"/>
            <p:cNvCxnSpPr/>
            <p:nvPr/>
          </p:nvCxnSpPr>
          <p:spPr>
            <a:xfrm>
              <a:off x="1487" y="4054"/>
              <a:ext cx="4332" cy="0"/>
            </a:xfrm>
            <a:prstGeom prst="straightConnector1">
              <a:avLst/>
            </a:prstGeom>
            <a:noFill/>
            <a:ln cap="flat" cmpd="sng" w="12700">
              <a:solidFill>
                <a:srgbClr val="D52A2F"/>
              </a:solidFill>
              <a:prstDash val="dot"/>
              <a:round/>
              <a:headEnd len="med" w="med" type="none"/>
              <a:tailEnd len="med" w="med" type="none"/>
            </a:ln>
          </p:spPr>
        </p:cxnSp>
        <p:cxnSp>
          <p:nvCxnSpPr>
            <p:cNvPr id="912" name="Google Shape;912;p32"/>
            <p:cNvCxnSpPr/>
            <p:nvPr/>
          </p:nvCxnSpPr>
          <p:spPr>
            <a:xfrm>
              <a:off x="1447" y="4054"/>
              <a:ext cx="0" cy="0"/>
            </a:xfrm>
            <a:prstGeom prst="straightConnector1">
              <a:avLst/>
            </a:prstGeom>
            <a:noFill/>
            <a:ln cap="flat" cmpd="sng" w="12700">
              <a:solidFill>
                <a:srgbClr val="D52A2F"/>
              </a:solidFill>
              <a:prstDash val="solid"/>
              <a:round/>
              <a:headEnd len="med" w="med" type="none"/>
              <a:tailEnd len="med" w="med" type="none"/>
            </a:ln>
          </p:spPr>
        </p:cxnSp>
        <p:sp>
          <p:nvSpPr>
            <p:cNvPr id="913" name="Google Shape;913;p32"/>
            <p:cNvSpPr/>
            <p:nvPr/>
          </p:nvSpPr>
          <p:spPr>
            <a:xfrm>
              <a:off x="5839" y="404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914" name="Google Shape;914;p32"/>
            <p:cNvCxnSpPr/>
            <p:nvPr/>
          </p:nvCxnSpPr>
          <p:spPr>
            <a:xfrm>
              <a:off x="5879" y="4054"/>
              <a:ext cx="4562" cy="0"/>
            </a:xfrm>
            <a:prstGeom prst="straightConnector1">
              <a:avLst/>
            </a:prstGeom>
            <a:noFill/>
            <a:ln cap="flat" cmpd="sng" w="12700">
              <a:solidFill>
                <a:srgbClr val="D52A2F"/>
              </a:solidFill>
              <a:prstDash val="dot"/>
              <a:round/>
              <a:headEnd len="med" w="med" type="none"/>
              <a:tailEnd len="med" w="med" type="none"/>
            </a:ln>
          </p:spPr>
        </p:cxnSp>
        <p:sp>
          <p:nvSpPr>
            <p:cNvPr id="915" name="Google Shape;915;p32"/>
            <p:cNvSpPr/>
            <p:nvPr/>
          </p:nvSpPr>
          <p:spPr>
            <a:xfrm>
              <a:off x="5839" y="404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916" name="Google Shape;916;p32"/>
            <p:cNvCxnSpPr/>
            <p:nvPr/>
          </p:nvCxnSpPr>
          <p:spPr>
            <a:xfrm>
              <a:off x="10461" y="4054"/>
              <a:ext cx="0" cy="0"/>
            </a:xfrm>
            <a:prstGeom prst="straightConnector1">
              <a:avLst/>
            </a:prstGeom>
            <a:noFill/>
            <a:ln cap="flat" cmpd="sng" w="12700">
              <a:solidFill>
                <a:srgbClr val="D52A2F"/>
              </a:solidFill>
              <a:prstDash val="solid"/>
              <a:round/>
              <a:headEnd len="med" w="med" type="none"/>
              <a:tailEnd len="med" w="med" type="none"/>
            </a:ln>
          </p:spPr>
        </p:cxnSp>
        <p:cxnSp>
          <p:nvCxnSpPr>
            <p:cNvPr id="917" name="Google Shape;917;p32"/>
            <p:cNvCxnSpPr/>
            <p:nvPr/>
          </p:nvCxnSpPr>
          <p:spPr>
            <a:xfrm rot="10800000">
              <a:off x="5839" y="4074"/>
              <a:ext cx="0" cy="381"/>
            </a:xfrm>
            <a:prstGeom prst="straightConnector1">
              <a:avLst/>
            </a:prstGeom>
            <a:noFill/>
            <a:ln cap="flat" cmpd="sng" w="12700">
              <a:solidFill>
                <a:srgbClr val="D52A2F"/>
              </a:solidFill>
              <a:prstDash val="dot"/>
              <a:round/>
              <a:headEnd len="med" w="med" type="none"/>
              <a:tailEnd len="med" w="med" type="none"/>
            </a:ln>
          </p:spPr>
        </p:cxnSp>
        <p:cxnSp>
          <p:nvCxnSpPr>
            <p:cNvPr id="918" name="Google Shape;918;p32"/>
            <p:cNvCxnSpPr/>
            <p:nvPr/>
          </p:nvCxnSpPr>
          <p:spPr>
            <a:xfrm>
              <a:off x="1487" y="4495"/>
              <a:ext cx="4332" cy="0"/>
            </a:xfrm>
            <a:prstGeom prst="straightConnector1">
              <a:avLst/>
            </a:prstGeom>
            <a:noFill/>
            <a:ln cap="flat" cmpd="sng" w="12700">
              <a:solidFill>
                <a:srgbClr val="D52A2F"/>
              </a:solidFill>
              <a:prstDash val="dot"/>
              <a:round/>
              <a:headEnd len="med" w="med" type="none"/>
              <a:tailEnd len="med" w="med" type="none"/>
            </a:ln>
          </p:spPr>
        </p:cxnSp>
        <p:cxnSp>
          <p:nvCxnSpPr>
            <p:cNvPr id="919" name="Google Shape;919;p32"/>
            <p:cNvCxnSpPr/>
            <p:nvPr/>
          </p:nvCxnSpPr>
          <p:spPr>
            <a:xfrm>
              <a:off x="1447" y="4495"/>
              <a:ext cx="0" cy="0"/>
            </a:xfrm>
            <a:prstGeom prst="straightConnector1">
              <a:avLst/>
            </a:prstGeom>
            <a:noFill/>
            <a:ln cap="flat" cmpd="sng" w="12700">
              <a:solidFill>
                <a:srgbClr val="D52A2F"/>
              </a:solidFill>
              <a:prstDash val="solid"/>
              <a:round/>
              <a:headEnd len="med" w="med" type="none"/>
              <a:tailEnd len="med" w="med" type="none"/>
            </a:ln>
          </p:spPr>
        </p:cxnSp>
        <p:sp>
          <p:nvSpPr>
            <p:cNvPr id="920" name="Google Shape;920;p32"/>
            <p:cNvSpPr/>
            <p:nvPr/>
          </p:nvSpPr>
          <p:spPr>
            <a:xfrm>
              <a:off x="5839" y="448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921" name="Google Shape;921;p32"/>
            <p:cNvCxnSpPr/>
            <p:nvPr/>
          </p:nvCxnSpPr>
          <p:spPr>
            <a:xfrm>
              <a:off x="5879" y="4495"/>
              <a:ext cx="4562" cy="0"/>
            </a:xfrm>
            <a:prstGeom prst="straightConnector1">
              <a:avLst/>
            </a:prstGeom>
            <a:noFill/>
            <a:ln cap="flat" cmpd="sng" w="12700">
              <a:solidFill>
                <a:srgbClr val="D52A2F"/>
              </a:solidFill>
              <a:prstDash val="dot"/>
              <a:round/>
              <a:headEnd len="med" w="med" type="none"/>
              <a:tailEnd len="med" w="med" type="none"/>
            </a:ln>
          </p:spPr>
        </p:cxnSp>
        <p:sp>
          <p:nvSpPr>
            <p:cNvPr id="922" name="Google Shape;922;p32"/>
            <p:cNvSpPr/>
            <p:nvPr/>
          </p:nvSpPr>
          <p:spPr>
            <a:xfrm>
              <a:off x="5839" y="448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923" name="Google Shape;923;p32"/>
            <p:cNvCxnSpPr/>
            <p:nvPr/>
          </p:nvCxnSpPr>
          <p:spPr>
            <a:xfrm>
              <a:off x="10461" y="4495"/>
              <a:ext cx="0" cy="0"/>
            </a:xfrm>
            <a:prstGeom prst="straightConnector1">
              <a:avLst/>
            </a:prstGeom>
            <a:noFill/>
            <a:ln cap="flat" cmpd="sng" w="12700">
              <a:solidFill>
                <a:srgbClr val="D52A2F"/>
              </a:solidFill>
              <a:prstDash val="solid"/>
              <a:round/>
              <a:headEnd len="med" w="med" type="none"/>
              <a:tailEnd len="med" w="med" type="none"/>
            </a:ln>
          </p:spPr>
        </p:cxnSp>
        <p:cxnSp>
          <p:nvCxnSpPr>
            <p:cNvPr id="924" name="Google Shape;924;p32"/>
            <p:cNvCxnSpPr/>
            <p:nvPr/>
          </p:nvCxnSpPr>
          <p:spPr>
            <a:xfrm rot="10800000">
              <a:off x="5839" y="4515"/>
              <a:ext cx="0" cy="375"/>
            </a:xfrm>
            <a:prstGeom prst="straightConnector1">
              <a:avLst/>
            </a:prstGeom>
            <a:noFill/>
            <a:ln cap="flat" cmpd="sng" w="12700">
              <a:solidFill>
                <a:srgbClr val="D52A2F"/>
              </a:solidFill>
              <a:prstDash val="dot"/>
              <a:round/>
              <a:headEnd len="med" w="med" type="none"/>
              <a:tailEnd len="med" w="med" type="none"/>
            </a:ln>
          </p:spPr>
        </p:cxnSp>
        <p:cxnSp>
          <p:nvCxnSpPr>
            <p:cNvPr id="925" name="Google Shape;925;p32"/>
            <p:cNvCxnSpPr/>
            <p:nvPr/>
          </p:nvCxnSpPr>
          <p:spPr>
            <a:xfrm>
              <a:off x="5839" y="4929"/>
              <a:ext cx="0" cy="0"/>
            </a:xfrm>
            <a:prstGeom prst="straightConnector1">
              <a:avLst/>
            </a:prstGeom>
            <a:noFill/>
            <a:ln cap="flat" cmpd="sng" w="12700">
              <a:solidFill>
                <a:srgbClr val="D52A2F"/>
              </a:solidFill>
              <a:prstDash val="solid"/>
              <a:round/>
              <a:headEnd len="med" w="med" type="none"/>
              <a:tailEnd len="med" w="med" type="none"/>
            </a:ln>
          </p:spPr>
        </p:cxnSp>
        <p:sp>
          <p:nvSpPr>
            <p:cNvPr id="926" name="Google Shape;926;p32"/>
            <p:cNvSpPr/>
            <p:nvPr/>
          </p:nvSpPr>
          <p:spPr>
            <a:xfrm>
              <a:off x="5839" y="4484"/>
              <a:ext cx="2" cy="20"/>
            </a:xfrm>
            <a:custGeom>
              <a:rect b="b" l="l" r="r" t="t"/>
              <a:pathLst>
                <a:path extrusionOk="0" h="20" w="120000">
                  <a:moveTo>
                    <a:pt x="0" y="20"/>
                  </a:moveTo>
                  <a:lnTo>
                    <a:pt x="0" y="0"/>
                  </a:lnTo>
                  <a:lnTo>
                    <a:pt x="0" y="20"/>
                  </a:lnTo>
                  <a:close/>
                </a:path>
              </a:pathLst>
            </a:custGeom>
            <a:solidFill>
              <a:srgbClr val="D52A2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7" name="Google Shape;927;p32"/>
            <p:cNvSpPr txBox="1"/>
            <p:nvPr/>
          </p:nvSpPr>
          <p:spPr>
            <a:xfrm>
              <a:off x="1607" y="779"/>
              <a:ext cx="3632" cy="481"/>
            </a:xfrm>
            <a:prstGeom prst="rect">
              <a:avLst/>
            </a:prstGeom>
            <a:noFill/>
            <a:ln>
              <a:noFill/>
            </a:ln>
          </p:spPr>
          <p:txBody>
            <a:bodyPr anchorCtr="0" anchor="t" bIns="0" lIns="0" spcFirstLastPara="1" rIns="0" wrap="square" tIns="0">
              <a:noAutofit/>
            </a:bodyPr>
            <a:lstStyle/>
            <a:p>
              <a:pPr indent="-171450" lvl="0" marL="171450" marR="11430" rtl="0" algn="l">
                <a:lnSpc>
                  <a:spcPct val="98000"/>
                </a:lnSpc>
                <a:spcBef>
                  <a:spcPts val="0"/>
                </a:spcBef>
                <a:spcAft>
                  <a:spcPts val="0"/>
                </a:spcAft>
                <a:buClr>
                  <a:schemeClr val="dk1"/>
                </a:buClr>
                <a:buSzPts val="1100"/>
                <a:buFont typeface="Arial"/>
                <a:buChar char="•"/>
              </a:pPr>
              <a:r>
                <a:rPr b="1" lang="en-US" sz="1100">
                  <a:solidFill>
                    <a:schemeClr val="dk1"/>
                  </a:solidFill>
                  <a:latin typeface="Tahoma"/>
                  <a:ea typeface="Tahoma"/>
                  <a:cs typeface="Tahoma"/>
                  <a:sym typeface="Tahoma"/>
                </a:rPr>
                <a:t>Sample selection is based on the subjective judgement of the researcher</a:t>
              </a:r>
              <a:endParaRPr b="1" sz="1400">
                <a:solidFill>
                  <a:schemeClr val="dk1"/>
                </a:solidFill>
                <a:latin typeface="Tahoma"/>
                <a:ea typeface="Tahoma"/>
                <a:cs typeface="Tahoma"/>
                <a:sym typeface="Tahoma"/>
              </a:endParaRPr>
            </a:p>
          </p:txBody>
        </p:sp>
        <p:sp>
          <p:nvSpPr>
            <p:cNvPr id="928" name="Google Shape;928;p32"/>
            <p:cNvSpPr txBox="1"/>
            <p:nvPr/>
          </p:nvSpPr>
          <p:spPr>
            <a:xfrm>
              <a:off x="6019" y="899"/>
              <a:ext cx="2543" cy="241"/>
            </a:xfrm>
            <a:prstGeom prst="rect">
              <a:avLst/>
            </a:prstGeom>
            <a:noFill/>
            <a:ln>
              <a:noFill/>
            </a:ln>
          </p:spPr>
          <p:txBody>
            <a:bodyPr anchorCtr="0" anchor="t" bIns="0" lIns="0" spcFirstLastPara="1" rIns="0" wrap="square" tIns="0">
              <a:noAutofit/>
            </a:bodyPr>
            <a:lstStyle/>
            <a:p>
              <a:pPr indent="-127635" lvl="0" marL="231140" marR="139065" rtl="0" algn="l">
                <a:lnSpc>
                  <a:spcPct val="104999"/>
                </a:lnSpc>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Sample is selected at random</a:t>
              </a:r>
              <a:endParaRPr b="1" sz="1100">
                <a:solidFill>
                  <a:schemeClr val="dk1"/>
                </a:solidFill>
                <a:latin typeface="Tahoma"/>
                <a:ea typeface="Tahoma"/>
                <a:cs typeface="Tahoma"/>
                <a:sym typeface="Tahoma"/>
              </a:endParaRPr>
            </a:p>
          </p:txBody>
        </p:sp>
        <p:sp>
          <p:nvSpPr>
            <p:cNvPr id="929" name="Google Shape;929;p32"/>
            <p:cNvSpPr txBox="1"/>
            <p:nvPr/>
          </p:nvSpPr>
          <p:spPr>
            <a:xfrm>
              <a:off x="5849" y="4504"/>
              <a:ext cx="4617" cy="435"/>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Conclusive findings</a:t>
              </a:r>
              <a:endParaRPr b="1" sz="1100">
                <a:solidFill>
                  <a:schemeClr val="dk1"/>
                </a:solidFill>
                <a:latin typeface="Tahoma"/>
                <a:ea typeface="Tahoma"/>
                <a:cs typeface="Tahoma"/>
                <a:sym typeface="Tahoma"/>
              </a:endParaRPr>
            </a:p>
          </p:txBody>
        </p:sp>
        <p:sp>
          <p:nvSpPr>
            <p:cNvPr id="930" name="Google Shape;930;p32"/>
            <p:cNvSpPr txBox="1"/>
            <p:nvPr/>
          </p:nvSpPr>
          <p:spPr>
            <a:xfrm>
              <a:off x="1442" y="4504"/>
              <a:ext cx="4388" cy="435"/>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Exploratory findings</a:t>
              </a:r>
              <a:endParaRPr b="1" sz="1100">
                <a:solidFill>
                  <a:schemeClr val="dk1"/>
                </a:solidFill>
                <a:latin typeface="Tahoma"/>
                <a:ea typeface="Tahoma"/>
                <a:cs typeface="Tahoma"/>
                <a:sym typeface="Tahoma"/>
              </a:endParaRPr>
            </a:p>
          </p:txBody>
        </p:sp>
        <p:sp>
          <p:nvSpPr>
            <p:cNvPr id="931" name="Google Shape;931;p32"/>
            <p:cNvSpPr txBox="1"/>
            <p:nvPr/>
          </p:nvSpPr>
          <p:spPr>
            <a:xfrm>
              <a:off x="5849" y="4064"/>
              <a:ext cx="4617" cy="421"/>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Finding the right respondents can prove challenging</a:t>
              </a:r>
              <a:endParaRPr b="1" sz="1100">
                <a:solidFill>
                  <a:schemeClr val="dk1"/>
                </a:solidFill>
                <a:latin typeface="Tahoma"/>
                <a:ea typeface="Tahoma"/>
                <a:cs typeface="Tahoma"/>
                <a:sym typeface="Tahoma"/>
              </a:endParaRPr>
            </a:p>
          </p:txBody>
        </p:sp>
        <p:sp>
          <p:nvSpPr>
            <p:cNvPr id="932" name="Google Shape;932;p32"/>
            <p:cNvSpPr txBox="1"/>
            <p:nvPr/>
          </p:nvSpPr>
          <p:spPr>
            <a:xfrm>
              <a:off x="1442" y="4064"/>
              <a:ext cx="4388" cy="421"/>
            </a:xfrm>
            <a:prstGeom prst="rect">
              <a:avLst/>
            </a:prstGeom>
            <a:noFill/>
            <a:ln>
              <a:noFill/>
            </a:ln>
          </p:spPr>
          <p:txBody>
            <a:bodyPr anchorCtr="0" anchor="t" bIns="0" lIns="0" spcFirstLastPara="1" rIns="0" wrap="square" tIns="0">
              <a:noAutofit/>
            </a:bodyPr>
            <a:lstStyle/>
            <a:p>
              <a:pPr indent="-171450" lvl="0" marL="274955" marR="139065" rtl="0" algn="l">
                <a:spcBef>
                  <a:spcPts val="0"/>
                </a:spcBef>
                <a:spcAft>
                  <a:spcPts val="0"/>
                </a:spcAft>
                <a:buClr>
                  <a:schemeClr val="dk1"/>
                </a:buClr>
                <a:buSzPts val="1100"/>
                <a:buFont typeface="Arial"/>
                <a:buChar char="•"/>
              </a:pPr>
              <a:r>
                <a:rPr b="1" lang="en-US" sz="1100">
                  <a:solidFill>
                    <a:schemeClr val="dk1"/>
                  </a:solidFill>
                  <a:latin typeface="Tahoma"/>
                  <a:ea typeface="Tahoma"/>
                  <a:cs typeface="Tahoma"/>
                  <a:sym typeface="Tahoma"/>
                </a:rPr>
                <a:t>Finding the right respondents is easy</a:t>
              </a:r>
              <a:endParaRPr b="1" sz="1100">
                <a:solidFill>
                  <a:schemeClr val="dk1"/>
                </a:solidFill>
                <a:latin typeface="Tahoma"/>
                <a:ea typeface="Tahoma"/>
                <a:cs typeface="Tahoma"/>
                <a:sym typeface="Tahoma"/>
              </a:endParaRPr>
            </a:p>
          </p:txBody>
        </p:sp>
        <p:sp>
          <p:nvSpPr>
            <p:cNvPr id="933" name="Google Shape;933;p32"/>
            <p:cNvSpPr txBox="1"/>
            <p:nvPr/>
          </p:nvSpPr>
          <p:spPr>
            <a:xfrm>
              <a:off x="5849" y="3518"/>
              <a:ext cx="4617" cy="526"/>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Useful to create an accurate sample</a:t>
              </a:r>
              <a:endParaRPr b="1" sz="1100">
                <a:solidFill>
                  <a:schemeClr val="dk1"/>
                </a:solidFill>
                <a:latin typeface="Tahoma"/>
                <a:ea typeface="Tahoma"/>
                <a:cs typeface="Tahoma"/>
                <a:sym typeface="Tahoma"/>
              </a:endParaRPr>
            </a:p>
          </p:txBody>
        </p:sp>
        <p:sp>
          <p:nvSpPr>
            <p:cNvPr id="934" name="Google Shape;934;p32"/>
            <p:cNvSpPr txBox="1"/>
            <p:nvPr/>
          </p:nvSpPr>
          <p:spPr>
            <a:xfrm>
              <a:off x="1442" y="3518"/>
              <a:ext cx="4388" cy="526"/>
            </a:xfrm>
            <a:prstGeom prst="rect">
              <a:avLst/>
            </a:prstGeom>
            <a:noFill/>
            <a:ln>
              <a:noFill/>
            </a:ln>
          </p:spPr>
          <p:txBody>
            <a:bodyPr anchorCtr="0" anchor="t" bIns="0" lIns="0" spcFirstLastPara="1" rIns="0" wrap="square" tIns="0">
              <a:noAutofit/>
            </a:bodyPr>
            <a:lstStyle/>
            <a:p>
              <a:pPr indent="-171450" lvl="0" marL="274955" marR="139065" rtl="0" algn="l">
                <a:spcBef>
                  <a:spcPts val="0"/>
                </a:spcBef>
                <a:spcAft>
                  <a:spcPts val="0"/>
                </a:spcAft>
                <a:buClr>
                  <a:schemeClr val="dk1"/>
                </a:buClr>
                <a:buSzPts val="1100"/>
                <a:buFont typeface="Arial"/>
                <a:buChar char="•"/>
              </a:pPr>
              <a:r>
                <a:rPr b="1" lang="en-US" sz="1100">
                  <a:solidFill>
                    <a:schemeClr val="dk1"/>
                  </a:solidFill>
                  <a:latin typeface="Tahoma"/>
                  <a:ea typeface="Tahoma"/>
                  <a:cs typeface="Tahoma"/>
                  <a:sym typeface="Tahoma"/>
                </a:rPr>
                <a:t>Sample does not accurately represent the population</a:t>
              </a:r>
              <a:endParaRPr b="1" sz="1100">
                <a:solidFill>
                  <a:schemeClr val="dk1"/>
                </a:solidFill>
                <a:latin typeface="Tahoma"/>
                <a:ea typeface="Tahoma"/>
                <a:cs typeface="Tahoma"/>
                <a:sym typeface="Tahoma"/>
              </a:endParaRPr>
            </a:p>
          </p:txBody>
        </p:sp>
        <p:sp>
          <p:nvSpPr>
            <p:cNvPr id="935" name="Google Shape;935;p32"/>
            <p:cNvSpPr txBox="1"/>
            <p:nvPr/>
          </p:nvSpPr>
          <p:spPr>
            <a:xfrm>
              <a:off x="5849" y="3211"/>
              <a:ext cx="4617" cy="287"/>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Useful when the population is diverse</a:t>
              </a:r>
              <a:endParaRPr b="1" sz="1100">
                <a:solidFill>
                  <a:schemeClr val="dk1"/>
                </a:solidFill>
                <a:latin typeface="Tahoma"/>
                <a:ea typeface="Tahoma"/>
                <a:cs typeface="Tahoma"/>
                <a:sym typeface="Tahoma"/>
              </a:endParaRPr>
            </a:p>
          </p:txBody>
        </p:sp>
        <p:sp>
          <p:nvSpPr>
            <p:cNvPr id="936" name="Google Shape;936;p32"/>
            <p:cNvSpPr txBox="1"/>
            <p:nvPr/>
          </p:nvSpPr>
          <p:spPr>
            <a:xfrm>
              <a:off x="1442" y="3211"/>
              <a:ext cx="4388" cy="287"/>
            </a:xfrm>
            <a:prstGeom prst="rect">
              <a:avLst/>
            </a:prstGeom>
            <a:noFill/>
            <a:ln>
              <a:noFill/>
            </a:ln>
          </p:spPr>
          <p:txBody>
            <a:bodyPr anchorCtr="0" anchor="t" bIns="0" lIns="0" spcFirstLastPara="1" rIns="0" wrap="square" tIns="0">
              <a:noAutofit/>
            </a:bodyPr>
            <a:lstStyle/>
            <a:p>
              <a:pPr indent="-171450" lvl="0" marL="274955" marR="139065" rtl="0" algn="l">
                <a:spcBef>
                  <a:spcPts val="0"/>
                </a:spcBef>
                <a:spcAft>
                  <a:spcPts val="0"/>
                </a:spcAft>
                <a:buClr>
                  <a:schemeClr val="dk1"/>
                </a:buClr>
                <a:buSzPts val="1100"/>
                <a:buFont typeface="Arial"/>
                <a:buChar char="•"/>
              </a:pPr>
              <a:r>
                <a:rPr b="1" lang="en-US" sz="1100">
                  <a:solidFill>
                    <a:schemeClr val="dk1"/>
                  </a:solidFill>
                  <a:latin typeface="Tahoma"/>
                  <a:ea typeface="Tahoma"/>
                  <a:cs typeface="Tahoma"/>
                  <a:sym typeface="Tahoma"/>
                </a:rPr>
                <a:t>Useful when the population has similar traits</a:t>
              </a:r>
              <a:endParaRPr b="1" sz="1100">
                <a:solidFill>
                  <a:schemeClr val="dk1"/>
                </a:solidFill>
                <a:latin typeface="Tahoma"/>
                <a:ea typeface="Tahoma"/>
                <a:cs typeface="Tahoma"/>
                <a:sym typeface="Tahoma"/>
              </a:endParaRPr>
            </a:p>
          </p:txBody>
        </p:sp>
        <p:sp>
          <p:nvSpPr>
            <p:cNvPr id="937" name="Google Shape;937;p32"/>
            <p:cNvSpPr txBox="1"/>
            <p:nvPr/>
          </p:nvSpPr>
          <p:spPr>
            <a:xfrm>
              <a:off x="5849" y="2814"/>
              <a:ext cx="4617" cy="378"/>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Useful to reduce sampling bias</a:t>
              </a:r>
              <a:endParaRPr b="1" sz="1100">
                <a:solidFill>
                  <a:schemeClr val="dk1"/>
                </a:solidFill>
                <a:latin typeface="Tahoma"/>
                <a:ea typeface="Tahoma"/>
                <a:cs typeface="Tahoma"/>
                <a:sym typeface="Tahoma"/>
              </a:endParaRPr>
            </a:p>
          </p:txBody>
        </p:sp>
        <p:sp>
          <p:nvSpPr>
            <p:cNvPr id="938" name="Google Shape;938;p32"/>
            <p:cNvSpPr txBox="1"/>
            <p:nvPr/>
          </p:nvSpPr>
          <p:spPr>
            <a:xfrm>
              <a:off x="1442" y="2814"/>
              <a:ext cx="4388" cy="378"/>
            </a:xfrm>
            <a:prstGeom prst="rect">
              <a:avLst/>
            </a:prstGeom>
            <a:noFill/>
            <a:ln>
              <a:noFill/>
            </a:ln>
          </p:spPr>
          <p:txBody>
            <a:bodyPr anchorCtr="0" anchor="t" bIns="0" lIns="0" spcFirstLastPara="1" rIns="0" wrap="square" tIns="0">
              <a:noAutofit/>
            </a:bodyPr>
            <a:lstStyle/>
            <a:p>
              <a:pPr indent="-171450" lvl="0" marL="274955" marR="139065" rtl="0" algn="l">
                <a:spcBef>
                  <a:spcPts val="0"/>
                </a:spcBef>
                <a:spcAft>
                  <a:spcPts val="0"/>
                </a:spcAft>
                <a:buClr>
                  <a:schemeClr val="dk1"/>
                </a:buClr>
                <a:buSzPts val="1100"/>
                <a:buFont typeface="Arial"/>
                <a:buChar char="•"/>
              </a:pPr>
              <a:r>
                <a:rPr b="1" lang="en-US" sz="1100">
                  <a:solidFill>
                    <a:schemeClr val="dk1"/>
                  </a:solidFill>
                  <a:latin typeface="Tahoma"/>
                  <a:ea typeface="Tahoma"/>
                  <a:cs typeface="Tahoma"/>
                  <a:sym typeface="Tahoma"/>
                </a:rPr>
                <a:t>Sampling bias may not be considered</a:t>
              </a:r>
              <a:endParaRPr b="1" sz="1100">
                <a:solidFill>
                  <a:schemeClr val="dk1"/>
                </a:solidFill>
                <a:latin typeface="Tahoma"/>
                <a:ea typeface="Tahoma"/>
                <a:cs typeface="Tahoma"/>
                <a:sym typeface="Tahoma"/>
              </a:endParaRPr>
            </a:p>
          </p:txBody>
        </p:sp>
        <p:sp>
          <p:nvSpPr>
            <p:cNvPr id="939" name="Google Shape;939;p32"/>
            <p:cNvSpPr txBox="1"/>
            <p:nvPr/>
          </p:nvSpPr>
          <p:spPr>
            <a:xfrm>
              <a:off x="5849" y="2189"/>
              <a:ext cx="4617" cy="606"/>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Everyone in the population has an equal chance of getting selected</a:t>
              </a:r>
              <a:endParaRPr b="1" sz="1100">
                <a:solidFill>
                  <a:schemeClr val="dk1"/>
                </a:solidFill>
                <a:latin typeface="Tahoma"/>
                <a:ea typeface="Tahoma"/>
                <a:cs typeface="Tahoma"/>
                <a:sym typeface="Tahoma"/>
              </a:endParaRPr>
            </a:p>
          </p:txBody>
        </p:sp>
        <p:sp>
          <p:nvSpPr>
            <p:cNvPr id="940" name="Google Shape;940;p32"/>
            <p:cNvSpPr txBox="1"/>
            <p:nvPr/>
          </p:nvSpPr>
          <p:spPr>
            <a:xfrm>
              <a:off x="1442" y="2189"/>
              <a:ext cx="4388" cy="606"/>
            </a:xfrm>
            <a:prstGeom prst="rect">
              <a:avLst/>
            </a:prstGeom>
            <a:noFill/>
            <a:ln>
              <a:noFill/>
            </a:ln>
          </p:spPr>
          <p:txBody>
            <a:bodyPr anchorCtr="0" anchor="t" bIns="0" lIns="0" spcFirstLastPara="1" rIns="0" wrap="square" tIns="0">
              <a:noAutofit/>
            </a:bodyPr>
            <a:lstStyle/>
            <a:p>
              <a:pPr indent="-171450" lvl="0" marL="274955" marR="139065" rtl="0" algn="l">
                <a:spcBef>
                  <a:spcPts val="0"/>
                </a:spcBef>
                <a:spcAft>
                  <a:spcPts val="0"/>
                </a:spcAft>
                <a:buClr>
                  <a:schemeClr val="dk1"/>
                </a:buClr>
                <a:buSzPts val="1100"/>
                <a:buFont typeface="Arial"/>
                <a:buChar char="•"/>
              </a:pPr>
              <a:r>
                <a:rPr b="1" lang="en-US" sz="1100">
                  <a:solidFill>
                    <a:schemeClr val="dk1"/>
                  </a:solidFill>
                  <a:latin typeface="Tahoma"/>
                  <a:ea typeface="Tahoma"/>
                  <a:cs typeface="Tahoma"/>
                  <a:sym typeface="Tahoma"/>
                </a:rPr>
                <a:t>Not everyone from the population has an equal chance of getting selected</a:t>
              </a:r>
              <a:endParaRPr b="1" sz="1100">
                <a:solidFill>
                  <a:schemeClr val="dk1"/>
                </a:solidFill>
                <a:latin typeface="Tahoma"/>
                <a:ea typeface="Tahoma"/>
                <a:cs typeface="Tahoma"/>
                <a:sym typeface="Tahoma"/>
              </a:endParaRPr>
            </a:p>
          </p:txBody>
        </p:sp>
        <p:sp>
          <p:nvSpPr>
            <p:cNvPr id="941" name="Google Shape;941;p32"/>
            <p:cNvSpPr txBox="1"/>
            <p:nvPr/>
          </p:nvSpPr>
          <p:spPr>
            <a:xfrm>
              <a:off x="5849" y="1784"/>
              <a:ext cx="4617" cy="386"/>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Statistical inference</a:t>
              </a:r>
              <a:endParaRPr b="1" sz="1100">
                <a:solidFill>
                  <a:schemeClr val="dk1"/>
                </a:solidFill>
                <a:latin typeface="Tahoma"/>
                <a:ea typeface="Tahoma"/>
                <a:cs typeface="Tahoma"/>
                <a:sym typeface="Tahoma"/>
              </a:endParaRPr>
            </a:p>
          </p:txBody>
        </p:sp>
        <p:sp>
          <p:nvSpPr>
            <p:cNvPr id="942" name="Google Shape;942;p32"/>
            <p:cNvSpPr txBox="1"/>
            <p:nvPr/>
          </p:nvSpPr>
          <p:spPr>
            <a:xfrm>
              <a:off x="1442" y="1784"/>
              <a:ext cx="4388" cy="386"/>
            </a:xfrm>
            <a:prstGeom prst="rect">
              <a:avLst/>
            </a:prstGeom>
            <a:noFill/>
            <a:ln>
              <a:noFill/>
            </a:ln>
          </p:spPr>
          <p:txBody>
            <a:bodyPr anchorCtr="0" anchor="t" bIns="0" lIns="0" spcFirstLastPara="1" rIns="0" wrap="square" tIns="0">
              <a:noAutofit/>
            </a:bodyPr>
            <a:lstStyle/>
            <a:p>
              <a:pPr indent="-171450" lvl="0" marL="274955" marR="0" rtl="0" algn="l">
                <a:spcBef>
                  <a:spcPts val="0"/>
                </a:spcBef>
                <a:spcAft>
                  <a:spcPts val="0"/>
                </a:spcAft>
                <a:buClr>
                  <a:schemeClr val="dk1"/>
                </a:buClr>
                <a:buSzPts val="1100"/>
                <a:buFont typeface="Arial"/>
                <a:buChar char="•"/>
              </a:pPr>
              <a:r>
                <a:rPr b="1" lang="en-US" sz="1100">
                  <a:solidFill>
                    <a:schemeClr val="dk1"/>
                  </a:solidFill>
                  <a:latin typeface="Tahoma"/>
                  <a:ea typeface="Tahoma"/>
                  <a:cs typeface="Tahoma"/>
                  <a:sym typeface="Tahoma"/>
                </a:rPr>
                <a:t>Analytical inference</a:t>
              </a:r>
              <a:endParaRPr b="1" sz="1100">
                <a:solidFill>
                  <a:schemeClr val="dk1"/>
                </a:solidFill>
                <a:latin typeface="Tahoma"/>
                <a:ea typeface="Tahoma"/>
                <a:cs typeface="Tahoma"/>
                <a:sym typeface="Tahoma"/>
              </a:endParaRPr>
            </a:p>
          </p:txBody>
        </p:sp>
        <p:sp>
          <p:nvSpPr>
            <p:cNvPr id="943" name="Google Shape;943;p32"/>
            <p:cNvSpPr txBox="1"/>
            <p:nvPr/>
          </p:nvSpPr>
          <p:spPr>
            <a:xfrm>
              <a:off x="5849" y="1369"/>
              <a:ext cx="4617" cy="395"/>
            </a:xfrm>
            <a:prstGeom prst="rect">
              <a:avLst/>
            </a:prstGeom>
            <a:noFill/>
            <a:ln>
              <a:noFill/>
            </a:ln>
          </p:spPr>
          <p:txBody>
            <a:bodyPr anchorCtr="0" anchor="t" bIns="0" lIns="0" spcFirstLastPara="1" rIns="0" wrap="square" tIns="0">
              <a:noAutofit/>
            </a:bodyPr>
            <a:lstStyle/>
            <a:p>
              <a:pPr indent="-127635" lvl="0" marL="231140" marR="139065" rtl="0" algn="l">
                <a:spcBef>
                  <a:spcPts val="0"/>
                </a:spcBef>
                <a:spcAft>
                  <a:spcPts val="0"/>
                </a:spcAft>
                <a:buClr>
                  <a:schemeClr val="dk1"/>
                </a:buClr>
                <a:buSzPts val="1000"/>
                <a:buFont typeface="Tahoma"/>
                <a:buChar char="•"/>
              </a:pPr>
              <a:r>
                <a:rPr b="1" lang="en-US" sz="1100">
                  <a:solidFill>
                    <a:schemeClr val="dk1"/>
                  </a:solidFill>
                  <a:latin typeface="Tahoma"/>
                  <a:ea typeface="Tahoma"/>
                  <a:cs typeface="Tahoma"/>
                  <a:sym typeface="Tahoma"/>
                </a:rPr>
                <a:t>Objective method</a:t>
              </a:r>
              <a:endParaRPr b="1" sz="1100">
                <a:solidFill>
                  <a:schemeClr val="dk1"/>
                </a:solidFill>
                <a:latin typeface="Tahoma"/>
                <a:ea typeface="Tahoma"/>
                <a:cs typeface="Tahoma"/>
                <a:sym typeface="Tahoma"/>
              </a:endParaRPr>
            </a:p>
          </p:txBody>
        </p:sp>
        <p:sp>
          <p:nvSpPr>
            <p:cNvPr id="944" name="Google Shape;944;p32"/>
            <p:cNvSpPr txBox="1"/>
            <p:nvPr/>
          </p:nvSpPr>
          <p:spPr>
            <a:xfrm>
              <a:off x="1442" y="1369"/>
              <a:ext cx="4388" cy="395"/>
            </a:xfrm>
            <a:prstGeom prst="rect">
              <a:avLst/>
            </a:prstGeom>
            <a:noFill/>
            <a:ln>
              <a:noFill/>
            </a:ln>
          </p:spPr>
          <p:txBody>
            <a:bodyPr anchorCtr="0" anchor="t" bIns="0" lIns="0" spcFirstLastPara="1" rIns="0" wrap="square" tIns="0">
              <a:noAutofit/>
            </a:bodyPr>
            <a:lstStyle/>
            <a:p>
              <a:pPr indent="-171450" lvl="0" marL="274955" marR="0" rtl="0" algn="l">
                <a:spcBef>
                  <a:spcPts val="0"/>
                </a:spcBef>
                <a:spcAft>
                  <a:spcPts val="0"/>
                </a:spcAft>
                <a:buClr>
                  <a:schemeClr val="dk1"/>
                </a:buClr>
                <a:buSzPts val="1100"/>
                <a:buFont typeface="Arial"/>
                <a:buChar char="•"/>
              </a:pPr>
              <a:r>
                <a:rPr b="1" lang="en-US" sz="1100">
                  <a:solidFill>
                    <a:schemeClr val="dk1"/>
                  </a:solidFill>
                  <a:latin typeface="Tahoma"/>
                  <a:ea typeface="Tahoma"/>
                  <a:cs typeface="Tahoma"/>
                  <a:sym typeface="Tahoma"/>
                </a:rPr>
                <a:t>Subjective method</a:t>
              </a:r>
              <a:endParaRPr b="1" sz="1100">
                <a:solidFill>
                  <a:schemeClr val="dk1"/>
                </a:solidFill>
                <a:latin typeface="Tahoma"/>
                <a:ea typeface="Tahoma"/>
                <a:cs typeface="Tahoma"/>
                <a:sym typeface="Tahoma"/>
              </a:endParaRPr>
            </a:p>
          </p:txBody>
        </p:sp>
        <p:sp>
          <p:nvSpPr>
            <p:cNvPr id="945" name="Google Shape;945;p32"/>
            <p:cNvSpPr txBox="1"/>
            <p:nvPr/>
          </p:nvSpPr>
          <p:spPr>
            <a:xfrm>
              <a:off x="1417" y="357"/>
              <a:ext cx="9074" cy="316"/>
            </a:xfrm>
            <a:prstGeom prst="rect">
              <a:avLst/>
            </a:prstGeom>
            <a:noFill/>
            <a:ln>
              <a:noFill/>
            </a:ln>
          </p:spPr>
          <p:txBody>
            <a:bodyPr anchorCtr="0" anchor="t" bIns="0" lIns="0" spcFirstLastPara="1" rIns="0" wrap="square" tIns="0">
              <a:noAutofit/>
            </a:bodyPr>
            <a:lstStyle/>
            <a:p>
              <a:pPr indent="0" lvl="0" marL="450850" marR="0" rtl="0" algn="l">
                <a:spcBef>
                  <a:spcPts val="0"/>
                </a:spcBef>
                <a:spcAft>
                  <a:spcPts val="0"/>
                </a:spcAft>
                <a:buNone/>
              </a:pPr>
              <a:r>
                <a:rPr b="1" lang="en-US" sz="1000">
                  <a:solidFill>
                    <a:srgbClr val="FFFFFF"/>
                  </a:solidFill>
                  <a:latin typeface="Trebuchet MS"/>
                  <a:ea typeface="Trebuchet MS"/>
                  <a:cs typeface="Trebuchet MS"/>
                  <a:sym typeface="Trebuchet MS"/>
                </a:rPr>
                <a:t>          </a:t>
              </a:r>
              <a:r>
                <a:rPr b="1" lang="en-US" sz="1200">
                  <a:solidFill>
                    <a:srgbClr val="FFFFFF"/>
                  </a:solidFill>
                  <a:latin typeface="Trebuchet MS"/>
                  <a:ea typeface="Trebuchet MS"/>
                  <a:cs typeface="Trebuchet MS"/>
                  <a:sym typeface="Trebuchet MS"/>
                </a:rPr>
                <a:t>Non-random/Probability sampling</a:t>
              </a:r>
              <a:r>
                <a:rPr b="1" lang="en-US" sz="1000">
                  <a:solidFill>
                    <a:srgbClr val="FFFFFF"/>
                  </a:solidFill>
                  <a:latin typeface="Trebuchet MS"/>
                  <a:ea typeface="Trebuchet MS"/>
                  <a:cs typeface="Trebuchet MS"/>
                  <a:sym typeface="Trebuchet MS"/>
                </a:rPr>
                <a:t>	                                                </a:t>
              </a:r>
              <a:r>
                <a:rPr b="1" lang="en-US" sz="1200">
                  <a:solidFill>
                    <a:srgbClr val="FFFFFF"/>
                  </a:solidFill>
                  <a:latin typeface="Trebuchet MS"/>
                  <a:ea typeface="Trebuchet MS"/>
                  <a:cs typeface="Trebuchet MS"/>
                  <a:sym typeface="Trebuchet MS"/>
                </a:rPr>
                <a:t>Random sampling</a:t>
              </a:r>
              <a:endParaRPr sz="1200">
                <a:solidFill>
                  <a:schemeClr val="dk1"/>
                </a:solidFill>
                <a:latin typeface="Tahoma"/>
                <a:ea typeface="Tahoma"/>
                <a:cs typeface="Tahoma"/>
                <a:sym typeface="Tahoma"/>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9" name="Shape 949"/>
        <p:cNvGrpSpPr/>
        <p:nvPr/>
      </p:nvGrpSpPr>
      <p:grpSpPr>
        <a:xfrm>
          <a:off x="0" y="0"/>
          <a:ext cx="0" cy="0"/>
          <a:chOff x="0" y="0"/>
          <a:chExt cx="0" cy="0"/>
        </a:xfrm>
      </p:grpSpPr>
      <p:pic>
        <p:nvPicPr>
          <p:cNvPr id="950" name="Google Shape;950;p33"/>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51" name="Google Shape;951;p33"/>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952" name="Google Shape;952;p33"/>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53" name="Google Shape;953;p33"/>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54" name="Google Shape;954;p33"/>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55" name="Google Shape;955;p33"/>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956" name="Google Shape;956;p33"/>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57" name="Google Shape;957;p3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958" name="Google Shape;958;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59" name="Google Shape;959;p3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960" name="Google Shape;960;p33"/>
          <p:cNvSpPr/>
          <p:nvPr/>
        </p:nvSpPr>
        <p:spPr>
          <a:xfrm>
            <a:off x="201478" y="579411"/>
            <a:ext cx="8340542" cy="6078587"/>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0" marR="0" rtl="0" algn="ctr">
              <a:lnSpc>
                <a:spcPct val="150000"/>
              </a:lnSpc>
              <a:spcBef>
                <a:spcPts val="0"/>
              </a:spcBef>
              <a:spcAft>
                <a:spcPts val="0"/>
              </a:spcAft>
              <a:buClr>
                <a:srgbClr val="C00000"/>
              </a:buClr>
              <a:buSzPts val="2000"/>
              <a:buFont typeface="Arial"/>
              <a:buChar char="•"/>
            </a:pPr>
            <a:r>
              <a:rPr b="1" i="0" lang="en-US" sz="2000" u="none" cap="none" strike="noStrike">
                <a:solidFill>
                  <a:srgbClr val="C00000"/>
                </a:solidFill>
                <a:latin typeface="Times New Roman"/>
                <a:ea typeface="Times New Roman"/>
                <a:cs typeface="Times New Roman"/>
                <a:sym typeface="Times New Roman"/>
              </a:rPr>
              <a:t>Determining sample size</a:t>
            </a:r>
            <a:endParaRPr b="1" i="0" sz="2000" u="none" cap="none" strike="noStrike">
              <a:solidFill>
                <a:srgbClr val="C00000"/>
              </a:solidFill>
              <a:latin typeface="Times New Roman"/>
              <a:ea typeface="Times New Roman"/>
              <a:cs typeface="Times New Roman"/>
              <a:sym typeface="Times New Roman"/>
            </a:endParaRPr>
          </a:p>
          <a:p>
            <a:pPr indent="-285750" lvl="0" marL="285750" marR="0" rtl="0" algn="l">
              <a:spcBef>
                <a:spcPts val="0"/>
              </a:spcBef>
              <a:spcAft>
                <a:spcPts val="0"/>
              </a:spcAft>
              <a:buClr>
                <a:srgbClr val="0070C0"/>
              </a:buClr>
              <a:buSzPts val="1800"/>
              <a:buFont typeface="Noto Sans Symbols"/>
              <a:buChar char="⮚"/>
            </a:pPr>
            <a:r>
              <a:rPr b="1" lang="en-US" sz="1800">
                <a:solidFill>
                  <a:srgbClr val="0070C0"/>
                </a:solidFill>
                <a:latin typeface="Times New Roman"/>
                <a:ea typeface="Times New Roman"/>
                <a:cs typeface="Times New Roman"/>
                <a:sym typeface="Times New Roman"/>
              </a:rPr>
              <a:t>The size of the sample </a:t>
            </a:r>
            <a:r>
              <a:rPr b="1" lang="en-US" sz="1800">
                <a:solidFill>
                  <a:schemeClr val="dk1"/>
                </a:solidFill>
                <a:latin typeface="Times New Roman"/>
                <a:ea typeface="Times New Roman"/>
                <a:cs typeface="Times New Roman"/>
                <a:sym typeface="Times New Roman"/>
              </a:rPr>
              <a:t>will be determined </a:t>
            </a:r>
            <a:r>
              <a:rPr b="1" lang="en-US" sz="1800" u="sng">
                <a:solidFill>
                  <a:schemeClr val="dk1"/>
                </a:solidFill>
                <a:latin typeface="Times New Roman"/>
                <a:ea typeface="Times New Roman"/>
                <a:cs typeface="Times New Roman"/>
                <a:sym typeface="Times New Roman"/>
              </a:rPr>
              <a:t>by what will be measured, for what purpose and how it will be measured</a:t>
            </a:r>
            <a:r>
              <a:rPr b="1" lang="en-US" sz="1800">
                <a:solidFill>
                  <a:schemeClr val="dk1"/>
                </a:solidFill>
                <a:latin typeface="Times New Roman"/>
                <a:ea typeface="Times New Roman"/>
                <a:cs typeface="Times New Roman"/>
                <a:sym typeface="Times New Roman"/>
              </a:rPr>
              <a:t>. </a:t>
            </a:r>
            <a:endParaRPr b="1"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The size of the sample will also need to ensure, with </a:t>
            </a:r>
            <a:r>
              <a:rPr b="1" lang="en-US" sz="1800">
                <a:solidFill>
                  <a:schemeClr val="accent6"/>
                </a:solidFill>
                <a:latin typeface="Times New Roman"/>
                <a:ea typeface="Times New Roman"/>
                <a:cs typeface="Times New Roman"/>
                <a:sym typeface="Times New Roman"/>
              </a:rPr>
              <a:t>the maximum level of confidence possible</a:t>
            </a:r>
            <a:r>
              <a:rPr b="1" lang="en-US" sz="1800">
                <a:solidFill>
                  <a:schemeClr val="dk1"/>
                </a:solidFill>
                <a:latin typeface="Times New Roman"/>
                <a:ea typeface="Times New Roman"/>
                <a:cs typeface="Times New Roman"/>
                <a:sym typeface="Times New Roman"/>
              </a:rPr>
              <a:t>, that an observed change or </a:t>
            </a:r>
            <a:r>
              <a:rPr b="1" lang="en-US" sz="1800">
                <a:solidFill>
                  <a:srgbClr val="C55A11"/>
                </a:solidFill>
                <a:latin typeface="Times New Roman"/>
                <a:ea typeface="Times New Roman"/>
                <a:cs typeface="Times New Roman"/>
                <a:sym typeface="Times New Roman"/>
              </a:rPr>
              <a:t>difference between groups is the result of the intervention</a:t>
            </a:r>
            <a:r>
              <a:rPr b="1" lang="en-US" sz="1800">
                <a:solidFill>
                  <a:schemeClr val="dk1"/>
                </a:solidFill>
                <a:latin typeface="Times New Roman"/>
                <a:ea typeface="Times New Roman"/>
                <a:cs typeface="Times New Roman"/>
                <a:sym typeface="Times New Roman"/>
              </a:rPr>
              <a:t>, rather than a product of chance. </a:t>
            </a:r>
            <a:endParaRPr b="1" sz="1800">
              <a:solidFill>
                <a:schemeClr val="dk1"/>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However, this may </a:t>
            </a:r>
            <a:r>
              <a:rPr b="1" lang="en-US" sz="1800">
                <a:solidFill>
                  <a:srgbClr val="660066"/>
                </a:solidFill>
                <a:latin typeface="Times New Roman"/>
                <a:ea typeface="Times New Roman"/>
                <a:cs typeface="Times New Roman"/>
                <a:sym typeface="Times New Roman"/>
              </a:rPr>
              <a:t>not always be the case for non-random/purposeful sampling.</a:t>
            </a:r>
            <a:endParaRPr b="1" sz="1800">
              <a:solidFill>
                <a:srgbClr val="660066"/>
              </a:solidFill>
              <a:latin typeface="Times New Roman"/>
              <a:ea typeface="Times New Roman"/>
              <a:cs typeface="Times New Roman"/>
              <a:sym typeface="Times New Roman"/>
            </a:endParaRPr>
          </a:p>
          <a:p>
            <a:pPr indent="-285750" lvl="0" marL="285750" marR="0" rtl="0" algn="l">
              <a:spcBef>
                <a:spcPts val="0"/>
              </a:spcBef>
              <a:spcAft>
                <a:spcPts val="0"/>
              </a:spcAft>
              <a:buClr>
                <a:schemeClr val="dk1"/>
              </a:buClr>
              <a:buSzPts val="1800"/>
              <a:buFont typeface="Noto Sans Symbols"/>
              <a:buChar char="⮚"/>
            </a:pPr>
            <a:r>
              <a:rPr b="1" lang="en-US" sz="1800">
                <a:solidFill>
                  <a:schemeClr val="dk1"/>
                </a:solidFill>
                <a:latin typeface="Times New Roman"/>
                <a:ea typeface="Times New Roman"/>
                <a:cs typeface="Times New Roman"/>
                <a:sym typeface="Times New Roman"/>
              </a:rPr>
              <a:t>Determining sample size: Random sampling</a:t>
            </a:r>
            <a:endParaRPr b="1" sz="1800">
              <a:solidFill>
                <a:schemeClr val="dk1"/>
              </a:solidFill>
              <a:latin typeface="Times New Roman"/>
              <a:ea typeface="Times New Roman"/>
              <a:cs typeface="Times New Roman"/>
              <a:sym typeface="Times New Roman"/>
            </a:endParaRPr>
          </a:p>
          <a:p>
            <a:pPr indent="-285750" lvl="0" marL="285750" marR="0" rtl="0" algn="ctr">
              <a:spcBef>
                <a:spcPts val="0"/>
              </a:spcBef>
              <a:spcAft>
                <a:spcPts val="0"/>
              </a:spcAft>
              <a:buClr>
                <a:srgbClr val="FF0000"/>
              </a:buClr>
              <a:buSzPts val="1800"/>
              <a:buFont typeface="Noto Sans Symbols"/>
              <a:buChar char="⮚"/>
            </a:pPr>
            <a:r>
              <a:rPr b="1" lang="en-US" sz="1800">
                <a:solidFill>
                  <a:srgbClr val="FF0000"/>
                </a:solidFill>
                <a:latin typeface="Times New Roman"/>
                <a:ea typeface="Times New Roman"/>
                <a:cs typeface="Times New Roman"/>
                <a:sym typeface="Times New Roman"/>
              </a:rPr>
              <a:t>When a large number of respondents is required, the appropriate sample size is decided by considering the confidence level and the sampling error</a:t>
            </a:r>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961" name="Google Shape;961;p33"/>
          <p:cNvPicPr preferRelativeResize="0"/>
          <p:nvPr/>
        </p:nvPicPr>
        <p:blipFill rotWithShape="1">
          <a:blip r:embed="rId10">
            <a:alphaModFix/>
          </a:blip>
          <a:srcRect b="0" l="0" r="0" t="0"/>
          <a:stretch/>
        </p:blipFill>
        <p:spPr>
          <a:xfrm>
            <a:off x="1650193" y="4223653"/>
            <a:ext cx="5569213" cy="2546082"/>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5" name="Shape 965"/>
        <p:cNvGrpSpPr/>
        <p:nvPr/>
      </p:nvGrpSpPr>
      <p:grpSpPr>
        <a:xfrm>
          <a:off x="0" y="0"/>
          <a:ext cx="0" cy="0"/>
          <a:chOff x="0" y="0"/>
          <a:chExt cx="0" cy="0"/>
        </a:xfrm>
      </p:grpSpPr>
      <p:pic>
        <p:nvPicPr>
          <p:cNvPr id="966" name="Google Shape;966;p34"/>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67" name="Google Shape;967;p34"/>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968" name="Google Shape;968;p34"/>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69" name="Google Shape;969;p34"/>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70" name="Google Shape;970;p34"/>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71" name="Google Shape;971;p34"/>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972" name="Google Shape;972;p34"/>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73" name="Google Shape;973;p34"/>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974" name="Google Shape;974;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75" name="Google Shape;975;p34"/>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976" name="Google Shape;976;p34"/>
          <p:cNvSpPr/>
          <p:nvPr/>
        </p:nvSpPr>
        <p:spPr>
          <a:xfrm>
            <a:off x="201478" y="579411"/>
            <a:ext cx="8340542" cy="5847755"/>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457200" marR="0" rtl="0" algn="just">
              <a:lnSpc>
                <a:spcPct val="150000"/>
              </a:lnSpc>
              <a:spcBef>
                <a:spcPts val="0"/>
              </a:spcBef>
              <a:spcAft>
                <a:spcPts val="0"/>
              </a:spcAft>
              <a:buNone/>
            </a:pPr>
            <a:r>
              <a:rPr b="1" i="0" lang="en-US" sz="2000" u="none" cap="none" strike="noStrike">
                <a:solidFill>
                  <a:srgbClr val="0070C0"/>
                </a:solidFill>
                <a:latin typeface="Times New Roman"/>
                <a:ea typeface="Times New Roman"/>
                <a:cs typeface="Times New Roman"/>
                <a:sym typeface="Times New Roman"/>
              </a:rPr>
              <a:t>       3. Methods, approaches and tools for monitoring and evaluation</a:t>
            </a:r>
            <a:endParaRPr b="1" i="0" sz="2000" u="none" cap="none" strike="noStrike">
              <a:solidFill>
                <a:srgbClr val="0070C0"/>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chemeClr val="dk1"/>
              </a:buClr>
              <a:buSzPts val="1600"/>
              <a:buFont typeface="Noto Sans Symbols"/>
              <a:buChar char="⮚"/>
            </a:pPr>
            <a:r>
              <a:rPr b="1" i="0" lang="en-US" sz="1600" u="none" cap="none" strike="noStrike">
                <a:solidFill>
                  <a:schemeClr val="dk1"/>
                </a:solidFill>
                <a:latin typeface="Times New Roman"/>
                <a:ea typeface="Times New Roman"/>
                <a:cs typeface="Times New Roman"/>
                <a:sym typeface="Times New Roman"/>
              </a:rPr>
              <a:t>Methods for and approaches to data collection are systematic procedures and useful to support the process of designing data collection tools. Generally,</a:t>
            </a:r>
            <a:r>
              <a:rPr b="1" i="0" lang="en-US" sz="1600" u="none" cap="none" strike="noStrike">
                <a:solidFill>
                  <a:srgbClr val="FF0000"/>
                </a:solidFill>
                <a:latin typeface="Times New Roman"/>
                <a:ea typeface="Times New Roman"/>
                <a:cs typeface="Times New Roman"/>
                <a:sym typeface="Times New Roman"/>
              </a:rPr>
              <a:t> a mixture of qualitative and quantitative </a:t>
            </a:r>
            <a:r>
              <a:rPr b="1" i="0" lang="en-US" sz="1600" u="none" cap="none" strike="noStrike">
                <a:solidFill>
                  <a:schemeClr val="dk1"/>
                </a:solidFill>
                <a:latin typeface="Times New Roman"/>
                <a:ea typeface="Times New Roman"/>
                <a:cs typeface="Times New Roman"/>
                <a:sym typeface="Times New Roman"/>
              </a:rPr>
              <a:t>methods and approaches to data collection are used.</a:t>
            </a:r>
            <a:endParaRPr/>
          </a:p>
          <a:p>
            <a:pPr indent="-285750" lvl="1" marL="742950" marR="0" rtl="0" algn="just">
              <a:lnSpc>
                <a:spcPct val="150000"/>
              </a:lnSpc>
              <a:spcBef>
                <a:spcPts val="0"/>
              </a:spcBef>
              <a:spcAft>
                <a:spcPts val="0"/>
              </a:spcAft>
              <a:buClr>
                <a:schemeClr val="dk1"/>
              </a:buClr>
              <a:buSzPts val="1600"/>
              <a:buFont typeface="Noto Sans Symbols"/>
              <a:buChar char="⮚"/>
            </a:pPr>
            <a:r>
              <a:rPr b="1" i="0" lang="en-US" sz="1600" u="none" cap="none" strike="noStrike">
                <a:solidFill>
                  <a:schemeClr val="dk1"/>
                </a:solidFill>
                <a:latin typeface="Times New Roman"/>
                <a:ea typeface="Times New Roman"/>
                <a:cs typeface="Times New Roman"/>
                <a:sym typeface="Times New Roman"/>
              </a:rPr>
              <a:t>Although there are multiple definitions for these concepts, quantitative methods and approaches can be viewed as being based on numerical data that can be analysed using statistics.</a:t>
            </a:r>
            <a:endParaRPr/>
          </a:p>
          <a:p>
            <a:pPr indent="-285750" lvl="1" marL="742950" marR="0" rtl="0" algn="just">
              <a:lnSpc>
                <a:spcPct val="150000"/>
              </a:lnSpc>
              <a:spcBef>
                <a:spcPts val="0"/>
              </a:spcBef>
              <a:spcAft>
                <a:spcPts val="0"/>
              </a:spcAft>
              <a:buClr>
                <a:schemeClr val="dk1"/>
              </a:buClr>
              <a:buSzPts val="1600"/>
              <a:buFont typeface="Noto Sans Symbols"/>
              <a:buChar char="⮚"/>
            </a:pPr>
            <a:r>
              <a:rPr b="1" i="0" lang="en-US" sz="1600" u="none" cap="none" strike="noStrike">
                <a:solidFill>
                  <a:schemeClr val="dk1"/>
                </a:solidFill>
                <a:latin typeface="Times New Roman"/>
                <a:ea typeface="Times New Roman"/>
                <a:cs typeface="Times New Roman"/>
                <a:sym typeface="Times New Roman"/>
              </a:rPr>
              <a:t> They focus on pinpointing </a:t>
            </a:r>
            <a:r>
              <a:rPr b="1" i="0" lang="en-US" sz="1600" u="none" cap="none" strike="noStrike">
                <a:solidFill>
                  <a:srgbClr val="FF0000"/>
                </a:solidFill>
                <a:latin typeface="Times New Roman"/>
                <a:ea typeface="Times New Roman"/>
                <a:cs typeface="Times New Roman"/>
                <a:sym typeface="Times New Roman"/>
              </a:rPr>
              <a:t>what, where, when, how often and how long </a:t>
            </a:r>
            <a:r>
              <a:rPr b="1" i="0" lang="en-US" sz="1600" u="none" cap="none" strike="noStrike">
                <a:solidFill>
                  <a:schemeClr val="dk1"/>
                </a:solidFill>
                <a:latin typeface="Times New Roman"/>
                <a:ea typeface="Times New Roman"/>
                <a:cs typeface="Times New Roman"/>
                <a:sym typeface="Times New Roman"/>
              </a:rPr>
              <a:t>something occurs and can provide </a:t>
            </a:r>
            <a:r>
              <a:rPr b="1" i="0" lang="en-US" sz="1600" u="sng" cap="none" strike="noStrike">
                <a:solidFill>
                  <a:schemeClr val="dk1"/>
                </a:solidFill>
                <a:latin typeface="Times New Roman"/>
                <a:ea typeface="Times New Roman"/>
                <a:cs typeface="Times New Roman"/>
                <a:sym typeface="Times New Roman"/>
              </a:rPr>
              <a:t>objective, hard facts, but </a:t>
            </a:r>
            <a:r>
              <a:rPr b="1" i="0" lang="en-US" sz="1600" u="none" cap="none" strike="noStrike">
                <a:solidFill>
                  <a:schemeClr val="dk1"/>
                </a:solidFill>
                <a:latin typeface="Times New Roman"/>
                <a:ea typeface="Times New Roman"/>
                <a:cs typeface="Times New Roman"/>
                <a:sym typeface="Times New Roman"/>
              </a:rPr>
              <a:t>cannot explain why something occurs. Qualitative methods and approaches for data collection are based on data that are descriptive in nature, rather than data that can be measured or counted. Qualitative research methods can use descriptive words that can be examined for patterns or meaning and, therefore, focus on why or how something occurs.</a:t>
            </a:r>
            <a:endParaRPr b="1" i="0" sz="1600" u="none" cap="none" strike="noStrike">
              <a:solidFill>
                <a:schemeClr val="dk1"/>
              </a:solidFill>
              <a:latin typeface="Times New Roman"/>
              <a:ea typeface="Times New Roman"/>
              <a:cs typeface="Times New Roman"/>
              <a:sym typeface="Times New Roman"/>
            </a:endParaRPr>
          </a:p>
        </p:txBody>
      </p:sp>
      <p:grpSp>
        <p:nvGrpSpPr>
          <p:cNvPr id="977" name="Google Shape;977;p34"/>
          <p:cNvGrpSpPr/>
          <p:nvPr/>
        </p:nvGrpSpPr>
        <p:grpSpPr>
          <a:xfrm>
            <a:off x="459374" y="1364844"/>
            <a:ext cx="529590" cy="597946"/>
            <a:chOff x="980" y="1490"/>
            <a:chExt cx="834" cy="834"/>
          </a:xfrm>
        </p:grpSpPr>
        <p:sp>
          <p:nvSpPr>
            <p:cNvPr id="978" name="Google Shape;978;p34"/>
            <p:cNvSpPr/>
            <p:nvPr/>
          </p:nvSpPr>
          <p:spPr>
            <a:xfrm>
              <a:off x="980" y="1490"/>
              <a:ext cx="834" cy="834"/>
            </a:xfrm>
            <a:custGeom>
              <a:rect b="b" l="l" r="r" t="t"/>
              <a:pathLst>
                <a:path extrusionOk="0" h="834" w="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79" name="Google Shape;979;p34"/>
            <p:cNvSpPr/>
            <p:nvPr/>
          </p:nvSpPr>
          <p:spPr>
            <a:xfrm>
              <a:off x="1085" y="1593"/>
              <a:ext cx="629" cy="588"/>
            </a:xfrm>
            <a:custGeom>
              <a:rect b="b" l="l" r="r" t="t"/>
              <a:pathLst>
                <a:path extrusionOk="0" h="588" w="629">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3" name="Shape 983"/>
        <p:cNvGrpSpPr/>
        <p:nvPr/>
      </p:nvGrpSpPr>
      <p:grpSpPr>
        <a:xfrm>
          <a:off x="0" y="0"/>
          <a:ext cx="0" cy="0"/>
          <a:chOff x="0" y="0"/>
          <a:chExt cx="0" cy="0"/>
        </a:xfrm>
      </p:grpSpPr>
      <p:pic>
        <p:nvPicPr>
          <p:cNvPr id="984" name="Google Shape;984;p35"/>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985" name="Google Shape;985;p35"/>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986" name="Google Shape;986;p35"/>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987" name="Google Shape;987;p35"/>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988" name="Google Shape;988;p35"/>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989" name="Google Shape;989;p35"/>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990" name="Google Shape;990;p35"/>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991" name="Google Shape;991;p35"/>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992" name="Google Shape;992;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993" name="Google Shape;993;p35"/>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994" name="Google Shape;994;p35"/>
          <p:cNvSpPr/>
          <p:nvPr/>
        </p:nvSpPr>
        <p:spPr>
          <a:xfrm>
            <a:off x="110007" y="579411"/>
            <a:ext cx="8432013" cy="5724023"/>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1" marL="0" marR="0" rtl="0" algn="r">
              <a:lnSpc>
                <a:spcPct val="150000"/>
              </a:lnSpc>
              <a:spcBef>
                <a:spcPts val="0"/>
              </a:spcBef>
              <a:spcAft>
                <a:spcPts val="0"/>
              </a:spcAft>
              <a:buClr>
                <a:srgbClr val="C00000"/>
              </a:buClr>
              <a:buSzPts val="1600"/>
              <a:buFont typeface="Arial"/>
              <a:buChar char="•"/>
            </a:pPr>
            <a:r>
              <a:rPr b="1" i="1" lang="en-US" sz="1600" u="none" cap="none" strike="noStrike">
                <a:solidFill>
                  <a:srgbClr val="C00000"/>
                </a:solidFill>
                <a:latin typeface="Times New Roman"/>
                <a:ea typeface="Times New Roman"/>
                <a:cs typeface="Times New Roman"/>
                <a:sym typeface="Times New Roman"/>
              </a:rPr>
              <a:t>Quantitative versus qualitative approaches for monitoring and evaluation</a:t>
            </a:r>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aphicFrame>
        <p:nvGraphicFramePr>
          <p:cNvPr id="995" name="Google Shape;995;p35"/>
          <p:cNvGraphicFramePr/>
          <p:nvPr/>
        </p:nvGraphicFramePr>
        <p:xfrm>
          <a:off x="203199" y="1558853"/>
          <a:ext cx="3000000" cy="3000000"/>
        </p:xfrm>
        <a:graphic>
          <a:graphicData uri="http://schemas.openxmlformats.org/drawingml/2006/table">
            <a:tbl>
              <a:tblPr bandRow="1" firstRow="1">
                <a:noFill/>
                <a:tableStyleId>{50A34B1D-AE67-41AB-A1AC-21FD5DEFF8B7}</a:tableStyleId>
              </a:tblPr>
              <a:tblGrid>
                <a:gridCol w="2818400"/>
                <a:gridCol w="2818400"/>
                <a:gridCol w="2818400"/>
              </a:tblGrid>
              <a:tr h="425500">
                <a:tc>
                  <a:txBody>
                    <a:bodyPr/>
                    <a:lstStyle/>
                    <a:p>
                      <a:pPr indent="0" lvl="0" marL="0" marR="0" rtl="0" algn="l">
                        <a:spcBef>
                          <a:spcPts val="0"/>
                        </a:spcBef>
                        <a:spcAft>
                          <a:spcPts val="0"/>
                        </a:spcAft>
                        <a:buNone/>
                      </a:pPr>
                      <a:r>
                        <a:t/>
                      </a:r>
                      <a:endParaRPr sz="1800"/>
                    </a:p>
                  </a:txBody>
                  <a:tcPr marT="45725" marB="45725" marR="91450" marL="91450"/>
                </a:tc>
                <a:tc>
                  <a:txBody>
                    <a:bodyPr/>
                    <a:lstStyle/>
                    <a:p>
                      <a:pPr indent="0" lvl="0" marL="0" marR="0" rtl="0" algn="ctr">
                        <a:spcBef>
                          <a:spcPts val="0"/>
                        </a:spcBef>
                        <a:spcAft>
                          <a:spcPts val="0"/>
                        </a:spcAft>
                        <a:buNone/>
                      </a:pPr>
                      <a:r>
                        <a:rPr b="1" lang="en-US" sz="1800">
                          <a:solidFill>
                            <a:srgbClr val="002060"/>
                          </a:solidFill>
                          <a:latin typeface="Calibri"/>
                          <a:ea typeface="Calibri"/>
                          <a:cs typeface="Calibri"/>
                          <a:sym typeface="Calibri"/>
                        </a:rPr>
                        <a:t>Quantitative approach</a:t>
                      </a:r>
                      <a:endParaRPr sz="1800">
                        <a:solidFill>
                          <a:srgbClr val="002060"/>
                        </a:solidFill>
                      </a:endParaRPr>
                    </a:p>
                  </a:txBody>
                  <a:tcPr marT="45725" marB="45725" marR="91450" marL="91450"/>
                </a:tc>
                <a:tc>
                  <a:txBody>
                    <a:bodyPr/>
                    <a:lstStyle/>
                    <a:p>
                      <a:pPr indent="0" lvl="0" marL="0" marR="0" rtl="0" algn="ctr">
                        <a:spcBef>
                          <a:spcPts val="0"/>
                        </a:spcBef>
                        <a:spcAft>
                          <a:spcPts val="0"/>
                        </a:spcAft>
                        <a:buNone/>
                      </a:pPr>
                      <a:r>
                        <a:rPr b="1" lang="en-US" sz="1800">
                          <a:solidFill>
                            <a:srgbClr val="FF0000"/>
                          </a:solidFill>
                          <a:latin typeface="Calibri"/>
                          <a:ea typeface="Calibri"/>
                          <a:cs typeface="Calibri"/>
                          <a:sym typeface="Calibri"/>
                        </a:rPr>
                        <a:t>Qualitative approach</a:t>
                      </a:r>
                      <a:endParaRPr b="1" sz="1800">
                        <a:solidFill>
                          <a:srgbClr val="FF0000"/>
                        </a:solidFill>
                        <a:latin typeface="Calibri"/>
                        <a:ea typeface="Calibri"/>
                        <a:cs typeface="Calibri"/>
                        <a:sym typeface="Calibri"/>
                      </a:endParaRPr>
                    </a:p>
                  </a:txBody>
                  <a:tcPr marT="45725" marB="45725" marR="91450" marL="91450"/>
                </a:tc>
              </a:tr>
              <a:tr h="1083575">
                <a:tc>
                  <a:txBody>
                    <a:bodyPr/>
                    <a:lstStyle/>
                    <a:p>
                      <a:pPr indent="0" lvl="0" marL="0" marR="0" rtl="0" algn="ctr">
                        <a:spcBef>
                          <a:spcPts val="0"/>
                        </a:spcBef>
                        <a:spcAft>
                          <a:spcPts val="0"/>
                        </a:spcAft>
                        <a:buNone/>
                      </a:pPr>
                      <a:r>
                        <a:rPr b="1" lang="en-US" sz="1600">
                          <a:solidFill>
                            <a:schemeClr val="dk2"/>
                          </a:solidFill>
                          <a:latin typeface="Times New Roman"/>
                          <a:ea typeface="Times New Roman"/>
                          <a:cs typeface="Times New Roman"/>
                          <a:sym typeface="Times New Roman"/>
                        </a:rPr>
                        <a:t>WHAT</a:t>
                      </a:r>
                      <a:endParaRPr b="1" sz="1600">
                        <a:solidFill>
                          <a:schemeClr val="dk2"/>
                        </a:solidFill>
                        <a:latin typeface="Times New Roman"/>
                        <a:ea typeface="Times New Roman"/>
                        <a:cs typeface="Times New Roman"/>
                        <a:sym typeface="Times New Roman"/>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Structured</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Emphasizes reliability</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Harder to develop</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Easier to analyse</a:t>
                      </a:r>
                      <a:endParaRPr b="1" sz="1100">
                        <a:solidFill>
                          <a:schemeClr val="dk1"/>
                        </a:solidFill>
                        <a:latin typeface="Times New Roman"/>
                        <a:ea typeface="Times New Roman"/>
                        <a:cs typeface="Times New Roman"/>
                        <a:sym typeface="Times New Roman"/>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Less structured</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Emphasizes validity</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Easier to develop</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Can provide “rich data” but is more labour intensive to collect and analyse</a:t>
                      </a:r>
                      <a:endParaRPr b="1" sz="1100">
                        <a:solidFill>
                          <a:schemeClr val="dk1"/>
                        </a:solidFill>
                        <a:latin typeface="Times New Roman"/>
                        <a:ea typeface="Times New Roman"/>
                        <a:cs typeface="Times New Roman"/>
                        <a:sym typeface="Times New Roman"/>
                      </a:endParaRPr>
                    </a:p>
                  </a:txBody>
                  <a:tcPr marT="45725" marB="45725" marR="91450" marL="91450"/>
                </a:tc>
              </a:tr>
              <a:tr h="1367250">
                <a:tc>
                  <a:txBody>
                    <a:bodyPr/>
                    <a:lstStyle/>
                    <a:p>
                      <a:pPr indent="0" lvl="0" marL="0" marR="0" rtl="0" algn="ctr">
                        <a:spcBef>
                          <a:spcPts val="0"/>
                        </a:spcBef>
                        <a:spcAft>
                          <a:spcPts val="0"/>
                        </a:spcAft>
                        <a:buNone/>
                      </a:pPr>
                      <a:r>
                        <a:rPr b="1" lang="en-US" sz="1600">
                          <a:solidFill>
                            <a:schemeClr val="dk2"/>
                          </a:solidFill>
                          <a:latin typeface="Times New Roman"/>
                          <a:ea typeface="Times New Roman"/>
                          <a:cs typeface="Times New Roman"/>
                          <a:sym typeface="Times New Roman"/>
                        </a:rPr>
                        <a:t>WHY</a:t>
                      </a:r>
                      <a:endParaRPr b="1" sz="1600">
                        <a:solidFill>
                          <a:schemeClr val="dk2"/>
                        </a:solidFill>
                        <a:latin typeface="Times New Roman"/>
                        <a:ea typeface="Times New Roman"/>
                        <a:cs typeface="Times New Roman"/>
                        <a:sym typeface="Times New Roman"/>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Want to count things to explain what is observed</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Want to generalize to entire target population</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Want to make predictions/provide causal explanations</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Know what you want to measure</a:t>
                      </a:r>
                      <a:endParaRPr b="1" sz="1100">
                        <a:solidFill>
                          <a:schemeClr val="dk1"/>
                        </a:solidFill>
                        <a:latin typeface="Times New Roman"/>
                        <a:ea typeface="Times New Roman"/>
                        <a:cs typeface="Times New Roman"/>
                        <a:sym typeface="Times New Roman"/>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Want complete, detailed description of what is observed</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Want to understand what is observed</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Want narrative or in-depth information</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Not sure what you are able to measure</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Want to attain a more in-depth understanding or insight</a:t>
                      </a:r>
                      <a:endParaRPr b="1" sz="1100">
                        <a:solidFill>
                          <a:schemeClr val="dk1"/>
                        </a:solidFill>
                        <a:latin typeface="Times New Roman"/>
                        <a:ea typeface="Times New Roman"/>
                        <a:cs typeface="Times New Roman"/>
                        <a:sym typeface="Times New Roman"/>
                      </a:endParaRPr>
                    </a:p>
                  </a:txBody>
                  <a:tcPr marT="45725" marB="45725" marR="91450" marL="91450"/>
                </a:tc>
              </a:tr>
              <a:tr h="727175">
                <a:tc>
                  <a:txBody>
                    <a:bodyPr/>
                    <a:lstStyle/>
                    <a:p>
                      <a:pPr indent="0" lvl="0" marL="0" marR="0" rtl="0" algn="ctr">
                        <a:spcBef>
                          <a:spcPts val="0"/>
                        </a:spcBef>
                        <a:spcAft>
                          <a:spcPts val="0"/>
                        </a:spcAft>
                        <a:buNone/>
                      </a:pPr>
                      <a:r>
                        <a:rPr b="1" lang="en-US" sz="1600">
                          <a:solidFill>
                            <a:schemeClr val="dk2"/>
                          </a:solidFill>
                          <a:latin typeface="Times New Roman"/>
                          <a:ea typeface="Times New Roman"/>
                          <a:cs typeface="Times New Roman"/>
                          <a:sym typeface="Times New Roman"/>
                        </a:rPr>
                        <a:t>TOOLS</a:t>
                      </a:r>
                      <a:endParaRPr b="1" sz="1600">
                        <a:solidFill>
                          <a:schemeClr val="dk2"/>
                        </a:solidFill>
                        <a:latin typeface="Times New Roman"/>
                        <a:ea typeface="Times New Roman"/>
                        <a:cs typeface="Times New Roman"/>
                        <a:sym typeface="Times New Roman"/>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Surveys</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Interviews</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Observations</a:t>
                      </a:r>
                      <a:endParaRPr b="1" sz="11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Surveys</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Interviews</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Focus group discussions</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Case studies</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Observations</a:t>
                      </a:r>
                      <a:endParaRPr b="1" sz="1100">
                        <a:solidFill>
                          <a:schemeClr val="dk1"/>
                        </a:solidFill>
                        <a:latin typeface="Times New Roman"/>
                        <a:ea typeface="Times New Roman"/>
                        <a:cs typeface="Times New Roman"/>
                        <a:sym typeface="Times New Roman"/>
                      </a:endParaRPr>
                    </a:p>
                  </a:txBody>
                  <a:tcPr marT="45725" marB="45725" marR="91450" marL="91450"/>
                </a:tc>
              </a:tr>
              <a:tr h="425500">
                <a:tc>
                  <a:txBody>
                    <a:bodyPr/>
                    <a:lstStyle/>
                    <a:p>
                      <a:pPr indent="0" lvl="0" marL="0" marR="0" rtl="0" algn="ctr">
                        <a:spcBef>
                          <a:spcPts val="0"/>
                        </a:spcBef>
                        <a:spcAft>
                          <a:spcPts val="0"/>
                        </a:spcAft>
                        <a:buNone/>
                      </a:pPr>
                      <a:r>
                        <a:rPr b="1" lang="en-US" sz="1600">
                          <a:solidFill>
                            <a:schemeClr val="dk2"/>
                          </a:solidFill>
                          <a:latin typeface="Times New Roman"/>
                          <a:ea typeface="Times New Roman"/>
                          <a:cs typeface="Times New Roman"/>
                          <a:sym typeface="Times New Roman"/>
                        </a:rPr>
                        <a:t>SIMPLE</a:t>
                      </a:r>
                      <a:endParaRPr b="1" sz="1600">
                        <a:solidFill>
                          <a:schemeClr val="dk2"/>
                        </a:solidFill>
                        <a:latin typeface="Times New Roman"/>
                        <a:ea typeface="Times New Roman"/>
                        <a:cs typeface="Times New Roman"/>
                        <a:sym typeface="Times New Roman"/>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Large-n (sample) that is representative of the target population</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Respondents selected using some form of random sampling</a:t>
                      </a:r>
                      <a:endParaRPr b="1" sz="1100">
                        <a:solidFill>
                          <a:schemeClr val="dk1"/>
                        </a:solidFill>
                        <a:latin typeface="Times New Roman"/>
                        <a:ea typeface="Times New Roman"/>
                        <a:cs typeface="Times New Roman"/>
                        <a:sym typeface="Times New Roman"/>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Small-n (sample) that is unrepresentative of the target population</a:t>
                      </a:r>
                      <a:endParaRPr b="1" sz="1100">
                        <a:solidFill>
                          <a:schemeClr val="dk1"/>
                        </a:solidFill>
                        <a:latin typeface="Times New Roman"/>
                        <a:ea typeface="Times New Roman"/>
                        <a:cs typeface="Times New Roman"/>
                        <a:sym typeface="Times New Roman"/>
                      </a:endParaRPr>
                    </a:p>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Respondents usually selected according to their experience</a:t>
                      </a:r>
                      <a:endParaRPr b="1" sz="1100">
                        <a:solidFill>
                          <a:schemeClr val="dk1"/>
                        </a:solidFill>
                        <a:latin typeface="Times New Roman"/>
                        <a:ea typeface="Times New Roman"/>
                        <a:cs typeface="Times New Roman"/>
                        <a:sym typeface="Times New Roman"/>
                      </a:endParaRPr>
                    </a:p>
                  </a:txBody>
                  <a:tcPr marT="45725" marB="45725" marR="91450" marL="91450"/>
                </a:tc>
              </a:tr>
              <a:tr h="425500">
                <a:tc>
                  <a:txBody>
                    <a:bodyPr/>
                    <a:lstStyle/>
                    <a:p>
                      <a:pPr indent="0" lvl="0" marL="0" marR="0" rtl="0" algn="ctr">
                        <a:spcBef>
                          <a:spcPts val="0"/>
                        </a:spcBef>
                        <a:spcAft>
                          <a:spcPts val="0"/>
                        </a:spcAft>
                        <a:buNone/>
                      </a:pPr>
                      <a:r>
                        <a:rPr b="1" lang="en-US" sz="1600">
                          <a:solidFill>
                            <a:schemeClr val="dk2"/>
                          </a:solidFill>
                          <a:latin typeface="Times New Roman"/>
                          <a:ea typeface="Times New Roman"/>
                          <a:cs typeface="Times New Roman"/>
                          <a:sym typeface="Times New Roman"/>
                        </a:rPr>
                        <a:t>OUTPOUT</a:t>
                      </a:r>
                      <a:endParaRPr b="1" sz="1600">
                        <a:solidFill>
                          <a:schemeClr val="dk2"/>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1100">
                          <a:solidFill>
                            <a:schemeClr val="dk1"/>
                          </a:solidFill>
                          <a:latin typeface="Times New Roman"/>
                          <a:ea typeface="Times New Roman"/>
                          <a:cs typeface="Times New Roman"/>
                          <a:sym typeface="Times New Roman"/>
                        </a:rPr>
                        <a:t>Numerical data </a:t>
                      </a:r>
                      <a:endParaRPr b="1" sz="1100">
                        <a:solidFill>
                          <a:schemeClr val="dk1"/>
                        </a:solidFill>
                        <a:latin typeface="Times New Roman"/>
                        <a:ea typeface="Times New Roman"/>
                        <a:cs typeface="Times New Roman"/>
                        <a:sym typeface="Times New Roman"/>
                      </a:endParaRPr>
                    </a:p>
                  </a:txBody>
                  <a:tcPr marT="45725" marB="45725" marR="91450" marL="91450"/>
                </a:tc>
                <a:tc>
                  <a:txBody>
                    <a:bodyPr/>
                    <a:lstStyle/>
                    <a:p>
                      <a:pPr indent="-171450" lvl="0" marL="171450" marR="0" rtl="0" algn="ctr">
                        <a:spcBef>
                          <a:spcPts val="0"/>
                        </a:spcBef>
                        <a:spcAft>
                          <a:spcPts val="0"/>
                        </a:spcAft>
                        <a:buClr>
                          <a:schemeClr val="dk1"/>
                        </a:buClr>
                        <a:buSzPts val="1100"/>
                        <a:buFont typeface="Arial"/>
                        <a:buChar char="•"/>
                      </a:pPr>
                      <a:r>
                        <a:rPr b="1" lang="en-US" sz="1100">
                          <a:solidFill>
                            <a:schemeClr val="dk1"/>
                          </a:solidFill>
                          <a:latin typeface="Times New Roman"/>
                          <a:ea typeface="Times New Roman"/>
                          <a:cs typeface="Times New Roman"/>
                          <a:sym typeface="Times New Roman"/>
                        </a:rPr>
                        <a:t>Words and pictures </a:t>
                      </a:r>
                      <a:endParaRPr b="1" sz="1100">
                        <a:solidFill>
                          <a:schemeClr val="dk1"/>
                        </a:solidFill>
                        <a:latin typeface="Times New Roman"/>
                        <a:ea typeface="Times New Roman"/>
                        <a:cs typeface="Times New Roman"/>
                        <a:sym typeface="Times New Roman"/>
                      </a:endParaRPr>
                    </a:p>
                  </a:txBody>
                  <a:tcPr marT="45725" marB="45725" marR="91450" marL="91450"/>
                </a:tc>
              </a:tr>
              <a:tr h="425500">
                <a:tc>
                  <a:txBody>
                    <a:bodyPr/>
                    <a:lstStyle/>
                    <a:p>
                      <a:pPr indent="0" lvl="0" marL="0" marR="0" rtl="0" algn="ctr">
                        <a:spcBef>
                          <a:spcPts val="0"/>
                        </a:spcBef>
                        <a:spcAft>
                          <a:spcPts val="0"/>
                        </a:spcAft>
                        <a:buNone/>
                      </a:pPr>
                      <a:r>
                        <a:rPr b="1" lang="en-US" sz="1600">
                          <a:solidFill>
                            <a:schemeClr val="dk2"/>
                          </a:solidFill>
                          <a:latin typeface="Times New Roman"/>
                          <a:ea typeface="Times New Roman"/>
                          <a:cs typeface="Times New Roman"/>
                          <a:sym typeface="Times New Roman"/>
                        </a:rPr>
                        <a:t>ANALYSIS</a:t>
                      </a:r>
                      <a:endParaRPr b="1" sz="1600">
                        <a:solidFill>
                          <a:schemeClr val="dk2"/>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1100">
                          <a:solidFill>
                            <a:schemeClr val="dk1"/>
                          </a:solidFill>
                          <a:latin typeface="Times New Roman"/>
                          <a:ea typeface="Times New Roman"/>
                          <a:cs typeface="Times New Roman"/>
                          <a:sym typeface="Times New Roman"/>
                        </a:rPr>
                        <a:t>Statistical</a:t>
                      </a:r>
                      <a:endParaRPr b="1" sz="1100">
                        <a:solidFill>
                          <a:schemeClr val="dk1"/>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1100">
                          <a:solidFill>
                            <a:schemeClr val="dk1"/>
                          </a:solidFill>
                          <a:latin typeface="Times New Roman"/>
                          <a:ea typeface="Times New Roman"/>
                          <a:cs typeface="Times New Roman"/>
                          <a:sym typeface="Times New Roman"/>
                        </a:rPr>
                        <a:t>Interpretive</a:t>
                      </a:r>
                      <a:endParaRPr b="1" sz="1100">
                        <a:solidFill>
                          <a:schemeClr val="dk1"/>
                        </a:solidFill>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9" name="Shape 999"/>
        <p:cNvGrpSpPr/>
        <p:nvPr/>
      </p:nvGrpSpPr>
      <p:grpSpPr>
        <a:xfrm>
          <a:off x="0" y="0"/>
          <a:ext cx="0" cy="0"/>
          <a:chOff x="0" y="0"/>
          <a:chExt cx="0" cy="0"/>
        </a:xfrm>
      </p:grpSpPr>
      <p:pic>
        <p:nvPicPr>
          <p:cNvPr id="1000" name="Google Shape;1000;p36"/>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001" name="Google Shape;1001;p36"/>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002" name="Google Shape;1002;p36"/>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03" name="Google Shape;1003;p36"/>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004" name="Google Shape;1004;p36"/>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005" name="Google Shape;1005;p36"/>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006" name="Google Shape;1006;p36"/>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007" name="Google Shape;1007;p36"/>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008" name="Google Shape;1008;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009" name="Google Shape;1009;p36"/>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010" name="Google Shape;1010;p36"/>
          <p:cNvSpPr/>
          <p:nvPr/>
        </p:nvSpPr>
        <p:spPr>
          <a:xfrm>
            <a:off x="201478" y="579411"/>
            <a:ext cx="8340542" cy="386259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285750" lvl="1" marL="742950" marR="0" rtl="0" algn="ctr">
              <a:spcBef>
                <a:spcPts val="0"/>
              </a:spcBef>
              <a:spcAft>
                <a:spcPts val="0"/>
              </a:spcAft>
              <a:buClr>
                <a:schemeClr val="dk1"/>
              </a:buClr>
              <a:buSzPts val="1800"/>
              <a:buFont typeface="Arial"/>
              <a:buChar char="•"/>
            </a:pPr>
            <a:r>
              <a:rPr b="1" i="0" lang="en-US" sz="1800" u="none" cap="none" strike="noStrike">
                <a:solidFill>
                  <a:schemeClr val="dk1"/>
                </a:solidFill>
                <a:latin typeface="Times New Roman"/>
                <a:ea typeface="Times New Roman"/>
                <a:cs typeface="Times New Roman"/>
                <a:sym typeface="Times New Roman"/>
              </a:rPr>
              <a:t>The following graphic provides an overview of data collection methods for both monitoring and evaluation</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grpSp>
        <p:nvGrpSpPr>
          <p:cNvPr id="1011" name="Google Shape;1011;p36"/>
          <p:cNvGrpSpPr/>
          <p:nvPr/>
        </p:nvGrpSpPr>
        <p:grpSpPr>
          <a:xfrm>
            <a:off x="324447" y="2185848"/>
            <a:ext cx="8151295" cy="3605349"/>
            <a:chOff x="1417" y="288"/>
            <a:chExt cx="9076" cy="4129"/>
          </a:xfrm>
        </p:grpSpPr>
        <p:pic>
          <p:nvPicPr>
            <p:cNvPr id="1012" name="Google Shape;1012;p36"/>
            <p:cNvPicPr preferRelativeResize="0"/>
            <p:nvPr/>
          </p:nvPicPr>
          <p:blipFill rotWithShape="1">
            <a:blip r:embed="rId10">
              <a:alphaModFix/>
            </a:blip>
            <a:srcRect b="0" l="0" r="0" t="0"/>
            <a:stretch/>
          </p:blipFill>
          <p:spPr>
            <a:xfrm>
              <a:off x="1417" y="288"/>
              <a:ext cx="9076" cy="4129"/>
            </a:xfrm>
            <a:prstGeom prst="rect">
              <a:avLst/>
            </a:prstGeom>
            <a:noFill/>
            <a:ln>
              <a:noFill/>
            </a:ln>
          </p:spPr>
        </p:pic>
        <p:sp>
          <p:nvSpPr>
            <p:cNvPr id="1013" name="Google Shape;1013;p36"/>
            <p:cNvSpPr txBox="1"/>
            <p:nvPr/>
          </p:nvSpPr>
          <p:spPr>
            <a:xfrm>
              <a:off x="4167" y="376"/>
              <a:ext cx="3595" cy="24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FFFFFF"/>
                  </a:solidFill>
                  <a:latin typeface="Trebuchet MS"/>
                  <a:ea typeface="Trebuchet MS"/>
                  <a:cs typeface="Trebuchet MS"/>
                  <a:sym typeface="Trebuchet MS"/>
                </a:rPr>
                <a:t>Frequently used data collection methods</a:t>
              </a:r>
              <a:endParaRPr sz="1100">
                <a:solidFill>
                  <a:schemeClr val="dk1"/>
                </a:solidFill>
                <a:latin typeface="Tahoma"/>
                <a:ea typeface="Tahoma"/>
                <a:cs typeface="Tahoma"/>
                <a:sym typeface="Tahoma"/>
              </a:endParaRPr>
            </a:p>
          </p:txBody>
        </p:sp>
        <p:sp>
          <p:nvSpPr>
            <p:cNvPr id="1014" name="Google Shape;1014;p36"/>
            <p:cNvSpPr txBox="1"/>
            <p:nvPr/>
          </p:nvSpPr>
          <p:spPr>
            <a:xfrm>
              <a:off x="1886" y="939"/>
              <a:ext cx="625" cy="241"/>
            </a:xfrm>
            <a:prstGeom prst="rect">
              <a:avLst/>
            </a:prstGeom>
            <a:noFill/>
            <a:ln>
              <a:noFill/>
            </a:ln>
          </p:spPr>
          <p:txBody>
            <a:bodyPr anchorCtr="0" anchor="t" bIns="0" lIns="0" spcFirstLastPara="1" rIns="0" wrap="square" tIns="0">
              <a:noAutofit/>
            </a:bodyPr>
            <a:lstStyle/>
            <a:p>
              <a:pPr indent="0" lvl="0" marL="0" marR="0" rtl="0" algn="l">
                <a:lnSpc>
                  <a:spcPct val="115500"/>
                </a:lnSpc>
                <a:spcBef>
                  <a:spcPts val="0"/>
                </a:spcBef>
                <a:spcAft>
                  <a:spcPts val="0"/>
                </a:spcAft>
                <a:buNone/>
              </a:pPr>
              <a:r>
                <a:rPr lang="en-US" sz="1000">
                  <a:solidFill>
                    <a:schemeClr val="dk1"/>
                  </a:solidFill>
                  <a:latin typeface="Tahoma"/>
                  <a:ea typeface="Tahoma"/>
                  <a:cs typeface="Tahoma"/>
                  <a:sym typeface="Tahoma"/>
                </a:rPr>
                <a:t>Surveys</a:t>
              </a:r>
              <a:endParaRPr sz="1100">
                <a:solidFill>
                  <a:schemeClr val="dk1"/>
                </a:solidFill>
                <a:latin typeface="Tahoma"/>
                <a:ea typeface="Tahoma"/>
                <a:cs typeface="Tahoma"/>
                <a:sym typeface="Tahoma"/>
              </a:endParaRPr>
            </a:p>
          </p:txBody>
        </p:sp>
        <p:sp>
          <p:nvSpPr>
            <p:cNvPr id="1015" name="Google Shape;1015;p36"/>
            <p:cNvSpPr txBox="1"/>
            <p:nvPr/>
          </p:nvSpPr>
          <p:spPr>
            <a:xfrm>
              <a:off x="3646" y="900"/>
              <a:ext cx="839" cy="241"/>
            </a:xfrm>
            <a:prstGeom prst="rect">
              <a:avLst/>
            </a:prstGeom>
            <a:noFill/>
            <a:ln>
              <a:noFill/>
            </a:ln>
          </p:spPr>
          <p:txBody>
            <a:bodyPr anchorCtr="0" anchor="t" bIns="0" lIns="0" spcFirstLastPara="1" rIns="0" wrap="square" tIns="0">
              <a:noAutofit/>
            </a:bodyPr>
            <a:lstStyle/>
            <a:p>
              <a:pPr indent="0" lvl="0" marL="0" marR="0" rtl="0" algn="l">
                <a:lnSpc>
                  <a:spcPct val="115500"/>
                </a:lnSpc>
                <a:spcBef>
                  <a:spcPts val="0"/>
                </a:spcBef>
                <a:spcAft>
                  <a:spcPts val="0"/>
                </a:spcAft>
                <a:buNone/>
              </a:pPr>
              <a:r>
                <a:rPr lang="en-US" sz="1000">
                  <a:solidFill>
                    <a:schemeClr val="dk1"/>
                  </a:solidFill>
                  <a:latin typeface="Tahoma"/>
                  <a:ea typeface="Tahoma"/>
                  <a:cs typeface="Tahoma"/>
                  <a:sym typeface="Tahoma"/>
                </a:rPr>
                <a:t>Interviews</a:t>
              </a:r>
              <a:endParaRPr sz="1100">
                <a:solidFill>
                  <a:schemeClr val="dk1"/>
                </a:solidFill>
                <a:latin typeface="Tahoma"/>
                <a:ea typeface="Tahoma"/>
                <a:cs typeface="Tahoma"/>
                <a:sym typeface="Tahoma"/>
              </a:endParaRPr>
            </a:p>
          </p:txBody>
        </p:sp>
        <p:sp>
          <p:nvSpPr>
            <p:cNvPr id="1016" name="Google Shape;1016;p36"/>
            <p:cNvSpPr txBox="1"/>
            <p:nvPr/>
          </p:nvSpPr>
          <p:spPr>
            <a:xfrm>
              <a:off x="5682" y="803"/>
              <a:ext cx="991" cy="481"/>
            </a:xfrm>
            <a:prstGeom prst="rect">
              <a:avLst/>
            </a:prstGeom>
            <a:noFill/>
            <a:ln>
              <a:noFill/>
            </a:ln>
          </p:spPr>
          <p:txBody>
            <a:bodyPr anchorCtr="0" anchor="t" bIns="0" lIns="0" spcFirstLastPara="1" rIns="0" wrap="square" tIns="0">
              <a:noAutofit/>
            </a:bodyPr>
            <a:lstStyle/>
            <a:p>
              <a:pPr indent="-33020" lvl="0" marL="33020" marR="5715" rtl="0" algn="l">
                <a:lnSpc>
                  <a:spcPct val="98000"/>
                </a:lnSpc>
                <a:spcBef>
                  <a:spcPts val="0"/>
                </a:spcBef>
                <a:spcAft>
                  <a:spcPts val="0"/>
                </a:spcAft>
                <a:buNone/>
              </a:pPr>
              <a:r>
                <a:rPr lang="en-US" sz="1000">
                  <a:solidFill>
                    <a:schemeClr val="dk1"/>
                  </a:solidFill>
                  <a:latin typeface="Tahoma"/>
                  <a:ea typeface="Tahoma"/>
                  <a:cs typeface="Tahoma"/>
                  <a:sym typeface="Tahoma"/>
                </a:rPr>
                <a:t>Focus group discussions</a:t>
              </a:r>
              <a:endParaRPr sz="1100">
                <a:solidFill>
                  <a:schemeClr val="dk1"/>
                </a:solidFill>
                <a:latin typeface="Tahoma"/>
                <a:ea typeface="Tahoma"/>
                <a:cs typeface="Tahoma"/>
                <a:sym typeface="Tahoma"/>
              </a:endParaRPr>
            </a:p>
          </p:txBody>
        </p:sp>
        <p:sp>
          <p:nvSpPr>
            <p:cNvPr id="1017" name="Google Shape;1017;p36"/>
            <p:cNvSpPr txBox="1"/>
            <p:nvPr/>
          </p:nvSpPr>
          <p:spPr>
            <a:xfrm>
              <a:off x="7498" y="906"/>
              <a:ext cx="1015" cy="241"/>
            </a:xfrm>
            <a:prstGeom prst="rect">
              <a:avLst/>
            </a:prstGeom>
            <a:noFill/>
            <a:ln>
              <a:noFill/>
            </a:ln>
          </p:spPr>
          <p:txBody>
            <a:bodyPr anchorCtr="0" anchor="t" bIns="0" lIns="0" spcFirstLastPara="1" rIns="0" wrap="square" tIns="0">
              <a:noAutofit/>
            </a:bodyPr>
            <a:lstStyle/>
            <a:p>
              <a:pPr indent="0" lvl="0" marL="0" marR="0" rtl="0" algn="l">
                <a:lnSpc>
                  <a:spcPct val="115500"/>
                </a:lnSpc>
                <a:spcBef>
                  <a:spcPts val="0"/>
                </a:spcBef>
                <a:spcAft>
                  <a:spcPts val="0"/>
                </a:spcAft>
                <a:buNone/>
              </a:pPr>
              <a:r>
                <a:rPr lang="en-US" sz="1000">
                  <a:solidFill>
                    <a:schemeClr val="dk1"/>
                  </a:solidFill>
                  <a:latin typeface="Tahoma"/>
                  <a:ea typeface="Tahoma"/>
                  <a:cs typeface="Tahoma"/>
                  <a:sym typeface="Tahoma"/>
                </a:rPr>
                <a:t>Case studies</a:t>
              </a:r>
              <a:endParaRPr sz="1100">
                <a:solidFill>
                  <a:schemeClr val="dk1"/>
                </a:solidFill>
                <a:latin typeface="Tahoma"/>
                <a:ea typeface="Tahoma"/>
                <a:cs typeface="Tahoma"/>
                <a:sym typeface="Tahoma"/>
              </a:endParaRPr>
            </a:p>
          </p:txBody>
        </p:sp>
        <p:sp>
          <p:nvSpPr>
            <p:cNvPr id="1018" name="Google Shape;1018;p36"/>
            <p:cNvSpPr txBox="1"/>
            <p:nvPr/>
          </p:nvSpPr>
          <p:spPr>
            <a:xfrm>
              <a:off x="9154" y="940"/>
              <a:ext cx="1012" cy="241"/>
            </a:xfrm>
            <a:prstGeom prst="rect">
              <a:avLst/>
            </a:prstGeom>
            <a:noFill/>
            <a:ln>
              <a:noFill/>
            </a:ln>
          </p:spPr>
          <p:txBody>
            <a:bodyPr anchorCtr="0" anchor="t" bIns="0" lIns="0" spcFirstLastPara="1" rIns="0" wrap="square" tIns="0">
              <a:noAutofit/>
            </a:bodyPr>
            <a:lstStyle/>
            <a:p>
              <a:pPr indent="0" lvl="0" marL="0" marR="0" rtl="0" algn="l">
                <a:lnSpc>
                  <a:spcPct val="115500"/>
                </a:lnSpc>
                <a:spcBef>
                  <a:spcPts val="0"/>
                </a:spcBef>
                <a:spcAft>
                  <a:spcPts val="0"/>
                </a:spcAft>
                <a:buNone/>
              </a:pPr>
              <a:r>
                <a:rPr lang="en-US" sz="1000">
                  <a:solidFill>
                    <a:schemeClr val="dk1"/>
                  </a:solidFill>
                  <a:latin typeface="Tahoma"/>
                  <a:ea typeface="Tahoma"/>
                  <a:cs typeface="Tahoma"/>
                  <a:sym typeface="Tahoma"/>
                </a:rPr>
                <a:t>Observation</a:t>
              </a:r>
              <a:endParaRPr sz="1100">
                <a:solidFill>
                  <a:schemeClr val="dk1"/>
                </a:solidFill>
                <a:latin typeface="Tahoma"/>
                <a:ea typeface="Tahoma"/>
                <a:cs typeface="Tahoma"/>
                <a:sym typeface="Tahoma"/>
              </a:endParaRPr>
            </a:p>
          </p:txBody>
        </p:sp>
        <p:sp>
          <p:nvSpPr>
            <p:cNvPr id="1019" name="Google Shape;1019;p36"/>
            <p:cNvSpPr txBox="1"/>
            <p:nvPr/>
          </p:nvSpPr>
          <p:spPr>
            <a:xfrm>
              <a:off x="4417" y="2295"/>
              <a:ext cx="3097" cy="244"/>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000">
                  <a:solidFill>
                    <a:srgbClr val="FFFFFF"/>
                  </a:solidFill>
                  <a:latin typeface="Trebuchet MS"/>
                  <a:ea typeface="Trebuchet MS"/>
                  <a:cs typeface="Trebuchet MS"/>
                  <a:sym typeface="Trebuchet MS"/>
                </a:rPr>
                <a:t>Additional data collection methods</a:t>
              </a:r>
              <a:endParaRPr sz="1100">
                <a:solidFill>
                  <a:schemeClr val="dk1"/>
                </a:solidFill>
                <a:latin typeface="Tahoma"/>
                <a:ea typeface="Tahoma"/>
                <a:cs typeface="Tahoma"/>
                <a:sym typeface="Tahoma"/>
              </a:endParaRPr>
            </a:p>
          </p:txBody>
        </p:sp>
        <p:sp>
          <p:nvSpPr>
            <p:cNvPr id="1020" name="Google Shape;1020;p36"/>
            <p:cNvSpPr txBox="1"/>
            <p:nvPr/>
          </p:nvSpPr>
          <p:spPr>
            <a:xfrm>
              <a:off x="1633" y="2934"/>
              <a:ext cx="1131" cy="241"/>
            </a:xfrm>
            <a:prstGeom prst="rect">
              <a:avLst/>
            </a:prstGeom>
            <a:noFill/>
            <a:ln>
              <a:noFill/>
            </a:ln>
          </p:spPr>
          <p:txBody>
            <a:bodyPr anchorCtr="0" anchor="t" bIns="0" lIns="0" spcFirstLastPara="1" rIns="0" wrap="square" tIns="0">
              <a:noAutofit/>
            </a:bodyPr>
            <a:lstStyle/>
            <a:p>
              <a:pPr indent="0" lvl="0" marL="0" marR="0" rtl="0" algn="l">
                <a:lnSpc>
                  <a:spcPct val="115500"/>
                </a:lnSpc>
                <a:spcBef>
                  <a:spcPts val="0"/>
                </a:spcBef>
                <a:spcAft>
                  <a:spcPts val="0"/>
                </a:spcAft>
                <a:buNone/>
              </a:pPr>
              <a:r>
                <a:rPr lang="en-US" sz="1000">
                  <a:solidFill>
                    <a:schemeClr val="dk1"/>
                  </a:solidFill>
                  <a:latin typeface="Tahoma"/>
                  <a:ea typeface="Tahoma"/>
                  <a:cs typeface="Tahoma"/>
                  <a:sym typeface="Tahoma"/>
                </a:rPr>
                <a:t>Brainstorming</a:t>
              </a:r>
              <a:endParaRPr sz="1100">
                <a:solidFill>
                  <a:schemeClr val="dk1"/>
                </a:solidFill>
                <a:latin typeface="Tahoma"/>
                <a:ea typeface="Tahoma"/>
                <a:cs typeface="Tahoma"/>
                <a:sym typeface="Tahoma"/>
              </a:endParaRPr>
            </a:p>
          </p:txBody>
        </p:sp>
        <p:sp>
          <p:nvSpPr>
            <p:cNvPr id="1021" name="Google Shape;1021;p36"/>
            <p:cNvSpPr txBox="1"/>
            <p:nvPr/>
          </p:nvSpPr>
          <p:spPr>
            <a:xfrm>
              <a:off x="3153" y="2694"/>
              <a:ext cx="1826" cy="721"/>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rPr lang="en-US" sz="1000">
                  <a:solidFill>
                    <a:schemeClr val="dk1"/>
                  </a:solidFill>
                  <a:latin typeface="Tahoma"/>
                  <a:ea typeface="Tahoma"/>
                  <a:cs typeface="Tahoma"/>
                  <a:sym typeface="Tahoma"/>
                </a:rPr>
                <a:t>Strengths, weaknesses, opportunities and threats (SWOT)</a:t>
              </a:r>
              <a:endParaRPr sz="1100">
                <a:solidFill>
                  <a:schemeClr val="dk1"/>
                </a:solidFill>
                <a:latin typeface="Tahoma"/>
                <a:ea typeface="Tahoma"/>
                <a:cs typeface="Tahoma"/>
                <a:sym typeface="Tahoma"/>
              </a:endParaRPr>
            </a:p>
          </p:txBody>
        </p:sp>
        <p:sp>
          <p:nvSpPr>
            <p:cNvPr id="1022" name="Google Shape;1022;p36"/>
            <p:cNvSpPr txBox="1"/>
            <p:nvPr/>
          </p:nvSpPr>
          <p:spPr>
            <a:xfrm>
              <a:off x="5407" y="2814"/>
              <a:ext cx="1542" cy="481"/>
            </a:xfrm>
            <a:prstGeom prst="rect">
              <a:avLst/>
            </a:prstGeom>
            <a:noFill/>
            <a:ln>
              <a:noFill/>
            </a:ln>
          </p:spPr>
          <p:txBody>
            <a:bodyPr anchorCtr="0" anchor="t" bIns="0" lIns="0" spcFirstLastPara="1" rIns="0" wrap="square" tIns="0">
              <a:noAutofit/>
            </a:bodyPr>
            <a:lstStyle/>
            <a:p>
              <a:pPr indent="-71120" lvl="0" marL="71120" marR="0" rtl="0" algn="l">
                <a:lnSpc>
                  <a:spcPct val="98000"/>
                </a:lnSpc>
                <a:spcBef>
                  <a:spcPts val="0"/>
                </a:spcBef>
                <a:spcAft>
                  <a:spcPts val="0"/>
                </a:spcAft>
                <a:buNone/>
              </a:pPr>
              <a:r>
                <a:rPr lang="en-US" sz="1000">
                  <a:solidFill>
                    <a:schemeClr val="dk1"/>
                  </a:solidFill>
                  <a:latin typeface="Tahoma"/>
                  <a:ea typeface="Tahoma"/>
                  <a:cs typeface="Tahoma"/>
                  <a:sym typeface="Tahoma"/>
                </a:rPr>
                <a:t>Dreams realized or visioning (DR/V)</a:t>
              </a:r>
              <a:endParaRPr sz="1100">
                <a:solidFill>
                  <a:schemeClr val="dk1"/>
                </a:solidFill>
                <a:latin typeface="Tahoma"/>
                <a:ea typeface="Tahoma"/>
                <a:cs typeface="Tahoma"/>
                <a:sym typeface="Tahoma"/>
              </a:endParaRPr>
            </a:p>
          </p:txBody>
        </p:sp>
        <p:sp>
          <p:nvSpPr>
            <p:cNvPr id="1023" name="Google Shape;1023;p36"/>
            <p:cNvSpPr txBox="1"/>
            <p:nvPr/>
          </p:nvSpPr>
          <p:spPr>
            <a:xfrm>
              <a:off x="7368" y="2814"/>
              <a:ext cx="1275" cy="481"/>
            </a:xfrm>
            <a:prstGeom prst="rect">
              <a:avLst/>
            </a:prstGeom>
            <a:noFill/>
            <a:ln>
              <a:noFill/>
            </a:ln>
          </p:spPr>
          <p:txBody>
            <a:bodyPr anchorCtr="0" anchor="t" bIns="0" lIns="0" spcFirstLastPara="1" rIns="0" wrap="square" tIns="0">
              <a:noAutofit/>
            </a:bodyPr>
            <a:lstStyle/>
            <a:p>
              <a:pPr indent="-276860" lvl="0" marL="276860" marR="0" rtl="0" algn="l">
                <a:lnSpc>
                  <a:spcPct val="98000"/>
                </a:lnSpc>
                <a:spcBef>
                  <a:spcPts val="0"/>
                </a:spcBef>
                <a:spcAft>
                  <a:spcPts val="0"/>
                </a:spcAft>
                <a:buNone/>
              </a:pPr>
              <a:r>
                <a:rPr lang="en-US" sz="1000">
                  <a:solidFill>
                    <a:schemeClr val="dk1"/>
                  </a:solidFill>
                  <a:latin typeface="Tahoma"/>
                  <a:ea typeface="Tahoma"/>
                  <a:cs typeface="Tahoma"/>
                  <a:sym typeface="Tahoma"/>
                </a:rPr>
                <a:t>Drama and role plays</a:t>
              </a:r>
              <a:endParaRPr sz="1100">
                <a:solidFill>
                  <a:schemeClr val="dk1"/>
                </a:solidFill>
                <a:latin typeface="Tahoma"/>
                <a:ea typeface="Tahoma"/>
                <a:cs typeface="Tahoma"/>
                <a:sym typeface="Tahoma"/>
              </a:endParaRPr>
            </a:p>
          </p:txBody>
        </p:sp>
        <p:sp>
          <p:nvSpPr>
            <p:cNvPr id="1024" name="Google Shape;1024;p36"/>
            <p:cNvSpPr txBox="1"/>
            <p:nvPr/>
          </p:nvSpPr>
          <p:spPr>
            <a:xfrm>
              <a:off x="9201" y="2814"/>
              <a:ext cx="919" cy="481"/>
            </a:xfrm>
            <a:prstGeom prst="rect">
              <a:avLst/>
            </a:prstGeom>
            <a:noFill/>
            <a:ln>
              <a:noFill/>
            </a:ln>
          </p:spPr>
          <p:txBody>
            <a:bodyPr anchorCtr="0" anchor="t" bIns="0" lIns="0" spcFirstLastPara="1" rIns="0" wrap="square" tIns="0">
              <a:noAutofit/>
            </a:bodyPr>
            <a:lstStyle/>
            <a:p>
              <a:pPr indent="-126365" lvl="0" marL="126365" marR="8255" rtl="0" algn="l">
                <a:lnSpc>
                  <a:spcPct val="98000"/>
                </a:lnSpc>
                <a:spcBef>
                  <a:spcPts val="0"/>
                </a:spcBef>
                <a:spcAft>
                  <a:spcPts val="0"/>
                </a:spcAft>
                <a:buNone/>
              </a:pPr>
              <a:r>
                <a:rPr lang="en-US" sz="1000">
                  <a:solidFill>
                    <a:schemeClr val="dk1"/>
                  </a:solidFill>
                  <a:latin typeface="Tahoma"/>
                  <a:ea typeface="Tahoma"/>
                  <a:cs typeface="Tahoma"/>
                  <a:sym typeface="Tahoma"/>
                </a:rPr>
                <a:t>Photos and videos</a:t>
              </a:r>
              <a:endParaRPr sz="1100">
                <a:solidFill>
                  <a:schemeClr val="dk1"/>
                </a:solidFill>
                <a:latin typeface="Tahoma"/>
                <a:ea typeface="Tahoma"/>
                <a:cs typeface="Tahoma"/>
                <a:sym typeface="Tahoma"/>
              </a:endParaRPr>
            </a:p>
          </p:txBody>
        </p:sp>
        <p:sp>
          <p:nvSpPr>
            <p:cNvPr id="1025" name="Google Shape;1025;p36"/>
            <p:cNvSpPr txBox="1"/>
            <p:nvPr/>
          </p:nvSpPr>
          <p:spPr>
            <a:xfrm>
              <a:off x="5405" y="3595"/>
              <a:ext cx="1546" cy="721"/>
            </a:xfrm>
            <a:prstGeom prst="rect">
              <a:avLst/>
            </a:prstGeom>
            <a:noFill/>
            <a:ln>
              <a:noFill/>
            </a:ln>
          </p:spPr>
          <p:txBody>
            <a:bodyPr anchorCtr="0" anchor="t" bIns="0" lIns="0" spcFirstLastPara="1" rIns="0" wrap="square" tIns="0">
              <a:noAutofit/>
            </a:bodyPr>
            <a:lstStyle/>
            <a:p>
              <a:pPr indent="0" lvl="0" marL="0" marR="11430" rtl="0" algn="ctr">
                <a:lnSpc>
                  <a:spcPct val="98000"/>
                </a:lnSpc>
                <a:spcBef>
                  <a:spcPts val="0"/>
                </a:spcBef>
                <a:spcAft>
                  <a:spcPts val="0"/>
                </a:spcAft>
                <a:buNone/>
              </a:pPr>
              <a:r>
                <a:rPr lang="en-US" sz="1000">
                  <a:solidFill>
                    <a:schemeClr val="dk1"/>
                  </a:solidFill>
                  <a:latin typeface="Tahoma"/>
                  <a:ea typeface="Tahoma"/>
                  <a:cs typeface="Tahoma"/>
                  <a:sym typeface="Tahoma"/>
                </a:rPr>
                <a:t>Geographic information system (GIS) mapping</a:t>
              </a:r>
              <a:endParaRPr sz="1100">
                <a:solidFill>
                  <a:schemeClr val="dk1"/>
                </a:solidFill>
                <a:latin typeface="Tahoma"/>
                <a:ea typeface="Tahoma"/>
                <a:cs typeface="Tahoma"/>
                <a:sym typeface="Tahoma"/>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9" name="Shape 1029"/>
        <p:cNvGrpSpPr/>
        <p:nvPr/>
      </p:nvGrpSpPr>
      <p:grpSpPr>
        <a:xfrm>
          <a:off x="0" y="0"/>
          <a:ext cx="0" cy="0"/>
          <a:chOff x="0" y="0"/>
          <a:chExt cx="0" cy="0"/>
        </a:xfrm>
      </p:grpSpPr>
      <p:pic>
        <p:nvPicPr>
          <p:cNvPr id="1030" name="Google Shape;1030;p37"/>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031" name="Google Shape;1031;p37"/>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032" name="Google Shape;1032;p37"/>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33" name="Google Shape;1033;p37"/>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034" name="Google Shape;1034;p37"/>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035" name="Google Shape;1035;p37"/>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036" name="Google Shape;1036;p37"/>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037" name="Google Shape;1037;p37"/>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038" name="Google Shape;1038;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039" name="Google Shape;1039;p37"/>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040" name="Google Shape;1040;p37"/>
          <p:cNvSpPr/>
          <p:nvPr/>
        </p:nvSpPr>
        <p:spPr>
          <a:xfrm>
            <a:off x="201478" y="579411"/>
            <a:ext cx="8340542" cy="6263253"/>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000" u="none" cap="none" strike="noStrike">
              <a:solidFill>
                <a:srgbClr val="C00000"/>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C00000"/>
              </a:buClr>
              <a:buSzPts val="2400"/>
              <a:buFont typeface="Arial"/>
              <a:buChar char="•"/>
            </a:pPr>
            <a:r>
              <a:rPr b="1" i="0" lang="en-US" sz="2400" u="none" cap="none" strike="noStrike">
                <a:solidFill>
                  <a:srgbClr val="C00000"/>
                </a:solidFill>
                <a:latin typeface="Times New Roman"/>
                <a:ea typeface="Times New Roman"/>
                <a:cs typeface="Times New Roman"/>
                <a:sym typeface="Times New Roman"/>
              </a:rPr>
              <a:t>Surveys</a:t>
            </a:r>
            <a:endParaRPr/>
          </a:p>
          <a:p>
            <a:pPr indent="0" lvl="1" marL="457200" marR="0" rtl="0" algn="ctr">
              <a:lnSpc>
                <a:spcPct val="150000"/>
              </a:lnSpc>
              <a:spcBef>
                <a:spcPts val="0"/>
              </a:spcBef>
              <a:spcAft>
                <a:spcPts val="0"/>
              </a:spcAft>
              <a:buNone/>
            </a:pPr>
            <a:r>
              <a:t/>
            </a:r>
            <a:endParaRPr b="1" i="0" sz="2000" u="none" cap="none" strike="noStrike">
              <a:solidFill>
                <a:schemeClr val="dk1"/>
              </a:solidFill>
              <a:latin typeface="Times New Roman"/>
              <a:ea typeface="Times New Roman"/>
              <a:cs typeface="Times New Roman"/>
              <a:sym typeface="Times New Roman"/>
            </a:endParaRPr>
          </a:p>
          <a:p>
            <a:pPr indent="-285750" lvl="1" marL="742950" marR="0" rtl="0" algn="just">
              <a:lnSpc>
                <a:spcPct val="150000"/>
              </a:lnSpc>
              <a:spcBef>
                <a:spcPts val="0"/>
              </a:spcBef>
              <a:spcAft>
                <a:spcPts val="0"/>
              </a:spcAft>
              <a:buClr>
                <a:srgbClr val="0070C0"/>
              </a:buClr>
              <a:buSzPts val="1600"/>
              <a:buFont typeface="Noto Sans Symbols"/>
              <a:buChar char="⮚"/>
            </a:pPr>
            <a:r>
              <a:rPr b="1" i="0" lang="en-US" sz="1600" u="none" cap="none" strike="noStrike">
                <a:solidFill>
                  <a:srgbClr val="0070C0"/>
                </a:solidFill>
                <a:latin typeface="Times New Roman"/>
                <a:ea typeface="Times New Roman"/>
                <a:cs typeface="Times New Roman"/>
                <a:sym typeface="Times New Roman"/>
              </a:rPr>
              <a:t>Surveys</a:t>
            </a:r>
            <a:r>
              <a:rPr b="1" i="0" lang="en-US" sz="1600" u="none" cap="none" strike="noStrike">
                <a:solidFill>
                  <a:schemeClr val="dk1"/>
                </a:solidFill>
                <a:latin typeface="Times New Roman"/>
                <a:ea typeface="Times New Roman"/>
                <a:cs typeface="Times New Roman"/>
                <a:sym typeface="Times New Roman"/>
              </a:rPr>
              <a:t> are a common technique for collecting data. Surveys can collect focused, targeted information about a sample taken from the target population for a project, program or policy, especially data about perceptions, opinions and ideas. While surveys can also be used to measure intended behavior, there is always room for interpretation, and any data gathered may be less “factual” as what people say they (intend to) do may not reflect what they in fact do in reality.</a:t>
            </a:r>
            <a:endParaRPr b="1" i="0" sz="1600" u="none" cap="none" strike="noStrik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1041" name="Google Shape;1041;p37"/>
          <p:cNvPicPr preferRelativeResize="0"/>
          <p:nvPr/>
        </p:nvPicPr>
        <p:blipFill rotWithShape="1">
          <a:blip r:embed="rId10">
            <a:alphaModFix/>
          </a:blip>
          <a:srcRect b="0" l="0" r="0" t="0"/>
          <a:stretch/>
        </p:blipFill>
        <p:spPr>
          <a:xfrm>
            <a:off x="1689049" y="4769945"/>
            <a:ext cx="5678805" cy="1874701"/>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5" name="Shape 1045"/>
        <p:cNvGrpSpPr/>
        <p:nvPr/>
      </p:nvGrpSpPr>
      <p:grpSpPr>
        <a:xfrm>
          <a:off x="0" y="0"/>
          <a:ext cx="0" cy="0"/>
          <a:chOff x="0" y="0"/>
          <a:chExt cx="0" cy="0"/>
        </a:xfrm>
      </p:grpSpPr>
      <p:pic>
        <p:nvPicPr>
          <p:cNvPr id="1046" name="Google Shape;1046;p38"/>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047" name="Google Shape;1047;p38"/>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048" name="Google Shape;1048;p38"/>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49" name="Google Shape;1049;p38"/>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050" name="Google Shape;1050;p38"/>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051" name="Google Shape;1051;p38"/>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052" name="Google Shape;1052;p38"/>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053" name="Google Shape;1053;p38"/>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054" name="Google Shape;1054;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055" name="Google Shape;1055;p38"/>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056" name="Google Shape;1056;p38"/>
          <p:cNvSpPr/>
          <p:nvPr/>
        </p:nvSpPr>
        <p:spPr>
          <a:xfrm>
            <a:off x="201478" y="579411"/>
            <a:ext cx="8340542" cy="655564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1" marL="457200" marR="0" rtl="0" algn="ctr">
              <a:lnSpc>
                <a:spcPct val="150000"/>
              </a:lnSpc>
              <a:spcBef>
                <a:spcPts val="0"/>
              </a:spcBef>
              <a:spcAft>
                <a:spcPts val="0"/>
              </a:spcAft>
              <a:buNone/>
            </a:pPr>
            <a:r>
              <a:t/>
            </a:r>
            <a:endParaRPr b="1" i="0" sz="2400" u="none" cap="none" strike="noStrike">
              <a:solidFill>
                <a:srgbClr val="C00000"/>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C00000"/>
              </a:buClr>
              <a:buSzPts val="2400"/>
              <a:buFont typeface="Arial"/>
              <a:buChar char="•"/>
            </a:pPr>
            <a:r>
              <a:rPr b="1" i="0" lang="en-US" sz="2400" u="none" cap="none" strike="noStrike">
                <a:solidFill>
                  <a:srgbClr val="C00000"/>
                </a:solidFill>
                <a:latin typeface="Times New Roman"/>
                <a:ea typeface="Times New Roman"/>
                <a:cs typeface="Times New Roman"/>
                <a:sym typeface="Times New Roman"/>
              </a:rPr>
              <a:t>Interviews</a:t>
            </a:r>
            <a:endParaRPr/>
          </a:p>
          <a:p>
            <a:pPr indent="0" lvl="1" marL="457200" marR="0" rtl="0" algn="ctr">
              <a:lnSpc>
                <a:spcPct val="150000"/>
              </a:lnSpc>
              <a:spcBef>
                <a:spcPts val="0"/>
              </a:spcBef>
              <a:spcAft>
                <a:spcPts val="0"/>
              </a:spcAft>
              <a:buNone/>
            </a:pPr>
            <a:r>
              <a:t/>
            </a:r>
            <a:endParaRPr b="1" i="0" sz="2400" u="none" cap="none" strike="noStrike">
              <a:solidFill>
                <a:srgbClr val="C00000"/>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Interviews are a qualitative research technique used to shed light on subjectively lived experiences of, and viewpoints from, the respondents’ perspective on a given issue, or sets of issues, that are being monitored or evaluated for a given intervention. Interviews provide opportunities for mutual discovery, understanding, reflection and explanation. Interviews are of three types: (a) structured;</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(b) semi-structured; and (c) unstructured. </a:t>
            </a:r>
            <a:endParaRPr/>
          </a:p>
          <a:p>
            <a:pPr indent="-184150" lvl="1" marL="742950" marR="0" rtl="0" algn="just">
              <a:lnSpc>
                <a:spcPct val="150000"/>
              </a:lnSpc>
              <a:spcBef>
                <a:spcPts val="0"/>
              </a:spcBef>
              <a:spcAft>
                <a:spcPts val="0"/>
              </a:spcAft>
              <a:buClr>
                <a:schemeClr val="dk1"/>
              </a:buClr>
              <a:buSzPts val="1600"/>
              <a:buFont typeface="Noto Sans Symbols"/>
              <a:buNone/>
            </a:pPr>
            <a:r>
              <a:t/>
            </a:r>
            <a:endParaRPr b="1" i="0" sz="1600" u="none" cap="none" strike="noStrike">
              <a:solidFill>
                <a:schemeClr val="dk1"/>
              </a:solidFill>
              <a:latin typeface="Times New Roman"/>
              <a:ea typeface="Times New Roman"/>
              <a:cs typeface="Times New Roman"/>
              <a:sym typeface="Times New Roman"/>
            </a:endParaRPr>
          </a:p>
          <a:p>
            <a:pPr indent="-184150" lvl="0" marL="285750" marR="0" rtl="0" algn="ctr">
              <a:spcBef>
                <a:spcPts val="0"/>
              </a:spcBef>
              <a:spcAft>
                <a:spcPts val="0"/>
              </a:spcAft>
              <a:buClr>
                <a:schemeClr val="dk1"/>
              </a:buClr>
              <a:buSzPts val="1600"/>
              <a:buFont typeface="Noto Sans Symbols"/>
              <a:buNone/>
            </a:pPr>
            <a:r>
              <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pic>
        <p:nvPicPr>
          <p:cNvPr id="1057" name="Google Shape;1057;p38"/>
          <p:cNvPicPr preferRelativeResize="0"/>
          <p:nvPr/>
        </p:nvPicPr>
        <p:blipFill rotWithShape="1">
          <a:blip r:embed="rId10">
            <a:alphaModFix/>
          </a:blip>
          <a:srcRect b="0" l="0" r="0" t="0"/>
          <a:stretch/>
        </p:blipFill>
        <p:spPr>
          <a:xfrm>
            <a:off x="1510946" y="4850674"/>
            <a:ext cx="6335478" cy="1846225"/>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1" name="Shape 1061"/>
        <p:cNvGrpSpPr/>
        <p:nvPr/>
      </p:nvGrpSpPr>
      <p:grpSpPr>
        <a:xfrm>
          <a:off x="0" y="0"/>
          <a:ext cx="0" cy="0"/>
          <a:chOff x="0" y="0"/>
          <a:chExt cx="0" cy="0"/>
        </a:xfrm>
      </p:grpSpPr>
      <p:pic>
        <p:nvPicPr>
          <p:cNvPr id="1062" name="Google Shape;1062;p39"/>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063" name="Google Shape;1063;p39"/>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064" name="Google Shape;1064;p39"/>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65" name="Google Shape;1065;p39"/>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066" name="Google Shape;1066;p39"/>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067" name="Google Shape;1067;p39"/>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068" name="Google Shape;1068;p39"/>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069" name="Google Shape;1069;p39"/>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070" name="Google Shape;1070;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071" name="Google Shape;1071;p39"/>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072" name="Google Shape;1072;p39"/>
          <p:cNvSpPr/>
          <p:nvPr/>
        </p:nvSpPr>
        <p:spPr>
          <a:xfrm>
            <a:off x="201478" y="579411"/>
            <a:ext cx="8340542" cy="3862596"/>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1" marL="457200" marR="0" rtl="0" algn="ctr">
              <a:lnSpc>
                <a:spcPct val="150000"/>
              </a:lnSpc>
              <a:spcBef>
                <a:spcPts val="0"/>
              </a:spcBef>
              <a:spcAft>
                <a:spcPts val="0"/>
              </a:spcAft>
              <a:buNone/>
            </a:pPr>
            <a:r>
              <a:rPr b="1" i="1" lang="en-US" sz="1800" u="sng" cap="none" strike="noStrike">
                <a:solidFill>
                  <a:schemeClr val="dk1"/>
                </a:solidFill>
                <a:latin typeface="Calibri"/>
                <a:ea typeface="Calibri"/>
                <a:cs typeface="Calibri"/>
                <a:sym typeface="Calibri"/>
              </a:rPr>
              <a:t>Formulating interview questions</a:t>
            </a:r>
            <a:endParaRPr b="1" i="1" sz="1800" u="sng" cap="none" strike="noStrike">
              <a:solidFill>
                <a:schemeClr val="dk1"/>
              </a:solidFill>
              <a:latin typeface="Calibri"/>
              <a:ea typeface="Calibri"/>
              <a:cs typeface="Calibri"/>
              <a:sym typeface="Calibri"/>
            </a:endParaRPr>
          </a:p>
          <a:p>
            <a:pPr indent="0" lvl="1" marL="457200" marR="0" rtl="0" algn="just">
              <a:lnSpc>
                <a:spcPct val="150000"/>
              </a:lnSpc>
              <a:spcBef>
                <a:spcPts val="0"/>
              </a:spcBef>
              <a:spcAft>
                <a:spcPts val="0"/>
              </a:spcAft>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073" name="Google Shape;1073;p39"/>
          <p:cNvSpPr txBox="1"/>
          <p:nvPr/>
        </p:nvSpPr>
        <p:spPr>
          <a:xfrm>
            <a:off x="3214370" y="3321367"/>
            <a:ext cx="5763260" cy="215265"/>
          </a:xfrm>
          <a:prstGeom prst="rect">
            <a:avLst/>
          </a:prstGeom>
          <a:noFill/>
          <a:ln>
            <a:noFill/>
          </a:ln>
        </p:spPr>
        <p:txBody>
          <a:bodyPr anchorCtr="0" anchor="t" bIns="0" lIns="0" spcFirstLastPara="1" rIns="0" wrap="square" tIns="0">
            <a:noAutofit/>
          </a:bodyPr>
          <a:lstStyle/>
          <a:p>
            <a:pPr indent="0" lvl="0" marL="1280160" marR="0" rtl="0" algn="l">
              <a:spcBef>
                <a:spcPts val="0"/>
              </a:spcBef>
              <a:spcAft>
                <a:spcPts val="0"/>
              </a:spcAft>
              <a:buNone/>
            </a:pPr>
            <a:r>
              <a:rPr b="1" lang="en-US" sz="1000">
                <a:solidFill>
                  <a:srgbClr val="FFFFFF"/>
                </a:solidFill>
                <a:latin typeface="Trebuchet MS"/>
                <a:ea typeface="Trebuchet MS"/>
                <a:cs typeface="Trebuchet MS"/>
                <a:sym typeface="Trebuchet MS"/>
              </a:rPr>
              <a:t>Structured	Semi-structured	Unstructured</a:t>
            </a:r>
            <a:endParaRPr sz="1100">
              <a:solidFill>
                <a:schemeClr val="dk1"/>
              </a:solidFill>
              <a:latin typeface="Tahoma"/>
              <a:ea typeface="Tahoma"/>
              <a:cs typeface="Tahoma"/>
              <a:sym typeface="Tahoma"/>
            </a:endParaRPr>
          </a:p>
        </p:txBody>
      </p:sp>
      <p:grpSp>
        <p:nvGrpSpPr>
          <p:cNvPr id="1074" name="Google Shape;1074;p39"/>
          <p:cNvGrpSpPr/>
          <p:nvPr/>
        </p:nvGrpSpPr>
        <p:grpSpPr>
          <a:xfrm>
            <a:off x="148043" y="1721062"/>
            <a:ext cx="8653801" cy="4209475"/>
            <a:chOff x="1348" y="298"/>
            <a:chExt cx="9155" cy="3260"/>
          </a:xfrm>
        </p:grpSpPr>
        <p:sp>
          <p:nvSpPr>
            <p:cNvPr id="1075" name="Google Shape;1075;p39"/>
            <p:cNvSpPr/>
            <p:nvPr/>
          </p:nvSpPr>
          <p:spPr>
            <a:xfrm>
              <a:off x="1432" y="313"/>
              <a:ext cx="9071" cy="405"/>
            </a:xfrm>
            <a:prstGeom prst="rect">
              <a:avLst/>
            </a:prstGeom>
            <a:solidFill>
              <a:srgbClr val="368DDD"/>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76" name="Google Shape;1076;p39"/>
            <p:cNvSpPr/>
            <p:nvPr/>
          </p:nvSpPr>
          <p:spPr>
            <a:xfrm>
              <a:off x="1432" y="298"/>
              <a:ext cx="9071" cy="30"/>
            </a:xfrm>
            <a:prstGeom prst="rect">
              <a:avLst/>
            </a:pr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cxnSp>
          <p:nvCxnSpPr>
            <p:cNvPr id="1077" name="Google Shape;1077;p39"/>
            <p:cNvCxnSpPr/>
            <p:nvPr/>
          </p:nvCxnSpPr>
          <p:spPr>
            <a:xfrm rot="10800000">
              <a:off x="1432" y="314"/>
              <a:ext cx="0" cy="404"/>
            </a:xfrm>
            <a:prstGeom prst="straightConnector1">
              <a:avLst/>
            </a:prstGeom>
            <a:noFill/>
            <a:ln cap="flat" cmpd="sng" w="19050">
              <a:solidFill>
                <a:srgbClr val="FFFFFF"/>
              </a:solidFill>
              <a:prstDash val="solid"/>
              <a:round/>
              <a:headEnd len="med" w="med" type="none"/>
              <a:tailEnd len="med" w="med" type="none"/>
            </a:ln>
          </p:spPr>
        </p:cxnSp>
        <p:cxnSp>
          <p:nvCxnSpPr>
            <p:cNvPr id="1078" name="Google Shape;1078;p39"/>
            <p:cNvCxnSpPr/>
            <p:nvPr/>
          </p:nvCxnSpPr>
          <p:spPr>
            <a:xfrm rot="10800000">
              <a:off x="10503" y="314"/>
              <a:ext cx="0" cy="404"/>
            </a:xfrm>
            <a:prstGeom prst="straightConnector1">
              <a:avLst/>
            </a:prstGeom>
            <a:noFill/>
            <a:ln cap="flat" cmpd="sng" w="19050">
              <a:solidFill>
                <a:srgbClr val="FFFFFF"/>
              </a:solidFill>
              <a:prstDash val="solid"/>
              <a:round/>
              <a:headEnd len="med" w="med" type="none"/>
              <a:tailEnd len="med" w="med" type="none"/>
            </a:ln>
          </p:spPr>
        </p:cxnSp>
        <p:cxnSp>
          <p:nvCxnSpPr>
            <p:cNvPr id="1079" name="Google Shape;1079;p39"/>
            <p:cNvCxnSpPr/>
            <p:nvPr/>
          </p:nvCxnSpPr>
          <p:spPr>
            <a:xfrm>
              <a:off x="1492" y="314"/>
              <a:ext cx="8981" cy="0"/>
            </a:xfrm>
            <a:prstGeom prst="straightConnector1">
              <a:avLst/>
            </a:prstGeom>
            <a:noFill/>
            <a:ln cap="flat" cmpd="sng" w="19050">
              <a:solidFill>
                <a:srgbClr val="368DDD"/>
              </a:solidFill>
              <a:prstDash val="dot"/>
              <a:round/>
              <a:headEnd len="med" w="med" type="none"/>
              <a:tailEnd len="med" w="med" type="none"/>
            </a:ln>
          </p:spPr>
        </p:cxnSp>
        <p:cxnSp>
          <p:nvCxnSpPr>
            <p:cNvPr id="1080" name="Google Shape;1080;p39"/>
            <p:cNvCxnSpPr/>
            <p:nvPr/>
          </p:nvCxnSpPr>
          <p:spPr>
            <a:xfrm rot="10800000">
              <a:off x="1432" y="342"/>
              <a:ext cx="0" cy="318"/>
            </a:xfrm>
            <a:prstGeom prst="straightConnector1">
              <a:avLst/>
            </a:prstGeom>
            <a:noFill/>
            <a:ln cap="flat" cmpd="sng" w="19050">
              <a:solidFill>
                <a:srgbClr val="368DDD"/>
              </a:solidFill>
              <a:prstDash val="dot"/>
              <a:round/>
              <a:headEnd len="med" w="med" type="none"/>
              <a:tailEnd len="med" w="med" type="none"/>
            </a:ln>
          </p:spPr>
        </p:cxnSp>
        <p:cxnSp>
          <p:nvCxnSpPr>
            <p:cNvPr id="1081" name="Google Shape;1081;p39"/>
            <p:cNvCxnSpPr/>
            <p:nvPr/>
          </p:nvCxnSpPr>
          <p:spPr>
            <a:xfrm rot="10800000">
              <a:off x="10503" y="342"/>
              <a:ext cx="0" cy="318"/>
            </a:xfrm>
            <a:prstGeom prst="straightConnector1">
              <a:avLst/>
            </a:prstGeom>
            <a:noFill/>
            <a:ln cap="flat" cmpd="sng" w="19050">
              <a:solidFill>
                <a:srgbClr val="368DDD"/>
              </a:solidFill>
              <a:prstDash val="dot"/>
              <a:round/>
              <a:headEnd len="med" w="med" type="none"/>
              <a:tailEnd len="med" w="med" type="none"/>
            </a:ln>
          </p:spPr>
        </p:cxnSp>
        <p:cxnSp>
          <p:nvCxnSpPr>
            <p:cNvPr id="1082" name="Google Shape;1082;p39"/>
            <p:cNvCxnSpPr/>
            <p:nvPr/>
          </p:nvCxnSpPr>
          <p:spPr>
            <a:xfrm rot="10800000">
              <a:off x="1432" y="748"/>
              <a:ext cx="0" cy="2735"/>
            </a:xfrm>
            <a:prstGeom prst="straightConnector1">
              <a:avLst/>
            </a:prstGeom>
            <a:noFill/>
            <a:ln cap="flat" cmpd="sng" w="19050">
              <a:solidFill>
                <a:srgbClr val="368DDD"/>
              </a:solidFill>
              <a:prstDash val="dot"/>
              <a:round/>
              <a:headEnd len="med" w="med" type="none"/>
              <a:tailEnd len="med" w="med" type="none"/>
            </a:ln>
          </p:spPr>
        </p:cxnSp>
        <p:cxnSp>
          <p:nvCxnSpPr>
            <p:cNvPr id="1083" name="Google Shape;1083;p39"/>
            <p:cNvCxnSpPr/>
            <p:nvPr/>
          </p:nvCxnSpPr>
          <p:spPr>
            <a:xfrm rot="10800000">
              <a:off x="10503" y="748"/>
              <a:ext cx="0" cy="2735"/>
            </a:xfrm>
            <a:prstGeom prst="straightConnector1">
              <a:avLst/>
            </a:prstGeom>
            <a:noFill/>
            <a:ln cap="flat" cmpd="sng" w="19050">
              <a:solidFill>
                <a:srgbClr val="368DDD"/>
              </a:solidFill>
              <a:prstDash val="dot"/>
              <a:round/>
              <a:headEnd len="med" w="med" type="none"/>
              <a:tailEnd len="med" w="med" type="none"/>
            </a:ln>
          </p:spPr>
        </p:cxnSp>
        <p:cxnSp>
          <p:nvCxnSpPr>
            <p:cNvPr id="1084" name="Google Shape;1084;p39"/>
            <p:cNvCxnSpPr/>
            <p:nvPr/>
          </p:nvCxnSpPr>
          <p:spPr>
            <a:xfrm>
              <a:off x="1492" y="3543"/>
              <a:ext cx="8981" cy="0"/>
            </a:xfrm>
            <a:prstGeom prst="straightConnector1">
              <a:avLst/>
            </a:prstGeom>
            <a:noFill/>
            <a:ln cap="flat" cmpd="sng" w="19050">
              <a:solidFill>
                <a:srgbClr val="368DDD"/>
              </a:solidFill>
              <a:prstDash val="dot"/>
              <a:round/>
              <a:headEnd len="med" w="med" type="none"/>
              <a:tailEnd len="med" w="med" type="none"/>
            </a:ln>
          </p:spPr>
        </p:cxnSp>
        <p:sp>
          <p:nvSpPr>
            <p:cNvPr id="1085" name="Google Shape;1085;p39"/>
            <p:cNvSpPr/>
            <p:nvPr/>
          </p:nvSpPr>
          <p:spPr>
            <a:xfrm>
              <a:off x="1348" y="655"/>
              <a:ext cx="162" cy="57"/>
            </a:xfrm>
            <a:custGeom>
              <a:rect b="b" l="l" r="r" t="t"/>
              <a:pathLst>
                <a:path extrusionOk="0" h="57" w="162">
                  <a:moveTo>
                    <a:pt x="162" y="0"/>
                  </a:moveTo>
                  <a:lnTo>
                    <a:pt x="0" y="0"/>
                  </a:lnTo>
                  <a:lnTo>
                    <a:pt x="6" y="22"/>
                  </a:lnTo>
                  <a:lnTo>
                    <a:pt x="21" y="40"/>
                  </a:lnTo>
                  <a:lnTo>
                    <a:pt x="44" y="52"/>
                  </a:lnTo>
                  <a:lnTo>
                    <a:pt x="74" y="57"/>
                  </a:lnTo>
                  <a:lnTo>
                    <a:pt x="108" y="54"/>
                  </a:lnTo>
                  <a:lnTo>
                    <a:pt x="135" y="44"/>
                  </a:lnTo>
                  <a:lnTo>
                    <a:pt x="154" y="25"/>
                  </a:lnTo>
                  <a:lnTo>
                    <a:pt x="162"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086" name="Google Shape;1086;p39"/>
            <p:cNvSpPr txBox="1"/>
            <p:nvPr/>
          </p:nvSpPr>
          <p:spPr>
            <a:xfrm>
              <a:off x="1348" y="298"/>
              <a:ext cx="8759" cy="3260"/>
            </a:xfrm>
            <a:prstGeom prst="rect">
              <a:avLst/>
            </a:prstGeom>
            <a:noFill/>
            <a:ln>
              <a:noFill/>
            </a:ln>
          </p:spPr>
          <p:txBody>
            <a:bodyPr anchorCtr="0" anchor="t" bIns="0" lIns="0" spcFirstLastPara="1" rIns="0" wrap="square" tIns="0">
              <a:noAutofit/>
            </a:bodyPr>
            <a:lstStyle/>
            <a:p>
              <a:pPr indent="0" lvl="0" marL="0" marR="0" rtl="0" algn="l">
                <a:spcBef>
                  <a:spcPts val="0"/>
                </a:spcBef>
                <a:spcAft>
                  <a:spcPts val="0"/>
                </a:spcAft>
                <a:buNone/>
              </a:pPr>
              <a:r>
                <a:rPr b="1" lang="en-US" sz="1200">
                  <a:solidFill>
                    <a:schemeClr val="dk1"/>
                  </a:solidFill>
                  <a:latin typeface="Trebuchet MS"/>
                  <a:ea typeface="Trebuchet MS"/>
                  <a:cs typeface="Trebuchet MS"/>
                  <a:sym typeface="Trebuchet MS"/>
                </a:rPr>
                <a:t> </a:t>
              </a:r>
              <a:r>
                <a:rPr b="1" lang="en-US" sz="1150">
                  <a:solidFill>
                    <a:schemeClr val="lt1"/>
                  </a:solidFill>
                  <a:latin typeface="Trebuchet MS"/>
                  <a:ea typeface="Trebuchet MS"/>
                  <a:cs typeface="Trebuchet MS"/>
                  <a:sym typeface="Trebuchet MS"/>
                </a:rPr>
                <a:t> </a:t>
              </a:r>
              <a:endParaRPr b="1" i="1" sz="2000">
                <a:solidFill>
                  <a:schemeClr val="lt1"/>
                </a:solidFill>
                <a:latin typeface="Tahoma"/>
                <a:ea typeface="Tahoma"/>
                <a:cs typeface="Tahoma"/>
                <a:sym typeface="Tahoma"/>
              </a:endParaRPr>
            </a:p>
            <a:p>
              <a:pPr indent="0" lvl="0" marL="255905" marR="0" rtl="0" algn="ctr">
                <a:spcBef>
                  <a:spcPts val="0"/>
                </a:spcBef>
                <a:spcAft>
                  <a:spcPts val="0"/>
                </a:spcAft>
                <a:buNone/>
              </a:pPr>
              <a:r>
                <a:rPr b="1" i="1" lang="en-US" sz="1600">
                  <a:solidFill>
                    <a:schemeClr val="lt1"/>
                  </a:solidFill>
                  <a:latin typeface="Tahoma"/>
                  <a:ea typeface="Tahoma"/>
                  <a:cs typeface="Tahoma"/>
                  <a:sym typeface="Tahoma"/>
                </a:rPr>
                <a:t>Good-quality interview questions should have the following characteristics:</a:t>
              </a:r>
              <a:endParaRPr b="1" i="1" sz="2000">
                <a:solidFill>
                  <a:schemeClr val="lt1"/>
                </a:solidFill>
                <a:latin typeface="Tahoma"/>
                <a:ea typeface="Tahoma"/>
                <a:cs typeface="Tahoma"/>
                <a:sym typeface="Tahoma"/>
              </a:endParaRPr>
            </a:p>
            <a:p>
              <a:pPr indent="0" lvl="0" marL="0" marR="0" rtl="0" algn="ctr">
                <a:spcBef>
                  <a:spcPts val="45"/>
                </a:spcBef>
                <a:spcAft>
                  <a:spcPts val="0"/>
                </a:spcAft>
                <a:buNone/>
              </a:pPr>
              <a:r>
                <a:rPr b="1" i="1" lang="en-US" sz="1400">
                  <a:solidFill>
                    <a:schemeClr val="dk1"/>
                  </a:solidFill>
                  <a:latin typeface="Tahoma"/>
                  <a:ea typeface="Tahoma"/>
                  <a:cs typeface="Tahoma"/>
                  <a:sym typeface="Tahoma"/>
                </a:rPr>
                <a:t> </a:t>
              </a:r>
              <a:endParaRPr b="1" i="1" sz="2000">
                <a:solidFill>
                  <a:schemeClr val="dk1"/>
                </a:solidFill>
                <a:latin typeface="Tahoma"/>
                <a:ea typeface="Tahoma"/>
                <a:cs typeface="Tahoma"/>
                <a:sym typeface="Tahoma"/>
              </a:endParaRPr>
            </a:p>
            <a:p>
              <a:pPr indent="-285750" lvl="0" marL="604520" marR="0" rtl="0" algn="just">
                <a:lnSpc>
                  <a:spcPct val="150000"/>
                </a:lnSpc>
                <a:spcBef>
                  <a:spcPts val="0"/>
                </a:spcBef>
                <a:spcAft>
                  <a:spcPts val="0"/>
                </a:spcAft>
                <a:buClr>
                  <a:schemeClr val="dk1"/>
                </a:buClr>
                <a:buSzPts val="1400"/>
                <a:buFont typeface="Noto Sans Symbols"/>
                <a:buChar char="✔"/>
              </a:pPr>
              <a:r>
                <a:rPr b="1" lang="en-US" sz="1400">
                  <a:solidFill>
                    <a:schemeClr val="dk1"/>
                  </a:solidFill>
                  <a:latin typeface="Tahoma"/>
                  <a:ea typeface="Tahoma"/>
                  <a:cs typeface="Tahoma"/>
                  <a:sym typeface="Tahoma"/>
                </a:rPr>
                <a:t>Simple and clear and do not use acronyms, abbreviations or jargon;</a:t>
              </a:r>
              <a:endParaRPr b="1" sz="1800">
                <a:solidFill>
                  <a:schemeClr val="dk1"/>
                </a:solidFill>
                <a:latin typeface="Tahoma"/>
                <a:ea typeface="Tahoma"/>
                <a:cs typeface="Tahoma"/>
                <a:sym typeface="Tahoma"/>
              </a:endParaRPr>
            </a:p>
            <a:p>
              <a:pPr indent="-285750" lvl="0" marL="604520" marR="0" rtl="0" algn="just">
                <a:lnSpc>
                  <a:spcPct val="150000"/>
                </a:lnSpc>
                <a:spcBef>
                  <a:spcPts val="0"/>
                </a:spcBef>
                <a:spcAft>
                  <a:spcPts val="0"/>
                </a:spcAft>
                <a:buClr>
                  <a:schemeClr val="dk1"/>
                </a:buClr>
                <a:buSzPts val="1400"/>
                <a:buFont typeface="Noto Sans Symbols"/>
                <a:buChar char="✔"/>
              </a:pPr>
              <a:r>
                <a:rPr b="1" lang="en-US" sz="1400">
                  <a:solidFill>
                    <a:schemeClr val="dk1"/>
                  </a:solidFill>
                  <a:latin typeface="Tahoma"/>
                  <a:ea typeface="Tahoma"/>
                  <a:cs typeface="Tahoma"/>
                  <a:sym typeface="Tahoma"/>
                </a:rPr>
                <a:t>Not double barreled, such that it touch on more than one subject, while allowing for only one answer;</a:t>
              </a:r>
              <a:endParaRPr b="1" sz="1800">
                <a:solidFill>
                  <a:schemeClr val="dk1"/>
                </a:solidFill>
                <a:latin typeface="Tahoma"/>
                <a:ea typeface="Tahoma"/>
                <a:cs typeface="Tahoma"/>
                <a:sym typeface="Tahoma"/>
              </a:endParaRPr>
            </a:p>
            <a:p>
              <a:pPr indent="-285750" lvl="0" marL="604520" marR="0" rtl="0" algn="just">
                <a:lnSpc>
                  <a:spcPct val="150000"/>
                </a:lnSpc>
                <a:spcBef>
                  <a:spcPts val="0"/>
                </a:spcBef>
                <a:spcAft>
                  <a:spcPts val="0"/>
                </a:spcAft>
                <a:buClr>
                  <a:schemeClr val="dk1"/>
                </a:buClr>
                <a:buSzPts val="1400"/>
                <a:buFont typeface="Noto Sans Symbols"/>
                <a:buChar char="✔"/>
              </a:pPr>
              <a:r>
                <a:rPr b="1" lang="en-US" sz="1400">
                  <a:solidFill>
                    <a:schemeClr val="dk1"/>
                  </a:solidFill>
                  <a:latin typeface="Tahoma"/>
                  <a:ea typeface="Tahoma"/>
                  <a:cs typeface="Tahoma"/>
                  <a:sym typeface="Tahoma"/>
                </a:rPr>
                <a:t>Favour open-ended and elaborate answers. </a:t>
              </a:r>
              <a:endParaRPr b="1" sz="1400">
                <a:solidFill>
                  <a:schemeClr val="dk1"/>
                </a:solidFill>
                <a:latin typeface="Tahoma"/>
                <a:ea typeface="Tahoma"/>
                <a:cs typeface="Tahoma"/>
                <a:sym typeface="Tahoma"/>
              </a:endParaRPr>
            </a:p>
            <a:p>
              <a:pPr indent="-285750" lvl="0" marL="604520" marR="0" rtl="0" algn="just">
                <a:lnSpc>
                  <a:spcPct val="150000"/>
                </a:lnSpc>
                <a:spcBef>
                  <a:spcPts val="0"/>
                </a:spcBef>
                <a:spcAft>
                  <a:spcPts val="0"/>
                </a:spcAft>
                <a:buClr>
                  <a:schemeClr val="dk1"/>
                </a:buClr>
                <a:buSzPts val="1400"/>
                <a:buFont typeface="Noto Sans Symbols"/>
                <a:buChar char="✔"/>
              </a:pPr>
              <a:r>
                <a:rPr b="1" lang="en-US" sz="1400">
                  <a:solidFill>
                    <a:schemeClr val="dk1"/>
                  </a:solidFill>
                  <a:latin typeface="Tahoma"/>
                  <a:ea typeface="Tahoma"/>
                  <a:cs typeface="Tahoma"/>
                  <a:sym typeface="Tahoma"/>
                </a:rPr>
                <a:t>If including yes/no questions, these should be followed by requests for further explanations, “Why?”, “In what ways?”, or they should be reworded to encourage a more fine-grained answer.</a:t>
              </a:r>
              <a:endParaRPr b="1" sz="1800">
                <a:solidFill>
                  <a:schemeClr val="dk1"/>
                </a:solidFill>
                <a:latin typeface="Tahoma"/>
                <a:ea typeface="Tahoma"/>
                <a:cs typeface="Tahoma"/>
                <a:sym typeface="Tahoma"/>
              </a:endParaRPr>
            </a:p>
            <a:p>
              <a:pPr indent="-285750" lvl="0" marL="604520" marR="0" rtl="0" algn="just">
                <a:lnSpc>
                  <a:spcPct val="150000"/>
                </a:lnSpc>
                <a:spcBef>
                  <a:spcPts val="0"/>
                </a:spcBef>
                <a:spcAft>
                  <a:spcPts val="0"/>
                </a:spcAft>
                <a:buClr>
                  <a:schemeClr val="dk1"/>
                </a:buClr>
                <a:buSzPts val="1400"/>
                <a:buFont typeface="Noto Sans Symbols"/>
                <a:buChar char="✔"/>
              </a:pPr>
              <a:r>
                <a:rPr b="1" lang="en-US" sz="1400">
                  <a:solidFill>
                    <a:schemeClr val="dk1"/>
                  </a:solidFill>
                  <a:latin typeface="Tahoma"/>
                  <a:ea typeface="Tahoma"/>
                  <a:cs typeface="Tahoma"/>
                  <a:sym typeface="Tahoma"/>
                </a:rPr>
                <a:t>Straightforward (no double negatives), neutral and non-leading;</a:t>
              </a:r>
              <a:endParaRPr b="1" sz="1800">
                <a:solidFill>
                  <a:schemeClr val="dk1"/>
                </a:solidFill>
                <a:latin typeface="Tahoma"/>
                <a:ea typeface="Tahoma"/>
                <a:cs typeface="Tahoma"/>
                <a:sym typeface="Tahoma"/>
              </a:endParaRPr>
            </a:p>
            <a:p>
              <a:pPr indent="-285750" lvl="0" marL="604520" marR="0" rtl="0" algn="just">
                <a:lnSpc>
                  <a:spcPct val="150000"/>
                </a:lnSpc>
                <a:spcBef>
                  <a:spcPts val="0"/>
                </a:spcBef>
                <a:spcAft>
                  <a:spcPts val="0"/>
                </a:spcAft>
                <a:buClr>
                  <a:schemeClr val="dk1"/>
                </a:buClr>
                <a:buSzPts val="1400"/>
                <a:buFont typeface="Noto Sans Symbols"/>
                <a:buChar char="✔"/>
              </a:pPr>
              <a:r>
                <a:rPr b="1" lang="en-US" sz="1400">
                  <a:solidFill>
                    <a:schemeClr val="dk1"/>
                  </a:solidFill>
                  <a:latin typeface="Tahoma"/>
                  <a:ea typeface="Tahoma"/>
                  <a:cs typeface="Tahoma"/>
                  <a:sym typeface="Tahoma"/>
                </a:rPr>
                <a:t>Non-threatening and non-embarrassing to the interviewee;</a:t>
              </a:r>
              <a:endParaRPr b="1" sz="1800">
                <a:solidFill>
                  <a:schemeClr val="dk1"/>
                </a:solidFill>
                <a:latin typeface="Tahoma"/>
                <a:ea typeface="Tahoma"/>
                <a:cs typeface="Tahoma"/>
                <a:sym typeface="Tahoma"/>
              </a:endParaRPr>
            </a:p>
            <a:p>
              <a:pPr indent="-285750" lvl="0" marL="604520" marR="0" rtl="0" algn="just">
                <a:lnSpc>
                  <a:spcPct val="150000"/>
                </a:lnSpc>
                <a:spcBef>
                  <a:spcPts val="0"/>
                </a:spcBef>
                <a:spcAft>
                  <a:spcPts val="0"/>
                </a:spcAft>
                <a:buClr>
                  <a:schemeClr val="dk1"/>
                </a:buClr>
                <a:buSzPts val="1400"/>
                <a:buFont typeface="Noto Sans Symbols"/>
                <a:buChar char="✔"/>
              </a:pPr>
              <a:r>
                <a:rPr b="1" lang="en-US" sz="1400">
                  <a:solidFill>
                    <a:schemeClr val="dk1"/>
                  </a:solidFill>
                  <a:latin typeface="Tahoma"/>
                  <a:ea typeface="Tahoma"/>
                  <a:cs typeface="Tahoma"/>
                  <a:sym typeface="Tahoma"/>
                </a:rPr>
                <a:t>Accompanied by appropriate probes.</a:t>
              </a:r>
              <a:endParaRPr sz="1100">
                <a:solidFill>
                  <a:schemeClr val="dk1"/>
                </a:solidFill>
                <a:latin typeface="Tahoma"/>
                <a:ea typeface="Tahoma"/>
                <a:cs typeface="Tahoma"/>
                <a:sym typeface="Tahoma"/>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0" name="Shape 1090"/>
        <p:cNvGrpSpPr/>
        <p:nvPr/>
      </p:nvGrpSpPr>
      <p:grpSpPr>
        <a:xfrm>
          <a:off x="0" y="0"/>
          <a:ext cx="0" cy="0"/>
          <a:chOff x="0" y="0"/>
          <a:chExt cx="0" cy="0"/>
        </a:xfrm>
      </p:grpSpPr>
      <p:pic>
        <p:nvPicPr>
          <p:cNvPr id="1091" name="Google Shape;1091;p40"/>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092" name="Google Shape;1092;p40"/>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093" name="Google Shape;1093;p40"/>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094" name="Google Shape;1094;p40"/>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095" name="Google Shape;1095;p40"/>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096" name="Google Shape;1096;p40"/>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097" name="Google Shape;1097;p40"/>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098" name="Google Shape;1098;p40"/>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099" name="Google Shape;109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00" name="Google Shape;1100;p40"/>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101" name="Google Shape;1101;p40"/>
          <p:cNvSpPr/>
          <p:nvPr/>
        </p:nvSpPr>
        <p:spPr>
          <a:xfrm>
            <a:off x="201478" y="579411"/>
            <a:ext cx="8340542" cy="7048083"/>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285750" lvl="1" marL="742950" marR="0" rtl="0" algn="ctr">
              <a:lnSpc>
                <a:spcPct val="150000"/>
              </a:lnSpc>
              <a:spcBef>
                <a:spcPts val="0"/>
              </a:spcBef>
              <a:spcAft>
                <a:spcPts val="0"/>
              </a:spcAft>
              <a:buClr>
                <a:srgbClr val="C00000"/>
              </a:buClr>
              <a:buSzPts val="2400"/>
              <a:buFont typeface="Arial"/>
              <a:buChar char="•"/>
            </a:pPr>
            <a:r>
              <a:rPr b="1" i="0" lang="en-US" sz="2400" u="none" cap="none" strike="noStrike">
                <a:solidFill>
                  <a:srgbClr val="C00000"/>
                </a:solidFill>
                <a:latin typeface="Times New Roman"/>
                <a:ea typeface="Times New Roman"/>
                <a:cs typeface="Times New Roman"/>
                <a:sym typeface="Times New Roman"/>
              </a:rPr>
              <a:t>Focus group discussions</a:t>
            </a:r>
            <a:endParaRPr/>
          </a:p>
          <a:p>
            <a:pPr indent="0" lvl="1" marL="457200" marR="0" rtl="0" algn="ctr">
              <a:lnSpc>
                <a:spcPct val="150000"/>
              </a:lnSpc>
              <a:spcBef>
                <a:spcPts val="0"/>
              </a:spcBef>
              <a:spcAft>
                <a:spcPts val="0"/>
              </a:spcAft>
              <a:buNone/>
            </a:pPr>
            <a:r>
              <a:t/>
            </a:r>
            <a:endParaRPr b="1" i="0" sz="2400" u="none" cap="none" strike="noStrike">
              <a:solidFill>
                <a:srgbClr val="C00000"/>
              </a:solidFill>
              <a:latin typeface="Times New Roman"/>
              <a:ea typeface="Times New Roman"/>
              <a:cs typeface="Times New Roman"/>
              <a:sym typeface="Times New Roman"/>
            </a:endParaRPr>
          </a:p>
          <a:p>
            <a:pPr indent="-133350" lvl="1" marL="742950" marR="0" rtl="0" algn="ctr">
              <a:lnSpc>
                <a:spcPct val="150000"/>
              </a:lnSpc>
              <a:spcBef>
                <a:spcPts val="0"/>
              </a:spcBef>
              <a:spcAft>
                <a:spcPts val="0"/>
              </a:spcAft>
              <a:buClr>
                <a:schemeClr val="dk1"/>
              </a:buClr>
              <a:buSzPts val="2400"/>
              <a:buFont typeface="Arial"/>
              <a:buNone/>
            </a:pPr>
            <a:r>
              <a:t/>
            </a:r>
            <a:endParaRPr b="1" i="0" sz="2400" u="none" cap="none" strike="noStrike">
              <a:solidFill>
                <a:srgbClr val="C0000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02" name="Google Shape;1102;p40"/>
          <p:cNvSpPr/>
          <p:nvPr/>
        </p:nvSpPr>
        <p:spPr>
          <a:xfrm>
            <a:off x="338442" y="1518969"/>
            <a:ext cx="8367634" cy="4246808"/>
          </a:xfrm>
          <a:prstGeom prst="rect">
            <a:avLst/>
          </a:prstGeom>
          <a:noFill/>
          <a:ln>
            <a:noFill/>
          </a:ln>
        </p:spPr>
        <p:txBody>
          <a:bodyPr anchorCtr="0" anchor="ctr" bIns="787150" lIns="368175" spcFirstLastPara="1" rIns="406250" wrap="square" tIns="812525">
            <a:spAutoFit/>
          </a:bodyPr>
          <a:lstStyle/>
          <a:p>
            <a:pPr indent="0" lvl="0" marL="0" marR="0" rtl="0" algn="l">
              <a:lnSpc>
                <a:spcPct val="150000"/>
              </a:lnSpc>
              <a:spcBef>
                <a:spcPts val="0"/>
              </a:spcBef>
              <a:spcAft>
                <a:spcPts val="0"/>
              </a:spcAft>
              <a:buClr>
                <a:srgbClr val="00B050"/>
              </a:buClr>
              <a:buSzPts val="1600"/>
              <a:buFont typeface="Times New Roman"/>
              <a:buNone/>
            </a:pPr>
            <a:r>
              <a:rPr b="1" lang="en-US" sz="1600">
                <a:solidFill>
                  <a:srgbClr val="00B050"/>
                </a:solidFill>
                <a:latin typeface="Times New Roman"/>
                <a:ea typeface="Times New Roman"/>
                <a:cs typeface="Times New Roman"/>
                <a:sym typeface="Times New Roman"/>
              </a:rPr>
              <a:t>A focus group </a:t>
            </a:r>
            <a:r>
              <a:rPr b="1" lang="en-US" sz="1600">
                <a:solidFill>
                  <a:schemeClr val="dk1"/>
                </a:solidFill>
                <a:latin typeface="Times New Roman"/>
                <a:ea typeface="Times New Roman"/>
                <a:cs typeface="Times New Roman"/>
                <a:sym typeface="Times New Roman"/>
              </a:rPr>
              <a:t>is another qualitative research technique in the form of a planned group discussion among a limited number of people, with a moderator and if possible, note takers, as well as observers if also using observations.</a:t>
            </a:r>
            <a:endParaRPr/>
          </a:p>
          <a:p>
            <a:pPr indent="0" lvl="0" marL="0" marR="0" rtl="0" algn="l">
              <a:lnSpc>
                <a:spcPct val="150000"/>
              </a:lnSpc>
              <a:spcBef>
                <a:spcPts val="0"/>
              </a:spcBef>
              <a:spcAft>
                <a:spcPts val="0"/>
              </a:spcAft>
              <a:buNone/>
            </a:pPr>
            <a:r>
              <a:rPr b="1" lang="en-US" sz="1600">
                <a:solidFill>
                  <a:schemeClr val="dk1"/>
                </a:solidFill>
                <a:latin typeface="Times New Roman"/>
                <a:ea typeface="Times New Roman"/>
                <a:cs typeface="Times New Roman"/>
                <a:sym typeface="Times New Roman"/>
              </a:rPr>
              <a:t>The purpose of a focus group is to attain diverse ideas and perceptions on a topic of interest in a relaxed, permissive environment that allows the expression of different points of view, with no pressure for consensus. </a:t>
            </a:r>
            <a:endParaRPr b="1" sz="16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1600"/>
              <a:buFont typeface="Calibri"/>
              <a:buNone/>
            </a:pPr>
            <a:r>
              <a:t/>
            </a:r>
            <a:endParaRPr b="1" sz="1600">
              <a:solidFill>
                <a:schemeClr val="dk1"/>
              </a:solidFill>
              <a:latin typeface="Times New Roman"/>
              <a:ea typeface="Times New Roman"/>
              <a:cs typeface="Times New Roman"/>
              <a:sym typeface="Times New Roman"/>
            </a:endParaRPr>
          </a:p>
        </p:txBody>
      </p:sp>
      <p:sp>
        <p:nvSpPr>
          <p:cNvPr id="1103" name="Google Shape;1103;p40"/>
          <p:cNvSpPr/>
          <p:nvPr/>
        </p:nvSpPr>
        <p:spPr>
          <a:xfrm>
            <a:off x="899795" y="8951595"/>
            <a:ext cx="914400" cy="1270"/>
          </a:xfrm>
          <a:custGeom>
            <a:rect b="b" l="l" r="r" t="t"/>
            <a:pathLst>
              <a:path extrusionOk="0" h="120000" w="1440">
                <a:moveTo>
                  <a:pt x="0" y="0"/>
                </a:moveTo>
                <a:lnTo>
                  <a:pt x="1440" y="0"/>
                </a:lnTo>
              </a:path>
            </a:pathLst>
          </a:custGeom>
          <a:noFill/>
          <a:ln cap="flat" cmpd="sng" w="9525">
            <a:solidFill>
              <a:srgbClr val="000000"/>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7" name="Shape 1107"/>
        <p:cNvGrpSpPr/>
        <p:nvPr/>
      </p:nvGrpSpPr>
      <p:grpSpPr>
        <a:xfrm>
          <a:off x="0" y="0"/>
          <a:ext cx="0" cy="0"/>
          <a:chOff x="0" y="0"/>
          <a:chExt cx="0" cy="0"/>
        </a:xfrm>
      </p:grpSpPr>
      <p:pic>
        <p:nvPicPr>
          <p:cNvPr id="1108" name="Google Shape;1108;p41"/>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109" name="Google Shape;1109;p41"/>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110" name="Google Shape;1110;p41"/>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111" name="Google Shape;1111;p41"/>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112" name="Google Shape;1112;p41"/>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113" name="Google Shape;1113;p41"/>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114" name="Google Shape;1114;p41"/>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115" name="Google Shape;1115;p41"/>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116" name="Google Shape;1116;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17" name="Google Shape;1117;p41"/>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118" name="Google Shape;1118;p41"/>
          <p:cNvSpPr/>
          <p:nvPr/>
        </p:nvSpPr>
        <p:spPr>
          <a:xfrm>
            <a:off x="201478" y="579411"/>
            <a:ext cx="8340542" cy="6032421"/>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l">
              <a:spcBef>
                <a:spcPts val="0"/>
              </a:spcBef>
              <a:spcAft>
                <a:spcPts val="0"/>
              </a:spcAft>
              <a:buNone/>
            </a:pPr>
            <a:r>
              <a:t/>
            </a:r>
            <a:endParaRPr b="1" sz="2400">
              <a:solidFill>
                <a:srgbClr val="C00000"/>
              </a:solidFill>
              <a:latin typeface="Times New Roman"/>
              <a:ea typeface="Times New Roman"/>
              <a:cs typeface="Times New Roman"/>
              <a:sym typeface="Times New Roman"/>
            </a:endParaRPr>
          </a:p>
          <a:p>
            <a:pPr indent="-285750" lvl="1" marL="742950" marR="0" rtl="0" algn="ctr">
              <a:lnSpc>
                <a:spcPct val="150000"/>
              </a:lnSpc>
              <a:spcBef>
                <a:spcPts val="0"/>
              </a:spcBef>
              <a:spcAft>
                <a:spcPts val="0"/>
              </a:spcAft>
              <a:buClr>
                <a:srgbClr val="C00000"/>
              </a:buClr>
              <a:buSzPts val="2400"/>
              <a:buFont typeface="Arial"/>
              <a:buChar char="•"/>
            </a:pPr>
            <a:r>
              <a:rPr b="1" i="0" lang="en-US" sz="2400" u="none" cap="none" strike="noStrike">
                <a:solidFill>
                  <a:srgbClr val="C00000"/>
                </a:solidFill>
                <a:latin typeface="Times New Roman"/>
                <a:ea typeface="Times New Roman"/>
                <a:cs typeface="Times New Roman"/>
                <a:sym typeface="Times New Roman"/>
              </a:rPr>
              <a:t>Case study</a:t>
            </a:r>
            <a:endParaRPr b="1" i="0" sz="2400" u="none" cap="none" strike="noStrike">
              <a:solidFill>
                <a:srgbClr val="C0000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19" name="Google Shape;1119;p41"/>
          <p:cNvSpPr/>
          <p:nvPr/>
        </p:nvSpPr>
        <p:spPr>
          <a:xfrm>
            <a:off x="338442" y="1564175"/>
            <a:ext cx="8367634" cy="4156398"/>
          </a:xfrm>
          <a:prstGeom prst="rect">
            <a:avLst/>
          </a:prstGeom>
          <a:noFill/>
          <a:ln>
            <a:noFill/>
          </a:ln>
        </p:spPr>
        <p:txBody>
          <a:bodyPr anchorCtr="0" anchor="ctr" bIns="787150" lIns="368175" spcFirstLastPara="1" rIns="406250" wrap="square" tIns="812525">
            <a:spAutoFit/>
          </a:bodyPr>
          <a:lstStyle/>
          <a:p>
            <a:pPr indent="0" lvl="0" marL="0" marR="0" rtl="0" algn="l">
              <a:lnSpc>
                <a:spcPct val="150000"/>
              </a:lnSpc>
              <a:spcBef>
                <a:spcPts val="0"/>
              </a:spcBef>
              <a:spcAft>
                <a:spcPts val="0"/>
              </a:spcAft>
              <a:buNone/>
            </a:pPr>
            <a:r>
              <a:rPr b="1" lang="en-US" sz="1600">
                <a:solidFill>
                  <a:srgbClr val="00B050"/>
                </a:solidFill>
                <a:latin typeface="Times New Roman"/>
                <a:ea typeface="Times New Roman"/>
                <a:cs typeface="Times New Roman"/>
                <a:sym typeface="Times New Roman"/>
              </a:rPr>
              <a:t>A case study </a:t>
            </a:r>
            <a:r>
              <a:rPr b="1" lang="en-US" sz="1600">
                <a:solidFill>
                  <a:schemeClr val="dk1"/>
                </a:solidFill>
                <a:latin typeface="Times New Roman"/>
                <a:ea typeface="Times New Roman"/>
                <a:cs typeface="Times New Roman"/>
                <a:sym typeface="Times New Roman"/>
              </a:rPr>
              <a:t>is a qualitative data collection method that is used to examine real-life situations and if the findings of the case can illustrate aspects of the intervention being monitored and/or evaluated. It is a comprehensive examination of cases to obtain in-depth information, with the goal of understanding the operational dynamics, activities, outputs, outcomes and interactions of an intervention.</a:t>
            </a:r>
            <a:endParaRPr b="1" sz="16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1600"/>
              <a:buFont typeface="Calibri"/>
              <a:buNone/>
            </a:pPr>
            <a:r>
              <a:t/>
            </a:r>
            <a:endParaRPr b="1" sz="1600">
              <a:solidFill>
                <a:schemeClr val="dk1"/>
              </a:solidFill>
              <a:latin typeface="Times New Roman"/>
              <a:ea typeface="Times New Roman"/>
              <a:cs typeface="Times New Roman"/>
              <a:sym typeface="Times New Roman"/>
            </a:endParaRPr>
          </a:p>
        </p:txBody>
      </p:sp>
      <p:sp>
        <p:nvSpPr>
          <p:cNvPr id="1120" name="Google Shape;1120;p41"/>
          <p:cNvSpPr/>
          <p:nvPr/>
        </p:nvSpPr>
        <p:spPr>
          <a:xfrm>
            <a:off x="899795" y="8951595"/>
            <a:ext cx="914400" cy="1270"/>
          </a:xfrm>
          <a:custGeom>
            <a:rect b="b" l="l" r="r" t="t"/>
            <a:pathLst>
              <a:path extrusionOk="0" h="120000" w="1440">
                <a:moveTo>
                  <a:pt x="0" y="0"/>
                </a:moveTo>
                <a:lnTo>
                  <a:pt x="1440" y="0"/>
                </a:lnTo>
              </a:path>
            </a:pathLst>
          </a:custGeom>
          <a:noFill/>
          <a:ln cap="flat" cmpd="sng" w="9525">
            <a:solidFill>
              <a:srgbClr val="000000"/>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4" name="Shape 1124"/>
        <p:cNvGrpSpPr/>
        <p:nvPr/>
      </p:nvGrpSpPr>
      <p:grpSpPr>
        <a:xfrm>
          <a:off x="0" y="0"/>
          <a:ext cx="0" cy="0"/>
          <a:chOff x="0" y="0"/>
          <a:chExt cx="0" cy="0"/>
        </a:xfrm>
      </p:grpSpPr>
      <p:pic>
        <p:nvPicPr>
          <p:cNvPr id="1125" name="Google Shape;1125;p42"/>
          <p:cNvPicPr preferRelativeResize="0"/>
          <p:nvPr/>
        </p:nvPicPr>
        <p:blipFill rotWithShape="1">
          <a:blip r:embed="rId3">
            <a:alphaModFix/>
          </a:blip>
          <a:srcRect b="0" l="0" r="0" t="0"/>
          <a:stretch/>
        </p:blipFill>
        <p:spPr>
          <a:xfrm>
            <a:off x="219940" y="5712179"/>
            <a:ext cx="1222425" cy="1096206"/>
          </a:xfrm>
          <a:prstGeom prst="rect">
            <a:avLst/>
          </a:prstGeom>
          <a:noFill/>
          <a:ln>
            <a:noFill/>
          </a:ln>
        </p:spPr>
      </p:pic>
      <p:pic>
        <p:nvPicPr>
          <p:cNvPr id="1126" name="Google Shape;1126;p42"/>
          <p:cNvPicPr preferRelativeResize="0"/>
          <p:nvPr/>
        </p:nvPicPr>
        <p:blipFill rotWithShape="1">
          <a:blip r:embed="rId4">
            <a:alphaModFix/>
          </a:blip>
          <a:srcRect b="0" l="0" r="0" t="0"/>
          <a:stretch/>
        </p:blipFill>
        <p:spPr>
          <a:xfrm>
            <a:off x="2414753" y="6721404"/>
            <a:ext cx="9902229" cy="204838"/>
          </a:xfrm>
          <a:prstGeom prst="rect">
            <a:avLst/>
          </a:prstGeom>
          <a:noFill/>
          <a:ln>
            <a:noFill/>
          </a:ln>
        </p:spPr>
      </p:pic>
      <p:pic>
        <p:nvPicPr>
          <p:cNvPr id="1127" name="Google Shape;1127;p42"/>
          <p:cNvPicPr preferRelativeResize="0"/>
          <p:nvPr/>
        </p:nvPicPr>
        <p:blipFill rotWithShape="1">
          <a:blip r:embed="rId5">
            <a:alphaModFix/>
          </a:blip>
          <a:srcRect b="0" l="0" r="0" t="0"/>
          <a:stretch/>
        </p:blipFill>
        <p:spPr>
          <a:xfrm>
            <a:off x="-108036" y="2204822"/>
            <a:ext cx="238650" cy="2709534"/>
          </a:xfrm>
          <a:prstGeom prst="rect">
            <a:avLst/>
          </a:prstGeom>
          <a:noFill/>
          <a:ln>
            <a:noFill/>
          </a:ln>
        </p:spPr>
      </p:pic>
      <p:pic>
        <p:nvPicPr>
          <p:cNvPr id="1128" name="Google Shape;1128;p42"/>
          <p:cNvPicPr preferRelativeResize="0"/>
          <p:nvPr/>
        </p:nvPicPr>
        <p:blipFill rotWithShape="1">
          <a:blip r:embed="rId6">
            <a:alphaModFix/>
          </a:blip>
          <a:srcRect b="0" l="0" r="0" t="0"/>
          <a:stretch/>
        </p:blipFill>
        <p:spPr>
          <a:xfrm>
            <a:off x="9833969" y="-27434"/>
            <a:ext cx="2483250" cy="6912868"/>
          </a:xfrm>
          <a:prstGeom prst="rect">
            <a:avLst/>
          </a:prstGeom>
          <a:noFill/>
          <a:ln>
            <a:noFill/>
          </a:ln>
        </p:spPr>
      </p:pic>
      <p:pic>
        <p:nvPicPr>
          <p:cNvPr id="1129" name="Google Shape;1129;p42"/>
          <p:cNvPicPr preferRelativeResize="0"/>
          <p:nvPr/>
        </p:nvPicPr>
        <p:blipFill rotWithShape="1">
          <a:blip r:embed="rId7">
            <a:alphaModFix/>
          </a:blip>
          <a:srcRect b="0" l="0" r="0" t="0"/>
          <a:stretch/>
        </p:blipFill>
        <p:spPr>
          <a:xfrm>
            <a:off x="8708266" y="554566"/>
            <a:ext cx="3179850" cy="5748868"/>
          </a:xfrm>
          <a:prstGeom prst="rect">
            <a:avLst/>
          </a:prstGeom>
          <a:noFill/>
          <a:ln>
            <a:noFill/>
          </a:ln>
        </p:spPr>
      </p:pic>
      <p:pic>
        <p:nvPicPr>
          <p:cNvPr id="1130" name="Google Shape;1130;p42"/>
          <p:cNvPicPr preferRelativeResize="0"/>
          <p:nvPr/>
        </p:nvPicPr>
        <p:blipFill rotWithShape="1">
          <a:blip r:embed="rId8">
            <a:alphaModFix/>
          </a:blip>
          <a:srcRect b="0" l="0" r="0" t="0"/>
          <a:stretch/>
        </p:blipFill>
        <p:spPr>
          <a:xfrm>
            <a:off x="8886471" y="534172"/>
            <a:ext cx="3093718" cy="5907194"/>
          </a:xfrm>
          <a:prstGeom prst="rect">
            <a:avLst/>
          </a:prstGeom>
          <a:noFill/>
          <a:ln>
            <a:noFill/>
          </a:ln>
        </p:spPr>
      </p:pic>
      <p:pic>
        <p:nvPicPr>
          <p:cNvPr id="1131" name="Google Shape;1131;p42"/>
          <p:cNvPicPr preferRelativeResize="0"/>
          <p:nvPr/>
        </p:nvPicPr>
        <p:blipFill rotWithShape="1">
          <a:blip r:embed="rId9">
            <a:alphaModFix/>
          </a:blip>
          <a:srcRect b="0" l="0" r="0" t="0"/>
          <a:stretch/>
        </p:blipFill>
        <p:spPr>
          <a:xfrm>
            <a:off x="-6350" y="-63500"/>
            <a:ext cx="8542020" cy="1614805"/>
          </a:xfrm>
          <a:prstGeom prst="rect">
            <a:avLst/>
          </a:prstGeom>
          <a:noFill/>
          <a:ln>
            <a:noFill/>
          </a:ln>
        </p:spPr>
      </p:pic>
      <p:sp>
        <p:nvSpPr>
          <p:cNvPr id="1132" name="Google Shape;1132;p42"/>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133" name="Google Shape;113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34" name="Google Shape;1134;p42"/>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135" name="Google Shape;1135;p42"/>
          <p:cNvSpPr/>
          <p:nvPr/>
        </p:nvSpPr>
        <p:spPr>
          <a:xfrm>
            <a:off x="201478" y="579411"/>
            <a:ext cx="8340542" cy="6494085"/>
          </a:xfrm>
          <a:prstGeom prst="rect">
            <a:avLst/>
          </a:prstGeom>
          <a:noFill/>
          <a:ln>
            <a:noFill/>
          </a:ln>
        </p:spPr>
        <p:txBody>
          <a:bodyPr anchorCtr="0" anchor="t" bIns="45700" lIns="91425" spcFirstLastPara="1" rIns="91425" wrap="square" tIns="45700">
            <a:spAutoFit/>
          </a:bodyPr>
          <a:lstStyle/>
          <a:p>
            <a:pPr indent="-158750" lvl="0" marL="285750" marR="0" rtl="0" algn="l">
              <a:spcBef>
                <a:spcPts val="0"/>
              </a:spcBef>
              <a:spcAft>
                <a:spcPts val="0"/>
              </a:spcAft>
              <a:buClr>
                <a:schemeClr val="dk1"/>
              </a:buClr>
              <a:buSzPts val="2000"/>
              <a:buFont typeface="Noto Sans Symbols"/>
              <a:buNone/>
            </a:pPr>
            <a:r>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sz="1800">
              <a:solidFill>
                <a:schemeClr val="dk1"/>
              </a:solidFill>
              <a:latin typeface="Calibri"/>
              <a:ea typeface="Calibri"/>
              <a:cs typeface="Calibri"/>
              <a:sym typeface="Calibri"/>
            </a:endParaRPr>
          </a:p>
          <a:p>
            <a:pPr indent="-342900" lvl="1" marL="800100" marR="0" rtl="0" algn="ctr">
              <a:lnSpc>
                <a:spcPct val="150000"/>
              </a:lnSpc>
              <a:spcBef>
                <a:spcPts val="0"/>
              </a:spcBef>
              <a:spcAft>
                <a:spcPts val="0"/>
              </a:spcAft>
              <a:buClr>
                <a:srgbClr val="C00000"/>
              </a:buClr>
              <a:buSzPts val="2400"/>
              <a:buFont typeface="Arial"/>
              <a:buChar char="•"/>
            </a:pPr>
            <a:r>
              <a:rPr b="1" i="0" lang="en-US" sz="2400" u="none" cap="none" strike="noStrike">
                <a:solidFill>
                  <a:srgbClr val="C00000"/>
                </a:solidFill>
                <a:latin typeface="Times New Roman"/>
                <a:ea typeface="Times New Roman"/>
                <a:cs typeface="Times New Roman"/>
                <a:sym typeface="Times New Roman"/>
              </a:rPr>
              <a:t>Observation</a:t>
            </a:r>
            <a:endParaRPr/>
          </a:p>
          <a:p>
            <a:pPr indent="-133350" lvl="1" marL="742950" marR="0" rtl="0" algn="ctr">
              <a:lnSpc>
                <a:spcPct val="150000"/>
              </a:lnSpc>
              <a:spcBef>
                <a:spcPts val="0"/>
              </a:spcBef>
              <a:spcAft>
                <a:spcPts val="0"/>
              </a:spcAft>
              <a:buClr>
                <a:schemeClr val="dk1"/>
              </a:buClr>
              <a:buSzPts val="2400"/>
              <a:buFont typeface="Arial"/>
              <a:buNone/>
            </a:pPr>
            <a:r>
              <a:t/>
            </a:r>
            <a:endParaRPr b="1" i="0" sz="2400" u="none" cap="none" strike="noStrike">
              <a:solidFill>
                <a:srgbClr val="C00000"/>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Noto Sans Symbols"/>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171450" lvl="1" marL="742950" marR="0" rtl="0" algn="just">
              <a:lnSpc>
                <a:spcPct val="150000"/>
              </a:lnSpc>
              <a:spcBef>
                <a:spcPts val="0"/>
              </a:spcBef>
              <a:spcAft>
                <a:spcPts val="0"/>
              </a:spcAft>
              <a:buClr>
                <a:schemeClr val="dk1"/>
              </a:buClr>
              <a:buSzPts val="1800"/>
              <a:buFont typeface="Arial"/>
              <a:buNone/>
            </a:pPr>
            <a:r>
              <a:t/>
            </a:r>
            <a:endParaRPr b="1" i="0" sz="18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a:p>
            <a:pPr indent="0" lvl="0" marL="0" marR="0" rtl="0" algn="ctr">
              <a:spcBef>
                <a:spcPts val="0"/>
              </a:spcBef>
              <a:spcAft>
                <a:spcPts val="0"/>
              </a:spcAft>
              <a:buNone/>
            </a:pPr>
            <a:r>
              <a:t/>
            </a:r>
            <a:endParaRPr b="1" sz="1800">
              <a:solidFill>
                <a:schemeClr val="dk1"/>
              </a:solidFill>
              <a:latin typeface="Calibri"/>
              <a:ea typeface="Calibri"/>
              <a:cs typeface="Calibri"/>
              <a:sym typeface="Calibri"/>
            </a:endParaRPr>
          </a:p>
        </p:txBody>
      </p:sp>
      <p:sp>
        <p:nvSpPr>
          <p:cNvPr id="1136" name="Google Shape;1136;p42"/>
          <p:cNvSpPr/>
          <p:nvPr/>
        </p:nvSpPr>
        <p:spPr>
          <a:xfrm>
            <a:off x="338442" y="1342861"/>
            <a:ext cx="8367634" cy="7124519"/>
          </a:xfrm>
          <a:prstGeom prst="rect">
            <a:avLst/>
          </a:prstGeom>
          <a:noFill/>
          <a:ln>
            <a:noFill/>
          </a:ln>
        </p:spPr>
        <p:txBody>
          <a:bodyPr anchorCtr="0" anchor="ctr" bIns="787150" lIns="368175" spcFirstLastPara="1" rIns="406250" wrap="square" tIns="812525">
            <a:spAutoFit/>
          </a:bodyPr>
          <a:lstStyle/>
          <a:p>
            <a:pPr indent="0" lvl="0" marL="0" marR="0" rtl="0" algn="just">
              <a:lnSpc>
                <a:spcPct val="150000"/>
              </a:lnSpc>
              <a:spcBef>
                <a:spcPts val="0"/>
              </a:spcBef>
              <a:spcAft>
                <a:spcPts val="0"/>
              </a:spcAft>
              <a:buNone/>
            </a:pPr>
            <a:r>
              <a:rPr b="1" lang="en-US" sz="1600">
                <a:solidFill>
                  <a:srgbClr val="00B050"/>
                </a:solidFill>
                <a:latin typeface="Times New Roman"/>
                <a:ea typeface="Times New Roman"/>
                <a:cs typeface="Times New Roman"/>
                <a:sym typeface="Times New Roman"/>
              </a:rPr>
              <a:t>Observation </a:t>
            </a:r>
            <a:r>
              <a:rPr b="1" lang="en-US" sz="1600">
                <a:solidFill>
                  <a:schemeClr val="dk1"/>
                </a:solidFill>
                <a:latin typeface="Times New Roman"/>
                <a:ea typeface="Times New Roman"/>
                <a:cs typeface="Times New Roman"/>
                <a:sym typeface="Times New Roman"/>
              </a:rPr>
              <a:t>is a research technique that M&amp;E practitioners can use to better understand participants’ behaviour and the physical setting in which a project, program or policy is being implemented. To observe means to watch individuals and their environments and notice their behaviors and interactions by using all five senses: seeing, touching, tasting, hearing and smelling.</a:t>
            </a:r>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0070C0"/>
                </a:solidFill>
                <a:latin typeface="Times New Roman"/>
                <a:ea typeface="Times New Roman"/>
                <a:cs typeface="Times New Roman"/>
                <a:sym typeface="Times New Roman"/>
              </a:rPr>
              <a:t>Observations should be used on the following:</a:t>
            </a:r>
            <a:endParaRPr b="1" sz="1800">
              <a:solidFill>
                <a:srgbClr val="0070C0"/>
              </a:solidFill>
              <a:latin typeface="Times New Roman"/>
              <a:ea typeface="Times New Roman"/>
              <a:cs typeface="Times New Roman"/>
              <a:sym typeface="Times New Roman"/>
            </a:endParaRPr>
          </a:p>
          <a:p>
            <a:pPr indent="0" lvl="0" marL="0" marR="0" rtl="0" algn="ctr">
              <a:spcBef>
                <a:spcPts val="0"/>
              </a:spcBef>
              <a:spcAft>
                <a:spcPts val="0"/>
              </a:spcAft>
              <a:buNone/>
            </a:pPr>
            <a:r>
              <a:rPr b="1" lang="en-US" sz="1800">
                <a:solidFill>
                  <a:srgbClr val="0070C0"/>
                </a:solidFill>
                <a:latin typeface="Times New Roman"/>
                <a:ea typeface="Times New Roman"/>
                <a:cs typeface="Times New Roman"/>
                <a:sym typeface="Times New Roman"/>
              </a:rPr>
              <a:t> </a:t>
            </a:r>
            <a:endParaRPr b="1" sz="1800">
              <a:solidFill>
                <a:srgbClr val="0070C0"/>
              </a:solidFill>
              <a:latin typeface="Times New Roman"/>
              <a:ea typeface="Times New Roman"/>
              <a:cs typeface="Times New Roman"/>
              <a:sym typeface="Times New Roman"/>
            </a:endParaRPr>
          </a:p>
          <a:p>
            <a:pPr indent="-285750" lvl="3" marL="1657350" marR="0" rtl="0" algn="ctr">
              <a:spcBef>
                <a:spcPts val="0"/>
              </a:spcBef>
              <a:spcAft>
                <a:spcPts val="0"/>
              </a:spcAft>
              <a:buClr>
                <a:srgbClr val="0070C0"/>
              </a:buClr>
              <a:buSzPts val="1800"/>
              <a:buFont typeface="Noto Sans Symbols"/>
              <a:buChar char="✔"/>
            </a:pPr>
            <a:r>
              <a:rPr b="1" i="0" lang="en-US" sz="1800" u="none" cap="none" strike="noStrike">
                <a:solidFill>
                  <a:srgbClr val="0070C0"/>
                </a:solidFill>
                <a:latin typeface="Times New Roman"/>
                <a:ea typeface="Times New Roman"/>
                <a:cs typeface="Times New Roman"/>
                <a:sym typeface="Times New Roman"/>
              </a:rPr>
              <a:t>Gathering data on individual behaviours or interactions between people and their environment;</a:t>
            </a:r>
            <a:endParaRPr b="1" i="0" sz="1800" u="none" cap="none" strike="noStrike">
              <a:solidFill>
                <a:srgbClr val="0070C0"/>
              </a:solidFill>
              <a:latin typeface="Times New Roman"/>
              <a:ea typeface="Times New Roman"/>
              <a:cs typeface="Times New Roman"/>
              <a:sym typeface="Times New Roman"/>
            </a:endParaRPr>
          </a:p>
          <a:p>
            <a:pPr indent="-285750" lvl="3" marL="1657350" marR="0" rtl="0" algn="ctr">
              <a:spcBef>
                <a:spcPts val="0"/>
              </a:spcBef>
              <a:spcAft>
                <a:spcPts val="0"/>
              </a:spcAft>
              <a:buClr>
                <a:srgbClr val="0070C0"/>
              </a:buClr>
              <a:buSzPts val="1800"/>
              <a:buFont typeface="Noto Sans Symbols"/>
              <a:buChar char="✔"/>
            </a:pPr>
            <a:r>
              <a:rPr b="1" i="0" lang="en-US" sz="1800" u="none" cap="none" strike="noStrike">
                <a:solidFill>
                  <a:srgbClr val="0070C0"/>
                </a:solidFill>
                <a:latin typeface="Times New Roman"/>
                <a:ea typeface="Times New Roman"/>
                <a:cs typeface="Times New Roman"/>
                <a:sym typeface="Times New Roman"/>
              </a:rPr>
              <a:t>When there is a need to know about a physical setting;</a:t>
            </a:r>
            <a:endParaRPr b="1" i="0" sz="1800" u="none" cap="none" strike="noStrike">
              <a:solidFill>
                <a:srgbClr val="0070C0"/>
              </a:solidFill>
              <a:latin typeface="Times New Roman"/>
              <a:ea typeface="Times New Roman"/>
              <a:cs typeface="Times New Roman"/>
              <a:sym typeface="Times New Roman"/>
            </a:endParaRPr>
          </a:p>
          <a:p>
            <a:pPr indent="-285750" lvl="3" marL="1657350" marR="0" rtl="0" algn="ctr">
              <a:spcBef>
                <a:spcPts val="0"/>
              </a:spcBef>
              <a:spcAft>
                <a:spcPts val="0"/>
              </a:spcAft>
              <a:buClr>
                <a:srgbClr val="0070C0"/>
              </a:buClr>
              <a:buSzPts val="1800"/>
              <a:buFont typeface="Noto Sans Symbols"/>
              <a:buChar char="✔"/>
            </a:pPr>
            <a:r>
              <a:rPr b="1" i="0" lang="en-US" sz="1800" u="none" cap="none" strike="noStrike">
                <a:solidFill>
                  <a:srgbClr val="0070C0"/>
                </a:solidFill>
                <a:latin typeface="Times New Roman"/>
                <a:ea typeface="Times New Roman"/>
                <a:cs typeface="Times New Roman"/>
                <a:sym typeface="Times New Roman"/>
              </a:rPr>
              <a:t>When data collection from interviews/surveys with individuals is not feasible.</a:t>
            </a:r>
            <a:endParaRPr b="1" i="0" sz="1800" u="none" cap="none" strike="noStrike">
              <a:solidFill>
                <a:srgbClr val="0070C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None/>
            </a:pPr>
            <a:r>
              <a:t/>
            </a:r>
            <a:endParaRPr b="1" sz="16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rgbClr val="00B050"/>
              </a:buClr>
              <a:buSzPts val="1600"/>
              <a:buFont typeface="Times New Roman"/>
              <a:buNone/>
            </a:pPr>
            <a:r>
              <a:rPr b="1" lang="en-US" sz="1600">
                <a:solidFill>
                  <a:srgbClr val="00B050"/>
                </a:solidFill>
                <a:latin typeface="Times New Roman"/>
                <a:ea typeface="Times New Roman"/>
                <a:cs typeface="Times New Roman"/>
                <a:sym typeface="Times New Roman"/>
              </a:rPr>
              <a:t>. </a:t>
            </a:r>
            <a:endParaRPr b="1" sz="1600">
              <a:solidFill>
                <a:srgbClr val="00B05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Clr>
                <a:schemeClr val="dk1"/>
              </a:buClr>
              <a:buSzPts val="1600"/>
              <a:buFont typeface="Calibri"/>
              <a:buNone/>
            </a:pPr>
            <a:r>
              <a:t/>
            </a:r>
            <a:endParaRPr b="1" sz="1600">
              <a:solidFill>
                <a:schemeClr val="dk1"/>
              </a:solidFill>
              <a:latin typeface="Times New Roman"/>
              <a:ea typeface="Times New Roman"/>
              <a:cs typeface="Times New Roman"/>
              <a:sym typeface="Times New Roman"/>
            </a:endParaRPr>
          </a:p>
        </p:txBody>
      </p:sp>
      <p:sp>
        <p:nvSpPr>
          <p:cNvPr id="1137" name="Google Shape;1137;p42"/>
          <p:cNvSpPr/>
          <p:nvPr/>
        </p:nvSpPr>
        <p:spPr>
          <a:xfrm>
            <a:off x="899795" y="8951595"/>
            <a:ext cx="914400" cy="1270"/>
          </a:xfrm>
          <a:custGeom>
            <a:rect b="b" l="l" r="r" t="t"/>
            <a:pathLst>
              <a:path extrusionOk="0" h="120000" w="1440">
                <a:moveTo>
                  <a:pt x="0" y="0"/>
                </a:moveTo>
                <a:lnTo>
                  <a:pt x="1440" y="0"/>
                </a:lnTo>
              </a:path>
            </a:pathLst>
          </a:custGeom>
          <a:noFill/>
          <a:ln cap="flat" cmpd="sng" w="9525">
            <a:solidFill>
              <a:srgbClr val="000000"/>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1" name="Shape 1141"/>
        <p:cNvGrpSpPr/>
        <p:nvPr/>
      </p:nvGrpSpPr>
      <p:grpSpPr>
        <a:xfrm>
          <a:off x="0" y="0"/>
          <a:ext cx="0" cy="0"/>
          <a:chOff x="0" y="0"/>
          <a:chExt cx="0" cy="0"/>
        </a:xfrm>
      </p:grpSpPr>
      <p:pic>
        <p:nvPicPr>
          <p:cNvPr id="1142" name="Google Shape;1142;p43"/>
          <p:cNvPicPr preferRelativeResize="0"/>
          <p:nvPr/>
        </p:nvPicPr>
        <p:blipFill rotWithShape="1">
          <a:blip r:embed="rId3">
            <a:alphaModFix/>
          </a:blip>
          <a:srcRect b="0" l="0" r="0" t="0"/>
          <a:stretch/>
        </p:blipFill>
        <p:spPr>
          <a:xfrm>
            <a:off x="2414753" y="6721404"/>
            <a:ext cx="9902229" cy="204838"/>
          </a:xfrm>
          <a:prstGeom prst="rect">
            <a:avLst/>
          </a:prstGeom>
          <a:noFill/>
          <a:ln>
            <a:noFill/>
          </a:ln>
        </p:spPr>
      </p:pic>
      <p:pic>
        <p:nvPicPr>
          <p:cNvPr id="1143" name="Google Shape;1143;p43"/>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144" name="Google Shape;1144;p43"/>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1145" name="Google Shape;1145;p43"/>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1146" name="Google Shape;1146;p43"/>
          <p:cNvPicPr preferRelativeResize="0"/>
          <p:nvPr/>
        </p:nvPicPr>
        <p:blipFill rotWithShape="1">
          <a:blip r:embed="rId7">
            <a:alphaModFix/>
          </a:blip>
          <a:srcRect b="0" l="0" r="0" t="0"/>
          <a:stretch/>
        </p:blipFill>
        <p:spPr>
          <a:xfrm>
            <a:off x="8886471" y="534172"/>
            <a:ext cx="3093718" cy="5907194"/>
          </a:xfrm>
          <a:prstGeom prst="rect">
            <a:avLst/>
          </a:prstGeom>
          <a:noFill/>
          <a:ln>
            <a:noFill/>
          </a:ln>
        </p:spPr>
      </p:pic>
      <p:pic>
        <p:nvPicPr>
          <p:cNvPr id="1147" name="Google Shape;1147;p43"/>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1148" name="Google Shape;1148;p43"/>
          <p:cNvSpPr txBox="1"/>
          <p:nvPr/>
        </p:nvSpPr>
        <p:spPr>
          <a:xfrm>
            <a:off x="37422" y="459510"/>
            <a:ext cx="1903085"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800">
                <a:solidFill>
                  <a:schemeClr val="lt1"/>
                </a:solidFill>
                <a:latin typeface="Tajawal Medium"/>
                <a:ea typeface="Tajawal Medium"/>
                <a:cs typeface="Tajawal Medium"/>
                <a:sym typeface="Tajawal Medium"/>
              </a:rPr>
              <a:t>Lecture6</a:t>
            </a:r>
            <a:endParaRPr b="1" sz="2800">
              <a:solidFill>
                <a:srgbClr val="FF9518"/>
              </a:solidFill>
              <a:latin typeface="Tajawal Medium"/>
              <a:ea typeface="Tajawal Medium"/>
              <a:cs typeface="Tajawal Medium"/>
              <a:sym typeface="Tajawal Medium"/>
            </a:endParaRPr>
          </a:p>
        </p:txBody>
      </p:sp>
      <p:sp>
        <p:nvSpPr>
          <p:cNvPr id="1149" name="Google Shape;1149;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50" name="Google Shape;1150;p43"/>
          <p:cNvSpPr txBox="1"/>
          <p:nvPr/>
        </p:nvSpPr>
        <p:spPr>
          <a:xfrm>
            <a:off x="1940507" y="384810"/>
            <a:ext cx="6774109" cy="67710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00">
                <a:solidFill>
                  <a:srgbClr val="FF9518"/>
                </a:solidFill>
                <a:latin typeface="Tajawal Medium"/>
                <a:ea typeface="Tajawal Medium"/>
                <a:cs typeface="Tajawal Medium"/>
                <a:sym typeface="Tajawal Medium"/>
              </a:rPr>
              <a:t>Session4:Methodologies for data collection and analysis for monitoring and evaluation (</a:t>
            </a:r>
            <a:r>
              <a:rPr b="1" lang="en-US" sz="2000">
                <a:solidFill>
                  <a:srgbClr val="FF9518"/>
                </a:solidFill>
                <a:latin typeface="Tajawal Medium"/>
                <a:ea typeface="Tajawal Medium"/>
                <a:cs typeface="Tajawal Medium"/>
                <a:sym typeface="Tajawal Medium"/>
              </a:rPr>
              <a:t>Part1)</a:t>
            </a:r>
            <a:endParaRPr b="1" sz="2800">
              <a:solidFill>
                <a:srgbClr val="FF9518"/>
              </a:solidFill>
              <a:latin typeface="Tajawal Medium"/>
              <a:ea typeface="Tajawal Medium"/>
              <a:cs typeface="Tajawal Medium"/>
              <a:sym typeface="Tajawal Medium"/>
            </a:endParaRPr>
          </a:p>
        </p:txBody>
      </p:sp>
      <p:sp>
        <p:nvSpPr>
          <p:cNvPr id="1151" name="Google Shape;1151;p43"/>
          <p:cNvSpPr/>
          <p:nvPr/>
        </p:nvSpPr>
        <p:spPr>
          <a:xfrm>
            <a:off x="130614" y="1231086"/>
            <a:ext cx="8479986" cy="546303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1" sz="1800">
              <a:solidFill>
                <a:srgbClr val="0070C0"/>
              </a:solidFill>
              <a:latin typeface="Times New Roman"/>
              <a:ea typeface="Times New Roman"/>
              <a:cs typeface="Times New Roman"/>
              <a:sym typeface="Times New Roman"/>
            </a:endParaRPr>
          </a:p>
          <a:p>
            <a:pPr indent="-342900" lvl="1" marL="800100" marR="0" rtl="0" algn="ctr">
              <a:lnSpc>
                <a:spcPct val="150000"/>
              </a:lnSpc>
              <a:spcBef>
                <a:spcPts val="0"/>
              </a:spcBef>
              <a:spcAft>
                <a:spcPts val="0"/>
              </a:spcAft>
              <a:buClr>
                <a:srgbClr val="996633"/>
              </a:buClr>
              <a:buSzPts val="1800"/>
              <a:buFont typeface="Arial"/>
              <a:buChar char="•"/>
            </a:pPr>
            <a:r>
              <a:rPr b="1" i="0" lang="en-US" sz="1800" u="none" cap="none" strike="noStrike">
                <a:solidFill>
                  <a:srgbClr val="996633"/>
                </a:solidFill>
                <a:latin typeface="Times New Roman"/>
                <a:ea typeface="Times New Roman"/>
                <a:cs typeface="Times New Roman"/>
                <a:sym typeface="Times New Roman"/>
              </a:rPr>
              <a:t>Methods for impact evaluations</a:t>
            </a:r>
            <a:endParaRPr/>
          </a:p>
          <a:p>
            <a:pPr indent="-342900" lvl="0" marL="34290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Impact evaluations aim to identify a proper counterfactual and whether impact can be confidently attributed to an intervention. Specifically, this may be done by assessing the situation of the beneficiaries “</a:t>
            </a:r>
            <a:r>
              <a:rPr b="1" lang="en-US" sz="1600">
                <a:solidFill>
                  <a:srgbClr val="0070C0"/>
                </a:solidFill>
                <a:latin typeface="Times New Roman"/>
                <a:ea typeface="Times New Roman"/>
                <a:cs typeface="Times New Roman"/>
                <a:sym typeface="Times New Roman"/>
              </a:rPr>
              <a:t>before and after</a:t>
            </a:r>
            <a:r>
              <a:rPr b="1" lang="en-US" sz="1600">
                <a:solidFill>
                  <a:schemeClr val="dk1"/>
                </a:solidFill>
                <a:latin typeface="Times New Roman"/>
                <a:ea typeface="Times New Roman"/>
                <a:cs typeface="Times New Roman"/>
                <a:sym typeface="Times New Roman"/>
              </a:rPr>
              <a:t>” and “</a:t>
            </a:r>
            <a:r>
              <a:rPr b="1" lang="en-US" sz="1600">
                <a:solidFill>
                  <a:srgbClr val="00B050"/>
                </a:solidFill>
                <a:latin typeface="Times New Roman"/>
                <a:ea typeface="Times New Roman"/>
                <a:cs typeface="Times New Roman"/>
                <a:sym typeface="Times New Roman"/>
              </a:rPr>
              <a:t>with or without</a:t>
            </a:r>
            <a:r>
              <a:rPr b="1" lang="en-US" sz="1600">
                <a:solidFill>
                  <a:schemeClr val="dk1"/>
                </a:solidFill>
                <a:latin typeface="Times New Roman"/>
                <a:ea typeface="Times New Roman"/>
                <a:cs typeface="Times New Roman"/>
                <a:sym typeface="Times New Roman"/>
              </a:rPr>
              <a:t>” the intervention. </a:t>
            </a:r>
            <a:endParaRPr b="1" sz="1600">
              <a:solidFill>
                <a:schemeClr val="dk1"/>
              </a:solidFill>
              <a:latin typeface="Times New Roman"/>
              <a:ea typeface="Times New Roman"/>
              <a:cs typeface="Times New Roman"/>
              <a:sym typeface="Times New Roman"/>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By comparing the before and after and/or with or without scenarios, any differences/changes observed can be attributed to the intervention, with some reservations as it is not always straightforward and attribution may be more complex to assess than by answering the above scenarios.</a:t>
            </a:r>
            <a:endParaRPr/>
          </a:p>
          <a:p>
            <a:pPr indent="-285750" lvl="0" marL="285750" marR="0" rtl="0" algn="just">
              <a:lnSpc>
                <a:spcPct val="150000"/>
              </a:lnSpc>
              <a:spcBef>
                <a:spcPts val="0"/>
              </a:spcBef>
              <a:spcAft>
                <a:spcPts val="0"/>
              </a:spcAft>
              <a:buClr>
                <a:schemeClr val="dk1"/>
              </a:buClr>
              <a:buSzPts val="1600"/>
              <a:buFont typeface="Noto Sans Symbols"/>
              <a:buChar char="⮚"/>
            </a:pPr>
            <a:r>
              <a:rPr b="1" lang="en-US" sz="1600">
                <a:solidFill>
                  <a:schemeClr val="dk1"/>
                </a:solidFill>
                <a:latin typeface="Times New Roman"/>
                <a:ea typeface="Times New Roman"/>
                <a:cs typeface="Times New Roman"/>
                <a:sym typeface="Times New Roman"/>
              </a:rPr>
              <a:t>While there is a range of impact evaluation designs, there is also a range of methods that are applicable within these designs.</a:t>
            </a:r>
            <a:endParaRPr/>
          </a:p>
          <a:p>
            <a:pPr indent="-285750" lvl="0" marL="285750" marR="0" rtl="0" algn="ctr">
              <a:lnSpc>
                <a:spcPct val="150000"/>
              </a:lnSpc>
              <a:spcBef>
                <a:spcPts val="0"/>
              </a:spcBef>
              <a:spcAft>
                <a:spcPts val="0"/>
              </a:spcAft>
              <a:buClr>
                <a:srgbClr val="C00000"/>
              </a:buClr>
              <a:buSzPts val="1600"/>
              <a:buFont typeface="Noto Sans Symbols"/>
              <a:buChar char="⮚"/>
            </a:pPr>
            <a:r>
              <a:rPr b="1" lang="en-US" sz="1600">
                <a:solidFill>
                  <a:srgbClr val="C00000"/>
                </a:solidFill>
                <a:latin typeface="Times New Roman"/>
                <a:ea typeface="Times New Roman"/>
                <a:cs typeface="Times New Roman"/>
                <a:sym typeface="Times New Roman"/>
              </a:rPr>
              <a:t>To answer the specific evaluation questions, methods are flexible and can be used in different combinations within impact evaluation designs. Experimental, quasi-experimental and non-experimental are three types of impact evaluation design.</a:t>
            </a:r>
            <a:endParaRPr b="1" sz="1600">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rPr b="1" lang="en-US" sz="1600">
                <a:solidFill>
                  <a:schemeClr val="dk1"/>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p:txBody>
      </p:sp>
      <p:sp>
        <p:nvSpPr>
          <p:cNvPr id="1152" name="Google Shape;1152;p43"/>
          <p:cNvSpPr/>
          <p:nvPr/>
        </p:nvSpPr>
        <p:spPr>
          <a:xfrm>
            <a:off x="338442" y="2650048"/>
            <a:ext cx="8367634" cy="1984650"/>
          </a:xfrm>
          <a:prstGeom prst="rect">
            <a:avLst/>
          </a:prstGeom>
          <a:noFill/>
          <a:ln>
            <a:noFill/>
          </a:ln>
        </p:spPr>
        <p:txBody>
          <a:bodyPr anchorCtr="0" anchor="ctr" bIns="787150" lIns="368175" spcFirstLastPara="1" rIns="406250" wrap="square" tIns="812525">
            <a:spAutoFit/>
          </a:bodyPr>
          <a:lstStyle/>
          <a:p>
            <a:pPr indent="0" lvl="0" marL="0" marR="0" rtl="0" algn="l">
              <a:lnSpc>
                <a:spcPct val="150000"/>
              </a:lnSpc>
              <a:spcBef>
                <a:spcPts val="0"/>
              </a:spcBef>
              <a:spcAft>
                <a:spcPts val="0"/>
              </a:spcAft>
              <a:buClr>
                <a:srgbClr val="00B050"/>
              </a:buClr>
              <a:buSzPts val="1600"/>
              <a:buFont typeface="Times New Roman"/>
              <a:buNone/>
            </a:pPr>
            <a:r>
              <a:rPr b="1" lang="en-US" sz="1600">
                <a:solidFill>
                  <a:srgbClr val="00B050"/>
                </a:solidFill>
                <a:latin typeface="Times New Roman"/>
                <a:ea typeface="Times New Roman"/>
                <a:cs typeface="Times New Roman"/>
                <a:sym typeface="Times New Roman"/>
              </a:rPr>
              <a:t>	</a:t>
            </a:r>
            <a:endParaRPr b="1" sz="1600">
              <a:solidFill>
                <a:schemeClr val="dk1"/>
              </a:solidFill>
              <a:latin typeface="Times New Roman"/>
              <a:ea typeface="Times New Roman"/>
              <a:cs typeface="Times New Roman"/>
              <a:sym typeface="Times New Roman"/>
            </a:endParaRPr>
          </a:p>
        </p:txBody>
      </p:sp>
      <p:sp>
        <p:nvSpPr>
          <p:cNvPr id="1153" name="Google Shape;1153;p43"/>
          <p:cNvSpPr/>
          <p:nvPr/>
        </p:nvSpPr>
        <p:spPr>
          <a:xfrm>
            <a:off x="899795" y="8951595"/>
            <a:ext cx="914400" cy="1270"/>
          </a:xfrm>
          <a:custGeom>
            <a:rect b="b" l="l" r="r" t="t"/>
            <a:pathLst>
              <a:path extrusionOk="0" h="120000" w="1440">
                <a:moveTo>
                  <a:pt x="0" y="0"/>
                </a:moveTo>
                <a:lnTo>
                  <a:pt x="1440" y="0"/>
                </a:lnTo>
              </a:path>
            </a:pathLst>
          </a:custGeom>
          <a:noFill/>
          <a:ln cap="flat" cmpd="sng" w="9525">
            <a:solidFill>
              <a:srgbClr val="000000"/>
            </a:solidFill>
            <a:prstDash val="solid"/>
            <a:round/>
            <a:headEnd len="med" w="med" type="none"/>
            <a:tailEnd len="med" w="med"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7" name="Shape 1157"/>
        <p:cNvGrpSpPr/>
        <p:nvPr/>
      </p:nvGrpSpPr>
      <p:grpSpPr>
        <a:xfrm>
          <a:off x="0" y="0"/>
          <a:ext cx="0" cy="0"/>
          <a:chOff x="0" y="0"/>
          <a:chExt cx="0" cy="0"/>
        </a:xfrm>
      </p:grpSpPr>
      <p:pic>
        <p:nvPicPr>
          <p:cNvPr id="1158" name="Google Shape;1158;p44"/>
          <p:cNvPicPr preferRelativeResize="0"/>
          <p:nvPr/>
        </p:nvPicPr>
        <p:blipFill rotWithShape="1">
          <a:blip r:embed="rId3">
            <a:alphaModFix/>
          </a:blip>
          <a:srcRect b="0" l="0" r="0" t="0"/>
          <a:stretch/>
        </p:blipFill>
        <p:spPr>
          <a:xfrm>
            <a:off x="1476858" y="5949244"/>
            <a:ext cx="9902229" cy="204838"/>
          </a:xfrm>
          <a:prstGeom prst="rect">
            <a:avLst/>
          </a:prstGeom>
          <a:noFill/>
          <a:ln>
            <a:noFill/>
          </a:ln>
        </p:spPr>
      </p:pic>
      <p:pic>
        <p:nvPicPr>
          <p:cNvPr id="1159" name="Google Shape;1159;p44"/>
          <p:cNvPicPr preferRelativeResize="0"/>
          <p:nvPr/>
        </p:nvPicPr>
        <p:blipFill rotWithShape="1">
          <a:blip r:embed="rId4">
            <a:alphaModFix/>
          </a:blip>
          <a:srcRect b="0" l="0" r="0" t="0"/>
          <a:stretch/>
        </p:blipFill>
        <p:spPr>
          <a:xfrm>
            <a:off x="-108036" y="2204822"/>
            <a:ext cx="238650" cy="2709534"/>
          </a:xfrm>
          <a:prstGeom prst="rect">
            <a:avLst/>
          </a:prstGeom>
          <a:noFill/>
          <a:ln>
            <a:noFill/>
          </a:ln>
        </p:spPr>
      </p:pic>
      <p:pic>
        <p:nvPicPr>
          <p:cNvPr id="1160" name="Google Shape;1160;p44"/>
          <p:cNvPicPr preferRelativeResize="0"/>
          <p:nvPr/>
        </p:nvPicPr>
        <p:blipFill rotWithShape="1">
          <a:blip r:embed="rId5">
            <a:alphaModFix/>
          </a:blip>
          <a:srcRect b="0" l="0" r="0" t="0"/>
          <a:stretch/>
        </p:blipFill>
        <p:spPr>
          <a:xfrm>
            <a:off x="9833969" y="-27434"/>
            <a:ext cx="2483250" cy="6912868"/>
          </a:xfrm>
          <a:prstGeom prst="rect">
            <a:avLst/>
          </a:prstGeom>
          <a:noFill/>
          <a:ln>
            <a:noFill/>
          </a:ln>
        </p:spPr>
      </p:pic>
      <p:pic>
        <p:nvPicPr>
          <p:cNvPr id="1161" name="Google Shape;1161;p44"/>
          <p:cNvPicPr preferRelativeResize="0"/>
          <p:nvPr/>
        </p:nvPicPr>
        <p:blipFill rotWithShape="1">
          <a:blip r:embed="rId6">
            <a:alphaModFix/>
          </a:blip>
          <a:srcRect b="0" l="0" r="0" t="0"/>
          <a:stretch/>
        </p:blipFill>
        <p:spPr>
          <a:xfrm>
            <a:off x="8708266" y="554566"/>
            <a:ext cx="3179850" cy="5748868"/>
          </a:xfrm>
          <a:prstGeom prst="rect">
            <a:avLst/>
          </a:prstGeom>
          <a:noFill/>
          <a:ln>
            <a:noFill/>
          </a:ln>
        </p:spPr>
      </p:pic>
      <p:pic>
        <p:nvPicPr>
          <p:cNvPr id="1162" name="Google Shape;1162;p44"/>
          <p:cNvPicPr preferRelativeResize="0"/>
          <p:nvPr/>
        </p:nvPicPr>
        <p:blipFill rotWithShape="1">
          <a:blip r:embed="rId7">
            <a:alphaModFix/>
          </a:blip>
          <a:srcRect b="0" l="0" r="0" t="0"/>
          <a:stretch/>
        </p:blipFill>
        <p:spPr>
          <a:xfrm>
            <a:off x="8654943" y="533330"/>
            <a:ext cx="3267424" cy="5907194"/>
          </a:xfrm>
          <a:prstGeom prst="rect">
            <a:avLst/>
          </a:prstGeom>
          <a:noFill/>
          <a:ln>
            <a:noFill/>
          </a:ln>
        </p:spPr>
      </p:pic>
      <p:sp>
        <p:nvSpPr>
          <p:cNvPr id="1163" name="Google Shape;1163;p44"/>
          <p:cNvSpPr txBox="1"/>
          <p:nvPr/>
        </p:nvSpPr>
        <p:spPr>
          <a:xfrm>
            <a:off x="265430" y="1739265"/>
            <a:ext cx="7998460" cy="39878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000">
                <a:solidFill>
                  <a:srgbClr val="14CD68"/>
                </a:solidFill>
                <a:latin typeface="Calibri"/>
                <a:ea typeface="Calibri"/>
                <a:cs typeface="Calibri"/>
                <a:sym typeface="Calibri"/>
              </a:rPr>
              <a:t> </a:t>
            </a:r>
            <a:endParaRPr b="1" sz="2000">
              <a:solidFill>
                <a:schemeClr val="dk1"/>
              </a:solidFill>
              <a:latin typeface="Times New Roman"/>
              <a:ea typeface="Times New Roman"/>
              <a:cs typeface="Times New Roman"/>
              <a:sym typeface="Times New Roman"/>
            </a:endParaRPr>
          </a:p>
        </p:txBody>
      </p:sp>
      <p:pic>
        <p:nvPicPr>
          <p:cNvPr id="1164" name="Google Shape;1164;p44"/>
          <p:cNvPicPr preferRelativeResize="0"/>
          <p:nvPr/>
        </p:nvPicPr>
        <p:blipFill rotWithShape="1">
          <a:blip r:embed="rId8">
            <a:alphaModFix/>
          </a:blip>
          <a:srcRect b="0" l="0" r="0" t="0"/>
          <a:stretch/>
        </p:blipFill>
        <p:spPr>
          <a:xfrm>
            <a:off x="-6350" y="-63500"/>
            <a:ext cx="8542020" cy="1614805"/>
          </a:xfrm>
          <a:prstGeom prst="rect">
            <a:avLst/>
          </a:prstGeom>
          <a:noFill/>
          <a:ln>
            <a:noFill/>
          </a:ln>
        </p:spPr>
      </p:pic>
      <p:sp>
        <p:nvSpPr>
          <p:cNvPr id="1165" name="Google Shape;1165;p44"/>
          <p:cNvSpPr txBox="1"/>
          <p:nvPr/>
        </p:nvSpPr>
        <p:spPr>
          <a:xfrm>
            <a:off x="27257" y="351024"/>
            <a:ext cx="1923415" cy="52197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lt1"/>
                </a:solidFill>
                <a:latin typeface="Tajawal Medium"/>
                <a:ea typeface="Tajawal Medium"/>
                <a:cs typeface="Tajawal Medium"/>
                <a:sym typeface="Tajawal Medium"/>
              </a:rPr>
              <a:t>Lecture 2</a:t>
            </a:r>
            <a:endParaRPr sz="2800">
              <a:solidFill>
                <a:srgbClr val="FF9518"/>
              </a:solidFill>
              <a:latin typeface="Tajawal Medium"/>
              <a:ea typeface="Tajawal Medium"/>
              <a:cs typeface="Tajawal Medium"/>
              <a:sym typeface="Tajawal Medium"/>
            </a:endParaRPr>
          </a:p>
        </p:txBody>
      </p:sp>
      <p:sp>
        <p:nvSpPr>
          <p:cNvPr id="1166" name="Google Shape;1166;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1167" name="Google Shape;1167;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t/>
            </a:r>
            <a:endParaRPr/>
          </a:p>
        </p:txBody>
      </p:sp>
      <p:sp>
        <p:nvSpPr>
          <p:cNvPr id="1168" name="Google Shape;1168;p44"/>
          <p:cNvSpPr/>
          <p:nvPr/>
        </p:nvSpPr>
        <p:spPr>
          <a:xfrm>
            <a:off x="584835" y="1551940"/>
            <a:ext cx="7454900" cy="4232910"/>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169" name="Google Shape;1169;p44"/>
          <p:cNvPicPr preferRelativeResize="0"/>
          <p:nvPr/>
        </p:nvPicPr>
        <p:blipFill rotWithShape="1">
          <a:blip r:embed="rId10">
            <a:alphaModFix/>
          </a:blip>
          <a:srcRect b="0" l="0" r="0" t="0"/>
          <a:stretch/>
        </p:blipFill>
        <p:spPr>
          <a:xfrm>
            <a:off x="131040" y="5503264"/>
            <a:ext cx="1222425" cy="109620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Thèm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2021-08-03T13:03:00Z</dcterms:created>
  <dc:creator>LENOVO</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