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303" r:id="rId3"/>
    <p:sldId id="594" r:id="rId4"/>
    <p:sldId id="489" r:id="rId5"/>
    <p:sldId id="625" r:id="rId6"/>
    <p:sldId id="626" r:id="rId7"/>
    <p:sldId id="627" r:id="rId8"/>
    <p:sldId id="628" r:id="rId9"/>
    <p:sldId id="629" r:id="rId10"/>
    <p:sldId id="630" r:id="rId11"/>
    <p:sldId id="656" r:id="rId12"/>
    <p:sldId id="631" r:id="rId13"/>
    <p:sldId id="632" r:id="rId14"/>
    <p:sldId id="633" r:id="rId15"/>
    <p:sldId id="661" r:id="rId16"/>
    <p:sldId id="657" r:id="rId17"/>
    <p:sldId id="634" r:id="rId18"/>
    <p:sldId id="635" r:id="rId19"/>
    <p:sldId id="660" r:id="rId20"/>
    <p:sldId id="658" r:id="rId21"/>
    <p:sldId id="636" r:id="rId22"/>
    <p:sldId id="645" r:id="rId23"/>
    <p:sldId id="637" r:id="rId24"/>
    <p:sldId id="638" r:id="rId25"/>
    <p:sldId id="639" r:id="rId26"/>
    <p:sldId id="640" r:id="rId27"/>
    <p:sldId id="641" r:id="rId28"/>
    <p:sldId id="642" r:id="rId29"/>
    <p:sldId id="659" r:id="rId30"/>
    <p:sldId id="643" r:id="rId31"/>
    <p:sldId id="646" r:id="rId32"/>
    <p:sldId id="647" r:id="rId33"/>
    <p:sldId id="648" r:id="rId34"/>
    <p:sldId id="649" r:id="rId35"/>
    <p:sldId id="650" r:id="rId36"/>
    <p:sldId id="651" r:id="rId37"/>
    <p:sldId id="652" r:id="rId38"/>
    <p:sldId id="653" r:id="rId39"/>
    <p:sldId id="654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94"/>
            <p14:sldId id="489"/>
            <p14:sldId id="625"/>
            <p14:sldId id="626"/>
            <p14:sldId id="627"/>
            <p14:sldId id="628"/>
            <p14:sldId id="629"/>
            <p14:sldId id="630"/>
            <p14:sldId id="656"/>
            <p14:sldId id="631"/>
            <p14:sldId id="632"/>
            <p14:sldId id="633"/>
            <p14:sldId id="661"/>
            <p14:sldId id="657"/>
            <p14:sldId id="634"/>
            <p14:sldId id="635"/>
            <p14:sldId id="660"/>
            <p14:sldId id="658"/>
            <p14:sldId id="636"/>
            <p14:sldId id="645"/>
            <p14:sldId id="637"/>
            <p14:sldId id="638"/>
            <p14:sldId id="639"/>
            <p14:sldId id="640"/>
            <p14:sldId id="641"/>
            <p14:sldId id="642"/>
            <p14:sldId id="659"/>
            <p14:sldId id="643"/>
            <p14:sldId id="646"/>
            <p14:sldId id="647"/>
            <p14:sldId id="648"/>
            <p14:sldId id="649"/>
            <p14:sldId id="650"/>
            <p14:sldId id="651"/>
            <p14:sldId id="652"/>
            <p14:sldId id="653"/>
            <p14:sldId id="65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17" autoAdjust="0"/>
    <p:restoredTop sz="97849" autoAdjust="0"/>
  </p:normalViewPr>
  <p:slideViewPr>
    <p:cSldViewPr snapToGrid="0">
      <p:cViewPr varScale="1">
        <p:scale>
          <a:sx n="80" d="100"/>
          <a:sy n="80" d="100"/>
        </p:scale>
        <p:origin x="85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8db514fd84_0_3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8db514fd84_0_3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6972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8db514fd84_0_4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8db514fd84_0_4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403309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8db514fd84_0_4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8db514fd84_0_4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326291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db514fd84_0_5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db514fd84_0_5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907666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8db514fd84_0_4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8db514fd84_0_4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561585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8db514fd84_0_5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8db514fd84_0_5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58095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/>
            <a:r>
              <a:rPr lang="en-US" sz="1100" b="0" i="0" u="none" strike="noStrike" cap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Facebook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(undirected), Twitter or Google+ (directed).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9449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8db514fd84_0_5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8db514fd84_0_5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524947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8db514fd84_0_7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g8db514fd84_0_7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621206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8db514fd84_0_8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5" name="Google Shape;365;g8db514fd84_0_8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489421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g8db514fd84_0_8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9" name="Google Shape;389;g8db514fd84_0_8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706209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g8db514fd84_0_9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5" name="Google Shape;435;g8db514fd84_0_9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123568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g8db514fd84_0_9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4" name="Google Shape;474;g8db514fd84_0_9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193405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g8db514fd84_0_67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2" name="Google Shape;502;g8db514fd84_0_67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217891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g8db514fd84_0_10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2" name="Google Shape;532;g8db514fd84_0_10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409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g8db514fd84_0_49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9" name="Google Shape;539;g8db514fd84_0_49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550426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g8db514fd84_0_67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5" name="Google Shape;565;g8db514fd84_0_67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763812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g8db514fd84_0_50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1" name="Google Shape;601;g8db514fd84_0_50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56312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" name="Google Shape;636;g8db514fd84_0_5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7" name="Google Shape;637;g8db514fd84_0_51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298487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" name="Google Shape;672;g8db514fd84_0_51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3" name="Google Shape;673;g8db514fd84_0_51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48267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" name="Google Shape;708;g8db514fd84_0_51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9" name="Google Shape;709;g8db514fd84_0_51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98706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Google Shape;744;g8db514fd84_0_52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5" name="Google Shape;745;g8db514fd84_0_52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0175084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0" name="Google Shape;780;g8db514fd84_0_68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1" name="Google Shape;781;g8db514fd84_0_68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8136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415600" y="1474833"/>
            <a:ext cx="11360800" cy="26181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endParaRPr dirty="0"/>
          </a:p>
        </p:txBody>
      </p:sp>
      <p:sp>
        <p:nvSpPr>
          <p:cNvPr id="49" name="Shape 49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solidFill>
                  <a:schemeClr val="tx1"/>
                </a:solidFill>
              </a:defRPr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 dirty="0"/>
          </a:p>
        </p:txBody>
      </p:sp>
      <p:sp>
        <p:nvSpPr>
          <p:cNvPr id="50" name="Shape 5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890687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1_Title and 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ssistant Light"/>
              <a:buChar char="●"/>
              <a:defRPr sz="20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1pPr>
            <a:lvl2pPr marL="914400" lvl="1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○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2pPr>
            <a:lvl3pPr marL="1371600" lvl="2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■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3pPr>
            <a:lvl4pPr marL="1828800" lvl="3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●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4pPr>
            <a:lvl5pPr marL="2286000" lvl="4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○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5pPr>
            <a:lvl6pPr marL="2743200" lvl="5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■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6pPr>
            <a:lvl7pPr marL="3200400" lvl="6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●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7pPr>
            <a:lvl8pPr marL="3657600" lvl="7" indent="-330200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ssistant Light"/>
              <a:buChar char="○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8pPr>
            <a:lvl9pPr marL="4114800" lvl="8" indent="-330200" rtl="0">
              <a:spcBef>
                <a:spcPts val="1600"/>
              </a:spcBef>
              <a:spcAft>
                <a:spcPts val="1600"/>
              </a:spcAft>
              <a:buClr>
                <a:srgbClr val="000000"/>
              </a:buClr>
              <a:buSzPts val="1600"/>
              <a:buFont typeface="Assistant Light"/>
              <a:buChar char="■"/>
              <a:defRPr sz="160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defRPr>
            </a:lvl9pPr>
          </a:lstStyle>
          <a:p>
            <a:endParaRPr/>
          </a:p>
        </p:txBody>
      </p:sp>
      <p:sp>
        <p:nvSpPr>
          <p:cNvPr id="63" name="Google Shape;63;p1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64" name="Google Shape;64;p16"/>
          <p:cNvSpPr txBox="1"/>
          <p:nvPr/>
        </p:nvSpPr>
        <p:spPr>
          <a:xfrm>
            <a:off x="415600" y="494900"/>
            <a:ext cx="11360800" cy="8620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1916860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9/14/2025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  <p:sldLayoutId id="2147483668" r:id="rId17"/>
    <p:sldLayoutId id="2147483669" r:id="rId18"/>
    <p:sldLayoutId id="2147483670" r:id="rId19"/>
    <p:sldLayoutId id="2147483671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6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Algorithms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0469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6913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Learning Objectives: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9572" y="1543738"/>
            <a:ext cx="10378083" cy="4778234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en-US" sz="2000" b="1" dirty="0">
                <a:sym typeface="Lato Light"/>
              </a:rPr>
              <a:t>Graphs &amp; </a:t>
            </a:r>
            <a:r>
              <a:rPr lang="en-US" sz="2000" b="1" dirty="0" smtClean="0">
                <a:sym typeface="Lato Light"/>
              </a:rPr>
              <a:t>Terminology</a:t>
            </a:r>
          </a:p>
          <a:p>
            <a:pPr>
              <a:lnSpc>
                <a:spcPct val="200000"/>
              </a:lnSpc>
            </a:pPr>
            <a:r>
              <a:rPr lang="en-US" sz="2000" b="1" dirty="0"/>
              <a:t>WHAT ARE GRAPHS</a:t>
            </a:r>
            <a:r>
              <a:rPr lang="en-US" sz="2000" b="1" dirty="0" smtClean="0"/>
              <a:t>?</a:t>
            </a:r>
          </a:p>
          <a:p>
            <a:pPr>
              <a:lnSpc>
                <a:spcPct val="200000"/>
              </a:lnSpc>
            </a:pPr>
            <a:r>
              <a:rPr lang="en" sz="2000" b="1" dirty="0">
                <a:sym typeface="Lato Light"/>
              </a:rPr>
              <a:t>GRAPH EXAMPLES</a:t>
            </a:r>
            <a:endParaRPr lang="en-US" sz="2000" b="1" dirty="0"/>
          </a:p>
          <a:p>
            <a:pPr>
              <a:lnSpc>
                <a:spcPct val="200000"/>
              </a:lnSpc>
            </a:pPr>
            <a:r>
              <a:rPr lang="en" sz="2000" b="1" dirty="0" smtClean="0">
                <a:sym typeface="Lato Light"/>
              </a:rPr>
              <a:t>KINDS </a:t>
            </a:r>
            <a:r>
              <a:rPr lang="en" sz="2000" b="1" dirty="0">
                <a:sym typeface="Lato Light"/>
              </a:rPr>
              <a:t>OF </a:t>
            </a:r>
            <a:r>
              <a:rPr lang="en" sz="2000" b="1" dirty="0" smtClean="0">
                <a:sym typeface="Lato Light"/>
              </a:rPr>
              <a:t>GRAPHS</a:t>
            </a:r>
            <a:endParaRPr lang="en-US" sz="2000" b="1" dirty="0">
              <a:sym typeface="Lato Light"/>
            </a:endParaRPr>
          </a:p>
          <a:p>
            <a:pPr>
              <a:lnSpc>
                <a:spcPct val="200000"/>
              </a:lnSpc>
            </a:pPr>
            <a:r>
              <a:rPr lang="en" sz="2000" b="1" dirty="0" smtClean="0">
                <a:sym typeface="Lato Light"/>
              </a:rPr>
              <a:t>GRAPH REPRESENTATIONS</a:t>
            </a:r>
            <a:endParaRPr lang="en-US" sz="2000" b="1" dirty="0">
              <a:sym typeface="Lato Light"/>
            </a:endParaRPr>
          </a:p>
          <a:p>
            <a:pPr>
              <a:lnSpc>
                <a:spcPct val="200000"/>
              </a:lnSpc>
            </a:pPr>
            <a:r>
              <a:rPr lang="en-US" sz="2000" b="1" dirty="0" smtClean="0">
                <a:sym typeface="Lato Light"/>
              </a:rPr>
              <a:t>Sparse </a:t>
            </a:r>
            <a:r>
              <a:rPr lang="en-US" sz="2000" b="1" dirty="0">
                <a:sym typeface="Lato Light"/>
              </a:rPr>
              <a:t>vs. Dense Graphs</a:t>
            </a:r>
          </a:p>
          <a:p>
            <a:pPr>
              <a:lnSpc>
                <a:spcPct val="200000"/>
              </a:lnSpc>
            </a:pPr>
            <a:r>
              <a:rPr lang="en-US" sz="2000" b="1" dirty="0">
                <a:sym typeface="Lato Light"/>
              </a:rPr>
              <a:t>BFS (Breadth-first search</a:t>
            </a:r>
            <a:r>
              <a:rPr lang="en-US" sz="2000" b="1" dirty="0" smtClean="0">
                <a:sym typeface="Lato Light"/>
              </a:rPr>
              <a:t>)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000" b="1" dirty="0" smtClean="0"/>
          </a:p>
          <a:p>
            <a:pPr>
              <a:lnSpc>
                <a:spcPct val="200000"/>
              </a:lnSpc>
            </a:pPr>
            <a:endParaRPr lang="en-US" sz="2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0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000" b="1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endParaRPr lang="en-US" sz="2000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2000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2000" b="1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2000" b="1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2000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2000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2000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" sz="6000" b="1" dirty="0"/>
              <a:t>Graphs </a:t>
            </a:r>
            <a:r>
              <a:rPr lang="en-US" sz="6000" b="1" dirty="0" smtClean="0">
                <a:sym typeface="Lato Light"/>
              </a:rPr>
              <a:t>Terminology</a:t>
            </a:r>
            <a:endParaRPr lang="en-US" sz="60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AF33E-0A1C-46E3-9991-6D8C3A2F4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600" b="1" dirty="0">
                <a:solidFill>
                  <a:srgbClr val="002060"/>
                </a:solidFill>
              </a:rPr>
              <a:t>WHAT ARE GRAPHS?</a:t>
            </a:r>
          </a:p>
        </p:txBody>
      </p:sp>
      <p:sp>
        <p:nvSpPr>
          <p:cNvPr id="148" name="Google Shape;148;p31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5</a:t>
            </a:fld>
            <a:endParaRPr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92750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3"/>
          <p:cNvSpPr txBox="1">
            <a:spLocks noGrp="1"/>
          </p:cNvSpPr>
          <p:nvPr>
            <p:ph type="title"/>
          </p:nvPr>
        </p:nvSpPr>
        <p:spPr>
          <a:xfrm>
            <a:off x="339547" y="1124885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sz="3600" b="1" dirty="0">
              <a:solidFill>
                <a:srgbClr val="002060"/>
              </a:solidFill>
              <a:ea typeface="Lato Light"/>
              <a:cs typeface="Lato Light"/>
              <a:sym typeface="Lato Light"/>
            </a:endParaRPr>
          </a:p>
        </p:txBody>
      </p:sp>
      <p:sp>
        <p:nvSpPr>
          <p:cNvPr id="164" name="Google Shape;164;p3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6</a:t>
            </a:fld>
            <a:endParaRPr/>
          </a:p>
        </p:txBody>
      </p:sp>
      <p:sp>
        <p:nvSpPr>
          <p:cNvPr id="165" name="Google Shape;165;p33"/>
          <p:cNvSpPr txBox="1"/>
          <p:nvPr/>
        </p:nvSpPr>
        <p:spPr>
          <a:xfrm>
            <a:off x="1551709" y="2621849"/>
            <a:ext cx="2348641" cy="25228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/>
            <a:r>
              <a:rPr lang="en" sz="2000" dirty="0">
                <a:latin typeface="Assistant"/>
                <a:ea typeface="Assistant"/>
                <a:cs typeface="Assistant"/>
                <a:sym typeface="Assistant"/>
              </a:rPr>
              <a:t>Each “node” is an airport, and flight routes are represented by the “edge” in between them</a:t>
            </a:r>
            <a:endParaRPr sz="2000" dirty="0">
              <a:latin typeface="Assistant"/>
              <a:ea typeface="Assistant"/>
              <a:cs typeface="Assistant"/>
              <a:sym typeface="Assistant"/>
            </a:endParaRPr>
          </a:p>
        </p:txBody>
      </p:sp>
      <p:pic>
        <p:nvPicPr>
          <p:cNvPr id="166" name="Google Shape;166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31225" y="2011652"/>
            <a:ext cx="5731538" cy="382102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70102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2"/>
          <p:cNvSpPr txBox="1">
            <a:spLocks noGrp="1"/>
          </p:cNvSpPr>
          <p:nvPr>
            <p:ph type="title"/>
          </p:nvPr>
        </p:nvSpPr>
        <p:spPr>
          <a:xfrm>
            <a:off x="378655" y="1078744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sz="3600" b="1" dirty="0">
              <a:solidFill>
                <a:srgbClr val="002060"/>
              </a:solidFill>
              <a:ea typeface="Lato Light"/>
              <a:cs typeface="Lato Light"/>
              <a:sym typeface="Lato Light"/>
            </a:endParaRPr>
          </a:p>
        </p:txBody>
      </p:sp>
      <p:sp>
        <p:nvSpPr>
          <p:cNvPr id="156" name="Google Shape;156;p3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7</a:t>
            </a:fld>
            <a:endParaRPr/>
          </a:p>
        </p:txBody>
      </p:sp>
      <p:pic>
        <p:nvPicPr>
          <p:cNvPr id="157" name="Google Shape;157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95963" y="2027325"/>
            <a:ext cx="3821024" cy="3821024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32"/>
          <p:cNvSpPr txBox="1"/>
          <p:nvPr/>
        </p:nvSpPr>
        <p:spPr>
          <a:xfrm>
            <a:off x="1828800" y="2668949"/>
            <a:ext cx="2613125" cy="2743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/>
            <a:r>
              <a:rPr lang="en" sz="2000" dirty="0">
                <a:latin typeface="Assistant"/>
                <a:ea typeface="Assistant"/>
                <a:cs typeface="Assistant"/>
                <a:sym typeface="Assistant"/>
              </a:rPr>
              <a:t>Partial graph of the Internet (in 2005), where each “node” is an IP address, and the “edges” between them reveal connectivity delays (shorter lines = closer IP addresses)</a:t>
            </a:r>
            <a:endParaRPr sz="20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68810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4"/>
          <p:cNvSpPr txBox="1">
            <a:spLocks noGrp="1"/>
          </p:cNvSpPr>
          <p:nvPr>
            <p:ph type="title"/>
          </p:nvPr>
        </p:nvSpPr>
        <p:spPr>
          <a:xfrm>
            <a:off x="378654" y="1063934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sz="3600" b="1" dirty="0">
              <a:solidFill>
                <a:srgbClr val="002060"/>
              </a:solidFill>
              <a:ea typeface="Lato Light"/>
              <a:cs typeface="Lato Light"/>
              <a:sym typeface="Lato Light"/>
            </a:endParaRPr>
          </a:p>
        </p:txBody>
      </p:sp>
      <p:sp>
        <p:nvSpPr>
          <p:cNvPr id="172" name="Google Shape;172;p3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8</a:t>
            </a:fld>
            <a:endParaRPr/>
          </a:p>
        </p:txBody>
      </p:sp>
      <p:sp>
        <p:nvSpPr>
          <p:cNvPr id="173" name="Google Shape;173;p34"/>
          <p:cNvSpPr txBox="1"/>
          <p:nvPr/>
        </p:nvSpPr>
        <p:spPr>
          <a:xfrm>
            <a:off x="1307150" y="2653249"/>
            <a:ext cx="2867925" cy="2048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/>
            <a:r>
              <a:rPr lang="en" sz="2000" dirty="0">
                <a:latin typeface="Assistant"/>
                <a:ea typeface="Assistant"/>
                <a:cs typeface="Assistant"/>
                <a:sym typeface="Assistant"/>
              </a:rPr>
              <a:t>Neural networks! Each “node” represents a module of the neural network, and “edge” represent output/input relationships</a:t>
            </a:r>
            <a:endParaRPr sz="2000" dirty="0">
              <a:latin typeface="Assistant"/>
              <a:ea typeface="Assistant"/>
              <a:cs typeface="Assistant"/>
              <a:sym typeface="Assistant"/>
            </a:endParaRPr>
          </a:p>
        </p:txBody>
      </p:sp>
      <p:pic>
        <p:nvPicPr>
          <p:cNvPr id="174" name="Google Shape;174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90550" y="2093052"/>
            <a:ext cx="4400710" cy="382102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193710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5"/>
          <p:cNvSpPr txBox="1">
            <a:spLocks noGrp="1"/>
          </p:cNvSpPr>
          <p:nvPr>
            <p:ph type="title" idx="4294967295"/>
          </p:nvPr>
        </p:nvSpPr>
        <p:spPr>
          <a:xfrm>
            <a:off x="524137" y="1241872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dirty="0">
                <a:solidFill>
                  <a:schemeClr val="accent5"/>
                </a:solidFill>
                <a:latin typeface="Lato Light"/>
                <a:ea typeface="Lato Light"/>
                <a:cs typeface="Lato Light"/>
                <a:sym typeface="Lato Light"/>
              </a:rPr>
              <a:t>GRAPH EXAMPLES</a:t>
            </a:r>
            <a:endParaRPr sz="3600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180" name="Google Shape;180;p35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9</a:t>
            </a:fld>
            <a:endParaRPr/>
          </a:p>
        </p:txBody>
      </p:sp>
      <p:pic>
        <p:nvPicPr>
          <p:cNvPr id="181" name="Google Shape;181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43863" y="2011625"/>
            <a:ext cx="4925230" cy="3821026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35"/>
          <p:cNvSpPr txBox="1"/>
          <p:nvPr/>
        </p:nvSpPr>
        <p:spPr>
          <a:xfrm>
            <a:off x="600364" y="2684650"/>
            <a:ext cx="3488461" cy="178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/>
            <a:r>
              <a:rPr lang="en" sz="2000" dirty="0">
                <a:latin typeface="Assistant"/>
                <a:ea typeface="Assistant"/>
                <a:cs typeface="Assistant"/>
                <a:sym typeface="Assistant"/>
              </a:rPr>
              <a:t>Graph of characters in the third book of Game of Thrones, where each “node” is a character, and “edge” reveal frequency of interaction (i.e. 2 names appearing within 15 words of one another).</a:t>
            </a:r>
            <a:endParaRPr sz="20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839889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36"/>
          <p:cNvSpPr txBox="1">
            <a:spLocks noGrp="1"/>
          </p:cNvSpPr>
          <p:nvPr>
            <p:ph type="title" idx="4294967295"/>
          </p:nvPr>
        </p:nvSpPr>
        <p:spPr>
          <a:xfrm>
            <a:off x="625736" y="1314061"/>
            <a:ext cx="8520600" cy="646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>
                <a:solidFill>
                  <a:schemeClr val="accent5"/>
                </a:solidFill>
                <a:latin typeface="Lato Light"/>
                <a:ea typeface="Lato Light"/>
                <a:cs typeface="Lato Light"/>
                <a:sym typeface="Lato Light"/>
              </a:rPr>
              <a:t>GRAPH EXAMPLES</a:t>
            </a:r>
            <a:endParaRPr sz="360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188" name="Google Shape;188;p36"/>
          <p:cNvSpPr txBox="1">
            <a:spLocks noGrp="1"/>
          </p:cNvSpPr>
          <p:nvPr>
            <p:ph type="sldNum" idx="12"/>
          </p:nvPr>
        </p:nvSpPr>
        <p:spPr>
          <a:xfrm>
            <a:off x="9996458" y="5520467"/>
            <a:ext cx="548700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10</a:t>
            </a:fld>
            <a:endParaRPr/>
          </a:p>
        </p:txBody>
      </p:sp>
      <p:sp>
        <p:nvSpPr>
          <p:cNvPr id="189" name="Google Shape;189;p36"/>
          <p:cNvSpPr txBox="1"/>
          <p:nvPr/>
        </p:nvSpPr>
        <p:spPr>
          <a:xfrm>
            <a:off x="1213143" y="2684649"/>
            <a:ext cx="2875682" cy="2337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/>
            <a:r>
              <a:rPr lang="en" sz="2000" dirty="0">
                <a:latin typeface="Assistant"/>
                <a:ea typeface="Assistant"/>
                <a:cs typeface="Assistant"/>
                <a:sym typeface="Assistant"/>
              </a:rPr>
              <a:t>CS prerequisites!</a:t>
            </a:r>
            <a:endParaRPr sz="2000" dirty="0">
              <a:latin typeface="Assistant"/>
              <a:ea typeface="Assistant"/>
              <a:cs typeface="Assistant"/>
              <a:sym typeface="Assistant"/>
            </a:endParaRPr>
          </a:p>
          <a:p>
            <a:pPr algn="just"/>
            <a:r>
              <a:rPr lang="en" sz="2000" dirty="0">
                <a:latin typeface="Assistant"/>
                <a:ea typeface="Assistant"/>
                <a:cs typeface="Assistant"/>
                <a:sym typeface="Assistant"/>
              </a:rPr>
              <a:t>“nodes” are classes and an “edge” from class A to class B means “class B depends on class A”</a:t>
            </a:r>
            <a:endParaRPr sz="2000" dirty="0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90" name="Google Shape;190;p36"/>
          <p:cNvCxnSpPr>
            <a:stCxn id="191" idx="3"/>
            <a:endCxn id="192" idx="1"/>
          </p:cNvCxnSpPr>
          <p:nvPr/>
        </p:nvCxnSpPr>
        <p:spPr>
          <a:xfrm>
            <a:off x="6046403" y="2623095"/>
            <a:ext cx="1635000" cy="3714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3" name="Google Shape;193;p36"/>
          <p:cNvCxnSpPr>
            <a:stCxn id="194" idx="3"/>
            <a:endCxn id="192" idx="1"/>
          </p:cNvCxnSpPr>
          <p:nvPr/>
        </p:nvCxnSpPr>
        <p:spPr>
          <a:xfrm rot="10800000" flipH="1">
            <a:off x="7070790" y="2994495"/>
            <a:ext cx="610500" cy="2640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5" name="Google Shape;195;p36"/>
          <p:cNvCxnSpPr>
            <a:stCxn id="192" idx="3"/>
            <a:endCxn id="196" idx="1"/>
          </p:cNvCxnSpPr>
          <p:nvPr/>
        </p:nvCxnSpPr>
        <p:spPr>
          <a:xfrm>
            <a:off x="8574774" y="2994378"/>
            <a:ext cx="494400" cy="5280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7" name="Google Shape;197;p36"/>
          <p:cNvCxnSpPr>
            <a:stCxn id="198" idx="3"/>
            <a:endCxn id="196" idx="1"/>
          </p:cNvCxnSpPr>
          <p:nvPr/>
        </p:nvCxnSpPr>
        <p:spPr>
          <a:xfrm rot="10800000" flipH="1">
            <a:off x="7732171" y="3522470"/>
            <a:ext cx="1337100" cy="6246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99" name="Google Shape;199;p36"/>
          <p:cNvCxnSpPr>
            <a:stCxn id="198" idx="2"/>
            <a:endCxn id="200" idx="0"/>
          </p:cNvCxnSpPr>
          <p:nvPr/>
        </p:nvCxnSpPr>
        <p:spPr>
          <a:xfrm>
            <a:off x="7285418" y="4464341"/>
            <a:ext cx="232200" cy="4218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1" name="Google Shape;201;p36"/>
          <p:cNvCxnSpPr>
            <a:stCxn id="202" idx="0"/>
            <a:endCxn id="194" idx="1"/>
          </p:cNvCxnSpPr>
          <p:nvPr/>
        </p:nvCxnSpPr>
        <p:spPr>
          <a:xfrm rot="10800000" flipH="1">
            <a:off x="5842068" y="3258600"/>
            <a:ext cx="335100" cy="5712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3" name="Google Shape;203;p36"/>
          <p:cNvCxnSpPr>
            <a:stCxn id="204" idx="0"/>
            <a:endCxn id="202" idx="1"/>
          </p:cNvCxnSpPr>
          <p:nvPr/>
        </p:nvCxnSpPr>
        <p:spPr>
          <a:xfrm rot="10800000" flipH="1">
            <a:off x="4760549" y="4146985"/>
            <a:ext cx="634800" cy="39720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5" name="Google Shape;205;p36"/>
          <p:cNvCxnSpPr>
            <a:stCxn id="202" idx="3"/>
            <a:endCxn id="198" idx="1"/>
          </p:cNvCxnSpPr>
          <p:nvPr/>
        </p:nvCxnSpPr>
        <p:spPr>
          <a:xfrm>
            <a:off x="6288821" y="4147070"/>
            <a:ext cx="549900" cy="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06" name="Google Shape;206;p36"/>
          <p:cNvCxnSpPr>
            <a:stCxn id="200" idx="3"/>
            <a:endCxn id="207" idx="1"/>
          </p:cNvCxnSpPr>
          <p:nvPr/>
        </p:nvCxnSpPr>
        <p:spPr>
          <a:xfrm>
            <a:off x="7964463" y="5203315"/>
            <a:ext cx="662400" cy="0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triangle" w="med" len="med"/>
          </a:ln>
        </p:spPr>
      </p:cxnSp>
      <p:grpSp>
        <p:nvGrpSpPr>
          <p:cNvPr id="208" name="Google Shape;208;p36"/>
          <p:cNvGrpSpPr/>
          <p:nvPr/>
        </p:nvGrpSpPr>
        <p:grpSpPr>
          <a:xfrm>
            <a:off x="4313797" y="2305825"/>
            <a:ext cx="5648870" cy="3214760"/>
            <a:chOff x="2331275" y="3194951"/>
            <a:chExt cx="3330505" cy="1515324"/>
          </a:xfrm>
        </p:grpSpPr>
        <p:sp>
          <p:nvSpPr>
            <p:cNvPr id="192" name="Google Shape;192;p36"/>
            <p:cNvSpPr/>
            <p:nvPr/>
          </p:nvSpPr>
          <p:spPr>
            <a:xfrm>
              <a:off x="4316695" y="3369961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161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191" name="Google Shape;191;p36"/>
            <p:cNvSpPr/>
            <p:nvPr/>
          </p:nvSpPr>
          <p:spPr>
            <a:xfrm>
              <a:off x="2825999" y="3194951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109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194" name="Google Shape;194;p36"/>
            <p:cNvSpPr/>
            <p:nvPr/>
          </p:nvSpPr>
          <p:spPr>
            <a:xfrm>
              <a:off x="3429965" y="3494456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103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204" name="Google Shape;204;p36"/>
            <p:cNvSpPr/>
            <p:nvPr/>
          </p:nvSpPr>
          <p:spPr>
            <a:xfrm>
              <a:off x="2331275" y="4250035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106A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202" name="Google Shape;202;p36"/>
            <p:cNvSpPr/>
            <p:nvPr/>
          </p:nvSpPr>
          <p:spPr>
            <a:xfrm>
              <a:off x="2968925" y="3913299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106B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198" name="Google Shape;198;p36"/>
            <p:cNvSpPr/>
            <p:nvPr/>
          </p:nvSpPr>
          <p:spPr>
            <a:xfrm>
              <a:off x="3819907" y="3913299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107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200" name="Google Shape;200;p36"/>
            <p:cNvSpPr/>
            <p:nvPr/>
          </p:nvSpPr>
          <p:spPr>
            <a:xfrm>
              <a:off x="3956864" y="4411175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110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196" name="Google Shape;196;p36"/>
            <p:cNvSpPr/>
            <p:nvPr/>
          </p:nvSpPr>
          <p:spPr>
            <a:xfrm>
              <a:off x="5134980" y="3618895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166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207" name="Google Shape;207;p36"/>
            <p:cNvSpPr/>
            <p:nvPr/>
          </p:nvSpPr>
          <p:spPr>
            <a:xfrm>
              <a:off x="4874287" y="4411175"/>
              <a:ext cx="526800" cy="2991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1900">
                  <a:latin typeface="Assistant"/>
                  <a:ea typeface="Assistant"/>
                  <a:cs typeface="Assistant"/>
                  <a:sym typeface="Assistant"/>
                </a:rPr>
                <a:t>CS 140</a:t>
              </a:r>
              <a:endParaRPr sz="1900">
                <a:latin typeface="Assistant"/>
                <a:ea typeface="Assistant"/>
                <a:cs typeface="Assistant"/>
                <a:sym typeface="Assistant"/>
              </a:endParaRPr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13203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042EA34-E14A-4E78-860C-59A44AC67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546" y="1118850"/>
            <a:ext cx="11360800" cy="763500"/>
          </a:xfrm>
        </p:spPr>
        <p:txBody>
          <a:bodyPr/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lang="en-US" b="1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C27A39E-52E8-4651-9F76-6885651ED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0357" y="2039005"/>
            <a:ext cx="11360800" cy="45552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600" b="1" dirty="0"/>
              <a:t>To an algorithms person, </a:t>
            </a:r>
            <a:r>
              <a:rPr lang="en-US" sz="2600" dirty="0"/>
              <a:t>a graph </a:t>
            </a:r>
            <a:r>
              <a:rPr lang="en-US" sz="2600" dirty="0">
                <a:solidFill>
                  <a:srgbClr val="FF0000"/>
                </a:solidFill>
              </a:rPr>
              <a:t>means a representation of the relationships between pairs of Objects</a:t>
            </a:r>
            <a:r>
              <a:rPr lang="en-US" sz="26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600" b="1" dirty="0" smtClean="0"/>
              <a:t>Road </a:t>
            </a:r>
            <a:r>
              <a:rPr lang="en-US" sz="2600" b="1" dirty="0"/>
              <a:t>networks</a:t>
            </a:r>
            <a:r>
              <a:rPr lang="en-US" sz="2600" dirty="0"/>
              <a:t>. When your smartphone’s software computes driving directions, </a:t>
            </a:r>
            <a:r>
              <a:rPr lang="en-US" sz="2600" dirty="0">
                <a:solidFill>
                  <a:srgbClr val="FF0000"/>
                </a:solidFill>
              </a:rPr>
              <a:t>it searches through a graph</a:t>
            </a:r>
            <a:r>
              <a:rPr lang="en-US" sz="2600" dirty="0"/>
              <a:t> that represents </a:t>
            </a:r>
            <a:r>
              <a:rPr lang="en-US" sz="2600" dirty="0">
                <a:solidFill>
                  <a:srgbClr val="FF0000"/>
                </a:solidFill>
              </a:rPr>
              <a:t>the road network</a:t>
            </a:r>
            <a:r>
              <a:rPr lang="en-US" sz="2600" dirty="0"/>
              <a:t>, with </a:t>
            </a:r>
            <a:r>
              <a:rPr lang="en-US" sz="2600" b="1" dirty="0"/>
              <a:t>vertices</a:t>
            </a:r>
            <a:r>
              <a:rPr lang="en-US" sz="2600" dirty="0"/>
              <a:t> corresponding to </a:t>
            </a:r>
            <a:r>
              <a:rPr lang="en-US" sz="2600" b="1" dirty="0"/>
              <a:t>intersections</a:t>
            </a:r>
            <a:r>
              <a:rPr lang="en-US" sz="2600" dirty="0"/>
              <a:t> and </a:t>
            </a:r>
            <a:r>
              <a:rPr lang="en-US" sz="2600" b="1" dirty="0"/>
              <a:t>edges</a:t>
            </a:r>
            <a:r>
              <a:rPr lang="en-US" sz="2600" dirty="0"/>
              <a:t> corresponding to </a:t>
            </a:r>
            <a:r>
              <a:rPr lang="en-US" sz="2600" b="1" dirty="0"/>
              <a:t>individual road segments</a:t>
            </a:r>
            <a:r>
              <a:rPr lang="en-US" sz="2600" dirty="0" smtClean="0"/>
              <a:t>.</a:t>
            </a:r>
            <a:endParaRPr lang="en-US" sz="26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A5F872-A5C3-4D35-A0DD-5B3F3D1B3D7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11</a:t>
            </a:fld>
            <a:endParaRPr lang="en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61856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042EA34-E14A-4E78-860C-59A44AC67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546" y="1118850"/>
            <a:ext cx="11360800" cy="763500"/>
          </a:xfrm>
        </p:spPr>
        <p:txBody>
          <a:bodyPr/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lang="en-US" b="1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C27A39E-52E8-4651-9F76-6885651ED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0357" y="1612841"/>
            <a:ext cx="11360800" cy="4224541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sz="2600" b="1" dirty="0" smtClean="0">
                <a:latin typeface="+mj-lt"/>
              </a:rPr>
              <a:t>The </a:t>
            </a:r>
            <a:r>
              <a:rPr lang="en-US" sz="2600" b="1" dirty="0">
                <a:latin typeface="+mj-lt"/>
              </a:rPr>
              <a:t>World Wide Web</a:t>
            </a:r>
            <a:r>
              <a:rPr lang="en-US" sz="2600" dirty="0">
                <a:latin typeface="+mj-lt"/>
              </a:rPr>
              <a:t>. The Web can be </a:t>
            </a:r>
            <a:r>
              <a:rPr lang="en-US" sz="2600" dirty="0">
                <a:solidFill>
                  <a:srgbClr val="FF0000"/>
                </a:solidFill>
                <a:latin typeface="+mj-lt"/>
              </a:rPr>
              <a:t>modeled as a directed graph</a:t>
            </a:r>
            <a:r>
              <a:rPr lang="en-US" sz="2600" dirty="0">
                <a:latin typeface="+mj-lt"/>
              </a:rPr>
              <a:t>, with the </a:t>
            </a:r>
            <a:r>
              <a:rPr lang="en-US" sz="2600" b="1" dirty="0">
                <a:latin typeface="+mj-lt"/>
              </a:rPr>
              <a:t>vertices</a:t>
            </a:r>
            <a:r>
              <a:rPr lang="en-US" sz="2600" dirty="0">
                <a:latin typeface="+mj-lt"/>
              </a:rPr>
              <a:t> corresponding to </a:t>
            </a:r>
            <a:r>
              <a:rPr lang="en-US" sz="2600" b="1" dirty="0">
                <a:latin typeface="+mj-lt"/>
              </a:rPr>
              <a:t>individual Web pages</a:t>
            </a:r>
            <a:r>
              <a:rPr lang="en-US" sz="2600" dirty="0">
                <a:latin typeface="+mj-lt"/>
              </a:rPr>
              <a:t>, and the </a:t>
            </a:r>
            <a:r>
              <a:rPr lang="en-US" sz="2600" b="1" dirty="0">
                <a:latin typeface="+mj-lt"/>
              </a:rPr>
              <a:t>edges</a:t>
            </a:r>
            <a:r>
              <a:rPr lang="en-US" sz="2600" dirty="0">
                <a:latin typeface="+mj-lt"/>
              </a:rPr>
              <a:t> corresponding to </a:t>
            </a:r>
            <a:r>
              <a:rPr lang="en-US" sz="2600" b="1" dirty="0">
                <a:latin typeface="+mj-lt"/>
              </a:rPr>
              <a:t>hyperlinks</a:t>
            </a:r>
            <a:r>
              <a:rPr lang="en-US" sz="2600" dirty="0">
                <a:latin typeface="+mj-lt"/>
              </a:rPr>
              <a:t>, directed from the page containing the hyperlink to the destination page</a:t>
            </a:r>
            <a:r>
              <a:rPr lang="en-US" sz="2600" dirty="0" smtClean="0">
                <a:latin typeface="+mj-lt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b="1" dirty="0" smtClean="0"/>
              <a:t>Precedence </a:t>
            </a:r>
            <a:r>
              <a:rPr lang="en-US" b="1" dirty="0"/>
              <a:t>constraints</a:t>
            </a:r>
            <a:r>
              <a:rPr lang="en-US" dirty="0"/>
              <a:t>. Graphs are also </a:t>
            </a:r>
            <a:r>
              <a:rPr lang="en-US" dirty="0">
                <a:solidFill>
                  <a:srgbClr val="FF0000"/>
                </a:solidFill>
              </a:rPr>
              <a:t>useful in problems that lack an obvious network </a:t>
            </a:r>
            <a:r>
              <a:rPr lang="en-US" dirty="0" err="1" smtClean="0">
                <a:solidFill>
                  <a:srgbClr val="FF0000"/>
                </a:solidFill>
              </a:rPr>
              <a:t>stucture</a:t>
            </a:r>
            <a:r>
              <a:rPr lang="en-US" dirty="0"/>
              <a:t>. For example, imagine that you a first-year university student, </a:t>
            </a:r>
            <a:r>
              <a:rPr lang="en-US" b="1" dirty="0">
                <a:solidFill>
                  <a:srgbClr val="FF0000"/>
                </a:solidFill>
              </a:rPr>
              <a:t>planning which courses to take and in which order</a:t>
            </a:r>
            <a:r>
              <a:rPr lang="en-US" dirty="0"/>
              <a:t>. </a:t>
            </a:r>
          </a:p>
          <a:p>
            <a:pPr marL="114300" indent="0" algn="just">
              <a:buNone/>
            </a:pPr>
            <a:endParaRPr lang="en-US" sz="2600" dirty="0">
              <a:latin typeface="+mj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A5F872-A5C3-4D35-A0DD-5B3F3D1B3D7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12</a:t>
            </a:fld>
            <a:endParaRPr lang="en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30423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E93F3C-C4EE-406D-A025-2F5F8CA1B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11" y="1155869"/>
            <a:ext cx="11360800" cy="763500"/>
          </a:xfrm>
        </p:spPr>
        <p:txBody>
          <a:bodyPr/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EXAMPLES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2EEFA2-CC12-4F9D-8518-AC9F1C3939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0431" y="1828400"/>
            <a:ext cx="11360800" cy="45552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400" b="1" dirty="0"/>
              <a:t>Social networks. </a:t>
            </a:r>
            <a:r>
              <a:rPr lang="en-US" sz="2400" dirty="0"/>
              <a:t>A social network can be </a:t>
            </a:r>
            <a:r>
              <a:rPr lang="en-US" sz="2400" dirty="0">
                <a:solidFill>
                  <a:srgbClr val="FF0000"/>
                </a:solidFill>
              </a:rPr>
              <a:t>represented as a graph</a:t>
            </a:r>
            <a:r>
              <a:rPr lang="en-US" sz="2400" dirty="0"/>
              <a:t> whose </a:t>
            </a:r>
            <a:r>
              <a:rPr lang="en-US" sz="2400" b="1" dirty="0"/>
              <a:t>vertices</a:t>
            </a:r>
            <a:r>
              <a:rPr lang="en-US" sz="2400" dirty="0"/>
              <a:t> correspond to </a:t>
            </a:r>
            <a:r>
              <a:rPr lang="en-US" sz="2400" b="1" dirty="0"/>
              <a:t>individuals</a:t>
            </a:r>
            <a:r>
              <a:rPr lang="en-US" sz="2400" dirty="0"/>
              <a:t> and </a:t>
            </a:r>
            <a:r>
              <a:rPr lang="en-US" sz="2400" b="1" dirty="0"/>
              <a:t>edges</a:t>
            </a:r>
            <a:r>
              <a:rPr lang="en-US" sz="2400" dirty="0"/>
              <a:t> to </a:t>
            </a:r>
            <a:r>
              <a:rPr lang="en-US" sz="2400" b="1" dirty="0"/>
              <a:t>some type of relationship</a:t>
            </a:r>
            <a:r>
              <a:rPr lang="en-US" sz="2400" dirty="0"/>
              <a:t>. For example, an </a:t>
            </a:r>
            <a:r>
              <a:rPr lang="en-US" sz="2400" dirty="0">
                <a:solidFill>
                  <a:srgbClr val="0070C0"/>
                </a:solidFill>
              </a:rPr>
              <a:t>edge could indicate a friendship between its endpoints</a:t>
            </a:r>
            <a:r>
              <a:rPr lang="en-US" sz="2400" dirty="0"/>
              <a:t>, or that </a:t>
            </a:r>
            <a:r>
              <a:rPr lang="en-US" sz="2400" dirty="0">
                <a:solidFill>
                  <a:srgbClr val="0070C0"/>
                </a:solidFill>
              </a:rPr>
              <a:t>one of its endpoints is a follower of the other</a:t>
            </a:r>
            <a:r>
              <a:rPr lang="en-US" sz="2400" dirty="0"/>
              <a:t>. Among the currently popular social networks, which ones are most naturally modeled as an </a:t>
            </a:r>
            <a:r>
              <a:rPr lang="en-US" sz="2400" b="1" dirty="0"/>
              <a:t>undirected</a:t>
            </a:r>
            <a:r>
              <a:rPr lang="en-US" sz="2400" dirty="0"/>
              <a:t> graph, and which ones as a </a:t>
            </a:r>
            <a:r>
              <a:rPr lang="en-US" sz="2400" b="1" dirty="0"/>
              <a:t>directed</a:t>
            </a:r>
            <a:r>
              <a:rPr lang="en-US" sz="2400" dirty="0"/>
              <a:t> graph</a:t>
            </a:r>
            <a:r>
              <a:rPr lang="en-US" sz="2400" dirty="0" smtClean="0"/>
              <a:t>?</a:t>
            </a:r>
            <a:endParaRPr lang="en-US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752BD-EB21-465C-A21F-2AADB4E8824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13</a:t>
            </a:fld>
            <a:endParaRPr lang="en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5077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37"/>
          <p:cNvSpPr txBox="1">
            <a:spLocks noGrp="1"/>
          </p:cNvSpPr>
          <p:nvPr>
            <p:ph type="title"/>
          </p:nvPr>
        </p:nvSpPr>
        <p:spPr>
          <a:xfrm>
            <a:off x="378655" y="1001118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b="1" dirty="0">
                <a:solidFill>
                  <a:srgbClr val="0070C0"/>
                </a:solidFill>
                <a:latin typeface="+mj-lt"/>
                <a:ea typeface="Lato Light"/>
                <a:cs typeface="Lato Light"/>
                <a:sym typeface="Lato Light"/>
              </a:rPr>
              <a:t>WHAT ARE GRAPHS USED FOR?</a:t>
            </a:r>
            <a:endParaRPr b="1" dirty="0">
              <a:solidFill>
                <a:srgbClr val="0070C0"/>
              </a:solidFill>
              <a:latin typeface="+mj-lt"/>
              <a:ea typeface="Lato Light"/>
              <a:cs typeface="Lato Light"/>
              <a:sym typeface="Lato Light"/>
            </a:endParaRPr>
          </a:p>
        </p:txBody>
      </p:sp>
      <p:sp>
        <p:nvSpPr>
          <p:cNvPr id="214" name="Google Shape;214;p37"/>
          <p:cNvSpPr txBox="1">
            <a:spLocks noGrp="1"/>
          </p:cNvSpPr>
          <p:nvPr>
            <p:ph type="body" idx="1"/>
          </p:nvPr>
        </p:nvSpPr>
        <p:spPr>
          <a:xfrm>
            <a:off x="295995" y="1870708"/>
            <a:ext cx="11360800" cy="45552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>
              <a:lnSpc>
                <a:spcPct val="114000"/>
              </a:lnSpc>
              <a:buClr>
                <a:schemeClr val="dk1"/>
              </a:buClr>
            </a:pPr>
            <a:r>
              <a:rPr lang="en" dirty="0"/>
              <a:t>There are a lot of diverse problems that can be represented as graphs, and we want to answer questions about them</a:t>
            </a:r>
            <a:endParaRPr dirty="0"/>
          </a:p>
          <a:p>
            <a:pPr>
              <a:lnSpc>
                <a:spcPct val="114000"/>
              </a:lnSpc>
            </a:pPr>
            <a:endParaRPr lang="en" dirty="0" smtClean="0"/>
          </a:p>
          <a:p>
            <a:pPr>
              <a:lnSpc>
                <a:spcPct val="114000"/>
              </a:lnSpc>
            </a:pPr>
            <a:r>
              <a:rPr lang="en" dirty="0" smtClean="0"/>
              <a:t>For </a:t>
            </a:r>
            <a:r>
              <a:rPr lang="en" dirty="0"/>
              <a:t>example:</a:t>
            </a:r>
            <a:endParaRPr dirty="0"/>
          </a:p>
          <a:p>
            <a:pPr lvl="1">
              <a:lnSpc>
                <a:spcPct val="114000"/>
              </a:lnSpc>
              <a:spcBef>
                <a:spcPts val="0"/>
              </a:spcBef>
            </a:pPr>
            <a:r>
              <a:rPr lang="en" dirty="0"/>
              <a:t>How do we most efficiently route packets across the internet?</a:t>
            </a:r>
            <a:endParaRPr dirty="0"/>
          </a:p>
          <a:p>
            <a:pPr lvl="1">
              <a:lnSpc>
                <a:spcPct val="114000"/>
              </a:lnSpc>
              <a:spcBef>
                <a:spcPts val="0"/>
              </a:spcBef>
            </a:pPr>
            <a:r>
              <a:rPr lang="en" dirty="0"/>
              <a:t>Are there natural “clusters” or “communities” in a graph?</a:t>
            </a:r>
            <a:endParaRPr dirty="0"/>
          </a:p>
          <a:p>
            <a:pPr lvl="1">
              <a:lnSpc>
                <a:spcPct val="114000"/>
              </a:lnSpc>
              <a:spcBef>
                <a:spcPts val="0"/>
              </a:spcBef>
            </a:pPr>
            <a:r>
              <a:rPr lang="en" dirty="0"/>
              <a:t>Which character(s) are least related with _____?</a:t>
            </a:r>
            <a:endParaRPr dirty="0"/>
          </a:p>
          <a:p>
            <a:pPr lvl="1">
              <a:lnSpc>
                <a:spcPct val="114000"/>
              </a:lnSpc>
              <a:spcBef>
                <a:spcPts val="0"/>
              </a:spcBef>
            </a:pPr>
            <a:r>
              <a:rPr lang="en" dirty="0"/>
              <a:t>How should I sign up for classes without violating pre-req constraints?</a:t>
            </a:r>
            <a:endParaRPr dirty="0"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14</a:t>
            </a:fld>
            <a:endParaRPr/>
          </a:p>
        </p:txBody>
      </p:sp>
      <p:sp>
        <p:nvSpPr>
          <p:cNvPr id="216" name="Google Shape;216;p37"/>
          <p:cNvSpPr/>
          <p:nvPr/>
        </p:nvSpPr>
        <p:spPr>
          <a:xfrm>
            <a:off x="3509287" y="5364424"/>
            <a:ext cx="5439600" cy="646500"/>
          </a:xfrm>
          <a:prstGeom prst="roundRect">
            <a:avLst>
              <a:gd name="adj" fmla="val 11810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" sz="24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But first off, some terminology!</a:t>
            </a:r>
            <a:endParaRPr sz="24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642059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7393943" y="1511373"/>
            <a:ext cx="26053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Lato Light"/>
              </a:rPr>
              <a:t>KINDS OF GRAPHS </a:t>
            </a:r>
            <a:endParaRPr lang="en-US" sz="2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9890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46308" y="129361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831869"/>
            <a:ext cx="904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Lato Light"/>
              </a:rPr>
              <a:t>TWO </a:t>
            </a:r>
            <a:r>
              <a:rPr lang="en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Lato Light"/>
              </a:rPr>
              <a:t>KINDS OF GRAPHS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00874" y="2587455"/>
            <a:ext cx="10541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Undirected Graph </a:t>
            </a:r>
          </a:p>
          <a:p>
            <a:pPr marL="514350" indent="-514350"/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  Directed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68953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46B13-4C3B-48A0-B220-7963C55F1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908114"/>
            <a:ext cx="11360800" cy="763500"/>
          </a:xfrm>
        </p:spPr>
        <p:txBody>
          <a:bodyPr/>
          <a:lstStyle/>
          <a:p>
            <a:r>
              <a:rPr lang="en" sz="3600" dirty="0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Two KINDS </a:t>
            </a:r>
            <a:r>
              <a:rPr lang="en" sz="3600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OF </a:t>
            </a:r>
            <a:r>
              <a:rPr lang="en" sz="3600" dirty="0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GRAPHS: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7DC9AD-49E7-47E1-BA38-50AA1C10B5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an </a:t>
            </a:r>
            <a:r>
              <a:rPr lang="en-US" dirty="0">
                <a:solidFill>
                  <a:srgbClr val="FF0000"/>
                </a:solidFill>
              </a:rPr>
              <a:t>undirected graph</a:t>
            </a:r>
            <a:r>
              <a:rPr lang="en-US" dirty="0"/>
              <a:t>, each edge corresponds to an </a:t>
            </a:r>
            <a:r>
              <a:rPr lang="en-US" dirty="0">
                <a:solidFill>
                  <a:srgbClr val="FF0000"/>
                </a:solidFill>
              </a:rPr>
              <a:t>unordered pair</a:t>
            </a:r>
            <a:r>
              <a:rPr lang="en-US" dirty="0"/>
              <a:t> {</a:t>
            </a:r>
            <a:r>
              <a:rPr lang="en-US" dirty="0" err="1"/>
              <a:t>v,w</a:t>
            </a:r>
            <a:r>
              <a:rPr lang="en-US" dirty="0"/>
              <a:t>} of vertices, which are called the endpoints of the edge. In an undirected graph, </a:t>
            </a:r>
            <a:r>
              <a:rPr lang="en-US" dirty="0">
                <a:solidFill>
                  <a:srgbClr val="0070C0"/>
                </a:solidFill>
              </a:rPr>
              <a:t>there is no difference between an edge (</a:t>
            </a:r>
            <a:r>
              <a:rPr lang="en-US" dirty="0" err="1">
                <a:solidFill>
                  <a:srgbClr val="0070C0"/>
                </a:solidFill>
              </a:rPr>
              <a:t>v,w</a:t>
            </a:r>
            <a:r>
              <a:rPr lang="en-US" dirty="0">
                <a:solidFill>
                  <a:srgbClr val="0070C0"/>
                </a:solidFill>
              </a:rPr>
              <a:t>) and an edge (w, v)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0A9E5D-75AA-47AD-9DF7-4C5514304AD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17</a:t>
            </a:fld>
            <a:endParaRPr lang="en"/>
          </a:p>
        </p:txBody>
      </p:sp>
      <p:sp>
        <p:nvSpPr>
          <p:cNvPr id="13" name="Google Shape;221;p38">
            <a:extLst>
              <a:ext uri="{FF2B5EF4-FFF2-40B4-BE49-F238E27FC236}">
                <a16:creationId xmlns:a16="http://schemas.microsoft.com/office/drawing/2014/main" id="{0AB64E85-70BA-4D9C-88EB-64CF7743AB78}"/>
              </a:ext>
            </a:extLst>
          </p:cNvPr>
          <p:cNvSpPr/>
          <p:nvPr/>
        </p:nvSpPr>
        <p:spPr>
          <a:xfrm>
            <a:off x="2964873" y="2968425"/>
            <a:ext cx="6724071" cy="3561683"/>
          </a:xfrm>
          <a:prstGeom prst="roundRect">
            <a:avLst>
              <a:gd name="adj" fmla="val 9154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0" rIns="91425" bIns="91425" anchor="t" anchorCtr="0">
            <a:noAutofit/>
          </a:bodyPr>
          <a:lstStyle/>
          <a:p>
            <a:pPr algn="ctr"/>
            <a:r>
              <a:rPr lang="en" sz="2200" b="1" dirty="0">
                <a:latin typeface="Assistant"/>
                <a:ea typeface="Assistant"/>
                <a:cs typeface="Assistant"/>
                <a:sym typeface="Assistant"/>
              </a:rPr>
              <a:t>UNDIRECTED GRAPHS</a:t>
            </a:r>
            <a:endParaRPr sz="22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" name="Google Shape;223;p38">
            <a:extLst>
              <a:ext uri="{FF2B5EF4-FFF2-40B4-BE49-F238E27FC236}">
                <a16:creationId xmlns:a16="http://schemas.microsoft.com/office/drawing/2014/main" id="{4F2DBEB9-0965-46B6-A3E4-01784E67DD2F}"/>
              </a:ext>
            </a:extLst>
          </p:cNvPr>
          <p:cNvSpPr txBox="1">
            <a:spLocks/>
          </p:cNvSpPr>
          <p:nvPr/>
        </p:nvSpPr>
        <p:spPr>
          <a:xfrm>
            <a:off x="13668158" y="6846274"/>
            <a:ext cx="5487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/>
              <a:pPr/>
              <a:t>17</a:t>
            </a:fld>
            <a:endParaRPr lang="en"/>
          </a:p>
        </p:txBody>
      </p:sp>
      <p:sp>
        <p:nvSpPr>
          <p:cNvPr id="17" name="Google Shape;225;p38">
            <a:extLst>
              <a:ext uri="{FF2B5EF4-FFF2-40B4-BE49-F238E27FC236}">
                <a16:creationId xmlns:a16="http://schemas.microsoft.com/office/drawing/2014/main" id="{F68F221E-8D8F-4031-934E-EF2C2D1AC282}"/>
              </a:ext>
            </a:extLst>
          </p:cNvPr>
          <p:cNvSpPr/>
          <p:nvPr/>
        </p:nvSpPr>
        <p:spPr>
          <a:xfrm>
            <a:off x="5897846" y="4078225"/>
            <a:ext cx="397200" cy="3972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" name="Google Shape;226;p38">
            <a:extLst>
              <a:ext uri="{FF2B5EF4-FFF2-40B4-BE49-F238E27FC236}">
                <a16:creationId xmlns:a16="http://schemas.microsoft.com/office/drawing/2014/main" id="{DB5CAE89-1031-48AF-A6FA-973B685B35CC}"/>
              </a:ext>
            </a:extLst>
          </p:cNvPr>
          <p:cNvSpPr/>
          <p:nvPr/>
        </p:nvSpPr>
        <p:spPr>
          <a:xfrm>
            <a:off x="6649360" y="4659173"/>
            <a:ext cx="397200" cy="3972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9" name="Google Shape;227;p38">
            <a:extLst>
              <a:ext uri="{FF2B5EF4-FFF2-40B4-BE49-F238E27FC236}">
                <a16:creationId xmlns:a16="http://schemas.microsoft.com/office/drawing/2014/main" id="{79646E1F-31C3-4CC6-AC41-7D7D8237B8DB}"/>
              </a:ext>
            </a:extLst>
          </p:cNvPr>
          <p:cNvCxnSpPr>
            <a:stCxn id="17" idx="3"/>
            <a:endCxn id="23" idx="1"/>
          </p:cNvCxnSpPr>
          <p:nvPr/>
        </p:nvCxnSpPr>
        <p:spPr>
          <a:xfrm flipH="1">
            <a:off x="5485314" y="4417257"/>
            <a:ext cx="4707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0" name="Google Shape;229;p38">
            <a:extLst>
              <a:ext uri="{FF2B5EF4-FFF2-40B4-BE49-F238E27FC236}">
                <a16:creationId xmlns:a16="http://schemas.microsoft.com/office/drawing/2014/main" id="{577BC3D8-ACC6-4DE1-B954-18EE99A6E2C8}"/>
              </a:ext>
            </a:extLst>
          </p:cNvPr>
          <p:cNvCxnSpPr>
            <a:stCxn id="17" idx="5"/>
            <a:endCxn id="18" idx="1"/>
          </p:cNvCxnSpPr>
          <p:nvPr/>
        </p:nvCxnSpPr>
        <p:spPr>
          <a:xfrm>
            <a:off x="6236877" y="4417257"/>
            <a:ext cx="4707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1" name="Google Shape;230;p38">
            <a:extLst>
              <a:ext uri="{FF2B5EF4-FFF2-40B4-BE49-F238E27FC236}">
                <a16:creationId xmlns:a16="http://schemas.microsoft.com/office/drawing/2014/main" id="{D0931750-003E-4CB7-B81D-D94959AAF9E1}"/>
              </a:ext>
            </a:extLst>
          </p:cNvPr>
          <p:cNvCxnSpPr>
            <a:stCxn id="18" idx="3"/>
            <a:endCxn id="22" idx="1"/>
          </p:cNvCxnSpPr>
          <p:nvPr/>
        </p:nvCxnSpPr>
        <p:spPr>
          <a:xfrm flipH="1">
            <a:off x="6237128" y="4998204"/>
            <a:ext cx="4704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2" name="Google Shape;231;p38">
            <a:extLst>
              <a:ext uri="{FF2B5EF4-FFF2-40B4-BE49-F238E27FC236}">
                <a16:creationId xmlns:a16="http://schemas.microsoft.com/office/drawing/2014/main" id="{2B63A38C-456B-4780-8DFF-9107C031668A}"/>
              </a:ext>
            </a:extLst>
          </p:cNvPr>
          <p:cNvSpPr/>
          <p:nvPr/>
        </p:nvSpPr>
        <p:spPr>
          <a:xfrm flipH="1">
            <a:off x="5897375" y="5240121"/>
            <a:ext cx="398100" cy="3972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3" name="Google Shape;228;p38">
            <a:extLst>
              <a:ext uri="{FF2B5EF4-FFF2-40B4-BE49-F238E27FC236}">
                <a16:creationId xmlns:a16="http://schemas.microsoft.com/office/drawing/2014/main" id="{F1B59FA2-B490-4668-85E1-051AAB32B3DF}"/>
              </a:ext>
            </a:extLst>
          </p:cNvPr>
          <p:cNvSpPr/>
          <p:nvPr/>
        </p:nvSpPr>
        <p:spPr>
          <a:xfrm flipH="1">
            <a:off x="5145446" y="4659162"/>
            <a:ext cx="398100" cy="3972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24" name="Google Shape;232;p38">
            <a:extLst>
              <a:ext uri="{FF2B5EF4-FFF2-40B4-BE49-F238E27FC236}">
                <a16:creationId xmlns:a16="http://schemas.microsoft.com/office/drawing/2014/main" id="{2C750557-5E7E-44A2-B8E6-814263DE5047}"/>
              </a:ext>
            </a:extLst>
          </p:cNvPr>
          <p:cNvCxnSpPr>
            <a:stCxn id="23" idx="3"/>
            <a:endCxn id="22" idx="7"/>
          </p:cNvCxnSpPr>
          <p:nvPr/>
        </p:nvCxnSpPr>
        <p:spPr>
          <a:xfrm>
            <a:off x="5485245" y="4998194"/>
            <a:ext cx="4704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5" name="Google Shape;233;p38">
            <a:extLst>
              <a:ext uri="{FF2B5EF4-FFF2-40B4-BE49-F238E27FC236}">
                <a16:creationId xmlns:a16="http://schemas.microsoft.com/office/drawing/2014/main" id="{6F27C686-3149-47CC-A6B7-2B6829D36F72}"/>
              </a:ext>
            </a:extLst>
          </p:cNvPr>
          <p:cNvCxnSpPr>
            <a:stCxn id="17" idx="4"/>
            <a:endCxn id="22" idx="0"/>
          </p:cNvCxnSpPr>
          <p:nvPr/>
        </p:nvCxnSpPr>
        <p:spPr>
          <a:xfrm>
            <a:off x="6096446" y="4475425"/>
            <a:ext cx="0" cy="7647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" name="Google Shape;234;p38">
            <a:extLst>
              <a:ext uri="{FF2B5EF4-FFF2-40B4-BE49-F238E27FC236}">
                <a16:creationId xmlns:a16="http://schemas.microsoft.com/office/drawing/2014/main" id="{20FDD65A-7DEB-4712-AF91-90025F2CC609}"/>
              </a:ext>
            </a:extLst>
          </p:cNvPr>
          <p:cNvSpPr txBox="1"/>
          <p:nvPr/>
        </p:nvSpPr>
        <p:spPr>
          <a:xfrm>
            <a:off x="3897745" y="3404114"/>
            <a:ext cx="4451928" cy="58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dirty="0">
                <a:latin typeface="Assistant"/>
                <a:ea typeface="Assistant"/>
                <a:cs typeface="Assistant"/>
                <a:sym typeface="Assistant"/>
              </a:rPr>
              <a:t>An undirected graph has </a:t>
            </a:r>
            <a:br>
              <a:rPr lang="en" dirty="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dirty="0">
                <a:latin typeface="Assistant"/>
                <a:ea typeface="Assistant"/>
                <a:cs typeface="Assistant"/>
                <a:sym typeface="Assistant"/>
              </a:rPr>
              <a:t>a set of vertices (V) &amp; a set of edges (E)</a:t>
            </a:r>
            <a:endParaRPr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7" name="Google Shape;235;p38">
            <a:extLst>
              <a:ext uri="{FF2B5EF4-FFF2-40B4-BE49-F238E27FC236}">
                <a16:creationId xmlns:a16="http://schemas.microsoft.com/office/drawing/2014/main" id="{A8ED7C31-9BFC-45BD-A68D-C35EB7F816AF}"/>
              </a:ext>
            </a:extLst>
          </p:cNvPr>
          <p:cNvSpPr txBox="1"/>
          <p:nvPr/>
        </p:nvSpPr>
        <p:spPr>
          <a:xfrm>
            <a:off x="4349550" y="5724014"/>
            <a:ext cx="3492900" cy="58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6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V</a:t>
            </a:r>
            <a:r>
              <a:rPr lang="en" sz="16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  = {A, B, C, D}</a:t>
            </a:r>
            <a:endParaRPr sz="1600" dirty="0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6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E</a:t>
            </a:r>
            <a:r>
              <a:rPr lang="en" sz="16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 = { {A, B}, {A, C}, {A, D}, {B, D}, {C, D}}</a:t>
            </a:r>
            <a:endParaRPr sz="1600" dirty="0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8" name="Google Shape;236;p38">
            <a:extLst>
              <a:ext uri="{FF2B5EF4-FFF2-40B4-BE49-F238E27FC236}">
                <a16:creationId xmlns:a16="http://schemas.microsoft.com/office/drawing/2014/main" id="{CBA50CB5-B19A-478D-A6CD-25E90AA0EBB6}"/>
              </a:ext>
            </a:extLst>
          </p:cNvPr>
          <p:cNvSpPr txBox="1"/>
          <p:nvPr/>
        </p:nvSpPr>
        <p:spPr>
          <a:xfrm>
            <a:off x="3352078" y="4365455"/>
            <a:ext cx="1333500" cy="58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dirty="0">
                <a:latin typeface="Assistant"/>
                <a:ea typeface="Assistant"/>
                <a:cs typeface="Assistant"/>
                <a:sym typeface="Assistant"/>
              </a:rPr>
              <a:t>Formally, </a:t>
            </a:r>
            <a:br>
              <a:rPr lang="en" dirty="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G = (V, E)</a:t>
            </a:r>
            <a:endParaRPr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1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61862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46B13-4C3B-48A0-B220-7963C55F1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98734"/>
            <a:ext cx="11360800" cy="763500"/>
          </a:xfrm>
        </p:spPr>
        <p:txBody>
          <a:bodyPr/>
          <a:lstStyle/>
          <a:p>
            <a:r>
              <a:rPr lang="en" sz="3600" dirty="0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Two </a:t>
            </a:r>
            <a:r>
              <a:rPr lang="en" sz="3600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KINDS OF </a:t>
            </a:r>
            <a:r>
              <a:rPr lang="en" sz="3600" dirty="0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GRAPHS: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7DC9AD-49E7-47E1-BA38-50AA1C10B5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35700" y="1536633"/>
            <a:ext cx="8520600" cy="4555200"/>
          </a:xfrm>
        </p:spPr>
        <p:txBody>
          <a:bodyPr/>
          <a:lstStyle/>
          <a:p>
            <a:r>
              <a:rPr lang="en-US" dirty="0"/>
              <a:t>In a </a:t>
            </a:r>
            <a:r>
              <a:rPr lang="en-US" dirty="0">
                <a:solidFill>
                  <a:srgbClr val="FF0000"/>
                </a:solidFill>
              </a:rPr>
              <a:t>directed graph</a:t>
            </a:r>
            <a:r>
              <a:rPr lang="en-US" dirty="0"/>
              <a:t>, each edge (</a:t>
            </a:r>
            <a:r>
              <a:rPr lang="en-US" dirty="0" err="1"/>
              <a:t>v,w</a:t>
            </a:r>
            <a:r>
              <a:rPr lang="en-US" dirty="0"/>
              <a:t>) is an </a:t>
            </a:r>
            <a:r>
              <a:rPr lang="en-US" dirty="0">
                <a:solidFill>
                  <a:srgbClr val="FF0000"/>
                </a:solidFill>
              </a:rPr>
              <a:t>ordered</a:t>
            </a:r>
            <a:r>
              <a:rPr lang="en-US" dirty="0"/>
              <a:t> pair, with the edge traveling from the first vertex v (called the </a:t>
            </a:r>
            <a:r>
              <a:rPr lang="en-US" dirty="0">
                <a:solidFill>
                  <a:srgbClr val="FF0000"/>
                </a:solidFill>
              </a:rPr>
              <a:t>tail</a:t>
            </a:r>
            <a:r>
              <a:rPr lang="en-US" dirty="0"/>
              <a:t>) to the second w (the </a:t>
            </a:r>
            <a:r>
              <a:rPr lang="en-US" dirty="0">
                <a:solidFill>
                  <a:srgbClr val="FF0000"/>
                </a:solidFill>
              </a:rPr>
              <a:t>head</a:t>
            </a:r>
            <a:r>
              <a:rPr lang="en-US" dirty="0"/>
              <a:t>);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0A9E5D-75AA-47AD-9DF7-4C5514304AD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18</a:t>
            </a:fld>
            <a:endParaRPr lang="en"/>
          </a:p>
        </p:txBody>
      </p:sp>
      <p:sp>
        <p:nvSpPr>
          <p:cNvPr id="17" name="Google Shape;278;p40">
            <a:extLst>
              <a:ext uri="{FF2B5EF4-FFF2-40B4-BE49-F238E27FC236}">
                <a16:creationId xmlns:a16="http://schemas.microsoft.com/office/drawing/2014/main" id="{8BC9B9B8-9344-44C2-8296-1A167827721F}"/>
              </a:ext>
            </a:extLst>
          </p:cNvPr>
          <p:cNvSpPr/>
          <p:nvPr/>
        </p:nvSpPr>
        <p:spPr>
          <a:xfrm>
            <a:off x="3101186" y="2924195"/>
            <a:ext cx="6742082" cy="3818127"/>
          </a:xfrm>
          <a:prstGeom prst="roundRect">
            <a:avLst>
              <a:gd name="adj" fmla="val 9154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0" rIns="91425" bIns="91425" anchor="t" anchorCtr="0">
            <a:noAutofit/>
          </a:bodyPr>
          <a:lstStyle/>
          <a:p>
            <a:pPr algn="ctr"/>
            <a:r>
              <a:rPr lang="en" sz="2200" b="1" dirty="0">
                <a:latin typeface="Assistant"/>
                <a:ea typeface="Assistant"/>
                <a:cs typeface="Assistant"/>
                <a:sym typeface="Assistant"/>
              </a:rPr>
              <a:t>DIRECTED GRAPHS</a:t>
            </a:r>
            <a:endParaRPr sz="22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" name="Google Shape;279;p40">
            <a:extLst>
              <a:ext uri="{FF2B5EF4-FFF2-40B4-BE49-F238E27FC236}">
                <a16:creationId xmlns:a16="http://schemas.microsoft.com/office/drawing/2014/main" id="{02A784A8-25FD-4049-BD37-50229F713B37}"/>
              </a:ext>
            </a:extLst>
          </p:cNvPr>
          <p:cNvSpPr/>
          <p:nvPr/>
        </p:nvSpPr>
        <p:spPr>
          <a:xfrm>
            <a:off x="5897846" y="4096985"/>
            <a:ext cx="397200" cy="3972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" name="Google Shape;280;p40">
            <a:extLst>
              <a:ext uri="{FF2B5EF4-FFF2-40B4-BE49-F238E27FC236}">
                <a16:creationId xmlns:a16="http://schemas.microsoft.com/office/drawing/2014/main" id="{569522E1-EBA7-4BB9-BB21-F45A2E6F5764}"/>
              </a:ext>
            </a:extLst>
          </p:cNvPr>
          <p:cNvSpPr/>
          <p:nvPr/>
        </p:nvSpPr>
        <p:spPr>
          <a:xfrm>
            <a:off x="6649360" y="4677933"/>
            <a:ext cx="397200" cy="3972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20" name="Google Shape;281;p40">
            <a:extLst>
              <a:ext uri="{FF2B5EF4-FFF2-40B4-BE49-F238E27FC236}">
                <a16:creationId xmlns:a16="http://schemas.microsoft.com/office/drawing/2014/main" id="{24CDF246-1721-4BE5-B6EE-991A59EDCDC9}"/>
              </a:ext>
            </a:extLst>
          </p:cNvPr>
          <p:cNvCxnSpPr>
            <a:stCxn id="18" idx="3"/>
            <a:endCxn id="24" idx="1"/>
          </p:cNvCxnSpPr>
          <p:nvPr/>
        </p:nvCxnSpPr>
        <p:spPr>
          <a:xfrm flipH="1">
            <a:off x="5485314" y="4436017"/>
            <a:ext cx="4707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21" name="Google Shape;283;p40">
            <a:extLst>
              <a:ext uri="{FF2B5EF4-FFF2-40B4-BE49-F238E27FC236}">
                <a16:creationId xmlns:a16="http://schemas.microsoft.com/office/drawing/2014/main" id="{473C13C0-E089-41E9-B13B-A67EBBCCD67F}"/>
              </a:ext>
            </a:extLst>
          </p:cNvPr>
          <p:cNvCxnSpPr>
            <a:stCxn id="18" idx="5"/>
            <a:endCxn id="19" idx="1"/>
          </p:cNvCxnSpPr>
          <p:nvPr/>
        </p:nvCxnSpPr>
        <p:spPr>
          <a:xfrm>
            <a:off x="6236877" y="4436017"/>
            <a:ext cx="4707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22" name="Google Shape;284;p40">
            <a:extLst>
              <a:ext uri="{FF2B5EF4-FFF2-40B4-BE49-F238E27FC236}">
                <a16:creationId xmlns:a16="http://schemas.microsoft.com/office/drawing/2014/main" id="{228ABFC8-927A-4EE8-A99B-37D8ECD512ED}"/>
              </a:ext>
            </a:extLst>
          </p:cNvPr>
          <p:cNvCxnSpPr>
            <a:stCxn id="19" idx="3"/>
            <a:endCxn id="23" idx="1"/>
          </p:cNvCxnSpPr>
          <p:nvPr/>
        </p:nvCxnSpPr>
        <p:spPr>
          <a:xfrm flipH="1">
            <a:off x="6237128" y="5016964"/>
            <a:ext cx="4704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23" name="Google Shape;285;p40">
            <a:extLst>
              <a:ext uri="{FF2B5EF4-FFF2-40B4-BE49-F238E27FC236}">
                <a16:creationId xmlns:a16="http://schemas.microsoft.com/office/drawing/2014/main" id="{70026155-A133-41F0-BA31-7F9871A1C52F}"/>
              </a:ext>
            </a:extLst>
          </p:cNvPr>
          <p:cNvSpPr/>
          <p:nvPr/>
        </p:nvSpPr>
        <p:spPr>
          <a:xfrm flipH="1">
            <a:off x="5897375" y="5258881"/>
            <a:ext cx="398100" cy="3972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 dirty="0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sz="23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4" name="Google Shape;282;p40">
            <a:extLst>
              <a:ext uri="{FF2B5EF4-FFF2-40B4-BE49-F238E27FC236}">
                <a16:creationId xmlns:a16="http://schemas.microsoft.com/office/drawing/2014/main" id="{710D84B2-F493-45E8-ADFC-4FC559F3F856}"/>
              </a:ext>
            </a:extLst>
          </p:cNvPr>
          <p:cNvSpPr/>
          <p:nvPr/>
        </p:nvSpPr>
        <p:spPr>
          <a:xfrm flipH="1">
            <a:off x="5145446" y="4677922"/>
            <a:ext cx="398100" cy="3972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25" name="Google Shape;286;p40">
            <a:extLst>
              <a:ext uri="{FF2B5EF4-FFF2-40B4-BE49-F238E27FC236}">
                <a16:creationId xmlns:a16="http://schemas.microsoft.com/office/drawing/2014/main" id="{1D7A69CD-A143-45DE-A429-297CAB7E0C97}"/>
              </a:ext>
            </a:extLst>
          </p:cNvPr>
          <p:cNvCxnSpPr/>
          <p:nvPr/>
        </p:nvCxnSpPr>
        <p:spPr>
          <a:xfrm>
            <a:off x="5500943" y="5001256"/>
            <a:ext cx="4704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26" name="Google Shape;289;p40">
            <a:extLst>
              <a:ext uri="{FF2B5EF4-FFF2-40B4-BE49-F238E27FC236}">
                <a16:creationId xmlns:a16="http://schemas.microsoft.com/office/drawing/2014/main" id="{706308D8-8158-4EC4-84B0-FC5B7E12248D}"/>
              </a:ext>
            </a:extLst>
          </p:cNvPr>
          <p:cNvCxnSpPr/>
          <p:nvPr/>
        </p:nvCxnSpPr>
        <p:spPr>
          <a:xfrm>
            <a:off x="5443143" y="5064047"/>
            <a:ext cx="470400" cy="30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sp>
        <p:nvSpPr>
          <p:cNvPr id="27" name="Google Shape;300;p40">
            <a:extLst>
              <a:ext uri="{FF2B5EF4-FFF2-40B4-BE49-F238E27FC236}">
                <a16:creationId xmlns:a16="http://schemas.microsoft.com/office/drawing/2014/main" id="{C5134AE1-8408-4C05-957E-DB982A9541F6}"/>
              </a:ext>
            </a:extLst>
          </p:cNvPr>
          <p:cNvSpPr txBox="1"/>
          <p:nvPr/>
        </p:nvSpPr>
        <p:spPr>
          <a:xfrm>
            <a:off x="6236877" y="3491369"/>
            <a:ext cx="3882000" cy="58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dirty="0">
                <a:latin typeface="Assistant"/>
                <a:ea typeface="Assistant"/>
                <a:cs typeface="Assistant"/>
                <a:sym typeface="Assistant"/>
              </a:rPr>
              <a:t>A directed graph has </a:t>
            </a:r>
            <a:br>
              <a:rPr lang="en" dirty="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dirty="0">
                <a:latin typeface="Assistant"/>
                <a:ea typeface="Assistant"/>
                <a:cs typeface="Assistant"/>
                <a:sym typeface="Assistant"/>
              </a:rPr>
              <a:t>a set of vertices (V) &amp; a set of </a:t>
            </a:r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DIRECTED </a:t>
            </a:r>
            <a:r>
              <a:rPr lang="en" dirty="0">
                <a:latin typeface="Assistant"/>
                <a:ea typeface="Assistant"/>
                <a:cs typeface="Assistant"/>
                <a:sym typeface="Assistant"/>
              </a:rPr>
              <a:t>edges (E)</a:t>
            </a:r>
            <a:endParaRPr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8" name="Google Shape;303;p40">
            <a:extLst>
              <a:ext uri="{FF2B5EF4-FFF2-40B4-BE49-F238E27FC236}">
                <a16:creationId xmlns:a16="http://schemas.microsoft.com/office/drawing/2014/main" id="{B969123B-E294-4922-953A-45467D094E2A}"/>
              </a:ext>
            </a:extLst>
          </p:cNvPr>
          <p:cNvSpPr txBox="1"/>
          <p:nvPr/>
        </p:nvSpPr>
        <p:spPr>
          <a:xfrm>
            <a:off x="3522574" y="3924090"/>
            <a:ext cx="1333500" cy="58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dirty="0">
                <a:latin typeface="Assistant"/>
                <a:ea typeface="Assistant"/>
                <a:cs typeface="Assistant"/>
                <a:sym typeface="Assistant"/>
              </a:rPr>
              <a:t>Formally, </a:t>
            </a:r>
            <a:br>
              <a:rPr lang="en" dirty="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G = (V, E)</a:t>
            </a:r>
            <a:endParaRPr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9" name="Google Shape;304;p40">
            <a:extLst>
              <a:ext uri="{FF2B5EF4-FFF2-40B4-BE49-F238E27FC236}">
                <a16:creationId xmlns:a16="http://schemas.microsoft.com/office/drawing/2014/main" id="{D932A882-2B4E-420C-BCD3-5D04F116CEB9}"/>
              </a:ext>
            </a:extLst>
          </p:cNvPr>
          <p:cNvSpPr txBox="1"/>
          <p:nvPr/>
        </p:nvSpPr>
        <p:spPr>
          <a:xfrm>
            <a:off x="4101900" y="5808998"/>
            <a:ext cx="4106700" cy="58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sz="12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The </a:t>
            </a:r>
            <a:r>
              <a:rPr lang="en" sz="12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in-degree</a:t>
            </a:r>
            <a:r>
              <a:rPr lang="en" sz="12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 of vertex D is </a:t>
            </a:r>
            <a:r>
              <a:rPr lang="en" sz="1200" dirty="0" smtClean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2. </a:t>
            </a:r>
            <a:r>
              <a:rPr lang="en" sz="12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The </a:t>
            </a:r>
            <a:r>
              <a:rPr lang="en" sz="12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out-degree </a:t>
            </a:r>
            <a:r>
              <a:rPr lang="en" sz="12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of vertex D is 1.</a:t>
            </a:r>
            <a:endParaRPr sz="1200" dirty="0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2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Vertex D’s </a:t>
            </a:r>
            <a:r>
              <a:rPr lang="en" sz="12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incoming neighbors</a:t>
            </a:r>
            <a:r>
              <a:rPr lang="en" sz="12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 are A, B, &amp; C</a:t>
            </a:r>
            <a:endParaRPr sz="1200" dirty="0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2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Vertex D’s </a:t>
            </a:r>
            <a:r>
              <a:rPr lang="en" sz="1200" b="1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outgoing neighbor</a:t>
            </a:r>
            <a:r>
              <a:rPr lang="en" sz="1200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 is B</a:t>
            </a:r>
            <a:endParaRPr sz="1200" dirty="0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2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1249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73361" y="1525924"/>
            <a:ext cx="48834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Lato Light"/>
              </a:rPr>
              <a:t>GRAPH REPRESENTATIONS </a:t>
            </a:r>
            <a:r>
              <a:rPr lang="en" sz="2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Lato Light"/>
              </a:rPr>
              <a:t>OPTIONS</a:t>
            </a:r>
            <a:endParaRPr lang="en-US" sz="2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963891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46308" y="129361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831869"/>
            <a:ext cx="904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32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</a:t>
            </a:r>
            <a:r>
              <a:rPr lang="en" sz="3200" b="1" dirty="0" smtClean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REPRESENTATIONS OPTIONS:</a:t>
            </a:r>
            <a:endParaRPr 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00874" y="2587455"/>
            <a:ext cx="10541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" indent="0">
              <a:buNone/>
            </a:pPr>
            <a:r>
              <a:rPr lang="en-US" sz="2800" dirty="0">
                <a:solidFill>
                  <a:srgbClr val="FF0000"/>
                </a:solidFill>
              </a:rPr>
              <a:t>OPTION 1:  ADJACENCY MATRIX</a:t>
            </a:r>
          </a:p>
          <a:p>
            <a:pPr marL="514350" indent="-514350"/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FF0000"/>
                </a:solidFill>
              </a:rPr>
              <a:t>OPTION </a:t>
            </a:r>
            <a:r>
              <a:rPr lang="en-US" sz="2800" dirty="0">
                <a:solidFill>
                  <a:srgbClr val="FF0000"/>
                </a:solidFill>
              </a:rPr>
              <a:t>2:  ADJACENCY </a:t>
            </a:r>
            <a:r>
              <a:rPr lang="en-US" sz="2800" dirty="0" smtClean="0">
                <a:solidFill>
                  <a:srgbClr val="FF0000"/>
                </a:solidFill>
              </a:rPr>
              <a:t>LIST</a:t>
            </a:r>
            <a:endParaRPr lang="en-US" sz="2800" dirty="0">
              <a:solidFill>
                <a:srgbClr val="FF0000"/>
              </a:solidFill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28189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5FAEA-E4EE-464C-A1C9-637519AC6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061734"/>
            <a:ext cx="11360800" cy="763500"/>
          </a:xfrm>
        </p:spPr>
        <p:txBody>
          <a:bodyPr/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359386-D5D9-4C3D-91B6-0F80F424D4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924772"/>
            <a:ext cx="11360800" cy="455520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dirty="0">
                <a:solidFill>
                  <a:srgbClr val="FF0000"/>
                </a:solidFill>
              </a:rPr>
              <a:t>OPTION 1:  ADJACENCY </a:t>
            </a:r>
            <a:r>
              <a:rPr lang="en-US" dirty="0" smtClean="0">
                <a:solidFill>
                  <a:srgbClr val="FF0000"/>
                </a:solidFill>
              </a:rPr>
              <a:t>MATRIX</a:t>
            </a:r>
          </a:p>
          <a:p>
            <a:pPr marL="11430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The adjacency matrix representation of G is a square n x n matrix A equivalently, a two-dimensional array—with only zeroes and ones as entries. Each entry </a:t>
            </a:r>
            <a:r>
              <a:rPr lang="en-US" dirty="0" err="1"/>
              <a:t>A</a:t>
            </a:r>
            <a:r>
              <a:rPr lang="en-US" baseline="-25000" dirty="0" err="1"/>
              <a:t>ij</a:t>
            </a:r>
            <a:r>
              <a:rPr lang="en-US" dirty="0"/>
              <a:t> is defined as:</a:t>
            </a:r>
          </a:p>
          <a:p>
            <a:endParaRPr lang="en-US" dirty="0"/>
          </a:p>
          <a:p>
            <a:pPr marL="114300" indent="0"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E139BB-CD34-4A1A-9F87-5D5B5774A1C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21</a:t>
            </a:fld>
            <a:endParaRPr lang="en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2C1602-5E3F-46B0-B081-8899B261D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0943" y="4218397"/>
            <a:ext cx="4761875" cy="1764918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946223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5FAEA-E4EE-464C-A1C9-637519AC6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974917"/>
            <a:ext cx="11360800" cy="763500"/>
          </a:xfrm>
        </p:spPr>
        <p:txBody>
          <a:bodyPr/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lang="en-US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359386-D5D9-4C3D-91B6-0F80F424D4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803865"/>
            <a:ext cx="11360800" cy="455520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OPTION </a:t>
            </a:r>
            <a:r>
              <a:rPr lang="en-US" dirty="0">
                <a:solidFill>
                  <a:srgbClr val="FF0000"/>
                </a:solidFill>
              </a:rPr>
              <a:t>2:  ADJACENCY </a:t>
            </a:r>
            <a:r>
              <a:rPr lang="en-US" dirty="0" smtClean="0">
                <a:solidFill>
                  <a:srgbClr val="FF0000"/>
                </a:solidFill>
              </a:rPr>
              <a:t>LIST</a:t>
            </a:r>
          </a:p>
          <a:p>
            <a:pPr marL="114300" indent="0">
              <a:buNone/>
            </a:pP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Ingredients for Adjacency Lists</a:t>
            </a:r>
          </a:p>
          <a:p>
            <a:pPr marL="1028700" indent="0">
              <a:lnSpc>
                <a:spcPct val="150000"/>
              </a:lnSpc>
              <a:buNone/>
            </a:pPr>
            <a:r>
              <a:rPr lang="en-US" dirty="0"/>
              <a:t>1. An array containing the graph’s vertices.</a:t>
            </a:r>
          </a:p>
          <a:p>
            <a:pPr marL="1028700" indent="0">
              <a:lnSpc>
                <a:spcPct val="150000"/>
              </a:lnSpc>
              <a:buNone/>
            </a:pPr>
            <a:r>
              <a:rPr lang="en-US" dirty="0"/>
              <a:t>2. An array containing the graph’s edges.</a:t>
            </a:r>
          </a:p>
          <a:p>
            <a:pPr marL="1028700" indent="0">
              <a:lnSpc>
                <a:spcPct val="150000"/>
              </a:lnSpc>
              <a:buNone/>
            </a:pPr>
            <a:r>
              <a:rPr lang="en-US" dirty="0"/>
              <a:t>3. For each edge, a pointer to each of its two endpoints.</a:t>
            </a:r>
          </a:p>
          <a:p>
            <a:pPr marL="1028700" indent="0">
              <a:lnSpc>
                <a:spcPct val="150000"/>
              </a:lnSpc>
              <a:buNone/>
            </a:pPr>
            <a:r>
              <a:rPr lang="en-US" dirty="0"/>
              <a:t>4. For each vertex, a pointer to each of the incident edges.</a:t>
            </a:r>
          </a:p>
          <a:p>
            <a:pPr marL="114300" indent="0">
              <a:lnSpc>
                <a:spcPct val="150000"/>
              </a:lnSpc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E139BB-CD34-4A1A-9F87-5D5B5774A1C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22</a:t>
            </a:fld>
            <a:endParaRPr lang="e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541713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42"/>
          <p:cNvSpPr txBox="1">
            <a:spLocks noGrp="1"/>
          </p:cNvSpPr>
          <p:nvPr>
            <p:ph type="title"/>
          </p:nvPr>
        </p:nvSpPr>
        <p:spPr>
          <a:xfrm>
            <a:off x="415600" y="1037844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sz="3600" b="1" dirty="0">
              <a:solidFill>
                <a:srgbClr val="002060"/>
              </a:solidFill>
              <a:ea typeface="Lato Light"/>
              <a:cs typeface="Lato Light"/>
              <a:sym typeface="Lato Light"/>
            </a:endParaRPr>
          </a:p>
        </p:txBody>
      </p:sp>
      <p:sp>
        <p:nvSpPr>
          <p:cNvPr id="345" name="Google Shape;345;p4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23</a:t>
            </a:fld>
            <a:endParaRPr/>
          </a:p>
        </p:txBody>
      </p:sp>
      <p:sp>
        <p:nvSpPr>
          <p:cNvPr id="346" name="Google Shape;346;p42"/>
          <p:cNvSpPr txBox="1"/>
          <p:nvPr/>
        </p:nvSpPr>
        <p:spPr>
          <a:xfrm rot="-5400000">
            <a:off x="5644138" y="4348200"/>
            <a:ext cx="1926000" cy="44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600">
                <a:solidFill>
                  <a:schemeClr val="accent5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(source)</a:t>
            </a:r>
            <a:endParaRPr sz="1600">
              <a:solidFill>
                <a:schemeClr val="accent5"/>
              </a:solidFill>
            </a:endParaRPr>
          </a:p>
        </p:txBody>
      </p:sp>
      <p:sp>
        <p:nvSpPr>
          <p:cNvPr id="347" name="Google Shape;347;p42"/>
          <p:cNvSpPr txBox="1"/>
          <p:nvPr/>
        </p:nvSpPr>
        <p:spPr>
          <a:xfrm>
            <a:off x="7236225" y="2816675"/>
            <a:ext cx="1926000" cy="2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700">
                <a:solidFill>
                  <a:schemeClr val="accent5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(destination)</a:t>
            </a:r>
            <a:endParaRPr sz="1700">
              <a:solidFill>
                <a:schemeClr val="accent5"/>
              </a:solidFill>
            </a:endParaRPr>
          </a:p>
        </p:txBody>
      </p:sp>
      <p:sp>
        <p:nvSpPr>
          <p:cNvPr id="348" name="Google Shape;348;p42"/>
          <p:cNvSpPr/>
          <p:nvPr/>
        </p:nvSpPr>
        <p:spPr>
          <a:xfrm>
            <a:off x="3717278" y="2959351"/>
            <a:ext cx="4740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49" name="Google Shape;349;p42"/>
          <p:cNvSpPr/>
          <p:nvPr/>
        </p:nvSpPr>
        <p:spPr>
          <a:xfrm>
            <a:off x="4614285" y="3652775"/>
            <a:ext cx="4740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350" name="Google Shape;350;p42"/>
          <p:cNvCxnSpPr>
            <a:stCxn id="348" idx="3"/>
            <a:endCxn id="351" idx="1"/>
          </p:cNvCxnSpPr>
          <p:nvPr/>
        </p:nvCxnSpPr>
        <p:spPr>
          <a:xfrm flipH="1">
            <a:off x="3224794" y="3363935"/>
            <a:ext cx="5619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52" name="Google Shape;352;p42"/>
          <p:cNvCxnSpPr>
            <a:stCxn id="348" idx="5"/>
            <a:endCxn id="349" idx="1"/>
          </p:cNvCxnSpPr>
          <p:nvPr/>
        </p:nvCxnSpPr>
        <p:spPr>
          <a:xfrm>
            <a:off x="4121862" y="3363935"/>
            <a:ext cx="5619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53" name="Google Shape;353;p42"/>
          <p:cNvCxnSpPr>
            <a:stCxn id="349" idx="3"/>
            <a:endCxn id="354" idx="1"/>
          </p:cNvCxnSpPr>
          <p:nvPr/>
        </p:nvCxnSpPr>
        <p:spPr>
          <a:xfrm flipH="1">
            <a:off x="4122400" y="4057359"/>
            <a:ext cx="5613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54" name="Google Shape;354;p42"/>
          <p:cNvSpPr/>
          <p:nvPr/>
        </p:nvSpPr>
        <p:spPr>
          <a:xfrm flipH="1">
            <a:off x="3716688" y="4346200"/>
            <a:ext cx="4752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51" name="Google Shape;351;p42"/>
          <p:cNvSpPr/>
          <p:nvPr/>
        </p:nvSpPr>
        <p:spPr>
          <a:xfrm flipH="1">
            <a:off x="2819185" y="3652763"/>
            <a:ext cx="4752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355" name="Google Shape;355;p42"/>
          <p:cNvCxnSpPr>
            <a:stCxn id="351" idx="3"/>
            <a:endCxn id="354" idx="7"/>
          </p:cNvCxnSpPr>
          <p:nvPr/>
        </p:nvCxnSpPr>
        <p:spPr>
          <a:xfrm>
            <a:off x="3224794" y="4057347"/>
            <a:ext cx="5616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56" name="Google Shape;356;p42"/>
          <p:cNvCxnSpPr>
            <a:stCxn id="348" idx="4"/>
            <a:endCxn id="354" idx="0"/>
          </p:cNvCxnSpPr>
          <p:nvPr/>
        </p:nvCxnSpPr>
        <p:spPr>
          <a:xfrm>
            <a:off x="3954278" y="3433351"/>
            <a:ext cx="0" cy="9129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graphicFrame>
        <p:nvGraphicFramePr>
          <p:cNvPr id="357" name="Google Shape;357;p42"/>
          <p:cNvGraphicFramePr/>
          <p:nvPr/>
        </p:nvGraphicFramePr>
        <p:xfrm>
          <a:off x="6726852" y="3056579"/>
          <a:ext cx="2435375" cy="230637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487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7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7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7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7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A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B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C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D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A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B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C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D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358" name="Google Shape;358;p42"/>
          <p:cNvCxnSpPr>
            <a:stCxn id="349" idx="6"/>
            <a:endCxn id="349" idx="0"/>
          </p:cNvCxnSpPr>
          <p:nvPr/>
        </p:nvCxnSpPr>
        <p:spPr>
          <a:xfrm rot="10800000">
            <a:off x="4851285" y="3652775"/>
            <a:ext cx="237000" cy="237000"/>
          </a:xfrm>
          <a:prstGeom prst="curvedConnector4">
            <a:avLst>
              <a:gd name="adj1" fmla="val -119902"/>
              <a:gd name="adj2" fmla="val 219902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61" name="Google Shape;361;p42"/>
          <p:cNvSpPr txBox="1"/>
          <p:nvPr/>
        </p:nvSpPr>
        <p:spPr>
          <a:xfrm>
            <a:off x="2623813" y="4999750"/>
            <a:ext cx="27486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(An undirected graph)</a:t>
            </a:r>
            <a:endParaRPr sz="160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62" name="Google Shape;362;p42"/>
          <p:cNvSpPr/>
          <p:nvPr/>
        </p:nvSpPr>
        <p:spPr>
          <a:xfrm>
            <a:off x="3202200" y="2047600"/>
            <a:ext cx="5787600" cy="5964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sz="22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OPTION 1:</a:t>
            </a:r>
            <a:r>
              <a:rPr lang="en" sz="22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  ADJACENCY MATRIX</a:t>
            </a:r>
            <a:endParaRPr sz="1600" dirty="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3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5" name="Left Bracket 4"/>
          <p:cNvSpPr/>
          <p:nvPr/>
        </p:nvSpPr>
        <p:spPr>
          <a:xfrm>
            <a:off x="7278464" y="3543035"/>
            <a:ext cx="84361" cy="1850315"/>
          </a:xfrm>
          <a:prstGeom prst="leftBracket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6" name="Right Bracket 5"/>
          <p:cNvSpPr/>
          <p:nvPr/>
        </p:nvSpPr>
        <p:spPr>
          <a:xfrm>
            <a:off x="8989800" y="3543035"/>
            <a:ext cx="97050" cy="1819919"/>
          </a:xfrm>
          <a:prstGeom prst="rightBracket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0120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43"/>
          <p:cNvSpPr txBox="1">
            <a:spLocks noGrp="1"/>
          </p:cNvSpPr>
          <p:nvPr>
            <p:ph type="title"/>
          </p:nvPr>
        </p:nvSpPr>
        <p:spPr>
          <a:xfrm>
            <a:off x="415600" y="1067062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sz="36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368" name="Google Shape;368;p4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24</a:t>
            </a:fld>
            <a:endParaRPr/>
          </a:p>
        </p:txBody>
      </p:sp>
      <p:sp>
        <p:nvSpPr>
          <p:cNvPr id="369" name="Google Shape;369;p43"/>
          <p:cNvSpPr txBox="1"/>
          <p:nvPr/>
        </p:nvSpPr>
        <p:spPr>
          <a:xfrm rot="-5400000">
            <a:off x="5644138" y="4348200"/>
            <a:ext cx="1926000" cy="44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600">
                <a:solidFill>
                  <a:schemeClr val="accent5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(source)</a:t>
            </a:r>
            <a:endParaRPr sz="1600">
              <a:solidFill>
                <a:schemeClr val="accent5"/>
              </a:solidFill>
            </a:endParaRPr>
          </a:p>
        </p:txBody>
      </p:sp>
      <p:sp>
        <p:nvSpPr>
          <p:cNvPr id="370" name="Google Shape;370;p43"/>
          <p:cNvSpPr txBox="1"/>
          <p:nvPr/>
        </p:nvSpPr>
        <p:spPr>
          <a:xfrm>
            <a:off x="7236225" y="2816675"/>
            <a:ext cx="1926000" cy="28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700">
                <a:solidFill>
                  <a:schemeClr val="accent5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(destination)</a:t>
            </a:r>
            <a:endParaRPr sz="1700">
              <a:solidFill>
                <a:schemeClr val="accent5"/>
              </a:solidFill>
            </a:endParaRPr>
          </a:p>
        </p:txBody>
      </p:sp>
      <p:sp>
        <p:nvSpPr>
          <p:cNvPr id="371" name="Google Shape;371;p43"/>
          <p:cNvSpPr/>
          <p:nvPr/>
        </p:nvSpPr>
        <p:spPr>
          <a:xfrm>
            <a:off x="3717278" y="2959351"/>
            <a:ext cx="4740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72" name="Google Shape;372;p43"/>
          <p:cNvSpPr/>
          <p:nvPr/>
        </p:nvSpPr>
        <p:spPr>
          <a:xfrm>
            <a:off x="4614285" y="3652775"/>
            <a:ext cx="4740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373" name="Google Shape;373;p43"/>
          <p:cNvCxnSpPr>
            <a:stCxn id="371" idx="3"/>
            <a:endCxn id="374" idx="1"/>
          </p:cNvCxnSpPr>
          <p:nvPr/>
        </p:nvCxnSpPr>
        <p:spPr>
          <a:xfrm flipH="1">
            <a:off x="3224794" y="3363935"/>
            <a:ext cx="5619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375" name="Google Shape;375;p43"/>
          <p:cNvCxnSpPr>
            <a:stCxn id="371" idx="5"/>
            <a:endCxn id="372" idx="1"/>
          </p:cNvCxnSpPr>
          <p:nvPr/>
        </p:nvCxnSpPr>
        <p:spPr>
          <a:xfrm>
            <a:off x="4121862" y="3363935"/>
            <a:ext cx="5619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376" name="Google Shape;376;p43"/>
          <p:cNvCxnSpPr>
            <a:stCxn id="372" idx="3"/>
            <a:endCxn id="377" idx="1"/>
          </p:cNvCxnSpPr>
          <p:nvPr/>
        </p:nvCxnSpPr>
        <p:spPr>
          <a:xfrm flipH="1">
            <a:off x="4122400" y="4057359"/>
            <a:ext cx="5613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377" name="Google Shape;377;p43"/>
          <p:cNvSpPr/>
          <p:nvPr/>
        </p:nvSpPr>
        <p:spPr>
          <a:xfrm flipH="1">
            <a:off x="3716688" y="4346200"/>
            <a:ext cx="4752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74" name="Google Shape;374;p43"/>
          <p:cNvSpPr/>
          <p:nvPr/>
        </p:nvSpPr>
        <p:spPr>
          <a:xfrm flipH="1">
            <a:off x="2819185" y="3652763"/>
            <a:ext cx="4752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378" name="Google Shape;378;p43"/>
          <p:cNvCxnSpPr/>
          <p:nvPr/>
        </p:nvCxnSpPr>
        <p:spPr>
          <a:xfrm>
            <a:off x="3243535" y="4038696"/>
            <a:ext cx="5616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379" name="Google Shape;379;p43"/>
          <p:cNvCxnSpPr>
            <a:stCxn id="371" idx="4"/>
            <a:endCxn id="377" idx="0"/>
          </p:cNvCxnSpPr>
          <p:nvPr/>
        </p:nvCxnSpPr>
        <p:spPr>
          <a:xfrm>
            <a:off x="3954278" y="3433351"/>
            <a:ext cx="0" cy="9129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380" name="Google Shape;380;p43"/>
          <p:cNvCxnSpPr/>
          <p:nvPr/>
        </p:nvCxnSpPr>
        <p:spPr>
          <a:xfrm>
            <a:off x="3174545" y="4113645"/>
            <a:ext cx="5616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graphicFrame>
        <p:nvGraphicFramePr>
          <p:cNvPr id="381" name="Google Shape;381;p43"/>
          <p:cNvGraphicFramePr/>
          <p:nvPr/>
        </p:nvGraphicFramePr>
        <p:xfrm>
          <a:off x="6726852" y="3056579"/>
          <a:ext cx="2435375" cy="230637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487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7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7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70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7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A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B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C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D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A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B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C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12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D</a:t>
                      </a:r>
                      <a:endParaRPr sz="18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6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26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382" name="Google Shape;382;p43"/>
          <p:cNvCxnSpPr>
            <a:stCxn id="372" idx="6"/>
            <a:endCxn id="372" idx="0"/>
          </p:cNvCxnSpPr>
          <p:nvPr/>
        </p:nvCxnSpPr>
        <p:spPr>
          <a:xfrm rot="10800000">
            <a:off x="4851285" y="3652775"/>
            <a:ext cx="237000" cy="237000"/>
          </a:xfrm>
          <a:prstGeom prst="curvedConnector4">
            <a:avLst>
              <a:gd name="adj1" fmla="val -119902"/>
              <a:gd name="adj2" fmla="val 219902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sp>
        <p:nvSpPr>
          <p:cNvPr id="385" name="Google Shape;385;p43"/>
          <p:cNvSpPr txBox="1"/>
          <p:nvPr/>
        </p:nvSpPr>
        <p:spPr>
          <a:xfrm>
            <a:off x="2623813" y="4999750"/>
            <a:ext cx="27486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(A directed graph)</a:t>
            </a:r>
            <a:endParaRPr sz="160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86" name="Google Shape;386;p43"/>
          <p:cNvSpPr/>
          <p:nvPr/>
        </p:nvSpPr>
        <p:spPr>
          <a:xfrm>
            <a:off x="3202200" y="2047600"/>
            <a:ext cx="5787600" cy="5964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2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OPTION 1:</a:t>
            </a:r>
            <a:r>
              <a:rPr lang="en" sz="22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  ADJACENCY MATRIX</a:t>
            </a:r>
            <a:endParaRPr sz="1600" dirty="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2" name="Left Bracket 1"/>
          <p:cNvSpPr/>
          <p:nvPr/>
        </p:nvSpPr>
        <p:spPr>
          <a:xfrm>
            <a:off x="7236225" y="3519055"/>
            <a:ext cx="106684" cy="1874295"/>
          </a:xfrm>
          <a:prstGeom prst="leftBracket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3" name="Right Bracket 2"/>
          <p:cNvSpPr/>
          <p:nvPr/>
        </p:nvSpPr>
        <p:spPr>
          <a:xfrm>
            <a:off x="9093750" y="3534252"/>
            <a:ext cx="68475" cy="1843899"/>
          </a:xfrm>
          <a:prstGeom prst="rightBracket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0092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44"/>
          <p:cNvSpPr txBox="1">
            <a:spLocks noGrp="1"/>
          </p:cNvSpPr>
          <p:nvPr>
            <p:ph type="title"/>
          </p:nvPr>
        </p:nvSpPr>
        <p:spPr>
          <a:xfrm>
            <a:off x="520025" y="1062947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sz="36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392" name="Google Shape;392;p4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25</a:t>
            </a:fld>
            <a:endParaRPr/>
          </a:p>
        </p:txBody>
      </p:sp>
      <p:sp>
        <p:nvSpPr>
          <p:cNvPr id="393" name="Google Shape;393;p44"/>
          <p:cNvSpPr/>
          <p:nvPr/>
        </p:nvSpPr>
        <p:spPr>
          <a:xfrm>
            <a:off x="3717278" y="2959351"/>
            <a:ext cx="4740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94" name="Google Shape;394;p44"/>
          <p:cNvSpPr/>
          <p:nvPr/>
        </p:nvSpPr>
        <p:spPr>
          <a:xfrm>
            <a:off x="4614285" y="3652775"/>
            <a:ext cx="4740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395" name="Google Shape;395;p44"/>
          <p:cNvCxnSpPr>
            <a:stCxn id="393" idx="3"/>
            <a:endCxn id="396" idx="1"/>
          </p:cNvCxnSpPr>
          <p:nvPr/>
        </p:nvCxnSpPr>
        <p:spPr>
          <a:xfrm flipH="1">
            <a:off x="3224794" y="3363935"/>
            <a:ext cx="5619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97" name="Google Shape;397;p44"/>
          <p:cNvCxnSpPr>
            <a:stCxn id="393" idx="5"/>
            <a:endCxn id="394" idx="1"/>
          </p:cNvCxnSpPr>
          <p:nvPr/>
        </p:nvCxnSpPr>
        <p:spPr>
          <a:xfrm>
            <a:off x="4121862" y="3363935"/>
            <a:ext cx="5619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98" name="Google Shape;398;p44"/>
          <p:cNvCxnSpPr>
            <a:stCxn id="394" idx="3"/>
            <a:endCxn id="399" idx="1"/>
          </p:cNvCxnSpPr>
          <p:nvPr/>
        </p:nvCxnSpPr>
        <p:spPr>
          <a:xfrm flipH="1">
            <a:off x="4122400" y="4057359"/>
            <a:ext cx="5613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99" name="Google Shape;399;p44"/>
          <p:cNvSpPr/>
          <p:nvPr/>
        </p:nvSpPr>
        <p:spPr>
          <a:xfrm flipH="1">
            <a:off x="3716688" y="4346200"/>
            <a:ext cx="4752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96" name="Google Shape;396;p44"/>
          <p:cNvSpPr/>
          <p:nvPr/>
        </p:nvSpPr>
        <p:spPr>
          <a:xfrm flipH="1">
            <a:off x="2819185" y="3652763"/>
            <a:ext cx="4752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00" name="Google Shape;400;p44"/>
          <p:cNvCxnSpPr>
            <a:stCxn id="396" idx="3"/>
            <a:endCxn id="399" idx="7"/>
          </p:cNvCxnSpPr>
          <p:nvPr/>
        </p:nvCxnSpPr>
        <p:spPr>
          <a:xfrm>
            <a:off x="3224794" y="4057347"/>
            <a:ext cx="5616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01" name="Google Shape;401;p44"/>
          <p:cNvCxnSpPr>
            <a:stCxn id="393" idx="4"/>
            <a:endCxn id="399" idx="0"/>
          </p:cNvCxnSpPr>
          <p:nvPr/>
        </p:nvCxnSpPr>
        <p:spPr>
          <a:xfrm>
            <a:off x="3954278" y="3433351"/>
            <a:ext cx="0" cy="9129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02" name="Google Shape;402;p44"/>
          <p:cNvCxnSpPr>
            <a:stCxn id="394" idx="6"/>
            <a:endCxn id="394" idx="0"/>
          </p:cNvCxnSpPr>
          <p:nvPr/>
        </p:nvCxnSpPr>
        <p:spPr>
          <a:xfrm rot="10800000">
            <a:off x="4851285" y="3652775"/>
            <a:ext cx="237000" cy="237000"/>
          </a:xfrm>
          <a:prstGeom prst="curvedConnector4">
            <a:avLst>
              <a:gd name="adj1" fmla="val -119902"/>
              <a:gd name="adj2" fmla="val 219902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03" name="Google Shape;403;p44"/>
          <p:cNvSpPr txBox="1"/>
          <p:nvPr/>
        </p:nvSpPr>
        <p:spPr>
          <a:xfrm>
            <a:off x="2623813" y="4999750"/>
            <a:ext cx="27486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(An undirected graph)</a:t>
            </a:r>
            <a:endParaRPr sz="1600" dirty="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04" name="Google Shape;404;p44"/>
          <p:cNvSpPr/>
          <p:nvPr/>
        </p:nvSpPr>
        <p:spPr>
          <a:xfrm>
            <a:off x="3202200" y="2047600"/>
            <a:ext cx="5787600" cy="5964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2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OPTION 2:</a:t>
            </a:r>
            <a:r>
              <a:rPr lang="en" sz="22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  ADJACENCY LISTS</a:t>
            </a:r>
            <a:endParaRPr sz="1600" dirty="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05" name="Google Shape;405;p44"/>
          <p:cNvSpPr/>
          <p:nvPr/>
        </p:nvSpPr>
        <p:spPr>
          <a:xfrm>
            <a:off x="6338150" y="3159725"/>
            <a:ext cx="602100" cy="4812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06" name="Google Shape;406;p44"/>
          <p:cNvSpPr/>
          <p:nvPr/>
        </p:nvSpPr>
        <p:spPr>
          <a:xfrm>
            <a:off x="6940250" y="3159725"/>
            <a:ext cx="602100" cy="4812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07" name="Google Shape;407;p44"/>
          <p:cNvSpPr/>
          <p:nvPr/>
        </p:nvSpPr>
        <p:spPr>
          <a:xfrm>
            <a:off x="7542350" y="3159725"/>
            <a:ext cx="602100" cy="4812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08" name="Google Shape;408;p44"/>
          <p:cNvSpPr/>
          <p:nvPr/>
        </p:nvSpPr>
        <p:spPr>
          <a:xfrm>
            <a:off x="8144450" y="3159725"/>
            <a:ext cx="602100" cy="4812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09" name="Google Shape;409;p44"/>
          <p:cNvSpPr txBox="1"/>
          <p:nvPr/>
        </p:nvSpPr>
        <p:spPr>
          <a:xfrm>
            <a:off x="6338150" y="2730550"/>
            <a:ext cx="2408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A      B      C       D</a:t>
            </a:r>
            <a:endParaRPr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10" name="Google Shape;410;p44"/>
          <p:cNvSpPr/>
          <p:nvPr/>
        </p:nvSpPr>
        <p:spPr>
          <a:xfrm>
            <a:off x="6403175" y="3892724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11" name="Google Shape;411;p44"/>
          <p:cNvCxnSpPr>
            <a:stCxn id="405" idx="2"/>
            <a:endCxn id="410" idx="0"/>
          </p:cNvCxnSpPr>
          <p:nvPr/>
        </p:nvCxnSpPr>
        <p:spPr>
          <a:xfrm>
            <a:off x="6639200" y="3640925"/>
            <a:ext cx="4500" cy="2517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12" name="Google Shape;412;p44"/>
          <p:cNvSpPr/>
          <p:nvPr/>
        </p:nvSpPr>
        <p:spPr>
          <a:xfrm>
            <a:off x="6403175" y="457509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13" name="Google Shape;413;p44"/>
          <p:cNvCxnSpPr>
            <a:stCxn id="410" idx="4"/>
            <a:endCxn id="412" idx="0"/>
          </p:cNvCxnSpPr>
          <p:nvPr/>
        </p:nvCxnSpPr>
        <p:spPr>
          <a:xfrm>
            <a:off x="6643775" y="4373924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14" name="Google Shape;414;p44"/>
          <p:cNvSpPr/>
          <p:nvPr/>
        </p:nvSpPr>
        <p:spPr>
          <a:xfrm>
            <a:off x="7005275" y="3890624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15" name="Google Shape;415;p44"/>
          <p:cNvCxnSpPr>
            <a:stCxn id="406" idx="2"/>
            <a:endCxn id="414" idx="0"/>
          </p:cNvCxnSpPr>
          <p:nvPr/>
        </p:nvCxnSpPr>
        <p:spPr>
          <a:xfrm>
            <a:off x="7241300" y="3640925"/>
            <a:ext cx="4500" cy="2496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16" name="Google Shape;416;p44"/>
          <p:cNvSpPr/>
          <p:nvPr/>
        </p:nvSpPr>
        <p:spPr>
          <a:xfrm>
            <a:off x="7607375" y="3889574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17" name="Google Shape;417;p44"/>
          <p:cNvCxnSpPr>
            <a:stCxn id="407" idx="2"/>
            <a:endCxn id="416" idx="0"/>
          </p:cNvCxnSpPr>
          <p:nvPr/>
        </p:nvCxnSpPr>
        <p:spPr>
          <a:xfrm>
            <a:off x="7843400" y="3640925"/>
            <a:ext cx="4500" cy="2487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18" name="Google Shape;418;p44"/>
          <p:cNvSpPr/>
          <p:nvPr/>
        </p:nvSpPr>
        <p:spPr>
          <a:xfrm>
            <a:off x="8209475" y="389284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19" name="Google Shape;419;p44"/>
          <p:cNvCxnSpPr>
            <a:stCxn id="408" idx="2"/>
            <a:endCxn id="418" idx="0"/>
          </p:cNvCxnSpPr>
          <p:nvPr/>
        </p:nvCxnSpPr>
        <p:spPr>
          <a:xfrm>
            <a:off x="8445500" y="3640925"/>
            <a:ext cx="4500" cy="2520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20" name="Google Shape;420;p44"/>
          <p:cNvSpPr/>
          <p:nvPr/>
        </p:nvSpPr>
        <p:spPr>
          <a:xfrm>
            <a:off x="8209475" y="4575224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21" name="Google Shape;421;p44"/>
          <p:cNvCxnSpPr>
            <a:stCxn id="418" idx="4"/>
            <a:endCxn id="420" idx="0"/>
          </p:cNvCxnSpPr>
          <p:nvPr/>
        </p:nvCxnSpPr>
        <p:spPr>
          <a:xfrm>
            <a:off x="8450075" y="4374049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22" name="Google Shape;422;p44"/>
          <p:cNvSpPr/>
          <p:nvPr/>
        </p:nvSpPr>
        <p:spPr>
          <a:xfrm>
            <a:off x="6403175" y="525759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23" name="Google Shape;423;p44"/>
          <p:cNvCxnSpPr>
            <a:stCxn id="412" idx="4"/>
            <a:endCxn id="422" idx="0"/>
          </p:cNvCxnSpPr>
          <p:nvPr/>
        </p:nvCxnSpPr>
        <p:spPr>
          <a:xfrm>
            <a:off x="6643775" y="5056299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24" name="Google Shape;424;p44"/>
          <p:cNvSpPr/>
          <p:nvPr/>
        </p:nvSpPr>
        <p:spPr>
          <a:xfrm>
            <a:off x="7005275" y="457534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25" name="Google Shape;425;p44"/>
          <p:cNvCxnSpPr>
            <a:stCxn id="414" idx="4"/>
            <a:endCxn id="424" idx="0"/>
          </p:cNvCxnSpPr>
          <p:nvPr/>
        </p:nvCxnSpPr>
        <p:spPr>
          <a:xfrm>
            <a:off x="7245875" y="4371824"/>
            <a:ext cx="0" cy="2034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26" name="Google Shape;426;p44"/>
          <p:cNvSpPr/>
          <p:nvPr/>
        </p:nvSpPr>
        <p:spPr>
          <a:xfrm>
            <a:off x="7607375" y="457534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27" name="Google Shape;427;p44"/>
          <p:cNvCxnSpPr>
            <a:endCxn id="426" idx="0"/>
          </p:cNvCxnSpPr>
          <p:nvPr/>
        </p:nvCxnSpPr>
        <p:spPr>
          <a:xfrm>
            <a:off x="7847975" y="4374049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28" name="Google Shape;428;p44"/>
          <p:cNvSpPr/>
          <p:nvPr/>
        </p:nvSpPr>
        <p:spPr>
          <a:xfrm>
            <a:off x="7607375" y="526114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29" name="Google Shape;429;p44"/>
          <p:cNvCxnSpPr>
            <a:endCxn id="428" idx="0"/>
          </p:cNvCxnSpPr>
          <p:nvPr/>
        </p:nvCxnSpPr>
        <p:spPr>
          <a:xfrm>
            <a:off x="7847975" y="5059849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30" name="Google Shape;430;p44"/>
          <p:cNvSpPr/>
          <p:nvPr/>
        </p:nvSpPr>
        <p:spPr>
          <a:xfrm>
            <a:off x="8209475" y="526114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31" name="Google Shape;431;p44"/>
          <p:cNvCxnSpPr>
            <a:endCxn id="430" idx="0"/>
          </p:cNvCxnSpPr>
          <p:nvPr/>
        </p:nvCxnSpPr>
        <p:spPr>
          <a:xfrm>
            <a:off x="8450075" y="5059849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32" name="Google Shape;432;p44"/>
          <p:cNvSpPr txBox="1"/>
          <p:nvPr/>
        </p:nvSpPr>
        <p:spPr>
          <a:xfrm>
            <a:off x="8747750" y="3461850"/>
            <a:ext cx="1585500" cy="136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3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Each list stores a node’s neighbors</a:t>
            </a:r>
            <a:endParaRPr sz="110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4613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45"/>
          <p:cNvSpPr txBox="1">
            <a:spLocks noGrp="1"/>
          </p:cNvSpPr>
          <p:nvPr>
            <p:ph type="title"/>
          </p:nvPr>
        </p:nvSpPr>
        <p:spPr>
          <a:xfrm>
            <a:off x="415600" y="1077718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sz="36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438" name="Google Shape;438;p4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26</a:t>
            </a:fld>
            <a:endParaRPr/>
          </a:p>
        </p:txBody>
      </p:sp>
      <p:sp>
        <p:nvSpPr>
          <p:cNvPr id="439" name="Google Shape;439;p45"/>
          <p:cNvSpPr/>
          <p:nvPr/>
        </p:nvSpPr>
        <p:spPr>
          <a:xfrm>
            <a:off x="3202200" y="2047600"/>
            <a:ext cx="5787600" cy="5964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2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OPTION 2:</a:t>
            </a:r>
            <a:r>
              <a:rPr lang="en" sz="22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  ADJACENCY LISTS</a:t>
            </a:r>
            <a:endParaRPr sz="1600" dirty="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0" name="Google Shape;440;p45"/>
          <p:cNvSpPr/>
          <p:nvPr/>
        </p:nvSpPr>
        <p:spPr>
          <a:xfrm>
            <a:off x="6338163" y="3159725"/>
            <a:ext cx="602100" cy="4812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1" name="Google Shape;441;p45"/>
          <p:cNvSpPr/>
          <p:nvPr/>
        </p:nvSpPr>
        <p:spPr>
          <a:xfrm>
            <a:off x="6940263" y="3159725"/>
            <a:ext cx="602100" cy="4812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2" name="Google Shape;442;p45"/>
          <p:cNvSpPr/>
          <p:nvPr/>
        </p:nvSpPr>
        <p:spPr>
          <a:xfrm>
            <a:off x="7542363" y="3159725"/>
            <a:ext cx="602100" cy="4812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3" name="Google Shape;443;p45"/>
          <p:cNvSpPr/>
          <p:nvPr/>
        </p:nvSpPr>
        <p:spPr>
          <a:xfrm>
            <a:off x="8144463" y="3159725"/>
            <a:ext cx="602100" cy="4812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45" name="Google Shape;445;p45"/>
          <p:cNvSpPr/>
          <p:nvPr/>
        </p:nvSpPr>
        <p:spPr>
          <a:xfrm>
            <a:off x="6403188" y="3892724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46" name="Google Shape;446;p45"/>
          <p:cNvCxnSpPr>
            <a:stCxn id="440" idx="2"/>
            <a:endCxn id="445" idx="0"/>
          </p:cNvCxnSpPr>
          <p:nvPr/>
        </p:nvCxnSpPr>
        <p:spPr>
          <a:xfrm>
            <a:off x="6639213" y="3640925"/>
            <a:ext cx="4500" cy="2517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47" name="Google Shape;447;p45"/>
          <p:cNvSpPr/>
          <p:nvPr/>
        </p:nvSpPr>
        <p:spPr>
          <a:xfrm>
            <a:off x="6403188" y="457509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48" name="Google Shape;448;p45"/>
          <p:cNvCxnSpPr>
            <a:stCxn id="445" idx="4"/>
            <a:endCxn id="447" idx="0"/>
          </p:cNvCxnSpPr>
          <p:nvPr/>
        </p:nvCxnSpPr>
        <p:spPr>
          <a:xfrm>
            <a:off x="6643788" y="4373924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49" name="Google Shape;449;p45"/>
          <p:cNvSpPr/>
          <p:nvPr/>
        </p:nvSpPr>
        <p:spPr>
          <a:xfrm>
            <a:off x="7005288" y="3890624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50" name="Google Shape;450;p45"/>
          <p:cNvCxnSpPr>
            <a:stCxn id="441" idx="2"/>
            <a:endCxn id="449" idx="0"/>
          </p:cNvCxnSpPr>
          <p:nvPr/>
        </p:nvCxnSpPr>
        <p:spPr>
          <a:xfrm>
            <a:off x="7241313" y="3640925"/>
            <a:ext cx="4500" cy="2496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51" name="Google Shape;451;p45"/>
          <p:cNvSpPr/>
          <p:nvPr/>
        </p:nvSpPr>
        <p:spPr>
          <a:xfrm>
            <a:off x="7607388" y="3889574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52" name="Google Shape;452;p45"/>
          <p:cNvCxnSpPr>
            <a:stCxn id="442" idx="2"/>
            <a:endCxn id="451" idx="0"/>
          </p:cNvCxnSpPr>
          <p:nvPr/>
        </p:nvCxnSpPr>
        <p:spPr>
          <a:xfrm>
            <a:off x="7843413" y="3640925"/>
            <a:ext cx="4500" cy="2487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53" name="Google Shape;453;p45"/>
          <p:cNvSpPr/>
          <p:nvPr/>
        </p:nvSpPr>
        <p:spPr>
          <a:xfrm>
            <a:off x="8209488" y="389284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54" name="Google Shape;454;p45"/>
          <p:cNvCxnSpPr>
            <a:stCxn id="443" idx="2"/>
            <a:endCxn id="453" idx="0"/>
          </p:cNvCxnSpPr>
          <p:nvPr/>
        </p:nvCxnSpPr>
        <p:spPr>
          <a:xfrm>
            <a:off x="8445513" y="3640925"/>
            <a:ext cx="4500" cy="2520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55" name="Google Shape;455;p45"/>
          <p:cNvSpPr/>
          <p:nvPr/>
        </p:nvSpPr>
        <p:spPr>
          <a:xfrm>
            <a:off x="6403188" y="525759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56" name="Google Shape;456;p45"/>
          <p:cNvCxnSpPr>
            <a:stCxn id="447" idx="4"/>
            <a:endCxn id="455" idx="0"/>
          </p:cNvCxnSpPr>
          <p:nvPr/>
        </p:nvCxnSpPr>
        <p:spPr>
          <a:xfrm>
            <a:off x="6643788" y="5056299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57" name="Google Shape;457;p45"/>
          <p:cNvSpPr/>
          <p:nvPr/>
        </p:nvSpPr>
        <p:spPr>
          <a:xfrm>
            <a:off x="7607388" y="4575349"/>
            <a:ext cx="481200" cy="4812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58" name="Google Shape;458;p45"/>
          <p:cNvCxnSpPr>
            <a:endCxn id="457" idx="0"/>
          </p:cNvCxnSpPr>
          <p:nvPr/>
        </p:nvCxnSpPr>
        <p:spPr>
          <a:xfrm>
            <a:off x="7847988" y="4374049"/>
            <a:ext cx="0" cy="201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59" name="Google Shape;459;p45"/>
          <p:cNvSpPr/>
          <p:nvPr/>
        </p:nvSpPr>
        <p:spPr>
          <a:xfrm>
            <a:off x="3717278" y="2959351"/>
            <a:ext cx="4740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A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60" name="Google Shape;460;p45"/>
          <p:cNvSpPr/>
          <p:nvPr/>
        </p:nvSpPr>
        <p:spPr>
          <a:xfrm>
            <a:off x="4614285" y="3652775"/>
            <a:ext cx="4740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C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61" name="Google Shape;461;p45"/>
          <p:cNvCxnSpPr>
            <a:stCxn id="459" idx="3"/>
            <a:endCxn id="462" idx="1"/>
          </p:cNvCxnSpPr>
          <p:nvPr/>
        </p:nvCxnSpPr>
        <p:spPr>
          <a:xfrm flipH="1">
            <a:off x="3224794" y="3363935"/>
            <a:ext cx="5619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463" name="Google Shape;463;p45"/>
          <p:cNvCxnSpPr>
            <a:stCxn id="459" idx="5"/>
            <a:endCxn id="460" idx="1"/>
          </p:cNvCxnSpPr>
          <p:nvPr/>
        </p:nvCxnSpPr>
        <p:spPr>
          <a:xfrm>
            <a:off x="4121862" y="3363935"/>
            <a:ext cx="5619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464" name="Google Shape;464;p45"/>
          <p:cNvCxnSpPr>
            <a:stCxn id="460" idx="3"/>
            <a:endCxn id="465" idx="1"/>
          </p:cNvCxnSpPr>
          <p:nvPr/>
        </p:nvCxnSpPr>
        <p:spPr>
          <a:xfrm flipH="1">
            <a:off x="4122400" y="4057359"/>
            <a:ext cx="5613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465" name="Google Shape;465;p45"/>
          <p:cNvSpPr/>
          <p:nvPr/>
        </p:nvSpPr>
        <p:spPr>
          <a:xfrm flipH="1">
            <a:off x="3716688" y="4346200"/>
            <a:ext cx="4752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D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62" name="Google Shape;462;p45"/>
          <p:cNvSpPr/>
          <p:nvPr/>
        </p:nvSpPr>
        <p:spPr>
          <a:xfrm flipH="1">
            <a:off x="2819185" y="3652763"/>
            <a:ext cx="475200" cy="474000"/>
          </a:xfrm>
          <a:prstGeom prst="ellipse">
            <a:avLst/>
          </a:prstGeom>
          <a:solidFill>
            <a:srgbClr val="DFEFF0"/>
          </a:solidFill>
          <a:ln w="28575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B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66" name="Google Shape;466;p45"/>
          <p:cNvCxnSpPr/>
          <p:nvPr/>
        </p:nvCxnSpPr>
        <p:spPr>
          <a:xfrm>
            <a:off x="3243535" y="4038696"/>
            <a:ext cx="5616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467" name="Google Shape;467;p45"/>
          <p:cNvCxnSpPr>
            <a:stCxn id="459" idx="4"/>
            <a:endCxn id="465" idx="0"/>
          </p:cNvCxnSpPr>
          <p:nvPr/>
        </p:nvCxnSpPr>
        <p:spPr>
          <a:xfrm>
            <a:off x="3954278" y="3433351"/>
            <a:ext cx="0" cy="9129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468" name="Google Shape;468;p45"/>
          <p:cNvCxnSpPr/>
          <p:nvPr/>
        </p:nvCxnSpPr>
        <p:spPr>
          <a:xfrm>
            <a:off x="3174545" y="4113645"/>
            <a:ext cx="561600" cy="358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469" name="Google Shape;469;p45"/>
          <p:cNvCxnSpPr>
            <a:stCxn id="460" idx="6"/>
            <a:endCxn id="460" idx="0"/>
          </p:cNvCxnSpPr>
          <p:nvPr/>
        </p:nvCxnSpPr>
        <p:spPr>
          <a:xfrm rot="10800000">
            <a:off x="4851285" y="3652775"/>
            <a:ext cx="237000" cy="237000"/>
          </a:xfrm>
          <a:prstGeom prst="curvedConnector4">
            <a:avLst>
              <a:gd name="adj1" fmla="val -100475"/>
              <a:gd name="adj2" fmla="val 200475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sp>
        <p:nvSpPr>
          <p:cNvPr id="470" name="Google Shape;470;p45"/>
          <p:cNvSpPr txBox="1"/>
          <p:nvPr/>
        </p:nvSpPr>
        <p:spPr>
          <a:xfrm>
            <a:off x="2623813" y="4999750"/>
            <a:ext cx="27486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(A directed graph)</a:t>
            </a:r>
            <a:endParaRPr sz="1600">
              <a:solidFill>
                <a:schemeClr val="dk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71" name="Google Shape;471;p45"/>
          <p:cNvSpPr txBox="1"/>
          <p:nvPr/>
        </p:nvSpPr>
        <p:spPr>
          <a:xfrm>
            <a:off x="8603900" y="3624213"/>
            <a:ext cx="1890900" cy="136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3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Tracks </a:t>
            </a:r>
            <a:r>
              <a:rPr lang="en" sz="13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outgoing neighbors</a:t>
            </a:r>
            <a:r>
              <a:rPr lang="en" sz="13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. </a:t>
            </a:r>
            <a:br>
              <a:rPr lang="en" sz="13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3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/>
            </a:r>
            <a:br>
              <a:rPr lang="en" sz="13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300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(You could also do the same for incoming neighbors as well)</a:t>
            </a:r>
            <a:endParaRPr sz="1100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8" name="Google Shape;409;p44"/>
          <p:cNvSpPr txBox="1"/>
          <p:nvPr/>
        </p:nvSpPr>
        <p:spPr>
          <a:xfrm>
            <a:off x="6338150" y="2730550"/>
            <a:ext cx="24084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A      B      C       D</a:t>
            </a:r>
            <a:endParaRPr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95199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46"/>
          <p:cNvSpPr txBox="1">
            <a:spLocks noGrp="1"/>
          </p:cNvSpPr>
          <p:nvPr>
            <p:ph type="title"/>
          </p:nvPr>
        </p:nvSpPr>
        <p:spPr>
          <a:xfrm>
            <a:off x="507127" y="1290880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sz="36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477" name="Google Shape;477;p4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27</a:t>
            </a:fld>
            <a:endParaRPr/>
          </a:p>
        </p:txBody>
      </p:sp>
      <p:graphicFrame>
        <p:nvGraphicFramePr>
          <p:cNvPr id="478" name="Google Shape;478;p46"/>
          <p:cNvGraphicFramePr/>
          <p:nvPr>
            <p:extLst>
              <p:ext uri="{D42A27DB-BD31-4B8C-83A1-F6EECF244321}">
                <p14:modId xmlns:p14="http://schemas.microsoft.com/office/powerpoint/2010/main" val="3731859440"/>
              </p:ext>
            </p:extLst>
          </p:nvPr>
        </p:nvGraphicFramePr>
        <p:xfrm>
          <a:off x="3149402" y="3012702"/>
          <a:ext cx="5469325" cy="173947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466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1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1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874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7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For a graph G = (V, E)</a:t>
                      </a:r>
                      <a:endParaRPr sz="1700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7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where |V| = </a:t>
                      </a:r>
                      <a:r>
                        <a:rPr lang="en" sz="1700" b="1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n</a:t>
                      </a:r>
                      <a:r>
                        <a:rPr lang="en" sz="17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, and |E| = </a:t>
                      </a:r>
                      <a:r>
                        <a:rPr lang="en" sz="1700" b="1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m</a:t>
                      </a:r>
                      <a:endParaRPr sz="1700" b="1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FEFF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700" b="1" dirty="0" smtClean="0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SPACE REQUIREMENTS</a:t>
                      </a:r>
                      <a:endParaRPr sz="1700" b="1" dirty="0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000" b="1" dirty="0">
                          <a:solidFill>
                            <a:schemeClr val="accent5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O(n</a:t>
                      </a:r>
                      <a:r>
                        <a:rPr lang="en" sz="2000" b="1" baseline="30000" dirty="0">
                          <a:solidFill>
                            <a:schemeClr val="accent5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2</a:t>
                      </a:r>
                      <a:r>
                        <a:rPr lang="en" sz="2000" b="1" dirty="0">
                          <a:solidFill>
                            <a:schemeClr val="accent5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)</a:t>
                      </a:r>
                      <a:endParaRPr sz="2000" b="1" dirty="0">
                        <a:solidFill>
                          <a:schemeClr val="accent5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 anchor="ctr">
                    <a:lnL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accent5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O(n + m)</a:t>
                      </a:r>
                    </a:p>
                  </a:txBody>
                  <a:tcPr marL="91425" marR="91425" marT="91425" marB="91425" anchor="ctr">
                    <a:lnL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chemeClr val="accent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479" name="Google Shape;479;p46"/>
          <p:cNvGraphicFramePr/>
          <p:nvPr>
            <p:extLst>
              <p:ext uri="{D42A27DB-BD31-4B8C-83A1-F6EECF244321}">
                <p14:modId xmlns:p14="http://schemas.microsoft.com/office/powerpoint/2010/main" val="3986496050"/>
              </p:ext>
            </p:extLst>
          </p:nvPr>
        </p:nvGraphicFramePr>
        <p:xfrm>
          <a:off x="5975888" y="3140077"/>
          <a:ext cx="800000" cy="74630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0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0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6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6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1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solidFill>
                            <a:srgbClr val="FFFFFF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0</a:t>
                      </a:r>
                      <a:endParaRPr sz="1200" b="1">
                        <a:solidFill>
                          <a:srgbClr val="FFFFFF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0" marR="0" marT="0" marB="0" anchor="ctr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82" name="Google Shape;482;p46"/>
          <p:cNvSpPr/>
          <p:nvPr/>
        </p:nvSpPr>
        <p:spPr>
          <a:xfrm>
            <a:off x="7452725" y="3090694"/>
            <a:ext cx="199800" cy="160200"/>
          </a:xfrm>
          <a:prstGeom prst="rect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3" name="Google Shape;483;p46"/>
          <p:cNvSpPr/>
          <p:nvPr/>
        </p:nvSpPr>
        <p:spPr>
          <a:xfrm>
            <a:off x="7652772" y="3090694"/>
            <a:ext cx="199800" cy="160200"/>
          </a:xfrm>
          <a:prstGeom prst="rect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4" name="Google Shape;484;p46"/>
          <p:cNvSpPr/>
          <p:nvPr/>
        </p:nvSpPr>
        <p:spPr>
          <a:xfrm>
            <a:off x="7852819" y="3090694"/>
            <a:ext cx="199800" cy="160200"/>
          </a:xfrm>
          <a:prstGeom prst="rect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5" name="Google Shape;485;p46"/>
          <p:cNvSpPr/>
          <p:nvPr/>
        </p:nvSpPr>
        <p:spPr>
          <a:xfrm>
            <a:off x="8052866" y="3090694"/>
            <a:ext cx="199800" cy="160200"/>
          </a:xfrm>
          <a:prstGeom prst="rect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86" name="Google Shape;486;p46"/>
          <p:cNvSpPr/>
          <p:nvPr/>
        </p:nvSpPr>
        <p:spPr>
          <a:xfrm>
            <a:off x="7474330" y="3334235"/>
            <a:ext cx="160200" cy="160200"/>
          </a:xfrm>
          <a:prstGeom prst="ellipse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87" name="Google Shape;487;p46"/>
          <p:cNvCxnSpPr>
            <a:stCxn id="482" idx="2"/>
            <a:endCxn id="486" idx="0"/>
          </p:cNvCxnSpPr>
          <p:nvPr/>
        </p:nvCxnSpPr>
        <p:spPr>
          <a:xfrm>
            <a:off x="7552625" y="3250894"/>
            <a:ext cx="1800" cy="834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88" name="Google Shape;488;p46"/>
          <p:cNvSpPr/>
          <p:nvPr/>
        </p:nvSpPr>
        <p:spPr>
          <a:xfrm>
            <a:off x="7474330" y="3560957"/>
            <a:ext cx="160200" cy="160200"/>
          </a:xfrm>
          <a:prstGeom prst="ellipse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89" name="Google Shape;489;p46"/>
          <p:cNvCxnSpPr>
            <a:stCxn id="486" idx="4"/>
            <a:endCxn id="488" idx="0"/>
          </p:cNvCxnSpPr>
          <p:nvPr/>
        </p:nvCxnSpPr>
        <p:spPr>
          <a:xfrm>
            <a:off x="7554430" y="3494435"/>
            <a:ext cx="0" cy="666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0" name="Google Shape;490;p46"/>
          <p:cNvSpPr/>
          <p:nvPr/>
        </p:nvSpPr>
        <p:spPr>
          <a:xfrm>
            <a:off x="7674376" y="3333188"/>
            <a:ext cx="160200" cy="160200"/>
          </a:xfrm>
          <a:prstGeom prst="ellipse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91" name="Google Shape;491;p46"/>
          <p:cNvCxnSpPr>
            <a:stCxn id="483" idx="2"/>
            <a:endCxn id="490" idx="0"/>
          </p:cNvCxnSpPr>
          <p:nvPr/>
        </p:nvCxnSpPr>
        <p:spPr>
          <a:xfrm>
            <a:off x="7752672" y="3250894"/>
            <a:ext cx="1800" cy="822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2" name="Google Shape;492;p46"/>
          <p:cNvSpPr/>
          <p:nvPr/>
        </p:nvSpPr>
        <p:spPr>
          <a:xfrm>
            <a:off x="7874423" y="3333189"/>
            <a:ext cx="160200" cy="160200"/>
          </a:xfrm>
          <a:prstGeom prst="ellipse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93" name="Google Shape;493;p46"/>
          <p:cNvCxnSpPr>
            <a:stCxn id="484" idx="2"/>
            <a:endCxn id="492" idx="0"/>
          </p:cNvCxnSpPr>
          <p:nvPr/>
        </p:nvCxnSpPr>
        <p:spPr>
          <a:xfrm>
            <a:off x="7952719" y="3250894"/>
            <a:ext cx="1800" cy="822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4" name="Google Shape;494;p46"/>
          <p:cNvSpPr/>
          <p:nvPr/>
        </p:nvSpPr>
        <p:spPr>
          <a:xfrm>
            <a:off x="8074470" y="3334277"/>
            <a:ext cx="160200" cy="160200"/>
          </a:xfrm>
          <a:prstGeom prst="ellipse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95" name="Google Shape;495;p46"/>
          <p:cNvSpPr/>
          <p:nvPr/>
        </p:nvSpPr>
        <p:spPr>
          <a:xfrm>
            <a:off x="7474330" y="3787720"/>
            <a:ext cx="160200" cy="160200"/>
          </a:xfrm>
          <a:prstGeom prst="ellipse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96" name="Google Shape;496;p46"/>
          <p:cNvCxnSpPr>
            <a:stCxn id="488" idx="4"/>
            <a:endCxn id="495" idx="0"/>
          </p:cNvCxnSpPr>
          <p:nvPr/>
        </p:nvCxnSpPr>
        <p:spPr>
          <a:xfrm>
            <a:off x="7554430" y="3721157"/>
            <a:ext cx="0" cy="666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97" name="Google Shape;497;p46"/>
          <p:cNvSpPr/>
          <p:nvPr/>
        </p:nvSpPr>
        <p:spPr>
          <a:xfrm>
            <a:off x="7874423" y="3561040"/>
            <a:ext cx="160200" cy="160200"/>
          </a:xfrm>
          <a:prstGeom prst="ellipse">
            <a:avLst/>
          </a:prstGeom>
          <a:solidFill>
            <a:schemeClr val="accent5"/>
          </a:solidFill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98" name="Google Shape;498;p46"/>
          <p:cNvCxnSpPr>
            <a:endCxn id="497" idx="0"/>
          </p:cNvCxnSpPr>
          <p:nvPr/>
        </p:nvCxnSpPr>
        <p:spPr>
          <a:xfrm>
            <a:off x="7954523" y="3493840"/>
            <a:ext cx="0" cy="672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99" name="Google Shape;499;p46"/>
          <p:cNvCxnSpPr>
            <a:stCxn id="485" idx="2"/>
            <a:endCxn id="494" idx="0"/>
          </p:cNvCxnSpPr>
          <p:nvPr/>
        </p:nvCxnSpPr>
        <p:spPr>
          <a:xfrm>
            <a:off x="8152766" y="3250894"/>
            <a:ext cx="1800" cy="8340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2" name="Right Bracket 1"/>
          <p:cNvSpPr/>
          <p:nvPr/>
        </p:nvSpPr>
        <p:spPr>
          <a:xfrm>
            <a:off x="6781800" y="3140077"/>
            <a:ext cx="79813" cy="807843"/>
          </a:xfrm>
          <a:prstGeom prst="rightBracket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3" name="Left Bracket 2"/>
          <p:cNvSpPr/>
          <p:nvPr/>
        </p:nvSpPr>
        <p:spPr>
          <a:xfrm>
            <a:off x="5947607" y="3137829"/>
            <a:ext cx="94974" cy="795683"/>
          </a:xfrm>
          <a:prstGeom prst="leftBracket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6963704"/>
              </p:ext>
            </p:extLst>
          </p:nvPr>
        </p:nvGraphicFramePr>
        <p:xfrm>
          <a:off x="3149402" y="2265631"/>
          <a:ext cx="5469324" cy="8229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488253">
                  <a:extLst>
                    <a:ext uri="{9D8B030D-6E8A-4147-A177-3AD203B41FA5}">
                      <a16:colId xmlns:a16="http://schemas.microsoft.com/office/drawing/2014/main" val="904531745"/>
                    </a:ext>
                  </a:extLst>
                </a:gridCol>
                <a:gridCol w="1514764">
                  <a:extLst>
                    <a:ext uri="{9D8B030D-6E8A-4147-A177-3AD203B41FA5}">
                      <a16:colId xmlns:a16="http://schemas.microsoft.com/office/drawing/2014/main" val="1490601108"/>
                    </a:ext>
                  </a:extLst>
                </a:gridCol>
                <a:gridCol w="2466307">
                  <a:extLst>
                    <a:ext uri="{9D8B030D-6E8A-4147-A177-3AD203B41FA5}">
                      <a16:colId xmlns:a16="http://schemas.microsoft.com/office/drawing/2014/main" val="1464638502"/>
                    </a:ext>
                  </a:extLst>
                </a:gridCol>
              </a:tblGrid>
              <a:tr h="741680"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en" sz="1600" b="1" kern="1200" dirty="0" smtClean="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ADJACENCY LISTS</a:t>
                      </a:r>
                      <a:endParaRPr lang="ar-EG" sz="1600" b="1" kern="1200" dirty="0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" sz="1600" b="1" dirty="0" smtClean="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ADJACENCY MATRIX</a:t>
                      </a:r>
                      <a:endParaRPr lang="ar-EG" sz="16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en" sz="1600" b="1" kern="1200" dirty="0" smtClean="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Lato Light"/>
                        </a:rPr>
                        <a:t>GRAPH REPRESENTATIONS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Lato Light"/>
                        </a:rPr>
                        <a:t> TECKNIQUES </a:t>
                      </a:r>
                      <a:endParaRPr lang="ar-EG" sz="1600" b="1" kern="1200" dirty="0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3488231"/>
                  </a:ext>
                </a:extLst>
              </a:tr>
            </a:tbl>
          </a:graphicData>
        </a:graphic>
      </p:graphicFrame>
      <p:sp>
        <p:nvSpPr>
          <p:cNvPr id="35" name="Google Shape;506;p47"/>
          <p:cNvSpPr txBox="1"/>
          <p:nvPr/>
        </p:nvSpPr>
        <p:spPr>
          <a:xfrm>
            <a:off x="8907899" y="3009500"/>
            <a:ext cx="1448400" cy="16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200" dirty="0">
                <a:latin typeface="Assistant"/>
                <a:ea typeface="Assistant"/>
                <a:cs typeface="Assistant"/>
                <a:sym typeface="Assistant"/>
              </a:rPr>
              <a:t>Generally, better for sparse graphs (where m &lt;&lt; n</a:t>
            </a:r>
            <a:r>
              <a:rPr lang="en" sz="1200" baseline="30000" dirty="0"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1200" dirty="0">
                <a:latin typeface="Assistant"/>
                <a:ea typeface="Assistant"/>
                <a:cs typeface="Assistant"/>
                <a:sym typeface="Assistant"/>
              </a:rPr>
              <a:t>).</a:t>
            </a:r>
            <a:endParaRPr sz="1200" dirty="0"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endParaRPr sz="600" dirty="0"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r>
              <a:rPr lang="en" sz="1200" b="1" dirty="0">
                <a:latin typeface="Assistant"/>
                <a:ea typeface="Assistant"/>
                <a:cs typeface="Assistant"/>
                <a:sym typeface="Assistant"/>
              </a:rPr>
              <a:t>We’ll assume this representation, unless otherwise stated.</a:t>
            </a:r>
            <a:endParaRPr sz="1200" b="1" dirty="0"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endParaRPr sz="12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36" name="Google Shape;529;p47"/>
          <p:cNvCxnSpPr>
            <a:stCxn id="35" idx="0"/>
          </p:cNvCxnSpPr>
          <p:nvPr/>
        </p:nvCxnSpPr>
        <p:spPr>
          <a:xfrm rot="5400000" flipH="1">
            <a:off x="8750549" y="2127950"/>
            <a:ext cx="497400" cy="1265700"/>
          </a:xfrm>
          <a:prstGeom prst="curvedConnector2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</p:spTree>
    <p:extLst>
      <p:ext uri="{BB962C8B-B14F-4D97-AF65-F5344CB8AC3E}">
        <p14:creationId xmlns:p14="http://schemas.microsoft.com/office/powerpoint/2010/main" val="62016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47"/>
          <p:cNvSpPr txBox="1">
            <a:spLocks noGrp="1"/>
          </p:cNvSpPr>
          <p:nvPr>
            <p:ph type="title"/>
          </p:nvPr>
        </p:nvSpPr>
        <p:spPr>
          <a:xfrm>
            <a:off x="362333" y="1168578"/>
            <a:ext cx="11360800" cy="7635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r>
              <a:rPr lang="en" sz="3600" b="1" dirty="0">
                <a:solidFill>
                  <a:srgbClr val="002060"/>
                </a:solidFill>
                <a:ea typeface="Lato Light"/>
                <a:cs typeface="Lato Light"/>
                <a:sym typeface="Lato Light"/>
              </a:rPr>
              <a:t>GRAPH REPRESENTATIONS</a:t>
            </a:r>
            <a:endParaRPr sz="3600" b="1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505" name="Google Shape;505;p4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28</a:t>
            </a:fld>
            <a:endParaRPr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36" name="Google Shape;506;p47"/>
          <p:cNvSpPr txBox="1"/>
          <p:nvPr/>
        </p:nvSpPr>
        <p:spPr>
          <a:xfrm>
            <a:off x="987101" y="2310170"/>
            <a:ext cx="10309510" cy="16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" sz="2400" b="1" dirty="0">
                <a:latin typeface="Assistant"/>
                <a:ea typeface="Assistant"/>
                <a:cs typeface="Assistant"/>
                <a:sym typeface="Assistant"/>
              </a:rPr>
              <a:t>Generally </a:t>
            </a:r>
            <a:r>
              <a:rPr lang="en" sz="2400" b="1" dirty="0" smtClean="0">
                <a:latin typeface="Assistant"/>
                <a:ea typeface="Assistant"/>
                <a:cs typeface="Assistant"/>
                <a:sym typeface="Assistant"/>
              </a:rPr>
              <a:t>Adjacency Lists representation, </a:t>
            </a:r>
            <a:r>
              <a:rPr lang="en" sz="2400" b="1" dirty="0">
                <a:latin typeface="Assistant"/>
                <a:ea typeface="Assistant"/>
                <a:cs typeface="Assistant"/>
                <a:sym typeface="Assistant"/>
              </a:rPr>
              <a:t>better </a:t>
            </a:r>
            <a:r>
              <a:rPr lang="en" sz="2400" b="1" dirty="0" smtClean="0">
                <a:latin typeface="Assistant"/>
                <a:ea typeface="Assistant"/>
                <a:cs typeface="Assistant"/>
                <a:sym typeface="Assistant"/>
              </a:rPr>
              <a:t>than </a:t>
            </a:r>
            <a:r>
              <a:rPr lang="en" sz="2400" b="1" dirty="0">
                <a:latin typeface="Assistant"/>
                <a:ea typeface="Assistant"/>
                <a:cs typeface="Assistant"/>
                <a:sym typeface="Assistant"/>
              </a:rPr>
              <a:t>Adjacency </a:t>
            </a:r>
            <a:r>
              <a:rPr lang="en" sz="2400" b="1" dirty="0" smtClean="0">
                <a:latin typeface="Assistant"/>
                <a:ea typeface="Assistant"/>
                <a:cs typeface="Assistant"/>
                <a:sym typeface="Assistant"/>
              </a:rPr>
              <a:t>Matrix representation for </a:t>
            </a:r>
            <a:r>
              <a:rPr lang="en" sz="2400" b="1" dirty="0">
                <a:latin typeface="Assistant"/>
                <a:ea typeface="Assistant"/>
                <a:cs typeface="Assistant"/>
                <a:sym typeface="Assistant"/>
              </a:rPr>
              <a:t>sparse graphs (where m </a:t>
            </a:r>
            <a:r>
              <a:rPr lang="en" sz="2400" b="1" dirty="0" smtClean="0">
                <a:latin typeface="Assistant"/>
                <a:ea typeface="Assistant"/>
                <a:cs typeface="Assistant"/>
                <a:sym typeface="Assistant"/>
              </a:rPr>
              <a:t>&lt; n</a:t>
            </a:r>
            <a:r>
              <a:rPr lang="en" sz="2400" b="1" baseline="30000" dirty="0" smtClean="0">
                <a:latin typeface="Assistant"/>
                <a:ea typeface="Assistant"/>
                <a:cs typeface="Assistant"/>
                <a:sym typeface="Assistant"/>
              </a:rPr>
              <a:t>2</a:t>
            </a:r>
            <a:r>
              <a:rPr lang="en" sz="2400" b="1" dirty="0">
                <a:latin typeface="Assistant"/>
                <a:ea typeface="Assistant"/>
                <a:cs typeface="Assistant"/>
                <a:sym typeface="Assistant"/>
              </a:rPr>
              <a:t>).</a:t>
            </a:r>
            <a:endParaRPr sz="2400" b="1" dirty="0">
              <a:latin typeface="Assistant"/>
              <a:ea typeface="Assistant"/>
              <a:cs typeface="Assistant"/>
              <a:sym typeface="Assistant"/>
            </a:endParaRPr>
          </a:p>
          <a:p>
            <a:pPr algn="just">
              <a:lnSpc>
                <a:spcPct val="200000"/>
              </a:lnSpc>
            </a:pPr>
            <a:endParaRPr sz="2400" b="1" dirty="0">
              <a:latin typeface="Assistant"/>
              <a:ea typeface="Assistant"/>
              <a:cs typeface="Assistant"/>
              <a:sym typeface="Assistant"/>
            </a:endParaRPr>
          </a:p>
          <a:p>
            <a:pPr algn="just">
              <a:lnSpc>
                <a:spcPct val="200000"/>
              </a:lnSpc>
            </a:pPr>
            <a:r>
              <a:rPr lang="en" sz="2400" dirty="0">
                <a:latin typeface="Assistant"/>
                <a:ea typeface="Assistant"/>
                <a:cs typeface="Assistant"/>
                <a:sym typeface="Assistant"/>
              </a:rPr>
              <a:t>We’ll assume Adjacency Lists representation, unless otherwise stated.</a:t>
            </a:r>
            <a:endParaRPr sz="2400" dirty="0">
              <a:latin typeface="Assistant"/>
              <a:ea typeface="Assistant"/>
              <a:cs typeface="Assistant"/>
              <a:sym typeface="Assistant"/>
            </a:endParaRPr>
          </a:p>
          <a:p>
            <a:pPr algn="ctr">
              <a:lnSpc>
                <a:spcPct val="200000"/>
              </a:lnSpc>
            </a:pPr>
            <a:endParaRPr sz="24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</p:spTree>
    <p:extLst>
      <p:ext uri="{BB962C8B-B14F-4D97-AF65-F5344CB8AC3E}">
        <p14:creationId xmlns:p14="http://schemas.microsoft.com/office/powerpoint/2010/main" val="83673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28777" y="1331962"/>
            <a:ext cx="54008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Sparse Graphs vs. Dense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Graphs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129755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8BF5D-7BB2-49B3-AF60-E193124DB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211906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dirty="0"/>
              <a:t>Sparse Graphs vs. Dense Graphs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1DD1A8-ADC3-4191-BA55-F3FF940AE1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11" y="1708825"/>
            <a:ext cx="11360800" cy="3764269"/>
          </a:xfrm>
        </p:spPr>
        <p:txBody>
          <a:bodyPr>
            <a:normAutofit fontScale="92500"/>
          </a:bodyPr>
          <a:lstStyle/>
          <a:p>
            <a:endParaRPr lang="en-US" dirty="0" smtClean="0"/>
          </a:p>
          <a:p>
            <a:pPr>
              <a:lnSpc>
                <a:spcPct val="200000"/>
              </a:lnSpc>
            </a:pPr>
            <a:r>
              <a:rPr lang="en-US" dirty="0" smtClean="0"/>
              <a:t>A </a:t>
            </a:r>
            <a:r>
              <a:rPr lang="en-US" dirty="0"/>
              <a:t>graph is </a:t>
            </a:r>
            <a:r>
              <a:rPr lang="en-US" b="1" dirty="0">
                <a:solidFill>
                  <a:srgbClr val="FF0000"/>
                </a:solidFill>
              </a:rPr>
              <a:t>sparse</a:t>
            </a:r>
            <a:r>
              <a:rPr lang="en-US" dirty="0"/>
              <a:t> if </a:t>
            </a:r>
            <a:r>
              <a:rPr lang="en-US" u="sng" dirty="0">
                <a:solidFill>
                  <a:srgbClr val="0070C0"/>
                </a:solidFill>
              </a:rPr>
              <a:t>the number of edges </a:t>
            </a:r>
            <a:r>
              <a:rPr lang="en-US" dirty="0">
                <a:solidFill>
                  <a:srgbClr val="0070C0"/>
                </a:solidFill>
              </a:rPr>
              <a:t>is relatively close to </a:t>
            </a:r>
            <a:r>
              <a:rPr lang="en-US" b="1" u="sng" dirty="0">
                <a:solidFill>
                  <a:srgbClr val="FF0000"/>
                </a:solidFill>
              </a:rPr>
              <a:t>linear</a:t>
            </a:r>
            <a:r>
              <a:rPr lang="en-US" dirty="0">
                <a:solidFill>
                  <a:srgbClr val="0070C0"/>
                </a:solidFill>
              </a:rPr>
              <a:t> in the </a:t>
            </a:r>
            <a:r>
              <a:rPr lang="en-US" b="1" dirty="0">
                <a:solidFill>
                  <a:srgbClr val="FF0000"/>
                </a:solidFill>
              </a:rPr>
              <a:t>number of </a:t>
            </a:r>
            <a:r>
              <a:rPr lang="en-US" b="1" dirty="0" smtClean="0">
                <a:solidFill>
                  <a:srgbClr val="FF0000"/>
                </a:solidFill>
              </a:rPr>
              <a:t>vertices</a:t>
            </a:r>
            <a:r>
              <a:rPr lang="en-US" b="1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en-US" dirty="0"/>
              <a:t>A graph is </a:t>
            </a:r>
            <a:r>
              <a:rPr lang="en-US" b="1" dirty="0" smtClean="0">
                <a:solidFill>
                  <a:srgbClr val="FF0000"/>
                </a:solidFill>
              </a:rPr>
              <a:t>dense</a:t>
            </a:r>
            <a:r>
              <a:rPr lang="en-US" dirty="0" smtClean="0"/>
              <a:t> </a:t>
            </a:r>
            <a:r>
              <a:rPr lang="en-US" dirty="0"/>
              <a:t>if </a:t>
            </a:r>
            <a:r>
              <a:rPr lang="en-US" u="sng" dirty="0">
                <a:solidFill>
                  <a:srgbClr val="0070C0"/>
                </a:solidFill>
              </a:rPr>
              <a:t>the number of edges </a:t>
            </a:r>
            <a:r>
              <a:rPr lang="en-US" dirty="0" smtClean="0">
                <a:solidFill>
                  <a:srgbClr val="0070C0"/>
                </a:solidFill>
              </a:rPr>
              <a:t>is </a:t>
            </a:r>
            <a:r>
              <a:rPr lang="en-US" dirty="0">
                <a:solidFill>
                  <a:srgbClr val="0070C0"/>
                </a:solidFill>
              </a:rPr>
              <a:t>closer to </a:t>
            </a:r>
            <a:r>
              <a:rPr lang="en-US" b="1" u="sng" dirty="0">
                <a:solidFill>
                  <a:srgbClr val="FF0000"/>
                </a:solidFill>
              </a:rPr>
              <a:t>quadratic</a:t>
            </a:r>
            <a:r>
              <a:rPr lang="en-US" dirty="0">
                <a:solidFill>
                  <a:srgbClr val="0070C0"/>
                </a:solidFill>
              </a:rPr>
              <a:t> in </a:t>
            </a:r>
            <a:r>
              <a:rPr lang="en-US" dirty="0">
                <a:solidFill>
                  <a:srgbClr val="FF0000"/>
                </a:solidFill>
              </a:rPr>
              <a:t>the </a:t>
            </a:r>
            <a:r>
              <a:rPr lang="en-US" b="1" dirty="0">
                <a:solidFill>
                  <a:srgbClr val="FF0000"/>
                </a:solidFill>
              </a:rPr>
              <a:t>number of vertices</a:t>
            </a:r>
            <a:r>
              <a:rPr lang="en-US" dirty="0"/>
              <a:t>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B39562-6F85-4977-8276-EB635AEE2F7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30</a:t>
            </a:fld>
            <a:endParaRPr lang="en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88985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p48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31</a:t>
            </a:fld>
            <a:endParaRPr/>
          </a:p>
        </p:txBody>
      </p:sp>
      <p:sp>
        <p:nvSpPr>
          <p:cNvPr id="535" name="Google Shape;535;p48"/>
          <p:cNvSpPr txBox="1"/>
          <p:nvPr/>
        </p:nvSpPr>
        <p:spPr>
          <a:xfrm>
            <a:off x="1835700" y="41247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2400" b="1">
                <a:latin typeface="Assistant ExtraLight"/>
                <a:ea typeface="Assistant ExtraLight"/>
                <a:cs typeface="Assistant ExtraLight"/>
                <a:sym typeface="Assistant ExtraLight"/>
              </a:rPr>
              <a:t>One way to explore a graph!</a:t>
            </a:r>
            <a:endParaRPr sz="2400" b="1">
              <a:latin typeface="Assistant ExtraLight"/>
              <a:ea typeface="Assistant ExtraLight"/>
              <a:cs typeface="Assistant ExtraLight"/>
              <a:sym typeface="Assistant ExtraLight"/>
            </a:endParaRPr>
          </a:p>
        </p:txBody>
      </p:sp>
      <p:sp>
        <p:nvSpPr>
          <p:cNvPr id="536" name="Google Shape;536;p48"/>
          <p:cNvSpPr txBox="1"/>
          <p:nvPr/>
        </p:nvSpPr>
        <p:spPr>
          <a:xfrm>
            <a:off x="2301000" y="2161600"/>
            <a:ext cx="7590000" cy="17517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en" sz="3600" b="1" dirty="0" smtClean="0">
              <a:solidFill>
                <a:srgbClr val="002060"/>
              </a:solidFill>
              <a:latin typeface="Lato Light"/>
              <a:ea typeface="Lato Light"/>
              <a:cs typeface="Lato Light"/>
              <a:sym typeface="Lato Light"/>
            </a:endParaRPr>
          </a:p>
          <a:p>
            <a:pPr algn="ctr"/>
            <a:r>
              <a:rPr lang="en" sz="3600" b="1" dirty="0" smtClean="0">
                <a:solidFill>
                  <a:srgbClr val="002060"/>
                </a:solidFill>
                <a:latin typeface="Lato Light"/>
                <a:ea typeface="Lato Light"/>
                <a:cs typeface="Lato Light"/>
                <a:sym typeface="Lato Light"/>
              </a:rPr>
              <a:t>BREADTH-FIRST SEARCH</a:t>
            </a:r>
          </a:p>
          <a:p>
            <a:pPr algn="ctr"/>
            <a:r>
              <a:rPr lang="en" sz="3600" b="1" dirty="0" smtClean="0">
                <a:solidFill>
                  <a:srgbClr val="002060"/>
                </a:solidFill>
                <a:latin typeface="Lato Light"/>
                <a:ea typeface="Lato Light"/>
                <a:cs typeface="Lato Light"/>
                <a:sym typeface="Lato Light"/>
              </a:rPr>
              <a:t>(BFS)</a:t>
            </a:r>
            <a:endParaRPr sz="1100" b="1" dirty="0">
              <a:solidFill>
                <a:srgbClr val="00206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23014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F18FEF5-B740-4623-8CA2-C05C51CD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663" y="978988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BREADTH-FIRST SEARCH</a:t>
            </a:r>
            <a:br>
              <a:rPr lang="en-US" b="1" dirty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27" name="Google Shape;541;p49">
            <a:extLst>
              <a:ext uri="{FF2B5EF4-FFF2-40B4-BE49-F238E27FC236}">
                <a16:creationId xmlns:a16="http://schemas.microsoft.com/office/drawing/2014/main" id="{8E5B2245-62A0-44EA-BA53-DF9F1C98E0B2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20991424">
            <a:off x="3017755" y="3881802"/>
            <a:ext cx="671718" cy="393600"/>
          </a:xfrm>
          <a:prstGeom prst="rect">
            <a:avLst/>
          </a:prstGeom>
          <a:noFill/>
          <a:ln>
            <a:noFill/>
          </a:ln>
          <a:effectLst>
            <a:outerShdw blurRad="200025" dist="19050" algn="bl" rotWithShape="0">
              <a:schemeClr val="accent5">
                <a:alpha val="50000"/>
              </a:schemeClr>
            </a:outerShdw>
          </a:effectLst>
        </p:spPr>
      </p:pic>
      <p:sp>
        <p:nvSpPr>
          <p:cNvPr id="28" name="Google Shape;542;p49">
            <a:extLst>
              <a:ext uri="{FF2B5EF4-FFF2-40B4-BE49-F238E27FC236}">
                <a16:creationId xmlns:a16="http://schemas.microsoft.com/office/drawing/2014/main" id="{CE2C0739-332F-4EEC-9ED4-CDECE7926C20}"/>
              </a:ext>
            </a:extLst>
          </p:cNvPr>
          <p:cNvSpPr txBox="1">
            <a:spLocks/>
          </p:cNvSpPr>
          <p:nvPr/>
        </p:nvSpPr>
        <p:spPr>
          <a:xfrm>
            <a:off x="1835700" y="1826292"/>
            <a:ext cx="8520600" cy="7636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3600" b="0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lang="en-US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9" name="Text Placeholder 1">
            <a:extLst>
              <a:ext uri="{FF2B5EF4-FFF2-40B4-BE49-F238E27FC236}">
                <a16:creationId xmlns:a16="http://schemas.microsoft.com/office/drawing/2014/main" id="{C5479343-60DA-49D8-B5FC-0D3840A925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35700" y="1826292"/>
            <a:ext cx="8520600" cy="5498466"/>
          </a:xfrm>
        </p:spPr>
        <p:txBody>
          <a:bodyPr/>
          <a:lstStyle/>
          <a:p>
            <a:r>
              <a:rPr lang="en-US" dirty="0"/>
              <a:t>Breadth-first search explores the vertices of a graph in layers, in order of increasing distance from the starting vertex.</a:t>
            </a:r>
          </a:p>
        </p:txBody>
      </p:sp>
      <p:sp>
        <p:nvSpPr>
          <p:cNvPr id="30" name="Google Shape;543;p49">
            <a:extLst>
              <a:ext uri="{FF2B5EF4-FFF2-40B4-BE49-F238E27FC236}">
                <a16:creationId xmlns:a16="http://schemas.microsoft.com/office/drawing/2014/main" id="{092A2792-FF29-4744-AD2B-E6AEE3AE1C73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9996458" y="7450548"/>
            <a:ext cx="548700" cy="5248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32</a:t>
            </a:fld>
            <a:endParaRPr/>
          </a:p>
        </p:txBody>
      </p:sp>
      <p:sp>
        <p:nvSpPr>
          <p:cNvPr id="31" name="Google Shape;544;p49">
            <a:extLst>
              <a:ext uri="{FF2B5EF4-FFF2-40B4-BE49-F238E27FC236}">
                <a16:creationId xmlns:a16="http://schemas.microsoft.com/office/drawing/2014/main" id="{D94F304A-9603-411B-86BC-15CDE7ED57F0}"/>
              </a:ext>
            </a:extLst>
          </p:cNvPr>
          <p:cNvSpPr/>
          <p:nvPr/>
        </p:nvSpPr>
        <p:spPr>
          <a:xfrm>
            <a:off x="3186778" y="4222688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S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2" name="Google Shape;545;p49">
            <a:extLst>
              <a:ext uri="{FF2B5EF4-FFF2-40B4-BE49-F238E27FC236}">
                <a16:creationId xmlns:a16="http://schemas.microsoft.com/office/drawing/2014/main" id="{5FB9A37E-205F-46E7-8483-EC4FBC2A0D00}"/>
              </a:ext>
            </a:extLst>
          </p:cNvPr>
          <p:cNvSpPr/>
          <p:nvPr/>
        </p:nvSpPr>
        <p:spPr>
          <a:xfrm>
            <a:off x="4288985" y="4222687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33" name="Google Shape;546;p49">
            <a:extLst>
              <a:ext uri="{FF2B5EF4-FFF2-40B4-BE49-F238E27FC236}">
                <a16:creationId xmlns:a16="http://schemas.microsoft.com/office/drawing/2014/main" id="{78965124-55AC-48B8-A8A8-E6630AA45CA6}"/>
              </a:ext>
            </a:extLst>
          </p:cNvPr>
          <p:cNvCxnSpPr>
            <a:stCxn id="31" idx="3"/>
            <a:endCxn id="37" idx="1"/>
          </p:cNvCxnSpPr>
          <p:nvPr/>
        </p:nvCxnSpPr>
        <p:spPr>
          <a:xfrm flipH="1">
            <a:off x="2694294" y="4627273"/>
            <a:ext cx="561900" cy="358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4" name="Google Shape;548;p49">
            <a:extLst>
              <a:ext uri="{FF2B5EF4-FFF2-40B4-BE49-F238E27FC236}">
                <a16:creationId xmlns:a16="http://schemas.microsoft.com/office/drawing/2014/main" id="{A2A21F90-B69F-4E98-AEAC-6F0CDC97CF5C}"/>
              </a:ext>
            </a:extLst>
          </p:cNvPr>
          <p:cNvCxnSpPr>
            <a:stCxn id="31" idx="6"/>
            <a:endCxn id="32" idx="2"/>
          </p:cNvCxnSpPr>
          <p:nvPr/>
        </p:nvCxnSpPr>
        <p:spPr>
          <a:xfrm>
            <a:off x="3660778" y="4459688"/>
            <a:ext cx="6282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5" name="Google Shape;549;p49">
            <a:extLst>
              <a:ext uri="{FF2B5EF4-FFF2-40B4-BE49-F238E27FC236}">
                <a16:creationId xmlns:a16="http://schemas.microsoft.com/office/drawing/2014/main" id="{C4FB65AF-A7B5-4A2B-B26D-6D3008DD3FDA}"/>
              </a:ext>
            </a:extLst>
          </p:cNvPr>
          <p:cNvCxnSpPr>
            <a:stCxn id="32" idx="4"/>
            <a:endCxn id="40" idx="0"/>
          </p:cNvCxnSpPr>
          <p:nvPr/>
        </p:nvCxnSpPr>
        <p:spPr>
          <a:xfrm>
            <a:off x="4525985" y="4696687"/>
            <a:ext cx="0" cy="15006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6" name="Google Shape;551;p49">
            <a:extLst>
              <a:ext uri="{FF2B5EF4-FFF2-40B4-BE49-F238E27FC236}">
                <a16:creationId xmlns:a16="http://schemas.microsoft.com/office/drawing/2014/main" id="{CBB98D7C-3DFA-4A44-95AF-BC0D97BFA224}"/>
              </a:ext>
            </a:extLst>
          </p:cNvPr>
          <p:cNvSpPr/>
          <p:nvPr/>
        </p:nvSpPr>
        <p:spPr>
          <a:xfrm flipH="1">
            <a:off x="3186188" y="5609537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7" name="Google Shape;547;p49">
            <a:extLst>
              <a:ext uri="{FF2B5EF4-FFF2-40B4-BE49-F238E27FC236}">
                <a16:creationId xmlns:a16="http://schemas.microsoft.com/office/drawing/2014/main" id="{39C9EEC7-9D2C-479C-AD89-7A86CA957E4B}"/>
              </a:ext>
            </a:extLst>
          </p:cNvPr>
          <p:cNvSpPr/>
          <p:nvPr/>
        </p:nvSpPr>
        <p:spPr>
          <a:xfrm flipH="1">
            <a:off x="2288685" y="4916100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38" name="Google Shape;552;p49">
            <a:extLst>
              <a:ext uri="{FF2B5EF4-FFF2-40B4-BE49-F238E27FC236}">
                <a16:creationId xmlns:a16="http://schemas.microsoft.com/office/drawing/2014/main" id="{0274024C-4253-4099-B95D-D0B3E578D6C1}"/>
              </a:ext>
            </a:extLst>
          </p:cNvPr>
          <p:cNvCxnSpPr>
            <a:stCxn id="31" idx="4"/>
            <a:endCxn id="36" idx="0"/>
          </p:cNvCxnSpPr>
          <p:nvPr/>
        </p:nvCxnSpPr>
        <p:spPr>
          <a:xfrm>
            <a:off x="3423778" y="4696688"/>
            <a:ext cx="0" cy="9129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9" name="Google Shape;553;p49">
            <a:extLst>
              <a:ext uri="{FF2B5EF4-FFF2-40B4-BE49-F238E27FC236}">
                <a16:creationId xmlns:a16="http://schemas.microsoft.com/office/drawing/2014/main" id="{5ABAC285-E120-48C5-8798-25467DAA3C94}"/>
              </a:ext>
            </a:extLst>
          </p:cNvPr>
          <p:cNvSpPr txBox="1"/>
          <p:nvPr/>
        </p:nvSpPr>
        <p:spPr>
          <a:xfrm>
            <a:off x="1835700" y="3107850"/>
            <a:ext cx="8520600" cy="64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 dirty="0">
                <a:latin typeface="Assistant"/>
                <a:ea typeface="Assistant"/>
                <a:cs typeface="Assistant"/>
                <a:sym typeface="Assistant"/>
              </a:rPr>
              <a:t>An analogy: </a:t>
            </a:r>
            <a:r>
              <a:rPr lang="en" sz="1500" dirty="0">
                <a:latin typeface="Assistant"/>
                <a:ea typeface="Assistant"/>
                <a:cs typeface="Assistant"/>
                <a:sym typeface="Assistant"/>
              </a:rPr>
              <a:t/>
            </a:r>
            <a:br>
              <a:rPr lang="en" sz="1500" dirty="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500" dirty="0">
                <a:latin typeface="Assistant"/>
                <a:ea typeface="Assistant"/>
                <a:cs typeface="Assistant"/>
                <a:sym typeface="Assistant"/>
              </a:rPr>
              <a:t>A bird is exploring a maze from above (with a bird’s eye view)</a:t>
            </a:r>
            <a:endParaRPr sz="15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0" name="Google Shape;550;p49">
            <a:extLst>
              <a:ext uri="{FF2B5EF4-FFF2-40B4-BE49-F238E27FC236}">
                <a16:creationId xmlns:a16="http://schemas.microsoft.com/office/drawing/2014/main" id="{726DE98A-9302-4602-B2F7-5C33D0117C01}"/>
              </a:ext>
            </a:extLst>
          </p:cNvPr>
          <p:cNvSpPr/>
          <p:nvPr/>
        </p:nvSpPr>
        <p:spPr>
          <a:xfrm flipH="1">
            <a:off x="4288363" y="6197412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1" name="Google Shape;554;p49">
            <a:extLst>
              <a:ext uri="{FF2B5EF4-FFF2-40B4-BE49-F238E27FC236}">
                <a16:creationId xmlns:a16="http://schemas.microsoft.com/office/drawing/2014/main" id="{74163C86-4726-4EAC-88F5-CCEC7AA71395}"/>
              </a:ext>
            </a:extLst>
          </p:cNvPr>
          <p:cNvSpPr/>
          <p:nvPr/>
        </p:nvSpPr>
        <p:spPr>
          <a:xfrm>
            <a:off x="6044272" y="4222712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2" name="Google Shape;555;p49">
            <a:extLst>
              <a:ext uri="{FF2B5EF4-FFF2-40B4-BE49-F238E27FC236}">
                <a16:creationId xmlns:a16="http://schemas.microsoft.com/office/drawing/2014/main" id="{74253FBC-6924-4815-9560-5C326EC94E55}"/>
              </a:ext>
            </a:extLst>
          </p:cNvPr>
          <p:cNvCxnSpPr>
            <a:stCxn id="32" idx="6"/>
            <a:endCxn id="41" idx="2"/>
          </p:cNvCxnSpPr>
          <p:nvPr/>
        </p:nvCxnSpPr>
        <p:spPr>
          <a:xfrm>
            <a:off x="4762985" y="4459687"/>
            <a:ext cx="12813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" name="Google Shape;556;p49">
            <a:extLst>
              <a:ext uri="{FF2B5EF4-FFF2-40B4-BE49-F238E27FC236}">
                <a16:creationId xmlns:a16="http://schemas.microsoft.com/office/drawing/2014/main" id="{BBDC921D-F445-4798-9B6C-5876E559A036}"/>
              </a:ext>
            </a:extLst>
          </p:cNvPr>
          <p:cNvSpPr/>
          <p:nvPr/>
        </p:nvSpPr>
        <p:spPr>
          <a:xfrm flipH="1">
            <a:off x="5140788" y="5210050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4" name="Google Shape;557;p49">
            <a:extLst>
              <a:ext uri="{FF2B5EF4-FFF2-40B4-BE49-F238E27FC236}">
                <a16:creationId xmlns:a16="http://schemas.microsoft.com/office/drawing/2014/main" id="{0E812B62-208A-43FB-B256-6FA8FEF1E09B}"/>
              </a:ext>
            </a:extLst>
          </p:cNvPr>
          <p:cNvCxnSpPr>
            <a:stCxn id="32" idx="5"/>
            <a:endCxn id="43" idx="7"/>
          </p:cNvCxnSpPr>
          <p:nvPr/>
        </p:nvCxnSpPr>
        <p:spPr>
          <a:xfrm>
            <a:off x="4693569" y="4627272"/>
            <a:ext cx="5169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5" name="Google Shape;558;p49">
            <a:extLst>
              <a:ext uri="{FF2B5EF4-FFF2-40B4-BE49-F238E27FC236}">
                <a16:creationId xmlns:a16="http://schemas.microsoft.com/office/drawing/2014/main" id="{6B652818-3DFF-4FD9-BA54-8BFB1BF20781}"/>
              </a:ext>
            </a:extLst>
          </p:cNvPr>
          <p:cNvCxnSpPr>
            <a:stCxn id="41" idx="3"/>
            <a:endCxn id="43" idx="1"/>
          </p:cNvCxnSpPr>
          <p:nvPr/>
        </p:nvCxnSpPr>
        <p:spPr>
          <a:xfrm flipH="1">
            <a:off x="5546388" y="4627297"/>
            <a:ext cx="5673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6" name="Google Shape;559;p49">
            <a:extLst>
              <a:ext uri="{FF2B5EF4-FFF2-40B4-BE49-F238E27FC236}">
                <a16:creationId xmlns:a16="http://schemas.microsoft.com/office/drawing/2014/main" id="{3AA84B8A-1932-418E-AB13-7B799C569EF2}"/>
              </a:ext>
            </a:extLst>
          </p:cNvPr>
          <p:cNvCxnSpPr>
            <a:stCxn id="47" idx="7"/>
            <a:endCxn id="43" idx="3"/>
          </p:cNvCxnSpPr>
          <p:nvPr/>
        </p:nvCxnSpPr>
        <p:spPr>
          <a:xfrm rot="10800000">
            <a:off x="5546255" y="5614628"/>
            <a:ext cx="4638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7" name="Google Shape;560;p49">
            <a:extLst>
              <a:ext uri="{FF2B5EF4-FFF2-40B4-BE49-F238E27FC236}">
                <a16:creationId xmlns:a16="http://schemas.microsoft.com/office/drawing/2014/main" id="{589AB022-9147-4C6A-B0C4-06D315CD7A8F}"/>
              </a:ext>
            </a:extLst>
          </p:cNvPr>
          <p:cNvSpPr/>
          <p:nvPr/>
        </p:nvSpPr>
        <p:spPr>
          <a:xfrm flipH="1">
            <a:off x="5940463" y="6197412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48" name="Google Shape;561;p49">
            <a:extLst>
              <a:ext uri="{FF2B5EF4-FFF2-40B4-BE49-F238E27FC236}">
                <a16:creationId xmlns:a16="http://schemas.microsoft.com/office/drawing/2014/main" id="{085CF527-AE9E-485D-8C13-14335D979F48}"/>
              </a:ext>
            </a:extLst>
          </p:cNvPr>
          <p:cNvCxnSpPr>
            <a:stCxn id="40" idx="2"/>
            <a:endCxn id="47" idx="6"/>
          </p:cNvCxnSpPr>
          <p:nvPr/>
        </p:nvCxnSpPr>
        <p:spPr>
          <a:xfrm>
            <a:off x="4763563" y="6434412"/>
            <a:ext cx="11769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9" name="Google Shape;562;p49">
            <a:extLst>
              <a:ext uri="{FF2B5EF4-FFF2-40B4-BE49-F238E27FC236}">
                <a16:creationId xmlns:a16="http://schemas.microsoft.com/office/drawing/2014/main" id="{217CDDC5-7373-4197-9E53-FC1EA9F16650}"/>
              </a:ext>
            </a:extLst>
          </p:cNvPr>
          <p:cNvCxnSpPr/>
          <p:nvPr/>
        </p:nvCxnSpPr>
        <p:spPr>
          <a:xfrm flipH="1">
            <a:off x="3591900" y="4627272"/>
            <a:ext cx="766500" cy="1051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1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15842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7" name="Google Shape;567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608576">
            <a:off x="3017755" y="2648877"/>
            <a:ext cx="671718" cy="393600"/>
          </a:xfrm>
          <a:prstGeom prst="rect">
            <a:avLst/>
          </a:prstGeom>
          <a:noFill/>
          <a:ln>
            <a:noFill/>
          </a:ln>
          <a:effectLst>
            <a:outerShdw blurRad="200025" dist="19050" algn="bl" rotWithShape="0">
              <a:schemeClr val="accent5">
                <a:alpha val="50000"/>
              </a:schemeClr>
            </a:outerShdw>
          </a:effectLst>
        </p:spPr>
      </p:pic>
      <p:sp>
        <p:nvSpPr>
          <p:cNvPr id="569" name="Google Shape;569;p5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33</a:t>
            </a:fld>
            <a:endParaRPr/>
          </a:p>
        </p:txBody>
      </p:sp>
      <p:sp>
        <p:nvSpPr>
          <p:cNvPr id="570" name="Google Shape;570;p50"/>
          <p:cNvSpPr/>
          <p:nvPr/>
        </p:nvSpPr>
        <p:spPr>
          <a:xfrm>
            <a:off x="3186778" y="2989763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S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71" name="Google Shape;571;p50"/>
          <p:cNvSpPr/>
          <p:nvPr/>
        </p:nvSpPr>
        <p:spPr>
          <a:xfrm>
            <a:off x="4288985" y="2989762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572" name="Google Shape;572;p50"/>
          <p:cNvCxnSpPr>
            <a:stCxn id="570" idx="3"/>
            <a:endCxn id="573" idx="1"/>
          </p:cNvCxnSpPr>
          <p:nvPr/>
        </p:nvCxnSpPr>
        <p:spPr>
          <a:xfrm flipH="1">
            <a:off x="2694294" y="3394348"/>
            <a:ext cx="561900" cy="358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74" name="Google Shape;574;p50"/>
          <p:cNvCxnSpPr>
            <a:stCxn id="570" idx="6"/>
            <a:endCxn id="571" idx="2"/>
          </p:cNvCxnSpPr>
          <p:nvPr/>
        </p:nvCxnSpPr>
        <p:spPr>
          <a:xfrm>
            <a:off x="3660778" y="3226763"/>
            <a:ext cx="6282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75" name="Google Shape;575;p50"/>
          <p:cNvCxnSpPr>
            <a:stCxn id="571" idx="4"/>
            <a:endCxn id="576" idx="0"/>
          </p:cNvCxnSpPr>
          <p:nvPr/>
        </p:nvCxnSpPr>
        <p:spPr>
          <a:xfrm>
            <a:off x="4525985" y="3463762"/>
            <a:ext cx="0" cy="15006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77" name="Google Shape;577;p50"/>
          <p:cNvSpPr/>
          <p:nvPr/>
        </p:nvSpPr>
        <p:spPr>
          <a:xfrm flipH="1">
            <a:off x="3186188" y="4376612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73" name="Google Shape;573;p50"/>
          <p:cNvSpPr/>
          <p:nvPr/>
        </p:nvSpPr>
        <p:spPr>
          <a:xfrm flipH="1">
            <a:off x="2288685" y="3683175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578" name="Google Shape;578;p50"/>
          <p:cNvCxnSpPr>
            <a:stCxn id="570" idx="4"/>
            <a:endCxn id="577" idx="0"/>
          </p:cNvCxnSpPr>
          <p:nvPr/>
        </p:nvCxnSpPr>
        <p:spPr>
          <a:xfrm>
            <a:off x="3423778" y="3463763"/>
            <a:ext cx="0" cy="9129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79" name="Google Shape;579;p50"/>
          <p:cNvSpPr txBox="1"/>
          <p:nvPr/>
        </p:nvSpPr>
        <p:spPr>
          <a:xfrm>
            <a:off x="1835700" y="1874925"/>
            <a:ext cx="8520600" cy="64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 dirty="0">
                <a:latin typeface="Assistant"/>
                <a:ea typeface="Assistant"/>
                <a:cs typeface="Assistant"/>
                <a:sym typeface="Assistant"/>
              </a:rPr>
              <a:t>An analogy: </a:t>
            </a:r>
            <a:r>
              <a:rPr lang="en" sz="1500" dirty="0">
                <a:latin typeface="Assistant"/>
                <a:ea typeface="Assistant"/>
                <a:cs typeface="Assistant"/>
                <a:sym typeface="Assistant"/>
              </a:rPr>
              <a:t/>
            </a:r>
            <a:br>
              <a:rPr lang="en" sz="1500" dirty="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500" dirty="0">
                <a:latin typeface="Assistant"/>
                <a:ea typeface="Assistant"/>
                <a:cs typeface="Assistant"/>
                <a:sym typeface="Assistant"/>
              </a:rPr>
              <a:t>A bird is exploring a labyrinth from above (with a bird’s eye view)</a:t>
            </a:r>
            <a:endParaRPr sz="15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80" name="Google Shape;580;p50"/>
          <p:cNvSpPr/>
          <p:nvPr/>
        </p:nvSpPr>
        <p:spPr>
          <a:xfrm>
            <a:off x="7003816" y="26199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581" name="Google Shape;581;p50"/>
          <p:cNvSpPr txBox="1"/>
          <p:nvPr/>
        </p:nvSpPr>
        <p:spPr>
          <a:xfrm>
            <a:off x="7485017" y="2599975"/>
            <a:ext cx="2727784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unvisited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82" name="Google Shape;582;p50"/>
          <p:cNvSpPr/>
          <p:nvPr/>
        </p:nvSpPr>
        <p:spPr>
          <a:xfrm>
            <a:off x="7003816" y="3241649"/>
            <a:ext cx="481200" cy="4812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583" name="Google Shape;583;p50"/>
          <p:cNvSpPr/>
          <p:nvPr/>
        </p:nvSpPr>
        <p:spPr>
          <a:xfrm>
            <a:off x="7003816" y="3863374"/>
            <a:ext cx="481200" cy="4812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584" name="Google Shape;584;p50"/>
          <p:cNvSpPr txBox="1"/>
          <p:nvPr/>
        </p:nvSpPr>
        <p:spPr>
          <a:xfrm>
            <a:off x="7485017" y="3221700"/>
            <a:ext cx="300556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Layer 0</a:t>
            </a:r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: reachable in 0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85" name="Google Shape;585;p50"/>
          <p:cNvSpPr txBox="1"/>
          <p:nvPr/>
        </p:nvSpPr>
        <p:spPr>
          <a:xfrm>
            <a:off x="7485017" y="3843425"/>
            <a:ext cx="300556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1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1 step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76" name="Google Shape;576;p50"/>
          <p:cNvSpPr/>
          <p:nvPr/>
        </p:nvSpPr>
        <p:spPr>
          <a:xfrm flipH="1">
            <a:off x="4288363" y="4964487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86" name="Google Shape;586;p50"/>
          <p:cNvSpPr/>
          <p:nvPr/>
        </p:nvSpPr>
        <p:spPr>
          <a:xfrm>
            <a:off x="6044272" y="2989787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587" name="Google Shape;587;p50"/>
          <p:cNvCxnSpPr>
            <a:stCxn id="571" idx="6"/>
            <a:endCxn id="586" idx="2"/>
          </p:cNvCxnSpPr>
          <p:nvPr/>
        </p:nvCxnSpPr>
        <p:spPr>
          <a:xfrm>
            <a:off x="4762985" y="3226762"/>
            <a:ext cx="12813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88" name="Google Shape;588;p50"/>
          <p:cNvSpPr/>
          <p:nvPr/>
        </p:nvSpPr>
        <p:spPr>
          <a:xfrm flipH="1">
            <a:off x="5140788" y="3977125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589" name="Google Shape;589;p50"/>
          <p:cNvCxnSpPr>
            <a:stCxn id="571" idx="5"/>
            <a:endCxn id="588" idx="7"/>
          </p:cNvCxnSpPr>
          <p:nvPr/>
        </p:nvCxnSpPr>
        <p:spPr>
          <a:xfrm>
            <a:off x="4693569" y="3394347"/>
            <a:ext cx="5169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90" name="Google Shape;590;p50"/>
          <p:cNvCxnSpPr>
            <a:stCxn id="586" idx="3"/>
            <a:endCxn id="588" idx="1"/>
          </p:cNvCxnSpPr>
          <p:nvPr/>
        </p:nvCxnSpPr>
        <p:spPr>
          <a:xfrm flipH="1">
            <a:off x="5546388" y="3394372"/>
            <a:ext cx="5673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91" name="Google Shape;591;p50"/>
          <p:cNvCxnSpPr>
            <a:stCxn id="592" idx="7"/>
            <a:endCxn id="588" idx="3"/>
          </p:cNvCxnSpPr>
          <p:nvPr/>
        </p:nvCxnSpPr>
        <p:spPr>
          <a:xfrm rot="10800000">
            <a:off x="5546255" y="4381703"/>
            <a:ext cx="4638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92" name="Google Shape;592;p50"/>
          <p:cNvSpPr/>
          <p:nvPr/>
        </p:nvSpPr>
        <p:spPr>
          <a:xfrm flipH="1">
            <a:off x="5940463" y="4964487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593" name="Google Shape;593;p50"/>
          <p:cNvCxnSpPr>
            <a:stCxn id="576" idx="2"/>
            <a:endCxn id="592" idx="6"/>
          </p:cNvCxnSpPr>
          <p:nvPr/>
        </p:nvCxnSpPr>
        <p:spPr>
          <a:xfrm>
            <a:off x="4763563" y="5201487"/>
            <a:ext cx="11769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94" name="Google Shape;594;p50"/>
          <p:cNvCxnSpPr/>
          <p:nvPr/>
        </p:nvCxnSpPr>
        <p:spPr>
          <a:xfrm flipH="1">
            <a:off x="3591900" y="3394347"/>
            <a:ext cx="766500" cy="1051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95" name="Google Shape;595;p50"/>
          <p:cNvSpPr/>
          <p:nvPr/>
        </p:nvSpPr>
        <p:spPr>
          <a:xfrm>
            <a:off x="7003816" y="4485089"/>
            <a:ext cx="481200" cy="4812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596" name="Google Shape;596;p50"/>
          <p:cNvSpPr txBox="1"/>
          <p:nvPr/>
        </p:nvSpPr>
        <p:spPr>
          <a:xfrm>
            <a:off x="7485017" y="4465140"/>
            <a:ext cx="300556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2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2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97" name="Google Shape;597;p50"/>
          <p:cNvSpPr/>
          <p:nvPr/>
        </p:nvSpPr>
        <p:spPr>
          <a:xfrm>
            <a:off x="7003816" y="5106814"/>
            <a:ext cx="481200" cy="481200"/>
          </a:xfrm>
          <a:prstGeom prst="ellipse">
            <a:avLst/>
          </a:prstGeom>
          <a:solidFill>
            <a:srgbClr val="F4CCCC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598" name="Google Shape;598;p50"/>
          <p:cNvSpPr txBox="1"/>
          <p:nvPr/>
        </p:nvSpPr>
        <p:spPr>
          <a:xfrm>
            <a:off x="7485017" y="5086865"/>
            <a:ext cx="300556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3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3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2" name="Title 3">
            <a:extLst>
              <a:ext uri="{FF2B5EF4-FFF2-40B4-BE49-F238E27FC236}">
                <a16:creationId xmlns:a16="http://schemas.microsoft.com/office/drawing/2014/main" id="{DF18FEF5-B740-4623-8CA2-C05C51CD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663" y="978988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BREADTH-FIRST SEARCH</a:t>
            </a:r>
            <a:br>
              <a:rPr lang="en-US" b="1" dirty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37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3" name="Google Shape;603;p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608576">
            <a:off x="3017755" y="2648877"/>
            <a:ext cx="671718" cy="393600"/>
          </a:xfrm>
          <a:prstGeom prst="rect">
            <a:avLst/>
          </a:prstGeom>
          <a:noFill/>
          <a:ln>
            <a:noFill/>
          </a:ln>
          <a:effectLst>
            <a:outerShdw blurRad="200025" dist="19050" algn="bl" rotWithShape="0">
              <a:schemeClr val="accent5">
                <a:alpha val="50000"/>
              </a:schemeClr>
            </a:outerShdw>
          </a:effectLst>
        </p:spPr>
      </p:pic>
      <p:sp>
        <p:nvSpPr>
          <p:cNvPr id="605" name="Google Shape;605;p51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34</a:t>
            </a:fld>
            <a:endParaRPr/>
          </a:p>
        </p:txBody>
      </p:sp>
      <p:sp>
        <p:nvSpPr>
          <p:cNvPr id="606" name="Google Shape;606;p51"/>
          <p:cNvSpPr/>
          <p:nvPr/>
        </p:nvSpPr>
        <p:spPr>
          <a:xfrm>
            <a:off x="3186778" y="2989763"/>
            <a:ext cx="474000" cy="4740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S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07" name="Google Shape;607;p51"/>
          <p:cNvSpPr/>
          <p:nvPr/>
        </p:nvSpPr>
        <p:spPr>
          <a:xfrm>
            <a:off x="4288985" y="2989762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08" name="Google Shape;608;p51"/>
          <p:cNvCxnSpPr>
            <a:stCxn id="606" idx="3"/>
            <a:endCxn id="609" idx="1"/>
          </p:cNvCxnSpPr>
          <p:nvPr/>
        </p:nvCxnSpPr>
        <p:spPr>
          <a:xfrm flipH="1">
            <a:off x="2694294" y="3394348"/>
            <a:ext cx="561900" cy="358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10" name="Google Shape;610;p51"/>
          <p:cNvCxnSpPr>
            <a:stCxn id="606" idx="6"/>
            <a:endCxn id="607" idx="2"/>
          </p:cNvCxnSpPr>
          <p:nvPr/>
        </p:nvCxnSpPr>
        <p:spPr>
          <a:xfrm>
            <a:off x="3660778" y="3226763"/>
            <a:ext cx="6282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11" name="Google Shape;611;p51"/>
          <p:cNvCxnSpPr>
            <a:stCxn id="607" idx="4"/>
            <a:endCxn id="612" idx="0"/>
          </p:cNvCxnSpPr>
          <p:nvPr/>
        </p:nvCxnSpPr>
        <p:spPr>
          <a:xfrm>
            <a:off x="4525985" y="3463762"/>
            <a:ext cx="0" cy="15006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13" name="Google Shape;613;p51"/>
          <p:cNvSpPr/>
          <p:nvPr/>
        </p:nvSpPr>
        <p:spPr>
          <a:xfrm flipH="1">
            <a:off x="3186188" y="4376612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09" name="Google Shape;609;p51"/>
          <p:cNvSpPr/>
          <p:nvPr/>
        </p:nvSpPr>
        <p:spPr>
          <a:xfrm flipH="1">
            <a:off x="2288685" y="3683175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14" name="Google Shape;614;p51"/>
          <p:cNvCxnSpPr>
            <a:stCxn id="606" idx="4"/>
            <a:endCxn id="613" idx="0"/>
          </p:cNvCxnSpPr>
          <p:nvPr/>
        </p:nvCxnSpPr>
        <p:spPr>
          <a:xfrm>
            <a:off x="3423778" y="3463763"/>
            <a:ext cx="0" cy="9129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15" name="Google Shape;615;p51"/>
          <p:cNvSpPr txBox="1"/>
          <p:nvPr/>
        </p:nvSpPr>
        <p:spPr>
          <a:xfrm>
            <a:off x="1835700" y="1874925"/>
            <a:ext cx="8520600" cy="64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latin typeface="Assistant"/>
                <a:ea typeface="Assistant"/>
                <a:cs typeface="Assistant"/>
                <a:sym typeface="Assistant"/>
              </a:rPr>
              <a:t>An analogy: </a:t>
            </a:r>
            <a:r>
              <a:rPr lang="en" sz="1500">
                <a:latin typeface="Assistant"/>
                <a:ea typeface="Assistant"/>
                <a:cs typeface="Assistant"/>
                <a:sym typeface="Assistant"/>
              </a:rPr>
              <a:t/>
            </a:r>
            <a:br>
              <a:rPr lang="en" sz="150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500">
                <a:latin typeface="Assistant"/>
                <a:ea typeface="Assistant"/>
                <a:cs typeface="Assistant"/>
                <a:sym typeface="Assistant"/>
              </a:rPr>
              <a:t>A bird is exploring a labyrinth from above (with a bird’s eye view)</a:t>
            </a:r>
            <a:endParaRPr sz="15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16" name="Google Shape;616;p51"/>
          <p:cNvSpPr/>
          <p:nvPr/>
        </p:nvSpPr>
        <p:spPr>
          <a:xfrm>
            <a:off x="6853688" y="26199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17" name="Google Shape;617;p51"/>
          <p:cNvSpPr txBox="1"/>
          <p:nvPr/>
        </p:nvSpPr>
        <p:spPr>
          <a:xfrm>
            <a:off x="7334888" y="2599975"/>
            <a:ext cx="287791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>
                <a:latin typeface="Assistant"/>
                <a:ea typeface="Assistant"/>
                <a:cs typeface="Assistant"/>
                <a:sym typeface="Assistant"/>
              </a:rPr>
              <a:t>unvisited</a:t>
            </a:r>
            <a:endParaRPr sz="17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18" name="Google Shape;618;p51"/>
          <p:cNvSpPr/>
          <p:nvPr/>
        </p:nvSpPr>
        <p:spPr>
          <a:xfrm>
            <a:off x="6853688" y="3241649"/>
            <a:ext cx="481200" cy="4812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19" name="Google Shape;619;p51"/>
          <p:cNvSpPr/>
          <p:nvPr/>
        </p:nvSpPr>
        <p:spPr>
          <a:xfrm>
            <a:off x="6853688" y="3863374"/>
            <a:ext cx="481200" cy="4812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20" name="Google Shape;620;p51"/>
          <p:cNvSpPr txBox="1"/>
          <p:nvPr/>
        </p:nvSpPr>
        <p:spPr>
          <a:xfrm>
            <a:off x="7334888" y="3221700"/>
            <a:ext cx="3182987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Layer 0</a:t>
            </a:r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: reachable in 0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21" name="Google Shape;621;p51"/>
          <p:cNvSpPr txBox="1"/>
          <p:nvPr/>
        </p:nvSpPr>
        <p:spPr>
          <a:xfrm>
            <a:off x="7334888" y="3843425"/>
            <a:ext cx="3182987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1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1 step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12" name="Google Shape;612;p51"/>
          <p:cNvSpPr/>
          <p:nvPr/>
        </p:nvSpPr>
        <p:spPr>
          <a:xfrm flipH="1">
            <a:off x="4288363" y="4964487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22" name="Google Shape;622;p51"/>
          <p:cNvSpPr/>
          <p:nvPr/>
        </p:nvSpPr>
        <p:spPr>
          <a:xfrm>
            <a:off x="6044272" y="2989787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23" name="Google Shape;623;p51"/>
          <p:cNvCxnSpPr>
            <a:stCxn id="607" idx="6"/>
            <a:endCxn id="622" idx="2"/>
          </p:cNvCxnSpPr>
          <p:nvPr/>
        </p:nvCxnSpPr>
        <p:spPr>
          <a:xfrm>
            <a:off x="4762985" y="3226762"/>
            <a:ext cx="12813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24" name="Google Shape;624;p51"/>
          <p:cNvSpPr/>
          <p:nvPr/>
        </p:nvSpPr>
        <p:spPr>
          <a:xfrm flipH="1">
            <a:off x="5140788" y="3977125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25" name="Google Shape;625;p51"/>
          <p:cNvCxnSpPr>
            <a:stCxn id="607" idx="5"/>
            <a:endCxn id="624" idx="7"/>
          </p:cNvCxnSpPr>
          <p:nvPr/>
        </p:nvCxnSpPr>
        <p:spPr>
          <a:xfrm>
            <a:off x="4693569" y="3394347"/>
            <a:ext cx="5169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26" name="Google Shape;626;p51"/>
          <p:cNvCxnSpPr>
            <a:stCxn id="622" idx="3"/>
            <a:endCxn id="624" idx="1"/>
          </p:cNvCxnSpPr>
          <p:nvPr/>
        </p:nvCxnSpPr>
        <p:spPr>
          <a:xfrm flipH="1">
            <a:off x="5546388" y="3394372"/>
            <a:ext cx="5673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27" name="Google Shape;627;p51"/>
          <p:cNvCxnSpPr>
            <a:stCxn id="628" idx="7"/>
            <a:endCxn id="624" idx="3"/>
          </p:cNvCxnSpPr>
          <p:nvPr/>
        </p:nvCxnSpPr>
        <p:spPr>
          <a:xfrm rot="10800000">
            <a:off x="5546255" y="4381703"/>
            <a:ext cx="4638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28" name="Google Shape;628;p51"/>
          <p:cNvSpPr/>
          <p:nvPr/>
        </p:nvSpPr>
        <p:spPr>
          <a:xfrm flipH="1">
            <a:off x="5940463" y="4964487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29" name="Google Shape;629;p51"/>
          <p:cNvCxnSpPr>
            <a:stCxn id="612" idx="2"/>
            <a:endCxn id="628" idx="6"/>
          </p:cNvCxnSpPr>
          <p:nvPr/>
        </p:nvCxnSpPr>
        <p:spPr>
          <a:xfrm>
            <a:off x="4763563" y="5201487"/>
            <a:ext cx="11769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30" name="Google Shape;630;p51"/>
          <p:cNvCxnSpPr/>
          <p:nvPr/>
        </p:nvCxnSpPr>
        <p:spPr>
          <a:xfrm flipH="1">
            <a:off x="3591900" y="3394347"/>
            <a:ext cx="766500" cy="1051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31" name="Google Shape;631;p51"/>
          <p:cNvSpPr/>
          <p:nvPr/>
        </p:nvSpPr>
        <p:spPr>
          <a:xfrm>
            <a:off x="6853688" y="4485089"/>
            <a:ext cx="481200" cy="4812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32" name="Google Shape;632;p51"/>
          <p:cNvSpPr txBox="1"/>
          <p:nvPr/>
        </p:nvSpPr>
        <p:spPr>
          <a:xfrm>
            <a:off x="7334888" y="4465140"/>
            <a:ext cx="3182987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2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2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33" name="Google Shape;633;p51"/>
          <p:cNvSpPr/>
          <p:nvPr/>
        </p:nvSpPr>
        <p:spPr>
          <a:xfrm>
            <a:off x="6853688" y="5106814"/>
            <a:ext cx="481200" cy="481200"/>
          </a:xfrm>
          <a:prstGeom prst="ellipse">
            <a:avLst/>
          </a:prstGeom>
          <a:solidFill>
            <a:srgbClr val="F4CCCC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34" name="Google Shape;634;p51"/>
          <p:cNvSpPr txBox="1"/>
          <p:nvPr/>
        </p:nvSpPr>
        <p:spPr>
          <a:xfrm>
            <a:off x="7433482" y="5086865"/>
            <a:ext cx="3084393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3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3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2" name="Title 3">
            <a:extLst>
              <a:ext uri="{FF2B5EF4-FFF2-40B4-BE49-F238E27FC236}">
                <a16:creationId xmlns:a16="http://schemas.microsoft.com/office/drawing/2014/main" id="{DF18FEF5-B740-4623-8CA2-C05C51CD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663" y="978988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BREADTH-FIRST SEARCH</a:t>
            </a:r>
            <a:br>
              <a:rPr lang="en-US" b="1" dirty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26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9" name="Google Shape;639;p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608576">
            <a:off x="3017755" y="2648877"/>
            <a:ext cx="671718" cy="393600"/>
          </a:xfrm>
          <a:prstGeom prst="rect">
            <a:avLst/>
          </a:prstGeom>
          <a:noFill/>
          <a:ln>
            <a:noFill/>
          </a:ln>
          <a:effectLst>
            <a:outerShdw blurRad="200025" dist="19050" algn="bl" rotWithShape="0">
              <a:schemeClr val="accent5">
                <a:alpha val="50000"/>
              </a:schemeClr>
            </a:outerShdw>
          </a:effectLst>
        </p:spPr>
      </p:pic>
      <p:sp>
        <p:nvSpPr>
          <p:cNvPr id="641" name="Google Shape;641;p5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35</a:t>
            </a:fld>
            <a:endParaRPr/>
          </a:p>
        </p:txBody>
      </p:sp>
      <p:sp>
        <p:nvSpPr>
          <p:cNvPr id="642" name="Google Shape;642;p52"/>
          <p:cNvSpPr/>
          <p:nvPr/>
        </p:nvSpPr>
        <p:spPr>
          <a:xfrm>
            <a:off x="3186778" y="2989763"/>
            <a:ext cx="474000" cy="4740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S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43" name="Google Shape;643;p52"/>
          <p:cNvSpPr/>
          <p:nvPr/>
        </p:nvSpPr>
        <p:spPr>
          <a:xfrm>
            <a:off x="4288985" y="2989762"/>
            <a:ext cx="4740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44" name="Google Shape;644;p52"/>
          <p:cNvCxnSpPr>
            <a:stCxn id="642" idx="3"/>
            <a:endCxn id="645" idx="1"/>
          </p:cNvCxnSpPr>
          <p:nvPr/>
        </p:nvCxnSpPr>
        <p:spPr>
          <a:xfrm flipH="1">
            <a:off x="2694294" y="3394348"/>
            <a:ext cx="561900" cy="358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46" name="Google Shape;646;p52"/>
          <p:cNvCxnSpPr>
            <a:stCxn id="642" idx="6"/>
            <a:endCxn id="643" idx="2"/>
          </p:cNvCxnSpPr>
          <p:nvPr/>
        </p:nvCxnSpPr>
        <p:spPr>
          <a:xfrm>
            <a:off x="3660778" y="3226763"/>
            <a:ext cx="6282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47" name="Google Shape;647;p52"/>
          <p:cNvCxnSpPr>
            <a:stCxn id="643" idx="4"/>
            <a:endCxn id="648" idx="0"/>
          </p:cNvCxnSpPr>
          <p:nvPr/>
        </p:nvCxnSpPr>
        <p:spPr>
          <a:xfrm>
            <a:off x="4525985" y="3463762"/>
            <a:ext cx="0" cy="15006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49" name="Google Shape;649;p52"/>
          <p:cNvSpPr/>
          <p:nvPr/>
        </p:nvSpPr>
        <p:spPr>
          <a:xfrm flipH="1">
            <a:off x="3186188" y="4376612"/>
            <a:ext cx="4752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45" name="Google Shape;645;p52"/>
          <p:cNvSpPr/>
          <p:nvPr/>
        </p:nvSpPr>
        <p:spPr>
          <a:xfrm flipH="1">
            <a:off x="2288685" y="3683175"/>
            <a:ext cx="4752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50" name="Google Shape;650;p52"/>
          <p:cNvCxnSpPr>
            <a:stCxn id="642" idx="4"/>
            <a:endCxn id="649" idx="0"/>
          </p:cNvCxnSpPr>
          <p:nvPr/>
        </p:nvCxnSpPr>
        <p:spPr>
          <a:xfrm>
            <a:off x="3423778" y="3463763"/>
            <a:ext cx="0" cy="9129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51" name="Google Shape;651;p52"/>
          <p:cNvSpPr txBox="1"/>
          <p:nvPr/>
        </p:nvSpPr>
        <p:spPr>
          <a:xfrm>
            <a:off x="1835700" y="1874925"/>
            <a:ext cx="8520600" cy="64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latin typeface="Assistant"/>
                <a:ea typeface="Assistant"/>
                <a:cs typeface="Assistant"/>
                <a:sym typeface="Assistant"/>
              </a:rPr>
              <a:t>An analogy: </a:t>
            </a:r>
            <a:r>
              <a:rPr lang="en" sz="1500">
                <a:latin typeface="Assistant"/>
                <a:ea typeface="Assistant"/>
                <a:cs typeface="Assistant"/>
                <a:sym typeface="Assistant"/>
              </a:rPr>
              <a:t/>
            </a:r>
            <a:br>
              <a:rPr lang="en" sz="150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500">
                <a:latin typeface="Assistant"/>
                <a:ea typeface="Assistant"/>
                <a:cs typeface="Assistant"/>
                <a:sym typeface="Assistant"/>
              </a:rPr>
              <a:t>A bird is exploring a labyrinth from above (with a bird’s eye view)</a:t>
            </a:r>
            <a:endParaRPr sz="15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52" name="Google Shape;652;p52"/>
          <p:cNvSpPr/>
          <p:nvPr/>
        </p:nvSpPr>
        <p:spPr>
          <a:xfrm>
            <a:off x="6785448" y="26199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53" name="Google Shape;653;p52"/>
          <p:cNvSpPr txBox="1"/>
          <p:nvPr/>
        </p:nvSpPr>
        <p:spPr>
          <a:xfrm>
            <a:off x="7266648" y="2599975"/>
            <a:ext cx="327852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unvisited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54" name="Google Shape;654;p52"/>
          <p:cNvSpPr/>
          <p:nvPr/>
        </p:nvSpPr>
        <p:spPr>
          <a:xfrm>
            <a:off x="6785448" y="3241649"/>
            <a:ext cx="481200" cy="4812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55" name="Google Shape;655;p52"/>
          <p:cNvSpPr/>
          <p:nvPr/>
        </p:nvSpPr>
        <p:spPr>
          <a:xfrm>
            <a:off x="6785448" y="3863374"/>
            <a:ext cx="481200" cy="4812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56" name="Google Shape;656;p52"/>
          <p:cNvSpPr txBox="1"/>
          <p:nvPr/>
        </p:nvSpPr>
        <p:spPr>
          <a:xfrm>
            <a:off x="7266648" y="3221700"/>
            <a:ext cx="327852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Layer 0</a:t>
            </a:r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: reachable in 0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57" name="Google Shape;657;p52"/>
          <p:cNvSpPr txBox="1"/>
          <p:nvPr/>
        </p:nvSpPr>
        <p:spPr>
          <a:xfrm>
            <a:off x="7266648" y="3843425"/>
            <a:ext cx="327852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1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1 step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48" name="Google Shape;648;p52"/>
          <p:cNvSpPr/>
          <p:nvPr/>
        </p:nvSpPr>
        <p:spPr>
          <a:xfrm flipH="1">
            <a:off x="4288363" y="4964487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58" name="Google Shape;658;p52"/>
          <p:cNvSpPr/>
          <p:nvPr/>
        </p:nvSpPr>
        <p:spPr>
          <a:xfrm>
            <a:off x="6044272" y="2989787"/>
            <a:ext cx="4740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59" name="Google Shape;659;p52"/>
          <p:cNvCxnSpPr>
            <a:stCxn id="643" idx="6"/>
            <a:endCxn id="658" idx="2"/>
          </p:cNvCxnSpPr>
          <p:nvPr/>
        </p:nvCxnSpPr>
        <p:spPr>
          <a:xfrm>
            <a:off x="4762985" y="3226762"/>
            <a:ext cx="12813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60" name="Google Shape;660;p52"/>
          <p:cNvSpPr/>
          <p:nvPr/>
        </p:nvSpPr>
        <p:spPr>
          <a:xfrm flipH="1">
            <a:off x="5140788" y="3977125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61" name="Google Shape;661;p52"/>
          <p:cNvCxnSpPr>
            <a:stCxn id="643" idx="5"/>
            <a:endCxn id="660" idx="7"/>
          </p:cNvCxnSpPr>
          <p:nvPr/>
        </p:nvCxnSpPr>
        <p:spPr>
          <a:xfrm>
            <a:off x="4693569" y="3394347"/>
            <a:ext cx="5169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62" name="Google Shape;662;p52"/>
          <p:cNvCxnSpPr>
            <a:stCxn id="658" idx="3"/>
            <a:endCxn id="660" idx="1"/>
          </p:cNvCxnSpPr>
          <p:nvPr/>
        </p:nvCxnSpPr>
        <p:spPr>
          <a:xfrm flipH="1">
            <a:off x="5546388" y="3394372"/>
            <a:ext cx="5673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63" name="Google Shape;663;p52"/>
          <p:cNvCxnSpPr>
            <a:stCxn id="664" idx="7"/>
            <a:endCxn id="660" idx="3"/>
          </p:cNvCxnSpPr>
          <p:nvPr/>
        </p:nvCxnSpPr>
        <p:spPr>
          <a:xfrm rot="10800000">
            <a:off x="5546255" y="4381703"/>
            <a:ext cx="4638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64" name="Google Shape;664;p52"/>
          <p:cNvSpPr/>
          <p:nvPr/>
        </p:nvSpPr>
        <p:spPr>
          <a:xfrm flipH="1">
            <a:off x="5940463" y="4964487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65" name="Google Shape;665;p52"/>
          <p:cNvCxnSpPr>
            <a:stCxn id="648" idx="2"/>
            <a:endCxn id="664" idx="6"/>
          </p:cNvCxnSpPr>
          <p:nvPr/>
        </p:nvCxnSpPr>
        <p:spPr>
          <a:xfrm>
            <a:off x="4763563" y="5201487"/>
            <a:ext cx="11769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66" name="Google Shape;666;p52"/>
          <p:cNvCxnSpPr/>
          <p:nvPr/>
        </p:nvCxnSpPr>
        <p:spPr>
          <a:xfrm flipH="1">
            <a:off x="3591900" y="3394347"/>
            <a:ext cx="766500" cy="1051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67" name="Google Shape;667;p52"/>
          <p:cNvSpPr/>
          <p:nvPr/>
        </p:nvSpPr>
        <p:spPr>
          <a:xfrm>
            <a:off x="6785448" y="4485089"/>
            <a:ext cx="481200" cy="4812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68" name="Google Shape;668;p52"/>
          <p:cNvSpPr txBox="1"/>
          <p:nvPr/>
        </p:nvSpPr>
        <p:spPr>
          <a:xfrm>
            <a:off x="7266648" y="4465140"/>
            <a:ext cx="327852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2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2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69" name="Google Shape;669;p52"/>
          <p:cNvSpPr/>
          <p:nvPr/>
        </p:nvSpPr>
        <p:spPr>
          <a:xfrm>
            <a:off x="6785448" y="5106814"/>
            <a:ext cx="481200" cy="481200"/>
          </a:xfrm>
          <a:prstGeom prst="ellipse">
            <a:avLst/>
          </a:prstGeom>
          <a:solidFill>
            <a:srgbClr val="F4CCCC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70" name="Google Shape;670;p52"/>
          <p:cNvSpPr txBox="1"/>
          <p:nvPr/>
        </p:nvSpPr>
        <p:spPr>
          <a:xfrm>
            <a:off x="7266648" y="5086865"/>
            <a:ext cx="327852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3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3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2" name="Title 3">
            <a:extLst>
              <a:ext uri="{FF2B5EF4-FFF2-40B4-BE49-F238E27FC236}">
                <a16:creationId xmlns:a16="http://schemas.microsoft.com/office/drawing/2014/main" id="{DF18FEF5-B740-4623-8CA2-C05C51CD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663" y="978988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BREADTH-FIRST SEARCH</a:t>
            </a:r>
            <a:br>
              <a:rPr lang="en-US" b="1" dirty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11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" name="Google Shape;675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608576">
            <a:off x="3017755" y="2648877"/>
            <a:ext cx="671718" cy="393600"/>
          </a:xfrm>
          <a:prstGeom prst="rect">
            <a:avLst/>
          </a:prstGeom>
          <a:noFill/>
          <a:ln>
            <a:noFill/>
          </a:ln>
          <a:effectLst>
            <a:outerShdw blurRad="200025" dist="19050" algn="bl" rotWithShape="0">
              <a:schemeClr val="accent5">
                <a:alpha val="50000"/>
              </a:schemeClr>
            </a:outerShdw>
          </a:effectLst>
        </p:spPr>
      </p:pic>
      <p:sp>
        <p:nvSpPr>
          <p:cNvPr id="677" name="Google Shape;677;p53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36</a:t>
            </a:fld>
            <a:endParaRPr/>
          </a:p>
        </p:txBody>
      </p:sp>
      <p:sp>
        <p:nvSpPr>
          <p:cNvPr id="678" name="Google Shape;678;p53"/>
          <p:cNvSpPr/>
          <p:nvPr/>
        </p:nvSpPr>
        <p:spPr>
          <a:xfrm>
            <a:off x="3186778" y="2989763"/>
            <a:ext cx="474000" cy="4740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S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79" name="Google Shape;679;p53"/>
          <p:cNvSpPr/>
          <p:nvPr/>
        </p:nvSpPr>
        <p:spPr>
          <a:xfrm>
            <a:off x="4288985" y="2989762"/>
            <a:ext cx="4740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80" name="Google Shape;680;p53"/>
          <p:cNvCxnSpPr>
            <a:stCxn id="678" idx="3"/>
            <a:endCxn id="681" idx="1"/>
          </p:cNvCxnSpPr>
          <p:nvPr/>
        </p:nvCxnSpPr>
        <p:spPr>
          <a:xfrm flipH="1">
            <a:off x="2694294" y="3394348"/>
            <a:ext cx="561900" cy="358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2" name="Google Shape;682;p53"/>
          <p:cNvCxnSpPr>
            <a:stCxn id="678" idx="6"/>
            <a:endCxn id="679" idx="2"/>
          </p:cNvCxnSpPr>
          <p:nvPr/>
        </p:nvCxnSpPr>
        <p:spPr>
          <a:xfrm>
            <a:off x="3660778" y="3226763"/>
            <a:ext cx="6282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3" name="Google Shape;683;p53"/>
          <p:cNvCxnSpPr>
            <a:stCxn id="679" idx="4"/>
            <a:endCxn id="684" idx="0"/>
          </p:cNvCxnSpPr>
          <p:nvPr/>
        </p:nvCxnSpPr>
        <p:spPr>
          <a:xfrm>
            <a:off x="4525985" y="3463762"/>
            <a:ext cx="0" cy="15006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85" name="Google Shape;685;p53"/>
          <p:cNvSpPr/>
          <p:nvPr/>
        </p:nvSpPr>
        <p:spPr>
          <a:xfrm flipH="1">
            <a:off x="3186188" y="4376612"/>
            <a:ext cx="4752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81" name="Google Shape;681;p53"/>
          <p:cNvSpPr/>
          <p:nvPr/>
        </p:nvSpPr>
        <p:spPr>
          <a:xfrm flipH="1">
            <a:off x="2288685" y="3683175"/>
            <a:ext cx="4752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86" name="Google Shape;686;p53"/>
          <p:cNvCxnSpPr>
            <a:stCxn id="678" idx="4"/>
            <a:endCxn id="685" idx="0"/>
          </p:cNvCxnSpPr>
          <p:nvPr/>
        </p:nvCxnSpPr>
        <p:spPr>
          <a:xfrm>
            <a:off x="3423778" y="3463763"/>
            <a:ext cx="0" cy="9129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87" name="Google Shape;687;p53"/>
          <p:cNvSpPr txBox="1"/>
          <p:nvPr/>
        </p:nvSpPr>
        <p:spPr>
          <a:xfrm>
            <a:off x="1835700" y="1874925"/>
            <a:ext cx="8520600" cy="64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 dirty="0">
                <a:latin typeface="Assistant"/>
                <a:ea typeface="Assistant"/>
                <a:cs typeface="Assistant"/>
                <a:sym typeface="Assistant"/>
              </a:rPr>
              <a:t>An analogy: </a:t>
            </a:r>
            <a:r>
              <a:rPr lang="en" sz="1500" dirty="0">
                <a:latin typeface="Assistant"/>
                <a:ea typeface="Assistant"/>
                <a:cs typeface="Assistant"/>
                <a:sym typeface="Assistant"/>
              </a:rPr>
              <a:t/>
            </a:r>
            <a:br>
              <a:rPr lang="en" sz="1500" dirty="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500" dirty="0">
                <a:latin typeface="Assistant"/>
                <a:ea typeface="Assistant"/>
                <a:cs typeface="Assistant"/>
                <a:sym typeface="Assistant"/>
              </a:rPr>
              <a:t>A bird is exploring a labyrinth from above (with a bird’s eye view)</a:t>
            </a:r>
            <a:endParaRPr sz="1500"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88" name="Google Shape;688;p53"/>
          <p:cNvSpPr/>
          <p:nvPr/>
        </p:nvSpPr>
        <p:spPr>
          <a:xfrm>
            <a:off x="6880984" y="26199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89" name="Google Shape;689;p53"/>
          <p:cNvSpPr txBox="1"/>
          <p:nvPr/>
        </p:nvSpPr>
        <p:spPr>
          <a:xfrm>
            <a:off x="7362184" y="2599975"/>
            <a:ext cx="3155691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unvisited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90" name="Google Shape;690;p53"/>
          <p:cNvSpPr/>
          <p:nvPr/>
        </p:nvSpPr>
        <p:spPr>
          <a:xfrm>
            <a:off x="6880984" y="3241649"/>
            <a:ext cx="481200" cy="4812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91" name="Google Shape;691;p53"/>
          <p:cNvSpPr/>
          <p:nvPr/>
        </p:nvSpPr>
        <p:spPr>
          <a:xfrm>
            <a:off x="6880984" y="3863374"/>
            <a:ext cx="481200" cy="4812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692" name="Google Shape;692;p53"/>
          <p:cNvSpPr txBox="1"/>
          <p:nvPr/>
        </p:nvSpPr>
        <p:spPr>
          <a:xfrm>
            <a:off x="7362184" y="3221700"/>
            <a:ext cx="315569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Layer 0</a:t>
            </a:r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: reachable in 0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93" name="Google Shape;693;p53"/>
          <p:cNvSpPr txBox="1"/>
          <p:nvPr/>
        </p:nvSpPr>
        <p:spPr>
          <a:xfrm>
            <a:off x="7362184" y="3843425"/>
            <a:ext cx="3182986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1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1 step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84" name="Google Shape;684;p53"/>
          <p:cNvSpPr/>
          <p:nvPr/>
        </p:nvSpPr>
        <p:spPr>
          <a:xfrm flipH="1">
            <a:off x="4288363" y="4964487"/>
            <a:ext cx="475200" cy="4740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94" name="Google Shape;694;p53"/>
          <p:cNvSpPr/>
          <p:nvPr/>
        </p:nvSpPr>
        <p:spPr>
          <a:xfrm>
            <a:off x="6044272" y="2989787"/>
            <a:ext cx="474000" cy="4740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95" name="Google Shape;695;p53"/>
          <p:cNvCxnSpPr>
            <a:stCxn id="679" idx="6"/>
            <a:endCxn id="694" idx="2"/>
          </p:cNvCxnSpPr>
          <p:nvPr/>
        </p:nvCxnSpPr>
        <p:spPr>
          <a:xfrm>
            <a:off x="4762985" y="3226762"/>
            <a:ext cx="12813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96" name="Google Shape;696;p53"/>
          <p:cNvSpPr/>
          <p:nvPr/>
        </p:nvSpPr>
        <p:spPr>
          <a:xfrm flipH="1">
            <a:off x="5140788" y="3977125"/>
            <a:ext cx="475200" cy="4740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697" name="Google Shape;697;p53"/>
          <p:cNvCxnSpPr>
            <a:stCxn id="679" idx="5"/>
            <a:endCxn id="696" idx="7"/>
          </p:cNvCxnSpPr>
          <p:nvPr/>
        </p:nvCxnSpPr>
        <p:spPr>
          <a:xfrm>
            <a:off x="4693569" y="3394347"/>
            <a:ext cx="5169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98" name="Google Shape;698;p53"/>
          <p:cNvCxnSpPr>
            <a:stCxn id="694" idx="3"/>
            <a:endCxn id="696" idx="1"/>
          </p:cNvCxnSpPr>
          <p:nvPr/>
        </p:nvCxnSpPr>
        <p:spPr>
          <a:xfrm flipH="1">
            <a:off x="5546388" y="3394372"/>
            <a:ext cx="5673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99" name="Google Shape;699;p53"/>
          <p:cNvCxnSpPr>
            <a:stCxn id="700" idx="7"/>
            <a:endCxn id="696" idx="3"/>
          </p:cNvCxnSpPr>
          <p:nvPr/>
        </p:nvCxnSpPr>
        <p:spPr>
          <a:xfrm rot="10800000">
            <a:off x="5546255" y="4381703"/>
            <a:ext cx="4638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00" name="Google Shape;700;p53"/>
          <p:cNvSpPr/>
          <p:nvPr/>
        </p:nvSpPr>
        <p:spPr>
          <a:xfrm flipH="1">
            <a:off x="5940463" y="4964487"/>
            <a:ext cx="475200" cy="4740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01" name="Google Shape;701;p53"/>
          <p:cNvCxnSpPr>
            <a:stCxn id="684" idx="2"/>
            <a:endCxn id="700" idx="6"/>
          </p:cNvCxnSpPr>
          <p:nvPr/>
        </p:nvCxnSpPr>
        <p:spPr>
          <a:xfrm>
            <a:off x="4763563" y="5201487"/>
            <a:ext cx="11769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02" name="Google Shape;702;p53"/>
          <p:cNvCxnSpPr/>
          <p:nvPr/>
        </p:nvCxnSpPr>
        <p:spPr>
          <a:xfrm flipH="1">
            <a:off x="3591900" y="3394347"/>
            <a:ext cx="766500" cy="1051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03" name="Google Shape;703;p53"/>
          <p:cNvSpPr/>
          <p:nvPr/>
        </p:nvSpPr>
        <p:spPr>
          <a:xfrm>
            <a:off x="6880984" y="4485089"/>
            <a:ext cx="481200" cy="4812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04" name="Google Shape;704;p53"/>
          <p:cNvSpPr txBox="1"/>
          <p:nvPr/>
        </p:nvSpPr>
        <p:spPr>
          <a:xfrm>
            <a:off x="7362184" y="4465140"/>
            <a:ext cx="315569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2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2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05" name="Google Shape;705;p53"/>
          <p:cNvSpPr/>
          <p:nvPr/>
        </p:nvSpPr>
        <p:spPr>
          <a:xfrm>
            <a:off x="6880984" y="5106814"/>
            <a:ext cx="481200" cy="481200"/>
          </a:xfrm>
          <a:prstGeom prst="ellipse">
            <a:avLst/>
          </a:prstGeom>
          <a:solidFill>
            <a:srgbClr val="F4CCCC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06" name="Google Shape;706;p53"/>
          <p:cNvSpPr txBox="1"/>
          <p:nvPr/>
        </p:nvSpPr>
        <p:spPr>
          <a:xfrm>
            <a:off x="7362184" y="5086865"/>
            <a:ext cx="3155690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3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3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2" name="Title 3">
            <a:extLst>
              <a:ext uri="{FF2B5EF4-FFF2-40B4-BE49-F238E27FC236}">
                <a16:creationId xmlns:a16="http://schemas.microsoft.com/office/drawing/2014/main" id="{DF18FEF5-B740-4623-8CA2-C05C51CD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663" y="978988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BREADTH-FIRST SEARCH</a:t>
            </a:r>
            <a:br>
              <a:rPr lang="en-US" b="1" dirty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64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1" name="Google Shape;711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608576">
            <a:off x="3017755" y="2648877"/>
            <a:ext cx="671718" cy="393600"/>
          </a:xfrm>
          <a:prstGeom prst="rect">
            <a:avLst/>
          </a:prstGeom>
          <a:noFill/>
          <a:ln>
            <a:noFill/>
          </a:ln>
          <a:effectLst>
            <a:outerShdw blurRad="200025" dist="19050" algn="bl" rotWithShape="0">
              <a:schemeClr val="accent5">
                <a:alpha val="50000"/>
              </a:schemeClr>
            </a:outerShdw>
          </a:effectLst>
        </p:spPr>
      </p:pic>
      <p:sp>
        <p:nvSpPr>
          <p:cNvPr id="713" name="Google Shape;713;p5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37</a:t>
            </a:fld>
            <a:endParaRPr/>
          </a:p>
        </p:txBody>
      </p:sp>
      <p:sp>
        <p:nvSpPr>
          <p:cNvPr id="714" name="Google Shape;714;p54"/>
          <p:cNvSpPr/>
          <p:nvPr/>
        </p:nvSpPr>
        <p:spPr>
          <a:xfrm>
            <a:off x="3186778" y="2989763"/>
            <a:ext cx="474000" cy="4740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S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15" name="Google Shape;715;p54"/>
          <p:cNvSpPr/>
          <p:nvPr/>
        </p:nvSpPr>
        <p:spPr>
          <a:xfrm>
            <a:off x="4288985" y="2989762"/>
            <a:ext cx="4740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16" name="Google Shape;716;p54"/>
          <p:cNvCxnSpPr>
            <a:stCxn id="714" idx="3"/>
            <a:endCxn id="717" idx="1"/>
          </p:cNvCxnSpPr>
          <p:nvPr/>
        </p:nvCxnSpPr>
        <p:spPr>
          <a:xfrm flipH="1">
            <a:off x="2694294" y="3394348"/>
            <a:ext cx="561900" cy="358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18" name="Google Shape;718;p54"/>
          <p:cNvCxnSpPr>
            <a:stCxn id="714" idx="6"/>
            <a:endCxn id="715" idx="2"/>
          </p:cNvCxnSpPr>
          <p:nvPr/>
        </p:nvCxnSpPr>
        <p:spPr>
          <a:xfrm>
            <a:off x="3660778" y="3226763"/>
            <a:ext cx="6282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19" name="Google Shape;719;p54"/>
          <p:cNvCxnSpPr>
            <a:stCxn id="715" idx="4"/>
            <a:endCxn id="720" idx="0"/>
          </p:cNvCxnSpPr>
          <p:nvPr/>
        </p:nvCxnSpPr>
        <p:spPr>
          <a:xfrm>
            <a:off x="4525985" y="3463762"/>
            <a:ext cx="0" cy="15006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1" name="Google Shape;721;p54"/>
          <p:cNvSpPr/>
          <p:nvPr/>
        </p:nvSpPr>
        <p:spPr>
          <a:xfrm flipH="1">
            <a:off x="3186188" y="4376612"/>
            <a:ext cx="4752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17" name="Google Shape;717;p54"/>
          <p:cNvSpPr/>
          <p:nvPr/>
        </p:nvSpPr>
        <p:spPr>
          <a:xfrm flipH="1">
            <a:off x="2288685" y="3683175"/>
            <a:ext cx="475200" cy="4740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22" name="Google Shape;722;p54"/>
          <p:cNvCxnSpPr>
            <a:stCxn id="714" idx="4"/>
            <a:endCxn id="721" idx="0"/>
          </p:cNvCxnSpPr>
          <p:nvPr/>
        </p:nvCxnSpPr>
        <p:spPr>
          <a:xfrm>
            <a:off x="3423778" y="3463763"/>
            <a:ext cx="0" cy="9129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23" name="Google Shape;723;p54"/>
          <p:cNvSpPr txBox="1"/>
          <p:nvPr/>
        </p:nvSpPr>
        <p:spPr>
          <a:xfrm>
            <a:off x="1835700" y="1874925"/>
            <a:ext cx="8520600" cy="64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sz="1500" b="1">
                <a:latin typeface="Assistant"/>
                <a:ea typeface="Assistant"/>
                <a:cs typeface="Assistant"/>
                <a:sym typeface="Assistant"/>
              </a:rPr>
              <a:t>An analogy: </a:t>
            </a:r>
            <a:r>
              <a:rPr lang="en" sz="1500">
                <a:latin typeface="Assistant"/>
                <a:ea typeface="Assistant"/>
                <a:cs typeface="Assistant"/>
                <a:sym typeface="Assistant"/>
              </a:rPr>
              <a:t/>
            </a:r>
            <a:br>
              <a:rPr lang="en" sz="1500">
                <a:latin typeface="Assistant"/>
                <a:ea typeface="Assistant"/>
                <a:cs typeface="Assistant"/>
                <a:sym typeface="Assistant"/>
              </a:rPr>
            </a:br>
            <a:r>
              <a:rPr lang="en" sz="1500">
                <a:latin typeface="Assistant"/>
                <a:ea typeface="Assistant"/>
                <a:cs typeface="Assistant"/>
                <a:sym typeface="Assistant"/>
              </a:rPr>
              <a:t>A bird is exploring a labyrinth from above (with a bird’s eye view)</a:t>
            </a:r>
            <a:endParaRPr sz="15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24" name="Google Shape;724;p54"/>
          <p:cNvSpPr/>
          <p:nvPr/>
        </p:nvSpPr>
        <p:spPr>
          <a:xfrm>
            <a:off x="7058408" y="2619924"/>
            <a:ext cx="481200" cy="481200"/>
          </a:xfrm>
          <a:prstGeom prst="ellipse">
            <a:avLst/>
          </a:pr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25" name="Google Shape;725;p54"/>
          <p:cNvSpPr txBox="1"/>
          <p:nvPr/>
        </p:nvSpPr>
        <p:spPr>
          <a:xfrm>
            <a:off x="7539608" y="2599975"/>
            <a:ext cx="2964619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unvisited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26" name="Google Shape;726;p54"/>
          <p:cNvSpPr/>
          <p:nvPr/>
        </p:nvSpPr>
        <p:spPr>
          <a:xfrm>
            <a:off x="7058408" y="3241649"/>
            <a:ext cx="481200" cy="481200"/>
          </a:xfrm>
          <a:prstGeom prst="ellipse">
            <a:avLst/>
          </a:prstGeom>
          <a:solidFill>
            <a:srgbClr val="FFD96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27" name="Google Shape;727;p54"/>
          <p:cNvSpPr/>
          <p:nvPr/>
        </p:nvSpPr>
        <p:spPr>
          <a:xfrm>
            <a:off x="7058408" y="3863374"/>
            <a:ext cx="481200" cy="481200"/>
          </a:xfrm>
          <a:prstGeom prst="ellipse">
            <a:avLst/>
          </a:prstGeom>
          <a:solidFill>
            <a:srgbClr val="B6D7A8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28" name="Google Shape;728;p54"/>
          <p:cNvSpPr txBox="1"/>
          <p:nvPr/>
        </p:nvSpPr>
        <p:spPr>
          <a:xfrm>
            <a:off x="7539608" y="3221700"/>
            <a:ext cx="312839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latin typeface="Assistant"/>
                <a:ea typeface="Assistant"/>
                <a:cs typeface="Assistant"/>
                <a:sym typeface="Assistant"/>
              </a:rPr>
              <a:t>Layer 0</a:t>
            </a:r>
            <a:r>
              <a:rPr lang="en" sz="1700" dirty="0">
                <a:latin typeface="Assistant"/>
                <a:ea typeface="Assistant"/>
                <a:cs typeface="Assistant"/>
                <a:sym typeface="Assistant"/>
              </a:rPr>
              <a:t>: reachable in 0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29" name="Google Shape;729;p54"/>
          <p:cNvSpPr txBox="1"/>
          <p:nvPr/>
        </p:nvSpPr>
        <p:spPr>
          <a:xfrm>
            <a:off x="7539608" y="3843425"/>
            <a:ext cx="312839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1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1 step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20" name="Google Shape;720;p54"/>
          <p:cNvSpPr/>
          <p:nvPr/>
        </p:nvSpPr>
        <p:spPr>
          <a:xfrm flipH="1">
            <a:off x="4288363" y="4964487"/>
            <a:ext cx="475200" cy="4740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30" name="Google Shape;730;p54"/>
          <p:cNvSpPr/>
          <p:nvPr/>
        </p:nvSpPr>
        <p:spPr>
          <a:xfrm>
            <a:off x="6044272" y="2989787"/>
            <a:ext cx="474000" cy="4740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31" name="Google Shape;731;p54"/>
          <p:cNvCxnSpPr>
            <a:stCxn id="715" idx="6"/>
            <a:endCxn id="730" idx="2"/>
          </p:cNvCxnSpPr>
          <p:nvPr/>
        </p:nvCxnSpPr>
        <p:spPr>
          <a:xfrm>
            <a:off x="4762985" y="3226762"/>
            <a:ext cx="12813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2" name="Google Shape;732;p54"/>
          <p:cNvSpPr/>
          <p:nvPr/>
        </p:nvSpPr>
        <p:spPr>
          <a:xfrm flipH="1">
            <a:off x="5140788" y="3977125"/>
            <a:ext cx="475200" cy="4740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33" name="Google Shape;733;p54"/>
          <p:cNvCxnSpPr>
            <a:stCxn id="715" idx="5"/>
            <a:endCxn id="732" idx="7"/>
          </p:cNvCxnSpPr>
          <p:nvPr/>
        </p:nvCxnSpPr>
        <p:spPr>
          <a:xfrm>
            <a:off x="4693569" y="3394347"/>
            <a:ext cx="5169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34" name="Google Shape;734;p54"/>
          <p:cNvCxnSpPr>
            <a:stCxn id="730" idx="3"/>
            <a:endCxn id="732" idx="1"/>
          </p:cNvCxnSpPr>
          <p:nvPr/>
        </p:nvCxnSpPr>
        <p:spPr>
          <a:xfrm flipH="1">
            <a:off x="5546388" y="3394372"/>
            <a:ext cx="5673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35" name="Google Shape;735;p54"/>
          <p:cNvCxnSpPr>
            <a:stCxn id="736" idx="7"/>
            <a:endCxn id="732" idx="3"/>
          </p:cNvCxnSpPr>
          <p:nvPr/>
        </p:nvCxnSpPr>
        <p:spPr>
          <a:xfrm rot="10800000">
            <a:off x="5546255" y="4381703"/>
            <a:ext cx="463800" cy="6522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6" name="Google Shape;736;p54"/>
          <p:cNvSpPr/>
          <p:nvPr/>
        </p:nvSpPr>
        <p:spPr>
          <a:xfrm flipH="1">
            <a:off x="5940463" y="4964487"/>
            <a:ext cx="475200" cy="474000"/>
          </a:xfrm>
          <a:prstGeom prst="ellipse">
            <a:avLst/>
          </a:prstGeom>
          <a:solidFill>
            <a:srgbClr val="F4CCCC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37" name="Google Shape;737;p54"/>
          <p:cNvCxnSpPr>
            <a:stCxn id="720" idx="2"/>
            <a:endCxn id="736" idx="6"/>
          </p:cNvCxnSpPr>
          <p:nvPr/>
        </p:nvCxnSpPr>
        <p:spPr>
          <a:xfrm>
            <a:off x="4763563" y="5201487"/>
            <a:ext cx="11769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38" name="Google Shape;738;p54"/>
          <p:cNvCxnSpPr/>
          <p:nvPr/>
        </p:nvCxnSpPr>
        <p:spPr>
          <a:xfrm flipH="1">
            <a:off x="3591900" y="3394347"/>
            <a:ext cx="766500" cy="1051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39" name="Google Shape;739;p54"/>
          <p:cNvSpPr/>
          <p:nvPr/>
        </p:nvSpPr>
        <p:spPr>
          <a:xfrm>
            <a:off x="7058408" y="4485089"/>
            <a:ext cx="481200" cy="481200"/>
          </a:xfrm>
          <a:prstGeom prst="ellipse">
            <a:avLst/>
          </a:prstGeom>
          <a:solidFill>
            <a:srgbClr val="B4A7D6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40" name="Google Shape;740;p54"/>
          <p:cNvSpPr txBox="1"/>
          <p:nvPr/>
        </p:nvSpPr>
        <p:spPr>
          <a:xfrm>
            <a:off x="7539608" y="4465140"/>
            <a:ext cx="312839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2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2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41" name="Google Shape;741;p54"/>
          <p:cNvSpPr/>
          <p:nvPr/>
        </p:nvSpPr>
        <p:spPr>
          <a:xfrm>
            <a:off x="7058408" y="5106814"/>
            <a:ext cx="481200" cy="481200"/>
          </a:xfrm>
          <a:prstGeom prst="ellipse">
            <a:avLst/>
          </a:prstGeom>
          <a:solidFill>
            <a:srgbClr val="F4CCCC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42" name="Google Shape;742;p54"/>
          <p:cNvSpPr txBox="1"/>
          <p:nvPr/>
        </p:nvSpPr>
        <p:spPr>
          <a:xfrm>
            <a:off x="7539608" y="5086865"/>
            <a:ext cx="3128392" cy="52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700" b="1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Layer 3</a:t>
            </a:r>
            <a:r>
              <a:rPr lang="en" sz="1700" dirty="0">
                <a:solidFill>
                  <a:schemeClr val="dk1"/>
                </a:solidFill>
                <a:latin typeface="Assistant"/>
                <a:ea typeface="Assistant"/>
                <a:cs typeface="Assistant"/>
                <a:sym typeface="Assistant"/>
              </a:rPr>
              <a:t>: reachable in 3 steps</a:t>
            </a:r>
            <a:endParaRPr sz="1700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2" name="Title 3">
            <a:extLst>
              <a:ext uri="{FF2B5EF4-FFF2-40B4-BE49-F238E27FC236}">
                <a16:creationId xmlns:a16="http://schemas.microsoft.com/office/drawing/2014/main" id="{DF18FEF5-B740-4623-8CA2-C05C51CD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663" y="978988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BREADTH-FIRST SEARCH</a:t>
            </a:r>
            <a:br>
              <a:rPr lang="en-US" b="1" dirty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33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" name="Google Shape;747;p55"/>
          <p:cNvSpPr/>
          <p:nvPr/>
        </p:nvSpPr>
        <p:spPr>
          <a:xfrm>
            <a:off x="6307550" y="2254250"/>
            <a:ext cx="3990600" cy="2573400"/>
          </a:xfrm>
          <a:prstGeom prst="roundRect">
            <a:avLst>
              <a:gd name="adj" fmla="val 10292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sz="16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748" name="Google Shape;748;p55"/>
          <p:cNvSpPr/>
          <p:nvPr/>
        </p:nvSpPr>
        <p:spPr>
          <a:xfrm>
            <a:off x="6981500" y="3433976"/>
            <a:ext cx="2966100" cy="1315800"/>
          </a:xfrm>
          <a:prstGeom prst="roundRect">
            <a:avLst>
              <a:gd name="adj" fmla="val 16667"/>
            </a:avLst>
          </a:prstGeom>
          <a:solidFill>
            <a:srgbClr val="DFEF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749" name="Google Shape;749;p55"/>
          <p:cNvSpPr/>
          <p:nvPr/>
        </p:nvSpPr>
        <p:spPr>
          <a:xfrm>
            <a:off x="4545076" y="3772084"/>
            <a:ext cx="759100" cy="887325"/>
          </a:xfrm>
          <a:custGeom>
            <a:avLst/>
            <a:gdLst/>
            <a:ahLst/>
            <a:cxnLst/>
            <a:rect l="l" t="t" r="r" b="b"/>
            <a:pathLst>
              <a:path w="30364" h="35493" extrusionOk="0">
                <a:moveTo>
                  <a:pt x="130" y="21069"/>
                </a:moveTo>
                <a:cubicBezTo>
                  <a:pt x="-499" y="26176"/>
                  <a:pt x="1195" y="31463"/>
                  <a:pt x="4345" y="33604"/>
                </a:cubicBezTo>
                <a:cubicBezTo>
                  <a:pt x="7495" y="35745"/>
                  <a:pt x="14841" y="36352"/>
                  <a:pt x="19029" y="33915"/>
                </a:cubicBezTo>
                <a:cubicBezTo>
                  <a:pt x="23217" y="31479"/>
                  <a:pt x="28078" y="24368"/>
                  <a:pt x="29471" y="18985"/>
                </a:cubicBezTo>
                <a:cubicBezTo>
                  <a:pt x="30864" y="13602"/>
                  <a:pt x="30944" y="4287"/>
                  <a:pt x="27385" y="1616"/>
                </a:cubicBezTo>
                <a:cubicBezTo>
                  <a:pt x="23826" y="-1055"/>
                  <a:pt x="12662" y="-282"/>
                  <a:pt x="8119" y="2960"/>
                </a:cubicBezTo>
                <a:cubicBezTo>
                  <a:pt x="3577" y="6202"/>
                  <a:pt x="759" y="15962"/>
                  <a:pt x="130" y="21069"/>
                </a:cubicBezTo>
                <a:close/>
              </a:path>
            </a:pathLst>
          </a:custGeom>
          <a:solidFill>
            <a:srgbClr val="FFDDDD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50" name="Google Shape;750;p55"/>
          <p:cNvSpPr/>
          <p:nvPr/>
        </p:nvSpPr>
        <p:spPr>
          <a:xfrm>
            <a:off x="3304697" y="2363453"/>
            <a:ext cx="2066025" cy="2390025"/>
          </a:xfrm>
          <a:custGeom>
            <a:avLst/>
            <a:gdLst/>
            <a:ahLst/>
            <a:cxnLst/>
            <a:rect l="l" t="t" r="r" b="b"/>
            <a:pathLst>
              <a:path w="82641" h="95601" extrusionOk="0">
                <a:moveTo>
                  <a:pt x="82631" y="12315"/>
                </a:moveTo>
                <a:cubicBezTo>
                  <a:pt x="83055" y="4604"/>
                  <a:pt x="69978" y="-1798"/>
                  <a:pt x="62476" y="459"/>
                </a:cubicBezTo>
                <a:cubicBezTo>
                  <a:pt x="54974" y="2716"/>
                  <a:pt x="47654" y="13813"/>
                  <a:pt x="37618" y="25856"/>
                </a:cubicBezTo>
                <a:cubicBezTo>
                  <a:pt x="27583" y="37899"/>
                  <a:pt x="7548" y="61546"/>
                  <a:pt x="2263" y="72716"/>
                </a:cubicBezTo>
                <a:cubicBezTo>
                  <a:pt x="-3022" y="83886"/>
                  <a:pt x="2104" y="89938"/>
                  <a:pt x="5910" y="92877"/>
                </a:cubicBezTo>
                <a:cubicBezTo>
                  <a:pt x="9717" y="95816"/>
                  <a:pt x="16098" y="98043"/>
                  <a:pt x="25102" y="90351"/>
                </a:cubicBezTo>
                <a:cubicBezTo>
                  <a:pt x="34106" y="82659"/>
                  <a:pt x="50346" y="59730"/>
                  <a:pt x="59934" y="46724"/>
                </a:cubicBezTo>
                <a:cubicBezTo>
                  <a:pt x="69522" y="33718"/>
                  <a:pt x="82207" y="20026"/>
                  <a:pt x="82631" y="12315"/>
                </a:cubicBezTo>
                <a:close/>
              </a:path>
            </a:pathLst>
          </a:custGeom>
          <a:solidFill>
            <a:srgbClr val="D9D2E9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51" name="Google Shape;751;p55"/>
          <p:cNvSpPr/>
          <p:nvPr/>
        </p:nvSpPr>
        <p:spPr>
          <a:xfrm>
            <a:off x="1817642" y="2268625"/>
            <a:ext cx="2433975" cy="1946125"/>
          </a:xfrm>
          <a:custGeom>
            <a:avLst/>
            <a:gdLst/>
            <a:ahLst/>
            <a:cxnLst/>
            <a:rect l="l" t="t" r="r" b="b"/>
            <a:pathLst>
              <a:path w="97359" h="77845" extrusionOk="0">
                <a:moveTo>
                  <a:pt x="20885" y="30632"/>
                </a:moveTo>
                <a:cubicBezTo>
                  <a:pt x="16291" y="28409"/>
                  <a:pt x="9968" y="27964"/>
                  <a:pt x="6658" y="31521"/>
                </a:cubicBezTo>
                <a:cubicBezTo>
                  <a:pt x="3348" y="35078"/>
                  <a:pt x="-2333" y="45008"/>
                  <a:pt x="1026" y="51973"/>
                </a:cubicBezTo>
                <a:cubicBezTo>
                  <a:pt x="4385" y="58938"/>
                  <a:pt x="18860" y="69411"/>
                  <a:pt x="26813" y="73313"/>
                </a:cubicBezTo>
                <a:cubicBezTo>
                  <a:pt x="34767" y="77216"/>
                  <a:pt x="40547" y="80130"/>
                  <a:pt x="48747" y="75388"/>
                </a:cubicBezTo>
                <a:cubicBezTo>
                  <a:pt x="56948" y="70646"/>
                  <a:pt x="67914" y="56221"/>
                  <a:pt x="76016" y="44859"/>
                </a:cubicBezTo>
                <a:cubicBezTo>
                  <a:pt x="84118" y="33497"/>
                  <a:pt x="97505" y="14231"/>
                  <a:pt x="97357" y="7216"/>
                </a:cubicBezTo>
                <a:cubicBezTo>
                  <a:pt x="97209" y="201"/>
                  <a:pt x="82340" y="-2516"/>
                  <a:pt x="75127" y="2770"/>
                </a:cubicBezTo>
                <a:cubicBezTo>
                  <a:pt x="67915" y="8056"/>
                  <a:pt x="60899" y="31916"/>
                  <a:pt x="54082" y="38931"/>
                </a:cubicBezTo>
                <a:cubicBezTo>
                  <a:pt x="47265" y="45946"/>
                  <a:pt x="39756" y="46242"/>
                  <a:pt x="34223" y="44859"/>
                </a:cubicBezTo>
                <a:cubicBezTo>
                  <a:pt x="28690" y="43476"/>
                  <a:pt x="25479" y="32855"/>
                  <a:pt x="20885" y="30632"/>
                </a:cubicBezTo>
                <a:close/>
              </a:path>
            </a:pathLst>
          </a:custGeom>
          <a:solidFill>
            <a:srgbClr val="D9EAD3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52" name="Google Shape;752;p55"/>
          <p:cNvSpPr/>
          <p:nvPr/>
        </p:nvSpPr>
        <p:spPr>
          <a:xfrm>
            <a:off x="2473839" y="2339520"/>
            <a:ext cx="737825" cy="849150"/>
          </a:xfrm>
          <a:custGeom>
            <a:avLst/>
            <a:gdLst/>
            <a:ahLst/>
            <a:cxnLst/>
            <a:rect l="l" t="t" r="r" b="b"/>
            <a:pathLst>
              <a:path w="29513" h="33966" extrusionOk="0">
                <a:moveTo>
                  <a:pt x="19536" y="230"/>
                </a:moveTo>
                <a:cubicBezTo>
                  <a:pt x="15304" y="-886"/>
                  <a:pt x="7246" y="2250"/>
                  <a:pt x="4062" y="5500"/>
                </a:cubicBezTo>
                <a:cubicBezTo>
                  <a:pt x="879" y="8751"/>
                  <a:pt x="-867" y="15129"/>
                  <a:pt x="435" y="19733"/>
                </a:cubicBezTo>
                <a:cubicBezTo>
                  <a:pt x="1737" y="24338"/>
                  <a:pt x="8109" y="31360"/>
                  <a:pt x="11876" y="33127"/>
                </a:cubicBezTo>
                <a:cubicBezTo>
                  <a:pt x="15643" y="34894"/>
                  <a:pt x="20108" y="33825"/>
                  <a:pt x="23038" y="30337"/>
                </a:cubicBezTo>
                <a:cubicBezTo>
                  <a:pt x="25968" y="26849"/>
                  <a:pt x="30041" y="17216"/>
                  <a:pt x="29457" y="12198"/>
                </a:cubicBezTo>
                <a:cubicBezTo>
                  <a:pt x="28873" y="7180"/>
                  <a:pt x="23769" y="1346"/>
                  <a:pt x="19536" y="230"/>
                </a:cubicBezTo>
                <a:close/>
              </a:path>
            </a:pathLst>
          </a:custGeom>
          <a:solidFill>
            <a:srgbClr val="FFE599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54" name="Google Shape;754;p5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38</a:t>
            </a:fld>
            <a:endParaRPr/>
          </a:p>
        </p:txBody>
      </p:sp>
      <p:sp>
        <p:nvSpPr>
          <p:cNvPr id="755" name="Google Shape;755;p55"/>
          <p:cNvSpPr/>
          <p:nvPr/>
        </p:nvSpPr>
        <p:spPr>
          <a:xfrm>
            <a:off x="2671372" y="2725676"/>
            <a:ext cx="345900" cy="345900"/>
          </a:xfrm>
          <a:prstGeom prst="ellipse">
            <a:avLst/>
          </a:prstGeom>
          <a:solidFill>
            <a:srgbClr val="FFD966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s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56" name="Google Shape;756;p55"/>
          <p:cNvSpPr/>
          <p:nvPr/>
        </p:nvSpPr>
        <p:spPr>
          <a:xfrm>
            <a:off x="3475760" y="2725675"/>
            <a:ext cx="345900" cy="345900"/>
          </a:xfrm>
          <a:prstGeom prst="ellipse">
            <a:avLst/>
          </a:prstGeom>
          <a:solidFill>
            <a:srgbClr val="B6D7A8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57" name="Google Shape;757;p55"/>
          <p:cNvCxnSpPr>
            <a:stCxn id="755" idx="3"/>
            <a:endCxn id="758" idx="1"/>
          </p:cNvCxnSpPr>
          <p:nvPr/>
        </p:nvCxnSpPr>
        <p:spPr>
          <a:xfrm flipH="1">
            <a:off x="2311928" y="3020920"/>
            <a:ext cx="410100" cy="2616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59" name="Google Shape;759;p55"/>
          <p:cNvCxnSpPr>
            <a:stCxn id="755" idx="6"/>
            <a:endCxn id="756" idx="2"/>
          </p:cNvCxnSpPr>
          <p:nvPr/>
        </p:nvCxnSpPr>
        <p:spPr>
          <a:xfrm>
            <a:off x="3017272" y="2898626"/>
            <a:ext cx="458400" cy="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60" name="Google Shape;760;p55"/>
          <p:cNvCxnSpPr>
            <a:stCxn id="756" idx="4"/>
            <a:endCxn id="761" idx="0"/>
          </p:cNvCxnSpPr>
          <p:nvPr/>
        </p:nvCxnSpPr>
        <p:spPr>
          <a:xfrm>
            <a:off x="3648710" y="3071575"/>
            <a:ext cx="0" cy="1095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62" name="Google Shape;762;p55"/>
          <p:cNvSpPr/>
          <p:nvPr/>
        </p:nvSpPr>
        <p:spPr>
          <a:xfrm flipH="1">
            <a:off x="2670942" y="3737787"/>
            <a:ext cx="346800" cy="345900"/>
          </a:xfrm>
          <a:prstGeom prst="ellipse">
            <a:avLst/>
          </a:prstGeom>
          <a:solidFill>
            <a:srgbClr val="B6D7A8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58" name="Google Shape;758;p55"/>
          <p:cNvSpPr/>
          <p:nvPr/>
        </p:nvSpPr>
        <p:spPr>
          <a:xfrm flipH="1">
            <a:off x="2015946" y="3231722"/>
            <a:ext cx="346800" cy="345900"/>
          </a:xfrm>
          <a:prstGeom prst="ellipse">
            <a:avLst/>
          </a:prstGeom>
          <a:solidFill>
            <a:srgbClr val="B6D7A8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63" name="Google Shape;763;p55"/>
          <p:cNvCxnSpPr>
            <a:stCxn id="755" idx="4"/>
            <a:endCxn id="762" idx="0"/>
          </p:cNvCxnSpPr>
          <p:nvPr/>
        </p:nvCxnSpPr>
        <p:spPr>
          <a:xfrm>
            <a:off x="2844322" y="3071576"/>
            <a:ext cx="0" cy="666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61" name="Google Shape;761;p55"/>
          <p:cNvSpPr/>
          <p:nvPr/>
        </p:nvSpPr>
        <p:spPr>
          <a:xfrm flipH="1">
            <a:off x="3475307" y="4166813"/>
            <a:ext cx="346800" cy="345900"/>
          </a:xfrm>
          <a:prstGeom prst="ellipse">
            <a:avLst/>
          </a:prstGeom>
          <a:solidFill>
            <a:srgbClr val="B4A7D6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64" name="Google Shape;764;p55"/>
          <p:cNvSpPr/>
          <p:nvPr/>
        </p:nvSpPr>
        <p:spPr>
          <a:xfrm>
            <a:off x="4756765" y="2725693"/>
            <a:ext cx="345900" cy="345900"/>
          </a:xfrm>
          <a:prstGeom prst="ellipse">
            <a:avLst/>
          </a:prstGeom>
          <a:solidFill>
            <a:srgbClr val="B4A7D6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65" name="Google Shape;765;p55"/>
          <p:cNvCxnSpPr>
            <a:stCxn id="756" idx="6"/>
            <a:endCxn id="764" idx="2"/>
          </p:cNvCxnSpPr>
          <p:nvPr/>
        </p:nvCxnSpPr>
        <p:spPr>
          <a:xfrm>
            <a:off x="3821660" y="2898625"/>
            <a:ext cx="935100" cy="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66" name="Google Shape;766;p55"/>
          <p:cNvSpPr/>
          <p:nvPr/>
        </p:nvSpPr>
        <p:spPr>
          <a:xfrm flipH="1">
            <a:off x="4097404" y="3446244"/>
            <a:ext cx="346800" cy="345900"/>
          </a:xfrm>
          <a:prstGeom prst="ellipse">
            <a:avLst/>
          </a:prstGeom>
          <a:solidFill>
            <a:srgbClr val="B4A7D6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67" name="Google Shape;767;p55"/>
          <p:cNvCxnSpPr>
            <a:stCxn id="756" idx="5"/>
            <a:endCxn id="766" idx="7"/>
          </p:cNvCxnSpPr>
          <p:nvPr/>
        </p:nvCxnSpPr>
        <p:spPr>
          <a:xfrm>
            <a:off x="3771004" y="3020919"/>
            <a:ext cx="377100" cy="4761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68" name="Google Shape;768;p55"/>
          <p:cNvCxnSpPr>
            <a:stCxn id="764" idx="3"/>
            <a:endCxn id="766" idx="1"/>
          </p:cNvCxnSpPr>
          <p:nvPr/>
        </p:nvCxnSpPr>
        <p:spPr>
          <a:xfrm flipH="1">
            <a:off x="4393421" y="3020937"/>
            <a:ext cx="414000" cy="47610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769" name="Google Shape;769;p55"/>
          <p:cNvCxnSpPr>
            <a:stCxn id="770" idx="7"/>
            <a:endCxn id="766" idx="3"/>
          </p:cNvCxnSpPr>
          <p:nvPr/>
        </p:nvCxnSpPr>
        <p:spPr>
          <a:xfrm rot="10800000">
            <a:off x="4393393" y="3741369"/>
            <a:ext cx="338400" cy="47610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770" name="Google Shape;770;p55"/>
          <p:cNvSpPr/>
          <p:nvPr/>
        </p:nvSpPr>
        <p:spPr>
          <a:xfrm flipH="1">
            <a:off x="4681005" y="4166813"/>
            <a:ext cx="346800" cy="345900"/>
          </a:xfrm>
          <a:prstGeom prst="ellipse">
            <a:avLst/>
          </a:prstGeom>
          <a:solidFill>
            <a:srgbClr val="F4CCCC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71" name="Google Shape;771;p55"/>
          <p:cNvCxnSpPr>
            <a:stCxn id="761" idx="2"/>
            <a:endCxn id="770" idx="6"/>
          </p:cNvCxnSpPr>
          <p:nvPr/>
        </p:nvCxnSpPr>
        <p:spPr>
          <a:xfrm>
            <a:off x="3822107" y="4339763"/>
            <a:ext cx="858900" cy="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72" name="Google Shape;772;p55"/>
          <p:cNvCxnSpPr/>
          <p:nvPr/>
        </p:nvCxnSpPr>
        <p:spPr>
          <a:xfrm flipH="1">
            <a:off x="2966919" y="3020937"/>
            <a:ext cx="559500" cy="76740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773" name="Google Shape;773;p55"/>
          <p:cNvSpPr txBox="1"/>
          <p:nvPr/>
        </p:nvSpPr>
        <p:spPr>
          <a:xfrm>
            <a:off x="2544738" y="2276450"/>
            <a:ext cx="666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0</a:t>
            </a:r>
            <a:endParaRPr sz="19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774" name="Google Shape;774;p55"/>
          <p:cNvSpPr txBox="1"/>
          <p:nvPr/>
        </p:nvSpPr>
        <p:spPr>
          <a:xfrm>
            <a:off x="3584713" y="2251125"/>
            <a:ext cx="666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1</a:t>
            </a:r>
            <a:endParaRPr sz="19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775" name="Google Shape;775;p55"/>
          <p:cNvSpPr txBox="1"/>
          <p:nvPr/>
        </p:nvSpPr>
        <p:spPr>
          <a:xfrm>
            <a:off x="4680988" y="2305765"/>
            <a:ext cx="666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2</a:t>
            </a:r>
            <a:endParaRPr sz="19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776" name="Google Shape;776;p55"/>
          <p:cNvSpPr txBox="1"/>
          <p:nvPr/>
        </p:nvSpPr>
        <p:spPr>
          <a:xfrm>
            <a:off x="4666167" y="3713825"/>
            <a:ext cx="666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3</a:t>
            </a:r>
            <a:endParaRPr sz="19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777" name="Google Shape;777;p55"/>
          <p:cNvSpPr txBox="1"/>
          <p:nvPr/>
        </p:nvSpPr>
        <p:spPr>
          <a:xfrm>
            <a:off x="1899925" y="4749650"/>
            <a:ext cx="4119600" cy="47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i</a:t>
            </a:r>
            <a:r>
              <a:rPr lang="en" sz="1900" i="1" baseline="-25000">
                <a:latin typeface="Inconsolata"/>
                <a:ea typeface="Inconsolata"/>
                <a:cs typeface="Inconsolata"/>
                <a:sym typeface="Inconsolata"/>
              </a:rPr>
              <a:t> </a:t>
            </a:r>
            <a:r>
              <a:rPr lang="en" sz="1500">
                <a:latin typeface="Inconsolata"/>
                <a:ea typeface="Inconsolata"/>
                <a:cs typeface="Inconsolata"/>
                <a:sym typeface="Inconsolata"/>
              </a:rPr>
              <a:t>= </a:t>
            </a:r>
            <a:r>
              <a:rPr lang="en">
                <a:latin typeface="Assistant"/>
                <a:ea typeface="Assistant"/>
                <a:cs typeface="Assistant"/>
                <a:sym typeface="Assistant"/>
              </a:rPr>
              <a:t>The set of nodes we can reach in i steps from s</a:t>
            </a:r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78" name="Google Shape;778;p55"/>
          <p:cNvSpPr/>
          <p:nvPr/>
        </p:nvSpPr>
        <p:spPr>
          <a:xfrm>
            <a:off x="6312675" y="2254250"/>
            <a:ext cx="3990600" cy="2573400"/>
          </a:xfrm>
          <a:prstGeom prst="roundRect">
            <a:avLst>
              <a:gd name="adj" fmla="val 10292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600" b="1" u="sng" dirty="0">
                <a:latin typeface="Inconsolata"/>
                <a:ea typeface="Inconsolata"/>
                <a:cs typeface="Inconsolata"/>
                <a:sym typeface="Inconsolata"/>
              </a:rPr>
              <a:t>BFS</a:t>
            </a:r>
            <a:r>
              <a:rPr lang="en" sz="1600" u="sng" dirty="0">
                <a:latin typeface="Inconsolata"/>
                <a:ea typeface="Inconsolata"/>
                <a:cs typeface="Inconsolata"/>
                <a:sym typeface="Inconsolata"/>
              </a:rPr>
              <a:t>(s)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:</a:t>
            </a:r>
            <a:endParaRPr sz="16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  Set L</a:t>
            </a:r>
            <a:r>
              <a:rPr lang="en" sz="1600" baseline="-25000" dirty="0">
                <a:latin typeface="Inconsolata"/>
                <a:ea typeface="Inconsolata"/>
                <a:cs typeface="Inconsolata"/>
                <a:sym typeface="Inconsolata"/>
              </a:rPr>
              <a:t>i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= [] for i = 0, ..., n-1</a:t>
            </a:r>
            <a:endParaRPr sz="16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  L</a:t>
            </a:r>
            <a:r>
              <a:rPr lang="en" sz="1600" baseline="-25000" dirty="0">
                <a:latin typeface="Inconsolata"/>
                <a:ea typeface="Inconsolata"/>
                <a:cs typeface="Inconsolata"/>
                <a:sym typeface="Inconsolata"/>
              </a:rPr>
              <a:t>0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= s</a:t>
            </a:r>
            <a:b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  for i = 0, ..., n-1:</a:t>
            </a:r>
            <a:endParaRPr sz="16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     for </a:t>
            </a:r>
            <a:r>
              <a:rPr lang="en" sz="1600" b="1" dirty="0">
                <a:latin typeface="Inconsolata"/>
                <a:ea typeface="Inconsolata"/>
                <a:cs typeface="Inconsolata"/>
                <a:sym typeface="Inconsolata"/>
              </a:rPr>
              <a:t>u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in L</a:t>
            </a:r>
            <a:r>
              <a:rPr lang="en" sz="1600" baseline="-25000" dirty="0">
                <a:latin typeface="Inconsolata"/>
                <a:ea typeface="Inconsolata"/>
                <a:cs typeface="Inconsolata"/>
                <a:sym typeface="Inconsolata"/>
              </a:rPr>
              <a:t>i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:</a:t>
            </a:r>
            <a:b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        for </a:t>
            </a:r>
            <a:r>
              <a:rPr lang="en" sz="1600" b="1" dirty="0">
                <a:latin typeface="Inconsolata"/>
                <a:ea typeface="Inconsolata"/>
                <a:cs typeface="Inconsolata"/>
                <a:sym typeface="Inconsolata"/>
              </a:rPr>
              <a:t>v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in </a:t>
            </a:r>
            <a:r>
              <a:rPr lang="en" sz="1600" b="1" dirty="0">
                <a:latin typeface="Inconsolata"/>
                <a:ea typeface="Inconsolata"/>
                <a:cs typeface="Inconsolata"/>
                <a:sym typeface="Inconsolata"/>
              </a:rPr>
              <a:t>u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.neighbors:</a:t>
            </a:r>
            <a:b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           if </a:t>
            </a:r>
            <a:r>
              <a:rPr lang="en" sz="1600" b="1" dirty="0">
                <a:latin typeface="Inconsolata"/>
                <a:ea typeface="Inconsolata"/>
                <a:cs typeface="Inconsolata"/>
                <a:sym typeface="Inconsolata"/>
              </a:rPr>
              <a:t>v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not yet visited:</a:t>
            </a:r>
            <a:b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              mark </a:t>
            </a:r>
            <a:r>
              <a:rPr lang="en" sz="1600" b="1" dirty="0">
                <a:latin typeface="Inconsolata"/>
                <a:ea typeface="Inconsolata"/>
                <a:cs typeface="Inconsolata"/>
                <a:sym typeface="Inconsolata"/>
              </a:rPr>
              <a:t>v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as visited</a:t>
            </a:r>
            <a:b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              add </a:t>
            </a:r>
            <a:r>
              <a:rPr lang="en" sz="1600" b="1" dirty="0">
                <a:latin typeface="Inconsolata"/>
                <a:ea typeface="Inconsolata"/>
                <a:cs typeface="Inconsolata"/>
                <a:sym typeface="Inconsolata"/>
              </a:rPr>
              <a:t>v</a:t>
            </a:r>
            <a:r>
              <a:rPr lang="en" sz="1600" dirty="0">
                <a:latin typeface="Inconsolata"/>
                <a:ea typeface="Inconsolata"/>
                <a:cs typeface="Inconsolata"/>
                <a:sym typeface="Inconsolata"/>
              </a:rPr>
              <a:t> to L</a:t>
            </a:r>
            <a:r>
              <a:rPr lang="en" sz="1600" baseline="-25000" dirty="0">
                <a:latin typeface="Inconsolata"/>
                <a:ea typeface="Inconsolata"/>
                <a:cs typeface="Inconsolata"/>
                <a:sym typeface="Inconsolata"/>
              </a:rPr>
              <a:t>i+1</a:t>
            </a:r>
            <a:endParaRPr sz="1600" baseline="-25000" dirty="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2" name="Title 3">
            <a:extLst>
              <a:ext uri="{FF2B5EF4-FFF2-40B4-BE49-F238E27FC236}">
                <a16:creationId xmlns:a16="http://schemas.microsoft.com/office/drawing/2014/main" id="{DF18FEF5-B740-4623-8CA2-C05C51CD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663" y="978988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BREADTH-FIRST SEARCH</a:t>
            </a:r>
            <a:br>
              <a:rPr lang="en-US" b="1" dirty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31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Google Shape;783;p56"/>
          <p:cNvSpPr/>
          <p:nvPr/>
        </p:nvSpPr>
        <p:spPr>
          <a:xfrm>
            <a:off x="6307550" y="2254250"/>
            <a:ext cx="3990600" cy="2573400"/>
          </a:xfrm>
          <a:prstGeom prst="roundRect">
            <a:avLst>
              <a:gd name="adj" fmla="val 10292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sz="16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784" name="Google Shape;784;p56"/>
          <p:cNvSpPr/>
          <p:nvPr/>
        </p:nvSpPr>
        <p:spPr>
          <a:xfrm>
            <a:off x="6981500" y="3433976"/>
            <a:ext cx="2966100" cy="1315800"/>
          </a:xfrm>
          <a:prstGeom prst="roundRect">
            <a:avLst>
              <a:gd name="adj" fmla="val 16667"/>
            </a:avLst>
          </a:prstGeom>
          <a:solidFill>
            <a:srgbClr val="DFEF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785" name="Google Shape;785;p56"/>
          <p:cNvSpPr/>
          <p:nvPr/>
        </p:nvSpPr>
        <p:spPr>
          <a:xfrm>
            <a:off x="4545076" y="3772084"/>
            <a:ext cx="759100" cy="887325"/>
          </a:xfrm>
          <a:custGeom>
            <a:avLst/>
            <a:gdLst/>
            <a:ahLst/>
            <a:cxnLst/>
            <a:rect l="l" t="t" r="r" b="b"/>
            <a:pathLst>
              <a:path w="30364" h="35493" extrusionOk="0">
                <a:moveTo>
                  <a:pt x="130" y="21069"/>
                </a:moveTo>
                <a:cubicBezTo>
                  <a:pt x="-499" y="26176"/>
                  <a:pt x="1195" y="31463"/>
                  <a:pt x="4345" y="33604"/>
                </a:cubicBezTo>
                <a:cubicBezTo>
                  <a:pt x="7495" y="35745"/>
                  <a:pt x="14841" y="36352"/>
                  <a:pt x="19029" y="33915"/>
                </a:cubicBezTo>
                <a:cubicBezTo>
                  <a:pt x="23217" y="31479"/>
                  <a:pt x="28078" y="24368"/>
                  <a:pt x="29471" y="18985"/>
                </a:cubicBezTo>
                <a:cubicBezTo>
                  <a:pt x="30864" y="13602"/>
                  <a:pt x="30944" y="4287"/>
                  <a:pt x="27385" y="1616"/>
                </a:cubicBezTo>
                <a:cubicBezTo>
                  <a:pt x="23826" y="-1055"/>
                  <a:pt x="12662" y="-282"/>
                  <a:pt x="8119" y="2960"/>
                </a:cubicBezTo>
                <a:cubicBezTo>
                  <a:pt x="3577" y="6202"/>
                  <a:pt x="759" y="15962"/>
                  <a:pt x="130" y="21069"/>
                </a:cubicBezTo>
                <a:close/>
              </a:path>
            </a:pathLst>
          </a:custGeom>
          <a:solidFill>
            <a:srgbClr val="FFDDDD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86" name="Google Shape;786;p56"/>
          <p:cNvSpPr/>
          <p:nvPr/>
        </p:nvSpPr>
        <p:spPr>
          <a:xfrm>
            <a:off x="3304697" y="2363453"/>
            <a:ext cx="2066025" cy="2390025"/>
          </a:xfrm>
          <a:custGeom>
            <a:avLst/>
            <a:gdLst/>
            <a:ahLst/>
            <a:cxnLst/>
            <a:rect l="l" t="t" r="r" b="b"/>
            <a:pathLst>
              <a:path w="82641" h="95601" extrusionOk="0">
                <a:moveTo>
                  <a:pt x="82631" y="12315"/>
                </a:moveTo>
                <a:cubicBezTo>
                  <a:pt x="83055" y="4604"/>
                  <a:pt x="69978" y="-1798"/>
                  <a:pt x="62476" y="459"/>
                </a:cubicBezTo>
                <a:cubicBezTo>
                  <a:pt x="54974" y="2716"/>
                  <a:pt x="47654" y="13813"/>
                  <a:pt x="37618" y="25856"/>
                </a:cubicBezTo>
                <a:cubicBezTo>
                  <a:pt x="27583" y="37899"/>
                  <a:pt x="7548" y="61546"/>
                  <a:pt x="2263" y="72716"/>
                </a:cubicBezTo>
                <a:cubicBezTo>
                  <a:pt x="-3022" y="83886"/>
                  <a:pt x="2104" y="89938"/>
                  <a:pt x="5910" y="92877"/>
                </a:cubicBezTo>
                <a:cubicBezTo>
                  <a:pt x="9717" y="95816"/>
                  <a:pt x="16098" y="98043"/>
                  <a:pt x="25102" y="90351"/>
                </a:cubicBezTo>
                <a:cubicBezTo>
                  <a:pt x="34106" y="82659"/>
                  <a:pt x="50346" y="59730"/>
                  <a:pt x="59934" y="46724"/>
                </a:cubicBezTo>
                <a:cubicBezTo>
                  <a:pt x="69522" y="33718"/>
                  <a:pt x="82207" y="20026"/>
                  <a:pt x="82631" y="12315"/>
                </a:cubicBezTo>
                <a:close/>
              </a:path>
            </a:pathLst>
          </a:custGeom>
          <a:solidFill>
            <a:srgbClr val="D9D2E9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87" name="Google Shape;787;p56"/>
          <p:cNvSpPr/>
          <p:nvPr/>
        </p:nvSpPr>
        <p:spPr>
          <a:xfrm>
            <a:off x="1817642" y="2268625"/>
            <a:ext cx="2433975" cy="1946125"/>
          </a:xfrm>
          <a:custGeom>
            <a:avLst/>
            <a:gdLst/>
            <a:ahLst/>
            <a:cxnLst/>
            <a:rect l="l" t="t" r="r" b="b"/>
            <a:pathLst>
              <a:path w="97359" h="77845" extrusionOk="0">
                <a:moveTo>
                  <a:pt x="20885" y="30632"/>
                </a:moveTo>
                <a:cubicBezTo>
                  <a:pt x="16291" y="28409"/>
                  <a:pt x="9968" y="27964"/>
                  <a:pt x="6658" y="31521"/>
                </a:cubicBezTo>
                <a:cubicBezTo>
                  <a:pt x="3348" y="35078"/>
                  <a:pt x="-2333" y="45008"/>
                  <a:pt x="1026" y="51973"/>
                </a:cubicBezTo>
                <a:cubicBezTo>
                  <a:pt x="4385" y="58938"/>
                  <a:pt x="18860" y="69411"/>
                  <a:pt x="26813" y="73313"/>
                </a:cubicBezTo>
                <a:cubicBezTo>
                  <a:pt x="34767" y="77216"/>
                  <a:pt x="40547" y="80130"/>
                  <a:pt x="48747" y="75388"/>
                </a:cubicBezTo>
                <a:cubicBezTo>
                  <a:pt x="56948" y="70646"/>
                  <a:pt x="67914" y="56221"/>
                  <a:pt x="76016" y="44859"/>
                </a:cubicBezTo>
                <a:cubicBezTo>
                  <a:pt x="84118" y="33497"/>
                  <a:pt x="97505" y="14231"/>
                  <a:pt x="97357" y="7216"/>
                </a:cubicBezTo>
                <a:cubicBezTo>
                  <a:pt x="97209" y="201"/>
                  <a:pt x="82340" y="-2516"/>
                  <a:pt x="75127" y="2770"/>
                </a:cubicBezTo>
                <a:cubicBezTo>
                  <a:pt x="67915" y="8056"/>
                  <a:pt x="60899" y="31916"/>
                  <a:pt x="54082" y="38931"/>
                </a:cubicBezTo>
                <a:cubicBezTo>
                  <a:pt x="47265" y="45946"/>
                  <a:pt x="39756" y="46242"/>
                  <a:pt x="34223" y="44859"/>
                </a:cubicBezTo>
                <a:cubicBezTo>
                  <a:pt x="28690" y="43476"/>
                  <a:pt x="25479" y="32855"/>
                  <a:pt x="20885" y="30632"/>
                </a:cubicBezTo>
                <a:close/>
              </a:path>
            </a:pathLst>
          </a:custGeom>
          <a:solidFill>
            <a:srgbClr val="D9EAD3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88" name="Google Shape;788;p56"/>
          <p:cNvSpPr/>
          <p:nvPr/>
        </p:nvSpPr>
        <p:spPr>
          <a:xfrm>
            <a:off x="2473839" y="2339520"/>
            <a:ext cx="737825" cy="849150"/>
          </a:xfrm>
          <a:custGeom>
            <a:avLst/>
            <a:gdLst/>
            <a:ahLst/>
            <a:cxnLst/>
            <a:rect l="l" t="t" r="r" b="b"/>
            <a:pathLst>
              <a:path w="29513" h="33966" extrusionOk="0">
                <a:moveTo>
                  <a:pt x="19536" y="230"/>
                </a:moveTo>
                <a:cubicBezTo>
                  <a:pt x="15304" y="-886"/>
                  <a:pt x="7246" y="2250"/>
                  <a:pt x="4062" y="5500"/>
                </a:cubicBezTo>
                <a:cubicBezTo>
                  <a:pt x="879" y="8751"/>
                  <a:pt x="-867" y="15129"/>
                  <a:pt x="435" y="19733"/>
                </a:cubicBezTo>
                <a:cubicBezTo>
                  <a:pt x="1737" y="24338"/>
                  <a:pt x="8109" y="31360"/>
                  <a:pt x="11876" y="33127"/>
                </a:cubicBezTo>
                <a:cubicBezTo>
                  <a:pt x="15643" y="34894"/>
                  <a:pt x="20108" y="33825"/>
                  <a:pt x="23038" y="30337"/>
                </a:cubicBezTo>
                <a:cubicBezTo>
                  <a:pt x="25968" y="26849"/>
                  <a:pt x="30041" y="17216"/>
                  <a:pt x="29457" y="12198"/>
                </a:cubicBezTo>
                <a:cubicBezTo>
                  <a:pt x="28873" y="7180"/>
                  <a:pt x="23769" y="1346"/>
                  <a:pt x="19536" y="230"/>
                </a:cubicBezTo>
                <a:close/>
              </a:path>
            </a:pathLst>
          </a:custGeom>
          <a:solidFill>
            <a:srgbClr val="FFE599"/>
          </a:solidFill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90" name="Google Shape;790;p5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39</a:t>
            </a:fld>
            <a:endParaRPr/>
          </a:p>
        </p:txBody>
      </p:sp>
      <p:sp>
        <p:nvSpPr>
          <p:cNvPr id="791" name="Google Shape;791;p56"/>
          <p:cNvSpPr/>
          <p:nvPr/>
        </p:nvSpPr>
        <p:spPr>
          <a:xfrm>
            <a:off x="2671372" y="2725676"/>
            <a:ext cx="345900" cy="345900"/>
          </a:xfrm>
          <a:prstGeom prst="ellipse">
            <a:avLst/>
          </a:prstGeom>
          <a:solidFill>
            <a:srgbClr val="FFD966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r>
              <a:rPr lang="en" sz="2300" b="1">
                <a:latin typeface="Assistant"/>
                <a:ea typeface="Assistant"/>
                <a:cs typeface="Assistant"/>
                <a:sym typeface="Assistant"/>
              </a:rPr>
              <a:t>s</a:t>
            </a:r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92" name="Google Shape;792;p56"/>
          <p:cNvSpPr/>
          <p:nvPr/>
        </p:nvSpPr>
        <p:spPr>
          <a:xfrm>
            <a:off x="3475760" y="2725675"/>
            <a:ext cx="345900" cy="345900"/>
          </a:xfrm>
          <a:prstGeom prst="ellipse">
            <a:avLst/>
          </a:prstGeom>
          <a:solidFill>
            <a:srgbClr val="B6D7A8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93" name="Google Shape;793;p56"/>
          <p:cNvCxnSpPr>
            <a:stCxn id="791" idx="3"/>
            <a:endCxn id="794" idx="1"/>
          </p:cNvCxnSpPr>
          <p:nvPr/>
        </p:nvCxnSpPr>
        <p:spPr>
          <a:xfrm flipH="1">
            <a:off x="2311928" y="3020920"/>
            <a:ext cx="410100" cy="2616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95" name="Google Shape;795;p56"/>
          <p:cNvCxnSpPr>
            <a:stCxn id="791" idx="6"/>
            <a:endCxn id="792" idx="2"/>
          </p:cNvCxnSpPr>
          <p:nvPr/>
        </p:nvCxnSpPr>
        <p:spPr>
          <a:xfrm>
            <a:off x="3017272" y="2898626"/>
            <a:ext cx="458400" cy="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96" name="Google Shape;796;p56"/>
          <p:cNvCxnSpPr>
            <a:stCxn id="792" idx="4"/>
            <a:endCxn id="797" idx="0"/>
          </p:cNvCxnSpPr>
          <p:nvPr/>
        </p:nvCxnSpPr>
        <p:spPr>
          <a:xfrm>
            <a:off x="3648710" y="3071575"/>
            <a:ext cx="0" cy="1095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98" name="Google Shape;798;p56"/>
          <p:cNvSpPr/>
          <p:nvPr/>
        </p:nvSpPr>
        <p:spPr>
          <a:xfrm flipH="1">
            <a:off x="2670942" y="3737787"/>
            <a:ext cx="346800" cy="345900"/>
          </a:xfrm>
          <a:prstGeom prst="ellipse">
            <a:avLst/>
          </a:prstGeom>
          <a:solidFill>
            <a:srgbClr val="B6D7A8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94" name="Google Shape;794;p56"/>
          <p:cNvSpPr/>
          <p:nvPr/>
        </p:nvSpPr>
        <p:spPr>
          <a:xfrm flipH="1">
            <a:off x="2015946" y="3231722"/>
            <a:ext cx="346800" cy="345900"/>
          </a:xfrm>
          <a:prstGeom prst="ellipse">
            <a:avLst/>
          </a:prstGeom>
          <a:solidFill>
            <a:srgbClr val="B6D7A8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799" name="Google Shape;799;p56"/>
          <p:cNvCxnSpPr>
            <a:stCxn id="791" idx="4"/>
            <a:endCxn id="798" idx="0"/>
          </p:cNvCxnSpPr>
          <p:nvPr/>
        </p:nvCxnSpPr>
        <p:spPr>
          <a:xfrm>
            <a:off x="2844322" y="3071576"/>
            <a:ext cx="0" cy="6663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97" name="Google Shape;797;p56"/>
          <p:cNvSpPr/>
          <p:nvPr/>
        </p:nvSpPr>
        <p:spPr>
          <a:xfrm flipH="1">
            <a:off x="3475307" y="4166813"/>
            <a:ext cx="346800" cy="345900"/>
          </a:xfrm>
          <a:prstGeom prst="ellipse">
            <a:avLst/>
          </a:prstGeom>
          <a:solidFill>
            <a:srgbClr val="B4A7D6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00" name="Google Shape;800;p56"/>
          <p:cNvSpPr/>
          <p:nvPr/>
        </p:nvSpPr>
        <p:spPr>
          <a:xfrm>
            <a:off x="4756765" y="2725693"/>
            <a:ext cx="345900" cy="345900"/>
          </a:xfrm>
          <a:prstGeom prst="ellipse">
            <a:avLst/>
          </a:prstGeom>
          <a:solidFill>
            <a:srgbClr val="B4A7D6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801" name="Google Shape;801;p56"/>
          <p:cNvCxnSpPr>
            <a:stCxn id="792" idx="6"/>
            <a:endCxn id="800" idx="2"/>
          </p:cNvCxnSpPr>
          <p:nvPr/>
        </p:nvCxnSpPr>
        <p:spPr>
          <a:xfrm>
            <a:off x="3821660" y="2898625"/>
            <a:ext cx="935100" cy="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02" name="Google Shape;802;p56"/>
          <p:cNvSpPr/>
          <p:nvPr/>
        </p:nvSpPr>
        <p:spPr>
          <a:xfrm flipH="1">
            <a:off x="4097404" y="3446244"/>
            <a:ext cx="346800" cy="345900"/>
          </a:xfrm>
          <a:prstGeom prst="ellipse">
            <a:avLst/>
          </a:prstGeom>
          <a:solidFill>
            <a:srgbClr val="B4A7D6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803" name="Google Shape;803;p56"/>
          <p:cNvCxnSpPr>
            <a:stCxn id="792" idx="5"/>
            <a:endCxn id="802" idx="7"/>
          </p:cNvCxnSpPr>
          <p:nvPr/>
        </p:nvCxnSpPr>
        <p:spPr>
          <a:xfrm>
            <a:off x="3771004" y="3020919"/>
            <a:ext cx="377100" cy="4761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04" name="Google Shape;804;p56"/>
          <p:cNvCxnSpPr>
            <a:stCxn id="800" idx="3"/>
            <a:endCxn id="802" idx="1"/>
          </p:cNvCxnSpPr>
          <p:nvPr/>
        </p:nvCxnSpPr>
        <p:spPr>
          <a:xfrm flipH="1">
            <a:off x="4393421" y="3020937"/>
            <a:ext cx="414000" cy="47610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cxnSp>
      <p:cxnSp>
        <p:nvCxnSpPr>
          <p:cNvPr id="805" name="Google Shape;805;p56"/>
          <p:cNvCxnSpPr>
            <a:stCxn id="806" idx="7"/>
            <a:endCxn id="802" idx="3"/>
          </p:cNvCxnSpPr>
          <p:nvPr/>
        </p:nvCxnSpPr>
        <p:spPr>
          <a:xfrm rot="10800000">
            <a:off x="4393393" y="3741369"/>
            <a:ext cx="338400" cy="47610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806" name="Google Shape;806;p56"/>
          <p:cNvSpPr/>
          <p:nvPr/>
        </p:nvSpPr>
        <p:spPr>
          <a:xfrm flipH="1">
            <a:off x="4681005" y="4166813"/>
            <a:ext cx="346800" cy="345900"/>
          </a:xfrm>
          <a:prstGeom prst="ellipse">
            <a:avLst/>
          </a:prstGeom>
          <a:solidFill>
            <a:srgbClr val="F4CCCC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91425" rIns="0" bIns="91425" anchor="ctr" anchorCtr="0">
            <a:noAutofit/>
          </a:bodyPr>
          <a:lstStyle/>
          <a:p>
            <a:pPr algn="ctr"/>
            <a:endParaRPr sz="2300"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807" name="Google Shape;807;p56"/>
          <p:cNvCxnSpPr>
            <a:stCxn id="797" idx="2"/>
            <a:endCxn id="806" idx="6"/>
          </p:cNvCxnSpPr>
          <p:nvPr/>
        </p:nvCxnSpPr>
        <p:spPr>
          <a:xfrm>
            <a:off x="3822107" y="4339763"/>
            <a:ext cx="858900" cy="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08" name="Google Shape;808;p56"/>
          <p:cNvCxnSpPr/>
          <p:nvPr/>
        </p:nvCxnSpPr>
        <p:spPr>
          <a:xfrm flipH="1">
            <a:off x="2966919" y="3020937"/>
            <a:ext cx="559500" cy="767400"/>
          </a:xfrm>
          <a:prstGeom prst="straightConnector1">
            <a:avLst/>
          </a:prstGeom>
          <a:noFill/>
          <a:ln w="9525" cap="flat" cmpd="sng">
            <a:solidFill>
              <a:srgbClr val="000000"/>
            </a:solidFill>
            <a:prstDash val="dash"/>
            <a:round/>
            <a:headEnd type="none" w="med" len="med"/>
            <a:tailEnd type="none" w="med" len="med"/>
          </a:ln>
        </p:spPr>
      </p:cxnSp>
      <p:sp>
        <p:nvSpPr>
          <p:cNvPr id="809" name="Google Shape;809;p56"/>
          <p:cNvSpPr txBox="1"/>
          <p:nvPr/>
        </p:nvSpPr>
        <p:spPr>
          <a:xfrm>
            <a:off x="2544738" y="2276450"/>
            <a:ext cx="666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0</a:t>
            </a:r>
            <a:endParaRPr sz="19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810" name="Google Shape;810;p56"/>
          <p:cNvSpPr txBox="1"/>
          <p:nvPr/>
        </p:nvSpPr>
        <p:spPr>
          <a:xfrm>
            <a:off x="3584713" y="2251125"/>
            <a:ext cx="666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1</a:t>
            </a:r>
            <a:endParaRPr sz="19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811" name="Google Shape;811;p56"/>
          <p:cNvSpPr txBox="1"/>
          <p:nvPr/>
        </p:nvSpPr>
        <p:spPr>
          <a:xfrm>
            <a:off x="4680988" y="2305765"/>
            <a:ext cx="666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2</a:t>
            </a:r>
            <a:endParaRPr sz="19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812" name="Google Shape;812;p56"/>
          <p:cNvSpPr txBox="1"/>
          <p:nvPr/>
        </p:nvSpPr>
        <p:spPr>
          <a:xfrm>
            <a:off x="4666167" y="3713825"/>
            <a:ext cx="666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3</a:t>
            </a:r>
            <a:endParaRPr sz="19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813" name="Google Shape;813;p56"/>
          <p:cNvSpPr txBox="1"/>
          <p:nvPr/>
        </p:nvSpPr>
        <p:spPr>
          <a:xfrm>
            <a:off x="1899925" y="4749650"/>
            <a:ext cx="4119600" cy="47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900">
                <a:latin typeface="Inconsolata"/>
                <a:ea typeface="Inconsolata"/>
                <a:cs typeface="Inconsolata"/>
                <a:sym typeface="Inconsolata"/>
              </a:rPr>
              <a:t>L</a:t>
            </a:r>
            <a:r>
              <a:rPr lang="en" sz="1900" baseline="-25000">
                <a:latin typeface="Inconsolata"/>
                <a:ea typeface="Inconsolata"/>
                <a:cs typeface="Inconsolata"/>
                <a:sym typeface="Inconsolata"/>
              </a:rPr>
              <a:t>i</a:t>
            </a:r>
            <a:r>
              <a:rPr lang="en" sz="1900" i="1" baseline="-25000">
                <a:latin typeface="Inconsolata"/>
                <a:ea typeface="Inconsolata"/>
                <a:cs typeface="Inconsolata"/>
                <a:sym typeface="Inconsolata"/>
              </a:rPr>
              <a:t> </a:t>
            </a:r>
            <a:r>
              <a:rPr lang="en" sz="1500">
                <a:latin typeface="Inconsolata"/>
                <a:ea typeface="Inconsolata"/>
                <a:cs typeface="Inconsolata"/>
                <a:sym typeface="Inconsolata"/>
              </a:rPr>
              <a:t>= </a:t>
            </a:r>
            <a:r>
              <a:rPr lang="en">
                <a:latin typeface="Assistant"/>
                <a:ea typeface="Assistant"/>
                <a:cs typeface="Assistant"/>
                <a:sym typeface="Assistant"/>
              </a:rPr>
              <a:t>The set of nodes we can reach in i steps from s</a:t>
            </a:r>
            <a:endParaRPr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4" name="Google Shape;814;p56"/>
          <p:cNvSpPr txBox="1"/>
          <p:nvPr/>
        </p:nvSpPr>
        <p:spPr>
          <a:xfrm>
            <a:off x="6663225" y="4749650"/>
            <a:ext cx="3289500" cy="70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Go through all nodes in L</a:t>
            </a:r>
            <a:r>
              <a:rPr lang="en" sz="1700" baseline="-2500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i</a:t>
            </a:r>
            <a:r>
              <a:rPr lang="en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 and add their unvisited neighbors to L</a:t>
            </a:r>
            <a:r>
              <a:rPr lang="en" sz="1700" baseline="-2500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i+1</a:t>
            </a:r>
            <a:endParaRPr sz="1700" baseline="-25000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15" name="Google Shape;815;p56"/>
          <p:cNvSpPr/>
          <p:nvPr/>
        </p:nvSpPr>
        <p:spPr>
          <a:xfrm>
            <a:off x="6312675" y="2254250"/>
            <a:ext cx="3990600" cy="2573400"/>
          </a:xfrm>
          <a:prstGeom prst="roundRect">
            <a:avLst>
              <a:gd name="adj" fmla="val 10292"/>
            </a:avLst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1600" b="1" u="sng">
                <a:latin typeface="Inconsolata"/>
                <a:ea typeface="Inconsolata"/>
                <a:cs typeface="Inconsolata"/>
                <a:sym typeface="Inconsolata"/>
              </a:rPr>
              <a:t>BFS</a:t>
            </a:r>
            <a:r>
              <a:rPr lang="en" sz="1600" u="sng">
                <a:latin typeface="Inconsolata"/>
                <a:ea typeface="Inconsolata"/>
                <a:cs typeface="Inconsolata"/>
                <a:sym typeface="Inconsolata"/>
              </a:rPr>
              <a:t>(s)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:</a:t>
            </a:r>
            <a:endParaRPr sz="16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  Set L</a:t>
            </a:r>
            <a:r>
              <a:rPr lang="en" sz="1600" baseline="-25000">
                <a:latin typeface="Inconsolata"/>
                <a:ea typeface="Inconsolata"/>
                <a:cs typeface="Inconsolata"/>
                <a:sym typeface="Inconsolata"/>
              </a:rPr>
              <a:t>i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= [] for i = 0, ..., n-1</a:t>
            </a:r>
            <a:endParaRPr sz="16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  L</a:t>
            </a:r>
            <a:r>
              <a:rPr lang="en" sz="1600" baseline="-25000">
                <a:latin typeface="Inconsolata"/>
                <a:ea typeface="Inconsolata"/>
                <a:cs typeface="Inconsolata"/>
                <a:sym typeface="Inconsolata"/>
              </a:rPr>
              <a:t>0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= s</a:t>
            </a:r>
            <a:br>
              <a:rPr lang="en" sz="160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  for i = 0, ..., n-1:</a:t>
            </a:r>
            <a:endParaRPr sz="16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     for </a:t>
            </a:r>
            <a:r>
              <a:rPr lang="en" sz="1600" b="1">
                <a:latin typeface="Inconsolata"/>
                <a:ea typeface="Inconsolata"/>
                <a:cs typeface="Inconsolata"/>
                <a:sym typeface="Inconsolata"/>
              </a:rPr>
              <a:t>u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in L</a:t>
            </a:r>
            <a:r>
              <a:rPr lang="en" sz="1600" baseline="-25000">
                <a:latin typeface="Inconsolata"/>
                <a:ea typeface="Inconsolata"/>
                <a:cs typeface="Inconsolata"/>
                <a:sym typeface="Inconsolata"/>
              </a:rPr>
              <a:t>i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:</a:t>
            </a:r>
            <a:br>
              <a:rPr lang="en" sz="160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        for </a:t>
            </a:r>
            <a:r>
              <a:rPr lang="en" sz="1600" b="1">
                <a:latin typeface="Inconsolata"/>
                <a:ea typeface="Inconsolata"/>
                <a:cs typeface="Inconsolata"/>
                <a:sym typeface="Inconsolata"/>
              </a:rPr>
              <a:t>v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in </a:t>
            </a:r>
            <a:r>
              <a:rPr lang="en" sz="1600" b="1">
                <a:latin typeface="Inconsolata"/>
                <a:ea typeface="Inconsolata"/>
                <a:cs typeface="Inconsolata"/>
                <a:sym typeface="Inconsolata"/>
              </a:rPr>
              <a:t>u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.neighbors:</a:t>
            </a:r>
            <a:br>
              <a:rPr lang="en" sz="160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           if </a:t>
            </a:r>
            <a:r>
              <a:rPr lang="en" sz="1600" b="1">
                <a:latin typeface="Inconsolata"/>
                <a:ea typeface="Inconsolata"/>
                <a:cs typeface="Inconsolata"/>
                <a:sym typeface="Inconsolata"/>
              </a:rPr>
              <a:t>v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not yet visited:</a:t>
            </a:r>
            <a:br>
              <a:rPr lang="en" sz="160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              mark </a:t>
            </a:r>
            <a:r>
              <a:rPr lang="en" sz="1600" b="1">
                <a:latin typeface="Inconsolata"/>
                <a:ea typeface="Inconsolata"/>
                <a:cs typeface="Inconsolata"/>
                <a:sym typeface="Inconsolata"/>
              </a:rPr>
              <a:t>v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as visited</a:t>
            </a:r>
            <a:br>
              <a:rPr lang="en" sz="1600">
                <a:latin typeface="Inconsolata"/>
                <a:ea typeface="Inconsolata"/>
                <a:cs typeface="Inconsolata"/>
                <a:sym typeface="Inconsolata"/>
              </a:rPr>
            </a:b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              add </a:t>
            </a:r>
            <a:r>
              <a:rPr lang="en" sz="1600" b="1">
                <a:latin typeface="Inconsolata"/>
                <a:ea typeface="Inconsolata"/>
                <a:cs typeface="Inconsolata"/>
                <a:sym typeface="Inconsolata"/>
              </a:rPr>
              <a:t>v</a:t>
            </a:r>
            <a:r>
              <a:rPr lang="en" sz="1600">
                <a:latin typeface="Inconsolata"/>
                <a:ea typeface="Inconsolata"/>
                <a:cs typeface="Inconsolata"/>
                <a:sym typeface="Inconsolata"/>
              </a:rPr>
              <a:t> to L</a:t>
            </a:r>
            <a:r>
              <a:rPr lang="en" sz="1600" baseline="-25000">
                <a:latin typeface="Inconsolata"/>
                <a:ea typeface="Inconsolata"/>
                <a:cs typeface="Inconsolata"/>
                <a:sym typeface="Inconsolata"/>
              </a:rPr>
              <a:t>i+1</a:t>
            </a:r>
            <a:endParaRPr sz="1600" baseline="-250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816" name="Google Shape;816;p56"/>
          <p:cNvSpPr/>
          <p:nvPr/>
        </p:nvSpPr>
        <p:spPr>
          <a:xfrm>
            <a:off x="6533687" y="4190377"/>
            <a:ext cx="449800" cy="792875"/>
          </a:xfrm>
          <a:custGeom>
            <a:avLst/>
            <a:gdLst/>
            <a:ahLst/>
            <a:cxnLst/>
            <a:rect l="l" t="t" r="r" b="b"/>
            <a:pathLst>
              <a:path w="17992" h="31715" extrusionOk="0">
                <a:moveTo>
                  <a:pt x="17992" y="0"/>
                </a:moveTo>
                <a:cubicBezTo>
                  <a:pt x="15324" y="1581"/>
                  <a:pt x="4851" y="5187"/>
                  <a:pt x="1986" y="9485"/>
                </a:cubicBezTo>
                <a:cubicBezTo>
                  <a:pt x="-879" y="13783"/>
                  <a:pt x="-40" y="22082"/>
                  <a:pt x="800" y="25787"/>
                </a:cubicBezTo>
                <a:cubicBezTo>
                  <a:pt x="1640" y="29492"/>
                  <a:pt x="5988" y="30727"/>
                  <a:pt x="7025" y="31715"/>
                </a:cubicBezTo>
              </a:path>
            </a:pathLst>
          </a:custGeom>
          <a:noFill/>
          <a:ln w="9525" cap="flat" cmpd="sng">
            <a:solidFill>
              <a:srgbClr val="A8D0D5"/>
            </a:solidFill>
            <a:prstDash val="solid"/>
            <a:round/>
            <a:headEnd type="stealth" w="med" len="med"/>
            <a:tailEnd type="none" w="med" len="med"/>
          </a:ln>
        </p:spPr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4" name="Title 3">
            <a:extLst>
              <a:ext uri="{FF2B5EF4-FFF2-40B4-BE49-F238E27FC236}">
                <a16:creationId xmlns:a16="http://schemas.microsoft.com/office/drawing/2014/main" id="{DF18FEF5-B740-4623-8CA2-C05C51CD2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663" y="978988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BREADTH-FIRST SEARCH</a:t>
            </a:r>
            <a:br>
              <a:rPr lang="en-US" b="1" dirty="0">
                <a:solidFill>
                  <a:srgbClr val="0070C0"/>
                </a:solidFill>
              </a:rPr>
            </a:b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46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1985</TotalTime>
  <Words>1650</Words>
  <Application>Microsoft Office PowerPoint</Application>
  <PresentationFormat>Widescreen</PresentationFormat>
  <Paragraphs>476</Paragraphs>
  <Slides>40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2" baseType="lpstr">
      <vt:lpstr>Arial</vt:lpstr>
      <vt:lpstr>Assistant</vt:lpstr>
      <vt:lpstr>Assistant ExtraLight</vt:lpstr>
      <vt:lpstr>Assistant Light</vt:lpstr>
      <vt:lpstr>Calibri</vt:lpstr>
      <vt:lpstr>Calibri Light</vt:lpstr>
      <vt:lpstr>Inconsolata</vt:lpstr>
      <vt:lpstr>Lato Light</vt:lpstr>
      <vt:lpstr>Roboto Light</vt:lpstr>
      <vt:lpstr>Source Sans Pro</vt:lpstr>
      <vt:lpstr>Times New Roman</vt:lpstr>
      <vt:lpstr>Office Theme</vt:lpstr>
      <vt:lpstr>PowerPoint Presentation</vt:lpstr>
      <vt:lpstr>PowerPoint Presentation</vt:lpstr>
      <vt:lpstr>Learning Objectives:</vt:lpstr>
      <vt:lpstr>Graphs Terminology</vt:lpstr>
      <vt:lpstr>WHAT ARE GRAPHS?</vt:lpstr>
      <vt:lpstr>GRAPH EXAMPLES</vt:lpstr>
      <vt:lpstr>GRAPH EXAMPLES</vt:lpstr>
      <vt:lpstr>GRAPH EXAMPLES</vt:lpstr>
      <vt:lpstr>GRAPH EXAMPLES</vt:lpstr>
      <vt:lpstr>GRAPH EXAMPLES</vt:lpstr>
      <vt:lpstr>GRAPH EXAMPLES</vt:lpstr>
      <vt:lpstr>GRAPH EXAMPLES</vt:lpstr>
      <vt:lpstr>GRAPH EXAMPLES</vt:lpstr>
      <vt:lpstr>WHAT ARE GRAPHS USED FOR?</vt:lpstr>
      <vt:lpstr>PowerPoint Presentation</vt:lpstr>
      <vt:lpstr>PowerPoint Presentation</vt:lpstr>
      <vt:lpstr>Two KINDS OF GRAPHS:</vt:lpstr>
      <vt:lpstr>Two KINDS OF GRAPHS:</vt:lpstr>
      <vt:lpstr>PowerPoint Presentation</vt:lpstr>
      <vt:lpstr>PowerPoint Presentation</vt:lpstr>
      <vt:lpstr>GRAPH REPRESENTATIONS</vt:lpstr>
      <vt:lpstr>GRAPH REPRESENTATIONS</vt:lpstr>
      <vt:lpstr>GRAPH REPRESENTATIONS</vt:lpstr>
      <vt:lpstr>GRAPH REPRESENTATIONS</vt:lpstr>
      <vt:lpstr>GRAPH REPRESENTATIONS</vt:lpstr>
      <vt:lpstr>GRAPH REPRESENTATIONS</vt:lpstr>
      <vt:lpstr>GRAPH REPRESENTATIONS</vt:lpstr>
      <vt:lpstr>GRAPH REPRESENTATIONS</vt:lpstr>
      <vt:lpstr>PowerPoint Presentation</vt:lpstr>
      <vt:lpstr>Sparse Graphs vs. Dense Graphs</vt:lpstr>
      <vt:lpstr>PowerPoint Presentation</vt:lpstr>
      <vt:lpstr>BREADTH-FIRST SEARCH </vt:lpstr>
      <vt:lpstr>BREADTH-FIRST SEARCH </vt:lpstr>
      <vt:lpstr>BREADTH-FIRST SEARCH </vt:lpstr>
      <vt:lpstr>BREADTH-FIRST SEARCH </vt:lpstr>
      <vt:lpstr>BREADTH-FIRST SEARCH </vt:lpstr>
      <vt:lpstr>BREADTH-FIRST SEARCH </vt:lpstr>
      <vt:lpstr>BREADTH-FIRST SEARCH </vt:lpstr>
      <vt:lpstr>BREADTH-FIRST SEARCH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El-Wattaneya</cp:lastModifiedBy>
  <cp:revision>528</cp:revision>
  <dcterms:created xsi:type="dcterms:W3CDTF">2023-04-29T09:08:23Z</dcterms:created>
  <dcterms:modified xsi:type="dcterms:W3CDTF">2025-09-14T15:37:19Z</dcterms:modified>
</cp:coreProperties>
</file>