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313"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horzBarState="maximized">
    <p:restoredLeft sz="0" autoAdjust="0"/>
    <p:restoredTop sz="94249" autoAdjust="0"/>
  </p:normalViewPr>
  <p:slideViewPr>
    <p:cSldViewPr snapToGrid="0">
      <p:cViewPr varScale="1">
        <p:scale>
          <a:sx n="101" d="100"/>
          <a:sy n="101" d="100"/>
        </p:scale>
        <p:origin x="180"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hyperlink" Target="http://www.apa.org/" TargetMode="External"/><Relationship Id="rId13" Type="http://schemas.openxmlformats.org/officeDocument/2006/relationships/slide" Target="slide3.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4.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3.emf"/><Relationship Id="rId5" Type="http://schemas.openxmlformats.org/officeDocument/2006/relationships/image" Target="../media/image8.emf"/><Relationship Id="rId10" Type="http://schemas.openxmlformats.org/officeDocument/2006/relationships/hyperlink" Target="http://oasis.lib.harvard.edu/oasis/deliver/~bak00047" TargetMode="External"/><Relationship Id="rId4" Type="http://schemas.openxmlformats.org/officeDocument/2006/relationships/image" Target="../media/image7.emf"/><Relationship Id="rId9" Type="http://schemas.openxmlformats.org/officeDocument/2006/relationships/hyperlink" Target="http://www.assemblymag.com/articles/88188-the-hawthorne-works" TargetMode="External"/><Relationship Id="rId14"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hyperlink" Target="http://www.investopedia.com/terms/l/labor-productivity.asp" TargetMode="External"/><Relationship Id="rId13" Type="http://schemas.openxmlformats.org/officeDocument/2006/relationships/image" Target="../media/image15.png"/><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slide" Target="slide3.xml"/><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image" Target="../media/image13.emf"/><Relationship Id="rId4" Type="http://schemas.openxmlformats.org/officeDocument/2006/relationships/image" Target="../media/image7.emf"/><Relationship Id="rId9" Type="http://schemas.openxmlformats.org/officeDocument/2006/relationships/hyperlink" Target="http://www.economist.com/node/12510632"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7487947" cy="1384995"/>
          </a:xfrm>
          <a:prstGeom prst="rect">
            <a:avLst/>
          </a:prstGeom>
          <a:noFill/>
        </p:spPr>
        <p:txBody>
          <a:bodyPr wrap="none" rtlCol="0">
            <a:spAutoFit/>
          </a:bodyPr>
          <a:lstStyle/>
          <a:p>
            <a:r>
              <a:rPr lang="en-US" sz="2800" b="1" dirty="0">
                <a:solidFill>
                  <a:schemeClr val="bg1"/>
                </a:solidFill>
              </a:rPr>
              <a:t>Leadership </a:t>
            </a:r>
            <a:r>
              <a:rPr lang="en-US" sz="2800" b="1" dirty="0" smtClean="0">
                <a:solidFill>
                  <a:schemeClr val="bg1"/>
                </a:solidFill>
              </a:rPr>
              <a:t>and Organizational </a:t>
            </a:r>
            <a:r>
              <a:rPr lang="en-US" sz="2800" b="1" dirty="0">
                <a:solidFill>
                  <a:schemeClr val="bg1"/>
                </a:solidFill>
              </a:rPr>
              <a:t>Behavior</a:t>
            </a:r>
          </a:p>
          <a:p>
            <a:r>
              <a:rPr lang="en-US" sz="2800" dirty="0" smtClean="0">
                <a:solidFill>
                  <a:srgbClr val="24A9E1"/>
                </a:solidFill>
                <a:latin typeface="Tajawal Medium" panose="00000600000000000000" pitchFamily="2" charset="-78"/>
                <a:cs typeface="Tajawal Medium" panose="00000600000000000000" pitchFamily="2" charset="-78"/>
              </a:rPr>
              <a:t>Prepared </a:t>
            </a:r>
            <a:r>
              <a:rPr lang="en-US" sz="2800" dirty="0">
                <a:solidFill>
                  <a:srgbClr val="24A9E1"/>
                </a:solidFill>
                <a:latin typeface="Tajawal Medium" panose="00000600000000000000" pitchFamily="2" charset="-78"/>
                <a:cs typeface="Tajawal Medium" panose="00000600000000000000" pitchFamily="2" charset="-78"/>
              </a:rPr>
              <a:t>by Dr. Walid K. El Leithy</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6995710" y="3159395"/>
            <a:ext cx="5004612"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671</a:t>
            </a:r>
          </a:p>
          <a:p>
            <a:r>
              <a:rPr lang="en-US" sz="2800" b="1" dirty="0" smtClean="0">
                <a:solidFill>
                  <a:schemeClr val="bg1"/>
                </a:solidFill>
              </a:rPr>
              <a:t>Leadership and</a:t>
            </a:r>
            <a:r>
              <a:rPr lang="en-US" sz="2800" b="1" dirty="0">
                <a:solidFill>
                  <a:schemeClr val="bg1"/>
                </a:solidFill>
              </a:rPr>
              <a:t> </a:t>
            </a:r>
            <a:r>
              <a:rPr lang="en-US" sz="2800" b="1" dirty="0" smtClean="0">
                <a:solidFill>
                  <a:schemeClr val="bg1"/>
                </a:solidFill>
              </a:rPr>
              <a:t>Organizational Behavior</a:t>
            </a:r>
            <a:endParaRPr lang="en-US" sz="2800" b="1" dirty="0">
              <a:solidFill>
                <a:schemeClr val="bg1"/>
              </a:solidFill>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369332"/>
          </a:xfrm>
          <a:prstGeom prst="rect">
            <a:avLst/>
          </a:prstGeom>
          <a:noFill/>
        </p:spPr>
        <p:txBody>
          <a:bodyPr wrap="square" rtlCol="0">
            <a:spAutoFit/>
          </a:bodyPr>
          <a:lstStyle/>
          <a:p>
            <a:r>
              <a:rPr lang="en-US" altLang="ar-EG" dirty="0"/>
              <a:t>Stephen P. Robbins &amp; Timothy A. </a:t>
            </a:r>
            <a:r>
              <a:rPr lang="en-US" altLang="ar-EG" dirty="0" err="1"/>
              <a:t>Judg</a:t>
            </a:r>
            <a:endParaRPr lang="ar-EG" altLang="ar-EG" dirty="0"/>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244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content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953040" cy="3693319"/>
          </a:xfrm>
          <a:prstGeom prst="rect">
            <a:avLst/>
          </a:prstGeom>
          <a:noFill/>
        </p:spPr>
        <p:txBody>
          <a:bodyPr wrap="none" rtlCol="0">
            <a:spAutoFit/>
          </a:bodyPr>
          <a:lstStyle/>
          <a:p>
            <a:pPr>
              <a:defRPr/>
            </a:pPr>
            <a:r>
              <a:rPr lang="en-US" sz="1800" b="1" dirty="0">
                <a:solidFill>
                  <a:schemeClr val="accent2"/>
                </a:solidFill>
                <a:latin typeface="+mj-lt"/>
                <a:ea typeface="+mj-ea"/>
                <a:cs typeface="+mj-cs"/>
              </a:rPr>
              <a:t>Chapter 1:</a:t>
            </a:r>
            <a:r>
              <a:rPr lang="en-US" sz="1800" dirty="0"/>
              <a:t> </a:t>
            </a:r>
            <a:r>
              <a:rPr lang="en-US" sz="1800"/>
              <a:t>Introduction </a:t>
            </a:r>
            <a:r>
              <a:rPr lang="en-US"/>
              <a:t>to</a:t>
            </a:r>
            <a:r>
              <a:rPr lang="en-US" sz="1800"/>
              <a:t> </a:t>
            </a:r>
            <a:r>
              <a:rPr lang="en-US" sz="1800" dirty="0"/>
              <a:t>OB. (Lecture 1)</a:t>
            </a:r>
          </a:p>
          <a:p>
            <a:pPr>
              <a:defRPr/>
            </a:pPr>
            <a:r>
              <a:rPr lang="en-US" sz="1800" b="1" dirty="0">
                <a:solidFill>
                  <a:schemeClr val="accent2"/>
                </a:solidFill>
                <a:latin typeface="+mj-lt"/>
                <a:ea typeface="+mj-ea"/>
                <a:cs typeface="+mj-cs"/>
              </a:rPr>
              <a:t>Chapter 2:</a:t>
            </a:r>
            <a:r>
              <a:rPr lang="en-US" sz="1800" dirty="0"/>
              <a:t> </a:t>
            </a:r>
            <a:r>
              <a:rPr lang="en-US" sz="1800" b="1" dirty="0">
                <a:solidFill>
                  <a:schemeClr val="accent2"/>
                </a:solidFill>
                <a:latin typeface="+mj-lt"/>
                <a:ea typeface="+mj-ea"/>
                <a:cs typeface="+mj-cs"/>
              </a:rPr>
              <a:t> </a:t>
            </a:r>
            <a:r>
              <a:rPr lang="en-US" sz="1800" dirty="0"/>
              <a:t>Attitudes and Job Satisfaction. (Lecture 2)</a:t>
            </a:r>
          </a:p>
          <a:p>
            <a:pPr>
              <a:defRPr/>
            </a:pPr>
            <a:r>
              <a:rPr lang="en-US" sz="1800" b="1" dirty="0">
                <a:solidFill>
                  <a:schemeClr val="accent2"/>
                </a:solidFill>
              </a:rPr>
              <a:t>Chapter 3: </a:t>
            </a:r>
            <a:r>
              <a:rPr lang="en-US" sz="1800" dirty="0"/>
              <a:t>Personality and Values ( Lecture 3)</a:t>
            </a:r>
          </a:p>
          <a:p>
            <a:pPr>
              <a:defRPr/>
            </a:pPr>
            <a:r>
              <a:rPr lang="en-US" sz="1800" b="1" dirty="0">
                <a:solidFill>
                  <a:schemeClr val="accent2"/>
                </a:solidFill>
                <a:latin typeface="+mj-lt"/>
                <a:ea typeface="+mj-ea"/>
                <a:cs typeface="+mj-cs"/>
              </a:rPr>
              <a:t>Chapter 4 :</a:t>
            </a:r>
            <a:r>
              <a:rPr lang="en-US" sz="1800" dirty="0"/>
              <a:t> Motivation Concepts and Applications (lecture 4)</a:t>
            </a:r>
          </a:p>
          <a:p>
            <a:pPr>
              <a:defRPr/>
            </a:pPr>
            <a:r>
              <a:rPr lang="en-US" sz="1800" b="1" dirty="0">
                <a:solidFill>
                  <a:schemeClr val="accent2"/>
                </a:solidFill>
                <a:latin typeface="+mj-lt"/>
                <a:ea typeface="+mj-ea"/>
                <a:cs typeface="+mj-cs"/>
              </a:rPr>
              <a:t>Chapter 5:</a:t>
            </a:r>
            <a:r>
              <a:rPr lang="en-US" sz="1800" dirty="0"/>
              <a:t>  Foundations of Group Behavior (lecture 5)</a:t>
            </a:r>
          </a:p>
          <a:p>
            <a:pPr>
              <a:defRPr/>
            </a:pPr>
            <a:r>
              <a:rPr lang="en-US" sz="1800" b="1" dirty="0">
                <a:solidFill>
                  <a:schemeClr val="accent2"/>
                </a:solidFill>
                <a:latin typeface="+mj-lt"/>
                <a:ea typeface="+mj-ea"/>
                <a:cs typeface="+mj-cs"/>
              </a:rPr>
              <a:t>Chapter 6</a:t>
            </a:r>
            <a:r>
              <a:rPr lang="en-US" sz="1800" dirty="0"/>
              <a:t> </a:t>
            </a:r>
            <a:r>
              <a:rPr lang="en-US" sz="1800" b="1" dirty="0">
                <a:solidFill>
                  <a:schemeClr val="accent2"/>
                </a:solidFill>
                <a:latin typeface="+mj-lt"/>
                <a:ea typeface="+mj-ea"/>
                <a:cs typeface="+mj-cs"/>
              </a:rPr>
              <a:t>:  </a:t>
            </a:r>
            <a:r>
              <a:rPr lang="en-US" sz="1800" dirty="0"/>
              <a:t>Understanding Work Teams (Lecture 5)</a:t>
            </a:r>
          </a:p>
          <a:p>
            <a:pPr>
              <a:defRPr/>
            </a:pPr>
            <a:r>
              <a:rPr lang="en-US" sz="1800" b="1" dirty="0">
                <a:solidFill>
                  <a:schemeClr val="accent2"/>
                </a:solidFill>
                <a:latin typeface="+mj-lt"/>
                <a:ea typeface="+mj-ea"/>
                <a:cs typeface="+mj-cs"/>
              </a:rPr>
              <a:t>Chapter 7:  </a:t>
            </a:r>
            <a:r>
              <a:rPr lang="en-US" sz="1800" dirty="0"/>
              <a:t>Communication (Lecture 6) </a:t>
            </a:r>
          </a:p>
          <a:p>
            <a:pPr>
              <a:defRPr/>
            </a:pPr>
            <a:r>
              <a:rPr lang="en-US" sz="1800" b="1" dirty="0">
                <a:solidFill>
                  <a:schemeClr val="accent2"/>
                </a:solidFill>
                <a:latin typeface="+mj-lt"/>
                <a:ea typeface="+mj-ea"/>
                <a:cs typeface="+mj-cs"/>
              </a:rPr>
              <a:t>Chapter 8:  </a:t>
            </a:r>
            <a:r>
              <a:rPr lang="en-US" sz="1800" dirty="0"/>
              <a:t>Foundation of Organizational Structure  (Lecture 6)</a:t>
            </a:r>
          </a:p>
          <a:p>
            <a:pPr>
              <a:defRPr/>
            </a:pPr>
            <a:r>
              <a:rPr lang="en-US" sz="1800" b="1" dirty="0">
                <a:solidFill>
                  <a:schemeClr val="accent2"/>
                </a:solidFill>
                <a:latin typeface="+mj-lt"/>
                <a:ea typeface="+mj-ea"/>
                <a:cs typeface="+mj-cs"/>
              </a:rPr>
              <a:t> Chapter 9: </a:t>
            </a:r>
            <a:r>
              <a:rPr lang="en-US" sz="1800" dirty="0"/>
              <a:t>Introduction to Leadership ( Lecture 7)</a:t>
            </a:r>
          </a:p>
          <a:p>
            <a:pPr>
              <a:defRPr/>
            </a:pPr>
            <a:r>
              <a:rPr lang="en-US" sz="1800" b="1" dirty="0">
                <a:solidFill>
                  <a:schemeClr val="accent2"/>
                </a:solidFill>
                <a:latin typeface="+mj-lt"/>
                <a:ea typeface="+mj-ea"/>
                <a:cs typeface="+mj-cs"/>
              </a:rPr>
              <a:t> Chapter 10:  </a:t>
            </a:r>
            <a:r>
              <a:rPr lang="en-US" sz="1800" dirty="0"/>
              <a:t>Basic Approaches to Leadership (Lecture 8)</a:t>
            </a:r>
          </a:p>
          <a:p>
            <a:pPr>
              <a:defRPr/>
            </a:pPr>
            <a:r>
              <a:rPr lang="en-US" sz="1800" b="1" dirty="0">
                <a:solidFill>
                  <a:schemeClr val="accent2"/>
                </a:solidFill>
                <a:latin typeface="+mj-lt"/>
                <a:ea typeface="+mj-ea"/>
                <a:cs typeface="+mj-cs"/>
              </a:rPr>
              <a:t> Chapter 11: </a:t>
            </a:r>
            <a:r>
              <a:rPr lang="en-US" sz="1800" dirty="0"/>
              <a:t>Organizational Culture (lecture 9).</a:t>
            </a:r>
          </a:p>
          <a:p>
            <a:pPr>
              <a:defRPr/>
            </a:pPr>
            <a:r>
              <a:rPr lang="en-US" sz="1800" dirty="0"/>
              <a:t> </a:t>
            </a:r>
            <a:r>
              <a:rPr lang="en-US" sz="1800" b="1" dirty="0">
                <a:solidFill>
                  <a:schemeClr val="accent2"/>
                </a:solidFill>
                <a:latin typeface="+mj-lt"/>
                <a:ea typeface="+mj-ea"/>
                <a:cs typeface="+mj-cs"/>
              </a:rPr>
              <a:t>Chapter 12:  </a:t>
            </a:r>
            <a:r>
              <a:rPr lang="en-US" sz="1800" dirty="0"/>
              <a:t>Managing change ( Lecture 10)</a:t>
            </a:r>
          </a:p>
          <a:p>
            <a:pPr>
              <a:defRPr/>
            </a:pPr>
            <a:endParaRPr lang="en-US" sz="1800" dirty="0"/>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pslz="http://schemas.microsoft.com/office/powerpoint/2016/slidezoom" xmlns=""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extLst>
                  <p:ext uri="{D42A27DB-BD31-4B8C-83A1-F6EECF244321}">
                    <p14:modId xmlns:p14="http://schemas.microsoft.com/office/powerpoint/2010/main" val="2686911936"/>
                  </p:ext>
                </p:extLst>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a16="http://schemas.microsoft.com/office/drawing/2014/main" xmlns="" xmlns:pslz="http://schemas.microsoft.com/office/powerpoint/2016/slidezoom"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67077" cy="523220"/>
          </a:xfrm>
          <a:prstGeom prst="rect">
            <a:avLst/>
          </a:prstGeom>
          <a:noFill/>
        </p:spPr>
        <p:txBody>
          <a:bodyPr wrap="none" rtlCol="0">
            <a:spAutoFit/>
          </a:bodyPr>
          <a:lstStyle/>
          <a:p>
            <a:pPr eaLnBrk="1" hangingPunct="1">
              <a:buFont typeface="Verdana" panose="020B0604030504040204" pitchFamily="34" charset="0"/>
              <a:buNone/>
            </a:pPr>
            <a:r>
              <a:rPr lang="en-GB" altLang="ar-EG" sz="2800" dirty="0">
                <a:solidFill>
                  <a:schemeClr val="bg1"/>
                </a:solidFill>
                <a:cs typeface="Tajawal Medium" panose="00000600000000000000" pitchFamily="2" charset="-78"/>
              </a:rPr>
              <a:t>What is OB?</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085043" y="1837504"/>
            <a:ext cx="4314849" cy="255454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A field of study that investigates the impact that individuals, groups, and structure have on behavior within organizations, for the purpose of applying such knowledge toward improving an organization’s effectiveness.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pslz="http://schemas.microsoft.com/office/powerpoint/2016/slidezoom" xmlns=""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a16="http://schemas.microsoft.com/office/drawing/2014/main" xmlns="" xmlns:pslz="http://schemas.microsoft.com/office/powerpoint/2016/slidezoom"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974461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99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OB?</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933034" cy="1477328"/>
          </a:xfrm>
          <a:prstGeom prst="rect">
            <a:avLst/>
          </a:prstGeom>
          <a:noFill/>
        </p:spPr>
        <p:txBody>
          <a:bodyPr wrap="square" rtlCol="0">
            <a:spAutoFit/>
          </a:bodyPr>
          <a:lstStyle/>
          <a:p>
            <a:pPr marL="0" indent="0" algn="just">
              <a:spcBef>
                <a:spcPct val="20000"/>
              </a:spcBef>
              <a:buClr>
                <a:srgbClr val="000000"/>
              </a:buClr>
              <a:buSzTx/>
              <a:buFont typeface="Verdana" panose="020B0604030504040204" pitchFamily="34" charset="0"/>
              <a:buNone/>
            </a:pPr>
            <a:r>
              <a:rPr lang="en-US" altLang="ar-EG"/>
              <a:t>In other words, Organizational behavior is the </a:t>
            </a:r>
            <a:r>
              <a:rPr lang="en-US" altLang="ar-EG" b="1"/>
              <a:t>study of human behavior </a:t>
            </a:r>
            <a:r>
              <a:rPr lang="en-US" altLang="ar-EG"/>
              <a:t>in Organizations and the application of knowledge about how, individuals, and groups act and react in an organization, </a:t>
            </a:r>
            <a:r>
              <a:rPr lang="en-US" altLang="ar-EG" b="1"/>
              <a:t>in order to reach and accomplish the highest quality of performances, and dominant results.</a:t>
            </a:r>
            <a:endParaRPr lang="ar-EG" altLang="ar-EG" b="1" dirty="0"/>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pslz="http://schemas.microsoft.com/office/powerpoint/2016/slidezoom" xmlns=""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a16="http://schemas.microsoft.com/office/drawing/2014/main" xmlns="" xmlns:pslz="http://schemas.microsoft.com/office/powerpoint/2016/slidezoom"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9982169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428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Main Concern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37504"/>
            <a:ext cx="6987106" cy="2308324"/>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Why do people behave a certain way in an organizational environment? What factors affect job performance, employee interaction, job commitment, leadership and managerial styles? </a:t>
            </a:r>
          </a:p>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Individuals have studied this topic for decades in order to find ways of increasing organizational performance. </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pslz="http://schemas.microsoft.com/office/powerpoint/2016/slidezoom" xmlns=""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a16="http://schemas.microsoft.com/office/drawing/2014/main" xmlns="" xmlns:pslz="http://schemas.microsoft.com/office/powerpoint/2016/slidezoom"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841237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958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History As A Science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5008" cy="2554545"/>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itchFamily="2" charset="2"/>
              <a:buChar char="Ø"/>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While Organizational Behavior as a field of academic study wasn’t fully recognized by the </a:t>
            </a:r>
            <a:r>
              <a:rPr kumimoji="0" lang="en-US" altLang="ar-EG" sz="2000" b="0" i="0" u="none" strike="noStrike" kern="0" cap="none" spc="0" normalizeH="0" baseline="0" noProof="0">
                <a:ln>
                  <a:noFill/>
                </a:ln>
                <a:solidFill>
                  <a:srgbClr val="000000"/>
                </a:solidFill>
                <a:effectLst/>
                <a:uLnTx/>
                <a:uFillTx/>
                <a:latin typeface="Verdana"/>
                <a:ea typeface="+mn-ea"/>
                <a:cs typeface="Arial"/>
                <a:hlinkClick r:id="rId8"/>
              </a:rPr>
              <a:t>American Psychological Association</a:t>
            </a:r>
            <a:r>
              <a:rPr kumimoji="0" lang="en-US" altLang="ar-EG" sz="2000" b="0" i="0" u="none" strike="noStrike" kern="0" cap="none" spc="0" normalizeH="0" baseline="0" noProof="0">
                <a:ln>
                  <a:noFill/>
                </a:ln>
                <a:solidFill>
                  <a:srgbClr val="000000"/>
                </a:solidFill>
                <a:effectLst/>
                <a:uLnTx/>
                <a:uFillTx/>
                <a:latin typeface="Verdana"/>
                <a:ea typeface="+mn-ea"/>
                <a:cs typeface="Arial"/>
              </a:rPr>
              <a:t> (APA) until the 1970’s, it’s roots go back to the late 1920’s when the</a:t>
            </a:r>
            <a:r>
              <a:rPr kumimoji="0" lang="en-US" altLang="ar-EG" sz="2000" b="0" i="0" u="none" strike="noStrike" kern="0" cap="none" spc="0" normalizeH="0" baseline="0" noProof="0">
                <a:ln>
                  <a:noFill/>
                </a:ln>
                <a:solidFill>
                  <a:srgbClr val="000000"/>
                </a:solidFill>
                <a:effectLst/>
                <a:uLnTx/>
                <a:uFillTx/>
                <a:latin typeface="Verdana"/>
                <a:ea typeface="+mn-ea"/>
                <a:cs typeface="Arial"/>
                <a:hlinkClick r:id="rId9"/>
              </a:rPr>
              <a:t> Hawthorne Electric Company</a:t>
            </a:r>
            <a:r>
              <a:rPr kumimoji="0" lang="en-US" altLang="ar-EG" sz="2000" b="0" i="0" u="none" strike="noStrike" kern="0" cap="none" spc="0" normalizeH="0" baseline="0" noProof="0">
                <a:ln>
                  <a:noFill/>
                </a:ln>
                <a:solidFill>
                  <a:srgbClr val="000000"/>
                </a:solidFill>
                <a:effectLst/>
                <a:uLnTx/>
                <a:uFillTx/>
                <a:latin typeface="Verdana"/>
                <a:ea typeface="+mn-ea"/>
                <a:cs typeface="Arial"/>
              </a:rPr>
              <a:t> set up a series of </a:t>
            </a:r>
            <a:r>
              <a:rPr kumimoji="0" lang="en-US" altLang="ar-EG" sz="2000" b="0" i="0" u="none" strike="noStrike" kern="0" cap="none" spc="0" normalizeH="0" baseline="0" noProof="0">
                <a:ln>
                  <a:noFill/>
                </a:ln>
                <a:solidFill>
                  <a:srgbClr val="000000"/>
                </a:solidFill>
                <a:effectLst/>
                <a:uLnTx/>
                <a:uFillTx/>
                <a:latin typeface="Verdana"/>
                <a:ea typeface="+mn-ea"/>
                <a:cs typeface="Arial"/>
                <a:hlinkClick r:id="rId10"/>
              </a:rPr>
              <a:t>experiments</a:t>
            </a:r>
            <a:r>
              <a:rPr kumimoji="0" lang="en-US" altLang="ar-EG" sz="2000" b="0" i="0" u="none" strike="noStrike" kern="0" cap="none" spc="0" normalizeH="0" baseline="0" noProof="0">
                <a:ln>
                  <a:noFill/>
                </a:ln>
                <a:solidFill>
                  <a:srgbClr val="000000"/>
                </a:solidFill>
                <a:effectLst/>
                <a:uLnTx/>
                <a:uFillTx/>
                <a:latin typeface="Verdana"/>
                <a:ea typeface="+mn-ea"/>
                <a:cs typeface="Arial"/>
              </a:rPr>
              <a:t> designed to explore how changes in environment and design changed the productivity of their employees.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11"/>
          <a:stretch>
            <a:fillRect/>
          </a:stretch>
        </p:blipFill>
        <p:spPr>
          <a:xfrm>
            <a:off x="8654943" y="533330"/>
            <a:ext cx="3267424" cy="5907194"/>
          </a:xfrm>
          <a:prstGeom prst="rect">
            <a:avLst/>
          </a:prstGeom>
        </p:spPr>
      </p:pic>
      <mc:AlternateContent xmlns:mc="http://schemas.openxmlformats.org/markup-compatibility/2006">
        <mc:Choice xmlns:pslz="http://schemas.microsoft.com/office/powerpoint/2016/slidezoom" xmlns=""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12"/>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3" action="ppaction://hlinksldjump"/>
                <a:extLst>
                  <a:ext uri="{FF2B5EF4-FFF2-40B4-BE49-F238E27FC236}">
                    <a16:creationId xmlns:a16="http://schemas.microsoft.com/office/drawing/2014/main" xmlns="" xmlns:pslz="http://schemas.microsoft.com/office/powerpoint/2016/slidezoom" id="{348E1BAD-568D-04E6-FFC1-07D82150E36E}"/>
                  </a:ext>
                </a:extLst>
              </p:cNvPr>
              <p:cNvPicPr>
                <a:picLocks noGrp="1" noRot="1" noChangeAspect="1" noMove="1" noResize="1" noEditPoints="1" noAdjustHandles="1" noChangeArrowheads="1" noChangeShapeType="1"/>
              </p:cNvPicPr>
              <p:nvPr/>
            </p:nvPicPr>
            <p:blipFill>
              <a:blip r:embed="rId14"/>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2653446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9586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History As A Science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156779" cy="3477875"/>
          </a:xfrm>
          <a:prstGeom prst="rect">
            <a:avLst/>
          </a:prstGeom>
          <a:noFill/>
        </p:spPr>
        <p:txBody>
          <a:bodyPr wrap="square" rtlCol="0">
            <a:spAutoFit/>
          </a:bodyPr>
          <a:lstStyle/>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Their various studies, conducted between the years of 1924 and 1933, were broad and measured over large periods of time. The studies included the effect of various types of breaks (lots of small breaks, a few long ones, etc.) on </a:t>
            </a:r>
            <a:r>
              <a:rPr kumimoji="0" lang="en-US" altLang="ar-EG" sz="2000" b="0" i="0" u="none" strike="noStrike" kern="0" cap="none" spc="0" normalizeH="0" baseline="0" noProof="0" dirty="0">
                <a:ln>
                  <a:noFill/>
                </a:ln>
                <a:solidFill>
                  <a:srgbClr val="000000"/>
                </a:solidFill>
                <a:effectLst/>
                <a:uLnTx/>
                <a:uFillTx/>
                <a:latin typeface="Verdana"/>
                <a:ea typeface="+mn-ea"/>
                <a:cs typeface="Arial"/>
                <a:hlinkClick r:id="rId8"/>
              </a:rPr>
              <a:t>productivity</a:t>
            </a: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 productivity in isolation, and productivity in varying levels of light. The most famous finding resulting from the of the Hawthorne Studies is what is now called the </a:t>
            </a:r>
            <a:r>
              <a:rPr kumimoji="0" lang="en-US" altLang="ar-EG" sz="2000" b="0" i="0" u="none" strike="noStrike" kern="0" cap="none" spc="0" normalizeH="0" baseline="0" noProof="0" dirty="0">
                <a:ln>
                  <a:noFill/>
                </a:ln>
                <a:solidFill>
                  <a:srgbClr val="000000"/>
                </a:solidFill>
                <a:effectLst/>
                <a:uLnTx/>
                <a:uFillTx/>
                <a:latin typeface="Verdana"/>
                <a:ea typeface="+mn-ea"/>
                <a:cs typeface="Arial"/>
                <a:hlinkClick r:id="rId9"/>
              </a:rPr>
              <a:t>Hawthorne Effect,</a:t>
            </a: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 the change in behavior of a test subject when they know they’re being observed</a:t>
            </a:r>
            <a:r>
              <a:rPr kumimoji="0" lang="en-US" altLang="ar-EG" sz="2000" b="1" i="0" u="sng" strike="noStrike" kern="0" cap="none" spc="0" normalizeH="0" baseline="0" noProof="0" dirty="0">
                <a:ln>
                  <a:noFill/>
                </a:ln>
                <a:solidFill>
                  <a:srgbClr val="CC6600"/>
                </a:solidFill>
                <a:effectLst/>
                <a:uLnTx/>
                <a:uFillTx/>
                <a:latin typeface="Times New Roman" panose="02020603050405020304" pitchFamily="18" charset="0"/>
                <a:ea typeface="+mn-ea"/>
                <a:cs typeface="Times New Roman" panose="02020603050405020304" pitchFamily="18" charset="0"/>
              </a:rPr>
              <a:t>.</a:t>
            </a:r>
            <a:endParaRPr kumimoji="0" lang="ar-EG" altLang="en-US"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10"/>
          <a:stretch>
            <a:fillRect/>
          </a:stretch>
        </p:blipFill>
        <p:spPr>
          <a:xfrm>
            <a:off x="8654943" y="533330"/>
            <a:ext cx="3267424" cy="5907194"/>
          </a:xfrm>
          <a:prstGeom prst="rect">
            <a:avLst/>
          </a:prstGeom>
        </p:spPr>
      </p:pic>
      <mc:AlternateContent xmlns:mc="http://schemas.openxmlformats.org/markup-compatibility/2006">
        <mc:Choice xmlns:pslz="http://schemas.microsoft.com/office/powerpoint/2016/slidezoom" xmlns=""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11"/>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2" action="ppaction://hlinksldjump"/>
                <a:extLst>
                  <a:ext uri="{FF2B5EF4-FFF2-40B4-BE49-F238E27FC236}">
                    <a16:creationId xmlns:a16="http://schemas.microsoft.com/office/drawing/2014/main" xmlns="" xmlns:pslz="http://schemas.microsoft.com/office/powerpoint/2016/slidezoom" id="{348E1BAD-568D-04E6-FFC1-07D82150E36E}"/>
                  </a:ext>
                </a:extLst>
              </p:cNvPr>
              <p:cNvPicPr>
                <a:picLocks noGrp="1" noRot="1" noChangeAspect="1" noMove="1" noResize="1" noEditPoints="1" noAdjustHandles="1" noChangeArrowheads="1" noChangeShapeType="1"/>
              </p:cNvPicPr>
              <p:nvPr/>
            </p:nvPicPr>
            <p:blipFill>
              <a:blip r:embed="rId13"/>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606473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28292"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The importance of Interpersonal</a:t>
            </a:r>
          </a:p>
          <a:p>
            <a:r>
              <a:rPr lang="en-US" sz="2000" dirty="0">
                <a:solidFill>
                  <a:schemeClr val="bg1"/>
                </a:solidFill>
                <a:latin typeface="Tajawal Medium" panose="00000600000000000000" pitchFamily="2" charset="-78"/>
                <a:cs typeface="Tajawal Medium" panose="00000600000000000000" pitchFamily="2" charset="-78"/>
              </a:rPr>
              <a:t>Skills</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808080" cy="2841804"/>
          </a:xfrm>
          <a:prstGeom prst="rect">
            <a:avLst/>
          </a:prstGeom>
          <a:noFill/>
        </p:spPr>
        <p:txBody>
          <a:bodyPr wrap="square" rtlCol="0">
            <a:spAutoFit/>
          </a:bodyPr>
          <a:lstStyle/>
          <a:p>
            <a:pPr marL="0" marR="0" lvl="0" indent="0" algn="l" defTabSz="914400" rtl="0" eaLnBrk="1" fontAlgn="base" latinLnBrk="0" hangingPunct="1">
              <a:lnSpc>
                <a:spcPct val="100000"/>
              </a:lnSpc>
              <a:spcBef>
                <a:spcPts val="2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Until the late 1980s, Business Schools Curricula emphasized the technical aspects of Management, focusing on Economics, Accounting, Finance and so on.</a:t>
            </a:r>
          </a:p>
          <a:p>
            <a:pPr marL="0" marR="0" lvl="0" indent="0" algn="l" defTabSz="914400" rtl="0" eaLnBrk="1" fontAlgn="base" latinLnBrk="0" hangingPunct="1">
              <a:lnSpc>
                <a:spcPct val="100000"/>
              </a:lnSpc>
              <a:spcBef>
                <a:spcPts val="2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Starting from the early 1990s, Business Schools realized the importance of understanding human behavior and the its role in determining a manager’s effectiveness.    </a:t>
            </a:r>
            <a:endParaRPr kumimoji="0" lang="en-US" altLang="ar-EG" sz="1800" b="1"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pslz="http://schemas.microsoft.com/office/powerpoint/2016/slidezoom" xmlns=""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a16="http://schemas.microsoft.com/office/drawing/2014/main" xmlns="" xmlns:pslz="http://schemas.microsoft.com/office/powerpoint/2016/slidezoom"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218833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33330"/>
            <a:ext cx="3815468"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The importance of Interpersonal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Skills</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634969" cy="3416320"/>
          </a:xfrm>
          <a:prstGeom prst="rect">
            <a:avLst/>
          </a:prstGeom>
          <a:noFill/>
        </p:spPr>
        <p:txBody>
          <a:bodyPr wrap="square" rtlCol="0">
            <a:spAutoFit/>
          </a:bodyPr>
          <a:lstStyle/>
          <a:p>
            <a:pPr marL="0" marR="0" lvl="0" indent="0" algn="l" defTabSz="914400" rtl="0" eaLnBrk="1" fontAlgn="base" latinLnBrk="0" hangingPunct="1">
              <a:lnSpc>
                <a:spcPct val="100000"/>
              </a:lnSpc>
              <a:spcBef>
                <a:spcPts val="2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Understanding OB helps determine manager effectiveness</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Technical and quantitative skills are important </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But leadership and communication skills are CRITICAL</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Organizational benefits of skilled managers</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Lower turnover of quality employees</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Higher quality applications for recruitment</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Better financial performance</a:t>
            </a:r>
            <a:endParaRPr kumimoji="0" lang="en-US" altLang="ar-EG" sz="18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pslz="http://schemas.microsoft.com/office/powerpoint/2016/slidezoom" xmlns=""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a16="http://schemas.microsoft.com/office/drawing/2014/main" xmlns="" xmlns:pslz="http://schemas.microsoft.com/office/powerpoint/2016/slidezoom"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8596992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543490"/>
            <a:ext cx="4362999" cy="1138773"/>
          </a:xfrm>
          <a:prstGeom prst="rect">
            <a:avLst/>
          </a:prstGeom>
          <a:noFill/>
        </p:spPr>
        <p:txBody>
          <a:bodyPr wrap="square" rtlCol="0">
            <a:spAutoFit/>
          </a:bodyPr>
          <a:lstStyle/>
          <a:p>
            <a:endParaRPr lang="en-US" sz="2000" dirty="0">
              <a:solidFill>
                <a:schemeClr val="bg1"/>
              </a:solidFill>
              <a:cs typeface="Tajawal Medium" panose="00000600000000000000" pitchFamily="2" charset="-78"/>
            </a:endParaRPr>
          </a:p>
          <a:p>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pslz="http://schemas.microsoft.com/office/powerpoint/2016/slidezoom" xmlns=""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a16="http://schemas.microsoft.com/office/drawing/2014/main" xmlns="" xmlns:pslz="http://schemas.microsoft.com/office/powerpoint/2016/slidezoom"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
        <p:nvSpPr>
          <p:cNvPr id="26" name="TextBox 25">
            <a:extLst>
              <a:ext uri="{FF2B5EF4-FFF2-40B4-BE49-F238E27FC236}">
                <a16:creationId xmlns:a16="http://schemas.microsoft.com/office/drawing/2014/main" xmlns="" id="{016A68B9-33F5-BD0E-E0CC-E7B8F70A8499}"/>
              </a:ext>
            </a:extLst>
          </p:cNvPr>
          <p:cNvSpPr txBox="1"/>
          <p:nvPr/>
        </p:nvSpPr>
        <p:spPr>
          <a:xfrm>
            <a:off x="402609" y="2770692"/>
            <a:ext cx="7956644" cy="400110"/>
          </a:xfrm>
          <a:prstGeom prst="rect">
            <a:avLst/>
          </a:prstGeom>
          <a:noFill/>
        </p:spPr>
        <p:txBody>
          <a:bodyPr wrap="square">
            <a:spAutoFit/>
          </a:bodyPr>
          <a:lstStyle/>
          <a:p>
            <a:pPr marL="179387" marR="0" lvl="1" algn="l" defTabSz="914400" rtl="0" eaLnBrk="1" fontAlgn="base" latinLnBrk="0" hangingPunct="1">
              <a:lnSpc>
                <a:spcPct val="100000"/>
              </a:lnSpc>
              <a:spcBef>
                <a:spcPct val="50000"/>
              </a:spcBef>
              <a:spcAft>
                <a:spcPct val="50000"/>
              </a:spcAft>
              <a:buClr>
                <a:srgbClr val="000000"/>
              </a:buClr>
              <a:buSzPct val="80000"/>
              <a:tabLst/>
              <a:defRPr/>
            </a:pPr>
            <a:r>
              <a:rPr lang="en-US" altLang="ar-EG" sz="2000" kern="0" dirty="0">
                <a:solidFill>
                  <a:srgbClr val="000000"/>
                </a:solidFill>
                <a:latin typeface="Verdana"/>
                <a:cs typeface="Arial"/>
              </a:rPr>
              <a:t>Thank you</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spTree>
    <p:extLst>
      <p:ext uri="{BB962C8B-B14F-4D97-AF65-F5344CB8AC3E}">
        <p14:creationId xmlns:p14="http://schemas.microsoft.com/office/powerpoint/2010/main" val="28552248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230</TotalTime>
  <Words>498</Words>
  <Application>Microsoft Office PowerPoint</Application>
  <PresentationFormat>Widescreen</PresentationFormat>
  <Paragraphs>66</Paragraphs>
  <Slides>11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Calibri</vt:lpstr>
      <vt:lpstr>Calibri Light</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Makkah</cp:lastModifiedBy>
  <cp:revision>59</cp:revision>
  <dcterms:created xsi:type="dcterms:W3CDTF">2021-08-03T13:03:26Z</dcterms:created>
  <dcterms:modified xsi:type="dcterms:W3CDTF">2023-02-02T20:05:47Z</dcterms:modified>
</cp:coreProperties>
</file>