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7" r:id="rId2"/>
    <p:sldId id="258" r:id="rId3"/>
    <p:sldId id="342" r:id="rId4"/>
    <p:sldId id="400" r:id="rId5"/>
    <p:sldId id="401" r:id="rId6"/>
    <p:sldId id="355" r:id="rId7"/>
    <p:sldId id="402" r:id="rId8"/>
    <p:sldId id="354" r:id="rId9"/>
    <p:sldId id="353" r:id="rId10"/>
    <p:sldId id="356" r:id="rId11"/>
    <p:sldId id="357" r:id="rId12"/>
    <p:sldId id="360" r:id="rId13"/>
    <p:sldId id="359" r:id="rId14"/>
    <p:sldId id="409" r:id="rId15"/>
    <p:sldId id="358" r:id="rId16"/>
    <p:sldId id="368" r:id="rId17"/>
    <p:sldId id="366" r:id="rId18"/>
    <p:sldId id="365" r:id="rId19"/>
    <p:sldId id="370" r:id="rId20"/>
    <p:sldId id="403" r:id="rId21"/>
    <p:sldId id="364" r:id="rId22"/>
    <p:sldId id="388" r:id="rId23"/>
    <p:sldId id="404" r:id="rId24"/>
    <p:sldId id="386" r:id="rId25"/>
    <p:sldId id="385" r:id="rId26"/>
    <p:sldId id="384" r:id="rId27"/>
    <p:sldId id="383" r:id="rId28"/>
    <p:sldId id="382" r:id="rId29"/>
    <p:sldId id="381" r:id="rId30"/>
    <p:sldId id="380" r:id="rId31"/>
    <p:sldId id="378" r:id="rId32"/>
    <p:sldId id="397" r:id="rId33"/>
    <p:sldId id="408" r:id="rId34"/>
    <p:sldId id="27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257"/>
            <p14:sldId id="258"/>
            <p14:sldId id="342"/>
            <p14:sldId id="400"/>
            <p14:sldId id="401"/>
            <p14:sldId id="355"/>
            <p14:sldId id="402"/>
            <p14:sldId id="354"/>
            <p14:sldId id="353"/>
            <p14:sldId id="356"/>
            <p14:sldId id="357"/>
            <p14:sldId id="360"/>
            <p14:sldId id="359"/>
            <p14:sldId id="409"/>
            <p14:sldId id="358"/>
            <p14:sldId id="368"/>
            <p14:sldId id="366"/>
            <p14:sldId id="365"/>
            <p14:sldId id="370"/>
            <p14:sldId id="403"/>
            <p14:sldId id="364"/>
            <p14:sldId id="388"/>
            <p14:sldId id="404"/>
            <p14:sldId id="386"/>
            <p14:sldId id="385"/>
            <p14:sldId id="384"/>
            <p14:sldId id="383"/>
            <p14:sldId id="382"/>
            <p14:sldId id="381"/>
            <p14:sldId id="380"/>
            <p14:sldId id="378"/>
            <p14:sldId id="397"/>
            <p14:sldId id="408"/>
            <p14:sldId id="27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0" autoAdjust="0"/>
  </p:normalViewPr>
  <p:slideViewPr>
    <p:cSldViewPr snapToGrid="0">
      <p:cViewPr varScale="1">
        <p:scale>
          <a:sx n="96" d="100"/>
          <a:sy n="96" d="100"/>
        </p:scale>
        <p:origin x="10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8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851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sv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3.png"/><Relationship Id="rId5" Type="http://schemas.openxmlformats.org/officeDocument/2006/relationships/image" Target="../media/image8.png"/><Relationship Id="rId4" Type="http://schemas.openxmlformats.org/officeDocument/2006/relationships/image" Target="../media/image32.sv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4"/>
    </mc:Choice>
    <mc:Fallback xmlns="">
      <p:transition spd="slow" advTm="550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Team Structure and Development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8"/>
    </mc:Choice>
    <mc:Fallback xmlns="">
      <p:transition spd="slow" advTm="106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Structure.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and the Team.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40"/>
    </mc:Choice>
    <mc:Fallback xmlns="">
      <p:transition spd="slow" advTm="6224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6380FF-F499-B5BF-E1A2-07C0AC79A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753" y="2242928"/>
            <a:ext cx="6370872" cy="32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9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912"/>
    </mc:Choice>
    <mc:Fallback xmlns="">
      <p:transition advTm="7891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7E6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Teamwork is like photomosaic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144;p5" descr="Rubber Teamwork Watermark And Recursion Businessmen Relations Icon Mosaic  Stock Vector - Illustration of meeting, imprint: 196062743">
            <a:extLst>
              <a:ext uri="{FF2B5EF4-FFF2-40B4-BE49-F238E27FC236}">
                <a16:creationId xmlns:a16="http://schemas.microsoft.com/office/drawing/2014/main" id="{59AA59CF-D8ED-F319-4864-07905EDCC05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8519" r="-79" b="13116"/>
          <a:stretch/>
        </p:blipFill>
        <p:spPr>
          <a:xfrm>
            <a:off x="7655635" y="2680257"/>
            <a:ext cx="3546699" cy="227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45;p5" descr="Premium Vector | Business team puzzle. professional people jigsaw, teamwork  mosaic and office workers flat illustration">
            <a:extLst>
              <a:ext uri="{FF2B5EF4-FFF2-40B4-BE49-F238E27FC236}">
                <a16:creationId xmlns:a16="http://schemas.microsoft.com/office/drawing/2014/main" id="{5FA31BFA-19CC-8F7A-B066-858CF98A0C2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2375" y="3316016"/>
            <a:ext cx="30607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46;p5" descr="6 Examples of Teamwork in Business | Ferguson Values">
            <a:extLst>
              <a:ext uri="{FF2B5EF4-FFF2-40B4-BE49-F238E27FC236}">
                <a16:creationId xmlns:a16="http://schemas.microsoft.com/office/drawing/2014/main" id="{4D89E6FF-1F76-1AAA-A02A-957914DFF29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3925" y="3020290"/>
            <a:ext cx="2158089" cy="1438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51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968"/>
    </mc:Choice>
    <mc:Fallback xmlns="">
      <p:transition advTm="6796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55;p6">
            <a:extLst>
              <a:ext uri="{FF2B5EF4-FFF2-40B4-BE49-F238E27FC236}">
                <a16:creationId xmlns:a16="http://schemas.microsoft.com/office/drawing/2014/main" id="{0C738926-217F-AAB3-D264-898028CFDF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3119" y="2099666"/>
            <a:ext cx="6401041" cy="373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4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96"/>
    </mc:Choice>
    <mc:Fallback xmlns="">
      <p:transition advTm="832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7DFF5B-5BBA-CD27-C9AC-06355036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00" y="2155120"/>
            <a:ext cx="7376799" cy="381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08"/>
    </mc:Choice>
    <mc:Fallback xmlns="">
      <p:transition advTm="102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32805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800"/>
              <a:buFont typeface="Century Gothic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 team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is an organized group of people who work together to achieve a common goal, they are committed to work together to complete a well defined work.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4243A3-03BA-EC30-ABF0-EF7F7B06C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012" y="2332435"/>
            <a:ext cx="3993226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960"/>
    </mc:Choice>
    <mc:Fallback xmlns="">
      <p:transition advTm="19296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567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Formal - structured to perform specific tasks.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Informal - emerge naturally in response to organizational or member interests.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08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84;p9" descr="Erasmus+ Training Course: Teamwork &amp; Teambuilding">
            <a:extLst>
              <a:ext uri="{FF2B5EF4-FFF2-40B4-BE49-F238E27FC236}">
                <a16:creationId xmlns:a16="http://schemas.microsoft.com/office/drawing/2014/main" id="{2B8D250B-156F-65FE-BE27-9D22E8073F9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514" y="1904250"/>
            <a:ext cx="4500311" cy="352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00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192"/>
    </mc:Choice>
    <mc:Fallback xmlns="">
      <p:transition advTm="18019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Process of Working Collaboratively With A Group Of People In Order To Achieve A Goal.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Teamwork represents a set of values :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Encourages behaviors such as listening &amp; responding to view points of others, giving benefit of doubt to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Providing support to those who need it.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Recognizing the interests &amp; achievements of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Also promote performance as individuals and the performance of the entire organization.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5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7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576"/>
    </mc:Choice>
    <mc:Fallback xmlns="">
      <p:transition advTm="12057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ability to build teams is a valuable leadership quality.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95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To Build a Successful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203;p11">
            <a:extLst>
              <a:ext uri="{FF2B5EF4-FFF2-40B4-BE49-F238E27FC236}">
                <a16:creationId xmlns:a16="http://schemas.microsoft.com/office/drawing/2014/main" id="{1C24E0A0-63C8-F8E6-746F-68ADF6E71493}"/>
              </a:ext>
            </a:extLst>
          </p:cNvPr>
          <p:cNvSpPr/>
          <p:nvPr/>
        </p:nvSpPr>
        <p:spPr>
          <a:xfrm>
            <a:off x="723004" y="2982148"/>
            <a:ext cx="2929934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Problem solving.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Data gathering.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Diagnosis.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Decision-making.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Planning.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205;p11">
            <a:extLst>
              <a:ext uri="{FF2B5EF4-FFF2-40B4-BE49-F238E27FC236}">
                <a16:creationId xmlns:a16="http://schemas.microsoft.com/office/drawing/2014/main" id="{5F023668-60AB-5DE9-46AF-86D9C9F6F726}"/>
              </a:ext>
            </a:extLst>
          </p:cNvPr>
          <p:cNvSpPr/>
          <p:nvPr/>
        </p:nvSpPr>
        <p:spPr>
          <a:xfrm>
            <a:off x="3652938" y="2962780"/>
            <a:ext cx="5348134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set team goals and priorities. 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analyze or </a:t>
            </a: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allocate the work performed.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Combined strengths.</a:t>
            </a: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Evaluation.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pic>
        <p:nvPicPr>
          <p:cNvPr id="9" name="Google Shape;202;p11" descr="6 Benefits of Teamwork in the Workplace | Sandler Training">
            <a:extLst>
              <a:ext uri="{FF2B5EF4-FFF2-40B4-BE49-F238E27FC236}">
                <a16:creationId xmlns:a16="http://schemas.microsoft.com/office/drawing/2014/main" id="{0169308F-F506-AB38-5B04-BDD1BB8E8A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39200" y="3452562"/>
            <a:ext cx="2398290" cy="234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67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576"/>
    </mc:Choice>
    <mc:Fallback xmlns="">
      <p:transition advTm="19657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80183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Leaders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 need to be working towards developing great teams, the ability to build teams is a valuable leadership quality. 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When group interaction is necessary to job performance,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building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can be used 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foster team spirit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cooperation and commitment to group success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31388"/>
            <a:ext cx="6610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Why Leaders Need to Encourage and Prioritize Team Building?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56"/>
    </mc:Choice>
    <mc:Fallback xmlns="">
      <p:transition advTm="18345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focuses on “people” aspect of management and is based on the assumption that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organizational effectiveness significantly depends on their motivation, effort and abilities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human relations movement, the important role of employee motivation and group norms is the key of organizational success.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312"/>
    </mc:Choice>
    <mc:Fallback xmlns="">
      <p:transition advTm="2373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3DB76-CC25-61EF-8C13-646544A7F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ACF3A1-99A2-97FD-1FFE-91A2F379A9C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This led to the recognition of leadership effectiveness as an important determinant of organizational effectiveness.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It is the manager in his leadership role who has to stimulate and inspire the employees to contribute willingly and cooperatively to the optimum achievement of organizational goals.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8F259B-25B4-937C-7360-A21423C3309E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2C9F24-52B4-235C-F9D4-B25899E81B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0BC74B-9128-383C-BD5E-3B9705DA300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F6CD6E-CA73-5554-F6C8-E5F9837A11B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5078F3-36D3-51E0-9FEB-B214796C216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2809E7-46C6-5CA1-CC9F-A68580C2DF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88"/>
    </mc:Choice>
    <mc:Fallback xmlns="">
      <p:transition advTm="1554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In this context, team members support one another.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offer suggestions and give feedback to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may disagree but work to resolve differences and reach consensus. Each and every member of the team trust and support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Anyone who acts as a model to others is often called a “leader”.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is an attribute of that person who is an ideal for the other members of the group.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0064"/>
    </mc:Choice>
    <mc:Fallback xmlns="">
      <p:transition advTm="26006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39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Successful teams include one or more ‘ingredients’:</a:t>
            </a:r>
            <a:endParaRPr kumimoji="0" lang="en-US" sz="5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Complimentary skillsets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Some overlap, but intentional, effective diversity of skills.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Common purpose and goals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 team members are aware of why their project is important.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planning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Plans are laid-out ahead of time, and all team members can rely on each other to follow them.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Effective leadership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Strong leaders that match the culture of the team and project.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motivators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Motivators that match the culture of the team as well as the individuals on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‘Chemistry’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Chemistry is hard to define, but you’ll know it when you see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6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1792"/>
    </mc:Choice>
    <mc:Fallback xmlns="">
      <p:transition advTm="38179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Why this structure?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Inexperienced team, extremely tight deadline, or organizational/ external pressures.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1083696"/>
            <a:ext cx="691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74;p19">
            <a:extLst>
              <a:ext uri="{FF2B5EF4-FFF2-40B4-BE49-F238E27FC236}">
                <a16:creationId xmlns:a16="http://schemas.microsoft.com/office/drawing/2014/main" id="{3E6CC9A1-ADC4-BE87-64E3-55BCB52B2DA5}"/>
              </a:ext>
            </a:extLst>
          </p:cNvPr>
          <p:cNvSpPr txBox="1">
            <a:spLocks/>
          </p:cNvSpPr>
          <p:nvPr/>
        </p:nvSpPr>
        <p:spPr>
          <a:xfrm>
            <a:off x="2850425" y="2095405"/>
            <a:ext cx="8890000" cy="2251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1-Top-Down Teams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‘Classic’ team structure.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 members’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attachment is to the ‘boss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’, who is primarily responsible for the success of the project (and can be singularly responsible for its failure).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Not necessarily an authoritarian style of leadership.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None/>
              <a:tabLst/>
              <a:defRPr/>
            </a:pPr>
            <a:endParaRPr lang="en-US" sz="2400" b="1" kern="0" dirty="0">
              <a:solidFill>
                <a:srgbClr val="00B0F0"/>
              </a:solidFill>
            </a:endParaRPr>
          </a:p>
        </p:txBody>
      </p:sp>
      <p:pic>
        <p:nvPicPr>
          <p:cNvPr id="9" name="Google Shape;275;p19" descr="C:\Users\sam\Dropbox\Books\Project Team Leadership and Communication\curriculum\images\TeamStructure1.png">
            <a:extLst>
              <a:ext uri="{FF2B5EF4-FFF2-40B4-BE49-F238E27FC236}">
                <a16:creationId xmlns:a16="http://schemas.microsoft.com/office/drawing/2014/main" id="{31F383B3-9610-700B-80B3-5FFCF9011B3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3932" y="2184493"/>
            <a:ext cx="1884663" cy="144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1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968"/>
    </mc:Choice>
    <mc:Fallback xmlns="">
      <p:transition advTm="2039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886417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2- Interdisciplinary Teams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Characterized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 status of each team member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who are each concerned with the success of the project.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has one or more specialties/skillsets.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Decisions are often made at the group level.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is an equal with organizational/communication skillsets. “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equality of members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”.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86;p20" descr="C:\Users\sam\Dropbox\Books\Project Team Leadership and Communication\curriculum\images\TeamStructure2.png">
            <a:extLst>
              <a:ext uri="{FF2B5EF4-FFF2-40B4-BE49-F238E27FC236}">
                <a16:creationId xmlns:a16="http://schemas.microsoft.com/office/drawing/2014/main" id="{AA196E62-3670-CE5C-8FAF-58D6B1AB40C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9429" y="2973869"/>
            <a:ext cx="2518227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3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168"/>
    </mc:Choice>
    <mc:Fallback xmlns="">
      <p:transition advTm="11516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0739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  <a:buClr>
                <a:srgbClr val="2B2F33"/>
              </a:buClr>
              <a:buSzPts val="2000"/>
            </a:pP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5233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95;p21" descr="C:\Users\sam\Dropbox\Books\Project Team Leadership and Communication\curriculum\images\TeamStructure3.png">
            <a:extLst>
              <a:ext uri="{FF2B5EF4-FFF2-40B4-BE49-F238E27FC236}">
                <a16:creationId xmlns:a16="http://schemas.microsoft.com/office/drawing/2014/main" id="{AD9D9ACF-D0D3-4E66-3E96-9D8A032EA9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7634" y="2209499"/>
            <a:ext cx="2383743" cy="11288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7;p21">
            <a:extLst>
              <a:ext uri="{FF2B5EF4-FFF2-40B4-BE49-F238E27FC236}">
                <a16:creationId xmlns:a16="http://schemas.microsoft.com/office/drawing/2014/main" id="{84C22C11-E188-8EAE-9A23-78F48C01713D}"/>
              </a:ext>
            </a:extLst>
          </p:cNvPr>
          <p:cNvSpPr txBox="1">
            <a:spLocks/>
          </p:cNvSpPr>
          <p:nvPr/>
        </p:nvSpPr>
        <p:spPr>
          <a:xfrm>
            <a:off x="1153149" y="4144397"/>
            <a:ext cx="5136243" cy="161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4- Large and Variable-Structure Teams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can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vary in size, structure, and stability.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Difficult to organize and track efficiently.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Moving or adding team members efficiently is also difficult.</a:t>
            </a:r>
          </a:p>
        </p:txBody>
      </p:sp>
      <p:sp>
        <p:nvSpPr>
          <p:cNvPr id="11" name="Google Shape;298;p21">
            <a:extLst>
              <a:ext uri="{FF2B5EF4-FFF2-40B4-BE49-F238E27FC236}">
                <a16:creationId xmlns:a16="http://schemas.microsoft.com/office/drawing/2014/main" id="{1D2F7C62-4355-D60A-1318-1B119FA35691}"/>
              </a:ext>
            </a:extLst>
          </p:cNvPr>
          <p:cNvSpPr txBox="1">
            <a:spLocks/>
          </p:cNvSpPr>
          <p:nvPr/>
        </p:nvSpPr>
        <p:spPr>
          <a:xfrm>
            <a:off x="4150638" y="2092473"/>
            <a:ext cx="6827183" cy="1527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3- Superstar-Support Teams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Like a surgical team: one member performs the most prominent work.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Other team members perform supportive functions.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‘Superstar’ must acknowledge importance of other team members</a:t>
            </a:r>
          </a:p>
        </p:txBody>
      </p:sp>
      <p:pic>
        <p:nvPicPr>
          <p:cNvPr id="12" name="Google Shape;299;p21" descr="C:\Users\sam\Dropbox\Books\Project Team Leadership and Communication\curriculum\images\TeamStructure4.png">
            <a:extLst>
              <a:ext uri="{FF2B5EF4-FFF2-40B4-BE49-F238E27FC236}">
                <a16:creationId xmlns:a16="http://schemas.microsoft.com/office/drawing/2014/main" id="{734AE99F-22C4-F164-8207-359FF7E7C32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7522" y="4218431"/>
            <a:ext cx="4391474" cy="1488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27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256"/>
    </mc:Choice>
    <mc:Fallback xmlns="">
      <p:transition advTm="3202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9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guides the team towards the goal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leadership, prioritization, and communication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Information Manager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takes ownership of the documentation and data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elicitation, organization, and reporting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Externally-Facing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intermediary between project team and external stakeholders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perception, communication, and negotiation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Problem-Solver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finds and works through difficult problems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research, and implementation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Specialist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a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‘subject matter expert’ “SME’s” “technical specialist”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 one or more subject areas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anticipation, and articulation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2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0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936"/>
    </mc:Choice>
    <mc:Fallback xmlns="">
      <p:transition advTm="27593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Dr. Bruce Tuckman articulates 4 stages which teams must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pass as they develop: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comes together, and the project gains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little benefit from the ‘team’ - productivity is similar to each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working independently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clashes and disagreements begin as the team tries to determine leadership and ‘rules’ for how they will work together.  Productivity may drop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‘storming’ is lessening and the ‘rules,’ or ‘norms’ for the group are rapidly developing.  Productivity begins to increase, the group starts to identify as a team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Performing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reaches increasing efficiency, gaining the efficiencies of working together rather than separate.  The team now focuses externally on the work at hand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Stages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384"/>
    </mc:Choice>
    <mc:Fallback xmlns="">
      <p:transition advTm="49238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566FBB-02E5-A56B-482F-7D0C7651E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32" y="277095"/>
            <a:ext cx="11351736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336"/>
    </mc:Choice>
    <mc:Fallback xmlns="">
      <p:transition advTm="9033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Needs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361;p28">
            <a:extLst>
              <a:ext uri="{FF2B5EF4-FFF2-40B4-BE49-F238E27FC236}">
                <a16:creationId xmlns:a16="http://schemas.microsoft.com/office/drawing/2014/main" id="{B6001875-B27B-C35D-FD1F-D2F1A0B9DE81}"/>
              </a:ext>
            </a:extLst>
          </p:cNvPr>
          <p:cNvSpPr txBox="1">
            <a:spLocks/>
          </p:cNvSpPr>
          <p:nvPr/>
        </p:nvSpPr>
        <p:spPr>
          <a:xfrm>
            <a:off x="762000" y="4701204"/>
            <a:ext cx="9278007" cy="1105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Maslow’s hierarchy of needs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teams have basic needs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at the bottom (such as trust) must be satisfied before those higher-up can be addressed</a:t>
            </a:r>
          </a:p>
        </p:txBody>
      </p:sp>
      <p:pic>
        <p:nvPicPr>
          <p:cNvPr id="8" name="Google Shape;363;p28">
            <a:extLst>
              <a:ext uri="{FF2B5EF4-FFF2-40B4-BE49-F238E27FC236}">
                <a16:creationId xmlns:a16="http://schemas.microsoft.com/office/drawing/2014/main" id="{D46EDF51-1474-63F9-60B3-FFD07E3DC1E3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2214085"/>
            <a:ext cx="4648812" cy="2281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67;p28" descr="The New Hierarchy of Needs — Maslow's lost apex | by Jessi Christian |  Coachilla HQ | Medium">
            <a:extLst>
              <a:ext uri="{FF2B5EF4-FFF2-40B4-BE49-F238E27FC236}">
                <a16:creationId xmlns:a16="http://schemas.microsoft.com/office/drawing/2014/main" id="{C3D0248B-FC81-D303-1F37-9F5CA308E14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3249" y="2155119"/>
            <a:ext cx="4534351" cy="23918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93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3104"/>
    </mc:Choice>
    <mc:Fallback xmlns="">
      <p:transition advTm="4031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foundation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the most vital to operate as a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takes time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requiring consistently positive interactions.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Deeper trust requires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vulnerability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(difficult for many).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to be maintained, rebuilt after damage.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must create and protect the ‘environment of trust’.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 the lead in expressing trust-building vulnerability.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 and prevent trust-breaking actions such as bullying.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Team-based personality tests and team-building activities are designed to build trust.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Trust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375;p29">
            <a:extLst>
              <a:ext uri="{FF2B5EF4-FFF2-40B4-BE49-F238E27FC236}">
                <a16:creationId xmlns:a16="http://schemas.microsoft.com/office/drawing/2014/main" id="{F1FEAD86-2381-CEE1-2618-10D19B40385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4914" y="2337270"/>
            <a:ext cx="2940715" cy="721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94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008"/>
    </mc:Choice>
    <mc:Fallback xmlns="">
      <p:transition advTm="11500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isn’t bad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healthy debate means engaged, passionate team members and better decisions.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requires rules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or norms to be clear to all involved.  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Focus on the primary decision to be made (not secondary debates)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Avoid rhetoric, name-calling, or non-contributing statements, which erode trust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Agree to reach </a:t>
            </a:r>
            <a:r>
              <a:rPr kumimoji="0" lang="en-US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consensus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with all parties pledging to support the outcome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is the foundation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of healthy conflict and debate.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There are numerous conflict resolution tools and techniques.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1750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0672"/>
    </mc:Choice>
    <mc:Fallback xmlns="">
      <p:transition advTm="34067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A- Confronting / Problem Solving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B-Compromising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C-Withdrawal / Avoidance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D- Smoothing / Accommodating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E- Collaborating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F- Forcing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487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387;p30">
            <a:extLst>
              <a:ext uri="{FF2B5EF4-FFF2-40B4-BE49-F238E27FC236}">
                <a16:creationId xmlns:a16="http://schemas.microsoft.com/office/drawing/2014/main" id="{CFB335AB-C841-8584-D842-3A0AB12C9B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433" y="2095405"/>
            <a:ext cx="2657196" cy="518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40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5440"/>
    </mc:Choice>
    <mc:Fallback xmlns="">
      <p:transition advTm="20544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requires clarity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to commit to something, it must be clear exactly what you’re committing to.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party or entity must commit to multiple others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Team		Team 🡪 Leader		Individual 🡪 The Work They’re Assigned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Project 		Team 🡪 Project		Individual 🡪 Team		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				Team 🡪 Being a Good Team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 set the example, so an uncommitted leader can destroy a project /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must have a good structure, trust each other, and manage conflict properly.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Individuals can fail to commit for multiple reasons (not motivated, personal issues, etc.)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75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408;p32">
            <a:extLst>
              <a:ext uri="{FF2B5EF4-FFF2-40B4-BE49-F238E27FC236}">
                <a16:creationId xmlns:a16="http://schemas.microsoft.com/office/drawing/2014/main" id="{3F3E6E29-271E-3027-AEFE-8DCAFCA3E0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53085" y="2770490"/>
            <a:ext cx="2851529" cy="520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9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08"/>
    </mc:Choice>
    <mc:Fallback xmlns="">
      <p:transition advTm="7760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417;p33">
            <a:extLst>
              <a:ext uri="{FF2B5EF4-FFF2-40B4-BE49-F238E27FC236}">
                <a16:creationId xmlns:a16="http://schemas.microsoft.com/office/drawing/2014/main" id="{6293B681-624F-336B-F522-BFDA5AE6C2F9}"/>
              </a:ext>
            </a:extLst>
          </p:cNvPr>
          <p:cNvSpPr txBox="1">
            <a:spLocks/>
          </p:cNvSpPr>
          <p:nvPr/>
        </p:nvSpPr>
        <p:spPr>
          <a:xfrm>
            <a:off x="762000" y="1976456"/>
            <a:ext cx="5124539" cy="4030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requires: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by example: the leader must show commitment to the project and team first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and conflict management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Clear prioritization of multiple commitments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healthy team and project; commitment requires fundamental issues to be solved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team structure</a:t>
            </a:r>
          </a:p>
        </p:txBody>
      </p:sp>
      <p:sp>
        <p:nvSpPr>
          <p:cNvPr id="9" name="Google Shape;418;p33">
            <a:extLst>
              <a:ext uri="{FF2B5EF4-FFF2-40B4-BE49-F238E27FC236}">
                <a16:creationId xmlns:a16="http://schemas.microsoft.com/office/drawing/2014/main" id="{E35EE218-BE2F-5CF4-60F0-4377A5F21F93}"/>
              </a:ext>
            </a:extLst>
          </p:cNvPr>
          <p:cNvSpPr txBox="1">
            <a:spLocks/>
          </p:cNvSpPr>
          <p:nvPr/>
        </p:nvSpPr>
        <p:spPr>
          <a:xfrm>
            <a:off x="6704009" y="2025684"/>
            <a:ext cx="4618498" cy="3980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Strategies to gain commitment include: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Communicating expectations clearly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Seeking factors affecting noncommittal parties.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Assigning leadership or ownership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Recognizing achievement (a primary motivator)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Engaging the creativity of individuals (another motivator)</a:t>
            </a:r>
          </a:p>
        </p:txBody>
      </p:sp>
    </p:spTree>
    <p:extLst>
      <p:ext uri="{BB962C8B-B14F-4D97-AF65-F5344CB8AC3E}">
        <p14:creationId xmlns:p14="http://schemas.microsoft.com/office/powerpoint/2010/main" val="18970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5184"/>
    </mc:Choice>
    <mc:Fallback xmlns="">
      <p:transition advTm="22518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95423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is a readiness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accept responsibility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work or results.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is accountable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leader – the most common and natural type of accountability.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Themselves – also known as self-discipline.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Their fellow team members – often the strongest with the most ‘paths’ of accountability.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requires the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as well as other’s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their word and 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great tool is the ‘RASCI” accountability matrix.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49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Embracing Accountability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088"/>
    </mc:Choice>
    <mc:Fallback xmlns="">
      <p:transition advTm="16908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 accountability matrix is a tool for effectively assigning and communicating levels of accountability for project tasks of functions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task or function must have at least </a:t>
            </a:r>
            <a:b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one “A” as well as other letters: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“R” – Responsible.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party who is to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complete the task or action.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“A” – Accountable.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is ultimately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answerable for the task or action’s completion.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“S” – Support.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“R” but a secondary resource who may be called in if needed.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“C” – Consulted.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 specialist or expert who may be called upon to provide vital input.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“I” – Informed.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must be informed if the task/function is completed, behind schedule.  Often the party who completes dependent tasks later in the timeline.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006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39;p35" descr="C:\Users\sam\Dropbox\Books\Project Team Leadership and Communication\curriculum\images\RASCI.png">
            <a:extLst>
              <a:ext uri="{FF2B5EF4-FFF2-40B4-BE49-F238E27FC236}">
                <a16:creationId xmlns:a16="http://schemas.microsoft.com/office/drawing/2014/main" id="{891AB1DC-4615-3DE3-1733-0A6A456581B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6603" y="2651313"/>
            <a:ext cx="5336440" cy="1555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47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44"/>
    </mc:Choice>
    <mc:Fallback xmlns="">
      <p:transition advTm="15174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results-focused team has solved issues related to trust, conflict, and commitment – it’s ready and willing to focus on the work at hand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and the team have new focuses: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Clarity and priority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because the team working so well, it’s important that each team member knows what they’re working towards.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Visibility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understanding the bigger picture is more valuable for a team that is making decisions quickly and effectively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Process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creating and documenting process can make the team even more efficient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Focusing on Results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462;p37" descr="C:\Users\sam\Dropbox\Books\Project Team Leadership and Communication\curriculum\images\TeamNeedsResults.png">
            <a:extLst>
              <a:ext uri="{FF2B5EF4-FFF2-40B4-BE49-F238E27FC236}">
                <a16:creationId xmlns:a16="http://schemas.microsoft.com/office/drawing/2014/main" id="{33EDCD1F-658F-8F03-9EF2-76CB6318A88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73287" y="2773421"/>
            <a:ext cx="1554214" cy="1097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2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480"/>
    </mc:Choice>
    <mc:Fallback xmlns="">
      <p:transition advTm="13648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63241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success comes from many factors, such as effective leadership, good planning, and established goals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structure and roles of a team are affected both by their work and the organization to which they belong.  Additionally, structures and roles affect how teams complete their work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As teams mature, they progress through ‘forming,’ ‘storming,’ ‘norming,’ and ‘performing’ stages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Teams must meet core needs such as building trust and effectively managing conflict before they can commit, become accountable, and achieve results effectively.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Various tools and techniques are available for teams, such as various conflict management techniques (compromise, forcing, etc.) and the ‘RASCI’ accountability matrix.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8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48"/>
    </mc:Choice>
    <mc:Fallback xmlns="">
      <p:transition advTm="6364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5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2"/>
    </mc:Choice>
    <mc:Fallback xmlns="">
      <p:transition spd="slow" advTm="932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2"/>
    </mc:Choice>
    <mc:Fallback xmlns="">
      <p:transition spd="slow" advTm="563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BCF67F6-AFEB-41FC-BBD3-654128459BE4}"/>
</file>

<file path=customXml/itemProps2.xml><?xml version="1.0" encoding="utf-8"?>
<ds:datastoreItem xmlns:ds="http://schemas.openxmlformats.org/officeDocument/2006/customXml" ds:itemID="{59351294-D239-4AB7-B2AB-76B8A4D20C94}"/>
</file>

<file path=customXml/itemProps3.xml><?xml version="1.0" encoding="utf-8"?>
<ds:datastoreItem xmlns:ds="http://schemas.openxmlformats.org/officeDocument/2006/customXml" ds:itemID="{722189E1-9BD0-451A-8679-6CCBDDDA569B}"/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2169</Words>
  <Application>Microsoft Macintosh PowerPoint</Application>
  <PresentationFormat>Widescreen</PresentationFormat>
  <Paragraphs>320</Paragraphs>
  <Slides>34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Alexandria</vt:lpstr>
      <vt:lpstr>Arial</vt:lpstr>
      <vt:lpstr>Calibri</vt:lpstr>
      <vt:lpstr>Calibri Light</vt:lpstr>
      <vt:lpstr>Century Gothic</vt:lpstr>
      <vt:lpstr>Noto Sans Symbols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114</cp:revision>
  <dcterms:created xsi:type="dcterms:W3CDTF">2023-04-29T09:08:23Z</dcterms:created>
  <dcterms:modified xsi:type="dcterms:W3CDTF">2024-10-29T09:04:29Z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