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ink/ink1.xml" ContentType="application/inkml+xml"/>
  <Override PartName="/ppt/tags/tag4.xml" ContentType="application/vnd.openxmlformats-officedocument.presentationml.tags+xml"/>
  <Override PartName="/ppt/notesSlides/notesSlide5.xml" ContentType="application/vnd.openxmlformats-officedocument.presentationml.notesSlide+xml"/>
  <Override PartName="/ppt/ink/ink2.xml" ContentType="application/inkml+xml"/>
  <Override PartName="/ppt/tags/tag5.xml" ContentType="application/vnd.openxmlformats-officedocument.presentationml.tags+xml"/>
  <Override PartName="/ppt/notesSlides/notesSlide6.xml" ContentType="application/vnd.openxmlformats-officedocument.presentationml.notesSlide+xml"/>
  <Override PartName="/ppt/ink/ink3.xml" ContentType="application/inkml+xml"/>
  <Override PartName="/ppt/tags/tag6.xml" ContentType="application/vnd.openxmlformats-officedocument.presentationml.tags+xml"/>
  <Override PartName="/ppt/notesSlides/notesSlide7.xml" ContentType="application/vnd.openxmlformats-officedocument.presentationml.notesSlide+xml"/>
  <Override PartName="/ppt/ink/ink4.xml" ContentType="application/inkml+xml"/>
  <Override PartName="/ppt/tags/tag7.xml" ContentType="application/vnd.openxmlformats-officedocument.presentationml.tags+xml"/>
  <Override PartName="/ppt/notesSlides/notesSlide8.xml" ContentType="application/vnd.openxmlformats-officedocument.presentationml.notesSlide+xml"/>
  <Override PartName="/ppt/ink/ink5.xml" ContentType="application/inkml+xml"/>
  <Override PartName="/ppt/tags/tag8.xml" ContentType="application/vnd.openxmlformats-officedocument.presentationml.tags+xml"/>
  <Override PartName="/ppt/notesSlides/notesSlide9.xml" ContentType="application/vnd.openxmlformats-officedocument.presentationml.notesSlide+xml"/>
  <Override PartName="/ppt/ink/ink6.xml" ContentType="application/inkml+xml"/>
  <Override PartName="/ppt/tags/tag9.xml" ContentType="application/vnd.openxmlformats-officedocument.presentationml.tags+xml"/>
  <Override PartName="/ppt/notesSlides/notesSlide10.xml" ContentType="application/vnd.openxmlformats-officedocument.presentationml.notesSlide+xml"/>
  <Override PartName="/ppt/ink/ink7.xml" ContentType="application/inkml+xml"/>
  <Override PartName="/ppt/tags/tag10.xml" ContentType="application/vnd.openxmlformats-officedocument.presentationml.tags+xml"/>
  <Override PartName="/ppt/notesSlides/notesSlide11.xml" ContentType="application/vnd.openxmlformats-officedocument.presentationml.notesSlide+xml"/>
  <Override PartName="/ppt/ink/ink8.xml" ContentType="application/inkml+xml"/>
  <Override PartName="/ppt/tags/tag11.xml" ContentType="application/vnd.openxmlformats-officedocument.presentationml.tags+xml"/>
  <Override PartName="/ppt/notesSlides/notesSlide12.xml" ContentType="application/vnd.openxmlformats-officedocument.presentationml.notesSlide+xml"/>
  <Override PartName="/ppt/ink/ink9.xml" ContentType="application/inkml+xml"/>
  <Override PartName="/ppt/tags/tag12.xml" ContentType="application/vnd.openxmlformats-officedocument.presentationml.tags+xml"/>
  <Override PartName="/ppt/notesSlides/notesSlide13.xml" ContentType="application/vnd.openxmlformats-officedocument.presentationml.notesSlide+xml"/>
  <Override PartName="/ppt/ink/ink10.xml" ContentType="application/inkml+xml"/>
  <Override PartName="/ppt/tags/tag13.xml" ContentType="application/vnd.openxmlformats-officedocument.presentationml.tags+xml"/>
  <Override PartName="/ppt/notesSlides/notesSlide14.xml" ContentType="application/vnd.openxmlformats-officedocument.presentationml.notesSlide+xml"/>
  <Override PartName="/ppt/ink/ink11.xml" ContentType="application/inkml+xml"/>
  <Override PartName="/ppt/tags/tag14.xml" ContentType="application/vnd.openxmlformats-officedocument.presentationml.tags+xml"/>
  <Override PartName="/ppt/notesSlides/notesSlide15.xml" ContentType="application/vnd.openxmlformats-officedocument.presentationml.notesSlide+xml"/>
  <Override PartName="/ppt/ink/ink12.xml" ContentType="application/inkml+xml"/>
  <Override PartName="/ppt/notesSlides/notesSlide16.xml" ContentType="application/vnd.openxmlformats-officedocument.presentationml.notesSlide+xml"/>
  <Override PartName="/ppt/tags/tag15.xml" ContentType="application/vnd.openxmlformats-officedocument.presentationml.tags+xml"/>
  <Override PartName="/ppt/notesSlides/notesSlide17.xml" ContentType="application/vnd.openxmlformats-officedocument.presentationml.notesSlide+xml"/>
  <Override PartName="/ppt/ink/ink13.xml" ContentType="application/inkml+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8.xml" ContentType="application/vnd.openxmlformats-officedocument.presentationml.notesSlide+xml"/>
  <Override PartName="/ppt/tags/tag23.xml" ContentType="application/vnd.openxmlformats-officedocument.presentationml.tags+xml"/>
  <Override PartName="/ppt/notesSlides/notesSlide19.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26.xml" ContentType="application/vnd.openxmlformats-officedocument.presentationml.tags+xml"/>
  <Override PartName="/ppt/notesSlides/notesSlide22.xml" ContentType="application/vnd.openxmlformats-officedocument.presentationml.notesSlide+xml"/>
  <Override PartName="/ppt/tags/tag27.xml" ContentType="application/vnd.openxmlformats-officedocument.presentationml.tags+xml"/>
  <Override PartName="/ppt/notesSlides/notesSlide23.xml" ContentType="application/vnd.openxmlformats-officedocument.presentationml.notesSlide+xml"/>
  <Override PartName="/ppt/tags/tag28.xml" ContentType="application/vnd.openxmlformats-officedocument.presentationml.tags+xml"/>
  <Override PartName="/ppt/notesSlides/notesSlide24.xml" ContentType="application/vnd.openxmlformats-officedocument.presentationml.notesSlide+xml"/>
  <Override PartName="/ppt/tags/tag29.xml" ContentType="application/vnd.openxmlformats-officedocument.presentationml.tags+xml"/>
  <Override PartName="/ppt/notesSlides/notesSlide25.xml" ContentType="application/vnd.openxmlformats-officedocument.presentationml.notesSlide+xml"/>
  <Override PartName="/ppt/tags/tag30.xml" ContentType="application/vnd.openxmlformats-officedocument.presentationml.tags+xml"/>
  <Override PartName="/ppt/notesSlides/notesSlide26.xml" ContentType="application/vnd.openxmlformats-officedocument.presentationml.notesSlide+xml"/>
  <Override PartName="/ppt/tags/tag31.xml" ContentType="application/vnd.openxmlformats-officedocument.presentationml.tags+xml"/>
  <Override PartName="/ppt/notesSlides/notesSlide27.xml" ContentType="application/vnd.openxmlformats-officedocument.presentationml.notesSlide+xml"/>
  <Override PartName="/ppt/tags/tag32.xml" ContentType="application/vnd.openxmlformats-officedocument.presentationml.tags+xml"/>
  <Override PartName="/ppt/notesSlides/notesSlide28.xml" ContentType="application/vnd.openxmlformats-officedocument.presentationml.notesSlide+xml"/>
  <Override PartName="/ppt/tags/tag33.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4.xml" ContentType="application/vnd.openxmlformats-officedocument.presentationml.tags+xml"/>
  <Override PartName="/ppt/ink/ink1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558" r:id="rId3"/>
    <p:sldId id="382" r:id="rId4"/>
    <p:sldId id="509" r:id="rId5"/>
    <p:sldId id="259" r:id="rId6"/>
    <p:sldId id="510" r:id="rId7"/>
    <p:sldId id="512" r:id="rId8"/>
    <p:sldId id="511" r:id="rId9"/>
    <p:sldId id="516" r:id="rId10"/>
    <p:sldId id="515" r:id="rId11"/>
    <p:sldId id="517" r:id="rId12"/>
    <p:sldId id="518" r:id="rId13"/>
    <p:sldId id="557" r:id="rId14"/>
    <p:sldId id="519" r:id="rId15"/>
    <p:sldId id="521" r:id="rId16"/>
    <p:sldId id="541" r:id="rId17"/>
    <p:sldId id="542" r:id="rId18"/>
    <p:sldId id="461" r:id="rId19"/>
    <p:sldId id="398" r:id="rId20"/>
    <p:sldId id="383" r:id="rId21"/>
    <p:sldId id="526" r:id="rId22"/>
    <p:sldId id="527" r:id="rId23"/>
    <p:sldId id="529" r:id="rId24"/>
    <p:sldId id="528" r:id="rId25"/>
    <p:sldId id="530" r:id="rId26"/>
    <p:sldId id="531" r:id="rId27"/>
    <p:sldId id="533" r:id="rId28"/>
    <p:sldId id="532" r:id="rId29"/>
    <p:sldId id="534" r:id="rId30"/>
    <p:sldId id="535" r:id="rId31"/>
    <p:sldId id="536" r:id="rId32"/>
    <p:sldId id="537" r:id="rId33"/>
    <p:sldId id="543" r:id="rId34"/>
    <p:sldId id="538" r:id="rId35"/>
    <p:sldId id="544" r:id="rId36"/>
    <p:sldId id="539" r:id="rId37"/>
    <p:sldId id="545" r:id="rId38"/>
    <p:sldId id="554" r:id="rId39"/>
    <p:sldId id="555" r:id="rId40"/>
    <p:sldId id="556" r:id="rId41"/>
    <p:sldId id="55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30" autoAdjust="0"/>
    <p:restoredTop sz="93447" autoAdjust="0"/>
  </p:normalViewPr>
  <p:slideViewPr>
    <p:cSldViewPr snapToGrid="0">
      <p:cViewPr varScale="1">
        <p:scale>
          <a:sx n="69" d="100"/>
          <a:sy n="69" d="100"/>
        </p:scale>
        <p:origin x="252"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09T07:52:57.039"/>
    </inkml:context>
    <inkml:brush xml:id="br0">
      <inkml:brushProperty name="width" value="0.08819" units="cm"/>
      <inkml:brushProperty name="height" value="0.35278" units="cm"/>
      <inkml:brushProperty name="color" value="#92D050"/>
      <inkml:brushProperty name="tip" value="rectangle"/>
      <inkml:brushProperty name="rasterOp" value="maskPen"/>
    </inkml:brush>
  </inkml:definitions>
  <inkml:trace contextRef="#ctx0" brushRef="#br0">11077 5415 0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3/14/2024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482827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3</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3365762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851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0980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3231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360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4794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1949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9589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9446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2801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271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655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plan any message,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defining your purpose and developing a profile of your audience. With that in mind, you can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gather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will meet your audience’s needs.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select the right medium</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(oral, written, visual, or electronic) to deliver your message. Then,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organize the information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defining your main idea, limiting your scope, selecting an approach, and outlining your content. Planning messages is the focus this chapter.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Once you’ve planned your message,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with sensitivity, relationship skills, and style. Then you’re ready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choosing strong words, creating effective sentences, and developing coherent paragraphs. Writing business messages is discussed in Chapter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business messages.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message,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message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using the best combination of personal and technological tools. Completing business messages is discussed in Chapter 5.</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this book, you will see the three-step process applied to a wide variety of business messages. The more you use the process, the easier and faster it will become. As a rule, use about 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142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25</a:t>
            </a:fld>
            <a:endParaRPr lang="x-none"/>
          </a:p>
        </p:txBody>
      </p:sp>
    </p:spTree>
    <p:extLst>
      <p:ext uri="{BB962C8B-B14F-4D97-AF65-F5344CB8AC3E}">
        <p14:creationId xmlns:p14="http://schemas.microsoft.com/office/powerpoint/2010/main" val="12740156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9665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3265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919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81125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4959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8260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5006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7156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0835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57398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39424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289517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6831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notesSlide" Target="../notesSlides/notesSlide5.xml"/><Relationship Id="rId12" Type="http://schemas.openxmlformats.org/officeDocument/2006/relationships/image" Target="../media/image42.png"/><Relationship Id="rId17" Type="http://schemas.openxmlformats.org/officeDocument/2006/relationships/image" Target="../media/image13.png"/><Relationship Id="rId2" Type="http://schemas.openxmlformats.org/officeDocument/2006/relationships/slideLayout" Target="../slideLayouts/slideLayout7.xml"/><Relationship Id="rId16" Type="http://schemas.openxmlformats.org/officeDocument/2006/relationships/image" Target="../media/image12.svg"/><Relationship Id="rId1" Type="http://schemas.openxmlformats.org/officeDocument/2006/relationships/tags" Target="../tags/tag4.xml"/><Relationship Id="rId15" Type="http://schemas.openxmlformats.org/officeDocument/2006/relationships/image" Target="../media/image11.png"/><Relationship Id="rId19" Type="http://schemas.openxmlformats.org/officeDocument/2006/relationships/image" Target="../media/image15.jpeg"/><Relationship Id="rId4" Type="http://schemas.openxmlformats.org/officeDocument/2006/relationships/customXml" Target="../ink/ink2.xml"/><Relationship Id="rId14" Type="http://schemas.openxmlformats.org/officeDocument/2006/relationships/image" Target="../media/image10.svg"/></Relationships>
</file>

<file path=ppt/slides/_rels/slide7.xml.rels><?xml version="1.0" encoding="UTF-8" standalone="yes"?>
<Relationships xmlns="http://schemas.openxmlformats.org/package/2006/relationships"><Relationship Id="rId13" Type="http://schemas.openxmlformats.org/officeDocument/2006/relationships/image" Target="../media/image9.png"/><Relationship Id="rId3" Type="http://schemas.openxmlformats.org/officeDocument/2006/relationships/notesSlide" Target="../notesSlides/notesSlide6.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customXml" Target="../ink/ink3.xml"/><Relationship Id="rId14" Type="http://schemas.openxmlformats.org/officeDocument/2006/relationships/image" Target="../media/image10.svg"/></Relationships>
</file>

<file path=ppt/slides/_rels/slide8.xml.rels><?xml version="1.0" encoding="UTF-8" standalone="yes"?>
<Relationships xmlns="http://schemas.openxmlformats.org/package/2006/relationships"><Relationship Id="rId13" Type="http://schemas.openxmlformats.org/officeDocument/2006/relationships/image" Target="../media/image9.png"/><Relationship Id="rId3" Type="http://schemas.openxmlformats.org/officeDocument/2006/relationships/notesSlide" Target="../notesSlides/notesSlide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customXml" Target="../ink/ink4.xml"/><Relationship Id="rId14" Type="http://schemas.openxmlformats.org/officeDocument/2006/relationships/image" Target="../media/image10.svg"/></Relationships>
</file>

<file path=ppt/slides/_rels/slide9.xml.rels><?xml version="1.0" encoding="UTF-8" standalone="yes"?>
<Relationships xmlns="http://schemas.openxmlformats.org/package/2006/relationships"><Relationship Id="rId13" Type="http://schemas.openxmlformats.org/officeDocument/2006/relationships/image" Target="../media/image11.png"/><Relationship Id="rId3" Type="http://schemas.openxmlformats.org/officeDocument/2006/relationships/notesSlide" Target="../notesSlides/notesSlide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customXml" Target="../ink/ink5.xml"/><Relationship Id="rId14" Type="http://schemas.openxmlformats.org/officeDocument/2006/relationships/image" Target="../media/image12.svg"/></Relationships>
</file>

<file path=ppt/slides/_rels/slide10.xml.rels><?xml version="1.0" encoding="UTF-8" standalone="yes"?>
<Relationships xmlns="http://schemas.openxmlformats.org/package/2006/relationships"><Relationship Id="rId13" Type="http://schemas.openxmlformats.org/officeDocument/2006/relationships/image" Target="../media/image11.png"/><Relationship Id="rId3" Type="http://schemas.openxmlformats.org/officeDocument/2006/relationships/notesSlide" Target="../notesSlides/notesSlide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customXml" Target="../ink/ink6.xml"/><Relationship Id="rId14" Type="http://schemas.openxmlformats.org/officeDocument/2006/relationships/image" Target="../media/image12.svg"/></Relationships>
</file>

<file path=ppt/slides/_rels/slide11.xml.rels><?xml version="1.0" encoding="UTF-8" standalone="yes"?>
<Relationships xmlns="http://schemas.openxmlformats.org/package/2006/relationships"><Relationship Id="rId13" Type="http://schemas.openxmlformats.org/officeDocument/2006/relationships/image" Target="../media/image16.png"/><Relationship Id="rId3" Type="http://schemas.openxmlformats.org/officeDocument/2006/relationships/notesSlide" Target="../notesSlides/notesSlide1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15" Type="http://schemas.openxmlformats.org/officeDocument/2006/relationships/image" Target="../media/image14.svg"/><Relationship Id="rId4" Type="http://schemas.openxmlformats.org/officeDocument/2006/relationships/customXml" Target="../ink/ink7.xml"/><Relationship Id="rId14" Type="http://schemas.openxmlformats.org/officeDocument/2006/relationships/image" Target="../media/image13.png"/></Relationships>
</file>

<file path=ppt/slides/_rels/slide12.xml.rels><?xml version="1.0" encoding="UTF-8" standalone="yes"?>
<Relationships xmlns="http://schemas.openxmlformats.org/package/2006/relationships"><Relationship Id="rId13" Type="http://schemas.openxmlformats.org/officeDocument/2006/relationships/image" Target="../media/image16.png"/><Relationship Id="rId3" Type="http://schemas.openxmlformats.org/officeDocument/2006/relationships/notesSlide" Target="../notesSlides/notesSlide1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15" Type="http://schemas.openxmlformats.org/officeDocument/2006/relationships/image" Target="../media/image14.svg"/><Relationship Id="rId4" Type="http://schemas.openxmlformats.org/officeDocument/2006/relationships/customXml" Target="../ink/ink8.xml"/><Relationship Id="rId14" Type="http://schemas.openxmlformats.org/officeDocument/2006/relationships/image" Target="../media/image13.png"/></Relationships>
</file>

<file path=ppt/slides/_rels/slide13.xml.rels><?xml version="1.0" encoding="UTF-8" standalone="yes"?>
<Relationships xmlns="http://schemas.openxmlformats.org/package/2006/relationships"><Relationship Id="rId13" Type="http://schemas.openxmlformats.org/officeDocument/2006/relationships/image" Target="../media/image16.png"/><Relationship Id="rId3" Type="http://schemas.openxmlformats.org/officeDocument/2006/relationships/notesSlide" Target="../notesSlides/notesSlide1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15" Type="http://schemas.openxmlformats.org/officeDocument/2006/relationships/image" Target="../media/image14.svg"/><Relationship Id="rId4" Type="http://schemas.openxmlformats.org/officeDocument/2006/relationships/customXml" Target="../ink/ink9.xml"/><Relationship Id="rId14" Type="http://schemas.openxmlformats.org/officeDocument/2006/relationships/image" Target="../media/image13.png"/></Relationships>
</file>

<file path=ppt/slides/_rels/slide14.xml.rels><?xml version="1.0" encoding="UTF-8" standalone="yes"?>
<Relationships xmlns="http://schemas.openxmlformats.org/package/2006/relationships"><Relationship Id="rId13" Type="http://schemas.openxmlformats.org/officeDocument/2006/relationships/image" Target="../media/image17.jpeg"/><Relationship Id="rId3" Type="http://schemas.openxmlformats.org/officeDocument/2006/relationships/notesSlide" Target="../notesSlides/notesSlide1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customXml" Target="../ink/ink10.xml"/></Relationships>
</file>

<file path=ppt/slides/_rels/slide15.xml.rels><?xml version="1.0" encoding="UTF-8" standalone="yes"?>
<Relationships xmlns="http://schemas.openxmlformats.org/package/2006/relationships"><Relationship Id="rId13" Type="http://schemas.openxmlformats.org/officeDocument/2006/relationships/image" Target="../media/image18.jpeg"/><Relationship Id="rId3" Type="http://schemas.openxmlformats.org/officeDocument/2006/relationships/notesSlide" Target="../notesSlides/notesSlide1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customXml" Target="../ink/ink11.xml"/></Relationships>
</file>

<file path=ppt/slides/_rels/slide16.xml.rels><?xml version="1.0" encoding="UTF-8" standalone="yes"?>
<Relationships xmlns="http://schemas.openxmlformats.org/package/2006/relationships"><Relationship Id="rId13" Type="http://schemas.openxmlformats.org/officeDocument/2006/relationships/image" Target="../media/image19.jpeg"/><Relationship Id="rId3" Type="http://schemas.openxmlformats.org/officeDocument/2006/relationships/notesSlide" Target="../notesSlides/notesSlide1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customXml" Target="../ink/ink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customXml" Target="../ink/ink1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20.jpe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21.em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21.e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22.jpeg"/><Relationship Id="rId5" Type="http://schemas.openxmlformats.org/officeDocument/2006/relationships/image" Target="../media/image14.sv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4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customXml" Target="../ink/ink1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rot="10800000" flipH="1">
            <a:off x="-163484" y="-70116"/>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54526" y="3997773"/>
            <a:ext cx="7651717" cy="2722883"/>
          </a:xfrm>
          <a:prstGeom prst="rect">
            <a:avLst/>
          </a:prstGeom>
        </p:spPr>
      </p:pic>
      <p:pic>
        <p:nvPicPr>
          <p:cNvPr id="13" name="Picture 12"/>
          <p:cNvPicPr>
            <a:picLocks noChangeAspect="1"/>
          </p:cNvPicPr>
          <p:nvPr/>
        </p:nvPicPr>
        <p:blipFill>
          <a:blip r:embed="rId6"/>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7</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721613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2670582" y="1708852"/>
            <a:ext cx="6467390"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7</a:t>
            </a:r>
          </a:p>
          <a:p>
            <a:pPr marL="0" marR="0" lvl="0" indent="0" algn="ctr" defTabSz="914400" rtl="0" eaLnBrk="1" fontAlgn="auto" latinLnBrk="0" hangingPunct="1">
              <a:spcBef>
                <a:spcPts val="0"/>
              </a:spcBef>
              <a:spcAft>
                <a:spcPts val="0"/>
              </a:spcAft>
              <a:buClrTx/>
              <a:buSzTx/>
              <a:buFontTx/>
              <a:buNone/>
              <a:tabLst/>
              <a:defRPr/>
            </a:pPr>
            <a:r>
              <a:rPr lang="en-US" sz="5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Planning business messages</a:t>
            </a:r>
            <a:endParaRPr kumimoji="0" lang="ar-EG"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686639" y="-71235"/>
            <a:ext cx="1222782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Test your knowledge for the </a:t>
            </a:r>
            <a:r>
              <a:rPr lang="en-US" sz="3200" b="1" kern="0" dirty="0">
                <a:solidFill>
                  <a:srgbClr val="FF0000"/>
                </a:solidFill>
                <a:effectLst>
                  <a:outerShdw blurRad="38100" dist="38100" dir="2700000" algn="tl">
                    <a:srgbClr val="C0C0C0"/>
                  </a:outerShdw>
                </a:effectLst>
                <a:latin typeface="Tahoma"/>
              </a:rPr>
              <a:t>previous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0000"/>
                </a:solidFill>
                <a:effectLst>
                  <a:outerShdw blurRad="38100" dist="38100" dir="2700000" algn="tl">
                    <a:srgbClr val="C0C0C0"/>
                  </a:outerShdw>
                </a:effectLst>
                <a:latin typeface="Tahoma"/>
              </a:rPr>
              <a:t>lecture </a:t>
            </a:r>
            <a:endPar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116643" y="1745090"/>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477719" y="1511542"/>
            <a:ext cx="8791478" cy="383491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Categories of Nonverbal Communication</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Identify nonverbal signals.  </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Gestures and postures </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Misreading and Faking</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How to communicate online.</a:t>
            </a:r>
          </a:p>
          <a:p>
            <a:pPr marL="0" indent="0">
              <a:spcAft>
                <a:spcPts val="600"/>
              </a:spcAft>
              <a:buFont typeface="Wingdings" panose="05000000000000000000" pitchFamily="2" charset="2"/>
              <a:buChar char="q"/>
              <a:defRPr/>
            </a:pPr>
            <a:r>
              <a:rPr lang="en-US" sz="2800" b="0" kern="0" dirty="0">
                <a:solidFill>
                  <a:srgbClr val="000000"/>
                </a:solidFill>
                <a:effectLst>
                  <a:outerShdw blurRad="50800" dist="38100" dir="8100000" algn="tr" rotWithShape="0">
                    <a:srgbClr val="808080">
                      <a:alpha val="40000"/>
                    </a:srgbClr>
                  </a:outerShdw>
                </a:effectLst>
                <a:latin typeface="Arial"/>
              </a:rPr>
              <a:t>Developing Your Business Etiquette at your workplace and social setting. </a:t>
            </a: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07134" y="610776"/>
            <a:ext cx="5569063" cy="584775"/>
          </a:xfrm>
          <a:prstGeom prst="rect">
            <a:avLst/>
          </a:prstGeom>
          <a:noFill/>
        </p:spPr>
        <p:txBody>
          <a:bodyPr wrap="square" rtlCol="0">
            <a:spAutoFit/>
          </a:bodyPr>
          <a:lstStyle/>
          <a:p>
            <a:r>
              <a:rPr lang="en-US" sz="3200" b="1" kern="0" dirty="0">
                <a:solidFill>
                  <a:srgbClr val="FF0000"/>
                </a:solidFill>
                <a:effectLst>
                  <a:outerShdw blurRad="38100" dist="38100" dir="2700000" algn="tl">
                    <a:srgbClr val="C0C0C0"/>
                  </a:outerShdw>
                </a:effectLst>
                <a:latin typeface="Tahoma"/>
                <a:ea typeface="+mj-ea"/>
                <a:cs typeface="+mj-cs"/>
              </a:rPr>
              <a:t>Learning objectives </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913526" y="3060102"/>
            <a:ext cx="2626163" cy="2626163"/>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273941" y="1371600"/>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Using the Three-Step Writing Process</a:t>
            </a:r>
          </a:p>
          <a:p>
            <a:pPr marL="228600" lvl="0" indent="-228600">
              <a:spcBef>
                <a:spcPct val="30000"/>
              </a:spcBef>
              <a:buFont typeface="+mj-lt"/>
              <a:buAutoNum type="arabicPeriod"/>
              <a:defRPr/>
            </a:pPr>
            <a:r>
              <a:rPr lang="en-US" sz="2400" b="0" kern="0" dirty="0">
                <a:solidFill>
                  <a:srgbClr val="000000"/>
                </a:solidFill>
                <a:effectLst>
                  <a:outerShdw blurRad="50800" dist="38100" dir="8100000" algn="tr" rotWithShape="0">
                    <a:srgbClr val="808080">
                      <a:alpha val="40000"/>
                    </a:srgbClr>
                  </a:outerShdw>
                </a:effectLst>
                <a:latin typeface="Arial"/>
              </a:rPr>
              <a:t>Explain what it means to analyze the situation when planning a message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define your purpose to plan for you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analyze the purpose of your massage.</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lang="en-US" sz="2400" b="0" kern="0" dirty="0">
                <a:solidFill>
                  <a:srgbClr val="000000"/>
                </a:solidFill>
                <a:effectLst>
                  <a:outerShdw blurRad="50800" dist="38100" dir="8100000" algn="tr" rotWithShape="0">
                    <a:srgbClr val="808080">
                      <a:alpha val="40000"/>
                    </a:srgbClr>
                  </a:outerShdw>
                </a:effectLst>
                <a:latin typeface="Arial"/>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lang="en-US" sz="2800" b="0" kern="0" dirty="0">
              <a:solidFill>
                <a:srgbClr val="000000"/>
              </a:solidFill>
              <a:effectLst>
                <a:outerShdw blurRad="50800" dist="38100" dir="8100000" algn="tr" rotWithShape="0">
                  <a:srgbClr val="808080">
                    <a:alpha val="40000"/>
                  </a:srgbClr>
                </a:outerShdw>
              </a:effectLst>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45580840-5E60-AAB0-DD18-3013EF27A29B}"/>
              </a:ext>
            </a:extLst>
          </p:cNvPr>
          <p:cNvSpPr txBox="1">
            <a:spLocks/>
          </p:cNvSpPr>
          <p:nvPr/>
        </p:nvSpPr>
        <p:spPr bwMode="auto">
          <a:xfrm>
            <a:off x="1561622" y="231958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Understanding the Three-Step Writing Process</a:t>
            </a:r>
          </a:p>
        </p:txBody>
      </p:sp>
    </p:spTree>
    <p:custDataLst>
      <p:tags r:id="rId1"/>
    </p:custDataLst>
    <p:extLst>
      <p:ext uri="{BB962C8B-B14F-4D97-AF65-F5344CB8AC3E}">
        <p14:creationId xmlns:p14="http://schemas.microsoft.com/office/powerpoint/2010/main" val="130266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1926510" y="1992341"/>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2150384" y="2306012"/>
            <a:ext cx="1751013" cy="519113"/>
          </a:xfrm>
          <a:prstGeom prst="rect">
            <a:avLst/>
          </a:prstGeom>
          <a:noFill/>
          <a:ln w="9525">
            <a:noFill/>
            <a:miter lim="800000"/>
            <a:headEnd/>
            <a:tailEnd/>
          </a:ln>
          <a:effec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p>
        </p:txBody>
      </p:sp>
      <p:sp>
        <p:nvSpPr>
          <p:cNvPr id="11" name="AutoShape 27">
            <a:extLst>
              <a:ext uri="{FF2B5EF4-FFF2-40B4-BE49-F238E27FC236}">
                <a16:creationId xmlns:a16="http://schemas.microsoft.com/office/drawing/2014/main" id="{032E6490-B8D7-0178-8DF6-CB6C3B10A60F}"/>
              </a:ext>
            </a:extLst>
          </p:cNvPr>
          <p:cNvSpPr>
            <a:spLocks noChangeArrowheads="1"/>
          </p:cNvSpPr>
          <p:nvPr/>
        </p:nvSpPr>
        <p:spPr bwMode="auto">
          <a:xfrm>
            <a:off x="5135115" y="2871385"/>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5" name="AutoShape 27">
            <a:extLst>
              <a:ext uri="{FF2B5EF4-FFF2-40B4-BE49-F238E27FC236}">
                <a16:creationId xmlns:a16="http://schemas.microsoft.com/office/drawing/2014/main" id="{D5073B36-E81C-86B6-F53A-0140563E2168}"/>
              </a:ext>
            </a:extLst>
          </p:cNvPr>
          <p:cNvSpPr>
            <a:spLocks noChangeArrowheads="1"/>
          </p:cNvSpPr>
          <p:nvPr/>
        </p:nvSpPr>
        <p:spPr bwMode="auto">
          <a:xfrm>
            <a:off x="7876742" y="3921945"/>
            <a:ext cx="2609850" cy="1420073"/>
          </a:xfrm>
          <a:prstGeom prst="rightArrow">
            <a:avLst>
              <a:gd name="adj1" fmla="val 50000"/>
              <a:gd name="adj2" fmla="val 61898"/>
            </a:avLst>
          </a:prstGeom>
          <a:ln>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6" name="Text Box 32">
            <a:extLst>
              <a:ext uri="{FF2B5EF4-FFF2-40B4-BE49-F238E27FC236}">
                <a16:creationId xmlns:a16="http://schemas.microsoft.com/office/drawing/2014/main" id="{0F9F67EF-6651-596B-C398-91ADE5443669}"/>
              </a:ext>
            </a:extLst>
          </p:cNvPr>
          <p:cNvSpPr txBox="1">
            <a:spLocks noChangeArrowheads="1"/>
          </p:cNvSpPr>
          <p:nvPr/>
        </p:nvSpPr>
        <p:spPr bwMode="auto">
          <a:xfrm>
            <a:off x="5503776" y="3252720"/>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sp>
        <p:nvSpPr>
          <p:cNvPr id="18" name="Text Box 31">
            <a:extLst>
              <a:ext uri="{FF2B5EF4-FFF2-40B4-BE49-F238E27FC236}">
                <a16:creationId xmlns:a16="http://schemas.microsoft.com/office/drawing/2014/main" id="{D6698420-C53E-74C4-367B-4F0F60C38E8F}"/>
              </a:ext>
            </a:extLst>
          </p:cNvPr>
          <p:cNvSpPr txBox="1">
            <a:spLocks noChangeArrowheads="1"/>
          </p:cNvSpPr>
          <p:nvPr/>
        </p:nvSpPr>
        <p:spPr bwMode="auto">
          <a:xfrm>
            <a:off x="7876742" y="4322660"/>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2693018" y="470250"/>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pic>
        <p:nvPicPr>
          <p:cNvPr id="7" name="Graphic 6" descr="Badge 1 with solid fill">
            <a:extLst>
              <a:ext uri="{FF2B5EF4-FFF2-40B4-BE49-F238E27FC236}">
                <a16:creationId xmlns:a16="http://schemas.microsoft.com/office/drawing/2014/main" id="{3B4EA784-7E7C-5CBD-7B59-4D2F9F4C5927}"/>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2380466" y="1305452"/>
            <a:ext cx="914400" cy="914400"/>
          </a:xfrm>
          <a:prstGeom prst="rect">
            <a:avLst/>
          </a:prstGeom>
        </p:spPr>
      </p:pic>
      <p:pic>
        <p:nvPicPr>
          <p:cNvPr id="21" name="Graphic 20" descr="Badge with solid fill">
            <a:extLst>
              <a:ext uri="{FF2B5EF4-FFF2-40B4-BE49-F238E27FC236}">
                <a16:creationId xmlns:a16="http://schemas.microsoft.com/office/drawing/2014/main" id="{B9658A7D-9358-5D38-01E6-E1D4F6C9130B}"/>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577008" y="2154628"/>
            <a:ext cx="914400" cy="914400"/>
          </a:xfrm>
          <a:prstGeom prst="rect">
            <a:avLst/>
          </a:prstGeom>
        </p:spPr>
      </p:pic>
      <p:pic>
        <p:nvPicPr>
          <p:cNvPr id="23" name="Graphic 22" descr="Badge 3 with solid fill">
            <a:extLst>
              <a:ext uri="{FF2B5EF4-FFF2-40B4-BE49-F238E27FC236}">
                <a16:creationId xmlns:a16="http://schemas.microsoft.com/office/drawing/2014/main" id="{8D65C274-3FCE-613F-206A-A8197FAB6046}"/>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9181667" y="3252720"/>
            <a:ext cx="914400" cy="914400"/>
          </a:xfrm>
          <a:prstGeom prst="rect">
            <a:avLst/>
          </a:prstGeom>
        </p:spPr>
      </p:pic>
      <p:pic>
        <p:nvPicPr>
          <p:cNvPr id="30" name="Picture 29" descr="shutterstock_11952889.jpg">
            <a:extLst>
              <a:ext uri="{FF2B5EF4-FFF2-40B4-BE49-F238E27FC236}">
                <a16:creationId xmlns:a16="http://schemas.microsoft.com/office/drawing/2014/main" id="{4DA14097-D96A-2E96-5C67-38507E76F9DA}"/>
              </a:ext>
            </a:extLst>
          </p:cNvPr>
          <p:cNvPicPr>
            <a:picLocks noChangeAspect="1"/>
          </p:cNvPicPr>
          <p:nvPr/>
        </p:nvPicPr>
        <p:blipFill>
          <a:blip r:embed="rId19" cstate="print"/>
          <a:srcRect/>
          <a:stretch>
            <a:fillRect/>
          </a:stretch>
        </p:blipFill>
        <p:spPr>
          <a:xfrm>
            <a:off x="1583280" y="3193000"/>
            <a:ext cx="2885219" cy="2272991"/>
          </a:xfrm>
          <a:prstGeom prst="rect">
            <a:avLst/>
          </a:prstGeom>
        </p:spPr>
      </p:pic>
    </p:spTree>
    <p:custDataLst>
      <p:tags r:id="rId1"/>
    </p:custDataLst>
    <p:extLst>
      <p:ext uri="{BB962C8B-B14F-4D97-AF65-F5344CB8AC3E}">
        <p14:creationId xmlns:p14="http://schemas.microsoft.com/office/powerpoint/2010/main" val="2897653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294108" y="2074024"/>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343651" y="2390819"/>
            <a:ext cx="1751013" cy="519113"/>
          </a:xfrm>
          <a:prstGeom prst="rect">
            <a:avLst/>
          </a:prstGeom>
          <a:noFill/>
          <a:ln w="9525">
            <a:noFill/>
            <a:miter lim="800000"/>
            <a:headEnd/>
            <a:tailEnd/>
          </a:ln>
          <a:effectLst/>
        </p:spPr>
        <p:txBody>
          <a:bodyPr wrap="none">
            <a:spAutoFit/>
          </a:bodyPr>
          <a:lstStyle/>
          <a:p>
            <a:pPr eaLnBrk="0" hangingPunct="0"/>
            <a:r>
              <a:rPr lang="en-US" sz="2800" b="1" dirty="0">
                <a:latin typeface="Tahoma" pitchFamily="34" charset="0"/>
              </a:rPr>
              <a:t>Planning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3042418" y="431553"/>
            <a:ext cx="8196378" cy="769441"/>
          </a:xfrm>
          <a:prstGeom prst="rect">
            <a:avLst/>
          </a:prstGeom>
          <a:noFill/>
        </p:spPr>
        <p:txBody>
          <a:bodyPr wrap="square">
            <a:spAutoFit/>
          </a:bodyPr>
          <a:lstStyle/>
          <a:p>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Three-Step Process</a:t>
            </a:r>
            <a:endParaRPr lang="en-GB" sz="1400" dirty="0">
              <a:solidFill>
                <a:srgbClr val="FF0000"/>
              </a:solidFill>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2953501" y="2083884"/>
            <a:ext cx="7244033" cy="284170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400" b="1" u="sng" dirty="0">
                <a:solidFill>
                  <a:schemeClr val="accent5">
                    <a:lumMod val="50000"/>
                  </a:schemeClr>
                </a:solidFill>
                <a:effectLst>
                  <a:outerShdw blurRad="38100" dist="38100" dir="2700000" algn="tl">
                    <a:srgbClr val="000000">
                      <a:alpha val="43137"/>
                    </a:srgbClr>
                  </a:outerShdw>
                </a:effectLst>
                <a:latin typeface="Tahoma" pitchFamily="34" charset="0"/>
              </a:rPr>
              <a:t>To plan any message,</a:t>
            </a:r>
          </a:p>
          <a:p>
            <a:pPr marL="514350" indent="-514350">
              <a:buFont typeface="+mj-lt"/>
              <a:buAutoNum type="arabicPeriod"/>
            </a:pPr>
            <a:r>
              <a:rPr lang="en-US" sz="2400" b="1" dirty="0">
                <a:solidFill>
                  <a:schemeClr val="tx1"/>
                </a:solidFill>
                <a:latin typeface="Tahoma" pitchFamily="34" charset="0"/>
              </a:rPr>
              <a:t>first analyze the situation by defining your purpose and developing a profile of your audience. </a:t>
            </a:r>
          </a:p>
          <a:p>
            <a:pPr marL="514350" indent="-514350">
              <a:buFont typeface="+mj-lt"/>
              <a:buAutoNum type="arabicPeriod"/>
            </a:pPr>
            <a:r>
              <a:rPr lang="en-US" sz="2400" b="1" dirty="0">
                <a:solidFill>
                  <a:schemeClr val="tx1"/>
                </a:solidFill>
                <a:latin typeface="Tahoma" pitchFamily="34" charset="0"/>
              </a:rPr>
              <a:t>Gather information that will meet your audience’s needs.</a:t>
            </a: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1712453" y="1161800"/>
            <a:ext cx="8767093"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800" b="1" dirty="0">
                <a:solidFill>
                  <a:schemeClr val="accent5">
                    <a:lumMod val="50000"/>
                  </a:schemeClr>
                </a:solidFill>
                <a:latin typeface="Tahoma" pitchFamily="34" charset="0"/>
              </a:rPr>
              <a:t>Planning messages is the focus this chapter </a:t>
            </a:r>
          </a:p>
        </p:txBody>
      </p:sp>
      <p:pic>
        <p:nvPicPr>
          <p:cNvPr id="23" name="Graphic 22" descr="Badge 1 with solid fill">
            <a:extLst>
              <a:ext uri="{FF2B5EF4-FFF2-40B4-BE49-F238E27FC236}">
                <a16:creationId xmlns:a16="http://schemas.microsoft.com/office/drawing/2014/main" id="{1687F95D-3926-774D-01D3-002EB8828F8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18550" y="1537126"/>
            <a:ext cx="914400" cy="914400"/>
          </a:xfrm>
          <a:prstGeom prst="rect">
            <a:avLst/>
          </a:prstGeom>
        </p:spPr>
      </p:pic>
    </p:spTree>
    <p:custDataLst>
      <p:tags r:id="rId1"/>
    </p:custDataLst>
    <p:extLst>
      <p:ext uri="{BB962C8B-B14F-4D97-AF65-F5344CB8AC3E}">
        <p14:creationId xmlns:p14="http://schemas.microsoft.com/office/powerpoint/2010/main" val="4069507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8" name="AutoShape 8">
            <a:extLst>
              <a:ext uri="{FF2B5EF4-FFF2-40B4-BE49-F238E27FC236}">
                <a16:creationId xmlns:a16="http://schemas.microsoft.com/office/drawing/2014/main" id="{CEE36A01-A983-77E5-F3D8-C67AE6F4AAAF}"/>
              </a:ext>
            </a:extLst>
          </p:cNvPr>
          <p:cNvSpPr>
            <a:spLocks noChangeArrowheads="1"/>
          </p:cNvSpPr>
          <p:nvPr/>
        </p:nvSpPr>
        <p:spPr bwMode="auto">
          <a:xfrm>
            <a:off x="48165" y="2953068"/>
            <a:ext cx="2609850" cy="1238974"/>
          </a:xfrm>
          <a:prstGeom prst="rightArrow">
            <a:avLst>
              <a:gd name="adj1" fmla="val 50000"/>
              <a:gd name="adj2" fmla="val 61898"/>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9" name="Text Box 30">
            <a:extLst>
              <a:ext uri="{FF2B5EF4-FFF2-40B4-BE49-F238E27FC236}">
                <a16:creationId xmlns:a16="http://schemas.microsoft.com/office/drawing/2014/main" id="{215E5DFD-401D-3F6D-C221-9D6B49E2F847}"/>
              </a:ext>
            </a:extLst>
          </p:cNvPr>
          <p:cNvSpPr txBox="1">
            <a:spLocks noChangeArrowheads="1"/>
          </p:cNvSpPr>
          <p:nvPr/>
        </p:nvSpPr>
        <p:spPr bwMode="auto">
          <a:xfrm>
            <a:off x="510407" y="3312998"/>
            <a:ext cx="1751013" cy="519113"/>
          </a:xfrm>
          <a:prstGeom prst="rect">
            <a:avLst/>
          </a:prstGeom>
          <a:noFill/>
          <a:ln w="9525">
            <a:noFill/>
            <a:miter lim="800000"/>
            <a:headEnd/>
            <a:tailEnd/>
          </a:ln>
          <a:effectLst/>
        </p:spPr>
        <p:txBody>
          <a:bodyPr wrap="none">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Planning</a:t>
            </a:r>
          </a:p>
        </p:txBody>
      </p:sp>
      <p:sp>
        <p:nvSpPr>
          <p:cNvPr id="20" name="TextBox 19">
            <a:extLst>
              <a:ext uri="{FF2B5EF4-FFF2-40B4-BE49-F238E27FC236}">
                <a16:creationId xmlns:a16="http://schemas.microsoft.com/office/drawing/2014/main" id="{E5215A04-3484-7ACD-FF9A-ADDCB9C6C55B}"/>
              </a:ext>
            </a:extLst>
          </p:cNvPr>
          <p:cNvSpPr txBox="1"/>
          <p:nvPr/>
        </p:nvSpPr>
        <p:spPr>
          <a:xfrm>
            <a:off x="3006019" y="37833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21" name="Rectangle: Rounded Corners 20">
            <a:extLst>
              <a:ext uri="{FF2B5EF4-FFF2-40B4-BE49-F238E27FC236}">
                <a16:creationId xmlns:a16="http://schemas.microsoft.com/office/drawing/2014/main" id="{4829C153-1CBE-AEAA-E4EF-3F64F2955752}"/>
              </a:ext>
            </a:extLst>
          </p:cNvPr>
          <p:cNvSpPr/>
          <p:nvPr/>
        </p:nvSpPr>
        <p:spPr>
          <a:xfrm>
            <a:off x="2839570" y="1934027"/>
            <a:ext cx="7359660" cy="3594133"/>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rPr>
              <a:t>To plan any message,</a:t>
            </a:r>
          </a:p>
          <a:p>
            <a:pPr lvl="0">
              <a:defRPr/>
            </a:pPr>
            <a:r>
              <a:rPr lang="en-US" sz="2400" b="1" dirty="0">
                <a:solidFill>
                  <a:schemeClr val="tx1"/>
                </a:solidFill>
                <a:latin typeface="Tahoma" pitchFamily="34" charset="0"/>
              </a:rPr>
              <a:t>3. Next, select the right </a:t>
            </a:r>
            <a:r>
              <a:rPr lang="en-US" sz="2400" b="1" u="sng" dirty="0">
                <a:solidFill>
                  <a:schemeClr val="tx1"/>
                </a:solidFill>
                <a:latin typeface="Tahoma" pitchFamily="34" charset="0"/>
              </a:rPr>
              <a:t>medium</a:t>
            </a:r>
            <a:r>
              <a:rPr lang="en-US" sz="2400" b="1" dirty="0">
                <a:solidFill>
                  <a:schemeClr val="tx1"/>
                </a:solidFill>
                <a:latin typeface="Tahoma" pitchFamily="34" charset="0"/>
              </a:rPr>
              <a:t> (oral, written, or  visual) to deliver your message.</a:t>
            </a:r>
          </a:p>
          <a:p>
            <a:pPr marR="0" lvl="0" defTabSz="914400" rtl="0" eaLnBrk="1" fontAlgn="auto" latinLnBrk="0" hangingPunct="1">
              <a:lnSpc>
                <a:spcPct val="100000"/>
              </a:lnSpc>
              <a:spcBef>
                <a:spcPts val="0"/>
              </a:spcBef>
              <a:spcAft>
                <a:spcPts val="0"/>
              </a:spcAft>
              <a:buClrTx/>
              <a:buSzTx/>
              <a:tabLst/>
              <a:defRPr/>
            </a:pPr>
            <a:r>
              <a:rPr lang="en-US" sz="2400" b="1" dirty="0">
                <a:solidFill>
                  <a:schemeClr val="tx1"/>
                </a:solidFill>
                <a:latin typeface="Tahoma" pitchFamily="34" charset="0"/>
              </a:rPr>
              <a:t> </a:t>
            </a:r>
          </a:p>
          <a:p>
            <a:pPr marR="0" lvl="0" defTabSz="914400" rtl="0" eaLnBrk="1" fontAlgn="auto" latinLnBrk="0" hangingPunct="1">
              <a:lnSpc>
                <a:spcPct val="100000"/>
              </a:lnSpc>
              <a:spcBef>
                <a:spcPts val="0"/>
              </a:spcBef>
              <a:spcAft>
                <a:spcPts val="0"/>
              </a:spcAft>
              <a:buClrTx/>
              <a:buSzTx/>
              <a:tabLst/>
              <a:defRPr/>
            </a:pPr>
            <a:r>
              <a:rPr lang="en-US" sz="2400" b="1" dirty="0">
                <a:solidFill>
                  <a:schemeClr val="tx1"/>
                </a:solidFill>
                <a:latin typeface="Tahoma" pitchFamily="34" charset="0"/>
              </a:rPr>
              <a:t>4. Then, organize the information by defining your </a:t>
            </a:r>
            <a:r>
              <a:rPr lang="en-US" sz="2400" b="1" u="sng" dirty="0">
                <a:solidFill>
                  <a:schemeClr val="tx1"/>
                </a:solidFill>
                <a:latin typeface="Tahoma" pitchFamily="34" charset="0"/>
              </a:rPr>
              <a:t>main idea</a:t>
            </a:r>
            <a:r>
              <a:rPr lang="en-US" sz="2400" b="1" dirty="0">
                <a:solidFill>
                  <a:schemeClr val="tx1"/>
                </a:solidFill>
                <a:latin typeface="Tahoma" pitchFamily="34" charset="0"/>
              </a:rPr>
              <a:t>, limiting your scope, selecting an approach, and outlining your content.. </a:t>
            </a:r>
            <a:endParaRPr lang="en-US" sz="2400" b="1" u="sng" dirty="0">
              <a:solidFill>
                <a:srgbClr val="4472C4">
                  <a:lumMod val="50000"/>
                </a:srgbClr>
              </a:solidFill>
              <a:effectLst>
                <a:outerShdw blurRad="38100" dist="38100" dir="2700000" algn="tl">
                  <a:srgbClr val="000000">
                    <a:alpha val="43137"/>
                  </a:srgbClr>
                </a:outerShdw>
              </a:effectLst>
              <a:latin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22" name="Rectangle 21">
            <a:extLst>
              <a:ext uri="{FF2B5EF4-FFF2-40B4-BE49-F238E27FC236}">
                <a16:creationId xmlns:a16="http://schemas.microsoft.com/office/drawing/2014/main" id="{E8FCE40A-7821-990C-FEAD-696C06644617}"/>
              </a:ext>
            </a:extLst>
          </p:cNvPr>
          <p:cNvSpPr/>
          <p:nvPr/>
        </p:nvSpPr>
        <p:spPr bwMode="auto">
          <a:xfrm>
            <a:off x="1829134" y="1199483"/>
            <a:ext cx="8767093" cy="77061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Planning messages is the focus this chapter </a:t>
            </a:r>
          </a:p>
        </p:txBody>
      </p:sp>
      <p:pic>
        <p:nvPicPr>
          <p:cNvPr id="5" name="Graphic 4" descr="Badge 1 with solid fill">
            <a:extLst>
              <a:ext uri="{FF2B5EF4-FFF2-40B4-BE49-F238E27FC236}">
                <a16:creationId xmlns:a16="http://schemas.microsoft.com/office/drawing/2014/main" id="{302C1951-D9F9-80D5-A2C9-1FFCBECB317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40188" y="2346991"/>
            <a:ext cx="914400" cy="914400"/>
          </a:xfrm>
          <a:prstGeom prst="rect">
            <a:avLst/>
          </a:prstGeom>
        </p:spPr>
      </p:pic>
    </p:spTree>
    <p:custDataLst>
      <p:tags r:id="rId1"/>
    </p:custDataLst>
    <p:extLst>
      <p:ext uri="{BB962C8B-B14F-4D97-AF65-F5344CB8AC3E}">
        <p14:creationId xmlns:p14="http://schemas.microsoft.com/office/powerpoint/2010/main" val="369073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37177" y="49140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5" name="AutoShape 27">
            <a:extLst>
              <a:ext uri="{FF2B5EF4-FFF2-40B4-BE49-F238E27FC236}">
                <a16:creationId xmlns:a16="http://schemas.microsoft.com/office/drawing/2014/main" id="{B23D2696-C9B5-17DD-8C60-D1D83E7A8DE1}"/>
              </a:ext>
            </a:extLst>
          </p:cNvPr>
          <p:cNvSpPr>
            <a:spLocks noChangeArrowheads="1"/>
          </p:cNvSpPr>
          <p:nvPr/>
        </p:nvSpPr>
        <p:spPr bwMode="auto">
          <a:xfrm>
            <a:off x="256678" y="3069789"/>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7" name="Text Box 32">
            <a:extLst>
              <a:ext uri="{FF2B5EF4-FFF2-40B4-BE49-F238E27FC236}">
                <a16:creationId xmlns:a16="http://schemas.microsoft.com/office/drawing/2014/main" id="{8A1C8E97-5A27-1E9A-4602-77587304FB45}"/>
              </a:ext>
            </a:extLst>
          </p:cNvPr>
          <p:cNvSpPr txBox="1">
            <a:spLocks noChangeArrowheads="1"/>
          </p:cNvSpPr>
          <p:nvPr/>
        </p:nvSpPr>
        <p:spPr bwMode="auto">
          <a:xfrm>
            <a:off x="683057" y="3429000"/>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984682" y="2402198"/>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2866528" y="2402198"/>
            <a:ext cx="7248433" cy="1877571"/>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a:lnSpc>
                <a:spcPct val="150000"/>
              </a:lnSpc>
            </a:pPr>
            <a:r>
              <a:rPr lang="en-US" sz="2400" b="1" dirty="0">
                <a:solidFill>
                  <a:schemeClr val="tx1"/>
                </a:solidFill>
                <a:latin typeface="Tahoma" pitchFamily="34" charset="0"/>
              </a:rPr>
              <a:t>Once you’ve planned your message, </a:t>
            </a:r>
          </a:p>
          <a:p>
            <a:pPr>
              <a:lnSpc>
                <a:spcPct val="150000"/>
              </a:lnSpc>
            </a:pPr>
            <a:r>
              <a:rPr lang="en-US" sz="2400" b="1" dirty="0">
                <a:solidFill>
                  <a:schemeClr val="tx1"/>
                </a:solidFill>
                <a:latin typeface="Tahoma" pitchFamily="34" charset="0"/>
              </a:rPr>
              <a:t>adapt to your audience with sensitivity, relationship skills, and style. </a:t>
            </a:r>
          </a:p>
          <a:p>
            <a:endParaRPr lang="en-US" sz="2400" b="1" u="sng" dirty="0">
              <a:solidFill>
                <a:schemeClr val="accent5">
                  <a:lumMod val="50000"/>
                </a:schemeClr>
              </a:solidFill>
              <a:effectLst>
                <a:outerShdw blurRad="38100" dist="38100" dir="2700000" algn="tl">
                  <a:srgbClr val="000000">
                    <a:alpha val="43137"/>
                  </a:srgbClr>
                </a:outerShdw>
              </a:effectLst>
              <a:latin typeface="Tahoma" pitchFamily="34" charset="0"/>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1933648" y="1321213"/>
            <a:ext cx="8198193"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Tree>
    <p:custDataLst>
      <p:tags r:id="rId1"/>
    </p:custDataLst>
    <p:extLst>
      <p:ext uri="{BB962C8B-B14F-4D97-AF65-F5344CB8AC3E}">
        <p14:creationId xmlns:p14="http://schemas.microsoft.com/office/powerpoint/2010/main" val="1627252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202065" y="449713"/>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5" name="AutoShape 27">
            <a:extLst>
              <a:ext uri="{FF2B5EF4-FFF2-40B4-BE49-F238E27FC236}">
                <a16:creationId xmlns:a16="http://schemas.microsoft.com/office/drawing/2014/main" id="{B23D2696-C9B5-17DD-8C60-D1D83E7A8DE1}"/>
              </a:ext>
            </a:extLst>
          </p:cNvPr>
          <p:cNvSpPr>
            <a:spLocks noChangeArrowheads="1"/>
          </p:cNvSpPr>
          <p:nvPr/>
        </p:nvSpPr>
        <p:spPr bwMode="auto">
          <a:xfrm>
            <a:off x="85725" y="2957165"/>
            <a:ext cx="2609850" cy="1237534"/>
          </a:xfrm>
          <a:prstGeom prst="rightArrow">
            <a:avLst>
              <a:gd name="adj1" fmla="val 50000"/>
              <a:gd name="adj2" fmla="val 61898"/>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7" name="Text Box 32">
            <a:extLst>
              <a:ext uri="{FF2B5EF4-FFF2-40B4-BE49-F238E27FC236}">
                <a16:creationId xmlns:a16="http://schemas.microsoft.com/office/drawing/2014/main" id="{8A1C8E97-5A27-1E9A-4602-77587304FB45}"/>
              </a:ext>
            </a:extLst>
          </p:cNvPr>
          <p:cNvSpPr txBox="1">
            <a:spLocks noChangeArrowheads="1"/>
          </p:cNvSpPr>
          <p:nvPr/>
        </p:nvSpPr>
        <p:spPr bwMode="auto">
          <a:xfrm>
            <a:off x="395564" y="3297869"/>
            <a:ext cx="1517651"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pic>
        <p:nvPicPr>
          <p:cNvPr id="11" name="Graphic 10" descr="Badge with solid fill">
            <a:extLst>
              <a:ext uri="{FF2B5EF4-FFF2-40B4-BE49-F238E27FC236}">
                <a16:creationId xmlns:a16="http://schemas.microsoft.com/office/drawing/2014/main" id="{2838CCAB-95CC-9A53-9C2E-450B1B58F25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697190" y="1509036"/>
            <a:ext cx="914400" cy="914400"/>
          </a:xfrm>
          <a:prstGeom prst="rect">
            <a:avLst/>
          </a:prstGeom>
        </p:spPr>
      </p:pic>
      <p:sp>
        <p:nvSpPr>
          <p:cNvPr id="15" name="Rectangle: Rounded Corners 14">
            <a:extLst>
              <a:ext uri="{FF2B5EF4-FFF2-40B4-BE49-F238E27FC236}">
                <a16:creationId xmlns:a16="http://schemas.microsoft.com/office/drawing/2014/main" id="{A3BF4009-1751-5125-9669-E06E12F5B847}"/>
              </a:ext>
            </a:extLst>
          </p:cNvPr>
          <p:cNvSpPr/>
          <p:nvPr/>
        </p:nvSpPr>
        <p:spPr>
          <a:xfrm>
            <a:off x="2803213" y="2560876"/>
            <a:ext cx="7152146" cy="2938007"/>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eaLnBrk="0" fontAlgn="base" hangingPunct="0">
              <a:lnSpc>
                <a:spcPct val="150000"/>
              </a:lnSpc>
              <a:spcBef>
                <a:spcPct val="0"/>
              </a:spcBef>
              <a:spcAft>
                <a:spcPct val="0"/>
              </a:spcAft>
            </a:pPr>
            <a:r>
              <a:rPr lang="en-US" sz="2800" b="1" dirty="0">
                <a:solidFill>
                  <a:srgbClr val="000000"/>
                </a:solidFill>
                <a:latin typeface="Tahoma" pitchFamily="34" charset="0"/>
              </a:rPr>
              <a:t>Then you’re ready to compose your message by choosing </a:t>
            </a:r>
            <a:r>
              <a:rPr lang="en-US" sz="2800" b="1" dirty="0">
                <a:solidFill>
                  <a:srgbClr val="C00000"/>
                </a:solidFill>
                <a:latin typeface="Tahoma" pitchFamily="34" charset="0"/>
              </a:rPr>
              <a:t>strong words</a:t>
            </a:r>
            <a:r>
              <a:rPr lang="en-US" sz="2800" b="1" dirty="0">
                <a:solidFill>
                  <a:srgbClr val="000000"/>
                </a:solidFill>
                <a:latin typeface="Tahoma" pitchFamily="34" charset="0"/>
              </a:rPr>
              <a:t>, creating effective </a:t>
            </a:r>
            <a:r>
              <a:rPr lang="en-US" sz="2800" b="1" dirty="0">
                <a:solidFill>
                  <a:srgbClr val="C00000"/>
                </a:solidFill>
                <a:latin typeface="Tahoma" pitchFamily="34" charset="0"/>
              </a:rPr>
              <a:t>sentences,</a:t>
            </a:r>
            <a:r>
              <a:rPr lang="en-US" sz="2800" b="1" dirty="0">
                <a:solidFill>
                  <a:srgbClr val="000000"/>
                </a:solidFill>
                <a:latin typeface="Tahoma" pitchFamily="34" charset="0"/>
              </a:rPr>
              <a:t> and developing coherent </a:t>
            </a:r>
            <a:r>
              <a:rPr lang="en-US" sz="2800" b="1" dirty="0">
                <a:solidFill>
                  <a:srgbClr val="C00000"/>
                </a:solidFill>
                <a:latin typeface="Tahoma" pitchFamily="34" charset="0"/>
              </a:rPr>
              <a:t>paragraphs</a:t>
            </a:r>
            <a:r>
              <a:rPr lang="en-US" sz="2800" b="1" dirty="0">
                <a:solidFill>
                  <a:srgbClr val="000000"/>
                </a:solidFill>
                <a:latin typeface="Tahoma"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4472C4">
                  <a:lumMod val="50000"/>
                </a:srgbClr>
              </a:solidFill>
              <a:effectLst>
                <a:outerShdw blurRad="38100" dist="38100" dir="2700000" algn="tl">
                  <a:srgbClr val="000000">
                    <a:alpha val="43137"/>
                  </a:srgbClr>
                </a:outerShdw>
              </a:effectLst>
              <a:uLnTx/>
              <a:uFillTx/>
              <a:latin typeface="Tahoma" pitchFamily="34" charset="0"/>
              <a:ea typeface="+mn-ea"/>
              <a:cs typeface="+mn-cs"/>
            </a:endParaRPr>
          </a:p>
        </p:txBody>
      </p:sp>
      <p:sp>
        <p:nvSpPr>
          <p:cNvPr id="16" name="Rectangle 15">
            <a:extLst>
              <a:ext uri="{FF2B5EF4-FFF2-40B4-BE49-F238E27FC236}">
                <a16:creationId xmlns:a16="http://schemas.microsoft.com/office/drawing/2014/main" id="{DBD9092C-1C40-E3AE-9130-E151F4D60185}"/>
              </a:ext>
            </a:extLst>
          </p:cNvPr>
          <p:cNvSpPr/>
          <p:nvPr/>
        </p:nvSpPr>
        <p:spPr bwMode="auto">
          <a:xfrm>
            <a:off x="2695575" y="1463137"/>
            <a:ext cx="7367422" cy="99155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Writing business messages is discussed in the following lecture.</a:t>
            </a:r>
          </a:p>
        </p:txBody>
      </p:sp>
    </p:spTree>
    <p:custDataLst>
      <p:tags r:id="rId1"/>
    </p:custDataLst>
    <p:extLst>
      <p:ext uri="{BB962C8B-B14F-4D97-AF65-F5344CB8AC3E}">
        <p14:creationId xmlns:p14="http://schemas.microsoft.com/office/powerpoint/2010/main" val="581088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79028" y="394482"/>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124758" y="1419387"/>
            <a:ext cx="6547144" cy="3494969"/>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2800" b="1" dirty="0">
                <a:solidFill>
                  <a:srgbClr val="000000"/>
                </a:solidFill>
                <a:latin typeface="Tahoma" pitchFamily="34" charset="0"/>
              </a:rPr>
              <a:t>Completing business messages.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lang="en-US" sz="2800" b="1" dirty="0">
                <a:solidFill>
                  <a:schemeClr val="accent4"/>
                </a:solidFill>
                <a:latin typeface="Tahoma" pitchFamily="34" charset="0"/>
              </a:rPr>
              <a:t>After writing your first draft, </a:t>
            </a:r>
          </a:p>
          <a:p>
            <a:pPr marR="0" lvl="0" algn="l" defTabSz="914400" rtl="0" eaLnBrk="0" fontAlgn="base" latinLnBrk="0" hangingPunct="0">
              <a:lnSpc>
                <a:spcPct val="150000"/>
              </a:lnSpc>
              <a:spcBef>
                <a:spcPct val="30000"/>
              </a:spcBef>
              <a:spcAft>
                <a:spcPct val="0"/>
              </a:spcAft>
              <a:buClrTx/>
              <a:buSzTx/>
              <a:tabLst/>
              <a:defRPr/>
            </a:pPr>
            <a:endParaRPr lang="en-US" sz="2800" b="1" dirty="0">
              <a:solidFill>
                <a:schemeClr val="tx1"/>
              </a:solidFill>
              <a:latin typeface="Tahoma" pitchFamily="34" charset="0"/>
            </a:endParaRP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97154" y="2700465"/>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39986" y="2238120"/>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695737" y="3166871"/>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2547717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045509" y="51731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3124758" y="1419388"/>
            <a:ext cx="7009056" cy="3887903"/>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srgbClr val="4472C4">
                    <a:lumMod val="50000"/>
                  </a:srgbClr>
                </a:solidFill>
                <a:effectLst/>
                <a:uLnTx/>
                <a:uFillTx/>
                <a:latin typeface="Tahoma" pitchFamily="34" charset="0"/>
                <a:ea typeface="+mn-ea"/>
                <a:cs typeface="+mn-cs"/>
              </a:rPr>
              <a:t>revise your message to make sure it is clear, concise, and correct. </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prstClr val="black"/>
                </a:solidFill>
                <a:effectLst/>
                <a:uLnTx/>
                <a:uFillTx/>
                <a:latin typeface="Tahoma" pitchFamily="34" charset="0"/>
                <a:ea typeface="+mn-ea"/>
                <a:cs typeface="+mn-cs"/>
              </a:rPr>
              <a:t>Next produce your message, giving it an attractive, professional appearance</a:t>
            </a:r>
            <a:r>
              <a:rPr kumimoji="0" lang="en-US" sz="2800" b="1" i="0" u="none" strike="noStrike" kern="1200" cap="none" spc="0" normalizeH="0" baseline="0" noProof="0" dirty="0">
                <a:ln>
                  <a:noFill/>
                </a:ln>
                <a:solidFill>
                  <a:prstClr val="black"/>
                </a:solidFill>
                <a:effectLst/>
                <a:uLnTx/>
                <a:uFillTx/>
                <a:latin typeface="Tahoma" pitchFamily="34" charset="0"/>
                <a:ea typeface="+mn-ea"/>
                <a:cs typeface="+mn-cs"/>
              </a:rPr>
              <a:t>. </a:t>
            </a: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417905" y="2142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94207" y="2598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87421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3164357" y="530457"/>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5" name="Rectangle: Rounded Corners 14">
            <a:extLst>
              <a:ext uri="{FF2B5EF4-FFF2-40B4-BE49-F238E27FC236}">
                <a16:creationId xmlns:a16="http://schemas.microsoft.com/office/drawing/2014/main" id="{A3BF4009-1751-5125-9669-E06E12F5B847}"/>
              </a:ext>
            </a:extLst>
          </p:cNvPr>
          <p:cNvSpPr/>
          <p:nvPr/>
        </p:nvSpPr>
        <p:spPr>
          <a:xfrm>
            <a:off x="2475021" y="1406093"/>
            <a:ext cx="7831522" cy="3969946"/>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chemeClr val="accent2">
                    <a:lumMod val="75000"/>
                  </a:schemeClr>
                </a:solidFill>
                <a:effectLst/>
                <a:uLnTx/>
                <a:uFillTx/>
                <a:latin typeface="Tahoma" pitchFamily="34" charset="0"/>
                <a:ea typeface="+mn-ea"/>
                <a:cs typeface="+mn-cs"/>
              </a:rPr>
              <a:t>Proofread the final product for typos, spelling errors, and other mechanical problems.</a:t>
            </a:r>
          </a:p>
          <a:p>
            <a:pPr marL="457200" marR="0" lvl="0" indent="-457200" algn="l" defTabSz="914400" rtl="0" eaLnBrk="0" fontAlgn="base" latinLnBrk="0" hangingPunct="0">
              <a:lnSpc>
                <a:spcPct val="150000"/>
              </a:lnSpc>
              <a:spcBef>
                <a:spcPct val="3000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 </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Finally, distribute your message using the best combination of </a:t>
            </a:r>
            <a:r>
              <a:rPr kumimoji="0" lang="en-US" sz="2800" b="1" i="0" u="none" strike="noStrike" kern="1200" cap="none" spc="0" normalizeH="0" baseline="0" noProof="0" dirty="0">
                <a:ln>
                  <a:noFill/>
                </a:ln>
                <a:solidFill>
                  <a:srgbClr val="C00000"/>
                </a:solidFill>
                <a:effectLst/>
                <a:uLnTx/>
                <a:uFillTx/>
                <a:latin typeface="Tahoma" pitchFamily="34" charset="0"/>
                <a:ea typeface="+mn-ea"/>
                <a:cs typeface="+mn-cs"/>
              </a:rPr>
              <a:t>personal</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 and </a:t>
            </a:r>
            <a:r>
              <a:rPr kumimoji="0" lang="en-US" sz="2800" b="1" i="0" u="none" strike="noStrike" kern="1200" cap="none" spc="0" normalizeH="0" baseline="0" noProof="0" dirty="0">
                <a:ln>
                  <a:noFill/>
                </a:ln>
                <a:solidFill>
                  <a:srgbClr val="C00000"/>
                </a:solidFill>
                <a:effectLst/>
                <a:uLnTx/>
                <a:uFillTx/>
                <a:latin typeface="Tahoma" pitchFamily="34" charset="0"/>
                <a:ea typeface="+mn-ea"/>
                <a:cs typeface="+mn-cs"/>
              </a:rPr>
              <a:t>technological </a:t>
            </a:r>
            <a:r>
              <a:rPr kumimoji="0" lang="en-US" sz="2800" b="1" i="0" u="none" strike="noStrike" kern="1200" cap="none" spc="0" normalizeH="0" baseline="0" noProof="0" dirty="0">
                <a:ln>
                  <a:noFill/>
                </a:ln>
                <a:solidFill>
                  <a:schemeClr val="accent1">
                    <a:lumMod val="50000"/>
                  </a:schemeClr>
                </a:solidFill>
                <a:effectLst/>
                <a:uLnTx/>
                <a:uFillTx/>
                <a:latin typeface="Tahoma" pitchFamily="34" charset="0"/>
                <a:ea typeface="+mn-ea"/>
                <a:cs typeface="+mn-cs"/>
              </a:rPr>
              <a:t>tools. </a:t>
            </a:r>
          </a:p>
        </p:txBody>
      </p:sp>
      <p:pic>
        <p:nvPicPr>
          <p:cNvPr id="8" name="Picture 7">
            <a:extLst>
              <a:ext uri="{FF2B5EF4-FFF2-40B4-BE49-F238E27FC236}">
                <a16:creationId xmlns:a16="http://schemas.microsoft.com/office/drawing/2014/main" id="{9836D7F0-4A14-3AEA-32B5-17E345864151}"/>
              </a:ext>
            </a:extLst>
          </p:cNvPr>
          <p:cNvPicPr>
            <a:picLocks noChangeAspect="1"/>
          </p:cNvPicPr>
          <p:nvPr/>
        </p:nvPicPr>
        <p:blipFill>
          <a:blip r:embed="rId13"/>
          <a:stretch>
            <a:fillRect/>
          </a:stretch>
        </p:blipFill>
        <p:spPr>
          <a:xfrm>
            <a:off x="338791" y="2935149"/>
            <a:ext cx="2627604" cy="1457070"/>
          </a:xfrm>
          <a:prstGeom prst="rect">
            <a:avLst/>
          </a:prstGeom>
        </p:spPr>
      </p:pic>
      <p:pic>
        <p:nvPicPr>
          <p:cNvPr id="9" name="Graphic 8" descr="Badge 3 with solid fill">
            <a:extLst>
              <a:ext uri="{FF2B5EF4-FFF2-40B4-BE49-F238E27FC236}">
                <a16:creationId xmlns:a16="http://schemas.microsoft.com/office/drawing/2014/main" id="{7AC4548A-C638-138A-516A-3B5F7F709E7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67892" y="1584904"/>
            <a:ext cx="914400" cy="914400"/>
          </a:xfrm>
          <a:prstGeom prst="rect">
            <a:avLst/>
          </a:prstGeom>
        </p:spPr>
      </p:pic>
      <p:sp>
        <p:nvSpPr>
          <p:cNvPr id="18" name="Text Box 31">
            <a:extLst>
              <a:ext uri="{FF2B5EF4-FFF2-40B4-BE49-F238E27FC236}">
                <a16:creationId xmlns:a16="http://schemas.microsoft.com/office/drawing/2014/main" id="{23856613-BF0F-7CED-3732-3B7C231B4D8C}"/>
              </a:ext>
            </a:extLst>
          </p:cNvPr>
          <p:cNvSpPr txBox="1">
            <a:spLocks noChangeArrowheads="1"/>
          </p:cNvSpPr>
          <p:nvPr/>
        </p:nvSpPr>
        <p:spPr bwMode="auto">
          <a:xfrm>
            <a:off x="520611" y="3391066"/>
            <a:ext cx="2230438"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Tree>
    <p:custDataLst>
      <p:tags r:id="rId1"/>
    </p:custDataLst>
    <p:extLst>
      <p:ext uri="{BB962C8B-B14F-4D97-AF65-F5344CB8AC3E}">
        <p14:creationId xmlns:p14="http://schemas.microsoft.com/office/powerpoint/2010/main" val="3393704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937177" y="486681"/>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154390" y="2623662"/>
            <a:ext cx="6986609" cy="220791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The more you use the process, the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easier and faster </a:t>
            </a:r>
            <a:r>
              <a:rPr kumimoji="0" lang="en-US" sz="3200" b="1" i="0" u="none" strike="noStrike" kern="0" cap="none" spc="0" normalizeH="0" baseline="0" noProof="0" dirty="0">
                <a:ln>
                  <a:noFill/>
                </a:ln>
                <a:solidFill>
                  <a:srgbClr val="7030A0"/>
                </a:solidFill>
                <a:effectLst>
                  <a:outerShdw blurRad="38100" dist="38100" dir="2700000" algn="tl">
                    <a:srgbClr val="C0C0C0"/>
                  </a:outerShdw>
                </a:effectLst>
                <a:uLnTx/>
                <a:uFillTx/>
                <a:latin typeface="Tahoma"/>
                <a:ea typeface="+mn-ea"/>
                <a:cs typeface="+mn-cs"/>
              </a:rPr>
              <a:t>it will become. </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835133" y="1388199"/>
            <a:ext cx="2545350" cy="4081601"/>
          </a:xfrm>
          <a:prstGeom prst="rect">
            <a:avLst/>
          </a:prstGeom>
        </p:spPr>
      </p:pic>
    </p:spTree>
    <p:custDataLst>
      <p:tags r:id="rId1"/>
    </p:custDataLst>
    <p:extLst>
      <p:ext uri="{BB962C8B-B14F-4D97-AF65-F5344CB8AC3E}">
        <p14:creationId xmlns:p14="http://schemas.microsoft.com/office/powerpoint/2010/main" val="3267684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872409" y="51831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123213" y="1287757"/>
            <a:ext cx="7180289" cy="3685240"/>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As a rule, use about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half your time for planning</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one-quarter of your time for writing</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 and the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highlight>
                  <a:srgbClr val="FFFF00"/>
                </a:highlight>
                <a:uLnTx/>
                <a:uFillTx/>
                <a:latin typeface="Tahoma"/>
                <a:ea typeface="+mn-ea"/>
                <a:cs typeface="+mn-cs"/>
              </a:rPr>
              <a:t>remaining quarter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for </a:t>
            </a: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highlight>
                  <a:srgbClr val="FFFF00"/>
                </a:highlight>
                <a:uLnTx/>
                <a:uFillTx/>
                <a:latin typeface="Tahoma"/>
                <a:ea typeface="+mn-ea"/>
                <a:cs typeface="+mn-cs"/>
              </a:rPr>
              <a:t>completing </a:t>
            </a: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the project.</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633637" y="1391946"/>
            <a:ext cx="2245833" cy="4074108"/>
          </a:xfrm>
          <a:prstGeom prst="rect">
            <a:avLst/>
          </a:prstGeom>
        </p:spPr>
      </p:pic>
    </p:spTree>
    <p:custDataLst>
      <p:tags r:id="rId1"/>
    </p:custDataLst>
    <p:extLst>
      <p:ext uri="{BB962C8B-B14F-4D97-AF65-F5344CB8AC3E}">
        <p14:creationId xmlns:p14="http://schemas.microsoft.com/office/powerpoint/2010/main" val="4010227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20" name="TextBox 19">
            <a:extLst>
              <a:ext uri="{FF2B5EF4-FFF2-40B4-BE49-F238E27FC236}">
                <a16:creationId xmlns:a16="http://schemas.microsoft.com/office/drawing/2014/main" id="{E5215A04-3484-7ACD-FF9A-ADDCB9C6C55B}"/>
              </a:ext>
            </a:extLst>
          </p:cNvPr>
          <p:cNvSpPr txBox="1"/>
          <p:nvPr/>
        </p:nvSpPr>
        <p:spPr>
          <a:xfrm>
            <a:off x="2664738" y="518666"/>
            <a:ext cx="819637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Three-Step Process</a:t>
            </a:r>
            <a:endParaRPr kumimoji="0" lang="en-GB" sz="1400" b="0"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53FBB5B8-ED30-E953-7C51-8F748ED7DE82}"/>
              </a:ext>
            </a:extLst>
          </p:cNvPr>
          <p:cNvSpPr txBox="1"/>
          <p:nvPr/>
        </p:nvSpPr>
        <p:spPr>
          <a:xfrm>
            <a:off x="1477083" y="1849112"/>
            <a:ext cx="5809837" cy="220791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approaching your writing</a:t>
            </a:r>
            <a:endParaRPr kumimoji="0" lang="ar-EG"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3200" b="1" i="0" u="none" strike="noStrike" kern="0" cap="none" spc="0" normalizeH="0" baseline="0" noProof="0" dirty="0">
                <a:ln>
                  <a:noFill/>
                </a:ln>
                <a:solidFill>
                  <a:srgbClr val="5B9BD5">
                    <a:lumMod val="50000"/>
                  </a:srgbClr>
                </a:solidFill>
                <a:effectLst>
                  <a:outerShdw blurRad="38100" dist="38100" dir="2700000" algn="tl">
                    <a:srgbClr val="C0C0C0"/>
                  </a:outerShdw>
                </a:effectLst>
                <a:uLnTx/>
                <a:uFillTx/>
                <a:latin typeface="Tahoma"/>
                <a:ea typeface="+mn-ea"/>
                <a:cs typeface="+mn-cs"/>
              </a:rPr>
              <a:t> projects with the three steps in mind always helps.</a:t>
            </a:r>
          </a:p>
        </p:txBody>
      </p:sp>
      <p:pic>
        <p:nvPicPr>
          <p:cNvPr id="16" name="Picture 15" descr="A person reaching for a paper on a table full of paper and sticky notes">
            <a:extLst>
              <a:ext uri="{FF2B5EF4-FFF2-40B4-BE49-F238E27FC236}">
                <a16:creationId xmlns:a16="http://schemas.microsoft.com/office/drawing/2014/main" id="{FE1DC806-28FB-4F2B-3482-1F62C71F88A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512728" y="1642476"/>
            <a:ext cx="3736591" cy="3573047"/>
          </a:xfrm>
          <a:prstGeom prst="rect">
            <a:avLst/>
          </a:prstGeom>
        </p:spPr>
      </p:pic>
    </p:spTree>
    <p:custDataLst>
      <p:tags r:id="rId1"/>
    </p:custDataLst>
    <p:extLst>
      <p:ext uri="{BB962C8B-B14F-4D97-AF65-F5344CB8AC3E}">
        <p14:creationId xmlns:p14="http://schemas.microsoft.com/office/powerpoint/2010/main" val="400647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77505" y="1299863"/>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algn="ctr" eaLnBrk="0" fontAlgn="base" hangingPunct="0">
                <a:lnSpc>
                  <a:spcPct val="120000"/>
                </a:lnSpc>
                <a:spcBef>
                  <a:spcPct val="0"/>
                </a:spcBef>
                <a:spcAft>
                  <a:spcPct val="0"/>
                </a:spcAft>
              </a:pPr>
              <a:endParaRPr lang="en-US" sz="2400" b="1" dirty="0">
                <a:solidFill>
                  <a:srgbClr val="000000"/>
                </a:solidFill>
                <a:latin typeface="Arial" charset="0"/>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eaLnBrk="0" fontAlgn="base" hangingPunct="0">
                <a:spcBef>
                  <a:spcPct val="0"/>
                </a:spcBef>
                <a:spcAft>
                  <a:spcPct val="0"/>
                </a:spcAft>
              </a:pPr>
              <a:endParaRPr lang="en-US" sz="2800" dirty="0">
                <a:solidFill>
                  <a:srgbClr val="000000"/>
                </a:solidFill>
                <a:latin typeface="Times New Roman" pitchFamily="18" charset="0"/>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Adapt to </a:t>
              </a:r>
            </a:p>
            <a:p>
              <a:pPr algn="ctr" eaLnBrk="0" fontAlgn="base" hangingPunct="0">
                <a:spcBef>
                  <a:spcPct val="0"/>
                </a:spcBef>
                <a:spcAft>
                  <a:spcPct val="0"/>
                </a:spcAft>
              </a:pPr>
              <a:r>
                <a:rPr lang="en-US" sz="2800" dirty="0">
                  <a:solidFill>
                    <a:srgbClr val="000000"/>
                  </a:solidFill>
                  <a:latin typeface="Arial Narrow" pitchFamily="34" charset="0"/>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algn="ctr" eaLnBrk="0" fontAlgn="base" hangingPunct="0">
                <a:spcBef>
                  <a:spcPct val="0"/>
                </a:spcBef>
                <a:spcAft>
                  <a:spcPct val="0"/>
                </a:spcAft>
              </a:pPr>
              <a:r>
                <a:rPr lang="en-US" sz="2800" dirty="0">
                  <a:solidFill>
                    <a:srgbClr val="000000"/>
                  </a:solidFill>
                  <a:latin typeface="Arial Narrow" pitchFamily="34" charset="0"/>
                </a:rPr>
                <a:t>Compose</a:t>
              </a:r>
            </a:p>
            <a:p>
              <a:pPr algn="ctr" eaLnBrk="0" fontAlgn="base" hangingPunct="0">
                <a:spcBef>
                  <a:spcPct val="0"/>
                </a:spcBef>
                <a:spcAft>
                  <a:spcPct val="0"/>
                </a:spcAft>
              </a:pPr>
              <a:r>
                <a:rPr lang="en-US" sz="2800" dirty="0">
                  <a:solidFill>
                    <a:srgbClr val="000000"/>
                  </a:solidFill>
                  <a:latin typeface="Arial Narrow" pitchFamily="34" charset="0"/>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eaLnBrk="0" fontAlgn="base" hangingPunct="0">
                <a:spcBef>
                  <a:spcPct val="0"/>
                </a:spcBef>
                <a:spcAft>
                  <a:spcPct val="0"/>
                </a:spcAft>
              </a:pPr>
              <a:endParaRPr lang="en-US" sz="2400" dirty="0">
                <a:solidFill>
                  <a:srgbClr val="000000"/>
                </a:solidFill>
                <a:latin typeface="Times New Roman" pitchFamily="18" charset="0"/>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dirty="0">
                    <a:solidFill>
                      <a:srgbClr val="000000"/>
                    </a:solidFill>
                    <a:latin typeface="Tahoma" pitchFamily="34" charset="0"/>
                  </a:rPr>
                  <a:t>Writing</a:t>
                </a:r>
              </a:p>
            </p:txBody>
          </p:sp>
        </p:grpSp>
      </p:grpSp>
      <p:sp>
        <p:nvSpPr>
          <p:cNvPr id="16" name="TextBox 15">
            <a:extLst>
              <a:ext uri="{FF2B5EF4-FFF2-40B4-BE49-F238E27FC236}">
                <a16:creationId xmlns:a16="http://schemas.microsoft.com/office/drawing/2014/main" id="{3E659099-D290-AAA4-B251-ADD6A045A8B4}"/>
              </a:ext>
            </a:extLst>
          </p:cNvPr>
          <p:cNvSpPr txBox="1"/>
          <p:nvPr/>
        </p:nvSpPr>
        <p:spPr>
          <a:xfrm>
            <a:off x="2806113" y="376533"/>
            <a:ext cx="7680488" cy="923330"/>
          </a:xfrm>
          <a:prstGeom prst="rect">
            <a:avLst/>
          </a:prstGeom>
          <a:noFill/>
        </p:spPr>
        <p:txBody>
          <a:bodyPr wrap="square">
            <a:spAutoFit/>
          </a:bodyPr>
          <a:lstStyle/>
          <a:p>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Three-Step Process</a:t>
            </a:r>
            <a:endParaRPr lang="en-GB" dirty="0">
              <a:solidFill>
                <a:srgbClr val="FF0000"/>
              </a:solidFill>
            </a:endParaRP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5" name="Title 5">
            <a:extLst>
              <a:ext uri="{FF2B5EF4-FFF2-40B4-BE49-F238E27FC236}">
                <a16:creationId xmlns:a16="http://schemas.microsoft.com/office/drawing/2014/main" id="{6F0CAF40-D2F6-A947-ED78-FF0F9783A3A9}"/>
              </a:ext>
            </a:extLst>
          </p:cNvPr>
          <p:cNvSpPr txBox="1">
            <a:spLocks/>
          </p:cNvSpPr>
          <p:nvPr/>
        </p:nvSpPr>
        <p:spPr bwMode="auto">
          <a:xfrm>
            <a:off x="1918511" y="230089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Analyzing the Situation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842234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81514" y="1520106"/>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401130" y="3032071"/>
            <a:ext cx="3844517" cy="1503452"/>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General</a:t>
            </a: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810054" y="2945597"/>
            <a:ext cx="4572000"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930" y="1606035"/>
            <a:ext cx="914400" cy="907370"/>
          </a:xfrm>
          <a:prstGeom prst="rect">
            <a:avLst/>
          </a:prstGeom>
        </p:spPr>
      </p:pic>
    </p:spTree>
    <p:custDataLst>
      <p:tags r:id="rId1"/>
    </p:custDataLst>
    <p:extLst>
      <p:ext uri="{BB962C8B-B14F-4D97-AF65-F5344CB8AC3E}">
        <p14:creationId xmlns:p14="http://schemas.microsoft.com/office/powerpoint/2010/main" val="3040644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43808" y="1246458"/>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lowchart: Alternate Process 10">
            <a:extLst>
              <a:ext uri="{FF2B5EF4-FFF2-40B4-BE49-F238E27FC236}">
                <a16:creationId xmlns:a16="http://schemas.microsoft.com/office/drawing/2014/main" id="{D7B549D2-58A1-6C08-B56F-F2530368FAD7}"/>
              </a:ext>
            </a:extLst>
          </p:cNvPr>
          <p:cNvSpPr/>
          <p:nvPr/>
        </p:nvSpPr>
        <p:spPr bwMode="auto">
          <a:xfrm>
            <a:off x="1311977" y="2983707"/>
            <a:ext cx="4188643"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General</a:t>
            </a: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679729" y="2633557"/>
            <a:ext cx="4572000" cy="2709534"/>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All business messages have a general purpose: to inform, to persuade, or to collaborate with your audience. </a:t>
            </a:r>
          </a:p>
        </p:txBody>
      </p:sp>
      <p:pic>
        <p:nvPicPr>
          <p:cNvPr id="7" name="Graphic 6" descr="Badge 1 with solid fill">
            <a:extLst>
              <a:ext uri="{FF2B5EF4-FFF2-40B4-BE49-F238E27FC236}">
                <a16:creationId xmlns:a16="http://schemas.microsoft.com/office/drawing/2014/main" id="{B5B5D324-53D1-C8FD-7F4D-6377FA6A1D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930" y="1606035"/>
            <a:ext cx="914400" cy="914400"/>
          </a:xfrm>
          <a:prstGeom prst="rect">
            <a:avLst/>
          </a:prstGeom>
        </p:spPr>
      </p:pic>
    </p:spTree>
    <p:custDataLst>
      <p:tags r:id="rId1"/>
    </p:custDataLst>
    <p:extLst>
      <p:ext uri="{BB962C8B-B14F-4D97-AF65-F5344CB8AC3E}">
        <p14:creationId xmlns:p14="http://schemas.microsoft.com/office/powerpoint/2010/main" val="836451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15527" y="80721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Define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5009099" y="2159019"/>
            <a:ext cx="5350959" cy="324684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To help you define the specific purpose of your message, ask yourself what you hope to accomplish with your message and what your audience should do or think after receiving your message. </a:t>
            </a:r>
          </a:p>
        </p:txBody>
      </p:sp>
      <p:sp>
        <p:nvSpPr>
          <p:cNvPr id="7" name="Flowchart: Alternate Process 6">
            <a:extLst>
              <a:ext uri="{FF2B5EF4-FFF2-40B4-BE49-F238E27FC236}">
                <a16:creationId xmlns:a16="http://schemas.microsoft.com/office/drawing/2014/main" id="{4B55A287-F0BF-FBC2-6059-C7D544CB6C41}"/>
              </a:ext>
            </a:extLst>
          </p:cNvPr>
          <p:cNvSpPr/>
          <p:nvPr/>
        </p:nvSpPr>
        <p:spPr bwMode="auto">
          <a:xfrm>
            <a:off x="753904" y="2944243"/>
            <a:ext cx="3988829" cy="1676400"/>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rPr>
              <a:t>Specific</a:t>
            </a:r>
          </a:p>
        </p:txBody>
      </p:sp>
      <p:pic>
        <p:nvPicPr>
          <p:cNvPr id="9" name="Graphic 8" descr="Badge 1 with solid fill">
            <a:extLst>
              <a:ext uri="{FF2B5EF4-FFF2-40B4-BE49-F238E27FC236}">
                <a16:creationId xmlns:a16="http://schemas.microsoft.com/office/drawing/2014/main" id="{E7838A75-4D94-5116-C324-8C11AFEBC9C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65720" y="2341326"/>
            <a:ext cx="914400" cy="914400"/>
          </a:xfrm>
          <a:prstGeom prst="rect">
            <a:avLst/>
          </a:prstGeom>
        </p:spPr>
      </p:pic>
    </p:spTree>
    <p:custDataLst>
      <p:tags r:id="rId1"/>
    </p:custDataLst>
    <p:extLst>
      <p:ext uri="{BB962C8B-B14F-4D97-AF65-F5344CB8AC3E}">
        <p14:creationId xmlns:p14="http://schemas.microsoft.com/office/powerpoint/2010/main" val="44731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57135" y="108331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702501" y="2057658"/>
            <a:ext cx="6668053" cy="3410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Once you have </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highlight>
                  <a:srgbClr val="FFFF00"/>
                </a:highlight>
                <a:uLnTx/>
                <a:uFillTx/>
                <a:latin typeface="Arial"/>
                <a:ea typeface="+mn-ea"/>
                <a:cs typeface="+mn-cs"/>
              </a:rPr>
              <a:t>defined </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your specific purpose, you can decide whether that purpose merits the time and effort required for you to prepare and send it. </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Test your purpose by asking four questions:</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622254" y="1263955"/>
            <a:ext cx="914400" cy="914400"/>
          </a:xfrm>
          <a:prstGeom prst="rect">
            <a:avLst/>
          </a:prstGeom>
        </p:spPr>
      </p:pic>
      <p:pic>
        <p:nvPicPr>
          <p:cNvPr id="9" name="Picture 8" descr="Yellow question mark">
            <a:extLst>
              <a:ext uri="{FF2B5EF4-FFF2-40B4-BE49-F238E27FC236}">
                <a16:creationId xmlns:a16="http://schemas.microsoft.com/office/drawing/2014/main" id="{43BE6699-827F-E3CF-5E7F-3BD89F540C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51769" y="2178355"/>
            <a:ext cx="2781431" cy="3410860"/>
          </a:xfrm>
          <a:prstGeom prst="rect">
            <a:avLst/>
          </a:prstGeom>
        </p:spPr>
      </p:pic>
    </p:spTree>
    <p:custDataLst>
      <p:tags r:id="rId1"/>
    </p:custDataLst>
    <p:extLst>
      <p:ext uri="{BB962C8B-B14F-4D97-AF65-F5344CB8AC3E}">
        <p14:creationId xmlns:p14="http://schemas.microsoft.com/office/powerpoint/2010/main" val="3047653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38969" y="5189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2262433" y="2010213"/>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sp>
        <p:nvSpPr>
          <p:cNvPr id="8" name="Rectangle 7">
            <a:extLst>
              <a:ext uri="{FF2B5EF4-FFF2-40B4-BE49-F238E27FC236}">
                <a16:creationId xmlns:a16="http://schemas.microsoft.com/office/drawing/2014/main" id="{807745FF-B4AD-A872-D5CF-D9C46A510C0A}"/>
              </a:ext>
            </a:extLst>
          </p:cNvPr>
          <p:cNvSpPr/>
          <p:nvPr/>
        </p:nvSpPr>
        <p:spPr bwMode="auto">
          <a:xfrm>
            <a:off x="2520775" y="2203018"/>
            <a:ext cx="6458977" cy="71524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Will your message change anything?</a:t>
            </a:r>
          </a:p>
        </p:txBody>
      </p:sp>
      <p:sp>
        <p:nvSpPr>
          <p:cNvPr id="11" name="Rectangle 10">
            <a:extLst>
              <a:ext uri="{FF2B5EF4-FFF2-40B4-BE49-F238E27FC236}">
                <a16:creationId xmlns:a16="http://schemas.microsoft.com/office/drawing/2014/main" id="{AB06DEE8-CE41-BF93-7382-89A268E2A74A}"/>
              </a:ext>
            </a:extLst>
          </p:cNvPr>
          <p:cNvSpPr/>
          <p:nvPr/>
        </p:nvSpPr>
        <p:spPr bwMode="auto">
          <a:xfrm>
            <a:off x="2559293" y="3036616"/>
            <a:ext cx="6381939" cy="83820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Is your purpose realistic?</a:t>
            </a:r>
          </a:p>
        </p:txBody>
      </p:sp>
      <p:sp>
        <p:nvSpPr>
          <p:cNvPr id="13" name="Rectangle 12">
            <a:extLst>
              <a:ext uri="{FF2B5EF4-FFF2-40B4-BE49-F238E27FC236}">
                <a16:creationId xmlns:a16="http://schemas.microsoft.com/office/drawing/2014/main" id="{E4BD9BC1-81AA-7F86-842F-9A95B9F4DD53}"/>
              </a:ext>
            </a:extLst>
          </p:cNvPr>
          <p:cNvSpPr/>
          <p:nvPr/>
        </p:nvSpPr>
        <p:spPr bwMode="auto">
          <a:xfrm>
            <a:off x="2556574" y="3993174"/>
            <a:ext cx="6381939" cy="838200"/>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Is the timing right for your message?</a:t>
            </a:r>
          </a:p>
        </p:txBody>
      </p:sp>
      <p:sp>
        <p:nvSpPr>
          <p:cNvPr id="19" name="Rectangle 18">
            <a:extLst>
              <a:ext uri="{FF2B5EF4-FFF2-40B4-BE49-F238E27FC236}">
                <a16:creationId xmlns:a16="http://schemas.microsoft.com/office/drawing/2014/main" id="{5AAE1827-0460-8BCB-B0FD-E49E7B68710D}"/>
              </a:ext>
            </a:extLst>
          </p:cNvPr>
          <p:cNvSpPr/>
          <p:nvPr/>
        </p:nvSpPr>
        <p:spPr bwMode="auto">
          <a:xfrm>
            <a:off x="2632235" y="5005908"/>
            <a:ext cx="6306278" cy="641059"/>
          </a:xfrm>
          <a:prstGeom prst="rect">
            <a:avLst/>
          </a:prstGeom>
          <a:solidFill>
            <a:srgbClr val="FFFFFF"/>
          </a:solidFill>
          <a:ln w="3175" cap="flat" cmpd="sng" algn="ctr">
            <a:solidFill>
              <a:srgbClr val="FFFFFF">
                <a:lumMod val="95000"/>
              </a:srgbClr>
            </a:solidFill>
            <a:prstDash val="solid"/>
            <a:round/>
            <a:headEnd type="none" w="med" len="med"/>
            <a:tailEnd type="none" w="med" len="med"/>
          </a:ln>
          <a:effectLst>
            <a:outerShdw blurRad="57785" dist="63500" dir="3180000" algn="ctr">
              <a:srgbClr val="5F5F5F">
                <a:alpha val="29804"/>
              </a:srgbClr>
            </a:outerShdw>
          </a:effectLst>
          <a:scene3d>
            <a:camera prst="orthographicFront">
              <a:rot lat="0" lon="0" rev="0"/>
            </a:camera>
            <a:lightRig rig="brightRoom" dir="t">
              <a:rot lat="0" lon="0" rev="600000"/>
            </a:lightRig>
          </a:scene3d>
          <a:sp3d prstMaterial="metal">
            <a:bevelT w="38100" h="57150" prst="angle"/>
          </a:sp3d>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0" cap="none" spc="0" normalizeH="0" baseline="0" noProof="0" dirty="0">
                <a:ln>
                  <a:noFill/>
                </a:ln>
                <a:solidFill>
                  <a:srgbClr val="000000"/>
                </a:solidFill>
                <a:effectLst/>
                <a:uLnTx/>
                <a:uFillTx/>
                <a:latin typeface="Arial"/>
              </a:rPr>
              <a:t>Will your purpose be acceptable?</a:t>
            </a: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62952" y="1696524"/>
            <a:ext cx="914400" cy="914400"/>
          </a:xfrm>
          <a:prstGeom prst="rect">
            <a:avLst/>
          </a:prstGeom>
        </p:spPr>
      </p:pic>
    </p:spTree>
    <p:custDataLst>
      <p:tags r:id="rId1"/>
    </p:custDataLst>
    <p:extLst>
      <p:ext uri="{BB962C8B-B14F-4D97-AF65-F5344CB8AC3E}">
        <p14:creationId xmlns:p14="http://schemas.microsoft.com/office/powerpoint/2010/main" val="1598545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271783" y="7621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Analyze the purpose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1871218" y="1350188"/>
            <a:ext cx="8517120"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21" name="Graphic 20" descr="Badge with solid fill">
            <a:extLst>
              <a:ext uri="{FF2B5EF4-FFF2-40B4-BE49-F238E27FC236}">
                <a16:creationId xmlns:a16="http://schemas.microsoft.com/office/drawing/2014/main" id="{4DB50A36-3661-200D-41D5-64014CF851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0884" y="1573975"/>
            <a:ext cx="914400" cy="914400"/>
          </a:xfrm>
          <a:prstGeom prst="rect">
            <a:avLst/>
          </a:prstGeom>
        </p:spPr>
      </p:pic>
      <p:sp>
        <p:nvSpPr>
          <p:cNvPr id="7" name="TextBox 6">
            <a:extLst>
              <a:ext uri="{FF2B5EF4-FFF2-40B4-BE49-F238E27FC236}">
                <a16:creationId xmlns:a16="http://schemas.microsoft.com/office/drawing/2014/main" id="{C503DB57-8BAA-B57B-392B-2337F77CDBC0}"/>
              </a:ext>
            </a:extLst>
          </p:cNvPr>
          <p:cNvSpPr txBox="1"/>
          <p:nvPr/>
        </p:nvSpPr>
        <p:spPr>
          <a:xfrm>
            <a:off x="1998407" y="1573975"/>
            <a:ext cx="7711202" cy="3582519"/>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Once you are satisfied (1)</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that you have a clear and meaningful purpose and (2)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3200" kern="0" dirty="0">
                <a:solidFill>
                  <a:srgbClr val="000000"/>
                </a:solidFill>
                <a:effectLst>
                  <a:outerShdw blurRad="50800" dist="127000" dir="8100000" algn="tr" rotWithShape="0">
                    <a:srgbClr val="808080">
                      <a:alpha val="38039"/>
                    </a:srgbClr>
                  </a:outerShdw>
                </a:effectLst>
                <a:latin typeface="Arial"/>
              </a:rPr>
              <a:t>that now is a smart time to proceed, your next step is to understand the members of your audience and their needs.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p:txBody>
      </p:sp>
    </p:spTree>
    <p:custDataLst>
      <p:tags r:id="rId1"/>
    </p:custDataLst>
    <p:extLst>
      <p:ext uri="{BB962C8B-B14F-4D97-AF65-F5344CB8AC3E}">
        <p14:creationId xmlns:p14="http://schemas.microsoft.com/office/powerpoint/2010/main" val="4175478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709796" y="-136812"/>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797345" y="1440677"/>
            <a:ext cx="6609847"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29137" y="1477149"/>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194496" y="1606035"/>
            <a:ext cx="4343400" cy="4114800"/>
          </a:xfrm>
          <a:prstGeom prst="rect">
            <a:avLst/>
          </a:prstGeom>
        </p:spPr>
        <p:txBody>
          <a:bodyPr/>
          <a:lstStyle/>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Primary Members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Size and Location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Composition</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Understanding</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Expectations</a:t>
            </a:r>
          </a:p>
          <a:p>
            <a:pPr marL="342900" indent="-342900" eaLnBrk="0" fontAlgn="base" hangingPunct="0">
              <a:spcBef>
                <a:spcPts val="600"/>
              </a:spcBef>
              <a:spcAft>
                <a:spcPts val="600"/>
              </a:spcAft>
              <a:buFontTx/>
              <a:buChar char="•"/>
              <a:defRPr/>
            </a:pPr>
            <a:r>
              <a:rPr lang="en-US" sz="2800" kern="0" dirty="0">
                <a:solidFill>
                  <a:srgbClr val="000000"/>
                </a:solidFill>
                <a:effectLst>
                  <a:outerShdw blurRad="50800" dist="38100" dir="8100000" algn="tr" rotWithShape="0">
                    <a:srgbClr val="808080">
                      <a:alpha val="40000"/>
                    </a:srgbClr>
                  </a:outerShdw>
                </a:effectLst>
                <a:latin typeface="Arial"/>
              </a:rPr>
              <a:t>Reactions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748223" y="2499101"/>
            <a:ext cx="2815278" cy="2752864"/>
          </a:xfrm>
          <a:prstGeom prst="rect">
            <a:avLst/>
          </a:prstGeom>
        </p:spPr>
      </p:pic>
    </p:spTree>
    <p:custDataLst>
      <p:tags r:id="rId1"/>
    </p:custDataLst>
    <p:extLst>
      <p:ext uri="{BB962C8B-B14F-4D97-AF65-F5344CB8AC3E}">
        <p14:creationId xmlns:p14="http://schemas.microsoft.com/office/powerpoint/2010/main" val="3326724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247578" y="92806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032198" y="2297783"/>
            <a:ext cx="6384421" cy="3193859"/>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The more you know about your audience, their needs, and their expectations, the more effectively you’ll be able to communicate with them. </a:t>
            </a:r>
          </a:p>
          <a:p>
            <a:pPr marL="457200" marR="0" lvl="0" indent="-457200" algn="ctr"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Analyzing your audience involves the following steps:</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38338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231567" y="2935925"/>
            <a:ext cx="5100227" cy="328844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636424" y="2390380"/>
            <a:ext cx="2922593" cy="2857800"/>
          </a:xfrm>
          <a:prstGeom prst="rect">
            <a:avLst/>
          </a:prstGeom>
        </p:spPr>
      </p:pic>
    </p:spTree>
    <p:custDataLst>
      <p:tags r:id="rId1"/>
    </p:custDataLst>
    <p:extLst>
      <p:ext uri="{BB962C8B-B14F-4D97-AF65-F5344CB8AC3E}">
        <p14:creationId xmlns:p14="http://schemas.microsoft.com/office/powerpoint/2010/main" val="2612410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365977" y="-9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495689" y="1436914"/>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44531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756913" y="1502189"/>
            <a:ext cx="4754731" cy="3412167"/>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1140974" y="2359713"/>
            <a:ext cx="2815278" cy="2752864"/>
          </a:xfrm>
          <a:prstGeom prst="rect">
            <a:avLst/>
          </a:prstGeom>
        </p:spPr>
      </p:pic>
    </p:spTree>
    <p:custDataLst>
      <p:tags r:id="rId1"/>
    </p:custDataLst>
    <p:extLst>
      <p:ext uri="{BB962C8B-B14F-4D97-AF65-F5344CB8AC3E}">
        <p14:creationId xmlns:p14="http://schemas.microsoft.com/office/powerpoint/2010/main" val="3223939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40788" y="-969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091951" y="1523356"/>
            <a:ext cx="6409510"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Identify the primary audience. If you can reach the decision makers or opinion molders in your audience, other audience members will fall in line.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800617" y="1710441"/>
            <a:ext cx="4343400"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Primary Members</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526180" y="2520435"/>
            <a:ext cx="3143081" cy="3073400"/>
          </a:xfrm>
          <a:prstGeom prst="rect">
            <a:avLst/>
          </a:prstGeom>
        </p:spPr>
      </p:pic>
    </p:spTree>
    <p:custDataLst>
      <p:tags r:id="rId1"/>
    </p:custDataLst>
    <p:extLst>
      <p:ext uri="{BB962C8B-B14F-4D97-AF65-F5344CB8AC3E}">
        <p14:creationId xmlns:p14="http://schemas.microsoft.com/office/powerpoint/2010/main" val="1384428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234002" y="2733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357489" y="1523356"/>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878442" y="1523356"/>
            <a:ext cx="6368494" cy="3811288"/>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Size and Location</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the size and geographic distribution of your audience. </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 report for wide distribution requires a more </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highlight>
                  <a:srgbClr val="FFFF00"/>
                </a:highlight>
                <a:uLnTx/>
                <a:uFillTx/>
                <a:latin typeface="Arial"/>
                <a:ea typeface="+mn-ea"/>
                <a:cs typeface="+mn-cs"/>
              </a:rPr>
              <a:t>formal style, organization, and format </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than one directed to three or four people in your department. </a:t>
            </a:r>
          </a:p>
          <a:p>
            <a:pPr marR="0" lvl="0" algn="l" defTabSz="914400" rtl="0" eaLnBrk="0" fontAlgn="base" latinLnBrk="0" hangingPunct="0">
              <a:lnSpc>
                <a:spcPct val="100000"/>
              </a:lnSpc>
              <a:spcBef>
                <a:spcPts val="600"/>
              </a:spcBef>
              <a:spcAft>
                <a:spcPts val="600"/>
              </a:spcAft>
              <a:buClrTx/>
              <a:buSzTx/>
              <a:tabLst/>
              <a:defRPr/>
            </a:pPr>
            <a:endPar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270140" y="2389170"/>
            <a:ext cx="3079996" cy="3011713"/>
          </a:xfrm>
          <a:prstGeom prst="rect">
            <a:avLst/>
          </a:prstGeom>
        </p:spPr>
      </p:pic>
    </p:spTree>
    <p:custDataLst>
      <p:tags r:id="rId1"/>
    </p:custDataLst>
    <p:extLst>
      <p:ext uri="{BB962C8B-B14F-4D97-AF65-F5344CB8AC3E}">
        <p14:creationId xmlns:p14="http://schemas.microsoft.com/office/powerpoint/2010/main" val="40725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390415" y="65171"/>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425826" y="1339148"/>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70984" y="881948"/>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975572" y="1371600"/>
            <a:ext cx="6672908" cy="411480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Composition</a:t>
            </a: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t>
            </a:r>
          </a:p>
          <a:p>
            <a:pPr eaLnBrk="0" fontAlgn="base" hangingPunct="0">
              <a:spcBef>
                <a:spcPts val="600"/>
              </a:spcBef>
              <a:spcAft>
                <a:spcPts val="600"/>
              </a:spcAft>
              <a:defRPr/>
            </a:pPr>
            <a:r>
              <a:rPr lang="en-US" sz="2800" b="1" kern="1200" dirty="0">
                <a:solidFill>
                  <a:schemeClr val="tx1"/>
                </a:solidFill>
                <a:latin typeface="Times New Roman" pitchFamily="18" charset="0"/>
                <a:ea typeface="+mn-ea"/>
                <a:cs typeface="+mn-cs"/>
              </a:rPr>
              <a:t>Determine the composition of the audience. </a:t>
            </a:r>
            <a:r>
              <a:rPr lang="en-US" sz="2800" kern="1200" dirty="0">
                <a:solidFill>
                  <a:schemeClr val="tx1"/>
                </a:solidFill>
                <a:latin typeface="Times New Roman" pitchFamily="18" charset="0"/>
                <a:ea typeface="+mn-ea"/>
                <a:cs typeface="+mn-cs"/>
              </a:rPr>
              <a:t>Look for common denominators</a:t>
            </a:r>
            <a:r>
              <a:rPr lang="ar-EG" sz="2800" kern="1200" dirty="0">
                <a:solidFill>
                  <a:schemeClr val="tx1"/>
                </a:solidFill>
                <a:latin typeface="Times New Roman" pitchFamily="18" charset="0"/>
                <a:ea typeface="+mn-ea"/>
                <a:cs typeface="+mn-cs"/>
              </a:rPr>
              <a:t>القواسم المشتركة </a:t>
            </a:r>
            <a:r>
              <a:rPr lang="en-US" sz="2800" kern="1200" dirty="0">
                <a:solidFill>
                  <a:schemeClr val="tx1"/>
                </a:solidFill>
                <a:latin typeface="Times New Roman" pitchFamily="18" charset="0"/>
                <a:ea typeface="+mn-ea"/>
                <a:cs typeface="+mn-cs"/>
              </a:rPr>
              <a:t> that tie audience members together across differences in culture, status, or attitude.</a:t>
            </a:r>
          </a:p>
          <a:p>
            <a:pPr eaLnBrk="0" fontAlgn="base" hangingPunct="0">
              <a:spcBef>
                <a:spcPts val="600"/>
              </a:spcBef>
              <a:spcAft>
                <a:spcPts val="600"/>
              </a:spcAft>
              <a:defRPr/>
            </a:pPr>
            <a:r>
              <a:rPr lang="en-US" sz="2800" kern="1200" dirty="0">
                <a:solidFill>
                  <a:schemeClr val="tx1"/>
                </a:solidFill>
                <a:latin typeface="Times New Roman" pitchFamily="18" charset="0"/>
                <a:ea typeface="+mn-ea"/>
                <a:cs typeface="+mn-cs"/>
              </a:rPr>
              <a:t>Include evidence that touches on everyone’s area of interest. </a:t>
            </a:r>
          </a:p>
          <a:p>
            <a:pPr marR="0" lvl="0" algn="l" defTabSz="914400" rtl="0" eaLnBrk="0" fontAlgn="base" latinLnBrk="0" hangingPunct="0">
              <a:lnSpc>
                <a:spcPct val="100000"/>
              </a:lnSpc>
              <a:spcBef>
                <a:spcPts val="600"/>
              </a:spcBef>
              <a:spcAft>
                <a:spcPts val="600"/>
              </a:spcAft>
              <a:buClrTx/>
              <a:buSzTx/>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7" cstate="print"/>
          <a:srcRect/>
          <a:stretch>
            <a:fillRect/>
          </a:stretch>
        </p:blipFill>
        <p:spPr>
          <a:xfrm>
            <a:off x="-203091" y="1796348"/>
            <a:ext cx="3886200" cy="3800044"/>
          </a:xfrm>
          <a:prstGeom prst="rect">
            <a:avLst/>
          </a:prstGeom>
        </p:spPr>
      </p:pic>
    </p:spTree>
    <p:custDataLst>
      <p:tags r:id="rId1"/>
    </p:custDataLst>
    <p:extLst>
      <p:ext uri="{BB962C8B-B14F-4D97-AF65-F5344CB8AC3E}">
        <p14:creationId xmlns:p14="http://schemas.microsoft.com/office/powerpoint/2010/main" val="3398629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931585" y="-594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012281" y="1606035"/>
            <a:ext cx="7168668" cy="34615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2800" kern="0" dirty="0">
                <a:solidFill>
                  <a:srgbClr val="000000"/>
                </a:solidFill>
                <a:effectLst>
                  <a:outerShdw blurRad="50800" dist="127000" dir="8100000" algn="tr" rotWithShape="0">
                    <a:srgbClr val="808080">
                      <a:alpha val="38039"/>
                    </a:srgbClr>
                  </a:outerShdw>
                </a:effectLst>
                <a:latin typeface="Arial"/>
              </a:rPr>
              <a:t>Test</a:t>
            </a: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 your audience’s level of understanding.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If audience members share your general background, they’ll understand your material without difficulty. If not, you must educate them.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28662" y="1017849"/>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836319" y="1475049"/>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206327" y="1664403"/>
            <a:ext cx="2873469" cy="3800044"/>
          </a:xfrm>
          <a:prstGeom prst="rect">
            <a:avLst/>
          </a:prstGeom>
        </p:spPr>
      </p:pic>
    </p:spTree>
    <p:custDataLst>
      <p:tags r:id="rId1"/>
    </p:custDataLst>
    <p:extLst>
      <p:ext uri="{BB962C8B-B14F-4D97-AF65-F5344CB8AC3E}">
        <p14:creationId xmlns:p14="http://schemas.microsoft.com/office/powerpoint/2010/main" val="38899949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96294" y="44130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496593" y="2327470"/>
            <a:ext cx="6618370" cy="2654996"/>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Include only enough information to accomplish your objective.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rPr>
              <a:t>Everything else is irrelevant and must be eliminated. </a:t>
            </a: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59903" y="1375326"/>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5240875" y="1585989"/>
            <a:ext cx="4343400" cy="493075"/>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384585" y="2442850"/>
            <a:ext cx="2873469" cy="2907735"/>
          </a:xfrm>
          <a:prstGeom prst="rect">
            <a:avLst/>
          </a:prstGeom>
        </p:spPr>
      </p:pic>
    </p:spTree>
    <p:custDataLst>
      <p:tags r:id="rId1"/>
    </p:custDataLst>
    <p:extLst>
      <p:ext uri="{BB962C8B-B14F-4D97-AF65-F5344CB8AC3E}">
        <p14:creationId xmlns:p14="http://schemas.microsoft.com/office/powerpoint/2010/main" val="32670637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626220" y="226219"/>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4071989" y="1500196"/>
            <a:ext cx="6712276"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5931" y="941896"/>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4256263" y="1856296"/>
            <a:ext cx="6056662" cy="3058060"/>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p>
          <a:p>
            <a:pPr marL="342900" indent="-342900" eaLnBrk="0" fontAlgn="base" hangingPunct="0">
              <a:spcBef>
                <a:spcPts val="600"/>
              </a:spcBef>
              <a:spcAft>
                <a:spcPts val="600"/>
              </a:spcAft>
              <a:buFontTx/>
              <a:buChar char="•"/>
              <a:defRPr/>
            </a:pPr>
            <a:r>
              <a:rPr lang="en-US" sz="2800" b="1" kern="1200" dirty="0">
                <a:solidFill>
                  <a:schemeClr val="tx1"/>
                </a:solidFill>
                <a:latin typeface="Times New Roman" pitchFamily="18" charset="0"/>
                <a:ea typeface="+mn-ea"/>
                <a:cs typeface="+mn-cs"/>
              </a:rPr>
              <a:t>Understand your audience’s expectations and preferences. </a:t>
            </a:r>
            <a:r>
              <a:rPr lang="en-US" sz="2800" kern="1200" dirty="0">
                <a:solidFill>
                  <a:schemeClr val="tx1"/>
                </a:solidFill>
                <a:latin typeface="Times New Roman" pitchFamily="18" charset="0"/>
                <a:ea typeface="+mn-ea"/>
                <a:cs typeface="+mn-cs"/>
              </a:rPr>
              <a:t>Will members of your audience expect complete details, </a:t>
            </a:r>
          </a:p>
          <a:p>
            <a:pPr marL="342900" indent="-342900" eaLnBrk="0" fontAlgn="base" hangingPunct="0">
              <a:spcBef>
                <a:spcPts val="600"/>
              </a:spcBef>
              <a:spcAft>
                <a:spcPts val="600"/>
              </a:spcAft>
              <a:buFontTx/>
              <a:buChar char="•"/>
              <a:defRPr/>
            </a:pPr>
            <a:r>
              <a:rPr lang="en-US" sz="2800" kern="1200" dirty="0">
                <a:solidFill>
                  <a:schemeClr val="tx1"/>
                </a:solidFill>
                <a:latin typeface="Times New Roman" pitchFamily="18" charset="0"/>
                <a:ea typeface="+mn-ea"/>
                <a:cs typeface="+mn-cs"/>
              </a:rPr>
              <a:t>or will a summary of the main points suffice? </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0" y="1803924"/>
            <a:ext cx="3886200" cy="3800044"/>
          </a:xfrm>
          <a:prstGeom prst="rect">
            <a:avLst/>
          </a:prstGeom>
        </p:spPr>
      </p:pic>
    </p:spTree>
    <p:custDataLst>
      <p:tags r:id="rId1"/>
    </p:custDataLst>
    <p:extLst>
      <p:ext uri="{BB962C8B-B14F-4D97-AF65-F5344CB8AC3E}">
        <p14:creationId xmlns:p14="http://schemas.microsoft.com/office/powerpoint/2010/main" val="75958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281135" y="164295"/>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2833105" y="1643860"/>
            <a:ext cx="6791389" cy="2134061"/>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2833105" y="1884734"/>
            <a:ext cx="6791389" cy="165231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Expectations.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Do they want an e-mail, or will they expect a formal memo? </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7" cstate="print"/>
          <a:srcRect/>
          <a:stretch>
            <a:fillRect/>
          </a:stretch>
        </p:blipFill>
        <p:spPr>
          <a:xfrm>
            <a:off x="393896" y="2668222"/>
            <a:ext cx="2141914" cy="2094428"/>
          </a:xfrm>
          <a:prstGeom prst="rect">
            <a:avLst/>
          </a:prstGeom>
        </p:spPr>
      </p:pic>
    </p:spTree>
    <p:custDataLst>
      <p:tags r:id="rId1"/>
    </p:custDataLst>
    <p:extLst>
      <p:ext uri="{BB962C8B-B14F-4D97-AF65-F5344CB8AC3E}">
        <p14:creationId xmlns:p14="http://schemas.microsoft.com/office/powerpoint/2010/main" val="2694240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780756" y="-305873"/>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265787" y="1442923"/>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40436" y="985723"/>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634686" y="1748148"/>
            <a:ext cx="6197472" cy="2908693"/>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r>
              <a:rPr lang="en-US" sz="2800" b="1" kern="1200" dirty="0">
                <a:solidFill>
                  <a:schemeClr val="tx1"/>
                </a:solidFill>
                <a:latin typeface="Times New Roman" pitchFamily="18" charset="0"/>
                <a:ea typeface="+mn-ea"/>
                <a:cs typeface="+mn-cs"/>
              </a:rPr>
              <a:t>Forecast your audience’s probable reaction. </a:t>
            </a:r>
            <a:r>
              <a:rPr lang="en-US" sz="2800" kern="1200" dirty="0">
                <a:solidFill>
                  <a:schemeClr val="tx1"/>
                </a:solidFill>
                <a:latin typeface="Times New Roman" pitchFamily="18" charset="0"/>
                <a:ea typeface="+mn-ea"/>
                <a:cs typeface="+mn-cs"/>
              </a:rPr>
              <a:t>If you expect a favorable response, state conclusions and recommendations up front and offer minimal evidence. </a:t>
            </a:r>
          </a:p>
          <a:p>
            <a:pPr marR="0" lvl="0" algn="l" defTabSz="914400" rtl="0" eaLnBrk="0" fontAlgn="base" latinLnBrk="0" hangingPunct="0">
              <a:lnSpc>
                <a:spcPct val="100000"/>
              </a:lnSpc>
              <a:spcBef>
                <a:spcPts val="600"/>
              </a:spcBef>
              <a:spcAft>
                <a:spcPts val="600"/>
              </a:spcAft>
              <a:buClrTx/>
              <a:buSzTx/>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507711" y="1900123"/>
            <a:ext cx="2694249" cy="2634518"/>
          </a:xfrm>
          <a:prstGeom prst="rect">
            <a:avLst/>
          </a:prstGeom>
        </p:spPr>
      </p:pic>
    </p:spTree>
    <p:custDataLst>
      <p:tags r:id="rId1"/>
    </p:custDataLst>
    <p:extLst>
      <p:ext uri="{BB962C8B-B14F-4D97-AF65-F5344CB8AC3E}">
        <p14:creationId xmlns:p14="http://schemas.microsoft.com/office/powerpoint/2010/main" val="994828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422538" y="0"/>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Profile the Audience</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1C1FF4DF-F6D6-0866-7A72-E623D42DE64B}"/>
              </a:ext>
            </a:extLst>
          </p:cNvPr>
          <p:cNvSpPr/>
          <p:nvPr/>
        </p:nvSpPr>
        <p:spPr bwMode="auto">
          <a:xfrm>
            <a:off x="3150428" y="1476281"/>
            <a:ext cx="6975663" cy="3811288"/>
          </a:xfrm>
          <a:prstGeom prst="flowChartAlternateProcess">
            <a:avLst/>
          </a:prstGeom>
          <a:solidFill>
            <a:srgbClr val="FFFFFF"/>
          </a:solidFill>
          <a:ln w="9525" cap="flat" cmpd="sng" algn="ctr">
            <a:no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outerShdw blurRad="50800" dist="127000" dir="8100000" algn="tr" rotWithShape="0">
                  <a:srgbClr val="808080">
                    <a:alpha val="38039"/>
                  </a:srgbClr>
                </a:outerShdw>
              </a:effectLst>
              <a:uLnTx/>
              <a:uFillTx/>
              <a:latin typeface="Arial"/>
              <a:ea typeface="+mn-ea"/>
              <a:cs typeface="+mn-cs"/>
            </a:endParaRPr>
          </a:p>
        </p:txBody>
      </p:sp>
      <p:pic>
        <p:nvPicPr>
          <p:cNvPr id="9" name="Graphic 8" descr="Badge 3 with solid fill">
            <a:extLst>
              <a:ext uri="{FF2B5EF4-FFF2-40B4-BE49-F238E27FC236}">
                <a16:creationId xmlns:a16="http://schemas.microsoft.com/office/drawing/2014/main" id="{207549D4-BDCC-500B-3B4F-68B6111EE35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83321" y="1606035"/>
            <a:ext cx="914400" cy="914400"/>
          </a:xfrm>
          <a:prstGeom prst="rect">
            <a:avLst/>
          </a:prstGeom>
        </p:spPr>
      </p:pic>
      <p:sp>
        <p:nvSpPr>
          <p:cNvPr id="11" name="Content Placeholder 12">
            <a:extLst>
              <a:ext uri="{FF2B5EF4-FFF2-40B4-BE49-F238E27FC236}">
                <a16:creationId xmlns:a16="http://schemas.microsoft.com/office/drawing/2014/main" id="{F10BFE14-3F63-A8CE-A0DC-E4E647BB6C8A}"/>
              </a:ext>
            </a:extLst>
          </p:cNvPr>
          <p:cNvSpPr txBox="1">
            <a:spLocks/>
          </p:cNvSpPr>
          <p:nvPr/>
        </p:nvSpPr>
        <p:spPr>
          <a:xfrm>
            <a:off x="3515580" y="1776428"/>
            <a:ext cx="5996066" cy="2823852"/>
          </a:xfrm>
          <a:prstGeom prst="rect">
            <a:avLst/>
          </a:prstGeom>
        </p:spPr>
        <p:txBody>
          <a:body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mn-cs"/>
              </a:rPr>
              <a:t>Forecast your audience’s probable reaction. </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If you expect doubts  introduce conclusions gradually and include more evidence.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mn-cs"/>
              </a:rPr>
              <a:t> </a:t>
            </a:r>
          </a:p>
        </p:txBody>
      </p:sp>
      <p:pic>
        <p:nvPicPr>
          <p:cNvPr id="13" name="Picture 12" descr="shutterstock_47215285.jpg">
            <a:extLst>
              <a:ext uri="{FF2B5EF4-FFF2-40B4-BE49-F238E27FC236}">
                <a16:creationId xmlns:a16="http://schemas.microsoft.com/office/drawing/2014/main" id="{B7FF5282-403D-3A3A-385F-A53B4288ECD2}"/>
              </a:ext>
            </a:extLst>
          </p:cNvPr>
          <p:cNvPicPr>
            <a:picLocks noChangeAspect="1"/>
          </p:cNvPicPr>
          <p:nvPr/>
        </p:nvPicPr>
        <p:blipFill>
          <a:blip r:embed="rId6" cstate="print"/>
          <a:srcRect/>
          <a:stretch>
            <a:fillRect/>
          </a:stretch>
        </p:blipFill>
        <p:spPr>
          <a:xfrm>
            <a:off x="393896" y="2668222"/>
            <a:ext cx="2678734" cy="2619347"/>
          </a:xfrm>
          <a:prstGeom prst="rect">
            <a:avLst/>
          </a:prstGeom>
        </p:spPr>
      </p:pic>
    </p:spTree>
    <p:custDataLst>
      <p:tags r:id="rId1"/>
    </p:custDataLst>
    <p:extLst>
      <p:ext uri="{BB962C8B-B14F-4D97-AF65-F5344CB8AC3E}">
        <p14:creationId xmlns:p14="http://schemas.microsoft.com/office/powerpoint/2010/main" val="2912505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68078" y="1333500"/>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17" name="Title 16">
            <a:extLst>
              <a:ext uri="{FF2B5EF4-FFF2-40B4-BE49-F238E27FC236}">
                <a16:creationId xmlns:a16="http://schemas.microsoft.com/office/drawing/2014/main" id="{C8C29B78-BA7E-A6A9-C4B2-BFCCE5DA8785}"/>
              </a:ext>
            </a:extLst>
          </p:cNvPr>
          <p:cNvSpPr>
            <a:spLocks noGrp="1"/>
          </p:cNvSpPr>
          <p:nvPr>
            <p:ph type="title"/>
          </p:nvPr>
        </p:nvSpPr>
        <p:spPr>
          <a:xfrm>
            <a:off x="3197728" y="157077"/>
            <a:ext cx="7469171" cy="1600200"/>
          </a:xfrm>
        </p:spPr>
        <p:txBody>
          <a:bodyPr/>
          <a:lstStyle/>
          <a:p>
            <a:r>
              <a:rPr lang="en-US" sz="4400" dirty="0">
                <a:solidFill>
                  <a:srgbClr val="FF0000"/>
                </a:solidFill>
              </a:rPr>
              <a:t>Three-Step Process</a:t>
            </a:r>
            <a:endParaRPr lang="en-GB" dirty="0">
              <a:solidFill>
                <a:srgbClr val="FF0000"/>
              </a:solidFill>
            </a:endParaRPr>
          </a:p>
        </p:txBody>
      </p:sp>
    </p:spTree>
    <p:extLst>
      <p:ext uri="{BB962C8B-B14F-4D97-AF65-F5344CB8AC3E}">
        <p14:creationId xmlns:p14="http://schemas.microsoft.com/office/powerpoint/2010/main" val="410340026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86932" y="1333500"/>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1751013" cy="519113"/>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grpSp>
      <p:sp>
        <p:nvSpPr>
          <p:cNvPr id="7" name="Title 6">
            <a:extLst>
              <a:ext uri="{FF2B5EF4-FFF2-40B4-BE49-F238E27FC236}">
                <a16:creationId xmlns:a16="http://schemas.microsoft.com/office/drawing/2014/main" id="{BEE145CC-C633-FB0E-D2EC-9193C52B8B13}"/>
              </a:ext>
            </a:extLst>
          </p:cNvPr>
          <p:cNvSpPr>
            <a:spLocks noGrp="1"/>
          </p:cNvSpPr>
          <p:nvPr>
            <p:ph type="title"/>
          </p:nvPr>
        </p:nvSpPr>
        <p:spPr>
          <a:xfrm>
            <a:off x="2740057" y="416667"/>
            <a:ext cx="6997831" cy="743262"/>
          </a:xfrm>
        </p:spPr>
        <p:txBody>
          <a:bodyPr/>
          <a:lstStyle/>
          <a:p>
            <a:r>
              <a:rPr lang="en-US" sz="4400" dirty="0">
                <a:solidFill>
                  <a:srgbClr val="FF0000"/>
                </a:solidFill>
              </a:rPr>
              <a:t>Three-Step Process</a:t>
            </a:r>
            <a:endParaRPr lang="en-GB" dirty="0">
              <a:solidFill>
                <a:srgbClr val="FF0000"/>
              </a:solidFill>
            </a:endParaRPr>
          </a:p>
        </p:txBody>
      </p:sp>
    </p:spTree>
    <p:extLst>
      <p:ext uri="{BB962C8B-B14F-4D97-AF65-F5344CB8AC3E}">
        <p14:creationId xmlns:p14="http://schemas.microsoft.com/office/powerpoint/2010/main" val="1446032312"/>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691339" y="2191715"/>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Gathering Information</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372958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id="{A64AD12A-B12E-898B-3D41-FC4E300EEA0A}"/>
                  </a:ext>
                </a:extLst>
              </p14:cNvPr>
              <p14:cNvContentPartPr/>
              <p14:nvPr/>
            </p14:nvContentPartPr>
            <p14:xfrm>
              <a:off x="3987720" y="1949400"/>
              <a:ext cx="360" cy="360"/>
            </p14:xfrm>
          </p:contentPart>
        </mc:Choice>
        <mc:Fallback xmlns="">
          <p:pic>
            <p:nvPicPr>
              <p:cNvPr id="13" name="Ink 12">
                <a:extLst>
                  <a:ext uri="{FF2B5EF4-FFF2-40B4-BE49-F238E27FC236}">
                    <a16:creationId xmlns:a16="http://schemas.microsoft.com/office/drawing/2014/main" id="{A64AD12A-B12E-898B-3D41-FC4E300EEA0A}"/>
                  </a:ext>
                </a:extLst>
              </p:cNvPr>
              <p:cNvPicPr/>
              <p:nvPr/>
            </p:nvPicPr>
            <p:blipFill>
              <a:blip r:embed="rId8"/>
              <a:stretch>
                <a:fillRect/>
              </a:stretch>
            </p:blipFill>
            <p:spPr>
              <a:xfrm>
                <a:off x="3971880" y="1886040"/>
                <a:ext cx="31680" cy="127080"/>
              </a:xfrm>
              <a:prstGeom prst="rect">
                <a:avLst/>
              </a:prstGeom>
            </p:spPr>
          </p:pic>
        </mc:Fallback>
      </mc:AlternateContent>
    </p:spTree>
    <p:extLst>
      <p:ext uri="{BB962C8B-B14F-4D97-AF65-F5344CB8AC3E}">
        <p14:creationId xmlns:p14="http://schemas.microsoft.com/office/powerpoint/2010/main" val="21219034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4|11.4|3.9|10.3|13.4|13.7"/>
</p:tagLst>
</file>

<file path=ppt/tags/tag2.xml><?xml version="1.0" encoding="utf-8"?>
<p:tagLst xmlns:a="http://schemas.openxmlformats.org/drawingml/2006/main" xmlns:r="http://schemas.openxmlformats.org/officeDocument/2006/relationships" xmlns:p="http://schemas.openxmlformats.org/presentationml/2006/main">
  <p:tag name="TIMING" val="|12.1|36.4|2.4|30.9|14.3"/>
</p:tagLst>
</file>

<file path=ppt/tags/tag3.xml><?xml version="1.0" encoding="utf-8"?>
<p:tagLst xmlns:a="http://schemas.openxmlformats.org/drawingml/2006/main" xmlns:r="http://schemas.openxmlformats.org/officeDocument/2006/relationships" xmlns:p="http://schemas.openxmlformats.org/presentationml/2006/main">
  <p:tag name="TIMING" val="|2.8"/>
</p:tagLst>
</file>

<file path=ppt/tags/tag4.xml><?xml version="1.0" encoding="utf-8"?>
<p:tagLst xmlns:a="http://schemas.openxmlformats.org/drawingml/2006/main" xmlns:r="http://schemas.openxmlformats.org/officeDocument/2006/relationships" xmlns:p="http://schemas.openxmlformats.org/presentationml/2006/main">
  <p:tag name="TIMING" val="|6.2|0.9|1"/>
</p:tagLst>
</file>

<file path=ppt/tags/tag5.xml><?xml version="1.0" encoding="utf-8"?>
<p:tagLst xmlns:a="http://schemas.openxmlformats.org/drawingml/2006/main" xmlns:r="http://schemas.openxmlformats.org/officeDocument/2006/relationships" xmlns:p="http://schemas.openxmlformats.org/presentationml/2006/main">
  <p:tag name="TIMING" val="|17|6.1"/>
</p:tagLst>
</file>

<file path=ppt/tags/tag6.xml><?xml version="1.0" encoding="utf-8"?>
<p:tagLst xmlns:a="http://schemas.openxmlformats.org/drawingml/2006/main" xmlns:r="http://schemas.openxmlformats.org/officeDocument/2006/relationships" xmlns:p="http://schemas.openxmlformats.org/presentationml/2006/main">
  <p:tag name="TIMING" val="|17|6.1"/>
</p:tagLst>
</file>

<file path=ppt/tags/tag7.xml><?xml version="1.0" encoding="utf-8"?>
<p:tagLst xmlns:a="http://schemas.openxmlformats.org/drawingml/2006/main" xmlns:r="http://schemas.openxmlformats.org/officeDocument/2006/relationships" xmlns:p="http://schemas.openxmlformats.org/presentationml/2006/main">
  <p:tag name="TIMING" val="|17|6.1"/>
</p:tagLst>
</file>

<file path=ppt/tags/tag8.xml><?xml version="1.0" encoding="utf-8"?>
<p:tagLst xmlns:a="http://schemas.openxmlformats.org/drawingml/2006/main" xmlns:r="http://schemas.openxmlformats.org/officeDocument/2006/relationships" xmlns:p="http://schemas.openxmlformats.org/presentationml/2006/main">
  <p:tag name="TIMING" val="|17|6.1"/>
</p:tagLst>
</file>

<file path=ppt/tags/tag9.xml><?xml version="1.0" encoding="utf-8"?>
<p:tagLst xmlns:a="http://schemas.openxmlformats.org/drawingml/2006/main" xmlns:r="http://schemas.openxmlformats.org/officeDocument/2006/relationships" xmlns:p="http://schemas.openxmlformats.org/presentationml/2006/main">
  <p:tag name="TIMING" val="|17|6.1"/>
</p:tagLst>
</file>

<file path=ppt/tags/tag10.xml><?xml version="1.0" encoding="utf-8"?>
<p:tagLst xmlns:a="http://schemas.openxmlformats.org/drawingml/2006/main" xmlns:r="http://schemas.openxmlformats.org/officeDocument/2006/relationships" xmlns:p="http://schemas.openxmlformats.org/presentationml/2006/main">
  <p:tag name="TIMING" val="|17|6.1"/>
</p:tagLst>
</file>

<file path=ppt/tags/tag11.xml><?xml version="1.0" encoding="utf-8"?>
<p:tagLst xmlns:a="http://schemas.openxmlformats.org/drawingml/2006/main" xmlns:r="http://schemas.openxmlformats.org/officeDocument/2006/relationships" xmlns:p="http://schemas.openxmlformats.org/presentationml/2006/main">
  <p:tag name="TIMING" val="|17|6.1"/>
</p:tagLst>
</file>

<file path=ppt/tags/tag12.xml><?xml version="1.0" encoding="utf-8"?>
<p:tagLst xmlns:a="http://schemas.openxmlformats.org/drawingml/2006/main" xmlns:r="http://schemas.openxmlformats.org/officeDocument/2006/relationships" xmlns:p="http://schemas.openxmlformats.org/presentationml/2006/main">
  <p:tag name="TIMING" val="|17|6.1"/>
</p:tagLst>
</file>

<file path=ppt/tags/tag13.xml><?xml version="1.0" encoding="utf-8"?>
<p:tagLst xmlns:a="http://schemas.openxmlformats.org/drawingml/2006/main" xmlns:r="http://schemas.openxmlformats.org/officeDocument/2006/relationships" xmlns:p="http://schemas.openxmlformats.org/presentationml/2006/main">
  <p:tag name="TIMING" val="|17|6.1"/>
</p:tagLst>
</file>

<file path=ppt/tags/tag14.xml><?xml version="1.0" encoding="utf-8"?>
<p:tagLst xmlns:a="http://schemas.openxmlformats.org/drawingml/2006/main" xmlns:r="http://schemas.openxmlformats.org/officeDocument/2006/relationships" xmlns:p="http://schemas.openxmlformats.org/presentationml/2006/main">
  <p:tag name="TIMING" val="|17|6.1"/>
</p:tagLst>
</file>

<file path=ppt/tags/tag15.xml><?xml version="1.0" encoding="utf-8"?>
<p:tagLst xmlns:a="http://schemas.openxmlformats.org/drawingml/2006/main" xmlns:r="http://schemas.openxmlformats.org/officeDocument/2006/relationships" xmlns:p="http://schemas.openxmlformats.org/presentationml/2006/main">
  <p:tag name="TIMING" val="|17|6.1"/>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ags/tag30.xml><?xml version="1.0" encoding="utf-8"?>
<p:tagLst xmlns:a="http://schemas.openxmlformats.org/drawingml/2006/main" xmlns:r="http://schemas.openxmlformats.org/officeDocument/2006/relationships" xmlns:p="http://schemas.openxmlformats.org/presentationml/2006/main">
  <p:tag name="TIMING" val="|41.8"/>
</p:tagLst>
</file>

<file path=ppt/tags/tag31.xml><?xml version="1.0" encoding="utf-8"?>
<p:tagLst xmlns:a="http://schemas.openxmlformats.org/drawingml/2006/main" xmlns:r="http://schemas.openxmlformats.org/officeDocument/2006/relationships" xmlns:p="http://schemas.openxmlformats.org/presentationml/2006/main">
  <p:tag name="TIMING" val="|41.8"/>
</p:tagLst>
</file>

<file path=ppt/tags/tag32.xml><?xml version="1.0" encoding="utf-8"?>
<p:tagLst xmlns:a="http://schemas.openxmlformats.org/drawingml/2006/main" xmlns:r="http://schemas.openxmlformats.org/officeDocument/2006/relationships" xmlns:p="http://schemas.openxmlformats.org/presentationml/2006/main">
  <p:tag name="TIMING" val="|41.8"/>
</p:tagLst>
</file>

<file path=ppt/tags/tag33.xml><?xml version="1.0" encoding="utf-8"?>
<p:tagLst xmlns:a="http://schemas.openxmlformats.org/drawingml/2006/main" xmlns:r="http://schemas.openxmlformats.org/officeDocument/2006/relationships" xmlns:p="http://schemas.openxmlformats.org/presentationml/2006/main">
  <p:tag name="TIMING" val="|41.8"/>
</p:tagLst>
</file>

<file path=ppt/tags/tag34.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6927</TotalTime>
  <Words>5972</Words>
  <Application>Microsoft Office PowerPoint</Application>
  <PresentationFormat>Widescreen</PresentationFormat>
  <Paragraphs>286</Paragraphs>
  <Slides>40</Slides>
  <Notes>31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40</vt:i4>
      </vt:variant>
    </vt:vector>
  </HeadingPairs>
  <TitlesOfParts>
    <vt:vector size="50" baseType="lpstr">
      <vt:lpstr>Arial</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lecture No. 7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Three-Step Process</vt:lpstr>
      <vt:lpstr>Three-Step Process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155</cp:revision>
  <dcterms:created xsi:type="dcterms:W3CDTF">2021-08-03T13:03:26Z</dcterms:created>
  <dcterms:modified xsi:type="dcterms:W3CDTF">2024-03-14T13:11:53Z</dcterms:modified>
</cp:coreProperties>
</file>