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2D1BB-FA54-3F05-92A9-9A4A225F5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1CF2FD-AD63-DCE2-4E58-E67A344E8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499F9-9D99-4F41-9B51-D6D692C0E245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C4754A-D476-3297-A53A-0780821A9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A4A482-B6B1-59E5-B351-CD2965E6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74252-C181-44F9-8779-4282A07B09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4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8D8B12-45B0-16B7-DF3C-DAD9ADCDD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3CF879-349C-2238-58B3-30819AD99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AA91F-1B00-EB4D-4F6F-16DC06882C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B499F9-9D99-4F41-9B51-D6D692C0E245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A47FE1-7065-89E7-3856-7972C77B90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F056C-E882-FEB1-963F-BD45EE8B7B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174252-C181-44F9-8779-4282A07B09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164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/products/catalog?hl=en&amp;q=hp+printer&amp;gs_upl=0l0l0l3005l0l0l0l0l0l0l0l0ll0l0&amp;bav=on.2,or.r_gc.r_pw.,cf.osb&amp;biw=845&amp;bih=543&amp;um=1&amp;ie=UTF-8&amp;tbm=shop&amp;cid=1773312189370889584&amp;sa=X&amp;ei=WvTYTpyBLemhiQK_l7j6CQ&amp;ved=0CKkBEOUNMAA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bing.com/shopping/hp-officejet-6500a-e710n-multifunction-printer/reviews/1A36AAD0FBED466A5005?q=hp+officejet+6500a&amp;lpf=0&amp;lpq=hp+officejet+6500a&amp;FORM=CQCA&amp;lppc=16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4F5F51-FD96-CB87-FFE3-85A040371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A7456-D546-41DA-D7E7-47F6382CF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129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D93E43-34F5-BFA2-391B-FE5C299A9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159BC5-370E-DB2A-E817-8528804D7E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82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7FAD17-CBE8-7BB5-A27A-59D976251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57C48-B603-37B2-E52A-8CEA310ADC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07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D14D27-3893-DE49-D27F-3D89A8A92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Positive or negative movie review?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3C7561-9734-E7E1-6A14-C4909BFA3E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97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9ADE3-3220-D56E-9E07-574BD21BD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Google Product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9993D3-AAD5-DEC2-59EE-7B62C01204A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25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AAF26-E272-F0DF-90AC-2DAD6E2FB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Bing Shopping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2CD026-9C7D-E478-2AE6-A08D3079DFC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183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1FBFDE-6B58-A249-13B9-ADD002137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 has many other names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F97ED6-6076-2A04-8402-F20E863A5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28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90E08-B56B-E567-D756-5E3F6F082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sentiment analysis?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8014C-D4A7-9EF5-2766-BD7E9EAECF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492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230B9-6EE8-9139-97B0-445CE9B14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E07E6-EE91-7113-B463-318F1BFFC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11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70D84-EEA8-19F9-E267-ABD5EFB6B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FE3D33-F9C1-B2E5-B26B-2D539B803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766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760C67-AFED-B09F-CA8B-180CCF0C3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Analysis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80B81C-C73B-BFD1-21A8-7A6AB7C80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64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09F2C4-63C6-8226-7E52-C212B0813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29D21-DCF0-084F-7CC0-479D91C954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8411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D76293-CA75-F254-B10F-CBACC7D37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627"/>
              <a:t>Sentiment Classification in Movie Reviews</a:t>
            </a:r>
            <a:endParaRPr lang="en-US" sz="544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59D76-B4FF-57B4-32E9-A3F1EDAC5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70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6F054-C0A2-1FD1-3481-E313695BD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IMDB data in the Pang and Lee database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9D263-3A4D-E116-0804-BDB4291CAE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49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CB82D0-B9C0-8F85-F7B0-D5262CD3E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Baseline Algorithm (adapted from Pang and Lee)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ED8A4-3F15-A5C7-E30A-C22E0EFE01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430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850A59-EB2C-A6FA-3340-5DE398022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Tokenization Issues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934B0-B592-AE45-94EC-4B8A945A34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05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196D07-246E-4BA2-F15F-EBC6CB1DC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Extracting Features for Sentiment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379E6-5761-580C-B6EC-DF2AB98F4F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15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0012F-0936-5BFD-A563-689A4975B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AD225A-8D49-5AD1-7192-90C030466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7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0108E9-2DA6-02F7-8599-DB1A69550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Na</a:t>
            </a:r>
            <a:r>
              <a:rPr lang="fr-FR"/>
              <a:t>ï</a:t>
            </a:r>
            <a:r>
              <a:rPr lang="en-US"/>
              <a:t>ve Bayes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165D5-5B0A-0FE0-C9C6-F9B4DDCC97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9791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70BF5C-AB2E-CB65-2C96-15A631260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2"/>
              <a:t>Binarized (Boolean feature)  Multinomial Na</a:t>
            </a:r>
            <a:r>
              <a:rPr lang="fr-FR" sz="2902"/>
              <a:t>ï</a:t>
            </a:r>
            <a:r>
              <a:rPr lang="en-US" sz="2902"/>
              <a:t>ve Bayes</a:t>
            </a:r>
            <a:endParaRPr lang="en-US" sz="290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0A7FE-F8F8-B54A-362D-8E301F9491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773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9F1918-6A83-4F93-C05D-B67356335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Boolean Multinomial Naïve Bayes: 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Learning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426D3D-147E-8FE9-EFF9-CF5238F45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93868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69851C-2EEA-1DB9-1A0B-0385A1CB0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Boolean Multinomial Na</a:t>
            </a:r>
            <a:r>
              <a:rPr lang="fr-FR"/>
              <a:t>ï</a:t>
            </a:r>
            <a:r>
              <a:rPr lang="en-US"/>
              <a:t>ve Bayes</a:t>
            </a:r>
            <a:br>
              <a:rPr lang="en-US"/>
            </a:br>
            <a:r>
              <a:rPr lang="en-US"/>
              <a:t> on a </a:t>
            </a: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test</a:t>
            </a:r>
            <a:r>
              <a:rPr lang="en-US"/>
              <a:t> document </a:t>
            </a:r>
            <a:r>
              <a:rPr lang="en-US" i="1"/>
              <a:t>d</a:t>
            </a:r>
            <a:endParaRPr lang="en-US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283DB-EEDC-57D9-2D1C-27531CAD4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830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A2914D-DC7A-2704-C5C6-DEBCA6E00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Normal vs. Boolean Multinomial NB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6ED476-3D8E-48D3-9BDE-DD1AB9C692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617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FD946-4D25-400B-C3EC-21DF4AD9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Cross-Validation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C1C530-D2BD-3E2D-0732-65C4D8B3EA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748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055DAC-2BBE-B772-9039-94EDEA1A8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issues in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2D010-850B-1775-6C4E-68582626A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011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2FCC3-D892-E214-D515-C6518F419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Thwarted Expectations</a:t>
            </a:r>
            <a:br>
              <a:rPr lang="en-US"/>
            </a:br>
            <a:r>
              <a:rPr lang="en-US"/>
              <a:t>and Ordering Effects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8DBB4F-3AB8-0AFD-0524-EF8781ABF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983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4D14E3-A78B-A9AC-82E8-078402101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6EC01-B435-7EA3-DF33-053AB6CA6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462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2BD9D2-3882-9032-42F5-1B6D2D62E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Lexicon?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88962-A547-4A01-EF43-2581824342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446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A6EA49-88B5-4802-24A5-9A8A57EE9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LIWC (Linguistic Inquiry and Word Count)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F05BE-02A8-90F0-142B-7F9F4790F5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7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BE0B8B-92A0-8FDB-53B6-F9AC8A219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MPQA Subjectivity Cues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2D08D5-09D6-116E-C159-BE617A233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278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CB4E1-484D-6D7F-6CBB-615BABC36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Bing Liu Opinion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C6119-A495-A0B8-EAEA-02D7F0CEC5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084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C59F15-E4D6-7B3D-9546-CBB15C255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20BE5-F451-64B4-F1B8-FE4F58E1A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2792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BF3E5-1A97-3F19-06FC-687E24A6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Semi-supervised learning of lexicons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415C81-C7D1-97BC-B128-8EEE75322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5432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21118-2C6E-329A-F44D-96E1B86A0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and McKeown intuition for identifying word polarity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647077-A704-3ACB-0F52-17BC85055B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9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31B56-89FD-87DC-1483-5F37A9BEC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53203-697C-E7DD-28A9-FAB04E8C77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4946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DF4EFD-4C8C-6238-7077-671C05F0C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D3A56-1F45-68C8-44B6-CC4220EEC2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245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628533-FA0C-1461-C3B8-C0BF682E3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3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B69C0-27F7-081D-BE4E-192E0CB770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7344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8AB6EF-E8AA-781C-03BD-DE5B7145A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Hatzivassiloglou &amp; McKeown 1997</a:t>
            </a:r>
            <a:br>
              <a:rPr lang="en-US"/>
            </a:br>
            <a:r>
              <a:rPr lang="en-US"/>
              <a:t>Step 4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792AF-A38F-3BBA-9D33-97C17DA4AB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091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0F61C-9766-CBCF-96C2-8971592A6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Output polarity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463E8-F29F-F325-283B-635AC17DE7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1334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722A31-E898-0051-EC88-6E202B8D7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Output polarity lexicon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2D957-522E-6D71-1C6F-42F2844DA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936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529161-CD3F-8AC1-CD0E-16B88F0AB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Turney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A82CED-8220-C8BF-F225-03F43A3BCF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709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DBCA89-A56B-0615-E0E5-E6FDD17FF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Extract two-word phrases with adjectives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7C389-E257-D85C-3490-B608451B2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3818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A0A88E-CD90-5EA4-1889-7CAB996BB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measure polarity of a phrase?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04E33-7AEE-4965-529C-DE25CDB30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533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0CEAB-4DBA-E3C7-902A-EFB9D3E4A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Pointwise Mutual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09D39-6525-21B1-D8BA-8B044C6346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785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1ACFFC-EB9B-1344-EA4E-574AAFF3C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Pointwise Mutual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C8B9B3-90E2-6416-0248-2D48EA0026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304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47ECA0-B4FE-D9EC-5023-9CD50528D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How to Estimate Pointwise Mutual Information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DA88A-179F-4531-AD42-3DFA10BDF0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318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54498-991B-AE92-60B2-5020BD4BA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2"/>
              <a:t>Does phrase appear more with “poor” or “excellent”?</a:t>
            </a:r>
            <a:endParaRPr lang="en-US" sz="2902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2F2B6E-54B1-52FC-AD13-2FCA55F08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3548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D5A0D-9DE8-18C4-9F87-1D9F8EB8F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Phrases from a thumbs-up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942D82-E3A3-EE6F-9527-76FAD06B9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0756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28C0B7-E44A-594D-F44F-7D3054730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Phrases from a thumbs-down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89FDD-82DE-C14D-0B84-715B4C3DF0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503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93725-986E-94BA-A703-0517CEC50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of Turney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C38AAF-8BA1-3152-B7FD-DC14F06E97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285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F93E5F-DB76-E360-152C-23138027E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WordNet to learn polarity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B4000A-0630-97DA-2E09-03E2AE3D81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7654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127454-CA74-4A68-0478-D73463112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on Learning Lexicons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4AA9C-C515-C309-673D-05E423089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389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95FA14-3CD7-02B3-0872-B3B6A9443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D9BD5-A6FA-0FB1-41E5-154E4685C4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10457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B05359-05D6-CA75-A3E9-4F31CC6E2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Finding sentiment of a sentence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B6149-7FAD-4666-EFF9-0A561AA277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3338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BA32ED-6CDD-EB29-544E-E33FE1E6A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Finding aspect/attribute/target of sentiment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9A5C5-78FD-06A7-5610-1BC5CECF1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367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CFC2D8-54B8-5736-C7B6-398D503E3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Finding aspect/attribute/target of sentiment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80453-C264-9EF1-535F-708576ADA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9999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9E436-BD43-95F8-84F8-9792BCCEA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Putting it all together:</a:t>
            </a:r>
            <a:br>
              <a:rPr lang="en-US"/>
            </a:br>
            <a:r>
              <a:rPr lang="en-US"/>
              <a:t>Finding sentiment for aspects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9C12C-071B-8280-68D9-F876EE206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410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32E06A-E47F-C237-4064-5A9991CEA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of </a:t>
            </a:r>
            <a:r>
              <a:rPr lang="en-US">
                <a:cs typeface="Calibri"/>
              </a:rPr>
              <a:t>Blair-Goldensohn</a:t>
            </a:r>
            <a:r>
              <a:rPr lang="en-US"/>
              <a:t> et al.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0C19F1-2F55-01D3-6417-3BE6494DF5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90154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E2820-C806-A291-563A-B540A994C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on Sentiment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5AA38-6B31-AF39-DFE0-67E0C375A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065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EFDA38-549C-D013-38BE-FCE6A12A8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327D21-DD70-DFA3-CFE8-5536F654BD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103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296</Words>
  <Application>Microsoft Office PowerPoint</Application>
  <PresentationFormat>Widescreen</PresentationFormat>
  <Paragraphs>57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7" baseType="lpstr">
      <vt:lpstr>Andalus</vt:lpstr>
      <vt:lpstr>Aptos</vt:lpstr>
      <vt:lpstr>Aptos Display</vt:lpstr>
      <vt:lpstr>Arial</vt:lpstr>
      <vt:lpstr>Calibri</vt:lpstr>
      <vt:lpstr>Calibri (Headings)</vt:lpstr>
      <vt:lpstr>Office Theme</vt:lpstr>
      <vt:lpstr>PowerPoint Presentation</vt:lpstr>
      <vt:lpstr>PowerPoint Presentation</vt:lpstr>
      <vt:lpstr>The objectives of this lecture is to:</vt:lpstr>
      <vt:lpstr>Positive or negative movie review?</vt:lpstr>
      <vt:lpstr>Google Product Search</vt:lpstr>
      <vt:lpstr>Bing Shopping</vt:lpstr>
      <vt:lpstr>Sentiment analysis has many other names</vt:lpstr>
      <vt:lpstr>Why sentiment analysis?</vt:lpstr>
      <vt:lpstr>Sentiment Analysis</vt:lpstr>
      <vt:lpstr>Sentiment Analysis</vt:lpstr>
      <vt:lpstr>Sentiment Analysis</vt:lpstr>
      <vt:lpstr>Sentiment Analysis</vt:lpstr>
      <vt:lpstr>Sentiment Classification in Movie Reviews</vt:lpstr>
      <vt:lpstr>IMDB data in the Pang and Lee database</vt:lpstr>
      <vt:lpstr>Baseline Algorithm (adapted from Pang and Lee)</vt:lpstr>
      <vt:lpstr>Sentiment Tokenization Issues</vt:lpstr>
      <vt:lpstr>Extracting Features for Sentiment Classification</vt:lpstr>
      <vt:lpstr>Negation</vt:lpstr>
      <vt:lpstr>Reminder: Naïve Bayes</vt:lpstr>
      <vt:lpstr>Binarized (Boolean feature)  Multinomial Naïve Bayes</vt:lpstr>
      <vt:lpstr>Boolean Multinomial Naïve Bayes: Learning</vt:lpstr>
      <vt:lpstr>Boolean Multinomial Naïve Bayes  on a test document d</vt:lpstr>
      <vt:lpstr>Normal vs. Boolean Multinomial NB</vt:lpstr>
      <vt:lpstr>Cross-Validation</vt:lpstr>
      <vt:lpstr>Other issues in Classification</vt:lpstr>
      <vt:lpstr>Thwarted Expectations and Ordering Effects</vt:lpstr>
      <vt:lpstr>Sentiment Analysis</vt:lpstr>
      <vt:lpstr>What is a Lexicon?</vt:lpstr>
      <vt:lpstr>LIWC (Linguistic Inquiry and Word Count)</vt:lpstr>
      <vt:lpstr>MPQA Subjectivity Cues Lexicon</vt:lpstr>
      <vt:lpstr>Bing Liu Opinion Lexicon</vt:lpstr>
      <vt:lpstr>Sentiment Analysis</vt:lpstr>
      <vt:lpstr>Semi-supervised learning of lexicons</vt:lpstr>
      <vt:lpstr>Hatzivassiloglou and McKeown intuition for identifying word polarity</vt:lpstr>
      <vt:lpstr>Hatzivassiloglou &amp; McKeown 1997 Step 1</vt:lpstr>
      <vt:lpstr>Hatzivassiloglou &amp; McKeown 1997 Step 2</vt:lpstr>
      <vt:lpstr>Hatzivassiloglou &amp; McKeown 1997 Step 3</vt:lpstr>
      <vt:lpstr>Hatzivassiloglou &amp; McKeown 1997 Step 4</vt:lpstr>
      <vt:lpstr>Output polarity lexicon</vt:lpstr>
      <vt:lpstr>Output polarity lexicon</vt:lpstr>
      <vt:lpstr>Turney Algorithm</vt:lpstr>
      <vt:lpstr>Extract two-word phrases with adjectives</vt:lpstr>
      <vt:lpstr>How to measure polarity of a phrase?</vt:lpstr>
      <vt:lpstr>Pointwise Mutual Information</vt:lpstr>
      <vt:lpstr>Pointwise Mutual Information</vt:lpstr>
      <vt:lpstr>How to Estimate Pointwise Mutual Information</vt:lpstr>
      <vt:lpstr>Does phrase appear more with “poor” or “excellent”?</vt:lpstr>
      <vt:lpstr>Phrases from a thumbs-up review</vt:lpstr>
      <vt:lpstr>Phrases from a thumbs-down review</vt:lpstr>
      <vt:lpstr>Results of Turney algorithm</vt:lpstr>
      <vt:lpstr>Using WordNet to learn polarity</vt:lpstr>
      <vt:lpstr>Summary on Learning Lexicons</vt:lpstr>
      <vt:lpstr>Sentiment Analysis</vt:lpstr>
      <vt:lpstr>Finding sentiment of a sentence</vt:lpstr>
      <vt:lpstr>Finding aspect/attribute/target of sentiment</vt:lpstr>
      <vt:lpstr>Finding aspect/attribute/target of sentiment</vt:lpstr>
      <vt:lpstr>Putting it all together: Finding sentiment for aspects</vt:lpstr>
      <vt:lpstr>Results of Blair-Goldensohn et al. method</vt:lpstr>
      <vt:lpstr>Summary on Sentiment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2024-07-19T16:17:37Z</dcterms:created>
  <dcterms:modified xsi:type="dcterms:W3CDTF">2024-07-19T16:17:38Z</dcterms:modified>
</cp:coreProperties>
</file>