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3"/>
  </p:notesMasterIdLst>
  <p:sldIdLst>
    <p:sldId id="480" r:id="rId5"/>
    <p:sldId id="496" r:id="rId6"/>
    <p:sldId id="520" r:id="rId7"/>
    <p:sldId id="498" r:id="rId8"/>
    <p:sldId id="605" r:id="rId9"/>
    <p:sldId id="622" r:id="rId10"/>
    <p:sldId id="645" r:id="rId11"/>
    <p:sldId id="649" r:id="rId12"/>
    <p:sldId id="583" r:id="rId13"/>
    <p:sldId id="664" r:id="rId14"/>
    <p:sldId id="646" r:id="rId15"/>
    <p:sldId id="634" r:id="rId16"/>
    <p:sldId id="665" r:id="rId17"/>
    <p:sldId id="647" r:id="rId18"/>
    <p:sldId id="666" r:id="rId19"/>
    <p:sldId id="589" r:id="rId20"/>
    <p:sldId id="623" r:id="rId21"/>
    <p:sldId id="624" r:id="rId22"/>
    <p:sldId id="541" r:id="rId23"/>
    <p:sldId id="667" r:id="rId24"/>
    <p:sldId id="668" r:id="rId25"/>
    <p:sldId id="552" r:id="rId26"/>
    <p:sldId id="500" r:id="rId27"/>
    <p:sldId id="635" r:id="rId28"/>
    <p:sldId id="662" r:id="rId29"/>
    <p:sldId id="670" r:id="rId30"/>
    <p:sldId id="669" r:id="rId31"/>
    <p:sldId id="621" r:id="rId32"/>
    <p:sldId id="652" r:id="rId33"/>
    <p:sldId id="653" r:id="rId34"/>
    <p:sldId id="525" r:id="rId35"/>
    <p:sldId id="654" r:id="rId36"/>
    <p:sldId id="671" r:id="rId37"/>
    <p:sldId id="656" r:id="rId38"/>
    <p:sldId id="659" r:id="rId39"/>
    <p:sldId id="663" r:id="rId40"/>
    <p:sldId id="672" r:id="rId41"/>
    <p:sldId id="540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6"/>
            <p14:sldId id="520"/>
            <p14:sldId id="498"/>
            <p14:sldId id="605"/>
            <p14:sldId id="622"/>
            <p14:sldId id="645"/>
            <p14:sldId id="649"/>
            <p14:sldId id="583"/>
            <p14:sldId id="664"/>
            <p14:sldId id="646"/>
            <p14:sldId id="634"/>
            <p14:sldId id="665"/>
            <p14:sldId id="647"/>
            <p14:sldId id="666"/>
            <p14:sldId id="589"/>
            <p14:sldId id="623"/>
            <p14:sldId id="624"/>
            <p14:sldId id="541"/>
            <p14:sldId id="667"/>
            <p14:sldId id="668"/>
            <p14:sldId id="552"/>
            <p14:sldId id="500"/>
            <p14:sldId id="635"/>
            <p14:sldId id="662"/>
            <p14:sldId id="670"/>
            <p14:sldId id="669"/>
            <p14:sldId id="621"/>
            <p14:sldId id="652"/>
            <p14:sldId id="653"/>
            <p14:sldId id="525"/>
            <p14:sldId id="654"/>
            <p14:sldId id="671"/>
            <p14:sldId id="656"/>
            <p14:sldId id="659"/>
            <p14:sldId id="663"/>
            <p14:sldId id="672"/>
            <p14:sldId id="54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3713" autoAdjust="0"/>
  </p:normalViewPr>
  <p:slideViewPr>
    <p:cSldViewPr snapToGrid="0">
      <p:cViewPr varScale="1">
        <p:scale>
          <a:sx n="108" d="100"/>
          <a:sy n="108" d="100"/>
        </p:scale>
        <p:origin x="736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904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11/17/25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6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880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384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3037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2298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4177739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Sumaya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Alkubaisi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66217" y="2067979"/>
            <a:ext cx="571525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Unsupervised Learning (Clustering Algorithms and Their Applications)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8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2239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FNT633 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Machine Learning in Finance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Learning Goals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By the end of this lecture, you will be able 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Understand the fundamentals of unsupervised learning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Explain and apply K-Means and Hierarchical clustering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Identify real-world finance applications of clustering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Evaluate clustering results using visual and numerical metrics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Implement unsupervised learning using Python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47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30024" y="1007195"/>
            <a:ext cx="6452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Unsupervised Learning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1970"/>
            <a:ext cx="997692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en-US" sz="2000" dirty="0">
                <a:latin typeface="Alexandria" charset="0"/>
              </a:rPr>
              <a:t>Machine learning where data has no predefined labels; means the algorithm learns without knowing the correct answers (labels).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Goal: Find patterns or structures within the data on its own.</a:t>
            </a:r>
          </a:p>
          <a:p>
            <a:r>
              <a:rPr lang="en-US" sz="2000" dirty="0">
                <a:latin typeface="Alexandria" charset="0"/>
              </a:rPr>
              <a:t>Examples: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Customer segmentation: grouping customers with similar behavior (e</a:t>
            </a:r>
            <a:r>
              <a:rPr lang="en-US" sz="2000" dirty="0"/>
              <a:t>.g., grouping shoppers by spending habits — budget, regular, or premium buyers</a:t>
            </a:r>
            <a:r>
              <a:rPr lang="en-US" sz="2000" dirty="0">
                <a:latin typeface="Alexandria" charset="0"/>
              </a:rPr>
              <a:t>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Market regime detection: </a:t>
            </a:r>
            <a:r>
              <a:rPr lang="en-US" sz="2000" dirty="0"/>
              <a:t>identifying different market conditions (e.g., identifying “bull” vs. “bear” market periods from price trends.)</a:t>
            </a:r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Risk group discovery: finding clusters of similar risk levels(e.g., clustering loan applicants into low-, medium-, and high-risk groups.)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79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668839"/>
            <a:ext cx="59420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Comparison: Supervised vs. Unsupervised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003BF5B-E52B-9A46-BCCA-BA4D0DB2A0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4617871"/>
              </p:ext>
            </p:extLst>
          </p:nvPr>
        </p:nvGraphicFramePr>
        <p:xfrm>
          <a:off x="765840" y="2472868"/>
          <a:ext cx="10515600" cy="1828800"/>
        </p:xfrm>
        <a:graphic>
          <a:graphicData uri="http://schemas.openxmlformats.org/drawingml/2006/table">
            <a:tbl>
              <a:tblPr/>
              <a:tblGrid>
                <a:gridCol w="3505200">
                  <a:extLst>
                    <a:ext uri="{9D8B030D-6E8A-4147-A177-3AD203B41FA5}">
                      <a16:colId xmlns:a16="http://schemas.microsoft.com/office/drawing/2014/main" val="2588495351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3193664869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400677107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b="1" dirty="0"/>
                        <a:t>Aspect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Supervised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Unsupervised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5645695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Labels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Known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Unknown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134019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Goal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Prediction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Pattern discovery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644665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Examples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Regression, Classification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Clustering, Association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487547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Finance Example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Credit scoring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Portfolio grouping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82883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625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627186"/>
            <a:ext cx="59777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Main Types of Unsupervised Learning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31030"/>
            <a:ext cx="10541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Clustering:</a:t>
            </a:r>
            <a:r>
              <a:rPr lang="en-US" sz="2000" dirty="0">
                <a:latin typeface="Alexandria" charset="0"/>
              </a:rPr>
              <a:t> Group similar data points — individual records or observations in a dataset, each one represents a single example of the data you’re studying. </a:t>
            </a:r>
          </a:p>
          <a:p>
            <a:r>
              <a:rPr lang="en-US" sz="2000" dirty="0">
                <a:latin typeface="Alexandria" charset="0"/>
              </a:rPr>
              <a:t>      Example: grouping investors profiles by similar trading behavior.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Dimensionality Reduction</a:t>
            </a:r>
            <a:r>
              <a:rPr lang="en-US" sz="2000" dirty="0">
                <a:latin typeface="Alexandria" charset="0"/>
              </a:rPr>
              <a:t>: Reduces many features into fewer meaningful ones while keeping important information.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Example: using PCA to simplify financial indicators.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Anomaly Detection: </a:t>
            </a:r>
            <a:r>
              <a:rPr lang="en-US" sz="2000" dirty="0">
                <a:latin typeface="Alexandria" charset="0"/>
              </a:rPr>
              <a:t>Identify rare events</a:t>
            </a:r>
          </a:p>
          <a:p>
            <a:r>
              <a:rPr lang="en-US" sz="2000" dirty="0">
                <a:latin typeface="Alexandria" charset="0"/>
              </a:rPr>
              <a:t>      Example: detecting fraudulent transactions that differ from normal behavior.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61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5379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8" y="995317"/>
            <a:ext cx="63577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Clustering Concept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47906"/>
            <a:ext cx="10541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Clustering aims to</a:t>
            </a:r>
            <a:r>
              <a:rPr lang="en-US" sz="2000" dirty="0">
                <a:latin typeface="Alexandria" charset="0"/>
              </a:rPr>
              <a:t>: Group similar data points together based on how close/distance or similar they are.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Each group = </a:t>
            </a:r>
            <a:r>
              <a:rPr lang="en-US" sz="2000" b="1" dirty="0">
                <a:latin typeface="Alexandria" charset="0"/>
              </a:rPr>
              <a:t>Cluster.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 </a:t>
            </a:r>
            <a:r>
              <a:rPr lang="en-US" sz="2000" b="1" dirty="0">
                <a:latin typeface="Alexandria" charset="0"/>
              </a:rPr>
              <a:t>data point </a:t>
            </a:r>
            <a:r>
              <a:rPr lang="en-US" sz="2000" dirty="0">
                <a:latin typeface="Alexandria" charset="0"/>
              </a:rPr>
              <a:t>is a single record or example in your dataset — it contains all the features (attributes) for that example.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Example: </a:t>
            </a:r>
          </a:p>
          <a:p>
            <a:r>
              <a:rPr lang="en-US" sz="2000" dirty="0">
                <a:latin typeface="Alexandria" charset="0"/>
              </a:rPr>
              <a:t>Investors can be grouped/Segmented into low-, moderate-, and high-risk clusters based on their trading behavior or portfolio characteristics.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32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5379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709765"/>
            <a:ext cx="63577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Example for cars customers clustering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77125" y="1844551"/>
            <a:ext cx="10541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Each customer is a data point.</a:t>
            </a:r>
          </a:p>
          <a:p>
            <a:r>
              <a:rPr lang="en-US" sz="2000" dirty="0">
                <a:latin typeface="Alexandria" charset="0"/>
              </a:rPr>
              <a:t>Features for a customer could be: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Age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Income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Car type preferred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Number of cars owned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Annual mileage</a:t>
            </a:r>
          </a:p>
          <a:p>
            <a:r>
              <a:rPr lang="en-US" sz="2000" dirty="0">
                <a:latin typeface="Alexandria" charset="0"/>
              </a:rPr>
              <a:t>When clustering:</a:t>
            </a:r>
          </a:p>
          <a:p>
            <a:r>
              <a:rPr lang="en-US" sz="2000" dirty="0">
                <a:latin typeface="Alexandria" charset="0"/>
              </a:rPr>
              <a:t>Customers with similar features are grouped together into clusters.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Cluster 1: Young, low-income, prefers small cars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Cluster 2: Middle-aged, medium income, prefers SUVs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Cluster 3: High-income, luxury car buyers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So each customer (data point) is placed into a cluster based on similarity of their features.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18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5379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98231" y="1042273"/>
            <a:ext cx="63577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Why Clustering in Finance?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63583"/>
            <a:ext cx="10541000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b="1" dirty="0">
                <a:latin typeface="Alexandria" charset="0"/>
              </a:rPr>
              <a:t>Understand customer behaviors</a:t>
            </a:r>
            <a:r>
              <a:rPr lang="en-US" sz="2300" dirty="0">
                <a:latin typeface="Alexandria" charset="0"/>
              </a:rPr>
              <a:t>: Group clients with similar spending, saving, or investment habits.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b="1" dirty="0">
                <a:latin typeface="Alexandria" charset="0"/>
              </a:rPr>
              <a:t>Detect market segments</a:t>
            </a:r>
            <a:r>
              <a:rPr lang="en-US" sz="2300" dirty="0">
                <a:latin typeface="Alexandria" charset="0"/>
              </a:rPr>
              <a:t>: Identify distinct groups in the market for targeted strategies.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b="1" dirty="0">
                <a:latin typeface="Alexandria" charset="0"/>
              </a:rPr>
              <a:t>Identify investment risk profiles</a:t>
            </a:r>
            <a:r>
              <a:rPr lang="en-US" sz="2300" dirty="0">
                <a:latin typeface="Alexandria" charset="0"/>
              </a:rPr>
              <a:t>: Classify investors or loans into low, medium, or high-risk clusters.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b="1" dirty="0">
                <a:latin typeface="Alexandria" charset="0"/>
              </a:rPr>
              <a:t>Discover anomalies in trading patterns</a:t>
            </a:r>
            <a:r>
              <a:rPr lang="en-US" sz="2300" dirty="0">
                <a:latin typeface="Alexandria" charset="0"/>
              </a:rPr>
              <a:t>: Spot unusual transactions or activities that could indicate fraud.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436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947815"/>
            <a:ext cx="628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Distance Metrics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857903"/>
            <a:ext cx="105410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Distance Metrics are used in clustering to measure how similar or different data points are. </a:t>
            </a:r>
          </a:p>
          <a:p>
            <a:r>
              <a:rPr lang="en-US" sz="2200" dirty="0">
                <a:latin typeface="Alexandria" charset="0"/>
              </a:rPr>
              <a:t>Different metrics are useful in different situations: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b="1" dirty="0">
                <a:latin typeface="Alexandria" charset="0"/>
              </a:rPr>
              <a:t>Euclidean Distance </a:t>
            </a:r>
            <a:r>
              <a:rPr lang="en-US" sz="2200" dirty="0">
                <a:latin typeface="Alexandria" charset="0"/>
              </a:rPr>
              <a:t>– measures the straight-line distance between two points.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200" dirty="0">
                <a:latin typeface="Alexandria" charset="0"/>
              </a:rPr>
              <a:t>Use when: features are continuous and on the same scale.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200" dirty="0">
                <a:latin typeface="Alexandria" charset="0"/>
              </a:rPr>
              <a:t>Example: K-Means clustering for customer income vs. age.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b="1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b="1" dirty="0">
                <a:latin typeface="Alexandria" charset="0"/>
              </a:rPr>
              <a:t>Manhattan Distance </a:t>
            </a:r>
            <a:r>
              <a:rPr lang="en-US" sz="2200" dirty="0">
                <a:latin typeface="Alexandria" charset="0"/>
              </a:rPr>
              <a:t>– sums the absolute differences of each feature.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200" dirty="0">
                <a:latin typeface="Alexandria" charset="0"/>
              </a:rPr>
              <a:t>Use when: you want to measure grid-like or city-block distances, or features have different scales.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200" dirty="0">
                <a:latin typeface="Alexandria" charset="0"/>
              </a:rPr>
              <a:t>Example: Clustering retail stores by street locations (grid layout).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65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947815"/>
            <a:ext cx="628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Distance Metrics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147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8372" y="1751027"/>
            <a:ext cx="10541000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Cosine Similarity </a:t>
            </a:r>
            <a:r>
              <a:rPr lang="en-US" sz="2000" dirty="0">
                <a:latin typeface="Alexandria" charset="0"/>
              </a:rPr>
              <a:t>– measures the angle between vectors, not magnitude.</a:t>
            </a:r>
          </a:p>
          <a:p>
            <a:pPr marL="1257300" lvl="2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Use when: the direction/pattern matters more than size.</a:t>
            </a:r>
          </a:p>
          <a:p>
            <a:pPr marL="1257300" lvl="2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Example: Clustering investors by portfolio composition rather than total value. </a:t>
            </a:r>
          </a:p>
          <a:p>
            <a:pPr lvl="1"/>
            <a:r>
              <a:rPr lang="en-US" sz="2000" dirty="0">
                <a:latin typeface="Alexandria" charset="0"/>
              </a:rPr>
              <a:t>Cosine similarity looks at the pattern of values, not their size.</a:t>
            </a:r>
          </a:p>
          <a:p>
            <a:pPr lvl="1"/>
            <a:r>
              <a:rPr lang="en-US" sz="2000" b="1" dirty="0">
                <a:latin typeface="Alexandria" charset="0"/>
              </a:rPr>
              <a:t>Example: Two investors:</a:t>
            </a:r>
          </a:p>
          <a:p>
            <a:pPr lvl="1"/>
            <a:r>
              <a:rPr lang="en-US" sz="2000" dirty="0">
                <a:latin typeface="Alexandria" charset="0"/>
              </a:rPr>
              <a:t>Investor A: 50% stocks, 30% bonds, 20% cash</a:t>
            </a:r>
          </a:p>
          <a:p>
            <a:pPr lvl="1"/>
            <a:r>
              <a:rPr lang="en-US" sz="2000" dirty="0">
                <a:latin typeface="Alexandria" charset="0"/>
              </a:rPr>
              <a:t>Investor B: 25% stocks, 15% bonds, 10% cash</a:t>
            </a:r>
          </a:p>
          <a:p>
            <a:pPr lvl="1"/>
            <a:r>
              <a:rPr lang="en-US" sz="2000" dirty="0">
                <a:latin typeface="Alexandria" charset="0"/>
              </a:rPr>
              <a:t>Even though Investor B has less money, their portfolio composition (percentages) is the same pattern as Investor A.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Cosine similarity sees them as similar because it compares the ratios, not the total money.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Euclidean or Manhattan distance would see them as very different because it looks at the absolute amounts, not percentages.</a:t>
            </a:r>
          </a:p>
          <a:p>
            <a:pPr lvl="1"/>
            <a:r>
              <a:rPr lang="en-US" sz="2000" dirty="0">
                <a:latin typeface="Alexandria" charset="0"/>
              </a:rPr>
              <a:t>So use cosine similarity when the shape or pattern of the data matters more than the actual numbers.</a:t>
            </a:r>
          </a:p>
          <a:p>
            <a:pPr lvl="1"/>
            <a:endParaRPr lang="en-US" sz="22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785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54691"/>
            <a:ext cx="628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Introduction to K-Means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17865"/>
            <a:ext cx="105410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Algorithm type: Partition-based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Goal: Divide data into K clusters minimizing variance within clusters.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Each cluster represented by a centroid.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K-Means Steps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>
                <a:latin typeface="Alexandria" charset="0"/>
              </a:rPr>
              <a:t>Choose K (number of clusters)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>
                <a:latin typeface="Alexandria" charset="0"/>
              </a:rPr>
              <a:t>Randomly initialize centroids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>
                <a:latin typeface="Alexandria" charset="0"/>
              </a:rPr>
              <a:t>Assign points to nearest centroid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>
                <a:latin typeface="Alexandria" charset="0"/>
              </a:rPr>
              <a:t>Update centroids based on new cluster means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>
                <a:latin typeface="Alexandria" charset="0"/>
              </a:rPr>
              <a:t>Repeat until convergence</a:t>
            </a:r>
          </a:p>
          <a:p>
            <a:endParaRPr lang="en-US" sz="22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696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6578930" y="1637883"/>
            <a:ext cx="520125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Red, Green, Blue points = three clusters of customers based on income and investment risk.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Yellow </a:t>
            </a:r>
            <a:r>
              <a:rPr lang="en-US" sz="2000" dirty="0" err="1">
                <a:latin typeface="Alexandria" charset="0"/>
              </a:rPr>
              <a:t>Xs</a:t>
            </a:r>
            <a:r>
              <a:rPr lang="en-US" sz="2000" dirty="0">
                <a:latin typeface="Alexandria" charset="0"/>
              </a:rPr>
              <a:t> = centroids chosen by K-Means.</a:t>
            </a:r>
          </a:p>
          <a:p>
            <a:r>
              <a:rPr lang="en-US" sz="2000" dirty="0">
                <a:latin typeface="Alexandria" charset="0"/>
              </a:rPr>
              <a:t>You can see how K-Means: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Alexandria" charset="0"/>
              </a:rPr>
              <a:t>Randomly initializes centroids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Alexandria" charset="0"/>
              </a:rPr>
              <a:t>Assigns points to nearest centroid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Alexandria" charset="0"/>
              </a:rPr>
              <a:t>Updates centroids based on cluster mean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Alexandria" charset="0"/>
              </a:rPr>
              <a:t>Repeats until clusters stabilize.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This shows clearly how the algorithm finds natural groups in the data. 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000" b="1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71D4FF3-F439-494A-A0F1-1481FF0255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261" y="1336633"/>
            <a:ext cx="5949538" cy="471254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25BAD81-FE11-A04B-9261-AFE0650ADA33}"/>
              </a:ext>
            </a:extLst>
          </p:cNvPr>
          <p:cNvSpPr/>
          <p:nvPr/>
        </p:nvSpPr>
        <p:spPr>
          <a:xfrm>
            <a:off x="819292" y="450603"/>
            <a:ext cx="63771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Alexandria" charset="0"/>
              </a:rPr>
              <a:t>2D visualization of K-Means clustering</a:t>
            </a:r>
            <a:endParaRPr lang="en-US" sz="20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18711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54691"/>
            <a:ext cx="628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K-Means clustering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17865"/>
            <a:ext cx="10541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At the first step, K-Means only randomly places 3 centroids (because K = 3).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No real clusters exist yet.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Then the algorithm: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Assigns each data point to the nearest centroid → this temporarily forms clusters.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Updates the centroids to be the mean of points in each cluster.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Repeats the assignment and update until the clusters stop changing (convergence).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So the actual meaningful clusters are formed gradually, not at the very first step.</a:t>
            </a:r>
          </a:p>
          <a:p>
            <a:endParaRPr lang="en-US" sz="22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69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77125" y="1846028"/>
            <a:ext cx="10541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K = number of clusters you want to create.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The Elbow Method helps pick a good K: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sz="2200" dirty="0">
                <a:latin typeface="Alexandria" charset="0"/>
              </a:rPr>
              <a:t>Run K-means for different K values (e.g., 1 to 10).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sz="2200" dirty="0">
                <a:latin typeface="Alexandria" charset="0"/>
              </a:rPr>
              <a:t>Calculate Sum of Squared Errors (SSE) for each K — lower SSE means points are closer to cluster centers.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sz="2200" dirty="0">
                <a:latin typeface="Alexandria" charset="0"/>
              </a:rPr>
              <a:t>Plot SSE vs. K.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sz="2200" dirty="0">
                <a:latin typeface="Alexandria" charset="0"/>
              </a:rPr>
              <a:t>Look for the “elbow point” — the K after which SSE stops decreasing sharply.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Why it matters: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Too small K → clusters are too broad, low accuracy.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Too large K → clusters are too specific, overfitting.</a:t>
            </a:r>
          </a:p>
          <a:p>
            <a:r>
              <a:rPr lang="en-US" sz="2200" dirty="0">
                <a:latin typeface="Alexandria" charset="0"/>
              </a:rPr>
              <a:t>The elbow gives the best balance between simplicity and accuracy.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DF7DEFC-263E-5746-AE67-F47A8EC54F02}"/>
              </a:ext>
            </a:extLst>
          </p:cNvPr>
          <p:cNvSpPr txBox="1"/>
          <p:nvPr/>
        </p:nvSpPr>
        <p:spPr>
          <a:xfrm>
            <a:off x="2513149" y="1007192"/>
            <a:ext cx="628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Choosing the Right K</a:t>
            </a:r>
            <a:endParaRPr lang="en-US" sz="3200" dirty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224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77125" y="1846028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In this example, the financial data is synthetic, but it mimics typical customer financial profiles.</a:t>
            </a:r>
          </a:p>
          <a:p>
            <a:r>
              <a:rPr lang="en-US" sz="2000" dirty="0">
                <a:latin typeface="Alexandria" charset="0"/>
              </a:rPr>
              <a:t>Specifically: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Alexandria" charset="0"/>
              </a:rPr>
              <a:t>Annual_Income</a:t>
            </a:r>
            <a:r>
              <a:rPr lang="en-US" sz="2000" dirty="0">
                <a:latin typeface="Alexandria" charset="0"/>
              </a:rPr>
              <a:t> → how much the customer earns per year (e.g., salary or business income).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Alexandria" charset="0"/>
              </a:rPr>
              <a:t>Investment_Value</a:t>
            </a:r>
            <a:r>
              <a:rPr lang="en-US" sz="2000" dirty="0">
                <a:latin typeface="Alexandria" charset="0"/>
              </a:rPr>
              <a:t> → how much the customer has invested or saved in financial instruments (stocks, bonds, savings, etc.).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So the dataset represents customers’ financial behavior, which can be used for: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Segmenting customers into groups (low, medium, high income/investment)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Targeting marketing campaigns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Identifying investment opportunities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Risk or credit assessment</a:t>
            </a:r>
          </a:p>
          <a:p>
            <a:r>
              <a:rPr lang="en-US" sz="2000" dirty="0">
                <a:latin typeface="Alexandria" charset="0"/>
              </a:rPr>
              <a:t>Even though these are randomly generated numbers, they simulate real-world financial data for clustering exercises.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DF7DEFC-263E-5746-AE67-F47A8EC54F02}"/>
              </a:ext>
            </a:extLst>
          </p:cNvPr>
          <p:cNvSpPr txBox="1"/>
          <p:nvPr/>
        </p:nvSpPr>
        <p:spPr>
          <a:xfrm>
            <a:off x="2398812" y="662264"/>
            <a:ext cx="6286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Demonstrate clustering (</a:t>
            </a:r>
            <a:r>
              <a:rPr lang="en-US" sz="3200" dirty="0" err="1">
                <a:latin typeface="Alexandria" charset="0"/>
              </a:rPr>
              <a:t>KMeans</a:t>
            </a:r>
            <a:r>
              <a:rPr lang="en-US" sz="3200" dirty="0">
                <a:latin typeface="Alexandria" charset="0"/>
              </a:rPr>
              <a:t>) on a synthetic finance dataset</a:t>
            </a:r>
            <a:endParaRPr lang="en-US" sz="3200" dirty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596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415636" y="381329"/>
            <a:ext cx="11234057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K-Means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# Example of clustering financial data using </a:t>
            </a:r>
            <a:r>
              <a:rPr lang="en-US" sz="2000" b="1" dirty="0" err="1">
                <a:latin typeface="Alexandria" charset="0"/>
              </a:rPr>
              <a:t>KMeans</a:t>
            </a:r>
            <a:r>
              <a:rPr lang="en-US" sz="2000" b="1" dirty="0">
                <a:latin typeface="Alexandria" charset="0"/>
              </a:rPr>
              <a:t>, from generating data to labeling </a:t>
            </a:r>
          </a:p>
          <a:p>
            <a:r>
              <a:rPr lang="en-US" sz="2000" b="1" dirty="0">
                <a:latin typeface="Alexandria" charset="0"/>
              </a:rPr>
              <a:t># clusters for analysis (typical customer financial profiles).</a:t>
            </a:r>
          </a:p>
          <a:p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import pandas as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pd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import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numpy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as np</a:t>
            </a: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import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matplotlib.pyplot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as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plt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import seaborn as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sns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from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sklearn.preprocessing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import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StandardScaler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from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sklearn.cluster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import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Kmeans</a:t>
            </a:r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endParaRPr lang="en-US" sz="2000" dirty="0">
              <a:solidFill>
                <a:srgbClr val="00AEEF"/>
              </a:solidFill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Synthetic finance dataset</a:t>
            </a:r>
          </a:p>
          <a:p>
            <a:r>
              <a:rPr lang="en-US" sz="2000" dirty="0" err="1">
                <a:latin typeface="Alexandria" charset="0"/>
              </a:rPr>
              <a:t>np.random.seed</a:t>
            </a:r>
            <a:r>
              <a:rPr lang="en-US" sz="2000" dirty="0">
                <a:latin typeface="Alexandria" charset="0"/>
              </a:rPr>
              <a:t>(42)</a:t>
            </a:r>
          </a:p>
          <a:p>
            <a:r>
              <a:rPr lang="en-US" sz="2000" dirty="0">
                <a:latin typeface="Alexandria" charset="0"/>
              </a:rPr>
              <a:t>data = {</a:t>
            </a:r>
          </a:p>
          <a:p>
            <a:r>
              <a:rPr lang="en-US" sz="2000" dirty="0">
                <a:latin typeface="Alexandria" charset="0"/>
              </a:rPr>
              <a:t>    '</a:t>
            </a:r>
            <a:r>
              <a:rPr lang="en-US" sz="2000" dirty="0" err="1">
                <a:latin typeface="Alexandria" charset="0"/>
              </a:rPr>
              <a:t>Annual_Income</a:t>
            </a:r>
            <a:r>
              <a:rPr lang="en-US" sz="2000" dirty="0">
                <a:latin typeface="Alexandria" charset="0"/>
              </a:rPr>
              <a:t>': </a:t>
            </a:r>
            <a:r>
              <a:rPr lang="en-US" sz="2000" dirty="0" err="1">
                <a:latin typeface="Alexandria" charset="0"/>
              </a:rPr>
              <a:t>np.random.randint</a:t>
            </a:r>
            <a:r>
              <a:rPr lang="en-US" sz="2000" dirty="0">
                <a:latin typeface="Alexandria" charset="0"/>
              </a:rPr>
              <a:t>(30000, 150000, 100),</a:t>
            </a:r>
          </a:p>
          <a:p>
            <a:r>
              <a:rPr lang="en-US" sz="2000" dirty="0">
                <a:latin typeface="Alexandria" charset="0"/>
              </a:rPr>
              <a:t>    '</a:t>
            </a:r>
            <a:r>
              <a:rPr lang="en-US" sz="2000" dirty="0" err="1">
                <a:latin typeface="Alexandria" charset="0"/>
              </a:rPr>
              <a:t>Investment_Value</a:t>
            </a:r>
            <a:r>
              <a:rPr lang="en-US" sz="2000" dirty="0">
                <a:latin typeface="Alexandria" charset="0"/>
              </a:rPr>
              <a:t>': </a:t>
            </a:r>
            <a:r>
              <a:rPr lang="en-US" sz="2000" dirty="0" err="1">
                <a:latin typeface="Alexandria" charset="0"/>
              </a:rPr>
              <a:t>np.random.randint</a:t>
            </a:r>
            <a:r>
              <a:rPr lang="en-US" sz="2000" dirty="0">
                <a:latin typeface="Alexandria" charset="0"/>
              </a:rPr>
              <a:t>(1000, 100000, 100)</a:t>
            </a:r>
          </a:p>
          <a:p>
            <a:r>
              <a:rPr lang="en-US" sz="2000" dirty="0">
                <a:latin typeface="Alexandria" charset="0"/>
              </a:rPr>
              <a:t>}</a:t>
            </a:r>
          </a:p>
          <a:p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pd.DataFrame</a:t>
            </a:r>
            <a:r>
              <a:rPr lang="en-US" sz="2000" dirty="0">
                <a:latin typeface="Alexandria" charset="0"/>
              </a:rPr>
              <a:t>(data)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5162134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80011" y="521821"/>
            <a:ext cx="11115304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K-Means</a:t>
            </a:r>
          </a:p>
          <a:p>
            <a:endParaRPr lang="en-US" sz="2400" b="1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# Scale data</a:t>
            </a:r>
          </a:p>
          <a:p>
            <a:r>
              <a:rPr lang="en-US" sz="2200" dirty="0">
                <a:latin typeface="Alexandria" charset="0"/>
              </a:rPr>
              <a:t>scaler = </a:t>
            </a:r>
            <a:r>
              <a:rPr lang="en-US" sz="2200" dirty="0" err="1">
                <a:latin typeface="Alexandria" charset="0"/>
              </a:rPr>
              <a:t>StandardScaler</a:t>
            </a:r>
            <a:r>
              <a:rPr lang="en-US" sz="2200" dirty="0">
                <a:latin typeface="Alexandria" charset="0"/>
              </a:rPr>
              <a:t>()</a:t>
            </a:r>
          </a:p>
          <a:p>
            <a:r>
              <a:rPr lang="en-US" sz="2200" dirty="0" err="1">
                <a:latin typeface="Alexandria" charset="0"/>
              </a:rPr>
              <a:t>scaled_data</a:t>
            </a:r>
            <a:r>
              <a:rPr lang="en-US" sz="2200" dirty="0">
                <a:latin typeface="Alexandria" charset="0"/>
              </a:rPr>
              <a:t> = </a:t>
            </a:r>
            <a:r>
              <a:rPr lang="en-US" sz="2200" dirty="0" err="1">
                <a:latin typeface="Alexandria" charset="0"/>
              </a:rPr>
              <a:t>scaler.fit_transform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df</a:t>
            </a:r>
            <a:r>
              <a:rPr lang="en-US" sz="2200" dirty="0">
                <a:latin typeface="Alexandria" charset="0"/>
              </a:rPr>
              <a:t>)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# </a:t>
            </a:r>
            <a:r>
              <a:rPr lang="en-US" sz="2200" dirty="0" err="1">
                <a:latin typeface="Alexandria" charset="0"/>
              </a:rPr>
              <a:t>KMeans</a:t>
            </a:r>
            <a:r>
              <a:rPr lang="en-US" sz="2200" dirty="0">
                <a:latin typeface="Alexandria" charset="0"/>
              </a:rPr>
              <a:t> with K=3</a:t>
            </a:r>
          </a:p>
          <a:p>
            <a:r>
              <a:rPr lang="en-US" sz="2200" dirty="0" err="1">
                <a:latin typeface="Alexandria" charset="0"/>
              </a:rPr>
              <a:t>kmeans</a:t>
            </a:r>
            <a:r>
              <a:rPr lang="en-US" sz="2200" dirty="0">
                <a:latin typeface="Alexandria" charset="0"/>
              </a:rPr>
              <a:t> = </a:t>
            </a:r>
            <a:r>
              <a:rPr lang="en-US" sz="2200" dirty="0" err="1">
                <a:latin typeface="Alexandria" charset="0"/>
              </a:rPr>
              <a:t>KMeans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n_clusters</a:t>
            </a:r>
            <a:r>
              <a:rPr lang="en-US" sz="2200" dirty="0">
                <a:latin typeface="Alexandria" charset="0"/>
              </a:rPr>
              <a:t>=3, </a:t>
            </a:r>
            <a:r>
              <a:rPr lang="en-US" sz="2200" dirty="0" err="1">
                <a:latin typeface="Alexandria" charset="0"/>
              </a:rPr>
              <a:t>random_state</a:t>
            </a:r>
            <a:r>
              <a:rPr lang="en-US" sz="2200" dirty="0">
                <a:latin typeface="Alexandria" charset="0"/>
              </a:rPr>
              <a:t>=42)</a:t>
            </a:r>
          </a:p>
          <a:p>
            <a:r>
              <a:rPr lang="en-US" sz="2200" dirty="0" err="1">
                <a:latin typeface="Alexandria" charset="0"/>
              </a:rPr>
              <a:t>df</a:t>
            </a:r>
            <a:r>
              <a:rPr lang="en-US" sz="2200" dirty="0">
                <a:latin typeface="Alexandria" charset="0"/>
              </a:rPr>
              <a:t>['Cluster'] = </a:t>
            </a:r>
            <a:r>
              <a:rPr lang="en-US" sz="2200" dirty="0" err="1">
                <a:latin typeface="Alexandria" charset="0"/>
              </a:rPr>
              <a:t>kmeans.fit_predict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scaled_data</a:t>
            </a:r>
            <a:r>
              <a:rPr lang="en-US" sz="2200" dirty="0">
                <a:latin typeface="Alexandria" charset="0"/>
              </a:rPr>
              <a:t>)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 err="1">
                <a:latin typeface="Alexandria" charset="0"/>
              </a:rPr>
              <a:t>df.head</a:t>
            </a:r>
            <a:r>
              <a:rPr lang="en-US" sz="2200" dirty="0">
                <a:latin typeface="Alexandria" charset="0"/>
              </a:rPr>
              <a:t>()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#Visualizing K-Means Clusters</a:t>
            </a:r>
          </a:p>
          <a:p>
            <a:r>
              <a:rPr lang="en-US" sz="2200" dirty="0" err="1">
                <a:latin typeface="Alexandria" charset="0"/>
              </a:rPr>
              <a:t>plt.figure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figsize</a:t>
            </a:r>
            <a:r>
              <a:rPr lang="en-US" sz="2200" dirty="0">
                <a:latin typeface="Alexandria" charset="0"/>
              </a:rPr>
              <a:t>=(7,5))</a:t>
            </a:r>
          </a:p>
          <a:p>
            <a:r>
              <a:rPr lang="en-US" sz="2200" dirty="0" err="1">
                <a:latin typeface="Alexandria" charset="0"/>
              </a:rPr>
              <a:t>sns.scatterplot</a:t>
            </a:r>
            <a:r>
              <a:rPr lang="en-US" sz="2200" dirty="0">
                <a:latin typeface="Alexandria" charset="0"/>
              </a:rPr>
              <a:t>(x='</a:t>
            </a:r>
            <a:r>
              <a:rPr lang="en-US" sz="2200" dirty="0" err="1">
                <a:latin typeface="Alexandria" charset="0"/>
              </a:rPr>
              <a:t>Annual_Income</a:t>
            </a:r>
            <a:r>
              <a:rPr lang="en-US" sz="2200" dirty="0">
                <a:latin typeface="Alexandria" charset="0"/>
              </a:rPr>
              <a:t>', y='</a:t>
            </a:r>
            <a:r>
              <a:rPr lang="en-US" sz="2200" dirty="0" err="1">
                <a:latin typeface="Alexandria" charset="0"/>
              </a:rPr>
              <a:t>Investment_Value</a:t>
            </a:r>
            <a:r>
              <a:rPr lang="en-US" sz="2200" dirty="0">
                <a:latin typeface="Alexandria" charset="0"/>
              </a:rPr>
              <a:t>', hue='Cluster', data=</a:t>
            </a:r>
            <a:r>
              <a:rPr lang="en-US" sz="2200" dirty="0" err="1">
                <a:latin typeface="Alexandria" charset="0"/>
              </a:rPr>
              <a:t>df</a:t>
            </a:r>
            <a:r>
              <a:rPr lang="en-US" sz="2200" dirty="0">
                <a:latin typeface="Alexandria" charset="0"/>
              </a:rPr>
              <a:t>, palette='Set2')</a:t>
            </a:r>
          </a:p>
          <a:p>
            <a:r>
              <a:rPr lang="en-US" sz="2200" dirty="0" err="1">
                <a:latin typeface="Alexandria" charset="0"/>
              </a:rPr>
              <a:t>plt.title</a:t>
            </a:r>
            <a:r>
              <a:rPr lang="en-US" sz="2200" dirty="0">
                <a:latin typeface="Alexandria" charset="0"/>
              </a:rPr>
              <a:t>("Customer Investment Clusters")</a:t>
            </a:r>
          </a:p>
          <a:p>
            <a:r>
              <a:rPr lang="en-US" sz="2200" dirty="0" err="1">
                <a:latin typeface="Alexandria" charset="0"/>
              </a:rPr>
              <a:t>plt.show</a:t>
            </a:r>
            <a:r>
              <a:rPr lang="en-US" sz="2200" dirty="0">
                <a:latin typeface="Alexandria" charset="0"/>
              </a:rPr>
              <a:t>()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461688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1" y="594902"/>
            <a:ext cx="5866410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K-Means </a:t>
            </a:r>
          </a:p>
          <a:p>
            <a:r>
              <a:rPr lang="en-US" sz="2400" b="1" dirty="0">
                <a:latin typeface="Alexandria" charset="0"/>
              </a:rPr>
              <a:t>#Output</a:t>
            </a:r>
          </a:p>
          <a:p>
            <a:endParaRPr lang="en-US" sz="2400" b="1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The three clusters reveal different customer segments based on their income and investment habits: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Cluster 1 (Orange): </a:t>
            </a:r>
            <a:r>
              <a:rPr lang="en-US" sz="2000" dirty="0">
                <a:latin typeface="Alexandria" charset="0"/>
              </a:rPr>
              <a:t>Customers with high income and high investment value, typically earning 90K–150K+ and investing 40K–100K. These are financially established, high-value clients.</a:t>
            </a:r>
          </a:p>
          <a:p>
            <a:r>
              <a:rPr lang="en-US" sz="2000" b="1" dirty="0">
                <a:latin typeface="Alexandria" charset="0"/>
              </a:rPr>
              <a:t>Cluster 0 (Green): </a:t>
            </a:r>
            <a:r>
              <a:rPr lang="en-US" sz="2000" dirty="0">
                <a:latin typeface="Alexandria" charset="0"/>
              </a:rPr>
              <a:t>Customers with low investment values (mostly below 40K) but a wide income range (40K–140K). They are diverse in income but cautious or new to investing.</a:t>
            </a:r>
          </a:p>
          <a:p>
            <a:r>
              <a:rPr lang="en-US" sz="2000" b="1" dirty="0">
                <a:latin typeface="Alexandria" charset="0"/>
              </a:rPr>
              <a:t>Cluster 2 (Blue):</a:t>
            </a:r>
            <a:r>
              <a:rPr lang="en-US" sz="2000" dirty="0">
                <a:latin typeface="Alexandria" charset="0"/>
              </a:rPr>
              <a:t> Customers with mid-to-low income (40K–80K) and varied investments (5K–100K), representing the mass-market segment with moderate financial activity.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D0B4C05-311A-744C-9D77-AE9355F4B9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0000" y="1852551"/>
            <a:ext cx="5480440" cy="399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606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5382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K-Means Output Interpretation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4039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4650775"/>
            <a:ext cx="10541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Aggressive:</a:t>
            </a:r>
            <a:r>
              <a:rPr lang="en-US" sz="2000" dirty="0">
                <a:latin typeface="Alexandria" charset="0"/>
              </a:rPr>
              <a:t> Takes high risks for higher potential returns.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Conservative:</a:t>
            </a:r>
            <a:r>
              <a:rPr lang="en-US" sz="2000" dirty="0">
                <a:latin typeface="Alexandria" charset="0"/>
              </a:rPr>
              <a:t> Prefers safety and low risk, even if returns are smaller.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Moderate</a:t>
            </a:r>
            <a:r>
              <a:rPr lang="en-US" sz="2000" dirty="0">
                <a:latin typeface="Alexandria" charset="0"/>
              </a:rPr>
              <a:t>: Balances risk and return — some risk, but not extreme.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4516BAE0-BE83-DE40-BC00-A5A9FABB18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0096282"/>
              </p:ext>
            </p:extLst>
          </p:nvPr>
        </p:nvGraphicFramePr>
        <p:xfrm>
          <a:off x="942308" y="2255954"/>
          <a:ext cx="10172996" cy="1709132"/>
        </p:xfrm>
        <a:graphic>
          <a:graphicData uri="http://schemas.openxmlformats.org/drawingml/2006/table">
            <a:tbl>
              <a:tblPr/>
              <a:tblGrid>
                <a:gridCol w="2543249">
                  <a:extLst>
                    <a:ext uri="{9D8B030D-6E8A-4147-A177-3AD203B41FA5}">
                      <a16:colId xmlns:a16="http://schemas.microsoft.com/office/drawing/2014/main" val="881744334"/>
                    </a:ext>
                  </a:extLst>
                </a:gridCol>
                <a:gridCol w="2543249">
                  <a:extLst>
                    <a:ext uri="{9D8B030D-6E8A-4147-A177-3AD203B41FA5}">
                      <a16:colId xmlns:a16="http://schemas.microsoft.com/office/drawing/2014/main" val="2834861577"/>
                    </a:ext>
                  </a:extLst>
                </a:gridCol>
                <a:gridCol w="2543249">
                  <a:extLst>
                    <a:ext uri="{9D8B030D-6E8A-4147-A177-3AD203B41FA5}">
                      <a16:colId xmlns:a16="http://schemas.microsoft.com/office/drawing/2014/main" val="754340453"/>
                    </a:ext>
                  </a:extLst>
                </a:gridCol>
                <a:gridCol w="2543249">
                  <a:extLst>
                    <a:ext uri="{9D8B030D-6E8A-4147-A177-3AD203B41FA5}">
                      <a16:colId xmlns:a16="http://schemas.microsoft.com/office/drawing/2014/main" val="621905520"/>
                    </a:ext>
                  </a:extLst>
                </a:gridCol>
              </a:tblGrid>
              <a:tr h="427283">
                <a:tc>
                  <a:txBody>
                    <a:bodyPr/>
                    <a:lstStyle/>
                    <a:p>
                      <a:r>
                        <a:rPr lang="en-US" b="1" dirty="0"/>
                        <a:t>Cluster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err="1"/>
                        <a:t>Avg</a:t>
                      </a:r>
                      <a:r>
                        <a:rPr lang="en-US" b="1" dirty="0"/>
                        <a:t> Income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err="1"/>
                        <a:t>Avg</a:t>
                      </a:r>
                      <a:r>
                        <a:rPr lang="en-US" b="1" dirty="0"/>
                        <a:t> Investment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Risk Profile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434045"/>
                  </a:ext>
                </a:extLst>
              </a:tr>
              <a:tr h="427283">
                <a:tc>
                  <a:txBody>
                    <a:bodyPr/>
                    <a:lstStyle/>
                    <a:p>
                      <a:r>
                        <a:rPr lang="en-US"/>
                        <a:t>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High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High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Aggressive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24578024"/>
                  </a:ext>
                </a:extLst>
              </a:tr>
              <a:tr h="427283">
                <a:tc>
                  <a:txBody>
                    <a:bodyPr/>
                    <a:lstStyle/>
                    <a:p>
                      <a:r>
                        <a:rPr lang="en-US"/>
                        <a:t>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Low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Low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Conservative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2900376"/>
                  </a:ext>
                </a:extLst>
              </a:tr>
              <a:tr h="427283"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Medium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Medium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Moderate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287718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623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80011" y="521821"/>
            <a:ext cx="1111530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K-Means </a:t>
            </a:r>
          </a:p>
          <a:p>
            <a:r>
              <a:rPr lang="en-US" sz="2800" b="1" dirty="0">
                <a:latin typeface="Alexandria" charset="0"/>
              </a:rPr>
              <a:t>#Finding the Optimal K</a:t>
            </a:r>
            <a:endParaRPr lang="en-US" sz="2400" b="1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 err="1">
                <a:latin typeface="Alexandria" charset="0"/>
              </a:rPr>
              <a:t>sse</a:t>
            </a:r>
            <a:r>
              <a:rPr lang="en-US" sz="2200" dirty="0">
                <a:latin typeface="Alexandria" charset="0"/>
              </a:rPr>
              <a:t> = []</a:t>
            </a:r>
          </a:p>
          <a:p>
            <a:r>
              <a:rPr lang="en-US" sz="2200" dirty="0">
                <a:latin typeface="Alexandria" charset="0"/>
              </a:rPr>
              <a:t>for k in range(1, 10):</a:t>
            </a:r>
          </a:p>
          <a:p>
            <a:r>
              <a:rPr lang="en-US" sz="2200" dirty="0">
                <a:latin typeface="Alexandria" charset="0"/>
              </a:rPr>
              <a:t>    </a:t>
            </a:r>
            <a:r>
              <a:rPr lang="en-US" sz="2200" dirty="0" err="1">
                <a:latin typeface="Alexandria" charset="0"/>
              </a:rPr>
              <a:t>kmeans</a:t>
            </a:r>
            <a:r>
              <a:rPr lang="en-US" sz="2200" dirty="0">
                <a:latin typeface="Alexandria" charset="0"/>
              </a:rPr>
              <a:t> = </a:t>
            </a:r>
            <a:r>
              <a:rPr lang="en-US" sz="2200" dirty="0" err="1">
                <a:latin typeface="Alexandria" charset="0"/>
              </a:rPr>
              <a:t>KMeans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n_clusters</a:t>
            </a:r>
            <a:r>
              <a:rPr lang="en-US" sz="2200" dirty="0">
                <a:latin typeface="Alexandria" charset="0"/>
              </a:rPr>
              <a:t>=k, </a:t>
            </a:r>
            <a:r>
              <a:rPr lang="en-US" sz="2200" dirty="0" err="1">
                <a:latin typeface="Alexandria" charset="0"/>
              </a:rPr>
              <a:t>random_state</a:t>
            </a:r>
            <a:r>
              <a:rPr lang="en-US" sz="2200" dirty="0">
                <a:latin typeface="Alexandria" charset="0"/>
              </a:rPr>
              <a:t>=42)</a:t>
            </a:r>
          </a:p>
          <a:p>
            <a:r>
              <a:rPr lang="en-US" sz="2200" dirty="0">
                <a:latin typeface="Alexandria" charset="0"/>
              </a:rPr>
              <a:t>    </a:t>
            </a:r>
            <a:r>
              <a:rPr lang="en-US" sz="2200" dirty="0" err="1">
                <a:latin typeface="Alexandria" charset="0"/>
              </a:rPr>
              <a:t>kmeans.fit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scaled_data</a:t>
            </a:r>
            <a:r>
              <a:rPr lang="en-US" sz="2200" dirty="0">
                <a:latin typeface="Alexandria" charset="0"/>
              </a:rPr>
              <a:t>)</a:t>
            </a:r>
          </a:p>
          <a:p>
            <a:r>
              <a:rPr lang="en-US" sz="2200" dirty="0">
                <a:latin typeface="Alexandria" charset="0"/>
              </a:rPr>
              <a:t>    </a:t>
            </a:r>
            <a:r>
              <a:rPr lang="en-US" sz="2200" dirty="0" err="1">
                <a:latin typeface="Alexandria" charset="0"/>
              </a:rPr>
              <a:t>sse.append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kmeans.inertia</a:t>
            </a:r>
            <a:r>
              <a:rPr lang="en-US" sz="2200" dirty="0">
                <a:latin typeface="Alexandria" charset="0"/>
              </a:rPr>
              <a:t>_)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 err="1">
                <a:latin typeface="Alexandria" charset="0"/>
              </a:rPr>
              <a:t>plt.plot</a:t>
            </a:r>
            <a:r>
              <a:rPr lang="en-US" sz="2200" dirty="0">
                <a:latin typeface="Alexandria" charset="0"/>
              </a:rPr>
              <a:t>(range(1, 10), </a:t>
            </a:r>
            <a:r>
              <a:rPr lang="en-US" sz="2200" dirty="0" err="1">
                <a:latin typeface="Alexandria" charset="0"/>
              </a:rPr>
              <a:t>sse</a:t>
            </a:r>
            <a:r>
              <a:rPr lang="en-US" sz="2200" dirty="0">
                <a:latin typeface="Alexandria" charset="0"/>
              </a:rPr>
              <a:t>, marker='o')</a:t>
            </a:r>
          </a:p>
          <a:p>
            <a:r>
              <a:rPr lang="en-US" sz="2200" dirty="0" err="1">
                <a:latin typeface="Alexandria" charset="0"/>
              </a:rPr>
              <a:t>plt.title</a:t>
            </a:r>
            <a:r>
              <a:rPr lang="en-US" sz="2200" dirty="0">
                <a:latin typeface="Alexandria" charset="0"/>
              </a:rPr>
              <a:t>("Elbow Method")</a:t>
            </a:r>
          </a:p>
          <a:p>
            <a:r>
              <a:rPr lang="en-US" sz="2200" dirty="0" err="1">
                <a:latin typeface="Alexandria" charset="0"/>
              </a:rPr>
              <a:t>plt.xlabel</a:t>
            </a:r>
            <a:r>
              <a:rPr lang="en-US" sz="2200" dirty="0">
                <a:latin typeface="Alexandria" charset="0"/>
              </a:rPr>
              <a:t>("Number of Clusters")</a:t>
            </a:r>
          </a:p>
          <a:p>
            <a:r>
              <a:rPr lang="en-US" sz="2200" dirty="0" err="1">
                <a:latin typeface="Alexandria" charset="0"/>
              </a:rPr>
              <a:t>plt.ylabel</a:t>
            </a:r>
            <a:r>
              <a:rPr lang="en-US" sz="2200" dirty="0">
                <a:latin typeface="Alexandria" charset="0"/>
              </a:rPr>
              <a:t>("SSE")</a:t>
            </a:r>
          </a:p>
          <a:p>
            <a:r>
              <a:rPr lang="en-US" sz="2200" dirty="0" err="1">
                <a:latin typeface="Alexandria" charset="0"/>
              </a:rPr>
              <a:t>plt.show</a:t>
            </a:r>
            <a:r>
              <a:rPr lang="en-US" sz="2200" dirty="0">
                <a:latin typeface="Alexandria" charset="0"/>
              </a:rPr>
              <a:t>()</a:t>
            </a:r>
          </a:p>
          <a:p>
            <a:endParaRPr lang="en-US" sz="22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219550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403761" y="203200"/>
            <a:ext cx="5700155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K-Means </a:t>
            </a:r>
          </a:p>
          <a:p>
            <a:r>
              <a:rPr lang="en-US" sz="2800" b="1" dirty="0">
                <a:latin typeface="Alexandria" charset="0"/>
              </a:rPr>
              <a:t>#Finding the Optimal K - Output</a:t>
            </a:r>
            <a:endParaRPr lang="en-US" sz="2400" b="1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The optimal number of clusters is found where the Sum of Squared Errors (SSE) begins to decrease linearly, forming an "elbow" shape.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most significant drop in SSE occurs between k=1 and k=2. The curve then sharply bends at k=3. After k=3, the rate of decrease in SSE slows down substantially.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Conclusion: Based on the elbow point, the optimal number of clusters for this dataset is 3 (the point on the Elbow). Using more than three clusters provides diminishing returns in terms of reducing the error.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lower error is better, but “diminishing returns”  after a certain point, the improvement becomes very small compared to the added complexity.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B003304-6B2E-BC45-AA13-790FFB254A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7933" y="1640823"/>
            <a:ext cx="5432892" cy="4329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4623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924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5145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Interpreting the Elbow Curve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10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011348"/>
            <a:ext cx="1054100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Look for the point where the curve bends → optimal K.</a:t>
            </a:r>
          </a:p>
          <a:p>
            <a:r>
              <a:rPr lang="en-US" sz="2200" dirty="0">
                <a:latin typeface="Alexandria" charset="0"/>
              </a:rPr>
              <a:t>     Example: If elbow appears at K=3, use 3 clusters.</a:t>
            </a:r>
          </a:p>
          <a:p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If the elbow isn’t clear, rely on additional metrics or domain knowledge to decide: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200" dirty="0">
                <a:latin typeface="Alexandria" charset="0"/>
              </a:rPr>
              <a:t>Compare nearby K values — pick the one that balances low SSE and simplicity.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200" dirty="0">
                <a:latin typeface="Alexandria" charset="0"/>
              </a:rPr>
              <a:t>Use other methods like the Silhouette Score or Gap Statistic to help choose K.</a:t>
            </a:r>
          </a:p>
          <a:p>
            <a:endParaRPr lang="en-US" sz="22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69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2152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Common Issues with K-Means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55954"/>
            <a:ext cx="1054100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b="1" dirty="0">
                <a:latin typeface="Alexandria" charset="0"/>
              </a:rPr>
              <a:t>Sensitive to initial centroids: </a:t>
            </a:r>
            <a:r>
              <a:rPr lang="en-US" sz="2300" dirty="0">
                <a:latin typeface="Alexandria" charset="0"/>
              </a:rPr>
              <a:t>Different starting points can lead to different results.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b="1" dirty="0">
                <a:latin typeface="Alexandria" charset="0"/>
              </a:rPr>
              <a:t>Assumes spherical clusters: </a:t>
            </a:r>
            <a:r>
              <a:rPr lang="en-US" sz="2300" dirty="0">
                <a:latin typeface="Alexandria" charset="0"/>
              </a:rPr>
              <a:t>Works best when clusters are round and evenly sized — not irregular shapes.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b="1" dirty="0">
                <a:latin typeface="Alexandria" charset="0"/>
              </a:rPr>
              <a:t>Requires specifying K in advance: </a:t>
            </a:r>
            <a:r>
              <a:rPr lang="en-US" sz="2300" dirty="0">
                <a:latin typeface="Alexandria" charset="0"/>
              </a:rPr>
              <a:t>You must choose the number of clusters before running the algorithm</a:t>
            </a:r>
            <a:r>
              <a:rPr lang="en-US" sz="2400" dirty="0"/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01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5382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Introduction to Hierarchical Clustering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111618"/>
            <a:ext cx="1054100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Builds a tree-like structure (dendrogram) of nested clusters.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No need to predefine K — You can decide the number of clusters later by cutting the dendrogram.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Two main approaches: 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300" dirty="0">
                <a:latin typeface="Alexandria" charset="0"/>
              </a:rPr>
              <a:t>Agglomerative: bottom-up — starts with each point as its own cluster and merges them gradually.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300" dirty="0">
                <a:latin typeface="Alexandria" charset="0"/>
              </a:rPr>
              <a:t>Divisive: top-down — starts with one big cluster and splits it into smaller one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6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5382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Dendrogram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1664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004740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A dendrogram is a tree-like diagram that shows how data points are grouped together in hierarchical clustering.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Each leaf represents a single data point.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Branches show how clusters are merged step by step.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height of each merge represents the distance or dissimilarity between clusters.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higher the merge (the branch connection) appears in the </a:t>
            </a:r>
          </a:p>
          <a:p>
            <a:r>
              <a:rPr lang="en-US" sz="2000" dirty="0">
                <a:latin typeface="Alexandria" charset="0"/>
              </a:rPr>
              <a:t>dendrogram, the more different the two clusters are.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Low merge height → clusters were very similar (close together).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High merge height → clusters were quite different (far apart).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You can “cut” the dendrogram at a certain height to choose how </a:t>
            </a:r>
          </a:p>
          <a:p>
            <a:r>
              <a:rPr lang="en-US" sz="2000" dirty="0">
                <a:latin typeface="Alexandria" charset="0"/>
              </a:rPr>
              <a:t>many clusters to form.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9B8EDA3-F270-3A4A-9305-6D8007609C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69933" y="4071585"/>
            <a:ext cx="2813026" cy="1851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097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7546332" y="1890752"/>
            <a:ext cx="4334493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Dendrogram Example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Each leaf represents a customer, and the branches show how clusters merge step by step.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You can “cut” it horizontally (e.g., at 3 branches) to form distinct clusters.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C7ECFA-32D0-6E43-AC4B-234B0306D8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128" y="1216588"/>
            <a:ext cx="7226189" cy="4756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1277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5382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Hierarchical Clustering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111618"/>
            <a:ext cx="10541000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At the start, every data point is its own cluster.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The algorithm then finds the two closest clusters (most similar points) and merges them.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This merging repeats step by step until all points form one big cluster.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It’s like building a family tree — starting from individuals and gradually grouping them into larger families.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772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523649"/>
            <a:ext cx="1111530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Hierarchical Clustering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dirty="0">
                <a:solidFill>
                  <a:srgbClr val="00AEEF"/>
                </a:solidFill>
                <a:latin typeface="Alexandria" charset="0"/>
              </a:rPr>
              <a:t>from </a:t>
            </a:r>
            <a:r>
              <a:rPr lang="en-US" sz="2200" dirty="0" err="1">
                <a:solidFill>
                  <a:srgbClr val="00AEEF"/>
                </a:solidFill>
                <a:latin typeface="Alexandria" charset="0"/>
              </a:rPr>
              <a:t>scipy.cluster.hierarchy</a:t>
            </a:r>
            <a:r>
              <a:rPr lang="en-US" sz="2200" dirty="0">
                <a:solidFill>
                  <a:srgbClr val="00AEEF"/>
                </a:solidFill>
                <a:latin typeface="Alexandria" charset="0"/>
              </a:rPr>
              <a:t> import dendrogram, linkage, </a:t>
            </a:r>
            <a:r>
              <a:rPr lang="en-US" sz="2200" dirty="0" err="1">
                <a:solidFill>
                  <a:srgbClr val="00AEEF"/>
                </a:solidFill>
                <a:latin typeface="Alexandria" charset="0"/>
              </a:rPr>
              <a:t>fcluster</a:t>
            </a:r>
            <a:endParaRPr lang="en-US" sz="2200" dirty="0">
              <a:solidFill>
                <a:srgbClr val="00AEEF"/>
              </a:solidFill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linked = linkage(</a:t>
            </a:r>
            <a:r>
              <a:rPr lang="en-US" sz="2200" dirty="0" err="1">
                <a:latin typeface="Alexandria" charset="0"/>
              </a:rPr>
              <a:t>scaled_data</a:t>
            </a:r>
            <a:r>
              <a:rPr lang="en-US" sz="2200" dirty="0">
                <a:latin typeface="Alexandria" charset="0"/>
              </a:rPr>
              <a:t>, method='ward')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 err="1">
                <a:latin typeface="Alexandria" charset="0"/>
              </a:rPr>
              <a:t>plt.figure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figsize</a:t>
            </a:r>
            <a:r>
              <a:rPr lang="en-US" sz="2200" dirty="0">
                <a:latin typeface="Alexandria" charset="0"/>
              </a:rPr>
              <a:t>=(8,5))</a:t>
            </a:r>
          </a:p>
          <a:p>
            <a:r>
              <a:rPr lang="en-US" sz="2200" dirty="0">
                <a:latin typeface="Alexandria" charset="0"/>
              </a:rPr>
              <a:t>dendrogram(linked)</a:t>
            </a:r>
          </a:p>
          <a:p>
            <a:r>
              <a:rPr lang="en-US" sz="2200" dirty="0" err="1">
                <a:latin typeface="Alexandria" charset="0"/>
              </a:rPr>
              <a:t>plt.title</a:t>
            </a:r>
            <a:r>
              <a:rPr lang="en-US" sz="2200" dirty="0">
                <a:latin typeface="Alexandria" charset="0"/>
              </a:rPr>
              <a:t>("Hierarchical Clustering Dendrogram")</a:t>
            </a:r>
          </a:p>
          <a:p>
            <a:r>
              <a:rPr lang="en-US" sz="2200" dirty="0" err="1">
                <a:latin typeface="Alexandria" charset="0"/>
              </a:rPr>
              <a:t>plt.xlabel</a:t>
            </a:r>
            <a:r>
              <a:rPr lang="en-US" sz="2200" dirty="0">
                <a:latin typeface="Alexandria" charset="0"/>
              </a:rPr>
              <a:t>("Customers")</a:t>
            </a:r>
          </a:p>
          <a:p>
            <a:r>
              <a:rPr lang="en-US" sz="2200" dirty="0" err="1">
                <a:latin typeface="Alexandria" charset="0"/>
              </a:rPr>
              <a:t>plt.ylabel</a:t>
            </a:r>
            <a:r>
              <a:rPr lang="en-US" sz="2200" dirty="0">
                <a:latin typeface="Alexandria" charset="0"/>
              </a:rPr>
              <a:t>("Distance")</a:t>
            </a:r>
          </a:p>
          <a:p>
            <a:r>
              <a:rPr lang="en-US" sz="2200" dirty="0" err="1">
                <a:latin typeface="Alexandria" charset="0"/>
              </a:rPr>
              <a:t>plt.show</a:t>
            </a:r>
            <a:r>
              <a:rPr lang="en-US" sz="2200" dirty="0">
                <a:latin typeface="Alexandria" charset="0"/>
              </a:rPr>
              <a:t>()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# Cut tree at 3 clusters</a:t>
            </a:r>
          </a:p>
          <a:p>
            <a:r>
              <a:rPr lang="en-US" sz="2200" dirty="0" err="1">
                <a:latin typeface="Alexandria" charset="0"/>
              </a:rPr>
              <a:t>df</a:t>
            </a:r>
            <a:r>
              <a:rPr lang="en-US" sz="2200" dirty="0">
                <a:latin typeface="Alexandria" charset="0"/>
              </a:rPr>
              <a:t>['</a:t>
            </a:r>
            <a:r>
              <a:rPr lang="en-US" sz="2200" dirty="0" err="1">
                <a:latin typeface="Alexandria" charset="0"/>
              </a:rPr>
              <a:t>HCluster</a:t>
            </a:r>
            <a:r>
              <a:rPr lang="en-US" sz="2200" dirty="0">
                <a:latin typeface="Alexandria" charset="0"/>
              </a:rPr>
              <a:t>'] = </a:t>
            </a:r>
            <a:r>
              <a:rPr lang="en-US" sz="2200" dirty="0" err="1">
                <a:latin typeface="Alexandria" charset="0"/>
              </a:rPr>
              <a:t>fcluster</a:t>
            </a:r>
            <a:r>
              <a:rPr lang="en-US" sz="2200" dirty="0">
                <a:latin typeface="Alexandria" charset="0"/>
              </a:rPr>
              <a:t>(linked, 3, criterion='</a:t>
            </a:r>
            <a:r>
              <a:rPr lang="en-US" sz="2200" dirty="0" err="1">
                <a:latin typeface="Alexandria" charset="0"/>
              </a:rPr>
              <a:t>maxclust</a:t>
            </a:r>
            <a:r>
              <a:rPr lang="en-US" sz="2200" dirty="0">
                <a:latin typeface="Alexandria" charset="0"/>
              </a:rPr>
              <a:t>')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75873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Hierarchical Clustering </a:t>
            </a:r>
            <a:r>
              <a:rPr lang="ar-SA" sz="2800" b="1" dirty="0">
                <a:latin typeface="Alexandria" charset="0"/>
              </a:rPr>
              <a:t>–</a:t>
            </a:r>
            <a:r>
              <a:rPr lang="en-US" sz="2800" b="1" dirty="0">
                <a:latin typeface="Alexandria" charset="0"/>
              </a:rPr>
              <a:t> Definitions </a:t>
            </a:r>
            <a:endParaRPr lang="ar-SA" sz="2800" b="1" dirty="0">
              <a:latin typeface="Alexandria" charset="0"/>
            </a:endParaRPr>
          </a:p>
          <a:p>
            <a:endParaRPr lang="ar-SA" sz="2800" b="1" dirty="0">
              <a:solidFill>
                <a:srgbClr val="00AEEF"/>
              </a:solidFill>
              <a:latin typeface="Alexandria" charset="0"/>
            </a:endParaRPr>
          </a:p>
          <a:p>
            <a:endParaRPr lang="ar-SA" sz="2800" b="1" dirty="0">
              <a:solidFill>
                <a:srgbClr val="00AEEF"/>
              </a:solidFill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scaled_data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</a:t>
            </a:r>
            <a:r>
              <a:rPr lang="en-US" sz="2000" dirty="0">
                <a:latin typeface="Alexandria" charset="0"/>
              </a:rPr>
              <a:t>is a NumPy array of the scaled features (</a:t>
            </a:r>
            <a:r>
              <a:rPr lang="en-US" sz="2000" b="1" dirty="0" err="1">
                <a:latin typeface="Alexandria" charset="0"/>
              </a:rPr>
              <a:t>Annual_Income</a:t>
            </a:r>
            <a:r>
              <a:rPr lang="en-US" sz="2000" b="1" dirty="0">
                <a:latin typeface="Alexandria" charset="0"/>
              </a:rPr>
              <a:t> </a:t>
            </a:r>
            <a:r>
              <a:rPr lang="en-US" sz="2000" dirty="0">
                <a:latin typeface="Alexandria" charset="0"/>
              </a:rPr>
              <a:t>and </a:t>
            </a:r>
            <a:r>
              <a:rPr lang="en-US" sz="2000" b="1" dirty="0" err="1">
                <a:latin typeface="Alexandria" charset="0"/>
              </a:rPr>
              <a:t>Investment_Value</a:t>
            </a:r>
            <a:r>
              <a:rPr lang="en-US" sz="2000" dirty="0">
                <a:latin typeface="Alexandria" charset="0"/>
              </a:rPr>
              <a:t>).</a:t>
            </a:r>
            <a:endParaRPr lang="ar-SA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linkage</a:t>
            </a:r>
            <a:r>
              <a:rPr lang="en-US" sz="2000" dirty="0">
                <a:latin typeface="Alexandria" charset="0"/>
              </a:rPr>
              <a:t> function uses this scaled dataset to compute distances between points for hierarchical clustering.</a:t>
            </a:r>
            <a:endParaRPr lang="ar-SA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After building the dendrogram, the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fcluster</a:t>
            </a:r>
            <a:r>
              <a:rPr lang="en-US" sz="2000" dirty="0">
                <a:latin typeface="Alexandria" charset="0"/>
              </a:rPr>
              <a:t> function assigns cluster labels to each original row and adds them to the </a:t>
            </a:r>
            <a:r>
              <a:rPr lang="en-US" sz="2000" dirty="0" err="1">
                <a:latin typeface="Alexandria" charset="0"/>
              </a:rPr>
              <a:t>DataFrame</a:t>
            </a:r>
            <a:r>
              <a:rPr lang="en-US" sz="2000" dirty="0">
                <a:latin typeface="Alexandria" charset="0"/>
              </a:rPr>
              <a:t> </a:t>
            </a:r>
            <a:r>
              <a:rPr lang="en-US" sz="2000" dirty="0" err="1">
                <a:latin typeface="Alexandria" charset="0"/>
              </a:rPr>
              <a:t>df</a:t>
            </a:r>
            <a:r>
              <a:rPr lang="en-US" sz="2000" dirty="0">
                <a:latin typeface="Alexandria" charset="0"/>
              </a:rPr>
              <a:t> as </a:t>
            </a:r>
            <a:r>
              <a:rPr lang="en-US" sz="2000" b="1" dirty="0" err="1">
                <a:latin typeface="Alexandria" charset="0"/>
              </a:rPr>
              <a:t>HCluster</a:t>
            </a:r>
            <a:r>
              <a:rPr lang="en-US" sz="2000" dirty="0">
                <a:latin typeface="Alexandria" charset="0"/>
              </a:rPr>
              <a:t>.</a:t>
            </a:r>
          </a:p>
          <a:p>
            <a:endParaRPr lang="ar-SA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So the hierarchy is based on the scaled values, but the cluster labels are stored in your original </a:t>
            </a:r>
            <a:r>
              <a:rPr lang="en-US" sz="2000" dirty="0" err="1">
                <a:latin typeface="Alexandria" charset="0"/>
              </a:rPr>
              <a:t>DataFrame</a:t>
            </a:r>
            <a:r>
              <a:rPr lang="en-US" sz="2000" dirty="0">
                <a:latin typeface="Alexandria" charset="0"/>
              </a:rPr>
              <a:t>.</a:t>
            </a:r>
          </a:p>
          <a:p>
            <a:endParaRPr lang="ar-SA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method='ward' </a:t>
            </a:r>
            <a:r>
              <a:rPr lang="en-US" sz="2000" dirty="0">
                <a:latin typeface="Alexandria" charset="0"/>
              </a:rPr>
              <a:t>is a way to decide which clusters to merge at each step.</a:t>
            </a:r>
            <a:endParaRPr lang="ar-SA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It merges the pair of clusters that minimizes the increase in total within-cluster variance (the sum of squared differences from cluster centroids).</a:t>
            </a:r>
            <a:endParaRPr lang="ar-SA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In simpler terms: it tries to keep clusters as compact and homogeneous as possible when merging.</a:t>
            </a:r>
            <a:endParaRPr lang="ar-SA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ar-SA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criterion='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maxclust</a:t>
            </a:r>
            <a:r>
              <a:rPr lang="en-US" sz="2000" dirty="0">
                <a:latin typeface="Alexandria" charset="0"/>
              </a:rPr>
              <a:t>' tells Python to cut the dendrogram so that exactly 3 clusters are formed — the “maximum number of clusters” you want.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7400739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1" y="203016"/>
            <a:ext cx="646017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Hierarchical Clustering – Output </a:t>
            </a:r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</a:t>
            </a:r>
            <a:r>
              <a:rPr lang="en-US" sz="2400" b="1" dirty="0">
                <a:latin typeface="Alexandria" charset="0"/>
              </a:rPr>
              <a:t>Dendrogram</a:t>
            </a:r>
            <a:endParaRPr lang="en-US" sz="2200" dirty="0">
              <a:latin typeface="Alexandria" charset="0"/>
            </a:endParaRPr>
          </a:p>
          <a:p>
            <a:br>
              <a:rPr lang="en-US" sz="2000" dirty="0">
                <a:latin typeface="Alexandria" charset="0"/>
              </a:rPr>
            </a:br>
            <a:r>
              <a:rPr lang="en-US" sz="2000" b="1" dirty="0">
                <a:latin typeface="Alexandria" charset="0"/>
              </a:rPr>
              <a:t>X-axis:</a:t>
            </a:r>
            <a:r>
              <a:rPr lang="en-US" sz="2000" dirty="0">
                <a:latin typeface="Alexandria" charset="0"/>
              </a:rPr>
              <a:t> individual customers (data points).</a:t>
            </a:r>
          </a:p>
          <a:p>
            <a:r>
              <a:rPr lang="en-US" sz="2000" b="1" dirty="0">
                <a:latin typeface="Alexandria" charset="0"/>
              </a:rPr>
              <a:t>Y-axis: </a:t>
            </a:r>
            <a:r>
              <a:rPr lang="en-US" sz="2000" dirty="0">
                <a:latin typeface="Alexandria" charset="0"/>
              </a:rPr>
              <a:t>distance/dissimilarity between clusters — a higher merge = more dissimilar.</a:t>
            </a:r>
          </a:p>
          <a:p>
            <a:r>
              <a:rPr lang="en-US" sz="2000" b="1" dirty="0">
                <a:latin typeface="Alexandria" charset="0"/>
              </a:rPr>
              <a:t>Process:</a:t>
            </a:r>
            <a:r>
              <a:rPr lang="en-US" sz="2000" dirty="0">
                <a:latin typeface="Alexandria" charset="0"/>
              </a:rPr>
              <a:t> start with single points at the bottom and merge upward into larger clusters.</a:t>
            </a:r>
          </a:p>
          <a:p>
            <a:r>
              <a:rPr lang="en-US" sz="2000" b="1" dirty="0">
                <a:latin typeface="Alexandria" charset="0"/>
              </a:rPr>
              <a:t>Choosing K:</a:t>
            </a:r>
            <a:r>
              <a:rPr lang="en-US" sz="2000" dirty="0">
                <a:latin typeface="Alexandria" charset="0"/>
              </a:rPr>
              <a:t> cut the dendrogram at a horizontal level that crosses the longest vertical gaps without intersecting other merges.</a:t>
            </a:r>
          </a:p>
          <a:p>
            <a:r>
              <a:rPr lang="en-US" sz="2000" dirty="0">
                <a:latin typeface="Alexandria" charset="0"/>
              </a:rPr>
              <a:t>Example: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Cut at ~12 → 2 clusters (one left group and one right group).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Cut at ~7 → 3 clusters (left orange branch, middle green branch, right red/blue branches).</a:t>
            </a:r>
          </a:p>
          <a:p>
            <a:r>
              <a:rPr lang="en-US" sz="2000" b="1" dirty="0">
                <a:latin typeface="Alexandria" charset="0"/>
              </a:rPr>
              <a:t>Conclusion:</a:t>
            </a:r>
            <a:r>
              <a:rPr lang="en-US" sz="2000" dirty="0">
                <a:latin typeface="Alexandria" charset="0"/>
              </a:rPr>
              <a:t> depending on the cut height, 2 clusters at ~12 or 3 clusters at ~7 are defensible; 3 is often chosen here because it gives well-separated, meaningful groups.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C18CD66-EF8A-094C-9B1F-9A71A154C6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9323" y="2125682"/>
            <a:ext cx="5280243" cy="3579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353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9810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41898" y="1114070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Evaluating Clustering Performance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60787"/>
            <a:ext cx="10541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Silhouette Score </a:t>
            </a:r>
            <a:r>
              <a:rPr lang="en-US" sz="2200" dirty="0">
                <a:latin typeface="Alexandria" charset="0"/>
              </a:rPr>
              <a:t>measures how well each data point fits within its assigned cluster compared to other clusters.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 −1 ≤ S ≤ 1, higher = better separation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It ranges from −1 to 1: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Close to 1 → well-clustered (good separation).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Around 0 → overlapping clusters.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Negative → point might be in the wrong cluster.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The Silhouette Score can be used for both K-Means and Hierarchical Clustering — or any clustering algorithm.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569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Silhouette Evaluation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r>
              <a:rPr lang="en-US" sz="2200" dirty="0">
                <a:solidFill>
                  <a:srgbClr val="00AEEF"/>
                </a:solidFill>
                <a:latin typeface="Alexandria" charset="0"/>
              </a:rPr>
              <a:t>from </a:t>
            </a:r>
            <a:r>
              <a:rPr lang="en-US" sz="2200" dirty="0" err="1">
                <a:solidFill>
                  <a:srgbClr val="00AEEF"/>
                </a:solidFill>
                <a:latin typeface="Alexandria" charset="0"/>
              </a:rPr>
              <a:t>sklearn.metrics</a:t>
            </a:r>
            <a:r>
              <a:rPr lang="en-US" sz="2200" dirty="0">
                <a:solidFill>
                  <a:srgbClr val="00AEEF"/>
                </a:solidFill>
                <a:latin typeface="Alexandria" charset="0"/>
              </a:rPr>
              <a:t> import </a:t>
            </a:r>
            <a:r>
              <a:rPr lang="en-US" sz="2200" dirty="0" err="1">
                <a:solidFill>
                  <a:srgbClr val="00AEEF"/>
                </a:solidFill>
                <a:latin typeface="Alexandria" charset="0"/>
              </a:rPr>
              <a:t>silhouette_score</a:t>
            </a:r>
            <a:endParaRPr lang="en-US" sz="2200" dirty="0">
              <a:solidFill>
                <a:srgbClr val="00AEEF"/>
              </a:solidFill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# Silhouette for </a:t>
            </a:r>
            <a:r>
              <a:rPr lang="en-US" sz="2200" dirty="0"/>
              <a:t>K-Means</a:t>
            </a:r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score = </a:t>
            </a:r>
            <a:r>
              <a:rPr lang="en-US" sz="2200" dirty="0" err="1">
                <a:latin typeface="Alexandria" charset="0"/>
              </a:rPr>
              <a:t>silhouette_score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scaled_data</a:t>
            </a:r>
            <a:r>
              <a:rPr lang="en-US" sz="2200" dirty="0">
                <a:latin typeface="Alexandria" charset="0"/>
              </a:rPr>
              <a:t>, </a:t>
            </a:r>
            <a:r>
              <a:rPr lang="en-US" sz="2200" dirty="0" err="1">
                <a:latin typeface="Alexandria" charset="0"/>
              </a:rPr>
              <a:t>df</a:t>
            </a:r>
            <a:r>
              <a:rPr lang="en-US" sz="2200" dirty="0">
                <a:latin typeface="Alexandria" charset="0"/>
              </a:rPr>
              <a:t>['Cluster'])</a:t>
            </a:r>
          </a:p>
          <a:p>
            <a:r>
              <a:rPr lang="en-US" sz="2200" dirty="0">
                <a:latin typeface="Alexandria" charset="0"/>
              </a:rPr>
              <a:t>print("Silhouette Score:", round(score, 3))</a:t>
            </a:r>
          </a:p>
          <a:p>
            <a:endParaRPr lang="en-US" sz="24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Output</a:t>
            </a:r>
            <a:r>
              <a:rPr lang="en-US" sz="2200" dirty="0">
                <a:latin typeface="Alexandria" charset="0"/>
              </a:rPr>
              <a:t>: Silhouette Score: 0.378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This means the clusters are moderately separated — not very clear, but still show some structure.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There’s some overlap between clusters.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Clustering is acceptable but not perfect — increasing or tuning K might improve it.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02163798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 Silhouette: Evaluation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r>
              <a:rPr lang="en-US" sz="2200" dirty="0">
                <a:solidFill>
                  <a:srgbClr val="00AEEF"/>
                </a:solidFill>
                <a:latin typeface="Alexandria" charset="0"/>
              </a:rPr>
              <a:t>from </a:t>
            </a:r>
            <a:r>
              <a:rPr lang="en-US" sz="2200" dirty="0" err="1">
                <a:solidFill>
                  <a:srgbClr val="00AEEF"/>
                </a:solidFill>
                <a:latin typeface="Alexandria" charset="0"/>
              </a:rPr>
              <a:t>sklearn.metrics</a:t>
            </a:r>
            <a:r>
              <a:rPr lang="en-US" sz="2200" dirty="0">
                <a:solidFill>
                  <a:srgbClr val="00AEEF"/>
                </a:solidFill>
                <a:latin typeface="Alexandria" charset="0"/>
              </a:rPr>
              <a:t> import </a:t>
            </a:r>
            <a:r>
              <a:rPr lang="en-US" sz="2200" dirty="0" err="1">
                <a:solidFill>
                  <a:srgbClr val="00AEEF"/>
                </a:solidFill>
                <a:latin typeface="Alexandria" charset="0"/>
              </a:rPr>
              <a:t>silhouette_score</a:t>
            </a:r>
            <a:endParaRPr lang="en-US" sz="2200" dirty="0">
              <a:solidFill>
                <a:srgbClr val="00AEEF"/>
              </a:solidFill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# Silhouette for </a:t>
            </a:r>
            <a:r>
              <a:rPr lang="en-US" sz="2200" dirty="0"/>
              <a:t>Hierarchical Clustering</a:t>
            </a:r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score = </a:t>
            </a:r>
            <a:r>
              <a:rPr lang="en-US" sz="2200" dirty="0" err="1">
                <a:latin typeface="Alexandria" charset="0"/>
              </a:rPr>
              <a:t>silhouette_score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scaled_data</a:t>
            </a:r>
            <a:r>
              <a:rPr lang="en-US" sz="2200" dirty="0">
                <a:latin typeface="Alexandria" charset="0"/>
              </a:rPr>
              <a:t>, </a:t>
            </a:r>
            <a:r>
              <a:rPr lang="en-US" sz="2200" dirty="0" err="1">
                <a:latin typeface="Alexandria" charset="0"/>
              </a:rPr>
              <a:t>df</a:t>
            </a:r>
            <a:r>
              <a:rPr lang="en-US" sz="2200" dirty="0">
                <a:latin typeface="Alexandria" charset="0"/>
              </a:rPr>
              <a:t>[‘</a:t>
            </a:r>
            <a:r>
              <a:rPr lang="en-US" sz="2200" dirty="0" err="1">
                <a:latin typeface="Alexandria" charset="0"/>
              </a:rPr>
              <a:t>HCluster</a:t>
            </a:r>
            <a:r>
              <a:rPr lang="en-US" sz="2200" dirty="0">
                <a:latin typeface="Alexandria" charset="0"/>
              </a:rPr>
              <a:t>'])</a:t>
            </a:r>
          </a:p>
          <a:p>
            <a:r>
              <a:rPr lang="en-US" sz="2200" dirty="0">
                <a:latin typeface="Alexandria" charset="0"/>
              </a:rPr>
              <a:t>print("Silhouette Score:", round(score, 3))</a:t>
            </a:r>
            <a:endParaRPr lang="en-US" sz="24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Output</a:t>
            </a:r>
            <a:r>
              <a:rPr lang="en-US" sz="2200" dirty="0">
                <a:latin typeface="Alexandria" charset="0"/>
              </a:rPr>
              <a:t>: Silhouette Score: 0.363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The score is moderately positive, indicating that the clusters are reasonably well-separated, but not very distinct.</a:t>
            </a:r>
          </a:p>
          <a:p>
            <a:r>
              <a:rPr lang="en-US" sz="2200" dirty="0">
                <a:latin typeface="Alexandria" charset="0"/>
              </a:rPr>
              <a:t>Some points may be near the boundary of other clusters.</a:t>
            </a:r>
          </a:p>
          <a:p>
            <a:r>
              <a:rPr lang="en-US" sz="2200" dirty="0">
                <a:latin typeface="Alexandria" charset="0"/>
              </a:rPr>
              <a:t>This suggests moderate clustering quality—the algorithm captured some structure, but there might be room for improvement (e.g., adjusting the number of clusters or trying a different clustering method).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16938731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476148"/>
            <a:ext cx="1111530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Hierarchical Clustering </a:t>
            </a:r>
            <a:endParaRPr lang="en-US" sz="2200" dirty="0">
              <a:latin typeface="Alexandria" charset="0"/>
            </a:endParaRP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Visualization of Clusters</a:t>
            </a:r>
            <a:endParaRPr lang="en-US" sz="2200" dirty="0">
              <a:latin typeface="Alexandria" charset="0"/>
            </a:endParaRPr>
          </a:p>
          <a:p>
            <a:br>
              <a:rPr lang="en-US" sz="2000" dirty="0">
                <a:latin typeface="Alexandria" charset="0"/>
              </a:rPr>
            </a:br>
            <a:endParaRPr lang="en-US" sz="2400" dirty="0">
              <a:latin typeface="Alexandria" charset="0"/>
            </a:endParaRPr>
          </a:p>
          <a:p>
            <a:r>
              <a:rPr lang="en-US" sz="2400" dirty="0" err="1">
                <a:latin typeface="Alexandria" charset="0"/>
              </a:rPr>
              <a:t>plt.figure</a:t>
            </a:r>
            <a:r>
              <a:rPr lang="en-US" sz="2400" dirty="0">
                <a:latin typeface="Alexandria" charset="0"/>
              </a:rPr>
              <a:t>(</a:t>
            </a:r>
            <a:r>
              <a:rPr lang="en-US" sz="2400" dirty="0" err="1">
                <a:latin typeface="Alexandria" charset="0"/>
              </a:rPr>
              <a:t>figsize</a:t>
            </a:r>
            <a:r>
              <a:rPr lang="en-US" sz="2400" dirty="0">
                <a:latin typeface="Alexandria" charset="0"/>
              </a:rPr>
              <a:t>=(7,5))</a:t>
            </a:r>
          </a:p>
          <a:p>
            <a:r>
              <a:rPr lang="en-US" sz="2400" dirty="0" err="1">
                <a:latin typeface="Alexandria" charset="0"/>
              </a:rPr>
              <a:t>sns.scatterplot</a:t>
            </a:r>
            <a:r>
              <a:rPr lang="en-US" sz="2400" dirty="0">
                <a:latin typeface="Alexandria" charset="0"/>
              </a:rPr>
              <a:t>(x='</a:t>
            </a:r>
            <a:r>
              <a:rPr lang="en-US" sz="2400" dirty="0" err="1">
                <a:latin typeface="Alexandria" charset="0"/>
              </a:rPr>
              <a:t>Annual_Income</a:t>
            </a:r>
            <a:r>
              <a:rPr lang="en-US" sz="2400" dirty="0">
                <a:latin typeface="Alexandria" charset="0"/>
              </a:rPr>
              <a:t>', y='</a:t>
            </a:r>
            <a:r>
              <a:rPr lang="en-US" sz="2400" dirty="0" err="1">
                <a:latin typeface="Alexandria" charset="0"/>
              </a:rPr>
              <a:t>Investment_Value</a:t>
            </a:r>
            <a:r>
              <a:rPr lang="en-US" sz="2400" dirty="0">
                <a:latin typeface="Alexandria" charset="0"/>
              </a:rPr>
              <a:t>', hue='</a:t>
            </a:r>
            <a:r>
              <a:rPr lang="en-US" sz="2400" dirty="0" err="1">
                <a:latin typeface="Alexandria" charset="0"/>
              </a:rPr>
              <a:t>HCluster</a:t>
            </a:r>
            <a:r>
              <a:rPr lang="en-US" sz="2400" dirty="0">
                <a:latin typeface="Alexandria" charset="0"/>
              </a:rPr>
              <a:t>', data=</a:t>
            </a:r>
            <a:r>
              <a:rPr lang="en-US" sz="2400" dirty="0" err="1">
                <a:latin typeface="Alexandria" charset="0"/>
              </a:rPr>
              <a:t>df</a:t>
            </a:r>
            <a:r>
              <a:rPr lang="en-US" sz="2400" dirty="0">
                <a:latin typeface="Alexandria" charset="0"/>
              </a:rPr>
              <a:t>, palette='</a:t>
            </a:r>
            <a:r>
              <a:rPr lang="en-US" sz="2400" dirty="0" err="1">
                <a:latin typeface="Alexandria" charset="0"/>
              </a:rPr>
              <a:t>coolwarm</a:t>
            </a:r>
            <a:r>
              <a:rPr lang="en-US" sz="2400" dirty="0">
                <a:latin typeface="Alexandria" charset="0"/>
              </a:rPr>
              <a:t>')</a:t>
            </a:r>
          </a:p>
          <a:p>
            <a:r>
              <a:rPr lang="en-US" sz="2400" dirty="0" err="1">
                <a:latin typeface="Alexandria" charset="0"/>
              </a:rPr>
              <a:t>plt.title</a:t>
            </a:r>
            <a:r>
              <a:rPr lang="en-US" sz="2400" dirty="0">
                <a:latin typeface="Alexandria" charset="0"/>
              </a:rPr>
              <a:t>("Hierarchical Clusters (Finance Example)")</a:t>
            </a:r>
          </a:p>
          <a:p>
            <a:r>
              <a:rPr lang="en-US" sz="2400" dirty="0" err="1">
                <a:latin typeface="Alexandria" charset="0"/>
              </a:rPr>
              <a:t>plt.show</a:t>
            </a:r>
            <a:r>
              <a:rPr lang="en-US" sz="2400" dirty="0">
                <a:latin typeface="Alexandria" charset="0"/>
              </a:rPr>
              <a:t>()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1558816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357395"/>
            <a:ext cx="5688280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Hierarchical Clustering </a:t>
            </a:r>
            <a:endParaRPr lang="en-US" sz="2200" b="1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# Output</a:t>
            </a:r>
            <a:endParaRPr lang="en-US" sz="2200" dirty="0">
              <a:latin typeface="Alexandria" charset="0"/>
            </a:endParaRPr>
          </a:p>
          <a:p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This scatter plot shows Hierarchical Clusters for a finance example, segmenting customers by Annual Income (x-axis) and Investment Value (y-axis) into three groups.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 err="1">
                <a:latin typeface="Alexandria" charset="0"/>
              </a:rPr>
              <a:t>HCluster</a:t>
            </a:r>
            <a:r>
              <a:rPr lang="en-US" sz="2000" b="1" dirty="0">
                <a:latin typeface="Alexandria" charset="0"/>
              </a:rPr>
              <a:t> 1 (Blue): </a:t>
            </a:r>
            <a:r>
              <a:rPr lang="en-US" sz="2000" dirty="0">
                <a:latin typeface="Alexandria" charset="0"/>
              </a:rPr>
              <a:t>Low–mid income (35k–80k) with a wide range of investments (0–100k). Most diverse group, representing core mass-market customers.</a:t>
            </a:r>
          </a:p>
          <a:p>
            <a:r>
              <a:rPr lang="en-US" sz="2000" b="1" dirty="0" err="1">
                <a:latin typeface="Alexandria" charset="0"/>
              </a:rPr>
              <a:t>HCluster</a:t>
            </a:r>
            <a:r>
              <a:rPr lang="en-US" sz="2000" b="1" dirty="0">
                <a:latin typeface="Alexandria" charset="0"/>
              </a:rPr>
              <a:t> 2 (Grey/Light): </a:t>
            </a:r>
            <a:r>
              <a:rPr lang="en-US" sz="2000" dirty="0">
                <a:latin typeface="Alexandria" charset="0"/>
              </a:rPr>
              <a:t>Mid–high income (90k–140k+) with high investments (60k–100k). High-value, established customers.</a:t>
            </a:r>
          </a:p>
          <a:p>
            <a:r>
              <a:rPr lang="en-US" sz="2000" b="1" dirty="0" err="1">
                <a:latin typeface="Alexandria" charset="0"/>
              </a:rPr>
              <a:t>HCluster</a:t>
            </a:r>
            <a:r>
              <a:rPr lang="en-US" sz="2000" b="1" dirty="0">
                <a:latin typeface="Alexandria" charset="0"/>
              </a:rPr>
              <a:t> 3 (Red): </a:t>
            </a:r>
            <a:r>
              <a:rPr lang="en-US" sz="2000" dirty="0">
                <a:latin typeface="Alexandria" charset="0"/>
              </a:rPr>
              <a:t>High income (90k–140k) but lower investments (0–70k). Customers with strong financial capacity but under-invested — key targets for upselling.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324FAF2-D45E-D14C-B99A-FF62EA891D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2670" y="1714085"/>
            <a:ext cx="5658155" cy="4129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84361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9810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Comparing K-Means vs. Hierarchical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A79D98C-B0AE-1B41-92F9-18BC406CEF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8093337"/>
              </p:ext>
            </p:extLst>
          </p:nvPr>
        </p:nvGraphicFramePr>
        <p:xfrm>
          <a:off x="930433" y="2612906"/>
          <a:ext cx="10170225" cy="1828800"/>
        </p:xfrm>
        <a:graphic>
          <a:graphicData uri="http://schemas.openxmlformats.org/drawingml/2006/table">
            <a:tbl>
              <a:tblPr/>
              <a:tblGrid>
                <a:gridCol w="3390075">
                  <a:extLst>
                    <a:ext uri="{9D8B030D-6E8A-4147-A177-3AD203B41FA5}">
                      <a16:colId xmlns:a16="http://schemas.microsoft.com/office/drawing/2014/main" val="3142626510"/>
                    </a:ext>
                  </a:extLst>
                </a:gridCol>
                <a:gridCol w="3390075">
                  <a:extLst>
                    <a:ext uri="{9D8B030D-6E8A-4147-A177-3AD203B41FA5}">
                      <a16:colId xmlns:a16="http://schemas.microsoft.com/office/drawing/2014/main" val="1221701604"/>
                    </a:ext>
                  </a:extLst>
                </a:gridCol>
                <a:gridCol w="3390075">
                  <a:extLst>
                    <a:ext uri="{9D8B030D-6E8A-4147-A177-3AD203B41FA5}">
                      <a16:colId xmlns:a16="http://schemas.microsoft.com/office/drawing/2014/main" val="356102183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b="1" dirty="0"/>
                        <a:t>Aspect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K-Means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Hierarchical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0463640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Requires 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No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980195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Output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Centroids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Dendrogram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3168748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Speed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Fast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Slower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7433167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Interpretability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Moderate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High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61647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9736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9810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Recap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33919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K-Means and Hierarchical are unsupervised algorithms.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K-Means: fast, efficient, needs predefined K.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Hierarchical: interpretable, builds full structure.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Evaluation with Silhouette Score.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Useful in risk grouping, customer segmentation, fraud detection.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Clustering helps uncover hidden financial patterns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Evaluation ensures meaningful insights</a:t>
            </a:r>
          </a:p>
          <a:p>
            <a:endParaRPr lang="en-US" sz="24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17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243498"/>
            <a:ext cx="105410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>
                <a:latin typeface="Alexandria" charset="0"/>
              </a:rPr>
              <a:t>Klaas</a:t>
            </a:r>
            <a:r>
              <a:rPr lang="en-US" sz="2200" dirty="0">
                <a:latin typeface="Alexandria" charset="0"/>
              </a:rPr>
              <a:t>, J. (2020). Machine Learning for Finance.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López de Prado, M. (2018). Advances in Financial Machine Learning.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Coursera (Stanford, Andrew Ng). Machine Learning Specialization.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>
                <a:latin typeface="Alexandria" charset="0"/>
              </a:rPr>
              <a:t>Scikit</a:t>
            </a:r>
            <a:r>
              <a:rPr lang="en-US" sz="2200" dirty="0">
                <a:latin typeface="Alexandria" charset="0"/>
              </a:rPr>
              <a:t>-learn Documentation: Clustering</a:t>
            </a:r>
          </a:p>
          <a:p>
            <a:endParaRPr lang="en-US" sz="16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6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0dd3b3577002e131ae1bf612e8ff12b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97f61bf17f718337ef2385e404d579a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8D457FA-302B-4F8D-A5FF-2C80265FCD26}"/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  <ds:schemaRef ds:uri="d13aca44-ef33-4cf4-9980-7f0b00e6eeb9"/>
    <ds:schemaRef ds:uri="49100919-8a76-4266-be0c-7dc583902c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16167</TotalTime>
  <Words>3579</Words>
  <Application>Microsoft Macintosh PowerPoint</Application>
  <PresentationFormat>Widescreen</PresentationFormat>
  <Paragraphs>498</Paragraphs>
  <Slides>38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6" baseType="lpstr">
      <vt:lpstr>Alexandria</vt:lpstr>
      <vt:lpstr>Arial</vt:lpstr>
      <vt:lpstr>Calibri</vt:lpstr>
      <vt:lpstr>Calibri Light</vt:lpstr>
      <vt:lpstr>Courier New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Author</cp:lastModifiedBy>
  <cp:revision>461</cp:revision>
  <cp:lastPrinted>2025-10-28T17:19:30Z</cp:lastPrinted>
  <dcterms:created xsi:type="dcterms:W3CDTF">2023-04-29T09:08:00Z</dcterms:created>
  <dcterms:modified xsi:type="dcterms:W3CDTF">2025-11-17T21:32:12Z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