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303" r:id="rId5"/>
    <p:sldId id="497" r:id="rId6"/>
    <p:sldId id="496" r:id="rId7"/>
    <p:sldId id="535" r:id="rId8"/>
    <p:sldId id="500" r:id="rId9"/>
    <p:sldId id="536" r:id="rId10"/>
    <p:sldId id="565" r:id="rId11"/>
    <p:sldId id="537" r:id="rId12"/>
    <p:sldId id="568" r:id="rId13"/>
    <p:sldId id="569" r:id="rId14"/>
    <p:sldId id="570" r:id="rId15"/>
    <p:sldId id="571" r:id="rId16"/>
    <p:sldId id="538" r:id="rId17"/>
    <p:sldId id="566" r:id="rId18"/>
    <p:sldId id="539" r:id="rId19"/>
    <p:sldId id="540" r:id="rId20"/>
    <p:sldId id="541" r:id="rId21"/>
    <p:sldId id="542" r:id="rId22"/>
    <p:sldId id="549" r:id="rId23"/>
    <p:sldId id="550" r:id="rId24"/>
    <p:sldId id="551" r:id="rId25"/>
    <p:sldId id="543" r:id="rId26"/>
    <p:sldId id="498" r:id="rId27"/>
    <p:sldId id="544" r:id="rId28"/>
    <p:sldId id="562" r:id="rId29"/>
    <p:sldId id="532" r:id="rId30"/>
    <p:sldId id="313" r:id="rId31"/>
    <p:sldId id="546" r:id="rId32"/>
    <p:sldId id="547" r:id="rId33"/>
    <p:sldId id="548" r:id="rId34"/>
    <p:sldId id="511" r:id="rId35"/>
    <p:sldId id="552" r:id="rId36"/>
    <p:sldId id="564" r:id="rId37"/>
    <p:sldId id="554" r:id="rId38"/>
    <p:sldId id="555" r:id="rId39"/>
    <p:sldId id="556" r:id="rId40"/>
    <p:sldId id="557" r:id="rId41"/>
    <p:sldId id="558" r:id="rId42"/>
    <p:sldId id="559" r:id="rId43"/>
    <p:sldId id="560" r:id="rId44"/>
    <p:sldId id="561" r:id="rId45"/>
    <p:sldId id="306" r:id="rId46"/>
    <p:sldId id="501" r:id="rId47"/>
    <p:sldId id="567" r:id="rId48"/>
    <p:sldId id="563" r:id="rId49"/>
    <p:sldId id="533" r:id="rId50"/>
    <p:sldId id="534"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496"/>
            <p14:sldId id="535"/>
            <p14:sldId id="500"/>
            <p14:sldId id="536"/>
            <p14:sldId id="565"/>
            <p14:sldId id="537"/>
            <p14:sldId id="568"/>
            <p14:sldId id="569"/>
            <p14:sldId id="570"/>
            <p14:sldId id="571"/>
            <p14:sldId id="538"/>
            <p14:sldId id="566"/>
            <p14:sldId id="539"/>
            <p14:sldId id="540"/>
            <p14:sldId id="541"/>
            <p14:sldId id="542"/>
            <p14:sldId id="549"/>
            <p14:sldId id="550"/>
            <p14:sldId id="551"/>
            <p14:sldId id="543"/>
            <p14:sldId id="498"/>
            <p14:sldId id="544"/>
            <p14:sldId id="562"/>
            <p14:sldId id="532"/>
            <p14:sldId id="313"/>
            <p14:sldId id="546"/>
            <p14:sldId id="547"/>
            <p14:sldId id="548"/>
            <p14:sldId id="511"/>
            <p14:sldId id="552"/>
            <p14:sldId id="564"/>
            <p14:sldId id="554"/>
            <p14:sldId id="555"/>
            <p14:sldId id="556"/>
            <p14:sldId id="557"/>
            <p14:sldId id="558"/>
            <p14:sldId id="559"/>
            <p14:sldId id="560"/>
            <p14:sldId id="561"/>
            <p14:sldId id="306"/>
            <p14:sldId id="501"/>
            <p14:sldId id="567"/>
            <p14:sldId id="563"/>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8" d="100"/>
          <a:sy n="58" d="100"/>
        </p:scale>
        <p:origin x="98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02603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5614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92616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553230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88029-4671-BC48-1FA8-0E3557469B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503D32-0ADD-D73F-CBEA-E5AA52479F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6D235C-505B-40EA-0367-C0E4E5590F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DD1E9C-6351-8FE5-39F9-997050BEC41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443913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28D2A-72A5-3C3F-CD43-A766A13FCC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491BC8-B812-C3E2-AE9C-89E2824056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B849E-E793-918C-EF57-37A9AE486A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5F68F9-CA3E-C313-7CD5-C427E2D5B29C}"/>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39130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FB35F-53B7-2EB3-1D41-4716CFFE01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568BBD-3AEC-8CC4-5B00-5517453BD3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3DA1B1-CC12-CF27-9172-FAE93C6223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365C73-43C5-9713-E871-ADB2F92E825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044529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B2D9E-E08A-3C1B-CC2F-BFB3DCE78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4B5DF8-E402-8C90-65CB-888E5213D2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9150EE-0ED8-04EA-F339-D8E86C8F33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6C63C6-A405-011F-47AA-1885A51EBE0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63605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79545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87468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82425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0762755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88468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31244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03527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715492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70303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54348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470091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162313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862791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2463287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004697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5654780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9275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516424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217889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031692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8592320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111158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189965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1177967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968886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0282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30/1/2025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30/1/2025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30/1/2025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655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2.xml"/><Relationship Id="rId5" Type="http://schemas.openxmlformats.org/officeDocument/2006/relationships/image" Target="../media/image6.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hyperlink" Target="https://apps.microsoft.com/detail/9nt1r1c2hh7j?ocid=webpdpshare"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4.jp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png"/><Relationship Id="rId5" Type="http://schemas.openxmlformats.org/officeDocument/2006/relationships/hyperlink" Target="https://www.youtube.com/watch?v=loQZE8ECedU&amp;list=PL4CGYNsoW2iCGZa3_Pes8LP_jQ_GPTW8w&amp;index=1" TargetMode="External"/><Relationship Id="rId4"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3" Type="http://schemas.openxmlformats.org/officeDocument/2006/relationships/hyperlink" Target="https://ddl.ae/" TargetMode="External"/><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22.jp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7.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5.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23673" y="5772909"/>
            <a:ext cx="4852865" cy="923330"/>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المحاضرة الأولى</a:t>
            </a:r>
          </a:p>
          <a:p>
            <a:pPr algn="r" rtl="1"/>
            <a:endParaRPr lang="ar-EG" b="1" dirty="0">
              <a:solidFill>
                <a:srgbClr val="00B0F0"/>
              </a:solidFill>
              <a:latin typeface="Alexandria" charset="0"/>
              <a:cs typeface="Alexandria" charset="0"/>
            </a:endParaRPr>
          </a:p>
          <a:p>
            <a:pPr algn="ctr" rtl="1"/>
            <a:r>
              <a:rPr lang="ar-EG" sz="1600" b="1" dirty="0">
                <a:solidFill>
                  <a:schemeClr val="bg1"/>
                </a:solidFill>
                <a:latin typeface="Alexandria" charset="0"/>
                <a:cs typeface="Alexandria" charset="0"/>
              </a:rPr>
              <a:t>اقتصاد المعرفة والإنتاج الإعلامي الرقمي</a:t>
            </a:r>
            <a:endParaRPr lang="en-US" sz="1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11584" y="2148293"/>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640633" y="2527552"/>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مفهوم اقتصاد المعرفة وأهميته في الإعلام الرقمي</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640634" y="3273382"/>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التقنيات الحديثة في دعم اقتصاد المعرفة للإعلام الرقمي</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640634" y="3902619"/>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نماذج لإنتاج المحتوى القائم على المعرفة الرقمية</a:t>
            </a:r>
            <a:endParaRPr lang="en-US"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5640634" y="4666904"/>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تأثير التحول الرقمي على جودة الإنتاج الإعلامي</a:t>
            </a:r>
            <a:endParaRPr lang="en-US" dirty="0">
              <a:solidFill>
                <a:schemeClr val="tx1">
                  <a:lumMod val="95000"/>
                  <a:lumOff val="5000"/>
                </a:schemeClr>
              </a:solidFill>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B4AF7713-0AB0-D2F6-5273-6D72518F74FA}"/>
              </a:ext>
            </a:extLst>
          </p:cNvPr>
          <p:cNvSpPr/>
          <p:nvPr/>
        </p:nvSpPr>
        <p:spPr>
          <a:xfrm>
            <a:off x="5640633" y="6088854"/>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التحديات التي تواجه اقتصاد المعرفة في الإعلام الرقمي</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
        <p:nvSpPr>
          <p:cNvPr id="4" name="Rectangle 3">
            <a:extLst>
              <a:ext uri="{FF2B5EF4-FFF2-40B4-BE49-F238E27FC236}">
                <a16:creationId xmlns:a16="http://schemas.microsoft.com/office/drawing/2014/main" id="{F50D14EC-4A71-AA82-B2E7-9DFDDFC2EBC7}"/>
              </a:ext>
            </a:extLst>
          </p:cNvPr>
          <p:cNvSpPr/>
          <p:nvPr/>
        </p:nvSpPr>
        <p:spPr>
          <a:xfrm>
            <a:off x="5640633" y="5431189"/>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العلاقة بين الابتكار الرقمي واقتصاد المعرفة</a:t>
            </a:r>
            <a:endParaRPr lang="en-US" dirty="0">
              <a:solidFill>
                <a:schemeClr val="tx1">
                  <a:lumMod val="95000"/>
                  <a:lumOff val="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96403" y="949443"/>
            <a:ext cx="6591243"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37909" y="2215575"/>
            <a:ext cx="6591243" cy="3334887"/>
          </a:xfrm>
          <a:prstGeom prst="rect">
            <a:avLst/>
          </a:prstGeom>
          <a:noFill/>
        </p:spPr>
        <p:txBody>
          <a:bodyPr wrap="square" rtlCol="0">
            <a:spAutoFit/>
          </a:bodyPr>
          <a:lstStyle/>
          <a:p>
            <a:pPr algn="just" rtl="1">
              <a:lnSpc>
                <a:spcPct val="200000"/>
              </a:lnSpc>
            </a:pPr>
            <a:r>
              <a:rPr lang="ar-EG" b="0" i="0" dirty="0">
                <a:solidFill>
                  <a:srgbClr val="0D0D0D"/>
                </a:solidFill>
                <a:effectLst/>
                <a:latin typeface="Alexandria Light" pitchFamily="2" charset="-78"/>
                <a:cs typeface="Alexandria Light" pitchFamily="2" charset="-78"/>
              </a:rPr>
              <a:t>يعود تاريخ الكتابة عن اقتصاد المعرفة إلى بداية الثمانينات</a:t>
            </a:r>
            <a:r>
              <a:rPr lang="ar-EG" dirty="0">
                <a:solidFill>
                  <a:srgbClr val="0D0D0D"/>
                </a:solidFill>
                <a:latin typeface="Alexandria Light" pitchFamily="2" charset="-78"/>
                <a:cs typeface="Alexandria Light" pitchFamily="2" charset="-78"/>
              </a:rPr>
              <a:t> نتيجة التطور الهائل في تكنولوجيا المعلومات والاتصالات، حيث ظهرت العديد من المفاهيم الجديدة في عالم الاقتصاد مثل الاقتصاد الرقمي والتجارة الإلكترونية واقتصاد المعرفة.</a:t>
            </a:r>
          </a:p>
          <a:p>
            <a:pPr algn="just" rtl="1">
              <a:lnSpc>
                <a:spcPct val="200000"/>
              </a:lnSpc>
            </a:pPr>
            <a:r>
              <a:rPr lang="ar-EG" dirty="0">
                <a:solidFill>
                  <a:srgbClr val="0D0D0D"/>
                </a:solidFill>
                <a:latin typeface="Alexandria Light" pitchFamily="2" charset="-78"/>
                <a:cs typeface="Alexandria Light" pitchFamily="2" charset="-78"/>
              </a:rPr>
              <a:t>تركز هذه المصطلحات على دور وأهمية المعرفة ورأس المال البشري في تنمية المجتمعات الحديثة.</a:t>
            </a:r>
            <a:r>
              <a:rPr lang="ar-EG" b="0" i="0" dirty="0">
                <a:solidFill>
                  <a:srgbClr val="0D0D0D"/>
                </a:solidFill>
                <a:effectLst/>
                <a:latin typeface="Alexandria Light" pitchFamily="2" charset="-78"/>
                <a:cs typeface="Alexandria Light" pitchFamily="2" charset="-78"/>
              </a:rPr>
              <a:t> </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5157792-9B4B-2A1D-06E2-8D8935A3CF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5094" y="2215575"/>
            <a:ext cx="3800212" cy="3737521"/>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96607" y="2215575"/>
            <a:ext cx="11132545" cy="3334887"/>
          </a:xfrm>
          <a:prstGeom prst="rect">
            <a:avLst/>
          </a:prstGeom>
          <a:noFill/>
        </p:spPr>
        <p:txBody>
          <a:bodyPr wrap="square" rtlCol="0">
            <a:spAutoFit/>
          </a:bodyPr>
          <a:lstStyle/>
          <a:p>
            <a:pPr algn="just" rtl="1">
              <a:lnSpc>
                <a:spcPct val="200000"/>
              </a:lnSpc>
            </a:pPr>
            <a:r>
              <a:rPr lang="ar-EG" b="0" i="0" dirty="0">
                <a:solidFill>
                  <a:srgbClr val="0D0D0D"/>
                </a:solidFill>
                <a:effectLst/>
                <a:latin typeface="Alexandria Light" pitchFamily="2" charset="-78"/>
                <a:cs typeface="Alexandria Light" pitchFamily="2" charset="-78"/>
              </a:rPr>
              <a:t>ومن هنا يمكن القول أن اقتصاد المعرفة هو نظام اقتصادي يعتمد على المعرفة كعنصر رئيسي في الإنتاج والنمو. يقوم على خلق المعرفة، ونشرها، واستخدامها لتوليد قيمة اقتصادية مضافة، مع التركيز على الابتكار، التكنولوجيا، والمهارات البشرية. في هذا الاقتصاد، تُعتبر المعلومات والبيانات موردًا استراتيجيًا أكثر من الموارد التقليدية كالعمالة أو المواد الخام</a:t>
            </a:r>
            <a:r>
              <a:rPr lang="en-US" kern="0" dirty="0">
                <a:solidFill>
                  <a:srgbClr val="0D0D0D"/>
                </a:solidFill>
                <a:effectLst/>
                <a:latin typeface="Alexandria Light" pitchFamily="2" charset="-78"/>
                <a:ea typeface="Times New Roman" panose="02020603050405020304" pitchFamily="18" charset="0"/>
                <a:cs typeface="Alexandria Light" pitchFamily="2" charset="-78"/>
              </a:rPr>
              <a:t>.</a:t>
            </a:r>
            <a:endParaRPr lang="ar-EG"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r>
              <a:rPr lang="ar-EG" kern="0" dirty="0">
                <a:solidFill>
                  <a:srgbClr val="0D0D0D"/>
                </a:solidFill>
                <a:latin typeface="Alexandria Light" pitchFamily="2" charset="-78"/>
                <a:cs typeface="Alexandria Light" pitchFamily="2" charset="-78"/>
              </a:rPr>
              <a:t>في الإعلام الرقمي، </a:t>
            </a:r>
            <a:r>
              <a:rPr lang="ar-EG" b="0" i="0" dirty="0">
                <a:solidFill>
                  <a:srgbClr val="0D0D0D"/>
                </a:solidFill>
                <a:effectLst/>
                <a:latin typeface="Alexandria Light" pitchFamily="2" charset="-78"/>
                <a:cs typeface="Alexandria Light" pitchFamily="2" charset="-78"/>
              </a:rPr>
              <a:t>يمثل اقتصاد المعرفة تطبيقًا لهذا المفهوم من خلال استغلال المعرفة الرقمية في إنتاج محتوى مبتكر وملائم يلبي احتياجات الجمهور ويحقق استدامة اقتصادية.</a:t>
            </a:r>
            <a:endParaRPr lang="en-US"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3869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11288" y="1160640"/>
            <a:ext cx="6814306" cy="707886"/>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a:p>
            <a:pPr algn="r" rtl="1"/>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594034" y="1893090"/>
            <a:ext cx="6913084" cy="3970318"/>
          </a:xfrm>
          <a:prstGeom prst="rect">
            <a:avLst/>
          </a:prstGeom>
          <a:noFill/>
        </p:spPr>
        <p:txBody>
          <a:bodyPr wrap="square" rtlCol="0">
            <a:spAutoFit/>
          </a:bodyPr>
          <a:lstStyle/>
          <a:p>
            <a:pPr algn="just" rtl="1">
              <a:lnSpc>
                <a:spcPct val="200000"/>
              </a:lnSpc>
            </a:pPr>
            <a:r>
              <a:rPr lang="ar-EG" sz="1600" b="1" kern="0" dirty="0">
                <a:solidFill>
                  <a:srgbClr val="0D0D0D"/>
                </a:solidFill>
                <a:latin typeface="Alexandria" pitchFamily="2" charset="-78"/>
                <a:ea typeface="Times New Roman" panose="02020603050405020304" pitchFamily="18" charset="0"/>
                <a:cs typeface="Alexandria" pitchFamily="2" charset="-78"/>
              </a:rPr>
              <a:t>1- مكونات اقتصاد المعرفة: </a:t>
            </a:r>
          </a:p>
          <a:p>
            <a:pPr algn="just" rtl="1">
              <a:lnSpc>
                <a:spcPct val="200000"/>
              </a:lnSpc>
            </a:pPr>
            <a:r>
              <a:rPr lang="ar-EG" sz="1600" kern="0" dirty="0">
                <a:solidFill>
                  <a:srgbClr val="0D0D0D"/>
                </a:solidFill>
                <a:latin typeface="Alexandria" pitchFamily="2" charset="-78"/>
                <a:ea typeface="Times New Roman" panose="02020603050405020304" pitchFamily="18" charset="0"/>
                <a:cs typeface="Alexandria" pitchFamily="2" charset="-78"/>
              </a:rPr>
              <a:t>ينفرد اقتصاد المعرفة بسمات تميزه عن الاقتصاديات التقليدية من أهما: </a:t>
            </a:r>
          </a:p>
          <a:p>
            <a:pPr algn="just" rtl="1">
              <a:lnSpc>
                <a:spcPct val="200000"/>
              </a:lnSpc>
            </a:pPr>
            <a:r>
              <a:rPr lang="ar-EG" sz="1600" kern="0" dirty="0">
                <a:solidFill>
                  <a:srgbClr val="FF0000"/>
                </a:solidFill>
                <a:latin typeface="Alexandria" pitchFamily="2" charset="-78"/>
                <a:ea typeface="Times New Roman" panose="02020603050405020304" pitchFamily="18" charset="0"/>
                <a:cs typeface="Alexandria" pitchFamily="2" charset="-78"/>
              </a:rPr>
              <a:t>أ-</a:t>
            </a:r>
            <a:r>
              <a:rPr lang="ar-EG" sz="1600" kern="0" dirty="0">
                <a:solidFill>
                  <a:srgbClr val="0D0D0D"/>
                </a:solidFill>
                <a:latin typeface="Alexandria" pitchFamily="2" charset="-78"/>
                <a:ea typeface="Times New Roman" panose="02020603050405020304" pitchFamily="18" charset="0"/>
                <a:cs typeface="Alexandria" pitchFamily="2" charset="-78"/>
              </a:rPr>
              <a:t> </a:t>
            </a:r>
            <a:r>
              <a:rPr lang="ar-EG" sz="1600" kern="0" dirty="0">
                <a:solidFill>
                  <a:srgbClr val="FF0000"/>
                </a:solidFill>
                <a:latin typeface="Alexandria" pitchFamily="2" charset="-78"/>
                <a:ea typeface="Times New Roman" panose="02020603050405020304" pitchFamily="18" charset="0"/>
                <a:cs typeface="Alexandria" pitchFamily="2" charset="-78"/>
              </a:rPr>
              <a:t>الاستثمار في الموارد البشرية باعتبارها رأس المال الفكري والمعرفي:</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يتمثل في المهارات والخبرات التي يمتلكها العاملون في المجال الإعلامي، مثل تقنيات الإنتاج الرقمي، التحليل الإحصائي للبيانات، والابتكار في تصميم المحتوى.</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التعليم والتدريب المستمر يمثلان دعامة أساسية لبناء رأس المال البشري المؤهل للتعامل مع التحديات الرقمية</a:t>
            </a:r>
            <a:endParaRPr lang="ar-EG" sz="16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9FE0BCD6-655F-F184-B0B5-CB13F43023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531" y="3069393"/>
            <a:ext cx="3896190" cy="3275341"/>
          </a:xfrm>
          <a:prstGeom prst="rect">
            <a:avLst/>
          </a:prstGeom>
        </p:spPr>
      </p:pic>
    </p:spTree>
    <p:extLst>
      <p:ext uri="{BB962C8B-B14F-4D97-AF65-F5344CB8AC3E}">
        <p14:creationId xmlns:p14="http://schemas.microsoft.com/office/powerpoint/2010/main" val="518812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5200" y="1145251"/>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11646" y="2039466"/>
            <a:ext cx="6460761" cy="4073551"/>
          </a:xfrm>
          <a:prstGeom prst="rect">
            <a:avLst/>
          </a:prstGeom>
          <a:noFill/>
        </p:spPr>
        <p:txBody>
          <a:bodyPr wrap="square" rtlCol="0">
            <a:spAutoFit/>
          </a:bodyPr>
          <a:lstStyle/>
          <a:p>
            <a:pPr algn="just" rtl="1">
              <a:lnSpc>
                <a:spcPct val="200000"/>
              </a:lnSpc>
            </a:pPr>
            <a:r>
              <a:rPr lang="ar-EG" sz="1600" b="1" kern="0" dirty="0">
                <a:solidFill>
                  <a:srgbClr val="FF0000"/>
                </a:solidFill>
                <a:latin typeface="Alexandria Light" pitchFamily="2" charset="-78"/>
                <a:ea typeface="Times New Roman" panose="02020603050405020304" pitchFamily="18" charset="0"/>
                <a:cs typeface="Alexandria Light" pitchFamily="2" charset="-78"/>
              </a:rPr>
              <a:t>ب-</a:t>
            </a:r>
            <a:r>
              <a:rPr lang="ar-EG" b="1" kern="0" dirty="0">
                <a:solidFill>
                  <a:srgbClr val="0D0D0D"/>
                </a:solidFill>
                <a:latin typeface="Alexandria" pitchFamily="2" charset="-78"/>
                <a:ea typeface="Times New Roman" panose="02020603050405020304" pitchFamily="18" charset="0"/>
                <a:cs typeface="Alexandria" pitchFamily="2" charset="-78"/>
              </a:rPr>
              <a:t> </a:t>
            </a:r>
            <a:r>
              <a:rPr lang="ar-EG" kern="0" dirty="0">
                <a:solidFill>
                  <a:srgbClr val="FF0000"/>
                </a:solidFill>
                <a:latin typeface="Alexandria" pitchFamily="2" charset="-78"/>
                <a:ea typeface="Times New Roman" panose="02020603050405020304" pitchFamily="18" charset="0"/>
                <a:cs typeface="Alexandria" pitchFamily="2" charset="-78"/>
              </a:rPr>
              <a:t>التكنولوجيا الرقمية</a:t>
            </a:r>
          </a:p>
          <a:p>
            <a:pPr algn="just" rtl="1">
              <a:lnSpc>
                <a:spcPct val="200000"/>
              </a:lnSpc>
            </a:pPr>
            <a:r>
              <a:rPr lang="ar-EG" sz="1600" dirty="0">
                <a:solidFill>
                  <a:srgbClr val="0D0D0D"/>
                </a:solidFill>
                <a:latin typeface="Alexandria Light" pitchFamily="2" charset="-78"/>
                <a:cs typeface="Alexandria Light" pitchFamily="2" charset="-78"/>
              </a:rPr>
              <a:t>الأجهزة والأدوات والموارد الإلكترونية التي تستعين بها الشركات عندما تقوم بإنشاء البيانات وإدارتها وتخزينها، إذ تفيدها في تحسين كفاءة الموظفين، ومن ثم زيادة إنتاجيتهم، إلى جانب إدارة العمليات وتحسين رحلة العملاء.</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تشمل الحوسبة السحابية، والذكاء الاصطناعي وتقنيات البيانات الضخمة.</a:t>
            </a:r>
          </a:p>
          <a:p>
            <a:pPr marL="285750" indent="-285750" algn="just" rtl="1">
              <a:lnSpc>
                <a:spcPct val="200000"/>
              </a:lnSpc>
              <a:buFont typeface="Arial" panose="020B0604020202020204" pitchFamily="34" charset="0"/>
              <a:buChar char="•"/>
            </a:pPr>
            <a:r>
              <a:rPr lang="ar-EG" sz="1600" dirty="0">
                <a:solidFill>
                  <a:srgbClr val="0D0D0D"/>
                </a:solidFill>
                <a:latin typeface="Alexandria Light" pitchFamily="2" charset="-78"/>
                <a:cs typeface="Alexandria Light" pitchFamily="2" charset="-78"/>
              </a:rPr>
              <a:t>توفر التكنولوجيا بنية تحتية أساسية للإعلام الرقمي مثل منصات البث التفاعلي وتحليل التفاعل مع الجمهور.</a:t>
            </a:r>
            <a:endParaRPr lang="ar-EG" sz="1600" b="0" i="0" dirty="0">
              <a:solidFill>
                <a:srgbClr val="0D0D0D"/>
              </a:solidFill>
              <a:effectLst/>
              <a:latin typeface="Alexandria Light" pitchFamily="2" charset="-78"/>
              <a:cs typeface="Alexandria Light" pitchFamily="2" charset="-78"/>
            </a:endParaRPr>
          </a:p>
          <a:p>
            <a:pPr algn="just" rtl="1">
              <a:lnSpc>
                <a:spcPct val="200000"/>
              </a:lnSpc>
            </a:pPr>
            <a:endParaRPr lang="ar-EG" b="1" kern="0"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8FB8E57B-523C-C1C1-44AE-4A7B8D6D05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593" y="2813142"/>
            <a:ext cx="4078728" cy="2710547"/>
          </a:xfrm>
          <a:prstGeom prst="rect">
            <a:avLst/>
          </a:prstGeom>
        </p:spPr>
      </p:pic>
    </p:spTree>
    <p:extLst>
      <p:ext uri="{BB962C8B-B14F-4D97-AF65-F5344CB8AC3E}">
        <p14:creationId xmlns:p14="http://schemas.microsoft.com/office/powerpoint/2010/main" val="2839173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5200" y="1145251"/>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75253" y="2642598"/>
            <a:ext cx="5571013" cy="2543645"/>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ج-</a:t>
            </a:r>
            <a:r>
              <a:rPr lang="ar-EG" kern="0" dirty="0">
                <a:solidFill>
                  <a:srgbClr val="0D0D0D"/>
                </a:solidFill>
                <a:latin typeface="Alexandria" pitchFamily="2" charset="-78"/>
                <a:ea typeface="Times New Roman" panose="02020603050405020304" pitchFamily="18" charset="0"/>
                <a:cs typeface="Alexandria" pitchFamily="2" charset="-78"/>
              </a:rPr>
              <a:t> </a:t>
            </a:r>
            <a:r>
              <a:rPr lang="ar-EG" kern="0" dirty="0">
                <a:solidFill>
                  <a:srgbClr val="FF0000"/>
                </a:solidFill>
                <a:latin typeface="Alexandria" pitchFamily="2" charset="-78"/>
                <a:ea typeface="Times New Roman" panose="02020603050405020304" pitchFamily="18" charset="0"/>
                <a:cs typeface="Alexandria" pitchFamily="2" charset="-78"/>
              </a:rPr>
              <a:t>البيانات والمعلومات</a:t>
            </a:r>
          </a:p>
          <a:p>
            <a:pPr marL="285750" indent="-285750" algn="just" rtl="1">
              <a:lnSpc>
                <a:spcPct val="200000"/>
              </a:lnSpc>
              <a:buFont typeface="Arial" panose="020B0604020202020204" pitchFamily="34" charset="0"/>
              <a:buChar char="•"/>
            </a:pPr>
            <a:r>
              <a:rPr lang="ar-EG" sz="1600" dirty="0">
                <a:solidFill>
                  <a:srgbClr val="0D0D0D"/>
                </a:solidFill>
                <a:latin typeface="Alexandria Light" pitchFamily="2" charset="-78"/>
                <a:cs typeface="Alexandria Light" pitchFamily="2" charset="-78"/>
              </a:rPr>
              <a:t>تُعد البيانات المورد الأساسي لاقتصاد المعرفة، حيث يتم استخدامها لتحليل سلوك الجمهور وتطوير المحتوى بناءً على احتياجاته، مما يتيح تخصيص المحتوى وتحقيق تجربة أفضل للمستخدم كما في مواقع التجارة الإلكترونية مثل أمازون.</a:t>
            </a:r>
            <a:endParaRPr lang="ar-EG" b="1" kern="0"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9" name="Picture 8">
            <a:extLst>
              <a:ext uri="{FF2B5EF4-FFF2-40B4-BE49-F238E27FC236}">
                <a16:creationId xmlns:a16="http://schemas.microsoft.com/office/drawing/2014/main" id="{83767A20-E622-643A-733D-DA51FD45CB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1584" y="2662118"/>
            <a:ext cx="3810000" cy="2524125"/>
          </a:xfrm>
          <a:prstGeom prst="rect">
            <a:avLst/>
          </a:prstGeom>
        </p:spPr>
      </p:pic>
    </p:spTree>
    <p:extLst>
      <p:ext uri="{BB962C8B-B14F-4D97-AF65-F5344CB8AC3E}">
        <p14:creationId xmlns:p14="http://schemas.microsoft.com/office/powerpoint/2010/main" val="327283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5200" y="1145251"/>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462760"/>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د-</a:t>
            </a:r>
            <a:r>
              <a:rPr lang="ar-EG" kern="0" dirty="0">
                <a:solidFill>
                  <a:srgbClr val="0D0D0D"/>
                </a:solidFill>
                <a:latin typeface="Alexandria" pitchFamily="2" charset="-78"/>
                <a:ea typeface="Times New Roman" panose="02020603050405020304" pitchFamily="18" charset="0"/>
                <a:cs typeface="Alexandria" pitchFamily="2" charset="-78"/>
              </a:rPr>
              <a:t> </a:t>
            </a:r>
            <a:r>
              <a:rPr lang="ar-EG" kern="0" dirty="0">
                <a:solidFill>
                  <a:srgbClr val="FF0000"/>
                </a:solidFill>
                <a:latin typeface="Alexandria" pitchFamily="2" charset="-78"/>
                <a:ea typeface="Times New Roman" panose="02020603050405020304" pitchFamily="18" charset="0"/>
                <a:cs typeface="Alexandria" pitchFamily="2" charset="-78"/>
              </a:rPr>
              <a:t>الإبداع والابتكار</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يعتمد اقتصاد المعرفة على الإبداع في إنتاج المحتوى المتنوع الذي يلبي تطلعات الجمهور ويعزز التنافسية، ويبرز الابتكار في تصميم نماذج اقتصادية جديدة تعتمد على المعرفة الرقمية مثل </a:t>
            </a:r>
            <a:r>
              <a:rPr lang="ar-EG" sz="1600" b="0" i="0" dirty="0" err="1">
                <a:solidFill>
                  <a:srgbClr val="0D0D0D"/>
                </a:solidFill>
                <a:effectLst/>
                <a:latin typeface="Alexandria Light" pitchFamily="2" charset="-78"/>
                <a:cs typeface="Alexandria Light" pitchFamily="2" charset="-78"/>
              </a:rPr>
              <a:t>نيتفليكس</a:t>
            </a:r>
            <a:r>
              <a:rPr lang="ar-EG" sz="1600" b="0" i="0" dirty="0">
                <a:solidFill>
                  <a:srgbClr val="0D0D0D"/>
                </a:solidFill>
                <a:effectLst/>
                <a:latin typeface="Alexandria Light" pitchFamily="2" charset="-78"/>
                <a:cs typeface="Alexandria Light" pitchFamily="2" charset="-78"/>
              </a:rPr>
              <a:t> ومنصات التواصل الاجتماعي.</a:t>
            </a:r>
          </a:p>
          <a:p>
            <a:pPr algn="just" rtl="1">
              <a:lnSpc>
                <a:spcPct val="200000"/>
              </a:lnSpc>
            </a:pPr>
            <a:r>
              <a:rPr lang="ar-EG" sz="1600" kern="0" dirty="0">
                <a:solidFill>
                  <a:srgbClr val="FF0000"/>
                </a:solidFill>
                <a:latin typeface="Alexandria" pitchFamily="2" charset="-78"/>
                <a:ea typeface="Times New Roman" panose="02020603050405020304" pitchFamily="18" charset="0"/>
                <a:cs typeface="Alexandria" pitchFamily="2" charset="-78"/>
              </a:rPr>
              <a:t>هـ- الشبكات التكنولوجية.</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Light" pitchFamily="2" charset="-78"/>
                <a:ea typeface="Times New Roman" panose="02020603050405020304" pitchFamily="18" charset="0"/>
                <a:cs typeface="Alexandria Light" pitchFamily="2" charset="-78"/>
              </a:rPr>
              <a:t>الإنترنت والبنية التحتية للاتصالات تمثل العصب الأساسي الذي يربط المؤسسات الإعلامية بالجمهور، وتساعد هذه الشبكات في تبادل المعرفة والمعلومات بسرعة وكفاءة.</a:t>
            </a:r>
          </a:p>
          <a:p>
            <a:pPr algn="just" rtl="1">
              <a:lnSpc>
                <a:spcPct val="200000"/>
              </a:lnSpc>
            </a:pPr>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1205025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7CBFD-70B0-BD20-FB10-937A14C1B0B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A2A85F8-618C-60A1-50A5-C2911A9F3C57}"/>
              </a:ext>
            </a:extLst>
          </p:cNvPr>
          <p:cNvSpPr txBox="1"/>
          <p:nvPr/>
        </p:nvSpPr>
        <p:spPr>
          <a:xfrm>
            <a:off x="2305200" y="1145251"/>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a:extLst>
              <a:ext uri="{FF2B5EF4-FFF2-40B4-BE49-F238E27FC236}">
                <a16:creationId xmlns:a16="http://schemas.microsoft.com/office/drawing/2014/main" id="{4CC23611-AD47-6DA6-D200-705DF91057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4BFA05F-8E92-61FF-C00B-FC17F747C472}"/>
              </a:ext>
            </a:extLst>
          </p:cNvPr>
          <p:cNvSpPr txBox="1"/>
          <p:nvPr/>
        </p:nvSpPr>
        <p:spPr>
          <a:xfrm>
            <a:off x="4758912" y="2146478"/>
            <a:ext cx="6814307" cy="4082592"/>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2- منظومة اقتصاد المعرفة والتغيرات الجذرية التي طرأت على نماذج الاقتصاد</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طرأت مجموعة من التغيرات الجذرية على الركائز الأساسية التي تقوم عليها منظومة الاقتصاد، والتي نوجزها فيما يلي: </a:t>
            </a:r>
          </a:p>
          <a:p>
            <a:pPr algn="just" rtl="1">
              <a:lnSpc>
                <a:spcPct val="200000"/>
              </a:lnSpc>
            </a:pPr>
            <a:r>
              <a:rPr lang="ar-EG" sz="1600" b="1" kern="0" dirty="0">
                <a:solidFill>
                  <a:srgbClr val="0D0D0D"/>
                </a:solidFill>
                <a:effectLst/>
                <a:latin typeface="Alexandria" pitchFamily="2" charset="-78"/>
                <a:ea typeface="Times New Roman" panose="02020603050405020304" pitchFamily="18" charset="0"/>
                <a:cs typeface="Alexandria" pitchFamily="2" charset="-78"/>
              </a:rPr>
              <a:t>أ- مفهوم القيمة: </a:t>
            </a:r>
            <a:r>
              <a:rPr lang="ar-EG" sz="1600" kern="0" dirty="0">
                <a:solidFill>
                  <a:srgbClr val="0D0D0D"/>
                </a:solidFill>
                <a:effectLst/>
                <a:latin typeface="Alexandria Light" pitchFamily="2" charset="-78"/>
                <a:ea typeface="Times New Roman" panose="02020603050405020304" pitchFamily="18" charset="0"/>
                <a:cs typeface="Alexandria Light" pitchFamily="2" charset="-78"/>
              </a:rPr>
              <a:t>حيث الانتقال من ثنائية قيمتي التبادل والمنفعة إلى قيمة المعلومات والقيمة الرمزية مضافة إلى التبادل والمنفعة.</a:t>
            </a:r>
          </a:p>
          <a:p>
            <a:pPr algn="just" rtl="1">
              <a:lnSpc>
                <a:spcPct val="200000"/>
              </a:lnSpc>
            </a:pPr>
            <a:r>
              <a:rPr lang="ar-EG" sz="1600" b="1" kern="0" dirty="0">
                <a:latin typeface="Alexandria" pitchFamily="2" charset="-78"/>
                <a:ea typeface="Times New Roman" panose="02020603050405020304" pitchFamily="18" charset="0"/>
                <a:cs typeface="Alexandria" pitchFamily="2" charset="-78"/>
              </a:rPr>
              <a:t>ب- مفهوم الملكية</a:t>
            </a:r>
            <a:r>
              <a:rPr lang="ar-EG" sz="1600" kern="0" dirty="0">
                <a:solidFill>
                  <a:srgbClr val="0D0D0D"/>
                </a:solidFill>
                <a:latin typeface="Alexandria Light" pitchFamily="2" charset="-78"/>
                <a:ea typeface="Times New Roman" panose="02020603050405020304" pitchFamily="18" charset="0"/>
                <a:cs typeface="Alexandria Light" pitchFamily="2" charset="-78"/>
              </a:rPr>
              <a:t>: الانتقال من الملكية المادية التي يمكن حصرها وتوثيقها بسهولة إلى الملكية الفكرية التي يصعب تحديدها وحمايتها</a:t>
            </a:r>
            <a:endParaRPr lang="ar-EG" sz="1600"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a:extLst>
              <a:ext uri="{FF2B5EF4-FFF2-40B4-BE49-F238E27FC236}">
                <a16:creationId xmlns:a16="http://schemas.microsoft.com/office/drawing/2014/main" id="{24B8A3E4-DB55-68E5-6240-15FAA22F31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8FD73AC3-16A6-196E-5827-B0390EBB8A34}"/>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C824C13A-AA9C-29DF-A0DA-08FDBDABCE0B}"/>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CF0D5FC1-2A40-95D8-B583-E4FF9F6184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731" y="3095741"/>
            <a:ext cx="4187495" cy="3521837"/>
          </a:xfrm>
          <a:prstGeom prst="rect">
            <a:avLst/>
          </a:prstGeom>
        </p:spPr>
      </p:pic>
    </p:spTree>
    <p:extLst>
      <p:ext uri="{BB962C8B-B14F-4D97-AF65-F5344CB8AC3E}">
        <p14:creationId xmlns:p14="http://schemas.microsoft.com/office/powerpoint/2010/main" val="1567982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B0404-0E04-BA8B-C603-4D2DA72CB99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37C4A96-0CF9-BB26-624C-13E509A84A25}"/>
              </a:ext>
            </a:extLst>
          </p:cNvPr>
          <p:cNvSpPr txBox="1"/>
          <p:nvPr/>
        </p:nvSpPr>
        <p:spPr>
          <a:xfrm>
            <a:off x="2305200" y="1145251"/>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a:extLst>
              <a:ext uri="{FF2B5EF4-FFF2-40B4-BE49-F238E27FC236}">
                <a16:creationId xmlns:a16="http://schemas.microsoft.com/office/drawing/2014/main" id="{77422AD2-3ACB-19C9-010E-989CE849F49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2D8B612-6060-2366-ACA9-377ED3E23A73}"/>
              </a:ext>
            </a:extLst>
          </p:cNvPr>
          <p:cNvSpPr txBox="1"/>
          <p:nvPr/>
        </p:nvSpPr>
        <p:spPr>
          <a:xfrm>
            <a:off x="5233012" y="2146478"/>
            <a:ext cx="6340207" cy="3888821"/>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2- منظومة اقتصاد المعرفة والتغيرات الجذرية التي طرأت على نماذج الاقتصاد</a:t>
            </a:r>
          </a:p>
          <a:p>
            <a:pPr algn="just" rtl="1">
              <a:lnSpc>
                <a:spcPct val="200000"/>
              </a:lnSpc>
            </a:pPr>
            <a:r>
              <a:rPr lang="ar-EG" b="1" kern="0" dirty="0">
                <a:latin typeface="Alexandria" pitchFamily="2" charset="-78"/>
                <a:ea typeface="Times New Roman" panose="02020603050405020304" pitchFamily="18" charset="0"/>
                <a:cs typeface="Alexandria" pitchFamily="2" charset="-78"/>
              </a:rPr>
              <a:t>ج- علاقة الإنتاج بالاستهلاك</a:t>
            </a:r>
            <a:r>
              <a:rPr lang="ar-EG" kern="0" dirty="0">
                <a:latin typeface="Alexandria Light" pitchFamily="2" charset="-78"/>
                <a:ea typeface="Times New Roman" panose="02020603050405020304" pitchFamily="18" charset="0"/>
                <a:cs typeface="Alexandria Light" pitchFamily="2" charset="-78"/>
              </a:rPr>
              <a:t>: الانتقال من انتهاء الموارد المالية مع زيادة استهلاكها إلى العملية العكسية في الموارد المعرفية التي تزداد مع زيادة الاستهلاك بالإضافة إلى التحول من النمط الاقتصادي المعتمد على طور الإنتاج إلى النمط القائم على إعادة الإنتاج مثل إعادة استنساخ الموسيقى والمحتوى وهكذا.</a:t>
            </a:r>
          </a:p>
        </p:txBody>
      </p:sp>
      <p:pic>
        <p:nvPicPr>
          <p:cNvPr id="7" name="Graphic 21">
            <a:extLst>
              <a:ext uri="{FF2B5EF4-FFF2-40B4-BE49-F238E27FC236}">
                <a16:creationId xmlns:a16="http://schemas.microsoft.com/office/drawing/2014/main" id="{FAC70095-D268-DAD3-9BD2-00547D32C4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31D26289-6AA4-8E89-D833-32FA98F5FFDD}"/>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F2F5EB31-64D9-F7D5-48DA-22866C57B7F9}"/>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9" name="Picture 8">
            <a:extLst>
              <a:ext uri="{FF2B5EF4-FFF2-40B4-BE49-F238E27FC236}">
                <a16:creationId xmlns:a16="http://schemas.microsoft.com/office/drawing/2014/main" id="{AD9DC5A2-B578-0C94-3E41-30C4154E4FA0}"/>
              </a:ext>
            </a:extLst>
          </p:cNvPr>
          <p:cNvPicPr>
            <a:picLocks noChangeAspect="1"/>
          </p:cNvPicPr>
          <p:nvPr/>
        </p:nvPicPr>
        <p:blipFill>
          <a:blip r:embed="rId4">
            <a:extLst>
              <a:ext uri="{28A0092B-C50C-407E-A947-70E740481C1C}">
                <a14:useLocalDpi xmlns:a14="http://schemas.microsoft.com/office/drawing/2010/main" val="0"/>
              </a:ext>
            </a:extLst>
          </a:blip>
          <a:srcRect l="5577" t="4850" r="-190"/>
          <a:stretch/>
        </p:blipFill>
        <p:spPr>
          <a:xfrm>
            <a:off x="489531" y="2974555"/>
            <a:ext cx="4435009" cy="3359006"/>
          </a:xfrm>
          <a:prstGeom prst="rect">
            <a:avLst/>
          </a:prstGeom>
        </p:spPr>
      </p:pic>
    </p:spTree>
    <p:extLst>
      <p:ext uri="{BB962C8B-B14F-4D97-AF65-F5344CB8AC3E}">
        <p14:creationId xmlns:p14="http://schemas.microsoft.com/office/powerpoint/2010/main" val="224232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D0864-B16C-1B52-3D61-4F583BAF5FF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A41EB56-2128-ADA2-E45A-6BD146C7D7D7}"/>
              </a:ext>
            </a:extLst>
          </p:cNvPr>
          <p:cNvSpPr txBox="1"/>
          <p:nvPr/>
        </p:nvSpPr>
        <p:spPr>
          <a:xfrm>
            <a:off x="2305200" y="1334491"/>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a:extLst>
              <a:ext uri="{FF2B5EF4-FFF2-40B4-BE49-F238E27FC236}">
                <a16:creationId xmlns:a16="http://schemas.microsoft.com/office/drawing/2014/main" id="{B994ADB6-D950-2A5C-B04B-847DB9D10DF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1CD847C-83BB-B340-289A-5D1A51F040D4}"/>
              </a:ext>
            </a:extLst>
          </p:cNvPr>
          <p:cNvSpPr txBox="1"/>
          <p:nvPr/>
        </p:nvSpPr>
        <p:spPr>
          <a:xfrm>
            <a:off x="5056370" y="2344782"/>
            <a:ext cx="6814306" cy="3888821"/>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2- منظومة اقتصاد المعرفة والتغيرات الجذرية التي طرأت على نماذج الاقتصاد</a:t>
            </a:r>
          </a:p>
          <a:p>
            <a:pPr algn="just" rtl="1">
              <a:lnSpc>
                <a:spcPct val="200000"/>
              </a:lnSpc>
            </a:pPr>
            <a:r>
              <a:rPr lang="ar-EG" b="1" kern="0" dirty="0">
                <a:latin typeface="Alexandria" pitchFamily="2" charset="-78"/>
                <a:ea typeface="Times New Roman" panose="02020603050405020304" pitchFamily="18" charset="0"/>
                <a:cs typeface="Alexandria" pitchFamily="2" charset="-78"/>
              </a:rPr>
              <a:t>د- علاقة العرض بالطلب</a:t>
            </a:r>
            <a:r>
              <a:rPr lang="ar-EG" kern="0" dirty="0">
                <a:latin typeface="Alexandria Light" pitchFamily="2" charset="-78"/>
                <a:ea typeface="Times New Roman" panose="02020603050405020304" pitchFamily="18" charset="0"/>
                <a:cs typeface="Alexandria Light" pitchFamily="2" charset="-78"/>
              </a:rPr>
              <a:t>: الانتقال من التركيز على جانب العرض (كانت التكنولوجيا تعرض كل ما تستطيع إنجازه) إلى التركيز على جانب الطلب بعد أن أصبحت قادرة على الإنجاز بشكل هائل)، ولا يمكن للأسواق أن تستوعب كل ما تستطيع التكنولوجيا إنجازه حيث يعتمد ذلك على الحاجة الاجتماعية.</a:t>
            </a:r>
          </a:p>
        </p:txBody>
      </p:sp>
      <p:pic>
        <p:nvPicPr>
          <p:cNvPr id="7" name="Graphic 21">
            <a:extLst>
              <a:ext uri="{FF2B5EF4-FFF2-40B4-BE49-F238E27FC236}">
                <a16:creationId xmlns:a16="http://schemas.microsoft.com/office/drawing/2014/main" id="{1FE54466-3C5B-731D-4D3D-E8F303A623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978A2AF1-5FFC-29A4-C546-019A1E1E8A19}"/>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DDBB2A08-DA47-C683-8D9C-F1E848B34797}"/>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1543DC7F-B708-65A2-8D14-D0793F8E6D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21447"/>
            <a:ext cx="4945264" cy="3888821"/>
          </a:xfrm>
          <a:prstGeom prst="rect">
            <a:avLst/>
          </a:prstGeom>
        </p:spPr>
      </p:pic>
    </p:spTree>
    <p:extLst>
      <p:ext uri="{BB962C8B-B14F-4D97-AF65-F5344CB8AC3E}">
        <p14:creationId xmlns:p14="http://schemas.microsoft.com/office/powerpoint/2010/main" val="3442618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F918D-CD93-C5F3-12B1-388701357C6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BEC79AE-1CE9-F7C9-CEEF-9A6B52CD1BE7}"/>
              </a:ext>
            </a:extLst>
          </p:cNvPr>
          <p:cNvSpPr txBox="1"/>
          <p:nvPr/>
        </p:nvSpPr>
        <p:spPr>
          <a:xfrm>
            <a:off x="2305200" y="1108884"/>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a:extLst>
              <a:ext uri="{FF2B5EF4-FFF2-40B4-BE49-F238E27FC236}">
                <a16:creationId xmlns:a16="http://schemas.microsoft.com/office/drawing/2014/main" id="{BF394AF9-BFA9-7542-FB47-6BAE42229F6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A134286-6222-B033-2887-DD5A03A5D8DD}"/>
              </a:ext>
            </a:extLst>
          </p:cNvPr>
          <p:cNvSpPr txBox="1"/>
          <p:nvPr/>
        </p:nvSpPr>
        <p:spPr>
          <a:xfrm>
            <a:off x="2478423" y="1734601"/>
            <a:ext cx="6814306" cy="564898"/>
          </a:xfrm>
          <a:prstGeom prst="rect">
            <a:avLst/>
          </a:prstGeom>
          <a:noFill/>
        </p:spPr>
        <p:txBody>
          <a:bodyPr wrap="square" rtlCol="0">
            <a:spAutoFit/>
          </a:bodyPr>
          <a:lstStyle/>
          <a:p>
            <a:pPr algn="just" rtl="1">
              <a:lnSpc>
                <a:spcPct val="200000"/>
              </a:lnSpc>
            </a:pPr>
            <a:r>
              <a:rPr lang="ar-EG" b="1" kern="0" dirty="0">
                <a:solidFill>
                  <a:srgbClr val="FF0000"/>
                </a:solidFill>
                <a:latin typeface="Alexandria" pitchFamily="2" charset="-78"/>
                <a:ea typeface="Times New Roman" panose="02020603050405020304" pitchFamily="18" charset="0"/>
                <a:cs typeface="Alexandria" pitchFamily="2" charset="-78"/>
              </a:rPr>
              <a:t>3- خصائص الاقتصاد المعرفي مقارنة بالاقتصاد التقليدي</a:t>
            </a:r>
          </a:p>
        </p:txBody>
      </p:sp>
      <p:pic>
        <p:nvPicPr>
          <p:cNvPr id="7" name="Graphic 21">
            <a:extLst>
              <a:ext uri="{FF2B5EF4-FFF2-40B4-BE49-F238E27FC236}">
                <a16:creationId xmlns:a16="http://schemas.microsoft.com/office/drawing/2014/main" id="{F1474CC1-9E2D-AB20-D24D-B23026BA2F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19C0DD7F-13E3-ECAC-12E2-29F67690AD2E}"/>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CEDA79BD-98F8-CFC7-DA06-5F0AB39F7DDA}"/>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graphicFrame>
        <p:nvGraphicFramePr>
          <p:cNvPr id="2" name="Table 1">
            <a:extLst>
              <a:ext uri="{FF2B5EF4-FFF2-40B4-BE49-F238E27FC236}">
                <a16:creationId xmlns:a16="http://schemas.microsoft.com/office/drawing/2014/main" id="{A850B5C3-2093-8846-19AF-72D90A88B30D}"/>
              </a:ext>
            </a:extLst>
          </p:cNvPr>
          <p:cNvGraphicFramePr>
            <a:graphicFrameLocks noGrp="1"/>
          </p:cNvGraphicFramePr>
          <p:nvPr>
            <p:extLst>
              <p:ext uri="{D42A27DB-BD31-4B8C-83A1-F6EECF244321}">
                <p14:modId xmlns:p14="http://schemas.microsoft.com/office/powerpoint/2010/main" val="31150775"/>
              </p:ext>
            </p:extLst>
          </p:nvPr>
        </p:nvGraphicFramePr>
        <p:xfrm>
          <a:off x="2305200" y="2677098"/>
          <a:ext cx="8128000" cy="3144763"/>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916281612"/>
                    </a:ext>
                  </a:extLst>
                </a:gridCol>
                <a:gridCol w="4064000">
                  <a:extLst>
                    <a:ext uri="{9D8B030D-6E8A-4147-A177-3AD203B41FA5}">
                      <a16:colId xmlns:a16="http://schemas.microsoft.com/office/drawing/2014/main" val="701623369"/>
                    </a:ext>
                  </a:extLst>
                </a:gridCol>
              </a:tblGrid>
              <a:tr h="381243">
                <a:tc>
                  <a:txBody>
                    <a:bodyPr/>
                    <a:lstStyle/>
                    <a:p>
                      <a:pPr algn="r" rtl="1"/>
                      <a:r>
                        <a:rPr lang="ar-EG" dirty="0"/>
                        <a:t>الاقتصاد المعرفي</a:t>
                      </a:r>
                      <a:endParaRPr lang="en-US" dirty="0"/>
                    </a:p>
                  </a:txBody>
                  <a:tcPr/>
                </a:tc>
                <a:tc>
                  <a:txBody>
                    <a:bodyPr/>
                    <a:lstStyle/>
                    <a:p>
                      <a:pPr algn="r" rtl="1"/>
                      <a:r>
                        <a:rPr lang="ar-EG" dirty="0"/>
                        <a:t>الاقتصاد التقليدي</a:t>
                      </a:r>
                      <a:endParaRPr lang="en-US" dirty="0"/>
                    </a:p>
                  </a:txBody>
                  <a:tcPr/>
                </a:tc>
                <a:extLst>
                  <a:ext uri="{0D108BD9-81ED-4DB2-BD59-A6C34878D82A}">
                    <a16:rowId xmlns:a16="http://schemas.microsoft.com/office/drawing/2014/main" val="1867583745"/>
                  </a:ext>
                </a:extLst>
              </a:tr>
              <a:tr h="370840">
                <a:tc>
                  <a:txBody>
                    <a:bodyPr/>
                    <a:lstStyle/>
                    <a:p>
                      <a:pPr algn="r" rtl="1"/>
                      <a:r>
                        <a:rPr lang="ar-EG" dirty="0"/>
                        <a:t>الاستثمار في رأس المال المعرفي</a:t>
                      </a:r>
                      <a:endParaRPr lang="en-US" dirty="0"/>
                    </a:p>
                  </a:txBody>
                  <a:tcPr/>
                </a:tc>
                <a:tc>
                  <a:txBody>
                    <a:bodyPr/>
                    <a:lstStyle/>
                    <a:p>
                      <a:pPr algn="r" rtl="1"/>
                      <a:r>
                        <a:rPr lang="ar-EG" dirty="0"/>
                        <a:t>-  الاستثمار في رأس المال المادي</a:t>
                      </a:r>
                      <a:endParaRPr lang="en-US" dirty="0"/>
                    </a:p>
                  </a:txBody>
                  <a:tcPr/>
                </a:tc>
                <a:extLst>
                  <a:ext uri="{0D108BD9-81ED-4DB2-BD59-A6C34878D82A}">
                    <a16:rowId xmlns:a16="http://schemas.microsoft.com/office/drawing/2014/main" val="2305866214"/>
                  </a:ext>
                </a:extLst>
              </a:tr>
              <a:tr h="370840">
                <a:tc>
                  <a:txBody>
                    <a:bodyPr/>
                    <a:lstStyle/>
                    <a:p>
                      <a:pPr algn="r" rtl="1"/>
                      <a:r>
                        <a:rPr lang="ar-EG" dirty="0"/>
                        <a:t>ديناميكية الأسواق في ظل التنافسية المفتوحة</a:t>
                      </a:r>
                      <a:endParaRPr lang="en-US" dirty="0"/>
                    </a:p>
                  </a:txBody>
                  <a:tcPr/>
                </a:tc>
                <a:tc>
                  <a:txBody>
                    <a:bodyPr/>
                    <a:lstStyle/>
                    <a:p>
                      <a:pPr algn="r" rtl="1"/>
                      <a:r>
                        <a:rPr lang="ar-EG" dirty="0"/>
                        <a:t>- استقرار الأسواق في ظل منافسة خاضعة للاحتكار</a:t>
                      </a:r>
                      <a:endParaRPr lang="en-US" dirty="0"/>
                    </a:p>
                  </a:txBody>
                  <a:tcPr/>
                </a:tc>
                <a:extLst>
                  <a:ext uri="{0D108BD9-81ED-4DB2-BD59-A6C34878D82A}">
                    <a16:rowId xmlns:a16="http://schemas.microsoft.com/office/drawing/2014/main" val="3694284176"/>
                  </a:ext>
                </a:extLst>
              </a:tr>
              <a:tr h="370840">
                <a:tc>
                  <a:txBody>
                    <a:bodyPr/>
                    <a:lstStyle/>
                    <a:p>
                      <a:pPr algn="r" rtl="1"/>
                      <a:r>
                        <a:rPr lang="ar-EG" dirty="0"/>
                        <a:t>- الرقمية هي المحرك الأساسي لاقتصاد المعرفة</a:t>
                      </a:r>
                      <a:endParaRPr lang="en-US" dirty="0"/>
                    </a:p>
                  </a:txBody>
                  <a:tcPr/>
                </a:tc>
                <a:tc>
                  <a:txBody>
                    <a:bodyPr/>
                    <a:lstStyle/>
                    <a:p>
                      <a:pPr algn="r" rtl="1"/>
                      <a:r>
                        <a:rPr lang="ar-EG" dirty="0"/>
                        <a:t>- الميكنة هي المحرك الأساسي للاقتصاد التقليدي</a:t>
                      </a:r>
                      <a:endParaRPr lang="en-US" dirty="0"/>
                    </a:p>
                  </a:txBody>
                  <a:tcPr/>
                </a:tc>
                <a:extLst>
                  <a:ext uri="{0D108BD9-81ED-4DB2-BD59-A6C34878D82A}">
                    <a16:rowId xmlns:a16="http://schemas.microsoft.com/office/drawing/2014/main" val="1556461747"/>
                  </a:ext>
                </a:extLst>
              </a:tr>
              <a:tr h="370840">
                <a:tc>
                  <a:txBody>
                    <a:bodyPr/>
                    <a:lstStyle/>
                    <a:p>
                      <a:pPr algn="r" rtl="1"/>
                      <a:r>
                        <a:rPr lang="ar-EG" dirty="0"/>
                        <a:t>- يهدف لوضع قيمة حقيقية للأجور والاعتماد على القوى العاملة الماهرة المدربة</a:t>
                      </a:r>
                      <a:endParaRPr lang="en-US" dirty="0"/>
                    </a:p>
                  </a:txBody>
                  <a:tcPr/>
                </a:tc>
                <a:tc>
                  <a:txBody>
                    <a:bodyPr/>
                    <a:lstStyle/>
                    <a:p>
                      <a:pPr algn="r" rtl="1"/>
                      <a:r>
                        <a:rPr lang="ar-EG" dirty="0"/>
                        <a:t>- يهدف إلى التوظيف الكامل للقوى العاملة دون تحديد مهارات مميزة لأداء العمل</a:t>
                      </a:r>
                      <a:endParaRPr lang="en-US" dirty="0"/>
                    </a:p>
                  </a:txBody>
                  <a:tcPr/>
                </a:tc>
                <a:extLst>
                  <a:ext uri="{0D108BD9-81ED-4DB2-BD59-A6C34878D82A}">
                    <a16:rowId xmlns:a16="http://schemas.microsoft.com/office/drawing/2014/main" val="1295595572"/>
                  </a:ext>
                </a:extLst>
              </a:tr>
              <a:tr h="370840">
                <a:tc>
                  <a:txBody>
                    <a:bodyPr/>
                    <a:lstStyle/>
                    <a:p>
                      <a:pPr algn="r" rtl="1"/>
                      <a:r>
                        <a:rPr lang="ar-EG" dirty="0"/>
                        <a:t>- اقتصاد وفرة حيث تنمو موارد المعرفة بكثرة الاستخدام</a:t>
                      </a:r>
                      <a:endParaRPr lang="en-US" dirty="0"/>
                    </a:p>
                  </a:txBody>
                  <a:tcPr/>
                </a:tc>
                <a:tc>
                  <a:txBody>
                    <a:bodyPr/>
                    <a:lstStyle/>
                    <a:p>
                      <a:pPr algn="r" rtl="1"/>
                      <a:r>
                        <a:rPr lang="ar-EG" dirty="0"/>
                        <a:t>- اقتصاد ندرة (تنضب موارده بكثرة الاستخدام)</a:t>
                      </a:r>
                      <a:endParaRPr lang="en-US" dirty="0"/>
                    </a:p>
                  </a:txBody>
                  <a:tcPr/>
                </a:tc>
                <a:extLst>
                  <a:ext uri="{0D108BD9-81ED-4DB2-BD59-A6C34878D82A}">
                    <a16:rowId xmlns:a16="http://schemas.microsoft.com/office/drawing/2014/main" val="3891865514"/>
                  </a:ext>
                </a:extLst>
              </a:tr>
              <a:tr h="370840">
                <a:tc>
                  <a:txBody>
                    <a:bodyPr/>
                    <a:lstStyle/>
                    <a:p>
                      <a:pPr algn="r" rtl="1"/>
                      <a:r>
                        <a:rPr lang="ar-EG" dirty="0"/>
                        <a:t>- غير مقيد بزمان ومكان</a:t>
                      </a:r>
                      <a:endParaRPr lang="en-US" dirty="0"/>
                    </a:p>
                  </a:txBody>
                  <a:tcPr/>
                </a:tc>
                <a:tc>
                  <a:txBody>
                    <a:bodyPr/>
                    <a:lstStyle/>
                    <a:p>
                      <a:pPr algn="r" rtl="1"/>
                      <a:r>
                        <a:rPr lang="ar-EG" dirty="0"/>
                        <a:t>- مقيد بزمان ومكان</a:t>
                      </a:r>
                      <a:endParaRPr lang="en-US" dirty="0"/>
                    </a:p>
                  </a:txBody>
                  <a:tcPr/>
                </a:tc>
                <a:extLst>
                  <a:ext uri="{0D108BD9-81ED-4DB2-BD59-A6C34878D82A}">
                    <a16:rowId xmlns:a16="http://schemas.microsoft.com/office/drawing/2014/main" val="2758148222"/>
                  </a:ext>
                </a:extLst>
              </a:tr>
            </a:tbl>
          </a:graphicData>
        </a:graphic>
      </p:graphicFrame>
    </p:spTree>
    <p:extLst>
      <p:ext uri="{BB962C8B-B14F-4D97-AF65-F5344CB8AC3E}">
        <p14:creationId xmlns:p14="http://schemas.microsoft.com/office/powerpoint/2010/main" val="31899307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5963" y="1157533"/>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41444" y="1914882"/>
            <a:ext cx="6653391" cy="4020973"/>
          </a:xfrm>
          <a:prstGeom prst="rect">
            <a:avLst/>
          </a:prstGeom>
          <a:noFill/>
        </p:spPr>
        <p:txBody>
          <a:bodyPr wrap="square" rtlCol="0">
            <a:spAutoFit/>
          </a:bodyPr>
          <a:lstStyle/>
          <a:p>
            <a:pPr algn="just" rtl="1">
              <a:lnSpc>
                <a:spcPct val="200000"/>
              </a:lnSpc>
            </a:pPr>
            <a:r>
              <a:rPr lang="ar-EG" sz="1600" b="1" kern="0" dirty="0">
                <a:solidFill>
                  <a:srgbClr val="0D0D0D"/>
                </a:solidFill>
                <a:latin typeface="Alexandria" pitchFamily="2" charset="-78"/>
                <a:ea typeface="Times New Roman" panose="02020603050405020304" pitchFamily="18" charset="0"/>
                <a:cs typeface="Alexandria" pitchFamily="2" charset="-78"/>
              </a:rPr>
              <a:t>3-كيف يؤثر اقتصاد المعرفة على إنتاج الإعلام الرقمي</a:t>
            </a:r>
          </a:p>
          <a:p>
            <a:pPr algn="just" rtl="1">
              <a:lnSpc>
                <a:spcPct val="200000"/>
              </a:lnSpc>
            </a:pPr>
            <a:r>
              <a:rPr lang="ar-EG" sz="1600" kern="0" dirty="0">
                <a:solidFill>
                  <a:srgbClr val="0D0D0D"/>
                </a:solidFill>
                <a:latin typeface="Alexandria Light" pitchFamily="2" charset="-78"/>
                <a:ea typeface="Times New Roman" panose="02020603050405020304" pitchFamily="18" charset="0"/>
                <a:cs typeface="Alexandria Light" pitchFamily="2" charset="-78"/>
              </a:rPr>
              <a:t>يساهم في تعزيز إنتاج الإعلام الرقمي بطرق متعددة من خلال توفير تقنيات مبتكرة لا تحسن من جودة المحتوى فحسب ولكن تعمل على زيادة الكفاءة والإبداع من خلال: </a:t>
            </a:r>
          </a:p>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1-</a:t>
            </a:r>
            <a:r>
              <a:rPr lang="ar-EG" kern="0" dirty="0">
                <a:solidFill>
                  <a:srgbClr val="0D0D0D"/>
                </a:solidFill>
                <a:latin typeface="Alexandria" pitchFamily="2" charset="-78"/>
                <a:ea typeface="Times New Roman" panose="02020603050405020304" pitchFamily="18" charset="0"/>
                <a:cs typeface="Alexandria" pitchFamily="2" charset="-78"/>
              </a:rPr>
              <a:t> </a:t>
            </a:r>
            <a:r>
              <a:rPr lang="ar-EG" kern="0" dirty="0">
                <a:solidFill>
                  <a:srgbClr val="FF0000"/>
                </a:solidFill>
                <a:latin typeface="Alexandria" pitchFamily="2" charset="-78"/>
                <a:ea typeface="Times New Roman" panose="02020603050405020304" pitchFamily="18" charset="0"/>
                <a:cs typeface="Alexandria" pitchFamily="2" charset="-78"/>
              </a:rPr>
              <a:t>تحسين جودة الإنتاج الإعلامي</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Light" pitchFamily="2" charset="-78"/>
                <a:ea typeface="Times New Roman" panose="02020603050405020304" pitchFamily="18" charset="0"/>
                <a:cs typeface="Alexandria Light" pitchFamily="2" charset="-78"/>
              </a:rPr>
              <a:t>حيث يمكن تحسين جودة المحتوى الرقمي اعتمادًا على البيانات كما يحدث في منصة يوتيوب على سبيل المثال، وبالتالي تعزيز تجربة المستخدم وزيادة ولاء الجمهور.</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A45E94F8-2144-46F6-714F-A3BD8D4F16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165" y="2925926"/>
            <a:ext cx="4515112" cy="2630162"/>
          </a:xfrm>
          <a:prstGeom prst="rect">
            <a:avLst/>
          </a:prstGeom>
        </p:spPr>
      </p:pic>
    </p:spTree>
    <p:extLst>
      <p:ext uri="{BB962C8B-B14F-4D97-AF65-F5344CB8AC3E}">
        <p14:creationId xmlns:p14="http://schemas.microsoft.com/office/powerpoint/2010/main" val="3647075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5963" y="1157533"/>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99411" y="2130877"/>
            <a:ext cx="10343308" cy="4011996"/>
          </a:xfrm>
          <a:prstGeom prst="rect">
            <a:avLst/>
          </a:prstGeom>
          <a:noFill/>
        </p:spPr>
        <p:txBody>
          <a:bodyPr wrap="square" rtlCol="0">
            <a:spAutoFit/>
          </a:bodyPr>
          <a:lstStyle/>
          <a:p>
            <a:pPr algn="just" rtl="1">
              <a:lnSpc>
                <a:spcPct val="200000"/>
              </a:lnSpc>
            </a:pPr>
            <a:r>
              <a:rPr lang="ar-EG" sz="1600" b="1" kern="0" dirty="0">
                <a:solidFill>
                  <a:srgbClr val="FF0000"/>
                </a:solidFill>
                <a:latin typeface="Alexandria Light" pitchFamily="2" charset="-78"/>
                <a:ea typeface="Times New Roman" panose="02020603050405020304" pitchFamily="18" charset="0"/>
                <a:cs typeface="Alexandria Light" pitchFamily="2" charset="-78"/>
              </a:rPr>
              <a:t>2-</a:t>
            </a:r>
            <a:r>
              <a:rPr lang="ar-EG" sz="1600" kern="0" dirty="0">
                <a:solidFill>
                  <a:srgbClr val="0D0D0D"/>
                </a:solidFill>
                <a:latin typeface="Alexandria Light" pitchFamily="2" charset="-78"/>
                <a:ea typeface="Times New Roman" panose="02020603050405020304" pitchFamily="18" charset="0"/>
                <a:cs typeface="Alexandria Light" pitchFamily="2" charset="-78"/>
              </a:rPr>
              <a:t> </a:t>
            </a:r>
            <a:r>
              <a:rPr lang="ar-EG" kern="0" dirty="0">
                <a:solidFill>
                  <a:srgbClr val="FF0000"/>
                </a:solidFill>
                <a:latin typeface="Alexandria" pitchFamily="2" charset="-78"/>
                <a:ea typeface="Times New Roman" panose="02020603050405020304" pitchFamily="18" charset="0"/>
                <a:cs typeface="Alexandria" pitchFamily="2" charset="-78"/>
              </a:rPr>
              <a:t>تسريع عمليات الإنتاج والتوزيع.</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Light" pitchFamily="2" charset="-78"/>
                <a:ea typeface="Times New Roman" panose="02020603050405020304" pitchFamily="18" charset="0"/>
                <a:cs typeface="Alexandria Light" pitchFamily="2" charset="-78"/>
              </a:rPr>
              <a:t>يمكن استخدام الذكاء الاصطناعي لتوليد محتوى مكتوب أو مرئي كما يحدث في تطبيقات مثل شات جي بي تي </a:t>
            </a:r>
            <a:r>
              <a:rPr lang="ar-EG" sz="2000" b="1" kern="0" dirty="0">
                <a:solidFill>
                  <a:srgbClr val="0D0D0D"/>
                </a:solidFill>
                <a:latin typeface="Alexandria" pitchFamily="2" charset="-78"/>
                <a:ea typeface="Calibri" panose="020F0502020204030204" pitchFamily="34" charset="0"/>
                <a:cs typeface="Alexandria" pitchFamily="2" charset="-78"/>
              </a:rPr>
              <a:t>.</a:t>
            </a:r>
          </a:p>
          <a:p>
            <a:pPr marL="285750" indent="-285750" algn="just" rtl="1">
              <a:lnSpc>
                <a:spcPct val="200000"/>
              </a:lnSpc>
              <a:buFont typeface="Arial" panose="020B0604020202020204" pitchFamily="34" charset="0"/>
              <a:buChar char="•"/>
            </a:pPr>
            <a:r>
              <a:rPr lang="en-US" kern="0" dirty="0">
                <a:solidFill>
                  <a:srgbClr val="0D0D0D"/>
                </a:solidFill>
                <a:latin typeface="Alexandria" pitchFamily="2" charset="-78"/>
                <a:ea typeface="Times New Roman" panose="02020603050405020304" pitchFamily="18" charset="0"/>
                <a:cs typeface="Alexandria" pitchFamily="2" charset="-78"/>
              </a:rPr>
              <a:t>Get ChatGPT from the Microsoft Store </a:t>
            </a:r>
            <a:r>
              <a:rPr lang="en-US" kern="0" dirty="0">
                <a:solidFill>
                  <a:srgbClr val="0D0D0D"/>
                </a:solidFill>
                <a:latin typeface="Alexandria" pitchFamily="2" charset="-78"/>
                <a:ea typeface="Times New Roman" panose="02020603050405020304" pitchFamily="18" charset="0"/>
                <a:cs typeface="Alexandria" pitchFamily="2" charset="-78"/>
                <a:hlinkClick r:id="rId3"/>
              </a:rPr>
              <a:t>https://apps.microsoft.com/detail/9nt1r1c2hh7j?ocid=webpdpshare</a:t>
            </a:r>
            <a:r>
              <a:rPr lang="ar-EG" sz="2000" b="1" kern="0" dirty="0">
                <a:solidFill>
                  <a:srgbClr val="0D0D0D"/>
                </a:solidFill>
                <a:latin typeface="Alexandria" pitchFamily="2" charset="-78"/>
                <a:ea typeface="Calibri" panose="020F0502020204030204" pitchFamily="34" charset="0"/>
                <a:cs typeface="Alexandria" pitchFamily="2" charset="-78"/>
              </a:rPr>
              <a:t> </a:t>
            </a:r>
          </a:p>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3-</a:t>
            </a:r>
            <a:r>
              <a:rPr lang="ar-EG" kern="0" dirty="0">
                <a:solidFill>
                  <a:srgbClr val="0D0D0D"/>
                </a:solidFill>
                <a:latin typeface="Alexandria" pitchFamily="2" charset="-78"/>
                <a:ea typeface="Times New Roman" panose="02020603050405020304" pitchFamily="18" charset="0"/>
                <a:cs typeface="Alexandria" pitchFamily="2" charset="-78"/>
              </a:rPr>
              <a:t> </a:t>
            </a:r>
            <a:r>
              <a:rPr lang="ar-EG" kern="0" dirty="0">
                <a:solidFill>
                  <a:srgbClr val="FF0000"/>
                </a:solidFill>
                <a:latin typeface="Alexandria" pitchFamily="2" charset="-78"/>
                <a:ea typeface="Times New Roman" panose="02020603050405020304" pitchFamily="18" charset="0"/>
                <a:cs typeface="Alexandria" pitchFamily="2" charset="-78"/>
              </a:rPr>
              <a:t>تقليل التكاليف التشغيلية وزيادة الكفاءة</a:t>
            </a:r>
          </a:p>
          <a:p>
            <a:pPr marL="285750" indent="-285750" algn="just" rtl="1">
              <a:lnSpc>
                <a:spcPct val="200000"/>
              </a:lnSpc>
              <a:buFont typeface="Arial" panose="020B0604020202020204" pitchFamily="34" charset="0"/>
              <a:buChar char="•"/>
            </a:pPr>
            <a:r>
              <a:rPr lang="ar-EG" sz="1800" kern="0" dirty="0">
                <a:solidFill>
                  <a:srgbClr val="0D0D0D"/>
                </a:solidFill>
                <a:latin typeface="Alexandria Light" pitchFamily="2" charset="-78"/>
                <a:ea typeface="Times New Roman" panose="02020603050405020304" pitchFamily="18" charset="0"/>
                <a:cs typeface="Alexandria Light" pitchFamily="2" charset="-78"/>
              </a:rPr>
              <a:t>يمكن تحسين إدارة الموارد بفضل تقنيات الأتمتة والتحليل الرقمي مثلما يحدث في المنصات الرقمية </a:t>
            </a:r>
            <a:r>
              <a:rPr lang="en-US" sz="1800" kern="0" dirty="0">
                <a:solidFill>
                  <a:srgbClr val="0D0D0D"/>
                </a:solidFill>
                <a:latin typeface="Alexandria Light" pitchFamily="2" charset="-78"/>
                <a:ea typeface="Times New Roman" panose="02020603050405020304" pitchFamily="18" charset="0"/>
                <a:cs typeface="Alexandria Light" pitchFamily="2" charset="-78"/>
              </a:rPr>
              <a:t>watch it</a:t>
            </a:r>
            <a:r>
              <a:rPr lang="ar-EG" sz="1800" kern="0" dirty="0">
                <a:solidFill>
                  <a:srgbClr val="0D0D0D"/>
                </a:solidFill>
                <a:latin typeface="Alexandria Light" pitchFamily="2" charset="-78"/>
                <a:ea typeface="Times New Roman" panose="02020603050405020304" pitchFamily="18" charset="0"/>
                <a:cs typeface="Alexandria Light" pitchFamily="2" charset="-78"/>
              </a:rPr>
              <a:t> و </a:t>
            </a:r>
            <a:r>
              <a:rPr lang="en-US" sz="1800" kern="0" dirty="0">
                <a:solidFill>
                  <a:srgbClr val="0D0D0D"/>
                </a:solidFill>
                <a:latin typeface="Alexandria Light" pitchFamily="2" charset="-78"/>
                <a:ea typeface="Times New Roman" panose="02020603050405020304" pitchFamily="18" charset="0"/>
                <a:cs typeface="Alexandria Light" pitchFamily="2" charset="-78"/>
              </a:rPr>
              <a:t>shahid</a:t>
            </a:r>
            <a:r>
              <a:rPr lang="ar-EG" sz="1800" kern="0" dirty="0">
                <a:solidFill>
                  <a:srgbClr val="0D0D0D"/>
                </a:solidFill>
                <a:latin typeface="Alexandria Light" pitchFamily="2" charset="-78"/>
                <a:ea typeface="Times New Roman" panose="02020603050405020304" pitchFamily="18" charset="0"/>
                <a:cs typeface="Alexandria Light" pitchFamily="2" charset="-78"/>
              </a:rPr>
              <a:t>، حيث يتم توفير محتوى بجودة عالية وتكاليف منخفضة مقارنة بالنماذج التقليدية</a:t>
            </a:r>
            <a:endParaRPr lang="ar-EG" kern="0" dirty="0">
              <a:solidFill>
                <a:srgbClr val="0D0D0D"/>
              </a:solidFill>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2227741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5963" y="1157533"/>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أولًا: مفهوم  اقتصاد المعرفة</a:t>
            </a:r>
            <a:r>
              <a:rPr lang="en-US" sz="2000" b="1" dirty="0">
                <a:solidFill>
                  <a:srgbClr val="00B0F0"/>
                </a:solidFill>
                <a:latin typeface="Alexandria" charset="0"/>
                <a:cs typeface="Alexandria" charset="0"/>
              </a:rPr>
              <a:t>Knowledge economy</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13116" y="2679153"/>
            <a:ext cx="5828212" cy="2780889"/>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4- </a:t>
            </a:r>
            <a:r>
              <a:rPr lang="ar-EG" kern="0" dirty="0">
                <a:solidFill>
                  <a:srgbClr val="0D0D0D"/>
                </a:solidFill>
                <a:latin typeface="Alexandria" pitchFamily="2" charset="-78"/>
                <a:ea typeface="Times New Roman" panose="02020603050405020304" pitchFamily="18" charset="0"/>
                <a:cs typeface="Alexandria" pitchFamily="2" charset="-78"/>
              </a:rPr>
              <a:t> </a:t>
            </a:r>
            <a:r>
              <a:rPr lang="ar-EG" kern="0" dirty="0">
                <a:solidFill>
                  <a:srgbClr val="FF0000"/>
                </a:solidFill>
                <a:latin typeface="Alexandria" pitchFamily="2" charset="-78"/>
                <a:ea typeface="Times New Roman" panose="02020603050405020304" pitchFamily="18" charset="0"/>
                <a:cs typeface="Alexandria" pitchFamily="2" charset="-78"/>
              </a:rPr>
              <a:t>تعزيز قدرة الإعلام الرقمي على المنافسة العالمية.</a:t>
            </a:r>
          </a:p>
          <a:p>
            <a:pPr marL="285750" indent="-285750" algn="just" rtl="1">
              <a:lnSpc>
                <a:spcPct val="200000"/>
              </a:lnSpc>
              <a:buFont typeface="Arial" panose="020B0604020202020204" pitchFamily="34" charset="0"/>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من خلال توفير الأدوات اللازمة لتوسيع نطاق العمل والوصول إلى أسواق عالمية، مثل منصة </a:t>
            </a:r>
            <a:r>
              <a:rPr lang="ar-EG" kern="0" dirty="0" err="1">
                <a:solidFill>
                  <a:srgbClr val="0D0D0D"/>
                </a:solidFill>
                <a:latin typeface="Alexandria Light" pitchFamily="2" charset="-78"/>
                <a:ea typeface="Times New Roman" panose="02020603050405020304" pitchFamily="18" charset="0"/>
                <a:cs typeface="Alexandria Light" pitchFamily="2" charset="-78"/>
              </a:rPr>
              <a:t>كورسيرا</a:t>
            </a:r>
            <a:r>
              <a:rPr lang="ar-EG" kern="0" dirty="0">
                <a:solidFill>
                  <a:srgbClr val="0D0D0D"/>
                </a:solidFill>
                <a:latin typeface="Alexandria Light" pitchFamily="2" charset="-78"/>
                <a:ea typeface="Times New Roman" panose="02020603050405020304" pitchFamily="18" charset="0"/>
                <a:cs typeface="Alexandria Light" pitchFamily="2" charset="-78"/>
              </a:rPr>
              <a:t> التي تقدم دورات تعليمية بمحتوى معرفي يتم توزيعه عالميًا مما يعزز التنافسية ويؤسس قاعدة جماهرية واسعة.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AC1DE107-FC9A-6FF9-459D-C01A4C5FF0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9531" y="2755284"/>
            <a:ext cx="4908637" cy="2945183"/>
          </a:xfrm>
          <a:prstGeom prst="rect">
            <a:avLst/>
          </a:prstGeom>
        </p:spPr>
      </p:pic>
    </p:spTree>
    <p:extLst>
      <p:ext uri="{BB962C8B-B14F-4D97-AF65-F5344CB8AC3E}">
        <p14:creationId xmlns:p14="http://schemas.microsoft.com/office/powerpoint/2010/main" val="1509895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99246" y="1160640"/>
            <a:ext cx="7579604"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ثانيًا: التقنيات الحديثة في دعم اقتصاد المعرفة للإعلام الرقمي</a:t>
            </a:r>
            <a:endParaRPr lang="en-US" sz="1800" b="1" dirty="0">
              <a:solidFill>
                <a:srgbClr val="00B0F0"/>
              </a:solidFill>
              <a:latin typeface="Alexandria" pitchFamily="2" charset="-78"/>
              <a:cs typeface="Alexandria" pitchFamily="2" charset="-78"/>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8" name="TextBox 47"/>
          <p:cNvSpPr txBox="1"/>
          <p:nvPr/>
        </p:nvSpPr>
        <p:spPr>
          <a:xfrm>
            <a:off x="1111584" y="2080376"/>
            <a:ext cx="10240178" cy="3713196"/>
          </a:xfrm>
          <a:prstGeom prst="rect">
            <a:avLst/>
          </a:prstGeom>
          <a:noFill/>
        </p:spPr>
        <p:txBody>
          <a:bodyPr wrap="square" rtlCol="0">
            <a:spAutoFit/>
          </a:bodyPr>
          <a:lstStyle/>
          <a:p>
            <a:pPr algn="just" rtl="1">
              <a:lnSpc>
                <a:spcPct val="200000"/>
              </a:lnSpc>
            </a:pPr>
            <a:r>
              <a:rPr lang="ar-EG" kern="0" dirty="0">
                <a:solidFill>
                  <a:schemeClr val="tx1">
                    <a:lumMod val="95000"/>
                    <a:lumOff val="5000"/>
                  </a:schemeClr>
                </a:solidFill>
                <a:latin typeface="Alexandria" pitchFamily="2" charset="-78"/>
                <a:ea typeface="Times New Roman" panose="02020603050405020304" pitchFamily="18" charset="0"/>
                <a:cs typeface="Alexandria" pitchFamily="2" charset="-78"/>
              </a:rPr>
              <a:t> 1-استخدامات الذكاء الاصطناعي وتحليل البيانات الضخمة</a:t>
            </a:r>
          </a:p>
          <a:p>
            <a:pPr algn="just" rtl="1">
              <a:lnSpc>
                <a:spcPct val="200000"/>
              </a:lnSpc>
            </a:pPr>
            <a:r>
              <a:rPr lang="ar-EG" kern="0" dirty="0">
                <a:solidFill>
                  <a:schemeClr val="tx1">
                    <a:lumMod val="95000"/>
                    <a:lumOff val="5000"/>
                  </a:schemeClr>
                </a:solidFill>
                <a:latin typeface="Alexandria" pitchFamily="2" charset="-78"/>
                <a:ea typeface="Times New Roman" panose="02020603050405020304" pitchFamily="18" charset="0"/>
                <a:cs typeface="Alexandria" pitchFamily="2" charset="-78"/>
              </a:rPr>
              <a:t>-</a:t>
            </a:r>
            <a:r>
              <a:rPr lang="ar-EG" kern="0" dirty="0">
                <a:solidFill>
                  <a:srgbClr val="FF0000"/>
                </a:solidFill>
                <a:latin typeface="Alexandria" pitchFamily="2" charset="-78"/>
                <a:ea typeface="Times New Roman" panose="02020603050405020304" pitchFamily="18" charset="0"/>
                <a:cs typeface="Alexandria" pitchFamily="2" charset="-78"/>
              </a:rPr>
              <a:t>الذكاء الاصطناعي وتحليل البيانات الضخمة</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Light" pitchFamily="2" charset="-78"/>
                <a:ea typeface="Times New Roman" panose="02020603050405020304" pitchFamily="18" charset="0"/>
                <a:cs typeface="Alexandria Light" pitchFamily="2" charset="-78"/>
              </a:rPr>
              <a:t>يمثلان الركيزة الأساسية لتطوير الإعلام الرقمي في إطار اقتصاد المعرفة، ويمكن استخدامهما في:</a:t>
            </a:r>
          </a:p>
          <a:p>
            <a:pPr marL="285750" indent="-285750" algn="just" rtl="1">
              <a:lnSpc>
                <a:spcPct val="200000"/>
              </a:lnSpc>
              <a:buFont typeface="Arial" panose="020B0604020202020204" pitchFamily="34" charset="0"/>
              <a:buChar char="•"/>
            </a:pPr>
            <a:r>
              <a:rPr lang="ar-EG" kern="0" dirty="0">
                <a:solidFill>
                  <a:srgbClr val="0D0D0D"/>
                </a:solidFill>
                <a:latin typeface="Alexandria" pitchFamily="2" charset="-78"/>
                <a:ea typeface="Times New Roman" panose="02020603050405020304" pitchFamily="18" charset="0"/>
                <a:cs typeface="Alexandria" pitchFamily="2" charset="-78"/>
              </a:rPr>
              <a:t>توليد المحتوى آليًا: </a:t>
            </a:r>
            <a:r>
              <a:rPr lang="ar-EG" kern="0" dirty="0">
                <a:solidFill>
                  <a:srgbClr val="0D0D0D"/>
                </a:solidFill>
                <a:latin typeface="Alexandria Light" pitchFamily="2" charset="-78"/>
                <a:ea typeface="Times New Roman" panose="02020603050405020304" pitchFamily="18" charset="0"/>
                <a:cs typeface="Alexandria Light" pitchFamily="2" charset="-78"/>
              </a:rPr>
              <a:t>تستخدم مؤسسات إعلامية مثل </a:t>
            </a:r>
            <a:r>
              <a:rPr lang="en-US" kern="0" dirty="0">
                <a:solidFill>
                  <a:srgbClr val="0D0D0D"/>
                </a:solidFill>
                <a:latin typeface="Alexandria Light" pitchFamily="2" charset="-78"/>
                <a:ea typeface="Times New Roman" panose="02020603050405020304" pitchFamily="18" charset="0"/>
                <a:cs typeface="Alexandria Light" pitchFamily="2" charset="-78"/>
              </a:rPr>
              <a:t>Associated press</a:t>
            </a:r>
            <a:r>
              <a:rPr lang="ar-EG" kern="0" dirty="0">
                <a:solidFill>
                  <a:srgbClr val="0D0D0D"/>
                </a:solidFill>
                <a:latin typeface="Alexandria Light" pitchFamily="2" charset="-78"/>
                <a:ea typeface="Times New Roman" panose="02020603050405020304" pitchFamily="18" charset="0"/>
                <a:cs typeface="Alexandria Light" pitchFamily="2" charset="-78"/>
              </a:rPr>
              <a:t> خوارزميات الذكاء الاصطناعي لتوليد تقارير إخبارية يومية، مما يقلل من الإنتاج والتكاليف.</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pitchFamily="2" charset="-78"/>
                <a:ea typeface="Times New Roman" panose="02020603050405020304" pitchFamily="18" charset="0"/>
                <a:cs typeface="Alexandria" pitchFamily="2" charset="-78"/>
              </a:rPr>
              <a:t>تحليل الجمهور</a:t>
            </a:r>
            <a:r>
              <a:rPr lang="ar-EG" sz="1600" kern="0" dirty="0">
                <a:solidFill>
                  <a:srgbClr val="0D0D0D"/>
                </a:solidFill>
                <a:latin typeface="Alexandria Light" pitchFamily="2" charset="-78"/>
                <a:ea typeface="Times New Roman" panose="02020603050405020304" pitchFamily="18" charset="0"/>
                <a:cs typeface="Alexandria Light" pitchFamily="2" charset="-78"/>
              </a:rPr>
              <a:t>: تعتمد منصات مثل </a:t>
            </a:r>
            <a:r>
              <a:rPr lang="ar-EG" sz="1600" kern="0" dirty="0" err="1">
                <a:solidFill>
                  <a:srgbClr val="0D0D0D"/>
                </a:solidFill>
                <a:latin typeface="Alexandria Light" pitchFamily="2" charset="-78"/>
                <a:ea typeface="Times New Roman" panose="02020603050405020304" pitchFamily="18" charset="0"/>
                <a:cs typeface="Alexandria Light" pitchFamily="2" charset="-78"/>
              </a:rPr>
              <a:t>سبوتيفاي</a:t>
            </a:r>
            <a:r>
              <a:rPr lang="ar-EG" sz="1600" kern="0" dirty="0">
                <a:solidFill>
                  <a:srgbClr val="0D0D0D"/>
                </a:solidFill>
                <a:latin typeface="Alexandria Light" pitchFamily="2" charset="-78"/>
                <a:ea typeface="Times New Roman" panose="02020603050405020304" pitchFamily="18" charset="0"/>
                <a:cs typeface="Alexandria Light" pitchFamily="2" charset="-78"/>
              </a:rPr>
              <a:t> على تحليل البيانات الضخمة لتقديم توصيات مخصصة للمستخدم مما يزيد التفاعل ويعزز الولاء للمحتوى.</a:t>
            </a:r>
            <a:endParaRPr lang="ar-EG" kern="0" dirty="0">
              <a:solidFill>
                <a:srgbClr val="0D0D0D"/>
              </a:solidFill>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1300028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63080" y="1073012"/>
            <a:ext cx="7577145"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ثانيًا: التقنيات الحديثة في دعم اقتصاد المعرفة للإعلام الرقمي</a:t>
            </a:r>
            <a:endParaRPr lang="en-US" sz="1800" b="1" dirty="0">
              <a:solidFill>
                <a:srgbClr val="00B0F0"/>
              </a:solidFill>
              <a:latin typeface="Alexandria" pitchFamily="2" charset="-78"/>
              <a:cs typeface="Alexandria" pitchFamily="2" charset="-78"/>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1893090"/>
            <a:ext cx="5411118" cy="444288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kern="0" dirty="0">
                <a:solidFill>
                  <a:srgbClr val="0D0D0D"/>
                </a:solidFill>
                <a:latin typeface="Alexandria" pitchFamily="2" charset="-78"/>
                <a:ea typeface="Times New Roman" panose="02020603050405020304" pitchFamily="18" charset="0"/>
                <a:cs typeface="Alexandria" pitchFamily="2" charset="-78"/>
              </a:rPr>
              <a:t>الكشف عن الأخبار الزائفة: </a:t>
            </a:r>
            <a:r>
              <a:rPr lang="ar-EG" kern="0" dirty="0">
                <a:solidFill>
                  <a:srgbClr val="0D0D0D"/>
                </a:solidFill>
                <a:latin typeface="Alexandria Light" pitchFamily="2" charset="-78"/>
                <a:ea typeface="Times New Roman" panose="02020603050405020304" pitchFamily="18" charset="0"/>
                <a:cs typeface="Alexandria Light" pitchFamily="2" charset="-78"/>
              </a:rPr>
              <a:t>يساهم الذكاء الاصطناعي في التحقق من مصداقية الأخبار باستخدام أدوات تحقق أوتوماتيكية تعتمد على مقارنة المعلومات من مصادر متعددة.</a:t>
            </a:r>
          </a:p>
          <a:p>
            <a:pPr marL="285750" indent="-285750" algn="just" rtl="1">
              <a:lnSpc>
                <a:spcPct val="200000"/>
              </a:lnSpc>
              <a:buFont typeface="Arial" panose="020B0604020202020204" pitchFamily="34" charset="0"/>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تقدر الإحصاءات أن حجم الإنفاق على تقنيات الذكاء الاصطناعي في الإعلام من المتوقع أن يصل إلى أكثر من 2.1 مليار دولار بحلول عام 2025، مع نمو كبير في استخدامات تحليل البيانات الضخمة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EB348BC3-5746-3F43-22DD-21A7EDE78F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6591" y="2493907"/>
            <a:ext cx="4875062" cy="2738123"/>
          </a:xfrm>
          <a:prstGeom prst="rect">
            <a:avLst/>
          </a:prstGeom>
        </p:spPr>
      </p:pic>
    </p:spTree>
    <p:extLst>
      <p:ext uri="{BB962C8B-B14F-4D97-AF65-F5344CB8AC3E}">
        <p14:creationId xmlns:p14="http://schemas.microsoft.com/office/powerpoint/2010/main" val="116965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39818" y="1246979"/>
            <a:ext cx="7722823"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ثانيًا: التقنيات الحديثة في دعم اقتصاد المعرفة للإعلام الرقمي</a:t>
            </a:r>
            <a:endParaRPr lang="en-US" sz="1800" b="1" dirty="0">
              <a:solidFill>
                <a:srgbClr val="00B0F0"/>
              </a:solidFill>
              <a:latin typeface="Alexandria" pitchFamily="2" charset="-78"/>
              <a:cs typeface="Alexandria" pitchFamily="2" charset="-78"/>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2256647"/>
            <a:ext cx="5513942" cy="2543645"/>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2- استخدامات الحوسبة السحابية في اقتصاد المعرفة </a:t>
            </a:r>
            <a:r>
              <a:rPr lang="ar-EG" sz="1600" kern="0" dirty="0">
                <a:solidFill>
                  <a:srgbClr val="0D0D0D"/>
                </a:solidFill>
                <a:latin typeface="Alexandria Light" pitchFamily="2" charset="-78"/>
                <a:ea typeface="Times New Roman" panose="02020603050405020304" pitchFamily="18" charset="0"/>
                <a:cs typeface="Alexandria Light" pitchFamily="2" charset="-78"/>
              </a:rPr>
              <a:t>تتيح للإعلام الرقمي تخزين البيانات الضخمة، ومعالجة المحتوى وتوزيعه دون الحاجة إلى استثمارات ضخمة في البنية التحتية المادية، حيث تعتمد على الإنترنت لتوفير خدمات مرنة قابلة للتوسع، </a:t>
            </a:r>
            <a:r>
              <a:rPr lang="ar-EG" sz="1600" b="1" kern="0" dirty="0">
                <a:solidFill>
                  <a:srgbClr val="0D0D0D"/>
                </a:solidFill>
                <a:latin typeface="Alexandria" pitchFamily="2" charset="-78"/>
                <a:ea typeface="Times New Roman" panose="02020603050405020304" pitchFamily="18" charset="0"/>
                <a:cs typeface="Alexandria" pitchFamily="2" charset="-78"/>
              </a:rPr>
              <a:t>ويمكن استخدامها في: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BB20F853-5EAB-A6C3-3A61-D7C222D44F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9814" y="2511482"/>
            <a:ext cx="5513302" cy="3097643"/>
          </a:xfrm>
          <a:prstGeom prst="rect">
            <a:avLst/>
          </a:prstGeom>
        </p:spPr>
      </p:pic>
    </p:spTree>
    <p:extLst>
      <p:ext uri="{BB962C8B-B14F-4D97-AF65-F5344CB8AC3E}">
        <p14:creationId xmlns:p14="http://schemas.microsoft.com/office/powerpoint/2010/main" val="4262444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71703" y="1502803"/>
            <a:ext cx="7607147"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ثانيًا: التقنيات الحديثة في دعم اقتصاد المعرفة للإعلام الرقمي</a:t>
            </a:r>
            <a:endParaRPr lang="en-US" sz="1800" b="1" dirty="0">
              <a:solidFill>
                <a:srgbClr val="00B0F0"/>
              </a:solidFill>
              <a:latin typeface="Alexandria" pitchFamily="2" charset="-78"/>
              <a:cs typeface="Alexandria" pitchFamily="2" charset="-78"/>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2668971" y="2398964"/>
            <a:ext cx="7607147" cy="2666756"/>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kern="0" dirty="0">
                <a:solidFill>
                  <a:srgbClr val="0D0D0D"/>
                </a:solidFill>
                <a:latin typeface="Alexandria" pitchFamily="2" charset="-78"/>
                <a:ea typeface="Times New Roman" panose="02020603050405020304" pitchFamily="18" charset="0"/>
                <a:cs typeface="Alexandria" pitchFamily="2" charset="-78"/>
              </a:rPr>
              <a:t>توفير التكاليف: </a:t>
            </a:r>
            <a:r>
              <a:rPr lang="ar-EG" kern="0" dirty="0">
                <a:solidFill>
                  <a:srgbClr val="0D0D0D"/>
                </a:solidFill>
                <a:latin typeface="Alexandria Light" pitchFamily="2" charset="-78"/>
                <a:ea typeface="Times New Roman" panose="02020603050405020304" pitchFamily="18" charset="0"/>
                <a:cs typeface="Alexandria Light" pitchFamily="2" charset="-78"/>
              </a:rPr>
              <a:t>بدلًا من شراء أجهزة تخزين باهظة الثمن، تعتمد الشركات على خدمات سحابية مثل </a:t>
            </a:r>
            <a:r>
              <a:rPr lang="en-US" kern="0" dirty="0">
                <a:solidFill>
                  <a:srgbClr val="0D0D0D"/>
                </a:solidFill>
                <a:latin typeface="Alexandria Light" pitchFamily="2" charset="-78"/>
                <a:ea typeface="Times New Roman" panose="02020603050405020304" pitchFamily="18" charset="0"/>
                <a:cs typeface="Alexandria Light" pitchFamily="2" charset="-78"/>
              </a:rPr>
              <a:t>Amazon Web Service</a:t>
            </a:r>
            <a:r>
              <a:rPr lang="ar-EG" kern="0" dirty="0">
                <a:solidFill>
                  <a:srgbClr val="0D0D0D"/>
                </a:solidFill>
                <a:latin typeface="Alexandria Light" pitchFamily="2" charset="-78"/>
                <a:ea typeface="Times New Roman" panose="02020603050405020304" pitchFamily="18" charset="0"/>
                <a:cs typeface="Alexandria Light" pitchFamily="2" charset="-78"/>
              </a:rPr>
              <a:t> لتخزين البيانات وإدارتها بتكلفة أقل</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pitchFamily="2" charset="-78"/>
                <a:ea typeface="Times New Roman" panose="02020603050405020304" pitchFamily="18" charset="0"/>
                <a:cs typeface="Alexandria" pitchFamily="2" charset="-78"/>
              </a:rPr>
              <a:t>التعاون العالمي: </a:t>
            </a:r>
            <a:r>
              <a:rPr lang="ar-EG" sz="1600" kern="0" dirty="0">
                <a:solidFill>
                  <a:srgbClr val="0D0D0D"/>
                </a:solidFill>
                <a:latin typeface="Alexandria Light" pitchFamily="2" charset="-78"/>
                <a:ea typeface="Times New Roman" panose="02020603050405020304" pitchFamily="18" charset="0"/>
                <a:cs typeface="Alexandria Light" pitchFamily="2" charset="-78"/>
              </a:rPr>
              <a:t>من خلا إتاحة التعاون بين فرق العمل لإنتاج المحتوى الرقمي من أي مكان في العالم مما يزيد الكفاءة ويقلل التكاليف.</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210432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40164" y="1287876"/>
            <a:ext cx="9632414"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ثانيًا: التقنيات الحديثة في دعم اقتصاد المعرفة للإعلام الرقمي</a:t>
            </a:r>
            <a:endParaRPr lang="en-US" sz="1800" b="1" dirty="0">
              <a:solidFill>
                <a:srgbClr val="00B0F0"/>
              </a:solidFill>
              <a:latin typeface="Alexandria" pitchFamily="2" charset="-78"/>
              <a:cs typeface="Alexandria" pitchFamily="2" charset="-78"/>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213293" y="2333765"/>
            <a:ext cx="4258019" cy="3888885"/>
          </a:xfrm>
          <a:prstGeom prst="rect">
            <a:avLst/>
          </a:prstGeom>
          <a:noFill/>
        </p:spPr>
        <p:txBody>
          <a:bodyPr wrap="square" rtlCol="0">
            <a:spAutoFit/>
          </a:bodyPr>
          <a:lstStyle/>
          <a:p>
            <a:pPr algn="just" rtl="1">
              <a:lnSpc>
                <a:spcPct val="200000"/>
              </a:lnSpc>
            </a:pPr>
            <a:r>
              <a:rPr lang="ar-EG" kern="0" dirty="0">
                <a:solidFill>
                  <a:srgbClr val="FF0000"/>
                </a:solidFill>
                <a:latin typeface="Alexandria" pitchFamily="2" charset="-78"/>
                <a:ea typeface="Times New Roman" panose="02020603050405020304" pitchFamily="18" charset="0"/>
                <a:cs typeface="Alexandria" pitchFamily="2" charset="-78"/>
              </a:rPr>
              <a:t>3- استخدامات تقنيات الواقع المعزز والافتراضي في اقتصاد المعرفة</a:t>
            </a:r>
          </a:p>
          <a:p>
            <a:pPr algn="just" rtl="1">
              <a:lnSpc>
                <a:spcPct val="200000"/>
              </a:lnSpc>
            </a:pPr>
            <a:r>
              <a:rPr lang="ar-EG" kern="0" dirty="0">
                <a:solidFill>
                  <a:srgbClr val="0D0D0D"/>
                </a:solidFill>
                <a:latin typeface="Alexandria Light" pitchFamily="2" charset="-78"/>
                <a:ea typeface="Times New Roman" panose="02020603050405020304" pitchFamily="18" charset="0"/>
                <a:cs typeface="Alexandria Light" pitchFamily="2" charset="-78"/>
              </a:rPr>
              <a:t>تخلق </a:t>
            </a:r>
            <a:r>
              <a:rPr lang="ar-EG" b="0" i="0" dirty="0">
                <a:solidFill>
                  <a:srgbClr val="0D0D0D"/>
                </a:solidFill>
                <a:effectLst/>
                <a:latin typeface="Alexandria Light" pitchFamily="2" charset="-78"/>
                <a:cs typeface="Alexandria Light" pitchFamily="2" charset="-78"/>
              </a:rPr>
              <a:t>هذه التقنيات تجارب إعلامية غامرة تتجاوز الطرق التقليدية في تقديم المحتوى. تستخدم في تطوير تقارير تفاعلية، عروض ترويجية مبتكرة، وألعاب تعليمية، ومن أمثلتها:</a:t>
            </a: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C1B33EC4-261C-67CC-482C-ACA36EC30B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531" y="2447286"/>
            <a:ext cx="6239984" cy="3743667"/>
          </a:xfrm>
          <a:prstGeom prst="rect">
            <a:avLst/>
          </a:prstGeom>
        </p:spPr>
      </p:pic>
    </p:spTree>
    <p:extLst>
      <p:ext uri="{BB962C8B-B14F-4D97-AF65-F5344CB8AC3E}">
        <p14:creationId xmlns:p14="http://schemas.microsoft.com/office/powerpoint/2010/main" val="170297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24131" y="1278773"/>
            <a:ext cx="9015469"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ثانيًا: التقنيات الحديثة في دعم اقتصاد المعرفة للإعلام الرقمي</a:t>
            </a:r>
            <a:endParaRPr lang="en-US" sz="1800" b="1" dirty="0">
              <a:solidFill>
                <a:srgbClr val="00B0F0"/>
              </a:solidFill>
              <a:latin typeface="Alexandria" pitchFamily="2" charset="-78"/>
              <a:cs typeface="Alexandria" pitchFamily="2" charset="-78"/>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8" name="TextBox 47"/>
          <p:cNvSpPr txBox="1"/>
          <p:nvPr/>
        </p:nvSpPr>
        <p:spPr>
          <a:xfrm>
            <a:off x="4317167" y="2045719"/>
            <a:ext cx="7107835" cy="383630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kern="0" dirty="0">
                <a:solidFill>
                  <a:srgbClr val="0D0D0D"/>
                </a:solidFill>
                <a:latin typeface="Alexandria" pitchFamily="2" charset="-78"/>
                <a:ea typeface="Times New Roman" panose="02020603050405020304" pitchFamily="18" charset="0"/>
                <a:cs typeface="Alexandria" pitchFamily="2" charset="-78"/>
              </a:rPr>
              <a:t>التجارب التفاعلية: </a:t>
            </a:r>
            <a:r>
              <a:rPr lang="ar-EG" b="0" i="0" dirty="0">
                <a:solidFill>
                  <a:srgbClr val="0D0D0D"/>
                </a:solidFill>
                <a:effectLst/>
                <a:latin typeface="Alexandria Light" pitchFamily="2" charset="-78"/>
                <a:cs typeface="Alexandria Light" pitchFamily="2" charset="-78"/>
              </a:rPr>
              <a:t>استخدمت صحيفة </a:t>
            </a:r>
            <a:r>
              <a:rPr lang="en-US" b="0" i="1" dirty="0">
                <a:solidFill>
                  <a:srgbClr val="0D0D0D"/>
                </a:solidFill>
                <a:effectLst/>
                <a:latin typeface="Alexandria Light" pitchFamily="2" charset="-78"/>
                <a:cs typeface="Alexandria Light" pitchFamily="2" charset="-78"/>
              </a:rPr>
              <a:t>The New York Times</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تقنيات الواقع الافتراضي لتقديم تقارير إخبارية غامرة حول أحداث عالمية. </a:t>
            </a:r>
          </a:p>
          <a:p>
            <a:pPr marL="285750" indent="-285750" algn="just" rtl="1">
              <a:lnSpc>
                <a:spcPct val="200000"/>
              </a:lnSpc>
              <a:buFont typeface="Arial" panose="020B0604020202020204" pitchFamily="34" charset="0"/>
              <a:buChar char="•"/>
            </a:pPr>
            <a:r>
              <a:rPr lang="en-US" b="0" i="0" dirty="0">
                <a:solidFill>
                  <a:srgbClr val="0D0D0D"/>
                </a:solidFill>
                <a:effectLst/>
                <a:latin typeface="Alexandria Light" pitchFamily="2" charset="-78"/>
                <a:cs typeface="Alexandria Light" pitchFamily="2" charset="-78"/>
                <a:hlinkClick r:id="rId5"/>
              </a:rPr>
              <a:t>https://www.youtube.com/watch?v=loQZE8ECedU&amp;list=PL4CGYNsoW2iCGZa3_Pes8LP_jQ_GPTW8w&amp;index=1</a:t>
            </a:r>
            <a:r>
              <a:rPr lang="ar-EG" dirty="0">
                <a:solidFill>
                  <a:srgbClr val="0D0D0D"/>
                </a:solidFill>
                <a:latin typeface="Alexandria Light" pitchFamily="2" charset="-78"/>
                <a:cs typeface="Alexandria Light" pitchFamily="2" charset="-78"/>
              </a:rPr>
              <a:t> </a:t>
            </a:r>
            <a:endParaRPr lang="ar-EG" b="0" i="0" dirty="0">
              <a:solidFill>
                <a:srgbClr val="0D0D0D"/>
              </a:solidFill>
              <a:effectLst/>
              <a:latin typeface="Alexandria Light" pitchFamily="2" charset="-78"/>
              <a:cs typeface="Alexandria Light" pitchFamily="2" charset="-78"/>
            </a:endParaRPr>
          </a:p>
          <a:p>
            <a:pPr marL="285750" indent="-285750" algn="r" rtl="1">
              <a:lnSpc>
                <a:spcPct val="200000"/>
              </a:lnSpc>
              <a:buFont typeface="Arial" panose="020B0604020202020204" pitchFamily="34" charset="0"/>
              <a:buChar char="•"/>
            </a:pPr>
            <a:r>
              <a:rPr lang="ar-EG" sz="1600" kern="0" dirty="0">
                <a:solidFill>
                  <a:srgbClr val="0D0D0D"/>
                </a:solidFill>
                <a:latin typeface="Alexandria" pitchFamily="2" charset="-78"/>
                <a:ea typeface="Times New Roman" panose="02020603050405020304" pitchFamily="18" charset="0"/>
                <a:cs typeface="Alexandria" pitchFamily="2" charset="-78"/>
              </a:rPr>
              <a:t>الإعلانات الغامرة: </a:t>
            </a:r>
            <a:r>
              <a:rPr lang="ar-EG" b="0" i="0" dirty="0">
                <a:solidFill>
                  <a:srgbClr val="0D0D0D"/>
                </a:solidFill>
                <a:effectLst/>
                <a:latin typeface="Alexandria Light" pitchFamily="2" charset="-78"/>
                <a:cs typeface="Alexandria Light" pitchFamily="2" charset="-78"/>
              </a:rPr>
              <a:t>تقدم منصات مثل </a:t>
            </a:r>
            <a:r>
              <a:rPr lang="en-US" b="0" i="0" dirty="0">
                <a:solidFill>
                  <a:srgbClr val="0D0D0D"/>
                </a:solidFill>
                <a:effectLst/>
                <a:latin typeface="Alexandria Light" pitchFamily="2" charset="-78"/>
                <a:cs typeface="Alexandria Light" pitchFamily="2" charset="-78"/>
              </a:rPr>
              <a:t>Instagram </a:t>
            </a:r>
            <a:r>
              <a:rPr lang="ar-EG" b="0" i="0" dirty="0">
                <a:solidFill>
                  <a:srgbClr val="0D0D0D"/>
                </a:solidFill>
                <a:effectLst/>
                <a:latin typeface="Alexandria Light" pitchFamily="2" charset="-78"/>
                <a:cs typeface="Alexandria Light" pitchFamily="2" charset="-78"/>
              </a:rPr>
              <a:t>تجارب تسوق تفاعلية باستخدام الواقع المعزز، مما يعزز التفاعل مع الجمهور.</a:t>
            </a:r>
            <a:br>
              <a:rPr lang="ar-EG" sz="1600" dirty="0"/>
            </a:br>
            <a:endParaRPr lang="ar-EG" sz="1600"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2" name="WhatsApp Video 2024-12-07 at 6.34.26 PM">
            <a:hlinkClick r:id="" action="ppaction://media"/>
            <a:extLst>
              <a:ext uri="{FF2B5EF4-FFF2-40B4-BE49-F238E27FC236}">
                <a16:creationId xmlns:a16="http://schemas.microsoft.com/office/drawing/2014/main" id="{EE63486D-570A-C5DA-E854-3C8ED94CE67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624442" y="2223714"/>
            <a:ext cx="2882900" cy="3658312"/>
          </a:xfrm>
          <a:prstGeom prst="rect">
            <a:avLst/>
          </a:prstGeom>
        </p:spPr>
      </p:pic>
    </p:spTree>
    <p:extLst>
      <p:ext uri="{BB962C8B-B14F-4D97-AF65-F5344CB8AC3E}">
        <p14:creationId xmlns:p14="http://schemas.microsoft.com/office/powerpoint/2010/main" val="1016980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3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95879" y="1160640"/>
            <a:ext cx="7422694" cy="646331"/>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ثالثًا: </a:t>
            </a:r>
            <a:r>
              <a:rPr lang="ar-EG" sz="1800" b="1" kern="0" dirty="0">
                <a:solidFill>
                  <a:srgbClr val="00B0F0"/>
                </a:solidFill>
                <a:latin typeface="Alexandria" pitchFamily="2" charset="-78"/>
                <a:ea typeface="Times New Roman" panose="02020603050405020304" pitchFamily="18" charset="0"/>
                <a:cs typeface="Alexandria" pitchFamily="2" charset="-78"/>
              </a:rPr>
              <a:t>نماذج لإنتاج المحتوى القائم على المعرفة الرقمية </a:t>
            </a:r>
          </a:p>
          <a:p>
            <a:pPr algn="ctr"/>
            <a:endParaRPr lang="en-US" sz="1800" b="1" dirty="0">
              <a:solidFill>
                <a:srgbClr val="00B0F0"/>
              </a:solidFill>
              <a:latin typeface="Alexandria" pitchFamily="2" charset="-78"/>
              <a:cs typeface="Alexandria" pitchFamily="2" charset="-78"/>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3466975"/>
          </a:xfrm>
          <a:prstGeom prst="rect">
            <a:avLst/>
          </a:prstGeom>
          <a:noFill/>
        </p:spPr>
        <p:txBody>
          <a:bodyPr wrap="square" rtlCol="0">
            <a:spAutoFit/>
          </a:bodyPr>
          <a:lstStyle/>
          <a:p>
            <a:pPr algn="just" rtl="1">
              <a:lnSpc>
                <a:spcPct val="200000"/>
              </a:lnSpc>
            </a:pPr>
            <a:r>
              <a:rPr lang="ar-EG" sz="1600" b="1" kern="0" dirty="0">
                <a:solidFill>
                  <a:srgbClr val="0D0D0D"/>
                </a:solidFill>
                <a:latin typeface="Alexandria" pitchFamily="2" charset="-78"/>
                <a:ea typeface="Times New Roman" panose="02020603050405020304" pitchFamily="18" charset="0"/>
                <a:cs typeface="Alexandria" pitchFamily="2" charset="-78"/>
              </a:rPr>
              <a:t>مركز المعرفة الرقمي</a:t>
            </a:r>
            <a:r>
              <a:rPr lang="ar-EG" sz="1600" kern="0" dirty="0">
                <a:solidFill>
                  <a:srgbClr val="0D0D0D"/>
                </a:solidFill>
                <a:latin typeface="Alexandria" pitchFamily="2" charset="-78"/>
                <a:ea typeface="Times New Roman" panose="02020603050405020304" pitchFamily="18" charset="0"/>
                <a:cs typeface="Alexandria" pitchFamily="2" charset="-78"/>
              </a:rPr>
              <a:t>: </a:t>
            </a:r>
            <a:r>
              <a:rPr lang="ar-EG" sz="1600" kern="0" dirty="0">
                <a:solidFill>
                  <a:srgbClr val="0D0D0D"/>
                </a:solidFill>
                <a:latin typeface="Alexandria Light" pitchFamily="2" charset="-78"/>
                <a:ea typeface="Times New Roman" panose="02020603050405020304" pitchFamily="18" charset="0"/>
                <a:cs typeface="Alexandria Light" pitchFamily="2" charset="-78"/>
              </a:rPr>
              <a:t>منصة عربية تهدف إلى تنظيم وحفظ الذاكرة الرقمية للمؤسسات وتطوير مراكز المعرفة. يوفر مكتبات نوعية وحزم موضوعية بناءً على احتياجات الجمهور، كما يستخدم تقنيات التنقيب عن البيانات لتحليل اهتمامات المستخدمين، مما يجعله نموذجًا يعتمد على المعرفة الرقمية لتحقيق أهداف تعليمية وثقافية.</a:t>
            </a:r>
          </a:p>
          <a:p>
            <a:pPr algn="just" rtl="1">
              <a:lnSpc>
                <a:spcPct val="200000"/>
              </a:lnSpc>
            </a:pPr>
            <a:r>
              <a:rPr lang="ar-EG" sz="1600" kern="0" dirty="0">
                <a:solidFill>
                  <a:srgbClr val="0D0D0D"/>
                </a:solidFill>
                <a:latin typeface="Alexandria Light" pitchFamily="2" charset="-78"/>
                <a:ea typeface="Times New Roman" panose="02020603050405020304" pitchFamily="18" charset="0"/>
                <a:cs typeface="Alexandria Light" pitchFamily="2" charset="-78"/>
              </a:rPr>
              <a:t> </a:t>
            </a:r>
            <a:r>
              <a:rPr lang="en-US" sz="1600" kern="0" dirty="0">
                <a:solidFill>
                  <a:srgbClr val="0D0D0D"/>
                </a:solidFill>
                <a:latin typeface="Alexandria Light" pitchFamily="2" charset="-78"/>
                <a:ea typeface="Times New Roman" panose="02020603050405020304" pitchFamily="18" charset="0"/>
                <a:cs typeface="Alexandria Light" pitchFamily="2" charset="-78"/>
                <a:hlinkClick r:id="rId3"/>
              </a:rPr>
              <a:t>https://ddl.ae/</a:t>
            </a:r>
            <a:r>
              <a:rPr lang="ar-EG" sz="1600" kern="0" dirty="0">
                <a:solidFill>
                  <a:srgbClr val="0D0D0D"/>
                </a:solidFill>
                <a:latin typeface="Alexandria Light" pitchFamily="2" charset="-78"/>
                <a:ea typeface="Times New Roman" panose="02020603050405020304" pitchFamily="18" charset="0"/>
                <a:cs typeface="Alexandria Light" pitchFamily="2" charset="-78"/>
              </a:rPr>
              <a:t> </a:t>
            </a:r>
          </a:p>
          <a:p>
            <a:pPr marL="285750" indent="-285750" algn="just" rtl="1">
              <a:lnSpc>
                <a:spcPct val="200000"/>
              </a:lnSpc>
              <a:buFont typeface="Arial" panose="020B0604020202020204" pitchFamily="34" charset="0"/>
              <a:buChar char="•"/>
            </a:pPr>
            <a:r>
              <a:rPr lang="ar-EG" sz="1600" b="1" kern="0" dirty="0">
                <a:solidFill>
                  <a:srgbClr val="0D0D0D"/>
                </a:solidFill>
                <a:latin typeface="Alexandria" pitchFamily="2" charset="-78"/>
                <a:ea typeface="Times New Roman" panose="02020603050405020304" pitchFamily="18" charset="0"/>
                <a:cs typeface="Alexandria" pitchFamily="2" charset="-78"/>
              </a:rPr>
              <a:t>منصات إنتاج محتوى الألعاب الرقمية (</a:t>
            </a:r>
            <a:r>
              <a:rPr lang="en-US" sz="1600" b="1" kern="0" dirty="0">
                <a:solidFill>
                  <a:srgbClr val="0D0D0D"/>
                </a:solidFill>
                <a:latin typeface="Alexandria" pitchFamily="2" charset="-78"/>
                <a:ea typeface="Times New Roman" panose="02020603050405020304" pitchFamily="18" charset="0"/>
                <a:cs typeface="Alexandria" pitchFamily="2" charset="-78"/>
              </a:rPr>
              <a:t>Epic Games</a:t>
            </a:r>
            <a:r>
              <a:rPr lang="ar-EG" sz="1600" b="1" kern="0" dirty="0">
                <a:solidFill>
                  <a:srgbClr val="0D0D0D"/>
                </a:solidFill>
                <a:latin typeface="Alexandria" pitchFamily="2" charset="-78"/>
                <a:ea typeface="Times New Roman" panose="02020603050405020304" pitchFamily="18" charset="0"/>
                <a:cs typeface="Alexandria" pitchFamily="2" charset="-78"/>
              </a:rPr>
              <a:t>): </a:t>
            </a:r>
            <a:r>
              <a:rPr lang="ar-EG" sz="1600" kern="0" dirty="0">
                <a:solidFill>
                  <a:srgbClr val="0D0D0D"/>
                </a:solidFill>
                <a:latin typeface="Alexandria Light" pitchFamily="2" charset="-78"/>
                <a:ea typeface="Times New Roman" panose="02020603050405020304" pitchFamily="18" charset="0"/>
                <a:cs typeface="Alexandria Light" pitchFamily="2" charset="-78"/>
              </a:rPr>
              <a:t>تطور شركة </a:t>
            </a:r>
            <a:r>
              <a:rPr lang="ar-EG" sz="1600" kern="0" dirty="0" err="1">
                <a:solidFill>
                  <a:srgbClr val="0D0D0D"/>
                </a:solidFill>
                <a:latin typeface="Alexandria Light" pitchFamily="2" charset="-78"/>
                <a:ea typeface="Times New Roman" panose="02020603050405020304" pitchFamily="18" charset="0"/>
                <a:cs typeface="Alexandria Light" pitchFamily="2" charset="-78"/>
              </a:rPr>
              <a:t>إبيك</a:t>
            </a:r>
            <a:r>
              <a:rPr lang="ar-EG" sz="1600" kern="0" dirty="0">
                <a:solidFill>
                  <a:srgbClr val="0D0D0D"/>
                </a:solidFill>
                <a:latin typeface="Alexandria Light" pitchFamily="2" charset="-78"/>
                <a:ea typeface="Times New Roman" panose="02020603050405020304" pitchFamily="18" charset="0"/>
                <a:cs typeface="Alexandria Light" pitchFamily="2" charset="-78"/>
              </a:rPr>
              <a:t> جيمز ألعابًا تفاعلية تعتمد على تقنيات متقدمة مثل </a:t>
            </a:r>
            <a:r>
              <a:rPr lang="en-US" sz="1600" kern="0" dirty="0">
                <a:solidFill>
                  <a:srgbClr val="0D0D0D"/>
                </a:solidFill>
                <a:latin typeface="Alexandria Light" pitchFamily="2" charset="-78"/>
                <a:ea typeface="Times New Roman" panose="02020603050405020304" pitchFamily="18" charset="0"/>
                <a:cs typeface="Alexandria Light" pitchFamily="2" charset="-78"/>
              </a:rPr>
              <a:t>unreal engines</a:t>
            </a:r>
            <a:r>
              <a:rPr lang="ar-EG" sz="1600" kern="0" dirty="0">
                <a:solidFill>
                  <a:srgbClr val="0D0D0D"/>
                </a:solidFill>
                <a:latin typeface="Alexandria Light" pitchFamily="2" charset="-78"/>
                <a:ea typeface="Times New Roman" panose="02020603050405020304" pitchFamily="18" charset="0"/>
                <a:cs typeface="Alexandria Light" pitchFamily="2" charset="-78"/>
              </a:rPr>
              <a:t> وهو نظام لإنشاء عوالم افتراضية دقيقة، ويعتمد على بيع الألعاب مثل لعبة </a:t>
            </a:r>
            <a:r>
              <a:rPr lang="en-US" sz="1600" kern="0" dirty="0">
                <a:solidFill>
                  <a:srgbClr val="0D0D0D"/>
                </a:solidFill>
                <a:latin typeface="Alexandria Light" pitchFamily="2" charset="-78"/>
                <a:ea typeface="Times New Roman" panose="02020603050405020304" pitchFamily="18" charset="0"/>
                <a:cs typeface="Alexandria Light" pitchFamily="2" charset="-78"/>
              </a:rPr>
              <a:t>Fort </a:t>
            </a:r>
            <a:r>
              <a:rPr lang="en-US" sz="1600" kern="0" dirty="0" err="1">
                <a:solidFill>
                  <a:srgbClr val="0D0D0D"/>
                </a:solidFill>
                <a:latin typeface="Alexandria Light" pitchFamily="2" charset="-78"/>
                <a:ea typeface="Times New Roman" panose="02020603050405020304" pitchFamily="18" charset="0"/>
                <a:cs typeface="Alexandria Light" pitchFamily="2" charset="-78"/>
              </a:rPr>
              <a:t>nite</a:t>
            </a:r>
            <a:r>
              <a:rPr lang="ar-EG" sz="1600" kern="0" dirty="0">
                <a:solidFill>
                  <a:srgbClr val="0D0D0D"/>
                </a:solidFill>
                <a:latin typeface="Alexandria Light" pitchFamily="2" charset="-78"/>
                <a:ea typeface="Times New Roman" panose="02020603050405020304" pitchFamily="18" charset="0"/>
                <a:cs typeface="Alexandria Light" pitchFamily="2" charset="-78"/>
              </a:rPr>
              <a:t> التي تعتبر نموذجًا لكيفية استغلال المعرفة الرقمية لجذب جمهور عالمي وزيادة الإيرادات من خلال شراء اللعبة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2697297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27104" y="1314577"/>
            <a:ext cx="7255624"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ثالثًا: </a:t>
            </a:r>
            <a:r>
              <a:rPr lang="ar-EG" sz="1800" b="1" kern="0" dirty="0">
                <a:solidFill>
                  <a:srgbClr val="00B0F0"/>
                </a:solidFill>
                <a:latin typeface="Alexandria" pitchFamily="2" charset="-78"/>
                <a:ea typeface="Times New Roman" panose="02020603050405020304" pitchFamily="18" charset="0"/>
                <a:cs typeface="Alexandria" pitchFamily="2" charset="-78"/>
              </a:rPr>
              <a:t>نماذج لإنتاج المحتوى القائم على المعرفة الرقمية </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340096" y="2391844"/>
            <a:ext cx="6089903" cy="3888885"/>
          </a:xfrm>
          <a:prstGeom prst="rect">
            <a:avLst/>
          </a:prstGeom>
          <a:noFill/>
        </p:spPr>
        <p:txBody>
          <a:bodyPr wrap="square" rtlCol="0">
            <a:spAutoFit/>
          </a:bodyPr>
          <a:lstStyle/>
          <a:p>
            <a:pPr algn="r" rtl="1">
              <a:lnSpc>
                <a:spcPct val="200000"/>
              </a:lnSpc>
            </a:pPr>
            <a:r>
              <a:rPr lang="ar-EG" b="1" i="0" dirty="0">
                <a:solidFill>
                  <a:srgbClr val="FF0000"/>
                </a:solidFill>
                <a:effectLst/>
                <a:latin typeface="Alexandria" pitchFamily="2" charset="-78"/>
                <a:cs typeface="Alexandria" pitchFamily="2" charset="-78"/>
              </a:rPr>
              <a:t>أهمية هذين النموذجين في اقتصاد المعرفة </a:t>
            </a:r>
          </a:p>
          <a:p>
            <a:pPr algn="r" rtl="1">
              <a:lnSpc>
                <a:spcPct val="200000"/>
              </a:lnSpc>
            </a:pPr>
            <a:r>
              <a:rPr lang="ar-EG" dirty="0">
                <a:solidFill>
                  <a:srgbClr val="0D0D0D"/>
                </a:solidFill>
                <a:latin typeface="Alexandria Light" pitchFamily="2" charset="-78"/>
                <a:cs typeface="Alexandria Light" pitchFamily="2" charset="-78"/>
              </a:rPr>
              <a:t>1- </a:t>
            </a:r>
            <a:r>
              <a:rPr lang="ar-EG" b="0" i="0" dirty="0">
                <a:solidFill>
                  <a:srgbClr val="0D0D0D"/>
                </a:solidFill>
                <a:effectLst/>
                <a:latin typeface="Alexandria Light" pitchFamily="2" charset="-78"/>
                <a:cs typeface="Alexandria Light" pitchFamily="2" charset="-78"/>
              </a:rPr>
              <a:t>كلا النموذجين يعتمدان على المعرفة كركيزة أساسية في إنتاج وتوزيع المحتوى، مما يعزز القيمة المضافة.</a:t>
            </a:r>
          </a:p>
          <a:p>
            <a:pPr algn="r" rtl="1">
              <a:lnSpc>
                <a:spcPct val="200000"/>
              </a:lnSpc>
            </a:pPr>
            <a:r>
              <a:rPr lang="ar-EG" dirty="0">
                <a:solidFill>
                  <a:srgbClr val="0D0D0D"/>
                </a:solidFill>
                <a:latin typeface="Alexandria Light" pitchFamily="2" charset="-78"/>
                <a:cs typeface="Alexandria Light" pitchFamily="2" charset="-78"/>
              </a:rPr>
              <a:t>2. </a:t>
            </a:r>
            <a:r>
              <a:rPr lang="ar-EG" b="0" i="0" dirty="0">
                <a:solidFill>
                  <a:srgbClr val="0D0D0D"/>
                </a:solidFill>
                <a:effectLst/>
                <a:latin typeface="Alexandria Light" pitchFamily="2" charset="-78"/>
                <a:cs typeface="Alexandria Light" pitchFamily="2" charset="-78"/>
              </a:rPr>
              <a:t>توظيف البيانات والتحليل المتقدم يساعد في تحسين التفاعل مع الجمهور وتحقيق أهداف استراتيجية.</a:t>
            </a:r>
          </a:p>
          <a:p>
            <a:pPr algn="r" rtl="1">
              <a:lnSpc>
                <a:spcPct val="200000"/>
              </a:lnSpc>
            </a:pPr>
            <a:r>
              <a:rPr lang="ar-EG" dirty="0">
                <a:solidFill>
                  <a:srgbClr val="0D0D0D"/>
                </a:solidFill>
                <a:latin typeface="Alexandria Light" pitchFamily="2" charset="-78"/>
                <a:cs typeface="Alexandria Light" pitchFamily="2" charset="-78"/>
              </a:rPr>
              <a:t>3. </a:t>
            </a:r>
            <a:r>
              <a:rPr lang="ar-EG" b="0" i="0" dirty="0">
                <a:solidFill>
                  <a:srgbClr val="0D0D0D"/>
                </a:solidFill>
                <a:effectLst/>
                <a:latin typeface="Alexandria Light" pitchFamily="2" charset="-78"/>
                <a:cs typeface="Alexandria Light" pitchFamily="2" charset="-78"/>
              </a:rPr>
              <a:t>يمثلان نماذج رائدة للتوسع عالميًا عبر المحتوى الرقمي المبتكر.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0AF0787-BF67-B5D6-D8AA-EAFBDD3BDF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1" y="2083632"/>
            <a:ext cx="4053590" cy="4053590"/>
          </a:xfrm>
          <a:prstGeom prst="rect">
            <a:avLst/>
          </a:prstGeom>
        </p:spPr>
      </p:pic>
    </p:spTree>
    <p:extLst>
      <p:ext uri="{BB962C8B-B14F-4D97-AF65-F5344CB8AC3E}">
        <p14:creationId xmlns:p14="http://schemas.microsoft.com/office/powerpoint/2010/main" val="3463997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5963" y="1157533"/>
            <a:ext cx="6814306"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ثالثًا: </a:t>
            </a:r>
            <a:r>
              <a:rPr lang="ar-EG" sz="1800" b="1" kern="0" dirty="0">
                <a:solidFill>
                  <a:srgbClr val="00B0F0"/>
                </a:solidFill>
                <a:latin typeface="Alexandria" pitchFamily="2" charset="-78"/>
                <a:ea typeface="Times New Roman" panose="02020603050405020304" pitchFamily="18" charset="0"/>
                <a:cs typeface="Alexandria" pitchFamily="2" charset="-78"/>
              </a:rPr>
              <a:t>نماذج لإنتاج المحتوى القائم على المعرفة الرقمية </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271132" y="1893090"/>
            <a:ext cx="4235985" cy="4513415"/>
          </a:xfrm>
          <a:prstGeom prst="rect">
            <a:avLst/>
          </a:prstGeom>
          <a:noFill/>
        </p:spPr>
        <p:txBody>
          <a:bodyPr wrap="square" rtlCol="0">
            <a:spAutoFit/>
          </a:bodyPr>
          <a:lstStyle/>
          <a:p>
            <a:pPr algn="just" rtl="1">
              <a:lnSpc>
                <a:spcPct val="200000"/>
              </a:lnSpc>
            </a:pPr>
            <a:r>
              <a:rPr lang="ar-EG" kern="0" dirty="0">
                <a:solidFill>
                  <a:srgbClr val="0D0D0D"/>
                </a:solidFill>
                <a:latin typeface="Alexandria" pitchFamily="2" charset="-78"/>
                <a:ea typeface="Times New Roman" panose="02020603050405020304" pitchFamily="18" charset="0"/>
                <a:cs typeface="Alexandria" pitchFamily="2" charset="-78"/>
              </a:rPr>
              <a:t>2 -مفهوم الإعلام التفاعلي</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Light" pitchFamily="2" charset="-78"/>
                <a:ea typeface="Times New Roman" panose="02020603050405020304" pitchFamily="18" charset="0"/>
                <a:cs typeface="Alexandria Light" pitchFamily="2" charset="-78"/>
              </a:rPr>
              <a:t>يعتمد على </a:t>
            </a:r>
            <a:r>
              <a:rPr lang="ar-EG" sz="1600" b="0" i="0" dirty="0">
                <a:solidFill>
                  <a:srgbClr val="0D0D0D"/>
                </a:solidFill>
                <a:effectLst/>
                <a:latin typeface="Alexandria Light" pitchFamily="2" charset="-78"/>
                <a:cs typeface="Alexandria Light" pitchFamily="2" charset="-78"/>
              </a:rPr>
              <a:t> إشراك الجمهور في إنتاج وتوجيه المحتوى بدلاً من اقتصار دوره على الاستهلاك السلبي. يمكن للمستخدمين التفاعل عبر التعليقات، </a:t>
            </a:r>
            <a:r>
              <a:rPr lang="ar-EG" sz="1600" b="0" i="0" dirty="0" err="1">
                <a:solidFill>
                  <a:srgbClr val="0D0D0D"/>
                </a:solidFill>
                <a:effectLst/>
                <a:latin typeface="Alexandria Light" pitchFamily="2" charset="-78"/>
                <a:cs typeface="Alexandria Light" pitchFamily="2" charset="-78"/>
              </a:rPr>
              <a:t>الإعجابات</a:t>
            </a:r>
            <a:r>
              <a:rPr lang="ar-EG" sz="1600" b="0" i="0" dirty="0">
                <a:solidFill>
                  <a:srgbClr val="0D0D0D"/>
                </a:solidFill>
                <a:effectLst/>
                <a:latin typeface="Alexandria Light" pitchFamily="2" charset="-78"/>
                <a:cs typeface="Alexandria Light" pitchFamily="2" charset="-78"/>
              </a:rPr>
              <a:t>، أو حتى المشاركة المباشرة في إنشاء المحتوى مثل </a:t>
            </a:r>
            <a:r>
              <a:rPr lang="ar-EG" sz="1600" b="0" i="0" dirty="0" err="1">
                <a:solidFill>
                  <a:srgbClr val="0D0D0D"/>
                </a:solidFill>
                <a:effectLst/>
                <a:latin typeface="Alexandria Light" pitchFamily="2" charset="-78"/>
                <a:cs typeface="Alexandria Light" pitchFamily="2" charset="-78"/>
              </a:rPr>
              <a:t>نيتفليكس</a:t>
            </a:r>
            <a:r>
              <a:rPr lang="ar-EG" sz="1600" b="0" i="0" dirty="0">
                <a:solidFill>
                  <a:srgbClr val="0D0D0D"/>
                </a:solidFill>
                <a:effectLst/>
                <a:latin typeface="Alexandria Light" pitchFamily="2" charset="-78"/>
                <a:cs typeface="Alexandria Light" pitchFamily="2" charset="-78"/>
              </a:rPr>
              <a:t> التي تتيح بعض برامجها تفاعلات مباشرة حيث يمكن للمشاهد اختيار مسار القصة مثل </a:t>
            </a:r>
            <a:r>
              <a:rPr lang="en-US" sz="1600" b="0" i="0" dirty="0">
                <a:solidFill>
                  <a:srgbClr val="0D0D0D"/>
                </a:solidFill>
                <a:effectLst/>
                <a:latin typeface="Alexandria Light" pitchFamily="2" charset="-78"/>
                <a:cs typeface="Alexandria Light" pitchFamily="2" charset="-78"/>
              </a:rPr>
              <a:t>Bandersnatch.</a:t>
            </a:r>
            <a:endParaRPr lang="ar-EG" sz="1600"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2" name="Picture 1">
            <a:extLst>
              <a:ext uri="{FF2B5EF4-FFF2-40B4-BE49-F238E27FC236}">
                <a16:creationId xmlns:a16="http://schemas.microsoft.com/office/drawing/2014/main" id="{CC4C50F3-512D-3D94-8BDE-D02378699D91}"/>
              </a:ext>
            </a:extLst>
          </p:cNvPr>
          <p:cNvPicPr>
            <a:picLocks noChangeAspect="1"/>
          </p:cNvPicPr>
          <p:nvPr/>
        </p:nvPicPr>
        <p:blipFill rotWithShape="1">
          <a:blip r:embed="rId4">
            <a:extLst>
              <a:ext uri="{28A0092B-C50C-407E-A947-70E740481C1C}">
                <a14:useLocalDpi xmlns:a14="http://schemas.microsoft.com/office/drawing/2010/main" val="0"/>
              </a:ext>
            </a:extLst>
          </a:blip>
          <a:srcRect t="17651" r="-906"/>
          <a:stretch/>
        </p:blipFill>
        <p:spPr>
          <a:xfrm>
            <a:off x="489531" y="2291412"/>
            <a:ext cx="5896279" cy="3716770"/>
          </a:xfrm>
          <a:prstGeom prst="rect">
            <a:avLst/>
          </a:prstGeom>
        </p:spPr>
      </p:pic>
    </p:spTree>
    <p:extLst>
      <p:ext uri="{BB962C8B-B14F-4D97-AF65-F5344CB8AC3E}">
        <p14:creationId xmlns:p14="http://schemas.microsoft.com/office/powerpoint/2010/main" val="3831194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5963" y="1157533"/>
            <a:ext cx="6814306"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ثالثًا: </a:t>
            </a:r>
            <a:r>
              <a:rPr lang="ar-EG" sz="1800" b="1" kern="0" dirty="0">
                <a:solidFill>
                  <a:srgbClr val="00B0F0"/>
                </a:solidFill>
                <a:latin typeface="Alexandria" pitchFamily="2" charset="-78"/>
                <a:ea typeface="Times New Roman" panose="02020603050405020304" pitchFamily="18" charset="0"/>
                <a:cs typeface="Alexandria" pitchFamily="2" charset="-78"/>
              </a:rPr>
              <a:t>نماذج لإنتاج المحتوى القائم على المعرفة الرقمية </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797407" y="2499017"/>
            <a:ext cx="4633125" cy="3036088"/>
          </a:xfrm>
          <a:prstGeom prst="rect">
            <a:avLst/>
          </a:prstGeom>
          <a:noFill/>
        </p:spPr>
        <p:txBody>
          <a:bodyPr wrap="square" rtlCol="0">
            <a:spAutoFit/>
          </a:bodyPr>
          <a:lstStyle/>
          <a:p>
            <a:pPr algn="just" rtl="1">
              <a:lnSpc>
                <a:spcPct val="200000"/>
              </a:lnSpc>
            </a:pPr>
            <a:r>
              <a:rPr lang="ar-EG" kern="0" dirty="0">
                <a:solidFill>
                  <a:srgbClr val="0D0D0D"/>
                </a:solidFill>
                <a:latin typeface="Alexandria" pitchFamily="2" charset="-78"/>
                <a:ea typeface="Times New Roman" panose="02020603050405020304" pitchFamily="18" charset="0"/>
                <a:cs typeface="Alexandria" pitchFamily="2" charset="-78"/>
              </a:rPr>
              <a:t>3- مفهوم المحتوى المخصص</a:t>
            </a:r>
          </a:p>
          <a:p>
            <a:pPr marL="285750" indent="-285750" algn="just" rtl="1">
              <a:lnSpc>
                <a:spcPct val="200000"/>
              </a:lnSpc>
              <a:buFont typeface="Arial" panose="020B0604020202020204" pitchFamily="34" charset="0"/>
              <a:buChar char="•"/>
            </a:pPr>
            <a:r>
              <a:rPr lang="ar-EG" sz="1600" kern="0" dirty="0">
                <a:solidFill>
                  <a:srgbClr val="0D0D0D"/>
                </a:solidFill>
                <a:latin typeface="Alexandria Light" pitchFamily="2" charset="-78"/>
                <a:ea typeface="Times New Roman" panose="02020603050405020304" pitchFamily="18" charset="0"/>
                <a:cs typeface="Alexandria Light" pitchFamily="2" charset="-78"/>
              </a:rPr>
              <a:t>هو استخدام البيانات الضخمة والذكاء الاصطناعي لتقديم محتوى يتوافق مع اهتمامات وسلوكيات الجمهور، ومن أمثلته منصة </a:t>
            </a:r>
            <a:r>
              <a:rPr lang="ar-EG" sz="1600" kern="0" dirty="0" err="1">
                <a:solidFill>
                  <a:srgbClr val="0D0D0D"/>
                </a:solidFill>
                <a:latin typeface="Alexandria Light" pitchFamily="2" charset="-78"/>
                <a:ea typeface="Times New Roman" panose="02020603050405020304" pitchFamily="18" charset="0"/>
                <a:cs typeface="Alexandria Light" pitchFamily="2" charset="-78"/>
              </a:rPr>
              <a:t>سبوتيفاي</a:t>
            </a:r>
            <a:r>
              <a:rPr lang="ar-EG" sz="1600" kern="0" dirty="0">
                <a:solidFill>
                  <a:srgbClr val="0D0D0D"/>
                </a:solidFill>
                <a:latin typeface="Alexandria Light" pitchFamily="2" charset="-78"/>
                <a:ea typeface="Times New Roman" panose="02020603050405020304" pitchFamily="18" charset="0"/>
                <a:cs typeface="Alexandria Light" pitchFamily="2" charset="-78"/>
              </a:rPr>
              <a:t> التي تقدم تشغيل مخصصة لكل مستخدم بناءً على </a:t>
            </a:r>
            <a:r>
              <a:rPr lang="ar-EG" sz="1600" kern="0" dirty="0" err="1">
                <a:solidFill>
                  <a:srgbClr val="0D0D0D"/>
                </a:solidFill>
                <a:latin typeface="Alexandria Light" pitchFamily="2" charset="-78"/>
                <a:ea typeface="Times New Roman" panose="02020603050405020304" pitchFamily="18" charset="0"/>
                <a:cs typeface="Alexandria Light" pitchFamily="2" charset="-78"/>
              </a:rPr>
              <a:t>استماعاته</a:t>
            </a:r>
            <a:r>
              <a:rPr lang="ar-EG" sz="1600" kern="0" dirty="0">
                <a:solidFill>
                  <a:srgbClr val="0D0D0D"/>
                </a:solidFill>
                <a:latin typeface="Alexandria Light" pitchFamily="2" charset="-78"/>
                <a:ea typeface="Times New Roman" panose="02020603050405020304" pitchFamily="18" charset="0"/>
                <a:cs typeface="Alexandria Light" pitchFamily="2" charset="-78"/>
              </a:rPr>
              <a:t> السابقة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9" name="Picture 8">
            <a:extLst>
              <a:ext uri="{FF2B5EF4-FFF2-40B4-BE49-F238E27FC236}">
                <a16:creationId xmlns:a16="http://schemas.microsoft.com/office/drawing/2014/main" id="{D481805A-4F37-E30E-F51F-87F38998C4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607" y="2392071"/>
            <a:ext cx="5332393" cy="3728357"/>
          </a:xfrm>
          <a:prstGeom prst="rect">
            <a:avLst/>
          </a:prstGeom>
        </p:spPr>
      </p:pic>
    </p:spTree>
    <p:extLst>
      <p:ext uri="{BB962C8B-B14F-4D97-AF65-F5344CB8AC3E}">
        <p14:creationId xmlns:p14="http://schemas.microsoft.com/office/powerpoint/2010/main" val="572331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07744" y="1160640"/>
            <a:ext cx="7373650" cy="369332"/>
          </a:xfrm>
          <a:prstGeom prst="rect">
            <a:avLst/>
          </a:prstGeom>
          <a:noFill/>
        </p:spPr>
        <p:txBody>
          <a:bodyPr wrap="square" rtlCol="0">
            <a:spAutoFit/>
          </a:bodyPr>
          <a:lstStyle/>
          <a:p>
            <a:pPr algn="ctr"/>
            <a:r>
              <a:rPr lang="ar-EG" sz="1800" b="1" dirty="0">
                <a:solidFill>
                  <a:srgbClr val="00B0F0"/>
                </a:solidFill>
                <a:latin typeface="Alexandria" pitchFamily="2" charset="-78"/>
                <a:cs typeface="Alexandria" pitchFamily="2" charset="-78"/>
              </a:rPr>
              <a:t>ثالثًا: </a:t>
            </a:r>
            <a:r>
              <a:rPr lang="ar-EG" sz="1800" b="1" kern="0" dirty="0">
                <a:solidFill>
                  <a:srgbClr val="00B0F0"/>
                </a:solidFill>
                <a:latin typeface="Alexandria" pitchFamily="2" charset="-78"/>
                <a:ea typeface="Times New Roman" panose="02020603050405020304" pitchFamily="18" charset="0"/>
                <a:cs typeface="Alexandria" pitchFamily="2" charset="-78"/>
              </a:rPr>
              <a:t>نماذج لإنتاج المحتوى القائم على المعرفة الرقمية </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96608" y="2149019"/>
            <a:ext cx="11033392" cy="3354765"/>
          </a:xfrm>
          <a:prstGeom prst="rect">
            <a:avLst/>
          </a:prstGeom>
          <a:noFill/>
        </p:spPr>
        <p:txBody>
          <a:bodyPr wrap="square" rtlCol="0">
            <a:spAutoFit/>
          </a:bodyPr>
          <a:lstStyle/>
          <a:p>
            <a:pPr algn="just" rtl="1">
              <a:lnSpc>
                <a:spcPct val="200000"/>
              </a:lnSpc>
            </a:pPr>
            <a:r>
              <a:rPr lang="ar-EG" b="1" kern="0" dirty="0">
                <a:solidFill>
                  <a:srgbClr val="0D0D0D"/>
                </a:solidFill>
                <a:latin typeface="Alexandria" pitchFamily="2" charset="-78"/>
                <a:ea typeface="Calibri" panose="020F0502020204030204" pitchFamily="34" charset="0"/>
                <a:cs typeface="Alexandria" pitchFamily="2" charset="-78"/>
              </a:rPr>
              <a:t>فوائد الإعلام التفاعلي والمحتوى المخصص في الإعلام الرقمي: </a:t>
            </a:r>
          </a:p>
          <a:p>
            <a:pPr algn="just" rtl="1">
              <a:lnSpc>
                <a:spcPct val="200000"/>
              </a:lnSpc>
            </a:pPr>
            <a:r>
              <a:rPr lang="ar-EG" kern="0" dirty="0">
                <a:solidFill>
                  <a:srgbClr val="0D0D0D"/>
                </a:solidFill>
                <a:latin typeface="Alexandria Light" pitchFamily="2" charset="-78"/>
                <a:ea typeface="Calibri" panose="020F0502020204030204" pitchFamily="34" charset="0"/>
                <a:cs typeface="Alexandria Light" pitchFamily="2" charset="-78"/>
              </a:rPr>
              <a:t>1-</a:t>
            </a:r>
            <a:r>
              <a:rPr lang="ar-EG" b="1" kern="0" dirty="0">
                <a:solidFill>
                  <a:srgbClr val="0D0D0D"/>
                </a:solidFill>
                <a:latin typeface="Alexandria Light" pitchFamily="2" charset="-78"/>
                <a:ea typeface="Calibri" panose="020F0502020204030204" pitchFamily="34" charset="0"/>
                <a:cs typeface="Alexandria Light" pitchFamily="2" charset="-78"/>
              </a:rPr>
              <a:t> </a:t>
            </a:r>
            <a:r>
              <a:rPr lang="ar-EG" b="1" kern="0" dirty="0">
                <a:solidFill>
                  <a:srgbClr val="0D0D0D"/>
                </a:solidFill>
                <a:effectLst/>
                <a:latin typeface="Alexandria Light" pitchFamily="2" charset="-78"/>
                <a:ea typeface="Calibri" panose="020F0502020204030204" pitchFamily="34" charset="0"/>
                <a:cs typeface="Alexandria Light" pitchFamily="2" charset="-78"/>
              </a:rPr>
              <a:t> </a:t>
            </a:r>
            <a:r>
              <a:rPr lang="ar-EG" kern="0" dirty="0">
                <a:solidFill>
                  <a:srgbClr val="0D0D0D"/>
                </a:solidFill>
                <a:effectLst/>
                <a:latin typeface="Alexandria Light" pitchFamily="2" charset="-78"/>
                <a:ea typeface="Calibri" panose="020F0502020204030204" pitchFamily="34" charset="0"/>
                <a:cs typeface="Alexandria Light" pitchFamily="2" charset="-78"/>
              </a:rPr>
              <a:t>زيادة التفاعل حيث يزيد من مشاركة الجمهور مع المحتوى.</a:t>
            </a:r>
          </a:p>
          <a:p>
            <a:pPr algn="just" rtl="1">
              <a:lnSpc>
                <a:spcPct val="200000"/>
              </a:lnSpc>
            </a:pPr>
            <a:r>
              <a:rPr lang="ar-EG" kern="0" dirty="0">
                <a:solidFill>
                  <a:srgbClr val="0D0D0D"/>
                </a:solidFill>
                <a:latin typeface="Alexandria Light" pitchFamily="2" charset="-78"/>
                <a:ea typeface="Calibri" panose="020F0502020204030204" pitchFamily="34" charset="0"/>
                <a:cs typeface="Alexandria Light" pitchFamily="2" charset="-78"/>
              </a:rPr>
              <a:t>2- تحسين تجربة المستخدم.</a:t>
            </a:r>
          </a:p>
          <a:p>
            <a:pPr algn="just" rtl="1">
              <a:lnSpc>
                <a:spcPct val="200000"/>
              </a:lnSpc>
            </a:pPr>
            <a:r>
              <a:rPr lang="ar-EG" kern="0" dirty="0">
                <a:solidFill>
                  <a:srgbClr val="0D0D0D"/>
                </a:solidFill>
                <a:effectLst/>
                <a:latin typeface="Alexandria Light" pitchFamily="2" charset="-78"/>
                <a:ea typeface="Calibri" panose="020F0502020204030204" pitchFamily="34" charset="0"/>
                <a:cs typeface="Alexandria Light" pitchFamily="2" charset="-78"/>
              </a:rPr>
              <a:t>3- تعزيز العائدات من خلال دفع الجمهور إلى الاشتراك بسبب تلبية احتياجاته الفردية.</a:t>
            </a:r>
          </a:p>
          <a:p>
            <a:pPr algn="just" rtl="1">
              <a:lnSpc>
                <a:spcPct val="200000"/>
              </a:lnSpc>
            </a:pPr>
            <a:r>
              <a:rPr lang="ar-EG" kern="0" dirty="0">
                <a:solidFill>
                  <a:srgbClr val="0D0D0D"/>
                </a:solidFill>
                <a:effectLst/>
                <a:latin typeface="Alexandria Light" pitchFamily="2" charset="-78"/>
                <a:ea typeface="Calibri" panose="020F0502020204030204" pitchFamily="34" charset="0"/>
                <a:cs typeface="Alexandria Light" pitchFamily="2" charset="-78"/>
              </a:rPr>
              <a:t>4- استدامة المحتوى من خلال مساعدة المؤسسات على تحسين استراتيجياتها بفضل التحليل المستمر للبيانات</a:t>
            </a:r>
          </a:p>
          <a:p>
            <a:pPr algn="just" rtl="1"/>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653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30898" y="1496699"/>
            <a:ext cx="7350710"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رابعًا: تأثير التحول الرقمي على جودة الإنتاج الإعلامي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29506" y="2834117"/>
            <a:ext cx="8417320" cy="2934137"/>
          </a:xfrm>
          <a:prstGeom prst="rect">
            <a:avLst/>
          </a:prstGeom>
          <a:noFill/>
        </p:spPr>
        <p:txBody>
          <a:bodyPr wrap="square" rtlCol="0">
            <a:spAutoFit/>
          </a:bodyPr>
          <a:lstStyle/>
          <a:p>
            <a:pPr marR="228600" lvl="0" algn="just" rtl="1">
              <a:lnSpc>
                <a:spcPct val="150000"/>
              </a:lnSpc>
              <a:spcAft>
                <a:spcPts val="800"/>
              </a:spcAft>
              <a:buSzPts val="1000"/>
              <a:tabLst>
                <a:tab pos="457200" algn="l"/>
              </a:tabLst>
            </a:pPr>
            <a:r>
              <a:rPr lang="ar-EG" sz="2000" b="0" i="0" dirty="0">
                <a:solidFill>
                  <a:srgbClr val="0D0D0D"/>
                </a:solidFill>
                <a:effectLst/>
                <a:latin typeface="Alexandria Light" pitchFamily="2" charset="-78"/>
                <a:cs typeface="Alexandria Light" pitchFamily="2" charset="-78"/>
              </a:rPr>
              <a:t>1- ساعد التحول الرقمي في الإعلام على تغيير الطريقة التي يتم بها إنتاج المحتوى وتوزيعه، محققًا تحسينات هائلة في </a:t>
            </a:r>
            <a:r>
              <a:rPr lang="ar-EG" sz="2000" b="1" i="0" dirty="0">
                <a:solidFill>
                  <a:srgbClr val="0D0D0D"/>
                </a:solidFill>
                <a:effectLst/>
                <a:latin typeface="Alexandria" pitchFamily="2" charset="-78"/>
                <a:cs typeface="Alexandria" pitchFamily="2" charset="-78"/>
              </a:rPr>
              <a:t>الوصول إلى الجمهور وتخصيص المحتوى </a:t>
            </a:r>
            <a:r>
              <a:rPr lang="ar-EG" sz="2000" b="0" i="0" dirty="0">
                <a:solidFill>
                  <a:srgbClr val="0D0D0D"/>
                </a:solidFill>
                <a:effectLst/>
                <a:latin typeface="Alexandria Light" pitchFamily="2" charset="-78"/>
                <a:cs typeface="Alexandria Light" pitchFamily="2" charset="-78"/>
              </a:rPr>
              <a:t>بما يتناسب مع تفضيلات كل فرد. يتجلّى هذا التأثير بشكل كبير في تحسين الكفاءة، التفاعل، والقدرة على تقديم تجارب مخصصة للمستخدمين.</a:t>
            </a:r>
            <a:endParaRPr lang="en-US" sz="2000" kern="100" dirty="0">
              <a:solidFill>
                <a:srgbClr val="0D0D0D"/>
              </a:solidFill>
              <a:effectLst/>
              <a:latin typeface="Alexandria Light" pitchFamily="2" charset="-78"/>
              <a:ea typeface="Calibri" panose="020F0502020204030204" pitchFamily="34" charset="0"/>
              <a:cs typeface="Alexandria Light" pitchFamily="2" charset="-78"/>
            </a:endParaRPr>
          </a:p>
          <a:p>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317027" y="1599248"/>
            <a:ext cx="7350710"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رابعًا: تأثير التحول الرقمي على جودة الإنتاج الإعلامي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459704" y="2426493"/>
            <a:ext cx="6987121" cy="4401205"/>
          </a:xfrm>
          <a:prstGeom prst="rect">
            <a:avLst/>
          </a:prstGeom>
          <a:noFill/>
        </p:spPr>
        <p:txBody>
          <a:bodyPr wrap="square" rtlCol="0">
            <a:spAutoFit/>
          </a:bodyPr>
          <a:lstStyle/>
          <a:p>
            <a:pPr algn="just" rtl="1">
              <a:lnSpc>
                <a:spcPct val="200000"/>
              </a:lnSpc>
            </a:pPr>
            <a:r>
              <a:rPr lang="ar-EG" sz="1800" b="1" kern="0" dirty="0">
                <a:solidFill>
                  <a:srgbClr val="0D0D0D"/>
                </a:solidFill>
                <a:latin typeface="Alexandria" pitchFamily="2" charset="-78"/>
                <a:ea typeface="Times New Roman" panose="02020603050405020304" pitchFamily="18" charset="0"/>
                <a:cs typeface="Alexandria" pitchFamily="2" charset="-78"/>
              </a:rPr>
              <a:t>2- دور التحول الرقمي في تحسين الوصول للجمهور : </a:t>
            </a:r>
          </a:p>
          <a:p>
            <a:pPr algn="r" rtl="1">
              <a:lnSpc>
                <a:spcPct val="200000"/>
              </a:lnSpc>
              <a:buFont typeface="Arial" panose="020B0604020202020204" pitchFamily="34" charset="0"/>
              <a:buChar char="•"/>
            </a:pPr>
            <a:r>
              <a:rPr lang="ar-EG" sz="1800" b="1" i="0" dirty="0">
                <a:solidFill>
                  <a:srgbClr val="0D0D0D"/>
                </a:solidFill>
                <a:effectLst/>
                <a:latin typeface="Alexandria" pitchFamily="2" charset="-78"/>
                <a:cs typeface="Alexandria" pitchFamily="2" charset="-78"/>
              </a:rPr>
              <a:t>تعدد المنصات والقدرة على الوصول في أي وقت وأي مكان</a:t>
            </a:r>
            <a:r>
              <a:rPr lang="ar-EG" sz="1800" b="1" i="0" dirty="0">
                <a:solidFill>
                  <a:srgbClr val="0D0D0D"/>
                </a:solidFill>
                <a:effectLst/>
                <a:latin typeface="Alexandria Light" pitchFamily="2" charset="-78"/>
                <a:cs typeface="Alexandria Light" pitchFamily="2" charset="-78"/>
              </a:rPr>
              <a:t>:</a:t>
            </a:r>
            <a:r>
              <a:rPr lang="ar-EG" sz="1800" b="0" i="0" dirty="0">
                <a:solidFill>
                  <a:srgbClr val="0D0D0D"/>
                </a:solidFill>
                <a:effectLst/>
                <a:latin typeface="Alexandria Light" pitchFamily="2" charset="-78"/>
                <a:cs typeface="Alexandria Light" pitchFamily="2" charset="-78"/>
              </a:rPr>
              <a:t> التحول الرقمي أتاح للمؤسسات الإعلامية الوصول إلى جمهور عالمي من خلال منصات مختلفة مثل التطبيقات والإنترنت. فبدلاً من الاعتماد على البث التلفزيوني أو الراديو الذي يتطلب معدات باهظة التكلفة، أصبح بإمكان أي شخص أن يصل إلى المحتوى عبر الإنترنت باستخدام الهواتف الذكية أو الأجهزة اللوحية.</a:t>
            </a:r>
          </a:p>
          <a:p>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909963D1-2133-4D0F-7063-8233B4FA68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163" y="2532506"/>
            <a:ext cx="4067728" cy="3989873"/>
          </a:xfrm>
          <a:prstGeom prst="rect">
            <a:avLst/>
          </a:prstGeom>
        </p:spPr>
      </p:pic>
    </p:spTree>
    <p:extLst>
      <p:ext uri="{BB962C8B-B14F-4D97-AF65-F5344CB8AC3E}">
        <p14:creationId xmlns:p14="http://schemas.microsoft.com/office/powerpoint/2010/main" val="2310579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730898" y="1656625"/>
            <a:ext cx="7350710"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رابعًا: تأثير التحول الرقمي على جودة الإنتاج الإعلامي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29506" y="2426493"/>
            <a:ext cx="8417320" cy="2708434"/>
          </a:xfrm>
          <a:prstGeom prst="rect">
            <a:avLst/>
          </a:prstGeom>
          <a:noFill/>
        </p:spPr>
        <p:txBody>
          <a:bodyPr wrap="square" rtlCol="0">
            <a:spAutoFit/>
          </a:bodyPr>
          <a:lstStyle/>
          <a:p>
            <a:pPr algn="r" rtl="1">
              <a:lnSpc>
                <a:spcPct val="200000"/>
              </a:lnSpc>
              <a:buFont typeface="Arial" panose="020B0604020202020204" pitchFamily="34" charset="0"/>
              <a:buChar char="•"/>
            </a:pPr>
            <a:r>
              <a:rPr lang="ar-EG" sz="1800" b="1" kern="0" dirty="0">
                <a:solidFill>
                  <a:srgbClr val="0D0D0D"/>
                </a:solidFill>
                <a:latin typeface="Alexandria" pitchFamily="2" charset="-78"/>
                <a:ea typeface="Times New Roman" panose="02020603050405020304" pitchFamily="18" charset="0"/>
                <a:cs typeface="Alexandria" pitchFamily="2" charset="-78"/>
              </a:rPr>
              <a:t>الاستفادة من البيانات لتحليل سلوك الجمهور: </a:t>
            </a:r>
          </a:p>
          <a:p>
            <a:pPr algn="r" rtl="1">
              <a:lnSpc>
                <a:spcPct val="200000"/>
              </a:lnSpc>
              <a:buFont typeface="Arial" panose="020B0604020202020204" pitchFamily="34" charset="0"/>
              <a:buChar char="•"/>
            </a:pPr>
            <a:r>
              <a:rPr lang="ar-EG" sz="2000" b="0" i="0" dirty="0">
                <a:solidFill>
                  <a:srgbClr val="0D0D0D"/>
                </a:solidFill>
                <a:effectLst/>
                <a:latin typeface="Alexandria Light" pitchFamily="2" charset="-78"/>
                <a:cs typeface="Alexandria Light" pitchFamily="2" charset="-78"/>
              </a:rPr>
              <a:t>منصات مثل </a:t>
            </a:r>
            <a:r>
              <a:rPr lang="en-US" sz="2000" b="0" i="1" dirty="0">
                <a:solidFill>
                  <a:srgbClr val="0D0D0D"/>
                </a:solidFill>
                <a:effectLst/>
                <a:latin typeface="Alexandria Light" pitchFamily="2" charset="-78"/>
                <a:cs typeface="Alexandria Light" pitchFamily="2" charset="-78"/>
              </a:rPr>
              <a:t>Spotify</a:t>
            </a:r>
            <a:r>
              <a:rPr lang="en-US" sz="2000" b="0" i="0" dirty="0">
                <a:solidFill>
                  <a:srgbClr val="0D0D0D"/>
                </a:solidFill>
                <a:effectLst/>
                <a:latin typeface="Alexandria Light" pitchFamily="2" charset="-78"/>
                <a:cs typeface="Alexandria Light" pitchFamily="2" charset="-78"/>
              </a:rPr>
              <a:t> </a:t>
            </a:r>
            <a:r>
              <a:rPr lang="ar-EG" sz="2000" b="0" i="0" dirty="0">
                <a:solidFill>
                  <a:srgbClr val="0D0D0D"/>
                </a:solidFill>
                <a:effectLst/>
                <a:latin typeface="Alexandria Light" pitchFamily="2" charset="-78"/>
                <a:cs typeface="Alexandria Light" pitchFamily="2" charset="-78"/>
              </a:rPr>
              <a:t>و</a:t>
            </a:r>
            <a:r>
              <a:rPr lang="en-US" sz="2000" b="0" i="1" dirty="0">
                <a:solidFill>
                  <a:srgbClr val="0D0D0D"/>
                </a:solidFill>
                <a:effectLst/>
                <a:latin typeface="Alexandria Light" pitchFamily="2" charset="-78"/>
                <a:cs typeface="Alexandria Light" pitchFamily="2" charset="-78"/>
              </a:rPr>
              <a:t>Netflix</a:t>
            </a:r>
            <a:r>
              <a:rPr lang="en-US" sz="2000" b="0" i="0" dirty="0">
                <a:solidFill>
                  <a:srgbClr val="0D0D0D"/>
                </a:solidFill>
                <a:effectLst/>
                <a:latin typeface="Alexandria Light" pitchFamily="2" charset="-78"/>
                <a:cs typeface="Alexandria Light" pitchFamily="2" charset="-78"/>
              </a:rPr>
              <a:t> </a:t>
            </a:r>
            <a:r>
              <a:rPr lang="ar-EG" sz="2000" b="0" i="0" dirty="0">
                <a:solidFill>
                  <a:srgbClr val="0D0D0D"/>
                </a:solidFill>
                <a:effectLst/>
                <a:latin typeface="Alexandria Light" pitchFamily="2" charset="-78"/>
                <a:cs typeface="Alexandria Light" pitchFamily="2" charset="-78"/>
              </a:rPr>
              <a:t>تستخدم بيانات الجمهور لتحديد أفضل الأوقات لعرض المحتوى وتوزيعه عبر القنوات الأكثر تفاعلا، مما يُحسن الوصول إلى الجمهور المستهدف بشكل دقيق</a:t>
            </a:r>
            <a:endParaRPr lang="en-US" sz="1600" dirty="0">
              <a:latin typeface="Alexandria Light" pitchFamily="2" charset="-78"/>
              <a:cs typeface="Alexandria Light" pitchFamily="2" charset="-78"/>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3460800C-B33A-07EA-D1B1-33DEA453A9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780" y="3566119"/>
            <a:ext cx="4018386" cy="2708434"/>
          </a:xfrm>
          <a:prstGeom prst="rect">
            <a:avLst/>
          </a:prstGeom>
        </p:spPr>
      </p:pic>
    </p:spTree>
    <p:extLst>
      <p:ext uri="{BB962C8B-B14F-4D97-AF65-F5344CB8AC3E}">
        <p14:creationId xmlns:p14="http://schemas.microsoft.com/office/powerpoint/2010/main" val="12842980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565484" y="1519417"/>
            <a:ext cx="7350710"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رابعًا: تأثير التحول الرقمي على جودة الإنتاج الإعلامي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726236" y="2426493"/>
            <a:ext cx="6720590" cy="4185761"/>
          </a:xfrm>
          <a:prstGeom prst="rect">
            <a:avLst/>
          </a:prstGeom>
          <a:noFill/>
        </p:spPr>
        <p:txBody>
          <a:bodyPr wrap="square" rtlCol="0">
            <a:spAutoFit/>
          </a:bodyPr>
          <a:lstStyle/>
          <a:p>
            <a:pPr algn="just" rtl="1">
              <a:lnSpc>
                <a:spcPct val="200000"/>
              </a:lnSpc>
            </a:pPr>
            <a:r>
              <a:rPr lang="ar-EG" sz="1800" b="1" kern="0" dirty="0">
                <a:solidFill>
                  <a:srgbClr val="0D0D0D"/>
                </a:solidFill>
                <a:latin typeface="Alexandria" pitchFamily="2" charset="-78"/>
                <a:ea typeface="Times New Roman" panose="02020603050405020304" pitchFamily="18" charset="0"/>
                <a:cs typeface="Alexandria" pitchFamily="2" charset="-78"/>
              </a:rPr>
              <a:t>3- دور التحول الرقمي في تخصيص المحتوى</a:t>
            </a:r>
          </a:p>
          <a:p>
            <a:pPr algn="r" rtl="1">
              <a:lnSpc>
                <a:spcPct val="200000"/>
              </a:lnSpc>
              <a:buFont typeface="Arial" panose="020B0604020202020204" pitchFamily="34" charset="0"/>
              <a:buChar char="•"/>
            </a:pPr>
            <a:r>
              <a:rPr lang="ar-EG" sz="1800" b="1" i="0" dirty="0">
                <a:solidFill>
                  <a:srgbClr val="FF0000"/>
                </a:solidFill>
                <a:effectLst/>
                <a:latin typeface="Alexandria" pitchFamily="2" charset="-78"/>
                <a:cs typeface="Alexandria" pitchFamily="2" charset="-78"/>
              </a:rPr>
              <a:t>خوارزميات التوصية</a:t>
            </a:r>
            <a:r>
              <a:rPr lang="ar-EG" sz="1800" b="1" i="0" dirty="0">
                <a:solidFill>
                  <a:srgbClr val="FF0000"/>
                </a:solidFill>
                <a:effectLst/>
                <a:latin typeface="Alexandria Light" pitchFamily="2" charset="-78"/>
                <a:cs typeface="Alexandria Light" pitchFamily="2" charset="-78"/>
              </a:rPr>
              <a:t>:</a:t>
            </a:r>
            <a:r>
              <a:rPr lang="ar-EG" sz="1800" b="0" i="0" dirty="0">
                <a:solidFill>
                  <a:srgbClr val="FF0000"/>
                </a:solidFill>
                <a:effectLst/>
                <a:latin typeface="Alexandria Light" pitchFamily="2" charset="-78"/>
                <a:cs typeface="Alexandria Light" pitchFamily="2" charset="-78"/>
              </a:rPr>
              <a:t> </a:t>
            </a:r>
          </a:p>
          <a:p>
            <a:pPr algn="just" rtl="1">
              <a:lnSpc>
                <a:spcPct val="200000"/>
              </a:lnSpc>
            </a:pPr>
            <a:r>
              <a:rPr lang="ar-EG" b="0" i="0" dirty="0">
                <a:solidFill>
                  <a:srgbClr val="0D0D0D"/>
                </a:solidFill>
                <a:effectLst/>
                <a:latin typeface="Alexandria Light" pitchFamily="2" charset="-78"/>
                <a:cs typeface="Alexandria Light" pitchFamily="2" charset="-78"/>
              </a:rPr>
              <a:t>تعتمد منصات الإعلام الرقمي بشكل أساسي على الخوارزميات لتخصيص المحتوى. على سبيل المثال، تستخدم </a:t>
            </a:r>
            <a:r>
              <a:rPr lang="en-US" b="0" i="1" dirty="0">
                <a:solidFill>
                  <a:srgbClr val="0D0D0D"/>
                </a:solidFill>
                <a:effectLst/>
                <a:latin typeface="Alexandria Light" pitchFamily="2" charset="-78"/>
                <a:cs typeface="Alexandria Light" pitchFamily="2" charset="-78"/>
              </a:rPr>
              <a:t>Netflix</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0" i="1" dirty="0">
                <a:solidFill>
                  <a:srgbClr val="0D0D0D"/>
                </a:solidFill>
                <a:effectLst/>
                <a:latin typeface="Alexandria Light" pitchFamily="2" charset="-78"/>
                <a:cs typeface="Alexandria Light" pitchFamily="2" charset="-78"/>
              </a:rPr>
              <a:t>Amazon Prime Video</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خوارزميات الذكاء الاصطناعي التي تنبّهها إلى اهتمامات المستخدم وتوصي بمحتوى مشابه بناءً على سلوكياته السابقة.</a:t>
            </a:r>
            <a:endParaRPr lang="en-US" dirty="0">
              <a:latin typeface="Alexandria Light" pitchFamily="2" charset="-78"/>
              <a:cs typeface="Alexandria Light" pitchFamily="2" charset="-78"/>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280AB9E4-199E-65AF-7601-A6DC485E1A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295" y="2967380"/>
            <a:ext cx="4311568" cy="3103986"/>
          </a:xfrm>
          <a:prstGeom prst="rect">
            <a:avLst/>
          </a:prstGeom>
        </p:spPr>
      </p:pic>
    </p:spTree>
    <p:extLst>
      <p:ext uri="{BB962C8B-B14F-4D97-AF65-F5344CB8AC3E}">
        <p14:creationId xmlns:p14="http://schemas.microsoft.com/office/powerpoint/2010/main" val="73705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80529" y="25350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593925" y="1475311"/>
            <a:ext cx="7350710"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رابعًا: تأثير التحول الرقمي على جودة الإنتاج الإعلامي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1974" y="1875421"/>
            <a:ext cx="8417320" cy="4431983"/>
          </a:xfrm>
          <a:prstGeom prst="rect">
            <a:avLst/>
          </a:prstGeom>
          <a:noFill/>
        </p:spPr>
        <p:txBody>
          <a:bodyPr wrap="square" rtlCol="0">
            <a:spAutoFit/>
          </a:bodyPr>
          <a:lstStyle/>
          <a:p>
            <a:pPr marR="228600" lvl="0" algn="r" rtl="1">
              <a:lnSpc>
                <a:spcPct val="150000"/>
              </a:lnSpc>
              <a:spcAft>
                <a:spcPts val="800"/>
              </a:spcAft>
              <a:buSzPts val="1000"/>
              <a:tabLst>
                <a:tab pos="457200" algn="l"/>
              </a:tabLst>
            </a:pPr>
            <a:endParaRPr lang="en-US" kern="100" dirty="0">
              <a:solidFill>
                <a:srgbClr val="FF0000"/>
              </a:solidFill>
              <a:effectLst/>
              <a:latin typeface="Alexandria"/>
              <a:ea typeface="Calibri" panose="020F0502020204030204" pitchFamily="34" charset="0"/>
              <a:cs typeface="Arial" panose="020B0604020202020204" pitchFamily="34" charset="0"/>
            </a:endParaRPr>
          </a:p>
          <a:p>
            <a:pPr marL="342900" marR="228600" lvl="0" indent="-342900" algn="r" rtl="1">
              <a:lnSpc>
                <a:spcPct val="150000"/>
              </a:lnSpc>
              <a:spcAft>
                <a:spcPts val="800"/>
              </a:spcAft>
              <a:buSzPts val="1000"/>
              <a:buFont typeface="Symbol" panose="05050102010706020507" pitchFamily="18" charset="2"/>
              <a:buChar char=""/>
              <a:tabLst>
                <a:tab pos="457200" algn="l"/>
              </a:tabLst>
            </a:pPr>
            <a:r>
              <a:rPr lang="ar-EG" b="1" kern="0" dirty="0">
                <a:solidFill>
                  <a:srgbClr val="FF0000"/>
                </a:solidFill>
                <a:effectLst/>
                <a:latin typeface="Alexandria"/>
                <a:ea typeface="Times New Roman" panose="02020603050405020304" pitchFamily="18" charset="0"/>
                <a:cs typeface="Alexandria"/>
              </a:rPr>
              <a:t>زيادة التفاعل والتفاعل المتبادل</a:t>
            </a:r>
            <a:endParaRPr lang="ar-EG" kern="0" dirty="0">
              <a:solidFill>
                <a:srgbClr val="FF0000"/>
              </a:solidFill>
              <a:effectLst/>
              <a:latin typeface="Alexandria"/>
              <a:ea typeface="Times New Roman" panose="02020603050405020304" pitchFamily="18" charset="0"/>
              <a:cs typeface="Arial" panose="020B0604020202020204" pitchFamily="34" charset="0"/>
            </a:endParaRPr>
          </a:p>
          <a:p>
            <a:pPr marR="228600" lvl="0" algn="just" rtl="1">
              <a:lnSpc>
                <a:spcPct val="200000"/>
              </a:lnSpc>
              <a:spcAft>
                <a:spcPts val="800"/>
              </a:spcAft>
              <a:buSzPts val="1000"/>
              <a:tabLst>
                <a:tab pos="457200" algn="l"/>
              </a:tabLst>
            </a:pPr>
            <a:r>
              <a:rPr lang="ar-EG" b="0" i="0" dirty="0">
                <a:solidFill>
                  <a:srgbClr val="0D0D0D"/>
                </a:solidFill>
                <a:effectLst/>
                <a:latin typeface="Alexandria Light" pitchFamily="2" charset="-78"/>
                <a:cs typeface="Alexandria Light" pitchFamily="2" charset="-78"/>
              </a:rPr>
              <a:t>من خلال تقديم محتوى مخصص للجمهور، تُحسن هذه المنصات التفاعل وتعزز ولاء المستخدمين. يتيح هذا أيضًا للإعلاميين فهم أعمق لما يفضله الجمهور وكيفية تفاعله مع أنواع معينة من المحتوى، وتعتبر الألعاب التفاعلية أحد الأمثلة المستخدمة في هذا النطاق كما في تطبيق </a:t>
            </a:r>
            <a:r>
              <a:rPr lang="en-US" b="0" i="0" dirty="0">
                <a:solidFill>
                  <a:srgbClr val="0D0D0D"/>
                </a:solidFill>
                <a:effectLst/>
                <a:latin typeface="Alexandria Light" pitchFamily="2" charset="-78"/>
                <a:cs typeface="Alexandria Light" pitchFamily="2" charset="-78"/>
              </a:rPr>
              <a:t>Duol</a:t>
            </a:r>
            <a:r>
              <a:rPr lang="en-US" dirty="0">
                <a:solidFill>
                  <a:srgbClr val="0D0D0D"/>
                </a:solidFill>
                <a:latin typeface="Alexandria Light" pitchFamily="2" charset="-78"/>
                <a:cs typeface="Alexandria Light" pitchFamily="2" charset="-78"/>
              </a:rPr>
              <a:t>i</a:t>
            </a:r>
            <a:r>
              <a:rPr lang="en-US" b="0" i="0" dirty="0">
                <a:solidFill>
                  <a:srgbClr val="0D0D0D"/>
                </a:solidFill>
                <a:effectLst/>
                <a:latin typeface="Alexandria Light" pitchFamily="2" charset="-78"/>
                <a:cs typeface="Alexandria Light" pitchFamily="2" charset="-78"/>
              </a:rPr>
              <a:t>ngo</a:t>
            </a:r>
            <a:r>
              <a:rPr lang="ar-EG" b="0" i="0" dirty="0">
                <a:solidFill>
                  <a:srgbClr val="0D0D0D"/>
                </a:solidFill>
                <a:effectLst/>
                <a:latin typeface="Alexandria Light" pitchFamily="2" charset="-78"/>
                <a:cs typeface="Alexandria Light" pitchFamily="2" charset="-78"/>
              </a:rPr>
              <a:t> </a:t>
            </a:r>
            <a:r>
              <a:rPr lang="ar-EG" dirty="0">
                <a:solidFill>
                  <a:srgbClr val="0D0D0D"/>
                </a:solidFill>
                <a:latin typeface="Alexandria Light" pitchFamily="2" charset="-78"/>
                <a:cs typeface="Alexandria Light" pitchFamily="2" charset="-78"/>
              </a:rPr>
              <a:t>الذي يعتمد على التلعيب لتعزيز تعلم اللغة مما يحفز المستخدمين للاستمرار في التعلم.</a:t>
            </a:r>
            <a:endParaRPr lang="en-US" kern="100" dirty="0">
              <a:solidFill>
                <a:srgbClr val="0D0D0D"/>
              </a:solidFill>
              <a:effectLst/>
              <a:latin typeface="Alexandria Light" pitchFamily="2" charset="-78"/>
              <a:ea typeface="Calibri" panose="020F0502020204030204" pitchFamily="34" charset="0"/>
              <a:cs typeface="Alexandria Light" pitchFamily="2" charset="-78"/>
            </a:endParaRPr>
          </a:p>
          <a:p>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1774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610977" y="1492942"/>
            <a:ext cx="7350710"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رابعًا: تأثير التحول الرقمي على جودة الإنتاج الإعلامي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29506" y="2426493"/>
            <a:ext cx="8417320" cy="3616375"/>
          </a:xfrm>
          <a:prstGeom prst="rect">
            <a:avLst/>
          </a:prstGeom>
          <a:noFill/>
        </p:spPr>
        <p:txBody>
          <a:bodyPr wrap="square" rtlCol="0">
            <a:spAutoFit/>
          </a:bodyPr>
          <a:lstStyle/>
          <a:p>
            <a:pPr marR="228600" lvl="0" algn="just" rtl="1">
              <a:lnSpc>
                <a:spcPct val="150000"/>
              </a:lnSpc>
              <a:spcAft>
                <a:spcPts val="800"/>
              </a:spcAft>
              <a:buSzPts val="1000"/>
              <a:tabLst>
                <a:tab pos="457200" algn="l"/>
              </a:tabLst>
            </a:pPr>
            <a:r>
              <a:rPr lang="ar-EG" sz="2000" dirty="0">
                <a:solidFill>
                  <a:srgbClr val="0D0D0D"/>
                </a:solidFill>
                <a:latin typeface="Alexandria Light" pitchFamily="2" charset="-78"/>
                <a:cs typeface="Alexandria Light" pitchFamily="2" charset="-78"/>
              </a:rPr>
              <a:t>4- ظهر </a:t>
            </a:r>
            <a:r>
              <a:rPr lang="ar-EG" sz="2000" b="0" i="0" dirty="0">
                <a:solidFill>
                  <a:srgbClr val="0D0D0D"/>
                </a:solidFill>
                <a:effectLst/>
                <a:latin typeface="Alexandria Light" pitchFamily="2" charset="-78"/>
                <a:cs typeface="Alexandria Light" pitchFamily="2" charset="-78"/>
              </a:rPr>
              <a:t>تأثير التحول الرقمي في التقليل من الفجوة بين المبدعين والجمهور​ حيث </a:t>
            </a:r>
            <a:r>
              <a:rPr lang="ar-EG" sz="2000" dirty="0">
                <a:solidFill>
                  <a:srgbClr val="0D0D0D"/>
                </a:solidFill>
                <a:latin typeface="Alexandria Light" pitchFamily="2" charset="-78"/>
                <a:cs typeface="Alexandria Light" pitchFamily="2" charset="-78"/>
              </a:rPr>
              <a:t>تزايدت </a:t>
            </a:r>
            <a:r>
              <a:rPr lang="ar-EG" b="0" i="0" dirty="0">
                <a:solidFill>
                  <a:srgbClr val="0D0D0D"/>
                </a:solidFill>
                <a:effectLst/>
                <a:latin typeface="Alexandria Light" pitchFamily="2" charset="-78"/>
                <a:cs typeface="Alexandria Light" pitchFamily="2" charset="-78"/>
              </a:rPr>
              <a:t>حصة المنصات الرقمية مثل </a:t>
            </a:r>
            <a:r>
              <a:rPr lang="en-US" b="0" i="1" dirty="0">
                <a:solidFill>
                  <a:srgbClr val="0D0D0D"/>
                </a:solidFill>
                <a:effectLst/>
                <a:latin typeface="Alexandria Light" pitchFamily="2" charset="-78"/>
                <a:cs typeface="Alexandria Light" pitchFamily="2" charset="-78"/>
              </a:rPr>
              <a:t>YouTube</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 </a:t>
            </a:r>
            <a:r>
              <a:rPr lang="en-US" b="0" i="1" dirty="0">
                <a:solidFill>
                  <a:srgbClr val="0D0D0D"/>
                </a:solidFill>
                <a:effectLst/>
                <a:latin typeface="Alexandria Light" pitchFamily="2" charset="-78"/>
                <a:cs typeface="Alexandria Light" pitchFamily="2" charset="-78"/>
              </a:rPr>
              <a:t>TikTok</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في جذب جمهور عالمي من خلال زيادة المحتوى المخصص والتفاعل المباشر، </a:t>
            </a:r>
          </a:p>
          <a:p>
            <a:pPr marL="342900" marR="228600" lvl="0" indent="-342900" algn="just" rtl="1">
              <a:lnSpc>
                <a:spcPct val="150000"/>
              </a:lnSpc>
              <a:spcAft>
                <a:spcPts val="800"/>
              </a:spcAft>
              <a:buSzPts val="1000"/>
              <a:buFont typeface="Symbol" panose="05050102010706020507" pitchFamily="18" charset="2"/>
              <a:buChar char=""/>
              <a:tabLst>
                <a:tab pos="457200" algn="l"/>
              </a:tabLst>
            </a:pPr>
            <a:r>
              <a:rPr lang="ar-EG" sz="1800" b="1" i="0" dirty="0">
                <a:solidFill>
                  <a:srgbClr val="0D0D0D"/>
                </a:solidFill>
                <a:effectLst/>
                <a:latin typeface="Alexandria" pitchFamily="2" charset="-78"/>
                <a:cs typeface="Alexandria" pitchFamily="2" charset="-78"/>
              </a:rPr>
              <a:t>التحول الرقمي</a:t>
            </a:r>
            <a:r>
              <a:rPr lang="ar-EG" sz="1800" b="0" i="0" dirty="0">
                <a:solidFill>
                  <a:srgbClr val="0D0D0D"/>
                </a:solidFill>
                <a:effectLst/>
                <a:latin typeface="Alexandria" pitchFamily="2" charset="-78"/>
                <a:cs typeface="Alexandria" pitchFamily="2" charset="-78"/>
              </a:rPr>
              <a:t> </a:t>
            </a:r>
            <a:r>
              <a:rPr lang="ar-EG" sz="1800" b="0" i="0" dirty="0">
                <a:solidFill>
                  <a:srgbClr val="0D0D0D"/>
                </a:solidFill>
                <a:effectLst/>
                <a:latin typeface="Alexandria Light" pitchFamily="2" charset="-78"/>
                <a:cs typeface="Alexandria Light" pitchFamily="2" charset="-78"/>
              </a:rPr>
              <a:t>له تأثير عميق في </a:t>
            </a:r>
            <a:r>
              <a:rPr lang="ar-EG" sz="1800" b="1" i="0" dirty="0">
                <a:solidFill>
                  <a:srgbClr val="0D0D0D"/>
                </a:solidFill>
                <a:effectLst/>
                <a:latin typeface="Alexandria" pitchFamily="2" charset="-78"/>
                <a:cs typeface="Alexandria" pitchFamily="2" charset="-78"/>
              </a:rPr>
              <a:t>تقليل الفجوة بين المبدعين والجمهور</a:t>
            </a:r>
            <a:r>
              <a:rPr lang="ar-EG" sz="1800" b="0" i="0" dirty="0">
                <a:solidFill>
                  <a:srgbClr val="0D0D0D"/>
                </a:solidFill>
                <a:effectLst/>
                <a:latin typeface="Alexandria" pitchFamily="2" charset="-78"/>
                <a:cs typeface="Alexandria" pitchFamily="2" charset="-78"/>
              </a:rPr>
              <a:t>، </a:t>
            </a:r>
            <a:r>
              <a:rPr lang="ar-EG" sz="1800" b="0" i="0" dirty="0">
                <a:solidFill>
                  <a:srgbClr val="0D0D0D"/>
                </a:solidFill>
                <a:effectLst/>
                <a:latin typeface="Alexandria Light" pitchFamily="2" charset="-78"/>
                <a:cs typeface="Alexandria Light" pitchFamily="2" charset="-78"/>
              </a:rPr>
              <a:t>حيث أتاح المجال للمبدعين من جميع أنحاء العالم، مهما كانت خلفياتهم، لإنتاج محتوى مميز والوصول إلى جمهور أوسع </a:t>
            </a:r>
            <a:r>
              <a:rPr lang="ar-EG" sz="1800" b="1" i="0" dirty="0">
                <a:solidFill>
                  <a:srgbClr val="0D0D0D"/>
                </a:solidFill>
                <a:effectLst/>
                <a:latin typeface="Alexandria Light" pitchFamily="2" charset="-78"/>
                <a:cs typeface="Alexandria Light" pitchFamily="2" charset="-78"/>
              </a:rPr>
              <a:t>وذلك من خلال: </a:t>
            </a:r>
          </a:p>
          <a:p>
            <a:pPr marL="342900" marR="228600" lvl="0" indent="-342900" algn="just" rtl="1">
              <a:lnSpc>
                <a:spcPct val="150000"/>
              </a:lnSpc>
              <a:spcAft>
                <a:spcPts val="800"/>
              </a:spcAft>
              <a:buSzPts val="1000"/>
              <a:buFont typeface="Symbol" panose="05050102010706020507" pitchFamily="18" charset="2"/>
              <a:buChar char=""/>
              <a:tabLst>
                <a:tab pos="457200" algn="l"/>
              </a:tabLst>
            </a:pPr>
            <a:endParaRPr lang="en-US" dirty="0">
              <a:latin typeface="Alexandria Light" pitchFamily="2" charset="-78"/>
              <a:cs typeface="Alexandria Light" pitchFamily="2" charset="-78"/>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7793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5379" y="1191735"/>
            <a:ext cx="8469623" cy="369332"/>
          </a:xfrm>
          <a:prstGeom prst="rect">
            <a:avLst/>
          </a:prstGeom>
          <a:noFill/>
        </p:spPr>
        <p:txBody>
          <a:bodyPr wrap="square" rtlCol="0">
            <a:spAutoFit/>
          </a:bodyPr>
          <a:lstStyle/>
          <a:p>
            <a:pPr algn="r" rtl="1"/>
            <a:r>
              <a:rPr lang="ar-EG" sz="1800" b="1" dirty="0">
                <a:solidFill>
                  <a:srgbClr val="00B0F0"/>
                </a:solidFill>
                <a:latin typeface="Alexandria" charset="0"/>
                <a:cs typeface="Alexandria" charset="0"/>
              </a:rPr>
              <a:t>رابعًا: تأثير التحول الرقمي على جودة الإنتاج الإعلامي</a:t>
            </a:r>
            <a:endParaRPr lang="en-US" sz="18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482059" y="2146159"/>
            <a:ext cx="6577896" cy="4196662"/>
          </a:xfrm>
          <a:prstGeom prst="rect">
            <a:avLst/>
          </a:prstGeom>
          <a:noFill/>
        </p:spPr>
        <p:txBody>
          <a:bodyPr wrap="square" rtlCol="0">
            <a:spAutoFit/>
          </a:bodyPr>
          <a:lstStyle/>
          <a:p>
            <a:pPr algn="just" rtl="1">
              <a:lnSpc>
                <a:spcPct val="200000"/>
              </a:lnSpc>
            </a:pPr>
            <a:r>
              <a:rPr lang="ar-EG" sz="1400" b="1" dirty="0">
                <a:solidFill>
                  <a:srgbClr val="FF0000"/>
                </a:solidFill>
                <a:latin typeface="Alexandria" charset="0"/>
                <a:cs typeface="Alexandria" charset="0"/>
              </a:rPr>
              <a:t>كيف ساعد التحول الرقمي في تقليل الفجوة بين المبدعين والجمهور</a:t>
            </a:r>
            <a:endParaRPr lang="en-US" sz="1400" b="1" dirty="0">
              <a:solidFill>
                <a:srgbClr val="FF0000"/>
              </a:solidFill>
              <a:latin typeface="Alexandria" charset="0"/>
              <a:cs typeface="Alexandria" charset="0"/>
            </a:endParaRPr>
          </a:p>
          <a:p>
            <a:pPr algn="just" rtl="1">
              <a:lnSpc>
                <a:spcPct val="200000"/>
              </a:lnSpc>
            </a:pPr>
            <a:r>
              <a:rPr lang="ar-EG" sz="1400" b="1" kern="0" dirty="0">
                <a:solidFill>
                  <a:srgbClr val="0D0D0D"/>
                </a:solidFill>
                <a:latin typeface="Alexandria" pitchFamily="2" charset="-78"/>
                <a:ea typeface="Times New Roman" panose="02020603050405020304" pitchFamily="18" charset="0"/>
                <a:cs typeface="Alexandria" pitchFamily="2" charset="-78"/>
              </a:rPr>
              <a:t>1- تمكين المبدعين من الوصول إلى جمهور عالمي:</a:t>
            </a:r>
          </a:p>
          <a:p>
            <a:pPr algn="just" rtl="1">
              <a:lnSpc>
                <a:spcPct val="200000"/>
              </a:lnSpc>
              <a:buFont typeface="Arial" panose="020B0604020202020204" pitchFamily="34" charset="0"/>
              <a:buChar char="•"/>
            </a:pPr>
            <a:r>
              <a:rPr lang="ar-EG" sz="1800" b="0" i="0" dirty="0">
                <a:solidFill>
                  <a:srgbClr val="0D0D0D"/>
                </a:solidFill>
                <a:effectLst/>
                <a:latin typeface="Alexandria Light" pitchFamily="2" charset="-78"/>
                <a:cs typeface="Alexandria Light" pitchFamily="2" charset="-78"/>
              </a:rPr>
              <a:t>من خلال منصات مثل </a:t>
            </a:r>
            <a:r>
              <a:rPr lang="en-US" sz="1800" b="0" i="1" dirty="0">
                <a:solidFill>
                  <a:srgbClr val="0D0D0D"/>
                </a:solidFill>
                <a:effectLst/>
                <a:latin typeface="Alexandria Light" pitchFamily="2" charset="-78"/>
                <a:cs typeface="Alexandria Light" pitchFamily="2" charset="-78"/>
              </a:rPr>
              <a:t>TikTok</a:t>
            </a:r>
            <a:r>
              <a:rPr lang="en-US" sz="1800" b="0" i="0" dirty="0">
                <a:solidFill>
                  <a:srgbClr val="0D0D0D"/>
                </a:solidFill>
                <a:effectLst/>
                <a:latin typeface="Alexandria Light" pitchFamily="2" charset="-78"/>
                <a:cs typeface="Alexandria Light" pitchFamily="2" charset="-78"/>
              </a:rPr>
              <a:t> </a:t>
            </a:r>
            <a:r>
              <a:rPr lang="ar-EG" sz="1800" b="0" i="0" dirty="0">
                <a:solidFill>
                  <a:srgbClr val="0D0D0D"/>
                </a:solidFill>
                <a:effectLst/>
                <a:latin typeface="Alexandria Light" pitchFamily="2" charset="-78"/>
                <a:cs typeface="Alexandria Light" pitchFamily="2" charset="-78"/>
              </a:rPr>
              <a:t>و</a:t>
            </a:r>
            <a:r>
              <a:rPr lang="en-US" sz="1800" b="0" i="1" dirty="0">
                <a:solidFill>
                  <a:srgbClr val="0D0D0D"/>
                </a:solidFill>
                <a:effectLst/>
                <a:latin typeface="Alexandria Light" pitchFamily="2" charset="-78"/>
                <a:cs typeface="Alexandria Light" pitchFamily="2" charset="-78"/>
              </a:rPr>
              <a:t>YouTube</a:t>
            </a:r>
            <a:r>
              <a:rPr lang="en-US" sz="1800" b="0" i="0" dirty="0">
                <a:solidFill>
                  <a:srgbClr val="0D0D0D"/>
                </a:solidFill>
                <a:effectLst/>
                <a:latin typeface="Alexandria Light" pitchFamily="2" charset="-78"/>
                <a:cs typeface="Alexandria Light" pitchFamily="2" charset="-78"/>
              </a:rPr>
              <a:t>، </a:t>
            </a:r>
            <a:r>
              <a:rPr lang="ar-EG" sz="1800" b="0" i="0" dirty="0">
                <a:solidFill>
                  <a:srgbClr val="0D0D0D"/>
                </a:solidFill>
                <a:effectLst/>
                <a:latin typeface="Alexandria Light" pitchFamily="2" charset="-78"/>
                <a:cs typeface="Alexandria Light" pitchFamily="2" charset="-78"/>
              </a:rPr>
              <a:t>أصبح من الممكن لأي شخص أن يُصبح مبدعًا ويتفاعل مع جمهور عالمي. هذه المنصات توفر أدوات رقمية منخفضة التكلفة، تجعل الإنتاج والتوزيع متاحًا للجميع. هذه الديموقراطية في الوصول للمحتوى تُساهم في تمكين الأفراد من جميع الأعمار والجنسيات من التعبير عن أنفسهم وإنتاج محتوى مبتكر.</a:t>
            </a: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28064B5-FA0E-9532-7E10-3CD37B289E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6757" y="2349013"/>
            <a:ext cx="4016885" cy="3405046"/>
          </a:xfrm>
          <a:prstGeom prst="rect">
            <a:avLst/>
          </a:prstGeom>
        </p:spPr>
      </p:pic>
    </p:spTree>
    <p:extLst>
      <p:ext uri="{BB962C8B-B14F-4D97-AF65-F5344CB8AC3E}">
        <p14:creationId xmlns:p14="http://schemas.microsoft.com/office/powerpoint/2010/main" val="379563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25297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95476" y="1448187"/>
            <a:ext cx="8957034" cy="369332"/>
          </a:xfrm>
          <a:prstGeom prst="rect">
            <a:avLst/>
          </a:prstGeom>
          <a:noFill/>
        </p:spPr>
        <p:txBody>
          <a:bodyPr wrap="square" rtlCol="0">
            <a:spAutoFit/>
          </a:bodyPr>
          <a:lstStyle/>
          <a:p>
            <a:pPr algn="r" rtl="1"/>
            <a:r>
              <a:rPr lang="ar-EG" sz="1800" b="1" dirty="0">
                <a:solidFill>
                  <a:srgbClr val="00B0F0"/>
                </a:solidFill>
                <a:latin typeface="Alexandria" charset="0"/>
                <a:cs typeface="Alexandria" charset="0"/>
              </a:rPr>
              <a:t>رابعًا: تأثير التحول الرقمي على جودة الإنتاج الإعلامي</a:t>
            </a:r>
            <a:endParaRPr lang="en-US" sz="1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2" y="2426493"/>
            <a:ext cx="8296003" cy="3334887"/>
          </a:xfrm>
          <a:prstGeom prst="rect">
            <a:avLst/>
          </a:prstGeom>
          <a:noFill/>
        </p:spPr>
        <p:txBody>
          <a:bodyPr wrap="square" rtlCol="0">
            <a:spAutoFit/>
          </a:bodyPr>
          <a:lstStyle/>
          <a:p>
            <a:pPr algn="just" rtl="1">
              <a:lnSpc>
                <a:spcPct val="200000"/>
              </a:lnSpc>
            </a:pPr>
            <a:r>
              <a:rPr lang="ar-EG" sz="1800" b="1" kern="0" dirty="0">
                <a:solidFill>
                  <a:srgbClr val="0D0D0D"/>
                </a:solidFill>
                <a:latin typeface="Alexandria" pitchFamily="2" charset="-78"/>
                <a:ea typeface="Times New Roman" panose="02020603050405020304" pitchFamily="18" charset="0"/>
                <a:cs typeface="Alexandria" pitchFamily="2" charset="-78"/>
              </a:rPr>
              <a:t>2- تفاعل الجمهور مع المبدعين:</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التحول الرقمي زاد من قدرة الجمهور على التفاعل بشكل مباشر مع المبدعين. منصات مثل </a:t>
            </a:r>
            <a:r>
              <a:rPr lang="en-US" b="0" i="1" dirty="0">
                <a:solidFill>
                  <a:srgbClr val="0D0D0D"/>
                </a:solidFill>
                <a:effectLst/>
                <a:latin typeface="Alexandria Light" pitchFamily="2" charset="-78"/>
                <a:cs typeface="Alexandria Light" pitchFamily="2" charset="-78"/>
              </a:rPr>
              <a:t>Instagram</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0" i="1" dirty="0">
                <a:solidFill>
                  <a:srgbClr val="0D0D0D"/>
                </a:solidFill>
                <a:effectLst/>
                <a:latin typeface="Alexandria Light" pitchFamily="2" charset="-78"/>
                <a:cs typeface="Alexandria Light" pitchFamily="2" charset="-78"/>
              </a:rPr>
              <a:t>Twitch</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توفر فرصًا للمشاهدين للتفاعل مع المبدعين من خلال التعليقات المباشرة، التفاعل في البث المباشر، والمشاركة في المحتوى. هذا التفاعل المباشر يعزز من العلاقة بين المبدع والجمهور، مما يتيح للجمهور أن يشعر بالانتماء إلى المجتمع المبدع، ويزيد من جودة </a:t>
            </a:r>
            <a:r>
              <a:rPr lang="ar-EG" b="0" i="0">
                <a:solidFill>
                  <a:srgbClr val="0D0D0D"/>
                </a:solidFill>
                <a:effectLst/>
                <a:latin typeface="Alexandria Light" pitchFamily="2" charset="-78"/>
                <a:cs typeface="Alexandria Light" pitchFamily="2" charset="-78"/>
              </a:rPr>
              <a:t>الإنتاج الإعلامي</a:t>
            </a:r>
            <a:endParaRPr lang="en-US" sz="12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66787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25297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1729" y="1325385"/>
            <a:ext cx="9111270" cy="369332"/>
          </a:xfrm>
          <a:prstGeom prst="rect">
            <a:avLst/>
          </a:prstGeom>
          <a:noFill/>
        </p:spPr>
        <p:txBody>
          <a:bodyPr wrap="square" rtlCol="0">
            <a:spAutoFit/>
          </a:bodyPr>
          <a:lstStyle/>
          <a:p>
            <a:pPr algn="r" rtl="1"/>
            <a:r>
              <a:rPr lang="ar-EG" sz="1800" b="1" dirty="0">
                <a:solidFill>
                  <a:srgbClr val="00B0F0"/>
                </a:solidFill>
                <a:latin typeface="Alexandria" charset="0"/>
                <a:cs typeface="Alexandria" charset="0"/>
              </a:rPr>
              <a:t>رابعًا: تأثير التحول الرقمي على جودة الإنتاج الإعلامي</a:t>
            </a:r>
            <a:endParaRPr lang="en-US" sz="1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796589" y="2426493"/>
            <a:ext cx="6650236" cy="3888885"/>
          </a:xfrm>
          <a:prstGeom prst="rect">
            <a:avLst/>
          </a:prstGeom>
          <a:noFill/>
        </p:spPr>
        <p:txBody>
          <a:bodyPr wrap="square" rtlCol="0">
            <a:spAutoFit/>
          </a:bodyPr>
          <a:lstStyle/>
          <a:p>
            <a:pPr algn="just" rtl="1">
              <a:lnSpc>
                <a:spcPct val="200000"/>
              </a:lnSpc>
            </a:pPr>
            <a:r>
              <a:rPr lang="ar-EG" sz="1800" b="1" kern="0" dirty="0">
                <a:solidFill>
                  <a:srgbClr val="0D0D0D"/>
                </a:solidFill>
                <a:latin typeface="Alexandria" pitchFamily="2" charset="-78"/>
                <a:ea typeface="Times New Roman" panose="02020603050405020304" pitchFamily="18" charset="0"/>
                <a:cs typeface="Alexandria" pitchFamily="2" charset="-78"/>
              </a:rPr>
              <a:t>3- تحرير المحتوى من القيود التقليدية:</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التوزيع الرقمي للمحتوى قد حرر المبدعين من القيود التي كانت تفرضها القنوات التقليدية مثل التلفزيون والإذاعة. هذه القنوات كانت تتطلب استثمارات ضخمة وتخضع لرقابة شديدة، بينما منصات الإنترنت تتيح للمبدعين من جميع الأنواع تقديم أعمالهم مباشرة لجمهور متنوع. </a:t>
            </a:r>
            <a:r>
              <a:rPr lang="ar-EG" b="1" i="0" dirty="0">
                <a:solidFill>
                  <a:srgbClr val="0D0D0D"/>
                </a:solidFill>
                <a:effectLst/>
                <a:latin typeface="Alexandria" pitchFamily="2" charset="-78"/>
                <a:cs typeface="Alexandria" pitchFamily="2" charset="-78"/>
              </a:rPr>
              <a:t>التوزيع الرقمي</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قلل بشكل كبير من تلك القيود، مما سمح بمزيد من التفاعل المباشر والتجربة الشخصية</a:t>
            </a:r>
            <a:endParaRPr lang="en-US" sz="12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5CC78D24-2EAD-ABA6-9FFF-9462C30E1D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175" y="2566072"/>
            <a:ext cx="3557337" cy="3557337"/>
          </a:xfrm>
          <a:prstGeom prst="rect">
            <a:avLst/>
          </a:prstGeom>
        </p:spPr>
      </p:pic>
    </p:spTree>
    <p:extLst>
      <p:ext uri="{BB962C8B-B14F-4D97-AF65-F5344CB8AC3E}">
        <p14:creationId xmlns:p14="http://schemas.microsoft.com/office/powerpoint/2010/main" val="405622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25297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1510716" y="1381937"/>
            <a:ext cx="8552520" cy="369332"/>
          </a:xfrm>
          <a:prstGeom prst="rect">
            <a:avLst/>
          </a:prstGeom>
          <a:noFill/>
        </p:spPr>
        <p:txBody>
          <a:bodyPr wrap="square" rtlCol="0">
            <a:spAutoFit/>
          </a:bodyPr>
          <a:lstStyle/>
          <a:p>
            <a:pPr algn="r" rtl="1"/>
            <a:r>
              <a:rPr lang="ar-EG" sz="1800" b="1" dirty="0">
                <a:solidFill>
                  <a:srgbClr val="00B0F0"/>
                </a:solidFill>
                <a:latin typeface="Alexandria" charset="0"/>
                <a:cs typeface="Alexandria" charset="0"/>
              </a:rPr>
              <a:t>رابعًا: تأثير التحول الرقمي على جودة الإنتاج الإعلامي</a:t>
            </a:r>
            <a:endParaRPr lang="en-US" sz="1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95476" y="2151671"/>
            <a:ext cx="10644720" cy="2226892"/>
          </a:xfrm>
          <a:prstGeom prst="rect">
            <a:avLst/>
          </a:prstGeom>
          <a:noFill/>
        </p:spPr>
        <p:txBody>
          <a:bodyPr wrap="square" rtlCol="0">
            <a:spAutoFit/>
          </a:bodyPr>
          <a:lstStyle/>
          <a:p>
            <a:pPr algn="just" rtl="1">
              <a:lnSpc>
                <a:spcPct val="200000"/>
              </a:lnSpc>
            </a:pPr>
            <a:r>
              <a:rPr lang="ar-EG" sz="1800" b="1" kern="0" dirty="0">
                <a:solidFill>
                  <a:srgbClr val="0D0D0D"/>
                </a:solidFill>
                <a:latin typeface="Alexandria" pitchFamily="2" charset="-78"/>
                <a:ea typeface="Times New Roman" panose="02020603050405020304" pitchFamily="18" charset="0"/>
                <a:cs typeface="Alexandria" pitchFamily="2" charset="-78"/>
              </a:rPr>
              <a:t>4- زيادة التنوع والشمولية في المحتوى:</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التقنيات الحديثة فتحت المجال لمحتوى أكثر تنوعًا وشمولية. لم يعد المحتوى محصورًا في فئات أو مجتمعات محدودة، بل يمكن للمبدعين من ثقافات مختلفة المشاركة في إنتاج محتوى يعبر عن تجاربهم ووجهات نظرهم. هذا يقلل من الفجوة بين المبدعين والجمهور ويساهم في بناء بيئة إعلامية أكثر عدلاً</a:t>
            </a:r>
            <a:endParaRPr lang="en-US" sz="12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BFB2ADD4-2BB7-4975-5488-4A48A7CEE4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63385" y="4271154"/>
            <a:ext cx="4491790" cy="2245895"/>
          </a:xfrm>
          <a:prstGeom prst="rect">
            <a:avLst/>
          </a:prstGeom>
        </p:spPr>
      </p:pic>
    </p:spTree>
    <p:extLst>
      <p:ext uri="{BB962C8B-B14F-4D97-AF65-F5344CB8AC3E}">
        <p14:creationId xmlns:p14="http://schemas.microsoft.com/office/powerpoint/2010/main" val="29362745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61957" y="1194939"/>
            <a:ext cx="633852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خامسًا: العلاقة بين الابتكار الرقمي واقتصاد المعرفة</a:t>
            </a:r>
            <a:endParaRPr lang="en-US" b="1" dirty="0">
              <a:solidFill>
                <a:srgbClr val="00B0F0"/>
              </a:solidFill>
              <a:latin typeface="Alexandria" charset="0"/>
              <a:cs typeface="Alexandria" charset="0"/>
            </a:endParaRPr>
          </a:p>
        </p:txBody>
      </p:sp>
      <p:sp>
        <p:nvSpPr>
          <p:cNvPr id="6" name="TextBox 5"/>
          <p:cNvSpPr txBox="1"/>
          <p:nvPr/>
        </p:nvSpPr>
        <p:spPr>
          <a:xfrm>
            <a:off x="1387006" y="101027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70967" y="2149019"/>
            <a:ext cx="5459032" cy="4442883"/>
          </a:xfrm>
          <a:prstGeom prst="rect">
            <a:avLst/>
          </a:prstGeom>
          <a:noFill/>
        </p:spPr>
        <p:txBody>
          <a:bodyPr wrap="square" rtlCol="0">
            <a:spAutoFit/>
          </a:bodyPr>
          <a:lstStyle/>
          <a:p>
            <a:pPr algn="just" rtl="1">
              <a:lnSpc>
                <a:spcPct val="200000"/>
              </a:lnSpc>
            </a:pPr>
            <a:r>
              <a:rPr lang="ar-EG" b="1" i="0" dirty="0">
                <a:solidFill>
                  <a:srgbClr val="0D0D0D"/>
                </a:solidFill>
                <a:effectLst/>
                <a:latin typeface="Alexandria" pitchFamily="2" charset="-78"/>
                <a:cs typeface="Alexandria" pitchFamily="2" charset="-78"/>
              </a:rPr>
              <a:t>1- الابتكار الرقمي</a:t>
            </a:r>
          </a:p>
          <a:p>
            <a:pPr algn="just" rtl="1">
              <a:lnSpc>
                <a:spcPct val="200000"/>
              </a:lnSpc>
            </a:pPr>
            <a:r>
              <a:rPr lang="ar-EG" b="0" i="0" dirty="0">
                <a:solidFill>
                  <a:srgbClr val="0D0D0D"/>
                </a:solidFill>
                <a:effectLst/>
                <a:latin typeface="Alexandria Light" pitchFamily="2" charset="-78"/>
                <a:cs typeface="Alexandria Light" pitchFamily="2" charset="-78"/>
              </a:rPr>
              <a:t>هو عملية استخدام التكنولوجيا الرقمية لتطوير منتجات، خدمات، أو عمليات جديدة تهدف إلى تحسين الكفاءة أو تقديم قيمة جديدة للمستخدمين. يشمل هذا النوع من الابتكار استخدام أدوات مثل</a:t>
            </a:r>
            <a:r>
              <a:rPr lang="ar-EG" b="0" i="0" dirty="0">
                <a:solidFill>
                  <a:srgbClr val="0D0D0D"/>
                </a:solidFill>
                <a:effectLst/>
                <a:latin typeface="Alexandria" pitchFamily="2" charset="-78"/>
                <a:cs typeface="Alexandria" pitchFamily="2" charset="-78"/>
              </a:rPr>
              <a:t> </a:t>
            </a:r>
            <a:r>
              <a:rPr lang="ar-EG" b="1" i="0" dirty="0">
                <a:solidFill>
                  <a:srgbClr val="0D0D0D"/>
                </a:solidFill>
                <a:effectLst/>
                <a:latin typeface="Alexandria" pitchFamily="2" charset="-78"/>
                <a:cs typeface="Alexandria" pitchFamily="2" charset="-78"/>
              </a:rPr>
              <a:t>الذكاء الاصطناعي</a:t>
            </a:r>
            <a:r>
              <a:rPr lang="ar-EG" b="0" i="0" dirty="0">
                <a:solidFill>
                  <a:srgbClr val="0D0D0D"/>
                </a:solidFill>
                <a:effectLst/>
                <a:latin typeface="Alexandria" pitchFamily="2" charset="-78"/>
                <a:cs typeface="Alexandria" pitchFamily="2" charset="-78"/>
              </a:rPr>
              <a:t>، </a:t>
            </a:r>
            <a:r>
              <a:rPr lang="ar-EG" b="1" i="0" dirty="0">
                <a:solidFill>
                  <a:srgbClr val="0D0D0D"/>
                </a:solidFill>
                <a:effectLst/>
                <a:latin typeface="Alexandria" pitchFamily="2" charset="-78"/>
                <a:cs typeface="Alexandria" pitchFamily="2" charset="-78"/>
              </a:rPr>
              <a:t>البيانات الضخمة</a:t>
            </a:r>
            <a:r>
              <a:rPr lang="ar-EG" b="0" i="0" dirty="0">
                <a:solidFill>
                  <a:srgbClr val="0D0D0D"/>
                </a:solidFill>
                <a:effectLst/>
                <a:latin typeface="Alexandria" pitchFamily="2" charset="-78"/>
                <a:cs typeface="Alexandria" pitchFamily="2" charset="-78"/>
              </a:rPr>
              <a:t>، و</a:t>
            </a:r>
            <a:r>
              <a:rPr lang="ar-EG" b="1" i="0" dirty="0">
                <a:solidFill>
                  <a:srgbClr val="0D0D0D"/>
                </a:solidFill>
                <a:effectLst/>
                <a:latin typeface="Alexandria" pitchFamily="2" charset="-78"/>
                <a:cs typeface="Alexandria" pitchFamily="2" charset="-78"/>
              </a:rPr>
              <a:t>الحوسبة السحابية</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لتطوير حلول مبتكرة تلبي احتياجات الأعمال والأسواق الحديثة.</a:t>
            </a:r>
            <a:endParaRPr lang="ar-EG" sz="3200"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AB94568-C245-F0A1-B97C-0A85AB1845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472" y="2644339"/>
            <a:ext cx="5459032" cy="3641132"/>
          </a:xfrm>
          <a:prstGeom prst="rect">
            <a:avLst/>
          </a:prstGeom>
        </p:spPr>
      </p:pic>
    </p:spTree>
    <p:extLst>
      <p:ext uri="{BB962C8B-B14F-4D97-AF65-F5344CB8AC3E}">
        <p14:creationId xmlns:p14="http://schemas.microsoft.com/office/powerpoint/2010/main" val="3747261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5200" y="1160640"/>
            <a:ext cx="6280363"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خامسًا: العلاقة بين الابتكار الرقمي واقتصاد المعرفة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318175" y="2561454"/>
            <a:ext cx="5058962" cy="3888885"/>
          </a:xfrm>
          <a:prstGeom prst="rect">
            <a:avLst/>
          </a:prstGeom>
          <a:noFill/>
        </p:spPr>
        <p:txBody>
          <a:bodyPr wrap="square" rtlCol="0">
            <a:spAutoFit/>
          </a:bodyPr>
          <a:lstStyle/>
          <a:p>
            <a:pPr algn="just" rtl="1">
              <a:lnSpc>
                <a:spcPct val="200000"/>
              </a:lnSpc>
            </a:pPr>
            <a:r>
              <a:rPr lang="ar-EG" b="0" i="0" dirty="0">
                <a:solidFill>
                  <a:srgbClr val="0D0D0D"/>
                </a:solidFill>
                <a:effectLst/>
                <a:latin typeface="Alexandria" pitchFamily="2" charset="-78"/>
                <a:cs typeface="Alexandria" pitchFamily="2" charset="-78"/>
              </a:rPr>
              <a:t>الابتكار الرقمي يعد محركًا رئيسيًا لخلق فرص اقتصادية جديدة في عصر التحول الرقمي، حيث يعيد تشكيل القطاعات الاقتصادية، ويؤثر على أسواق العمل والإنتاج، ويخلق صناعات جديدة. في هذا السياق، يُعتبر </a:t>
            </a:r>
            <a:r>
              <a:rPr lang="ar-EG" b="1" i="0" dirty="0">
                <a:solidFill>
                  <a:srgbClr val="0D0D0D"/>
                </a:solidFill>
                <a:effectLst/>
                <a:latin typeface="Alexandria" pitchFamily="2" charset="-78"/>
                <a:cs typeface="Alexandria" pitchFamily="2" charset="-78"/>
              </a:rPr>
              <a:t>الابتكار</a:t>
            </a:r>
            <a:r>
              <a:rPr lang="ar-EG" b="0" i="0" dirty="0">
                <a:solidFill>
                  <a:srgbClr val="0D0D0D"/>
                </a:solidFill>
                <a:effectLst/>
                <a:latin typeface="Alexandria" pitchFamily="2" charset="-78"/>
                <a:cs typeface="Alexandria" pitchFamily="2" charset="-78"/>
              </a:rPr>
              <a:t> أساسًا لتطوير نماذج الأعمال وتحفيز النمو الاقتصادي </a:t>
            </a:r>
            <a:r>
              <a:rPr lang="ar-EG" b="1" i="0" dirty="0">
                <a:solidFill>
                  <a:srgbClr val="0D0D0D"/>
                </a:solidFill>
                <a:effectLst/>
                <a:latin typeface="Alexandria" pitchFamily="2" charset="-78"/>
                <a:cs typeface="Alexandria" pitchFamily="2" charset="-78"/>
              </a:rPr>
              <a:t>من خلال: </a:t>
            </a:r>
            <a:endParaRPr lang="ar-EG" sz="3200" b="1" kern="0" dirty="0">
              <a:solidFill>
                <a:srgbClr val="0D0D0D"/>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2285EB8-8DF2-8A9F-F309-97D090232F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9524" y="2721165"/>
            <a:ext cx="4954303" cy="3569465"/>
          </a:xfrm>
          <a:prstGeom prst="rect">
            <a:avLst/>
          </a:prstGeom>
        </p:spPr>
      </p:pic>
    </p:spTree>
    <p:extLst>
      <p:ext uri="{BB962C8B-B14F-4D97-AF65-F5344CB8AC3E}">
        <p14:creationId xmlns:p14="http://schemas.microsoft.com/office/powerpoint/2010/main" val="218106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25297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837816" y="2194796"/>
            <a:ext cx="5629919" cy="3959417"/>
          </a:xfrm>
          <a:prstGeom prst="rect">
            <a:avLst/>
          </a:prstGeom>
          <a:noFill/>
        </p:spPr>
        <p:txBody>
          <a:bodyPr wrap="square" rtlCol="0">
            <a:spAutoFit/>
          </a:bodyPr>
          <a:lstStyle/>
          <a:p>
            <a:pPr algn="just" rtl="1">
              <a:lnSpc>
                <a:spcPct val="200000"/>
              </a:lnSpc>
            </a:pPr>
            <a:r>
              <a:rPr lang="ar-EG" sz="1600" b="1" dirty="0">
                <a:solidFill>
                  <a:srgbClr val="FF0000"/>
                </a:solidFill>
                <a:latin typeface="Alexandria" charset="0"/>
                <a:cs typeface="Alexandria" charset="0"/>
              </a:rPr>
              <a:t>2- دور الابتكار في تطوير </a:t>
            </a:r>
            <a:r>
              <a:rPr lang="ar-EG" sz="1600" b="1" i="0" dirty="0">
                <a:solidFill>
                  <a:srgbClr val="FF0000"/>
                </a:solidFill>
                <a:effectLst/>
                <a:latin typeface="Alexandria" pitchFamily="2" charset="-78"/>
                <a:cs typeface="Alexandria" pitchFamily="2" charset="-78"/>
              </a:rPr>
              <a:t>نماذج الأعمال وتحفيز النمو الاقتصادي </a:t>
            </a:r>
            <a:endParaRPr lang="ar-EG" sz="1600" b="1" kern="0" dirty="0">
              <a:solidFill>
                <a:srgbClr val="FF0000"/>
              </a:solidFill>
              <a:latin typeface="Alexandria" pitchFamily="2" charset="-78"/>
              <a:ea typeface="Times New Roman" panose="02020603050405020304" pitchFamily="18" charset="0"/>
              <a:cs typeface="Alexandria" pitchFamily="2" charset="-78"/>
            </a:endParaRPr>
          </a:p>
          <a:p>
            <a:pPr algn="just" rtl="1">
              <a:lnSpc>
                <a:spcPct val="200000"/>
              </a:lnSpc>
            </a:pPr>
            <a:r>
              <a:rPr lang="ar-EG" sz="1600" b="1" kern="0" dirty="0">
                <a:solidFill>
                  <a:srgbClr val="0D0D0D"/>
                </a:solidFill>
                <a:latin typeface="Alexandria" pitchFamily="2" charset="-78"/>
                <a:ea typeface="Times New Roman" panose="02020603050405020304" pitchFamily="18" charset="0"/>
                <a:cs typeface="Alexandria" pitchFamily="2" charset="-78"/>
              </a:rPr>
              <a:t>1- خلق صناعات جديدة</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الابتكار الرقمي، مثل استخدام </a:t>
            </a:r>
            <a:r>
              <a:rPr lang="ar-EG" sz="1600" b="1" i="0" dirty="0">
                <a:solidFill>
                  <a:srgbClr val="0D0D0D"/>
                </a:solidFill>
                <a:effectLst/>
                <a:latin typeface="Alexandria" pitchFamily="2" charset="-78"/>
                <a:cs typeface="Alexandria" pitchFamily="2" charset="-78"/>
              </a:rPr>
              <a:t>الذكاء الاصطناعي</a:t>
            </a:r>
            <a:r>
              <a:rPr lang="ar-EG" sz="1600" b="0" i="0" dirty="0">
                <a:solidFill>
                  <a:srgbClr val="0D0D0D"/>
                </a:solidFill>
                <a:effectLst/>
                <a:latin typeface="Alexandria" pitchFamily="2" charset="-78"/>
                <a:cs typeface="Alexandria" pitchFamily="2" charset="-78"/>
              </a:rPr>
              <a:t> و</a:t>
            </a:r>
            <a:r>
              <a:rPr lang="ar-EG" sz="1600" b="1" i="0" dirty="0">
                <a:solidFill>
                  <a:srgbClr val="0D0D0D"/>
                </a:solidFill>
                <a:effectLst/>
                <a:latin typeface="Alexandria" pitchFamily="2" charset="-78"/>
                <a:cs typeface="Alexandria" pitchFamily="2" charset="-78"/>
              </a:rPr>
              <a:t>البيانات الضخمة</a:t>
            </a:r>
            <a:r>
              <a:rPr lang="ar-EG" sz="1600" b="0" i="0" dirty="0">
                <a:solidFill>
                  <a:srgbClr val="0D0D0D"/>
                </a:solidFill>
                <a:effectLst/>
                <a:latin typeface="Alexandria Light" pitchFamily="2" charset="-78"/>
                <a:cs typeface="Alexandria Light" pitchFamily="2" charset="-78"/>
              </a:rPr>
              <a:t>، يتيح تطوير صناعات جديدة تمامًا. على سبيل المثال، </a:t>
            </a:r>
            <a:r>
              <a:rPr lang="ar-EG" sz="1600" b="1" i="0" dirty="0">
                <a:solidFill>
                  <a:srgbClr val="0D0D0D"/>
                </a:solidFill>
                <a:effectLst/>
                <a:latin typeface="Alexandria" pitchFamily="2" charset="-78"/>
                <a:cs typeface="Alexandria" pitchFamily="2" charset="-78"/>
              </a:rPr>
              <a:t>الصناعات الرقمية</a:t>
            </a:r>
            <a:r>
              <a:rPr lang="ar-EG" sz="1600" b="0" i="0" dirty="0">
                <a:solidFill>
                  <a:srgbClr val="0D0D0D"/>
                </a:solidFill>
                <a:effectLst/>
                <a:latin typeface="Alexandria" pitchFamily="2" charset="-78"/>
                <a:cs typeface="Alexandria" pitchFamily="2" charset="-78"/>
              </a:rPr>
              <a:t> </a:t>
            </a:r>
            <a:r>
              <a:rPr lang="ar-EG" sz="1600" b="0" i="0" dirty="0">
                <a:solidFill>
                  <a:srgbClr val="0D0D0D"/>
                </a:solidFill>
                <a:effectLst/>
                <a:latin typeface="Alexandria Light" pitchFamily="2" charset="-78"/>
                <a:cs typeface="Alexandria Light" pitchFamily="2" charset="-78"/>
              </a:rPr>
              <a:t>مثل البرمجيات والتطبيقات الذكية، وكذلك </a:t>
            </a:r>
            <a:r>
              <a:rPr lang="ar-EG" sz="1600" b="1" i="0" dirty="0">
                <a:solidFill>
                  <a:srgbClr val="0D0D0D"/>
                </a:solidFill>
                <a:effectLst/>
                <a:latin typeface="Alexandria" pitchFamily="2" charset="-78"/>
                <a:cs typeface="Alexandria" pitchFamily="2" charset="-78"/>
              </a:rPr>
              <a:t>منصات التجارة الإلكترونية</a:t>
            </a:r>
            <a:r>
              <a:rPr lang="ar-EG" sz="1600" b="0" i="0" dirty="0">
                <a:solidFill>
                  <a:srgbClr val="0D0D0D"/>
                </a:solidFill>
                <a:effectLst/>
                <a:latin typeface="Alexandria Light" pitchFamily="2" charset="-78"/>
                <a:cs typeface="Alexandria Light" pitchFamily="2" charset="-78"/>
              </a:rPr>
              <a:t>، أصبحت مراكز اقتصادية جديدة تدر أرباحًا ضخمة مثل أمازون </a:t>
            </a:r>
            <a:endParaRPr lang="en-US" sz="16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512F54BA-0CF4-2E74-BEB4-862B6FC7A3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716" y="2249970"/>
            <a:ext cx="3950018" cy="4403349"/>
          </a:xfrm>
          <a:prstGeom prst="rect">
            <a:avLst/>
          </a:prstGeom>
        </p:spPr>
      </p:pic>
      <p:sp>
        <p:nvSpPr>
          <p:cNvPr id="5" name="TextBox 4">
            <a:extLst>
              <a:ext uri="{FF2B5EF4-FFF2-40B4-BE49-F238E27FC236}">
                <a16:creationId xmlns:a16="http://schemas.microsoft.com/office/drawing/2014/main" id="{4DC24BCC-96EF-545C-7CC7-352788954634}"/>
              </a:ext>
            </a:extLst>
          </p:cNvPr>
          <p:cNvSpPr txBox="1"/>
          <p:nvPr/>
        </p:nvSpPr>
        <p:spPr>
          <a:xfrm>
            <a:off x="3420161" y="1227315"/>
            <a:ext cx="6093500" cy="369332"/>
          </a:xfrm>
          <a:prstGeom prst="rect">
            <a:avLst/>
          </a:prstGeom>
          <a:noFill/>
        </p:spPr>
        <p:txBody>
          <a:bodyPr wrap="square">
            <a:spAutoFit/>
          </a:bodyPr>
          <a:lstStyle/>
          <a:p>
            <a:pPr algn="r" rtl="1"/>
            <a:r>
              <a:rPr lang="ar-EG" b="1" dirty="0">
                <a:solidFill>
                  <a:srgbClr val="00B0F0"/>
                </a:solidFill>
                <a:latin typeface="Alexandria" charset="0"/>
                <a:cs typeface="Alexandria" charset="0"/>
              </a:rPr>
              <a:t>خامسًا: العلاقة بين الابتكار الرقمي واقتصاد المعرفة</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3796643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25297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477949" y="1614637"/>
            <a:ext cx="7350710"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خامسًا: العلاقة بين الابتكار الرقمي واقتصاد المعرفة</a:t>
            </a:r>
            <a:endParaRPr lang="en-US"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39827" y="2426493"/>
            <a:ext cx="10906999" cy="2226892"/>
          </a:xfrm>
          <a:prstGeom prst="rect">
            <a:avLst/>
          </a:prstGeom>
          <a:noFill/>
        </p:spPr>
        <p:txBody>
          <a:bodyPr wrap="square" rtlCol="0">
            <a:spAutoFit/>
          </a:bodyPr>
          <a:lstStyle/>
          <a:p>
            <a:pPr algn="just" rtl="1">
              <a:lnSpc>
                <a:spcPct val="200000"/>
              </a:lnSpc>
            </a:pPr>
            <a:r>
              <a:rPr lang="ar-EG" sz="1800" b="1" kern="0" dirty="0">
                <a:solidFill>
                  <a:srgbClr val="0D0D0D"/>
                </a:solidFill>
                <a:latin typeface="Alexandria" pitchFamily="2" charset="-78"/>
                <a:ea typeface="Times New Roman" panose="02020603050405020304" pitchFamily="18" charset="0"/>
                <a:cs typeface="Alexandria" pitchFamily="2" charset="-78"/>
              </a:rPr>
              <a:t>2- تعزيز التعاون بين الشركات</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الابتكار الرقمي يعزز أيضًا التعاون بين الشركات عبر </a:t>
            </a:r>
            <a:r>
              <a:rPr lang="ar-EG" b="1" i="0" dirty="0">
                <a:solidFill>
                  <a:srgbClr val="0D0D0D"/>
                </a:solidFill>
                <a:effectLst/>
                <a:latin typeface="Alexandria" pitchFamily="2" charset="-78"/>
                <a:cs typeface="Alexandria" pitchFamily="2" charset="-78"/>
              </a:rPr>
              <a:t>المنصات الرقمية</a:t>
            </a:r>
            <a:r>
              <a:rPr lang="ar-EG" b="0" i="0" dirty="0">
                <a:solidFill>
                  <a:srgbClr val="0D0D0D"/>
                </a:solidFill>
                <a:effectLst/>
                <a:latin typeface="Alexandria" pitchFamily="2" charset="-78"/>
                <a:cs typeface="Alexandria" pitchFamily="2" charset="-78"/>
              </a:rPr>
              <a:t> و</a:t>
            </a:r>
            <a:r>
              <a:rPr lang="ar-EG" b="1" i="0" dirty="0">
                <a:solidFill>
                  <a:srgbClr val="0D0D0D"/>
                </a:solidFill>
                <a:effectLst/>
                <a:latin typeface="Alexandria" pitchFamily="2" charset="-78"/>
                <a:cs typeface="Alexandria" pitchFamily="2" charset="-78"/>
              </a:rPr>
              <a:t>شبكات الأعمال</a:t>
            </a:r>
            <a:r>
              <a:rPr lang="ar-EG" b="0" i="0" dirty="0">
                <a:solidFill>
                  <a:srgbClr val="0D0D0D"/>
                </a:solidFill>
                <a:effectLst/>
                <a:latin typeface="Alexandria Light" pitchFamily="2" charset="-78"/>
                <a:cs typeface="Alexandria Light" pitchFamily="2" charset="-78"/>
              </a:rPr>
              <a:t>، مما يفتح فرصًا للشركات الصغيرة والمتوسطة للتعاون مع الشركات الكبرى لتحقيق نجاح مشترك، مثل تحالف رينو-نيسان-ميتسوبيشي الذي يعد أكبر تحالفات صناعة السيارات في العالم .</a:t>
            </a:r>
            <a:endParaRPr lang="en-US" sz="12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CEDBE725-5FF2-6179-3B11-D88C5B7CBE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716" y="4653385"/>
            <a:ext cx="5479588" cy="1958525"/>
          </a:xfrm>
          <a:prstGeom prst="rect">
            <a:avLst/>
          </a:prstGeom>
        </p:spPr>
      </p:pic>
    </p:spTree>
    <p:extLst>
      <p:ext uri="{BB962C8B-B14F-4D97-AF65-F5344CB8AC3E}">
        <p14:creationId xmlns:p14="http://schemas.microsoft.com/office/powerpoint/2010/main" val="20702512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25297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969184" y="1596646"/>
            <a:ext cx="8813815"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خامسًا: العلاقة بين الابتكار الرقمي واقتصاد المعرفة</a:t>
            </a:r>
            <a:endParaRPr lang="en-US"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4" y="2426493"/>
            <a:ext cx="8296002" cy="3334887"/>
          </a:xfrm>
          <a:prstGeom prst="rect">
            <a:avLst/>
          </a:prstGeom>
          <a:noFill/>
        </p:spPr>
        <p:txBody>
          <a:bodyPr wrap="square" rtlCol="0">
            <a:spAutoFit/>
          </a:bodyPr>
          <a:lstStyle/>
          <a:p>
            <a:pPr algn="just" rtl="1">
              <a:lnSpc>
                <a:spcPct val="200000"/>
              </a:lnSpc>
            </a:pPr>
            <a:r>
              <a:rPr lang="ar-EG" sz="1800" b="1" kern="0" dirty="0">
                <a:solidFill>
                  <a:srgbClr val="0D0D0D"/>
                </a:solidFill>
                <a:latin typeface="Alexandria" pitchFamily="2" charset="-78"/>
                <a:ea typeface="Times New Roman" panose="02020603050405020304" pitchFamily="18" charset="0"/>
                <a:cs typeface="Alexandria" pitchFamily="2" charset="-78"/>
              </a:rPr>
              <a:t>3- تحسين سوق العمل وخفض التكاليف</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ابتكار الحلول الرقمية يحفز العمل عن بُعد ويوفر فرصًا للمحترفين في مجالات مثل البرمجة، التصميم، والتحليل البياني، وهو ما يؤدي إلى ظهور فرص عمل جديدة في بيئات مرنة، حيث أصبح متاح للأفراد فرص عمل أكبر في مجال </a:t>
            </a:r>
            <a:r>
              <a:rPr lang="ar-EG" b="0" i="0" dirty="0" err="1">
                <a:solidFill>
                  <a:srgbClr val="0D0D0D"/>
                </a:solidFill>
                <a:effectLst/>
                <a:latin typeface="Alexandria Light" pitchFamily="2" charset="-78"/>
                <a:cs typeface="Alexandria Light" pitchFamily="2" charset="-78"/>
              </a:rPr>
              <a:t>تكتولوجيا</a:t>
            </a:r>
            <a:r>
              <a:rPr lang="ar-EG" b="0" i="0" dirty="0">
                <a:solidFill>
                  <a:srgbClr val="0D0D0D"/>
                </a:solidFill>
                <a:effectLst/>
                <a:latin typeface="Alexandria Light" pitchFamily="2" charset="-78"/>
                <a:cs typeface="Alexandria Light" pitchFamily="2" charset="-78"/>
              </a:rPr>
              <a:t> المعلومات وذلك بعد تزايد استخدام تقنيات الذكاء الاصطناعي مما يحفز سوق العمل على التكيف مع احتياجات سوق العمل الرقمي.</a:t>
            </a:r>
            <a:endParaRPr lang="en-US" sz="12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196784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8470" y="154948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3039037"/>
          </a:xfrm>
          <a:prstGeom prst="rect">
            <a:avLst/>
          </a:prstGeom>
        </p:spPr>
        <p:txBody>
          <a:bodyPr wrap="square">
            <a:spAutoFit/>
          </a:bodyPr>
          <a:lstStyle/>
          <a:p>
            <a:pPr algn="r" rtl="1">
              <a:lnSpc>
                <a:spcPct val="200000"/>
              </a:lnSpc>
            </a:pPr>
            <a:r>
              <a:rPr lang="ar-EG" b="1" dirty="0">
                <a:solidFill>
                  <a:srgbClr val="00B0F0"/>
                </a:solidFill>
                <a:latin typeface="Alexandria" charset="0"/>
                <a:cs typeface="Alexandria" charset="0"/>
              </a:rPr>
              <a:t>3- فوائد الابتكار الرقمي: </a:t>
            </a:r>
          </a:p>
          <a:p>
            <a:pPr marL="285750" indent="-285750" algn="r" rtl="1">
              <a:lnSpc>
                <a:spcPct val="200000"/>
              </a:lnSpc>
              <a:buFontTx/>
              <a:buChar char="-"/>
            </a:pPr>
            <a:r>
              <a:rPr lang="ar-EG" sz="1400" dirty="0">
                <a:latin typeface="Alexandria" charset="0"/>
                <a:cs typeface="Alexandria" charset="0"/>
              </a:rPr>
              <a:t>زيادة الكفاءة حيث تسهم التكنولوجيا في أتمتة العمليات وتقليل التكاليف.</a:t>
            </a:r>
          </a:p>
          <a:p>
            <a:pPr marL="285750" indent="-285750" algn="r" rtl="1">
              <a:lnSpc>
                <a:spcPct val="200000"/>
              </a:lnSpc>
              <a:buFontTx/>
              <a:buChar char="-"/>
            </a:pPr>
            <a:r>
              <a:rPr lang="ar-EG" sz="1400" dirty="0">
                <a:latin typeface="Alexandria" charset="0"/>
                <a:cs typeface="Alexandria" charset="0"/>
              </a:rPr>
              <a:t>تحقيق التميز التنافسي.</a:t>
            </a:r>
          </a:p>
          <a:p>
            <a:pPr marL="285750" indent="-285750" algn="r" rtl="1">
              <a:lnSpc>
                <a:spcPct val="200000"/>
              </a:lnSpc>
              <a:buFontTx/>
              <a:buChar char="-"/>
            </a:pPr>
            <a:r>
              <a:rPr lang="ar-EG" sz="1400" dirty="0">
                <a:latin typeface="Alexandria" charset="0"/>
                <a:cs typeface="Alexandria" charset="0"/>
              </a:rPr>
              <a:t>تحسين تجربة العميل من خلال تقديم حلول مخصصة وسريعة تضيف قيمة للعملاء</a:t>
            </a: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7" name="Rectangle 6"/>
          <p:cNvSpPr/>
          <p:nvPr/>
        </p:nvSpPr>
        <p:spPr>
          <a:xfrm>
            <a:off x="6206688" y="4926592"/>
            <a:ext cx="4747323" cy="1348574"/>
          </a:xfrm>
          <a:prstGeom prst="rect">
            <a:avLst/>
          </a:prstGeom>
        </p:spPr>
        <p:txBody>
          <a:bodyPr wrap="square">
            <a:spAutoFit/>
          </a:bodyPr>
          <a:lstStyle/>
          <a:p>
            <a:pPr algn="just" rtl="1">
              <a:lnSpc>
                <a:spcPct val="150000"/>
              </a:lnSpc>
            </a:pPr>
            <a:r>
              <a:rPr lang="ar-EG" sz="1400" b="1" dirty="0">
                <a:latin typeface="Alexandria" charset="0"/>
                <a:cs typeface="Alexandria" charset="0"/>
              </a:rPr>
              <a:t>أظهرت دراسة </a:t>
            </a:r>
            <a:r>
              <a:rPr lang="en-US" sz="1400" b="1" dirty="0">
                <a:latin typeface="Alexandria" charset="0"/>
                <a:cs typeface="Alexandria" charset="0"/>
              </a:rPr>
              <a:t>Harvard Business Review </a:t>
            </a:r>
            <a:r>
              <a:rPr lang="ar-EG" sz="1400" b="1" dirty="0">
                <a:latin typeface="Alexandria" charset="0"/>
                <a:cs typeface="Alexandria" charset="0"/>
              </a:rPr>
              <a:t>أن الشركات التي تعتمد على الابتكار الرقمي تحقق نموًا أسرع بنسبة 30% في الإيرادات مقارنةً بتلك التي لا تستخدم التقنيات الرقمية</a:t>
            </a:r>
            <a:r>
              <a:rPr lang="en-US" sz="1400" b="1" dirty="0">
                <a:latin typeface="Alexandria" charset="0"/>
                <a:cs typeface="Alexandria" charset="0"/>
              </a:rPr>
              <a:t>,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66D6623D-46C0-C456-B774-8FA79D97EB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1941" y="1442307"/>
            <a:ext cx="4955591" cy="3484285"/>
          </a:xfrm>
          <a:prstGeom prst="rect">
            <a:avLst/>
          </a:prstGeom>
        </p:spPr>
      </p:pic>
      <p:sp>
        <p:nvSpPr>
          <p:cNvPr id="4" name="TextBox 3">
            <a:extLst>
              <a:ext uri="{FF2B5EF4-FFF2-40B4-BE49-F238E27FC236}">
                <a16:creationId xmlns:a16="http://schemas.microsoft.com/office/drawing/2014/main" id="{36476E9D-3CB2-097B-1D19-E380153288DE}"/>
              </a:ext>
            </a:extLst>
          </p:cNvPr>
          <p:cNvSpPr txBox="1"/>
          <p:nvPr/>
        </p:nvSpPr>
        <p:spPr>
          <a:xfrm>
            <a:off x="3029342" y="893953"/>
            <a:ext cx="6093500" cy="369332"/>
          </a:xfrm>
          <a:prstGeom prst="rect">
            <a:avLst/>
          </a:prstGeom>
          <a:noFill/>
        </p:spPr>
        <p:txBody>
          <a:bodyPr wrap="square">
            <a:spAutoFit/>
          </a:bodyPr>
          <a:lstStyle/>
          <a:p>
            <a:pPr algn="r" rtl="1"/>
            <a:r>
              <a:rPr lang="ar-EG" b="1" dirty="0">
                <a:solidFill>
                  <a:srgbClr val="00B0F0"/>
                </a:solidFill>
                <a:latin typeface="Alexandria" charset="0"/>
                <a:cs typeface="Alexandria" charset="0"/>
              </a:rPr>
              <a:t>خامسًا: العلاقة بين الابتكار الرقمي واقتصاد المعرفة</a:t>
            </a:r>
            <a:endParaRPr lang="en-US" b="1" dirty="0">
              <a:solidFill>
                <a:srgbClr val="00B0F0"/>
              </a:solidFill>
              <a:latin typeface="Alexandria" charset="0"/>
              <a:cs typeface="Alexandria" charset="0"/>
            </a:endParaRPr>
          </a:p>
        </p:txBody>
      </p:sp>
    </p:spTree>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5200" y="1136005"/>
            <a:ext cx="7076160" cy="338554"/>
          </a:xfrm>
          <a:prstGeom prst="rect">
            <a:avLst/>
          </a:prstGeom>
          <a:noFill/>
        </p:spPr>
        <p:txBody>
          <a:bodyPr wrap="square" rtlCol="0">
            <a:spAutoFit/>
          </a:bodyPr>
          <a:lstStyle/>
          <a:p>
            <a:pPr algn="r" rtl="1"/>
            <a:r>
              <a:rPr lang="ar-EG" sz="1600" b="1" dirty="0">
                <a:solidFill>
                  <a:srgbClr val="00B0F0"/>
                </a:solidFill>
                <a:latin typeface="Alexandria" charset="0"/>
                <a:cs typeface="Alexandria" charset="0"/>
              </a:rPr>
              <a:t>سادسًا: التحديات التي تواجه اقتصاد المعرفة في الإعلام الرقمي</a:t>
            </a:r>
            <a:endParaRPr lang="en-US" sz="16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55368" y="2315956"/>
            <a:ext cx="5321041" cy="4282583"/>
          </a:xfrm>
          <a:prstGeom prst="rect">
            <a:avLst/>
          </a:prstGeom>
          <a:noFill/>
        </p:spPr>
        <p:txBody>
          <a:bodyPr wrap="square" rtlCol="0">
            <a:spAutoFit/>
          </a:bodyPr>
          <a:lstStyle/>
          <a:p>
            <a:pPr algn="just" rtl="1">
              <a:lnSpc>
                <a:spcPct val="200000"/>
              </a:lnSpc>
            </a:pPr>
            <a:r>
              <a:rPr lang="ar-EG" sz="1600" b="1" kern="0" dirty="0">
                <a:solidFill>
                  <a:srgbClr val="0D0D0D"/>
                </a:solidFill>
                <a:latin typeface="Alexandria" pitchFamily="2" charset="-78"/>
                <a:ea typeface="Calibri" panose="020F0502020204030204" pitchFamily="34" charset="0"/>
                <a:cs typeface="Alexandria" pitchFamily="2" charset="-78"/>
              </a:rPr>
              <a:t>1-</a:t>
            </a:r>
            <a:r>
              <a:rPr lang="ar-EG" sz="1600" kern="0" dirty="0">
                <a:solidFill>
                  <a:srgbClr val="0D0D0D"/>
                </a:solidFill>
                <a:latin typeface="Alexandria" pitchFamily="2" charset="-78"/>
                <a:ea typeface="Calibri" panose="020F0502020204030204" pitchFamily="34" charset="0"/>
                <a:cs typeface="Alexandria" pitchFamily="2" charset="-78"/>
              </a:rPr>
              <a:t> </a:t>
            </a:r>
            <a:r>
              <a:rPr lang="ar-EG" sz="1600" b="1" dirty="0">
                <a:solidFill>
                  <a:srgbClr val="0D0D0D"/>
                </a:solidFill>
                <a:effectLst/>
                <a:latin typeface="Alexandria" pitchFamily="2" charset="-78"/>
                <a:ea typeface="Times New Roman" panose="02020603050405020304" pitchFamily="18" charset="0"/>
                <a:cs typeface="Alexandria" pitchFamily="2" charset="-78"/>
              </a:rPr>
              <a:t>القضايا القانونية والتنظيمية</a:t>
            </a:r>
            <a:endParaRPr lang="en-US" sz="1600" b="1" dirty="0">
              <a:effectLst/>
              <a:latin typeface="Alexandria" pitchFamily="2" charset="-78"/>
              <a:ea typeface="Times New Roman" panose="02020603050405020304" pitchFamily="18" charset="0"/>
              <a:cs typeface="Alexandria" pitchFamily="2" charset="-78"/>
            </a:endParaRPr>
          </a:p>
          <a:p>
            <a:pPr algn="just" rtl="1">
              <a:lnSpc>
                <a:spcPct val="200000"/>
              </a:lnSpc>
            </a:pPr>
            <a:r>
              <a:rPr lang="ar-EG" sz="1600" b="0" i="0" dirty="0">
                <a:solidFill>
                  <a:srgbClr val="0D0D0D"/>
                </a:solidFill>
                <a:effectLst/>
                <a:latin typeface="Alexandria Light" pitchFamily="2" charset="-78"/>
                <a:cs typeface="Alexandria Light" pitchFamily="2" charset="-78"/>
              </a:rPr>
              <a:t>مع تزايد استخدام التكنولوجيا الرقمية في الإعلام، أصبحت القوانين المتعلقة بالخصوصية وحماية البيانات أمرًا أساسيًا. منصات مثل </a:t>
            </a:r>
            <a:r>
              <a:rPr lang="en-US" sz="1600" b="0" i="0" dirty="0">
                <a:solidFill>
                  <a:srgbClr val="0D0D0D"/>
                </a:solidFill>
                <a:effectLst/>
                <a:latin typeface="Alexandria Light" pitchFamily="2" charset="-78"/>
                <a:cs typeface="Alexandria Light" pitchFamily="2" charset="-78"/>
              </a:rPr>
              <a:t>Facebook </a:t>
            </a:r>
            <a:r>
              <a:rPr lang="ar-EG" sz="1600" b="0" i="0" dirty="0">
                <a:solidFill>
                  <a:srgbClr val="0D0D0D"/>
                </a:solidFill>
                <a:effectLst/>
                <a:latin typeface="Alexandria Light" pitchFamily="2" charset="-78"/>
                <a:cs typeface="Alexandria Light" pitchFamily="2" charset="-78"/>
              </a:rPr>
              <a:t>و</a:t>
            </a:r>
            <a:r>
              <a:rPr lang="en-US" sz="1600" b="0" i="0" dirty="0">
                <a:solidFill>
                  <a:srgbClr val="0D0D0D"/>
                </a:solidFill>
                <a:effectLst/>
                <a:latin typeface="Alexandria Light" pitchFamily="2" charset="-78"/>
                <a:cs typeface="Alexandria Light" pitchFamily="2" charset="-78"/>
              </a:rPr>
              <a:t>Google </a:t>
            </a:r>
            <a:r>
              <a:rPr lang="ar-EG" sz="1600" b="0" i="0" dirty="0">
                <a:solidFill>
                  <a:srgbClr val="0D0D0D"/>
                </a:solidFill>
                <a:effectLst/>
                <a:latin typeface="Alexandria Light" pitchFamily="2" charset="-78"/>
                <a:cs typeface="Alexandria Light" pitchFamily="2" charset="-78"/>
              </a:rPr>
              <a:t>تواجه تحديات قانونية مرتبطة بسياسات جمع البيانات واستخدامها، مما يؤدي إلى تطبيق قوانين مثل </a:t>
            </a:r>
            <a:r>
              <a:rPr lang="en-US" sz="1600" b="1" i="0" dirty="0">
                <a:solidFill>
                  <a:srgbClr val="0D0D0D"/>
                </a:solidFill>
                <a:effectLst/>
                <a:latin typeface="Alexandria Light" pitchFamily="2" charset="-78"/>
                <a:cs typeface="Alexandria Light" pitchFamily="2" charset="-78"/>
              </a:rPr>
              <a:t>GDPR</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في الاتحاد الأوروبي، التي تهدف إلى حماية الخصوصية وضمان حقوق الأفراد.</a:t>
            </a:r>
          </a:p>
          <a:p>
            <a:pPr algn="just" rtl="1">
              <a:lnSpc>
                <a:spcPct val="150000"/>
              </a:lnSpc>
            </a:pPr>
            <a:endParaRPr lang="ar-EG" b="0" i="0" dirty="0">
              <a:solidFill>
                <a:srgbClr val="0D0D0D"/>
              </a:solidFill>
              <a:effectLst/>
              <a:latin typeface="Alexandria Light" pitchFamily="2" charset="-78"/>
              <a:cs typeface="Alexandria Light" pitchFamily="2" charset="-78"/>
            </a:endParaRPr>
          </a:p>
          <a:p>
            <a:pPr algn="just" rtl="1">
              <a:lnSpc>
                <a:spcPct val="150000"/>
              </a:lnSpc>
            </a:pPr>
            <a:endParaRPr lang="ar-EG" sz="1600" kern="0"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BEFF067-A4B5-E03E-4324-006EA1A460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003" y="2331921"/>
            <a:ext cx="4279217" cy="4279217"/>
          </a:xfrm>
          <a:prstGeom prst="rect">
            <a:avLst/>
          </a:prstGeom>
        </p:spPr>
      </p:pic>
    </p:spTree>
    <p:extLst>
      <p:ext uri="{BB962C8B-B14F-4D97-AF65-F5344CB8AC3E}">
        <p14:creationId xmlns:p14="http://schemas.microsoft.com/office/powerpoint/2010/main" val="698864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229" y="1075069"/>
            <a:ext cx="6500642" cy="338554"/>
          </a:xfrm>
          <a:prstGeom prst="rect">
            <a:avLst/>
          </a:prstGeom>
          <a:noFill/>
        </p:spPr>
        <p:txBody>
          <a:bodyPr wrap="square" rtlCol="0">
            <a:spAutoFit/>
          </a:bodyPr>
          <a:lstStyle/>
          <a:p>
            <a:pPr algn="r" rtl="1"/>
            <a:r>
              <a:rPr lang="ar-EG" sz="1600" b="1" dirty="0">
                <a:solidFill>
                  <a:srgbClr val="00B0F0"/>
                </a:solidFill>
                <a:latin typeface="Alexandria" charset="0"/>
                <a:cs typeface="Alexandria" charset="0"/>
              </a:rPr>
              <a:t>سادسًا: التحديات التي تواجه اقتصاد المعرفة في الإعلام الرقمي</a:t>
            </a:r>
            <a:endParaRPr lang="en-US" sz="16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368258" y="1946988"/>
            <a:ext cx="10064825" cy="4020139"/>
          </a:xfrm>
          <a:prstGeom prst="rect">
            <a:avLst/>
          </a:prstGeom>
          <a:noFill/>
        </p:spPr>
        <p:txBody>
          <a:bodyPr wrap="square" rtlCol="0">
            <a:spAutoFit/>
          </a:bodyPr>
          <a:lstStyle/>
          <a:p>
            <a:pPr algn="just" rtl="1">
              <a:lnSpc>
                <a:spcPct val="200000"/>
              </a:lnSpc>
            </a:pPr>
            <a:r>
              <a:rPr lang="ar-EG" b="1" dirty="0">
                <a:solidFill>
                  <a:srgbClr val="0D0D0D"/>
                </a:solidFill>
                <a:latin typeface="Alexandria Light" pitchFamily="2" charset="-78"/>
                <a:cs typeface="Alexandria Light" pitchFamily="2" charset="-78"/>
              </a:rPr>
              <a:t>2</a:t>
            </a:r>
            <a:r>
              <a:rPr lang="ar-EG" sz="1600" b="1" kern="0" dirty="0">
                <a:solidFill>
                  <a:srgbClr val="0D0D0D"/>
                </a:solidFill>
                <a:latin typeface="Alexandria" pitchFamily="2" charset="-78"/>
                <a:ea typeface="Calibri" panose="020F0502020204030204" pitchFamily="34" charset="0"/>
                <a:cs typeface="Alexandria" pitchFamily="2" charset="-78"/>
              </a:rPr>
              <a:t>- أزمات محتوى الأخبار الزائفة: </a:t>
            </a:r>
          </a:p>
          <a:p>
            <a:pPr algn="just" rtl="1">
              <a:lnSpc>
                <a:spcPct val="200000"/>
              </a:lnSpc>
            </a:pPr>
            <a:r>
              <a:rPr lang="ar-EG" sz="1600" b="0" i="0" dirty="0">
                <a:solidFill>
                  <a:srgbClr val="0D0D0D"/>
                </a:solidFill>
                <a:effectLst/>
                <a:latin typeface="Alexandria Light" pitchFamily="2" charset="-78"/>
                <a:cs typeface="Alexandria Light" pitchFamily="2" charset="-78"/>
              </a:rPr>
              <a:t>يزيد الإعلام الرقمي غير المنضبط أخلاقيًا من انتشار الأخبار الزائفة والشائعات عبر الإنترنت، والتي تؤثر على مصداقية المؤسسات الإعلامية وتزيد من صعوبة التأكد من مصداقية المعلومات، مما يضر الجمهور والمجتمع بشكل عام، وبدأت منصات مثل تويتر ويوتيوب في استخدام خوارزميات متطورة وأدوات للتحقق من الأخبار.</a:t>
            </a:r>
          </a:p>
          <a:p>
            <a:pPr algn="just" rtl="1">
              <a:lnSpc>
                <a:spcPct val="200000"/>
              </a:lnSpc>
            </a:pPr>
            <a:r>
              <a:rPr lang="ar-EG" sz="1600" b="1" kern="0" dirty="0">
                <a:solidFill>
                  <a:srgbClr val="0D0D0D"/>
                </a:solidFill>
                <a:latin typeface="Alexandria" pitchFamily="2" charset="-78"/>
                <a:ea typeface="Calibri" panose="020F0502020204030204" pitchFamily="34" charset="0"/>
                <a:cs typeface="Alexandria" pitchFamily="2" charset="-78"/>
              </a:rPr>
              <a:t>3-</a:t>
            </a:r>
            <a:r>
              <a:rPr lang="ar-EG" sz="1600" kern="0" dirty="0">
                <a:solidFill>
                  <a:srgbClr val="0D0D0D"/>
                </a:solidFill>
                <a:latin typeface="Alexandria" pitchFamily="2" charset="-78"/>
                <a:ea typeface="Calibri" panose="020F0502020204030204" pitchFamily="34" charset="0"/>
                <a:cs typeface="Alexandria" pitchFamily="2" charset="-78"/>
              </a:rPr>
              <a:t> </a:t>
            </a:r>
            <a:r>
              <a:rPr lang="ar-EG" sz="1600" b="1" dirty="0">
                <a:solidFill>
                  <a:srgbClr val="0D0D0D"/>
                </a:solidFill>
                <a:effectLst/>
                <a:latin typeface="Alexandria" pitchFamily="2" charset="-78"/>
                <a:ea typeface="Times New Roman" panose="02020603050405020304" pitchFamily="18" charset="0"/>
                <a:cs typeface="Alexandria" pitchFamily="2" charset="-78"/>
              </a:rPr>
              <a:t>التحديات التكنولوجية</a:t>
            </a:r>
            <a:endParaRPr lang="en-US" sz="1600" b="1" dirty="0">
              <a:effectLst/>
              <a:latin typeface="Alexandria" pitchFamily="2" charset="-78"/>
              <a:ea typeface="Times New Roman" panose="02020603050405020304" pitchFamily="18" charset="0"/>
              <a:cs typeface="Alexandria" pitchFamily="2" charset="-78"/>
            </a:endParaRP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تطور تقنيات مثل الذكاء الاصطناعي والبيانات الضخمة يعزز من إنتاج المحتوى الرقمي ولكنه يأتي مع تحديات تتعلق بتكلفة التكنولوجيا ومواءمتها مع احتياجات المؤسسات الصغيرة والمتوسطة. كما أن الشركات الإعلامية الصغيرة تجد صعوبة في التكيف مع سرعة الابتكار في تكنولوجيا الإعلام الرقمي</a:t>
            </a:r>
            <a:r>
              <a:rPr lang="ar-EG" sz="1600" b="0" i="0" dirty="0">
                <a:solidFill>
                  <a:srgbClr val="0D0D0D"/>
                </a:solidFill>
                <a:effectLst/>
                <a:latin typeface="Segoe UI Variable Text" pitchFamily="2" charset="0"/>
              </a:rPr>
              <a:t>.</a:t>
            </a:r>
            <a:endParaRPr lang="ar-EG" sz="1600" kern="0"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4443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229" y="1075069"/>
            <a:ext cx="6500642"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التحديات التي تواجه اقتصاد المعرفة في الإعلام الرقمي</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47792" y="1871179"/>
            <a:ext cx="4599146" cy="4282583"/>
          </a:xfrm>
          <a:prstGeom prst="rect">
            <a:avLst/>
          </a:prstGeom>
          <a:noFill/>
        </p:spPr>
        <p:txBody>
          <a:bodyPr wrap="square" rtlCol="0">
            <a:spAutoFit/>
          </a:bodyPr>
          <a:lstStyle/>
          <a:p>
            <a:pPr algn="just" rtl="1">
              <a:lnSpc>
                <a:spcPct val="150000"/>
              </a:lnSpc>
            </a:pPr>
            <a:endParaRPr lang="ar-EG" b="0" i="0" dirty="0">
              <a:solidFill>
                <a:srgbClr val="0D0D0D"/>
              </a:solidFill>
              <a:effectLst/>
              <a:latin typeface="Alexandria Light" pitchFamily="2" charset="-78"/>
              <a:cs typeface="Alexandria Light" pitchFamily="2" charset="-78"/>
            </a:endParaRPr>
          </a:p>
          <a:p>
            <a:pPr algn="just" rtl="1">
              <a:lnSpc>
                <a:spcPct val="200000"/>
              </a:lnSpc>
            </a:pPr>
            <a:r>
              <a:rPr lang="ar-EG" sz="1600" b="1" kern="0" dirty="0">
                <a:solidFill>
                  <a:srgbClr val="0D0D0D"/>
                </a:solidFill>
                <a:latin typeface="Alexandria" pitchFamily="2" charset="-78"/>
                <a:ea typeface="Calibri" panose="020F0502020204030204" pitchFamily="34" charset="0"/>
                <a:cs typeface="Alexandria" pitchFamily="2" charset="-78"/>
              </a:rPr>
              <a:t>4- المنافسة والضغط على الإعلانات</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تطور الإعلام الرقمي أدى إلى خلق منصات عديدة تجذب الإعلانات الرقمية، مما أدي إلى الضغط على الشركات الإعلامية التقليدية. إعلانات وسائل الإعلام الرقمية أصبحت تهيمن على السوق، في حين أن وسائل الإعلام التقليدية مثل التلفزيون والراديو تراجعت في إيرادات الإعلانات.</a:t>
            </a:r>
          </a:p>
          <a:p>
            <a:pPr algn="just" rtl="1">
              <a:lnSpc>
                <a:spcPct val="150000"/>
              </a:lnSpc>
            </a:pPr>
            <a:endParaRPr lang="ar-EG" sz="1600" kern="0"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DCFF148-6F64-DB33-EF49-91E8425972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892" y="2613861"/>
            <a:ext cx="5246265" cy="3268165"/>
          </a:xfrm>
          <a:prstGeom prst="rect">
            <a:avLst/>
          </a:prstGeom>
        </p:spPr>
      </p:pic>
    </p:spTree>
    <p:extLst>
      <p:ext uri="{BB962C8B-B14F-4D97-AF65-F5344CB8AC3E}">
        <p14:creationId xmlns:p14="http://schemas.microsoft.com/office/powerpoint/2010/main" val="996867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708392" y="2013956"/>
            <a:ext cx="8888855" cy="3888885"/>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التعرف على مفهوم اقتصاد المعرفة وأهميته في الإعلام الرقمي.</a:t>
            </a:r>
          </a:p>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التقنيات الحديثة في دعم اقتصاد المعرفة للإعلام الرقمي. </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تأثير التحول الرقمي على جودة الإنتاج الإعلامي.</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العلاقة بين الابتكار الرقمي واقتصاد المعرفة</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التحديات التي تواجه اقتصاد المعرفة في الإعلام الرقمي</a:t>
            </a: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888885"/>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algn="just" rtl="1">
              <a:lnSpc>
                <a:spcPct val="200000"/>
              </a:lnSpc>
            </a:pPr>
            <a:r>
              <a:rPr lang="ar-EG" b="1" kern="0" dirty="0">
                <a:solidFill>
                  <a:srgbClr val="00B0F0"/>
                </a:solidFill>
                <a:latin typeface="Alexandria" pitchFamily="2" charset="-78"/>
                <a:ea typeface="Times New Roman" panose="02020603050405020304" pitchFamily="18" charset="0"/>
                <a:cs typeface="Alexandria" pitchFamily="2" charset="-78"/>
              </a:rPr>
              <a:t>- أهمية الإعلام الرقمي في الاقتصاد الحديث</a:t>
            </a:r>
          </a:p>
          <a:p>
            <a:pPr marL="285750" indent="-285750" algn="just" rtl="1">
              <a:lnSpc>
                <a:spcPct val="200000"/>
              </a:lnSpc>
              <a:buFontTx/>
              <a:buChar char="-"/>
            </a:pPr>
            <a:r>
              <a:rPr lang="ar-EG" b="1" kern="0" dirty="0">
                <a:solidFill>
                  <a:srgbClr val="00B0F0"/>
                </a:solidFill>
                <a:latin typeface="Alexandria" pitchFamily="2" charset="-78"/>
                <a:ea typeface="Times New Roman" panose="02020603050405020304" pitchFamily="18" charset="0"/>
                <a:cs typeface="Alexandria" pitchFamily="2" charset="-78"/>
              </a:rPr>
              <a:t>الفرق بين الاقتصاد التقليدي والرقمي </a:t>
            </a:r>
          </a:p>
          <a:p>
            <a:pPr marL="285750" indent="-285750" algn="just" rtl="1">
              <a:lnSpc>
                <a:spcPct val="200000"/>
              </a:lnSpc>
              <a:buFontTx/>
              <a:buChar char="-"/>
            </a:pPr>
            <a:r>
              <a:rPr lang="ar-EG" b="1" kern="0" dirty="0">
                <a:solidFill>
                  <a:srgbClr val="00B0F0"/>
                </a:solidFill>
                <a:latin typeface="Alexandria" pitchFamily="2" charset="-78"/>
                <a:ea typeface="Times New Roman" panose="02020603050405020304" pitchFamily="18" charset="0"/>
                <a:cs typeface="Alexandria" pitchFamily="2" charset="-78"/>
              </a:rPr>
              <a:t>نماذج النجاح في الإعلام الرقمي </a:t>
            </a: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3381" y="1980905"/>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C44E4AC-A775-4CC7-BCC0-C17ED59992C5}"/>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688354b5-287c-4cda-825e-1d7935aea40e"/>
    <ds:schemaRef ds:uri="http://purl.org/dc/elements/1.1/"/>
    <ds:schemaRef ds:uri="http://schemas.microsoft.com/office/2006/documentManagement/types"/>
    <ds:schemaRef ds:uri="http://purl.org/dc/terms/"/>
    <ds:schemaRef ds:uri="aca13214-df29-4e3c-a050-857c0bf7bd8e"/>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996</TotalTime>
  <Words>3172</Words>
  <Application>Microsoft Office PowerPoint</Application>
  <PresentationFormat>Widescreen</PresentationFormat>
  <Paragraphs>271</Paragraphs>
  <Slides>48</Slides>
  <Notes>36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Alexandria Light</vt:lpstr>
      <vt:lpstr>Alexandria Medium</vt:lpstr>
      <vt:lpstr>Arial</vt:lpstr>
      <vt:lpstr>Calibri</vt:lpstr>
      <vt:lpstr>Calibri Light</vt:lpstr>
      <vt:lpstr>Segoe UI Variable Text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19</cp:revision>
  <dcterms:created xsi:type="dcterms:W3CDTF">2023-04-29T09:08:00Z</dcterms:created>
  <dcterms:modified xsi:type="dcterms:W3CDTF">2025-01-30T01:27:07Z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