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8"/>
  </p:notesMasterIdLst>
  <p:sldIdLst>
    <p:sldId id="480" r:id="rId5"/>
    <p:sldId id="313" r:id="rId6"/>
    <p:sldId id="303" r:id="rId7"/>
    <p:sldId id="276" r:id="rId8"/>
    <p:sldId id="256" r:id="rId9"/>
    <p:sldId id="481" r:id="rId10"/>
    <p:sldId id="482" r:id="rId11"/>
    <p:sldId id="483" r:id="rId12"/>
    <p:sldId id="484" r:id="rId13"/>
    <p:sldId id="485" r:id="rId14"/>
    <p:sldId id="486" r:id="rId15"/>
    <p:sldId id="487" r:id="rId16"/>
    <p:sldId id="488" r:id="rId17"/>
    <p:sldId id="489" r:id="rId18"/>
    <p:sldId id="490" r:id="rId19"/>
    <p:sldId id="491" r:id="rId20"/>
    <p:sldId id="492" r:id="rId21"/>
    <p:sldId id="493" r:id="rId22"/>
    <p:sldId id="494" r:id="rId23"/>
    <p:sldId id="495" r:id="rId24"/>
    <p:sldId id="496" r:id="rId25"/>
    <p:sldId id="497" r:id="rId26"/>
    <p:sldId id="34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303"/>
            <p14:sldId id="276"/>
            <p14:sldId id="256"/>
            <p14:sldId id="481"/>
            <p14:sldId id="482"/>
            <p14:sldId id="483"/>
            <p14:sldId id="484"/>
            <p14:sldId id="485"/>
            <p14:sldId id="486"/>
            <p14:sldId id="487"/>
            <p14:sldId id="488"/>
            <p14:sldId id="489"/>
            <p14:sldId id="490"/>
            <p14:sldId id="491"/>
            <p14:sldId id="492"/>
            <p14:sldId id="493"/>
            <p14:sldId id="494"/>
            <p14:sldId id="495"/>
            <p14:sldId id="496"/>
            <p14:sldId id="49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AEEF"/>
    <a:srgbClr val="FFD200"/>
    <a:srgbClr val="203E5F"/>
    <a:srgbClr val="F58221"/>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6.xml"/><Relationship Id="rId5" Type="http://schemas.openxmlformats.org/officeDocument/2006/relationships/image" Target="../media/image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13121" y="5815376"/>
            <a:ext cx="2730425"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 Lecture </a:t>
            </a:r>
          </a:p>
        </p:txBody>
      </p:sp>
      <p:sp>
        <p:nvSpPr>
          <p:cNvPr id="14" name="Oval 13"/>
          <p:cNvSpPr/>
          <p:nvPr/>
        </p:nvSpPr>
        <p:spPr>
          <a:xfrm>
            <a:off x="6174557" y="-320675"/>
            <a:ext cx="7343480" cy="7013706"/>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DF39B9D2-A26C-7BF5-80ED-31BCE7904109}"/>
              </a:ext>
            </a:extLst>
          </p:cNvPr>
          <p:cNvSpPr txBox="1"/>
          <p:nvPr/>
        </p:nvSpPr>
        <p:spPr>
          <a:xfrm>
            <a:off x="694375" y="2085482"/>
            <a:ext cx="4909794" cy="1446550"/>
          </a:xfrm>
          <a:prstGeom prst="rect">
            <a:avLst/>
          </a:prstGeom>
          <a:noFill/>
        </p:spPr>
        <p:txBody>
          <a:bodyPr wrap="square" rtlCol="0">
            <a:spAutoFit/>
          </a:bodyPr>
          <a:lstStyle/>
          <a:p>
            <a:pPr algn="ctr"/>
            <a:r>
              <a:rPr lang="en-GB" sz="4400" b="1" dirty="0">
                <a:solidFill>
                  <a:srgbClr val="00B0F0"/>
                </a:solidFill>
                <a:latin typeface="Alexandria" charset="0"/>
                <a:cs typeface="Alexandria" charset="0"/>
              </a:rPr>
              <a:t>Interaction Design (</a:t>
            </a:r>
            <a:r>
              <a:rPr lang="en-GB" sz="4400" b="1">
                <a:solidFill>
                  <a:srgbClr val="00B0F0"/>
                </a:solidFill>
                <a:latin typeface="Alexandria" charset="0"/>
                <a:cs typeface="Alexandria" charset="0"/>
              </a:rPr>
              <a:t>DGM 729</a:t>
            </a:r>
            <a:r>
              <a:rPr lang="en-GB" sz="4400" b="1" dirty="0">
                <a:solidFill>
                  <a:srgbClr val="00B0F0"/>
                </a:solidFill>
                <a:latin typeface="Alexandria" charset="0"/>
                <a:cs typeface="Alexandria" charset="0"/>
              </a:rPr>
              <a:t>)</a:t>
            </a:r>
          </a:p>
        </p:txBody>
      </p:sp>
      <p:sp>
        <p:nvSpPr>
          <p:cNvPr id="3" name="TextBox 2">
            <a:extLst>
              <a:ext uri="{FF2B5EF4-FFF2-40B4-BE49-F238E27FC236}">
                <a16:creationId xmlns:a16="http://schemas.microsoft.com/office/drawing/2014/main" id="{A3F38FF4-4DEB-EA2E-9439-FAF5E18C95D5}"/>
              </a:ext>
            </a:extLst>
          </p:cNvPr>
          <p:cNvSpPr txBox="1"/>
          <p:nvPr/>
        </p:nvSpPr>
        <p:spPr>
          <a:xfrm>
            <a:off x="1368868" y="4104317"/>
            <a:ext cx="3900810" cy="1015663"/>
          </a:xfrm>
          <a:prstGeom prst="rect">
            <a:avLst/>
          </a:prstGeom>
          <a:noFill/>
        </p:spPr>
        <p:txBody>
          <a:bodyPr wrap="square" rtlCol="0">
            <a:spAutoFit/>
          </a:bodyPr>
          <a:lstStyle>
            <a:defPPr>
              <a:defRPr lang="en-US"/>
            </a:defPPr>
            <a:lvl1pPr>
              <a:defRPr sz="2800">
                <a:latin typeface="Alexandria" charset="0"/>
                <a:cs typeface="Alexandria" charset="0"/>
              </a:defRPr>
            </a:lvl1pPr>
          </a:lstStyle>
          <a:p>
            <a:pPr algn="ctr"/>
            <a:r>
              <a:rPr lang="en-US" sz="2000" b="1" dirty="0"/>
              <a:t>Prepared by </a:t>
            </a:r>
          </a:p>
          <a:p>
            <a:pPr algn="ctr"/>
            <a:endParaRPr lang="en-US" sz="2000" b="1" dirty="0">
              <a:solidFill>
                <a:srgbClr val="00B0F0"/>
              </a:solidFill>
            </a:endParaRPr>
          </a:p>
          <a:p>
            <a:pPr algn="ctr"/>
            <a:r>
              <a:rPr lang="en-US" sz="2000" b="1" dirty="0">
                <a:solidFill>
                  <a:srgbClr val="00B0F0"/>
                </a:solidFill>
              </a:rPr>
              <a:t>Dr. Mohamed</a:t>
            </a:r>
            <a:r>
              <a:rPr lang="ar-EG" sz="2000" b="1" dirty="0">
                <a:solidFill>
                  <a:srgbClr val="00B0F0"/>
                </a:solidFill>
              </a:rPr>
              <a:t> </a:t>
            </a:r>
            <a:r>
              <a:rPr lang="en-GB" sz="2000" b="1" dirty="0">
                <a:solidFill>
                  <a:srgbClr val="00B0F0"/>
                </a:solidFill>
              </a:rPr>
              <a:t> </a:t>
            </a:r>
            <a:r>
              <a:rPr lang="en-GB" sz="2000" b="1" dirty="0" err="1">
                <a:solidFill>
                  <a:srgbClr val="00B0F0"/>
                </a:solidFill>
              </a:rPr>
              <a:t>Oweis</a:t>
            </a:r>
            <a:endParaRPr lang="en-US" sz="2000" b="1" dirty="0">
              <a:solidFill>
                <a:srgbClr val="00B0F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826757" y="1569115"/>
            <a:ext cx="2691929"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Content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981058" y="1849944"/>
            <a:ext cx="6531273" cy="4930581"/>
          </a:xfrm>
          <a:prstGeom prst="rect">
            <a:avLst/>
          </a:prstGeom>
          <a:noFill/>
        </p:spPr>
        <p:txBody>
          <a:bodyPr wrap="square" rtlCol="0">
            <a:spAutoFit/>
          </a:bodyPr>
          <a:lstStyle/>
          <a:p>
            <a:pPr marL="457200" indent="-457200" algn="just">
              <a:lnSpc>
                <a:spcPct val="200000"/>
              </a:lnSpc>
              <a:buFont typeface="Arial" panose="020B0604020202020204" pitchFamily="34" charset="0"/>
              <a:buChar char="•"/>
            </a:pPr>
            <a:r>
              <a:rPr lang="en-GB" sz="2000" b="1" dirty="0">
                <a:solidFill>
                  <a:srgbClr val="0070C0"/>
                </a:solidFill>
              </a:rPr>
              <a:t>This Lecture will include the following points:</a:t>
            </a:r>
          </a:p>
          <a:p>
            <a:pPr marL="457200" indent="-457200" algn="just">
              <a:lnSpc>
                <a:spcPct val="200000"/>
              </a:lnSpc>
              <a:buFont typeface="Arial" panose="020B0604020202020204" pitchFamily="34" charset="0"/>
              <a:buChar char="•"/>
            </a:pPr>
            <a:r>
              <a:rPr lang="en-US" sz="2000" b="1" dirty="0">
                <a:solidFill>
                  <a:srgbClr val="0070C0"/>
                </a:solidFill>
                <a:latin typeface="Tajawal Medium" panose="00000600000000000000" pitchFamily="2" charset="-78"/>
                <a:cs typeface="Tajawal Medium" panose="00000600000000000000" pitchFamily="2" charset="-78"/>
              </a:rPr>
              <a:t>Course Description </a:t>
            </a:r>
          </a:p>
          <a:p>
            <a:pPr marL="457200" indent="-457200" algn="just">
              <a:lnSpc>
                <a:spcPct val="200000"/>
              </a:lnSpc>
              <a:buFont typeface="Arial" panose="020B0604020202020204" pitchFamily="34" charset="0"/>
              <a:buChar char="•"/>
            </a:pPr>
            <a:r>
              <a:rPr lang="en-GB" sz="2000" b="1" dirty="0">
                <a:solidFill>
                  <a:srgbClr val="0070C0"/>
                </a:solidFill>
              </a:rPr>
              <a:t> Learning Outcomes</a:t>
            </a:r>
          </a:p>
          <a:p>
            <a:pPr marL="457200" indent="-457200" algn="just">
              <a:lnSpc>
                <a:spcPct val="200000"/>
              </a:lnSpc>
              <a:buFont typeface="Arial" panose="020B0604020202020204" pitchFamily="34" charset="0"/>
              <a:buChar char="•"/>
            </a:pPr>
            <a:r>
              <a:rPr lang="en-US" sz="2000" b="1" dirty="0">
                <a:solidFill>
                  <a:srgbClr val="0070C0"/>
                </a:solidFill>
                <a:latin typeface="Tajawal Medium" panose="00000600000000000000" pitchFamily="2" charset="-78"/>
                <a:cs typeface="Tajawal Medium" panose="00000600000000000000" pitchFamily="2" charset="-78"/>
              </a:rPr>
              <a:t>Topics</a:t>
            </a:r>
          </a:p>
          <a:p>
            <a:pPr marL="457200" indent="-457200" algn="just">
              <a:lnSpc>
                <a:spcPct val="200000"/>
              </a:lnSpc>
              <a:buFont typeface="Arial" panose="020B0604020202020204" pitchFamily="34" charset="0"/>
              <a:buChar char="•"/>
            </a:pPr>
            <a:r>
              <a:rPr lang="en-GB" sz="2000" b="1" dirty="0">
                <a:solidFill>
                  <a:srgbClr val="0070C0"/>
                </a:solidFill>
              </a:rPr>
              <a:t>Recommended Reference</a:t>
            </a:r>
          </a:p>
          <a:p>
            <a:pPr marL="457200" indent="-457200" algn="just">
              <a:lnSpc>
                <a:spcPct val="200000"/>
              </a:lnSpc>
              <a:buFont typeface="Arial" panose="020B0604020202020204" pitchFamily="34" charset="0"/>
              <a:buChar char="•"/>
            </a:pPr>
            <a:r>
              <a:rPr lang="en-GB" sz="2000" b="1" dirty="0">
                <a:solidFill>
                  <a:srgbClr val="0070C0"/>
                </a:solidFill>
              </a:rPr>
              <a:t>User Experience Team of One</a:t>
            </a:r>
          </a:p>
          <a:p>
            <a:pPr marL="457200" indent="-457200" algn="just">
              <a:lnSpc>
                <a:spcPct val="200000"/>
              </a:lnSpc>
              <a:buFont typeface="Arial" panose="020B0604020202020204" pitchFamily="34" charset="0"/>
              <a:buChar char="•"/>
            </a:pPr>
            <a:r>
              <a:rPr lang="en-GB" sz="2000" b="1" dirty="0">
                <a:solidFill>
                  <a:srgbClr val="0070C0"/>
                </a:solidFill>
              </a:rPr>
              <a:t> What is a user experience team of one?</a:t>
            </a:r>
          </a:p>
          <a:p>
            <a:pPr marL="457200" indent="-457200" algn="just">
              <a:lnSpc>
                <a:spcPct val="200000"/>
              </a:lnSpc>
              <a:buFont typeface="Arial" panose="020B0604020202020204" pitchFamily="34" charset="0"/>
              <a:buChar char="•"/>
            </a:pPr>
            <a:r>
              <a:rPr lang="en-GB" sz="2000" b="1" dirty="0">
                <a:solidFill>
                  <a:srgbClr val="0070C0"/>
                </a:solidFill>
              </a:rPr>
              <a:t>Introduction.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6332" y="1560251"/>
            <a:ext cx="1091009" cy="584775"/>
          </a:xfrm>
          <a:prstGeom prst="rect">
            <a:avLst/>
          </a:prstGeom>
          <a:noFill/>
        </p:spPr>
        <p:txBody>
          <a:bodyPr wrap="square" rtlCol="0">
            <a:spAutoFit/>
          </a:bodyPr>
          <a:lstStyle/>
          <a:p>
            <a:pPr algn="ctr"/>
            <a:r>
              <a:rPr lang="en-US" sz="1600" b="1" dirty="0">
                <a:solidFill>
                  <a:schemeClr val="bg1"/>
                </a:solidFill>
                <a:latin typeface="Alexandria" charset="0"/>
                <a:cs typeface="Alexandria" charset="0"/>
              </a:rPr>
              <a:t>Intro Lecture </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60" y="152400"/>
            <a:ext cx="12663752" cy="7053944"/>
          </a:xfrm>
          <a:prstGeom prst="rect">
            <a:avLst/>
          </a:prstGeom>
        </p:spPr>
      </p:pic>
      <p:sp>
        <p:nvSpPr>
          <p:cNvPr id="2" name="Rectangle: Single Corner Rounded 1"/>
          <p:cNvSpPr/>
          <p:nvPr/>
        </p:nvSpPr>
        <p:spPr>
          <a:xfrm flipV="1">
            <a:off x="1282"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853288" y="2374991"/>
            <a:ext cx="4909794" cy="769441"/>
          </a:xfrm>
          <a:prstGeom prst="rect">
            <a:avLst/>
          </a:prstGeom>
          <a:noFill/>
        </p:spPr>
        <p:txBody>
          <a:bodyPr wrap="square" rtlCol="0">
            <a:spAutoFit/>
          </a:bodyPr>
          <a:lstStyle/>
          <a:p>
            <a:pPr algn="ctr"/>
            <a:r>
              <a:rPr lang="en-GB" sz="4400" b="1" dirty="0">
                <a:solidFill>
                  <a:srgbClr val="00B0F0"/>
                </a:solidFill>
                <a:latin typeface="Alexandria" charset="0"/>
                <a:cs typeface="Alexandria" charset="0"/>
              </a:rPr>
              <a:t>Course Description </a:t>
            </a:r>
          </a:p>
        </p:txBody>
      </p:sp>
      <p:sp>
        <p:nvSpPr>
          <p:cNvPr id="10" name="Rectangle: Rounded Corners 9"/>
          <p:cNvSpPr/>
          <p:nvPr/>
        </p:nvSpPr>
        <p:spPr>
          <a:xfrm>
            <a:off x="7771000" y="4268058"/>
            <a:ext cx="290066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Intro Lecture  </a:t>
            </a:r>
          </a:p>
        </p:txBody>
      </p:sp>
      <p:sp>
        <p:nvSpPr>
          <p:cNvPr id="12" name="TextBox 11"/>
          <p:cNvSpPr txBox="1"/>
          <p:nvPr/>
        </p:nvSpPr>
        <p:spPr>
          <a:xfrm>
            <a:off x="459185" y="6183630"/>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Mohamed</a:t>
            </a:r>
            <a:r>
              <a:rPr lang="ar-EG" sz="2800" b="1" dirty="0">
                <a:solidFill>
                  <a:srgbClr val="00B0F0"/>
                </a:solidFill>
                <a:latin typeface="Alexandria" charset="0"/>
                <a:cs typeface="Alexandria" charset="0"/>
              </a:rPr>
              <a:t> </a:t>
            </a:r>
            <a:r>
              <a:rPr lang="en-GB" sz="2800" b="1" dirty="0">
                <a:solidFill>
                  <a:srgbClr val="00B0F0"/>
                </a:solidFill>
                <a:latin typeface="Alexandria" charset="0"/>
                <a:cs typeface="Alexandria" charset="0"/>
              </a:rPr>
              <a:t> Oweis</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47728" y="1192235"/>
            <a:ext cx="1193616" cy="646331"/>
          </a:xfrm>
          <a:prstGeom prst="rect">
            <a:avLst/>
          </a:prstGeom>
          <a:noFill/>
        </p:spPr>
        <p:txBody>
          <a:bodyPr wrap="square" rtlCol="0">
            <a:spAutoFit/>
          </a:bodyPr>
          <a:lstStyle/>
          <a:p>
            <a:pPr algn="ctr"/>
            <a:r>
              <a:rPr lang="en-US" sz="1800" b="1" dirty="0">
                <a:solidFill>
                  <a:schemeClr val="bg1"/>
                </a:solidFill>
                <a:latin typeface="Alexandria" charset="0"/>
                <a:cs typeface="Alexandria" charset="0"/>
              </a:rPr>
              <a:t>Intro Lecture </a:t>
            </a:r>
          </a:p>
        </p:txBody>
      </p:sp>
      <p:sp>
        <p:nvSpPr>
          <p:cNvPr id="48" name="TextBox 47"/>
          <p:cNvSpPr txBox="1"/>
          <p:nvPr/>
        </p:nvSpPr>
        <p:spPr>
          <a:xfrm>
            <a:off x="942308" y="2283308"/>
            <a:ext cx="10487692" cy="3192458"/>
          </a:xfrm>
          <a:prstGeom prst="rect">
            <a:avLst/>
          </a:prstGeom>
          <a:noFill/>
        </p:spPr>
        <p:txBody>
          <a:bodyPr wrap="square" rtlCol="0">
            <a:spAutoFit/>
          </a:bodyPr>
          <a:lstStyle/>
          <a:p>
            <a:pPr algn="just">
              <a:lnSpc>
                <a:spcPct val="200000"/>
              </a:lnSpc>
            </a:pPr>
            <a:r>
              <a:rPr lang="en-AE" sz="2000" dirty="0">
                <a:latin typeface="Alexandria"/>
              </a:rPr>
              <a:t>This course equips students with the mindset, methods, and practical tools necessary to thrive as independent UX practitioners within organizations that have limited or no dedicated UX teams. Moreover, It offers a hybrid learning experience that combines foundational theory with hands-on practice, empowering learners to lead UX initiatives single-handedly and drive user-</a:t>
            </a:r>
            <a:r>
              <a:rPr lang="en-AE" sz="2000" dirty="0" err="1">
                <a:latin typeface="Alexandria"/>
              </a:rPr>
              <a:t>centered</a:t>
            </a:r>
            <a:r>
              <a:rPr lang="en-AE" sz="2000" dirty="0">
                <a:latin typeface="Alexandria"/>
              </a:rPr>
              <a:t> innovation in challenging environments.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203C3DD-C182-478D-5861-DCD0111FA8F5}"/>
              </a:ext>
            </a:extLst>
          </p:cNvPr>
          <p:cNvSpPr txBox="1"/>
          <p:nvPr/>
        </p:nvSpPr>
        <p:spPr>
          <a:xfrm>
            <a:off x="2577071" y="1072833"/>
            <a:ext cx="2691929" cy="460375"/>
          </a:xfrm>
          <a:prstGeom prst="rect">
            <a:avLst/>
          </a:prstGeom>
          <a:noFill/>
        </p:spPr>
        <p:txBody>
          <a:bodyPr wrap="square" rtlCol="0">
            <a:spAutoFit/>
          </a:bodyPr>
          <a:lstStyle/>
          <a:p>
            <a:pPr algn="ctr"/>
            <a:r>
              <a:rPr lang="en-GB" sz="2400" b="1" dirty="0">
                <a:solidFill>
                  <a:srgbClr val="00AEEF"/>
                </a:solidFill>
              </a:rPr>
              <a:t>Course Description </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33001" y="1205634"/>
            <a:ext cx="9079360" cy="4446730"/>
          </a:xfrm>
          <a:prstGeom prst="rect">
            <a:avLst/>
          </a:prstGeom>
          <a:noFill/>
        </p:spPr>
        <p:txBody>
          <a:bodyPr wrap="square" rtlCol="0">
            <a:spAutoFit/>
          </a:bodyPr>
          <a:lstStyle/>
          <a:p>
            <a:pPr algn="just">
              <a:lnSpc>
                <a:spcPct val="200000"/>
              </a:lnSpc>
            </a:pPr>
            <a:r>
              <a:rPr lang="en-GB" dirty="0">
                <a:solidFill>
                  <a:srgbClr val="0070C0"/>
                </a:solidFill>
              </a:rPr>
              <a:t>The course will encourage you to be self-reflexive of the concepts, decisions and assumptions involved in your digital design practice or scholarly work.</a:t>
            </a:r>
          </a:p>
          <a:p>
            <a:pPr algn="just">
              <a:lnSpc>
                <a:spcPct val="200000"/>
              </a:lnSpc>
            </a:pPr>
            <a:r>
              <a:rPr lang="en-GB" b="1" dirty="0">
                <a:solidFill>
                  <a:srgbClr val="0070C0"/>
                </a:solidFill>
              </a:rPr>
              <a:t>Central design debates and topics will be explored, including:</a:t>
            </a:r>
          </a:p>
          <a:p>
            <a:pPr marL="457200" indent="-457200" algn="just">
              <a:lnSpc>
                <a:spcPct val="200000"/>
              </a:lnSpc>
              <a:buFont typeface="+mj-lt"/>
              <a:buAutoNum type="arabicPeriod"/>
            </a:pPr>
            <a:r>
              <a:rPr lang="en-GB" dirty="0">
                <a:solidFill>
                  <a:srgbClr val="0070C0"/>
                </a:solidFill>
              </a:rPr>
              <a:t>Software/internet design history.</a:t>
            </a:r>
          </a:p>
          <a:p>
            <a:pPr marL="457200" indent="-457200" algn="just">
              <a:lnSpc>
                <a:spcPct val="200000"/>
              </a:lnSpc>
              <a:buFont typeface="+mj-lt"/>
              <a:buAutoNum type="arabicPeriod"/>
            </a:pPr>
            <a:r>
              <a:rPr lang="en-GB" dirty="0">
                <a:solidFill>
                  <a:srgbClr val="0070C0"/>
                </a:solidFill>
              </a:rPr>
              <a:t> User interface design.</a:t>
            </a:r>
          </a:p>
          <a:p>
            <a:pPr marL="457200" indent="-457200" algn="just">
              <a:lnSpc>
                <a:spcPct val="200000"/>
              </a:lnSpc>
              <a:buFont typeface="+mj-lt"/>
              <a:buAutoNum type="arabicPeriod"/>
            </a:pPr>
            <a:r>
              <a:rPr lang="en-GB" dirty="0">
                <a:solidFill>
                  <a:srgbClr val="0070C0"/>
                </a:solidFill>
              </a:rPr>
              <a:t> Collaborative or participatory design.</a:t>
            </a:r>
          </a:p>
          <a:p>
            <a:pPr marL="457200" indent="-457200" algn="just">
              <a:lnSpc>
                <a:spcPct val="200000"/>
              </a:lnSpc>
              <a:buFont typeface="+mj-lt"/>
              <a:buAutoNum type="arabicPeriod"/>
            </a:pPr>
            <a:r>
              <a:rPr lang="en-GB" dirty="0">
                <a:solidFill>
                  <a:srgbClr val="0070C0"/>
                </a:solidFill>
              </a:rPr>
              <a:t>Considerations of intellectual property </a:t>
            </a:r>
          </a:p>
          <a:p>
            <a:pPr marL="457200" indent="-457200" algn="just">
              <a:lnSpc>
                <a:spcPct val="200000"/>
              </a:lnSpc>
              <a:buFont typeface="+mj-lt"/>
              <a:buAutoNum type="arabicPeriod"/>
            </a:pPr>
            <a:r>
              <a:rPr lang="en-GB" dirty="0">
                <a:solidFill>
                  <a:srgbClr val="0070C0"/>
                </a:solidFill>
              </a:rPr>
              <a:t>Creative commons.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F396756-29AA-4239-7266-D5858F480994}"/>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Course Description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14257" y="1488216"/>
            <a:ext cx="9079360" cy="3699474"/>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000" dirty="0">
                <a:solidFill>
                  <a:srgbClr val="0070C0"/>
                </a:solidFill>
              </a:rPr>
              <a:t>We will explore theories of digital media and how they relate to current research and debates about </a:t>
            </a:r>
            <a:r>
              <a:rPr lang="en-GB" sz="2000" dirty="0">
                <a:solidFill>
                  <a:srgbClr val="FF0000"/>
                </a:solidFill>
              </a:rPr>
              <a:t>social media, virtual communities, mediated realities, and artificial intelligence</a:t>
            </a:r>
            <a:r>
              <a:rPr lang="en-GB" sz="2000" dirty="0">
                <a:solidFill>
                  <a:srgbClr val="0070C0"/>
                </a:solidFill>
              </a:rPr>
              <a:t>. The course is an exploration of the ways in which various forms of new media shapes, guides, intersects, influences, and bounds today’s culture in a variety of contexts from organizations to social and political movements.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F396756-29AA-4239-7266-D5858F480994}"/>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Course Description </a:t>
            </a:r>
          </a:p>
        </p:txBody>
      </p:sp>
    </p:spTree>
    <p:extLst>
      <p:ext uri="{BB962C8B-B14F-4D97-AF65-F5344CB8AC3E}">
        <p14:creationId xmlns:p14="http://schemas.microsoft.com/office/powerpoint/2010/main" val="3844525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09BC-F982-1BCA-CC15-44C3E1276E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C91A8A4-ED9F-E905-04F3-DA02F352FB7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664EC09-1358-35E7-4144-6CF59C684A9E}"/>
              </a:ext>
            </a:extLst>
          </p:cNvPr>
          <p:cNvSpPr/>
          <p:nvPr/>
        </p:nvSpPr>
        <p:spPr>
          <a:xfrm>
            <a:off x="9291484" y="952845"/>
            <a:ext cx="344485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094C3D8-8FFB-9068-3119-642A578169BC}"/>
              </a:ext>
            </a:extLst>
          </p:cNvPr>
          <p:cNvSpPr/>
          <p:nvPr/>
        </p:nvSpPr>
        <p:spPr>
          <a:xfrm>
            <a:off x="924231" y="1285191"/>
            <a:ext cx="9953511" cy="4980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F94E6D18-D59E-481E-0412-99C7958ADA35}"/>
              </a:ext>
            </a:extLst>
          </p:cNvPr>
          <p:cNvSpPr txBox="1"/>
          <p:nvPr/>
        </p:nvSpPr>
        <p:spPr>
          <a:xfrm>
            <a:off x="1314257" y="1488216"/>
            <a:ext cx="9461898" cy="4446730"/>
          </a:xfrm>
          <a:prstGeom prst="rect">
            <a:avLst/>
          </a:prstGeom>
          <a:noFill/>
        </p:spPr>
        <p:txBody>
          <a:bodyPr wrap="square" rtlCol="0">
            <a:spAutoFit/>
          </a:bodyPr>
          <a:lstStyle/>
          <a:p>
            <a:pPr algn="just">
              <a:lnSpc>
                <a:spcPct val="200000"/>
              </a:lnSpc>
            </a:pPr>
            <a:r>
              <a:rPr lang="en-GB" b="1" dirty="0">
                <a:solidFill>
                  <a:srgbClr val="0070C0"/>
                </a:solidFill>
              </a:rPr>
              <a:t>After completing this course, students should be able to:</a:t>
            </a:r>
          </a:p>
          <a:p>
            <a:pPr marL="285750" indent="-285750" algn="just">
              <a:lnSpc>
                <a:spcPct val="200000"/>
              </a:lnSpc>
              <a:buFont typeface="Arial" panose="020B0604020202020204" pitchFamily="34" charset="0"/>
              <a:buChar char="•"/>
            </a:pPr>
            <a:r>
              <a:rPr lang="en-GB" dirty="0">
                <a:solidFill>
                  <a:srgbClr val="0070C0"/>
                </a:solidFill>
              </a:rPr>
              <a:t>User Experience Design introduces the fundamentals of user experience (UX) and user interface (UI) design.</a:t>
            </a:r>
          </a:p>
          <a:p>
            <a:pPr marL="285750" indent="-285750" algn="just">
              <a:lnSpc>
                <a:spcPct val="200000"/>
              </a:lnSpc>
              <a:buFont typeface="Arial" panose="020B0604020202020204" pitchFamily="34" charset="0"/>
              <a:buChar char="•"/>
            </a:pPr>
            <a:r>
              <a:rPr lang="en-GB" dirty="0">
                <a:solidFill>
                  <a:srgbClr val="0070C0"/>
                </a:solidFill>
              </a:rPr>
              <a:t>Develop an understanding of core UX principles and definitions.</a:t>
            </a:r>
          </a:p>
          <a:p>
            <a:pPr marL="285750" indent="-285750" algn="just">
              <a:lnSpc>
                <a:spcPct val="200000"/>
              </a:lnSpc>
              <a:buFont typeface="Arial" panose="020B0604020202020204" pitchFamily="34" charset="0"/>
              <a:buChar char="•"/>
            </a:pPr>
            <a:r>
              <a:rPr lang="en-GB" dirty="0">
                <a:solidFill>
                  <a:srgbClr val="0070C0"/>
                </a:solidFill>
              </a:rPr>
              <a:t>Explore the psychological foundations that influence human </a:t>
            </a:r>
            <a:r>
              <a:rPr lang="en-GB" dirty="0" err="1">
                <a:solidFill>
                  <a:srgbClr val="0070C0"/>
                </a:solidFill>
              </a:rPr>
              <a:t>behavior</a:t>
            </a:r>
            <a:r>
              <a:rPr lang="en-GB" dirty="0">
                <a:solidFill>
                  <a:srgbClr val="0070C0"/>
                </a:solidFill>
              </a:rPr>
              <a:t> and decision-making in digital environments.</a:t>
            </a:r>
          </a:p>
          <a:p>
            <a:pPr marL="285750" indent="-285750" algn="just">
              <a:lnSpc>
                <a:spcPct val="200000"/>
              </a:lnSpc>
              <a:buFont typeface="Arial" panose="020B0604020202020204" pitchFamily="34" charset="0"/>
              <a:buChar char="•"/>
            </a:pPr>
            <a:r>
              <a:rPr lang="en-GB" dirty="0">
                <a:solidFill>
                  <a:srgbClr val="0070C0"/>
                </a:solidFill>
              </a:rPr>
              <a:t>Identify and explain the key components that shape the overall user experience.</a:t>
            </a:r>
          </a:p>
          <a:p>
            <a:pPr marL="285750" indent="-285750" algn="just">
              <a:lnSpc>
                <a:spcPct val="200000"/>
              </a:lnSpc>
              <a:buFont typeface="Arial" panose="020B0604020202020204" pitchFamily="34" charset="0"/>
              <a:buChar char="•"/>
            </a:pPr>
            <a:r>
              <a:rPr lang="en-GB" dirty="0">
                <a:solidFill>
                  <a:srgbClr val="0070C0"/>
                </a:solidFill>
              </a:rPr>
              <a:t>Gain a comprehensive view of the entire UX design process and its life cycle.</a:t>
            </a:r>
          </a:p>
        </p:txBody>
      </p:sp>
      <p:pic>
        <p:nvPicPr>
          <p:cNvPr id="5" name="Graphic 21">
            <a:extLst>
              <a:ext uri="{FF2B5EF4-FFF2-40B4-BE49-F238E27FC236}">
                <a16:creationId xmlns:a16="http://schemas.microsoft.com/office/drawing/2014/main" id="{24A710F0-8EFC-4BE4-4409-A3CFE1D550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48CEEE8-1426-55DE-9FDC-554850C82852}"/>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Learning Outcomes</a:t>
            </a:r>
          </a:p>
        </p:txBody>
      </p:sp>
    </p:spTree>
    <p:extLst>
      <p:ext uri="{BB962C8B-B14F-4D97-AF65-F5344CB8AC3E}">
        <p14:creationId xmlns:p14="http://schemas.microsoft.com/office/powerpoint/2010/main" val="2478294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09BC-F982-1BCA-CC15-44C3E1276E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C91A8A4-ED9F-E905-04F3-DA02F352FB7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664EC09-1358-35E7-4144-6CF59C684A9E}"/>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094C3D8-8FFB-9068-3119-642A578169BC}"/>
              </a:ext>
            </a:extLst>
          </p:cNvPr>
          <p:cNvSpPr/>
          <p:nvPr/>
        </p:nvSpPr>
        <p:spPr>
          <a:xfrm>
            <a:off x="924231" y="1285191"/>
            <a:ext cx="9953511" cy="49804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F94E6D18-D59E-481E-0412-99C7958ADA35}"/>
              </a:ext>
            </a:extLst>
          </p:cNvPr>
          <p:cNvSpPr txBox="1"/>
          <p:nvPr/>
        </p:nvSpPr>
        <p:spPr>
          <a:xfrm>
            <a:off x="924231" y="1271906"/>
            <a:ext cx="9851924" cy="5000728"/>
          </a:xfrm>
          <a:prstGeom prst="rect">
            <a:avLst/>
          </a:prstGeom>
          <a:noFill/>
        </p:spPr>
        <p:txBody>
          <a:bodyPr wrap="square" rtlCol="0">
            <a:spAutoFit/>
          </a:bodyPr>
          <a:lstStyle/>
          <a:p>
            <a:pPr algn="just">
              <a:lnSpc>
                <a:spcPct val="200000"/>
              </a:lnSpc>
            </a:pPr>
            <a:r>
              <a:rPr lang="en-GB" b="1" dirty="0">
                <a:solidFill>
                  <a:srgbClr val="0070C0"/>
                </a:solidFill>
              </a:rPr>
              <a:t>After completing this course, students should be able to:</a:t>
            </a:r>
          </a:p>
          <a:p>
            <a:pPr marL="285750" indent="-285750" algn="just">
              <a:lnSpc>
                <a:spcPct val="200000"/>
              </a:lnSpc>
              <a:buFont typeface="Arial" panose="020B0604020202020204" pitchFamily="34" charset="0"/>
              <a:buChar char="•"/>
            </a:pPr>
            <a:r>
              <a:rPr lang="en-GB" dirty="0">
                <a:solidFill>
                  <a:srgbClr val="0070C0"/>
                </a:solidFill>
              </a:rPr>
              <a:t>Learn how to design and execute both qualitative and quantitative user research to uncover user needs and pain points.</a:t>
            </a:r>
          </a:p>
          <a:p>
            <a:pPr marL="285750" indent="-285750" algn="just">
              <a:lnSpc>
                <a:spcPct val="200000"/>
              </a:lnSpc>
              <a:buFont typeface="Arial" panose="020B0604020202020204" pitchFamily="34" charset="0"/>
              <a:buChar char="•"/>
            </a:pPr>
            <a:r>
              <a:rPr lang="en-GB" dirty="0">
                <a:solidFill>
                  <a:srgbClr val="0070C0"/>
                </a:solidFill>
              </a:rPr>
              <a:t>Apply foundational concepts in human-computer interaction (HCI) and cognitive psychology to inform design decisions.</a:t>
            </a:r>
          </a:p>
          <a:p>
            <a:pPr marL="285750" indent="-285750" algn="just">
              <a:lnSpc>
                <a:spcPct val="200000"/>
              </a:lnSpc>
              <a:buFont typeface="Arial" panose="020B0604020202020204" pitchFamily="34" charset="0"/>
              <a:buChar char="•"/>
            </a:pPr>
            <a:r>
              <a:rPr lang="en-GB" dirty="0">
                <a:solidFill>
                  <a:srgbClr val="0070C0"/>
                </a:solidFill>
              </a:rPr>
              <a:t>Get hands-on experience with industry-standard UX/UI tools and deliverables used in professional practice.</a:t>
            </a:r>
          </a:p>
          <a:p>
            <a:pPr marL="285750" indent="-285750" algn="just">
              <a:lnSpc>
                <a:spcPct val="200000"/>
              </a:lnSpc>
              <a:buFont typeface="Arial" panose="020B0604020202020204" pitchFamily="34" charset="0"/>
              <a:buChar char="•"/>
            </a:pPr>
            <a:r>
              <a:rPr lang="en-GB" dirty="0">
                <a:solidFill>
                  <a:srgbClr val="0070C0"/>
                </a:solidFill>
              </a:rPr>
              <a:t>Critically </a:t>
            </a:r>
            <a:r>
              <a:rPr lang="en-GB" dirty="0" err="1">
                <a:solidFill>
                  <a:srgbClr val="0070C0"/>
                </a:solidFill>
              </a:rPr>
              <a:t>analyze</a:t>
            </a:r>
            <a:r>
              <a:rPr lang="en-GB" dirty="0">
                <a:solidFill>
                  <a:srgbClr val="0070C0"/>
                </a:solidFill>
              </a:rPr>
              <a:t> existing literature to identify gaps and formulate a concept note for future research projects.</a:t>
            </a:r>
          </a:p>
        </p:txBody>
      </p:sp>
      <p:pic>
        <p:nvPicPr>
          <p:cNvPr id="5" name="Graphic 21">
            <a:extLst>
              <a:ext uri="{FF2B5EF4-FFF2-40B4-BE49-F238E27FC236}">
                <a16:creationId xmlns:a16="http://schemas.microsoft.com/office/drawing/2014/main" id="{24A710F0-8EFC-4BE4-4409-A3CFE1D550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48CEEE8-1426-55DE-9FDC-554850C82852}"/>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Learning Outcomes</a:t>
            </a:r>
          </a:p>
        </p:txBody>
      </p:sp>
    </p:spTree>
    <p:extLst>
      <p:ext uri="{BB962C8B-B14F-4D97-AF65-F5344CB8AC3E}">
        <p14:creationId xmlns:p14="http://schemas.microsoft.com/office/powerpoint/2010/main" val="1583095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F09BC-F982-1BCA-CC15-44C3E1276E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C91A8A4-ED9F-E905-04F3-DA02F352FB7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664EC09-1358-35E7-4144-6CF59C684A9E}"/>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094C3D8-8FFB-9068-3119-642A578169BC}"/>
              </a:ext>
            </a:extLst>
          </p:cNvPr>
          <p:cNvSpPr/>
          <p:nvPr/>
        </p:nvSpPr>
        <p:spPr>
          <a:xfrm>
            <a:off x="452285" y="1285191"/>
            <a:ext cx="9851924" cy="4270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F94E6D18-D59E-481E-0412-99C7958ADA35}"/>
              </a:ext>
            </a:extLst>
          </p:cNvPr>
          <p:cNvSpPr txBox="1"/>
          <p:nvPr/>
        </p:nvSpPr>
        <p:spPr>
          <a:xfrm>
            <a:off x="975024" y="1759632"/>
            <a:ext cx="9851924" cy="3338735"/>
          </a:xfrm>
          <a:prstGeom prst="rect">
            <a:avLst/>
          </a:prstGeom>
          <a:noFill/>
        </p:spPr>
        <p:txBody>
          <a:bodyPr wrap="square" rtlCol="0">
            <a:spAutoFit/>
          </a:bodyPr>
          <a:lstStyle/>
          <a:p>
            <a:pPr>
              <a:lnSpc>
                <a:spcPct val="200000"/>
              </a:lnSpc>
            </a:pPr>
            <a:r>
              <a:rPr lang="en-US" b="1" dirty="0">
                <a:solidFill>
                  <a:srgbClr val="0070C0"/>
                </a:solidFill>
              </a:rPr>
              <a:t>The following is the main content of this course:</a:t>
            </a:r>
            <a:endParaRPr lang="en-GB" b="1" dirty="0">
              <a:solidFill>
                <a:srgbClr val="0070C0"/>
              </a:solidFill>
            </a:endParaRPr>
          </a:p>
          <a:p>
            <a:pPr lvl="0">
              <a:lnSpc>
                <a:spcPct val="200000"/>
              </a:lnSpc>
            </a:pPr>
            <a:r>
              <a:rPr lang="en-US" b="1" dirty="0">
                <a:solidFill>
                  <a:srgbClr val="FF0000"/>
                </a:solidFill>
              </a:rPr>
              <a:t>Chapter 1: </a:t>
            </a:r>
            <a:r>
              <a:rPr lang="en-US" b="1" dirty="0">
                <a:solidFill>
                  <a:srgbClr val="0070C0"/>
                </a:solidFill>
              </a:rPr>
              <a:t>UX 101</a:t>
            </a:r>
            <a:endParaRPr lang="en-GB" b="1" dirty="0">
              <a:solidFill>
                <a:srgbClr val="0070C0"/>
              </a:solidFill>
            </a:endParaRPr>
          </a:p>
          <a:p>
            <a:pPr lvl="0">
              <a:lnSpc>
                <a:spcPct val="200000"/>
              </a:lnSpc>
            </a:pPr>
            <a:r>
              <a:rPr lang="en-US" b="1" dirty="0">
                <a:solidFill>
                  <a:srgbClr val="FF0000"/>
                </a:solidFill>
              </a:rPr>
              <a:t>Chapter 2: </a:t>
            </a:r>
            <a:r>
              <a:rPr lang="en-US" b="1" dirty="0">
                <a:solidFill>
                  <a:srgbClr val="0070C0"/>
                </a:solidFill>
              </a:rPr>
              <a:t>Getting Started</a:t>
            </a:r>
            <a:endParaRPr lang="en-GB" b="1" dirty="0">
              <a:solidFill>
                <a:srgbClr val="0070C0"/>
              </a:solidFill>
            </a:endParaRPr>
          </a:p>
          <a:p>
            <a:pPr lvl="0">
              <a:lnSpc>
                <a:spcPct val="200000"/>
              </a:lnSpc>
            </a:pPr>
            <a:r>
              <a:rPr lang="en-US" b="1" dirty="0">
                <a:solidFill>
                  <a:srgbClr val="FF0000"/>
                </a:solidFill>
              </a:rPr>
              <a:t>Chapter 3: </a:t>
            </a:r>
            <a:r>
              <a:rPr lang="en-GB" b="1" dirty="0">
                <a:solidFill>
                  <a:srgbClr val="0070C0"/>
                </a:solidFill>
              </a:rPr>
              <a:t>Advocating for UX Within Organizations</a:t>
            </a:r>
          </a:p>
          <a:p>
            <a:pPr lvl="0">
              <a:lnSpc>
                <a:spcPct val="200000"/>
              </a:lnSpc>
            </a:pPr>
            <a:r>
              <a:rPr lang="en-US" b="1" dirty="0">
                <a:solidFill>
                  <a:srgbClr val="FF0000"/>
                </a:solidFill>
              </a:rPr>
              <a:t>Chapter 4: </a:t>
            </a:r>
            <a:r>
              <a:rPr lang="en-GB" b="1" dirty="0">
                <a:solidFill>
                  <a:srgbClr val="0070C0"/>
                </a:solidFill>
              </a:rPr>
              <a:t>Professional Growth and Career Development in UX</a:t>
            </a:r>
          </a:p>
          <a:p>
            <a:pPr lvl="0">
              <a:lnSpc>
                <a:spcPct val="200000"/>
              </a:lnSpc>
            </a:pPr>
            <a:r>
              <a:rPr lang="en-US" b="1" dirty="0">
                <a:solidFill>
                  <a:srgbClr val="FF0000"/>
                </a:solidFill>
              </a:rPr>
              <a:t>Chapter 5: </a:t>
            </a:r>
            <a:r>
              <a:rPr lang="en-GB" b="1" dirty="0">
                <a:solidFill>
                  <a:srgbClr val="0070C0"/>
                </a:solidFill>
              </a:rPr>
              <a:t>Project Planning and Discovery Methods</a:t>
            </a:r>
          </a:p>
        </p:txBody>
      </p:sp>
      <p:pic>
        <p:nvPicPr>
          <p:cNvPr id="5" name="Graphic 21">
            <a:extLst>
              <a:ext uri="{FF2B5EF4-FFF2-40B4-BE49-F238E27FC236}">
                <a16:creationId xmlns:a16="http://schemas.microsoft.com/office/drawing/2014/main" id="{24A710F0-8EFC-4BE4-4409-A3CFE1D550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48CEEE8-1426-55DE-9FDC-554850C82852}"/>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Topics</a:t>
            </a:r>
          </a:p>
        </p:txBody>
      </p:sp>
    </p:spTree>
    <p:extLst>
      <p:ext uri="{BB962C8B-B14F-4D97-AF65-F5344CB8AC3E}">
        <p14:creationId xmlns:p14="http://schemas.microsoft.com/office/powerpoint/2010/main" val="397921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C513B-4472-4A99-644C-6DA7C382C81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2D73FB8-9D7B-6C48-7047-D3200F44318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BDBB935-530A-0CF8-B9C8-2DF1BB3F97B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1A78F10-863A-F52B-260B-0A75FE6EE53B}"/>
              </a:ext>
            </a:extLst>
          </p:cNvPr>
          <p:cNvSpPr/>
          <p:nvPr/>
        </p:nvSpPr>
        <p:spPr>
          <a:xfrm>
            <a:off x="452285" y="1285191"/>
            <a:ext cx="9851924" cy="4270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33290E82-C387-D49D-2C0A-1AF9FE7FA9E4}"/>
              </a:ext>
            </a:extLst>
          </p:cNvPr>
          <p:cNvSpPr txBox="1"/>
          <p:nvPr/>
        </p:nvSpPr>
        <p:spPr>
          <a:xfrm>
            <a:off x="975024" y="1759632"/>
            <a:ext cx="9851924" cy="3338735"/>
          </a:xfrm>
          <a:prstGeom prst="rect">
            <a:avLst/>
          </a:prstGeom>
          <a:noFill/>
        </p:spPr>
        <p:txBody>
          <a:bodyPr wrap="square" rtlCol="0">
            <a:spAutoFit/>
          </a:bodyPr>
          <a:lstStyle/>
          <a:p>
            <a:pPr>
              <a:lnSpc>
                <a:spcPct val="200000"/>
              </a:lnSpc>
            </a:pPr>
            <a:r>
              <a:rPr lang="en-US" b="1" dirty="0">
                <a:solidFill>
                  <a:srgbClr val="0070C0"/>
                </a:solidFill>
              </a:rPr>
              <a:t>The following is the main content of this course:</a:t>
            </a:r>
            <a:endParaRPr lang="en-GB" b="1" dirty="0">
              <a:solidFill>
                <a:srgbClr val="0070C0"/>
              </a:solidFill>
            </a:endParaRPr>
          </a:p>
          <a:p>
            <a:pPr>
              <a:lnSpc>
                <a:spcPct val="200000"/>
              </a:lnSpc>
            </a:pPr>
            <a:r>
              <a:rPr lang="en-US" b="1" dirty="0">
                <a:solidFill>
                  <a:srgbClr val="FF0000"/>
                </a:solidFill>
              </a:rPr>
              <a:t>Chapter 6: </a:t>
            </a:r>
            <a:r>
              <a:rPr lang="en-US" b="1" dirty="0">
                <a:solidFill>
                  <a:srgbClr val="0070C0"/>
                </a:solidFill>
              </a:rPr>
              <a:t>UX Research Methods</a:t>
            </a:r>
            <a:endParaRPr lang="en-GB" b="1" dirty="0">
              <a:solidFill>
                <a:srgbClr val="0070C0"/>
              </a:solidFill>
            </a:endParaRPr>
          </a:p>
          <a:p>
            <a:pPr lvl="0">
              <a:lnSpc>
                <a:spcPct val="200000"/>
              </a:lnSpc>
            </a:pPr>
            <a:r>
              <a:rPr lang="en-US" b="1" dirty="0">
                <a:solidFill>
                  <a:srgbClr val="FF0000"/>
                </a:solidFill>
              </a:rPr>
              <a:t>Chapter 7:</a:t>
            </a:r>
            <a:r>
              <a:rPr lang="en-US" b="1" dirty="0">
                <a:solidFill>
                  <a:srgbClr val="0070C0"/>
                </a:solidFill>
              </a:rPr>
              <a:t> UX Design Methods</a:t>
            </a:r>
            <a:endParaRPr lang="en-GB" b="1" dirty="0">
              <a:solidFill>
                <a:srgbClr val="0070C0"/>
              </a:solidFill>
            </a:endParaRPr>
          </a:p>
          <a:p>
            <a:pPr lvl="0">
              <a:lnSpc>
                <a:spcPct val="200000"/>
              </a:lnSpc>
            </a:pPr>
            <a:r>
              <a:rPr lang="en-US" b="1" dirty="0">
                <a:solidFill>
                  <a:srgbClr val="FF0000"/>
                </a:solidFill>
              </a:rPr>
              <a:t>Chapter 8: </a:t>
            </a:r>
            <a:r>
              <a:rPr lang="en-GB" b="1" dirty="0">
                <a:solidFill>
                  <a:srgbClr val="0070C0"/>
                </a:solidFill>
              </a:rPr>
              <a:t>Testing and Design Validation Methods</a:t>
            </a:r>
          </a:p>
          <a:p>
            <a:pPr lvl="0">
              <a:lnSpc>
                <a:spcPct val="200000"/>
              </a:lnSpc>
            </a:pPr>
            <a:r>
              <a:rPr lang="en-US" b="1" dirty="0">
                <a:solidFill>
                  <a:srgbClr val="FF0000"/>
                </a:solidFill>
              </a:rPr>
              <a:t>Chapter 9: </a:t>
            </a:r>
            <a:r>
              <a:rPr lang="en-US" b="1" dirty="0">
                <a:solidFill>
                  <a:srgbClr val="0070C0"/>
                </a:solidFill>
              </a:rPr>
              <a:t>Evangelism Methods</a:t>
            </a:r>
            <a:endParaRPr lang="en-GB" b="1" dirty="0">
              <a:solidFill>
                <a:srgbClr val="0070C0"/>
              </a:solidFill>
            </a:endParaRPr>
          </a:p>
          <a:p>
            <a:pPr lvl="0">
              <a:lnSpc>
                <a:spcPct val="200000"/>
              </a:lnSpc>
            </a:pPr>
            <a:r>
              <a:rPr lang="en-US" b="1" dirty="0">
                <a:solidFill>
                  <a:srgbClr val="FF0000"/>
                </a:solidFill>
              </a:rPr>
              <a:t>Chapter 10: </a:t>
            </a:r>
            <a:r>
              <a:rPr lang="en-GB" b="1" dirty="0">
                <a:solidFill>
                  <a:srgbClr val="0070C0"/>
                </a:solidFill>
              </a:rPr>
              <a:t>The Future of UX: Trends and Personal Vision</a:t>
            </a:r>
          </a:p>
        </p:txBody>
      </p:sp>
      <p:pic>
        <p:nvPicPr>
          <p:cNvPr id="5" name="Graphic 21">
            <a:extLst>
              <a:ext uri="{FF2B5EF4-FFF2-40B4-BE49-F238E27FC236}">
                <a16:creationId xmlns:a16="http://schemas.microsoft.com/office/drawing/2014/main" id="{A7B6146F-7450-1B81-B106-D56AC58816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0042970-17F8-5630-9A6F-D7034A6BB6BF}"/>
              </a:ext>
            </a:extLst>
          </p:cNvPr>
          <p:cNvSpPr txBox="1"/>
          <p:nvPr/>
        </p:nvSpPr>
        <p:spPr>
          <a:xfrm>
            <a:off x="2626178" y="648778"/>
            <a:ext cx="2691929" cy="460375"/>
          </a:xfrm>
          <a:prstGeom prst="rect">
            <a:avLst/>
          </a:prstGeom>
          <a:noFill/>
        </p:spPr>
        <p:txBody>
          <a:bodyPr wrap="square" rtlCol="0">
            <a:spAutoFit/>
          </a:bodyPr>
          <a:lstStyle/>
          <a:p>
            <a:pPr algn="ctr"/>
            <a:r>
              <a:rPr lang="en-GB" sz="2400" b="1" dirty="0">
                <a:solidFill>
                  <a:srgbClr val="00AEEF"/>
                </a:solidFill>
              </a:rPr>
              <a:t>Topics</a:t>
            </a:r>
          </a:p>
        </p:txBody>
      </p:sp>
    </p:spTree>
    <p:extLst>
      <p:ext uri="{BB962C8B-B14F-4D97-AF65-F5344CB8AC3E}">
        <p14:creationId xmlns:p14="http://schemas.microsoft.com/office/powerpoint/2010/main" val="1347294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E136A-553D-4FB7-0652-FA8297B3EC6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7156BE6-6141-3E8E-0264-88F17AB72AC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C324960-9A2A-E564-FBDD-80EDCB722160}"/>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60F1818-EA3D-0CEA-B8CF-3C8B017DEE7C}"/>
              </a:ext>
            </a:extLst>
          </p:cNvPr>
          <p:cNvSpPr/>
          <p:nvPr/>
        </p:nvSpPr>
        <p:spPr>
          <a:xfrm>
            <a:off x="442933" y="1453314"/>
            <a:ext cx="8651906" cy="4270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96C6433D-CB1C-9D01-3AD3-023EDAAFB07D}"/>
              </a:ext>
            </a:extLst>
          </p:cNvPr>
          <p:cNvSpPr txBox="1"/>
          <p:nvPr/>
        </p:nvSpPr>
        <p:spPr>
          <a:xfrm>
            <a:off x="975024" y="1759632"/>
            <a:ext cx="7834679" cy="1924245"/>
          </a:xfrm>
          <a:prstGeom prst="rect">
            <a:avLst/>
          </a:prstGeom>
          <a:noFill/>
        </p:spPr>
        <p:txBody>
          <a:bodyPr wrap="square" rtlCol="0">
            <a:spAutoFit/>
          </a:bodyPr>
          <a:lstStyle/>
          <a:p>
            <a:pPr>
              <a:lnSpc>
                <a:spcPct val="200000"/>
              </a:lnSpc>
            </a:pPr>
            <a:r>
              <a:rPr lang="en-US" sz="3200" b="1" dirty="0">
                <a:solidFill>
                  <a:srgbClr val="0070C0"/>
                </a:solidFill>
              </a:rPr>
              <a:t>The User Experience Team of One A Research and Design Survival Guide By Leah Buley.</a:t>
            </a:r>
            <a:endParaRPr lang="en-GB" sz="3200" b="1" dirty="0">
              <a:solidFill>
                <a:srgbClr val="0070C0"/>
              </a:solidFill>
            </a:endParaRPr>
          </a:p>
        </p:txBody>
      </p:sp>
      <p:pic>
        <p:nvPicPr>
          <p:cNvPr id="5" name="Graphic 21">
            <a:extLst>
              <a:ext uri="{FF2B5EF4-FFF2-40B4-BE49-F238E27FC236}">
                <a16:creationId xmlns:a16="http://schemas.microsoft.com/office/drawing/2014/main" id="{DB0FE0D2-BE79-583E-A3AB-BAF5CBD213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F243AC19-BA18-31C8-0C29-8A338179B684}"/>
              </a:ext>
            </a:extLst>
          </p:cNvPr>
          <p:cNvSpPr txBox="1"/>
          <p:nvPr/>
        </p:nvSpPr>
        <p:spPr>
          <a:xfrm>
            <a:off x="2626178" y="648778"/>
            <a:ext cx="5485435" cy="461665"/>
          </a:xfrm>
          <a:prstGeom prst="rect">
            <a:avLst/>
          </a:prstGeom>
          <a:noFill/>
        </p:spPr>
        <p:txBody>
          <a:bodyPr wrap="square" rtlCol="0">
            <a:spAutoFit/>
          </a:bodyPr>
          <a:lstStyle/>
          <a:p>
            <a:pPr algn="ctr"/>
            <a:r>
              <a:rPr lang="en-GB" sz="2400" b="1" dirty="0">
                <a:solidFill>
                  <a:srgbClr val="00AEEF"/>
                </a:solidFill>
              </a:rPr>
              <a:t>Recommended Reference</a:t>
            </a:r>
          </a:p>
        </p:txBody>
      </p:sp>
      <p:pic>
        <p:nvPicPr>
          <p:cNvPr id="3" name="Picture 6">
            <a:extLst>
              <a:ext uri="{FF2B5EF4-FFF2-40B4-BE49-F238E27FC236}">
                <a16:creationId xmlns:a16="http://schemas.microsoft.com/office/drawing/2014/main" id="{A599B317-AA9D-8683-71A0-43D537927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0675" y="1110443"/>
            <a:ext cx="3337706"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170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9AFCFE7-0DDE-4CB8-53AD-BB8082FCCC8B}"/>
              </a:ext>
            </a:extLst>
          </p:cNvPr>
          <p:cNvSpPr/>
          <p:nvPr/>
        </p:nvSpPr>
        <p:spPr>
          <a:xfrm>
            <a:off x="452285" y="1285191"/>
            <a:ext cx="9851924" cy="4270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B6A873C-4B21-0D10-8051-C015AF5FA6FA}"/>
              </a:ext>
            </a:extLst>
          </p:cNvPr>
          <p:cNvSpPr txBox="1"/>
          <p:nvPr/>
        </p:nvSpPr>
        <p:spPr>
          <a:xfrm>
            <a:off x="975024" y="1759632"/>
            <a:ext cx="8640924" cy="3276282"/>
          </a:xfrm>
          <a:prstGeom prst="rect">
            <a:avLst/>
          </a:prstGeom>
          <a:noFill/>
        </p:spPr>
        <p:txBody>
          <a:bodyPr wrap="square" rtlCol="0">
            <a:spAutoFit/>
          </a:bodyPr>
          <a:lstStyle/>
          <a:p>
            <a:pPr algn="just">
              <a:lnSpc>
                <a:spcPct val="150000"/>
              </a:lnSpc>
            </a:pPr>
            <a:r>
              <a:rPr lang="en-GB" sz="2000" b="1" dirty="0">
                <a:solidFill>
                  <a:srgbClr val="0070C0"/>
                </a:solidFill>
              </a:rPr>
              <a:t>The user experience team of one ethos is equal parts philosophy and  practice </a:t>
            </a:r>
            <a:r>
              <a:rPr lang="en-GB" sz="2000" b="1" dirty="0">
                <a:solidFill>
                  <a:srgbClr val="FF0000"/>
                </a:solidFill>
              </a:rPr>
              <a:t>(see Figure 1). </a:t>
            </a:r>
            <a:r>
              <a:rPr lang="en-GB" sz="2000" b="1" dirty="0">
                <a:solidFill>
                  <a:srgbClr val="0070C0"/>
                </a:solidFill>
              </a:rPr>
              <a:t>It focuses on having the right attitude, seeking out opportunities, being patient and inclusive, and doing the best work you can.</a:t>
            </a:r>
          </a:p>
          <a:p>
            <a:pPr algn="just">
              <a:lnSpc>
                <a:spcPct val="150000"/>
              </a:lnSpc>
            </a:pPr>
            <a:endParaRPr lang="en-GB" sz="2000" b="1" dirty="0">
              <a:solidFill>
                <a:srgbClr val="0070C0"/>
              </a:solidFill>
            </a:endParaRPr>
          </a:p>
          <a:p>
            <a:pPr algn="just">
              <a:lnSpc>
                <a:spcPct val="150000"/>
              </a:lnSpc>
            </a:pPr>
            <a:r>
              <a:rPr lang="en-GB" sz="2000" b="1" dirty="0">
                <a:solidFill>
                  <a:srgbClr val="0070C0"/>
                </a:solidFill>
              </a:rPr>
              <a:t> Between </a:t>
            </a:r>
            <a:r>
              <a:rPr lang="en-GB" sz="2000" b="1" dirty="0">
                <a:solidFill>
                  <a:srgbClr val="FF0000"/>
                </a:solidFill>
              </a:rPr>
              <a:t>philosophy</a:t>
            </a:r>
            <a:r>
              <a:rPr lang="en-GB" sz="2000" b="1" dirty="0">
                <a:solidFill>
                  <a:srgbClr val="0070C0"/>
                </a:solidFill>
              </a:rPr>
              <a:t> and </a:t>
            </a:r>
            <a:r>
              <a:rPr lang="en-GB" sz="2000" b="1" dirty="0">
                <a:solidFill>
                  <a:srgbClr val="FF0000"/>
                </a:solidFill>
              </a:rPr>
              <a:t>practice</a:t>
            </a:r>
            <a:r>
              <a:rPr lang="en-GB" sz="2000" b="1" dirty="0">
                <a:solidFill>
                  <a:srgbClr val="0070C0"/>
                </a:solidFill>
              </a:rPr>
              <a:t>, this book covers not just guiding principles, but also the nuts and bolts of how to successfully run a UX project as a team of one.</a:t>
            </a:r>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AE" sz="2400" b="1" dirty="0">
                <a:solidFill>
                  <a:srgbClr val="00AEEF"/>
                </a:solidFill>
              </a:rPr>
              <a:t>User Experience Team of One</a:t>
            </a:r>
          </a:p>
        </p:txBody>
      </p:sp>
    </p:spTree>
    <p:extLst>
      <p:ext uri="{BB962C8B-B14F-4D97-AF65-F5344CB8AC3E}">
        <p14:creationId xmlns:p14="http://schemas.microsoft.com/office/powerpoint/2010/main" val="181991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AE" sz="2400" b="1" dirty="0">
                <a:solidFill>
                  <a:srgbClr val="00AEEF"/>
                </a:solidFill>
              </a:rPr>
              <a:t>User Experience Team of One</a:t>
            </a:r>
          </a:p>
        </p:txBody>
      </p:sp>
      <p:pic>
        <p:nvPicPr>
          <p:cNvPr id="3" name="Picture 2">
            <a:extLst>
              <a:ext uri="{FF2B5EF4-FFF2-40B4-BE49-F238E27FC236}">
                <a16:creationId xmlns:a16="http://schemas.microsoft.com/office/drawing/2014/main" id="{9B421B8E-3DB6-C1A3-3D12-570002026A0F}"/>
              </a:ext>
            </a:extLst>
          </p:cNvPr>
          <p:cNvPicPr>
            <a:picLocks noChangeAspect="1"/>
          </p:cNvPicPr>
          <p:nvPr/>
        </p:nvPicPr>
        <p:blipFill rotWithShape="1">
          <a:blip r:embed="rId3"/>
          <a:srcRect l="29759" t="39746" r="29924" b="15429"/>
          <a:stretch/>
        </p:blipFill>
        <p:spPr>
          <a:xfrm>
            <a:off x="651740" y="1729324"/>
            <a:ext cx="7081471" cy="3738471"/>
          </a:xfrm>
          <a:prstGeom prst="rect">
            <a:avLst/>
          </a:prstGeom>
        </p:spPr>
      </p:pic>
    </p:spTree>
    <p:extLst>
      <p:ext uri="{BB962C8B-B14F-4D97-AF65-F5344CB8AC3E}">
        <p14:creationId xmlns:p14="http://schemas.microsoft.com/office/powerpoint/2010/main" val="1720546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9AFCFE7-0DDE-4CB8-53AD-BB8082FCCC8B}"/>
              </a:ext>
            </a:extLst>
          </p:cNvPr>
          <p:cNvSpPr/>
          <p:nvPr/>
        </p:nvSpPr>
        <p:spPr>
          <a:xfrm>
            <a:off x="452285" y="1285191"/>
            <a:ext cx="9851924" cy="4270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B6A873C-4B21-0D10-8051-C015AF5FA6FA}"/>
              </a:ext>
            </a:extLst>
          </p:cNvPr>
          <p:cNvSpPr txBox="1"/>
          <p:nvPr/>
        </p:nvSpPr>
        <p:spPr>
          <a:xfrm>
            <a:off x="452285" y="1356512"/>
            <a:ext cx="9851923" cy="4199611"/>
          </a:xfrm>
          <a:prstGeom prst="rect">
            <a:avLst/>
          </a:prstGeom>
          <a:noFill/>
        </p:spPr>
        <p:txBody>
          <a:bodyPr wrap="square" rtlCol="0">
            <a:spAutoFit/>
          </a:bodyPr>
          <a:lstStyle/>
          <a:p>
            <a:pPr>
              <a:lnSpc>
                <a:spcPct val="150000"/>
              </a:lnSpc>
            </a:pPr>
            <a:r>
              <a:rPr lang="en-GB" sz="2000" b="1" dirty="0">
                <a:solidFill>
                  <a:srgbClr val="0070C0"/>
                </a:solidFill>
              </a:rPr>
              <a:t>Part I, “</a:t>
            </a:r>
            <a:r>
              <a:rPr lang="en-GB" sz="2000" b="1" dirty="0">
                <a:solidFill>
                  <a:srgbClr val="FF0000"/>
                </a:solidFill>
              </a:rPr>
              <a:t>Philosophy</a:t>
            </a:r>
            <a:r>
              <a:rPr lang="en-GB" sz="2000" b="1" dirty="0">
                <a:solidFill>
                  <a:srgbClr val="0070C0"/>
                </a:solidFill>
              </a:rPr>
              <a:t>,” is a frank walk-through of the UX team of one’s concerns, from start to finish. In this section, I’ll explain what it means to be a UX team of one, how to establish a successful foundation, how to grow yourself and your career, and how to involve others and build support for UX along the way.</a:t>
            </a:r>
          </a:p>
          <a:p>
            <a:pPr>
              <a:lnSpc>
                <a:spcPct val="150000"/>
              </a:lnSpc>
            </a:pPr>
            <a:r>
              <a:rPr lang="en-GB" sz="2000" b="1" dirty="0">
                <a:solidFill>
                  <a:srgbClr val="0070C0"/>
                </a:solidFill>
              </a:rPr>
              <a:t> </a:t>
            </a:r>
          </a:p>
          <a:p>
            <a:pPr>
              <a:lnSpc>
                <a:spcPct val="150000"/>
              </a:lnSpc>
            </a:pPr>
            <a:r>
              <a:rPr lang="en-GB" sz="2000" b="1" dirty="0">
                <a:solidFill>
                  <a:srgbClr val="FF0000"/>
                </a:solidFill>
              </a:rPr>
              <a:t>Chapter 1, </a:t>
            </a:r>
            <a:r>
              <a:rPr lang="en-GB" sz="2000" b="1" dirty="0">
                <a:solidFill>
                  <a:srgbClr val="0070C0"/>
                </a:solidFill>
              </a:rPr>
              <a:t>“UX 101,” gives an overview of what UX is, how it came to be, and what it takes to be a UX practitioner.</a:t>
            </a:r>
          </a:p>
          <a:p>
            <a:pPr>
              <a:lnSpc>
                <a:spcPct val="150000"/>
              </a:lnSpc>
            </a:pPr>
            <a:r>
              <a:rPr lang="en-GB" sz="2000" b="1" dirty="0">
                <a:solidFill>
                  <a:srgbClr val="FF0000"/>
                </a:solidFill>
              </a:rPr>
              <a:t>Chapter 2, </a:t>
            </a:r>
            <a:r>
              <a:rPr lang="en-GB" sz="2000" b="1" dirty="0">
                <a:solidFill>
                  <a:srgbClr val="0070C0"/>
                </a:solidFill>
              </a:rPr>
              <a:t>“Getting Started,” focuses on how to begin, including the fundamentals of user research and design for the new and aspiring UX team of one.</a:t>
            </a:r>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GB" sz="2400" b="1" dirty="0">
                <a:solidFill>
                  <a:srgbClr val="00AEEF"/>
                </a:solidFill>
              </a:rPr>
              <a:t>Philosophy</a:t>
            </a:r>
          </a:p>
        </p:txBody>
      </p:sp>
      <p:pic>
        <p:nvPicPr>
          <p:cNvPr id="6" name="Picture 5">
            <a:extLst>
              <a:ext uri="{FF2B5EF4-FFF2-40B4-BE49-F238E27FC236}">
                <a16:creationId xmlns:a16="http://schemas.microsoft.com/office/drawing/2014/main" id="{A01D5AA9-70DA-FB96-C8C0-C8FD7D65B4E1}"/>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1006002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9AFCFE7-0DDE-4CB8-53AD-BB8082FCCC8B}"/>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B6A873C-4B21-0D10-8051-C015AF5FA6FA}"/>
              </a:ext>
            </a:extLst>
          </p:cNvPr>
          <p:cNvSpPr txBox="1"/>
          <p:nvPr/>
        </p:nvSpPr>
        <p:spPr>
          <a:xfrm>
            <a:off x="581453" y="1285191"/>
            <a:ext cx="9930580" cy="4549835"/>
          </a:xfrm>
          <a:prstGeom prst="rect">
            <a:avLst/>
          </a:prstGeom>
          <a:noFill/>
        </p:spPr>
        <p:txBody>
          <a:bodyPr wrap="square" rtlCol="0">
            <a:spAutoFit/>
          </a:bodyPr>
          <a:lstStyle/>
          <a:p>
            <a:pPr>
              <a:lnSpc>
                <a:spcPct val="150000"/>
              </a:lnSpc>
            </a:pPr>
            <a:r>
              <a:rPr lang="en-GB" sz="2800" b="1" dirty="0">
                <a:solidFill>
                  <a:srgbClr val="FF0000"/>
                </a:solidFill>
              </a:rPr>
              <a:t>Chapter 3, </a:t>
            </a:r>
            <a:r>
              <a:rPr lang="en-GB" sz="2800" b="1" dirty="0">
                <a:solidFill>
                  <a:srgbClr val="0070C0"/>
                </a:solidFill>
              </a:rPr>
              <a:t>“Building Support for Your Work,” addresses some of the most challenging parts of life as a team of one: how to build support and do great work in spite of real-world organizational and interpersonal constraints.</a:t>
            </a:r>
          </a:p>
          <a:p>
            <a:pPr>
              <a:lnSpc>
                <a:spcPct val="150000"/>
              </a:lnSpc>
            </a:pPr>
            <a:r>
              <a:rPr lang="en-GB" sz="2800" b="1" dirty="0">
                <a:solidFill>
                  <a:srgbClr val="FF0000"/>
                </a:solidFill>
              </a:rPr>
              <a:t>Chapter 4, </a:t>
            </a:r>
            <a:r>
              <a:rPr lang="en-GB" sz="2800" b="1" dirty="0">
                <a:solidFill>
                  <a:srgbClr val="0070C0"/>
                </a:solidFill>
              </a:rPr>
              <a:t>“Growing Yourself and Your Career,” is a blueprint for thriving and flourishing as you grow yourself and your career in user experience.</a:t>
            </a:r>
            <a:endParaRPr lang="en-GB" b="1" dirty="0">
              <a:solidFill>
                <a:srgbClr val="0070C0"/>
              </a:solidFill>
            </a:endParaRPr>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GB" sz="2400" b="1" dirty="0">
                <a:solidFill>
                  <a:srgbClr val="00AEEF"/>
                </a:solidFill>
              </a:rPr>
              <a:t>Philosophy</a:t>
            </a:r>
          </a:p>
        </p:txBody>
      </p:sp>
      <p:pic>
        <p:nvPicPr>
          <p:cNvPr id="6" name="Picture 5">
            <a:extLst>
              <a:ext uri="{FF2B5EF4-FFF2-40B4-BE49-F238E27FC236}">
                <a16:creationId xmlns:a16="http://schemas.microsoft.com/office/drawing/2014/main" id="{A01D5AA9-70DA-FB96-C8C0-C8FD7D65B4E1}"/>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2229865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9AFCFE7-0DDE-4CB8-53AD-BB8082FCCC8B}"/>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B6A873C-4B21-0D10-8051-C015AF5FA6FA}"/>
              </a:ext>
            </a:extLst>
          </p:cNvPr>
          <p:cNvSpPr txBox="1"/>
          <p:nvPr/>
        </p:nvSpPr>
        <p:spPr>
          <a:xfrm>
            <a:off x="581453" y="1285191"/>
            <a:ext cx="9506444" cy="4661276"/>
          </a:xfrm>
          <a:prstGeom prst="rect">
            <a:avLst/>
          </a:prstGeom>
          <a:noFill/>
        </p:spPr>
        <p:txBody>
          <a:bodyPr wrap="square" rtlCol="0">
            <a:spAutoFit/>
          </a:bodyPr>
          <a:lstStyle/>
          <a:p>
            <a:pPr algn="just">
              <a:lnSpc>
                <a:spcPct val="150000"/>
              </a:lnSpc>
            </a:pPr>
            <a:r>
              <a:rPr lang="en-GB" sz="2000" b="1" dirty="0">
                <a:solidFill>
                  <a:srgbClr val="0070C0"/>
                </a:solidFill>
              </a:rPr>
              <a:t> In Part II, “</a:t>
            </a:r>
            <a:r>
              <a:rPr lang="en-GB" sz="2000" b="1" dirty="0">
                <a:solidFill>
                  <a:srgbClr val="FF0000"/>
                </a:solidFill>
              </a:rPr>
              <a:t>Practice</a:t>
            </a:r>
            <a:r>
              <a:rPr lang="en-GB" sz="2000" b="1" dirty="0">
                <a:solidFill>
                  <a:srgbClr val="0070C0"/>
                </a:solidFill>
              </a:rPr>
              <a:t>,” I’ll focus on the nuts and bolts of user experience work. This half of the book is intended to function as a ready reference, full of practical methods that have been selected and, in some cases, adapted to fit the realities of a UX team- of -one’s situation. What is this reality? Most importantly, teams of one must rely heavily on their non-UX colleagues to help them get work done. </a:t>
            </a:r>
          </a:p>
          <a:p>
            <a:pPr algn="just">
              <a:lnSpc>
                <a:spcPct val="150000"/>
              </a:lnSpc>
            </a:pPr>
            <a:endParaRPr lang="en-GB" sz="2000" b="1" dirty="0">
              <a:solidFill>
                <a:srgbClr val="0070C0"/>
              </a:solidFill>
            </a:endParaRPr>
          </a:p>
          <a:p>
            <a:pPr algn="just">
              <a:lnSpc>
                <a:spcPct val="150000"/>
              </a:lnSpc>
            </a:pPr>
            <a:r>
              <a:rPr lang="en-GB" sz="2000" b="1" dirty="0">
                <a:solidFill>
                  <a:srgbClr val="0070C0"/>
                </a:solidFill>
              </a:rPr>
              <a:t>That means there is a preference here for methods that can be done in a quick-and-dirty fashion, and an even greater bias toward methods that invite collaboration and cross-functional participation. In some cases, these methods may already be familiar to you, but the approach and tips are adapted for the work of a team of one</a:t>
            </a:r>
            <a:endParaRPr lang="en-GB" sz="1400" b="1" dirty="0">
              <a:solidFill>
                <a:srgbClr val="0070C0"/>
              </a:solidFill>
            </a:endParaRPr>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GB" sz="2400" b="1" dirty="0">
                <a:solidFill>
                  <a:srgbClr val="00AEEF"/>
                </a:solidFill>
              </a:rPr>
              <a:t>Practice</a:t>
            </a:r>
          </a:p>
        </p:txBody>
      </p:sp>
      <p:pic>
        <p:nvPicPr>
          <p:cNvPr id="6" name="Picture 5">
            <a:extLst>
              <a:ext uri="{FF2B5EF4-FFF2-40B4-BE49-F238E27FC236}">
                <a16:creationId xmlns:a16="http://schemas.microsoft.com/office/drawing/2014/main" id="{A01D5AA9-70DA-FB96-C8C0-C8FD7D65B4E1}"/>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814004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D771A-1F2B-6C45-0A2A-FBE19B85DF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2DA689-9F85-3209-0306-03CA1F72CF4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3B3187-3512-7730-C8EF-036085485AA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9AFCFE7-0DDE-4CB8-53AD-BB8082FCCC8B}"/>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B6A873C-4B21-0D10-8051-C015AF5FA6FA}"/>
              </a:ext>
            </a:extLst>
          </p:cNvPr>
          <p:cNvSpPr txBox="1"/>
          <p:nvPr/>
        </p:nvSpPr>
        <p:spPr>
          <a:xfrm>
            <a:off x="532291" y="1719359"/>
            <a:ext cx="9506444" cy="3737946"/>
          </a:xfrm>
          <a:prstGeom prst="rect">
            <a:avLst/>
          </a:prstGeom>
          <a:noFill/>
        </p:spPr>
        <p:txBody>
          <a:bodyPr wrap="square" rtlCol="0">
            <a:spAutoFit/>
          </a:bodyPr>
          <a:lstStyle/>
          <a:p>
            <a:pPr algn="just">
              <a:lnSpc>
                <a:spcPct val="150000"/>
              </a:lnSpc>
            </a:pPr>
            <a:r>
              <a:rPr lang="en-GB" sz="2000" b="1" dirty="0">
                <a:solidFill>
                  <a:srgbClr val="FF0000"/>
                </a:solidFill>
              </a:rPr>
              <a:t>Chapter 5</a:t>
            </a:r>
            <a:r>
              <a:rPr lang="en-GB" sz="2000" b="1" dirty="0">
                <a:solidFill>
                  <a:srgbClr val="0070C0"/>
                </a:solidFill>
              </a:rPr>
              <a:t>, “</a:t>
            </a:r>
            <a:r>
              <a:rPr lang="en-GB" sz="2000" b="1" dirty="0">
                <a:solidFill>
                  <a:srgbClr val="FF0000"/>
                </a:solidFill>
              </a:rPr>
              <a:t>Planning and Discovery Methods,” </a:t>
            </a:r>
            <a:r>
              <a:rPr lang="en-GB" sz="2000" b="1" dirty="0">
                <a:solidFill>
                  <a:srgbClr val="0070C0"/>
                </a:solidFill>
              </a:rPr>
              <a:t>helps you set up a UX project for success. It includes planning and discovery of the team’s requirements and expectations. It also covers techniques for establishing a shared UX strategy with the team.</a:t>
            </a:r>
          </a:p>
          <a:p>
            <a:pPr algn="just">
              <a:lnSpc>
                <a:spcPct val="150000"/>
              </a:lnSpc>
            </a:pPr>
            <a:r>
              <a:rPr lang="en-GB" sz="2000" b="1" dirty="0">
                <a:solidFill>
                  <a:srgbClr val="FF0000"/>
                </a:solidFill>
              </a:rPr>
              <a:t>Chapter 6, </a:t>
            </a:r>
            <a:r>
              <a:rPr lang="en-GB" sz="2000" b="1" dirty="0">
                <a:solidFill>
                  <a:srgbClr val="0070C0"/>
                </a:solidFill>
              </a:rPr>
              <a:t>“</a:t>
            </a:r>
            <a:r>
              <a:rPr lang="en-GB" sz="2000" b="1" dirty="0">
                <a:solidFill>
                  <a:srgbClr val="FF0000"/>
                </a:solidFill>
              </a:rPr>
              <a:t>Research Methods,” </a:t>
            </a:r>
            <a:r>
              <a:rPr lang="en-GB" sz="2000" b="1" dirty="0">
                <a:solidFill>
                  <a:srgbClr val="0070C0"/>
                </a:solidFill>
              </a:rPr>
              <a:t>is all about research. This includes research with users, the </a:t>
            </a:r>
            <a:r>
              <a:rPr lang="en-GB" sz="2000" b="1" dirty="0" err="1">
                <a:solidFill>
                  <a:srgbClr val="0070C0"/>
                </a:solidFill>
              </a:rPr>
              <a:t>centerpiece</a:t>
            </a:r>
            <a:r>
              <a:rPr lang="en-GB" sz="2000" b="1" dirty="0">
                <a:solidFill>
                  <a:srgbClr val="0070C0"/>
                </a:solidFill>
              </a:rPr>
              <a:t> of a UX practice, as well as research into competitors and best practices.</a:t>
            </a:r>
          </a:p>
          <a:p>
            <a:pPr algn="just">
              <a:lnSpc>
                <a:spcPct val="150000"/>
              </a:lnSpc>
            </a:pPr>
            <a:r>
              <a:rPr lang="en-GB" sz="2000" b="1" dirty="0">
                <a:solidFill>
                  <a:srgbClr val="FF0000"/>
                </a:solidFill>
              </a:rPr>
              <a:t>Chapter 7, </a:t>
            </a:r>
            <a:r>
              <a:rPr lang="en-GB" sz="2000" b="1" dirty="0">
                <a:solidFill>
                  <a:srgbClr val="0070C0"/>
                </a:solidFill>
              </a:rPr>
              <a:t>“</a:t>
            </a:r>
            <a:r>
              <a:rPr lang="en-GB" sz="2000" b="1" dirty="0">
                <a:solidFill>
                  <a:srgbClr val="FF0000"/>
                </a:solidFill>
              </a:rPr>
              <a:t>Design Methods,” </a:t>
            </a:r>
            <a:r>
              <a:rPr lang="en-GB" sz="2000" b="1" dirty="0">
                <a:solidFill>
                  <a:srgbClr val="0070C0"/>
                </a:solidFill>
              </a:rPr>
              <a:t>covers methods and techniques for inclusive and participatory user experience design.</a:t>
            </a:r>
          </a:p>
          <a:p>
            <a:pPr algn="just">
              <a:lnSpc>
                <a:spcPct val="150000"/>
              </a:lnSpc>
            </a:pPr>
            <a:endParaRPr lang="en-GB" sz="2000" b="1" dirty="0">
              <a:solidFill>
                <a:srgbClr val="0070C0"/>
              </a:solidFill>
            </a:endParaRPr>
          </a:p>
        </p:txBody>
      </p:sp>
      <p:pic>
        <p:nvPicPr>
          <p:cNvPr id="5" name="Graphic 21">
            <a:extLst>
              <a:ext uri="{FF2B5EF4-FFF2-40B4-BE49-F238E27FC236}">
                <a16:creationId xmlns:a16="http://schemas.microsoft.com/office/drawing/2014/main" id="{6FCFDF09-CBB9-2BC3-0DA5-DB302D4DC4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5E88BF1B-BC48-3470-112D-D0C8991EA2BC}"/>
              </a:ext>
            </a:extLst>
          </p:cNvPr>
          <p:cNvSpPr txBox="1"/>
          <p:nvPr/>
        </p:nvSpPr>
        <p:spPr>
          <a:xfrm>
            <a:off x="2626178" y="648778"/>
            <a:ext cx="4915164" cy="461665"/>
          </a:xfrm>
          <a:prstGeom prst="rect">
            <a:avLst/>
          </a:prstGeom>
          <a:noFill/>
        </p:spPr>
        <p:txBody>
          <a:bodyPr wrap="square" rtlCol="0">
            <a:spAutoFit/>
          </a:bodyPr>
          <a:lstStyle/>
          <a:p>
            <a:pPr algn="ctr"/>
            <a:r>
              <a:rPr lang="en-GB" sz="2400" b="1" dirty="0">
                <a:solidFill>
                  <a:srgbClr val="00AEEF"/>
                </a:solidFill>
              </a:rPr>
              <a:t>Practice</a:t>
            </a:r>
          </a:p>
        </p:txBody>
      </p:sp>
      <p:pic>
        <p:nvPicPr>
          <p:cNvPr id="6" name="Picture 5">
            <a:extLst>
              <a:ext uri="{FF2B5EF4-FFF2-40B4-BE49-F238E27FC236}">
                <a16:creationId xmlns:a16="http://schemas.microsoft.com/office/drawing/2014/main" id="{A01D5AA9-70DA-FB96-C8C0-C8FD7D65B4E1}"/>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2619513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5D395-1D81-9B3F-86AF-19DE0AF782E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14DFEC3-9BCE-2ED3-3C94-EFEA55428D9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56EB544-07F6-FFA2-DB4B-40EBCA856433}"/>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E19E5F7-FEFE-B7F4-E8C4-363989E501B1}"/>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23D94BA7-EA18-74D3-E461-9D41BD1067B8}"/>
              </a:ext>
            </a:extLst>
          </p:cNvPr>
          <p:cNvSpPr txBox="1"/>
          <p:nvPr/>
        </p:nvSpPr>
        <p:spPr>
          <a:xfrm>
            <a:off x="532291" y="1719359"/>
            <a:ext cx="9506444" cy="4661276"/>
          </a:xfrm>
          <a:prstGeom prst="rect">
            <a:avLst/>
          </a:prstGeom>
          <a:noFill/>
        </p:spPr>
        <p:txBody>
          <a:bodyPr wrap="square" rtlCol="0">
            <a:spAutoFit/>
          </a:bodyPr>
          <a:lstStyle/>
          <a:p>
            <a:pPr algn="just">
              <a:lnSpc>
                <a:spcPct val="150000"/>
              </a:lnSpc>
            </a:pPr>
            <a:r>
              <a:rPr lang="en-GB" sz="2000" b="1" dirty="0">
                <a:solidFill>
                  <a:srgbClr val="FF0000"/>
                </a:solidFill>
              </a:rPr>
              <a:t>Chapter 8, </a:t>
            </a:r>
            <a:r>
              <a:rPr lang="en-GB" sz="2000" b="1" dirty="0">
                <a:solidFill>
                  <a:srgbClr val="0070C0"/>
                </a:solidFill>
              </a:rPr>
              <a:t>“</a:t>
            </a:r>
            <a:r>
              <a:rPr lang="en-GB" sz="2000" b="1" dirty="0">
                <a:solidFill>
                  <a:srgbClr val="FF0000"/>
                </a:solidFill>
              </a:rPr>
              <a:t>Testing and Validation Methods</a:t>
            </a:r>
            <a:r>
              <a:rPr lang="en-GB" sz="2000" b="1" dirty="0">
                <a:solidFill>
                  <a:srgbClr val="0070C0"/>
                </a:solidFill>
              </a:rPr>
              <a:t>,” provides methods for validating that your strategy, research, and design work has led you in the right direction.</a:t>
            </a:r>
          </a:p>
          <a:p>
            <a:pPr algn="just">
              <a:lnSpc>
                <a:spcPct val="150000"/>
              </a:lnSpc>
            </a:pPr>
            <a:endParaRPr lang="en-GB" sz="2000" b="1" dirty="0">
              <a:solidFill>
                <a:srgbClr val="0070C0"/>
              </a:solidFill>
            </a:endParaRPr>
          </a:p>
          <a:p>
            <a:pPr algn="just">
              <a:lnSpc>
                <a:spcPct val="150000"/>
              </a:lnSpc>
            </a:pPr>
            <a:r>
              <a:rPr lang="en-GB" sz="2000" b="1" dirty="0">
                <a:solidFill>
                  <a:srgbClr val="FF0000"/>
                </a:solidFill>
              </a:rPr>
              <a:t>Chapter 9, </a:t>
            </a:r>
            <a:r>
              <a:rPr lang="en-GB" sz="2000" b="1" dirty="0">
                <a:solidFill>
                  <a:srgbClr val="0070C0"/>
                </a:solidFill>
              </a:rPr>
              <a:t>“</a:t>
            </a:r>
            <a:r>
              <a:rPr lang="en-GB" sz="2000" b="1" dirty="0">
                <a:solidFill>
                  <a:srgbClr val="FF0000"/>
                </a:solidFill>
              </a:rPr>
              <a:t>Evangelism Methods</a:t>
            </a:r>
            <a:r>
              <a:rPr lang="en-GB" sz="2000" b="1" dirty="0">
                <a:solidFill>
                  <a:srgbClr val="0070C0"/>
                </a:solidFill>
              </a:rPr>
              <a:t>,” brings our discussion of philosophy and practice full circle, and finishes up with approaches for building support and awareness of UX throughout your organization.</a:t>
            </a:r>
          </a:p>
          <a:p>
            <a:pPr algn="just">
              <a:lnSpc>
                <a:spcPct val="150000"/>
              </a:lnSpc>
            </a:pPr>
            <a:r>
              <a:rPr lang="en-GB" sz="2000" b="1" dirty="0">
                <a:solidFill>
                  <a:srgbClr val="FF0000"/>
                </a:solidFill>
              </a:rPr>
              <a:t>Chapter 10, </a:t>
            </a:r>
            <a:r>
              <a:rPr lang="en-GB" sz="2000" b="1" dirty="0">
                <a:solidFill>
                  <a:srgbClr val="0070C0"/>
                </a:solidFill>
              </a:rPr>
              <a:t>“What’s Next,” closes with a personal challenge for you to think critically about where you’re taking your work in UX and how it aligns with the growth of the field overall.</a:t>
            </a:r>
          </a:p>
          <a:p>
            <a:pPr algn="just">
              <a:lnSpc>
                <a:spcPct val="150000"/>
              </a:lnSpc>
            </a:pPr>
            <a:endParaRPr lang="en-GB" sz="2000" b="1" dirty="0">
              <a:solidFill>
                <a:srgbClr val="0070C0"/>
              </a:solidFill>
            </a:endParaRPr>
          </a:p>
        </p:txBody>
      </p:sp>
      <p:pic>
        <p:nvPicPr>
          <p:cNvPr id="5" name="Graphic 21">
            <a:extLst>
              <a:ext uri="{FF2B5EF4-FFF2-40B4-BE49-F238E27FC236}">
                <a16:creationId xmlns:a16="http://schemas.microsoft.com/office/drawing/2014/main" id="{0E208CA5-FFDD-FF60-673F-A347C26B020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A2D06B66-9E36-87B2-D89F-7709D7EB070A}"/>
              </a:ext>
            </a:extLst>
          </p:cNvPr>
          <p:cNvSpPr txBox="1"/>
          <p:nvPr/>
        </p:nvSpPr>
        <p:spPr>
          <a:xfrm>
            <a:off x="2626178" y="648778"/>
            <a:ext cx="4915164" cy="461665"/>
          </a:xfrm>
          <a:prstGeom prst="rect">
            <a:avLst/>
          </a:prstGeom>
          <a:noFill/>
        </p:spPr>
        <p:txBody>
          <a:bodyPr wrap="square" rtlCol="0">
            <a:spAutoFit/>
          </a:bodyPr>
          <a:lstStyle/>
          <a:p>
            <a:pPr algn="ctr"/>
            <a:r>
              <a:rPr lang="en-GB" sz="2400" b="1" dirty="0">
                <a:solidFill>
                  <a:srgbClr val="00AEEF"/>
                </a:solidFill>
              </a:rPr>
              <a:t>Practice</a:t>
            </a:r>
          </a:p>
        </p:txBody>
      </p:sp>
      <p:pic>
        <p:nvPicPr>
          <p:cNvPr id="6" name="Picture 5">
            <a:extLst>
              <a:ext uri="{FF2B5EF4-FFF2-40B4-BE49-F238E27FC236}">
                <a16:creationId xmlns:a16="http://schemas.microsoft.com/office/drawing/2014/main" id="{E6F364D8-8934-D4F0-855E-AF3934551E57}"/>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3954330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399D7-1370-4487-C30B-9C3D3F88BCB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68FC7E-C620-596D-C026-C8E40028B9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7E4F1BD-A7EA-8E51-EAE7-0EAE43DAE518}"/>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CBDD4DC-D9A7-1753-61C2-3FF9DF18489B}"/>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DC5FA7A-B447-5D00-5AB0-6109C74EAF30}"/>
              </a:ext>
            </a:extLst>
          </p:cNvPr>
          <p:cNvSpPr txBox="1"/>
          <p:nvPr/>
        </p:nvSpPr>
        <p:spPr>
          <a:xfrm>
            <a:off x="532291" y="1719359"/>
            <a:ext cx="9506444" cy="4199611"/>
          </a:xfrm>
          <a:prstGeom prst="rect">
            <a:avLst/>
          </a:prstGeom>
          <a:noFill/>
        </p:spPr>
        <p:txBody>
          <a:bodyPr wrap="square" rtlCol="0">
            <a:spAutoFit/>
          </a:bodyPr>
          <a:lstStyle/>
          <a:p>
            <a:pPr algn="just">
              <a:lnSpc>
                <a:spcPct val="150000"/>
              </a:lnSpc>
            </a:pPr>
            <a:r>
              <a:rPr lang="en-GB" sz="2000" b="1" dirty="0">
                <a:solidFill>
                  <a:srgbClr val="FF0000"/>
                </a:solidFill>
              </a:rPr>
              <a:t>A UX team </a:t>
            </a:r>
            <a:r>
              <a:rPr lang="en-GB" sz="2000" b="1" dirty="0">
                <a:solidFill>
                  <a:srgbClr val="0070C0"/>
                </a:solidFill>
              </a:rPr>
              <a:t>of one is someone who works in a situation where they are the key person driving a user-</a:t>
            </a:r>
            <a:r>
              <a:rPr lang="en-GB" sz="2000" b="1" dirty="0" err="1">
                <a:solidFill>
                  <a:srgbClr val="0070C0"/>
                </a:solidFill>
              </a:rPr>
              <a:t>centered</a:t>
            </a:r>
            <a:r>
              <a:rPr lang="en-GB" sz="2000" b="1" dirty="0">
                <a:solidFill>
                  <a:srgbClr val="0070C0"/>
                </a:solidFill>
              </a:rPr>
              <a:t> design philosophy. Certainly, if you are the only person in your company practicing (or aspiring to practice) </a:t>
            </a:r>
            <a:r>
              <a:rPr lang="en-GB" sz="2000" b="1" dirty="0">
                <a:solidFill>
                  <a:srgbClr val="FF0000"/>
                </a:solidFill>
              </a:rPr>
              <a:t>user-</a:t>
            </a:r>
            <a:r>
              <a:rPr lang="en-GB" sz="2000" b="1" dirty="0" err="1">
                <a:solidFill>
                  <a:srgbClr val="FF0000"/>
                </a:solidFill>
              </a:rPr>
              <a:t>centered</a:t>
            </a:r>
            <a:r>
              <a:rPr lang="en-GB" sz="2000" b="1" dirty="0">
                <a:solidFill>
                  <a:srgbClr val="FF0000"/>
                </a:solidFill>
              </a:rPr>
              <a:t> design</a:t>
            </a:r>
            <a:r>
              <a:rPr lang="en-GB" sz="2000" b="1" dirty="0">
                <a:solidFill>
                  <a:srgbClr val="0070C0"/>
                </a:solidFill>
              </a:rPr>
              <a:t>, you are a user experience team of one. </a:t>
            </a:r>
          </a:p>
          <a:p>
            <a:pPr algn="just">
              <a:lnSpc>
                <a:spcPct val="150000"/>
              </a:lnSpc>
            </a:pPr>
            <a:endParaRPr lang="en-GB" sz="2000" b="1" dirty="0">
              <a:solidFill>
                <a:srgbClr val="0070C0"/>
              </a:solidFill>
            </a:endParaRPr>
          </a:p>
          <a:p>
            <a:pPr algn="just">
              <a:lnSpc>
                <a:spcPct val="150000"/>
              </a:lnSpc>
            </a:pPr>
            <a:r>
              <a:rPr lang="en-GB" sz="2000" b="1" dirty="0">
                <a:solidFill>
                  <a:srgbClr val="0070C0"/>
                </a:solidFill>
              </a:rPr>
              <a:t>However, even in organizations with multiple UX professionals, if you regularly work on a team where you are the only UX person, you are a UX team of one. Chapter 3 explains the kinds of challenges that UX teams of one commonly face, and explains what to do about them</a:t>
            </a:r>
          </a:p>
        </p:txBody>
      </p:sp>
      <p:pic>
        <p:nvPicPr>
          <p:cNvPr id="5" name="Graphic 21">
            <a:extLst>
              <a:ext uri="{FF2B5EF4-FFF2-40B4-BE49-F238E27FC236}">
                <a16:creationId xmlns:a16="http://schemas.microsoft.com/office/drawing/2014/main" id="{968339BC-68F4-E73A-C914-F58B7E7EC2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76673E6-097C-AD09-42AE-17FF06667CA4}"/>
              </a:ext>
            </a:extLst>
          </p:cNvPr>
          <p:cNvSpPr txBox="1"/>
          <p:nvPr/>
        </p:nvSpPr>
        <p:spPr>
          <a:xfrm>
            <a:off x="2626178" y="648778"/>
            <a:ext cx="5593590" cy="461665"/>
          </a:xfrm>
          <a:prstGeom prst="rect">
            <a:avLst/>
          </a:prstGeom>
          <a:noFill/>
        </p:spPr>
        <p:txBody>
          <a:bodyPr wrap="square" rtlCol="0">
            <a:spAutoFit/>
          </a:bodyPr>
          <a:lstStyle/>
          <a:p>
            <a:pPr algn="ctr"/>
            <a:r>
              <a:rPr lang="en-AE" sz="2400" b="1" dirty="0">
                <a:solidFill>
                  <a:srgbClr val="00AEEF"/>
                </a:solidFill>
              </a:rPr>
              <a:t> What is a user experience team of one?</a:t>
            </a:r>
          </a:p>
        </p:txBody>
      </p:sp>
      <p:pic>
        <p:nvPicPr>
          <p:cNvPr id="6" name="Picture 5">
            <a:extLst>
              <a:ext uri="{FF2B5EF4-FFF2-40B4-BE49-F238E27FC236}">
                <a16:creationId xmlns:a16="http://schemas.microsoft.com/office/drawing/2014/main" id="{78F0C025-F5D5-39A2-EB78-7C4B8A0A1D04}"/>
              </a:ext>
            </a:extLst>
          </p:cNvPr>
          <p:cNvPicPr>
            <a:picLocks noChangeAspect="1"/>
          </p:cNvPicPr>
          <p:nvPr/>
        </p:nvPicPr>
        <p:blipFill rotWithShape="1">
          <a:blip r:embed="rId3"/>
          <a:srcRect l="33201" t="46578" r="44997" b="15429"/>
          <a:stretch/>
        </p:blipFill>
        <p:spPr>
          <a:xfrm>
            <a:off x="10304208" y="2019159"/>
            <a:ext cx="2479484" cy="2629404"/>
          </a:xfrm>
          <a:prstGeom prst="rect">
            <a:avLst/>
          </a:prstGeom>
        </p:spPr>
      </p:pic>
    </p:spTree>
    <p:extLst>
      <p:ext uri="{BB962C8B-B14F-4D97-AF65-F5344CB8AC3E}">
        <p14:creationId xmlns:p14="http://schemas.microsoft.com/office/powerpoint/2010/main" val="1301246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2A032-01B9-A30C-9453-2A85313EB6D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7A83A3B-1D6C-8BEB-9620-31332964904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353373A-7E9D-B12A-2108-3D89ED527378}"/>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8A6A1E5-D74C-49A8-47F2-8CAAD4D6199A}"/>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80B47303-1CBB-87C8-67A9-DCBB97EA8D4E}"/>
              </a:ext>
            </a:extLst>
          </p:cNvPr>
          <p:cNvSpPr txBox="1"/>
          <p:nvPr/>
        </p:nvSpPr>
        <p:spPr>
          <a:xfrm>
            <a:off x="532291" y="1719359"/>
            <a:ext cx="9506444" cy="4191917"/>
          </a:xfrm>
          <a:prstGeom prst="rect">
            <a:avLst/>
          </a:prstGeom>
          <a:noFill/>
        </p:spPr>
        <p:txBody>
          <a:bodyPr wrap="square" rtlCol="0">
            <a:spAutoFit/>
          </a:bodyPr>
          <a:lstStyle/>
          <a:p>
            <a:pPr algn="just">
              <a:lnSpc>
                <a:spcPct val="200000"/>
              </a:lnSpc>
            </a:pPr>
            <a:r>
              <a:rPr lang="en-GB" b="1" dirty="0">
                <a:solidFill>
                  <a:srgbClr val="0070C0"/>
                </a:solidFill>
              </a:rPr>
              <a:t> in June 2011, this message appeared on the Interaction Designers Association (IXDA) discussion list:</a:t>
            </a:r>
          </a:p>
          <a:p>
            <a:pPr algn="just">
              <a:lnSpc>
                <a:spcPct val="200000"/>
              </a:lnSpc>
            </a:pPr>
            <a:r>
              <a:rPr lang="en-GB" sz="2000" b="1" dirty="0">
                <a:solidFill>
                  <a:srgbClr val="0070C0"/>
                </a:solidFill>
              </a:rPr>
              <a:t>I am at a point in my life where I know I want to do UX design after doing Web design for so long and then reading about usability testing, etc., 6 years ago. But my issue is I’m tired  of working for orgs who say they care about their customer but don’t do testing to even know what their customers want from them… I’m kind of fed up with working for people who don’t get it.</a:t>
            </a:r>
            <a:endParaRPr lang="en-GB" sz="1050" b="1" dirty="0">
              <a:solidFill>
                <a:srgbClr val="0070C0"/>
              </a:solidFill>
            </a:endParaRPr>
          </a:p>
        </p:txBody>
      </p:sp>
      <p:pic>
        <p:nvPicPr>
          <p:cNvPr id="5" name="Graphic 21">
            <a:extLst>
              <a:ext uri="{FF2B5EF4-FFF2-40B4-BE49-F238E27FC236}">
                <a16:creationId xmlns:a16="http://schemas.microsoft.com/office/drawing/2014/main" id="{8AFEBB58-260D-9F17-98EF-0ECE23E4C0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0BA139CA-EDB4-2E07-1300-A7DDBECAAD59}"/>
              </a:ext>
            </a:extLst>
          </p:cNvPr>
          <p:cNvSpPr txBox="1"/>
          <p:nvPr/>
        </p:nvSpPr>
        <p:spPr>
          <a:xfrm>
            <a:off x="2626178" y="648778"/>
            <a:ext cx="5593590" cy="461665"/>
          </a:xfrm>
          <a:prstGeom prst="rect">
            <a:avLst/>
          </a:prstGeom>
          <a:noFill/>
        </p:spPr>
        <p:txBody>
          <a:bodyPr wrap="square" rtlCol="0">
            <a:spAutoFit/>
          </a:bodyPr>
          <a:lstStyle/>
          <a:p>
            <a:pPr algn="ctr"/>
            <a:r>
              <a:rPr lang="en-GB" sz="2400" b="1" dirty="0">
                <a:solidFill>
                  <a:srgbClr val="00AEEF"/>
                </a:solidFill>
              </a:rPr>
              <a:t>Introduction</a:t>
            </a:r>
            <a:endParaRPr lang="en-AE" sz="2400" b="1" dirty="0">
              <a:solidFill>
                <a:srgbClr val="00AEEF"/>
              </a:solidFill>
            </a:endParaRPr>
          </a:p>
        </p:txBody>
      </p:sp>
      <p:pic>
        <p:nvPicPr>
          <p:cNvPr id="3" name="Picture 2" descr="Intro to UX Design - YouTube">
            <a:extLst>
              <a:ext uri="{FF2B5EF4-FFF2-40B4-BE49-F238E27FC236}">
                <a16:creationId xmlns:a16="http://schemas.microsoft.com/office/drawing/2014/main" id="{7BFE276F-6D46-7146-CC04-5F644BE79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4209" y="2680046"/>
            <a:ext cx="2502476" cy="181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6006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2A032-01B9-A30C-9453-2A85313EB6D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7A83A3B-1D6C-8BEB-9620-31332964904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353373A-7E9D-B12A-2108-3D89ED527378}"/>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8A6A1E5-D74C-49A8-47F2-8CAAD4D6199A}"/>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80B47303-1CBB-87C8-67A9-DCBB97EA8D4E}"/>
              </a:ext>
            </a:extLst>
          </p:cNvPr>
          <p:cNvSpPr txBox="1"/>
          <p:nvPr/>
        </p:nvSpPr>
        <p:spPr>
          <a:xfrm>
            <a:off x="532291" y="1719359"/>
            <a:ext cx="9506444" cy="3892732"/>
          </a:xfrm>
          <a:prstGeom prst="rect">
            <a:avLst/>
          </a:prstGeom>
          <a:noFill/>
        </p:spPr>
        <p:txBody>
          <a:bodyPr wrap="square" rtlCol="0">
            <a:spAutoFit/>
          </a:bodyPr>
          <a:lstStyle/>
          <a:p>
            <a:pPr algn="just">
              <a:lnSpc>
                <a:spcPct val="200000"/>
              </a:lnSpc>
            </a:pPr>
            <a:r>
              <a:rPr lang="en-GB" b="1" dirty="0">
                <a:solidFill>
                  <a:srgbClr val="0070C0"/>
                </a:solidFill>
              </a:rPr>
              <a:t>It’s also an important avenue for doing good in the world. The </a:t>
            </a:r>
            <a:r>
              <a:rPr lang="en-GB" b="1" dirty="0">
                <a:solidFill>
                  <a:srgbClr val="FF0000"/>
                </a:solidFill>
              </a:rPr>
              <a:t>UX team </a:t>
            </a:r>
            <a:r>
              <a:rPr lang="en-GB" b="1" dirty="0">
                <a:solidFill>
                  <a:srgbClr val="0070C0"/>
                </a:solidFill>
              </a:rPr>
              <a:t>of one is as much a professional circumstance as a constructive philosophy. And here are its founding principles:</a:t>
            </a:r>
          </a:p>
          <a:p>
            <a:pPr algn="just">
              <a:lnSpc>
                <a:spcPct val="200000"/>
              </a:lnSpc>
            </a:pPr>
            <a:endParaRPr lang="en-GB" b="1" dirty="0">
              <a:solidFill>
                <a:srgbClr val="0070C0"/>
              </a:solidFill>
            </a:endParaRPr>
          </a:p>
          <a:p>
            <a:pPr algn="just">
              <a:lnSpc>
                <a:spcPct val="200000"/>
              </a:lnSpc>
            </a:pPr>
            <a:r>
              <a:rPr lang="en-GB" b="1" dirty="0">
                <a:solidFill>
                  <a:srgbClr val="0070C0"/>
                </a:solidFill>
              </a:rPr>
              <a:t>UX is a force for good. In an increasingly technological world, designing products with real people in mind helps us make sure that technology integrates in our lives in a human way. It’s a voice of reason, arguing that products and technology can support and even enrich our fundamental humanity.</a:t>
            </a:r>
            <a:endParaRPr lang="en-GB" sz="1050" b="1" dirty="0">
              <a:solidFill>
                <a:srgbClr val="0070C0"/>
              </a:solidFill>
            </a:endParaRPr>
          </a:p>
        </p:txBody>
      </p:sp>
      <p:pic>
        <p:nvPicPr>
          <p:cNvPr id="5" name="Graphic 21">
            <a:extLst>
              <a:ext uri="{FF2B5EF4-FFF2-40B4-BE49-F238E27FC236}">
                <a16:creationId xmlns:a16="http://schemas.microsoft.com/office/drawing/2014/main" id="{8AFEBB58-260D-9F17-98EF-0ECE23E4C0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0BA139CA-EDB4-2E07-1300-A7DDBECAAD59}"/>
              </a:ext>
            </a:extLst>
          </p:cNvPr>
          <p:cNvSpPr txBox="1"/>
          <p:nvPr/>
        </p:nvSpPr>
        <p:spPr>
          <a:xfrm>
            <a:off x="2626178" y="648778"/>
            <a:ext cx="5593590" cy="461665"/>
          </a:xfrm>
          <a:prstGeom prst="rect">
            <a:avLst/>
          </a:prstGeom>
          <a:noFill/>
        </p:spPr>
        <p:txBody>
          <a:bodyPr wrap="square" rtlCol="0">
            <a:spAutoFit/>
          </a:bodyPr>
          <a:lstStyle/>
          <a:p>
            <a:pPr algn="ctr"/>
            <a:r>
              <a:rPr lang="en-GB" sz="2400" b="1" dirty="0">
                <a:solidFill>
                  <a:srgbClr val="00AEEF"/>
                </a:solidFill>
              </a:rPr>
              <a:t>Introduction</a:t>
            </a:r>
            <a:endParaRPr lang="en-AE" sz="2400" b="1" dirty="0">
              <a:solidFill>
                <a:srgbClr val="00AEEF"/>
              </a:solidFill>
            </a:endParaRPr>
          </a:p>
        </p:txBody>
      </p:sp>
      <p:pic>
        <p:nvPicPr>
          <p:cNvPr id="3" name="Picture 2" descr="Intro to UX Design - YouTube">
            <a:extLst>
              <a:ext uri="{FF2B5EF4-FFF2-40B4-BE49-F238E27FC236}">
                <a16:creationId xmlns:a16="http://schemas.microsoft.com/office/drawing/2014/main" id="{7BFE276F-6D46-7146-CC04-5F644BE79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4209" y="2680046"/>
            <a:ext cx="2502476" cy="181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090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8C88C-AC6A-B16B-A2AE-50B22ED79D9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584079C-C063-DE70-485D-612A5790B4C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C48EA42-553E-5CEA-1EFE-49B508485E16}"/>
              </a:ext>
            </a:extLst>
          </p:cNvPr>
          <p:cNvSpPr/>
          <p:nvPr/>
        </p:nvSpPr>
        <p:spPr>
          <a:xfrm>
            <a:off x="8607914" y="952845"/>
            <a:ext cx="4128422" cy="52709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BD9AC5C-B30B-28F7-6A08-667C939ED27D}"/>
              </a:ext>
            </a:extLst>
          </p:cNvPr>
          <p:cNvSpPr/>
          <p:nvPr/>
        </p:nvSpPr>
        <p:spPr>
          <a:xfrm>
            <a:off x="452285" y="1285191"/>
            <a:ext cx="9851924" cy="4878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EF1FF001-DECF-2E18-34D4-536AEBB19A51}"/>
              </a:ext>
            </a:extLst>
          </p:cNvPr>
          <p:cNvSpPr txBox="1"/>
          <p:nvPr/>
        </p:nvSpPr>
        <p:spPr>
          <a:xfrm>
            <a:off x="532291" y="1719359"/>
            <a:ext cx="9506444" cy="4446730"/>
          </a:xfrm>
          <a:prstGeom prst="rect">
            <a:avLst/>
          </a:prstGeom>
          <a:noFill/>
        </p:spPr>
        <p:txBody>
          <a:bodyPr wrap="square" rtlCol="0">
            <a:spAutoFit/>
          </a:bodyPr>
          <a:lstStyle/>
          <a:p>
            <a:pPr algn="just">
              <a:lnSpc>
                <a:spcPct val="200000"/>
              </a:lnSpc>
            </a:pPr>
            <a:r>
              <a:rPr lang="en-GB" b="1" dirty="0">
                <a:solidFill>
                  <a:srgbClr val="0070C0"/>
                </a:solidFill>
              </a:rPr>
              <a:t>The world needs more of it. As the boundaries continue to blur between the technological world and the </a:t>
            </a:r>
            <a:r>
              <a:rPr lang="en-GB" b="1" dirty="0" err="1">
                <a:solidFill>
                  <a:srgbClr val="0070C0"/>
                </a:solidFill>
              </a:rPr>
              <a:t>analog</a:t>
            </a:r>
            <a:r>
              <a:rPr lang="en-GB" b="1" dirty="0">
                <a:solidFill>
                  <a:srgbClr val="0070C0"/>
                </a:solidFill>
              </a:rPr>
              <a:t> world,  everything that we buy, use, and do will need this </a:t>
            </a:r>
            <a:r>
              <a:rPr lang="en-GB" b="1" dirty="0">
                <a:solidFill>
                  <a:srgbClr val="FF0000"/>
                </a:solidFill>
              </a:rPr>
              <a:t>user-</a:t>
            </a:r>
            <a:r>
              <a:rPr lang="en-GB" b="1" dirty="0" err="1">
                <a:solidFill>
                  <a:srgbClr val="FF0000"/>
                </a:solidFill>
              </a:rPr>
              <a:t>centered</a:t>
            </a:r>
            <a:r>
              <a:rPr lang="en-GB" b="1" dirty="0">
                <a:solidFill>
                  <a:srgbClr val="FF0000"/>
                </a:solidFill>
              </a:rPr>
              <a:t> perspective</a:t>
            </a:r>
            <a:r>
              <a:rPr lang="en-GB" b="1" dirty="0">
                <a:solidFill>
                  <a:srgbClr val="0070C0"/>
                </a:solidFill>
              </a:rPr>
              <a:t>. Companies that never thought of themselves as being in the user experience business before will realize that they are now. We all are. This field can only grow. </a:t>
            </a:r>
          </a:p>
          <a:p>
            <a:pPr algn="just">
              <a:lnSpc>
                <a:spcPct val="200000"/>
              </a:lnSpc>
            </a:pPr>
            <a:endParaRPr lang="en-GB" b="1" dirty="0">
              <a:solidFill>
                <a:srgbClr val="0070C0"/>
              </a:solidFill>
            </a:endParaRPr>
          </a:p>
          <a:p>
            <a:pPr algn="just">
              <a:lnSpc>
                <a:spcPct val="200000"/>
              </a:lnSpc>
            </a:pPr>
            <a:r>
              <a:rPr lang="en-GB" b="1" dirty="0">
                <a:solidFill>
                  <a:srgbClr val="0070C0"/>
                </a:solidFill>
              </a:rPr>
              <a:t>Whatever your job title, whatever your career aspirations, you have it in your power to spark an awareness of the “</a:t>
            </a:r>
            <a:r>
              <a:rPr lang="en-GB" b="1" dirty="0">
                <a:solidFill>
                  <a:srgbClr val="FF0000"/>
                </a:solidFill>
              </a:rPr>
              <a:t>user’s perspective</a:t>
            </a:r>
            <a:r>
              <a:rPr lang="en-GB" b="1" dirty="0">
                <a:solidFill>
                  <a:srgbClr val="0070C0"/>
                </a:solidFill>
              </a:rPr>
              <a:t>” in the work that you do and with the people that you work with. </a:t>
            </a:r>
            <a:endParaRPr lang="en-GB" sz="1050" b="1" dirty="0">
              <a:solidFill>
                <a:srgbClr val="0070C0"/>
              </a:solidFill>
            </a:endParaRPr>
          </a:p>
        </p:txBody>
      </p:sp>
      <p:pic>
        <p:nvPicPr>
          <p:cNvPr id="5" name="Graphic 21">
            <a:extLst>
              <a:ext uri="{FF2B5EF4-FFF2-40B4-BE49-F238E27FC236}">
                <a16:creationId xmlns:a16="http://schemas.microsoft.com/office/drawing/2014/main" id="{DA52CEDA-39DF-F17F-659B-A0E9BF87B3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62CBCA16-46BF-0F5F-09B3-04FAB650E925}"/>
              </a:ext>
            </a:extLst>
          </p:cNvPr>
          <p:cNvSpPr txBox="1"/>
          <p:nvPr/>
        </p:nvSpPr>
        <p:spPr>
          <a:xfrm>
            <a:off x="2626178" y="648778"/>
            <a:ext cx="5593590" cy="461665"/>
          </a:xfrm>
          <a:prstGeom prst="rect">
            <a:avLst/>
          </a:prstGeom>
          <a:noFill/>
        </p:spPr>
        <p:txBody>
          <a:bodyPr wrap="square" rtlCol="0">
            <a:spAutoFit/>
          </a:bodyPr>
          <a:lstStyle/>
          <a:p>
            <a:pPr algn="ctr"/>
            <a:r>
              <a:rPr lang="en-GB" sz="2400" b="1" dirty="0">
                <a:solidFill>
                  <a:srgbClr val="00AEEF"/>
                </a:solidFill>
              </a:rPr>
              <a:t>Introduction</a:t>
            </a:r>
            <a:endParaRPr lang="en-AE" sz="2400" b="1" dirty="0">
              <a:solidFill>
                <a:srgbClr val="00AEEF"/>
              </a:solidFill>
            </a:endParaRPr>
          </a:p>
        </p:txBody>
      </p:sp>
      <p:pic>
        <p:nvPicPr>
          <p:cNvPr id="3" name="Picture 2" descr="Intro to UX Design - YouTube">
            <a:extLst>
              <a:ext uri="{FF2B5EF4-FFF2-40B4-BE49-F238E27FC236}">
                <a16:creationId xmlns:a16="http://schemas.microsoft.com/office/drawing/2014/main" id="{57108473-7250-85D7-9690-E2D111485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4209" y="2680046"/>
            <a:ext cx="2502476" cy="181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0088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3" name="Graphic 21">
            <a:extLst>
              <a:ext uri="{FF2B5EF4-FFF2-40B4-BE49-F238E27FC236}">
                <a16:creationId xmlns:a16="http://schemas.microsoft.com/office/drawing/2014/main" id="{398007EF-6ADD-1AFB-B366-2ACE2147C09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62082" y="30769"/>
            <a:ext cx="2305141" cy="144407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DD5F7C9C-A48F-4E52-8047-3C1257DA67CC}"/>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purl.org/dc/dcmitype/"/>
    <ds:schemaRef ds:uri="aca13214-df29-4e3c-a050-857c0bf7bd8e"/>
    <ds:schemaRef ds:uri="688354b5-287c-4cda-825e-1d7935aea40e"/>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405</TotalTime>
  <Words>1608</Words>
  <Application>Microsoft Office PowerPoint</Application>
  <PresentationFormat>Widescreen</PresentationFormat>
  <Paragraphs>106</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Alexandria</vt:lpstr>
      <vt:lpstr>Arial</vt:lpstr>
      <vt:lpstr>Calibri</vt:lpstr>
      <vt:lpstr>Calibri Light</vt:lpstr>
      <vt:lpstr>Roboto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مهيتاب الرافعي</cp:lastModifiedBy>
  <cp:revision>23</cp:revision>
  <dcterms:created xsi:type="dcterms:W3CDTF">2023-04-29T09:08:00Z</dcterms:created>
  <dcterms:modified xsi:type="dcterms:W3CDTF">2026-09-10T20:19:47Z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