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322" r:id="rId3"/>
    <p:sldId id="323" r:id="rId4"/>
    <p:sldId id="324" r:id="rId5"/>
    <p:sldId id="325" r:id="rId6"/>
    <p:sldId id="326" r:id="rId7"/>
    <p:sldId id="327" r:id="rId8"/>
    <p:sldId id="328" r:id="rId9"/>
    <p:sldId id="329" r:id="rId10"/>
    <p:sldId id="330" r:id="rId11"/>
    <p:sldId id="331" r:id="rId12"/>
    <p:sldId id="334" r:id="rId13"/>
    <p:sldId id="332" r:id="rId14"/>
    <p:sldId id="333" r:id="rId15"/>
    <p:sldId id="335" r:id="rId16"/>
    <p:sldId id="336" r:id="rId17"/>
    <p:sldId id="337" r:id="rId18"/>
    <p:sldId id="338" r:id="rId19"/>
    <p:sldId id="339" r:id="rId20"/>
    <p:sldId id="258"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9518"/>
    <a:srgbClr val="24A9E1"/>
    <a:srgbClr val="0A1F6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3971" autoAdjust="0"/>
    <p:restoredTop sz="94660"/>
  </p:normalViewPr>
  <p:slideViewPr>
    <p:cSldViewPr snapToGrid="0">
      <p:cViewPr varScale="1">
        <p:scale>
          <a:sx n="72" d="100"/>
          <a:sy n="72" d="100"/>
        </p:scale>
        <p:origin x="66" y="6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E034B46-F9BF-4532-8929-C64AC6E35D26}" type="doc">
      <dgm:prSet loTypeId="urn:microsoft.com/office/officeart/2005/8/layout/hierarchy1" loCatId="hierarchy" qsTypeId="urn:microsoft.com/office/officeart/2005/8/quickstyle/simple1" qsCatId="simple" csTypeId="urn:microsoft.com/office/officeart/2005/8/colors/colorful1" csCatId="colorful" phldr="1"/>
      <dgm:spPr/>
      <dgm:t>
        <a:bodyPr/>
        <a:lstStyle/>
        <a:p>
          <a:pPr rtl="1"/>
          <a:endParaRPr lang="ar-EG"/>
        </a:p>
      </dgm:t>
    </dgm:pt>
    <dgm:pt modelId="{8E113B04-A35A-4662-9FE7-04A91B976653}">
      <dgm:prSet phldrT="[Text]" custT="1"/>
      <dgm:spPr/>
      <dgm:t>
        <a:bodyPr/>
        <a:lstStyle/>
        <a:p>
          <a:pPr rtl="0"/>
          <a:r>
            <a:rPr lang="en-US" sz="3200" b="1" dirty="0" smtClean="0"/>
            <a:t>IP Configuration</a:t>
          </a:r>
          <a:endParaRPr lang="ar-EG" sz="3200" dirty="0"/>
        </a:p>
      </dgm:t>
    </dgm:pt>
    <dgm:pt modelId="{AD108DAC-DD8F-4EE8-A777-898BF9929C4A}" type="parTrans" cxnId="{670088B8-359B-477E-A4E2-E98EB76B9D7C}">
      <dgm:prSet/>
      <dgm:spPr/>
      <dgm:t>
        <a:bodyPr/>
        <a:lstStyle/>
        <a:p>
          <a:pPr rtl="1"/>
          <a:endParaRPr lang="ar-EG"/>
        </a:p>
      </dgm:t>
    </dgm:pt>
    <dgm:pt modelId="{F8D7FE0E-2335-43DC-B78F-372C51DCD0E5}" type="sibTrans" cxnId="{670088B8-359B-477E-A4E2-E98EB76B9D7C}">
      <dgm:prSet/>
      <dgm:spPr/>
      <dgm:t>
        <a:bodyPr/>
        <a:lstStyle/>
        <a:p>
          <a:pPr rtl="1"/>
          <a:endParaRPr lang="ar-EG"/>
        </a:p>
      </dgm:t>
    </dgm:pt>
    <dgm:pt modelId="{456A3435-410C-49A3-86F6-05843DD51E85}">
      <dgm:prSet phldrT="[Text]" custT="1"/>
      <dgm:spPr/>
      <dgm:t>
        <a:bodyPr/>
        <a:lstStyle/>
        <a:p>
          <a:pPr algn="l" rtl="0"/>
          <a:r>
            <a:rPr lang="en-US" sz="2800" b="0" dirty="0" smtClean="0"/>
            <a:t>Static Configuration</a:t>
          </a:r>
          <a:endParaRPr lang="ar-EG" sz="2800" b="0" dirty="0"/>
        </a:p>
      </dgm:t>
    </dgm:pt>
    <dgm:pt modelId="{60408BCB-09B8-4A86-B6D8-CE6EDBBEF3EE}" type="parTrans" cxnId="{4101C8C7-95EC-4B44-B5D7-65D75804132A}">
      <dgm:prSet/>
      <dgm:spPr/>
      <dgm:t>
        <a:bodyPr/>
        <a:lstStyle/>
        <a:p>
          <a:pPr rtl="1"/>
          <a:endParaRPr lang="ar-EG"/>
        </a:p>
      </dgm:t>
    </dgm:pt>
    <dgm:pt modelId="{DCAE9E5A-A274-40A7-B83C-67892D883FBF}" type="sibTrans" cxnId="{4101C8C7-95EC-4B44-B5D7-65D75804132A}">
      <dgm:prSet/>
      <dgm:spPr/>
      <dgm:t>
        <a:bodyPr/>
        <a:lstStyle/>
        <a:p>
          <a:pPr rtl="1"/>
          <a:endParaRPr lang="ar-EG"/>
        </a:p>
      </dgm:t>
    </dgm:pt>
    <dgm:pt modelId="{350312D0-1395-45DD-A9ED-FE3F85E997F8}">
      <dgm:prSet phldrT="[Text]" custT="1"/>
      <dgm:spPr/>
      <dgm:t>
        <a:bodyPr/>
        <a:lstStyle/>
        <a:p>
          <a:pPr algn="ctr" rtl="0"/>
          <a:r>
            <a:rPr lang="en-US" sz="2000" b="1" dirty="0" smtClean="0">
              <a:solidFill>
                <a:srgbClr val="FF9518"/>
              </a:solidFill>
            </a:rPr>
            <a:t>Configure IP  manually</a:t>
          </a:r>
        </a:p>
        <a:p>
          <a:pPr algn="l" rtl="0"/>
          <a:r>
            <a:rPr lang="en-US" sz="2000" dirty="0" smtClean="0"/>
            <a:t> </a:t>
          </a:r>
          <a:r>
            <a:rPr lang="en-US" sz="2000" dirty="0" smtClean="0">
              <a:solidFill>
                <a:srgbClr val="FF0000"/>
              </a:solidFill>
            </a:rPr>
            <a:t>1.IP address </a:t>
          </a:r>
        </a:p>
        <a:p>
          <a:pPr algn="l" rtl="0"/>
          <a:r>
            <a:rPr lang="en-US" sz="2000" dirty="0" smtClean="0">
              <a:solidFill>
                <a:srgbClr val="FF0000"/>
              </a:solidFill>
            </a:rPr>
            <a:t>2.Subnet mask </a:t>
          </a:r>
        </a:p>
        <a:p>
          <a:pPr algn="l" rtl="0"/>
          <a:r>
            <a:rPr lang="en-US" sz="2000" dirty="0" smtClean="0">
              <a:solidFill>
                <a:srgbClr val="24A9E1"/>
              </a:solidFill>
            </a:rPr>
            <a:t>3.Default gateway </a:t>
          </a:r>
        </a:p>
        <a:p>
          <a:pPr algn="l" rtl="0"/>
          <a:r>
            <a:rPr lang="en-US" sz="2000" dirty="0" smtClean="0">
              <a:solidFill>
                <a:srgbClr val="24A9E1"/>
              </a:solidFill>
            </a:rPr>
            <a:t>4.Prefered DNS</a:t>
          </a:r>
        </a:p>
        <a:p>
          <a:pPr algn="l" rtl="0"/>
          <a:r>
            <a:rPr lang="en-US" sz="2000" dirty="0" smtClean="0"/>
            <a:t>5.Alternative DNS</a:t>
          </a:r>
          <a:endParaRPr lang="ar-EG" sz="2000" dirty="0"/>
        </a:p>
      </dgm:t>
    </dgm:pt>
    <dgm:pt modelId="{12DA7A90-4FC9-4575-B356-9E3413DDE57A}" type="parTrans" cxnId="{228226E1-E6E1-4F07-8B90-19A59BAAAF20}">
      <dgm:prSet/>
      <dgm:spPr/>
      <dgm:t>
        <a:bodyPr/>
        <a:lstStyle/>
        <a:p>
          <a:pPr rtl="1"/>
          <a:endParaRPr lang="ar-EG"/>
        </a:p>
      </dgm:t>
    </dgm:pt>
    <dgm:pt modelId="{C8C71D1B-CBFC-4E1C-B754-48106988A090}" type="sibTrans" cxnId="{228226E1-E6E1-4F07-8B90-19A59BAAAF20}">
      <dgm:prSet/>
      <dgm:spPr/>
      <dgm:t>
        <a:bodyPr/>
        <a:lstStyle/>
        <a:p>
          <a:pPr rtl="1"/>
          <a:endParaRPr lang="ar-EG"/>
        </a:p>
      </dgm:t>
    </dgm:pt>
    <dgm:pt modelId="{6739323F-4E5B-4242-85DA-BAE666486CD3}">
      <dgm:prSet phldrT="[Text]" custT="1"/>
      <dgm:spPr/>
      <dgm:t>
        <a:bodyPr/>
        <a:lstStyle/>
        <a:p>
          <a:pPr algn="l" rtl="0"/>
          <a:r>
            <a:rPr lang="en-US" sz="2800" dirty="0" smtClean="0"/>
            <a:t>Dynamic Configuration</a:t>
          </a:r>
          <a:endParaRPr lang="ar-EG" sz="2800" dirty="0"/>
        </a:p>
      </dgm:t>
    </dgm:pt>
    <dgm:pt modelId="{EBCFD8D3-4B70-4C4F-AB59-0735BA4ACD40}" type="parTrans" cxnId="{1EC217DA-A84D-4FE5-9C24-2AA3AA248A8A}">
      <dgm:prSet/>
      <dgm:spPr/>
      <dgm:t>
        <a:bodyPr/>
        <a:lstStyle/>
        <a:p>
          <a:pPr rtl="1"/>
          <a:endParaRPr lang="ar-EG"/>
        </a:p>
      </dgm:t>
    </dgm:pt>
    <dgm:pt modelId="{E19ABDCE-2F2A-4713-A56D-078633C0D3DD}" type="sibTrans" cxnId="{1EC217DA-A84D-4FE5-9C24-2AA3AA248A8A}">
      <dgm:prSet/>
      <dgm:spPr/>
      <dgm:t>
        <a:bodyPr/>
        <a:lstStyle/>
        <a:p>
          <a:pPr rtl="1"/>
          <a:endParaRPr lang="ar-EG"/>
        </a:p>
      </dgm:t>
    </dgm:pt>
    <dgm:pt modelId="{8788AD6E-3D23-4982-869A-42949A2878C4}">
      <dgm:prSet phldrT="[Text]"/>
      <dgm:spPr/>
      <dgm:t>
        <a:bodyPr/>
        <a:lstStyle/>
        <a:p>
          <a:pPr rtl="1"/>
          <a:r>
            <a:rPr lang="en-US" b="1" dirty="0" smtClean="0">
              <a:solidFill>
                <a:srgbClr val="FF0000"/>
              </a:solidFill>
            </a:rPr>
            <a:t>DHCP Server</a:t>
          </a:r>
          <a:endParaRPr lang="ar-EG" b="1" dirty="0">
            <a:solidFill>
              <a:srgbClr val="FF0000"/>
            </a:solidFill>
          </a:endParaRPr>
        </a:p>
      </dgm:t>
    </dgm:pt>
    <dgm:pt modelId="{1BA4C820-D771-42E7-8538-62B9732E6A57}" type="parTrans" cxnId="{353CD7E2-AB9A-49CB-A661-4AA28046FE9D}">
      <dgm:prSet/>
      <dgm:spPr/>
      <dgm:t>
        <a:bodyPr/>
        <a:lstStyle/>
        <a:p>
          <a:pPr rtl="1"/>
          <a:endParaRPr lang="ar-EG"/>
        </a:p>
      </dgm:t>
    </dgm:pt>
    <dgm:pt modelId="{20956EE6-2FF5-4CFD-8902-843E35D81065}" type="sibTrans" cxnId="{353CD7E2-AB9A-49CB-A661-4AA28046FE9D}">
      <dgm:prSet/>
      <dgm:spPr/>
      <dgm:t>
        <a:bodyPr/>
        <a:lstStyle/>
        <a:p>
          <a:pPr rtl="1"/>
          <a:endParaRPr lang="ar-EG"/>
        </a:p>
      </dgm:t>
    </dgm:pt>
    <dgm:pt modelId="{00F082BD-D10A-4B96-B128-A201004150D9}">
      <dgm:prSet phldrT="[Text]" custT="1"/>
      <dgm:spPr/>
      <dgm:t>
        <a:bodyPr/>
        <a:lstStyle/>
        <a:p>
          <a:pPr algn="ctr" rtl="0"/>
          <a:r>
            <a:rPr lang="en-US" sz="2000" b="1" dirty="0" smtClean="0">
              <a:solidFill>
                <a:srgbClr val="92D050"/>
              </a:solidFill>
            </a:rPr>
            <a:t>APIPA</a:t>
          </a:r>
        </a:p>
        <a:p>
          <a:pPr algn="l" rtl="0"/>
          <a:r>
            <a:rPr lang="en-US" sz="2000" dirty="0" smtClean="0">
              <a:solidFill>
                <a:srgbClr val="FFC000"/>
              </a:solidFill>
            </a:rPr>
            <a:t>Automatic Private IP Addressing</a:t>
          </a:r>
        </a:p>
        <a:p>
          <a:pPr algn="l" rtl="0"/>
          <a:r>
            <a:rPr lang="en-US" sz="2000" dirty="0" smtClean="0"/>
            <a:t>IP 169.254.X.X</a:t>
          </a:r>
        </a:p>
        <a:p>
          <a:pPr algn="l" rtl="0"/>
          <a:r>
            <a:rPr lang="en-US" sz="2000" dirty="0" smtClean="0"/>
            <a:t>Subnet mask 255.255.0.0</a:t>
          </a:r>
          <a:endParaRPr lang="ar-EG" sz="2000" dirty="0"/>
        </a:p>
      </dgm:t>
    </dgm:pt>
    <dgm:pt modelId="{852E3481-8F99-4E1E-A6C7-87CE1475DD5A}" type="parTrans" cxnId="{494C2802-5BDF-432F-9E44-1735C8F89220}">
      <dgm:prSet/>
      <dgm:spPr/>
      <dgm:t>
        <a:bodyPr/>
        <a:lstStyle/>
        <a:p>
          <a:pPr rtl="1"/>
          <a:endParaRPr lang="ar-EG"/>
        </a:p>
      </dgm:t>
    </dgm:pt>
    <dgm:pt modelId="{45E9CA54-6197-46B9-9985-2746BD894540}" type="sibTrans" cxnId="{494C2802-5BDF-432F-9E44-1735C8F89220}">
      <dgm:prSet/>
      <dgm:spPr/>
      <dgm:t>
        <a:bodyPr/>
        <a:lstStyle/>
        <a:p>
          <a:pPr rtl="1"/>
          <a:endParaRPr lang="ar-EG"/>
        </a:p>
      </dgm:t>
    </dgm:pt>
    <dgm:pt modelId="{70B53529-4A61-4DA7-97E7-828AE1439042}" type="pres">
      <dgm:prSet presAssocID="{2E034B46-F9BF-4532-8929-C64AC6E35D26}" presName="hierChild1" presStyleCnt="0">
        <dgm:presLayoutVars>
          <dgm:chPref val="1"/>
          <dgm:dir/>
          <dgm:animOne val="branch"/>
          <dgm:animLvl val="lvl"/>
          <dgm:resizeHandles/>
        </dgm:presLayoutVars>
      </dgm:prSet>
      <dgm:spPr/>
    </dgm:pt>
    <dgm:pt modelId="{DA887A0C-0A86-4AD3-8AC4-37DFFDB091D0}" type="pres">
      <dgm:prSet presAssocID="{8E113B04-A35A-4662-9FE7-04A91B976653}" presName="hierRoot1" presStyleCnt="0"/>
      <dgm:spPr/>
    </dgm:pt>
    <dgm:pt modelId="{17EBE4C0-8002-4E5B-9FB4-01A4903B98BA}" type="pres">
      <dgm:prSet presAssocID="{8E113B04-A35A-4662-9FE7-04A91B976653}" presName="composite" presStyleCnt="0"/>
      <dgm:spPr/>
    </dgm:pt>
    <dgm:pt modelId="{3CE02983-8576-433B-B6B0-88D5F303C895}" type="pres">
      <dgm:prSet presAssocID="{8E113B04-A35A-4662-9FE7-04A91B976653}" presName="background" presStyleLbl="node0" presStyleIdx="0" presStyleCnt="1"/>
      <dgm:spPr/>
    </dgm:pt>
    <dgm:pt modelId="{E9C8F38A-4A5D-4000-BD97-1859A52E223E}" type="pres">
      <dgm:prSet presAssocID="{8E113B04-A35A-4662-9FE7-04A91B976653}" presName="text" presStyleLbl="fgAcc0" presStyleIdx="0" presStyleCnt="1" custScaleX="310538">
        <dgm:presLayoutVars>
          <dgm:chPref val="3"/>
        </dgm:presLayoutVars>
      </dgm:prSet>
      <dgm:spPr/>
      <dgm:t>
        <a:bodyPr/>
        <a:lstStyle/>
        <a:p>
          <a:pPr rtl="1"/>
          <a:endParaRPr lang="ar-EG"/>
        </a:p>
      </dgm:t>
    </dgm:pt>
    <dgm:pt modelId="{36DCDD49-56D4-4944-A020-40D6F0C97A2C}" type="pres">
      <dgm:prSet presAssocID="{8E113B04-A35A-4662-9FE7-04A91B976653}" presName="hierChild2" presStyleCnt="0"/>
      <dgm:spPr/>
    </dgm:pt>
    <dgm:pt modelId="{2A75864B-1539-4539-AEC2-8548E14A9F82}" type="pres">
      <dgm:prSet presAssocID="{60408BCB-09B8-4A86-B6D8-CE6EDBBEF3EE}" presName="Name10" presStyleLbl="parChTrans1D2" presStyleIdx="0" presStyleCnt="2"/>
      <dgm:spPr/>
    </dgm:pt>
    <dgm:pt modelId="{17EB0FC5-F22D-4052-BDDA-F5C60DA61255}" type="pres">
      <dgm:prSet presAssocID="{456A3435-410C-49A3-86F6-05843DD51E85}" presName="hierRoot2" presStyleCnt="0"/>
      <dgm:spPr/>
    </dgm:pt>
    <dgm:pt modelId="{3A911419-894A-45CC-875B-33EDD83EDE12}" type="pres">
      <dgm:prSet presAssocID="{456A3435-410C-49A3-86F6-05843DD51E85}" presName="composite2" presStyleCnt="0"/>
      <dgm:spPr/>
    </dgm:pt>
    <dgm:pt modelId="{ADCA417A-EB96-4404-BC4D-774240FE0A9A}" type="pres">
      <dgm:prSet presAssocID="{456A3435-410C-49A3-86F6-05843DD51E85}" presName="background2" presStyleLbl="node2" presStyleIdx="0" presStyleCnt="2"/>
      <dgm:spPr/>
    </dgm:pt>
    <dgm:pt modelId="{5882B0A0-41FD-4DA2-8077-DD5E1C10879A}" type="pres">
      <dgm:prSet presAssocID="{456A3435-410C-49A3-86F6-05843DD51E85}" presName="text2" presStyleLbl="fgAcc2" presStyleIdx="0" presStyleCnt="2" custScaleX="254158">
        <dgm:presLayoutVars>
          <dgm:chPref val="3"/>
        </dgm:presLayoutVars>
      </dgm:prSet>
      <dgm:spPr/>
      <dgm:t>
        <a:bodyPr/>
        <a:lstStyle/>
        <a:p>
          <a:pPr rtl="1"/>
          <a:endParaRPr lang="ar-EG"/>
        </a:p>
      </dgm:t>
    </dgm:pt>
    <dgm:pt modelId="{53BDA2C5-829A-48DD-8D80-AC68C0E42534}" type="pres">
      <dgm:prSet presAssocID="{456A3435-410C-49A3-86F6-05843DD51E85}" presName="hierChild3" presStyleCnt="0"/>
      <dgm:spPr/>
    </dgm:pt>
    <dgm:pt modelId="{418616BE-91A9-43F2-8D48-E9630490638B}" type="pres">
      <dgm:prSet presAssocID="{12DA7A90-4FC9-4575-B356-9E3413DDE57A}" presName="Name17" presStyleLbl="parChTrans1D3" presStyleIdx="0" presStyleCnt="3"/>
      <dgm:spPr/>
    </dgm:pt>
    <dgm:pt modelId="{123E000E-53C8-4070-952E-1CCBB99E5267}" type="pres">
      <dgm:prSet presAssocID="{350312D0-1395-45DD-A9ED-FE3F85E997F8}" presName="hierRoot3" presStyleCnt="0"/>
      <dgm:spPr/>
    </dgm:pt>
    <dgm:pt modelId="{25D6FCA3-682F-485B-B1CB-E8905C9B59AE}" type="pres">
      <dgm:prSet presAssocID="{350312D0-1395-45DD-A9ED-FE3F85E997F8}" presName="composite3" presStyleCnt="0"/>
      <dgm:spPr/>
    </dgm:pt>
    <dgm:pt modelId="{23FED82D-311F-40E6-BE57-2EB438197406}" type="pres">
      <dgm:prSet presAssocID="{350312D0-1395-45DD-A9ED-FE3F85E997F8}" presName="background3" presStyleLbl="node3" presStyleIdx="0" presStyleCnt="3"/>
      <dgm:spPr/>
    </dgm:pt>
    <dgm:pt modelId="{EB419C0E-947B-466A-BC19-E49635110F0B}" type="pres">
      <dgm:prSet presAssocID="{350312D0-1395-45DD-A9ED-FE3F85E997F8}" presName="text3" presStyleLbl="fgAcc3" presStyleIdx="0" presStyleCnt="3" custScaleX="225320" custScaleY="280750">
        <dgm:presLayoutVars>
          <dgm:chPref val="3"/>
        </dgm:presLayoutVars>
      </dgm:prSet>
      <dgm:spPr/>
      <dgm:t>
        <a:bodyPr/>
        <a:lstStyle/>
        <a:p>
          <a:pPr rtl="1"/>
          <a:endParaRPr lang="ar-EG"/>
        </a:p>
      </dgm:t>
    </dgm:pt>
    <dgm:pt modelId="{7B6A35B5-8B35-48F1-99E9-C16BA6169456}" type="pres">
      <dgm:prSet presAssocID="{350312D0-1395-45DD-A9ED-FE3F85E997F8}" presName="hierChild4" presStyleCnt="0"/>
      <dgm:spPr/>
    </dgm:pt>
    <dgm:pt modelId="{E703CAD5-F71C-4A0C-B5FD-0DE1624C68BF}" type="pres">
      <dgm:prSet presAssocID="{EBCFD8D3-4B70-4C4F-AB59-0735BA4ACD40}" presName="Name10" presStyleLbl="parChTrans1D2" presStyleIdx="1" presStyleCnt="2"/>
      <dgm:spPr/>
    </dgm:pt>
    <dgm:pt modelId="{DBB77BD6-E8B3-4F91-BFEE-A457707E0729}" type="pres">
      <dgm:prSet presAssocID="{6739323F-4E5B-4242-85DA-BAE666486CD3}" presName="hierRoot2" presStyleCnt="0"/>
      <dgm:spPr/>
    </dgm:pt>
    <dgm:pt modelId="{52400BFA-23EA-46A9-BC50-F7CA1CEE901E}" type="pres">
      <dgm:prSet presAssocID="{6739323F-4E5B-4242-85DA-BAE666486CD3}" presName="composite2" presStyleCnt="0"/>
      <dgm:spPr/>
    </dgm:pt>
    <dgm:pt modelId="{7C2ED9BA-0B5D-4B5A-ADEA-6C1BC8897149}" type="pres">
      <dgm:prSet presAssocID="{6739323F-4E5B-4242-85DA-BAE666486CD3}" presName="background2" presStyleLbl="node2" presStyleIdx="1" presStyleCnt="2"/>
      <dgm:spPr/>
    </dgm:pt>
    <dgm:pt modelId="{6E82C70E-5716-45AB-A319-53ED339C2858}" type="pres">
      <dgm:prSet presAssocID="{6739323F-4E5B-4242-85DA-BAE666486CD3}" presName="text2" presStyleLbl="fgAcc2" presStyleIdx="1" presStyleCnt="2" custScaleX="320245">
        <dgm:presLayoutVars>
          <dgm:chPref val="3"/>
        </dgm:presLayoutVars>
      </dgm:prSet>
      <dgm:spPr/>
    </dgm:pt>
    <dgm:pt modelId="{5761394B-A04F-40CC-AE71-8FF9208389EE}" type="pres">
      <dgm:prSet presAssocID="{6739323F-4E5B-4242-85DA-BAE666486CD3}" presName="hierChild3" presStyleCnt="0"/>
      <dgm:spPr/>
    </dgm:pt>
    <dgm:pt modelId="{BF662E11-9098-4635-A41A-4AA5EE8F058E}" type="pres">
      <dgm:prSet presAssocID="{1BA4C820-D771-42E7-8538-62B9732E6A57}" presName="Name17" presStyleLbl="parChTrans1D3" presStyleIdx="1" presStyleCnt="3"/>
      <dgm:spPr/>
    </dgm:pt>
    <dgm:pt modelId="{09F581EB-3928-4E4B-BB91-9A7051411A10}" type="pres">
      <dgm:prSet presAssocID="{8788AD6E-3D23-4982-869A-42949A2878C4}" presName="hierRoot3" presStyleCnt="0"/>
      <dgm:spPr/>
    </dgm:pt>
    <dgm:pt modelId="{11B652A4-B5EB-4BB4-ABA1-EBEEB6317AF4}" type="pres">
      <dgm:prSet presAssocID="{8788AD6E-3D23-4982-869A-42949A2878C4}" presName="composite3" presStyleCnt="0"/>
      <dgm:spPr/>
    </dgm:pt>
    <dgm:pt modelId="{89CE7233-1834-47B6-AEC6-D6B6DBE2035F}" type="pres">
      <dgm:prSet presAssocID="{8788AD6E-3D23-4982-869A-42949A2878C4}" presName="background3" presStyleLbl="node3" presStyleIdx="1" presStyleCnt="3"/>
      <dgm:spPr/>
    </dgm:pt>
    <dgm:pt modelId="{AFDCABCE-C599-43A7-B8FA-92B5F6AC1339}" type="pres">
      <dgm:prSet presAssocID="{8788AD6E-3D23-4982-869A-42949A2878C4}" presName="text3" presStyleLbl="fgAcc3" presStyleIdx="1" presStyleCnt="3" custScaleX="160384">
        <dgm:presLayoutVars>
          <dgm:chPref val="3"/>
        </dgm:presLayoutVars>
      </dgm:prSet>
      <dgm:spPr/>
      <dgm:t>
        <a:bodyPr/>
        <a:lstStyle/>
        <a:p>
          <a:pPr rtl="1"/>
          <a:endParaRPr lang="ar-EG"/>
        </a:p>
      </dgm:t>
    </dgm:pt>
    <dgm:pt modelId="{65549A36-6A35-4E01-BCF4-4169D120EB1F}" type="pres">
      <dgm:prSet presAssocID="{8788AD6E-3D23-4982-869A-42949A2878C4}" presName="hierChild4" presStyleCnt="0"/>
      <dgm:spPr/>
    </dgm:pt>
    <dgm:pt modelId="{77759D53-FEC3-471C-8D9B-847E23D14637}" type="pres">
      <dgm:prSet presAssocID="{852E3481-8F99-4E1E-A6C7-87CE1475DD5A}" presName="Name17" presStyleLbl="parChTrans1D3" presStyleIdx="2" presStyleCnt="3"/>
      <dgm:spPr/>
    </dgm:pt>
    <dgm:pt modelId="{164EDE48-4007-45CE-94D1-5D48481AC3E4}" type="pres">
      <dgm:prSet presAssocID="{00F082BD-D10A-4B96-B128-A201004150D9}" presName="hierRoot3" presStyleCnt="0"/>
      <dgm:spPr/>
    </dgm:pt>
    <dgm:pt modelId="{11A19B83-FACC-43C8-B72B-1EE08F3737ED}" type="pres">
      <dgm:prSet presAssocID="{00F082BD-D10A-4B96-B128-A201004150D9}" presName="composite3" presStyleCnt="0"/>
      <dgm:spPr/>
    </dgm:pt>
    <dgm:pt modelId="{90D28163-19BA-4193-9700-28EE353F1FBF}" type="pres">
      <dgm:prSet presAssocID="{00F082BD-D10A-4B96-B128-A201004150D9}" presName="background3" presStyleLbl="node3" presStyleIdx="2" presStyleCnt="3"/>
      <dgm:spPr/>
    </dgm:pt>
    <dgm:pt modelId="{4755E7B1-E2B9-48AA-9DA1-21381BA5DC6C}" type="pres">
      <dgm:prSet presAssocID="{00F082BD-D10A-4B96-B128-A201004150D9}" presName="text3" presStyleLbl="fgAcc3" presStyleIdx="2" presStyleCnt="3" custScaleX="171475" custScaleY="278320">
        <dgm:presLayoutVars>
          <dgm:chPref val="3"/>
        </dgm:presLayoutVars>
      </dgm:prSet>
      <dgm:spPr/>
      <dgm:t>
        <a:bodyPr/>
        <a:lstStyle/>
        <a:p>
          <a:pPr rtl="1"/>
          <a:endParaRPr lang="ar-EG"/>
        </a:p>
      </dgm:t>
    </dgm:pt>
    <dgm:pt modelId="{3904A732-BA2A-4F52-96BA-939DE938E10F}" type="pres">
      <dgm:prSet presAssocID="{00F082BD-D10A-4B96-B128-A201004150D9}" presName="hierChild4" presStyleCnt="0"/>
      <dgm:spPr/>
    </dgm:pt>
  </dgm:ptLst>
  <dgm:cxnLst>
    <dgm:cxn modelId="{CD5B0E59-61E8-4FF2-964E-B2B8473F41DE}" type="presOf" srcId="{1BA4C820-D771-42E7-8538-62B9732E6A57}" destId="{BF662E11-9098-4635-A41A-4AA5EE8F058E}" srcOrd="0" destOrd="0" presId="urn:microsoft.com/office/officeart/2005/8/layout/hierarchy1"/>
    <dgm:cxn modelId="{249BF4A6-6641-480A-970B-EE7D32E88898}" type="presOf" srcId="{8E113B04-A35A-4662-9FE7-04A91B976653}" destId="{E9C8F38A-4A5D-4000-BD97-1859A52E223E}" srcOrd="0" destOrd="0" presId="urn:microsoft.com/office/officeart/2005/8/layout/hierarchy1"/>
    <dgm:cxn modelId="{4101C8C7-95EC-4B44-B5D7-65D75804132A}" srcId="{8E113B04-A35A-4662-9FE7-04A91B976653}" destId="{456A3435-410C-49A3-86F6-05843DD51E85}" srcOrd="0" destOrd="0" parTransId="{60408BCB-09B8-4A86-B6D8-CE6EDBBEF3EE}" sibTransId="{DCAE9E5A-A274-40A7-B83C-67892D883FBF}"/>
    <dgm:cxn modelId="{670088B8-359B-477E-A4E2-E98EB76B9D7C}" srcId="{2E034B46-F9BF-4532-8929-C64AC6E35D26}" destId="{8E113B04-A35A-4662-9FE7-04A91B976653}" srcOrd="0" destOrd="0" parTransId="{AD108DAC-DD8F-4EE8-A777-898BF9929C4A}" sibTransId="{F8D7FE0E-2335-43DC-B78F-372C51DCD0E5}"/>
    <dgm:cxn modelId="{494C2802-5BDF-432F-9E44-1735C8F89220}" srcId="{6739323F-4E5B-4242-85DA-BAE666486CD3}" destId="{00F082BD-D10A-4B96-B128-A201004150D9}" srcOrd="1" destOrd="0" parTransId="{852E3481-8F99-4E1E-A6C7-87CE1475DD5A}" sibTransId="{45E9CA54-6197-46B9-9985-2746BD894540}"/>
    <dgm:cxn modelId="{DF3CE91C-3C73-487E-B55D-86D42F2B6B54}" type="presOf" srcId="{00F082BD-D10A-4B96-B128-A201004150D9}" destId="{4755E7B1-E2B9-48AA-9DA1-21381BA5DC6C}" srcOrd="0" destOrd="0" presId="urn:microsoft.com/office/officeart/2005/8/layout/hierarchy1"/>
    <dgm:cxn modelId="{353CD7E2-AB9A-49CB-A661-4AA28046FE9D}" srcId="{6739323F-4E5B-4242-85DA-BAE666486CD3}" destId="{8788AD6E-3D23-4982-869A-42949A2878C4}" srcOrd="0" destOrd="0" parTransId="{1BA4C820-D771-42E7-8538-62B9732E6A57}" sibTransId="{20956EE6-2FF5-4CFD-8902-843E35D81065}"/>
    <dgm:cxn modelId="{5CAE92A3-5BBE-4CE3-9713-6A25C77198AC}" type="presOf" srcId="{2E034B46-F9BF-4532-8929-C64AC6E35D26}" destId="{70B53529-4A61-4DA7-97E7-828AE1439042}" srcOrd="0" destOrd="0" presId="urn:microsoft.com/office/officeart/2005/8/layout/hierarchy1"/>
    <dgm:cxn modelId="{7E3C6A2C-A025-45F0-B2B8-934C27065B11}" type="presOf" srcId="{456A3435-410C-49A3-86F6-05843DD51E85}" destId="{5882B0A0-41FD-4DA2-8077-DD5E1C10879A}" srcOrd="0" destOrd="0" presId="urn:microsoft.com/office/officeart/2005/8/layout/hierarchy1"/>
    <dgm:cxn modelId="{7A633F64-7855-4A49-8F41-69CBDC4DCFCF}" type="presOf" srcId="{60408BCB-09B8-4A86-B6D8-CE6EDBBEF3EE}" destId="{2A75864B-1539-4539-AEC2-8548E14A9F82}" srcOrd="0" destOrd="0" presId="urn:microsoft.com/office/officeart/2005/8/layout/hierarchy1"/>
    <dgm:cxn modelId="{228226E1-E6E1-4F07-8B90-19A59BAAAF20}" srcId="{456A3435-410C-49A3-86F6-05843DD51E85}" destId="{350312D0-1395-45DD-A9ED-FE3F85E997F8}" srcOrd="0" destOrd="0" parTransId="{12DA7A90-4FC9-4575-B356-9E3413DDE57A}" sibTransId="{C8C71D1B-CBFC-4E1C-B754-48106988A090}"/>
    <dgm:cxn modelId="{1EC217DA-A84D-4FE5-9C24-2AA3AA248A8A}" srcId="{8E113B04-A35A-4662-9FE7-04A91B976653}" destId="{6739323F-4E5B-4242-85DA-BAE666486CD3}" srcOrd="1" destOrd="0" parTransId="{EBCFD8D3-4B70-4C4F-AB59-0735BA4ACD40}" sibTransId="{E19ABDCE-2F2A-4713-A56D-078633C0D3DD}"/>
    <dgm:cxn modelId="{C40D0A49-0BEB-4507-96B8-1C0270378602}" type="presOf" srcId="{EBCFD8D3-4B70-4C4F-AB59-0735BA4ACD40}" destId="{E703CAD5-F71C-4A0C-B5FD-0DE1624C68BF}" srcOrd="0" destOrd="0" presId="urn:microsoft.com/office/officeart/2005/8/layout/hierarchy1"/>
    <dgm:cxn modelId="{BD3F39A3-530A-4B41-AC73-EDDBD91DC6F1}" type="presOf" srcId="{12DA7A90-4FC9-4575-B356-9E3413DDE57A}" destId="{418616BE-91A9-43F2-8D48-E9630490638B}" srcOrd="0" destOrd="0" presId="urn:microsoft.com/office/officeart/2005/8/layout/hierarchy1"/>
    <dgm:cxn modelId="{0AD0E292-E849-4A0C-BD5E-1829BE639B1B}" type="presOf" srcId="{350312D0-1395-45DD-A9ED-FE3F85E997F8}" destId="{EB419C0E-947B-466A-BC19-E49635110F0B}" srcOrd="0" destOrd="0" presId="urn:microsoft.com/office/officeart/2005/8/layout/hierarchy1"/>
    <dgm:cxn modelId="{48C6765B-975B-482B-8407-5767DFBE8B36}" type="presOf" srcId="{8788AD6E-3D23-4982-869A-42949A2878C4}" destId="{AFDCABCE-C599-43A7-B8FA-92B5F6AC1339}" srcOrd="0" destOrd="0" presId="urn:microsoft.com/office/officeart/2005/8/layout/hierarchy1"/>
    <dgm:cxn modelId="{A62823AD-334B-4457-B289-BAD88E9A8EAB}" type="presOf" srcId="{852E3481-8F99-4E1E-A6C7-87CE1475DD5A}" destId="{77759D53-FEC3-471C-8D9B-847E23D14637}" srcOrd="0" destOrd="0" presId="urn:microsoft.com/office/officeart/2005/8/layout/hierarchy1"/>
    <dgm:cxn modelId="{F882360D-11BF-47C0-BA41-E32F2EB9B57F}" type="presOf" srcId="{6739323F-4E5B-4242-85DA-BAE666486CD3}" destId="{6E82C70E-5716-45AB-A319-53ED339C2858}" srcOrd="0" destOrd="0" presId="urn:microsoft.com/office/officeart/2005/8/layout/hierarchy1"/>
    <dgm:cxn modelId="{8488A3B1-AAB6-4043-9AF0-EEB259848169}" type="presParOf" srcId="{70B53529-4A61-4DA7-97E7-828AE1439042}" destId="{DA887A0C-0A86-4AD3-8AC4-37DFFDB091D0}" srcOrd="0" destOrd="0" presId="urn:microsoft.com/office/officeart/2005/8/layout/hierarchy1"/>
    <dgm:cxn modelId="{F32FE32F-8CD7-41FE-866A-AC4F42B63676}" type="presParOf" srcId="{DA887A0C-0A86-4AD3-8AC4-37DFFDB091D0}" destId="{17EBE4C0-8002-4E5B-9FB4-01A4903B98BA}" srcOrd="0" destOrd="0" presId="urn:microsoft.com/office/officeart/2005/8/layout/hierarchy1"/>
    <dgm:cxn modelId="{543FB081-5466-49EA-AEB1-337D4FB7FF6F}" type="presParOf" srcId="{17EBE4C0-8002-4E5B-9FB4-01A4903B98BA}" destId="{3CE02983-8576-433B-B6B0-88D5F303C895}" srcOrd="0" destOrd="0" presId="urn:microsoft.com/office/officeart/2005/8/layout/hierarchy1"/>
    <dgm:cxn modelId="{C82D3C82-3331-40CE-BDB1-B78141EFBA90}" type="presParOf" srcId="{17EBE4C0-8002-4E5B-9FB4-01A4903B98BA}" destId="{E9C8F38A-4A5D-4000-BD97-1859A52E223E}" srcOrd="1" destOrd="0" presId="urn:microsoft.com/office/officeart/2005/8/layout/hierarchy1"/>
    <dgm:cxn modelId="{45E74AE4-632E-4D14-86FC-EBD820CA26A6}" type="presParOf" srcId="{DA887A0C-0A86-4AD3-8AC4-37DFFDB091D0}" destId="{36DCDD49-56D4-4944-A020-40D6F0C97A2C}" srcOrd="1" destOrd="0" presId="urn:microsoft.com/office/officeart/2005/8/layout/hierarchy1"/>
    <dgm:cxn modelId="{29DD8EA2-1587-4205-888C-CA025165961A}" type="presParOf" srcId="{36DCDD49-56D4-4944-A020-40D6F0C97A2C}" destId="{2A75864B-1539-4539-AEC2-8548E14A9F82}" srcOrd="0" destOrd="0" presId="urn:microsoft.com/office/officeart/2005/8/layout/hierarchy1"/>
    <dgm:cxn modelId="{3576B51C-D7EA-4224-AB04-10CAEE7B5D52}" type="presParOf" srcId="{36DCDD49-56D4-4944-A020-40D6F0C97A2C}" destId="{17EB0FC5-F22D-4052-BDDA-F5C60DA61255}" srcOrd="1" destOrd="0" presId="urn:microsoft.com/office/officeart/2005/8/layout/hierarchy1"/>
    <dgm:cxn modelId="{11164098-7FEB-4324-BA8A-6D02F73EEFBA}" type="presParOf" srcId="{17EB0FC5-F22D-4052-BDDA-F5C60DA61255}" destId="{3A911419-894A-45CC-875B-33EDD83EDE12}" srcOrd="0" destOrd="0" presId="urn:microsoft.com/office/officeart/2005/8/layout/hierarchy1"/>
    <dgm:cxn modelId="{697AC59C-8ECC-4E5A-9658-A0BA23EF6E4D}" type="presParOf" srcId="{3A911419-894A-45CC-875B-33EDD83EDE12}" destId="{ADCA417A-EB96-4404-BC4D-774240FE0A9A}" srcOrd="0" destOrd="0" presId="urn:microsoft.com/office/officeart/2005/8/layout/hierarchy1"/>
    <dgm:cxn modelId="{5C4DBE10-FB59-43BE-B04F-635C3BD36055}" type="presParOf" srcId="{3A911419-894A-45CC-875B-33EDD83EDE12}" destId="{5882B0A0-41FD-4DA2-8077-DD5E1C10879A}" srcOrd="1" destOrd="0" presId="urn:microsoft.com/office/officeart/2005/8/layout/hierarchy1"/>
    <dgm:cxn modelId="{F4E58FD3-8162-466F-8594-60B2423DA659}" type="presParOf" srcId="{17EB0FC5-F22D-4052-BDDA-F5C60DA61255}" destId="{53BDA2C5-829A-48DD-8D80-AC68C0E42534}" srcOrd="1" destOrd="0" presId="urn:microsoft.com/office/officeart/2005/8/layout/hierarchy1"/>
    <dgm:cxn modelId="{6CF2B61B-BCFB-4D4B-9A9C-EEBFFFE28BA4}" type="presParOf" srcId="{53BDA2C5-829A-48DD-8D80-AC68C0E42534}" destId="{418616BE-91A9-43F2-8D48-E9630490638B}" srcOrd="0" destOrd="0" presId="urn:microsoft.com/office/officeart/2005/8/layout/hierarchy1"/>
    <dgm:cxn modelId="{B8D328AC-F8B9-4771-BBCB-565C325749EA}" type="presParOf" srcId="{53BDA2C5-829A-48DD-8D80-AC68C0E42534}" destId="{123E000E-53C8-4070-952E-1CCBB99E5267}" srcOrd="1" destOrd="0" presId="urn:microsoft.com/office/officeart/2005/8/layout/hierarchy1"/>
    <dgm:cxn modelId="{05D3B7AC-889D-4EC2-A242-E9928E7FFD66}" type="presParOf" srcId="{123E000E-53C8-4070-952E-1CCBB99E5267}" destId="{25D6FCA3-682F-485B-B1CB-E8905C9B59AE}" srcOrd="0" destOrd="0" presId="urn:microsoft.com/office/officeart/2005/8/layout/hierarchy1"/>
    <dgm:cxn modelId="{B900D1CA-432A-48FA-8E74-D6428470B1A4}" type="presParOf" srcId="{25D6FCA3-682F-485B-B1CB-E8905C9B59AE}" destId="{23FED82D-311F-40E6-BE57-2EB438197406}" srcOrd="0" destOrd="0" presId="urn:microsoft.com/office/officeart/2005/8/layout/hierarchy1"/>
    <dgm:cxn modelId="{721000BD-F607-4073-925E-83EED8041309}" type="presParOf" srcId="{25D6FCA3-682F-485B-B1CB-E8905C9B59AE}" destId="{EB419C0E-947B-466A-BC19-E49635110F0B}" srcOrd="1" destOrd="0" presId="urn:microsoft.com/office/officeart/2005/8/layout/hierarchy1"/>
    <dgm:cxn modelId="{07811CAD-DEF6-474C-AD6F-72604A063B2F}" type="presParOf" srcId="{123E000E-53C8-4070-952E-1CCBB99E5267}" destId="{7B6A35B5-8B35-48F1-99E9-C16BA6169456}" srcOrd="1" destOrd="0" presId="urn:microsoft.com/office/officeart/2005/8/layout/hierarchy1"/>
    <dgm:cxn modelId="{405DD93F-4E74-4577-BEAA-9F050610809D}" type="presParOf" srcId="{36DCDD49-56D4-4944-A020-40D6F0C97A2C}" destId="{E703CAD5-F71C-4A0C-B5FD-0DE1624C68BF}" srcOrd="2" destOrd="0" presId="urn:microsoft.com/office/officeart/2005/8/layout/hierarchy1"/>
    <dgm:cxn modelId="{846696F1-4567-47AC-9AC7-B90C9404F9F5}" type="presParOf" srcId="{36DCDD49-56D4-4944-A020-40D6F0C97A2C}" destId="{DBB77BD6-E8B3-4F91-BFEE-A457707E0729}" srcOrd="3" destOrd="0" presId="urn:microsoft.com/office/officeart/2005/8/layout/hierarchy1"/>
    <dgm:cxn modelId="{877DC8C6-735C-422E-9B58-87F288327891}" type="presParOf" srcId="{DBB77BD6-E8B3-4F91-BFEE-A457707E0729}" destId="{52400BFA-23EA-46A9-BC50-F7CA1CEE901E}" srcOrd="0" destOrd="0" presId="urn:microsoft.com/office/officeart/2005/8/layout/hierarchy1"/>
    <dgm:cxn modelId="{34DF198D-A2E7-4024-B266-1677C2F84B14}" type="presParOf" srcId="{52400BFA-23EA-46A9-BC50-F7CA1CEE901E}" destId="{7C2ED9BA-0B5D-4B5A-ADEA-6C1BC8897149}" srcOrd="0" destOrd="0" presId="urn:microsoft.com/office/officeart/2005/8/layout/hierarchy1"/>
    <dgm:cxn modelId="{11DF28F9-73E5-443A-BF80-E8CC58D4962F}" type="presParOf" srcId="{52400BFA-23EA-46A9-BC50-F7CA1CEE901E}" destId="{6E82C70E-5716-45AB-A319-53ED339C2858}" srcOrd="1" destOrd="0" presId="urn:microsoft.com/office/officeart/2005/8/layout/hierarchy1"/>
    <dgm:cxn modelId="{0BD420C8-7D4E-4A78-BAC8-7F0DCFF4FE12}" type="presParOf" srcId="{DBB77BD6-E8B3-4F91-BFEE-A457707E0729}" destId="{5761394B-A04F-40CC-AE71-8FF9208389EE}" srcOrd="1" destOrd="0" presId="urn:microsoft.com/office/officeart/2005/8/layout/hierarchy1"/>
    <dgm:cxn modelId="{A3D10D0B-C7C1-40F2-92BB-87DEFFB93152}" type="presParOf" srcId="{5761394B-A04F-40CC-AE71-8FF9208389EE}" destId="{BF662E11-9098-4635-A41A-4AA5EE8F058E}" srcOrd="0" destOrd="0" presId="urn:microsoft.com/office/officeart/2005/8/layout/hierarchy1"/>
    <dgm:cxn modelId="{CEFD531C-7AD7-4966-B81D-6AD6B113472B}" type="presParOf" srcId="{5761394B-A04F-40CC-AE71-8FF9208389EE}" destId="{09F581EB-3928-4E4B-BB91-9A7051411A10}" srcOrd="1" destOrd="0" presId="urn:microsoft.com/office/officeart/2005/8/layout/hierarchy1"/>
    <dgm:cxn modelId="{3BAF4251-384A-4B44-A588-3562EB614CF5}" type="presParOf" srcId="{09F581EB-3928-4E4B-BB91-9A7051411A10}" destId="{11B652A4-B5EB-4BB4-ABA1-EBEEB6317AF4}" srcOrd="0" destOrd="0" presId="urn:microsoft.com/office/officeart/2005/8/layout/hierarchy1"/>
    <dgm:cxn modelId="{BAFC17D6-374C-4259-8A86-0EEA1F3B6DDB}" type="presParOf" srcId="{11B652A4-B5EB-4BB4-ABA1-EBEEB6317AF4}" destId="{89CE7233-1834-47B6-AEC6-D6B6DBE2035F}" srcOrd="0" destOrd="0" presId="urn:microsoft.com/office/officeart/2005/8/layout/hierarchy1"/>
    <dgm:cxn modelId="{3CEE99DC-7EBF-4EE7-A815-50DFE57E8D96}" type="presParOf" srcId="{11B652A4-B5EB-4BB4-ABA1-EBEEB6317AF4}" destId="{AFDCABCE-C599-43A7-B8FA-92B5F6AC1339}" srcOrd="1" destOrd="0" presId="urn:microsoft.com/office/officeart/2005/8/layout/hierarchy1"/>
    <dgm:cxn modelId="{28CF1176-3EAD-4FFA-AC9F-8FDA85CAE71B}" type="presParOf" srcId="{09F581EB-3928-4E4B-BB91-9A7051411A10}" destId="{65549A36-6A35-4E01-BCF4-4169D120EB1F}" srcOrd="1" destOrd="0" presId="urn:microsoft.com/office/officeart/2005/8/layout/hierarchy1"/>
    <dgm:cxn modelId="{090F4DEE-722B-4454-AC9D-B086A9C0C5F9}" type="presParOf" srcId="{5761394B-A04F-40CC-AE71-8FF9208389EE}" destId="{77759D53-FEC3-471C-8D9B-847E23D14637}" srcOrd="2" destOrd="0" presId="urn:microsoft.com/office/officeart/2005/8/layout/hierarchy1"/>
    <dgm:cxn modelId="{C84D9B3C-D68D-4EAD-BAAA-969C12297CC9}" type="presParOf" srcId="{5761394B-A04F-40CC-AE71-8FF9208389EE}" destId="{164EDE48-4007-45CE-94D1-5D48481AC3E4}" srcOrd="3" destOrd="0" presId="urn:microsoft.com/office/officeart/2005/8/layout/hierarchy1"/>
    <dgm:cxn modelId="{375065D1-6C18-4F1C-948B-8BC01BCA10C5}" type="presParOf" srcId="{164EDE48-4007-45CE-94D1-5D48481AC3E4}" destId="{11A19B83-FACC-43C8-B72B-1EE08F3737ED}" srcOrd="0" destOrd="0" presId="urn:microsoft.com/office/officeart/2005/8/layout/hierarchy1"/>
    <dgm:cxn modelId="{36B9360B-65EB-46F6-8AB1-3F7CE4356C50}" type="presParOf" srcId="{11A19B83-FACC-43C8-B72B-1EE08F3737ED}" destId="{90D28163-19BA-4193-9700-28EE353F1FBF}" srcOrd="0" destOrd="0" presId="urn:microsoft.com/office/officeart/2005/8/layout/hierarchy1"/>
    <dgm:cxn modelId="{17C50694-CDD4-4117-AD7D-51D2E3A7D88C}" type="presParOf" srcId="{11A19B83-FACC-43C8-B72B-1EE08F3737ED}" destId="{4755E7B1-E2B9-48AA-9DA1-21381BA5DC6C}" srcOrd="1" destOrd="0" presId="urn:microsoft.com/office/officeart/2005/8/layout/hierarchy1"/>
    <dgm:cxn modelId="{DD46569D-4C90-4D54-A1F6-D44FE3E2861E}" type="presParOf" srcId="{164EDE48-4007-45CE-94D1-5D48481AC3E4}" destId="{3904A732-BA2A-4F52-96BA-939DE938E10F}" srcOrd="1" destOrd="0" presId="urn:microsoft.com/office/officeart/2005/8/layout/hierarchy1"/>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7759D53-FEC3-471C-8D9B-847E23D14637}">
      <dsp:nvSpPr>
        <dsp:cNvPr id="0" name=""/>
        <dsp:cNvSpPr/>
      </dsp:nvSpPr>
      <dsp:spPr>
        <a:xfrm>
          <a:off x="5837774" y="1976780"/>
          <a:ext cx="1156065" cy="368248"/>
        </a:xfrm>
        <a:custGeom>
          <a:avLst/>
          <a:gdLst/>
          <a:ahLst/>
          <a:cxnLst/>
          <a:rect l="0" t="0" r="0" b="0"/>
          <a:pathLst>
            <a:path>
              <a:moveTo>
                <a:pt x="0" y="0"/>
              </a:moveTo>
              <a:lnTo>
                <a:pt x="0" y="250950"/>
              </a:lnTo>
              <a:lnTo>
                <a:pt x="1156065" y="250950"/>
              </a:lnTo>
              <a:lnTo>
                <a:pt x="1156065" y="368248"/>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BF662E11-9098-4635-A41A-4AA5EE8F058E}">
      <dsp:nvSpPr>
        <dsp:cNvPr id="0" name=""/>
        <dsp:cNvSpPr/>
      </dsp:nvSpPr>
      <dsp:spPr>
        <a:xfrm>
          <a:off x="4611493" y="1976780"/>
          <a:ext cx="1226281" cy="368248"/>
        </a:xfrm>
        <a:custGeom>
          <a:avLst/>
          <a:gdLst/>
          <a:ahLst/>
          <a:cxnLst/>
          <a:rect l="0" t="0" r="0" b="0"/>
          <a:pathLst>
            <a:path>
              <a:moveTo>
                <a:pt x="1226281" y="0"/>
              </a:moveTo>
              <a:lnTo>
                <a:pt x="1226281" y="250950"/>
              </a:lnTo>
              <a:lnTo>
                <a:pt x="0" y="250950"/>
              </a:lnTo>
              <a:lnTo>
                <a:pt x="0" y="368248"/>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E703CAD5-F71C-4A0C-B5FD-0DE1624C68BF}">
      <dsp:nvSpPr>
        <dsp:cNvPr id="0" name=""/>
        <dsp:cNvSpPr/>
      </dsp:nvSpPr>
      <dsp:spPr>
        <a:xfrm>
          <a:off x="4072212" y="804505"/>
          <a:ext cx="1765562" cy="368248"/>
        </a:xfrm>
        <a:custGeom>
          <a:avLst/>
          <a:gdLst/>
          <a:ahLst/>
          <a:cxnLst/>
          <a:rect l="0" t="0" r="0" b="0"/>
          <a:pathLst>
            <a:path>
              <a:moveTo>
                <a:pt x="0" y="0"/>
              </a:moveTo>
              <a:lnTo>
                <a:pt x="0" y="250950"/>
              </a:lnTo>
              <a:lnTo>
                <a:pt x="1765562" y="250950"/>
              </a:lnTo>
              <a:lnTo>
                <a:pt x="1765562" y="368248"/>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418616BE-91A9-43F2-8D48-E9630490638B}">
      <dsp:nvSpPr>
        <dsp:cNvPr id="0" name=""/>
        <dsp:cNvSpPr/>
      </dsp:nvSpPr>
      <dsp:spPr>
        <a:xfrm>
          <a:off x="1842538" y="1976780"/>
          <a:ext cx="91440" cy="368248"/>
        </a:xfrm>
        <a:custGeom>
          <a:avLst/>
          <a:gdLst/>
          <a:ahLst/>
          <a:cxnLst/>
          <a:rect l="0" t="0" r="0" b="0"/>
          <a:pathLst>
            <a:path>
              <a:moveTo>
                <a:pt x="45720" y="0"/>
              </a:moveTo>
              <a:lnTo>
                <a:pt x="45720" y="368248"/>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2A75864B-1539-4539-AEC2-8548E14A9F82}">
      <dsp:nvSpPr>
        <dsp:cNvPr id="0" name=""/>
        <dsp:cNvSpPr/>
      </dsp:nvSpPr>
      <dsp:spPr>
        <a:xfrm>
          <a:off x="1888258" y="804505"/>
          <a:ext cx="2183953" cy="368248"/>
        </a:xfrm>
        <a:custGeom>
          <a:avLst/>
          <a:gdLst/>
          <a:ahLst/>
          <a:cxnLst/>
          <a:rect l="0" t="0" r="0" b="0"/>
          <a:pathLst>
            <a:path>
              <a:moveTo>
                <a:pt x="2183953" y="0"/>
              </a:moveTo>
              <a:lnTo>
                <a:pt x="2183953" y="250950"/>
              </a:lnTo>
              <a:lnTo>
                <a:pt x="0" y="250950"/>
              </a:lnTo>
              <a:lnTo>
                <a:pt x="0" y="368248"/>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3CE02983-8576-433B-B6B0-88D5F303C895}">
      <dsp:nvSpPr>
        <dsp:cNvPr id="0" name=""/>
        <dsp:cNvSpPr/>
      </dsp:nvSpPr>
      <dsp:spPr>
        <a:xfrm>
          <a:off x="2106221" y="478"/>
          <a:ext cx="3931981" cy="80402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9C8F38A-4A5D-4000-BD97-1859A52E223E}">
      <dsp:nvSpPr>
        <dsp:cNvPr id="0" name=""/>
        <dsp:cNvSpPr/>
      </dsp:nvSpPr>
      <dsp:spPr>
        <a:xfrm>
          <a:off x="2246908" y="134131"/>
          <a:ext cx="3931981" cy="80402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1920" tIns="121920" rIns="121920" bIns="121920" numCol="1" spcCol="1270" anchor="ctr" anchorCtr="0">
          <a:noAutofit/>
        </a:bodyPr>
        <a:lstStyle/>
        <a:p>
          <a:pPr lvl="0" algn="ctr" defTabSz="1422400" rtl="0">
            <a:lnSpc>
              <a:spcPct val="90000"/>
            </a:lnSpc>
            <a:spcBef>
              <a:spcPct val="0"/>
            </a:spcBef>
            <a:spcAft>
              <a:spcPct val="35000"/>
            </a:spcAft>
          </a:pPr>
          <a:r>
            <a:rPr lang="en-US" sz="3200" b="1" kern="1200" dirty="0" smtClean="0"/>
            <a:t>IP Configuration</a:t>
          </a:r>
          <a:endParaRPr lang="ar-EG" sz="3200" kern="1200" dirty="0"/>
        </a:p>
      </dsp:txBody>
      <dsp:txXfrm>
        <a:off x="2270457" y="157680"/>
        <a:ext cx="3884883" cy="756928"/>
      </dsp:txXfrm>
    </dsp:sp>
    <dsp:sp modelId="{ADCA417A-EB96-4404-BC4D-774240FE0A9A}">
      <dsp:nvSpPr>
        <dsp:cNvPr id="0" name=""/>
        <dsp:cNvSpPr/>
      </dsp:nvSpPr>
      <dsp:spPr>
        <a:xfrm>
          <a:off x="279204" y="1172753"/>
          <a:ext cx="3218107" cy="804026"/>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882B0A0-41FD-4DA2-8077-DD5E1C10879A}">
      <dsp:nvSpPr>
        <dsp:cNvPr id="0" name=""/>
        <dsp:cNvSpPr/>
      </dsp:nvSpPr>
      <dsp:spPr>
        <a:xfrm>
          <a:off x="419891" y="1306406"/>
          <a:ext cx="3218107" cy="804026"/>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lvl="0" algn="l" defTabSz="1244600" rtl="0">
            <a:lnSpc>
              <a:spcPct val="90000"/>
            </a:lnSpc>
            <a:spcBef>
              <a:spcPct val="0"/>
            </a:spcBef>
            <a:spcAft>
              <a:spcPct val="35000"/>
            </a:spcAft>
          </a:pPr>
          <a:r>
            <a:rPr lang="en-US" sz="2800" b="0" kern="1200" dirty="0" smtClean="0"/>
            <a:t>Static Configuration</a:t>
          </a:r>
          <a:endParaRPr lang="ar-EG" sz="2800" b="0" kern="1200" dirty="0"/>
        </a:p>
      </dsp:txBody>
      <dsp:txXfrm>
        <a:off x="443440" y="1329955"/>
        <a:ext cx="3171009" cy="756928"/>
      </dsp:txXfrm>
    </dsp:sp>
    <dsp:sp modelId="{23FED82D-311F-40E6-BE57-2EB438197406}">
      <dsp:nvSpPr>
        <dsp:cNvPr id="0" name=""/>
        <dsp:cNvSpPr/>
      </dsp:nvSpPr>
      <dsp:spPr>
        <a:xfrm>
          <a:off x="461775" y="2345028"/>
          <a:ext cx="2852965" cy="2257304"/>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B419C0E-947B-466A-BC19-E49635110F0B}">
      <dsp:nvSpPr>
        <dsp:cNvPr id="0" name=""/>
        <dsp:cNvSpPr/>
      </dsp:nvSpPr>
      <dsp:spPr>
        <a:xfrm>
          <a:off x="602462" y="2478681"/>
          <a:ext cx="2852965" cy="2257304"/>
        </a:xfrm>
        <a:prstGeom prst="roundRect">
          <a:avLst>
            <a:gd name="adj" fmla="val 10000"/>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lvl="0" algn="ctr" defTabSz="889000" rtl="0">
            <a:lnSpc>
              <a:spcPct val="90000"/>
            </a:lnSpc>
            <a:spcBef>
              <a:spcPct val="0"/>
            </a:spcBef>
            <a:spcAft>
              <a:spcPct val="35000"/>
            </a:spcAft>
          </a:pPr>
          <a:r>
            <a:rPr lang="en-US" sz="2000" b="1" kern="1200" dirty="0" smtClean="0">
              <a:solidFill>
                <a:srgbClr val="FF9518"/>
              </a:solidFill>
            </a:rPr>
            <a:t>Configure IP  manually</a:t>
          </a:r>
        </a:p>
        <a:p>
          <a:pPr lvl="0" algn="l" defTabSz="889000" rtl="0">
            <a:lnSpc>
              <a:spcPct val="90000"/>
            </a:lnSpc>
            <a:spcBef>
              <a:spcPct val="0"/>
            </a:spcBef>
            <a:spcAft>
              <a:spcPct val="35000"/>
            </a:spcAft>
          </a:pPr>
          <a:r>
            <a:rPr lang="en-US" sz="2000" kern="1200" dirty="0" smtClean="0"/>
            <a:t> </a:t>
          </a:r>
          <a:r>
            <a:rPr lang="en-US" sz="2000" kern="1200" dirty="0" smtClean="0">
              <a:solidFill>
                <a:srgbClr val="FF0000"/>
              </a:solidFill>
            </a:rPr>
            <a:t>1.IP address </a:t>
          </a:r>
        </a:p>
        <a:p>
          <a:pPr lvl="0" algn="l" defTabSz="889000" rtl="0">
            <a:lnSpc>
              <a:spcPct val="90000"/>
            </a:lnSpc>
            <a:spcBef>
              <a:spcPct val="0"/>
            </a:spcBef>
            <a:spcAft>
              <a:spcPct val="35000"/>
            </a:spcAft>
          </a:pPr>
          <a:r>
            <a:rPr lang="en-US" sz="2000" kern="1200" dirty="0" smtClean="0">
              <a:solidFill>
                <a:srgbClr val="FF0000"/>
              </a:solidFill>
            </a:rPr>
            <a:t>2.Subnet mask </a:t>
          </a:r>
        </a:p>
        <a:p>
          <a:pPr lvl="0" algn="l" defTabSz="889000" rtl="0">
            <a:lnSpc>
              <a:spcPct val="90000"/>
            </a:lnSpc>
            <a:spcBef>
              <a:spcPct val="0"/>
            </a:spcBef>
            <a:spcAft>
              <a:spcPct val="35000"/>
            </a:spcAft>
          </a:pPr>
          <a:r>
            <a:rPr lang="en-US" sz="2000" kern="1200" dirty="0" smtClean="0">
              <a:solidFill>
                <a:srgbClr val="24A9E1"/>
              </a:solidFill>
            </a:rPr>
            <a:t>3.Default gateway </a:t>
          </a:r>
        </a:p>
        <a:p>
          <a:pPr lvl="0" algn="l" defTabSz="889000" rtl="0">
            <a:lnSpc>
              <a:spcPct val="90000"/>
            </a:lnSpc>
            <a:spcBef>
              <a:spcPct val="0"/>
            </a:spcBef>
            <a:spcAft>
              <a:spcPct val="35000"/>
            </a:spcAft>
          </a:pPr>
          <a:r>
            <a:rPr lang="en-US" sz="2000" kern="1200" dirty="0" smtClean="0">
              <a:solidFill>
                <a:srgbClr val="24A9E1"/>
              </a:solidFill>
            </a:rPr>
            <a:t>4.Prefered DNS</a:t>
          </a:r>
        </a:p>
        <a:p>
          <a:pPr lvl="0" algn="l" defTabSz="889000" rtl="0">
            <a:lnSpc>
              <a:spcPct val="90000"/>
            </a:lnSpc>
            <a:spcBef>
              <a:spcPct val="0"/>
            </a:spcBef>
            <a:spcAft>
              <a:spcPct val="35000"/>
            </a:spcAft>
          </a:pPr>
          <a:r>
            <a:rPr lang="en-US" sz="2000" kern="1200" dirty="0" smtClean="0"/>
            <a:t>5.Alternative DNS</a:t>
          </a:r>
          <a:endParaRPr lang="ar-EG" sz="2000" kern="1200" dirty="0"/>
        </a:p>
      </dsp:txBody>
      <dsp:txXfrm>
        <a:off x="668576" y="2544795"/>
        <a:ext cx="2720737" cy="2125076"/>
      </dsp:txXfrm>
    </dsp:sp>
    <dsp:sp modelId="{7C2ED9BA-0B5D-4B5A-ADEA-6C1BC8897149}">
      <dsp:nvSpPr>
        <dsp:cNvPr id="0" name=""/>
        <dsp:cNvSpPr/>
      </dsp:nvSpPr>
      <dsp:spPr>
        <a:xfrm>
          <a:off x="3810329" y="1172753"/>
          <a:ext cx="4054890" cy="804026"/>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E82C70E-5716-45AB-A319-53ED339C2858}">
      <dsp:nvSpPr>
        <dsp:cNvPr id="0" name=""/>
        <dsp:cNvSpPr/>
      </dsp:nvSpPr>
      <dsp:spPr>
        <a:xfrm>
          <a:off x="3951016" y="1306406"/>
          <a:ext cx="4054890" cy="804026"/>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lvl="0" algn="l" defTabSz="1244600" rtl="0">
            <a:lnSpc>
              <a:spcPct val="90000"/>
            </a:lnSpc>
            <a:spcBef>
              <a:spcPct val="0"/>
            </a:spcBef>
            <a:spcAft>
              <a:spcPct val="35000"/>
            </a:spcAft>
          </a:pPr>
          <a:r>
            <a:rPr lang="en-US" sz="2800" kern="1200" dirty="0" smtClean="0"/>
            <a:t>Dynamic Configuration</a:t>
          </a:r>
          <a:endParaRPr lang="ar-EG" sz="2800" kern="1200" dirty="0"/>
        </a:p>
      </dsp:txBody>
      <dsp:txXfrm>
        <a:off x="3974565" y="1329955"/>
        <a:ext cx="4007792" cy="756928"/>
      </dsp:txXfrm>
    </dsp:sp>
    <dsp:sp modelId="{89CE7233-1834-47B6-AEC6-D6B6DBE2035F}">
      <dsp:nvSpPr>
        <dsp:cNvPr id="0" name=""/>
        <dsp:cNvSpPr/>
      </dsp:nvSpPr>
      <dsp:spPr>
        <a:xfrm>
          <a:off x="3596115" y="2345028"/>
          <a:ext cx="2030756" cy="804026"/>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FDCABCE-C599-43A7-B8FA-92B5F6AC1339}">
      <dsp:nvSpPr>
        <dsp:cNvPr id="0" name=""/>
        <dsp:cNvSpPr/>
      </dsp:nvSpPr>
      <dsp:spPr>
        <a:xfrm>
          <a:off x="3736802" y="2478681"/>
          <a:ext cx="2030756" cy="804026"/>
        </a:xfrm>
        <a:prstGeom prst="roundRect">
          <a:avLst>
            <a:gd name="adj" fmla="val 10000"/>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9060" tIns="99060" rIns="99060" bIns="99060" numCol="1" spcCol="1270" anchor="ctr" anchorCtr="0">
          <a:noAutofit/>
        </a:bodyPr>
        <a:lstStyle/>
        <a:p>
          <a:pPr lvl="0" algn="ctr" defTabSz="1155700" rtl="1">
            <a:lnSpc>
              <a:spcPct val="90000"/>
            </a:lnSpc>
            <a:spcBef>
              <a:spcPct val="0"/>
            </a:spcBef>
            <a:spcAft>
              <a:spcPct val="35000"/>
            </a:spcAft>
          </a:pPr>
          <a:r>
            <a:rPr lang="en-US" sz="2600" b="1" kern="1200" dirty="0" smtClean="0">
              <a:solidFill>
                <a:srgbClr val="FF0000"/>
              </a:solidFill>
            </a:rPr>
            <a:t>DHCP Server</a:t>
          </a:r>
          <a:endParaRPr lang="ar-EG" sz="2600" b="1" kern="1200" dirty="0">
            <a:solidFill>
              <a:srgbClr val="FF0000"/>
            </a:solidFill>
          </a:endParaRPr>
        </a:p>
      </dsp:txBody>
      <dsp:txXfrm>
        <a:off x="3760351" y="2502230"/>
        <a:ext cx="1983658" cy="756928"/>
      </dsp:txXfrm>
    </dsp:sp>
    <dsp:sp modelId="{90D28163-19BA-4193-9700-28EE353F1FBF}">
      <dsp:nvSpPr>
        <dsp:cNvPr id="0" name=""/>
        <dsp:cNvSpPr/>
      </dsp:nvSpPr>
      <dsp:spPr>
        <a:xfrm>
          <a:off x="5908245" y="2345028"/>
          <a:ext cx="2171188" cy="2237767"/>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755E7B1-E2B9-48AA-9DA1-21381BA5DC6C}">
      <dsp:nvSpPr>
        <dsp:cNvPr id="0" name=""/>
        <dsp:cNvSpPr/>
      </dsp:nvSpPr>
      <dsp:spPr>
        <a:xfrm>
          <a:off x="6048932" y="2478681"/>
          <a:ext cx="2171188" cy="2237767"/>
        </a:xfrm>
        <a:prstGeom prst="roundRect">
          <a:avLst>
            <a:gd name="adj" fmla="val 10000"/>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lvl="0" algn="ctr" defTabSz="889000" rtl="0">
            <a:lnSpc>
              <a:spcPct val="90000"/>
            </a:lnSpc>
            <a:spcBef>
              <a:spcPct val="0"/>
            </a:spcBef>
            <a:spcAft>
              <a:spcPct val="35000"/>
            </a:spcAft>
          </a:pPr>
          <a:r>
            <a:rPr lang="en-US" sz="2000" b="1" kern="1200" dirty="0" smtClean="0">
              <a:solidFill>
                <a:srgbClr val="92D050"/>
              </a:solidFill>
            </a:rPr>
            <a:t>APIPA</a:t>
          </a:r>
        </a:p>
        <a:p>
          <a:pPr lvl="0" algn="l" defTabSz="889000" rtl="0">
            <a:lnSpc>
              <a:spcPct val="90000"/>
            </a:lnSpc>
            <a:spcBef>
              <a:spcPct val="0"/>
            </a:spcBef>
            <a:spcAft>
              <a:spcPct val="35000"/>
            </a:spcAft>
          </a:pPr>
          <a:r>
            <a:rPr lang="en-US" sz="2000" kern="1200" dirty="0" smtClean="0">
              <a:solidFill>
                <a:srgbClr val="FFC000"/>
              </a:solidFill>
            </a:rPr>
            <a:t>Automatic Private IP Addressing</a:t>
          </a:r>
        </a:p>
        <a:p>
          <a:pPr lvl="0" algn="l" defTabSz="889000" rtl="0">
            <a:lnSpc>
              <a:spcPct val="90000"/>
            </a:lnSpc>
            <a:spcBef>
              <a:spcPct val="0"/>
            </a:spcBef>
            <a:spcAft>
              <a:spcPct val="35000"/>
            </a:spcAft>
          </a:pPr>
          <a:r>
            <a:rPr lang="en-US" sz="2000" kern="1200" dirty="0" smtClean="0"/>
            <a:t>IP 169.254.X.X</a:t>
          </a:r>
        </a:p>
        <a:p>
          <a:pPr lvl="0" algn="l" defTabSz="889000" rtl="0">
            <a:lnSpc>
              <a:spcPct val="90000"/>
            </a:lnSpc>
            <a:spcBef>
              <a:spcPct val="0"/>
            </a:spcBef>
            <a:spcAft>
              <a:spcPct val="35000"/>
            </a:spcAft>
          </a:pPr>
          <a:r>
            <a:rPr lang="en-US" sz="2000" kern="1200" dirty="0" smtClean="0"/>
            <a:t>Subnet mask 255.255.0.0</a:t>
          </a:r>
          <a:endParaRPr lang="ar-EG" sz="2000" kern="1200" dirty="0"/>
        </a:p>
      </dsp:txBody>
      <dsp:txXfrm>
        <a:off x="6112524" y="2542273"/>
        <a:ext cx="2044004" cy="2110583"/>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8C74A31B-FF56-417B-8DEE-958FFCC6BCD5}" type="datetimeFigureOut">
              <a:rPr lang="en-US" smtClean="0"/>
              <a:t>6/2/2022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6526919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8C74A31B-FF56-417B-8DEE-958FFCC6BCD5}" type="datetimeFigureOut">
              <a:rPr lang="en-US" smtClean="0"/>
              <a:t>6/2/2022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7940292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US"/>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8C74A31B-FF56-417B-8DEE-958FFCC6BCD5}" type="datetimeFigureOut">
              <a:rPr lang="en-US" smtClean="0"/>
              <a:t>6/2/2022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6409986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8C74A31B-FF56-417B-8DEE-958FFCC6BCD5}" type="datetimeFigureOut">
              <a:rPr lang="en-US" smtClean="0"/>
              <a:t>6/2/2022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2228450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US"/>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8C74A31B-FF56-417B-8DEE-958FFCC6BCD5}" type="datetimeFigureOut">
              <a:rPr lang="en-US" smtClean="0"/>
              <a:t>6/2/2022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969277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8C74A31B-FF56-417B-8DEE-958FFCC6BCD5}" type="datetimeFigureOut">
              <a:rPr lang="en-US" smtClean="0"/>
              <a:t>6/2/2022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9887034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C74A31B-FF56-417B-8DEE-958FFCC6BCD5}" type="datetimeFigureOut">
              <a:rPr lang="en-US" smtClean="0"/>
              <a:t>6/2/2022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6552875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8C74A31B-FF56-417B-8DEE-958FFCC6BCD5}" type="datetimeFigureOut">
              <a:rPr lang="en-US" smtClean="0"/>
              <a:t>6/2/2022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6277237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8C74A31B-FF56-417B-8DEE-958FFCC6BCD5}" type="datetimeFigureOut">
              <a:rPr lang="en-US" smtClean="0"/>
              <a:t>6/2/2022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0439824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8C74A31B-FF56-417B-8DEE-958FFCC6BCD5}" type="datetimeFigureOut">
              <a:rPr lang="en-US" smtClean="0"/>
              <a:t>6/2/2022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20024212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8C74A31B-FF56-417B-8DEE-958FFCC6BCD5}" type="datetimeFigureOut">
              <a:rPr lang="en-US" smtClean="0"/>
              <a:t>6/2/2022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2462943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C74A31B-FF56-417B-8DEE-958FFCC6BCD5}" type="datetimeFigureOut">
              <a:rPr lang="en-US" smtClean="0"/>
              <a:t>6/2/2022</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DED41F8-FC0F-4085-8150-313B6CF05213}" type="slidenum">
              <a:rPr lang="en-US" smtClean="0"/>
              <a:t>‹#›</a:t>
            </a:fld>
            <a:endParaRPr lang="en-US"/>
          </a:p>
        </p:txBody>
      </p:sp>
    </p:spTree>
    <p:extLst>
      <p:ext uri="{BB962C8B-B14F-4D97-AF65-F5344CB8AC3E}">
        <p14:creationId xmlns:p14="http://schemas.microsoft.com/office/powerpoint/2010/main" val="29552454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image" Target="../media/image1.emf"/><Relationship Id="rId1" Type="http://schemas.openxmlformats.org/officeDocument/2006/relationships/slideLayout" Target="../slideLayouts/slideLayout1.xml"/><Relationship Id="rId6" Type="http://schemas.openxmlformats.org/officeDocument/2006/relationships/image" Target="../media/image5.emf"/><Relationship Id="rId5" Type="http://schemas.openxmlformats.org/officeDocument/2006/relationships/image" Target="../media/image4.emf"/><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6.xml"/><Relationship Id="rId5" Type="http://schemas.openxmlformats.org/officeDocument/2006/relationships/image" Target="../media/image9.emf"/><Relationship Id="rId4" Type="http://schemas.openxmlformats.org/officeDocument/2006/relationships/image" Target="../media/image8.emf"/></Relationships>
</file>

<file path=ppt/slides/_rels/slide3.xml.rels><?xml version="1.0" encoding="UTF-8" standalone="yes"?>
<Relationships xmlns="http://schemas.openxmlformats.org/package/2006/relationships"><Relationship Id="rId8" Type="http://schemas.openxmlformats.org/officeDocument/2006/relationships/diagramQuickStyle" Target="../diagrams/quickStyle1.xml"/><Relationship Id="rId3" Type="http://schemas.openxmlformats.org/officeDocument/2006/relationships/image" Target="../media/image7.emf"/><Relationship Id="rId7" Type="http://schemas.openxmlformats.org/officeDocument/2006/relationships/diagramLayout" Target="../diagrams/layout1.xml"/><Relationship Id="rId2" Type="http://schemas.openxmlformats.org/officeDocument/2006/relationships/image" Target="../media/image6.png"/><Relationship Id="rId1" Type="http://schemas.openxmlformats.org/officeDocument/2006/relationships/slideLayout" Target="../slideLayouts/slideLayout6.xml"/><Relationship Id="rId6" Type="http://schemas.openxmlformats.org/officeDocument/2006/relationships/diagramData" Target="../diagrams/data1.xml"/><Relationship Id="rId5" Type="http://schemas.openxmlformats.org/officeDocument/2006/relationships/image" Target="../media/image9.emf"/><Relationship Id="rId10" Type="http://schemas.microsoft.com/office/2007/relationships/diagramDrawing" Target="../diagrams/drawing1.xml"/><Relationship Id="rId4" Type="http://schemas.openxmlformats.org/officeDocument/2006/relationships/image" Target="../media/image8.emf"/><Relationship Id="rId9" Type="http://schemas.openxmlformats.org/officeDocument/2006/relationships/diagramColors" Target="../diagrams/colors1.xml"/></Relationships>
</file>

<file path=ppt/slides/_rels/slide4.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6.xml"/><Relationship Id="rId5" Type="http://schemas.openxmlformats.org/officeDocument/2006/relationships/image" Target="../media/image9.emf"/><Relationship Id="rId4" Type="http://schemas.openxmlformats.org/officeDocument/2006/relationships/image" Target="../media/image8.emf"/></Relationships>
</file>

<file path=ppt/slides/_rels/slide5.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6.xml"/><Relationship Id="rId5" Type="http://schemas.openxmlformats.org/officeDocument/2006/relationships/image" Target="../media/image9.emf"/><Relationship Id="rId4" Type="http://schemas.openxmlformats.org/officeDocument/2006/relationships/image" Target="../media/image8.emf"/></Relationships>
</file>

<file path=ppt/slides/_rels/slide6.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6.xml"/><Relationship Id="rId5" Type="http://schemas.openxmlformats.org/officeDocument/2006/relationships/image" Target="../media/image9.emf"/><Relationship Id="rId4" Type="http://schemas.openxmlformats.org/officeDocument/2006/relationships/image" Target="../media/image8.emf"/></Relationships>
</file>

<file path=ppt/slides/_rels/slide7.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6.xml"/><Relationship Id="rId5" Type="http://schemas.openxmlformats.org/officeDocument/2006/relationships/image" Target="../media/image9.emf"/><Relationship Id="rId4" Type="http://schemas.openxmlformats.org/officeDocument/2006/relationships/image" Target="../media/image8.emf"/></Relationships>
</file>

<file path=ppt/slides/_rels/slide8.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6.xml"/><Relationship Id="rId5" Type="http://schemas.openxmlformats.org/officeDocument/2006/relationships/image" Target="../media/image9.emf"/><Relationship Id="rId4" Type="http://schemas.openxmlformats.org/officeDocument/2006/relationships/image" Target="../media/image8.emf"/></Relationships>
</file>

<file path=ppt/slides/_rels/slide9.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6.xml"/><Relationship Id="rId5" Type="http://schemas.openxmlformats.org/officeDocument/2006/relationships/image" Target="../media/image9.emf"/><Relationship Id="rId4" Type="http://schemas.openxmlformats.org/officeDocument/2006/relationships/image" Target="../media/image8.emf"/></Relationships>
</file>

<file path=ppt/slides/_rels/slide10.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6.xml"/><Relationship Id="rId5" Type="http://schemas.openxmlformats.org/officeDocument/2006/relationships/image" Target="../media/image9.emf"/><Relationship Id="rId4" Type="http://schemas.openxmlformats.org/officeDocument/2006/relationships/image" Target="../media/image8.emf"/></Relationships>
</file>

<file path=ppt/slides/_rels/slide11.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6.xml"/><Relationship Id="rId6" Type="http://schemas.openxmlformats.org/officeDocument/2006/relationships/image" Target="../media/image10.png"/><Relationship Id="rId5" Type="http://schemas.openxmlformats.org/officeDocument/2006/relationships/image" Target="../media/image9.emf"/><Relationship Id="rId4" Type="http://schemas.openxmlformats.org/officeDocument/2006/relationships/image" Target="../media/image8.emf"/></Relationships>
</file>

<file path=ppt/slides/_rels/slide12.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6.xml"/><Relationship Id="rId5" Type="http://schemas.openxmlformats.org/officeDocument/2006/relationships/image" Target="../media/image9.emf"/><Relationship Id="rId4" Type="http://schemas.openxmlformats.org/officeDocument/2006/relationships/image" Target="../media/image8.emf"/></Relationships>
</file>

<file path=ppt/slides/_rels/slide13.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6.xml"/><Relationship Id="rId6" Type="http://schemas.openxmlformats.org/officeDocument/2006/relationships/image" Target="../media/image11.png"/><Relationship Id="rId5" Type="http://schemas.openxmlformats.org/officeDocument/2006/relationships/image" Target="../media/image9.emf"/><Relationship Id="rId4" Type="http://schemas.openxmlformats.org/officeDocument/2006/relationships/image" Target="../media/image8.emf"/></Relationships>
</file>

<file path=ppt/slides/_rels/slide14.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6.xml"/><Relationship Id="rId5" Type="http://schemas.openxmlformats.org/officeDocument/2006/relationships/image" Target="../media/image9.emf"/><Relationship Id="rId4" Type="http://schemas.openxmlformats.org/officeDocument/2006/relationships/image" Target="../media/image8.emf"/></Relationships>
</file>

<file path=ppt/slides/_rels/slide15.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6.xml"/><Relationship Id="rId6" Type="http://schemas.openxmlformats.org/officeDocument/2006/relationships/image" Target="../media/image12.png"/><Relationship Id="rId5" Type="http://schemas.openxmlformats.org/officeDocument/2006/relationships/image" Target="../media/image9.emf"/><Relationship Id="rId4" Type="http://schemas.openxmlformats.org/officeDocument/2006/relationships/image" Target="../media/image8.emf"/></Relationships>
</file>

<file path=ppt/slides/_rels/slide16.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6.xml"/><Relationship Id="rId5" Type="http://schemas.openxmlformats.org/officeDocument/2006/relationships/image" Target="../media/image9.emf"/><Relationship Id="rId4" Type="http://schemas.openxmlformats.org/officeDocument/2006/relationships/image" Target="../media/image8.emf"/></Relationships>
</file>

<file path=ppt/slides/_rels/slide17.xml.rels><?xml version="1.0" encoding="UTF-8" standalone="yes"?>
<Relationships xmlns="http://schemas.openxmlformats.org/package/2006/relationships"><Relationship Id="rId3" Type="http://schemas.openxmlformats.org/officeDocument/2006/relationships/image" Target="../media/image7.emf"/><Relationship Id="rId7" Type="http://schemas.openxmlformats.org/officeDocument/2006/relationships/image" Target="../media/image14.png"/><Relationship Id="rId2" Type="http://schemas.openxmlformats.org/officeDocument/2006/relationships/image" Target="../media/image6.png"/><Relationship Id="rId1" Type="http://schemas.openxmlformats.org/officeDocument/2006/relationships/slideLayout" Target="../slideLayouts/slideLayout6.xml"/><Relationship Id="rId6" Type="http://schemas.openxmlformats.org/officeDocument/2006/relationships/image" Target="../media/image13.png"/><Relationship Id="rId5" Type="http://schemas.openxmlformats.org/officeDocument/2006/relationships/image" Target="../media/image9.emf"/><Relationship Id="rId4" Type="http://schemas.openxmlformats.org/officeDocument/2006/relationships/image" Target="../media/image8.emf"/></Relationships>
</file>

<file path=ppt/slides/_rels/slide18.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6.xml"/><Relationship Id="rId5" Type="http://schemas.openxmlformats.org/officeDocument/2006/relationships/image" Target="../media/image9.emf"/><Relationship Id="rId4" Type="http://schemas.openxmlformats.org/officeDocument/2006/relationships/image" Target="../media/image8.emf"/></Relationships>
</file>

<file path=ppt/slides/_rels/slide19.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6.xml"/><Relationship Id="rId5" Type="http://schemas.openxmlformats.org/officeDocument/2006/relationships/image" Target="../media/image9.emf"/><Relationship Id="rId4" Type="http://schemas.openxmlformats.org/officeDocument/2006/relationships/image" Target="../media/image8.emf"/></Relationships>
</file>

<file path=ppt/slides/_rels/slide20.xml.rels><?xml version="1.0" encoding="UTF-8" standalone="yes"?>
<Relationships xmlns="http://schemas.openxmlformats.org/package/2006/relationships"><Relationship Id="rId3" Type="http://schemas.openxmlformats.org/officeDocument/2006/relationships/image" Target="../media/image15.emf"/><Relationship Id="rId2" Type="http://schemas.openxmlformats.org/officeDocument/2006/relationships/image" Target="../media/image1.emf"/><Relationship Id="rId1" Type="http://schemas.openxmlformats.org/officeDocument/2006/relationships/slideLayout" Target="../slideLayouts/slideLayout1.xml"/><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575549" y="-9940"/>
            <a:ext cx="11616451" cy="6680068"/>
          </a:xfrm>
          <a:prstGeom prst="rect">
            <a:avLst/>
          </a:prstGeom>
        </p:spPr>
      </p:pic>
      <p:pic>
        <p:nvPicPr>
          <p:cNvPr id="4" name="Picture 3"/>
          <p:cNvPicPr>
            <a:picLocks noChangeAspect="1"/>
          </p:cNvPicPr>
          <p:nvPr/>
        </p:nvPicPr>
        <p:blipFill rotWithShape="1">
          <a:blip r:embed="rId3"/>
          <a:srcRect l="984" r="914" b="11911"/>
          <a:stretch/>
        </p:blipFill>
        <p:spPr>
          <a:xfrm>
            <a:off x="0" y="4199708"/>
            <a:ext cx="12200709" cy="2688772"/>
          </a:xfrm>
          <a:prstGeom prst="rect">
            <a:avLst/>
          </a:prstGeom>
        </p:spPr>
      </p:pic>
      <p:pic>
        <p:nvPicPr>
          <p:cNvPr id="6" name="Picture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30762" y="4963885"/>
            <a:ext cx="1699476" cy="1524000"/>
          </a:xfrm>
          <a:prstGeom prst="rect">
            <a:avLst/>
          </a:prstGeom>
        </p:spPr>
      </p:pic>
      <p:pic>
        <p:nvPicPr>
          <p:cNvPr id="12" name="Picture 11"/>
          <p:cNvPicPr>
            <a:picLocks noChangeAspect="1"/>
          </p:cNvPicPr>
          <p:nvPr/>
        </p:nvPicPr>
        <p:blipFill>
          <a:blip r:embed="rId5"/>
          <a:stretch>
            <a:fillRect/>
          </a:stretch>
        </p:blipFill>
        <p:spPr>
          <a:xfrm>
            <a:off x="0" y="-9940"/>
            <a:ext cx="8552985" cy="1947075"/>
          </a:xfrm>
          <a:prstGeom prst="rect">
            <a:avLst/>
          </a:prstGeom>
        </p:spPr>
      </p:pic>
      <p:pic>
        <p:nvPicPr>
          <p:cNvPr id="13" name="Picture 12"/>
          <p:cNvPicPr>
            <a:picLocks noChangeAspect="1"/>
          </p:cNvPicPr>
          <p:nvPr/>
        </p:nvPicPr>
        <p:blipFill>
          <a:blip r:embed="rId6"/>
          <a:stretch>
            <a:fillRect/>
          </a:stretch>
        </p:blipFill>
        <p:spPr>
          <a:xfrm>
            <a:off x="6194739" y="3454705"/>
            <a:ext cx="5997262" cy="1034667"/>
          </a:xfrm>
          <a:prstGeom prst="rect">
            <a:avLst/>
          </a:prstGeom>
        </p:spPr>
      </p:pic>
      <p:sp>
        <p:nvSpPr>
          <p:cNvPr id="16" name="TextBox 15"/>
          <p:cNvSpPr txBox="1"/>
          <p:nvPr/>
        </p:nvSpPr>
        <p:spPr>
          <a:xfrm>
            <a:off x="6186030" y="3454705"/>
            <a:ext cx="6005970" cy="923330"/>
          </a:xfrm>
          <a:prstGeom prst="rect">
            <a:avLst/>
          </a:prstGeom>
          <a:noFill/>
        </p:spPr>
        <p:txBody>
          <a:bodyPr wrap="square" rtlCol="0">
            <a:spAutoFit/>
          </a:bodyPr>
          <a:lstStyle/>
          <a:p>
            <a:pPr algn="ctr"/>
            <a:r>
              <a:rPr lang="en-US" sz="5400" b="1" dirty="0" smtClean="0">
                <a:solidFill>
                  <a:srgbClr val="FFC000"/>
                </a:solidFill>
              </a:rPr>
              <a:t>DHCP and IPv6</a:t>
            </a:r>
            <a:endParaRPr lang="en-US" sz="5400" b="1" dirty="0">
              <a:solidFill>
                <a:srgbClr val="FFC000"/>
              </a:solidFill>
            </a:endParaRPr>
          </a:p>
        </p:txBody>
      </p:sp>
      <p:sp>
        <p:nvSpPr>
          <p:cNvPr id="11" name="Rectangle 10"/>
          <p:cNvSpPr/>
          <p:nvPr/>
        </p:nvSpPr>
        <p:spPr>
          <a:xfrm>
            <a:off x="5971607" y="3244334"/>
            <a:ext cx="248786" cy="369332"/>
          </a:xfrm>
          <a:prstGeom prst="rect">
            <a:avLst/>
          </a:prstGeom>
        </p:spPr>
        <p:txBody>
          <a:bodyPr wrap="none">
            <a:spAutoFit/>
          </a:bodyPr>
          <a:lstStyle/>
          <a:p>
            <a:r>
              <a:rPr lang="ar-EG" dirty="0"/>
              <a:t> </a:t>
            </a:r>
          </a:p>
        </p:txBody>
      </p:sp>
      <p:sp>
        <p:nvSpPr>
          <p:cNvPr id="14" name="Rectangle 13"/>
          <p:cNvSpPr/>
          <p:nvPr/>
        </p:nvSpPr>
        <p:spPr>
          <a:xfrm>
            <a:off x="5971607" y="3244334"/>
            <a:ext cx="248786" cy="369332"/>
          </a:xfrm>
          <a:prstGeom prst="rect">
            <a:avLst/>
          </a:prstGeom>
        </p:spPr>
        <p:txBody>
          <a:bodyPr wrap="none">
            <a:spAutoFit/>
          </a:bodyPr>
          <a:lstStyle/>
          <a:p>
            <a:r>
              <a:rPr lang="ar-EG" dirty="0"/>
              <a:t> </a:t>
            </a:r>
          </a:p>
        </p:txBody>
      </p:sp>
      <p:sp>
        <p:nvSpPr>
          <p:cNvPr id="17" name="Rectangle 16"/>
          <p:cNvSpPr/>
          <p:nvPr/>
        </p:nvSpPr>
        <p:spPr>
          <a:xfrm>
            <a:off x="0" y="163052"/>
            <a:ext cx="8261169" cy="1938992"/>
          </a:xfrm>
          <a:prstGeom prst="rect">
            <a:avLst/>
          </a:prstGeom>
        </p:spPr>
        <p:txBody>
          <a:bodyPr wrap="square">
            <a:spAutoFit/>
          </a:bodyPr>
          <a:lstStyle/>
          <a:p>
            <a:r>
              <a:rPr lang="en-US" sz="2800" b="1" dirty="0">
                <a:solidFill>
                  <a:srgbClr val="FF9518"/>
                </a:solidFill>
                <a:latin typeface="Calibri" panose="020F0502020204030204" pitchFamily="34" charset="0"/>
              </a:rPr>
              <a:t>CCNA (200-301) Cisco Certified Network Associate</a:t>
            </a:r>
            <a:endParaRPr lang="en-US" sz="2800" dirty="0"/>
          </a:p>
          <a:p>
            <a:r>
              <a:rPr lang="en-US" sz="2800" b="1" dirty="0">
                <a:solidFill>
                  <a:srgbClr val="FFC000"/>
                </a:solidFill>
                <a:latin typeface="Tajawal"/>
              </a:rPr>
              <a:t>             </a:t>
            </a:r>
            <a:r>
              <a:rPr lang="en-US" sz="2800" b="1" dirty="0" smtClean="0">
                <a:solidFill>
                  <a:srgbClr val="FFC000"/>
                </a:solidFill>
                <a:latin typeface="Tajawal"/>
              </a:rPr>
              <a:t>Prepared </a:t>
            </a:r>
            <a:r>
              <a:rPr lang="en-US" sz="2800" b="1" dirty="0">
                <a:solidFill>
                  <a:srgbClr val="FFC000"/>
                </a:solidFill>
                <a:latin typeface="Tajawal"/>
              </a:rPr>
              <a:t>by</a:t>
            </a:r>
            <a:r>
              <a:rPr lang="en-US" sz="2800" b="1" dirty="0">
                <a:solidFill>
                  <a:srgbClr val="24A9E1"/>
                </a:solidFill>
                <a:latin typeface="Tajawal"/>
              </a:rPr>
              <a:t> Eng. Taghreed </a:t>
            </a:r>
            <a:r>
              <a:rPr lang="en-US" sz="2800" b="1" dirty="0" smtClean="0">
                <a:solidFill>
                  <a:srgbClr val="24A9E1"/>
                </a:solidFill>
                <a:latin typeface="Tajawal"/>
              </a:rPr>
              <a:t>Elsayed</a:t>
            </a:r>
          </a:p>
          <a:p>
            <a:pPr algn="ctr"/>
            <a:r>
              <a:rPr lang="en-US" sz="2800" b="1" dirty="0" smtClean="0">
                <a:solidFill>
                  <a:srgbClr val="FF9518"/>
                </a:solidFill>
                <a:latin typeface="Tajawal"/>
              </a:rPr>
              <a:t>Lecture </a:t>
            </a:r>
            <a:r>
              <a:rPr lang="en-US" sz="2800" b="1" dirty="0" smtClean="0">
                <a:solidFill>
                  <a:srgbClr val="FF9518"/>
                </a:solidFill>
                <a:latin typeface="Tajawal"/>
              </a:rPr>
              <a:t>8</a:t>
            </a:r>
            <a:endParaRPr lang="en-US" sz="2800" dirty="0"/>
          </a:p>
          <a:p>
            <a:r>
              <a:rPr lang="en-US" dirty="0"/>
              <a:t/>
            </a:r>
            <a:br>
              <a:rPr lang="en-US" dirty="0"/>
            </a:br>
            <a:endParaRPr lang="ar-EG" dirty="0"/>
          </a:p>
        </p:txBody>
      </p:sp>
    </p:spTree>
    <p:extLst>
      <p:ext uri="{BB962C8B-B14F-4D97-AF65-F5344CB8AC3E}">
        <p14:creationId xmlns:p14="http://schemas.microsoft.com/office/powerpoint/2010/main" val="187042944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0" y="0"/>
            <a:ext cx="10084904" cy="1610200"/>
          </a:xfrm>
          <a:prstGeom prst="rect">
            <a:avLst/>
          </a:prstGeom>
        </p:spPr>
      </p:pic>
      <p:sp>
        <p:nvSpPr>
          <p:cNvPr id="8" name="TextBox 7"/>
          <p:cNvSpPr txBox="1"/>
          <p:nvPr/>
        </p:nvSpPr>
        <p:spPr>
          <a:xfrm>
            <a:off x="170223" y="236724"/>
            <a:ext cx="1688284" cy="954107"/>
          </a:xfrm>
          <a:prstGeom prst="rect">
            <a:avLst/>
          </a:prstGeom>
          <a:noFill/>
        </p:spPr>
        <p:txBody>
          <a:bodyPr wrap="none" rtlCol="0">
            <a:spAutoFit/>
          </a:bodyPr>
          <a:lstStyle/>
          <a:p>
            <a:pPr algn="ctr"/>
            <a:r>
              <a:rPr lang="en-US" sz="2800" dirty="0" smtClean="0">
                <a:solidFill>
                  <a:schemeClr val="bg1"/>
                </a:solidFill>
                <a:latin typeface="Tajawal Medium" panose="00000600000000000000" pitchFamily="2" charset="-78"/>
                <a:cs typeface="Tajawal Medium" panose="00000600000000000000" pitchFamily="2" charset="-78"/>
              </a:rPr>
              <a:t>Chapter</a:t>
            </a:r>
          </a:p>
          <a:p>
            <a:pPr algn="ctr"/>
            <a:r>
              <a:rPr lang="en-US" sz="2800" dirty="0" smtClean="0">
                <a:solidFill>
                  <a:schemeClr val="bg1"/>
                </a:solidFill>
                <a:latin typeface="Tajawal Medium" panose="00000600000000000000" pitchFamily="2" charset="-78"/>
                <a:cs typeface="Tajawal Medium" panose="00000600000000000000" pitchFamily="2" charset="-78"/>
              </a:rPr>
              <a:t>03</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10" name="Title 9"/>
          <p:cNvSpPr>
            <a:spLocks noGrp="1"/>
          </p:cNvSpPr>
          <p:nvPr>
            <p:ph type="title"/>
          </p:nvPr>
        </p:nvSpPr>
        <p:spPr/>
        <p:txBody>
          <a:bodyPr>
            <a:normAutofit fontScale="90000"/>
          </a:bodyPr>
          <a:lstStyle/>
          <a:p>
            <a:pPr algn="ctr"/>
            <a:r>
              <a:rPr lang="en-US" sz="3200" dirty="0" smtClean="0"/>
              <a:t/>
            </a:r>
            <a:br>
              <a:rPr lang="en-US" sz="3200" dirty="0" smtClean="0"/>
            </a:br>
            <a:r>
              <a:rPr lang="en-US" sz="3200" dirty="0">
                <a:solidFill>
                  <a:schemeClr val="bg1"/>
                </a:solidFill>
              </a:rPr>
              <a:t/>
            </a:r>
            <a:br>
              <a:rPr lang="en-US" sz="3200" dirty="0">
                <a:solidFill>
                  <a:schemeClr val="bg1"/>
                </a:solidFill>
              </a:rPr>
            </a:br>
            <a:r>
              <a:rPr lang="en-US" sz="3200" dirty="0"/>
              <a:t/>
            </a:r>
            <a:br>
              <a:rPr lang="en-US" sz="3200" dirty="0"/>
            </a:br>
            <a:endParaRPr lang="ar-EG" sz="3200" dirty="0"/>
          </a:p>
        </p:txBody>
      </p:sp>
      <p:sp>
        <p:nvSpPr>
          <p:cNvPr id="14" name="TextBox 13"/>
          <p:cNvSpPr txBox="1"/>
          <p:nvPr/>
        </p:nvSpPr>
        <p:spPr>
          <a:xfrm>
            <a:off x="2440788" y="594807"/>
            <a:ext cx="7408409" cy="492443"/>
          </a:xfrm>
          <a:prstGeom prst="rect">
            <a:avLst/>
          </a:prstGeom>
          <a:noFill/>
        </p:spPr>
        <p:txBody>
          <a:bodyPr wrap="square" rtlCol="0">
            <a:spAutoFit/>
          </a:bodyPr>
          <a:lstStyle/>
          <a:p>
            <a:r>
              <a:rPr lang="en-US" sz="2600" b="1" dirty="0" smtClean="0">
                <a:solidFill>
                  <a:srgbClr val="FFC000"/>
                </a:solidFill>
              </a:rPr>
              <a:t>      DHCP</a:t>
            </a:r>
            <a:r>
              <a:rPr lang="en-US" sz="2600" b="1" dirty="0" smtClean="0">
                <a:solidFill>
                  <a:srgbClr val="FFC000"/>
                </a:solidFill>
              </a:rPr>
              <a:t> </a:t>
            </a:r>
            <a:r>
              <a:rPr lang="en-US" sz="2600" b="1" dirty="0" smtClean="0">
                <a:solidFill>
                  <a:srgbClr val="24A9E1"/>
                </a:solidFill>
              </a:rPr>
              <a:t>(</a:t>
            </a:r>
            <a:r>
              <a:rPr lang="en-US" sz="2600" b="1" dirty="0" smtClean="0">
                <a:solidFill>
                  <a:srgbClr val="24A9E1"/>
                </a:solidFill>
              </a:rPr>
              <a:t>Dynamic Host Configuration </a:t>
            </a:r>
            <a:r>
              <a:rPr lang="en-US" sz="2600" b="1" dirty="0" smtClean="0">
                <a:solidFill>
                  <a:srgbClr val="24A9E1"/>
                </a:solidFill>
              </a:rPr>
              <a:t>Protocol</a:t>
            </a:r>
            <a:r>
              <a:rPr lang="en-US" sz="2600" b="1" dirty="0" smtClean="0">
                <a:solidFill>
                  <a:srgbClr val="24A9E1"/>
                </a:solidFill>
              </a:rPr>
              <a:t>)</a:t>
            </a:r>
            <a:endParaRPr lang="en-US" sz="2600" b="1" dirty="0">
              <a:solidFill>
                <a:srgbClr val="24A9E1"/>
              </a:solidFill>
            </a:endParaRPr>
          </a:p>
        </p:txBody>
      </p:sp>
      <p:sp>
        <p:nvSpPr>
          <p:cNvPr id="15" name="Rectangle 14"/>
          <p:cNvSpPr/>
          <p:nvPr/>
        </p:nvSpPr>
        <p:spPr>
          <a:xfrm>
            <a:off x="1874165" y="1352351"/>
            <a:ext cx="9666249" cy="4893647"/>
          </a:xfrm>
          <a:prstGeom prst="rect">
            <a:avLst/>
          </a:prstGeom>
        </p:spPr>
        <p:txBody>
          <a:bodyPr wrap="square">
            <a:spAutoFit/>
          </a:bodyPr>
          <a:lstStyle/>
          <a:p>
            <a:pPr marL="342900" indent="-342900">
              <a:buFont typeface="Wingdings" panose="05000000000000000000" pitchFamily="2" charset="2"/>
              <a:buChar char="q"/>
            </a:pPr>
            <a:r>
              <a:rPr lang="en-US" sz="2400" b="1" dirty="0">
                <a:solidFill>
                  <a:srgbClr val="FF0000"/>
                </a:solidFill>
              </a:rPr>
              <a:t>Dynamic Host Configuration Protocol (DHCP) </a:t>
            </a:r>
            <a:r>
              <a:rPr lang="en-US" sz="2400" dirty="0"/>
              <a:t>is a network management protocol used to dynamically assign an IP address to nay device, or node, on a network so they can communicate using IP (Internet Protocol</a:t>
            </a:r>
            <a:r>
              <a:rPr lang="en-US" sz="2400" dirty="0" smtClean="0"/>
              <a:t>). </a:t>
            </a:r>
          </a:p>
          <a:p>
            <a:pPr marL="342900" indent="-342900">
              <a:buFont typeface="Wingdings" panose="05000000000000000000" pitchFamily="2" charset="2"/>
              <a:buChar char="q"/>
            </a:pPr>
            <a:endParaRPr lang="en-US" sz="2400" dirty="0" smtClean="0">
              <a:solidFill>
                <a:srgbClr val="FF0000"/>
              </a:solidFill>
            </a:endParaRPr>
          </a:p>
          <a:p>
            <a:pPr marL="342900" indent="-342900">
              <a:buFont typeface="Wingdings" panose="05000000000000000000" pitchFamily="2" charset="2"/>
              <a:buChar char="q"/>
            </a:pPr>
            <a:r>
              <a:rPr lang="en-US" sz="2400" b="1" dirty="0" smtClean="0"/>
              <a:t>DHCP</a:t>
            </a:r>
            <a:r>
              <a:rPr lang="en-US" sz="2400" dirty="0" smtClean="0">
                <a:solidFill>
                  <a:srgbClr val="FF0000"/>
                </a:solidFill>
              </a:rPr>
              <a:t> </a:t>
            </a:r>
            <a:r>
              <a:rPr lang="en-US" sz="2400" dirty="0">
                <a:solidFill>
                  <a:srgbClr val="00B0F0"/>
                </a:solidFill>
              </a:rPr>
              <a:t>automates and centrally manages these configurations. </a:t>
            </a:r>
            <a:r>
              <a:rPr lang="en-US" sz="2400" dirty="0">
                <a:solidFill>
                  <a:srgbClr val="00B0F0"/>
                </a:solidFill>
              </a:rPr>
              <a:t>There is no need to manually assign IP addresses to new devices. </a:t>
            </a:r>
            <a:r>
              <a:rPr lang="en-US" sz="2400" dirty="0"/>
              <a:t>Therefore, there is no requirement for any user configuration to connect to a DHCP based network.</a:t>
            </a:r>
          </a:p>
          <a:p>
            <a:pPr marL="342900" indent="-342900">
              <a:buFont typeface="Wingdings" panose="05000000000000000000" pitchFamily="2" charset="2"/>
              <a:buChar char="q"/>
            </a:pPr>
            <a:r>
              <a:rPr lang="en-US" sz="2400" b="1" dirty="0">
                <a:solidFill>
                  <a:srgbClr val="FF0000"/>
                </a:solidFill>
              </a:rPr>
              <a:t>DHCP can be implemented on local networks</a:t>
            </a:r>
            <a:r>
              <a:rPr lang="en-US" sz="2400" dirty="0">
                <a:solidFill>
                  <a:srgbClr val="FF0000"/>
                </a:solidFill>
              </a:rPr>
              <a:t> </a:t>
            </a:r>
            <a:r>
              <a:rPr lang="en-US" sz="2400" dirty="0"/>
              <a:t>as well as large enterprise networks. DHCP is the default protocol used by the most routers and networking equipment.</a:t>
            </a:r>
            <a:r>
              <a:rPr lang="en-US" sz="2400" dirty="0">
                <a:solidFill>
                  <a:srgbClr val="FF0000"/>
                </a:solidFill>
              </a:rPr>
              <a:t> </a:t>
            </a:r>
            <a:r>
              <a:rPr lang="en-US" sz="2400" b="1" dirty="0">
                <a:solidFill>
                  <a:srgbClr val="FF0000"/>
                </a:solidFill>
              </a:rPr>
              <a:t>DHCP </a:t>
            </a:r>
            <a:r>
              <a:rPr lang="en-US" sz="2400" dirty="0">
                <a:solidFill>
                  <a:srgbClr val="FF0000"/>
                </a:solidFill>
              </a:rPr>
              <a:t>is also called </a:t>
            </a:r>
            <a:r>
              <a:rPr lang="en-US" sz="2400" b="1" u="sng" dirty="0" smtClean="0">
                <a:solidFill>
                  <a:srgbClr val="00B0F0"/>
                </a:solidFill>
              </a:rPr>
              <a:t>RFC 2131 </a:t>
            </a:r>
            <a:r>
              <a:rPr lang="en-US" sz="2400" b="1" u="sng" dirty="0">
                <a:solidFill>
                  <a:srgbClr val="00B0F0"/>
                </a:solidFill>
              </a:rPr>
              <a:t>(Request for comments) </a:t>
            </a:r>
            <a:r>
              <a:rPr lang="en-US" sz="2400" b="1" u="sng" dirty="0" smtClean="0">
                <a:solidFill>
                  <a:srgbClr val="00B0F0"/>
                </a:solidFill>
              </a:rPr>
              <a:t>.</a:t>
            </a:r>
            <a:endParaRPr lang="en-US" sz="2400" b="1" u="sng" dirty="0">
              <a:solidFill>
                <a:srgbClr val="00B0F0"/>
              </a:solidFill>
            </a:endParaRPr>
          </a:p>
          <a:p>
            <a:pPr marL="342900" indent="-342900">
              <a:buFont typeface="Wingdings" panose="05000000000000000000" pitchFamily="2" charset="2"/>
              <a:buChar char="Ø"/>
            </a:pPr>
            <a:endParaRPr lang="ar-EG" sz="2400" dirty="0"/>
          </a:p>
        </p:txBody>
      </p:sp>
    </p:spTree>
    <p:extLst>
      <p:ext uri="{BB962C8B-B14F-4D97-AF65-F5344CB8AC3E}">
        <p14:creationId xmlns:p14="http://schemas.microsoft.com/office/powerpoint/2010/main" val="3743800026"/>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10084904" cy="1610200"/>
          </a:xfrm>
          <a:prstGeom prst="rect">
            <a:avLst/>
          </a:prstGeom>
        </p:spPr>
      </p:pic>
      <p:sp>
        <p:nvSpPr>
          <p:cNvPr id="8" name="TextBox 7"/>
          <p:cNvSpPr txBox="1"/>
          <p:nvPr/>
        </p:nvSpPr>
        <p:spPr>
          <a:xfrm>
            <a:off x="170223" y="236724"/>
            <a:ext cx="1688284" cy="954107"/>
          </a:xfrm>
          <a:prstGeom prst="rect">
            <a:avLst/>
          </a:prstGeom>
          <a:noFill/>
        </p:spPr>
        <p:txBody>
          <a:bodyPr wrap="none" rtlCol="0">
            <a:spAutoFit/>
          </a:bodyPr>
          <a:lstStyle/>
          <a:p>
            <a:pPr algn="ctr"/>
            <a:r>
              <a:rPr lang="en-US" sz="2800" dirty="0" smtClean="0">
                <a:solidFill>
                  <a:schemeClr val="bg1"/>
                </a:solidFill>
                <a:latin typeface="Tajawal Medium" panose="00000600000000000000" pitchFamily="2" charset="-78"/>
                <a:cs typeface="Tajawal Medium" panose="00000600000000000000" pitchFamily="2" charset="-78"/>
              </a:rPr>
              <a:t>Chapter</a:t>
            </a:r>
          </a:p>
          <a:p>
            <a:pPr algn="ctr"/>
            <a:r>
              <a:rPr lang="en-US" sz="2800" dirty="0" smtClean="0">
                <a:solidFill>
                  <a:schemeClr val="bg1"/>
                </a:solidFill>
                <a:latin typeface="Tajawal Medium" panose="00000600000000000000" pitchFamily="2" charset="-78"/>
                <a:cs typeface="Tajawal Medium" panose="00000600000000000000" pitchFamily="2" charset="-78"/>
              </a:rPr>
              <a:t>03</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10" name="Title 9"/>
          <p:cNvSpPr>
            <a:spLocks noGrp="1"/>
          </p:cNvSpPr>
          <p:nvPr>
            <p:ph type="title"/>
          </p:nvPr>
        </p:nvSpPr>
        <p:spPr/>
        <p:txBody>
          <a:bodyPr>
            <a:normAutofit fontScale="90000"/>
          </a:bodyPr>
          <a:lstStyle/>
          <a:p>
            <a:pPr algn="ctr"/>
            <a:r>
              <a:rPr lang="en-US" sz="3200" dirty="0" smtClean="0"/>
              <a:t/>
            </a:r>
            <a:br>
              <a:rPr lang="en-US" sz="3200" dirty="0" smtClean="0"/>
            </a:br>
            <a:r>
              <a:rPr lang="en-US" sz="3200" dirty="0">
                <a:solidFill>
                  <a:schemeClr val="bg1"/>
                </a:solidFill>
              </a:rPr>
              <a:t/>
            </a:r>
            <a:br>
              <a:rPr lang="en-US" sz="3200" dirty="0">
                <a:solidFill>
                  <a:schemeClr val="bg1"/>
                </a:solidFill>
              </a:rPr>
            </a:br>
            <a:r>
              <a:rPr lang="en-US" sz="3200" dirty="0"/>
              <a:t/>
            </a:r>
            <a:br>
              <a:rPr lang="en-US" sz="3200" dirty="0"/>
            </a:br>
            <a:endParaRPr lang="ar-EG" sz="3200" dirty="0"/>
          </a:p>
        </p:txBody>
      </p:sp>
      <p:sp>
        <p:nvSpPr>
          <p:cNvPr id="14" name="TextBox 13"/>
          <p:cNvSpPr txBox="1"/>
          <p:nvPr/>
        </p:nvSpPr>
        <p:spPr>
          <a:xfrm>
            <a:off x="2440788" y="594807"/>
            <a:ext cx="7408409" cy="492443"/>
          </a:xfrm>
          <a:prstGeom prst="rect">
            <a:avLst/>
          </a:prstGeom>
          <a:noFill/>
        </p:spPr>
        <p:txBody>
          <a:bodyPr wrap="square" rtlCol="0">
            <a:spAutoFit/>
          </a:bodyPr>
          <a:lstStyle/>
          <a:p>
            <a:r>
              <a:rPr lang="en-US" sz="2600" b="1" dirty="0" smtClean="0">
                <a:solidFill>
                  <a:srgbClr val="FFC000"/>
                </a:solidFill>
              </a:rPr>
              <a:t>      DHCP</a:t>
            </a:r>
            <a:r>
              <a:rPr lang="en-US" sz="2600" b="1" dirty="0" smtClean="0">
                <a:solidFill>
                  <a:srgbClr val="FFC000"/>
                </a:solidFill>
              </a:rPr>
              <a:t> </a:t>
            </a:r>
            <a:r>
              <a:rPr lang="en-US" sz="2600" b="1" dirty="0" smtClean="0">
                <a:solidFill>
                  <a:srgbClr val="24A9E1"/>
                </a:solidFill>
              </a:rPr>
              <a:t>(</a:t>
            </a:r>
            <a:r>
              <a:rPr lang="en-US" sz="2600" b="1" dirty="0" smtClean="0">
                <a:solidFill>
                  <a:srgbClr val="24A9E1"/>
                </a:solidFill>
              </a:rPr>
              <a:t>Dynamic Host Configuration </a:t>
            </a:r>
            <a:r>
              <a:rPr lang="en-US" sz="2600" b="1" dirty="0" smtClean="0">
                <a:solidFill>
                  <a:srgbClr val="24A9E1"/>
                </a:solidFill>
              </a:rPr>
              <a:t>Protocol</a:t>
            </a:r>
            <a:r>
              <a:rPr lang="en-US" sz="2600" b="1" dirty="0" smtClean="0">
                <a:solidFill>
                  <a:srgbClr val="24A9E1"/>
                </a:solidFill>
              </a:rPr>
              <a:t>)</a:t>
            </a:r>
            <a:endParaRPr lang="en-US" sz="2600" b="1" dirty="0">
              <a:solidFill>
                <a:srgbClr val="24A9E1"/>
              </a:solidFill>
            </a:endParaRPr>
          </a:p>
        </p:txBody>
      </p:sp>
      <p:graphicFrame>
        <p:nvGraphicFramePr>
          <p:cNvPr id="7" name="Diagram 6"/>
          <p:cNvGraphicFramePr/>
          <p:nvPr>
            <p:extLst>
              <p:ext uri="{D42A27DB-BD31-4B8C-83A1-F6EECF244321}">
                <p14:modId xmlns:p14="http://schemas.microsoft.com/office/powerpoint/2010/main" val="368325239"/>
              </p:ext>
            </p:extLst>
          </p:nvPr>
        </p:nvGraphicFramePr>
        <p:xfrm>
          <a:off x="1930005" y="1132291"/>
          <a:ext cx="8499326" cy="473646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extLst>
      <p:ext uri="{BB962C8B-B14F-4D97-AF65-F5344CB8AC3E}">
        <p14:creationId xmlns:p14="http://schemas.microsoft.com/office/powerpoint/2010/main" val="384626701"/>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0" y="0"/>
            <a:ext cx="10084904" cy="1610200"/>
          </a:xfrm>
          <a:prstGeom prst="rect">
            <a:avLst/>
          </a:prstGeom>
        </p:spPr>
      </p:pic>
      <p:sp>
        <p:nvSpPr>
          <p:cNvPr id="8" name="TextBox 7"/>
          <p:cNvSpPr txBox="1"/>
          <p:nvPr/>
        </p:nvSpPr>
        <p:spPr>
          <a:xfrm>
            <a:off x="170223" y="236724"/>
            <a:ext cx="1688284" cy="954107"/>
          </a:xfrm>
          <a:prstGeom prst="rect">
            <a:avLst/>
          </a:prstGeom>
          <a:noFill/>
        </p:spPr>
        <p:txBody>
          <a:bodyPr wrap="none" rtlCol="0">
            <a:spAutoFit/>
          </a:bodyPr>
          <a:lstStyle/>
          <a:p>
            <a:pPr algn="ctr"/>
            <a:r>
              <a:rPr lang="en-US" sz="2800" dirty="0" smtClean="0">
                <a:solidFill>
                  <a:schemeClr val="bg1"/>
                </a:solidFill>
                <a:latin typeface="Tajawal Medium" panose="00000600000000000000" pitchFamily="2" charset="-78"/>
                <a:cs typeface="Tajawal Medium" panose="00000600000000000000" pitchFamily="2" charset="-78"/>
              </a:rPr>
              <a:t>Chapter</a:t>
            </a:r>
          </a:p>
          <a:p>
            <a:pPr algn="ctr"/>
            <a:r>
              <a:rPr lang="en-US" sz="2800" dirty="0" smtClean="0">
                <a:solidFill>
                  <a:schemeClr val="bg1"/>
                </a:solidFill>
                <a:latin typeface="Tajawal Medium" panose="00000600000000000000" pitchFamily="2" charset="-78"/>
                <a:cs typeface="Tajawal Medium" panose="00000600000000000000" pitchFamily="2" charset="-78"/>
              </a:rPr>
              <a:t>03</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10" name="Title 9"/>
          <p:cNvSpPr>
            <a:spLocks noGrp="1"/>
          </p:cNvSpPr>
          <p:nvPr>
            <p:ph type="title"/>
          </p:nvPr>
        </p:nvSpPr>
        <p:spPr/>
        <p:txBody>
          <a:bodyPr>
            <a:normAutofit fontScale="90000"/>
          </a:bodyPr>
          <a:lstStyle/>
          <a:p>
            <a:pPr algn="ctr"/>
            <a:r>
              <a:rPr lang="en-US" sz="3200" dirty="0" smtClean="0"/>
              <a:t/>
            </a:r>
            <a:br>
              <a:rPr lang="en-US" sz="3200" dirty="0" smtClean="0"/>
            </a:br>
            <a:r>
              <a:rPr lang="en-US" sz="3200" dirty="0">
                <a:solidFill>
                  <a:schemeClr val="bg1"/>
                </a:solidFill>
              </a:rPr>
              <a:t/>
            </a:r>
            <a:br>
              <a:rPr lang="en-US" sz="3200" dirty="0">
                <a:solidFill>
                  <a:schemeClr val="bg1"/>
                </a:solidFill>
              </a:rPr>
            </a:br>
            <a:r>
              <a:rPr lang="en-US" sz="3200" dirty="0"/>
              <a:t/>
            </a:r>
            <a:br>
              <a:rPr lang="en-US" sz="3200" dirty="0"/>
            </a:br>
            <a:endParaRPr lang="ar-EG" sz="3200" dirty="0"/>
          </a:p>
        </p:txBody>
      </p:sp>
      <p:sp>
        <p:nvSpPr>
          <p:cNvPr id="14" name="TextBox 13"/>
          <p:cNvSpPr txBox="1"/>
          <p:nvPr/>
        </p:nvSpPr>
        <p:spPr>
          <a:xfrm>
            <a:off x="2440788" y="594807"/>
            <a:ext cx="7408409" cy="492443"/>
          </a:xfrm>
          <a:prstGeom prst="rect">
            <a:avLst/>
          </a:prstGeom>
          <a:noFill/>
        </p:spPr>
        <p:txBody>
          <a:bodyPr wrap="square" rtlCol="0">
            <a:spAutoFit/>
          </a:bodyPr>
          <a:lstStyle/>
          <a:p>
            <a:r>
              <a:rPr lang="en-US" sz="2600" b="1" dirty="0" smtClean="0">
                <a:solidFill>
                  <a:srgbClr val="FFC000"/>
                </a:solidFill>
              </a:rPr>
              <a:t>      DHCP</a:t>
            </a:r>
            <a:r>
              <a:rPr lang="en-US" sz="2600" b="1" dirty="0" smtClean="0">
                <a:solidFill>
                  <a:srgbClr val="FFC000"/>
                </a:solidFill>
              </a:rPr>
              <a:t> </a:t>
            </a:r>
            <a:r>
              <a:rPr lang="en-US" sz="2600" b="1" dirty="0" smtClean="0">
                <a:solidFill>
                  <a:srgbClr val="24A9E1"/>
                </a:solidFill>
              </a:rPr>
              <a:t>(</a:t>
            </a:r>
            <a:r>
              <a:rPr lang="en-US" sz="2600" b="1" dirty="0" smtClean="0">
                <a:solidFill>
                  <a:srgbClr val="24A9E1"/>
                </a:solidFill>
              </a:rPr>
              <a:t>Dynamic Host Configuration </a:t>
            </a:r>
            <a:r>
              <a:rPr lang="en-US" sz="2600" b="1" dirty="0" smtClean="0">
                <a:solidFill>
                  <a:srgbClr val="24A9E1"/>
                </a:solidFill>
              </a:rPr>
              <a:t>Protocol</a:t>
            </a:r>
            <a:r>
              <a:rPr lang="en-US" sz="2600" b="1" dirty="0" smtClean="0">
                <a:solidFill>
                  <a:srgbClr val="24A9E1"/>
                </a:solidFill>
              </a:rPr>
              <a:t>)</a:t>
            </a:r>
            <a:endParaRPr lang="en-US" sz="2600" b="1" dirty="0">
              <a:solidFill>
                <a:srgbClr val="24A9E1"/>
              </a:solidFill>
            </a:endParaRPr>
          </a:p>
        </p:txBody>
      </p:sp>
      <p:sp>
        <p:nvSpPr>
          <p:cNvPr id="15" name="Rectangle 14"/>
          <p:cNvSpPr/>
          <p:nvPr/>
        </p:nvSpPr>
        <p:spPr>
          <a:xfrm>
            <a:off x="1484244" y="1257188"/>
            <a:ext cx="10365255" cy="4524315"/>
          </a:xfrm>
          <a:prstGeom prst="rect">
            <a:avLst/>
          </a:prstGeom>
        </p:spPr>
        <p:txBody>
          <a:bodyPr wrap="square">
            <a:spAutoFit/>
          </a:bodyPr>
          <a:lstStyle/>
          <a:p>
            <a:r>
              <a:rPr lang="en-US" sz="2400" b="1" dirty="0" smtClean="0">
                <a:solidFill>
                  <a:srgbClr val="FF0000"/>
                </a:solidFill>
              </a:rPr>
              <a:t>                       DHCP </a:t>
            </a:r>
            <a:r>
              <a:rPr lang="en-US" sz="2400" b="1" dirty="0">
                <a:solidFill>
                  <a:srgbClr val="FF0000"/>
                </a:solidFill>
              </a:rPr>
              <a:t>does the following</a:t>
            </a:r>
            <a:r>
              <a:rPr lang="en-US" sz="2400" b="1" dirty="0" smtClean="0">
                <a:solidFill>
                  <a:srgbClr val="FF0000"/>
                </a:solidFill>
              </a:rPr>
              <a:t>:</a:t>
            </a:r>
          </a:p>
          <a:p>
            <a:endParaRPr lang="en-US" sz="2400" b="1" dirty="0">
              <a:solidFill>
                <a:srgbClr val="FF0000"/>
              </a:solidFill>
            </a:endParaRPr>
          </a:p>
          <a:p>
            <a:pPr marL="342900" indent="-342900">
              <a:buFont typeface="Wingdings" panose="05000000000000000000" pitchFamily="2" charset="2"/>
              <a:buChar char="Ø"/>
            </a:pPr>
            <a:r>
              <a:rPr lang="en-US" sz="2400" dirty="0"/>
              <a:t>DHCP manages the provision of all the nodes or devices added or dropped from the network.</a:t>
            </a:r>
          </a:p>
          <a:p>
            <a:pPr marL="342900" indent="-342900">
              <a:buFont typeface="Wingdings" panose="05000000000000000000" pitchFamily="2" charset="2"/>
              <a:buChar char="Ø"/>
            </a:pPr>
            <a:r>
              <a:rPr lang="en-US" sz="2400" dirty="0">
                <a:solidFill>
                  <a:srgbClr val="92D050"/>
                </a:solidFill>
              </a:rPr>
              <a:t>DHCP maintains the unique IP address of the host using a DHCP server.</a:t>
            </a:r>
          </a:p>
          <a:p>
            <a:r>
              <a:rPr lang="en-US" sz="2400" dirty="0">
                <a:solidFill>
                  <a:srgbClr val="92D050"/>
                </a:solidFill>
              </a:rPr>
              <a:t>It sends a request to the DHCP server </a:t>
            </a:r>
            <a:r>
              <a:rPr lang="en-US" sz="2400" dirty="0"/>
              <a:t>whenever a client/node/device, which is configured to work with DHCP, connects to a network. </a:t>
            </a:r>
            <a:endParaRPr lang="en-US" sz="2400" dirty="0" smtClean="0"/>
          </a:p>
          <a:p>
            <a:pPr marL="342900" indent="-342900">
              <a:buFont typeface="Wingdings" panose="05000000000000000000" pitchFamily="2" charset="2"/>
              <a:buChar char="Ø"/>
            </a:pPr>
            <a:r>
              <a:rPr lang="en-US" sz="2400" dirty="0" smtClean="0"/>
              <a:t>The </a:t>
            </a:r>
            <a:r>
              <a:rPr lang="en-US" sz="2400" dirty="0"/>
              <a:t>server acknowledges by providing an IP address to the client/node/device.</a:t>
            </a:r>
          </a:p>
          <a:p>
            <a:pPr marL="342900" indent="-342900">
              <a:buFont typeface="Wingdings" panose="05000000000000000000" pitchFamily="2" charset="2"/>
              <a:buChar char="Ø"/>
            </a:pPr>
            <a:r>
              <a:rPr lang="en-US" sz="2400" dirty="0">
                <a:solidFill>
                  <a:srgbClr val="FF0000"/>
                </a:solidFill>
              </a:rPr>
              <a:t>DHCP is also used to configure the proper subnet mask, default gateway and DNS server information on the node or device.</a:t>
            </a:r>
          </a:p>
          <a:p>
            <a:pPr marL="342900" indent="-342900">
              <a:buFont typeface="Wingdings" panose="05000000000000000000" pitchFamily="2" charset="2"/>
              <a:buChar char="Ø"/>
            </a:pPr>
            <a:r>
              <a:rPr lang="en-US" sz="2400" dirty="0">
                <a:solidFill>
                  <a:srgbClr val="24A9E1"/>
                </a:solidFill>
              </a:rPr>
              <a:t>There are many versions of DCHP are available for use in IPV4 (Internet Protocol Version 4) and IPV6 (Internet Protocol Version 6</a:t>
            </a:r>
            <a:r>
              <a:rPr lang="en-US" sz="2400" dirty="0" smtClean="0">
                <a:solidFill>
                  <a:srgbClr val="24A9E1"/>
                </a:solidFill>
              </a:rPr>
              <a:t>).</a:t>
            </a:r>
            <a:endParaRPr lang="en-US" sz="2400" dirty="0">
              <a:solidFill>
                <a:srgbClr val="24A9E1"/>
              </a:solidFill>
            </a:endParaRPr>
          </a:p>
        </p:txBody>
      </p:sp>
    </p:spTree>
    <p:extLst>
      <p:ext uri="{BB962C8B-B14F-4D97-AF65-F5344CB8AC3E}">
        <p14:creationId xmlns:p14="http://schemas.microsoft.com/office/powerpoint/2010/main" val="2787860150"/>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0" y="0"/>
            <a:ext cx="10084904" cy="1610200"/>
          </a:xfrm>
          <a:prstGeom prst="rect">
            <a:avLst/>
          </a:prstGeom>
        </p:spPr>
      </p:pic>
      <p:sp>
        <p:nvSpPr>
          <p:cNvPr id="8" name="TextBox 7"/>
          <p:cNvSpPr txBox="1"/>
          <p:nvPr/>
        </p:nvSpPr>
        <p:spPr>
          <a:xfrm>
            <a:off x="170223" y="236724"/>
            <a:ext cx="1688284" cy="954107"/>
          </a:xfrm>
          <a:prstGeom prst="rect">
            <a:avLst/>
          </a:prstGeom>
          <a:noFill/>
        </p:spPr>
        <p:txBody>
          <a:bodyPr wrap="none" rtlCol="0">
            <a:spAutoFit/>
          </a:bodyPr>
          <a:lstStyle/>
          <a:p>
            <a:pPr algn="ctr"/>
            <a:r>
              <a:rPr lang="en-US" sz="2800" dirty="0" smtClean="0">
                <a:solidFill>
                  <a:schemeClr val="bg1"/>
                </a:solidFill>
                <a:latin typeface="Tajawal Medium" panose="00000600000000000000" pitchFamily="2" charset="-78"/>
                <a:cs typeface="Tajawal Medium" panose="00000600000000000000" pitchFamily="2" charset="-78"/>
              </a:rPr>
              <a:t>Chapter</a:t>
            </a:r>
          </a:p>
          <a:p>
            <a:pPr algn="ctr"/>
            <a:r>
              <a:rPr lang="en-US" sz="2800" dirty="0" smtClean="0">
                <a:solidFill>
                  <a:schemeClr val="bg1"/>
                </a:solidFill>
                <a:latin typeface="Tajawal Medium" panose="00000600000000000000" pitchFamily="2" charset="-78"/>
                <a:cs typeface="Tajawal Medium" panose="00000600000000000000" pitchFamily="2" charset="-78"/>
              </a:rPr>
              <a:t>03</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10" name="Title 9"/>
          <p:cNvSpPr>
            <a:spLocks noGrp="1"/>
          </p:cNvSpPr>
          <p:nvPr>
            <p:ph type="title"/>
          </p:nvPr>
        </p:nvSpPr>
        <p:spPr/>
        <p:txBody>
          <a:bodyPr>
            <a:normAutofit fontScale="90000"/>
          </a:bodyPr>
          <a:lstStyle/>
          <a:p>
            <a:pPr algn="ctr"/>
            <a:r>
              <a:rPr lang="en-US" sz="3200" dirty="0" smtClean="0"/>
              <a:t/>
            </a:r>
            <a:br>
              <a:rPr lang="en-US" sz="3200" dirty="0" smtClean="0"/>
            </a:br>
            <a:r>
              <a:rPr lang="en-US" sz="3200" dirty="0">
                <a:solidFill>
                  <a:schemeClr val="bg1"/>
                </a:solidFill>
              </a:rPr>
              <a:t/>
            </a:r>
            <a:br>
              <a:rPr lang="en-US" sz="3200" dirty="0">
                <a:solidFill>
                  <a:schemeClr val="bg1"/>
                </a:solidFill>
              </a:rPr>
            </a:br>
            <a:r>
              <a:rPr lang="en-US" sz="3200" dirty="0"/>
              <a:t/>
            </a:r>
            <a:br>
              <a:rPr lang="en-US" sz="3200" dirty="0"/>
            </a:br>
            <a:endParaRPr lang="ar-EG" sz="3200" dirty="0"/>
          </a:p>
        </p:txBody>
      </p:sp>
      <p:sp>
        <p:nvSpPr>
          <p:cNvPr id="14" name="TextBox 13"/>
          <p:cNvSpPr txBox="1"/>
          <p:nvPr/>
        </p:nvSpPr>
        <p:spPr>
          <a:xfrm>
            <a:off x="2440788" y="594807"/>
            <a:ext cx="7408409" cy="492443"/>
          </a:xfrm>
          <a:prstGeom prst="rect">
            <a:avLst/>
          </a:prstGeom>
          <a:noFill/>
        </p:spPr>
        <p:txBody>
          <a:bodyPr wrap="square" rtlCol="0">
            <a:spAutoFit/>
          </a:bodyPr>
          <a:lstStyle/>
          <a:p>
            <a:r>
              <a:rPr lang="en-US" sz="2600" b="1" dirty="0" smtClean="0">
                <a:solidFill>
                  <a:srgbClr val="FFC000"/>
                </a:solidFill>
              </a:rPr>
              <a:t>      DHCP</a:t>
            </a:r>
            <a:r>
              <a:rPr lang="en-US" sz="2600" b="1" dirty="0" smtClean="0">
                <a:solidFill>
                  <a:srgbClr val="FFC000"/>
                </a:solidFill>
              </a:rPr>
              <a:t> </a:t>
            </a:r>
            <a:r>
              <a:rPr lang="en-US" sz="2600" b="1" dirty="0" smtClean="0">
                <a:solidFill>
                  <a:srgbClr val="24A9E1"/>
                </a:solidFill>
              </a:rPr>
              <a:t>(</a:t>
            </a:r>
            <a:r>
              <a:rPr lang="en-US" sz="2600" b="1" dirty="0" smtClean="0">
                <a:solidFill>
                  <a:srgbClr val="24A9E1"/>
                </a:solidFill>
              </a:rPr>
              <a:t>Dynamic Host Configuration </a:t>
            </a:r>
            <a:r>
              <a:rPr lang="en-US" sz="2600" b="1" dirty="0" smtClean="0">
                <a:solidFill>
                  <a:srgbClr val="24A9E1"/>
                </a:solidFill>
              </a:rPr>
              <a:t>Protocol</a:t>
            </a:r>
            <a:r>
              <a:rPr lang="en-US" sz="2600" b="1" dirty="0" smtClean="0">
                <a:solidFill>
                  <a:srgbClr val="24A9E1"/>
                </a:solidFill>
              </a:rPr>
              <a:t>)</a:t>
            </a:r>
            <a:endParaRPr lang="en-US" sz="2600" b="1" dirty="0">
              <a:solidFill>
                <a:srgbClr val="24A9E1"/>
              </a:solidFill>
            </a:endParaRPr>
          </a:p>
        </p:txBody>
      </p:sp>
      <p:sp>
        <p:nvSpPr>
          <p:cNvPr id="15" name="Rectangle 14"/>
          <p:cNvSpPr/>
          <p:nvPr/>
        </p:nvSpPr>
        <p:spPr>
          <a:xfrm>
            <a:off x="1874165" y="1352351"/>
            <a:ext cx="9666249" cy="4524315"/>
          </a:xfrm>
          <a:prstGeom prst="rect">
            <a:avLst/>
          </a:prstGeom>
        </p:spPr>
        <p:txBody>
          <a:bodyPr wrap="square">
            <a:spAutoFit/>
          </a:bodyPr>
          <a:lstStyle/>
          <a:p>
            <a:r>
              <a:rPr lang="en-US" sz="2400" b="1" dirty="0" smtClean="0">
                <a:solidFill>
                  <a:srgbClr val="FFC000"/>
                </a:solidFill>
              </a:rPr>
              <a:t>                                      How </a:t>
            </a:r>
            <a:r>
              <a:rPr lang="en-US" sz="2400" b="1" dirty="0">
                <a:solidFill>
                  <a:srgbClr val="FFC000"/>
                </a:solidFill>
              </a:rPr>
              <a:t>DHCP works</a:t>
            </a:r>
          </a:p>
          <a:p>
            <a:pPr marL="342900" indent="-342900">
              <a:buFont typeface="Wingdings" panose="05000000000000000000" pitchFamily="2" charset="2"/>
              <a:buChar char="q"/>
            </a:pPr>
            <a:r>
              <a:rPr lang="en-US" sz="2400" dirty="0"/>
              <a:t>DHCP runs at the </a:t>
            </a:r>
            <a:r>
              <a:rPr lang="en-US" sz="2400" dirty="0">
                <a:solidFill>
                  <a:srgbClr val="FF0000"/>
                </a:solidFill>
              </a:rPr>
              <a:t>application layer </a:t>
            </a:r>
            <a:r>
              <a:rPr lang="en-US" sz="2400" dirty="0"/>
              <a:t>of the </a:t>
            </a:r>
            <a:r>
              <a:rPr lang="en-US" sz="2400" dirty="0">
                <a:solidFill>
                  <a:srgbClr val="FF0000"/>
                </a:solidFill>
              </a:rPr>
              <a:t>TCP/IP protocol stack </a:t>
            </a:r>
            <a:r>
              <a:rPr lang="en-US" sz="2400" dirty="0"/>
              <a:t>to dynamically assign IP addresses to DHCP clients/nodes and to allocate TCP/IP configuration information to the DHCP clients</a:t>
            </a:r>
            <a:r>
              <a:rPr lang="en-US" sz="2400" dirty="0" smtClean="0"/>
              <a:t>.</a:t>
            </a:r>
          </a:p>
          <a:p>
            <a:pPr marL="342900" indent="-342900">
              <a:buFont typeface="Wingdings" panose="05000000000000000000" pitchFamily="2" charset="2"/>
              <a:buChar char="q"/>
            </a:pPr>
            <a:endParaRPr lang="en-US" sz="2400" dirty="0"/>
          </a:p>
          <a:p>
            <a:pPr marL="342900" indent="-342900">
              <a:buFont typeface="Wingdings" panose="05000000000000000000" pitchFamily="2" charset="2"/>
              <a:buChar char="q"/>
            </a:pPr>
            <a:r>
              <a:rPr lang="en-US" sz="2400" dirty="0" smtClean="0"/>
              <a:t> </a:t>
            </a:r>
            <a:r>
              <a:rPr lang="en-US" sz="2400" dirty="0">
                <a:solidFill>
                  <a:srgbClr val="24A9E1"/>
                </a:solidFill>
              </a:rPr>
              <a:t>Information includes subnet mask information, default gateway, IP addresses and domain name system addresses</a:t>
            </a:r>
            <a:r>
              <a:rPr lang="en-US" sz="2400" dirty="0" smtClean="0">
                <a:solidFill>
                  <a:srgbClr val="24A9E1"/>
                </a:solidFill>
              </a:rPr>
              <a:t>.</a:t>
            </a:r>
          </a:p>
          <a:p>
            <a:endParaRPr lang="en-US" sz="2400" dirty="0">
              <a:solidFill>
                <a:srgbClr val="24A9E1"/>
              </a:solidFill>
            </a:endParaRPr>
          </a:p>
          <a:p>
            <a:pPr marL="342900" indent="-342900">
              <a:buFont typeface="Wingdings" panose="05000000000000000000" pitchFamily="2" charset="2"/>
              <a:buChar char="q"/>
            </a:pPr>
            <a:r>
              <a:rPr lang="en-US" sz="2400" dirty="0">
                <a:solidFill>
                  <a:schemeClr val="accent6">
                    <a:lumMod val="75000"/>
                  </a:schemeClr>
                </a:solidFill>
              </a:rPr>
              <a:t>DHCP is based on client-server protocol in which servers manage a pool of unique IP addresses, </a:t>
            </a:r>
            <a:r>
              <a:rPr lang="en-US" sz="2400" dirty="0"/>
              <a:t>as well as information about client configuration parameters, and assign addresses out of those address pools.</a:t>
            </a:r>
          </a:p>
          <a:p>
            <a:pPr marL="342900" indent="-342900">
              <a:buFont typeface="Wingdings" panose="05000000000000000000" pitchFamily="2" charset="2"/>
              <a:buChar char="Ø"/>
            </a:pPr>
            <a:endParaRPr lang="ar-EG" sz="2400" dirty="0"/>
          </a:p>
        </p:txBody>
      </p:sp>
    </p:spTree>
    <p:extLst>
      <p:ext uri="{BB962C8B-B14F-4D97-AF65-F5344CB8AC3E}">
        <p14:creationId xmlns:p14="http://schemas.microsoft.com/office/powerpoint/2010/main" val="1460016219"/>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0" y="0"/>
            <a:ext cx="10084904" cy="1610200"/>
          </a:xfrm>
          <a:prstGeom prst="rect">
            <a:avLst/>
          </a:prstGeom>
        </p:spPr>
      </p:pic>
      <p:sp>
        <p:nvSpPr>
          <p:cNvPr id="8" name="TextBox 7"/>
          <p:cNvSpPr txBox="1"/>
          <p:nvPr/>
        </p:nvSpPr>
        <p:spPr>
          <a:xfrm>
            <a:off x="170223" y="236724"/>
            <a:ext cx="1688284" cy="954107"/>
          </a:xfrm>
          <a:prstGeom prst="rect">
            <a:avLst/>
          </a:prstGeom>
          <a:noFill/>
        </p:spPr>
        <p:txBody>
          <a:bodyPr wrap="none" rtlCol="0">
            <a:spAutoFit/>
          </a:bodyPr>
          <a:lstStyle/>
          <a:p>
            <a:pPr algn="ctr"/>
            <a:r>
              <a:rPr lang="en-US" sz="2800" dirty="0" smtClean="0">
                <a:solidFill>
                  <a:schemeClr val="bg1"/>
                </a:solidFill>
                <a:latin typeface="Tajawal Medium" panose="00000600000000000000" pitchFamily="2" charset="-78"/>
                <a:cs typeface="Tajawal Medium" panose="00000600000000000000" pitchFamily="2" charset="-78"/>
              </a:rPr>
              <a:t>Chapter</a:t>
            </a:r>
          </a:p>
          <a:p>
            <a:pPr algn="ctr"/>
            <a:r>
              <a:rPr lang="en-US" sz="2800" dirty="0" smtClean="0">
                <a:solidFill>
                  <a:schemeClr val="bg1"/>
                </a:solidFill>
                <a:latin typeface="Tajawal Medium" panose="00000600000000000000" pitchFamily="2" charset="-78"/>
                <a:cs typeface="Tajawal Medium" panose="00000600000000000000" pitchFamily="2" charset="-78"/>
              </a:rPr>
              <a:t>03</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10" name="Title 9"/>
          <p:cNvSpPr>
            <a:spLocks noGrp="1"/>
          </p:cNvSpPr>
          <p:nvPr>
            <p:ph type="title"/>
          </p:nvPr>
        </p:nvSpPr>
        <p:spPr/>
        <p:txBody>
          <a:bodyPr>
            <a:normAutofit fontScale="90000"/>
          </a:bodyPr>
          <a:lstStyle/>
          <a:p>
            <a:pPr algn="ctr"/>
            <a:r>
              <a:rPr lang="en-US" sz="3200" dirty="0" smtClean="0"/>
              <a:t/>
            </a:r>
            <a:br>
              <a:rPr lang="en-US" sz="3200" dirty="0" smtClean="0"/>
            </a:br>
            <a:r>
              <a:rPr lang="en-US" sz="3200" dirty="0">
                <a:solidFill>
                  <a:schemeClr val="bg1"/>
                </a:solidFill>
              </a:rPr>
              <a:t/>
            </a:r>
            <a:br>
              <a:rPr lang="en-US" sz="3200" dirty="0">
                <a:solidFill>
                  <a:schemeClr val="bg1"/>
                </a:solidFill>
              </a:rPr>
            </a:br>
            <a:r>
              <a:rPr lang="en-US" sz="3200" dirty="0"/>
              <a:t/>
            </a:r>
            <a:br>
              <a:rPr lang="en-US" sz="3200" dirty="0"/>
            </a:br>
            <a:endParaRPr lang="ar-EG" sz="3200" dirty="0"/>
          </a:p>
        </p:txBody>
      </p:sp>
      <p:sp>
        <p:nvSpPr>
          <p:cNvPr id="14" name="TextBox 13"/>
          <p:cNvSpPr txBox="1"/>
          <p:nvPr/>
        </p:nvSpPr>
        <p:spPr>
          <a:xfrm>
            <a:off x="2440788" y="594807"/>
            <a:ext cx="7408409" cy="492443"/>
          </a:xfrm>
          <a:prstGeom prst="rect">
            <a:avLst/>
          </a:prstGeom>
          <a:noFill/>
        </p:spPr>
        <p:txBody>
          <a:bodyPr wrap="square" rtlCol="0">
            <a:spAutoFit/>
          </a:bodyPr>
          <a:lstStyle/>
          <a:p>
            <a:r>
              <a:rPr lang="en-US" sz="2600" b="1" dirty="0" smtClean="0">
                <a:solidFill>
                  <a:srgbClr val="FFC000"/>
                </a:solidFill>
              </a:rPr>
              <a:t>      DHCP</a:t>
            </a:r>
            <a:r>
              <a:rPr lang="en-US" sz="2600" b="1" dirty="0" smtClean="0">
                <a:solidFill>
                  <a:srgbClr val="FFC000"/>
                </a:solidFill>
              </a:rPr>
              <a:t> </a:t>
            </a:r>
            <a:r>
              <a:rPr lang="en-US" sz="2600" b="1" dirty="0" smtClean="0">
                <a:solidFill>
                  <a:srgbClr val="24A9E1"/>
                </a:solidFill>
              </a:rPr>
              <a:t>(</a:t>
            </a:r>
            <a:r>
              <a:rPr lang="en-US" sz="2600" b="1" dirty="0" smtClean="0">
                <a:solidFill>
                  <a:srgbClr val="24A9E1"/>
                </a:solidFill>
              </a:rPr>
              <a:t>Dynamic Host Configuration </a:t>
            </a:r>
            <a:r>
              <a:rPr lang="en-US" sz="2600" b="1" dirty="0" smtClean="0">
                <a:solidFill>
                  <a:srgbClr val="24A9E1"/>
                </a:solidFill>
              </a:rPr>
              <a:t>Protocol</a:t>
            </a:r>
            <a:r>
              <a:rPr lang="en-US" sz="2600" b="1" dirty="0" smtClean="0">
                <a:solidFill>
                  <a:srgbClr val="24A9E1"/>
                </a:solidFill>
              </a:rPr>
              <a:t>)</a:t>
            </a:r>
            <a:endParaRPr lang="en-US" sz="2600" b="1" dirty="0">
              <a:solidFill>
                <a:srgbClr val="24A9E1"/>
              </a:solidFill>
            </a:endParaRPr>
          </a:p>
        </p:txBody>
      </p:sp>
      <p:sp>
        <p:nvSpPr>
          <p:cNvPr id="15" name="Rectangle 14"/>
          <p:cNvSpPr/>
          <p:nvPr/>
        </p:nvSpPr>
        <p:spPr>
          <a:xfrm>
            <a:off x="1874165" y="1352351"/>
            <a:ext cx="9666249" cy="4893647"/>
          </a:xfrm>
          <a:prstGeom prst="rect">
            <a:avLst/>
          </a:prstGeom>
        </p:spPr>
        <p:txBody>
          <a:bodyPr wrap="square">
            <a:spAutoFit/>
          </a:bodyPr>
          <a:lstStyle/>
          <a:p>
            <a:pPr marL="342900" indent="-342900">
              <a:buFont typeface="Wingdings" panose="05000000000000000000" pitchFamily="2" charset="2"/>
              <a:buChar char="q"/>
            </a:pPr>
            <a:r>
              <a:rPr lang="en-US" sz="2400" b="1" dirty="0">
                <a:solidFill>
                  <a:srgbClr val="FF0000"/>
                </a:solidFill>
              </a:rPr>
              <a:t>Dynamic Host Configuration Protocol (DHCP</a:t>
            </a:r>
            <a:r>
              <a:rPr lang="en-US" sz="2400" b="1" dirty="0" smtClean="0">
                <a:solidFill>
                  <a:srgbClr val="FF0000"/>
                </a:solidFill>
              </a:rPr>
              <a:t>) Configuration :</a:t>
            </a:r>
          </a:p>
          <a:p>
            <a:r>
              <a:rPr lang="en-US" sz="2400" b="1" u="sng" dirty="0" smtClean="0">
                <a:solidFill>
                  <a:schemeClr val="tx2"/>
                </a:solidFill>
              </a:rPr>
              <a:t>1.IP address pool:</a:t>
            </a:r>
          </a:p>
          <a:p>
            <a:pPr marL="342900" indent="-342900">
              <a:buFont typeface="Wingdings" panose="05000000000000000000" pitchFamily="2" charset="2"/>
              <a:buChar char="Ø"/>
            </a:pPr>
            <a:r>
              <a:rPr lang="en-US" sz="2400" b="1" dirty="0" smtClean="0">
                <a:solidFill>
                  <a:schemeClr val="tx2"/>
                </a:solidFill>
              </a:rPr>
              <a:t>Start ip </a:t>
            </a:r>
          </a:p>
          <a:p>
            <a:pPr marL="342900" indent="-342900">
              <a:buFont typeface="Wingdings" panose="05000000000000000000" pitchFamily="2" charset="2"/>
              <a:buChar char="Ø"/>
            </a:pPr>
            <a:r>
              <a:rPr lang="en-US" sz="2400" b="1" dirty="0" smtClean="0">
                <a:solidFill>
                  <a:schemeClr val="tx2"/>
                </a:solidFill>
              </a:rPr>
              <a:t>End ip </a:t>
            </a:r>
          </a:p>
          <a:p>
            <a:pPr marL="342900" indent="-342900">
              <a:buFont typeface="Wingdings" panose="05000000000000000000" pitchFamily="2" charset="2"/>
              <a:buChar char="Ø"/>
            </a:pPr>
            <a:r>
              <a:rPr lang="en-US" sz="2400" b="1" dirty="0" smtClean="0">
                <a:solidFill>
                  <a:schemeClr val="tx2"/>
                </a:solidFill>
              </a:rPr>
              <a:t>Mask /prefix</a:t>
            </a:r>
          </a:p>
          <a:p>
            <a:endParaRPr lang="en-US" sz="2400" b="1" dirty="0" smtClean="0">
              <a:solidFill>
                <a:schemeClr val="tx2"/>
              </a:solidFill>
            </a:endParaRPr>
          </a:p>
          <a:p>
            <a:r>
              <a:rPr lang="en-US" sz="2400" b="1" u="sng" dirty="0" smtClean="0">
                <a:solidFill>
                  <a:schemeClr val="accent2"/>
                </a:solidFill>
              </a:rPr>
              <a:t>2.Exclude List </a:t>
            </a:r>
          </a:p>
          <a:p>
            <a:r>
              <a:rPr lang="en-US" sz="2400" b="1" dirty="0" smtClean="0">
                <a:solidFill>
                  <a:schemeClr val="tx2"/>
                </a:solidFill>
              </a:rPr>
              <a:t>There are some ip addresses from the pool will be used statically like:</a:t>
            </a:r>
          </a:p>
          <a:p>
            <a:pPr marL="342900" indent="-342900">
              <a:buFont typeface="Wingdings" panose="05000000000000000000" pitchFamily="2" charset="2"/>
              <a:buChar char="Ø"/>
            </a:pPr>
            <a:r>
              <a:rPr lang="en-US" sz="2400" b="1" dirty="0" smtClean="0">
                <a:solidFill>
                  <a:schemeClr val="tx2"/>
                </a:solidFill>
              </a:rPr>
              <a:t>Default gateway ip </a:t>
            </a:r>
          </a:p>
          <a:p>
            <a:pPr marL="342900" indent="-342900">
              <a:buFont typeface="Wingdings" panose="05000000000000000000" pitchFamily="2" charset="2"/>
              <a:buChar char="Ø"/>
            </a:pPr>
            <a:r>
              <a:rPr lang="en-US" sz="2400" b="1" dirty="0" smtClean="0">
                <a:solidFill>
                  <a:schemeClr val="tx2"/>
                </a:solidFill>
              </a:rPr>
              <a:t>Any interval server</a:t>
            </a:r>
          </a:p>
          <a:p>
            <a:pPr marL="342900" indent="-342900">
              <a:buFont typeface="Wingdings" panose="05000000000000000000" pitchFamily="2" charset="2"/>
              <a:buChar char="Ø"/>
            </a:pPr>
            <a:r>
              <a:rPr lang="en-US" sz="2400" b="1" dirty="0" smtClean="0">
                <a:solidFill>
                  <a:schemeClr val="tx2"/>
                </a:solidFill>
              </a:rPr>
              <a:t>So, we must exclude these ip addresses from the pool.   </a:t>
            </a:r>
          </a:p>
          <a:p>
            <a:endParaRPr lang="en-US" sz="2400" b="1" dirty="0" smtClean="0">
              <a:solidFill>
                <a:schemeClr val="tx2"/>
              </a:solidFill>
            </a:endParaRPr>
          </a:p>
          <a:p>
            <a:pPr marL="342900" indent="-342900">
              <a:buFont typeface="Wingdings" panose="05000000000000000000" pitchFamily="2" charset="2"/>
              <a:buChar char="Ø"/>
            </a:pPr>
            <a:endParaRPr lang="ar-EG" sz="2400" dirty="0"/>
          </a:p>
        </p:txBody>
      </p:sp>
    </p:spTree>
    <p:extLst>
      <p:ext uri="{BB962C8B-B14F-4D97-AF65-F5344CB8AC3E}">
        <p14:creationId xmlns:p14="http://schemas.microsoft.com/office/powerpoint/2010/main" val="3716353011"/>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0" y="0"/>
            <a:ext cx="10084904" cy="1610200"/>
          </a:xfrm>
          <a:prstGeom prst="rect">
            <a:avLst/>
          </a:prstGeom>
        </p:spPr>
      </p:pic>
      <p:sp>
        <p:nvSpPr>
          <p:cNvPr id="8" name="TextBox 7"/>
          <p:cNvSpPr txBox="1"/>
          <p:nvPr/>
        </p:nvSpPr>
        <p:spPr>
          <a:xfrm>
            <a:off x="170223" y="236724"/>
            <a:ext cx="1688284" cy="954107"/>
          </a:xfrm>
          <a:prstGeom prst="rect">
            <a:avLst/>
          </a:prstGeom>
          <a:noFill/>
        </p:spPr>
        <p:txBody>
          <a:bodyPr wrap="none" rtlCol="0">
            <a:spAutoFit/>
          </a:bodyPr>
          <a:lstStyle/>
          <a:p>
            <a:pPr algn="ctr"/>
            <a:r>
              <a:rPr lang="en-US" sz="2800" dirty="0" smtClean="0">
                <a:solidFill>
                  <a:schemeClr val="bg1"/>
                </a:solidFill>
                <a:latin typeface="Tajawal Medium" panose="00000600000000000000" pitchFamily="2" charset="-78"/>
                <a:cs typeface="Tajawal Medium" panose="00000600000000000000" pitchFamily="2" charset="-78"/>
              </a:rPr>
              <a:t>Chapter</a:t>
            </a:r>
          </a:p>
          <a:p>
            <a:pPr algn="ctr"/>
            <a:r>
              <a:rPr lang="en-US" sz="2800" dirty="0" smtClean="0">
                <a:solidFill>
                  <a:schemeClr val="bg1"/>
                </a:solidFill>
                <a:latin typeface="Tajawal Medium" panose="00000600000000000000" pitchFamily="2" charset="-78"/>
                <a:cs typeface="Tajawal Medium" panose="00000600000000000000" pitchFamily="2" charset="-78"/>
              </a:rPr>
              <a:t>03</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10" name="Title 9"/>
          <p:cNvSpPr>
            <a:spLocks noGrp="1"/>
          </p:cNvSpPr>
          <p:nvPr>
            <p:ph type="title"/>
          </p:nvPr>
        </p:nvSpPr>
        <p:spPr/>
        <p:txBody>
          <a:bodyPr>
            <a:normAutofit fontScale="90000"/>
          </a:bodyPr>
          <a:lstStyle/>
          <a:p>
            <a:pPr algn="ctr"/>
            <a:r>
              <a:rPr lang="en-US" sz="3200" dirty="0" smtClean="0"/>
              <a:t/>
            </a:r>
            <a:br>
              <a:rPr lang="en-US" sz="3200" dirty="0" smtClean="0"/>
            </a:br>
            <a:r>
              <a:rPr lang="en-US" sz="3200" dirty="0">
                <a:solidFill>
                  <a:schemeClr val="bg1"/>
                </a:solidFill>
              </a:rPr>
              <a:t/>
            </a:r>
            <a:br>
              <a:rPr lang="en-US" sz="3200" dirty="0">
                <a:solidFill>
                  <a:schemeClr val="bg1"/>
                </a:solidFill>
              </a:rPr>
            </a:br>
            <a:r>
              <a:rPr lang="en-US" sz="3200" dirty="0"/>
              <a:t/>
            </a:r>
            <a:br>
              <a:rPr lang="en-US" sz="3200" dirty="0"/>
            </a:br>
            <a:endParaRPr lang="ar-EG" sz="3200" dirty="0"/>
          </a:p>
        </p:txBody>
      </p:sp>
      <p:sp>
        <p:nvSpPr>
          <p:cNvPr id="14" name="TextBox 13"/>
          <p:cNvSpPr txBox="1"/>
          <p:nvPr/>
        </p:nvSpPr>
        <p:spPr>
          <a:xfrm>
            <a:off x="2440788" y="594807"/>
            <a:ext cx="7408409" cy="492443"/>
          </a:xfrm>
          <a:prstGeom prst="rect">
            <a:avLst/>
          </a:prstGeom>
          <a:noFill/>
        </p:spPr>
        <p:txBody>
          <a:bodyPr wrap="square" rtlCol="0">
            <a:spAutoFit/>
          </a:bodyPr>
          <a:lstStyle/>
          <a:p>
            <a:r>
              <a:rPr lang="en-US" sz="2600" b="1" dirty="0" smtClean="0">
                <a:solidFill>
                  <a:srgbClr val="FFC000"/>
                </a:solidFill>
              </a:rPr>
              <a:t>      DHCP</a:t>
            </a:r>
            <a:r>
              <a:rPr lang="en-US" sz="2600" b="1" dirty="0" smtClean="0">
                <a:solidFill>
                  <a:srgbClr val="FFC000"/>
                </a:solidFill>
              </a:rPr>
              <a:t> </a:t>
            </a:r>
            <a:r>
              <a:rPr lang="en-US" sz="2600" b="1" dirty="0" smtClean="0">
                <a:solidFill>
                  <a:srgbClr val="24A9E1"/>
                </a:solidFill>
              </a:rPr>
              <a:t>(</a:t>
            </a:r>
            <a:r>
              <a:rPr lang="en-US" sz="2600" b="1" dirty="0" smtClean="0">
                <a:solidFill>
                  <a:srgbClr val="24A9E1"/>
                </a:solidFill>
              </a:rPr>
              <a:t>Dynamic Host Configuration </a:t>
            </a:r>
            <a:r>
              <a:rPr lang="en-US" sz="2600" b="1" dirty="0" smtClean="0">
                <a:solidFill>
                  <a:srgbClr val="24A9E1"/>
                </a:solidFill>
              </a:rPr>
              <a:t>Protocol</a:t>
            </a:r>
            <a:r>
              <a:rPr lang="en-US" sz="2600" b="1" dirty="0" smtClean="0">
                <a:solidFill>
                  <a:srgbClr val="24A9E1"/>
                </a:solidFill>
              </a:rPr>
              <a:t>)</a:t>
            </a:r>
            <a:endParaRPr lang="en-US" sz="2600" b="1" dirty="0">
              <a:solidFill>
                <a:srgbClr val="24A9E1"/>
              </a:solidFill>
            </a:endParaRPr>
          </a:p>
        </p:txBody>
      </p:sp>
      <p:sp>
        <p:nvSpPr>
          <p:cNvPr id="15" name="Rectangle 14"/>
          <p:cNvSpPr/>
          <p:nvPr/>
        </p:nvSpPr>
        <p:spPr>
          <a:xfrm>
            <a:off x="1502021" y="1846652"/>
            <a:ext cx="9666249" cy="3785652"/>
          </a:xfrm>
          <a:prstGeom prst="rect">
            <a:avLst/>
          </a:prstGeom>
        </p:spPr>
        <p:txBody>
          <a:bodyPr wrap="square">
            <a:spAutoFit/>
          </a:bodyPr>
          <a:lstStyle/>
          <a:p>
            <a:pPr lvl="1"/>
            <a:r>
              <a:rPr lang="en-US" sz="2400" b="1" u="sng" dirty="0" smtClean="0">
                <a:solidFill>
                  <a:srgbClr val="FF0000"/>
                </a:solidFill>
              </a:rPr>
              <a:t>3.Lease Duration:</a:t>
            </a:r>
          </a:p>
          <a:p>
            <a:pPr marL="800100" lvl="1" indent="-342900">
              <a:buFont typeface="Wingdings" panose="05000000000000000000" pitchFamily="2" charset="2"/>
              <a:buChar char="Ø"/>
            </a:pPr>
            <a:r>
              <a:rPr lang="en-US" sz="2400" b="1" dirty="0" smtClean="0"/>
              <a:t>Is the interval used to make DHCP client take some configuration from (</a:t>
            </a:r>
            <a:r>
              <a:rPr lang="en-US" sz="2400" b="1" dirty="0"/>
              <a:t>DHCP</a:t>
            </a:r>
            <a:r>
              <a:rPr lang="en-US" sz="2400" b="1" dirty="0" smtClean="0"/>
              <a:t>) server during it. </a:t>
            </a:r>
          </a:p>
          <a:p>
            <a:pPr lvl="1"/>
            <a:endParaRPr lang="en-US" sz="2400" b="1" u="sng" dirty="0"/>
          </a:p>
          <a:p>
            <a:pPr lvl="1"/>
            <a:r>
              <a:rPr lang="en-US" sz="2400" b="1" u="sng" dirty="0" smtClean="0">
                <a:solidFill>
                  <a:schemeClr val="accent6"/>
                </a:solidFill>
              </a:rPr>
              <a:t>4.DHCP Options :</a:t>
            </a:r>
          </a:p>
          <a:p>
            <a:pPr marL="800100" lvl="1" indent="-342900">
              <a:buFont typeface="Wingdings" panose="05000000000000000000" pitchFamily="2" charset="2"/>
              <a:buChar char="Ø"/>
            </a:pPr>
            <a:r>
              <a:rPr lang="en-US" sz="2400" b="1" dirty="0" smtClean="0">
                <a:solidFill>
                  <a:schemeClr val="accent1"/>
                </a:solidFill>
              </a:rPr>
              <a:t>Default gateway address (must be only one on the subnet at the pool).</a:t>
            </a:r>
          </a:p>
          <a:p>
            <a:pPr marL="800100" lvl="1" indent="-342900">
              <a:buFont typeface="Wingdings" panose="05000000000000000000" pitchFamily="2" charset="2"/>
              <a:buChar char="Ø"/>
            </a:pPr>
            <a:r>
              <a:rPr lang="en-US" sz="2400" b="1" dirty="0" smtClean="0">
                <a:solidFill>
                  <a:schemeClr val="accent1"/>
                </a:solidFill>
              </a:rPr>
              <a:t>DNS ip address.</a:t>
            </a:r>
          </a:p>
          <a:p>
            <a:pPr marL="800100" lvl="1" indent="-342900">
              <a:buFont typeface="Wingdings" panose="05000000000000000000" pitchFamily="2" charset="2"/>
              <a:buChar char="Ø"/>
            </a:pPr>
            <a:endParaRPr lang="en-US" sz="2400" b="1" dirty="0" smtClean="0">
              <a:solidFill>
                <a:schemeClr val="accent1"/>
              </a:solidFill>
            </a:endParaRPr>
          </a:p>
          <a:p>
            <a:pPr marL="800100" lvl="1" indent="-342900">
              <a:buFont typeface="Wingdings" panose="05000000000000000000" pitchFamily="2" charset="2"/>
              <a:buChar char="Ø"/>
            </a:pPr>
            <a:endParaRPr lang="ar-EG" sz="2400" dirty="0">
              <a:solidFill>
                <a:schemeClr val="accent1"/>
              </a:solidFill>
            </a:endParaRPr>
          </a:p>
        </p:txBody>
      </p:sp>
    </p:spTree>
    <p:extLst>
      <p:ext uri="{BB962C8B-B14F-4D97-AF65-F5344CB8AC3E}">
        <p14:creationId xmlns:p14="http://schemas.microsoft.com/office/powerpoint/2010/main" val="428966554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0" y="0"/>
            <a:ext cx="10084904" cy="1610200"/>
          </a:xfrm>
          <a:prstGeom prst="rect">
            <a:avLst/>
          </a:prstGeom>
        </p:spPr>
      </p:pic>
      <p:sp>
        <p:nvSpPr>
          <p:cNvPr id="8" name="TextBox 7"/>
          <p:cNvSpPr txBox="1"/>
          <p:nvPr/>
        </p:nvSpPr>
        <p:spPr>
          <a:xfrm>
            <a:off x="170223" y="236724"/>
            <a:ext cx="1688284" cy="954107"/>
          </a:xfrm>
          <a:prstGeom prst="rect">
            <a:avLst/>
          </a:prstGeom>
          <a:noFill/>
        </p:spPr>
        <p:txBody>
          <a:bodyPr wrap="none" rtlCol="0">
            <a:spAutoFit/>
          </a:bodyPr>
          <a:lstStyle/>
          <a:p>
            <a:pPr algn="ctr"/>
            <a:r>
              <a:rPr lang="en-US" sz="2800" dirty="0" smtClean="0">
                <a:solidFill>
                  <a:schemeClr val="bg1"/>
                </a:solidFill>
                <a:latin typeface="Tajawal Medium" panose="00000600000000000000" pitchFamily="2" charset="-78"/>
                <a:cs typeface="Tajawal Medium" panose="00000600000000000000" pitchFamily="2" charset="-78"/>
              </a:rPr>
              <a:t>Chapter</a:t>
            </a:r>
          </a:p>
          <a:p>
            <a:pPr algn="ctr"/>
            <a:r>
              <a:rPr lang="en-US" sz="2800" dirty="0" smtClean="0">
                <a:solidFill>
                  <a:schemeClr val="bg1"/>
                </a:solidFill>
                <a:latin typeface="Tajawal Medium" panose="00000600000000000000" pitchFamily="2" charset="-78"/>
                <a:cs typeface="Tajawal Medium" panose="00000600000000000000" pitchFamily="2" charset="-78"/>
              </a:rPr>
              <a:t>03</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10" name="Title 9"/>
          <p:cNvSpPr>
            <a:spLocks noGrp="1"/>
          </p:cNvSpPr>
          <p:nvPr>
            <p:ph type="title"/>
          </p:nvPr>
        </p:nvSpPr>
        <p:spPr/>
        <p:txBody>
          <a:bodyPr>
            <a:normAutofit fontScale="90000"/>
          </a:bodyPr>
          <a:lstStyle/>
          <a:p>
            <a:pPr algn="ctr"/>
            <a:r>
              <a:rPr lang="en-US" sz="3200" dirty="0" smtClean="0"/>
              <a:t/>
            </a:r>
            <a:br>
              <a:rPr lang="en-US" sz="3200" dirty="0" smtClean="0"/>
            </a:br>
            <a:r>
              <a:rPr lang="en-US" sz="3200" dirty="0">
                <a:solidFill>
                  <a:schemeClr val="bg1"/>
                </a:solidFill>
              </a:rPr>
              <a:t/>
            </a:r>
            <a:br>
              <a:rPr lang="en-US" sz="3200" dirty="0">
                <a:solidFill>
                  <a:schemeClr val="bg1"/>
                </a:solidFill>
              </a:rPr>
            </a:br>
            <a:r>
              <a:rPr lang="en-US" sz="3200" dirty="0"/>
              <a:t/>
            </a:r>
            <a:br>
              <a:rPr lang="en-US" sz="3200" dirty="0"/>
            </a:br>
            <a:endParaRPr lang="ar-EG" sz="3200" dirty="0"/>
          </a:p>
        </p:txBody>
      </p:sp>
      <p:sp>
        <p:nvSpPr>
          <p:cNvPr id="14" name="TextBox 13"/>
          <p:cNvSpPr txBox="1"/>
          <p:nvPr/>
        </p:nvSpPr>
        <p:spPr>
          <a:xfrm>
            <a:off x="2440788" y="594807"/>
            <a:ext cx="7408409" cy="492443"/>
          </a:xfrm>
          <a:prstGeom prst="rect">
            <a:avLst/>
          </a:prstGeom>
          <a:noFill/>
        </p:spPr>
        <p:txBody>
          <a:bodyPr wrap="square" rtlCol="0">
            <a:spAutoFit/>
          </a:bodyPr>
          <a:lstStyle/>
          <a:p>
            <a:r>
              <a:rPr lang="en-US" sz="2600" b="1" dirty="0" smtClean="0">
                <a:solidFill>
                  <a:srgbClr val="FFC000"/>
                </a:solidFill>
              </a:rPr>
              <a:t>      DHCP</a:t>
            </a:r>
            <a:r>
              <a:rPr lang="en-US" sz="2600" b="1" dirty="0" smtClean="0">
                <a:solidFill>
                  <a:srgbClr val="FFC000"/>
                </a:solidFill>
              </a:rPr>
              <a:t> </a:t>
            </a:r>
            <a:r>
              <a:rPr lang="en-US" sz="2600" b="1" dirty="0" smtClean="0">
                <a:solidFill>
                  <a:srgbClr val="24A9E1"/>
                </a:solidFill>
              </a:rPr>
              <a:t>(</a:t>
            </a:r>
            <a:r>
              <a:rPr lang="en-US" sz="2600" b="1" dirty="0" smtClean="0">
                <a:solidFill>
                  <a:srgbClr val="24A9E1"/>
                </a:solidFill>
              </a:rPr>
              <a:t>Dynamic Host Configuration </a:t>
            </a:r>
            <a:r>
              <a:rPr lang="en-US" sz="2600" b="1" dirty="0" smtClean="0">
                <a:solidFill>
                  <a:srgbClr val="24A9E1"/>
                </a:solidFill>
              </a:rPr>
              <a:t>Protocol</a:t>
            </a:r>
            <a:r>
              <a:rPr lang="en-US" sz="2600" b="1" dirty="0" smtClean="0">
                <a:solidFill>
                  <a:srgbClr val="24A9E1"/>
                </a:solidFill>
              </a:rPr>
              <a:t>)</a:t>
            </a:r>
            <a:endParaRPr lang="en-US" sz="2600" b="1" dirty="0">
              <a:solidFill>
                <a:srgbClr val="24A9E1"/>
              </a:solidFill>
            </a:endParaRPr>
          </a:p>
        </p:txBody>
      </p:sp>
      <p:sp>
        <p:nvSpPr>
          <p:cNvPr id="15" name="Rectangle 14"/>
          <p:cNvSpPr/>
          <p:nvPr/>
        </p:nvSpPr>
        <p:spPr>
          <a:xfrm>
            <a:off x="1705398" y="1493461"/>
            <a:ext cx="10215025" cy="4154984"/>
          </a:xfrm>
          <a:prstGeom prst="rect">
            <a:avLst/>
          </a:prstGeom>
        </p:spPr>
        <p:txBody>
          <a:bodyPr wrap="square">
            <a:spAutoFit/>
          </a:bodyPr>
          <a:lstStyle/>
          <a:p>
            <a:r>
              <a:rPr lang="en-US" sz="2400" b="1" dirty="0" smtClean="0">
                <a:solidFill>
                  <a:schemeClr val="accent1"/>
                </a:solidFill>
              </a:rPr>
              <a:t>                                      Benefits </a:t>
            </a:r>
            <a:r>
              <a:rPr lang="en-US" sz="2400" b="1" dirty="0">
                <a:solidFill>
                  <a:schemeClr val="accent1"/>
                </a:solidFill>
              </a:rPr>
              <a:t>of DHCP</a:t>
            </a:r>
          </a:p>
          <a:p>
            <a:pPr marL="342900" indent="-342900">
              <a:buFont typeface="Wingdings" panose="05000000000000000000" pitchFamily="2" charset="2"/>
              <a:buChar char="q"/>
            </a:pPr>
            <a:r>
              <a:rPr lang="en-US" sz="2400" dirty="0"/>
              <a:t>There are following benefits of DHCP:</a:t>
            </a:r>
          </a:p>
          <a:p>
            <a:r>
              <a:rPr lang="en-US" sz="2400" b="1" dirty="0" smtClean="0">
                <a:solidFill>
                  <a:srgbClr val="FF0000"/>
                </a:solidFill>
              </a:rPr>
              <a:t>1.C</a:t>
            </a:r>
            <a:r>
              <a:rPr lang="en-US" sz="2400" b="1" dirty="0">
                <a:solidFill>
                  <a:srgbClr val="FF0000"/>
                </a:solidFill>
              </a:rPr>
              <a:t>ent</a:t>
            </a:r>
            <a:r>
              <a:rPr lang="en-US" sz="2400" b="1" dirty="0" smtClean="0">
                <a:solidFill>
                  <a:srgbClr val="FF0000"/>
                </a:solidFill>
              </a:rPr>
              <a:t>ralized </a:t>
            </a:r>
            <a:r>
              <a:rPr lang="en-US" sz="2400" b="1" dirty="0">
                <a:solidFill>
                  <a:srgbClr val="FF0000"/>
                </a:solidFill>
              </a:rPr>
              <a:t>administration of IP configuration</a:t>
            </a:r>
            <a:r>
              <a:rPr lang="en-US" sz="2400" b="1" dirty="0" smtClean="0">
                <a:solidFill>
                  <a:srgbClr val="FF0000"/>
                </a:solidFill>
              </a:rPr>
              <a:t>:</a:t>
            </a:r>
          </a:p>
          <a:p>
            <a:r>
              <a:rPr lang="en-US" sz="2400" dirty="0"/>
              <a:t> DHCP IP configuration information can be stored in a single location and enables that administrator to centrally manage all IP address configuration information</a:t>
            </a:r>
            <a:r>
              <a:rPr lang="en-US" sz="2400" dirty="0" smtClean="0"/>
              <a:t>.</a:t>
            </a:r>
          </a:p>
          <a:p>
            <a:endParaRPr lang="en-US" sz="2400" dirty="0"/>
          </a:p>
          <a:p>
            <a:r>
              <a:rPr lang="en-US" sz="2400" b="1" dirty="0" smtClean="0">
                <a:solidFill>
                  <a:srgbClr val="FF0000"/>
                </a:solidFill>
              </a:rPr>
              <a:t>2.Dynamic </a:t>
            </a:r>
            <a:r>
              <a:rPr lang="en-US" sz="2400" b="1" dirty="0">
                <a:solidFill>
                  <a:srgbClr val="FF0000"/>
                </a:solidFill>
              </a:rPr>
              <a:t>host configuration:</a:t>
            </a:r>
            <a:r>
              <a:rPr lang="en-US" sz="2400" dirty="0">
                <a:solidFill>
                  <a:srgbClr val="FF0000"/>
                </a:solidFill>
              </a:rPr>
              <a:t> </a:t>
            </a:r>
            <a:endParaRPr lang="en-US" sz="2400" dirty="0" smtClean="0">
              <a:solidFill>
                <a:srgbClr val="FF0000"/>
              </a:solidFill>
            </a:endParaRPr>
          </a:p>
          <a:p>
            <a:r>
              <a:rPr lang="en-US" sz="2400" dirty="0" smtClean="0"/>
              <a:t>DHCP </a:t>
            </a:r>
            <a:r>
              <a:rPr lang="en-US" sz="2400" dirty="0"/>
              <a:t>automates the host configuration process and eliminates the need to manually configure individual host. When TCP/IP (Transmission control protocol/Internet protocol) is first deployed or when IP infrastructure changes are required</a:t>
            </a:r>
            <a:r>
              <a:rPr lang="en-US" sz="2400" dirty="0" smtClean="0"/>
              <a:t>.</a:t>
            </a:r>
            <a:endParaRPr lang="en-US" sz="2400" dirty="0"/>
          </a:p>
        </p:txBody>
      </p:sp>
    </p:spTree>
    <p:extLst>
      <p:ext uri="{BB962C8B-B14F-4D97-AF65-F5344CB8AC3E}">
        <p14:creationId xmlns:p14="http://schemas.microsoft.com/office/powerpoint/2010/main" val="3114333918"/>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0" y="0"/>
            <a:ext cx="10084904" cy="1610200"/>
          </a:xfrm>
          <a:prstGeom prst="rect">
            <a:avLst/>
          </a:prstGeom>
        </p:spPr>
      </p:pic>
      <p:sp>
        <p:nvSpPr>
          <p:cNvPr id="8" name="TextBox 7"/>
          <p:cNvSpPr txBox="1"/>
          <p:nvPr/>
        </p:nvSpPr>
        <p:spPr>
          <a:xfrm>
            <a:off x="170223" y="236724"/>
            <a:ext cx="1688284" cy="954107"/>
          </a:xfrm>
          <a:prstGeom prst="rect">
            <a:avLst/>
          </a:prstGeom>
          <a:noFill/>
        </p:spPr>
        <p:txBody>
          <a:bodyPr wrap="none" rtlCol="0">
            <a:spAutoFit/>
          </a:bodyPr>
          <a:lstStyle/>
          <a:p>
            <a:pPr algn="ctr"/>
            <a:r>
              <a:rPr lang="en-US" sz="2800" dirty="0" smtClean="0">
                <a:solidFill>
                  <a:schemeClr val="bg1"/>
                </a:solidFill>
                <a:latin typeface="Tajawal Medium" panose="00000600000000000000" pitchFamily="2" charset="-78"/>
                <a:cs typeface="Tajawal Medium" panose="00000600000000000000" pitchFamily="2" charset="-78"/>
              </a:rPr>
              <a:t>Chapter</a:t>
            </a:r>
          </a:p>
          <a:p>
            <a:pPr algn="ctr"/>
            <a:r>
              <a:rPr lang="en-US" sz="2800" dirty="0" smtClean="0">
                <a:solidFill>
                  <a:schemeClr val="bg1"/>
                </a:solidFill>
                <a:latin typeface="Tajawal Medium" panose="00000600000000000000" pitchFamily="2" charset="-78"/>
                <a:cs typeface="Tajawal Medium" panose="00000600000000000000" pitchFamily="2" charset="-78"/>
              </a:rPr>
              <a:t>03</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10" name="Title 9"/>
          <p:cNvSpPr>
            <a:spLocks noGrp="1"/>
          </p:cNvSpPr>
          <p:nvPr>
            <p:ph type="title"/>
          </p:nvPr>
        </p:nvSpPr>
        <p:spPr/>
        <p:txBody>
          <a:bodyPr>
            <a:normAutofit fontScale="90000"/>
          </a:bodyPr>
          <a:lstStyle/>
          <a:p>
            <a:pPr algn="ctr"/>
            <a:r>
              <a:rPr lang="en-US" sz="3200" dirty="0" smtClean="0"/>
              <a:t/>
            </a:r>
            <a:br>
              <a:rPr lang="en-US" sz="3200" dirty="0" smtClean="0"/>
            </a:br>
            <a:r>
              <a:rPr lang="en-US" sz="3200" dirty="0">
                <a:solidFill>
                  <a:schemeClr val="bg1"/>
                </a:solidFill>
              </a:rPr>
              <a:t/>
            </a:r>
            <a:br>
              <a:rPr lang="en-US" sz="3200" dirty="0">
                <a:solidFill>
                  <a:schemeClr val="bg1"/>
                </a:solidFill>
              </a:rPr>
            </a:br>
            <a:r>
              <a:rPr lang="en-US" sz="3200" dirty="0"/>
              <a:t/>
            </a:r>
            <a:br>
              <a:rPr lang="en-US" sz="3200" dirty="0"/>
            </a:br>
            <a:endParaRPr lang="ar-EG" sz="3200" dirty="0"/>
          </a:p>
        </p:txBody>
      </p:sp>
      <p:sp>
        <p:nvSpPr>
          <p:cNvPr id="14" name="TextBox 13"/>
          <p:cNvSpPr txBox="1"/>
          <p:nvPr/>
        </p:nvSpPr>
        <p:spPr>
          <a:xfrm>
            <a:off x="2440788" y="594807"/>
            <a:ext cx="7408409" cy="492443"/>
          </a:xfrm>
          <a:prstGeom prst="rect">
            <a:avLst/>
          </a:prstGeom>
          <a:noFill/>
        </p:spPr>
        <p:txBody>
          <a:bodyPr wrap="square" rtlCol="0">
            <a:spAutoFit/>
          </a:bodyPr>
          <a:lstStyle/>
          <a:p>
            <a:r>
              <a:rPr lang="en-US" sz="2600" b="1" dirty="0" smtClean="0">
                <a:solidFill>
                  <a:srgbClr val="FFC000"/>
                </a:solidFill>
              </a:rPr>
              <a:t>      DHCP</a:t>
            </a:r>
            <a:r>
              <a:rPr lang="en-US" sz="2600" b="1" dirty="0" smtClean="0">
                <a:solidFill>
                  <a:srgbClr val="FFC000"/>
                </a:solidFill>
              </a:rPr>
              <a:t> </a:t>
            </a:r>
            <a:r>
              <a:rPr lang="en-US" sz="2600" b="1" dirty="0" smtClean="0">
                <a:solidFill>
                  <a:srgbClr val="24A9E1"/>
                </a:solidFill>
              </a:rPr>
              <a:t>(</a:t>
            </a:r>
            <a:r>
              <a:rPr lang="en-US" sz="2600" b="1" dirty="0" smtClean="0">
                <a:solidFill>
                  <a:srgbClr val="24A9E1"/>
                </a:solidFill>
              </a:rPr>
              <a:t>Dynamic Host Configuration </a:t>
            </a:r>
            <a:r>
              <a:rPr lang="en-US" sz="2600" b="1" dirty="0" smtClean="0">
                <a:solidFill>
                  <a:srgbClr val="24A9E1"/>
                </a:solidFill>
              </a:rPr>
              <a:t>Protocol</a:t>
            </a:r>
            <a:r>
              <a:rPr lang="en-US" sz="2600" b="1" dirty="0" smtClean="0">
                <a:solidFill>
                  <a:srgbClr val="24A9E1"/>
                </a:solidFill>
              </a:rPr>
              <a:t>)</a:t>
            </a:r>
            <a:endParaRPr lang="en-US" sz="2600" b="1" dirty="0">
              <a:solidFill>
                <a:srgbClr val="24A9E1"/>
              </a:solidFill>
            </a:endParaRPr>
          </a:p>
        </p:txBody>
      </p:sp>
      <p:sp>
        <p:nvSpPr>
          <p:cNvPr id="15" name="Rectangle 14"/>
          <p:cNvSpPr/>
          <p:nvPr/>
        </p:nvSpPr>
        <p:spPr>
          <a:xfrm>
            <a:off x="1582617" y="1686215"/>
            <a:ext cx="10026287" cy="3785652"/>
          </a:xfrm>
          <a:prstGeom prst="rect">
            <a:avLst/>
          </a:prstGeom>
        </p:spPr>
        <p:txBody>
          <a:bodyPr wrap="square">
            <a:spAutoFit/>
          </a:bodyPr>
          <a:lstStyle/>
          <a:p>
            <a:r>
              <a:rPr lang="en-US" sz="2400" b="1" dirty="0">
                <a:solidFill>
                  <a:srgbClr val="FF0000"/>
                </a:solidFill>
              </a:rPr>
              <a:t>3.Seamless IP host configuration:</a:t>
            </a:r>
            <a:r>
              <a:rPr lang="en-US" sz="2400" dirty="0">
                <a:solidFill>
                  <a:srgbClr val="FF0000"/>
                </a:solidFill>
              </a:rPr>
              <a:t> </a:t>
            </a:r>
            <a:endParaRPr lang="en-US" sz="2400" dirty="0" smtClean="0">
              <a:solidFill>
                <a:srgbClr val="FF0000"/>
              </a:solidFill>
            </a:endParaRPr>
          </a:p>
          <a:p>
            <a:r>
              <a:rPr lang="en-US" sz="2400" dirty="0" smtClean="0"/>
              <a:t>The </a:t>
            </a:r>
            <a:r>
              <a:rPr lang="en-US" sz="2400" dirty="0"/>
              <a:t>use of DHCP ensures that DHCP clients get accurate and timely IP configuration IP configuration parameter such as IP address, subnet mask, default gateway, IP address of DND server and so on without user intervention</a:t>
            </a:r>
            <a:r>
              <a:rPr lang="en-US" sz="2400" dirty="0" smtClean="0"/>
              <a:t>.</a:t>
            </a:r>
          </a:p>
          <a:p>
            <a:endParaRPr lang="en-US" sz="2400" dirty="0"/>
          </a:p>
          <a:p>
            <a:r>
              <a:rPr lang="en-US" sz="2400" b="1" dirty="0">
                <a:solidFill>
                  <a:srgbClr val="FF0000"/>
                </a:solidFill>
              </a:rPr>
              <a:t>4.Flexibility and scalability:</a:t>
            </a:r>
            <a:r>
              <a:rPr lang="en-US" sz="2400" dirty="0">
                <a:solidFill>
                  <a:srgbClr val="FF0000"/>
                </a:solidFill>
              </a:rPr>
              <a:t> </a:t>
            </a:r>
            <a:endParaRPr lang="en-US" sz="2400" dirty="0" smtClean="0">
              <a:solidFill>
                <a:srgbClr val="FF0000"/>
              </a:solidFill>
            </a:endParaRPr>
          </a:p>
          <a:p>
            <a:r>
              <a:rPr lang="en-US" sz="2400" dirty="0" smtClean="0"/>
              <a:t>Using </a:t>
            </a:r>
            <a:r>
              <a:rPr lang="en-US" sz="2400" dirty="0"/>
              <a:t>DHCP gives the administrator increased flexibility, allowing the administrator to move easily change IP configuration when the infrastructure changes.</a:t>
            </a:r>
          </a:p>
          <a:p>
            <a:pPr marL="342900" indent="-342900">
              <a:buFont typeface="Wingdings" panose="05000000000000000000" pitchFamily="2" charset="2"/>
              <a:buChar char="Ø"/>
            </a:pPr>
            <a:endParaRPr lang="ar-EG" sz="2400" dirty="0"/>
          </a:p>
        </p:txBody>
      </p:sp>
    </p:spTree>
    <p:extLst>
      <p:ext uri="{BB962C8B-B14F-4D97-AF65-F5344CB8AC3E}">
        <p14:creationId xmlns:p14="http://schemas.microsoft.com/office/powerpoint/2010/main" val="1509401267"/>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0" y="0"/>
            <a:ext cx="10084904" cy="1610200"/>
          </a:xfrm>
          <a:prstGeom prst="rect">
            <a:avLst/>
          </a:prstGeom>
        </p:spPr>
      </p:pic>
      <p:sp>
        <p:nvSpPr>
          <p:cNvPr id="8" name="TextBox 7"/>
          <p:cNvSpPr txBox="1"/>
          <p:nvPr/>
        </p:nvSpPr>
        <p:spPr>
          <a:xfrm>
            <a:off x="170223" y="236724"/>
            <a:ext cx="1688284" cy="954107"/>
          </a:xfrm>
          <a:prstGeom prst="rect">
            <a:avLst/>
          </a:prstGeom>
          <a:noFill/>
        </p:spPr>
        <p:txBody>
          <a:bodyPr wrap="none" rtlCol="0">
            <a:spAutoFit/>
          </a:bodyPr>
          <a:lstStyle/>
          <a:p>
            <a:pPr algn="ctr"/>
            <a:r>
              <a:rPr lang="en-US" sz="2800" dirty="0" smtClean="0">
                <a:solidFill>
                  <a:schemeClr val="bg1"/>
                </a:solidFill>
                <a:latin typeface="Tajawal Medium" panose="00000600000000000000" pitchFamily="2" charset="-78"/>
                <a:cs typeface="Tajawal Medium" panose="00000600000000000000" pitchFamily="2" charset="-78"/>
              </a:rPr>
              <a:t>Chapter</a:t>
            </a:r>
          </a:p>
          <a:p>
            <a:pPr algn="ctr"/>
            <a:r>
              <a:rPr lang="en-US" sz="2800" dirty="0" smtClean="0">
                <a:solidFill>
                  <a:schemeClr val="bg1"/>
                </a:solidFill>
                <a:latin typeface="Tajawal Medium" panose="00000600000000000000" pitchFamily="2" charset="-78"/>
                <a:cs typeface="Tajawal Medium" panose="00000600000000000000" pitchFamily="2" charset="-78"/>
              </a:rPr>
              <a:t>03</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10" name="Title 9"/>
          <p:cNvSpPr>
            <a:spLocks noGrp="1"/>
          </p:cNvSpPr>
          <p:nvPr>
            <p:ph type="title"/>
          </p:nvPr>
        </p:nvSpPr>
        <p:spPr/>
        <p:txBody>
          <a:bodyPr>
            <a:normAutofit fontScale="90000"/>
          </a:bodyPr>
          <a:lstStyle/>
          <a:p>
            <a:pPr algn="ctr"/>
            <a:r>
              <a:rPr lang="en-US" sz="3200" dirty="0" smtClean="0"/>
              <a:t/>
            </a:r>
            <a:br>
              <a:rPr lang="en-US" sz="3200" dirty="0" smtClean="0"/>
            </a:br>
            <a:r>
              <a:rPr lang="en-US" sz="3200" dirty="0">
                <a:solidFill>
                  <a:schemeClr val="bg1"/>
                </a:solidFill>
              </a:rPr>
              <a:t/>
            </a:r>
            <a:br>
              <a:rPr lang="en-US" sz="3200" dirty="0">
                <a:solidFill>
                  <a:schemeClr val="bg1"/>
                </a:solidFill>
              </a:rPr>
            </a:br>
            <a:r>
              <a:rPr lang="en-US" sz="3200" dirty="0"/>
              <a:t/>
            </a:r>
            <a:br>
              <a:rPr lang="en-US" sz="3200" dirty="0"/>
            </a:br>
            <a:endParaRPr lang="ar-EG" sz="3200" dirty="0"/>
          </a:p>
        </p:txBody>
      </p:sp>
      <p:sp>
        <p:nvSpPr>
          <p:cNvPr id="14" name="TextBox 13"/>
          <p:cNvSpPr txBox="1"/>
          <p:nvPr/>
        </p:nvSpPr>
        <p:spPr>
          <a:xfrm>
            <a:off x="2440788" y="594807"/>
            <a:ext cx="7408409" cy="492443"/>
          </a:xfrm>
          <a:prstGeom prst="rect">
            <a:avLst/>
          </a:prstGeom>
          <a:noFill/>
        </p:spPr>
        <p:txBody>
          <a:bodyPr wrap="square" rtlCol="0">
            <a:spAutoFit/>
          </a:bodyPr>
          <a:lstStyle/>
          <a:p>
            <a:r>
              <a:rPr lang="en-US" sz="2600" b="1" dirty="0" smtClean="0">
                <a:solidFill>
                  <a:srgbClr val="FFC000"/>
                </a:solidFill>
              </a:rPr>
              <a:t>      DHCP</a:t>
            </a:r>
            <a:r>
              <a:rPr lang="en-US" sz="2600" b="1" dirty="0" smtClean="0">
                <a:solidFill>
                  <a:srgbClr val="FFC000"/>
                </a:solidFill>
              </a:rPr>
              <a:t> </a:t>
            </a:r>
            <a:r>
              <a:rPr lang="en-US" sz="2600" b="1" dirty="0" smtClean="0">
                <a:solidFill>
                  <a:srgbClr val="24A9E1"/>
                </a:solidFill>
              </a:rPr>
              <a:t>(</a:t>
            </a:r>
            <a:r>
              <a:rPr lang="en-US" sz="2600" b="1" dirty="0" smtClean="0">
                <a:solidFill>
                  <a:srgbClr val="24A9E1"/>
                </a:solidFill>
              </a:rPr>
              <a:t>Dynamic Host Configuration </a:t>
            </a:r>
            <a:r>
              <a:rPr lang="en-US" sz="2600" b="1" dirty="0" smtClean="0">
                <a:solidFill>
                  <a:srgbClr val="24A9E1"/>
                </a:solidFill>
              </a:rPr>
              <a:t>Protocol</a:t>
            </a:r>
            <a:r>
              <a:rPr lang="en-US" sz="2600" b="1" dirty="0" smtClean="0">
                <a:solidFill>
                  <a:srgbClr val="24A9E1"/>
                </a:solidFill>
              </a:rPr>
              <a:t>)</a:t>
            </a:r>
            <a:endParaRPr lang="en-US" sz="2600" b="1" dirty="0">
              <a:solidFill>
                <a:srgbClr val="24A9E1"/>
              </a:solidFill>
            </a:endParaRPr>
          </a:p>
        </p:txBody>
      </p:sp>
      <p:sp>
        <p:nvSpPr>
          <p:cNvPr id="15" name="Rectangle 14"/>
          <p:cNvSpPr/>
          <p:nvPr/>
        </p:nvSpPr>
        <p:spPr>
          <a:xfrm>
            <a:off x="1763076" y="1471731"/>
            <a:ext cx="10026287" cy="4524315"/>
          </a:xfrm>
          <a:prstGeom prst="rect">
            <a:avLst/>
          </a:prstGeom>
        </p:spPr>
        <p:txBody>
          <a:bodyPr wrap="square">
            <a:spAutoFit/>
          </a:bodyPr>
          <a:lstStyle/>
          <a:p>
            <a:pPr algn="ctr"/>
            <a:r>
              <a:rPr lang="en-US" sz="2400" b="1" dirty="0" smtClean="0"/>
              <a:t>DHCP Server Operation</a:t>
            </a:r>
          </a:p>
          <a:p>
            <a:pPr marL="342900" indent="-342900">
              <a:buFont typeface="Wingdings" panose="05000000000000000000" pitchFamily="2" charset="2"/>
              <a:buChar char="q"/>
            </a:pPr>
            <a:r>
              <a:rPr lang="en-US" sz="2400" dirty="0">
                <a:solidFill>
                  <a:schemeClr val="accent1">
                    <a:lumMod val="75000"/>
                  </a:schemeClr>
                </a:solidFill>
              </a:rPr>
              <a:t>DHCP works at the application layer to dynamically assign the IP address to </a:t>
            </a:r>
            <a:r>
              <a:rPr lang="en-US" sz="2400" dirty="0">
                <a:solidFill>
                  <a:schemeClr val="accent6"/>
                </a:solidFill>
              </a:rPr>
              <a:t>the client and this happens through the exchange of a series of messages called DHCP transactions or DHCP conversation</a:t>
            </a:r>
            <a:r>
              <a:rPr lang="en-US" sz="2400" dirty="0" smtClean="0">
                <a:solidFill>
                  <a:schemeClr val="accent6"/>
                </a:solidFill>
              </a:rPr>
              <a:t>.</a:t>
            </a:r>
          </a:p>
          <a:p>
            <a:endParaRPr lang="en-US" sz="2400" dirty="0" smtClean="0">
              <a:solidFill>
                <a:schemeClr val="accent6"/>
              </a:solidFill>
            </a:endParaRPr>
          </a:p>
          <a:p>
            <a:r>
              <a:rPr lang="en-US" sz="2400" b="1" u="sng" dirty="0" smtClean="0">
                <a:solidFill>
                  <a:srgbClr val="FF0000"/>
                </a:solidFill>
              </a:rPr>
              <a:t>1.DHCP </a:t>
            </a:r>
            <a:r>
              <a:rPr lang="en-US" sz="2400" b="1" u="sng" dirty="0">
                <a:solidFill>
                  <a:srgbClr val="FF0000"/>
                </a:solidFill>
              </a:rPr>
              <a:t>Discovery:</a:t>
            </a:r>
            <a:r>
              <a:rPr lang="en-US" sz="2400" b="1" dirty="0"/>
              <a:t> </a:t>
            </a:r>
            <a:r>
              <a:rPr lang="en-US" sz="2400" dirty="0"/>
              <a:t>The DHCP client broadcast messages to discover the DHCP servers. The client computer sends a packet with the default broadcast destination of </a:t>
            </a:r>
            <a:r>
              <a:rPr lang="en-US" sz="2400" b="1" dirty="0"/>
              <a:t>255.255.255.255</a:t>
            </a:r>
            <a:r>
              <a:rPr lang="en-US" sz="2400" dirty="0"/>
              <a:t> or the specific subnet broadcast address if any configured. </a:t>
            </a:r>
            <a:endParaRPr lang="en-US" sz="2400" dirty="0" smtClean="0"/>
          </a:p>
          <a:p>
            <a:r>
              <a:rPr lang="en-US" sz="2400" dirty="0" smtClean="0"/>
              <a:t>255.255.255.255 </a:t>
            </a:r>
            <a:r>
              <a:rPr lang="en-US" sz="2400" dirty="0"/>
              <a:t>is a </a:t>
            </a:r>
            <a:r>
              <a:rPr lang="en-US" sz="2400" b="1" dirty="0"/>
              <a:t>special broadcast address</a:t>
            </a:r>
            <a:r>
              <a:rPr lang="en-US" sz="2400" dirty="0"/>
              <a:t>, which means “</a:t>
            </a:r>
            <a:r>
              <a:rPr lang="en-US" sz="2400" b="1" dirty="0"/>
              <a:t>this network</a:t>
            </a:r>
            <a:r>
              <a:rPr lang="en-US" sz="2400" dirty="0"/>
              <a:t>”: it lets you send a broadcast packet to the network you’re connected to</a:t>
            </a:r>
            <a:endParaRPr lang="en-US" sz="2400" dirty="0" smtClean="0">
              <a:solidFill>
                <a:schemeClr val="accent6"/>
              </a:solidFill>
            </a:endParaRPr>
          </a:p>
          <a:p>
            <a:pPr marL="342900" indent="-342900">
              <a:buFont typeface="Wingdings" panose="05000000000000000000" pitchFamily="2" charset="2"/>
              <a:buChar char="q"/>
            </a:pPr>
            <a:endParaRPr lang="ar-EG" sz="2400" b="1" dirty="0"/>
          </a:p>
        </p:txBody>
      </p:sp>
    </p:spTree>
    <p:extLst>
      <p:ext uri="{BB962C8B-B14F-4D97-AF65-F5344CB8AC3E}">
        <p14:creationId xmlns:p14="http://schemas.microsoft.com/office/powerpoint/2010/main" val="1094205491"/>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0" y="0"/>
            <a:ext cx="10084904" cy="1610200"/>
          </a:xfrm>
          <a:prstGeom prst="rect">
            <a:avLst/>
          </a:prstGeom>
        </p:spPr>
      </p:pic>
      <p:sp>
        <p:nvSpPr>
          <p:cNvPr id="8" name="TextBox 7"/>
          <p:cNvSpPr txBox="1"/>
          <p:nvPr/>
        </p:nvSpPr>
        <p:spPr>
          <a:xfrm>
            <a:off x="170223" y="236724"/>
            <a:ext cx="1688284" cy="954107"/>
          </a:xfrm>
          <a:prstGeom prst="rect">
            <a:avLst/>
          </a:prstGeom>
          <a:noFill/>
        </p:spPr>
        <p:txBody>
          <a:bodyPr wrap="none" rtlCol="0">
            <a:spAutoFit/>
          </a:bodyPr>
          <a:lstStyle/>
          <a:p>
            <a:pPr algn="ctr"/>
            <a:r>
              <a:rPr lang="en-US" sz="2800" dirty="0" smtClean="0">
                <a:solidFill>
                  <a:schemeClr val="bg1"/>
                </a:solidFill>
                <a:latin typeface="Tajawal Medium" panose="00000600000000000000" pitchFamily="2" charset="-78"/>
                <a:cs typeface="Tajawal Medium" panose="00000600000000000000" pitchFamily="2" charset="-78"/>
              </a:rPr>
              <a:t>Chapter</a:t>
            </a:r>
          </a:p>
          <a:p>
            <a:pPr algn="ctr"/>
            <a:r>
              <a:rPr lang="en-US" sz="2800" dirty="0" smtClean="0">
                <a:solidFill>
                  <a:schemeClr val="bg1"/>
                </a:solidFill>
                <a:latin typeface="Tajawal Medium" panose="00000600000000000000" pitchFamily="2" charset="-78"/>
                <a:cs typeface="Tajawal Medium" panose="00000600000000000000" pitchFamily="2" charset="-78"/>
              </a:rPr>
              <a:t>03</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10" name="Title 9"/>
          <p:cNvSpPr>
            <a:spLocks noGrp="1"/>
          </p:cNvSpPr>
          <p:nvPr>
            <p:ph type="title"/>
          </p:nvPr>
        </p:nvSpPr>
        <p:spPr/>
        <p:txBody>
          <a:bodyPr>
            <a:normAutofit fontScale="90000"/>
          </a:bodyPr>
          <a:lstStyle/>
          <a:p>
            <a:pPr algn="ctr"/>
            <a:r>
              <a:rPr lang="en-US" sz="3200" dirty="0" smtClean="0"/>
              <a:t/>
            </a:r>
            <a:br>
              <a:rPr lang="en-US" sz="3200" dirty="0" smtClean="0"/>
            </a:br>
            <a:r>
              <a:rPr lang="en-US" sz="3200" dirty="0">
                <a:solidFill>
                  <a:schemeClr val="bg1"/>
                </a:solidFill>
              </a:rPr>
              <a:t/>
            </a:r>
            <a:br>
              <a:rPr lang="en-US" sz="3200" dirty="0">
                <a:solidFill>
                  <a:schemeClr val="bg1"/>
                </a:solidFill>
              </a:rPr>
            </a:br>
            <a:r>
              <a:rPr lang="en-US" sz="3200" dirty="0"/>
              <a:t/>
            </a:r>
            <a:br>
              <a:rPr lang="en-US" sz="3200" dirty="0"/>
            </a:br>
            <a:endParaRPr lang="ar-EG" sz="3200" dirty="0"/>
          </a:p>
        </p:txBody>
      </p:sp>
      <p:sp>
        <p:nvSpPr>
          <p:cNvPr id="14" name="TextBox 13"/>
          <p:cNvSpPr txBox="1"/>
          <p:nvPr/>
        </p:nvSpPr>
        <p:spPr>
          <a:xfrm>
            <a:off x="2440788" y="594807"/>
            <a:ext cx="7408409" cy="492443"/>
          </a:xfrm>
          <a:prstGeom prst="rect">
            <a:avLst/>
          </a:prstGeom>
          <a:noFill/>
        </p:spPr>
        <p:txBody>
          <a:bodyPr wrap="square" rtlCol="0">
            <a:spAutoFit/>
          </a:bodyPr>
          <a:lstStyle/>
          <a:p>
            <a:r>
              <a:rPr lang="en-US" sz="2600" b="1" dirty="0" smtClean="0">
                <a:solidFill>
                  <a:srgbClr val="FFC000"/>
                </a:solidFill>
              </a:rPr>
              <a:t>      DHCP</a:t>
            </a:r>
            <a:r>
              <a:rPr lang="en-US" sz="2600" b="1" dirty="0" smtClean="0">
                <a:solidFill>
                  <a:srgbClr val="FFC000"/>
                </a:solidFill>
              </a:rPr>
              <a:t> </a:t>
            </a:r>
            <a:r>
              <a:rPr lang="en-US" sz="2600" b="1" dirty="0" smtClean="0">
                <a:solidFill>
                  <a:srgbClr val="24A9E1"/>
                </a:solidFill>
              </a:rPr>
              <a:t>(</a:t>
            </a:r>
            <a:r>
              <a:rPr lang="en-US" sz="2600" b="1" dirty="0" smtClean="0">
                <a:solidFill>
                  <a:srgbClr val="24A9E1"/>
                </a:solidFill>
              </a:rPr>
              <a:t>Dynamic Host Configuration </a:t>
            </a:r>
            <a:r>
              <a:rPr lang="en-US" sz="2600" b="1" dirty="0" smtClean="0">
                <a:solidFill>
                  <a:srgbClr val="24A9E1"/>
                </a:solidFill>
              </a:rPr>
              <a:t>Protocol</a:t>
            </a:r>
            <a:r>
              <a:rPr lang="en-US" sz="2600" b="1" dirty="0" smtClean="0">
                <a:solidFill>
                  <a:srgbClr val="24A9E1"/>
                </a:solidFill>
              </a:rPr>
              <a:t>)</a:t>
            </a:r>
            <a:endParaRPr lang="en-US" sz="2600" b="1" dirty="0">
              <a:solidFill>
                <a:srgbClr val="24A9E1"/>
              </a:solidFill>
            </a:endParaRPr>
          </a:p>
        </p:txBody>
      </p:sp>
      <p:pic>
        <p:nvPicPr>
          <p:cNvPr id="7" name="Picture 6"/>
          <p:cNvPicPr>
            <a:picLocks noChangeAspect="1"/>
          </p:cNvPicPr>
          <p:nvPr/>
        </p:nvPicPr>
        <p:blipFill>
          <a:blip r:embed="rId6"/>
          <a:stretch>
            <a:fillRect/>
          </a:stretch>
        </p:blipFill>
        <p:spPr>
          <a:xfrm>
            <a:off x="2481262" y="1962150"/>
            <a:ext cx="8338295" cy="3383656"/>
          </a:xfrm>
          <a:prstGeom prst="rect">
            <a:avLst/>
          </a:prstGeom>
        </p:spPr>
      </p:pic>
    </p:spTree>
    <p:extLst>
      <p:ext uri="{BB962C8B-B14F-4D97-AF65-F5344CB8AC3E}">
        <p14:creationId xmlns:p14="http://schemas.microsoft.com/office/powerpoint/2010/main" val="4100211458"/>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0" y="0"/>
            <a:ext cx="10084904" cy="1610200"/>
          </a:xfrm>
          <a:prstGeom prst="rect">
            <a:avLst/>
          </a:prstGeom>
        </p:spPr>
      </p:pic>
      <p:sp>
        <p:nvSpPr>
          <p:cNvPr id="8" name="TextBox 7"/>
          <p:cNvSpPr txBox="1"/>
          <p:nvPr/>
        </p:nvSpPr>
        <p:spPr>
          <a:xfrm>
            <a:off x="170223" y="236724"/>
            <a:ext cx="1688284" cy="954107"/>
          </a:xfrm>
          <a:prstGeom prst="rect">
            <a:avLst/>
          </a:prstGeom>
          <a:noFill/>
        </p:spPr>
        <p:txBody>
          <a:bodyPr wrap="none" rtlCol="0">
            <a:spAutoFit/>
          </a:bodyPr>
          <a:lstStyle/>
          <a:p>
            <a:pPr algn="ctr"/>
            <a:r>
              <a:rPr lang="en-US" sz="2800" dirty="0" smtClean="0">
                <a:solidFill>
                  <a:schemeClr val="bg1"/>
                </a:solidFill>
                <a:latin typeface="Tajawal Medium" panose="00000600000000000000" pitchFamily="2" charset="-78"/>
                <a:cs typeface="Tajawal Medium" panose="00000600000000000000" pitchFamily="2" charset="-78"/>
              </a:rPr>
              <a:t>Chapter</a:t>
            </a:r>
          </a:p>
          <a:p>
            <a:pPr algn="ctr"/>
            <a:r>
              <a:rPr lang="en-US" sz="2800" dirty="0" smtClean="0">
                <a:solidFill>
                  <a:schemeClr val="bg1"/>
                </a:solidFill>
                <a:latin typeface="Tajawal Medium" panose="00000600000000000000" pitchFamily="2" charset="-78"/>
                <a:cs typeface="Tajawal Medium" panose="00000600000000000000" pitchFamily="2" charset="-78"/>
              </a:rPr>
              <a:t>03</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10" name="Title 9"/>
          <p:cNvSpPr>
            <a:spLocks noGrp="1"/>
          </p:cNvSpPr>
          <p:nvPr>
            <p:ph type="title"/>
          </p:nvPr>
        </p:nvSpPr>
        <p:spPr/>
        <p:txBody>
          <a:bodyPr>
            <a:normAutofit fontScale="90000"/>
          </a:bodyPr>
          <a:lstStyle/>
          <a:p>
            <a:pPr algn="ctr"/>
            <a:r>
              <a:rPr lang="en-US" sz="3200" dirty="0" smtClean="0"/>
              <a:t/>
            </a:r>
            <a:br>
              <a:rPr lang="en-US" sz="3200" dirty="0" smtClean="0"/>
            </a:br>
            <a:r>
              <a:rPr lang="en-US" sz="3200" dirty="0">
                <a:solidFill>
                  <a:schemeClr val="bg1"/>
                </a:solidFill>
              </a:rPr>
              <a:t/>
            </a:r>
            <a:br>
              <a:rPr lang="en-US" sz="3200" dirty="0">
                <a:solidFill>
                  <a:schemeClr val="bg1"/>
                </a:solidFill>
              </a:rPr>
            </a:br>
            <a:r>
              <a:rPr lang="en-US" sz="3200" dirty="0"/>
              <a:t/>
            </a:r>
            <a:br>
              <a:rPr lang="en-US" sz="3200" dirty="0"/>
            </a:br>
            <a:endParaRPr lang="ar-EG" sz="3200" dirty="0"/>
          </a:p>
        </p:txBody>
      </p:sp>
      <p:sp>
        <p:nvSpPr>
          <p:cNvPr id="14" name="TextBox 13"/>
          <p:cNvSpPr txBox="1"/>
          <p:nvPr/>
        </p:nvSpPr>
        <p:spPr>
          <a:xfrm>
            <a:off x="2440788" y="594807"/>
            <a:ext cx="7408409" cy="492443"/>
          </a:xfrm>
          <a:prstGeom prst="rect">
            <a:avLst/>
          </a:prstGeom>
          <a:noFill/>
        </p:spPr>
        <p:txBody>
          <a:bodyPr wrap="square" rtlCol="0">
            <a:spAutoFit/>
          </a:bodyPr>
          <a:lstStyle/>
          <a:p>
            <a:r>
              <a:rPr lang="en-US" sz="2600" b="1" dirty="0" smtClean="0">
                <a:solidFill>
                  <a:srgbClr val="FFC000"/>
                </a:solidFill>
              </a:rPr>
              <a:t>      DHCP</a:t>
            </a:r>
            <a:r>
              <a:rPr lang="en-US" sz="2600" b="1" dirty="0" smtClean="0">
                <a:solidFill>
                  <a:srgbClr val="FFC000"/>
                </a:solidFill>
              </a:rPr>
              <a:t> </a:t>
            </a:r>
            <a:r>
              <a:rPr lang="en-US" sz="2600" b="1" dirty="0" smtClean="0">
                <a:solidFill>
                  <a:srgbClr val="24A9E1"/>
                </a:solidFill>
              </a:rPr>
              <a:t>(</a:t>
            </a:r>
            <a:r>
              <a:rPr lang="en-US" sz="2600" b="1" dirty="0" smtClean="0">
                <a:solidFill>
                  <a:srgbClr val="24A9E1"/>
                </a:solidFill>
              </a:rPr>
              <a:t>Dynamic Host Configuration </a:t>
            </a:r>
            <a:r>
              <a:rPr lang="en-US" sz="2600" b="1" dirty="0" smtClean="0">
                <a:solidFill>
                  <a:srgbClr val="24A9E1"/>
                </a:solidFill>
              </a:rPr>
              <a:t>Protocol</a:t>
            </a:r>
            <a:r>
              <a:rPr lang="en-US" sz="2600" b="1" dirty="0" smtClean="0">
                <a:solidFill>
                  <a:srgbClr val="24A9E1"/>
                </a:solidFill>
              </a:rPr>
              <a:t>)</a:t>
            </a:r>
            <a:endParaRPr lang="en-US" sz="2600" b="1" dirty="0">
              <a:solidFill>
                <a:srgbClr val="24A9E1"/>
              </a:solidFill>
            </a:endParaRPr>
          </a:p>
        </p:txBody>
      </p:sp>
      <p:sp>
        <p:nvSpPr>
          <p:cNvPr id="9" name="Rectangle 8"/>
          <p:cNvSpPr/>
          <p:nvPr/>
        </p:nvSpPr>
        <p:spPr>
          <a:xfrm>
            <a:off x="1840332" y="1420513"/>
            <a:ext cx="9906000" cy="4893647"/>
          </a:xfrm>
          <a:prstGeom prst="rect">
            <a:avLst/>
          </a:prstGeom>
        </p:spPr>
        <p:txBody>
          <a:bodyPr wrap="square">
            <a:spAutoFit/>
          </a:bodyPr>
          <a:lstStyle/>
          <a:p>
            <a:r>
              <a:rPr lang="en-US" sz="2400" b="1" u="sng" dirty="0" smtClean="0">
                <a:solidFill>
                  <a:srgbClr val="FF0000"/>
                </a:solidFill>
              </a:rPr>
              <a:t>2.DHCP </a:t>
            </a:r>
            <a:r>
              <a:rPr lang="en-US" sz="2400" b="1" u="sng" dirty="0">
                <a:solidFill>
                  <a:srgbClr val="FF0000"/>
                </a:solidFill>
              </a:rPr>
              <a:t>Offer:</a:t>
            </a:r>
            <a:r>
              <a:rPr lang="en-US" sz="2400" dirty="0"/>
              <a:t> </a:t>
            </a:r>
            <a:endParaRPr lang="en-US" sz="2400" dirty="0" smtClean="0"/>
          </a:p>
          <a:p>
            <a:pPr marL="342900" indent="-342900">
              <a:buFont typeface="Wingdings" panose="05000000000000000000" pitchFamily="2" charset="2"/>
              <a:buChar char="q"/>
            </a:pPr>
            <a:r>
              <a:rPr lang="en-US" sz="2400" dirty="0" smtClean="0"/>
              <a:t>When the DHCP server receives the DHCP Discover message then it suggests or offers an IP address(form IP address pool) to the client by sending a DHCP offer message to the client. This DHCP offer message contains the proposed IP address for DHCP client, IP address of the server, MAC address of the client, subnet mask, default gateway, DNS address, and lease information.</a:t>
            </a:r>
          </a:p>
          <a:p>
            <a:pPr marL="342900" indent="-342900">
              <a:buFont typeface="Wingdings" panose="05000000000000000000" pitchFamily="2" charset="2"/>
              <a:buChar char="q"/>
            </a:pPr>
            <a:endParaRPr lang="en-US" sz="2400" dirty="0"/>
          </a:p>
          <a:p>
            <a:pPr marL="342900" indent="-342900">
              <a:buFont typeface="Wingdings" panose="05000000000000000000" pitchFamily="2" charset="2"/>
              <a:buChar char="v"/>
            </a:pPr>
            <a:r>
              <a:rPr lang="en-US" sz="2400" dirty="0" smtClean="0"/>
              <a:t>           </a:t>
            </a:r>
            <a:r>
              <a:rPr lang="en-US" sz="2400" dirty="0" smtClean="0">
                <a:solidFill>
                  <a:srgbClr val="00B050"/>
                </a:solidFill>
              </a:rPr>
              <a:t>1.the </a:t>
            </a:r>
            <a:r>
              <a:rPr lang="en-US" sz="2400" dirty="0">
                <a:solidFill>
                  <a:srgbClr val="00B050"/>
                </a:solidFill>
              </a:rPr>
              <a:t>proposed IP address for DHCP client (here 192.168.1.11)</a:t>
            </a:r>
          </a:p>
          <a:p>
            <a:pPr marL="342900" indent="-342900">
              <a:buFont typeface="Wingdings" panose="05000000000000000000" pitchFamily="2" charset="2"/>
              <a:buChar char="v"/>
            </a:pPr>
            <a:r>
              <a:rPr lang="en-US" sz="2400" dirty="0" smtClean="0"/>
              <a:t>           </a:t>
            </a:r>
            <a:r>
              <a:rPr lang="en-US" sz="2400" dirty="0" smtClean="0">
                <a:solidFill>
                  <a:srgbClr val="FF9518"/>
                </a:solidFill>
              </a:rPr>
              <a:t>2.Subnet </a:t>
            </a:r>
            <a:r>
              <a:rPr lang="en-US" sz="2400" dirty="0">
                <a:solidFill>
                  <a:srgbClr val="FF9518"/>
                </a:solidFill>
              </a:rPr>
              <a:t>mask to identify the network (here 255.255.255.0)</a:t>
            </a:r>
          </a:p>
          <a:p>
            <a:pPr marL="342900" indent="-342900">
              <a:buFont typeface="Wingdings" panose="05000000000000000000" pitchFamily="2" charset="2"/>
              <a:buChar char="v"/>
            </a:pPr>
            <a:r>
              <a:rPr lang="en-US" sz="2400" dirty="0" smtClean="0">
                <a:solidFill>
                  <a:srgbClr val="FF9518"/>
                </a:solidFill>
              </a:rPr>
              <a:t>           3.IP </a:t>
            </a:r>
            <a:r>
              <a:rPr lang="en-US" sz="2400" dirty="0">
                <a:solidFill>
                  <a:srgbClr val="FF9518"/>
                </a:solidFill>
              </a:rPr>
              <a:t>of the default gateway for the subnet (here </a:t>
            </a:r>
            <a:r>
              <a:rPr lang="en-US" sz="2400" dirty="0" smtClean="0">
                <a:solidFill>
                  <a:srgbClr val="FF9518"/>
                </a:solidFill>
              </a:rPr>
              <a:t>192.168.1.1)</a:t>
            </a:r>
          </a:p>
          <a:p>
            <a:pPr marL="342900" indent="-342900">
              <a:buFont typeface="Wingdings" panose="05000000000000000000" pitchFamily="2" charset="2"/>
              <a:buChar char="v"/>
            </a:pPr>
            <a:r>
              <a:rPr lang="en-US" sz="2400" dirty="0" smtClean="0"/>
              <a:t>           </a:t>
            </a:r>
            <a:r>
              <a:rPr lang="en-US" sz="2400" dirty="0" smtClean="0">
                <a:solidFill>
                  <a:srgbClr val="00B0F0"/>
                </a:solidFill>
              </a:rPr>
              <a:t>4.IP of DNS server for name translations (here 8.8.8.8)</a:t>
            </a:r>
          </a:p>
          <a:p>
            <a:pPr marL="342900" indent="-342900" algn="ctr">
              <a:buFont typeface="Wingdings" panose="05000000000000000000" pitchFamily="2" charset="2"/>
              <a:buChar char="q"/>
            </a:pPr>
            <a:endParaRPr lang="en-US" sz="2400" dirty="0"/>
          </a:p>
        </p:txBody>
      </p:sp>
    </p:spTree>
    <p:extLst>
      <p:ext uri="{BB962C8B-B14F-4D97-AF65-F5344CB8AC3E}">
        <p14:creationId xmlns:p14="http://schemas.microsoft.com/office/powerpoint/2010/main" val="3057287083"/>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0" y="0"/>
            <a:ext cx="10084904" cy="1610200"/>
          </a:xfrm>
          <a:prstGeom prst="rect">
            <a:avLst/>
          </a:prstGeom>
        </p:spPr>
      </p:pic>
      <p:sp>
        <p:nvSpPr>
          <p:cNvPr id="8" name="TextBox 7"/>
          <p:cNvSpPr txBox="1"/>
          <p:nvPr/>
        </p:nvSpPr>
        <p:spPr>
          <a:xfrm>
            <a:off x="170223" y="236724"/>
            <a:ext cx="1688284" cy="954107"/>
          </a:xfrm>
          <a:prstGeom prst="rect">
            <a:avLst/>
          </a:prstGeom>
          <a:noFill/>
        </p:spPr>
        <p:txBody>
          <a:bodyPr wrap="none" rtlCol="0">
            <a:spAutoFit/>
          </a:bodyPr>
          <a:lstStyle/>
          <a:p>
            <a:pPr algn="ctr"/>
            <a:r>
              <a:rPr lang="en-US" sz="2800" dirty="0" smtClean="0">
                <a:solidFill>
                  <a:schemeClr val="bg1"/>
                </a:solidFill>
                <a:latin typeface="Tajawal Medium" panose="00000600000000000000" pitchFamily="2" charset="-78"/>
                <a:cs typeface="Tajawal Medium" panose="00000600000000000000" pitchFamily="2" charset="-78"/>
              </a:rPr>
              <a:t>Chapter</a:t>
            </a:r>
          </a:p>
          <a:p>
            <a:pPr algn="ctr"/>
            <a:r>
              <a:rPr lang="en-US" sz="2800" dirty="0" smtClean="0">
                <a:solidFill>
                  <a:schemeClr val="bg1"/>
                </a:solidFill>
                <a:latin typeface="Tajawal Medium" panose="00000600000000000000" pitchFamily="2" charset="-78"/>
                <a:cs typeface="Tajawal Medium" panose="00000600000000000000" pitchFamily="2" charset="-78"/>
              </a:rPr>
              <a:t>03</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10" name="Title 9"/>
          <p:cNvSpPr>
            <a:spLocks noGrp="1"/>
          </p:cNvSpPr>
          <p:nvPr>
            <p:ph type="title"/>
          </p:nvPr>
        </p:nvSpPr>
        <p:spPr/>
        <p:txBody>
          <a:bodyPr>
            <a:normAutofit fontScale="90000"/>
          </a:bodyPr>
          <a:lstStyle/>
          <a:p>
            <a:pPr algn="ctr"/>
            <a:r>
              <a:rPr lang="en-US" sz="3200" dirty="0" smtClean="0"/>
              <a:t/>
            </a:r>
            <a:br>
              <a:rPr lang="en-US" sz="3200" dirty="0" smtClean="0"/>
            </a:br>
            <a:r>
              <a:rPr lang="en-US" sz="3200" dirty="0">
                <a:solidFill>
                  <a:schemeClr val="bg1"/>
                </a:solidFill>
              </a:rPr>
              <a:t/>
            </a:r>
            <a:br>
              <a:rPr lang="en-US" sz="3200" dirty="0">
                <a:solidFill>
                  <a:schemeClr val="bg1"/>
                </a:solidFill>
              </a:rPr>
            </a:br>
            <a:r>
              <a:rPr lang="en-US" sz="3200" dirty="0"/>
              <a:t/>
            </a:r>
            <a:br>
              <a:rPr lang="en-US" sz="3200" dirty="0"/>
            </a:br>
            <a:endParaRPr lang="ar-EG" sz="3200" dirty="0"/>
          </a:p>
        </p:txBody>
      </p:sp>
      <p:sp>
        <p:nvSpPr>
          <p:cNvPr id="14" name="TextBox 13"/>
          <p:cNvSpPr txBox="1"/>
          <p:nvPr/>
        </p:nvSpPr>
        <p:spPr>
          <a:xfrm>
            <a:off x="2440788" y="594807"/>
            <a:ext cx="7408409" cy="492443"/>
          </a:xfrm>
          <a:prstGeom prst="rect">
            <a:avLst/>
          </a:prstGeom>
          <a:noFill/>
        </p:spPr>
        <p:txBody>
          <a:bodyPr wrap="square" rtlCol="0">
            <a:spAutoFit/>
          </a:bodyPr>
          <a:lstStyle/>
          <a:p>
            <a:r>
              <a:rPr lang="en-US" sz="2600" b="1" dirty="0" smtClean="0">
                <a:solidFill>
                  <a:srgbClr val="FFC000"/>
                </a:solidFill>
              </a:rPr>
              <a:t>      DHCP</a:t>
            </a:r>
            <a:r>
              <a:rPr lang="en-US" sz="2600" b="1" dirty="0" smtClean="0">
                <a:solidFill>
                  <a:srgbClr val="FFC000"/>
                </a:solidFill>
              </a:rPr>
              <a:t> </a:t>
            </a:r>
            <a:r>
              <a:rPr lang="en-US" sz="2600" b="1" dirty="0" smtClean="0">
                <a:solidFill>
                  <a:srgbClr val="24A9E1"/>
                </a:solidFill>
              </a:rPr>
              <a:t>(</a:t>
            </a:r>
            <a:r>
              <a:rPr lang="en-US" sz="2600" b="1" dirty="0" smtClean="0">
                <a:solidFill>
                  <a:srgbClr val="24A9E1"/>
                </a:solidFill>
              </a:rPr>
              <a:t>Dynamic Host Configuration </a:t>
            </a:r>
            <a:r>
              <a:rPr lang="en-US" sz="2600" b="1" dirty="0" smtClean="0">
                <a:solidFill>
                  <a:srgbClr val="24A9E1"/>
                </a:solidFill>
              </a:rPr>
              <a:t>Protocol</a:t>
            </a:r>
            <a:r>
              <a:rPr lang="en-US" sz="2600" b="1" dirty="0" smtClean="0">
                <a:solidFill>
                  <a:srgbClr val="24A9E1"/>
                </a:solidFill>
              </a:rPr>
              <a:t>)</a:t>
            </a:r>
            <a:endParaRPr lang="en-US" sz="2600" b="1" dirty="0">
              <a:solidFill>
                <a:srgbClr val="24A9E1"/>
              </a:solidFill>
            </a:endParaRPr>
          </a:p>
        </p:txBody>
      </p:sp>
      <p:pic>
        <p:nvPicPr>
          <p:cNvPr id="9" name="Picture 8"/>
          <p:cNvPicPr>
            <a:picLocks noChangeAspect="1"/>
          </p:cNvPicPr>
          <p:nvPr/>
        </p:nvPicPr>
        <p:blipFill>
          <a:blip r:embed="rId6"/>
          <a:stretch>
            <a:fillRect/>
          </a:stretch>
        </p:blipFill>
        <p:spPr>
          <a:xfrm>
            <a:off x="2543174" y="1895474"/>
            <a:ext cx="8595671" cy="3710196"/>
          </a:xfrm>
          <a:prstGeom prst="rect">
            <a:avLst/>
          </a:prstGeom>
        </p:spPr>
      </p:pic>
    </p:spTree>
    <p:extLst>
      <p:ext uri="{BB962C8B-B14F-4D97-AF65-F5344CB8AC3E}">
        <p14:creationId xmlns:p14="http://schemas.microsoft.com/office/powerpoint/2010/main" val="3571463131"/>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0" y="0"/>
            <a:ext cx="10084904" cy="1610200"/>
          </a:xfrm>
          <a:prstGeom prst="rect">
            <a:avLst/>
          </a:prstGeom>
        </p:spPr>
      </p:pic>
      <p:sp>
        <p:nvSpPr>
          <p:cNvPr id="8" name="TextBox 7"/>
          <p:cNvSpPr txBox="1"/>
          <p:nvPr/>
        </p:nvSpPr>
        <p:spPr>
          <a:xfrm>
            <a:off x="170223" y="236724"/>
            <a:ext cx="1688284" cy="954107"/>
          </a:xfrm>
          <a:prstGeom prst="rect">
            <a:avLst/>
          </a:prstGeom>
          <a:noFill/>
        </p:spPr>
        <p:txBody>
          <a:bodyPr wrap="none" rtlCol="0">
            <a:spAutoFit/>
          </a:bodyPr>
          <a:lstStyle/>
          <a:p>
            <a:pPr algn="ctr"/>
            <a:r>
              <a:rPr lang="en-US" sz="2800" dirty="0" smtClean="0">
                <a:solidFill>
                  <a:schemeClr val="bg1"/>
                </a:solidFill>
                <a:latin typeface="Tajawal Medium" panose="00000600000000000000" pitchFamily="2" charset="-78"/>
                <a:cs typeface="Tajawal Medium" panose="00000600000000000000" pitchFamily="2" charset="-78"/>
              </a:rPr>
              <a:t>Chapter</a:t>
            </a:r>
          </a:p>
          <a:p>
            <a:pPr algn="ctr"/>
            <a:r>
              <a:rPr lang="en-US" sz="2800" dirty="0" smtClean="0">
                <a:solidFill>
                  <a:schemeClr val="bg1"/>
                </a:solidFill>
                <a:latin typeface="Tajawal Medium" panose="00000600000000000000" pitchFamily="2" charset="-78"/>
                <a:cs typeface="Tajawal Medium" panose="00000600000000000000" pitchFamily="2" charset="-78"/>
              </a:rPr>
              <a:t>03</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10" name="Title 9"/>
          <p:cNvSpPr>
            <a:spLocks noGrp="1"/>
          </p:cNvSpPr>
          <p:nvPr>
            <p:ph type="title"/>
          </p:nvPr>
        </p:nvSpPr>
        <p:spPr/>
        <p:txBody>
          <a:bodyPr>
            <a:normAutofit fontScale="90000"/>
          </a:bodyPr>
          <a:lstStyle/>
          <a:p>
            <a:pPr algn="ctr"/>
            <a:r>
              <a:rPr lang="en-US" sz="3200" dirty="0" smtClean="0"/>
              <a:t/>
            </a:r>
            <a:br>
              <a:rPr lang="en-US" sz="3200" dirty="0" smtClean="0"/>
            </a:br>
            <a:r>
              <a:rPr lang="en-US" sz="3200" dirty="0">
                <a:solidFill>
                  <a:schemeClr val="bg1"/>
                </a:solidFill>
              </a:rPr>
              <a:t/>
            </a:r>
            <a:br>
              <a:rPr lang="en-US" sz="3200" dirty="0">
                <a:solidFill>
                  <a:schemeClr val="bg1"/>
                </a:solidFill>
              </a:rPr>
            </a:br>
            <a:r>
              <a:rPr lang="en-US" sz="3200" dirty="0"/>
              <a:t/>
            </a:r>
            <a:br>
              <a:rPr lang="en-US" sz="3200" dirty="0"/>
            </a:br>
            <a:endParaRPr lang="ar-EG" sz="3200" dirty="0"/>
          </a:p>
        </p:txBody>
      </p:sp>
      <p:sp>
        <p:nvSpPr>
          <p:cNvPr id="14" name="TextBox 13"/>
          <p:cNvSpPr txBox="1"/>
          <p:nvPr/>
        </p:nvSpPr>
        <p:spPr>
          <a:xfrm>
            <a:off x="2440788" y="594807"/>
            <a:ext cx="7408409" cy="492443"/>
          </a:xfrm>
          <a:prstGeom prst="rect">
            <a:avLst/>
          </a:prstGeom>
          <a:noFill/>
        </p:spPr>
        <p:txBody>
          <a:bodyPr wrap="square" rtlCol="0">
            <a:spAutoFit/>
          </a:bodyPr>
          <a:lstStyle/>
          <a:p>
            <a:r>
              <a:rPr lang="en-US" sz="2600" b="1" dirty="0" smtClean="0">
                <a:solidFill>
                  <a:srgbClr val="FFC000"/>
                </a:solidFill>
              </a:rPr>
              <a:t>      DHCP</a:t>
            </a:r>
            <a:r>
              <a:rPr lang="en-US" sz="2600" b="1" dirty="0" smtClean="0">
                <a:solidFill>
                  <a:srgbClr val="FFC000"/>
                </a:solidFill>
              </a:rPr>
              <a:t> </a:t>
            </a:r>
            <a:r>
              <a:rPr lang="en-US" sz="2600" b="1" dirty="0" smtClean="0">
                <a:solidFill>
                  <a:srgbClr val="24A9E1"/>
                </a:solidFill>
              </a:rPr>
              <a:t>(</a:t>
            </a:r>
            <a:r>
              <a:rPr lang="en-US" sz="2600" b="1" dirty="0" smtClean="0">
                <a:solidFill>
                  <a:srgbClr val="24A9E1"/>
                </a:solidFill>
              </a:rPr>
              <a:t>Dynamic Host Configuration </a:t>
            </a:r>
            <a:r>
              <a:rPr lang="en-US" sz="2600" b="1" dirty="0" smtClean="0">
                <a:solidFill>
                  <a:srgbClr val="24A9E1"/>
                </a:solidFill>
              </a:rPr>
              <a:t>Protocol</a:t>
            </a:r>
            <a:r>
              <a:rPr lang="en-US" sz="2600" b="1" dirty="0" smtClean="0">
                <a:solidFill>
                  <a:srgbClr val="24A9E1"/>
                </a:solidFill>
              </a:rPr>
              <a:t>)</a:t>
            </a:r>
            <a:endParaRPr lang="en-US" sz="2600" b="1" dirty="0">
              <a:solidFill>
                <a:srgbClr val="24A9E1"/>
              </a:solidFill>
            </a:endParaRPr>
          </a:p>
        </p:txBody>
      </p:sp>
      <p:sp>
        <p:nvSpPr>
          <p:cNvPr id="9" name="Rectangle 8"/>
          <p:cNvSpPr/>
          <p:nvPr/>
        </p:nvSpPr>
        <p:spPr>
          <a:xfrm>
            <a:off x="1858507" y="1555956"/>
            <a:ext cx="9455371" cy="4154984"/>
          </a:xfrm>
          <a:prstGeom prst="rect">
            <a:avLst/>
          </a:prstGeom>
        </p:spPr>
        <p:txBody>
          <a:bodyPr wrap="square">
            <a:spAutoFit/>
          </a:bodyPr>
          <a:lstStyle/>
          <a:p>
            <a:r>
              <a:rPr lang="en-US" sz="2400" b="1" u="sng" dirty="0">
                <a:solidFill>
                  <a:srgbClr val="FF0000"/>
                </a:solidFill>
              </a:rPr>
              <a:t>3.DHCP </a:t>
            </a:r>
            <a:r>
              <a:rPr lang="en-US" sz="2400" b="1" u="sng" dirty="0">
                <a:solidFill>
                  <a:srgbClr val="FF0000"/>
                </a:solidFill>
              </a:rPr>
              <a:t>Request: </a:t>
            </a:r>
            <a:endParaRPr lang="en-US" sz="2400" b="1" u="sng" dirty="0" smtClean="0">
              <a:solidFill>
                <a:srgbClr val="FF0000"/>
              </a:solidFill>
            </a:endParaRPr>
          </a:p>
          <a:p>
            <a:pPr marL="342900" indent="-342900">
              <a:buFont typeface="Wingdings" panose="05000000000000000000" pitchFamily="2" charset="2"/>
              <a:buChar char="q"/>
            </a:pPr>
            <a:r>
              <a:rPr lang="en-US" sz="2400" dirty="0" smtClean="0"/>
              <a:t>In </a:t>
            </a:r>
            <a:r>
              <a:rPr lang="en-US" sz="2400" dirty="0"/>
              <a:t>most cases, the client can receive multiple DHCP offer because in a network there are many DHCP servers(as they provide fault tolerance</a:t>
            </a:r>
            <a:r>
              <a:rPr lang="en-US" sz="2400" dirty="0" smtClean="0"/>
              <a:t>).</a:t>
            </a:r>
          </a:p>
          <a:p>
            <a:r>
              <a:rPr lang="en-US" sz="2400" dirty="0" smtClean="0"/>
              <a:t> </a:t>
            </a:r>
          </a:p>
          <a:p>
            <a:pPr marL="342900" indent="-342900">
              <a:buFont typeface="Wingdings" panose="05000000000000000000" pitchFamily="2" charset="2"/>
              <a:buChar char="q"/>
            </a:pPr>
            <a:r>
              <a:rPr lang="en-US" sz="2400" dirty="0" smtClean="0"/>
              <a:t>If </a:t>
            </a:r>
            <a:r>
              <a:rPr lang="en-US" sz="2400" dirty="0"/>
              <a:t>the IP addressing of one server fails then other servers can provide backup. </a:t>
            </a:r>
            <a:r>
              <a:rPr lang="en-US" sz="2400" dirty="0"/>
              <a:t>But, the client will accept only one DHCP offer. </a:t>
            </a:r>
            <a:r>
              <a:rPr lang="en-US" sz="2400" dirty="0"/>
              <a:t>In response to the offer, the client sends a DHCP Request requesting the offered address from one of the DHCP servers</a:t>
            </a:r>
            <a:r>
              <a:rPr lang="en-US" sz="2400" dirty="0" smtClean="0"/>
              <a:t>.</a:t>
            </a:r>
          </a:p>
          <a:p>
            <a:r>
              <a:rPr lang="en-US" sz="2400" dirty="0" smtClean="0"/>
              <a:t> </a:t>
            </a:r>
          </a:p>
          <a:p>
            <a:pPr marL="342900" indent="-342900">
              <a:buFont typeface="Wingdings" panose="05000000000000000000" pitchFamily="2" charset="2"/>
              <a:buChar char="q"/>
            </a:pPr>
            <a:r>
              <a:rPr lang="en-US" sz="2400" dirty="0" smtClean="0"/>
              <a:t>All </a:t>
            </a:r>
            <a:r>
              <a:rPr lang="en-US" sz="2400" dirty="0"/>
              <a:t>the other offered IP addresses from remaining DHCP servers are withdrawn and returned to the pool of IP available addresses.</a:t>
            </a:r>
          </a:p>
        </p:txBody>
      </p:sp>
    </p:spTree>
    <p:extLst>
      <p:ext uri="{BB962C8B-B14F-4D97-AF65-F5344CB8AC3E}">
        <p14:creationId xmlns:p14="http://schemas.microsoft.com/office/powerpoint/2010/main" val="961817982"/>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0" y="0"/>
            <a:ext cx="10084904" cy="1610200"/>
          </a:xfrm>
          <a:prstGeom prst="rect">
            <a:avLst/>
          </a:prstGeom>
        </p:spPr>
      </p:pic>
      <p:sp>
        <p:nvSpPr>
          <p:cNvPr id="8" name="TextBox 7"/>
          <p:cNvSpPr txBox="1"/>
          <p:nvPr/>
        </p:nvSpPr>
        <p:spPr>
          <a:xfrm>
            <a:off x="170223" y="236724"/>
            <a:ext cx="1688284" cy="954107"/>
          </a:xfrm>
          <a:prstGeom prst="rect">
            <a:avLst/>
          </a:prstGeom>
          <a:noFill/>
        </p:spPr>
        <p:txBody>
          <a:bodyPr wrap="none" rtlCol="0">
            <a:spAutoFit/>
          </a:bodyPr>
          <a:lstStyle/>
          <a:p>
            <a:pPr algn="ctr"/>
            <a:r>
              <a:rPr lang="en-US" sz="2800" dirty="0" smtClean="0">
                <a:solidFill>
                  <a:schemeClr val="bg1"/>
                </a:solidFill>
                <a:latin typeface="Tajawal Medium" panose="00000600000000000000" pitchFamily="2" charset="-78"/>
                <a:cs typeface="Tajawal Medium" panose="00000600000000000000" pitchFamily="2" charset="-78"/>
              </a:rPr>
              <a:t>Chapter</a:t>
            </a:r>
          </a:p>
          <a:p>
            <a:pPr algn="ctr"/>
            <a:r>
              <a:rPr lang="en-US" sz="2800" dirty="0" smtClean="0">
                <a:solidFill>
                  <a:schemeClr val="bg1"/>
                </a:solidFill>
                <a:latin typeface="Tajawal Medium" panose="00000600000000000000" pitchFamily="2" charset="-78"/>
                <a:cs typeface="Tajawal Medium" panose="00000600000000000000" pitchFamily="2" charset="-78"/>
              </a:rPr>
              <a:t>03</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10" name="Title 9"/>
          <p:cNvSpPr>
            <a:spLocks noGrp="1"/>
          </p:cNvSpPr>
          <p:nvPr>
            <p:ph type="title"/>
          </p:nvPr>
        </p:nvSpPr>
        <p:spPr/>
        <p:txBody>
          <a:bodyPr>
            <a:normAutofit fontScale="90000"/>
          </a:bodyPr>
          <a:lstStyle/>
          <a:p>
            <a:pPr algn="ctr"/>
            <a:r>
              <a:rPr lang="en-US" sz="3200" dirty="0" smtClean="0"/>
              <a:t/>
            </a:r>
            <a:br>
              <a:rPr lang="en-US" sz="3200" dirty="0" smtClean="0"/>
            </a:br>
            <a:r>
              <a:rPr lang="en-US" sz="3200" dirty="0">
                <a:solidFill>
                  <a:schemeClr val="bg1"/>
                </a:solidFill>
              </a:rPr>
              <a:t/>
            </a:r>
            <a:br>
              <a:rPr lang="en-US" sz="3200" dirty="0">
                <a:solidFill>
                  <a:schemeClr val="bg1"/>
                </a:solidFill>
              </a:rPr>
            </a:br>
            <a:r>
              <a:rPr lang="en-US" sz="3200" dirty="0"/>
              <a:t/>
            </a:r>
            <a:br>
              <a:rPr lang="en-US" sz="3200" dirty="0"/>
            </a:br>
            <a:endParaRPr lang="ar-EG" sz="3200" dirty="0"/>
          </a:p>
        </p:txBody>
      </p:sp>
      <p:sp>
        <p:nvSpPr>
          <p:cNvPr id="14" name="TextBox 13"/>
          <p:cNvSpPr txBox="1"/>
          <p:nvPr/>
        </p:nvSpPr>
        <p:spPr>
          <a:xfrm>
            <a:off x="2440788" y="594807"/>
            <a:ext cx="7408409" cy="492443"/>
          </a:xfrm>
          <a:prstGeom prst="rect">
            <a:avLst/>
          </a:prstGeom>
          <a:noFill/>
        </p:spPr>
        <p:txBody>
          <a:bodyPr wrap="square" rtlCol="0">
            <a:spAutoFit/>
          </a:bodyPr>
          <a:lstStyle/>
          <a:p>
            <a:r>
              <a:rPr lang="en-US" sz="2600" b="1" dirty="0" smtClean="0">
                <a:solidFill>
                  <a:srgbClr val="FFC000"/>
                </a:solidFill>
              </a:rPr>
              <a:t>      DHCP</a:t>
            </a:r>
            <a:r>
              <a:rPr lang="en-US" sz="2600" b="1" dirty="0" smtClean="0">
                <a:solidFill>
                  <a:srgbClr val="FFC000"/>
                </a:solidFill>
              </a:rPr>
              <a:t> </a:t>
            </a:r>
            <a:r>
              <a:rPr lang="en-US" sz="2600" b="1" dirty="0" smtClean="0">
                <a:solidFill>
                  <a:srgbClr val="24A9E1"/>
                </a:solidFill>
              </a:rPr>
              <a:t>(</a:t>
            </a:r>
            <a:r>
              <a:rPr lang="en-US" sz="2600" b="1" dirty="0" smtClean="0">
                <a:solidFill>
                  <a:srgbClr val="24A9E1"/>
                </a:solidFill>
              </a:rPr>
              <a:t>Dynamic Host Configuration </a:t>
            </a:r>
            <a:r>
              <a:rPr lang="en-US" sz="2600" b="1" dirty="0" smtClean="0">
                <a:solidFill>
                  <a:srgbClr val="24A9E1"/>
                </a:solidFill>
              </a:rPr>
              <a:t>Protocol</a:t>
            </a:r>
            <a:r>
              <a:rPr lang="en-US" sz="2600" b="1" dirty="0" smtClean="0">
                <a:solidFill>
                  <a:srgbClr val="24A9E1"/>
                </a:solidFill>
              </a:rPr>
              <a:t>)</a:t>
            </a:r>
            <a:endParaRPr lang="en-US" sz="2600" b="1" dirty="0">
              <a:solidFill>
                <a:srgbClr val="24A9E1"/>
              </a:solidFill>
            </a:endParaRPr>
          </a:p>
        </p:txBody>
      </p:sp>
      <p:pic>
        <p:nvPicPr>
          <p:cNvPr id="7" name="Picture 6"/>
          <p:cNvPicPr>
            <a:picLocks noChangeAspect="1"/>
          </p:cNvPicPr>
          <p:nvPr/>
        </p:nvPicPr>
        <p:blipFill>
          <a:blip r:embed="rId6"/>
          <a:stretch>
            <a:fillRect/>
          </a:stretch>
        </p:blipFill>
        <p:spPr>
          <a:xfrm>
            <a:off x="2381250" y="1881187"/>
            <a:ext cx="7429500" cy="3095625"/>
          </a:xfrm>
          <a:prstGeom prst="rect">
            <a:avLst/>
          </a:prstGeom>
        </p:spPr>
      </p:pic>
    </p:spTree>
    <p:extLst>
      <p:ext uri="{BB962C8B-B14F-4D97-AF65-F5344CB8AC3E}">
        <p14:creationId xmlns:p14="http://schemas.microsoft.com/office/powerpoint/2010/main" val="4263863918"/>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0" y="0"/>
            <a:ext cx="10084904" cy="1610200"/>
          </a:xfrm>
          <a:prstGeom prst="rect">
            <a:avLst/>
          </a:prstGeom>
        </p:spPr>
      </p:pic>
      <p:sp>
        <p:nvSpPr>
          <p:cNvPr id="8" name="TextBox 7"/>
          <p:cNvSpPr txBox="1"/>
          <p:nvPr/>
        </p:nvSpPr>
        <p:spPr>
          <a:xfrm>
            <a:off x="170223" y="236724"/>
            <a:ext cx="1688284" cy="954107"/>
          </a:xfrm>
          <a:prstGeom prst="rect">
            <a:avLst/>
          </a:prstGeom>
          <a:noFill/>
        </p:spPr>
        <p:txBody>
          <a:bodyPr wrap="none" rtlCol="0">
            <a:spAutoFit/>
          </a:bodyPr>
          <a:lstStyle/>
          <a:p>
            <a:pPr algn="ctr"/>
            <a:r>
              <a:rPr lang="en-US" sz="2800" dirty="0" smtClean="0">
                <a:solidFill>
                  <a:schemeClr val="bg1"/>
                </a:solidFill>
                <a:latin typeface="Tajawal Medium" panose="00000600000000000000" pitchFamily="2" charset="-78"/>
                <a:cs typeface="Tajawal Medium" panose="00000600000000000000" pitchFamily="2" charset="-78"/>
              </a:rPr>
              <a:t>Chapter</a:t>
            </a:r>
          </a:p>
          <a:p>
            <a:pPr algn="ctr"/>
            <a:r>
              <a:rPr lang="en-US" sz="2800" dirty="0" smtClean="0">
                <a:solidFill>
                  <a:schemeClr val="bg1"/>
                </a:solidFill>
                <a:latin typeface="Tajawal Medium" panose="00000600000000000000" pitchFamily="2" charset="-78"/>
                <a:cs typeface="Tajawal Medium" panose="00000600000000000000" pitchFamily="2" charset="-78"/>
              </a:rPr>
              <a:t>03</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10" name="Title 9"/>
          <p:cNvSpPr>
            <a:spLocks noGrp="1"/>
          </p:cNvSpPr>
          <p:nvPr>
            <p:ph type="title"/>
          </p:nvPr>
        </p:nvSpPr>
        <p:spPr/>
        <p:txBody>
          <a:bodyPr>
            <a:normAutofit fontScale="90000"/>
          </a:bodyPr>
          <a:lstStyle/>
          <a:p>
            <a:pPr algn="ctr"/>
            <a:r>
              <a:rPr lang="en-US" sz="3200" dirty="0" smtClean="0"/>
              <a:t/>
            </a:r>
            <a:br>
              <a:rPr lang="en-US" sz="3200" dirty="0" smtClean="0"/>
            </a:br>
            <a:r>
              <a:rPr lang="en-US" sz="3200" dirty="0">
                <a:solidFill>
                  <a:schemeClr val="bg1"/>
                </a:solidFill>
              </a:rPr>
              <a:t/>
            </a:r>
            <a:br>
              <a:rPr lang="en-US" sz="3200" dirty="0">
                <a:solidFill>
                  <a:schemeClr val="bg1"/>
                </a:solidFill>
              </a:rPr>
            </a:br>
            <a:r>
              <a:rPr lang="en-US" sz="3200" dirty="0"/>
              <a:t/>
            </a:r>
            <a:br>
              <a:rPr lang="en-US" sz="3200" dirty="0"/>
            </a:br>
            <a:endParaRPr lang="ar-EG" sz="3200" dirty="0"/>
          </a:p>
        </p:txBody>
      </p:sp>
      <p:sp>
        <p:nvSpPr>
          <p:cNvPr id="14" name="TextBox 13"/>
          <p:cNvSpPr txBox="1"/>
          <p:nvPr/>
        </p:nvSpPr>
        <p:spPr>
          <a:xfrm>
            <a:off x="2440788" y="594807"/>
            <a:ext cx="7408409" cy="492443"/>
          </a:xfrm>
          <a:prstGeom prst="rect">
            <a:avLst/>
          </a:prstGeom>
          <a:noFill/>
        </p:spPr>
        <p:txBody>
          <a:bodyPr wrap="square" rtlCol="0">
            <a:spAutoFit/>
          </a:bodyPr>
          <a:lstStyle/>
          <a:p>
            <a:r>
              <a:rPr lang="en-US" sz="2600" b="1" dirty="0" smtClean="0">
                <a:solidFill>
                  <a:srgbClr val="FFC000"/>
                </a:solidFill>
              </a:rPr>
              <a:t>      DHCP</a:t>
            </a:r>
            <a:r>
              <a:rPr lang="en-US" sz="2600" b="1" dirty="0" smtClean="0">
                <a:solidFill>
                  <a:srgbClr val="FFC000"/>
                </a:solidFill>
              </a:rPr>
              <a:t> </a:t>
            </a:r>
            <a:r>
              <a:rPr lang="en-US" sz="2600" b="1" dirty="0" smtClean="0">
                <a:solidFill>
                  <a:srgbClr val="24A9E1"/>
                </a:solidFill>
              </a:rPr>
              <a:t>(</a:t>
            </a:r>
            <a:r>
              <a:rPr lang="en-US" sz="2600" b="1" dirty="0" smtClean="0">
                <a:solidFill>
                  <a:srgbClr val="24A9E1"/>
                </a:solidFill>
              </a:rPr>
              <a:t>Dynamic Host Configuration </a:t>
            </a:r>
            <a:r>
              <a:rPr lang="en-US" sz="2600" b="1" dirty="0" smtClean="0">
                <a:solidFill>
                  <a:srgbClr val="24A9E1"/>
                </a:solidFill>
              </a:rPr>
              <a:t>Protocol</a:t>
            </a:r>
            <a:r>
              <a:rPr lang="en-US" sz="2600" b="1" dirty="0" smtClean="0">
                <a:solidFill>
                  <a:srgbClr val="24A9E1"/>
                </a:solidFill>
              </a:rPr>
              <a:t>)</a:t>
            </a:r>
            <a:endParaRPr lang="en-US" sz="2600" b="1" dirty="0">
              <a:solidFill>
                <a:srgbClr val="24A9E1"/>
              </a:solidFill>
            </a:endParaRPr>
          </a:p>
        </p:txBody>
      </p:sp>
      <p:sp>
        <p:nvSpPr>
          <p:cNvPr id="7" name="Rectangle 6"/>
          <p:cNvSpPr/>
          <p:nvPr/>
        </p:nvSpPr>
        <p:spPr>
          <a:xfrm>
            <a:off x="1656522" y="1666750"/>
            <a:ext cx="9448800" cy="3046988"/>
          </a:xfrm>
          <a:prstGeom prst="rect">
            <a:avLst/>
          </a:prstGeom>
        </p:spPr>
        <p:txBody>
          <a:bodyPr wrap="square">
            <a:spAutoFit/>
          </a:bodyPr>
          <a:lstStyle/>
          <a:p>
            <a:r>
              <a:rPr lang="en-US" sz="2400" b="1" u="sng" dirty="0">
                <a:solidFill>
                  <a:srgbClr val="FF0000"/>
                </a:solidFill>
              </a:rPr>
              <a:t>4.DHCP </a:t>
            </a:r>
            <a:r>
              <a:rPr lang="en-US" sz="2400" b="1" u="sng" dirty="0">
                <a:solidFill>
                  <a:srgbClr val="FF0000"/>
                </a:solidFill>
              </a:rPr>
              <a:t>Acknowledgment: </a:t>
            </a:r>
            <a:endParaRPr lang="en-US" sz="2400" b="1" u="sng" dirty="0">
              <a:solidFill>
                <a:srgbClr val="FF0000"/>
              </a:solidFill>
            </a:endParaRPr>
          </a:p>
          <a:p>
            <a:endParaRPr lang="en-US" sz="2400" b="1" u="sng" dirty="0">
              <a:solidFill>
                <a:srgbClr val="FF0000"/>
              </a:solidFill>
            </a:endParaRPr>
          </a:p>
          <a:p>
            <a:pPr marL="285750" indent="-285750">
              <a:buFont typeface="Wingdings" panose="05000000000000000000" pitchFamily="2" charset="2"/>
              <a:buChar char="q"/>
            </a:pPr>
            <a:r>
              <a:rPr lang="en-US" sz="2400" dirty="0"/>
              <a:t>The </a:t>
            </a:r>
            <a:r>
              <a:rPr lang="en-US" sz="2400" dirty="0"/>
              <a:t>server then sends Acknowledgment to the client confirming the DHCP lease to the client</a:t>
            </a:r>
            <a:r>
              <a:rPr lang="en-US" sz="2400" dirty="0"/>
              <a:t>.</a:t>
            </a:r>
          </a:p>
          <a:p>
            <a:r>
              <a:rPr lang="en-US" sz="2400" dirty="0"/>
              <a:t> </a:t>
            </a:r>
          </a:p>
          <a:p>
            <a:pPr marL="285750" indent="-285750">
              <a:buFont typeface="Wingdings" panose="05000000000000000000" pitchFamily="2" charset="2"/>
              <a:buChar char="q"/>
            </a:pPr>
            <a:r>
              <a:rPr lang="en-US" sz="2400" dirty="0"/>
              <a:t>The </a:t>
            </a:r>
            <a:r>
              <a:rPr lang="en-US" sz="2400" dirty="0"/>
              <a:t>server might send any other configuration that the client may have asked. At this step, the IP configuration is completed and the client can use the new IP settings</a:t>
            </a:r>
            <a:r>
              <a:rPr lang="en-US" sz="2400" dirty="0">
                <a:solidFill>
                  <a:srgbClr val="333333"/>
                </a:solidFill>
                <a:latin typeface="PT Serif"/>
              </a:rPr>
              <a:t>.</a:t>
            </a:r>
            <a:endParaRPr lang="en-US" sz="2400" b="0" i="0" dirty="0">
              <a:solidFill>
                <a:srgbClr val="333333"/>
              </a:solidFill>
              <a:effectLst/>
              <a:latin typeface="PT Serif"/>
            </a:endParaRPr>
          </a:p>
        </p:txBody>
      </p:sp>
    </p:spTree>
    <p:extLst>
      <p:ext uri="{BB962C8B-B14F-4D97-AF65-F5344CB8AC3E}">
        <p14:creationId xmlns:p14="http://schemas.microsoft.com/office/powerpoint/2010/main" val="3063336473"/>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0" y="0"/>
            <a:ext cx="10084904" cy="1610200"/>
          </a:xfrm>
          <a:prstGeom prst="rect">
            <a:avLst/>
          </a:prstGeom>
        </p:spPr>
      </p:pic>
      <p:sp>
        <p:nvSpPr>
          <p:cNvPr id="8" name="TextBox 7"/>
          <p:cNvSpPr txBox="1"/>
          <p:nvPr/>
        </p:nvSpPr>
        <p:spPr>
          <a:xfrm>
            <a:off x="170223" y="236724"/>
            <a:ext cx="1688284" cy="954107"/>
          </a:xfrm>
          <a:prstGeom prst="rect">
            <a:avLst/>
          </a:prstGeom>
          <a:noFill/>
        </p:spPr>
        <p:txBody>
          <a:bodyPr wrap="none" rtlCol="0">
            <a:spAutoFit/>
          </a:bodyPr>
          <a:lstStyle/>
          <a:p>
            <a:pPr algn="ctr"/>
            <a:r>
              <a:rPr lang="en-US" sz="2800" dirty="0" smtClean="0">
                <a:solidFill>
                  <a:schemeClr val="bg1"/>
                </a:solidFill>
                <a:latin typeface="Tajawal Medium" panose="00000600000000000000" pitchFamily="2" charset="-78"/>
                <a:cs typeface="Tajawal Medium" panose="00000600000000000000" pitchFamily="2" charset="-78"/>
              </a:rPr>
              <a:t>Chapter</a:t>
            </a:r>
          </a:p>
          <a:p>
            <a:pPr algn="ctr"/>
            <a:r>
              <a:rPr lang="en-US" sz="2800" dirty="0" smtClean="0">
                <a:solidFill>
                  <a:schemeClr val="bg1"/>
                </a:solidFill>
                <a:latin typeface="Tajawal Medium" panose="00000600000000000000" pitchFamily="2" charset="-78"/>
                <a:cs typeface="Tajawal Medium" panose="00000600000000000000" pitchFamily="2" charset="-78"/>
              </a:rPr>
              <a:t>03</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10" name="Title 9"/>
          <p:cNvSpPr>
            <a:spLocks noGrp="1"/>
          </p:cNvSpPr>
          <p:nvPr>
            <p:ph type="title"/>
          </p:nvPr>
        </p:nvSpPr>
        <p:spPr/>
        <p:txBody>
          <a:bodyPr>
            <a:normAutofit fontScale="90000"/>
          </a:bodyPr>
          <a:lstStyle/>
          <a:p>
            <a:pPr algn="ctr"/>
            <a:r>
              <a:rPr lang="en-US" sz="3200" dirty="0" smtClean="0"/>
              <a:t/>
            </a:r>
            <a:br>
              <a:rPr lang="en-US" sz="3200" dirty="0" smtClean="0"/>
            </a:br>
            <a:r>
              <a:rPr lang="en-US" sz="3200" dirty="0">
                <a:solidFill>
                  <a:schemeClr val="bg1"/>
                </a:solidFill>
              </a:rPr>
              <a:t/>
            </a:r>
            <a:br>
              <a:rPr lang="en-US" sz="3200" dirty="0">
                <a:solidFill>
                  <a:schemeClr val="bg1"/>
                </a:solidFill>
              </a:rPr>
            </a:br>
            <a:r>
              <a:rPr lang="en-US" sz="3200" dirty="0"/>
              <a:t/>
            </a:r>
            <a:br>
              <a:rPr lang="en-US" sz="3200" dirty="0"/>
            </a:br>
            <a:endParaRPr lang="ar-EG" sz="3200" dirty="0"/>
          </a:p>
        </p:txBody>
      </p:sp>
      <p:sp>
        <p:nvSpPr>
          <p:cNvPr id="14" name="TextBox 13"/>
          <p:cNvSpPr txBox="1"/>
          <p:nvPr/>
        </p:nvSpPr>
        <p:spPr>
          <a:xfrm>
            <a:off x="2440788" y="594807"/>
            <a:ext cx="7408409" cy="492443"/>
          </a:xfrm>
          <a:prstGeom prst="rect">
            <a:avLst/>
          </a:prstGeom>
          <a:noFill/>
        </p:spPr>
        <p:txBody>
          <a:bodyPr wrap="square" rtlCol="0">
            <a:spAutoFit/>
          </a:bodyPr>
          <a:lstStyle/>
          <a:p>
            <a:r>
              <a:rPr lang="en-US" sz="2600" b="1" dirty="0" smtClean="0">
                <a:solidFill>
                  <a:srgbClr val="FFC000"/>
                </a:solidFill>
              </a:rPr>
              <a:t>      DHCP</a:t>
            </a:r>
            <a:r>
              <a:rPr lang="en-US" sz="2600" b="1" dirty="0" smtClean="0">
                <a:solidFill>
                  <a:srgbClr val="FFC000"/>
                </a:solidFill>
              </a:rPr>
              <a:t> </a:t>
            </a:r>
            <a:r>
              <a:rPr lang="en-US" sz="2600" b="1" dirty="0" smtClean="0">
                <a:solidFill>
                  <a:srgbClr val="24A9E1"/>
                </a:solidFill>
              </a:rPr>
              <a:t>(</a:t>
            </a:r>
            <a:r>
              <a:rPr lang="en-US" sz="2600" b="1" dirty="0" smtClean="0">
                <a:solidFill>
                  <a:srgbClr val="24A9E1"/>
                </a:solidFill>
              </a:rPr>
              <a:t>Dynamic Host Configuration </a:t>
            </a:r>
            <a:r>
              <a:rPr lang="en-US" sz="2600" b="1" dirty="0" smtClean="0">
                <a:solidFill>
                  <a:srgbClr val="24A9E1"/>
                </a:solidFill>
              </a:rPr>
              <a:t>Protocol</a:t>
            </a:r>
            <a:r>
              <a:rPr lang="en-US" sz="2600" b="1" dirty="0" smtClean="0">
                <a:solidFill>
                  <a:srgbClr val="24A9E1"/>
                </a:solidFill>
              </a:rPr>
              <a:t>)</a:t>
            </a:r>
            <a:endParaRPr lang="en-US" sz="2600" b="1" dirty="0">
              <a:solidFill>
                <a:srgbClr val="24A9E1"/>
              </a:solidFill>
            </a:endParaRPr>
          </a:p>
        </p:txBody>
      </p:sp>
      <p:grpSp>
        <p:nvGrpSpPr>
          <p:cNvPr id="12" name="Group 11"/>
          <p:cNvGrpSpPr/>
          <p:nvPr/>
        </p:nvGrpSpPr>
        <p:grpSpPr>
          <a:xfrm>
            <a:off x="2161625" y="1620262"/>
            <a:ext cx="8306469" cy="4281676"/>
            <a:chOff x="2161625" y="1620262"/>
            <a:chExt cx="8306469" cy="4281676"/>
          </a:xfrm>
        </p:grpSpPr>
        <p:pic>
          <p:nvPicPr>
            <p:cNvPr id="7" name="Picture 6"/>
            <p:cNvPicPr>
              <a:picLocks noChangeAspect="1"/>
            </p:cNvPicPr>
            <p:nvPr/>
          </p:nvPicPr>
          <p:blipFill>
            <a:blip r:embed="rId6"/>
            <a:stretch>
              <a:fillRect/>
            </a:stretch>
          </p:blipFill>
          <p:spPr>
            <a:xfrm>
              <a:off x="2161625" y="1620262"/>
              <a:ext cx="8306469" cy="3119307"/>
            </a:xfrm>
            <a:prstGeom prst="rect">
              <a:avLst/>
            </a:prstGeom>
          </p:spPr>
        </p:pic>
        <p:pic>
          <p:nvPicPr>
            <p:cNvPr id="11" name="Picture 10"/>
            <p:cNvPicPr>
              <a:picLocks noChangeAspect="1"/>
            </p:cNvPicPr>
            <p:nvPr/>
          </p:nvPicPr>
          <p:blipFill>
            <a:blip r:embed="rId7"/>
            <a:stretch>
              <a:fillRect/>
            </a:stretch>
          </p:blipFill>
          <p:spPr>
            <a:xfrm>
              <a:off x="5390202" y="3482588"/>
              <a:ext cx="2943225" cy="2419350"/>
            </a:xfrm>
            <a:prstGeom prst="rect">
              <a:avLst/>
            </a:prstGeom>
          </p:spPr>
        </p:pic>
      </p:grpSp>
    </p:spTree>
    <p:extLst>
      <p:ext uri="{BB962C8B-B14F-4D97-AF65-F5344CB8AC3E}">
        <p14:creationId xmlns:p14="http://schemas.microsoft.com/office/powerpoint/2010/main" val="1156914293"/>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0" y="0"/>
            <a:ext cx="10084904" cy="1610200"/>
          </a:xfrm>
          <a:prstGeom prst="rect">
            <a:avLst/>
          </a:prstGeom>
        </p:spPr>
      </p:pic>
      <p:sp>
        <p:nvSpPr>
          <p:cNvPr id="8" name="TextBox 7"/>
          <p:cNvSpPr txBox="1"/>
          <p:nvPr/>
        </p:nvSpPr>
        <p:spPr>
          <a:xfrm>
            <a:off x="170223" y="236724"/>
            <a:ext cx="1688284" cy="954107"/>
          </a:xfrm>
          <a:prstGeom prst="rect">
            <a:avLst/>
          </a:prstGeom>
          <a:noFill/>
        </p:spPr>
        <p:txBody>
          <a:bodyPr wrap="none" rtlCol="0">
            <a:spAutoFit/>
          </a:bodyPr>
          <a:lstStyle/>
          <a:p>
            <a:pPr algn="ctr"/>
            <a:r>
              <a:rPr lang="en-US" sz="2800" dirty="0" smtClean="0">
                <a:solidFill>
                  <a:schemeClr val="bg1"/>
                </a:solidFill>
                <a:latin typeface="Tajawal Medium" panose="00000600000000000000" pitchFamily="2" charset="-78"/>
                <a:cs typeface="Tajawal Medium" panose="00000600000000000000" pitchFamily="2" charset="-78"/>
              </a:rPr>
              <a:t>Chapter</a:t>
            </a:r>
          </a:p>
          <a:p>
            <a:pPr algn="ctr"/>
            <a:r>
              <a:rPr lang="en-US" sz="2800" dirty="0" smtClean="0">
                <a:solidFill>
                  <a:schemeClr val="bg1"/>
                </a:solidFill>
                <a:latin typeface="Tajawal Medium" panose="00000600000000000000" pitchFamily="2" charset="-78"/>
                <a:cs typeface="Tajawal Medium" panose="00000600000000000000" pitchFamily="2" charset="-78"/>
              </a:rPr>
              <a:t>03</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10" name="Title 9"/>
          <p:cNvSpPr>
            <a:spLocks noGrp="1"/>
          </p:cNvSpPr>
          <p:nvPr>
            <p:ph type="title"/>
          </p:nvPr>
        </p:nvSpPr>
        <p:spPr/>
        <p:txBody>
          <a:bodyPr>
            <a:normAutofit fontScale="90000"/>
          </a:bodyPr>
          <a:lstStyle/>
          <a:p>
            <a:pPr algn="ctr"/>
            <a:r>
              <a:rPr lang="en-US" sz="3200" dirty="0" smtClean="0"/>
              <a:t/>
            </a:r>
            <a:br>
              <a:rPr lang="en-US" sz="3200" dirty="0" smtClean="0"/>
            </a:br>
            <a:r>
              <a:rPr lang="en-US" sz="3200" dirty="0">
                <a:solidFill>
                  <a:schemeClr val="bg1"/>
                </a:solidFill>
              </a:rPr>
              <a:t/>
            </a:r>
            <a:br>
              <a:rPr lang="en-US" sz="3200" dirty="0">
                <a:solidFill>
                  <a:schemeClr val="bg1"/>
                </a:solidFill>
              </a:rPr>
            </a:br>
            <a:r>
              <a:rPr lang="en-US" sz="3200" dirty="0"/>
              <a:t/>
            </a:r>
            <a:br>
              <a:rPr lang="en-US" sz="3200" dirty="0"/>
            </a:br>
            <a:endParaRPr lang="ar-EG" sz="3200" dirty="0"/>
          </a:p>
        </p:txBody>
      </p:sp>
      <p:sp>
        <p:nvSpPr>
          <p:cNvPr id="14" name="TextBox 13"/>
          <p:cNvSpPr txBox="1"/>
          <p:nvPr/>
        </p:nvSpPr>
        <p:spPr>
          <a:xfrm>
            <a:off x="2440788" y="594807"/>
            <a:ext cx="7408409" cy="492443"/>
          </a:xfrm>
          <a:prstGeom prst="rect">
            <a:avLst/>
          </a:prstGeom>
          <a:noFill/>
        </p:spPr>
        <p:txBody>
          <a:bodyPr wrap="square" rtlCol="0">
            <a:spAutoFit/>
          </a:bodyPr>
          <a:lstStyle/>
          <a:p>
            <a:r>
              <a:rPr lang="en-US" sz="2600" b="1" dirty="0" smtClean="0">
                <a:solidFill>
                  <a:srgbClr val="FFC000"/>
                </a:solidFill>
              </a:rPr>
              <a:t>      DHCP</a:t>
            </a:r>
            <a:r>
              <a:rPr lang="en-US" sz="2600" b="1" dirty="0" smtClean="0">
                <a:solidFill>
                  <a:srgbClr val="FFC000"/>
                </a:solidFill>
              </a:rPr>
              <a:t> </a:t>
            </a:r>
            <a:r>
              <a:rPr lang="en-US" sz="2600" b="1" dirty="0" smtClean="0">
                <a:solidFill>
                  <a:srgbClr val="24A9E1"/>
                </a:solidFill>
              </a:rPr>
              <a:t>(</a:t>
            </a:r>
            <a:r>
              <a:rPr lang="en-US" sz="2600" b="1" dirty="0" smtClean="0">
                <a:solidFill>
                  <a:srgbClr val="24A9E1"/>
                </a:solidFill>
              </a:rPr>
              <a:t>Dynamic Host Configuration </a:t>
            </a:r>
            <a:r>
              <a:rPr lang="en-US" sz="2600" b="1" dirty="0" smtClean="0">
                <a:solidFill>
                  <a:srgbClr val="24A9E1"/>
                </a:solidFill>
              </a:rPr>
              <a:t>Protocol</a:t>
            </a:r>
            <a:r>
              <a:rPr lang="en-US" sz="2600" b="1" dirty="0" smtClean="0">
                <a:solidFill>
                  <a:srgbClr val="24A9E1"/>
                </a:solidFill>
              </a:rPr>
              <a:t>)</a:t>
            </a:r>
            <a:endParaRPr lang="en-US" sz="2600" b="1" dirty="0">
              <a:solidFill>
                <a:srgbClr val="24A9E1"/>
              </a:solidFill>
            </a:endParaRPr>
          </a:p>
        </p:txBody>
      </p:sp>
      <p:sp>
        <p:nvSpPr>
          <p:cNvPr id="9" name="Rectangle 8"/>
          <p:cNvSpPr/>
          <p:nvPr/>
        </p:nvSpPr>
        <p:spPr>
          <a:xfrm>
            <a:off x="1572991" y="1671541"/>
            <a:ext cx="10448785" cy="3785652"/>
          </a:xfrm>
          <a:prstGeom prst="rect">
            <a:avLst/>
          </a:prstGeom>
        </p:spPr>
        <p:txBody>
          <a:bodyPr wrap="square">
            <a:spAutoFit/>
          </a:bodyPr>
          <a:lstStyle/>
          <a:p>
            <a:r>
              <a:rPr lang="en-US" sz="2400" b="1" u="sng" dirty="0">
                <a:solidFill>
                  <a:srgbClr val="FF0000"/>
                </a:solidFill>
              </a:rPr>
              <a:t>Advantages of </a:t>
            </a:r>
            <a:r>
              <a:rPr lang="en-US" sz="2400" b="1" u="sng" dirty="0" smtClean="0">
                <a:solidFill>
                  <a:srgbClr val="FF0000"/>
                </a:solidFill>
              </a:rPr>
              <a:t>DHCP</a:t>
            </a:r>
          </a:p>
          <a:p>
            <a:endParaRPr lang="en-US" sz="2400" b="1" u="sng" dirty="0">
              <a:solidFill>
                <a:srgbClr val="FF0000"/>
              </a:solidFill>
            </a:endParaRPr>
          </a:p>
          <a:p>
            <a:pPr>
              <a:buFont typeface="+mj-lt"/>
              <a:buAutoNum type="arabicPeriod"/>
            </a:pPr>
            <a:r>
              <a:rPr lang="en-US" sz="2400" dirty="0"/>
              <a:t>It is easy to implement and automatic assignment of an IP address means an accurate IP address.</a:t>
            </a:r>
          </a:p>
          <a:p>
            <a:pPr>
              <a:buFont typeface="+mj-lt"/>
              <a:buAutoNum type="arabicPeriod"/>
            </a:pPr>
            <a:r>
              <a:rPr lang="en-US" sz="2400" dirty="0"/>
              <a:t>The manual configuration of the IP address is not required. Hence, it saves time and workload for the network administrators.</a:t>
            </a:r>
          </a:p>
          <a:p>
            <a:pPr>
              <a:buFont typeface="+mj-lt"/>
              <a:buAutoNum type="arabicPeriod"/>
            </a:pPr>
            <a:r>
              <a:rPr lang="en-US" sz="2400" dirty="0"/>
              <a:t>Duplicate or invalid IP assignments are not there which means there is no IP address conflict.</a:t>
            </a:r>
          </a:p>
          <a:p>
            <a:pPr>
              <a:buFont typeface="+mj-lt"/>
              <a:buAutoNum type="arabicPeriod"/>
            </a:pPr>
            <a:r>
              <a:rPr lang="en-US" sz="2400" dirty="0"/>
              <a:t>It is a great benefit for mobile users as the new valid configurations are automatically obtained when they change their network.</a:t>
            </a:r>
          </a:p>
        </p:txBody>
      </p:sp>
    </p:spTree>
    <p:extLst>
      <p:ext uri="{BB962C8B-B14F-4D97-AF65-F5344CB8AC3E}">
        <p14:creationId xmlns:p14="http://schemas.microsoft.com/office/powerpoint/2010/main" val="1380876242"/>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0" y="0"/>
            <a:ext cx="10084904" cy="1610200"/>
          </a:xfrm>
          <a:prstGeom prst="rect">
            <a:avLst/>
          </a:prstGeom>
        </p:spPr>
      </p:pic>
      <p:sp>
        <p:nvSpPr>
          <p:cNvPr id="8" name="TextBox 7"/>
          <p:cNvSpPr txBox="1"/>
          <p:nvPr/>
        </p:nvSpPr>
        <p:spPr>
          <a:xfrm>
            <a:off x="170223" y="236724"/>
            <a:ext cx="1688284" cy="954107"/>
          </a:xfrm>
          <a:prstGeom prst="rect">
            <a:avLst/>
          </a:prstGeom>
          <a:noFill/>
        </p:spPr>
        <p:txBody>
          <a:bodyPr wrap="none" rtlCol="0">
            <a:spAutoFit/>
          </a:bodyPr>
          <a:lstStyle/>
          <a:p>
            <a:pPr algn="ctr"/>
            <a:r>
              <a:rPr lang="en-US" sz="2800" dirty="0" smtClean="0">
                <a:solidFill>
                  <a:schemeClr val="bg1"/>
                </a:solidFill>
                <a:latin typeface="Tajawal Medium" panose="00000600000000000000" pitchFamily="2" charset="-78"/>
                <a:cs typeface="Tajawal Medium" panose="00000600000000000000" pitchFamily="2" charset="-78"/>
              </a:rPr>
              <a:t>Chapter</a:t>
            </a:r>
          </a:p>
          <a:p>
            <a:pPr algn="ctr"/>
            <a:r>
              <a:rPr lang="en-US" sz="2800" dirty="0" smtClean="0">
                <a:solidFill>
                  <a:schemeClr val="bg1"/>
                </a:solidFill>
                <a:latin typeface="Tajawal Medium" panose="00000600000000000000" pitchFamily="2" charset="-78"/>
                <a:cs typeface="Tajawal Medium" panose="00000600000000000000" pitchFamily="2" charset="-78"/>
              </a:rPr>
              <a:t>03</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10" name="Title 9"/>
          <p:cNvSpPr>
            <a:spLocks noGrp="1"/>
          </p:cNvSpPr>
          <p:nvPr>
            <p:ph type="title"/>
          </p:nvPr>
        </p:nvSpPr>
        <p:spPr/>
        <p:txBody>
          <a:bodyPr>
            <a:normAutofit fontScale="90000"/>
          </a:bodyPr>
          <a:lstStyle/>
          <a:p>
            <a:pPr algn="ctr"/>
            <a:r>
              <a:rPr lang="en-US" sz="3200" dirty="0" smtClean="0"/>
              <a:t/>
            </a:r>
            <a:br>
              <a:rPr lang="en-US" sz="3200" dirty="0" smtClean="0"/>
            </a:br>
            <a:r>
              <a:rPr lang="en-US" sz="3200" dirty="0">
                <a:solidFill>
                  <a:schemeClr val="bg1"/>
                </a:solidFill>
              </a:rPr>
              <a:t/>
            </a:r>
            <a:br>
              <a:rPr lang="en-US" sz="3200" dirty="0">
                <a:solidFill>
                  <a:schemeClr val="bg1"/>
                </a:solidFill>
              </a:rPr>
            </a:br>
            <a:r>
              <a:rPr lang="en-US" sz="3200" dirty="0"/>
              <a:t/>
            </a:r>
            <a:br>
              <a:rPr lang="en-US" sz="3200" dirty="0"/>
            </a:br>
            <a:endParaRPr lang="ar-EG" sz="3200" dirty="0"/>
          </a:p>
        </p:txBody>
      </p:sp>
      <p:sp>
        <p:nvSpPr>
          <p:cNvPr id="14" name="TextBox 13"/>
          <p:cNvSpPr txBox="1"/>
          <p:nvPr/>
        </p:nvSpPr>
        <p:spPr>
          <a:xfrm>
            <a:off x="2440788" y="594807"/>
            <a:ext cx="7408409" cy="492443"/>
          </a:xfrm>
          <a:prstGeom prst="rect">
            <a:avLst/>
          </a:prstGeom>
          <a:noFill/>
        </p:spPr>
        <p:txBody>
          <a:bodyPr wrap="square" rtlCol="0">
            <a:spAutoFit/>
          </a:bodyPr>
          <a:lstStyle/>
          <a:p>
            <a:r>
              <a:rPr lang="en-US" sz="2600" b="1" dirty="0" smtClean="0">
                <a:solidFill>
                  <a:srgbClr val="FFC000"/>
                </a:solidFill>
              </a:rPr>
              <a:t>      DHCP</a:t>
            </a:r>
            <a:r>
              <a:rPr lang="en-US" sz="2600" b="1" dirty="0" smtClean="0">
                <a:solidFill>
                  <a:srgbClr val="FFC000"/>
                </a:solidFill>
              </a:rPr>
              <a:t> </a:t>
            </a:r>
            <a:r>
              <a:rPr lang="en-US" sz="2600" b="1" dirty="0" smtClean="0">
                <a:solidFill>
                  <a:srgbClr val="24A9E1"/>
                </a:solidFill>
              </a:rPr>
              <a:t>(</a:t>
            </a:r>
            <a:r>
              <a:rPr lang="en-US" sz="2600" b="1" dirty="0" smtClean="0">
                <a:solidFill>
                  <a:srgbClr val="24A9E1"/>
                </a:solidFill>
              </a:rPr>
              <a:t>Dynamic Host Configuration </a:t>
            </a:r>
            <a:r>
              <a:rPr lang="en-US" sz="2600" b="1" dirty="0" smtClean="0">
                <a:solidFill>
                  <a:srgbClr val="24A9E1"/>
                </a:solidFill>
              </a:rPr>
              <a:t>Protocol</a:t>
            </a:r>
            <a:r>
              <a:rPr lang="en-US" sz="2600" b="1" dirty="0" smtClean="0">
                <a:solidFill>
                  <a:srgbClr val="24A9E1"/>
                </a:solidFill>
              </a:rPr>
              <a:t>)</a:t>
            </a:r>
            <a:endParaRPr lang="en-US" sz="2600" b="1" dirty="0">
              <a:solidFill>
                <a:srgbClr val="24A9E1"/>
              </a:solidFill>
            </a:endParaRPr>
          </a:p>
        </p:txBody>
      </p:sp>
      <p:sp>
        <p:nvSpPr>
          <p:cNvPr id="9" name="Rectangle 8"/>
          <p:cNvSpPr/>
          <p:nvPr/>
        </p:nvSpPr>
        <p:spPr>
          <a:xfrm>
            <a:off x="1643270" y="1629388"/>
            <a:ext cx="9939130" cy="3416320"/>
          </a:xfrm>
          <a:prstGeom prst="rect">
            <a:avLst/>
          </a:prstGeom>
        </p:spPr>
        <p:txBody>
          <a:bodyPr wrap="square">
            <a:spAutoFit/>
          </a:bodyPr>
          <a:lstStyle/>
          <a:p>
            <a:r>
              <a:rPr lang="en-US" sz="2400" b="1" u="sng" dirty="0">
                <a:solidFill>
                  <a:srgbClr val="FF0000"/>
                </a:solidFill>
              </a:rPr>
              <a:t>Disadvantages of </a:t>
            </a:r>
            <a:r>
              <a:rPr lang="en-US" sz="2400" b="1" u="sng" dirty="0" smtClean="0">
                <a:solidFill>
                  <a:srgbClr val="FF0000"/>
                </a:solidFill>
              </a:rPr>
              <a:t>DHCP</a:t>
            </a:r>
          </a:p>
          <a:p>
            <a:endParaRPr lang="en-US" sz="2400" b="1" u="sng" dirty="0"/>
          </a:p>
          <a:p>
            <a:pPr>
              <a:buFont typeface="+mj-lt"/>
              <a:buAutoNum type="arabicPeriod"/>
            </a:pPr>
            <a:r>
              <a:rPr lang="en-US" sz="2400" dirty="0"/>
              <a:t>As the DHCP servers have no secure mechanism for the authentication of the client so any new client can join the network. </a:t>
            </a:r>
            <a:r>
              <a:rPr lang="en-US" sz="2400" dirty="0"/>
              <a:t>This posses security risks like unauthorized clients being given IP address and IP address depletion from unauthorized clients</a:t>
            </a:r>
            <a:r>
              <a:rPr lang="en-US" sz="2400" dirty="0" smtClean="0"/>
              <a:t>.</a:t>
            </a:r>
          </a:p>
          <a:p>
            <a:endParaRPr lang="en-US" sz="2400" dirty="0"/>
          </a:p>
          <a:p>
            <a:pPr>
              <a:buFont typeface="+mj-lt"/>
              <a:buAutoNum type="arabicPeriod"/>
            </a:pPr>
            <a:r>
              <a:rPr lang="en-US" sz="2400" dirty="0"/>
              <a:t>The DHCP server can be a single point of failure if the network has only one DHCP server.</a:t>
            </a:r>
          </a:p>
        </p:txBody>
      </p:sp>
    </p:spTree>
    <p:extLst>
      <p:ext uri="{BB962C8B-B14F-4D97-AF65-F5344CB8AC3E}">
        <p14:creationId xmlns:p14="http://schemas.microsoft.com/office/powerpoint/2010/main" val="510575317"/>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4"/>
          <p:cNvPicPr>
            <a:picLocks noChangeAspect="1"/>
          </p:cNvPicPr>
          <p:nvPr/>
        </p:nvPicPr>
        <p:blipFill>
          <a:blip r:embed="rId2"/>
          <a:stretch>
            <a:fillRect/>
          </a:stretch>
        </p:blipFill>
        <p:spPr>
          <a:xfrm>
            <a:off x="-71964" y="-117903"/>
            <a:ext cx="12335929" cy="7093806"/>
          </a:xfrm>
          <a:prstGeom prst="rect">
            <a:avLst/>
          </a:prstGeom>
        </p:spPr>
      </p:pic>
      <p:sp>
        <p:nvSpPr>
          <p:cNvPr id="17" name="Rectangle 16"/>
          <p:cNvSpPr/>
          <p:nvPr/>
        </p:nvSpPr>
        <p:spPr>
          <a:xfrm rot="10800000">
            <a:off x="-156351" y="-135287"/>
            <a:ext cx="12504703" cy="7128574"/>
          </a:xfrm>
          <a:prstGeom prst="rect">
            <a:avLst/>
          </a:prstGeom>
          <a:gradFill>
            <a:gsLst>
              <a:gs pos="0">
                <a:schemeClr val="accent1">
                  <a:lumMod val="5000"/>
                  <a:lumOff val="95000"/>
                  <a:alpha val="27000"/>
                </a:schemeClr>
              </a:gs>
              <a:gs pos="100000">
                <a:srgbClr val="FF9518">
                  <a:alpha val="39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p:cNvPicPr>
            <a:picLocks noChangeAspect="1"/>
          </p:cNvPicPr>
          <p:nvPr/>
        </p:nvPicPr>
        <p:blipFill>
          <a:blip r:embed="rId3"/>
          <a:stretch>
            <a:fillRect/>
          </a:stretch>
        </p:blipFill>
        <p:spPr>
          <a:xfrm>
            <a:off x="-139261" y="-101602"/>
            <a:ext cx="4169394" cy="7137043"/>
          </a:xfrm>
          <a:prstGeom prst="rect">
            <a:avLst/>
          </a:prstGeom>
        </p:spPr>
      </p:pic>
      <p:pic>
        <p:nvPicPr>
          <p:cNvPr id="6" name="Picture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51740" y="4934428"/>
            <a:ext cx="1699476" cy="1524000"/>
          </a:xfrm>
          <a:prstGeom prst="rect">
            <a:avLst/>
          </a:prstGeom>
        </p:spPr>
      </p:pic>
    </p:spTree>
    <p:extLst>
      <p:ext uri="{BB962C8B-B14F-4D97-AF65-F5344CB8AC3E}">
        <p14:creationId xmlns:p14="http://schemas.microsoft.com/office/powerpoint/2010/main" val="1134563085"/>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6171</TotalTime>
  <Words>866</Words>
  <Application>Microsoft Office PowerPoint</Application>
  <PresentationFormat>Widescreen</PresentationFormat>
  <Paragraphs>174</Paragraphs>
  <Slides>20</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20</vt:i4>
      </vt:variant>
    </vt:vector>
  </HeadingPairs>
  <TitlesOfParts>
    <vt:vector size="29" baseType="lpstr">
      <vt:lpstr>Arial</vt:lpstr>
      <vt:lpstr>Calibri</vt:lpstr>
      <vt:lpstr>Calibri Light</vt:lpstr>
      <vt:lpstr>PT Serif</vt:lpstr>
      <vt:lpstr>Tajawal</vt:lpstr>
      <vt:lpstr>Tajawal Medium</vt:lpstr>
      <vt:lpstr>Times New Roman</vt:lpstr>
      <vt:lpstr>Wingdings</vt:lpstr>
      <vt:lpstr>Office Theme</vt:lpstr>
      <vt:lpstr>PowerPoint Presentation</vt:lpstr>
      <vt:lpstr>   </vt:lpstr>
      <vt:lpstr>   </vt:lpstr>
      <vt:lpstr>   </vt:lpstr>
      <vt:lpstr>   </vt:lpstr>
      <vt:lpstr>   </vt:lpstr>
      <vt:lpstr>   </vt:lpstr>
      <vt:lpstr>   </vt:lpstr>
      <vt:lpstr>   </vt:lpstr>
      <vt:lpstr>   </vt:lpstr>
      <vt:lpstr>   </vt:lpstr>
      <vt:lpstr>   </vt:lpstr>
      <vt:lpstr>   </vt:lpstr>
      <vt:lpstr>   </vt:lpstr>
      <vt:lpstr>   </vt:lpstr>
      <vt:lpstr>   </vt:lpstr>
      <vt:lpstr>   </vt:lpstr>
      <vt:lpstr>   </vt:lpstr>
      <vt:lpstr>   </vt:lpstr>
      <vt:lpstr>PowerPoint Presentation</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LENOVO</dc:creator>
  <cp:lastModifiedBy>BLUE</cp:lastModifiedBy>
  <cp:revision>298</cp:revision>
  <dcterms:created xsi:type="dcterms:W3CDTF">2021-08-03T13:03:26Z</dcterms:created>
  <dcterms:modified xsi:type="dcterms:W3CDTF">2022-06-02T11:41:30Z</dcterms:modified>
</cp:coreProperties>
</file>