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303" r:id="rId5"/>
    <p:sldId id="546" r:id="rId6"/>
    <p:sldId id="548" r:id="rId7"/>
    <p:sldId id="276" r:id="rId8"/>
    <p:sldId id="517" r:id="rId9"/>
    <p:sldId id="518" r:id="rId10"/>
    <p:sldId id="519" r:id="rId11"/>
    <p:sldId id="521" r:id="rId12"/>
    <p:sldId id="522" r:id="rId13"/>
    <p:sldId id="523" r:id="rId14"/>
    <p:sldId id="524" r:id="rId15"/>
    <p:sldId id="525" r:id="rId16"/>
    <p:sldId id="526" r:id="rId17"/>
    <p:sldId id="527" r:id="rId18"/>
    <p:sldId id="528" r:id="rId19"/>
    <p:sldId id="529" r:id="rId20"/>
    <p:sldId id="530" r:id="rId21"/>
    <p:sldId id="531" r:id="rId22"/>
    <p:sldId id="532" r:id="rId23"/>
    <p:sldId id="533" r:id="rId24"/>
    <p:sldId id="509" r:id="rId25"/>
    <p:sldId id="520" r:id="rId26"/>
    <p:sldId id="508" r:id="rId27"/>
    <p:sldId id="511" r:id="rId28"/>
    <p:sldId id="512" r:id="rId29"/>
    <p:sldId id="513" r:id="rId30"/>
    <p:sldId id="514" r:id="rId31"/>
    <p:sldId id="515" r:id="rId32"/>
    <p:sldId id="516" r:id="rId33"/>
    <p:sldId id="534" r:id="rId34"/>
    <p:sldId id="535" r:id="rId35"/>
    <p:sldId id="536" r:id="rId36"/>
    <p:sldId id="537" r:id="rId37"/>
    <p:sldId id="538" r:id="rId38"/>
    <p:sldId id="539" r:id="rId39"/>
    <p:sldId id="547" r:id="rId40"/>
    <p:sldId id="54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36"/>
            <p14:sldId id="537"/>
            <p14:sldId id="538"/>
            <p14:sldId id="539"/>
            <p14:sldId id="547"/>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tableStyles" Target="tableStyle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theme" Target="theme/theme1.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viewProps" Target="viewProps.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presProps" Target="presProps.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notesMaster" Target="notesMasters/notesMaster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4419027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055869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image" Target="../media/image1.png" /><Relationship Id="rId2" Type="http://schemas.openxmlformats.org/officeDocument/2006/relationships/slideLayout" Target="../slideLayouts/slideLayout2.xml" /><Relationship Id="rId16" Type="http://schemas.openxmlformats.org/officeDocument/2006/relationships/theme" Target="../theme/theme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5" Type="http://schemas.openxmlformats.org/officeDocument/2006/relationships/image" Target="../media/image4.png"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2.xml" /><Relationship Id="rId1" Type="http://schemas.openxmlformats.org/officeDocument/2006/relationships/slideLayout" Target="../slideLayouts/slideLayout13.xml" /><Relationship Id="rId4" Type="http://schemas.openxmlformats.org/officeDocument/2006/relationships/image" Target="../media/image4.png" /></Relationships>
</file>

<file path=ppt/slides/_rels/slide3.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3.xml" /><Relationship Id="rId1" Type="http://schemas.openxmlformats.org/officeDocument/2006/relationships/slideLayout" Target="../slideLayouts/slideLayout13.xml" /><Relationship Id="rId4" Type="http://schemas.openxmlformats.org/officeDocument/2006/relationships/image" Target="../media/image4.png" /></Relationships>
</file>

<file path=ppt/slides/_rels/slide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8.xml.rels><?xml version="1.0" encoding="UTF-8" standalone="yes"?>
<Relationships xmlns="http://schemas.openxmlformats.org/package/2006/relationships"><Relationship Id="rId3" Type="http://schemas.openxmlformats.org/officeDocument/2006/relationships/hyperlink" Target="https://academy.hsoub.com/uploads/monthly_2020_04/Strategic-Organizational-Alignment.jpg.af9fc9a907585acc07b992f7d98f85ae.jpg" TargetMode="External" /><Relationship Id="rId2" Type="http://schemas.openxmlformats.org/officeDocument/2006/relationships/image" Target="../media/image4.png" /><Relationship Id="rId1" Type="http://schemas.openxmlformats.org/officeDocument/2006/relationships/slideLayout" Target="../slideLayouts/slideLayout14.xml" /><Relationship Id="rId4" Type="http://schemas.openxmlformats.org/officeDocument/2006/relationships/image" Target="../media/image6.jpeg" /></Relationships>
</file>

<file path=ppt/slides/_rels/slide1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8.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image" Target="../media/image7.jpeg" /><Relationship Id="rId1" Type="http://schemas.openxmlformats.org/officeDocument/2006/relationships/slideLayout" Target="../slideLayouts/slideLayout15.xml" /><Relationship Id="rId5" Type="http://schemas.openxmlformats.org/officeDocument/2006/relationships/image" Target="../media/image10.png" /><Relationship Id="rId4" Type="http://schemas.openxmlformats.org/officeDocument/2006/relationships/image" Target="../media/image9.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307898" y="3600778"/>
            <a:ext cx="458251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Alexandria" pitchFamily="2" charset="-78"/>
                <a:cs typeface="Alexandria" pitchFamily="2" charset="-78"/>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5273964" y="4802552"/>
            <a:ext cx="6299201" cy="707886"/>
          </a:xfrm>
          <a:prstGeom prst="rect">
            <a:avLst/>
          </a:prstGeom>
          <a:noFill/>
        </p:spPr>
        <p:txBody>
          <a:bodyPr wrap="square" rtlCol="0">
            <a:spAutoFit/>
          </a:bodyPr>
          <a:lstStyle/>
          <a:p>
            <a:pPr algn="ctr"/>
            <a:r>
              <a:rPr lang="ar-EG" sz="2000" b="1" dirty="0">
                <a:solidFill>
                  <a:srgbClr val="FF0000"/>
                </a:solidFill>
                <a:latin typeface="Alexandria" pitchFamily="2" charset="-78"/>
                <a:cs typeface="Alexandria" pitchFamily="2" charset="-78"/>
              </a:rPr>
              <a:t>ال</a:t>
            </a:r>
            <a:r>
              <a:rPr lang="ar-EG" sz="2000" b="1" dirty="0">
                <a:latin typeface="Alexandria" pitchFamily="2" charset="-78"/>
                <a:cs typeface="Alexandria" pitchFamily="2" charset="-78"/>
              </a:rPr>
              <a:t>محاضرة الثالثة    </a:t>
            </a:r>
          </a:p>
          <a:p>
            <a:pPr algn="ctr"/>
            <a:r>
              <a:rPr lang="ar-EG" sz="2000" b="1" dirty="0">
                <a:latin typeface="Alexandria" pitchFamily="2" charset="-78"/>
                <a:cs typeface="Alexandria" pitchFamily="2" charset="-78"/>
              </a:rPr>
              <a:t> </a:t>
            </a:r>
            <a:r>
              <a:rPr lang="ar-EG" sz="2000" b="1" kern="0" dirty="0">
                <a:effectLst/>
                <a:latin typeface="Alexandria" pitchFamily="2" charset="-78"/>
                <a:ea typeface="Times New Roman" panose="02020603050405020304" pitchFamily="18" charset="0"/>
                <a:cs typeface="Alexandria" pitchFamily="2" charset="-78"/>
              </a:rPr>
              <a:t>المدخل المفاهيمي للقيادة الأخلاقية </a:t>
            </a:r>
            <a:endParaRPr lang="en-US" sz="2000" b="1"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4228081"/>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p>
          <a:p>
            <a:pPr algn="r"/>
            <a:r>
              <a:rPr lang="ar-EG" dirty="0">
                <a:effectLst/>
                <a:latin typeface="Alexandria" pitchFamily="2" charset="-78"/>
                <a:ea typeface="Calibri" panose="020F0502020204030204" pitchFamily="34" charset="0"/>
                <a:cs typeface="Alexandria" pitchFamily="2" charset="-78"/>
              </a:rPr>
              <a:t>1- </a:t>
            </a:r>
            <a:r>
              <a:rPr lang="ar-SA" dirty="0">
                <a:effectLst/>
                <a:latin typeface="Alexandria" pitchFamily="2" charset="-78"/>
                <a:ea typeface="Calibri" panose="020F0502020204030204" pitchFamily="34" charset="0"/>
                <a:cs typeface="Alexandria" pitchFamily="2" charset="-78"/>
              </a:rPr>
              <a:t>تعريفات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2- </a:t>
            </a:r>
            <a:r>
              <a:rPr lang="ar-SA" dirty="0">
                <a:effectLst/>
                <a:latin typeface="Alexandria" pitchFamily="2" charset="-78"/>
                <a:ea typeface="Calibri" panose="020F0502020204030204" pitchFamily="34" charset="0"/>
                <a:cs typeface="Alexandria" pitchFamily="2" charset="-78"/>
              </a:rPr>
              <a:t>عناصر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3- </a:t>
            </a:r>
            <a:r>
              <a:rPr lang="ar-SA" dirty="0">
                <a:effectLst/>
                <a:latin typeface="Alexandria" pitchFamily="2" charset="-78"/>
                <a:ea typeface="Calibri" panose="020F0502020204030204" pitchFamily="34" charset="0"/>
                <a:cs typeface="Alexandria" pitchFamily="2" charset="-78"/>
              </a:rPr>
              <a:t>أركان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4- </a:t>
            </a:r>
            <a:r>
              <a:rPr lang="ar-SA" dirty="0">
                <a:effectLst/>
                <a:latin typeface="Alexandria" pitchFamily="2" charset="-78"/>
                <a:ea typeface="Calibri" panose="020F0502020204030204" pitchFamily="34" charset="0"/>
                <a:cs typeface="Alexandria" pitchFamily="2" charset="-78"/>
              </a:rPr>
              <a:t>المهارات اللازمة للقائد التربوي</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5- </a:t>
            </a:r>
            <a:r>
              <a:rPr lang="ar-SA" dirty="0">
                <a:effectLst/>
                <a:latin typeface="Alexandria" pitchFamily="2" charset="-78"/>
                <a:ea typeface="Calibri" panose="020F0502020204030204" pitchFamily="34" charset="0"/>
                <a:cs typeface="Alexandria" pitchFamily="2" charset="-78"/>
              </a:rPr>
              <a:t>وظائف القيادة والسلوك القيادي</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6- </a:t>
            </a:r>
            <a:r>
              <a:rPr lang="ar-SA" dirty="0">
                <a:effectLst/>
                <a:latin typeface="Alexandria" pitchFamily="2" charset="-78"/>
                <a:ea typeface="Calibri" panose="020F0502020204030204" pitchFamily="34" charset="0"/>
                <a:cs typeface="Alexandria" pitchFamily="2" charset="-78"/>
              </a:rPr>
              <a:t>أنماط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7- </a:t>
            </a:r>
            <a:r>
              <a:rPr lang="ar-SA" dirty="0">
                <a:effectLst/>
                <a:latin typeface="Alexandria" pitchFamily="2" charset="-78"/>
                <a:ea typeface="Calibri" panose="020F0502020204030204" pitchFamily="34" charset="0"/>
                <a:cs typeface="Alexandria" pitchFamily="2" charset="-78"/>
              </a:rPr>
              <a:t>نظريات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8- </a:t>
            </a:r>
            <a:r>
              <a:rPr lang="ar-SA" dirty="0">
                <a:effectLst/>
                <a:latin typeface="Alexandria" pitchFamily="2" charset="-78"/>
                <a:ea typeface="Calibri" panose="020F0502020204030204" pitchFamily="34" charset="0"/>
                <a:cs typeface="Alexandria" pitchFamily="2" charset="-78"/>
              </a:rPr>
              <a:t>خصائص القيادة التربوية ومتطلباتها</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9- </a:t>
            </a:r>
            <a:r>
              <a:rPr lang="ar-SA" dirty="0">
                <a:effectLst/>
                <a:latin typeface="Alexandria" pitchFamily="2" charset="-78"/>
                <a:ea typeface="Calibri" panose="020F0502020204030204" pitchFamily="34" charset="0"/>
                <a:cs typeface="Alexandria" pitchFamily="2" charset="-78"/>
              </a:rPr>
              <a:t>أسس وقواعد التدريب</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10- </a:t>
            </a:r>
            <a:r>
              <a:rPr lang="ar-SA" dirty="0">
                <a:effectLst/>
                <a:latin typeface="Alexandria" pitchFamily="2" charset="-78"/>
                <a:ea typeface="Calibri" panose="020F0502020204030204" pitchFamily="34" charset="0"/>
                <a:cs typeface="Alexandria" pitchFamily="2" charset="-78"/>
              </a:rPr>
              <a:t>معوقات القيادة التربوية</a:t>
            </a:r>
            <a:r>
              <a:rPr lang="ar-EG" kern="0" dirty="0">
                <a:latin typeface="Alexandria" pitchFamily="2" charset="-78"/>
                <a:cs typeface="Alexandria" pitchFamily="2" charset="-78"/>
                <a:sym typeface="Arial"/>
              </a:rPr>
              <a:t> </a:t>
            </a:r>
            <a:endParaRPr lang="ar-EG" kern="0" dirty="0">
              <a:latin typeface="Alexandria" pitchFamily="2" charset="-78"/>
              <a:ea typeface="Calibri"/>
              <a:cs typeface="Alexandria" pitchFamily="2" charset="-78"/>
              <a:sym typeface="Calibri"/>
            </a:endParaRPr>
          </a:p>
          <a:p>
            <a:pPr algn="r">
              <a:lnSpc>
                <a:spcPct val="150000"/>
              </a:lnSpc>
              <a:buClr>
                <a:srgbClr val="000000"/>
              </a:buClr>
              <a:buFont typeface="Arial"/>
              <a:buNone/>
            </a:pPr>
            <a:r>
              <a:rPr lang="ar-EG" kern="0" dirty="0">
                <a:latin typeface="Simplified Arabic" pitchFamily="18" charset="-78"/>
                <a:cs typeface="Simplified Arabic" pitchFamily="18" charset="-78"/>
                <a:sym typeface="Arial"/>
              </a:rPr>
              <a:t> </a:t>
            </a:r>
            <a:endParaRPr lang="ar-EG"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3" y="1136132"/>
            <a:ext cx="8702667" cy="3416320"/>
          </a:xfrm>
          <a:prstGeom prst="rect">
            <a:avLst/>
          </a:prstGeom>
          <a:noFill/>
        </p:spPr>
        <p:txBody>
          <a:bodyPr wrap="square" rtlCol="0">
            <a:spAutoFit/>
          </a:bodyPr>
          <a:lstStyle/>
          <a:p>
            <a:pPr algn="r"/>
            <a:r>
              <a:rPr lang="ar-EG" dirty="0">
                <a:effectLst/>
                <a:highlight>
                  <a:srgbClr val="FFFF00"/>
                </a:highlight>
                <a:latin typeface="Alexandria" pitchFamily="2" charset="-78"/>
                <a:ea typeface="Times New Roman" panose="02020603050405020304" pitchFamily="18" charset="0"/>
                <a:cs typeface="Alexandria" pitchFamily="2" charset="-78"/>
              </a:rPr>
              <a:t>عناصر المحاضرة </a:t>
            </a:r>
            <a:endParaRPr lang="en-GB" kern="100" dirty="0">
              <a:effectLst/>
              <a:latin typeface="Alexandria" pitchFamily="2" charset="-78"/>
              <a:ea typeface="Calibri" panose="020F0502020204030204" pitchFamily="34" charset="0"/>
              <a:cs typeface="Alexandria" pitchFamily="2" charset="-78"/>
            </a:endParaRPr>
          </a:p>
          <a:p>
            <a:pPr algn="r"/>
            <a:r>
              <a:rPr lang="ar-EG" dirty="0">
                <a:effectLst/>
                <a:latin typeface="Alexandria" pitchFamily="2" charset="-78"/>
                <a:ea typeface="Calibri" panose="020F0502020204030204" pitchFamily="34" charset="0"/>
                <a:cs typeface="Alexandria" pitchFamily="2" charset="-78"/>
              </a:rPr>
              <a:t>1- تمهيد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2- الاخلاق التنظيمية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3- مفاهيم القيادة الأخلاقية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4- أبعاد القيادة الأخلاقية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5- مفاهيم العدالة التنظيمية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6- مبادئ العدالة التنظيمية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7- قواعد العدالة التنظيمية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8- العلاقة بين العدالة التنظيمية والقيادة الأخلاقية </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9- عناصر القيادة الاخلاقية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10- سمات القائد الأخلاقي </a:t>
            </a:r>
          </a:p>
          <a:p>
            <a:pPr algn="r"/>
            <a:r>
              <a:rPr lang="ar-EG" kern="0" dirty="0">
                <a:latin typeface="Alexandria" pitchFamily="2" charset="-78"/>
                <a:ea typeface="Calibri" panose="020F0502020204030204" pitchFamily="34" charset="0"/>
                <a:cs typeface="Alexandria" pitchFamily="2" charset="-78"/>
                <a:sym typeface="Calibri"/>
              </a:rPr>
              <a:t>11- معايير البعد الأخلاقي في القيادة </a:t>
            </a:r>
            <a:endParaRPr lang="ar-EG" kern="0" dirty="0">
              <a:latin typeface="Alexandria" pitchFamily="2" charset="-78"/>
              <a:ea typeface="Calibri"/>
              <a:cs typeface="Alexandria" pitchFamily="2"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69372" y="1993426"/>
            <a:ext cx="10453255" cy="3274614"/>
          </a:xfrm>
          <a:prstGeom prst="rect">
            <a:avLst/>
          </a:prstGeom>
          <a:noFill/>
        </p:spPr>
        <p:txBody>
          <a:bodyPr wrap="square" rtlCol="0">
            <a:spAutoFit/>
          </a:bodyPr>
          <a:lstStyle/>
          <a:p>
            <a:pPr algn="just" rtl="1">
              <a:lnSpc>
                <a:spcPts val="1690"/>
              </a:lnSpc>
              <a:spcAft>
                <a:spcPts val="800"/>
              </a:spcAft>
            </a:pPr>
            <a:r>
              <a:rPr lang="ar-EG" b="1" dirty="0">
                <a:latin typeface="Alexandria" pitchFamily="2" charset="-78"/>
                <a:ea typeface="Calibri" panose="020F0502020204030204" pitchFamily="34" charset="0"/>
                <a:cs typeface="Alexandria" pitchFamily="2" charset="-78"/>
              </a:rPr>
              <a:t>تمهيد: </a:t>
            </a:r>
            <a:endParaRPr lang="en-GB" b="1" dirty="0">
              <a:latin typeface="Alexandria" pitchFamily="2" charset="-78"/>
              <a:ea typeface="Calibri" panose="020F0502020204030204" pitchFamily="34" charset="0"/>
              <a:cs typeface="Alexandria" pitchFamily="2" charset="-78"/>
            </a:endParaRPr>
          </a:p>
          <a:p>
            <a:pPr algn="ctr" rtl="1">
              <a:lnSpc>
                <a:spcPct val="150000"/>
              </a:lnSpc>
              <a:spcAft>
                <a:spcPts val="800"/>
              </a:spcAft>
              <a:tabLst>
                <a:tab pos="1879600" algn="l"/>
              </a:tabLst>
            </a:pPr>
            <a:r>
              <a:rPr lang="ar-SA" sz="16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تعتبر القيادة الأخلاقية جزء من الثقافة السائدة في المنظمة </a:t>
            </a:r>
            <a:r>
              <a:rPr lang="ar-EG" dirty="0">
                <a:effectLst/>
                <a:latin typeface="Alexandria" pitchFamily="2" charset="-78"/>
                <a:ea typeface="Calibri" panose="020F0502020204030204" pitchFamily="34" charset="0"/>
                <a:cs typeface="Alexandria" pitchFamily="2" charset="-78"/>
              </a:rPr>
              <a:t>حيث يتم النظر إلى الآثار المترتبة عن الأفعال التي</a:t>
            </a:r>
            <a:r>
              <a:rPr lang="ar-EG" dirty="0">
                <a:latin typeface="Alexandria" pitchFamily="2" charset="-78"/>
                <a:ea typeface="Calibri" panose="020F0502020204030204" pitchFamily="34" charset="0"/>
                <a:cs typeface="Alexandria" pitchFamily="2" charset="-78"/>
              </a:rPr>
              <a:t> </a:t>
            </a:r>
            <a:r>
              <a:rPr lang="ar-EG" dirty="0">
                <a:effectLst/>
                <a:latin typeface="Alexandria" pitchFamily="2" charset="-78"/>
                <a:ea typeface="Calibri" panose="020F0502020204030204" pitchFamily="34" charset="0"/>
                <a:cs typeface="Alexandria" pitchFamily="2" charset="-78"/>
              </a:rPr>
              <a:t>يقوم بها  القادة والتي يمكن أن تؤثر على  أصحاب المصالح المرتبطة بالمنظمة (موظفين، عملاء، موردين ... الخ)، حيث تمتاز المنظمة</a:t>
            </a:r>
            <a:r>
              <a:rPr lang="ar-EG" dirty="0">
                <a:latin typeface="Alexandria" pitchFamily="2" charset="-78"/>
                <a:ea typeface="Calibri" panose="020F0502020204030204" pitchFamily="34" charset="0"/>
                <a:cs typeface="Alexandria" pitchFamily="2" charset="-78"/>
              </a:rPr>
              <a:t> </a:t>
            </a:r>
            <a:r>
              <a:rPr lang="ar-EG" dirty="0">
                <a:effectLst/>
                <a:latin typeface="Alexandria" pitchFamily="2" charset="-78"/>
                <a:ea typeface="Calibri" panose="020F0502020204030204" pitchFamily="34" charset="0"/>
                <a:cs typeface="Alexandria" pitchFamily="2" charset="-78"/>
              </a:rPr>
              <a:t> الأخلاقية  ( بالصدق/ العدل / الإنصاف) من خلال تعاملها مع  الجميع ومن ثم أهم أسباب خلق الثقافة الأخلاقية يتمثل في (خلق  الثقة مع  أصحاب المصلحة، تحسين صورة الشركة ،خلق بيئة ايجابية مؤثرة على الابتكار،  اتخاذ الخيارات الصحيحة لتحقيق  الاستدامة) </a:t>
            </a:r>
            <a:r>
              <a:rPr lang="en-GB"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وتعتبر القيم والمعايير والمعتقدات الأخلاقية  من ضمن</a:t>
            </a:r>
            <a:r>
              <a:rPr lang="ar-EG" dirty="0">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الأخلاق التنظيمية والتي تمثل حجر الأساس لتعامل أصحاب</a:t>
            </a: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 المصالح  مع بعضهم البعض</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3193182"/>
          </a:xfrm>
          <a:prstGeom prst="rect">
            <a:avLst/>
          </a:prstGeom>
          <a:noFill/>
        </p:spPr>
        <p:txBody>
          <a:bodyPr wrap="square" rtlCol="0">
            <a:spAutoFit/>
          </a:bodyPr>
          <a:lstStyle/>
          <a:p>
            <a:pPr algn="just" rtl="1" fontAlgn="base">
              <a:spcBef>
                <a:spcPts val="355"/>
              </a:spcBef>
              <a:spcAft>
                <a:spcPts val="1065"/>
              </a:spcAft>
            </a:pPr>
            <a:r>
              <a:rPr lang="ar-EG" sz="18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1- </a:t>
            </a:r>
            <a:r>
              <a:rPr lang="ar-SA" sz="18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ا</a:t>
            </a:r>
            <a:r>
              <a:rPr lang="ar-SA" sz="24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لأخلاق التنظيمية تتكون من العناصر التالية:</a:t>
            </a:r>
            <a:endParaRPr lang="en-GB" sz="2400" b="1" dirty="0">
              <a:effectLst/>
              <a:highlight>
                <a:srgbClr val="FFFF00"/>
              </a:highlight>
              <a:latin typeface="Alexandria" pitchFamily="2" charset="-78"/>
              <a:ea typeface="Times New Roman" panose="02020603050405020304" pitchFamily="18" charset="0"/>
              <a:cs typeface="Alexandria" pitchFamily="2" charset="-78"/>
            </a:endParaRPr>
          </a:p>
          <a:p>
            <a:pPr marL="342900" lvl="0" indent="-342900" algn="just" rtl="1" fontAlgn="base">
              <a:spcBef>
                <a:spcPts val="355"/>
              </a:spcBef>
              <a:spcAft>
                <a:spcPts val="1065"/>
              </a:spcAft>
              <a:buFont typeface="Symbol" panose="05050102010706020507" pitchFamily="18" charset="2"/>
              <a:buChar char=""/>
            </a:pPr>
            <a:r>
              <a:rPr lang="ar-EG" sz="2000" b="1" dirty="0">
                <a:solidFill>
                  <a:srgbClr val="000000"/>
                </a:solidFill>
                <a:effectLst/>
                <a:latin typeface="Alexandria" pitchFamily="2" charset="-78"/>
                <a:ea typeface="Times New Roman" panose="02020603050405020304" pitchFamily="18" charset="0"/>
                <a:cs typeface="Alexandria" pitchFamily="2" charset="-78"/>
              </a:rPr>
              <a:t>الأخلاق الاجتماعية:</a:t>
            </a:r>
            <a:r>
              <a:rPr lang="ar-EG" sz="2000" dirty="0">
                <a:solidFill>
                  <a:srgbClr val="000000"/>
                </a:solidFill>
                <a:effectLst/>
                <a:latin typeface="Alexandria" pitchFamily="2" charset="-78"/>
                <a:ea typeface="Times New Roman" panose="02020603050405020304" pitchFamily="18" charset="0"/>
                <a:cs typeface="Alexandria" pitchFamily="2" charset="-78"/>
              </a:rPr>
              <a:t> تمثل القيم الأخلاقية التي يضيفها نظام قانوني في مجتمع ما من حيث القيم والأعراف السائدة في حياة المجتمع، والتي تقتضي امتثال الإدارة والأفراد  لهذا لقانون.</a:t>
            </a:r>
            <a:endParaRPr lang="en-GB" sz="2000" dirty="0">
              <a:effectLst/>
              <a:latin typeface="Alexandria" pitchFamily="2" charset="-78"/>
              <a:ea typeface="Times New Roman" panose="02020603050405020304" pitchFamily="18" charset="0"/>
              <a:cs typeface="Alexandria" pitchFamily="2" charset="-78"/>
            </a:endParaRPr>
          </a:p>
          <a:p>
            <a:pPr marL="342900" lvl="0" indent="-342900" algn="just" rtl="1" fontAlgn="base">
              <a:spcBef>
                <a:spcPts val="355"/>
              </a:spcBef>
              <a:spcAft>
                <a:spcPts val="1065"/>
              </a:spcAft>
              <a:buFont typeface="Symbol" panose="05050102010706020507" pitchFamily="18" charset="2"/>
              <a:buChar char=""/>
            </a:pPr>
            <a:r>
              <a:rPr lang="ar-EG" sz="2000" b="1" dirty="0">
                <a:solidFill>
                  <a:srgbClr val="000000"/>
                </a:solidFill>
                <a:effectLst/>
                <a:latin typeface="Alexandria" pitchFamily="2" charset="-78"/>
                <a:ea typeface="Times New Roman" panose="02020603050405020304" pitchFamily="18" charset="0"/>
                <a:cs typeface="Alexandria" pitchFamily="2" charset="-78"/>
              </a:rPr>
              <a:t>الأخلاق المهنية</a:t>
            </a:r>
            <a:r>
              <a:rPr lang="ar-EG" sz="2000" dirty="0">
                <a:solidFill>
                  <a:srgbClr val="000000"/>
                </a:solidFill>
                <a:effectLst/>
                <a:latin typeface="Alexandria" pitchFamily="2" charset="-78"/>
                <a:ea typeface="Times New Roman" panose="02020603050405020304" pitchFamily="18" charset="0"/>
                <a:cs typeface="Alexandria" pitchFamily="2" charset="-78"/>
              </a:rPr>
              <a:t>: وهي القيم الأخلاقية التي تطورها جماعة ما من أجل أن تسيطر على مواردها المتاحة و المهام الموكلة .</a:t>
            </a:r>
            <a:endParaRPr lang="en-GB" sz="2000" dirty="0">
              <a:effectLst/>
              <a:latin typeface="Alexandria" pitchFamily="2" charset="-78"/>
              <a:ea typeface="Times New Roman" panose="02020603050405020304" pitchFamily="18" charset="0"/>
              <a:cs typeface="Alexandria" pitchFamily="2" charset="-78"/>
            </a:endParaRPr>
          </a:p>
          <a:p>
            <a:pPr marL="342900" lvl="0" indent="-342900" algn="just" rtl="1" fontAlgn="base">
              <a:spcBef>
                <a:spcPts val="355"/>
              </a:spcBef>
              <a:spcAft>
                <a:spcPts val="1065"/>
              </a:spcAft>
              <a:buFont typeface="Symbol" panose="05050102010706020507" pitchFamily="18" charset="2"/>
              <a:buChar char=""/>
            </a:pPr>
            <a:r>
              <a:rPr lang="en-US" sz="2000" b="1" dirty="0">
                <a:solidFill>
                  <a:srgbClr val="000000"/>
                </a:solidFill>
                <a:effectLst/>
                <a:latin typeface="Alexandria" pitchFamily="2" charset="-78"/>
                <a:ea typeface="Times New Roman" panose="02020603050405020304" pitchFamily="18" charset="0"/>
                <a:cs typeface="Alexandria" pitchFamily="2" charset="-78"/>
              </a:rPr>
              <a:t> </a:t>
            </a:r>
            <a:r>
              <a:rPr lang="ar-EG" sz="2000" b="1" dirty="0">
                <a:solidFill>
                  <a:srgbClr val="000000"/>
                </a:solidFill>
                <a:effectLst/>
                <a:latin typeface="Alexandria" pitchFamily="2" charset="-78"/>
                <a:ea typeface="Times New Roman" panose="02020603050405020304" pitchFamily="18" charset="0"/>
                <a:cs typeface="Alexandria" pitchFamily="2" charset="-78"/>
              </a:rPr>
              <a:t>الأخلاق الشخصية</a:t>
            </a:r>
            <a:r>
              <a:rPr lang="ar-EG" sz="2000" dirty="0">
                <a:solidFill>
                  <a:srgbClr val="000000"/>
                </a:solidFill>
                <a:effectLst/>
                <a:latin typeface="Alexandria" pitchFamily="2" charset="-78"/>
                <a:ea typeface="Times New Roman" panose="02020603050405020304" pitchFamily="18" charset="0"/>
                <a:cs typeface="Alexandria" pitchFamily="2" charset="-78"/>
              </a:rPr>
              <a:t>: وهى القيم الأخلاقية التي يعتمدها الأفراد في تنظيم تفاعلاتهم مع الآخرين</a:t>
            </a:r>
            <a:r>
              <a:rPr lang="en-US" sz="2000" dirty="0">
                <a:solidFill>
                  <a:srgbClr val="000000"/>
                </a:solidFill>
                <a:effectLst/>
                <a:latin typeface="Alexandria" pitchFamily="2" charset="-78"/>
                <a:ea typeface="Times New Roman" panose="02020603050405020304" pitchFamily="18" charset="0"/>
                <a:cs typeface="Alexandria" pitchFamily="2" charset="-78"/>
              </a:rPr>
              <a:t>.</a:t>
            </a:r>
            <a:endParaRPr lang="en-GB" sz="20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4417363"/>
          </a:xfrm>
          <a:prstGeom prst="rect">
            <a:avLst/>
          </a:prstGeom>
          <a:noFill/>
        </p:spPr>
        <p:txBody>
          <a:bodyPr wrap="square" rtlCol="0">
            <a:spAutoFit/>
          </a:bodyPr>
          <a:lstStyle/>
          <a:p>
            <a:pPr algn="just" rtl="1"/>
            <a:r>
              <a:rPr lang="ar-EG" b="1" dirty="0">
                <a:solidFill>
                  <a:srgbClr val="000000"/>
                </a:solidFill>
                <a:highlight>
                  <a:srgbClr val="FFFF00"/>
                </a:highlight>
                <a:latin typeface="Alexandria" pitchFamily="2" charset="-78"/>
                <a:ea typeface="Calibri" panose="020F0502020204030204" pitchFamily="34" charset="0"/>
                <a:cs typeface="Alexandria" pitchFamily="2" charset="-78"/>
              </a:rPr>
              <a:t>2- </a:t>
            </a:r>
            <a:r>
              <a:rPr lang="ar-SA" sz="2400" b="1" dirty="0">
                <a:solidFill>
                  <a:srgbClr val="000000"/>
                </a:solidFill>
                <a:effectLst/>
                <a:highlight>
                  <a:srgbClr val="FFFF00"/>
                </a:highlight>
                <a:latin typeface="Alexandria" pitchFamily="2" charset="-78"/>
                <a:ea typeface="Calibri" panose="020F0502020204030204" pitchFamily="34" charset="0"/>
                <a:cs typeface="Alexandria" pitchFamily="2" charset="-78"/>
              </a:rPr>
              <a:t> مفهوم القيادة الأخلاقية:</a:t>
            </a:r>
            <a:r>
              <a:rPr lang="ar-SA" sz="2400" dirty="0">
                <a:solidFill>
                  <a:srgbClr val="000000"/>
                </a:solidFill>
                <a:effectLst/>
                <a:highlight>
                  <a:srgbClr val="FFFF00"/>
                </a:highlight>
                <a:latin typeface="Alexandria" pitchFamily="2" charset="-78"/>
                <a:ea typeface="Calibri" panose="020F0502020204030204" pitchFamily="34" charset="0"/>
                <a:cs typeface="Alexandria" pitchFamily="2" charset="-78"/>
              </a:rPr>
              <a:t>  </a:t>
            </a:r>
            <a:endParaRPr lang="ar-EG" sz="2400" dirty="0">
              <a:solidFill>
                <a:srgbClr val="000000"/>
              </a:solidFill>
              <a:effectLst/>
              <a:highlight>
                <a:srgbClr val="FFFF00"/>
              </a:highlight>
              <a:latin typeface="Alexandria" pitchFamily="2" charset="-78"/>
              <a:ea typeface="Calibri" panose="020F0502020204030204" pitchFamily="34" charset="0"/>
              <a:cs typeface="Alexandria" pitchFamily="2" charset="-78"/>
            </a:endParaRPr>
          </a:p>
          <a:p>
            <a:pPr algn="ctr" rtl="1">
              <a:lnSpc>
                <a:spcPct val="150000"/>
              </a:lnSpc>
            </a:pPr>
            <a:r>
              <a:rPr lang="ar-SA" dirty="0">
                <a:solidFill>
                  <a:srgbClr val="000000"/>
                </a:solidFill>
                <a:effectLst/>
                <a:latin typeface="Alexandria" pitchFamily="2" charset="-78"/>
                <a:ea typeface="Calibri" panose="020F0502020204030204" pitchFamily="34" charset="0"/>
                <a:cs typeface="Alexandria" pitchFamily="2" charset="-78"/>
              </a:rPr>
              <a:t>أن التعامل مع ثقافات وقيم واتجاهات متنوعة تجعل مفهوم الأخلاق من أكثر المواضيع أهمية وحساسية في المنظمات المعاصرة كونها تشمل جميع جوانب المنظمة وعملياتها</a:t>
            </a:r>
            <a:r>
              <a:rPr lang="ar-EG" dirty="0">
                <a:solidFill>
                  <a:srgbClr val="000000"/>
                </a:solidFill>
                <a:effectLst/>
                <a:latin typeface="Alexandria" pitchFamily="2" charset="-78"/>
                <a:ea typeface="Calibri" panose="020F0502020204030204" pitchFamily="34" charset="0"/>
                <a:cs typeface="Alexandria" pitchFamily="2" charset="-78"/>
              </a:rPr>
              <a:t> </a:t>
            </a:r>
            <a:r>
              <a:rPr lang="ar-SA" dirty="0">
                <a:solidFill>
                  <a:srgbClr val="000000"/>
                </a:solidFill>
                <a:effectLst/>
                <a:latin typeface="Alexandria" pitchFamily="2" charset="-78"/>
                <a:ea typeface="Calibri" panose="020F0502020204030204" pitchFamily="34" charset="0"/>
                <a:cs typeface="Alexandria" pitchFamily="2" charset="-78"/>
              </a:rPr>
              <a:t>حيث وضح</a:t>
            </a:r>
            <a:r>
              <a:rPr lang="ar-SA" b="1" dirty="0">
                <a:solidFill>
                  <a:srgbClr val="000000"/>
                </a:solidFill>
                <a:effectLst/>
                <a:latin typeface="Alexandria" pitchFamily="2" charset="-78"/>
                <a:ea typeface="Calibri" panose="020F0502020204030204" pitchFamily="34" charset="0"/>
                <a:cs typeface="Alexandria" pitchFamily="2" charset="-78"/>
              </a:rPr>
              <a:t> </a:t>
            </a:r>
            <a:r>
              <a:rPr lang="ar-SA" dirty="0">
                <a:solidFill>
                  <a:srgbClr val="000000"/>
                </a:solidFill>
                <a:effectLst/>
                <a:latin typeface="Alexandria" pitchFamily="2" charset="-78"/>
                <a:ea typeface="Calibri" panose="020F0502020204030204" pitchFamily="34" charset="0"/>
                <a:cs typeface="Alexandria" pitchFamily="2" charset="-78"/>
              </a:rPr>
              <a:t>أن تجسيد قيم ومناخ وثقافة المنظمة يكون من خلال القيادة والتي تعني تأثير القائد في تابعيه من أجل تحقيق أهداف المنظمة لذا يجب أن تتصف تلك القيادة بالأخلاق لكي تحقق المنفعة لجميع الأفراد في المنظمة والمجتمع ، و</a:t>
            </a:r>
            <a:r>
              <a:rPr lang="ar-EG" dirty="0">
                <a:solidFill>
                  <a:srgbClr val="000000"/>
                </a:solidFill>
                <a:effectLst/>
                <a:latin typeface="Alexandria" pitchFamily="2" charset="-78"/>
                <a:ea typeface="Times New Roman" panose="02020603050405020304" pitchFamily="18" charset="0"/>
                <a:cs typeface="Alexandria" pitchFamily="2" charset="-78"/>
              </a:rPr>
              <a:t>يمكن وصف القيادة الأخلاقية بأنها محاولة لنشر العدالة ، وإظهار الاحترام للخصائص المميزة للآخرين ، بالإضافة إلى الصدق ، والثقة ، والإخلاص ، والنقاء ، وصنع القرار الديمقراطي ، والدعم التشاركي ، والتعاطف، ومن ثم  ينشئ القادة الأخلاقيون نوعًا من الدوافع الذاتية لأنفسهم ودوافع خارجية لأتباعهم باستخدام مؤشرات الروحانية التنظيمية .</a:t>
            </a:r>
            <a:r>
              <a:rPr lang="ar-EG" dirty="0">
                <a:solidFill>
                  <a:srgbClr val="000000"/>
                </a:solidFill>
                <a:effectLst/>
                <a:latin typeface="Alexandria" pitchFamily="2" charset="-78"/>
                <a:ea typeface="Calibri" panose="020F0502020204030204" pitchFamily="34" charset="0"/>
                <a:cs typeface="Alexandria" pitchFamily="2" charset="-78"/>
              </a:rPr>
              <a:t> </a:t>
            </a:r>
            <a:endParaRPr lang="en-GB" b="1"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1800" b="1"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1" y="2299854"/>
            <a:ext cx="10453253" cy="3472104"/>
          </a:xfrm>
          <a:prstGeom prst="rect">
            <a:avLst/>
          </a:prstGeom>
          <a:noFill/>
        </p:spPr>
        <p:txBody>
          <a:bodyPr wrap="square" rtlCol="0">
            <a:spAutoFit/>
          </a:bodyPr>
          <a:lstStyle/>
          <a:p>
            <a:pPr algn="just">
              <a:lnSpc>
                <a:spcPct val="150000"/>
              </a:lnSpc>
              <a:spcAft>
                <a:spcPts val="800"/>
              </a:spcAft>
            </a:pPr>
            <a:r>
              <a:rPr lang="ar-SA" sz="2400" b="1" dirty="0">
                <a:effectLst/>
                <a:ea typeface="Calibri" panose="020F0502020204030204" pitchFamily="34" charset="0"/>
                <a:cs typeface="Simplified Arabic" panose="02020603050405020304" pitchFamily="18" charset="-78"/>
              </a:rPr>
              <a:t> </a:t>
            </a:r>
            <a:r>
              <a:rPr lang="ar-EG" b="1" dirty="0">
                <a:effectLst/>
                <a:latin typeface="Alexandria" pitchFamily="2" charset="-78"/>
                <a:ea typeface="Calibri" panose="020F0502020204030204" pitchFamily="34" charset="0"/>
                <a:cs typeface="Alexandria" pitchFamily="2" charset="-78"/>
              </a:rPr>
              <a:t>وتعرف القيادة الأخلاقية </a:t>
            </a:r>
            <a:r>
              <a:rPr lang="ar-EG" dirty="0">
                <a:effectLst/>
                <a:latin typeface="Alexandria" pitchFamily="2" charset="-78"/>
                <a:ea typeface="Calibri" panose="020F0502020204030204" pitchFamily="34" charset="0"/>
                <a:cs typeface="Alexandria" pitchFamily="2" charset="-78"/>
              </a:rPr>
              <a:t>بأنها السلوك المناسب الذي يظهره الفرد من خلال نشاطاته وعلاقاته الشخصية ،وتعزيز هذا السلوك لدى الأتباع من خلال الاتصال ذي الاتجاهين والتعزيز واتخاذ القرار</a:t>
            </a:r>
            <a:r>
              <a:rPr lang="ar-EG" b="1"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بينما يرى أن القيادة الأخلاقية ه</a:t>
            </a:r>
            <a:r>
              <a:rPr lang="ar-EG" dirty="0">
                <a:effectLst/>
                <a:latin typeface="Alexandria" pitchFamily="2" charset="-78"/>
                <a:ea typeface="Calibri" panose="020F0502020204030204" pitchFamily="34" charset="0"/>
                <a:cs typeface="Alexandria" pitchFamily="2" charset="-78"/>
              </a:rPr>
              <a:t>ي</a:t>
            </a:r>
            <a:r>
              <a:rPr lang="ar-SA" dirty="0">
                <a:effectLst/>
                <a:latin typeface="Alexandria" pitchFamily="2" charset="-78"/>
                <a:ea typeface="Calibri" panose="020F0502020204030204" pitchFamily="34" charset="0"/>
                <a:cs typeface="Alexandria" pitchFamily="2" charset="-78"/>
              </a:rPr>
              <a:t> عملية التأثير على الناس للتصرف من خلال المبادئ والقيم والمعتقدات التي تبني على سلوك أخلاقي</a:t>
            </a:r>
            <a:r>
              <a:rPr lang="ar-EG" b="1" dirty="0">
                <a:effectLst/>
                <a:latin typeface="Alexandria" pitchFamily="2" charset="-78"/>
                <a:ea typeface="Calibri" panose="020F0502020204030204" pitchFamily="34" charset="0"/>
                <a:cs typeface="Alexandria" pitchFamily="2" charset="-78"/>
              </a:rPr>
              <a:t>.                                                                                                                     </a:t>
            </a:r>
            <a:r>
              <a:rPr lang="ar-SA" b="1" dirty="0">
                <a:effectLst/>
                <a:latin typeface="Alexandria" pitchFamily="2" charset="-78"/>
                <a:ea typeface="Calibri" panose="020F0502020204030204" pitchFamily="34" charset="0"/>
                <a:cs typeface="Alexandria" pitchFamily="2" charset="-78"/>
              </a:rPr>
              <a:t> </a:t>
            </a:r>
            <a:endParaRPr lang="ar-EG" b="1" dirty="0">
              <a:effectLst/>
              <a:latin typeface="Alexandria" pitchFamily="2" charset="-78"/>
              <a:ea typeface="Calibri" panose="020F0502020204030204" pitchFamily="34" charset="0"/>
              <a:cs typeface="Alexandria" pitchFamily="2" charset="-78"/>
            </a:endParaRPr>
          </a:p>
          <a:p>
            <a:pPr algn="just">
              <a:lnSpc>
                <a:spcPct val="150000"/>
              </a:lnSpc>
              <a:spcAft>
                <a:spcPts val="800"/>
              </a:spcAft>
            </a:pPr>
            <a:r>
              <a:rPr lang="ar-EG" b="1" dirty="0">
                <a:effectLst/>
                <a:latin typeface="Alexandria" pitchFamily="2" charset="-78"/>
                <a:ea typeface="Calibri" panose="020F0502020204030204" pitchFamily="34" charset="0"/>
                <a:cs typeface="Alexandria" pitchFamily="2" charset="-78"/>
              </a:rPr>
              <a:t>كما تعرف على انها </a:t>
            </a:r>
            <a:r>
              <a:rPr lang="ar-SA" dirty="0">
                <a:effectLst/>
                <a:latin typeface="Alexandria" pitchFamily="2" charset="-78"/>
                <a:ea typeface="Calibri" panose="020F0502020204030204" pitchFamily="34" charset="0"/>
                <a:cs typeface="Alexandria" pitchFamily="2" charset="-78"/>
              </a:rPr>
              <a:t>على أنها التأثر في العاملين لتحق</a:t>
            </a:r>
            <a:r>
              <a:rPr lang="ar-EG" dirty="0">
                <a:effectLst/>
                <a:latin typeface="Alexandria" pitchFamily="2" charset="-78"/>
                <a:ea typeface="Calibri" panose="020F0502020204030204" pitchFamily="34" charset="0"/>
                <a:cs typeface="Alexandria" pitchFamily="2" charset="-78"/>
              </a:rPr>
              <a:t>ي</a:t>
            </a:r>
            <a:r>
              <a:rPr lang="ar-SA" dirty="0">
                <a:effectLst/>
                <a:latin typeface="Alexandria" pitchFamily="2" charset="-78"/>
                <a:ea typeface="Calibri" panose="020F0502020204030204" pitchFamily="34" charset="0"/>
                <a:cs typeface="Alexandria" pitchFamily="2" charset="-78"/>
              </a:rPr>
              <a:t>ق درجة عالية من الكفاءة </a:t>
            </a:r>
            <a:r>
              <a:rPr lang="ar-EG" dirty="0">
                <a:effectLst/>
                <a:latin typeface="Alexandria" pitchFamily="2" charset="-78"/>
                <a:ea typeface="Calibri" panose="020F0502020204030204" pitchFamily="34" charset="0"/>
                <a:cs typeface="Alexandria" pitchFamily="2" charset="-78"/>
              </a:rPr>
              <a:t>والفاعلية</a:t>
            </a:r>
            <a:r>
              <a:rPr lang="ar-SA" dirty="0">
                <a:effectLst/>
                <a:latin typeface="Alexandria" pitchFamily="2" charset="-78"/>
                <a:ea typeface="Calibri" panose="020F0502020204030204" pitchFamily="34" charset="0"/>
                <a:cs typeface="Alexandria" pitchFamily="2" charset="-78"/>
              </a:rPr>
              <a:t>، </a:t>
            </a:r>
            <a:r>
              <a:rPr lang="ar-EG" dirty="0">
                <a:effectLst/>
                <a:latin typeface="Alexandria" pitchFamily="2" charset="-78"/>
                <a:ea typeface="Calibri" panose="020F0502020204030204" pitchFamily="34" charset="0"/>
                <a:cs typeface="Alexandria" pitchFamily="2" charset="-78"/>
              </a:rPr>
              <a:t>وايجاد</a:t>
            </a:r>
            <a:r>
              <a:rPr lang="ar-SA" dirty="0">
                <a:effectLst/>
                <a:latin typeface="Alexandria" pitchFamily="2" charset="-78"/>
                <a:ea typeface="Calibri" panose="020F0502020204030204" pitchFamily="34" charset="0"/>
                <a:cs typeface="Alexandria" pitchFamily="2" charset="-78"/>
              </a:rPr>
              <a:t> المناخ التنظيمي المنتج الذي </a:t>
            </a:r>
            <a:r>
              <a:rPr lang="ar-EG" dirty="0">
                <a:effectLst/>
                <a:latin typeface="Alexandria" pitchFamily="2" charset="-78"/>
                <a:ea typeface="Calibri" panose="020F0502020204030204" pitchFamily="34" charset="0"/>
                <a:cs typeface="Alexandria" pitchFamily="2" charset="-78"/>
              </a:rPr>
              <a:t>ي</a:t>
            </a:r>
            <a:r>
              <a:rPr lang="ar-SA" dirty="0">
                <a:effectLst/>
                <a:latin typeface="Alexandria" pitchFamily="2" charset="-78"/>
                <a:ea typeface="Calibri" panose="020F0502020204030204" pitchFamily="34" charset="0"/>
                <a:cs typeface="Alexandria" pitchFamily="2" charset="-78"/>
              </a:rPr>
              <a:t>سوده التعامل ضمن الإطار الأخلاقي، وبما تسمح به ا</a:t>
            </a:r>
            <a:r>
              <a:rPr lang="ar-EG" dirty="0">
                <a:effectLst/>
                <a:latin typeface="Alexandria" pitchFamily="2" charset="-78"/>
                <a:ea typeface="Calibri" panose="020F0502020204030204" pitchFamily="34" charset="0"/>
                <a:cs typeface="Alexandria" pitchFamily="2" charset="-78"/>
              </a:rPr>
              <a:t>لقوانين</a:t>
            </a:r>
            <a:r>
              <a:rPr lang="ar-SA" dirty="0">
                <a:effectLst/>
                <a:latin typeface="Alexandria" pitchFamily="2" charset="-78"/>
                <a:ea typeface="Calibri" panose="020F0502020204030204" pitchFamily="34" charset="0"/>
                <a:cs typeface="Alexandria" pitchFamily="2" charset="-78"/>
              </a:rPr>
              <a:t> والأنظمة</a:t>
            </a:r>
            <a:r>
              <a:rPr lang="ar-EG"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ويعرف السلوك الأخلاقي بأنه تلك الأعمال أو السلوكيات للوصول إلى الحد الأدنى من المعايير الأخلاقية</a:t>
            </a:r>
            <a:r>
              <a:rPr lang="ar-SA" b="1" dirty="0">
                <a:effectLst/>
                <a:latin typeface="Alexandria" pitchFamily="2" charset="-78"/>
                <a:ea typeface="Calibri" panose="020F0502020204030204" pitchFamily="34" charset="0"/>
                <a:cs typeface="Alexandria" pitchFamily="2" charset="-78"/>
              </a:rPr>
              <a:t> </a:t>
            </a:r>
            <a:r>
              <a:rPr lang="ar-EG" b="1" dirty="0">
                <a:effectLst/>
                <a:latin typeface="Alexandria" pitchFamily="2" charset="-78"/>
                <a:ea typeface="Calibri" panose="020F0502020204030204" pitchFamily="34" charset="0"/>
                <a:cs typeface="Alexandria" pitchFamily="2" charset="-78"/>
              </a:rPr>
              <a:t>                                                                                                                                                      </a:t>
            </a:r>
            <a:endParaRPr lang="en-GB" b="1"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8999" y="1674544"/>
            <a:ext cx="10453255" cy="4287712"/>
          </a:xfrm>
          <a:prstGeom prst="rect">
            <a:avLst/>
          </a:prstGeom>
          <a:noFill/>
        </p:spPr>
        <p:txBody>
          <a:bodyPr wrap="square" rtlCol="0">
            <a:spAutoFit/>
          </a:bodyPr>
          <a:lstStyle/>
          <a:p>
            <a:pPr algn="just" rtl="1" fontAlgn="base">
              <a:spcBef>
                <a:spcPts val="355"/>
              </a:spcBef>
              <a:spcAft>
                <a:spcPts val="1065"/>
              </a:spcAft>
            </a:pPr>
            <a:r>
              <a:rPr lang="ar-EG" sz="20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3- </a:t>
            </a:r>
            <a:r>
              <a:rPr lang="ar-SA" sz="2000" b="1"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أبعاد القيادة الأخلاقية: </a:t>
            </a:r>
            <a:endParaRPr lang="ar-EG" sz="2000" dirty="0">
              <a:solidFill>
                <a:srgbClr val="000000"/>
              </a:solidFill>
              <a:highlight>
                <a:srgbClr val="FFFF00"/>
              </a:highlight>
              <a:latin typeface="Alexandria" pitchFamily="2" charset="-78"/>
              <a:ea typeface="Times New Roman" panose="02020603050405020304" pitchFamily="18" charset="0"/>
              <a:cs typeface="Alexandria" pitchFamily="2" charset="-78"/>
            </a:endParaRPr>
          </a:p>
          <a:p>
            <a:pPr algn="just" rtl="1" fontAlgn="base">
              <a:lnSpc>
                <a:spcPct val="150000"/>
              </a:lnSpc>
              <a:spcBef>
                <a:spcPts val="355"/>
              </a:spcBef>
              <a:spcAft>
                <a:spcPts val="1065"/>
              </a:spcAft>
            </a:pPr>
            <a:r>
              <a:rPr lang="ar-EG" b="1" kern="100" dirty="0">
                <a:solidFill>
                  <a:srgbClr val="000000"/>
                </a:solidFill>
                <a:effectLst/>
                <a:latin typeface="Alexandria" pitchFamily="2" charset="-78"/>
                <a:ea typeface="Calibri" panose="020F0502020204030204" pitchFamily="34" charset="0"/>
                <a:cs typeface="Alexandria" pitchFamily="2" charset="-78"/>
              </a:rPr>
              <a:t>- </a:t>
            </a:r>
            <a:r>
              <a:rPr lang="ar-SA" b="1" kern="100" dirty="0">
                <a:effectLst/>
                <a:latin typeface="Alexandria" pitchFamily="2" charset="-78"/>
                <a:ea typeface="Calibri" panose="020F0502020204030204" pitchFamily="34" charset="0"/>
                <a:cs typeface="Alexandria" pitchFamily="2" charset="-78"/>
              </a:rPr>
              <a:t>الصفات الشخصية: </a:t>
            </a:r>
            <a:r>
              <a:rPr lang="ar-SA" kern="100" dirty="0">
                <a:effectLst/>
                <a:latin typeface="Alexandria" pitchFamily="2" charset="-78"/>
                <a:ea typeface="Calibri" panose="020F0502020204030204" pitchFamily="34" charset="0"/>
                <a:cs typeface="Alexandria" pitchFamily="2" charset="-78"/>
              </a:rPr>
              <a:t>وتشمل التركيبة الفريدة من الخصائص الشخصية، والقيم، والمبادئ الأخلاقية التي يحملها الشخص، علاوة على التجربة الشخصية الأخلاقية</a:t>
            </a:r>
            <a:r>
              <a:rPr lang="en-GB" kern="100" dirty="0">
                <a:effectLst/>
                <a:latin typeface="Alexandria" pitchFamily="2" charset="-78"/>
                <a:ea typeface="Calibri" panose="020F0502020204030204" pitchFamily="34" charset="0"/>
                <a:cs typeface="Alexandria" pitchFamily="2" charset="-78"/>
              </a:rPr>
              <a:t>.</a:t>
            </a:r>
            <a:r>
              <a:rPr lang="ar-SA" kern="100" dirty="0">
                <a:effectLst/>
                <a:latin typeface="Alexandria" pitchFamily="2" charset="-78"/>
                <a:ea typeface="Calibri" panose="020F0502020204030204" pitchFamily="34" charset="0"/>
                <a:cs typeface="Alexandria" pitchFamily="2" charset="-78"/>
              </a:rPr>
              <a:t> فه</a:t>
            </a:r>
            <a:r>
              <a:rPr lang="ar-EG" kern="100" dirty="0">
                <a:effectLst/>
                <a:latin typeface="Alexandria" pitchFamily="2" charset="-78"/>
                <a:ea typeface="Calibri" panose="020F0502020204030204" pitchFamily="34" charset="0"/>
                <a:cs typeface="Alexandria" pitchFamily="2" charset="-78"/>
              </a:rPr>
              <a:t>ي</a:t>
            </a:r>
            <a:r>
              <a:rPr lang="ar-SA" kern="100" dirty="0">
                <a:effectLst/>
                <a:latin typeface="Alexandria" pitchFamily="2" charset="-78"/>
                <a:ea typeface="Calibri" panose="020F0502020204030204" pitchFamily="34" charset="0"/>
                <a:cs typeface="Alexandria" pitchFamily="2" charset="-78"/>
              </a:rPr>
              <a:t> ترتبط بشخصية القائد الأخلاقي و تدخل في بناء الكاريزما القيادية التي يعتمد عليها القائد في التأثير على مرؤوسيه  وتؤهله للتفاعل الإيجابي معهم وتزيد من ثقتهم به من أهم هذه الصفات :                                                                             </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 تحرى الصدق في تعاملاته مع المرؤوسين.</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توافق أقواله مع أفعاله فالمرؤوسون لا يقتنعون إلا بما هو واقع أمامهم.</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النزاهة والأمانة في تصرفاته وسلوكياته.</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الاعتراف بأخطائه وتحمل المسؤولية تجاهها.</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spcAft>
                <a:spcPts val="100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يتقبل النقد برحابة صدر، ولا يستثار بسهولة، ويفي بوعوده التي</a:t>
            </a:r>
            <a:r>
              <a:rPr lang="ar-EG" dirty="0">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يقطعها على نفسه.</a:t>
            </a:r>
            <a:endParaRPr lang="en-GB"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50430" y="5922604"/>
            <a:ext cx="4321867" cy="61797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689638" y="1885072"/>
            <a:ext cx="10453255" cy="4278864"/>
          </a:xfrm>
          <a:prstGeom prst="rect">
            <a:avLst/>
          </a:prstGeom>
          <a:noFill/>
        </p:spPr>
        <p:txBody>
          <a:bodyPr wrap="square" rtlCol="0">
            <a:spAutoFit/>
          </a:bodyPr>
          <a:lstStyle/>
          <a:p>
            <a:pPr marL="26670" algn="r">
              <a:lnSpc>
                <a:spcPct val="107000"/>
              </a:lnSpc>
              <a:spcAft>
                <a:spcPts val="800"/>
              </a:spcAft>
              <a:tabLst>
                <a:tab pos="323215" algn="l"/>
              </a:tabLst>
            </a:pPr>
            <a:r>
              <a:rPr lang="ar-EG" sz="1800" b="1" kern="100" dirty="0">
                <a:effectLst/>
                <a:latin typeface="Calibri" panose="020F0502020204030204" pitchFamily="34" charset="0"/>
                <a:ea typeface="Calibri" panose="020F0502020204030204" pitchFamily="34" charset="0"/>
                <a:cs typeface="Simplified Arabic" panose="02020603050405020304" pitchFamily="18" charset="-78"/>
              </a:rPr>
              <a:t>- </a:t>
            </a:r>
            <a:r>
              <a:rPr lang="ar-SA" sz="1800" b="1" kern="100" dirty="0">
                <a:effectLst/>
                <a:latin typeface="Alexandria" pitchFamily="2" charset="-78"/>
                <a:ea typeface="Calibri" panose="020F0502020204030204" pitchFamily="34" charset="0"/>
                <a:cs typeface="Alexandria" pitchFamily="2" charset="-78"/>
              </a:rPr>
              <a:t>الصفات الإدارية:</a:t>
            </a:r>
            <a:endParaRPr lang="en-GB" sz="18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و</a:t>
            </a:r>
            <a:r>
              <a:rPr lang="ar-SA" sz="1800" kern="100" dirty="0">
                <a:effectLst/>
                <a:latin typeface="Alexandria" pitchFamily="2" charset="-78"/>
                <a:ea typeface="Calibri" panose="020F0502020204030204" pitchFamily="34" charset="0"/>
                <a:cs typeface="Alexandria" pitchFamily="2" charset="-78"/>
              </a:rPr>
              <a:t>هي مجموعة من الصفات التي يجب أن يتحلى بها المدير الأخلاقي والتي تتمثل في</a:t>
            </a:r>
            <a:r>
              <a:rPr lang="ar-EG" sz="1800" kern="100" dirty="0">
                <a:effectLst/>
                <a:latin typeface="Alexandria" pitchFamily="2" charset="-78"/>
                <a:ea typeface="Calibri" panose="020F0502020204030204" pitchFamily="34" charset="0"/>
                <a:cs typeface="Alexandria" pitchFamily="2" charset="-78"/>
              </a:rPr>
              <a:t> الاتي: </a:t>
            </a:r>
            <a:r>
              <a:rPr lang="ar-SA" sz="1800" kern="100" dirty="0">
                <a:effectLst/>
                <a:latin typeface="Alexandria" pitchFamily="2" charset="-78"/>
                <a:ea typeface="Calibri" panose="020F0502020204030204" pitchFamily="34"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1800" dirty="0">
                <a:effectLst/>
                <a:latin typeface="Alexandria" pitchFamily="2" charset="-78"/>
                <a:ea typeface="Calibri" panose="020F0502020204030204" pitchFamily="34" charset="0"/>
                <a:cs typeface="Alexandria" pitchFamily="2" charset="-78"/>
              </a:rPr>
              <a:t>الحرص على تحقيق رؤية المنظمة وأهدافها.</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sz="1800" dirty="0">
                <a:effectLst/>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تشجيع العاملين على الإبداع والتجديد.</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1800" dirty="0">
                <a:effectLst/>
                <a:latin typeface="Alexandria" pitchFamily="2" charset="-78"/>
                <a:ea typeface="Calibri" panose="020F0502020204030204" pitchFamily="34" charset="0"/>
                <a:cs typeface="Alexandria" pitchFamily="2" charset="-78"/>
              </a:rPr>
              <a:t>يتخذ القرارات العادلة والمتوازنة ويلتزم باللوائح والقوانين والتعليمات الضابطة للعمل.</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sz="1800" dirty="0">
                <a:effectLst/>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يوزع المهام على المرؤوسين حسب قدراتهم ورغباتهم، ويوفر لهم كل التسهيلات لأداء أعمالهم.</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sz="1800" dirty="0">
                <a:effectLst/>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العمل على تنمية قدرات المرؤوسين مهنيًا والارتقاء بكفاءاتهم.</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1800" dirty="0">
                <a:effectLst/>
                <a:latin typeface="Alexandria" pitchFamily="2" charset="-78"/>
                <a:ea typeface="Calibri" panose="020F0502020204030204" pitchFamily="34" charset="0"/>
                <a:cs typeface="Alexandria" pitchFamily="2" charset="-78"/>
              </a:rPr>
              <a:t>مكافأة المجتهدين ومحاسبة المقصرين بعد توضيح جوانب القصور لديهم.</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spcAft>
                <a:spcPts val="1000"/>
              </a:spcAft>
              <a:buFont typeface="Symbol" panose="05050102010706020507" pitchFamily="18" charset="2"/>
              <a:buChar char=""/>
            </a:pPr>
            <a:r>
              <a:rPr lang="ar-SA" sz="1800" dirty="0">
                <a:effectLst/>
                <a:latin typeface="Alexandria" pitchFamily="2" charset="-78"/>
                <a:ea typeface="Calibri" panose="020F0502020204030204" pitchFamily="34" charset="0"/>
                <a:cs typeface="Alexandria" pitchFamily="2" charset="-78"/>
              </a:rPr>
              <a:t>اعتماد معايير واضحة لتقييم أداء العاملين.</a:t>
            </a:r>
            <a:endParaRPr lang="en-GB" sz="18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4419030"/>
          </a:xfrm>
          <a:prstGeom prst="rect">
            <a:avLst/>
          </a:prstGeom>
          <a:noFill/>
        </p:spPr>
        <p:txBody>
          <a:bodyPr wrap="square" rtlCol="0">
            <a:spAutoFit/>
          </a:bodyPr>
          <a:lstStyle/>
          <a:p>
            <a:pPr marL="26670" algn="r" rtl="1">
              <a:lnSpc>
                <a:spcPct val="115000"/>
              </a:lnSpc>
              <a:spcAft>
                <a:spcPts val="1000"/>
              </a:spcAft>
            </a:pPr>
            <a:r>
              <a:rPr lang="ar-EG" sz="1800" b="1" dirty="0">
                <a:effectLst/>
                <a:latin typeface="Alexandria" pitchFamily="2" charset="-78"/>
                <a:ea typeface="Calibri" panose="020F0502020204030204" pitchFamily="34" charset="0"/>
                <a:cs typeface="Alexandria" pitchFamily="2" charset="-78"/>
              </a:rPr>
              <a:t>- </a:t>
            </a:r>
            <a:r>
              <a:rPr lang="ar-SA" sz="1800" b="1" dirty="0">
                <a:effectLst/>
                <a:latin typeface="Alexandria" pitchFamily="2" charset="-78"/>
                <a:ea typeface="Calibri" panose="020F0502020204030204" pitchFamily="34" charset="0"/>
                <a:cs typeface="Alexandria" pitchFamily="2" charset="-78"/>
              </a:rPr>
              <a:t>العلاقات الإنسانية</a:t>
            </a:r>
            <a:r>
              <a:rPr lang="en-US" sz="1800" b="1" dirty="0">
                <a:effectLst/>
                <a:latin typeface="Alexandria" pitchFamily="2" charset="-78"/>
                <a:ea typeface="Calibri" panose="020F0502020204030204" pitchFamily="34"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800" kern="100" dirty="0">
                <a:effectLst/>
                <a:latin typeface="Alexandria" pitchFamily="2" charset="-78"/>
                <a:ea typeface="Calibri" panose="020F0502020204030204" pitchFamily="34" charset="0"/>
                <a:cs typeface="Alexandria" pitchFamily="2" charset="-78"/>
              </a:rPr>
              <a:t> </a:t>
            </a:r>
            <a:r>
              <a:rPr lang="ar-SA" sz="2000" kern="100" dirty="0">
                <a:effectLst/>
                <a:latin typeface="Alexandria" pitchFamily="2" charset="-78"/>
                <a:ea typeface="Calibri" panose="020F0502020204030204" pitchFamily="34" charset="0"/>
                <a:cs typeface="Alexandria" pitchFamily="2" charset="-78"/>
              </a:rPr>
              <a:t>حيث يحرص القائد الأخلاقي على بناء علاقات إنسانية مع العاملين من خلال :</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2000" dirty="0">
                <a:effectLst/>
                <a:latin typeface="Alexandria" pitchFamily="2" charset="-78"/>
                <a:ea typeface="Calibri" panose="020F0502020204030204" pitchFamily="34" charset="0"/>
                <a:cs typeface="Alexandria" pitchFamily="2" charset="-78"/>
              </a:rPr>
              <a:t>عدم المحاباة والقدرة على تكوين علاقة اجتماعية طيبة مع مرؤوسيه.</a:t>
            </a:r>
            <a:endParaRPr lang="en-GB" sz="20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2000" dirty="0">
                <a:effectLst/>
                <a:latin typeface="Alexandria" pitchFamily="2" charset="-78"/>
                <a:ea typeface="Calibri" panose="020F0502020204030204" pitchFamily="34" charset="0"/>
                <a:cs typeface="Alexandria" pitchFamily="2" charset="-78"/>
              </a:rPr>
              <a:t>احترام وتقدير مشاعر مرؤوسيه وتقدير حاجاتهم الشخصية. </a:t>
            </a:r>
            <a:endParaRPr lang="en-GB" sz="20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ar-SA" sz="2000" dirty="0">
                <a:effectLst/>
                <a:latin typeface="Alexandria" pitchFamily="2" charset="-78"/>
                <a:ea typeface="Calibri" panose="020F0502020204030204" pitchFamily="34" charset="0"/>
                <a:cs typeface="Alexandria" pitchFamily="2" charset="-78"/>
              </a:rPr>
              <a:t>التعامل مع مرؤوسيه بتواضع واحترام  وينصت لهم باهتمام.</a:t>
            </a:r>
            <a:endParaRPr lang="en-GB" sz="20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buFont typeface="Symbol" panose="05050102010706020507" pitchFamily="18" charset="2"/>
              <a:buChar char=""/>
            </a:pPr>
            <a:r>
              <a:rPr lang="en-US" sz="2000" dirty="0">
                <a:effectLst/>
                <a:latin typeface="Alexandria" pitchFamily="2" charset="-78"/>
                <a:ea typeface="Calibri" panose="020F0502020204030204" pitchFamily="34" charset="0"/>
                <a:cs typeface="Alexandria" pitchFamily="2" charset="-78"/>
              </a:rPr>
              <a:t> </a:t>
            </a:r>
            <a:r>
              <a:rPr lang="ar-SA" sz="2000" dirty="0">
                <a:effectLst/>
                <a:latin typeface="Alexandria" pitchFamily="2" charset="-78"/>
                <a:ea typeface="Calibri" panose="020F0502020204030204" pitchFamily="34" charset="0"/>
                <a:cs typeface="Alexandria" pitchFamily="2" charset="-78"/>
              </a:rPr>
              <a:t>مراعاة مشاعرهم ومساعدتهم في حل مشكلاتهم وحفظ أسرارهم.</a:t>
            </a:r>
            <a:endParaRPr lang="en-GB" sz="2000" dirty="0">
              <a:effectLst/>
              <a:latin typeface="Alexandria" pitchFamily="2" charset="-78"/>
              <a:ea typeface="Calibri" panose="020F0502020204030204" pitchFamily="34" charset="0"/>
              <a:cs typeface="Alexandria" pitchFamily="2" charset="-78"/>
            </a:endParaRPr>
          </a:p>
          <a:p>
            <a:pPr marL="342900" lvl="0" indent="-342900" algn="r" rtl="1">
              <a:lnSpc>
                <a:spcPct val="150000"/>
              </a:lnSpc>
              <a:spcAft>
                <a:spcPts val="1000"/>
              </a:spcAft>
              <a:buFont typeface="Symbol" panose="05050102010706020507" pitchFamily="18" charset="2"/>
              <a:buChar char=""/>
            </a:pPr>
            <a:r>
              <a:rPr lang="ar-SA" sz="2000" dirty="0">
                <a:effectLst/>
                <a:latin typeface="Alexandria" pitchFamily="2" charset="-78"/>
                <a:ea typeface="Calibri" panose="020F0502020204030204" pitchFamily="34" charset="0"/>
                <a:cs typeface="Alexandria" pitchFamily="2" charset="-78"/>
              </a:rPr>
              <a:t>مشاركة العاملين في مناسباتهم ويحرص على كسب صداقاتهم.</a:t>
            </a:r>
            <a:endParaRPr lang="en-GB" sz="2000" dirty="0">
              <a:effectLst/>
              <a:latin typeface="Alexandria" pitchFamily="2" charset="-78"/>
              <a:ea typeface="Calibri" panose="020F0502020204030204" pitchFamily="34" charset="0"/>
              <a:cs typeface="Alexandria" pitchFamily="2" charset="-78"/>
            </a:endParaRPr>
          </a:p>
          <a:p>
            <a:pPr algn="r">
              <a:lnSpc>
                <a:spcPct val="150000"/>
              </a:lnSpc>
            </a:pPr>
            <a:r>
              <a:rPr lang="ar-SA" sz="2800" kern="0" spc="35" dirty="0">
                <a:solidFill>
                  <a:srgbClr val="000000"/>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  </a:t>
            </a:r>
            <a:endParaRPr lang="en-GB" sz="28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089890" y="2281382"/>
            <a:ext cx="10159801" cy="4078681"/>
          </a:xfrm>
          <a:prstGeom prst="rect">
            <a:avLst/>
          </a:prstGeom>
          <a:noFill/>
        </p:spPr>
        <p:txBody>
          <a:bodyPr wrap="square" rtlCol="0">
            <a:spAutoFit/>
          </a:bodyPr>
          <a:lstStyle/>
          <a:p>
            <a:pPr lvl="2" algn="r" rtl="1">
              <a:lnSpc>
                <a:spcPct val="115000"/>
              </a:lnSpc>
              <a:spcAft>
                <a:spcPts val="1000"/>
              </a:spcAft>
            </a:pPr>
            <a:r>
              <a:rPr lang="ar-EG" b="1" dirty="0">
                <a:latin typeface="Trebuchet MS" panose="020B0603020202020204" pitchFamily="34" charset="0"/>
                <a:ea typeface="Calibri" panose="020F0502020204030204" pitchFamily="34" charset="0"/>
                <a:cs typeface="Times New Roman" panose="02020603050405020304" pitchFamily="18" charset="0"/>
              </a:rPr>
              <a:t>- </a:t>
            </a:r>
            <a:r>
              <a:rPr lang="ar-SA" b="1" dirty="0">
                <a:effectLst/>
                <a:latin typeface="Alexandria" pitchFamily="2" charset="-78"/>
                <a:ea typeface="Calibri" panose="020F0502020204030204" pitchFamily="34" charset="0"/>
                <a:cs typeface="Alexandria" pitchFamily="2" charset="-78"/>
              </a:rPr>
              <a:t>العمل بروح الفريق</a:t>
            </a:r>
            <a:r>
              <a:rPr lang="en-US" b="1" dirty="0">
                <a:effectLst/>
                <a:latin typeface="Alexandria" pitchFamily="2" charset="-78"/>
                <a:ea typeface="Calibri" panose="020F0502020204030204" pitchFamily="34" charset="0"/>
                <a:cs typeface="Alexandria" pitchFamily="2" charset="-78"/>
              </a:rPr>
              <a:t>:</a:t>
            </a:r>
            <a:endParaRPr lang="en-GB"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       يسعى المدير الأخلاقي إلى:</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 تعزيز ثقة العاملين بأنفسهم وبقدراتهم.</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تنمية روح الفريق والمسؤولية الجماعية والالتزام .</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r>
              <a:rPr lang="en-US"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يعزز لديهم روح التعاون والانسجام، والحرص على توفير البيئة المناسبة للتواصل وتنسيق العمل الجماعي.</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تقدير أراء وأفكار التابعين مما يعزز لديهم مهارة صناعة القرارات الجماعية .</a:t>
            </a:r>
            <a:endParaRPr lang="en-GB"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spcAft>
                <a:spcPts val="100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ينسب النجاحات التي تتحقق إليهم إلى تعاونهم واجتهادهم</a:t>
            </a:r>
            <a:endParaRPr lang="en-GB" dirty="0">
              <a:effectLst/>
              <a:latin typeface="Alexandria" pitchFamily="2" charset="-78"/>
              <a:ea typeface="Calibri" panose="020F0502020204030204" pitchFamily="34" charset="0"/>
              <a:cs typeface="Alexandria" pitchFamily="2" charset="-78"/>
            </a:endParaRPr>
          </a:p>
          <a:p>
            <a:pPr marL="342900" lvl="0" indent="-342900" algn="r" rtl="1" fontAlgn="base">
              <a:spcBef>
                <a:spcPts val="355"/>
              </a:spcBef>
              <a:spcAft>
                <a:spcPts val="1065"/>
              </a:spcAft>
              <a:buFont typeface="Symbol" panose="05050102010706020507" pitchFamily="18" charset="2"/>
              <a:buChar char=""/>
            </a:pPr>
            <a:r>
              <a:rPr lang="en-US" dirty="0">
                <a:solidFill>
                  <a:srgbClr val="000000"/>
                </a:solidFill>
                <a:effectLst/>
                <a:latin typeface="Alexandria" pitchFamily="2" charset="-78"/>
                <a:ea typeface="Times New Roman" panose="02020603050405020304" pitchFamily="18" charset="0"/>
                <a:cs typeface="Alexandria" pitchFamily="2" charset="-78"/>
              </a:rPr>
              <a:t> </a:t>
            </a:r>
            <a:r>
              <a:rPr lang="ar-SA" dirty="0">
                <a:solidFill>
                  <a:srgbClr val="000000"/>
                </a:solidFill>
                <a:effectLst/>
                <a:latin typeface="Alexandria" pitchFamily="2" charset="-78"/>
                <a:ea typeface="Times New Roman" panose="02020603050405020304" pitchFamily="18" charset="0"/>
                <a:cs typeface="Alexandria" pitchFamily="2" charset="-78"/>
              </a:rPr>
              <a:t>يمثل قدوة للآخرين في سلوكه وتعاملاته</a:t>
            </a:r>
            <a:endParaRPr lang="en-GB" dirty="0">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7" y="2084454"/>
            <a:ext cx="10759415" cy="4169988"/>
          </a:xfrm>
          <a:prstGeom prst="rect">
            <a:avLst/>
          </a:prstGeom>
          <a:noFill/>
        </p:spPr>
        <p:txBody>
          <a:bodyPr wrap="square" rtlCol="0">
            <a:spAutoFit/>
          </a:bodyPr>
          <a:lstStyle/>
          <a:p>
            <a:pPr algn="r">
              <a:lnSpc>
                <a:spcPct val="107000"/>
              </a:lnSpc>
              <a:spcAft>
                <a:spcPts val="800"/>
              </a:spcAft>
            </a:pPr>
            <a:r>
              <a:rPr lang="ar-EG" sz="2000" b="1" kern="100" dirty="0">
                <a:latin typeface="Alexandria" pitchFamily="2" charset="-78"/>
                <a:ea typeface="Calibri" panose="020F0502020204030204" pitchFamily="34" charset="0"/>
                <a:cs typeface="Alexandria" pitchFamily="2" charset="-78"/>
              </a:rPr>
              <a:t>4</a:t>
            </a:r>
            <a:r>
              <a:rPr lang="ar-EG" sz="2000" b="1" kern="100" dirty="0">
                <a:effectLst/>
                <a:latin typeface="Alexandria" pitchFamily="2" charset="-78"/>
                <a:ea typeface="Calibri" panose="020F0502020204030204" pitchFamily="34" charset="0"/>
                <a:cs typeface="Alexandria" pitchFamily="2" charset="-78"/>
              </a:rPr>
              <a:t>- </a:t>
            </a:r>
            <a:r>
              <a:rPr lang="ar-SA" sz="2000" b="1" kern="100" dirty="0">
                <a:effectLst/>
                <a:latin typeface="Alexandria" pitchFamily="2" charset="-78"/>
                <a:ea typeface="Calibri" panose="020F0502020204030204" pitchFamily="34" charset="0"/>
                <a:cs typeface="Alexandria" pitchFamily="2" charset="-78"/>
              </a:rPr>
              <a:t>مفهوم العدالة التنظيمية  </a:t>
            </a:r>
            <a:r>
              <a:rPr lang="ar-SA" sz="1600" kern="100" dirty="0">
                <a:effectLst/>
                <a:latin typeface="Alexandria" pitchFamily="2" charset="-78"/>
                <a:ea typeface="Calibri" panose="020F0502020204030204" pitchFamily="34" charset="0"/>
                <a:cs typeface="Alexandria" pitchFamily="2" charset="-78"/>
              </a:rPr>
              <a:t>هي " الطريقة التي يحكم من خلالها الفرد على عدالة الأسلوب الذي يستخدمه المدير في التعامل معه على المستويين الوظيفي والإنساني وتعكس عدالة المخرجات وعدالة الإجراءات المستخدمة في توزيع تلك المخرجات).                                                             </a:t>
            </a:r>
            <a:endParaRPr lang="ar-EG"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a:t>
            </a:r>
            <a:r>
              <a:rPr lang="ar-SA" sz="1600" b="1" kern="100" dirty="0">
                <a:effectLst/>
                <a:latin typeface="Alexandria" pitchFamily="2" charset="-78"/>
                <a:ea typeface="Calibri" panose="020F0502020204030204" pitchFamily="34" charset="0"/>
                <a:cs typeface="Alexandria" pitchFamily="2" charset="-78"/>
              </a:rPr>
              <a:t>أهمية العدالة التنظيمية:</a:t>
            </a:r>
            <a:r>
              <a:rPr lang="ar-SA" sz="1600" kern="100" dirty="0">
                <a:effectLst/>
                <a:latin typeface="Alexandria" pitchFamily="2" charset="-78"/>
                <a:ea typeface="Calibri" panose="020F0502020204030204" pitchFamily="34" charset="0"/>
                <a:cs typeface="Alexandria" pitchFamily="2" charset="-78"/>
              </a:rPr>
              <a:t> أشارت العديد من الدراسات إلى أن القيادة الأخلاقية لها تأثير ضمني إيجابي على كل من العاملين والمؤسسة أهم</a:t>
            </a:r>
            <a:r>
              <a:rPr lang="ar-EG" sz="1600" kern="100" dirty="0">
                <a:effectLst/>
                <a:latin typeface="Alexandria" pitchFamily="2" charset="-78"/>
                <a:ea typeface="Calibri" panose="020F0502020204030204" pitchFamily="34" charset="0"/>
                <a:cs typeface="Alexandria" pitchFamily="2" charset="-78"/>
              </a:rPr>
              <a:t>ها:</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Wingdings" panose="05000000000000000000" pitchFamily="2" charset="2"/>
              <a:buChar char=""/>
            </a:pPr>
            <a:r>
              <a:rPr lang="ar-SA" sz="1600" dirty="0">
                <a:effectLst/>
                <a:latin typeface="Alexandria" pitchFamily="2" charset="-78"/>
                <a:ea typeface="Calibri" panose="020F0502020204030204" pitchFamily="34" charset="0"/>
                <a:cs typeface="Alexandria" pitchFamily="2" charset="-78"/>
              </a:rPr>
              <a:t>يولد لديهم الشعور بالانتماء ويعزز الولاء التنظيمي نحو المنظمة التي يعملون فيها.</a:t>
            </a:r>
            <a:endParaRPr lang="en-GB" sz="16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spcAft>
                <a:spcPts val="1000"/>
              </a:spcAft>
              <a:buFont typeface="Wingdings" panose="05000000000000000000" pitchFamily="2" charset="2"/>
              <a:buChar char=""/>
            </a:pPr>
            <a:r>
              <a:rPr lang="ar-SA" sz="1600" dirty="0">
                <a:effectLst/>
                <a:latin typeface="Alexandria" pitchFamily="2" charset="-78"/>
                <a:ea typeface="Calibri" panose="020F0502020204030204" pitchFamily="34" charset="0"/>
                <a:cs typeface="Alexandria" pitchFamily="2" charset="-78"/>
              </a:rPr>
              <a:t>يتحقق لديهم الرضا الوظيفي، مما يدفعهم إلى بذل المزيد من الجهود لرفع مستوى الأداء، حتى لو لم</a:t>
            </a:r>
            <a:endParaRPr lang="en-GB" sz="1600" dirty="0">
              <a:effectLst/>
              <a:latin typeface="Alexandria" pitchFamily="2" charset="-78"/>
              <a:ea typeface="Calibri" panose="020F0502020204030204" pitchFamily="34" charset="0"/>
              <a:cs typeface="Alexandria" pitchFamily="2" charset="-78"/>
            </a:endParaRPr>
          </a:p>
          <a:p>
            <a:pPr marL="233680" algn="r" rtl="1" fontAlgn="base">
              <a:spcBef>
                <a:spcPts val="355"/>
              </a:spcBef>
              <a:spcAft>
                <a:spcPts val="1065"/>
              </a:spcAft>
            </a:pPr>
            <a:r>
              <a:rPr lang="ar-SA" sz="1600" dirty="0">
                <a:solidFill>
                  <a:srgbClr val="000000"/>
                </a:solidFill>
                <a:effectLst/>
                <a:latin typeface="Alexandria" pitchFamily="2" charset="-78"/>
                <a:ea typeface="Calibri" panose="020F0502020204030204" pitchFamily="34" charset="0"/>
                <a:cs typeface="Alexandria" pitchFamily="2" charset="-78"/>
              </a:rPr>
              <a:t>يطلب منهم ذلك.</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r" rtl="1" fontAlgn="base">
              <a:spcBef>
                <a:spcPts val="355"/>
              </a:spcBef>
              <a:spcAft>
                <a:spcPts val="1065"/>
              </a:spcAft>
              <a:buFont typeface="Wingdings" panose="05000000000000000000" pitchFamily="2" charset="2"/>
              <a:buChar char=""/>
            </a:pPr>
            <a:r>
              <a:rPr lang="ar-SA" sz="1600" dirty="0">
                <a:solidFill>
                  <a:srgbClr val="000000"/>
                </a:solidFill>
                <a:effectLst/>
                <a:latin typeface="Alexandria" pitchFamily="2" charset="-78"/>
                <a:ea typeface="Calibri" panose="020F0502020204030204" pitchFamily="34" charset="0"/>
                <a:cs typeface="Alexandria" pitchFamily="2" charset="-78"/>
              </a:rPr>
              <a:t>تلعب دور في تحقيق التكامل التنظيمي بين أفراد المنظمة وتضمن الاستقرار على المدى الطويل</a:t>
            </a:r>
            <a:r>
              <a:rPr lang="ar-SA" sz="1600" dirty="0">
                <a:solidFill>
                  <a:srgbClr val="000000"/>
                </a:solidFill>
                <a:effectLst/>
                <a:latin typeface="Alexandria" pitchFamily="2" charset="-78"/>
                <a:ea typeface="Times New Roman" panose="02020603050405020304" pitchFamily="18" charset="0"/>
                <a:cs typeface="Alexandria" pitchFamily="2" charset="-78"/>
              </a:rPr>
              <a:t>. </a:t>
            </a:r>
            <a:endParaRPr lang="ar-EG" sz="1600" dirty="0">
              <a:solidFill>
                <a:srgbClr val="000000"/>
              </a:solidFill>
              <a:effectLst/>
              <a:latin typeface="Alexandria" pitchFamily="2" charset="-78"/>
              <a:ea typeface="Times New Roman" panose="02020603050405020304" pitchFamily="18" charset="0"/>
              <a:cs typeface="Alexandria" pitchFamily="2" charset="-78"/>
            </a:endParaRPr>
          </a:p>
          <a:p>
            <a:pPr marL="342900" lvl="0" indent="-342900" algn="r" rtl="1" fontAlgn="base">
              <a:spcBef>
                <a:spcPts val="355"/>
              </a:spcBef>
              <a:spcAft>
                <a:spcPts val="1065"/>
              </a:spcAft>
              <a:buFont typeface="Wingdings" panose="05000000000000000000" pitchFamily="2" charset="2"/>
              <a:buChar char=""/>
            </a:pPr>
            <a:r>
              <a:rPr lang="ar-SA" sz="1600" dirty="0">
                <a:solidFill>
                  <a:srgbClr val="000000"/>
                </a:solidFill>
                <a:effectLst/>
                <a:latin typeface="Alexandria" pitchFamily="2" charset="-78"/>
                <a:ea typeface="Calibri" panose="020F0502020204030204" pitchFamily="34" charset="0"/>
                <a:cs typeface="Alexandria" pitchFamily="2" charset="-78"/>
              </a:rPr>
              <a:t>تلعب دور في تحقيق مزايا تنظيمية إذا ما تم تطوير ممارسات وقرارات تصب باتجاه تحقيق العدالة التنظيمية، وهذا بدوره ينعكس على رأس المال البشري والذي يعد أهم مصدر لتحقيق الميزة التنافسية للمنظمة</a:t>
            </a:r>
            <a:r>
              <a:rPr lang="ar-SA" sz="1600" dirty="0">
                <a:solidFill>
                  <a:srgbClr val="000000"/>
                </a:solidFill>
                <a:effectLst/>
                <a:latin typeface="Alexandria" pitchFamily="2" charset="-78"/>
                <a:ea typeface="Times New Roman" panose="02020603050405020304" pitchFamily="18" charset="0"/>
                <a:cs typeface="Alexandria" pitchFamily="2" charset="-78"/>
              </a:rPr>
              <a:t>.</a:t>
            </a:r>
            <a:r>
              <a:rPr lang="ar-SA" sz="1600" b="1" dirty="0">
                <a:solidFill>
                  <a:srgbClr val="000000"/>
                </a:solidFill>
                <a:effectLst/>
                <a:latin typeface="Alexandria" pitchFamily="2" charset="-78"/>
                <a:ea typeface="Times New Roman" panose="02020603050405020304" pitchFamily="18" charset="0"/>
                <a:cs typeface="Alexandria" pitchFamily="2" charset="-78"/>
              </a:rPr>
              <a:t> </a:t>
            </a:r>
            <a:endParaRPr lang="ar-EG" sz="1600" b="1"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7" y="5895119"/>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2212316"/>
            <a:ext cx="10667249" cy="2974532"/>
          </a:xfrm>
          <a:prstGeom prst="rect">
            <a:avLst/>
          </a:prstGeom>
          <a:noFill/>
        </p:spPr>
        <p:txBody>
          <a:bodyPr wrap="square" rtlCol="0">
            <a:spAutoFit/>
          </a:bodyPr>
          <a:lstStyle/>
          <a:p>
            <a:pPr marL="342900" lvl="0" indent="-342900" algn="r" rtl="1" fontAlgn="base">
              <a:spcBef>
                <a:spcPts val="355"/>
              </a:spcBef>
              <a:spcAft>
                <a:spcPts val="1065"/>
              </a:spcAft>
              <a:buFont typeface="Wingdings" panose="05000000000000000000" pitchFamily="2" charset="2"/>
              <a:buChar char=""/>
            </a:pPr>
            <a:r>
              <a:rPr lang="ar-SA" sz="2000" dirty="0">
                <a:solidFill>
                  <a:srgbClr val="000000"/>
                </a:solidFill>
                <a:effectLst/>
                <a:latin typeface="Alexandria" pitchFamily="2" charset="-78"/>
                <a:ea typeface="Calibri" panose="020F0502020204030204" pitchFamily="34" charset="0"/>
                <a:cs typeface="Alexandria" pitchFamily="2" charset="-78"/>
              </a:rPr>
              <a:t>ترتبط بالعديد من المتغيرات التنظيمية حيث لها تأثير على كل من الرضا الوظيفي، والالتزام التنظيمي ،سلوكيات المواطنة التنظيمية.</a:t>
            </a:r>
            <a:endParaRPr lang="en-GB" sz="2000" dirty="0">
              <a:effectLst/>
              <a:latin typeface="Alexandria" pitchFamily="2" charset="-78"/>
              <a:ea typeface="Times New Roman" panose="02020603050405020304" pitchFamily="18" charset="0"/>
              <a:cs typeface="Alexandria" pitchFamily="2" charset="-78"/>
            </a:endParaRPr>
          </a:p>
          <a:p>
            <a:pPr marL="342900" lvl="0" indent="-342900" algn="r" rtl="1" fontAlgn="base">
              <a:spcBef>
                <a:spcPts val="355"/>
              </a:spcBef>
              <a:spcAft>
                <a:spcPts val="1065"/>
              </a:spcAft>
              <a:buFont typeface="Wingdings" panose="05000000000000000000" pitchFamily="2" charset="2"/>
              <a:buChar char=""/>
            </a:pPr>
            <a:r>
              <a:rPr lang="ar-SA" sz="2000" dirty="0">
                <a:solidFill>
                  <a:srgbClr val="000000"/>
                </a:solidFill>
                <a:effectLst/>
                <a:latin typeface="Alexandria" pitchFamily="2" charset="-78"/>
                <a:ea typeface="Calibri" panose="020F0502020204030204" pitchFamily="34" charset="0"/>
                <a:cs typeface="Alexandria" pitchFamily="2" charset="-78"/>
              </a:rPr>
              <a:t>إن العدالة التنظيمية تبرز منظومة القيم الاجتماعية والأخلاقية والدينية عند الأفراد، وتحدد طرق التفاعل والنضج للعدالة الشائعة في المنظمة</a:t>
            </a:r>
            <a:r>
              <a:rPr lang="ar-EG" sz="2000" b="1" dirty="0">
                <a:solidFill>
                  <a:srgbClr val="000000"/>
                </a:solidFill>
                <a:effectLst/>
                <a:latin typeface="Alexandria" pitchFamily="2" charset="-78"/>
                <a:ea typeface="Times New Roman" panose="02020603050405020304" pitchFamily="18" charset="0"/>
                <a:cs typeface="Alexandria" pitchFamily="2" charset="-78"/>
              </a:rPr>
              <a:t>.</a:t>
            </a:r>
            <a:endParaRPr lang="en-GB" sz="2000" dirty="0">
              <a:effectLst/>
              <a:latin typeface="Alexandria" pitchFamily="2" charset="-78"/>
              <a:ea typeface="Times New Roman" panose="02020603050405020304" pitchFamily="18" charset="0"/>
              <a:cs typeface="Alexandria" pitchFamily="2" charset="-78"/>
            </a:endParaRPr>
          </a:p>
          <a:p>
            <a:pPr marL="342900" lvl="0" indent="-342900" algn="r" rtl="1" fontAlgn="base">
              <a:spcBef>
                <a:spcPts val="355"/>
              </a:spcBef>
              <a:spcAft>
                <a:spcPts val="1065"/>
              </a:spcAft>
              <a:buFont typeface="Wingdings" panose="05000000000000000000" pitchFamily="2" charset="2"/>
              <a:buChar char=""/>
            </a:pPr>
            <a:r>
              <a:rPr lang="ar-SA" sz="2000" dirty="0">
                <a:solidFill>
                  <a:srgbClr val="000000"/>
                </a:solidFill>
                <a:effectLst/>
                <a:latin typeface="Alexandria" pitchFamily="2" charset="-78"/>
                <a:ea typeface="Calibri" panose="020F0502020204030204" pitchFamily="34" charset="0"/>
                <a:cs typeface="Alexandria" pitchFamily="2" charset="-78"/>
              </a:rPr>
              <a:t>تعتبر العدالة التنظيمية عامل حاسم لالتزام الموظف بأهداف المنظمة ويزيد من مستوي مشاركته</a:t>
            </a:r>
            <a:r>
              <a:rPr lang="ar-SA" sz="2000" dirty="0">
                <a:solidFill>
                  <a:srgbClr val="000000"/>
                </a:solidFill>
                <a:effectLst/>
                <a:latin typeface="Alexandria" pitchFamily="2" charset="-78"/>
                <a:ea typeface="Times New Roman" panose="02020603050405020304" pitchFamily="18" charset="0"/>
                <a:cs typeface="Alexandria" pitchFamily="2" charset="-78"/>
              </a:rPr>
              <a:t>.</a:t>
            </a:r>
            <a:endParaRPr lang="en-GB" sz="2000" dirty="0">
              <a:effectLst/>
              <a:latin typeface="Alexandria" pitchFamily="2" charset="-78"/>
              <a:ea typeface="Times New Roman" panose="02020603050405020304" pitchFamily="18" charset="0"/>
              <a:cs typeface="Alexandria" pitchFamily="2" charset="-78"/>
            </a:endParaRPr>
          </a:p>
          <a:p>
            <a:pPr algn="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49746" y="2212316"/>
            <a:ext cx="10307781" cy="3164456"/>
          </a:xfrm>
          <a:prstGeom prst="rect">
            <a:avLst/>
          </a:prstGeom>
          <a:noFill/>
        </p:spPr>
        <p:txBody>
          <a:bodyPr wrap="square" rtlCol="0">
            <a:spAutoFit/>
          </a:bodyPr>
          <a:lstStyle/>
          <a:p>
            <a:pPr marL="5080" algn="r" rtl="1" fontAlgn="base">
              <a:spcBef>
                <a:spcPts val="355"/>
              </a:spcBef>
              <a:spcAft>
                <a:spcPts val="1065"/>
              </a:spcAft>
            </a:pPr>
            <a:r>
              <a:rPr lang="ar-SA" sz="1800" b="1" dirty="0">
                <a:solidFill>
                  <a:srgbClr val="000000"/>
                </a:solidFill>
                <a:effectLst/>
                <a:latin typeface="Alexandria" pitchFamily="2" charset="-78"/>
                <a:ea typeface="Times New Roman" panose="02020603050405020304" pitchFamily="18" charset="0"/>
                <a:cs typeface="Alexandria" pitchFamily="2" charset="-78"/>
              </a:rPr>
              <a:t>مبادئ العدالة التنظيمية: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r" rtl="1">
              <a:lnSpc>
                <a:spcPct val="115000"/>
              </a:lnSpc>
              <a:buFont typeface="Simplified Arabic" panose="02020603050405020304" pitchFamily="18" charset="-78"/>
              <a:buChar char="-"/>
              <a:tabLst>
                <a:tab pos="143510" algn="l"/>
              </a:tabLst>
            </a:pPr>
            <a:r>
              <a:rPr lang="en-US" sz="1800" dirty="0">
                <a:effectLst/>
                <a:latin typeface="Alexandria" pitchFamily="2" charset="-78"/>
                <a:ea typeface="Times New Roman" panose="02020603050405020304" pitchFamily="18" charset="0"/>
                <a:cs typeface="Alexandria" pitchFamily="2" charset="-78"/>
              </a:rPr>
              <a:t> </a:t>
            </a:r>
            <a:r>
              <a:rPr lang="ar-SA" sz="1800" b="1" dirty="0">
                <a:effectLst/>
                <a:latin typeface="Alexandria" pitchFamily="2" charset="-78"/>
                <a:ea typeface="Times New Roman" panose="02020603050405020304" pitchFamily="18" charset="0"/>
                <a:cs typeface="Alexandria" pitchFamily="2" charset="-78"/>
              </a:rPr>
              <a:t>مبدأ المساواة</a:t>
            </a:r>
            <a:r>
              <a:rPr lang="en-US"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أي تكافؤ الفرص والأجور والحوافز وساعات العمل، و واجبات الوظيفة بين الأفراد العاملين في المنظمة</a:t>
            </a:r>
            <a:r>
              <a:rPr lang="en-US"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implified Arabic" panose="02020603050405020304" pitchFamily="18" charset="-78"/>
              <a:buChar char="-"/>
              <a:tabLst>
                <a:tab pos="143510" algn="l"/>
              </a:tabLst>
            </a:pPr>
            <a:r>
              <a:rPr lang="ar-SA" sz="1800" b="1" dirty="0">
                <a:effectLst/>
                <a:latin typeface="Alexandria" pitchFamily="2" charset="-78"/>
                <a:ea typeface="Times New Roman" panose="02020603050405020304" pitchFamily="18" charset="0"/>
                <a:cs typeface="Alexandria" pitchFamily="2" charset="-78"/>
              </a:rPr>
              <a:t>المبدأ الأخلاقي</a:t>
            </a:r>
            <a:r>
              <a:rPr lang="en-US"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ويتمثل في الاستقامة، النزاهة، الشرف، الأمانة، الإخلاص، الصدق</a:t>
            </a:r>
            <a:r>
              <a:rPr lang="en-US"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implified Arabic" panose="02020603050405020304" pitchFamily="18" charset="-78"/>
              <a:buChar char="-"/>
              <a:tabLst>
                <a:tab pos="143510" algn="l"/>
              </a:tabLst>
            </a:pPr>
            <a:r>
              <a:rPr lang="ar-SA" sz="1800" b="1" dirty="0">
                <a:effectLst/>
                <a:latin typeface="Alexandria" pitchFamily="2" charset="-78"/>
                <a:ea typeface="Times New Roman" panose="02020603050405020304" pitchFamily="18" charset="0"/>
                <a:cs typeface="Alexandria" pitchFamily="2" charset="-78"/>
              </a:rPr>
              <a:t>مبدأ الدقة والتصحيح</a:t>
            </a:r>
            <a:r>
              <a:rPr lang="en-US"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يجب أن تكون القرارات والإجراءات المتخذة مبنية على معلومات دقيقة وواضحة، وقابلية للتصحيح في حالة وجود خطأ</a:t>
            </a:r>
            <a:r>
              <a:rPr lang="en-US"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spcAft>
                <a:spcPts val="1000"/>
              </a:spcAft>
              <a:buFont typeface="Simplified Arabic" panose="02020603050405020304" pitchFamily="18" charset="-78"/>
              <a:buChar char="-"/>
              <a:tabLst>
                <a:tab pos="143510" algn="l"/>
              </a:tabLst>
            </a:pPr>
            <a:r>
              <a:rPr lang="en-US" sz="1800" dirty="0">
                <a:effectLst/>
                <a:latin typeface="Alexandria" pitchFamily="2" charset="-78"/>
                <a:ea typeface="Times New Roman" panose="02020603050405020304" pitchFamily="18" charset="0"/>
                <a:cs typeface="Alexandria" pitchFamily="2" charset="-78"/>
              </a:rPr>
              <a:t> </a:t>
            </a:r>
            <a:r>
              <a:rPr lang="ar-SA" sz="1800" b="1" dirty="0">
                <a:effectLst/>
                <a:latin typeface="Alexandria" pitchFamily="2" charset="-78"/>
                <a:ea typeface="Times New Roman" panose="02020603050405020304" pitchFamily="18" charset="0"/>
                <a:cs typeface="Alexandria" pitchFamily="2" charset="-78"/>
              </a:rPr>
              <a:t>مبدأ الالتزام</a:t>
            </a:r>
            <a:r>
              <a:rPr lang="en-US"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المعاملة المنصفة والمكافأة المستحقة وفقا للمعايير والقوانين المطبقة</a:t>
            </a:r>
            <a:r>
              <a:rPr lang="en-US" sz="1800" dirty="0">
                <a:effectLst/>
                <a:latin typeface="Alexandria" pitchFamily="2" charset="-78"/>
                <a:ea typeface="Times New Roman" panose="02020603050405020304" pitchFamily="18" charset="0"/>
                <a:cs typeface="Alexandria" pitchFamily="2" charset="-78"/>
              </a:rPr>
              <a:t>.</a:t>
            </a:r>
            <a:endParaRPr lang="ar-EG" sz="1800" dirty="0">
              <a:effectLst/>
              <a:latin typeface="Alexandria" pitchFamily="2" charset="-78"/>
              <a:ea typeface="Times New Roman" panose="02020603050405020304" pitchFamily="18" charset="0"/>
              <a:cs typeface="Alexandria" pitchFamily="2" charset="-78"/>
            </a:endParaRPr>
          </a:p>
          <a:p>
            <a:pPr marL="342900" lvl="0" indent="-342900" algn="r" rtl="1">
              <a:lnSpc>
                <a:spcPct val="115000"/>
              </a:lnSpc>
              <a:spcAft>
                <a:spcPts val="1000"/>
              </a:spcAft>
              <a:buFont typeface="Simplified Arabic" panose="02020603050405020304" pitchFamily="18" charset="-78"/>
              <a:buChar char="-"/>
              <a:tabLst>
                <a:tab pos="143510" algn="l"/>
              </a:tabLst>
            </a:pPr>
            <a:r>
              <a:rPr lang="ar-EG" b="1" dirty="0">
                <a:latin typeface="Alexandria" pitchFamily="2" charset="-78"/>
                <a:ea typeface="Calibri" panose="020F0502020204030204" pitchFamily="34" charset="0"/>
                <a:cs typeface="Alexandria" pitchFamily="2" charset="-78"/>
              </a:rPr>
              <a:t>مبدأ المشاركة</a:t>
            </a:r>
            <a:r>
              <a:rPr lang="ar-EG" dirty="0">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مشاركة جميع الأطراف العاملة في المنظمة في صنع واتخاذ القرارات وتطبيق القرارات</a:t>
            </a:r>
            <a:r>
              <a:rPr lang="ar-EG" dirty="0">
                <a:latin typeface="Alexandria" pitchFamily="2" charset="-78"/>
                <a:ea typeface="Calibri" panose="020F0502020204030204" pitchFamily="34" charset="0"/>
                <a:cs typeface="Alexandria" pitchFamily="2" charset="-78"/>
              </a:rPr>
              <a:t>.</a:t>
            </a:r>
            <a:endParaRPr lang="en-GB" sz="2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2101396"/>
            <a:ext cx="10538691" cy="3718647"/>
          </a:xfrm>
          <a:prstGeom prst="rect">
            <a:avLst/>
          </a:prstGeom>
          <a:noFill/>
        </p:spPr>
        <p:txBody>
          <a:bodyPr wrap="square" rtlCol="0">
            <a:spAutoFit/>
          </a:bodyPr>
          <a:lstStyle/>
          <a:p>
            <a:pPr algn="r">
              <a:lnSpc>
                <a:spcPct val="107000"/>
              </a:lnSpc>
              <a:spcAft>
                <a:spcPts val="800"/>
              </a:spcAft>
            </a:pPr>
            <a:r>
              <a:rPr lang="ar-SA" sz="2400" kern="100" dirty="0">
                <a:effectLst/>
                <a:latin typeface="Calibri" panose="020F0502020204030204" pitchFamily="34" charset="0"/>
                <a:ea typeface="Calibri" panose="020F0502020204030204" pitchFamily="34" charset="0"/>
                <a:cs typeface="Simplified Arabic" panose="02020603050405020304" pitchFamily="18" charset="-78"/>
              </a:rPr>
              <a:t> </a:t>
            </a:r>
            <a:r>
              <a:rPr lang="ar-EG" sz="2000" b="1" kern="100" dirty="0">
                <a:effectLst/>
                <a:latin typeface="Alexandria" pitchFamily="2" charset="-78"/>
                <a:ea typeface="Calibri" panose="020F0502020204030204" pitchFamily="34" charset="0"/>
                <a:cs typeface="Alexandria" pitchFamily="2" charset="-78"/>
              </a:rPr>
              <a:t>قواعد العدالة التنظيمية : </a:t>
            </a:r>
            <a:endParaRPr lang="en-GB" sz="2000"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الاستئناف</a:t>
            </a:r>
            <a:r>
              <a:rPr lang="ar-SA" sz="2000" kern="100" dirty="0">
                <a:effectLst/>
                <a:latin typeface="Alexandria" pitchFamily="2" charset="-78"/>
                <a:ea typeface="Calibri" panose="020F0502020204030204" pitchFamily="34" charset="0"/>
                <a:cs typeface="Alexandria" pitchFamily="2" charset="-78"/>
              </a:rPr>
              <a:t>: أي وجود فرص للاعتراض على القرارات وتعديلها إذا ما ظهر ما يبرر ذلك.</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*القاعدة الأخلاقية:</a:t>
            </a:r>
            <a:r>
              <a:rPr lang="ar-SA" sz="2000" kern="100" dirty="0">
                <a:effectLst/>
                <a:latin typeface="Alexandria" pitchFamily="2" charset="-78"/>
                <a:ea typeface="Calibri" panose="020F0502020204030204" pitchFamily="34" charset="0"/>
                <a:cs typeface="Alexandria" pitchFamily="2" charset="-78"/>
              </a:rPr>
              <a:t> أي أن الإجراء يجب أن يتفق مع المعايير الأخلاقية السائدة والآداب.</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التمثيل</a:t>
            </a:r>
            <a:r>
              <a:rPr lang="ar-SA" sz="2000" kern="100" dirty="0">
                <a:effectLst/>
                <a:latin typeface="Alexandria" pitchFamily="2" charset="-78"/>
                <a:ea typeface="Calibri" panose="020F0502020204030204" pitchFamily="34" charset="0"/>
                <a:cs typeface="Alexandria" pitchFamily="2" charset="-78"/>
              </a:rPr>
              <a:t>: يجب أن تتبني عملية اتخاذ القرار وجهات نظر أصحاب المصلحة.</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عدم الانحياز</a:t>
            </a:r>
            <a:r>
              <a:rPr lang="ar-SA" sz="2000" kern="100" dirty="0">
                <a:effectLst/>
                <a:latin typeface="Alexandria" pitchFamily="2" charset="-78"/>
                <a:ea typeface="Calibri" panose="020F0502020204030204" pitchFamily="34" charset="0"/>
                <a:cs typeface="Alexandria" pitchFamily="2" charset="-78"/>
              </a:rPr>
              <a:t>: ابتعاد منفذ الإجراء أو متخذ القرار عن المصلحة الشخصية في اتخاذ القرار.</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دقة المعلومات</a:t>
            </a:r>
            <a:r>
              <a:rPr lang="ar-SA" sz="2000" kern="100" dirty="0">
                <a:effectLst/>
                <a:latin typeface="Alexandria" pitchFamily="2" charset="-78"/>
                <a:ea typeface="Calibri" panose="020F0502020204030204" pitchFamily="34" charset="0"/>
                <a:cs typeface="Alexandria" pitchFamily="2" charset="-78"/>
              </a:rPr>
              <a:t>: بناء القرارات على أساس معلومات صحيحة وشفافة.</a:t>
            </a:r>
            <a:endParaRPr lang="en-GB" sz="2000" kern="100" dirty="0">
              <a:effectLst/>
              <a:latin typeface="Alexandria" pitchFamily="2" charset="-78"/>
              <a:ea typeface="Calibri" panose="020F0502020204030204" pitchFamily="34" charset="0"/>
              <a:cs typeface="Alexandria" pitchFamily="2" charset="-78"/>
            </a:endParaRPr>
          </a:p>
          <a:p>
            <a:pPr marL="5080"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*قاعدة التوافق والانسجام:</a:t>
            </a:r>
            <a:r>
              <a:rPr lang="ar-SA" sz="2000" kern="100" dirty="0">
                <a:effectLst/>
                <a:latin typeface="Alexandria" pitchFamily="2" charset="-78"/>
                <a:ea typeface="Calibri" panose="020F0502020204030204" pitchFamily="34" charset="0"/>
                <a:cs typeface="Alexandria" pitchFamily="2" charset="-78"/>
              </a:rPr>
              <a:t> يجب أن تنسجم إجراءات توزيع المكافآت على جميع الأفراد في كل الأوقات.</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1674544"/>
            <a:ext cx="10759414" cy="3781741"/>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Aft>
                <a:spcPts val="800"/>
              </a:spcAft>
            </a:pPr>
            <a:r>
              <a:rPr lang="ar-SA" b="1" dirty="0">
                <a:effectLst/>
                <a:latin typeface="Alexandria" pitchFamily="2" charset="-78"/>
                <a:ea typeface="Calibri" panose="020F0502020204030204" pitchFamily="34" charset="0"/>
                <a:cs typeface="Alexandria" pitchFamily="2" charset="-78"/>
              </a:rPr>
              <a:t>علاقة القيادة الأخلاقية بالعدالة التنظيمية: </a:t>
            </a:r>
            <a:r>
              <a:rPr lang="ar-SA" dirty="0">
                <a:effectLst/>
                <a:latin typeface="Alexandria" pitchFamily="2" charset="-78"/>
                <a:ea typeface="Calibri" panose="020F0502020204030204" pitchFamily="34" charset="0"/>
                <a:cs typeface="Alexandria" pitchFamily="2" charset="-78"/>
              </a:rPr>
              <a:t>العدالة التنظيمية </a:t>
            </a:r>
            <a:r>
              <a:rPr lang="ar-EG" dirty="0">
                <a:effectLst/>
                <a:latin typeface="Alexandria" pitchFamily="2" charset="-78"/>
                <a:ea typeface="Calibri" panose="020F0502020204030204" pitchFamily="34" charset="0"/>
                <a:cs typeface="Alexandria" pitchFamily="2" charset="-78"/>
              </a:rPr>
              <a:t>هي</a:t>
            </a:r>
            <a:r>
              <a:rPr lang="ar-SA" dirty="0">
                <a:effectLst/>
                <a:latin typeface="Alexandria" pitchFamily="2" charset="-78"/>
                <a:ea typeface="Calibri" panose="020F0502020204030204" pitchFamily="34" charset="0"/>
                <a:cs typeface="Alexandria" pitchFamily="2" charset="-78"/>
              </a:rPr>
              <a:t> نتيجة للقيادة الأخلاقية، حيث أن الخطوات الذي يختارها القائد ليحدد الأبعاد والقيم الأخلاقية للمنظمة </a:t>
            </a:r>
            <a:r>
              <a:rPr lang="ar-EG" dirty="0">
                <a:effectLst/>
                <a:latin typeface="Alexandria" pitchFamily="2" charset="-78"/>
                <a:ea typeface="Calibri" panose="020F0502020204030204" pitchFamily="34" charset="0"/>
                <a:cs typeface="Alexandria" pitchFamily="2" charset="-78"/>
              </a:rPr>
              <a:t>هي</a:t>
            </a:r>
            <a:r>
              <a:rPr lang="ar-SA" dirty="0">
                <a:effectLst/>
                <a:latin typeface="Alexandria" pitchFamily="2" charset="-78"/>
                <a:ea typeface="Calibri" panose="020F0502020204030204" pitchFamily="34" charset="0"/>
                <a:cs typeface="Alexandria" pitchFamily="2" charset="-78"/>
              </a:rPr>
              <a:t> الأفعال والتصرفات التي يقوم بممارستها سواء كان في حياته الشخصية أو الوظيفية أو في تعامله مع الآخرين </a:t>
            </a:r>
            <a:r>
              <a:rPr lang="ar-EG" dirty="0">
                <a:latin typeface="Alexandria" pitchFamily="2" charset="-78"/>
                <a:ea typeface="Calibri" panose="020F0502020204030204" pitchFamily="34" charset="0"/>
                <a:cs typeface="Alexandria" pitchFamily="2" charset="-78"/>
              </a:rPr>
              <a:t>فهي</a:t>
            </a:r>
            <a:r>
              <a:rPr lang="ar-SA" dirty="0">
                <a:effectLst/>
                <a:latin typeface="Alexandria" pitchFamily="2" charset="-78"/>
                <a:ea typeface="Calibri" panose="020F0502020204030204" pitchFamily="34" charset="0"/>
                <a:cs typeface="Alexandria" pitchFamily="2" charset="-78"/>
              </a:rPr>
              <a:t> تترجم من خلال  تصرفاته في الواقع العملي حيث تظهر في السلوكيات الأخلاقية عندما يفعل ما</a:t>
            </a: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هو صحيح وعادل وجيد أخلاقيا ، ولعل أكثر السلوكيات الأخلاقية وضوحا لدى العاملين </a:t>
            </a:r>
            <a:r>
              <a:rPr lang="ar-EG" dirty="0">
                <a:effectLst/>
                <a:latin typeface="Alexandria" pitchFamily="2" charset="-78"/>
                <a:ea typeface="Calibri" panose="020F0502020204030204" pitchFamily="34" charset="0"/>
                <a:cs typeface="Alexandria" pitchFamily="2" charset="-78"/>
              </a:rPr>
              <a:t>هي</a:t>
            </a:r>
            <a:r>
              <a:rPr lang="ar-SA" dirty="0">
                <a:effectLst/>
                <a:latin typeface="Alexandria" pitchFamily="2" charset="-78"/>
                <a:ea typeface="Calibri" panose="020F0502020204030204" pitchFamily="34" charset="0"/>
                <a:cs typeface="Alexandria" pitchFamily="2" charset="-78"/>
              </a:rPr>
              <a:t> القضايا المتعلقة بالعدالة فيما يخص اتخاذ القرارات،</a:t>
            </a: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وعند توزيع المكافآت أو توجيه العقوبات</a:t>
            </a:r>
            <a:r>
              <a:rPr lang="ar-SA" b="1" dirty="0">
                <a:effectLst/>
                <a:latin typeface="Alexandria" pitchFamily="2" charset="-78"/>
                <a:ea typeface="Calibri" panose="020F0502020204030204" pitchFamily="34" charset="0"/>
                <a:cs typeface="Alexandria" pitchFamily="2" charset="-78"/>
              </a:rPr>
              <a:t>،)</a:t>
            </a:r>
            <a:r>
              <a:rPr lang="ar-SA" dirty="0">
                <a:effectLst/>
                <a:latin typeface="Alexandria" pitchFamily="2" charset="-78"/>
                <a:ea typeface="Calibri" panose="020F0502020204030204" pitchFamily="34" charset="0"/>
                <a:cs typeface="Alexandria" pitchFamily="2" charset="-78"/>
              </a:rPr>
              <a:t>، وقد أكدت على ذلك حين رأت أن القاعدة الأخلاقية تتمثل في كل إجراءات التخصيص والتي يجب أن تتوافق مع القيم والمعايير الأخلاقية السائدة</a:t>
            </a:r>
            <a:r>
              <a:rPr lang="ar-EG" dirty="0">
                <a:effectLst/>
                <a:latin typeface="Alexandria" pitchFamily="2" charset="-78"/>
                <a:ea typeface="Calibri" panose="020F0502020204030204" pitchFamily="34" charset="0"/>
                <a:cs typeface="Alexandria" pitchFamily="2" charset="-78"/>
              </a:rPr>
              <a:t>.                     </a:t>
            </a:r>
          </a:p>
          <a:p>
            <a:pPr algn="just">
              <a:lnSpc>
                <a:spcPct val="107000"/>
              </a:lnSpc>
              <a:spcAft>
                <a:spcPts val="800"/>
              </a:spcAft>
            </a:pP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58659" y="1674544"/>
            <a:ext cx="10583595" cy="3809120"/>
          </a:xfrm>
          <a:prstGeom prst="rect">
            <a:avLst/>
          </a:prstGeom>
          <a:noFill/>
        </p:spPr>
        <p:txBody>
          <a:bodyPr wrap="square" rtlCol="0">
            <a:spAutoFit/>
          </a:bodyPr>
          <a:lstStyle/>
          <a:p>
            <a:pPr indent="457200" algn="r" rtl="1">
              <a:lnSpc>
                <a:spcPts val="1690"/>
              </a:lnSpc>
              <a:spcAft>
                <a:spcPts val="800"/>
              </a:spcAft>
            </a:pPr>
            <a:r>
              <a:rPr lang="en-GB" sz="1800" kern="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2000" kern="100" dirty="0">
              <a:effectLst/>
              <a:latin typeface="Alexandria" pitchFamily="2" charset="-78"/>
              <a:ea typeface="Calibri" panose="020F0502020204030204" pitchFamily="34" charset="0"/>
              <a:cs typeface="Alexandria" pitchFamily="2" charset="-78"/>
            </a:endParaRPr>
          </a:p>
          <a:p>
            <a:pPr algn="ctr">
              <a:lnSpc>
                <a:spcPct val="107000"/>
              </a:lnSpc>
              <a:spcAft>
                <a:spcPts val="800"/>
              </a:spcAft>
            </a:pPr>
            <a:r>
              <a:rPr lang="ar-SA" sz="2000" kern="100" dirty="0">
                <a:solidFill>
                  <a:srgbClr val="FF0000"/>
                </a:solidFill>
                <a:effectLst/>
                <a:latin typeface="Alexandria" pitchFamily="2" charset="-78"/>
                <a:ea typeface="Calibri" panose="020F0502020204030204" pitchFamily="34" charset="0"/>
                <a:cs typeface="Alexandria" pitchFamily="2" charset="-78"/>
              </a:rPr>
              <a:t>لماذا تعدُّ القيادة الأخلاقية مهمة في المؤسسات؟                                                      </a:t>
            </a:r>
            <a:endParaRPr lang="en-GB" sz="1600" kern="100" dirty="0">
              <a:solidFill>
                <a:srgbClr val="FF0000"/>
              </a:solidFill>
              <a:effectLst/>
              <a:latin typeface="Alexandria" pitchFamily="2" charset="-78"/>
              <a:ea typeface="Calibri" panose="020F0502020204030204" pitchFamily="34" charset="0"/>
              <a:cs typeface="Alexandria" pitchFamily="2" charset="-78"/>
            </a:endParaRPr>
          </a:p>
          <a:p>
            <a:pPr algn="ctr" rtl="1">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إنَّ القيادة التي تعتمد على تحديد الغايات والقيم الأخلاقية ضرورية من أجل التوافق الداخلي للمؤسسات وفعالية الأسواق الخارجية والمسؤولية تجاه أصحاب المصلحة. عرَّف الباحث </a:t>
            </a:r>
            <a:r>
              <a:rPr lang="ar-EG" kern="100" dirty="0">
                <a:effectLst/>
                <a:latin typeface="Alexandria" pitchFamily="2" charset="-78"/>
                <a:ea typeface="Calibri" panose="020F0502020204030204" pitchFamily="34" charset="0"/>
                <a:cs typeface="Alexandria" pitchFamily="2" charset="-78"/>
              </a:rPr>
              <a:t>(</a:t>
            </a:r>
            <a:r>
              <a:rPr lang="ar-SA" kern="100" dirty="0" err="1">
                <a:effectLst/>
                <a:latin typeface="Alexandria" pitchFamily="2" charset="-78"/>
                <a:ea typeface="Calibri" panose="020F0502020204030204" pitchFamily="34" charset="0"/>
                <a:cs typeface="Alexandria" pitchFamily="2" charset="-78"/>
              </a:rPr>
              <a:t>شيستر</a:t>
            </a:r>
            <a:r>
              <a:rPr lang="ar-SA" kern="100" dirty="0">
                <a:effectLst/>
                <a:latin typeface="Alexandria" pitchFamily="2" charset="-78"/>
                <a:ea typeface="Calibri" panose="020F0502020204030204" pitchFamily="34" charset="0"/>
                <a:cs typeface="Alexandria" pitchFamily="2" charset="-78"/>
              </a:rPr>
              <a:t> برنارد</a:t>
            </a:r>
            <a:r>
              <a:rPr lang="ar-EG" kern="100" dirty="0">
                <a:effectLst/>
                <a:latin typeface="Alexandria" pitchFamily="2" charset="-78"/>
                <a:ea typeface="Calibri" panose="020F0502020204030204" pitchFamily="34" charset="0"/>
                <a:cs typeface="Alexandria" pitchFamily="2" charset="-78"/>
              </a:rPr>
              <a:t>)</a:t>
            </a:r>
            <a:r>
              <a:rPr lang="ar-SA" kern="100" dirty="0">
                <a:effectLst/>
                <a:latin typeface="Alexandria" pitchFamily="2" charset="-78"/>
                <a:ea typeface="Calibri" panose="020F0502020204030204" pitchFamily="34" charset="0"/>
                <a:cs typeface="Alexandria" pitchFamily="2" charset="-78"/>
              </a:rPr>
              <a:t> في عام 1939 منهج القيادة القائمة على القيم الأخلاقية بأنَّه منهج يبعث على «اتخاذ قرارات شخصية تعاونية من خلال تكوين إيمان بالفهم المشترك وباحتمالية النجاح وبالرضا التام عن الدوافع الشخصية وبتكامل الهدف المشترك.» </a:t>
            </a:r>
            <a:r>
              <a:rPr lang="ar-EG" kern="100" dirty="0">
                <a:effectLst/>
                <a:latin typeface="Alexandria" pitchFamily="2" charset="-78"/>
                <a:ea typeface="Calibri" panose="020F0502020204030204" pitchFamily="34" charset="0"/>
                <a:cs typeface="Alexandria" pitchFamily="2" charset="-78"/>
              </a:rPr>
              <a:t>و</a:t>
            </a:r>
            <a:r>
              <a:rPr lang="ar-SA" kern="100" dirty="0">
                <a:effectLst/>
                <a:latin typeface="Alexandria" pitchFamily="2" charset="-78"/>
                <a:ea typeface="Calibri" panose="020F0502020204030204" pitchFamily="34" charset="0"/>
                <a:cs typeface="Alexandria" pitchFamily="2" charset="-78"/>
              </a:rPr>
              <a:t>يوضِّح الشكل التالي أنَّ الرؤية والرسالة والقيم أساسية في تحديد وتطبيق الاستراتيجيات والعمليات والتوافق المؤسساتي، ويعدُّ ذلك جزءًا مهمًا من القيادة</a:t>
            </a:r>
            <a:r>
              <a:rPr lang="ar-EG" kern="100" dirty="0">
                <a:effectLst/>
                <a:latin typeface="Alexandria" pitchFamily="2" charset="-78"/>
                <a:ea typeface="Calibri" panose="020F0502020204030204" pitchFamily="34" charset="0"/>
                <a:cs typeface="Alexandria" pitchFamily="2" charset="-78"/>
              </a:rPr>
              <a:t>                                                                </a:t>
            </a:r>
          </a:p>
          <a:p>
            <a:pPr algn="ct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29574" y="1345306"/>
            <a:ext cx="10520118"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hlinkClick r:id="rId3"/>
            <a:extLst>
              <a:ext uri="{FF2B5EF4-FFF2-40B4-BE49-F238E27FC236}">
                <a16:creationId xmlns:a16="http://schemas.microsoft.com/office/drawing/2014/main" id="{9D6D1E36-DAE7-C2D1-A353-7696022C42C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18538" y="1741364"/>
            <a:ext cx="9241372" cy="4623219"/>
          </a:xfrm>
          <a:prstGeom prst="rect">
            <a:avLst/>
          </a:prstGeom>
          <a:noFill/>
          <a:ln>
            <a:noFill/>
          </a:ln>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490278" y="2101396"/>
            <a:ext cx="10851976" cy="3580019"/>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EG" b="1" kern="100" dirty="0">
                <a:effectLst/>
                <a:latin typeface="Alexandria" pitchFamily="2" charset="-78"/>
                <a:ea typeface="Calibri" panose="020F0502020204030204" pitchFamily="34" charset="0"/>
                <a:cs typeface="Alexandria" pitchFamily="2" charset="-78"/>
              </a:rPr>
              <a:t>مما سبق ممكن تحديد </a:t>
            </a:r>
            <a:r>
              <a:rPr lang="ar-SA" b="1" kern="100" dirty="0">
                <a:effectLst/>
                <a:latin typeface="Alexandria" pitchFamily="2" charset="-78"/>
                <a:ea typeface="Calibri" panose="020F0502020204030204" pitchFamily="34" charset="0"/>
                <a:cs typeface="Alexandria" pitchFamily="2" charset="-78"/>
              </a:rPr>
              <a:t>تعريف القيادة الأخلاقية</a:t>
            </a:r>
            <a:r>
              <a:rPr lang="ar-EG" b="1" kern="100" dirty="0">
                <a:effectLst/>
                <a:latin typeface="Alexandria" pitchFamily="2" charset="-78"/>
                <a:ea typeface="Calibri" panose="020F0502020204030204" pitchFamily="34" charset="0"/>
                <a:cs typeface="Alexandria" pitchFamily="2" charset="-78"/>
              </a:rPr>
              <a:t> بشكل عام ومهني على النحو التالي:</a:t>
            </a:r>
            <a:r>
              <a:rPr lang="ar-EG"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تُعرَّف القيادة الأخلاقية بشكل عام على أنَّها المنهج والنموذج الذي يُظهِر ويعزز السلوك المثالي لدى الأفراد، ويوجههم من خلال احترام حقوق الآخرين ومعتقداتهم بما يتوافق مع القيم الأخلاقية. </a:t>
            </a:r>
            <a:r>
              <a:rPr lang="ar-EG" kern="100" dirty="0">
                <a:effectLst/>
                <a:latin typeface="Alexandria" pitchFamily="2" charset="-78"/>
                <a:ea typeface="Calibri" panose="020F0502020204030204" pitchFamily="34" charset="0"/>
                <a:cs typeface="Alexandria" pitchFamily="2" charset="-78"/>
              </a:rPr>
              <a:t> </a:t>
            </a:r>
          </a:p>
          <a:p>
            <a:pPr algn="r">
              <a:lnSpc>
                <a:spcPct val="150000"/>
              </a:lnSpc>
              <a:spcAft>
                <a:spcPts val="800"/>
              </a:spcAft>
            </a:pP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أما مهنيًا فإن القيادة الأخلاقية هي عبارة عن بيئة عمل لإعداد الأساس المنطقي في التعامل داخل العلاقات المهنية، يكون فيها القائد التنظيمي أو المدير أو صاحب المنصب الإداري مثالاً يُحتذى به من خلال أفعاله وسلوكياته الأخلاقية في العمل، بشكل يتناسب مع قواعد العمل المهنية</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75855" y="2025059"/>
            <a:ext cx="10673599" cy="2743700"/>
          </a:xfrm>
          <a:prstGeom prst="rect">
            <a:avLst/>
          </a:prstGeom>
          <a:noFill/>
        </p:spPr>
        <p:txBody>
          <a:bodyPr wrap="square" rtlCol="0">
            <a:spAutoFit/>
          </a:bodyPr>
          <a:lstStyle/>
          <a:p>
            <a:pPr algn="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بناءً على ذلك يقع على عاتق القائد تحديد السلوكيات الأخلاقية المناسبة لمكان العمل، وتذكر أنَّ النزاهة والسلوك الجيد هما المفتاح الأساسي للوصول إلى القيادة الأخلاقية. </a:t>
            </a:r>
            <a:r>
              <a:rPr lang="ar-EG" kern="100" dirty="0">
                <a:effectLst/>
                <a:latin typeface="Alexandria" pitchFamily="2" charset="-78"/>
                <a:ea typeface="Calibri" panose="020F0502020204030204" pitchFamily="34" charset="0"/>
                <a:cs typeface="Alexandria" pitchFamily="2" charset="-78"/>
              </a:rPr>
              <a:t>     </a:t>
            </a:r>
          </a:p>
          <a:p>
            <a:pPr algn="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فمما لا شك فيه، أنَّ القيادة الأخلاقية التنظيمية هدفت دائماً إلى تقديم قيم مضافة كبيرة للشركات، لا سيما أنها تؤدي إلى رضا الموظف والمدير معاً، وبالتالي ازدياد ولاء الموظفين تجاه الشركة التي يعملون بها، أي انخفاض معدل دوران الموظفين، وتقليل التغيير الوظيفي بشكل كبير.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78746" y="1950579"/>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بأن تكون سلوكياتهم وأفعالهم تتوافق مع القيم والأخلاق واحترام الذات.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highlight>
                  <a:srgbClr val="FFFF00"/>
                </a:highlight>
                <a:latin typeface="Alexandria" pitchFamily="2" charset="-78"/>
                <a:ea typeface="Calibri" panose="020F0502020204030204" pitchFamily="34" charset="0"/>
                <a:cs typeface="Alexandria" pitchFamily="2" charset="-78"/>
              </a:rPr>
              <a:t>ما هي عناصر القيادة الأخلاقية الأساسية؟  </a:t>
            </a:r>
            <a:r>
              <a:rPr lang="ar-SA" sz="1800" kern="100" dirty="0">
                <a:solidFill>
                  <a:schemeClr val="tx1"/>
                </a:solidFill>
                <a:effectLst/>
                <a:latin typeface="Alexandria" pitchFamily="2" charset="-78"/>
                <a:ea typeface="Calibri" panose="020F0502020204030204" pitchFamily="34" charset="0"/>
                <a:cs typeface="Alexandria" pitchFamily="2" charset="-78"/>
              </a:rPr>
              <a:t>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تشمل القيادة الأخلاقية العديد من العناصر التي تحدد مدى النمو المهني للقائد، وتتلخص في ستة أبعاد</a:t>
            </a:r>
            <a:r>
              <a:rPr lang="en-GB" sz="1800" kern="100" dirty="0">
                <a:solidFill>
                  <a:schemeClr val="tx1"/>
                </a:solidFill>
                <a:effectLst/>
                <a:latin typeface="Alexandria" pitchFamily="2" charset="-78"/>
                <a:ea typeface="Calibri" panose="020F0502020204030204" pitchFamily="34" charset="0"/>
                <a:cs typeface="Alexandria" pitchFamily="2" charset="-78"/>
              </a:rPr>
              <a:t> </a:t>
            </a: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 الأمانة:</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يؤدي الصدق إلى ثقة الأشخاص بالقادة الأخلاقيين، وهذا يعني التزام القادة بتقديم الحقائق كما هي، والتواصل بصدق مع الموظفين، والتفوق على المنافسين بنزاهة.</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 العدالة:</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تؤكد القيادة الأخلاقية على ضرورة معاملة الجميع وفق مبدأ المساواة، وتقديم الفرص دون تمييز، وتركز على إدانة السلوكيات والتصرفات الإدارية غير اللائقة، وعدم اتباع سياسة الكيل بمكيالين.</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en-GB" sz="2400" kern="100" dirty="0">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761999" y="5335675"/>
            <a:ext cx="4744497" cy="58693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865745"/>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 الاحترام:</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يجب على القائد الأخلاقي احترام كُلّ من حوله، بغض النظر عن المنصب أو الشاغر الذي يشغله الموظف، وهذا يعني ضرورة الاستماع إلى آراء الموظفين، وتعزيز التنوع الفكري، وعدم تهميش أي شخص.</a:t>
            </a:r>
            <a:br>
              <a:rPr lang="ar-SA" sz="1800" kern="100" dirty="0">
                <a:solidFill>
                  <a:schemeClr val="tx1"/>
                </a:solidFill>
                <a:effectLst/>
                <a:latin typeface="Alexandria" pitchFamily="2" charset="-78"/>
                <a:ea typeface="Calibri" panose="020F0502020204030204" pitchFamily="34" charset="0"/>
                <a:cs typeface="Alexandria" pitchFamily="2" charset="-78"/>
              </a:rPr>
            </a:br>
            <a:r>
              <a:rPr lang="ar-SA" sz="1800" kern="100" dirty="0">
                <a:solidFill>
                  <a:schemeClr val="tx1"/>
                </a:solidFill>
                <a:effectLst/>
                <a:latin typeface="Alexandria" pitchFamily="2" charset="-78"/>
                <a:ea typeface="Calibri" panose="020F0502020204030204" pitchFamily="34" charset="0"/>
                <a:cs typeface="Alexandria" pitchFamily="2" charset="-78"/>
              </a:rPr>
              <a:t>- التكامل:</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solidFill>
                  <a:schemeClr val="tx1"/>
                </a:solidFill>
                <a:effectLst/>
                <a:latin typeface="Alexandria" pitchFamily="2" charset="-78"/>
                <a:ea typeface="Calibri" panose="020F0502020204030204" pitchFamily="34" charset="0"/>
                <a:cs typeface="Alexandria" pitchFamily="2" charset="-78"/>
              </a:rPr>
              <a:t>تنص القيادة الأخلاقية على وجود التكامل بين أقوال القائد وأفعاله، فالحديث عن القيم الأخلاقية غير كافٍ، بل يجب تطبيقها في تعاملك مع الموظفين في شركتك.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31274" y="1911268"/>
            <a:ext cx="10564290" cy="3568926"/>
          </a:xfrm>
          <a:prstGeom prst="rect">
            <a:avLst/>
          </a:prstGeom>
          <a:noFill/>
        </p:spPr>
        <p:txBody>
          <a:bodyPr wrap="square" rtlCol="0">
            <a:spAutoFit/>
          </a:bodyPr>
          <a:lstStyle/>
          <a:p>
            <a:pPr algn="r">
              <a:lnSpc>
                <a:spcPct val="107000"/>
              </a:lnSpc>
              <a:spcAft>
                <a:spcPts val="800"/>
              </a:spcAft>
            </a:pP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 المسؤولية:</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تعني المسؤولية قبول أن تنجز كل الواجبات التي تفرضها عليك عملية القيادة الأخلاقية بشكل احترافي، والاستجابة الدائمة للأحداث بذكاء وشجاعة.</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 الشفافية:</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لكي تكون قائداً أخلاقياً يجب أن تتمتع بالموضوعية والشفافية، أي أن تحافظ على حوار مفتوح مع جميع الموظفين، وأن تقبل أي ملاحظة بنّاءة.</a:t>
            </a:r>
            <a:br>
              <a:rPr lang="ar-SA" sz="1800" kern="100" dirty="0">
                <a:effectLst/>
                <a:latin typeface="Alexandria" pitchFamily="2" charset="-78"/>
                <a:ea typeface="Calibri" panose="020F0502020204030204" pitchFamily="34" charset="0"/>
                <a:cs typeface="Alexandria" pitchFamily="2" charset="-78"/>
              </a:rPr>
            </a:b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 لهذه الأخلاقيات الستة فوائد كثيرة على المستويين الشخصي والمهني، ولابد الآن من التعرف على الخصائص الشخصية التي تجعلك قائداً ذو تأثير أخلاقي عالٍ.</a:t>
            </a:r>
            <a:endParaRPr lang="en-GB" sz="18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250462"/>
            <a:ext cx="10453255" cy="3832844"/>
          </a:xfrm>
          <a:prstGeom prst="rect">
            <a:avLst/>
          </a:prstGeom>
          <a:noFill/>
        </p:spPr>
        <p:txBody>
          <a:bodyPr wrap="square" rtlCol="0">
            <a:spAutoFit/>
          </a:bodyPr>
          <a:lstStyle/>
          <a:p>
            <a:pPr algn="r">
              <a:lnSpc>
                <a:spcPct val="107000"/>
              </a:lnSpc>
              <a:spcAft>
                <a:spcPts val="800"/>
              </a:spcAft>
            </a:pPr>
            <a:r>
              <a:rPr lang="ar-SA" sz="2000" kern="100" dirty="0">
                <a:solidFill>
                  <a:srgbClr val="FF0000"/>
                </a:solidFill>
                <a:effectLst/>
                <a:highlight>
                  <a:srgbClr val="FFFF00"/>
                </a:highlight>
                <a:latin typeface="Alexandria" pitchFamily="2" charset="-78"/>
                <a:ea typeface="Calibri" panose="020F0502020204030204" pitchFamily="34" charset="0"/>
                <a:cs typeface="Alexandria" pitchFamily="2" charset="-78"/>
              </a:rPr>
              <a:t>ما هي سمات القائد الأخلاقي؟ </a:t>
            </a:r>
            <a:endParaRPr lang="en-GB" sz="2000" kern="100" dirty="0">
              <a:solidFill>
                <a:srgbClr val="FF0000"/>
              </a:solidFill>
              <a:effectLst/>
              <a:highlight>
                <a:srgbClr val="FFFF00"/>
              </a:highlight>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بعد إجراء عدة دراسات على القادة الأخلاقيين في العديد من المنظمات والشركات التي على مستوى العالم، تبّين وجود عدة سمات مشتركة فيما بينهم، تتلخص في السمات السبعة التالية:</a:t>
            </a:r>
            <a:endParaRPr lang="en-GB" kern="100" dirty="0">
              <a:effectLst/>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 يعرفون قيمهم الشخصية ويحددون بوصلتهم الداخلية:</a:t>
            </a:r>
            <a:endParaRPr lang="en-GB" kern="100" dirty="0">
              <a:effectLst/>
              <a:latin typeface="Alexandria" pitchFamily="2" charset="-78"/>
              <a:ea typeface="Calibri" panose="020F0502020204030204" pitchFamily="34" charset="0"/>
              <a:cs typeface="Alexandria" pitchFamily="2" charset="-78"/>
            </a:endParaRPr>
          </a:p>
          <a:p>
            <a:pPr algn="r" rtl="1">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تعتبر معرفة الذات والقيم الشخصية هي السمة الأولى التي يجب أن يمتلكها القائد الأخلاقي، فمن خلال معرفة القيم والمبادئ الشخصية، يمكن جعلها مرئية وواضحة للآخرين، ويتم ذلك من خلال اتخاذ مواقف شجاعة وذكية، ومطابقة الأفعال للأقوال.</a:t>
            </a:r>
            <a:r>
              <a:rPr lang="ar-EG" sz="2800" kern="0" dirty="0">
                <a:effectLst/>
                <a:ea typeface="Times New Roman" panose="02020603050405020304" pitchFamily="18" charset="0"/>
                <a:cs typeface="Simplified Arabic" panose="02020603050405020304" pitchFamily="18" charset="-78"/>
              </a:rPr>
              <a:t>                                                      </a:t>
            </a:r>
            <a:endParaRPr lang="en-US" sz="28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3</a:t>
            </a:r>
            <a:endParaRPr lang="en-US" sz="6000" b="1" dirty="0">
              <a:ea typeface="Roboto Light" panose="02000000000000000000" pitchFamily="2" charset="0"/>
            </a:endParaRPr>
          </a:p>
        </p:txBody>
      </p:sp>
      <p:sp>
        <p:nvSpPr>
          <p:cNvPr id="48" name="TextBox 47"/>
          <p:cNvSpPr txBox="1"/>
          <p:nvPr/>
        </p:nvSpPr>
        <p:spPr>
          <a:xfrm>
            <a:off x="942308" y="2250462"/>
            <a:ext cx="10453255" cy="3841693"/>
          </a:xfrm>
          <a:prstGeom prst="rect">
            <a:avLst/>
          </a:prstGeom>
          <a:noFill/>
        </p:spPr>
        <p:txBody>
          <a:bodyPr wrap="square" rtlCol="0">
            <a:spAutoFit/>
          </a:bodyPr>
          <a:lstStyle/>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 لا يقبلون الانحراف عن القواعد الأخلاقية:</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إذا عمل شخص ما ضد القيم والسلوكيات المناسبة للشركة ولم يتخذ القائد أي إجراء، فقد يشير ذلك إلى وجود خلل في هذه السلوكيات، أو إلى مشكلة في تصرفات الموظف.</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يبني القادة الأخلاقيون الثقة والمصداقية مع الجميع، فلا يقدمون أية استثناءات مع خرق القواعد والقيم الأخلاقية في الشركة. </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 يتفادون المشكلات:</a:t>
            </a:r>
            <a:endParaRPr lang="en-GB" sz="1600" kern="100" dirty="0">
              <a:effectLst/>
              <a:latin typeface="Alexandria" pitchFamily="2" charset="-78"/>
              <a:ea typeface="Calibri" panose="020F0502020204030204" pitchFamily="34" charset="0"/>
              <a:cs typeface="Alexandria" pitchFamily="2" charset="-78"/>
            </a:endParaRPr>
          </a:p>
          <a:p>
            <a:pPr algn="r">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أكد جميع القادة الأخلاقيون أنهم لا يتجاهلون التفاصيل مهما كانت صغيرة، لأن أحدها قد يؤدي لحدوث أضرار جسيمة على الشركة، بل يراقبون المواقف بعناية لمحاولة تجنب أية مشاكل قدر الإمكان. </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1911268"/>
            <a:ext cx="10487692" cy="3751733"/>
          </a:xfrm>
          <a:prstGeom prst="rect">
            <a:avLst/>
          </a:prstGeom>
          <a:noFill/>
        </p:spPr>
        <p:txBody>
          <a:bodyPr wrap="square" rtlCol="0">
            <a:spAutoFit/>
          </a:bodyPr>
          <a:lstStyle/>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يعترفون بالأخطاء:</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إذا ساءت الأمور نتيجة قرار قد اتخذه القائد الأخلاقي، فإنه لا يحاول إخفاءه أو كتمانه، بدلاً من ذلك، يقبل خطأه ويعترف به، ويحاول وضع الحلول البديلة ويشاركها مع المعنيين في الأمر بالشركة، وذلك لإيجاد أفضل طريقة ممكنة لحل المشكلة.</a:t>
            </a:r>
            <a:br>
              <a:rPr lang="ar-SA" sz="1600" kern="100" dirty="0">
                <a:effectLst/>
                <a:latin typeface="Alexandria" pitchFamily="2" charset="-78"/>
                <a:ea typeface="Calibri" panose="020F0502020204030204" pitchFamily="34" charset="0"/>
                <a:cs typeface="Alexandria" pitchFamily="2" charset="-78"/>
              </a:rPr>
            </a:b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تذكر أن هذا الفعل سيزيد ثقة الموظفين بقائدهم بشكل كبير، فكما يقول نابليون هيل: "يجب أن يكون القائد الناجح على استعداد لتحمل مسؤولية أخطائه".</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حاضرون دائماً:</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لا يغيب القادة الأخلاقيون في الأوقات السيئة، بل يظهرون دائماً وفي كل الأوقات، سواءً أكانت أوقات جيدة أم سيئة.</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إن القادة الأخلاقيين يدركون جيداً أنهم موجودون لخدمة مصالح فرقهم وشركاتهم، لذلك دائمًا ما يكونون في المقدمة عندما تضرب العاصفة، </a:t>
            </a:r>
            <a:r>
              <a:rPr lang="ar-SA" sz="1600" kern="100" dirty="0" err="1">
                <a:effectLst/>
                <a:latin typeface="Alexandria" pitchFamily="2" charset="-78"/>
                <a:ea typeface="Calibri" panose="020F0502020204030204" pitchFamily="34" charset="0"/>
                <a:cs typeface="Alexandria" pitchFamily="2" charset="-78"/>
              </a:rPr>
              <a:t>ويواجهونها</a:t>
            </a:r>
            <a:r>
              <a:rPr lang="ar-SA" sz="1600" kern="100" dirty="0">
                <a:effectLst/>
                <a:latin typeface="Alexandria" pitchFamily="2" charset="-78"/>
                <a:ea typeface="Calibri" panose="020F0502020204030204" pitchFamily="34" charset="0"/>
                <a:cs typeface="Alexandria" pitchFamily="2" charset="-78"/>
              </a:rPr>
              <a:t> ويحاولون التغلب عليها، كما يعتنون في مساعدة الآخرين بالتغلب على مشاكلهم وتحدياتهم أيضاً. </a:t>
            </a:r>
            <a:r>
              <a:rPr lang="ar-EG"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250462"/>
            <a:ext cx="10453255" cy="2858731"/>
          </a:xfrm>
          <a:prstGeom prst="rect">
            <a:avLst/>
          </a:prstGeom>
          <a:noFill/>
        </p:spPr>
        <p:txBody>
          <a:bodyPr wrap="square" rtlCol="0">
            <a:spAutoFit/>
          </a:bodyPr>
          <a:lstStyle/>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يتصرفون بنزاهة:</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يجب على القادة الأخلاقيين معاملة جميع موظفيهم بنزاهة تامة، إذ لا يجب أن يشعر الموظف بأن قائده يفضل أحداً عليه دون سبب وجيه، حيث أن سلوكيات القائد الأخلاقي يجب أن تدعم مبدأ الجدارة والعدالة مع أفراد مؤسسته أو شركته، بغض النظر عن أي عامل آخر للتمييز.</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 يتمتعون بالأصالة:</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أخيراً، تعتبر الأصالة إحدى السمات الهامة للقادة الأخلاقيين، فبيئة العمل التي يوفرها القادة الأخلاقيون تجعل كل موظف يعيش حقيقته وذاته الأصلية، وليس ذات مصطنعة في العمل فقط!</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من ناحية أخرى يجب أن يكون القائد الأخلاقي أيضأً على حقيقته وذاته، لا سيما أن هذا يشجع جميع الموظفين للتصرف بأصالتهم ضمن نطاق العمل.</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197174" y="2095405"/>
            <a:ext cx="9993746" cy="3477234"/>
          </a:xfrm>
          <a:prstGeom prst="rect">
            <a:avLst/>
          </a:prstGeom>
          <a:noFill/>
        </p:spPr>
        <p:txBody>
          <a:bodyPr wrap="square" rtlCol="0">
            <a:spAutoFit/>
          </a:bodyPr>
          <a:lstStyle/>
          <a:p>
            <a:pPr algn="just" rtl="1">
              <a:lnSpc>
                <a:spcPct val="150000"/>
              </a:lnSpc>
              <a:spcAft>
                <a:spcPts val="800"/>
              </a:spcAft>
            </a:pPr>
            <a:r>
              <a:rPr lang="ar-SA" sz="1600" kern="100" dirty="0">
                <a:effectLst/>
                <a:latin typeface="Alexandria" pitchFamily="2" charset="-78"/>
                <a:ea typeface="Calibri" panose="020F0502020204030204" pitchFamily="34" charset="0"/>
                <a:cs typeface="Alexandria" pitchFamily="2" charset="-78"/>
              </a:rPr>
              <a:t> تُعرَّف القيادة بأنَّها القدرة على التأثير على المرؤوسين لتحقيق الأهداف والغايات المشتركة. إنَّ القادة التنظيميين مسؤولون أمام الجهات المرتبطة بالمؤسسة من أصحاب المصالح والمساهمين والموظفين في ما يتعلّق بتحقيق أهداف المؤسسة، وتعتمد درجة التزامهم بالمسؤولية والأخلاق عند قيامهم بذلك على عدة عوامل. تعدُّ قيم القائد مهمَّة من ناحية الأخلاق والفعالية لأنَّها عادةً ما تصبح القيم التي تتبنَّاها المؤسسة ككل. </a:t>
            </a:r>
            <a:endParaRPr lang="en-GB" sz="1600" kern="100" dirty="0">
              <a:effectLst/>
              <a:latin typeface="Alexandria" pitchFamily="2" charset="-78"/>
              <a:ea typeface="Calibri" panose="020F0502020204030204" pitchFamily="34" charset="0"/>
              <a:cs typeface="Alexandria" pitchFamily="2" charset="-78"/>
            </a:endParaRPr>
          </a:p>
          <a:p>
            <a:pPr algn="just">
              <a:lnSpc>
                <a:spcPct val="150000"/>
              </a:lnSpc>
            </a:pPr>
            <a:r>
              <a:rPr lang="ar-SA" sz="1600" dirty="0">
                <a:effectLst/>
                <a:latin typeface="Alexandria" pitchFamily="2" charset="-78"/>
                <a:ea typeface="Calibri" panose="020F0502020204030204" pitchFamily="34" charset="0"/>
                <a:cs typeface="Alexandria" pitchFamily="2" charset="-78"/>
              </a:rPr>
              <a:t>يُشار إلى التأثير الذي يولّده قادة المؤسسات بمصطلح "التأثير الإداري"، وعلى الرغم من أنَّ قيم القائد ينبغي أن تتوافق مع قيم المؤسسة ورؤيتها ورسالتها، إلّا أن ذلك قد لا يحدث دائمًا كما رأينا في الأزمات المؤسساتيّة الأخلاقية التي ناقشناها سابقًا والتي أدَّت إلى إخفاق شركات مثل </a:t>
            </a:r>
            <a:r>
              <a:rPr lang="ar-SA" sz="1600" dirty="0" err="1">
                <a:effectLst/>
                <a:latin typeface="Alexandria" pitchFamily="2" charset="-78"/>
                <a:ea typeface="Calibri" panose="020F0502020204030204" pitchFamily="34" charset="0"/>
                <a:cs typeface="Alexandria" pitchFamily="2" charset="-78"/>
              </a:rPr>
              <a:t>إنرون</a:t>
            </a:r>
            <a:r>
              <a:rPr lang="ar-SA" sz="1600" dirty="0">
                <a:effectLst/>
                <a:latin typeface="Alexandria" pitchFamily="2" charset="-78"/>
                <a:ea typeface="Calibri" panose="020F0502020204030204" pitchFamily="34" charset="0"/>
                <a:cs typeface="Alexandria" pitchFamily="2" charset="-78"/>
              </a:rPr>
              <a:t> </a:t>
            </a:r>
            <a:r>
              <a:rPr lang="ar-SA" sz="1600" dirty="0" err="1">
                <a:effectLst/>
                <a:latin typeface="Alexandria" pitchFamily="2" charset="-78"/>
                <a:ea typeface="Calibri" panose="020F0502020204030204" pitchFamily="34" charset="0"/>
                <a:cs typeface="Alexandria" pitchFamily="2" charset="-78"/>
              </a:rPr>
              <a:t>وتايكو</a:t>
            </a:r>
            <a:r>
              <a:rPr lang="ar-SA" sz="1600" dirty="0">
                <a:effectLst/>
                <a:latin typeface="Alexandria" pitchFamily="2" charset="-78"/>
                <a:ea typeface="Calibri" panose="020F0502020204030204" pitchFamily="34" charset="0"/>
                <a:cs typeface="Alexandria" pitchFamily="2" charset="-78"/>
              </a:rPr>
              <a:t> وورلد كوم وويلز </a:t>
            </a:r>
            <a:r>
              <a:rPr lang="ar-SA" sz="1600" dirty="0" err="1">
                <a:effectLst/>
                <a:latin typeface="Alexandria" pitchFamily="2" charset="-78"/>
                <a:ea typeface="Calibri" panose="020F0502020204030204" pitchFamily="34" charset="0"/>
                <a:cs typeface="Alexandria" pitchFamily="2" charset="-78"/>
              </a:rPr>
              <a:t>فارجو</a:t>
            </a:r>
            <a:r>
              <a:rPr lang="ar-SA" sz="1600" dirty="0">
                <a:effectLst/>
                <a:latin typeface="Alexandria" pitchFamily="2" charset="-78"/>
                <a:ea typeface="Calibri" panose="020F0502020204030204" pitchFamily="34" charset="0"/>
                <a:cs typeface="Alexandria" pitchFamily="2" charset="-78"/>
              </a:rPr>
              <a:t> وغيرها من الشركات البارزة</a:t>
            </a:r>
            <a:r>
              <a:rPr lang="ar-EG" sz="16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014732"/>
            <a:ext cx="10307384" cy="3551934"/>
          </a:xfrm>
          <a:prstGeom prst="rect">
            <a:avLst/>
          </a:prstGeom>
          <a:noFill/>
        </p:spPr>
        <p:txBody>
          <a:bodyPr wrap="square" rtlCol="0">
            <a:spAutoFit/>
          </a:bodyPr>
          <a:lstStyle/>
          <a:p>
            <a:pPr algn="r">
              <a:lnSpc>
                <a:spcPct val="107000"/>
              </a:lnSpc>
              <a:spcAft>
                <a:spcPts val="800"/>
              </a:spcAft>
            </a:pPr>
            <a:r>
              <a:rPr lang="ar-EG" kern="100" dirty="0">
                <a:latin typeface="Alexandria" pitchFamily="2" charset="-78"/>
                <a:ea typeface="Calibri" panose="020F0502020204030204" pitchFamily="34" charset="0"/>
                <a:cs typeface="Alexandria" pitchFamily="2" charset="-78"/>
              </a:rPr>
              <a:t>معايير تقييم البعد الأخلاقي : </a:t>
            </a:r>
            <a:r>
              <a:rPr lang="en-GB" sz="1800" kern="100" dirty="0">
                <a:effectLst/>
                <a:latin typeface="Alexandria" pitchFamily="2" charset="-78"/>
                <a:ea typeface="Calibri" panose="020F0502020204030204" pitchFamily="34" charset="0"/>
                <a:cs typeface="Alexandria" pitchFamily="2" charset="-78"/>
              </a:rPr>
              <a:t> </a:t>
            </a:r>
          </a:p>
          <a:p>
            <a:pPr algn="r" rtl="1">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 خمسة معايير لتقييم البعد الأخلاقي والخروج برقم يمثّل المعيار الأخلاقي للمؤسسة</a:t>
            </a:r>
            <a:r>
              <a:rPr lang="en-GB" sz="1800" kern="100" dirty="0">
                <a:effectLst/>
                <a:latin typeface="Alexandria" pitchFamily="2" charset="-78"/>
                <a:ea typeface="Calibri" panose="020F0502020204030204" pitchFamily="34" charset="0"/>
                <a:cs typeface="Alexandria" pitchFamily="2" charset="-78"/>
              </a:rPr>
              <a:t> (EQ)</a:t>
            </a:r>
            <a:r>
              <a:rPr lang="ar-SA" sz="1800" kern="100" dirty="0">
                <a:effectLst/>
                <a:latin typeface="Alexandria" pitchFamily="2" charset="-78"/>
                <a:ea typeface="Calibri" panose="020F0502020204030204" pitchFamily="34" charset="0"/>
                <a:cs typeface="Alexandria" pitchFamily="2" charset="-78"/>
              </a:rPr>
              <a:t> هذه المعايير الخمس هي</a:t>
            </a:r>
            <a:r>
              <a:rPr lang="ar-EG" sz="1800" kern="100" dirty="0">
                <a:effectLst/>
                <a:latin typeface="Alexandria" pitchFamily="2" charset="-78"/>
                <a:ea typeface="Calibri" panose="020F0502020204030204" pitchFamily="34"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برنامج الأخلاقيات والامتثال الخاص بالشركة، ويمثِّل 35% من المعيار الأخلاقي</a:t>
            </a:r>
            <a:r>
              <a:rPr lang="en-GB" sz="1800" kern="100" dirty="0">
                <a:effectLst/>
                <a:latin typeface="Alexandria" pitchFamily="2" charset="-78"/>
                <a:ea typeface="Calibri" panose="020F0502020204030204" pitchFamily="34" charset="0"/>
                <a:cs typeface="Alexandria" pitchFamily="2" charset="-78"/>
              </a:rPr>
              <a:t> </a:t>
            </a:r>
            <a:r>
              <a:rPr lang="ar-EG" sz="1800" b="1" kern="100" dirty="0">
                <a:solidFill>
                  <a:srgbClr val="00B0F0"/>
                </a:solidFill>
                <a:effectLst/>
                <a:latin typeface="Alexandria" pitchFamily="2" charset="-78"/>
                <a:ea typeface="Calibri" panose="020F0502020204030204" pitchFamily="34" charset="0"/>
                <a:cs typeface="Alexandria" pitchFamily="2" charset="-78"/>
              </a:rPr>
              <a:t>المعيار الأول: </a:t>
            </a:r>
            <a:endParaRPr lang="en-GB" sz="1800" b="1" kern="100" dirty="0">
              <a:solidFill>
                <a:srgbClr val="00B0F0"/>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800" b="1" kern="100" dirty="0">
                <a:solidFill>
                  <a:srgbClr val="00B0F0"/>
                </a:solidFill>
                <a:effectLst/>
                <a:latin typeface="Alexandria" pitchFamily="2" charset="-78"/>
                <a:ea typeface="Calibri" panose="020F0502020204030204" pitchFamily="34" charset="0"/>
                <a:cs typeface="Alexandria" pitchFamily="2" charset="-78"/>
              </a:rPr>
              <a:t>المعيار الثاني: </a:t>
            </a:r>
            <a:r>
              <a:rPr lang="ar-SA" sz="1800" kern="100" dirty="0">
                <a:effectLst/>
                <a:latin typeface="Alexandria" pitchFamily="2" charset="-78"/>
                <a:ea typeface="Calibri" panose="020F0502020204030204" pitchFamily="34" charset="0"/>
                <a:cs typeface="Alexandria" pitchFamily="2" charset="-78"/>
              </a:rPr>
              <a:t>درجة رسوخ الأخلاق في ثقافة الشركة</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b="1" kern="100" dirty="0">
                <a:solidFill>
                  <a:srgbClr val="00B0F0"/>
                </a:solidFill>
                <a:effectLst/>
                <a:latin typeface="Alexandria" pitchFamily="2" charset="-78"/>
                <a:ea typeface="Calibri" panose="020F0502020204030204" pitchFamily="34" charset="0"/>
                <a:cs typeface="Alexandria" pitchFamily="2" charset="-78"/>
              </a:rPr>
              <a:t>ا</a:t>
            </a:r>
            <a:r>
              <a:rPr lang="ar-EG" b="1" kern="100" dirty="0">
                <a:solidFill>
                  <a:srgbClr val="00B0F0"/>
                </a:solidFill>
                <a:latin typeface="Alexandria" pitchFamily="2" charset="-78"/>
                <a:ea typeface="Calibri" panose="020F0502020204030204" pitchFamily="34" charset="0"/>
                <a:cs typeface="Alexandria" pitchFamily="2" charset="-78"/>
              </a:rPr>
              <a:t>لمعيار الثالث: </a:t>
            </a:r>
            <a:r>
              <a:rPr lang="ar-SA" sz="1800" kern="100" dirty="0">
                <a:effectLst/>
                <a:latin typeface="Alexandria" pitchFamily="2" charset="-78"/>
                <a:ea typeface="Calibri" panose="020F0502020204030204" pitchFamily="34" charset="0"/>
                <a:cs typeface="Alexandria" pitchFamily="2" charset="-78"/>
              </a:rPr>
              <a:t>مواطنة ومسؤولية الشركة. يقيس هذا المعيار تأثير ووقع قرارات المؤسسة على المحيط الاجتماعي</a:t>
            </a:r>
            <a:endParaRPr lang="ar-EG"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800" b="1" dirty="0">
                <a:solidFill>
                  <a:srgbClr val="00B0F0"/>
                </a:solidFill>
                <a:effectLst/>
                <a:latin typeface="Alexandria" pitchFamily="2" charset="-78"/>
                <a:ea typeface="Calibri" panose="020F0502020204030204" pitchFamily="34" charset="0"/>
                <a:cs typeface="Alexandria" pitchFamily="2" charset="-78"/>
              </a:rPr>
              <a:t>المعيار الرابع : </a:t>
            </a:r>
            <a:r>
              <a:rPr lang="ar-SA" sz="1800" dirty="0">
                <a:effectLst/>
                <a:latin typeface="Alexandria" pitchFamily="2" charset="-78"/>
                <a:ea typeface="Calibri" panose="020F0502020204030204" pitchFamily="34" charset="0"/>
                <a:cs typeface="Alexandria" pitchFamily="2" charset="-78"/>
              </a:rPr>
              <a:t>يرتبط بحوكمة الشركة وما إذا كان منصبا الرئيس التنفيذي للشركة ورئيس مجلس الإدارة يشغلهما شخص واحد أم شخصان مختلفان. حيث تزايد الوعي الاجتماعي في الآونة الأخيرة حول ضرورة وجود التنوُّع في المناصب القيادية</a:t>
            </a:r>
            <a:endParaRPr lang="en-GB" sz="2000"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2250462"/>
            <a:ext cx="10453255" cy="4015651"/>
          </a:xfrm>
          <a:prstGeom prst="rect">
            <a:avLst/>
          </a:prstGeom>
          <a:noFill/>
        </p:spPr>
        <p:txBody>
          <a:bodyPr wrap="square" rtlCol="0">
            <a:spAutoFit/>
          </a:bodyPr>
          <a:lstStyle/>
          <a:p>
            <a:pPr algn="just" rtl="1">
              <a:lnSpc>
                <a:spcPct val="150000"/>
              </a:lnSpc>
              <a:spcAft>
                <a:spcPts val="800"/>
              </a:spcAft>
            </a:pPr>
            <a:r>
              <a:rPr lang="ar-EG" sz="1800" b="1" kern="100" dirty="0">
                <a:solidFill>
                  <a:srgbClr val="00B0F0"/>
                </a:solidFill>
                <a:effectLst/>
                <a:latin typeface="Alexandria" pitchFamily="2" charset="-78"/>
                <a:ea typeface="Calibri" panose="020F0502020204030204" pitchFamily="34" charset="0"/>
                <a:cs typeface="Alexandria" pitchFamily="2" charset="-78"/>
              </a:rPr>
              <a:t>المعيار الخامس </a:t>
            </a:r>
            <a:r>
              <a:rPr lang="ar-SA" sz="1800" b="1" kern="100" dirty="0">
                <a:solidFill>
                  <a:srgbClr val="00B0F0"/>
                </a:solidFill>
                <a:effectLst/>
                <a:latin typeface="Alexandria" pitchFamily="2" charset="-78"/>
                <a:ea typeface="Calibri" panose="020F0502020204030204" pitchFamily="34" charset="0"/>
                <a:cs typeface="Alexandria" pitchFamily="2" charset="-78"/>
              </a:rPr>
              <a:t>القيادة والابتكار والسُمعة</a:t>
            </a:r>
            <a:r>
              <a:rPr lang="ar-EG" sz="1800" b="1" kern="100" dirty="0">
                <a:solidFill>
                  <a:srgbClr val="00B0F0"/>
                </a:solidFill>
                <a:effectLst/>
                <a:latin typeface="Alexandria" pitchFamily="2" charset="-78"/>
                <a:ea typeface="Calibri" panose="020F0502020204030204" pitchFamily="34" charset="0"/>
                <a:cs typeface="Alexandria" pitchFamily="2" charset="-78"/>
              </a:rPr>
              <a:t>: </a:t>
            </a:r>
            <a:r>
              <a:rPr lang="ar-EG" sz="1800" kern="100" dirty="0">
                <a:solidFill>
                  <a:srgbClr val="FF0000"/>
                </a:solidFill>
                <a:effectLst/>
                <a:latin typeface="Alexandria" pitchFamily="2" charset="-78"/>
                <a:ea typeface="Calibri" panose="020F0502020204030204" pitchFamily="34" charset="0"/>
                <a:cs typeface="Alexandria" pitchFamily="2" charset="-78"/>
              </a:rPr>
              <a:t>                                                                                               </a:t>
            </a:r>
            <a:endParaRPr lang="en-GB" sz="1800" kern="100" dirty="0">
              <a:solidFill>
                <a:srgbClr val="FF0000"/>
              </a:solidFill>
              <a:effectLst/>
              <a:latin typeface="Alexandria" pitchFamily="2" charset="-78"/>
              <a:ea typeface="Calibri" panose="020F0502020204030204" pitchFamily="34" charset="0"/>
              <a:cs typeface="Alexandria" pitchFamily="2" charset="-78"/>
            </a:endParaRPr>
          </a:p>
          <a:p>
            <a:pPr algn="just">
              <a:lnSpc>
                <a:spcPct val="150000"/>
              </a:lnSpc>
            </a:pPr>
            <a:r>
              <a:rPr lang="ar-SA" sz="1800" dirty="0">
                <a:effectLst/>
                <a:latin typeface="Alexandria" pitchFamily="2" charset="-78"/>
                <a:ea typeface="Calibri" panose="020F0502020204030204" pitchFamily="34" charset="0"/>
                <a:cs typeface="Alexandria" pitchFamily="2" charset="-78"/>
              </a:rPr>
              <a:t>ذكر معهد </a:t>
            </a:r>
            <a:r>
              <a:rPr lang="ar-SA" sz="1800" dirty="0" err="1">
                <a:effectLst/>
                <a:latin typeface="Alexandria" pitchFamily="2" charset="-78"/>
                <a:ea typeface="Calibri" panose="020F0502020204030204" pitchFamily="34" charset="0"/>
                <a:cs typeface="Alexandria" pitchFamily="2" charset="-78"/>
              </a:rPr>
              <a:t>إثيسفير</a:t>
            </a:r>
            <a:r>
              <a:rPr lang="ar-SA" sz="1800" dirty="0">
                <a:effectLst/>
                <a:latin typeface="Alexandria" pitchFamily="2" charset="-78"/>
                <a:ea typeface="Calibri" panose="020F0502020204030204" pitchFamily="34" charset="0"/>
                <a:cs typeface="Alexandria" pitchFamily="2" charset="-78"/>
              </a:rPr>
              <a:t> أنَّه تمَّ تكريم 124 شركة في عام 2017 من 5 قارات و19 دولة و52 قطاعًا مختلفًا من قطاعات الأعمال، ومن بين تلك الشركات 13 شركة حصلت على التكريم إحدى عشرة مرة و8 شركات حصلت على التكريم لأول مرة في ذلك العام. تتضمَّن الشركات الحاصلة على التكريم تِلك الشركات التي كان لها دور كبير في إحداث تغييرات إيجابية في أوساط الأعمال والأوساط الاجتماعية في مختلف أنحاء العالم، كما تضع هذه الشركات تأثيرات ونتائج ما تقوم به من أفعال وقرارات على الموظفين والمستثمرين والزبائن وغيرهم من أصحاب المصلحة بالحسبان وتتبنّى القيم وثقافة النزاهة كأساس للقرارات التي تتخذها يوميًا. </a:t>
            </a:r>
            <a:r>
              <a:rPr lang="ar-EG" sz="1800" dirty="0">
                <a:effectLst/>
                <a:latin typeface="Alexandria" pitchFamily="2" charset="-78"/>
                <a:ea typeface="Calibri" panose="020F0502020204030204" pitchFamily="34" charset="0"/>
                <a:cs typeface="Alexandria" pitchFamily="2" charset="-78"/>
              </a:rPr>
              <a:t>                                                                                </a:t>
            </a:r>
            <a:br>
              <a:rPr lang="en-GB" sz="1800" dirty="0">
                <a:effectLst/>
                <a:latin typeface="Trebuchet MS" panose="020B0603020202020204" pitchFamily="34" charset="0"/>
                <a:ea typeface="Calibri" panose="020F0502020204030204" pitchFamily="34" charset="0"/>
                <a:cs typeface="Times New Roman" panose="02020603050405020304" pitchFamily="18" charset="0"/>
              </a:rPr>
            </a:br>
            <a:endParaRPr lang="en-GB" sz="24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6438" y="1472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108363" y="2415437"/>
            <a:ext cx="10287199" cy="2967287"/>
          </a:xfrm>
          <a:prstGeom prst="rect">
            <a:avLst/>
          </a:prstGeom>
          <a:noFill/>
        </p:spPr>
        <p:txBody>
          <a:bodyPr wrap="square" rtlCol="0">
            <a:spAutoFit/>
          </a:bodyPr>
          <a:lstStyle/>
          <a:p>
            <a:pPr algn="just">
              <a:lnSpc>
                <a:spcPct val="150000"/>
              </a:lnSpc>
              <a:spcAft>
                <a:spcPts val="800"/>
              </a:spcAft>
            </a:pPr>
            <a:r>
              <a:rPr lang="ar-SA" kern="100" dirty="0">
                <a:effectLst/>
                <a:latin typeface="Alexandria" pitchFamily="2" charset="-78"/>
                <a:ea typeface="Calibri" panose="020F0502020204030204" pitchFamily="34" charset="0"/>
                <a:cs typeface="Alexandria" pitchFamily="2" charset="-78"/>
              </a:rPr>
              <a:t>إنَّ الموثوقية والنزاهة بالإضافة إلى القيم والمبادئ الأخلاقية هي عناصر مهمة لشخصية القادة الأخلاقيين وسلوكياتهم وينبغي أن تُترجم على هيئة تصرُّفات وأفعال تجاه الموظفين والشركاء أصحاب المصلحة والمجتمعات ككل. يقع على عاتق القادة أيضًا مسؤولية إظهار الاحترام تجاه الآخرين ومعاملة جميع أصحاب المصلحة بإنصاف والسعي دومًا للعمل من أجل الصالح العام وبناء مجتمع أفضل والتحلِّي بالصدق والأمانة في مختلف المواقف. </a:t>
            </a:r>
            <a:r>
              <a:rPr lang="ar-EG" kern="100" dirty="0">
                <a:effectLst/>
                <a:latin typeface="Alexandria" pitchFamily="2" charset="-78"/>
                <a:ea typeface="Calibri" panose="020F0502020204030204" pitchFamily="34" charset="0"/>
                <a:cs typeface="Alexandria" pitchFamily="2" charset="-78"/>
              </a:rPr>
              <a:t>و</a:t>
            </a:r>
            <a:r>
              <a:rPr lang="ar-SA" kern="100" dirty="0">
                <a:effectLst/>
                <a:latin typeface="Alexandria" pitchFamily="2" charset="-78"/>
                <a:ea typeface="Calibri" panose="020F0502020204030204" pitchFamily="34" charset="0"/>
                <a:cs typeface="Alexandria" pitchFamily="2" charset="-78"/>
              </a:rPr>
              <a:t>يساهم التحلِّي بهذه الأخلاق الفضيلة في خلق بيئة عمل أخلاقية في جميع أجزاء ومستويات </a:t>
            </a:r>
            <a:r>
              <a:rPr lang="ar-SA" kern="100" dirty="0">
                <a:latin typeface="Alexandria" pitchFamily="2" charset="-78"/>
                <a:ea typeface="Calibri" panose="020F0502020204030204" pitchFamily="34" charset="0"/>
                <a:cs typeface="Alexandria" pitchFamily="2" charset="-78"/>
              </a:rPr>
              <a:t>المؤسسة</a:t>
            </a:r>
            <a:r>
              <a:rPr lang="ar-EG" kern="100" dirty="0">
                <a:latin typeface="Alexandria" pitchFamily="2" charset="-78"/>
                <a:ea typeface="Calibri" panose="020F0502020204030204" pitchFamily="34" charset="0"/>
                <a:cs typeface="Alexandria" pitchFamily="2" charset="-78"/>
              </a:rPr>
              <a:t> ومن بين هذه القيم ما يلي:                                    </a:t>
            </a:r>
          </a:p>
          <a:p>
            <a:pPr algn="just">
              <a:lnSpc>
                <a:spcPct val="107000"/>
              </a:lnSpc>
              <a:spcAft>
                <a:spcPts val="800"/>
              </a:spcAft>
            </a:pPr>
            <a:endParaRPr lang="en-GB" kern="100"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2000" y="2202424"/>
            <a:ext cx="10668000" cy="3056606"/>
          </a:xfrm>
          <a:prstGeom prst="rect">
            <a:avLst/>
          </a:prstGeom>
          <a:noFill/>
        </p:spPr>
        <p:txBody>
          <a:bodyPr wrap="square" rtlCol="0">
            <a:spAutoFit/>
          </a:bodyPr>
          <a:lstStyle/>
          <a:p>
            <a:pPr algn="r">
              <a:lnSpc>
                <a:spcPct val="150000"/>
              </a:lnSpc>
              <a:spcAft>
                <a:spcPts val="800"/>
              </a:spcAft>
            </a:pP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احترام الآخرين</a:t>
            </a:r>
            <a:r>
              <a:rPr lang="ar-EG"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just">
              <a:lnSpc>
                <a:spcPct val="150000"/>
              </a:lnSpc>
            </a:pPr>
            <a:r>
              <a:rPr lang="ar-SA" dirty="0">
                <a:effectLst/>
                <a:latin typeface="Alexandria" pitchFamily="2" charset="-78"/>
                <a:ea typeface="Calibri" panose="020F0502020204030204" pitchFamily="34" charset="0"/>
                <a:cs typeface="Alexandria" pitchFamily="2" charset="-78"/>
              </a:rPr>
              <a:t>إنَّ احترام الآخرين يتطلَّب من القادة أن يدركوا القيمة الجوهرية للآخرين وأن يعاملوا الناس بطيب نيّة دون استغلالهم، إذ ينبغي النظر إلى الأشخاص على أنَّهم ذوو قيمة لأنَّهم بشر وليس بسبب ما يستطيعون تقديمه للآخرين أو بسبب قدرتهم على مساعدة الآخرين على التقدُّم فحسب. ينطوي احترام الآخرين على مراعاة الفروق الفردية ومنحهم حرية التفكير بطريقة مستقلة والسماح لهم بالعمل كأفراد والسعي إلى تحقيق أهدافهم الخاصة، إذ يزداد شعور الموظفين بأهميتهم وتزداد كذلك ثقتهم بأنفسهم عندما يُظهر القائد احترامه لهم من خلال منحهم الاستقلالية، وغالبًا ما يؤدِّي ذلك إلى زيادة ولاء الموظفين وإنتاجيتهم</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1775572"/>
            <a:ext cx="10487692" cy="3773597"/>
          </a:xfrm>
          <a:prstGeom prst="rect">
            <a:avLst/>
          </a:prstGeom>
          <a:noFill/>
        </p:spPr>
        <p:txBody>
          <a:bodyPr wrap="square" rtlCol="0">
            <a:spAutoFit/>
          </a:bodyPr>
          <a:lstStyle/>
          <a:p>
            <a:pPr algn="r">
              <a:lnSpc>
                <a:spcPct val="107000"/>
              </a:lnSpc>
              <a:spcAft>
                <a:spcPts val="800"/>
              </a:spcAft>
            </a:pPr>
            <a:r>
              <a:rPr lang="en-GB" b="1" kern="0" dirty="0">
                <a:effectLst/>
                <a:latin typeface="Alexandria" pitchFamily="2" charset="-78"/>
                <a:ea typeface="Times New Roman" panose="02020603050405020304" pitchFamily="18" charset="0"/>
                <a:cs typeface="Alexandria" pitchFamily="2" charset="-78"/>
              </a:rPr>
              <a:t> </a:t>
            </a:r>
            <a:r>
              <a:rPr lang="ar-EG" b="1" kern="0" dirty="0">
                <a:effectLst/>
                <a:latin typeface="Alexandria" pitchFamily="2" charset="-78"/>
                <a:ea typeface="Times New Roman" panose="02020603050405020304" pitchFamily="18" charset="0"/>
                <a:cs typeface="Alexandria" pitchFamily="2" charset="-78"/>
              </a:rPr>
              <a:t> - </a:t>
            </a:r>
            <a:r>
              <a:rPr lang="ar-SA" b="1" kern="100" dirty="0">
                <a:effectLst/>
                <a:latin typeface="Alexandria" pitchFamily="2" charset="-78"/>
                <a:ea typeface="Calibri" panose="020F0502020204030204" pitchFamily="34" charset="0"/>
                <a:cs typeface="Alexandria" pitchFamily="2" charset="-78"/>
              </a:rPr>
              <a:t>معاملة جميع أصحاب المصلحة بإنصاف</a:t>
            </a:r>
            <a:r>
              <a:rPr lang="ar-EG" b="1" kern="100" dirty="0">
                <a:effectLst/>
                <a:latin typeface="Alexandria" pitchFamily="2" charset="-78"/>
                <a:ea typeface="Calibri" panose="020F0502020204030204" pitchFamily="34" charset="0"/>
                <a:cs typeface="Alexandria" pitchFamily="2" charset="-78"/>
              </a:rPr>
              <a:t>: </a:t>
            </a:r>
            <a:endParaRPr lang="en-GB" b="1" kern="100" dirty="0">
              <a:effectLst/>
              <a:latin typeface="Alexandria" pitchFamily="2" charset="-78"/>
              <a:ea typeface="Calibri" panose="020F0502020204030204" pitchFamily="34" charset="0"/>
              <a:cs typeface="Alexandria" pitchFamily="2" charset="-78"/>
            </a:endParaRPr>
          </a:p>
          <a:p>
            <a:pPr algn="ctr" rtl="1">
              <a:lnSpc>
                <a:spcPct val="150000"/>
              </a:lnSpc>
              <a:spcAft>
                <a:spcPts val="800"/>
              </a:spcAft>
            </a:pP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يسعى القادة الأخلاقيون جاهدين إلى معاملة جميع من قد يتأثَّرون بقراراتهم بطريقة مُنصفة وعادلة، كما أنَّ المساواة أيضًا هي من أولوياتهم وينبغي أن تكون عاملًا بارزًا في عملية اتخاذ القرارات. يجب على القادة الأخلاقيين أن يُحجموا عن معاملة البعض معاملة خاصَّة حتى لا يشعر الآخرون بأنَّهم منبوذون وحتى لا تتولَّد الضغينة بين الأفراد بسبب التفرقة في المعاملة. هناك استثناء واحد لهذه القاعدة وهي عندما يكون الفرد مستحقًّا للمعاملة الخاصة من أجل تحقيق العدل</a:t>
            </a:r>
            <a:r>
              <a:rPr lang="ar-EG" sz="1600" kern="100" dirty="0">
                <a:latin typeface="Alexandria" pitchFamily="2" charset="-78"/>
                <a:ea typeface="Calibri" panose="020F0502020204030204" pitchFamily="34" charset="0"/>
                <a:cs typeface="Alexandria" pitchFamily="2" charset="-78"/>
              </a:rPr>
              <a:t>، و</a:t>
            </a:r>
            <a:r>
              <a:rPr lang="ar-SA" sz="1600" dirty="0">
                <a:effectLst/>
                <a:latin typeface="Alexandria" pitchFamily="2" charset="-78"/>
                <a:ea typeface="Calibri" panose="020F0502020204030204" pitchFamily="34" charset="0"/>
                <a:cs typeface="Alexandria" pitchFamily="2" charset="-78"/>
              </a:rPr>
              <a:t>ليس من السهل دائمًا منع شعور الموظفين بوجود تمييز، إذ تتطلَّب بعض المواقف توزيع المزايا والأعباء، وتختبر هذه المواقف مدى قدرة القائد وحرصه على تحقيق العدل. لقد حدَّد توم ونورمان المبادئ المشتركة التي تُرشد القادة الذين يواجهون مثل تلك المعضلات، ويمكن لهذه المبادئ أن تساع</a:t>
            </a:r>
            <a:r>
              <a:rPr lang="ar-EG" sz="1600" dirty="0">
                <a:effectLst/>
                <a:latin typeface="Alexandria" pitchFamily="2" charset="-78"/>
                <a:ea typeface="Calibri" panose="020F0502020204030204" pitchFamily="34" charset="0"/>
                <a:cs typeface="Alexandria" pitchFamily="2" charset="-78"/>
              </a:rPr>
              <a:t>د</a:t>
            </a:r>
            <a:r>
              <a:rPr lang="ar-SA" sz="1600" dirty="0">
                <a:effectLst/>
                <a:latin typeface="Alexandria" pitchFamily="2" charset="-78"/>
                <a:ea typeface="Calibri" panose="020F0502020204030204" pitchFamily="34" charset="0"/>
                <a:cs typeface="Alexandria" pitchFamily="2" charset="-78"/>
              </a:rPr>
              <a:t> القادة على توزيع المسؤوليات بعدل وإنصاف. تنصُّ هذه المبادئ على أنَّه يجب أن يحصل كل شخص على فُرصٍ متساوية وفقًا لاحتياجاته وحقوقه وجهوده ومساهماته المجتمعية وأدائه</a:t>
            </a:r>
            <a:r>
              <a:rPr lang="ar-EG" sz="1600" dirty="0">
                <a:latin typeface="Alexandria" pitchFamily="2" charset="-78"/>
                <a:ea typeface="Calibri" panose="020F0502020204030204" pitchFamily="34" charset="0"/>
                <a:cs typeface="Alexandria" pitchFamily="2" charset="-78"/>
              </a:rPr>
              <a:t>.                                                                                       </a:t>
            </a:r>
            <a:r>
              <a:rPr lang="en-GB"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42308" y="1775572"/>
            <a:ext cx="10487692" cy="3822008"/>
          </a:xfrm>
          <a:prstGeom prst="rect">
            <a:avLst/>
          </a:prstGeom>
          <a:noFill/>
        </p:spPr>
        <p:txBody>
          <a:bodyPr wrap="square" rtlCol="0">
            <a:spAutoFit/>
          </a:bodyPr>
          <a:lstStyle/>
          <a:p>
            <a:pPr algn="just">
              <a:lnSpc>
                <a:spcPct val="107000"/>
              </a:lnSpc>
              <a:spcAft>
                <a:spcPts val="800"/>
              </a:spcAft>
            </a:pPr>
            <a:r>
              <a:rPr lang="en-GB" sz="1800" kern="100" dirty="0">
                <a:effectLst/>
                <a:latin typeface="Simplified Arabic" panose="02020603050405020304" pitchFamily="18" charset="-78"/>
                <a:ea typeface="Calibri" panose="020F0502020204030204" pitchFamily="34" charset="0"/>
                <a:cs typeface="Arial" panose="020B0604020202020204" pitchFamily="34" charset="0"/>
              </a:rPr>
              <a:t>.</a:t>
            </a:r>
            <a:endParaRPr lang="en-GB" sz="1800"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800" b="1" kern="100" dirty="0">
                <a:effectLst/>
                <a:latin typeface="Alexandria" pitchFamily="2" charset="-78"/>
                <a:ea typeface="Calibri" panose="020F0502020204030204" pitchFamily="34" charset="0"/>
                <a:cs typeface="Alexandria" pitchFamily="2" charset="-78"/>
              </a:rPr>
              <a:t>- </a:t>
            </a:r>
            <a:r>
              <a:rPr lang="ar-SA" sz="1800" b="1" kern="100" dirty="0">
                <a:effectLst/>
                <a:latin typeface="Alexandria" pitchFamily="2" charset="-78"/>
                <a:ea typeface="Calibri" panose="020F0502020204030204" pitchFamily="34" charset="0"/>
                <a:cs typeface="Alexandria" pitchFamily="2" charset="-78"/>
              </a:rPr>
              <a:t>العمل من أجل الصالح العام</a:t>
            </a:r>
            <a:endParaRPr lang="en-GB" sz="1800" b="1" kern="100" dirty="0">
              <a:effectLs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يقدِّم المهاتما غاندي مثالاً على ما ينطوي عليه مبدأ السعي لتحقيق الصالح العام، إذ أمضى هذا الزعيم الهندي -المعروف بالتزامه بالاحتجاجات السلمية والعصيان المدني الشامل- 20 عامًا في جنوب أفريقيا وهو يعترض على التشريعات التي تميز ضد الهنود، وأمضى بقية حياته في الهند يناضل من أجل الاستقلال عن الاستعمار الأجنبي ويعمل على الحد من الفقر والضرائب وعلى تحرير النساء وإنهاء كافّة أشكال التمييز العنصري. لم يناضل غاندي من أجل تلك القضايا لتحقيق منافع شخصية؛ بل فعل ذلك يُحرر الناس من الظُلم والاستغلال تحقيقًا لمصلحة عامّة نبيلة. لقد كرَّس غاندي حياته لدعم القضايا الاجتماعية التي يؤمن بها وتحوَّلت غاياته وتوجُّهاته إلى مبادئ أخلاقية مجتمعية ثمَّ عالمية</a:t>
            </a:r>
            <a:r>
              <a:rPr lang="ar-EG"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just"/>
            <a:r>
              <a:rPr lang="ar-SA" sz="1600" dirty="0">
                <a:effectLst/>
                <a:latin typeface="Alexandria" pitchFamily="2" charset="-78"/>
                <a:ea typeface="Calibri" panose="020F0502020204030204" pitchFamily="34" charset="0"/>
                <a:cs typeface="Alexandria" pitchFamily="2" charset="-78"/>
              </a:rPr>
              <a:t>يسعى القادة الأخلاقيون إلى تحقيق أهداف اجتماعية ومؤسسية أعظم من تلك الأهداف الفرديّة الخاصّة، وتقتضي هذه المسؤولية أن يقدِّم خدمة أكبر عن طريق الاهتمام باحتياجات الآخرين. هذا السلوك مثال على الإيثار والتفاني والذي يتمثّل في تسخير الطاقات والقدرات الشخصيّة من أجل تحقيق أهداف الآخرين وطموحاتهم. قد يتجلَّى الإيثار في المؤسسة في التوجيه والتمكين والتشجيع وتكوين الفِرق وسلوكيات المواطنة والاهتمام بمصالح الآخرين وغيرها</a:t>
            </a:r>
            <a:endParaRPr lang="en-GB" sz="1600" b="1"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108692" y="8548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40509" y="2175981"/>
            <a:ext cx="10589491" cy="2617127"/>
          </a:xfrm>
          <a:prstGeom prst="rect">
            <a:avLst/>
          </a:prstGeom>
          <a:noFill/>
        </p:spPr>
        <p:txBody>
          <a:bodyPr wrap="square" rtlCol="0">
            <a:spAutoFit/>
          </a:bodyPr>
          <a:lstStyle/>
          <a:p>
            <a:pPr algn="r">
              <a:lnSpc>
                <a:spcPct val="107000"/>
              </a:lnSpc>
              <a:spcAft>
                <a:spcPts val="800"/>
              </a:spcAft>
            </a:pPr>
            <a:r>
              <a:rPr lang="ar-EG" sz="2000" kern="100" dirty="0">
                <a:effectLst/>
                <a:latin typeface="Alexandria" pitchFamily="2" charset="-78"/>
                <a:ea typeface="Calibri" panose="020F0502020204030204" pitchFamily="34" charset="0"/>
                <a:cs typeface="Alexandria" pitchFamily="2" charset="-78"/>
              </a:rPr>
              <a:t>- </a:t>
            </a:r>
            <a:r>
              <a:rPr lang="ar-SA" sz="2000" kern="100" dirty="0">
                <a:effectLst/>
                <a:latin typeface="Alexandria" pitchFamily="2" charset="-78"/>
                <a:ea typeface="Calibri" panose="020F0502020204030204" pitchFamily="34" charset="0"/>
                <a:cs typeface="Alexandria" pitchFamily="2" charset="-78"/>
              </a:rPr>
              <a:t>التحلي بالأمانة</a:t>
            </a:r>
            <a:endParaRPr lang="en-GB" sz="2000" kern="100" dirty="0">
              <a:effectLst/>
              <a:latin typeface="Alexandria" pitchFamily="2" charset="-78"/>
              <a:ea typeface="Calibri" panose="020F0502020204030204" pitchFamily="34" charset="0"/>
              <a:cs typeface="Alexandria" pitchFamily="2" charset="-78"/>
            </a:endParaRPr>
          </a:p>
          <a:p>
            <a:pPr algn="just">
              <a:lnSpc>
                <a:spcPct val="150000"/>
              </a:lnSpc>
            </a:pPr>
            <a:r>
              <a:rPr lang="ar-SA" sz="1600" dirty="0">
                <a:effectLst/>
                <a:latin typeface="Alexandria" pitchFamily="2" charset="-78"/>
                <a:ea typeface="Calibri" panose="020F0502020204030204" pitchFamily="34" charset="0"/>
                <a:cs typeface="Alexandria" pitchFamily="2" charset="-78"/>
              </a:rPr>
              <a:t>الأمانة صفة نبيلة تحظى بقّبول معظم المجتمعات على اختلاف ثقافاتها وقيَمها، إلّا أن تحلي الفرد بصفة الأمانة لا يكون له معيارٌ ثابتٌ دائمًا، فالأمانة لا تقتصر فقط على قول الصدق وتجنّب الخداع أو الكذب؛ ؛ بل تتطلَّب من القادة أيضًا أن يكونوا صريحين وواضحين قدر الاستطاعة وأن يصفوا الحقيقة كاملةً بدقة وبتفصيل كافٍ، ولكنَّ قول الحقيقة كاملةً لا يكون التصرّف الأنسب في جميع المواقف، لذلك يجب على القادة أن يراعوا مشاعر ومعتقدات الآخرين وأن يدركوا أنَّ مستوى الصراحة المناسب يختلف باختلاف الموقف</a:t>
            </a:r>
            <a:r>
              <a:rPr lang="ar-EG" sz="1600" dirty="0">
                <a:effectLst/>
                <a:latin typeface="Alexandria" pitchFamily="2" charset="-78"/>
                <a:ea typeface="Calibri" panose="020F0502020204030204" pitchFamily="34" charset="0"/>
                <a:cs typeface="Alexandria" pitchFamily="2" charset="-78"/>
              </a:rPr>
              <a:t> .                                                                                         </a:t>
            </a:r>
          </a:p>
          <a:p>
            <a:pPr algn="just"/>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3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2000" y="1685495"/>
            <a:ext cx="10330873" cy="3416320"/>
          </a:xfrm>
          <a:prstGeom prst="rect">
            <a:avLst/>
          </a:prstGeom>
          <a:noFill/>
        </p:spPr>
        <p:txBody>
          <a:bodyPr wrap="square" rtlCol="0">
            <a:spAutoFit/>
          </a:bodyPr>
          <a:lstStyle/>
          <a:p>
            <a:pPr algn="r"/>
            <a:r>
              <a:rPr lang="ar-EG" dirty="0">
                <a:effectLst/>
                <a:highlight>
                  <a:srgbClr val="FFFF00"/>
                </a:highlight>
                <a:latin typeface="Alexandria" pitchFamily="2" charset="-78"/>
                <a:ea typeface="Times New Roman" panose="02020603050405020304" pitchFamily="18" charset="0"/>
                <a:cs typeface="Alexandria" pitchFamily="2" charset="-78"/>
              </a:rPr>
              <a:t>ملخص المحاضرة: تناولنا بعض العناصر المهمة تتمثل فيما يلي :</a:t>
            </a:r>
            <a:endParaRPr lang="ar-EG" dirty="0">
              <a:highlight>
                <a:srgbClr val="FFFF00"/>
              </a:highlight>
              <a:latin typeface="Alexandria" pitchFamily="2" charset="-78"/>
              <a:ea typeface="Times New Roman" panose="02020603050405020304" pitchFamily="18" charset="0"/>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1- تمهيد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2- الاخلاق التنظيمية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3- مفاهيم القيادة الأخلاقية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4- أبعاد القيادة الأخلاقية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5- مفاهيم العدالة التنظيمية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6- مبادئ العدالة التنظيمية</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7- قواعد العدالة التنظيمية</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العلاقة بين العدالة التنظيمية والقيادة الأخلاقية </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9- عناصر القيادة الاخلاقية</a:t>
            </a:r>
            <a:br>
              <a:rPr kumimoji="0" lang="en-GB"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10- سمات القائد الأخلاقي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i="0" u="none" strike="noStrike" kern="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sym typeface="Calibri"/>
              </a:rPr>
              <a:t>11- معايير البعد الأخلاقي في القيادة </a:t>
            </a:r>
            <a:endParaRPr kumimoji="0" lang="ar-EG"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Calibri"/>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1199159" y="2063318"/>
            <a:ext cx="10411767" cy="4473019"/>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ea typeface="Times New Roman" panose="02020603050405020304" pitchFamily="18" charset="0"/>
              <a:cs typeface="+mj-cs"/>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endParaRPr lang="ar-EG" sz="2400" dirty="0">
              <a:solidFill>
                <a:srgbClr val="FF0000"/>
              </a:solidFill>
              <a:effectLs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7C852F7-D15F-4A84-BA1F-498D5F4F0E9E}">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3C11965-A3CA-4AD5-84B6-8AAADC6D3BCA}">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3.xml><?xml version="1.0" encoding="utf-8"?>
<ds:datastoreItem xmlns:ds="http://schemas.openxmlformats.org/officeDocument/2006/customXml" ds:itemID="{700293A7-5724-4C04-9FE1-4046FFAD2B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808</TotalTime>
  <Words>2305</Words>
  <Application>Microsoft Office PowerPoint</Application>
  <PresentationFormat>Widescreen</PresentationFormat>
  <Paragraphs>288</Paragraphs>
  <Slides>38</Slides>
  <Notes>3</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60</cp:revision>
  <dcterms:created xsi:type="dcterms:W3CDTF">2023-04-29T09:08:00Z</dcterms:created>
  <dcterms:modified xsi:type="dcterms:W3CDTF">2025-07-01T16:56:46Z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