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494" r:id="rId3"/>
    <p:sldId id="497" r:id="rId4"/>
    <p:sldId id="498" r:id="rId5"/>
    <p:sldId id="499" r:id="rId6"/>
    <p:sldId id="503" r:id="rId7"/>
    <p:sldId id="501" r:id="rId8"/>
    <p:sldId id="502" r:id="rId9"/>
    <p:sldId id="504" r:id="rId10"/>
    <p:sldId id="508" r:id="rId11"/>
    <p:sldId id="509" r:id="rId12"/>
    <p:sldId id="549" r:id="rId13"/>
    <p:sldId id="554" r:id="rId14"/>
    <p:sldId id="550" r:id="rId15"/>
    <p:sldId id="551" r:id="rId16"/>
    <p:sldId id="552" r:id="rId17"/>
    <p:sldId id="553" r:id="rId18"/>
    <p:sldId id="518" r:id="rId19"/>
    <p:sldId id="519" r:id="rId20"/>
    <p:sldId id="520" r:id="rId21"/>
    <p:sldId id="523" r:id="rId22"/>
    <p:sldId id="524" r:id="rId23"/>
    <p:sldId id="525" r:id="rId24"/>
    <p:sldId id="526" r:id="rId25"/>
    <p:sldId id="527" r:id="rId26"/>
    <p:sldId id="529" r:id="rId27"/>
    <p:sldId id="555" r:id="rId28"/>
    <p:sldId id="556" r:id="rId29"/>
    <p:sldId id="557" r:id="rId30"/>
    <p:sldId id="558" r:id="rId31"/>
    <p:sldId id="559" r:id="rId32"/>
    <p:sldId id="560" r:id="rId33"/>
    <p:sldId id="561" r:id="rId34"/>
    <p:sldId id="562" r:id="rId35"/>
    <p:sldId id="564" r:id="rId36"/>
    <p:sldId id="567" r:id="rId37"/>
    <p:sldId id="568" r:id="rId38"/>
    <p:sldId id="569" r:id="rId39"/>
    <p:sldId id="570" r:id="rId40"/>
    <p:sldId id="571" r:id="rId41"/>
    <p:sldId id="572" r:id="rId42"/>
    <p:sldId id="33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80"/>
          </p14:sldIdLst>
        </p14:section>
        <p14:section name="Default Section" id="{8926AA96-F2E7-804B-AC93-1964AAE73417}">
          <p14:sldIdLst/>
        </p14:section>
        <p14:section name="Default Section" id="{B5CC9114-0591-C84E-B6C4-244540215FDB}">
          <p14:sldIdLst>
            <p14:sldId id="494"/>
            <p14:sldId id="497"/>
            <p14:sldId id="498"/>
            <p14:sldId id="499"/>
            <p14:sldId id="503"/>
            <p14:sldId id="501"/>
            <p14:sldId id="502"/>
            <p14:sldId id="504"/>
            <p14:sldId id="508"/>
            <p14:sldId id="509"/>
            <p14:sldId id="549"/>
            <p14:sldId id="554"/>
            <p14:sldId id="550"/>
            <p14:sldId id="551"/>
            <p14:sldId id="552"/>
            <p14:sldId id="553"/>
            <p14:sldId id="518"/>
            <p14:sldId id="519"/>
            <p14:sldId id="520"/>
            <p14:sldId id="523"/>
            <p14:sldId id="524"/>
            <p14:sldId id="525"/>
            <p14:sldId id="526"/>
            <p14:sldId id="527"/>
            <p14:sldId id="529"/>
            <p14:sldId id="555"/>
            <p14:sldId id="556"/>
            <p14:sldId id="557"/>
            <p14:sldId id="558"/>
            <p14:sldId id="559"/>
            <p14:sldId id="560"/>
            <p14:sldId id="561"/>
            <p14:sldId id="562"/>
            <p14:sldId id="564"/>
            <p14:sldId id="567"/>
            <p14:sldId id="568"/>
            <p14:sldId id="569"/>
            <p14:sldId id="570"/>
            <p14:sldId id="571"/>
            <p14:sldId id="572"/>
            <p14:sldId id="336"/>
          </p14:sldIdLst>
        </p14:section>
        <p14:section name="Untitled Section" id="{01F08691-36E3-FE45-8BDD-E6085411C86B}">
          <p14:sldIdLst/>
        </p14:section>
        <p14:section name="Untitled Section" id="{309BFCE2-E3C2-6C44-8681-C3B593E80097}">
          <p14:sldIdLst/>
        </p14:section>
        <p14:section name="Default Section" id="{1273EEF3-676B-C546-8D43-1BAD1B41A42C}">
          <p14:sldIdLst/>
        </p14:section>
        <p14:section name="Default Section" id="{453548D9-DD37-9A4E-8ECA-B0E7737D5BCD}">
          <p14:sldIdLst/>
        </p14:section>
        <p14:section name="Untitled Section" id="{C4072BF9-F623-0D4B-84D5-7DC6D480CE39}">
          <p14:sldIdLst/>
        </p14:section>
        <p14:section name="Untitled Section" id="{5633989F-2401-534B-9DA0-66F82743A7D0}">
          <p14:sldIdLst>
            <p14:sldId id="349"/>
          </p14:sldIdLst>
        </p14:section>
        <p14:section name="Untitled Section" id="{460A3ED7-C0B0-5045-B6E1-A04626BDBA3B}">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02"/>
    <p:restoredTop sz="93741" autoAdjust="0"/>
  </p:normalViewPr>
  <p:slideViewPr>
    <p:cSldViewPr snapToGrid="0">
      <p:cViewPr varScale="1">
        <p:scale>
          <a:sx n="105" d="100"/>
          <a:sy n="105" d="100"/>
        </p:scale>
        <p:origin x="200" y="4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10/29/25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800" b="1">
                <a:solidFill>
                  <a:schemeClr val="accent1">
                    <a:lumMod val="75000"/>
                  </a:schemeClr>
                </a:solidFill>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10/29/25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10/29/25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10/29/25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10/29/25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10/29/25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10/29/25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33640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54587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156267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846836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10/29/25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19160" y="6356350"/>
            <a:ext cx="44196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3A39B449-7253-03DC-6F8D-0B3B2FA3CD69}"/>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610" y="287338"/>
            <a:ext cx="2580006" cy="1204686"/>
          </a:xfrm>
          <a:prstGeom prst="rect">
            <a:avLst/>
          </a:prstGeom>
        </p:spPr>
      </p:pic>
      <p:sp>
        <p:nvSpPr>
          <p:cNvPr id="8" name="TextBox 7">
            <a:extLst>
              <a:ext uri="{FF2B5EF4-FFF2-40B4-BE49-F238E27FC236}">
                <a16:creationId xmlns:a16="http://schemas.microsoft.com/office/drawing/2014/main" id="{3D109692-0D80-0D31-7838-BAAC5B0D59B5}"/>
              </a:ext>
            </a:extLst>
          </p:cNvPr>
          <p:cNvSpPr txBox="1"/>
          <p:nvPr userDrawn="1"/>
        </p:nvSpPr>
        <p:spPr>
          <a:xfrm>
            <a:off x="9142142" y="6352540"/>
            <a:ext cx="6099716" cy="400110"/>
          </a:xfrm>
          <a:prstGeom prst="rect">
            <a:avLst/>
          </a:prstGeom>
          <a:noFill/>
        </p:spPr>
        <p:txBody>
          <a:bodyPr wrap="square">
            <a:spAutoFit/>
          </a:bodyPr>
          <a:lstStyle/>
          <a:p>
            <a:r>
              <a:rPr lang="en-EG" sz="2000" b="1" dirty="0"/>
              <a:t>www.midocean.ae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1540226"/>
            <a:ext cx="6137571" cy="47053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1246928"/>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2474" y="3977090"/>
            <a:ext cx="3516608" cy="1633982"/>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8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800" b="1" dirty="0">
                <a:solidFill>
                  <a:schemeClr val="accent5">
                    <a:lumMod val="50000"/>
                  </a:schemeClr>
                </a:solidFill>
                <a:latin typeface="Times New Roman" panose="02020603050405020304" pitchFamily="18" charset="0"/>
                <a:cs typeface="Times New Roman" panose="02020603050405020304" pitchFamily="18" charset="0"/>
              </a:rPr>
              <a:t> </a:t>
            </a:r>
            <a:endParaRPr lang="en-US" sz="28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40382" y="1540226"/>
            <a:ext cx="5715829" cy="4429254"/>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4</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3E5C2AD-7E98-B72E-89B0-DF1BCBD36621}"/>
              </a:ext>
            </a:extLst>
          </p:cNvPr>
          <p:cNvSpPr>
            <a:spLocks noGrp="1"/>
          </p:cNvSpPr>
          <p:nvPr>
            <p:ph type="ctrTitle"/>
          </p:nvPr>
        </p:nvSpPr>
        <p:spPr/>
        <p:txBody>
          <a:bodyPr>
            <a:normAutofit/>
          </a:bodyPr>
          <a:lstStyle/>
          <a:p>
            <a:r>
              <a:rPr lang="en-EG" sz="4800" dirty="0">
                <a:solidFill>
                  <a:schemeClr val="accent5">
                    <a:lumMod val="75000"/>
                  </a:schemeClr>
                </a:solidFill>
              </a:rPr>
              <a:t>Decentralized Finance - DeFi</a:t>
            </a:r>
          </a:p>
        </p:txBody>
      </p:sp>
    </p:spTree>
    <p:extLst>
      <p:ext uri="{BB962C8B-B14F-4D97-AF65-F5344CB8AC3E}">
        <p14:creationId xmlns:p14="http://schemas.microsoft.com/office/powerpoint/2010/main" val="1878207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80CF8-348D-311D-0260-E73A1D1C98D9}"/>
              </a:ext>
            </a:extLst>
          </p:cNvPr>
          <p:cNvSpPr>
            <a:spLocks noGrp="1"/>
          </p:cNvSpPr>
          <p:nvPr>
            <p:ph type="title"/>
          </p:nvPr>
        </p:nvSpPr>
        <p:spPr/>
        <p:txBody>
          <a:bodyPr/>
          <a:lstStyle/>
          <a:p>
            <a:r>
              <a:rPr lang="en-EG" dirty="0">
                <a:solidFill>
                  <a:schemeClr val="accent5">
                    <a:lumMod val="75000"/>
                  </a:schemeClr>
                </a:solidFill>
              </a:rPr>
              <a:t>Introduction</a:t>
            </a:r>
          </a:p>
        </p:txBody>
      </p:sp>
      <p:sp>
        <p:nvSpPr>
          <p:cNvPr id="3" name="Content Placeholder 2">
            <a:extLst>
              <a:ext uri="{FF2B5EF4-FFF2-40B4-BE49-F238E27FC236}">
                <a16:creationId xmlns:a16="http://schemas.microsoft.com/office/drawing/2014/main" id="{B2989422-2310-7BF7-E506-65AC83A190A1}"/>
              </a:ext>
            </a:extLst>
          </p:cNvPr>
          <p:cNvSpPr>
            <a:spLocks noGrp="1"/>
          </p:cNvSpPr>
          <p:nvPr>
            <p:ph idx="1"/>
          </p:nvPr>
        </p:nvSpPr>
        <p:spPr/>
        <p:txBody>
          <a:bodyPr/>
          <a:lstStyle/>
          <a:p>
            <a:r>
              <a:rPr lang="en-US" sz="1800" dirty="0" err="1">
                <a:effectLst/>
                <a:latin typeface="ArialMT"/>
              </a:rPr>
              <a:t>Decentralised</a:t>
            </a:r>
            <a:r>
              <a:rPr lang="en-US" sz="1800" dirty="0">
                <a:effectLst/>
                <a:latin typeface="ArialMT"/>
              </a:rPr>
              <a:t> Finance or ‘</a:t>
            </a:r>
            <a:r>
              <a:rPr lang="en-US" sz="1800" dirty="0" err="1">
                <a:effectLst/>
                <a:latin typeface="ArialMT"/>
              </a:rPr>
              <a:t>DeFi</a:t>
            </a:r>
            <a:r>
              <a:rPr lang="en-US" sz="1800" dirty="0">
                <a:effectLst/>
                <a:latin typeface="ArialMT"/>
              </a:rPr>
              <a:t>’ seeks to provide traditional financial services involving crypto-assets (i.e. mimicking the ‘</a:t>
            </a:r>
            <a:r>
              <a:rPr lang="en-US" sz="1800" dirty="0" err="1">
                <a:effectLst/>
                <a:latin typeface="ArialMT"/>
              </a:rPr>
              <a:t>CeFi</a:t>
            </a:r>
            <a:r>
              <a:rPr lang="en-US" sz="1800" dirty="0">
                <a:effectLst/>
                <a:latin typeface="ArialMT"/>
              </a:rPr>
              <a:t>’ or </a:t>
            </a:r>
            <a:r>
              <a:rPr lang="en-US" sz="1800" dirty="0" err="1">
                <a:effectLst/>
                <a:latin typeface="ArialMT"/>
              </a:rPr>
              <a:t>centralised</a:t>
            </a:r>
            <a:r>
              <a:rPr lang="en-US" sz="1800" dirty="0">
                <a:effectLst/>
                <a:latin typeface="ArialMT"/>
              </a:rPr>
              <a:t> finance market) in an open, </a:t>
            </a:r>
            <a:r>
              <a:rPr lang="en-US" sz="1800" dirty="0" err="1">
                <a:effectLst/>
                <a:latin typeface="ArialMT"/>
              </a:rPr>
              <a:t>decentralised</a:t>
            </a:r>
            <a:r>
              <a:rPr lang="en-US" sz="1800" dirty="0">
                <a:effectLst/>
                <a:latin typeface="ArialMT"/>
              </a:rPr>
              <a:t>, permissionless way. </a:t>
            </a:r>
            <a:r>
              <a:rPr lang="en-US" sz="1800" dirty="0" err="1">
                <a:effectLst/>
                <a:latin typeface="ArialMT"/>
              </a:rPr>
              <a:t>Decentralised</a:t>
            </a:r>
            <a:r>
              <a:rPr lang="en-US" sz="1800" dirty="0">
                <a:effectLst/>
                <a:latin typeface="ArialMT"/>
              </a:rPr>
              <a:t> finance as a high-level concept has been discussed at national and international levels following the introduction of Bitcoin. Indicatively, </a:t>
            </a:r>
            <a:r>
              <a:rPr lang="en-US" sz="1800" dirty="0" err="1">
                <a:effectLst/>
                <a:latin typeface="ArialMT"/>
              </a:rPr>
              <a:t>decentralised</a:t>
            </a:r>
            <a:r>
              <a:rPr lang="en-US" sz="1800" dirty="0">
                <a:effectLst/>
                <a:latin typeface="ArialMT"/>
              </a:rPr>
              <a:t> finance was discussed at the G20 Finance Ministers and Central Bank Governors in their meeting in Fukuoka on 8-9 June 2019 under the Japanese presidency of the G20 (FSB, 2019). </a:t>
            </a:r>
            <a:endParaRPr lang="en-US" dirty="0"/>
          </a:p>
          <a:p>
            <a:r>
              <a:rPr lang="en-US" sz="1800" dirty="0">
                <a:effectLst/>
                <a:latin typeface="ArialMT"/>
              </a:rPr>
              <a:t>The </a:t>
            </a:r>
            <a:r>
              <a:rPr lang="en-US" sz="1800" dirty="0" err="1">
                <a:effectLst/>
                <a:latin typeface="ArialMT"/>
              </a:rPr>
              <a:t>DeFi</a:t>
            </a:r>
            <a:r>
              <a:rPr lang="en-US" sz="1800" dirty="0">
                <a:effectLst/>
                <a:latin typeface="ArialMT"/>
              </a:rPr>
              <a:t> market is the practical application of </a:t>
            </a:r>
            <a:r>
              <a:rPr lang="en-US" sz="1800" dirty="0" err="1">
                <a:effectLst/>
                <a:latin typeface="ArialMT"/>
              </a:rPr>
              <a:t>decentralised</a:t>
            </a:r>
            <a:r>
              <a:rPr lang="en-US" sz="1800" dirty="0">
                <a:effectLst/>
                <a:latin typeface="ArialMT"/>
              </a:rPr>
              <a:t> finance and embodies this high-level concept by providing financial products and services built as </a:t>
            </a:r>
            <a:r>
              <a:rPr lang="en-US" sz="1800" dirty="0" err="1">
                <a:effectLst/>
                <a:latin typeface="ArialMT"/>
              </a:rPr>
              <a:t>decentralised</a:t>
            </a:r>
            <a:r>
              <a:rPr lang="en-US" sz="1800" dirty="0">
                <a:effectLst/>
                <a:latin typeface="ArialMT"/>
              </a:rPr>
              <a:t> applications (mainly) on the Ethereum blockchain network. </a:t>
            </a:r>
          </a:p>
          <a:p>
            <a:r>
              <a:rPr lang="en-US" sz="1800" dirty="0">
                <a:effectLst/>
                <a:latin typeface="ArialMT"/>
              </a:rPr>
              <a:t>The </a:t>
            </a:r>
            <a:r>
              <a:rPr lang="en-US" sz="1800" dirty="0" err="1">
                <a:effectLst/>
                <a:latin typeface="ArialMT"/>
              </a:rPr>
              <a:t>DeFi</a:t>
            </a:r>
            <a:r>
              <a:rPr lang="en-US" sz="1800" dirty="0">
                <a:effectLst/>
                <a:latin typeface="ArialMT"/>
              </a:rPr>
              <a:t> market started making headlines in the summer of 2020 (referred to as ‘the </a:t>
            </a:r>
            <a:r>
              <a:rPr lang="en-US" sz="1800" dirty="0" err="1">
                <a:effectLst/>
                <a:latin typeface="ArialMT"/>
              </a:rPr>
              <a:t>DeFi</a:t>
            </a:r>
            <a:r>
              <a:rPr lang="en-US" sz="1800" dirty="0">
                <a:effectLst/>
                <a:latin typeface="ArialMT"/>
              </a:rPr>
              <a:t> summer’), when a number of </a:t>
            </a:r>
            <a:r>
              <a:rPr lang="en-US" sz="1800" dirty="0" err="1">
                <a:effectLst/>
                <a:latin typeface="ArialMT"/>
              </a:rPr>
              <a:t>DeFi</a:t>
            </a:r>
            <a:r>
              <a:rPr lang="en-US" sz="1800" dirty="0">
                <a:effectLst/>
                <a:latin typeface="ArialMT"/>
              </a:rPr>
              <a:t> applications appeared to gain traction with users, and has grown to a multiple of its initial size ever since. </a:t>
            </a:r>
          </a:p>
          <a:p>
            <a:r>
              <a:rPr lang="en-US" sz="1800" dirty="0">
                <a:effectLst/>
                <a:latin typeface="ArialMT"/>
              </a:rPr>
              <a:t>The total value of crypto-assets locked in </a:t>
            </a:r>
            <a:r>
              <a:rPr lang="en-US" sz="1800" dirty="0" err="1">
                <a:effectLst/>
                <a:latin typeface="ArialMT"/>
              </a:rPr>
              <a:t>DeFi</a:t>
            </a:r>
            <a:r>
              <a:rPr lang="en-US" sz="1800" dirty="0">
                <a:effectLst/>
                <a:latin typeface="ArialMT"/>
              </a:rPr>
              <a:t> applications built on the Ethereum blockchain as of November 2021 reached USD 100bn up from USD1.9bn on 2 July 2020 (c.2,150% increase in less than a year, albeit from a very low base). </a:t>
            </a:r>
            <a:endParaRPr lang="en-US" dirty="0"/>
          </a:p>
          <a:p>
            <a:endParaRPr lang="en-EG" dirty="0"/>
          </a:p>
        </p:txBody>
      </p:sp>
    </p:spTree>
    <p:extLst>
      <p:ext uri="{BB962C8B-B14F-4D97-AF65-F5344CB8AC3E}">
        <p14:creationId xmlns:p14="http://schemas.microsoft.com/office/powerpoint/2010/main" val="11334080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67F50-445C-7F5B-4C8B-168E2C182AA0}"/>
              </a:ext>
            </a:extLst>
          </p:cNvPr>
          <p:cNvSpPr>
            <a:spLocks noGrp="1"/>
          </p:cNvSpPr>
          <p:nvPr>
            <p:ph type="title"/>
          </p:nvPr>
        </p:nvSpPr>
        <p:spPr/>
        <p:txBody>
          <a:bodyPr/>
          <a:lstStyle/>
          <a:p>
            <a:r>
              <a:rPr lang="en-EG" dirty="0">
                <a:solidFill>
                  <a:schemeClr val="accent5">
                    <a:lumMod val="75000"/>
                  </a:schemeClr>
                </a:solidFill>
              </a:rPr>
              <a:t>Introduction</a:t>
            </a:r>
          </a:p>
        </p:txBody>
      </p:sp>
      <p:sp>
        <p:nvSpPr>
          <p:cNvPr id="3" name="Content Placeholder 2">
            <a:extLst>
              <a:ext uri="{FF2B5EF4-FFF2-40B4-BE49-F238E27FC236}">
                <a16:creationId xmlns:a16="http://schemas.microsoft.com/office/drawing/2014/main" id="{517B376A-8B64-286C-B30A-6702D02B43F0}"/>
              </a:ext>
            </a:extLst>
          </p:cNvPr>
          <p:cNvSpPr>
            <a:spLocks noGrp="1"/>
          </p:cNvSpPr>
          <p:nvPr>
            <p:ph idx="1"/>
          </p:nvPr>
        </p:nvSpPr>
        <p:spPr/>
        <p:txBody>
          <a:bodyPr/>
          <a:lstStyle/>
          <a:p>
            <a:r>
              <a:rPr lang="en-US" sz="1800" dirty="0">
                <a:effectLst/>
                <a:latin typeface="ArialMT"/>
              </a:rPr>
              <a:t>Although the size of the </a:t>
            </a:r>
            <a:r>
              <a:rPr lang="en-US" sz="1800" dirty="0" err="1">
                <a:effectLst/>
                <a:latin typeface="ArialMT"/>
              </a:rPr>
              <a:t>DeFi</a:t>
            </a:r>
            <a:r>
              <a:rPr lang="en-US" sz="1800" dirty="0">
                <a:effectLst/>
                <a:latin typeface="ArialMT"/>
              </a:rPr>
              <a:t> market itself is still small, </a:t>
            </a:r>
            <a:r>
              <a:rPr lang="en-US" sz="1800" dirty="0" err="1">
                <a:effectLst/>
                <a:latin typeface="ArialMT"/>
              </a:rPr>
              <a:t>DeFi</a:t>
            </a:r>
            <a:r>
              <a:rPr lang="en-US" sz="1800" dirty="0">
                <a:effectLst/>
                <a:latin typeface="ArialMT"/>
              </a:rPr>
              <a:t> is rapidly growing from low levels and worth delving into for a number of reasons: </a:t>
            </a:r>
            <a:endParaRPr lang="en-US" dirty="0"/>
          </a:p>
          <a:p>
            <a:pPr lvl="1"/>
            <a:r>
              <a:rPr lang="en-US" sz="1800" dirty="0">
                <a:effectLst/>
                <a:latin typeface="ArialMT"/>
              </a:rPr>
              <a:t>The </a:t>
            </a:r>
            <a:r>
              <a:rPr lang="en-US" sz="1800" dirty="0" err="1">
                <a:effectLst/>
                <a:latin typeface="ArialMT"/>
              </a:rPr>
              <a:t>DeFi</a:t>
            </a:r>
            <a:r>
              <a:rPr lang="en-US" sz="1800" dirty="0">
                <a:effectLst/>
                <a:latin typeface="ArialMT"/>
              </a:rPr>
              <a:t> market is growing rapidly and attracts an increasing number of retail investors, exposing them to high risks; </a:t>
            </a:r>
            <a:endParaRPr lang="en-US" dirty="0"/>
          </a:p>
          <a:p>
            <a:pPr lvl="1"/>
            <a:r>
              <a:rPr lang="en-US" sz="1800" dirty="0">
                <a:effectLst/>
                <a:latin typeface="ArialMT"/>
              </a:rPr>
              <a:t>Increased interest and adoption of crypto-assets by institutional investors and other traditional financial service providers is leading to increased interconnections between </a:t>
            </a:r>
            <a:r>
              <a:rPr lang="en-US" sz="1800" dirty="0" err="1">
                <a:effectLst/>
                <a:latin typeface="ArialMT"/>
              </a:rPr>
              <a:t>centralised</a:t>
            </a:r>
            <a:r>
              <a:rPr lang="en-US" sz="1800" dirty="0">
                <a:effectLst/>
                <a:latin typeface="ArialMT"/>
              </a:rPr>
              <a:t> finance (‘</a:t>
            </a:r>
            <a:r>
              <a:rPr lang="en-US" sz="1800" dirty="0" err="1">
                <a:effectLst/>
                <a:latin typeface="ArialMT"/>
              </a:rPr>
              <a:t>CeFi</a:t>
            </a:r>
            <a:r>
              <a:rPr lang="en-US" sz="1800" dirty="0">
                <a:effectLst/>
                <a:latin typeface="ArialMT"/>
              </a:rPr>
              <a:t>’ or ‘</a:t>
            </a:r>
            <a:r>
              <a:rPr lang="en-US" sz="1800" dirty="0" err="1">
                <a:effectLst/>
                <a:latin typeface="ArialMT"/>
              </a:rPr>
              <a:t>CeFi</a:t>
            </a:r>
            <a:r>
              <a:rPr lang="en-US" sz="1800" dirty="0">
                <a:effectLst/>
                <a:latin typeface="ArialMT"/>
              </a:rPr>
              <a:t>’) and the parallel </a:t>
            </a:r>
            <a:r>
              <a:rPr lang="en-US" sz="1800" dirty="0" err="1">
                <a:effectLst/>
                <a:latin typeface="ArialMT"/>
              </a:rPr>
              <a:t>DeFi</a:t>
            </a:r>
            <a:r>
              <a:rPr lang="en-US" sz="1800" dirty="0">
                <a:effectLst/>
                <a:latin typeface="ArialMT"/>
              </a:rPr>
              <a:t> system through intersection or convergence points; </a:t>
            </a:r>
            <a:endParaRPr lang="en-US" dirty="0"/>
          </a:p>
          <a:p>
            <a:pPr lvl="1"/>
            <a:r>
              <a:rPr lang="en-US" sz="1800" dirty="0">
                <a:effectLst/>
                <a:latin typeface="ArialMT"/>
              </a:rPr>
              <a:t>The increasing use of </a:t>
            </a:r>
            <a:r>
              <a:rPr lang="en-US" sz="1800" dirty="0" err="1">
                <a:effectLst/>
                <a:latin typeface="ArialMT"/>
              </a:rPr>
              <a:t>stablecoins</a:t>
            </a:r>
            <a:r>
              <a:rPr lang="en-US" sz="1800" dirty="0">
                <a:effectLst/>
                <a:latin typeface="ArialMT"/>
              </a:rPr>
              <a:t>, </a:t>
            </a:r>
            <a:r>
              <a:rPr lang="en-US" sz="1800" dirty="0" err="1">
                <a:effectLst/>
                <a:latin typeface="ArialMT"/>
              </a:rPr>
              <a:t>tokenised</a:t>
            </a:r>
            <a:r>
              <a:rPr lang="en-US" sz="1800" dirty="0">
                <a:effectLst/>
                <a:latin typeface="ArialMT"/>
              </a:rPr>
              <a:t> and digital assets makes the boundaries of the two systems more porous and increases risks of spillovers to the traditional financial system and the real economy. </a:t>
            </a:r>
          </a:p>
          <a:p>
            <a:pPr lvl="1"/>
            <a:r>
              <a:rPr lang="en-US" sz="1800" dirty="0">
                <a:effectLst/>
                <a:latin typeface="ArialMT"/>
              </a:rPr>
              <a:t>Such risks are exacerbated by the recent price volatility of main crypto-assets (Bitcoin, Ether) and the recycling of profits in the </a:t>
            </a:r>
            <a:r>
              <a:rPr lang="en-US" sz="1800" dirty="0" err="1">
                <a:effectLst/>
                <a:latin typeface="ArialMT"/>
              </a:rPr>
              <a:t>DeFi</a:t>
            </a:r>
            <a:r>
              <a:rPr lang="en-US" sz="1800" dirty="0">
                <a:effectLst/>
                <a:latin typeface="ArialMT"/>
              </a:rPr>
              <a:t> space. </a:t>
            </a:r>
            <a:endParaRPr lang="en-US" dirty="0"/>
          </a:p>
          <a:p>
            <a:endParaRPr lang="en-EG" dirty="0"/>
          </a:p>
        </p:txBody>
      </p:sp>
    </p:spTree>
    <p:extLst>
      <p:ext uri="{BB962C8B-B14F-4D97-AF65-F5344CB8AC3E}">
        <p14:creationId xmlns:p14="http://schemas.microsoft.com/office/powerpoint/2010/main" val="2993508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5CB05C-0857-1039-CB43-9EAF959BE659}"/>
              </a:ext>
            </a:extLst>
          </p:cNvPr>
          <p:cNvSpPr>
            <a:spLocks noGrp="1"/>
          </p:cNvSpPr>
          <p:nvPr>
            <p:ph type="ctrTitle"/>
          </p:nvPr>
        </p:nvSpPr>
        <p:spPr/>
        <p:txBody>
          <a:bodyPr>
            <a:normAutofit/>
          </a:bodyPr>
          <a:lstStyle/>
          <a:p>
            <a:r>
              <a:rPr lang="en-US" sz="3200" b="1" dirty="0">
                <a:solidFill>
                  <a:srgbClr val="4C7FBC"/>
                </a:solidFill>
                <a:effectLst/>
                <a:latin typeface="ArialNarrow" panose="020B0604020202020204" pitchFamily="34" charset="0"/>
              </a:rPr>
              <a:t>Definition and applications of </a:t>
            </a:r>
            <a:r>
              <a:rPr lang="en-US" sz="3200" b="1" dirty="0" err="1">
                <a:solidFill>
                  <a:srgbClr val="4C7FBC"/>
                </a:solidFill>
                <a:effectLst/>
                <a:latin typeface="ArialNarrow" panose="020B0604020202020204" pitchFamily="34" charset="0"/>
              </a:rPr>
              <a:t>DeFi</a:t>
            </a:r>
            <a:r>
              <a:rPr lang="en-US" sz="3200" b="1" dirty="0">
                <a:solidFill>
                  <a:srgbClr val="4C7FBC"/>
                </a:solidFill>
                <a:effectLst/>
                <a:latin typeface="ArialNarrow" panose="020B0604020202020204" pitchFamily="34" charset="0"/>
              </a:rPr>
              <a:t> </a:t>
            </a:r>
            <a:br>
              <a:rPr lang="en-US" sz="4000" dirty="0"/>
            </a:br>
            <a:endParaRPr lang="en-EG" sz="4000" dirty="0"/>
          </a:p>
        </p:txBody>
      </p:sp>
    </p:spTree>
    <p:extLst>
      <p:ext uri="{BB962C8B-B14F-4D97-AF65-F5344CB8AC3E}">
        <p14:creationId xmlns:p14="http://schemas.microsoft.com/office/powerpoint/2010/main" val="1248654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2DC4A-FD61-9050-FD84-7412E97B368D}"/>
              </a:ext>
            </a:extLst>
          </p:cNvPr>
          <p:cNvSpPr>
            <a:spLocks noGrp="1"/>
          </p:cNvSpPr>
          <p:nvPr>
            <p:ph type="title"/>
          </p:nvPr>
        </p:nvSpPr>
        <p:spPr/>
        <p:txBody>
          <a:bodyPr>
            <a:normAutofit/>
          </a:bodyPr>
          <a:lstStyle/>
          <a:p>
            <a:r>
              <a:rPr lang="en-US" b="1" dirty="0">
                <a:solidFill>
                  <a:srgbClr val="4C7FBC"/>
                </a:solidFill>
                <a:effectLst/>
                <a:latin typeface="ArialNarrow" panose="020B0604020202020204" pitchFamily="34" charset="0"/>
              </a:rPr>
              <a:t>Definition and applications of </a:t>
            </a:r>
            <a:r>
              <a:rPr lang="en-US" b="1" dirty="0" err="1">
                <a:solidFill>
                  <a:srgbClr val="4C7FBC"/>
                </a:solidFill>
                <a:effectLst/>
                <a:latin typeface="ArialNarrow" panose="020B0604020202020204" pitchFamily="34" charset="0"/>
              </a:rPr>
              <a:t>DeFi</a:t>
            </a:r>
            <a:r>
              <a:rPr lang="en-US" b="1" dirty="0">
                <a:solidFill>
                  <a:srgbClr val="4C7FBC"/>
                </a:solidFill>
                <a:effectLst/>
                <a:latin typeface="ArialNarrow" panose="020B0604020202020204" pitchFamily="34" charset="0"/>
              </a:rPr>
              <a:t> </a:t>
            </a:r>
            <a:br>
              <a:rPr lang="en-US" sz="3600" dirty="0"/>
            </a:br>
            <a:endParaRPr lang="en-EG" sz="3600" dirty="0"/>
          </a:p>
        </p:txBody>
      </p:sp>
      <p:sp>
        <p:nvSpPr>
          <p:cNvPr id="3" name="Content Placeholder 2">
            <a:extLst>
              <a:ext uri="{FF2B5EF4-FFF2-40B4-BE49-F238E27FC236}">
                <a16:creationId xmlns:a16="http://schemas.microsoft.com/office/drawing/2014/main" id="{5AB08B97-D4D0-D67E-000C-2A9D91219285}"/>
              </a:ext>
            </a:extLst>
          </p:cNvPr>
          <p:cNvSpPr>
            <a:spLocks noGrp="1"/>
          </p:cNvSpPr>
          <p:nvPr>
            <p:ph idx="1"/>
          </p:nvPr>
        </p:nvSpPr>
        <p:spPr>
          <a:xfrm>
            <a:off x="838200" y="1403451"/>
            <a:ext cx="10515600" cy="4946040"/>
          </a:xfrm>
        </p:spPr>
        <p:txBody>
          <a:bodyPr>
            <a:normAutofit/>
          </a:bodyPr>
          <a:lstStyle/>
          <a:p>
            <a:r>
              <a:rPr lang="en-US" sz="2000" dirty="0" err="1">
                <a:effectLst/>
                <a:latin typeface="ArialMT"/>
              </a:rPr>
              <a:t>DeFi</a:t>
            </a:r>
            <a:r>
              <a:rPr lang="en-US" sz="2000" dirty="0">
                <a:effectLst/>
                <a:latin typeface="ArialMT"/>
              </a:rPr>
              <a:t> is the latest trend in the crypto-asset space, and promises to replicate various activities in the traditional financial system in an open, </a:t>
            </a:r>
            <a:r>
              <a:rPr lang="en-US" sz="2000" dirty="0" err="1">
                <a:effectLst/>
                <a:latin typeface="ArialMT"/>
              </a:rPr>
              <a:t>decentralised</a:t>
            </a:r>
            <a:r>
              <a:rPr lang="en-US" sz="2000" dirty="0">
                <a:effectLst/>
                <a:latin typeface="ArialMT"/>
              </a:rPr>
              <a:t>, permissionless and autonomous way. </a:t>
            </a:r>
          </a:p>
          <a:p>
            <a:r>
              <a:rPr lang="en-US" sz="2000" dirty="0" err="1">
                <a:effectLst/>
                <a:latin typeface="ArialMT"/>
              </a:rPr>
              <a:t>DeFi</a:t>
            </a:r>
            <a:r>
              <a:rPr lang="en-US" sz="2000" dirty="0">
                <a:effectLst/>
                <a:latin typeface="ArialMT"/>
              </a:rPr>
              <a:t> applications allow for the provision of financial products and services built as </a:t>
            </a:r>
            <a:r>
              <a:rPr lang="en-US" sz="2000" dirty="0" err="1">
                <a:effectLst/>
                <a:latin typeface="ArialMT"/>
              </a:rPr>
              <a:t>decentralised</a:t>
            </a:r>
            <a:r>
              <a:rPr lang="en-US" sz="2000" dirty="0">
                <a:effectLst/>
                <a:latin typeface="ArialMT"/>
              </a:rPr>
              <a:t> applications on the blockchain. Such applications are mostly based on the Ethereum protocol, which was launched in 2015 and allows for the creation of smart contracts.</a:t>
            </a:r>
            <a:endParaRPr lang="en-US" sz="1800" dirty="0"/>
          </a:p>
          <a:p>
            <a:r>
              <a:rPr lang="en-US" sz="2000" dirty="0">
                <a:effectLst/>
                <a:latin typeface="ArialMT"/>
              </a:rPr>
              <a:t>The </a:t>
            </a:r>
            <a:r>
              <a:rPr lang="en-US" sz="2000" dirty="0" err="1">
                <a:effectLst/>
                <a:latin typeface="ArialMT"/>
              </a:rPr>
              <a:t>DeFi</a:t>
            </a:r>
            <a:r>
              <a:rPr lang="en-US" sz="2000" dirty="0">
                <a:effectLst/>
                <a:latin typeface="ArialMT"/>
              </a:rPr>
              <a:t> market brings to life the concept of ‘</a:t>
            </a:r>
            <a:r>
              <a:rPr lang="en-US" sz="2000" dirty="0" err="1">
                <a:effectLst/>
                <a:latin typeface="ArialMT"/>
              </a:rPr>
              <a:t>decentralised</a:t>
            </a:r>
            <a:r>
              <a:rPr lang="en-US" sz="2000" dirty="0">
                <a:effectLst/>
                <a:latin typeface="ArialMT"/>
              </a:rPr>
              <a:t> finance’ that has been in the agenda of certain policy makers following the advent of applications enabled by distributed ledger technologies (‘DLT’) and offering financial services without the need for intermediaries or </a:t>
            </a:r>
            <a:r>
              <a:rPr lang="en-US" sz="2000" dirty="0" err="1">
                <a:effectLst/>
                <a:latin typeface="ArialMT"/>
              </a:rPr>
              <a:t>centralised</a:t>
            </a:r>
            <a:r>
              <a:rPr lang="en-US" sz="2000" dirty="0">
                <a:effectLst/>
                <a:latin typeface="ArialMT"/>
              </a:rPr>
              <a:t> processes (FSB, 2019). </a:t>
            </a:r>
          </a:p>
          <a:p>
            <a:r>
              <a:rPr lang="en-US" sz="2000" dirty="0">
                <a:effectLst/>
                <a:latin typeface="ArialMT"/>
              </a:rPr>
              <a:t>Rather than relying on </a:t>
            </a:r>
            <a:r>
              <a:rPr lang="en-US" sz="2000" dirty="0" err="1">
                <a:effectLst/>
                <a:latin typeface="ArialMT"/>
              </a:rPr>
              <a:t>centralised</a:t>
            </a:r>
            <a:r>
              <a:rPr lang="en-US" sz="2000" dirty="0">
                <a:effectLst/>
                <a:latin typeface="ArialMT"/>
              </a:rPr>
              <a:t> parties for trust, </a:t>
            </a:r>
            <a:r>
              <a:rPr lang="en-US" sz="2000" dirty="0" err="1">
                <a:effectLst/>
                <a:latin typeface="ArialMT"/>
              </a:rPr>
              <a:t>DeFi</a:t>
            </a:r>
            <a:r>
              <a:rPr lang="en-US" sz="2000" dirty="0">
                <a:effectLst/>
                <a:latin typeface="ArialMT"/>
              </a:rPr>
              <a:t> markets are community-based networks seeking ways to automate the factors that contribute to trust in </a:t>
            </a:r>
            <a:r>
              <a:rPr lang="en-US" sz="2000" dirty="0" err="1">
                <a:effectLst/>
                <a:latin typeface="ArialMT"/>
              </a:rPr>
              <a:t>centralised</a:t>
            </a:r>
            <a:r>
              <a:rPr lang="en-US" sz="2000" dirty="0">
                <a:effectLst/>
                <a:latin typeface="ArialMT"/>
              </a:rPr>
              <a:t> institutions, and operating in a global, borderless way. </a:t>
            </a:r>
            <a:endParaRPr lang="en-US" sz="1800" dirty="0"/>
          </a:p>
          <a:p>
            <a:endParaRPr lang="en-EG" sz="1800" dirty="0"/>
          </a:p>
        </p:txBody>
      </p:sp>
    </p:spTree>
    <p:extLst>
      <p:ext uri="{BB962C8B-B14F-4D97-AF65-F5344CB8AC3E}">
        <p14:creationId xmlns:p14="http://schemas.microsoft.com/office/powerpoint/2010/main" val="1216801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E63102E-EE7E-6651-D56C-04D64F7735A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6418" t="36848" r="17112" b="17408"/>
          <a:stretch/>
        </p:blipFill>
        <p:spPr>
          <a:xfrm>
            <a:off x="564000" y="1690688"/>
            <a:ext cx="11077873" cy="4620901"/>
          </a:xfrm>
        </p:spPr>
      </p:pic>
    </p:spTree>
    <p:extLst>
      <p:ext uri="{BB962C8B-B14F-4D97-AF65-F5344CB8AC3E}">
        <p14:creationId xmlns:p14="http://schemas.microsoft.com/office/powerpoint/2010/main" val="3025885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E02AC-8740-7142-B98F-1E5BE8262EFD}"/>
              </a:ext>
            </a:extLst>
          </p:cNvPr>
          <p:cNvSpPr>
            <a:spLocks noGrp="1"/>
          </p:cNvSpPr>
          <p:nvPr>
            <p:ph type="title"/>
          </p:nvPr>
        </p:nvSpPr>
        <p:spPr/>
        <p:txBody>
          <a:bodyPr/>
          <a:lstStyle/>
          <a:p>
            <a:r>
              <a:rPr lang="en-US" sz="2000" b="1" dirty="0">
                <a:solidFill>
                  <a:srgbClr val="4C7FBC"/>
                </a:solidFill>
                <a:effectLst/>
                <a:latin typeface="ArialNarrow" panose="020B0604020202020204" pitchFamily="34" charset="0"/>
              </a:rPr>
              <a:t>Definition and applications of </a:t>
            </a:r>
            <a:r>
              <a:rPr lang="en-US" sz="2000" b="1" dirty="0" err="1">
                <a:solidFill>
                  <a:srgbClr val="4C7FBC"/>
                </a:solidFill>
                <a:effectLst/>
                <a:latin typeface="ArialNarrow" panose="020B0604020202020204" pitchFamily="34" charset="0"/>
              </a:rPr>
              <a:t>DeFi</a:t>
            </a:r>
            <a:r>
              <a:rPr lang="en-US" sz="2000" b="1" dirty="0">
                <a:solidFill>
                  <a:srgbClr val="4C7FBC"/>
                </a:solidFill>
                <a:effectLst/>
                <a:latin typeface="ArialNarrow" panose="020B0604020202020204" pitchFamily="34" charset="0"/>
              </a:rPr>
              <a:t> </a:t>
            </a:r>
            <a:br>
              <a:rPr lang="en-US" dirty="0"/>
            </a:br>
            <a:endParaRPr lang="en-EG" dirty="0"/>
          </a:p>
        </p:txBody>
      </p:sp>
      <p:sp>
        <p:nvSpPr>
          <p:cNvPr id="3" name="Content Placeholder 2">
            <a:extLst>
              <a:ext uri="{FF2B5EF4-FFF2-40B4-BE49-F238E27FC236}">
                <a16:creationId xmlns:a16="http://schemas.microsoft.com/office/drawing/2014/main" id="{577C8BF0-BEEB-1B39-572E-02B67AECFB0E}"/>
              </a:ext>
            </a:extLst>
          </p:cNvPr>
          <p:cNvSpPr>
            <a:spLocks noGrp="1"/>
          </p:cNvSpPr>
          <p:nvPr>
            <p:ph idx="1"/>
          </p:nvPr>
        </p:nvSpPr>
        <p:spPr>
          <a:xfrm>
            <a:off x="838200" y="1315844"/>
            <a:ext cx="10515600" cy="4861119"/>
          </a:xfrm>
        </p:spPr>
        <p:txBody>
          <a:bodyPr>
            <a:normAutofit lnSpcReduction="10000"/>
          </a:bodyPr>
          <a:lstStyle/>
          <a:p>
            <a:r>
              <a:rPr lang="en-US" sz="1800" dirty="0">
                <a:effectLst/>
                <a:latin typeface="ArialMT"/>
              </a:rPr>
              <a:t>Currently, </a:t>
            </a:r>
            <a:r>
              <a:rPr lang="en-US" sz="1800" dirty="0" err="1">
                <a:effectLst/>
                <a:latin typeface="ArialMT"/>
              </a:rPr>
              <a:t>DeFi</a:t>
            </a:r>
            <a:r>
              <a:rPr lang="en-US" sz="1800" dirty="0">
                <a:effectLst/>
                <a:latin typeface="ArialMT"/>
              </a:rPr>
              <a:t> applications aim to replicate most of the main traditional financial products and services in a </a:t>
            </a:r>
            <a:r>
              <a:rPr lang="en-US" sz="1800" dirty="0" err="1">
                <a:effectLst/>
                <a:latin typeface="ArialMT"/>
              </a:rPr>
              <a:t>decentralised</a:t>
            </a:r>
            <a:r>
              <a:rPr lang="en-US" sz="1800" dirty="0">
                <a:effectLst/>
                <a:latin typeface="ArialMT"/>
              </a:rPr>
              <a:t> manner relying on smart contracts (Figure 2.1). </a:t>
            </a:r>
          </a:p>
          <a:p>
            <a:r>
              <a:rPr lang="en-US" sz="1800" dirty="0">
                <a:effectLst/>
                <a:latin typeface="ArialMT"/>
              </a:rPr>
              <a:t>Lending is the fastest growing </a:t>
            </a:r>
            <a:r>
              <a:rPr lang="en-US" sz="1800" dirty="0" err="1">
                <a:effectLst/>
                <a:latin typeface="ArialMT"/>
              </a:rPr>
              <a:t>DeFi</a:t>
            </a:r>
            <a:r>
              <a:rPr lang="en-US" sz="1800" dirty="0">
                <a:effectLst/>
                <a:latin typeface="ArialMT"/>
              </a:rPr>
              <a:t> product, driven by yield farming, and at the time of writing of this report accounted for more than half of the TVL in </a:t>
            </a:r>
            <a:r>
              <a:rPr lang="en-US" sz="1800" dirty="0" err="1">
                <a:effectLst/>
                <a:latin typeface="ArialMT"/>
              </a:rPr>
              <a:t>DeFi</a:t>
            </a:r>
            <a:r>
              <a:rPr lang="en-US" sz="1800" dirty="0">
                <a:effectLst/>
                <a:latin typeface="ArialMT"/>
              </a:rPr>
              <a:t> applications (53% of total TVL in </a:t>
            </a:r>
            <a:r>
              <a:rPr lang="en-US" sz="1800" dirty="0" err="1">
                <a:effectLst/>
                <a:latin typeface="ArialMT"/>
              </a:rPr>
              <a:t>DeFi</a:t>
            </a:r>
            <a:r>
              <a:rPr lang="en-US" sz="1800" dirty="0">
                <a:effectLst/>
                <a:latin typeface="ArialMT"/>
              </a:rPr>
              <a:t> as of 14.06.2021)14. As of the writing of this paper, other products offered include </a:t>
            </a:r>
            <a:r>
              <a:rPr lang="en-US" sz="1800" dirty="0" err="1">
                <a:effectLst/>
                <a:latin typeface="ArialMT"/>
              </a:rPr>
              <a:t>decentralised</a:t>
            </a:r>
            <a:r>
              <a:rPr lang="en-US" sz="1800" dirty="0">
                <a:effectLst/>
                <a:latin typeface="ArialMT"/>
              </a:rPr>
              <a:t> exchanges (DEX) (33% of TVL); derivatives and synthetics; asset management; insurance; payments; and prediction markets account for the rest of the activity as of 14 June 2021. </a:t>
            </a:r>
            <a:endParaRPr lang="en-US" dirty="0"/>
          </a:p>
          <a:p>
            <a:r>
              <a:rPr lang="en-US" sz="1800" dirty="0" err="1">
                <a:effectLst/>
                <a:latin typeface="ArialMT"/>
              </a:rPr>
              <a:t>DeFi</a:t>
            </a:r>
            <a:r>
              <a:rPr lang="en-US" sz="1800" dirty="0">
                <a:effectLst/>
                <a:latin typeface="ArialMT"/>
              </a:rPr>
              <a:t> lending activities try to mirror market-based lending (securities lending, repos) rather than traditional consumer/retail bank lending, as most activity involves </a:t>
            </a:r>
            <a:r>
              <a:rPr lang="en-US" sz="1800" dirty="0" err="1">
                <a:effectLst/>
                <a:latin typeface="ArialMT"/>
              </a:rPr>
              <a:t>collateralised</a:t>
            </a:r>
            <a:r>
              <a:rPr lang="en-US" sz="1800" dirty="0">
                <a:effectLst/>
                <a:latin typeface="ArialMT"/>
              </a:rPr>
              <a:t> lending. Importantly, these traditionally institutional activities are being promoted to retail actors in the </a:t>
            </a:r>
            <a:r>
              <a:rPr lang="en-US" sz="1800" dirty="0" err="1">
                <a:effectLst/>
                <a:latin typeface="ArialMT"/>
              </a:rPr>
              <a:t>DeFi</a:t>
            </a:r>
            <a:r>
              <a:rPr lang="en-US" sz="1800" dirty="0">
                <a:effectLst/>
                <a:latin typeface="ArialMT"/>
              </a:rPr>
              <a:t> space. It should be noted, however, that </a:t>
            </a:r>
            <a:r>
              <a:rPr lang="en-US" sz="1800" dirty="0" err="1">
                <a:effectLst/>
                <a:latin typeface="ArialMT"/>
              </a:rPr>
              <a:t>uncollateralised</a:t>
            </a:r>
            <a:r>
              <a:rPr lang="en-US" sz="1800" dirty="0">
                <a:effectLst/>
                <a:latin typeface="ArialMT"/>
              </a:rPr>
              <a:t> lending is also possible through flash loans (see Box 2.3). </a:t>
            </a:r>
          </a:p>
          <a:p>
            <a:r>
              <a:rPr lang="en-US" sz="1800" dirty="0">
                <a:effectLst/>
                <a:latin typeface="ArialMT"/>
              </a:rPr>
              <a:t>In particular, yield farming or liquidity mining is a process allowing </a:t>
            </a:r>
            <a:r>
              <a:rPr lang="en-US" sz="1800" dirty="0" err="1">
                <a:effectLst/>
                <a:latin typeface="ArialMT"/>
              </a:rPr>
              <a:t>DeFi</a:t>
            </a:r>
            <a:r>
              <a:rPr lang="en-US" sz="1800" dirty="0">
                <a:effectLst/>
                <a:latin typeface="ArialMT"/>
              </a:rPr>
              <a:t> market participants to lock up their crypto-asset holdings in applications and generate rewards in exchange for the provision of liquidity to the system (either interest on their locked up crypto-assets or new tokens of the platform, issued as rewards). </a:t>
            </a:r>
          </a:p>
          <a:p>
            <a:r>
              <a:rPr lang="en-US" sz="1800" dirty="0">
                <a:effectLst/>
                <a:latin typeface="ArialMT"/>
              </a:rPr>
              <a:t>In other words, </a:t>
            </a:r>
            <a:r>
              <a:rPr lang="en-US" sz="1800" dirty="0" err="1">
                <a:effectLst/>
                <a:latin typeface="ArialMT"/>
              </a:rPr>
              <a:t>DeFi</a:t>
            </a:r>
            <a:r>
              <a:rPr lang="en-US" sz="1800" dirty="0">
                <a:effectLst/>
                <a:latin typeface="ArialMT"/>
              </a:rPr>
              <a:t> users use such protocols to leverage their crypto-assets or lock their crypto-holdings in </a:t>
            </a:r>
            <a:r>
              <a:rPr lang="en-US" sz="1800" dirty="0" err="1">
                <a:effectLst/>
                <a:latin typeface="ArialMT"/>
              </a:rPr>
              <a:t>DeFi</a:t>
            </a:r>
            <a:r>
              <a:rPr lang="en-US" sz="1800" dirty="0">
                <a:effectLst/>
                <a:latin typeface="ArialMT"/>
              </a:rPr>
              <a:t> protocols allowing others to borrow them for leverage, in exchange for some remuneration. </a:t>
            </a:r>
            <a:endParaRPr lang="en-US" dirty="0"/>
          </a:p>
          <a:p>
            <a:endParaRPr lang="en-EG" dirty="0"/>
          </a:p>
        </p:txBody>
      </p:sp>
    </p:spTree>
    <p:extLst>
      <p:ext uri="{BB962C8B-B14F-4D97-AF65-F5344CB8AC3E}">
        <p14:creationId xmlns:p14="http://schemas.microsoft.com/office/powerpoint/2010/main" val="22970894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27BC0-7DEE-AC8B-6B5A-117D8923A84E}"/>
              </a:ext>
            </a:extLst>
          </p:cNvPr>
          <p:cNvSpPr>
            <a:spLocks noGrp="1"/>
          </p:cNvSpPr>
          <p:nvPr>
            <p:ph type="title"/>
          </p:nvPr>
        </p:nvSpPr>
        <p:spPr/>
        <p:txBody>
          <a:bodyPr>
            <a:normAutofit/>
          </a:bodyPr>
          <a:lstStyle/>
          <a:p>
            <a:r>
              <a:rPr lang="en-US" b="1" i="1" dirty="0">
                <a:effectLst/>
                <a:latin typeface="TimesNewRomanPS"/>
              </a:rPr>
              <a:t>What is </a:t>
            </a:r>
            <a:r>
              <a:rPr lang="en-US" b="1" i="1" dirty="0" err="1">
                <a:effectLst/>
                <a:latin typeface="TimesNewRomanPS"/>
              </a:rPr>
              <a:t>DeFi</a:t>
            </a:r>
            <a:r>
              <a:rPr lang="en-US" b="1" i="1" dirty="0">
                <a:effectLst/>
                <a:latin typeface="TimesNewRomanPS"/>
              </a:rPr>
              <a:t>? Main characteristics </a:t>
            </a:r>
            <a:br>
              <a:rPr lang="en-US" sz="3600" dirty="0"/>
            </a:br>
            <a:endParaRPr lang="en-EG" sz="3600" dirty="0"/>
          </a:p>
        </p:txBody>
      </p:sp>
      <p:sp>
        <p:nvSpPr>
          <p:cNvPr id="3" name="Content Placeholder 2">
            <a:extLst>
              <a:ext uri="{FF2B5EF4-FFF2-40B4-BE49-F238E27FC236}">
                <a16:creationId xmlns:a16="http://schemas.microsoft.com/office/drawing/2014/main" id="{0AD25166-69B8-DD76-4E68-24D5B5863247}"/>
              </a:ext>
            </a:extLst>
          </p:cNvPr>
          <p:cNvSpPr>
            <a:spLocks noGrp="1"/>
          </p:cNvSpPr>
          <p:nvPr>
            <p:ph idx="1"/>
          </p:nvPr>
        </p:nvSpPr>
        <p:spPr/>
        <p:txBody>
          <a:bodyPr>
            <a:normAutofit fontScale="92500" lnSpcReduction="20000"/>
          </a:bodyPr>
          <a:lstStyle/>
          <a:p>
            <a:r>
              <a:rPr lang="en-US" sz="1800" dirty="0">
                <a:effectLst/>
                <a:latin typeface="ArialMT"/>
              </a:rPr>
              <a:t>Although there is no widely accepted definition of </a:t>
            </a:r>
            <a:r>
              <a:rPr lang="en-US" sz="1800" dirty="0" err="1">
                <a:effectLst/>
                <a:latin typeface="ArialMT"/>
              </a:rPr>
              <a:t>DeFi</a:t>
            </a:r>
            <a:r>
              <a:rPr lang="en-US" sz="1800" dirty="0">
                <a:effectLst/>
                <a:latin typeface="ArialMT"/>
              </a:rPr>
              <a:t>, this report defines the key features differentiating </a:t>
            </a:r>
            <a:r>
              <a:rPr lang="en-US" sz="1800" dirty="0" err="1">
                <a:effectLst/>
                <a:latin typeface="ArialMT"/>
              </a:rPr>
              <a:t>DeFi</a:t>
            </a:r>
            <a:r>
              <a:rPr lang="en-US" sz="1800" dirty="0">
                <a:effectLst/>
                <a:latin typeface="ArialMT"/>
              </a:rPr>
              <a:t> from traditional financial markets as follows: </a:t>
            </a:r>
            <a:endParaRPr lang="en-US" dirty="0"/>
          </a:p>
          <a:p>
            <a:pPr lvl="1"/>
            <a:r>
              <a:rPr lang="en-US" sz="1800" dirty="0">
                <a:effectLst/>
                <a:latin typeface="ArialMT"/>
              </a:rPr>
              <a:t>Non-custodial: The non-custodial nature of </a:t>
            </a:r>
            <a:r>
              <a:rPr lang="en-US" sz="1800" dirty="0" err="1">
                <a:effectLst/>
                <a:latin typeface="ArialMT"/>
              </a:rPr>
              <a:t>DeFi</a:t>
            </a:r>
            <a:r>
              <a:rPr lang="en-US" sz="1800" dirty="0">
                <a:effectLst/>
                <a:latin typeface="ArialMT"/>
              </a:rPr>
              <a:t> is one of its main defining characteristics. In </a:t>
            </a:r>
            <a:r>
              <a:rPr lang="en-US" sz="1800" dirty="0" err="1">
                <a:effectLst/>
                <a:latin typeface="ArialMT"/>
              </a:rPr>
              <a:t>DeFi</a:t>
            </a:r>
            <a:r>
              <a:rPr lang="en-US" sz="1800" dirty="0">
                <a:effectLst/>
                <a:latin typeface="ArialMT"/>
              </a:rPr>
              <a:t> applications, no central authority or other intermediary gains access to or control over participants’ digital assets; instead, participants manage their private keys, and therefore their digital assets, directly. </a:t>
            </a:r>
            <a:endParaRPr lang="en-US" dirty="0">
              <a:effectLst/>
            </a:endParaRPr>
          </a:p>
          <a:p>
            <a:pPr lvl="1"/>
            <a:r>
              <a:rPr lang="en-US" sz="1800" dirty="0">
                <a:effectLst/>
                <a:latin typeface="ArialMT"/>
              </a:rPr>
              <a:t>Self-governed and community-driven: Most </a:t>
            </a:r>
            <a:r>
              <a:rPr lang="en-US" sz="1800" dirty="0" err="1">
                <a:effectLst/>
                <a:latin typeface="ArialMT"/>
              </a:rPr>
              <a:t>DeFi</a:t>
            </a:r>
            <a:r>
              <a:rPr lang="en-US" sz="1800" dirty="0">
                <a:effectLst/>
                <a:latin typeface="ArialMT"/>
              </a:rPr>
              <a:t> protocols are open-source and allow the community to review and further develop the code underlying the protocols. In terms of governance, the distribution of governance tokens in many </a:t>
            </a:r>
            <a:r>
              <a:rPr lang="en-US" sz="1800" dirty="0" err="1">
                <a:effectLst/>
                <a:latin typeface="ArialMT"/>
              </a:rPr>
              <a:t>DeFi</a:t>
            </a:r>
            <a:r>
              <a:rPr lang="en-US" sz="1800" dirty="0">
                <a:effectLst/>
                <a:latin typeface="ArialMT"/>
              </a:rPr>
              <a:t> applications allows users to participate in some decision-making related to the application, depending on the specific arrangements of each application.15 The importance of the community of participants is fundamental for the </a:t>
            </a:r>
            <a:r>
              <a:rPr lang="en-US" sz="1800" dirty="0" err="1">
                <a:effectLst/>
                <a:latin typeface="ArialMT"/>
              </a:rPr>
              <a:t>materialisation</a:t>
            </a:r>
            <a:r>
              <a:rPr lang="en-US" sz="1800" dirty="0">
                <a:effectLst/>
                <a:latin typeface="ArialMT"/>
              </a:rPr>
              <a:t> of network effects, creating value as the number of participant in the network grows. </a:t>
            </a:r>
            <a:endParaRPr lang="en-US" dirty="0">
              <a:effectLst/>
            </a:endParaRPr>
          </a:p>
          <a:p>
            <a:pPr lvl="1"/>
            <a:r>
              <a:rPr lang="en-US" sz="1800" dirty="0">
                <a:effectLst/>
                <a:latin typeface="ArialMT"/>
              </a:rPr>
              <a:t>Composable: This is one of the most important innovations brought by </a:t>
            </a:r>
            <a:r>
              <a:rPr lang="en-US" sz="1800" dirty="0" err="1">
                <a:effectLst/>
                <a:latin typeface="ArialMT"/>
              </a:rPr>
              <a:t>DeFi</a:t>
            </a:r>
            <a:r>
              <a:rPr lang="en-US" sz="1800" dirty="0">
                <a:effectLst/>
                <a:latin typeface="ArialMT"/>
              </a:rPr>
              <a:t>. Existing components of </a:t>
            </a:r>
            <a:r>
              <a:rPr lang="en-US" sz="1800" dirty="0" err="1">
                <a:effectLst/>
                <a:latin typeface="ArialMT"/>
              </a:rPr>
              <a:t>DeFi</a:t>
            </a:r>
            <a:r>
              <a:rPr lang="en-US" sz="1800" dirty="0">
                <a:effectLst/>
                <a:latin typeface="ArialMT"/>
              </a:rPr>
              <a:t> networks (i.e. digital assets, smart contracts, protocols and applications built on top of the protocol layer) can be combined to create new applications (see Box 2.1). Composability gives ample room for the creation of innovative products and structures, and has the potential to further amplify network effects, increasing the value of </a:t>
            </a:r>
            <a:r>
              <a:rPr lang="en-US" sz="1800" dirty="0" err="1">
                <a:effectLst/>
                <a:latin typeface="ArialMT"/>
              </a:rPr>
              <a:t>DeFi</a:t>
            </a:r>
            <a:r>
              <a:rPr lang="en-US" sz="1800" dirty="0">
                <a:effectLst/>
                <a:latin typeface="ArialMT"/>
              </a:rPr>
              <a:t> products and services as participation in the network grows. The open source nature of </a:t>
            </a:r>
            <a:r>
              <a:rPr lang="en-US" sz="1800" dirty="0" err="1">
                <a:effectLst/>
                <a:latin typeface="ArialMT"/>
              </a:rPr>
              <a:t>DeFi</a:t>
            </a:r>
            <a:r>
              <a:rPr lang="en-US" sz="1800" dirty="0">
                <a:effectLst/>
                <a:latin typeface="ArialMT"/>
              </a:rPr>
              <a:t> applications is a critical enabler of this attribute, as it allows everyone to look at the code and use it to create new applications. At the same time, the recycling of assets on different applications adds to the complexity of an already complicated market, and to the risks underlying its applications. </a:t>
            </a:r>
            <a:endParaRPr lang="en-US" dirty="0">
              <a:effectLst/>
            </a:endParaRPr>
          </a:p>
          <a:p>
            <a:endParaRPr lang="en-EG" dirty="0"/>
          </a:p>
        </p:txBody>
      </p:sp>
    </p:spTree>
    <p:extLst>
      <p:ext uri="{BB962C8B-B14F-4D97-AF65-F5344CB8AC3E}">
        <p14:creationId xmlns:p14="http://schemas.microsoft.com/office/powerpoint/2010/main" val="805042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7313AF6-661F-59F8-0EDF-55D51594158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7699" t="22111" r="19034" b="21509"/>
          <a:stretch/>
        </p:blipFill>
        <p:spPr>
          <a:xfrm>
            <a:off x="512956" y="1690688"/>
            <a:ext cx="10939346" cy="4420179"/>
          </a:xfrm>
        </p:spPr>
      </p:pic>
    </p:spTree>
    <p:extLst>
      <p:ext uri="{BB962C8B-B14F-4D97-AF65-F5344CB8AC3E}">
        <p14:creationId xmlns:p14="http://schemas.microsoft.com/office/powerpoint/2010/main" val="1338287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41610-A75E-AC7F-3C2C-96A661B2C362}"/>
              </a:ext>
            </a:extLst>
          </p:cNvPr>
          <p:cNvSpPr>
            <a:spLocks noGrp="1"/>
          </p:cNvSpPr>
          <p:nvPr>
            <p:ph type="title"/>
          </p:nvPr>
        </p:nvSpPr>
        <p:spPr/>
        <p:txBody>
          <a:bodyPr/>
          <a:lstStyle/>
          <a:p>
            <a:r>
              <a:rPr lang="en-EG" dirty="0"/>
              <a:t>DeFi Vs. CeFi</a:t>
            </a:r>
          </a:p>
        </p:txBody>
      </p:sp>
      <p:sp>
        <p:nvSpPr>
          <p:cNvPr id="3" name="Content Placeholder 2">
            <a:extLst>
              <a:ext uri="{FF2B5EF4-FFF2-40B4-BE49-F238E27FC236}">
                <a16:creationId xmlns:a16="http://schemas.microsoft.com/office/drawing/2014/main" id="{B16E6FC1-4877-BFCE-D8F4-DE962EE08094}"/>
              </a:ext>
            </a:extLst>
          </p:cNvPr>
          <p:cNvSpPr>
            <a:spLocks noGrp="1"/>
          </p:cNvSpPr>
          <p:nvPr>
            <p:ph idx="1"/>
          </p:nvPr>
        </p:nvSpPr>
        <p:spPr/>
        <p:txBody>
          <a:bodyPr/>
          <a:lstStyle/>
          <a:p>
            <a:pPr rtl="0"/>
            <a:r>
              <a:rPr lang="en-US" b="0" i="0" u="none" strike="noStrike" dirty="0">
                <a:solidFill>
                  <a:srgbClr val="000000"/>
                </a:solidFill>
                <a:effectLst/>
              </a:rPr>
              <a:t>For this comparison, commercial banks will be used as an example. In the traditional world, you may use financial institutions to store your money, borrow capital, earn interest, send transactions, etc. Commercial banks carry a lengthy, proven history of performance. Commercial banks can provide insurance and have security measures in place to ward off and protect against theft. </a:t>
            </a:r>
          </a:p>
          <a:p>
            <a:pPr rtl="0"/>
            <a:r>
              <a:rPr lang="en-US" b="0" i="0" u="none" strike="noStrike" dirty="0">
                <a:solidFill>
                  <a:srgbClr val="000000"/>
                </a:solidFill>
                <a:effectLst/>
              </a:rPr>
              <a:t>On the other hand, such establishments hold and control your assets to a degree. You are limited by banking hours for particular actions, and transactions can be cumbersome, requiring settlement times on the back end. Additionally, commercial banks require specific customer details and identifying documents for participation.</a:t>
            </a:r>
          </a:p>
          <a:p>
            <a:pPr rtl="0"/>
            <a:r>
              <a:rPr lang="en-US" b="0" i="0" u="none" strike="noStrike" dirty="0" err="1">
                <a:solidFill>
                  <a:srgbClr val="000000"/>
                </a:solidFill>
                <a:effectLst/>
              </a:rPr>
              <a:t>DeFi</a:t>
            </a:r>
            <a:r>
              <a:rPr lang="en-US" b="0" i="0" u="none" strike="noStrike" dirty="0">
                <a:solidFill>
                  <a:srgbClr val="000000"/>
                </a:solidFill>
                <a:effectLst/>
              </a:rPr>
              <a:t> is a segment that comprises financial products and services that are accessible to anyone with an internet connection and operates without the involvement of banks or any other third-party firms. The decentralized financial market doesn’t sleep and therefore, transactions take place 24/7 in near real-time, while no intermediary has the power to stop them. You can store your crypto on computers, in hardware wallets and elsewhere, and gain access at any time.</a:t>
            </a:r>
          </a:p>
          <a:p>
            <a:pPr rtl="0"/>
            <a:r>
              <a:rPr lang="en-US" b="0" i="0" u="none" strike="noStrike" dirty="0">
                <a:solidFill>
                  <a:srgbClr val="000000"/>
                </a:solidFill>
                <a:effectLst/>
              </a:rPr>
              <a:t>Bitcoin and most other cryptocurrencies hold these characteristics due to the underlying technology that backs these assets. Thanks to </a:t>
            </a:r>
            <a:r>
              <a:rPr lang="en-US" b="0" i="0" u="none" strike="noStrike" dirty="0" err="1">
                <a:solidFill>
                  <a:srgbClr val="000000"/>
                </a:solidFill>
                <a:effectLst/>
              </a:rPr>
              <a:t>DeFi’s</a:t>
            </a:r>
            <a:r>
              <a:rPr lang="en-US" b="0" i="0" u="none" strike="noStrike" dirty="0">
                <a:solidFill>
                  <a:srgbClr val="000000"/>
                </a:solidFill>
                <a:effectLst/>
              </a:rPr>
              <a:t> dependence on blockchain technology, transactions are completed faster, cheaper and — in some cases — more securely than they would with human intervention.</a:t>
            </a:r>
          </a:p>
          <a:p>
            <a:endParaRPr lang="en-EG" dirty="0"/>
          </a:p>
        </p:txBody>
      </p:sp>
    </p:spTree>
    <p:extLst>
      <p:ext uri="{BB962C8B-B14F-4D97-AF65-F5344CB8AC3E}">
        <p14:creationId xmlns:p14="http://schemas.microsoft.com/office/powerpoint/2010/main" val="3315869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E4B12-560A-7E19-5567-466DB63E77A4}"/>
              </a:ext>
            </a:extLst>
          </p:cNvPr>
          <p:cNvSpPr>
            <a:spLocks noGrp="1"/>
          </p:cNvSpPr>
          <p:nvPr>
            <p:ph type="title"/>
          </p:nvPr>
        </p:nvSpPr>
        <p:spPr/>
        <p:txBody>
          <a:bodyPr/>
          <a:lstStyle/>
          <a:p>
            <a:pPr rtl="1"/>
            <a:r>
              <a:rPr lang="en-US" b="1" i="0" u="none" strike="noStrike" dirty="0">
                <a:solidFill>
                  <a:schemeClr val="accent5">
                    <a:lumMod val="75000"/>
                  </a:schemeClr>
                </a:solidFill>
                <a:effectLst/>
                <a:latin typeface="Cabin-semi-bold"/>
              </a:rPr>
              <a:t>How Decentralized Finance (</a:t>
            </a:r>
            <a:r>
              <a:rPr lang="en-US" b="1" i="0" u="none" strike="noStrike" dirty="0" err="1">
                <a:solidFill>
                  <a:schemeClr val="accent5">
                    <a:lumMod val="75000"/>
                  </a:schemeClr>
                </a:solidFill>
                <a:effectLst/>
                <a:latin typeface="Cabin-semi-bold"/>
              </a:rPr>
              <a:t>DeFi</a:t>
            </a:r>
            <a:r>
              <a:rPr lang="en-US" b="1" i="0" u="none" strike="noStrike" dirty="0">
                <a:solidFill>
                  <a:schemeClr val="accent5">
                    <a:lumMod val="75000"/>
                  </a:schemeClr>
                </a:solidFill>
                <a:effectLst/>
                <a:latin typeface="Cabin-semi-bold"/>
              </a:rPr>
              <a:t>) Works</a:t>
            </a:r>
            <a:br>
              <a:rPr lang="en-US" b="1" i="0" u="none" strike="noStrike" dirty="0">
                <a:solidFill>
                  <a:schemeClr val="accent5">
                    <a:lumMod val="75000"/>
                  </a:schemeClr>
                </a:solidFill>
                <a:effectLst/>
                <a:latin typeface="Cabin-semi-bold"/>
              </a:rPr>
            </a:br>
            <a:endParaRPr lang="en-EG" dirty="0">
              <a:solidFill>
                <a:schemeClr val="accent5">
                  <a:lumMod val="75000"/>
                </a:schemeClr>
              </a:solidFill>
            </a:endParaRPr>
          </a:p>
        </p:txBody>
      </p:sp>
      <p:sp>
        <p:nvSpPr>
          <p:cNvPr id="3" name="Content Placeholder 2">
            <a:extLst>
              <a:ext uri="{FF2B5EF4-FFF2-40B4-BE49-F238E27FC236}">
                <a16:creationId xmlns:a16="http://schemas.microsoft.com/office/drawing/2014/main" id="{4BCF28F9-45E5-6E22-18A6-8DB8C65FEAEA}"/>
              </a:ext>
            </a:extLst>
          </p:cNvPr>
          <p:cNvSpPr>
            <a:spLocks noGrp="1"/>
          </p:cNvSpPr>
          <p:nvPr>
            <p:ph idx="1"/>
          </p:nvPr>
        </p:nvSpPr>
        <p:spPr/>
        <p:txBody>
          <a:bodyPr>
            <a:normAutofit lnSpcReduction="10000"/>
          </a:bodyPr>
          <a:lstStyle/>
          <a:p>
            <a:pPr marL="228600" indent="-228600" algn="just" defTabSz="914400" eaLnBrk="1" latinLnBrk="0" hangingPunct="1">
              <a:lnSpc>
                <a:spcPct val="90000"/>
              </a:lnSpc>
              <a:spcBef>
                <a:spcPts val="1000"/>
              </a:spcBef>
              <a:buFont typeface="Arial" panose="020B0604020202020204" pitchFamily="34" charset="0"/>
              <a:buChar char="•"/>
            </a:pPr>
            <a:r>
              <a:rPr lang="en-US" sz="3200" b="0" i="0" u="none" strike="noStrike" dirty="0">
                <a:solidFill>
                  <a:srgbClr val="111111"/>
                </a:solidFill>
                <a:effectLst/>
                <a:latin typeface="SourceSansPro"/>
              </a:rPr>
              <a:t>Through peer-to-peer financial networks, </a:t>
            </a:r>
            <a:r>
              <a:rPr lang="en-US" sz="3200" b="0" i="0" u="none" strike="noStrike" dirty="0" err="1">
                <a:solidFill>
                  <a:srgbClr val="111111"/>
                </a:solidFill>
                <a:effectLst/>
                <a:latin typeface="SourceSansPro"/>
              </a:rPr>
              <a:t>DeFi</a:t>
            </a:r>
            <a:r>
              <a:rPr lang="en-US" sz="3200" b="0" i="0" u="none" strike="noStrike" dirty="0">
                <a:solidFill>
                  <a:srgbClr val="111111"/>
                </a:solidFill>
                <a:effectLst/>
                <a:latin typeface="SourceSansPro"/>
              </a:rPr>
              <a:t> uses security protocols, connectivity, software, and hardware advancements. </a:t>
            </a:r>
          </a:p>
          <a:p>
            <a:pPr marL="228600" indent="-228600" algn="just" defTabSz="914400" eaLnBrk="1" latinLnBrk="0" hangingPunct="1">
              <a:lnSpc>
                <a:spcPct val="90000"/>
              </a:lnSpc>
              <a:spcBef>
                <a:spcPts val="1000"/>
              </a:spcBef>
              <a:buFont typeface="Arial" panose="020B0604020202020204" pitchFamily="34" charset="0"/>
              <a:buChar char="•"/>
            </a:pPr>
            <a:r>
              <a:rPr lang="en-US" sz="3200" b="0" i="0" u="none" strike="noStrike" dirty="0">
                <a:solidFill>
                  <a:srgbClr val="111111"/>
                </a:solidFill>
                <a:effectLst/>
                <a:latin typeface="SourceSansPro"/>
              </a:rPr>
              <a:t>This system eliminates intermediaries like banks and other financial service companies. </a:t>
            </a:r>
          </a:p>
          <a:p>
            <a:pPr marL="228600" indent="-228600" algn="just" defTabSz="914400" eaLnBrk="1" latinLnBrk="0" hangingPunct="1">
              <a:lnSpc>
                <a:spcPct val="90000"/>
              </a:lnSpc>
              <a:spcBef>
                <a:spcPts val="1000"/>
              </a:spcBef>
              <a:buFont typeface="Arial" panose="020B0604020202020204" pitchFamily="34" charset="0"/>
              <a:buChar char="•"/>
            </a:pPr>
            <a:r>
              <a:rPr lang="en-US" sz="3200" b="0" i="0" u="none" strike="noStrike" dirty="0">
                <a:solidFill>
                  <a:srgbClr val="111111"/>
                </a:solidFill>
                <a:effectLst/>
                <a:latin typeface="SourceSansPro"/>
              </a:rPr>
              <a:t>These companies charge businesses and customers for using their services, which are necessary in the current system because it's the only way to make it work. </a:t>
            </a:r>
            <a:r>
              <a:rPr lang="en-US" sz="3200" b="0" i="0" u="none" strike="noStrike" dirty="0" err="1">
                <a:solidFill>
                  <a:srgbClr val="111111"/>
                </a:solidFill>
                <a:effectLst/>
                <a:latin typeface="SourceSansPro"/>
              </a:rPr>
              <a:t>DeFi</a:t>
            </a:r>
            <a:r>
              <a:rPr lang="en-US" sz="3200" b="0" i="0" u="none" strike="noStrike" dirty="0">
                <a:solidFill>
                  <a:srgbClr val="111111"/>
                </a:solidFill>
                <a:effectLst/>
                <a:latin typeface="SourceSansPro"/>
              </a:rPr>
              <a:t> uses blockchain technology as a way to reduce the need for these intermediaries.</a:t>
            </a:r>
            <a:endParaRPr lang="en-EG" sz="3200" dirty="0"/>
          </a:p>
        </p:txBody>
      </p:sp>
    </p:spTree>
    <p:extLst>
      <p:ext uri="{BB962C8B-B14F-4D97-AF65-F5344CB8AC3E}">
        <p14:creationId xmlns:p14="http://schemas.microsoft.com/office/powerpoint/2010/main" val="5400591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3BA1B-A47B-68A2-9DF0-AD3D01F021A3}"/>
              </a:ext>
            </a:extLst>
          </p:cNvPr>
          <p:cNvSpPr>
            <a:spLocks noGrp="1"/>
          </p:cNvSpPr>
          <p:nvPr>
            <p:ph type="title"/>
          </p:nvPr>
        </p:nvSpPr>
        <p:spPr/>
        <p:txBody>
          <a:bodyPr>
            <a:normAutofit/>
          </a:bodyPr>
          <a:lstStyle/>
          <a:p>
            <a:pPr rtl="1"/>
            <a:r>
              <a:rPr lang="en-US" sz="3600" i="0" u="none" strike="noStrike" dirty="0">
                <a:solidFill>
                  <a:schemeClr val="accent5">
                    <a:lumMod val="75000"/>
                  </a:schemeClr>
                </a:solidFill>
                <a:effectLst/>
                <a:latin typeface="Cabin-semi-bold"/>
              </a:rPr>
              <a:t>Blockchain </a:t>
            </a:r>
            <a:br>
              <a:rPr lang="en-US" sz="3600" i="0" u="none" strike="noStrike" dirty="0">
                <a:solidFill>
                  <a:schemeClr val="accent5">
                    <a:lumMod val="75000"/>
                  </a:schemeClr>
                </a:solidFill>
                <a:effectLst/>
                <a:latin typeface="Cabin-semi-bold"/>
              </a:rPr>
            </a:br>
            <a:endParaRPr lang="en-EG" sz="3600" dirty="0">
              <a:solidFill>
                <a:schemeClr val="accent5">
                  <a:lumMod val="75000"/>
                </a:schemeClr>
              </a:solidFill>
            </a:endParaRPr>
          </a:p>
        </p:txBody>
      </p:sp>
      <p:sp>
        <p:nvSpPr>
          <p:cNvPr id="3" name="Content Placeholder 2">
            <a:extLst>
              <a:ext uri="{FF2B5EF4-FFF2-40B4-BE49-F238E27FC236}">
                <a16:creationId xmlns:a16="http://schemas.microsoft.com/office/drawing/2014/main" id="{E81DD2A0-8254-A854-1EF1-03E703B14B3B}"/>
              </a:ext>
            </a:extLst>
          </p:cNvPr>
          <p:cNvSpPr>
            <a:spLocks noGrp="1"/>
          </p:cNvSpPr>
          <p:nvPr>
            <p:ph idx="1"/>
          </p:nvPr>
        </p:nvSpPr>
        <p:spPr>
          <a:xfrm>
            <a:off x="838200" y="1690688"/>
            <a:ext cx="10515600" cy="4351338"/>
          </a:xfrm>
        </p:spPr>
        <p:txBody>
          <a:bodyPr>
            <a:normAutofit/>
          </a:bodyPr>
          <a:lstStyle/>
          <a:p>
            <a:r>
              <a:rPr lang="en-US" sz="1800" b="0" i="0" u="none" strike="noStrike" dirty="0">
                <a:solidFill>
                  <a:srgbClr val="111111"/>
                </a:solidFill>
                <a:effectLst/>
              </a:rPr>
              <a:t>A blockchain is a distributed and secured database or ledger. In the blockchain, transactions are recorded in blocks and verified through automated processes. If a transaction is verified, the block is closed and encrypted; another block is created that has information about the previous block within it, along with information about newer transactions.</a:t>
            </a:r>
          </a:p>
          <a:p>
            <a:r>
              <a:rPr lang="en-US" sz="1800" b="0" i="0" u="none" strike="noStrike" dirty="0">
                <a:solidFill>
                  <a:srgbClr val="111111"/>
                </a:solidFill>
                <a:effectLst/>
              </a:rPr>
              <a:t>The blocks are "chained" together through the information in each proceeding block, giving it the name</a:t>
            </a:r>
            <a:r>
              <a:rPr lang="ar-SA" sz="1800" b="0" i="0" u="none" strike="noStrike" dirty="0">
                <a:solidFill>
                  <a:srgbClr val="111111"/>
                </a:solidFill>
                <a:effectLst/>
              </a:rPr>
              <a:t> </a:t>
            </a:r>
            <a:r>
              <a:rPr lang="en-US" sz="1800" dirty="0">
                <a:solidFill>
                  <a:srgbClr val="111111"/>
                </a:solidFill>
              </a:rPr>
              <a:t>blockchain.</a:t>
            </a:r>
          </a:p>
          <a:p>
            <a:r>
              <a:rPr lang="en-US" sz="1800" b="0" i="0" u="none" strike="noStrike" dirty="0">
                <a:solidFill>
                  <a:srgbClr val="111111"/>
                </a:solidFill>
                <a:effectLst/>
              </a:rPr>
              <a:t>Information in previous blocks cannot be changed without affecting the following blocks, so there is no way to alter a blockchain. This concept, along with other security protocols, provides the secure nature of a blockchain.</a:t>
            </a:r>
            <a:endParaRPr lang="ar-SA" sz="1800" b="0" i="0" u="none" strike="noStrike" dirty="0">
              <a:solidFill>
                <a:srgbClr val="111111"/>
              </a:solidFill>
              <a:effectLst/>
            </a:endParaRPr>
          </a:p>
          <a:p>
            <a:r>
              <a:rPr lang="en-US" sz="1800" b="0" i="0" u="none" strike="noStrike" dirty="0">
                <a:solidFill>
                  <a:srgbClr val="111111"/>
                </a:solidFill>
                <a:effectLst/>
              </a:rPr>
              <a:t>Using applications called wallets that can send information to a blockchain, individuals hold private keys to tokens or cryptocurrencies that act like passwords. These keys give them access to virtual tokens that represent value. Ownership of the tokens is transferred by 'sending' an amount to another entity via a wallet, whose wallet, in turn, generates a different private key for them. This secures their ownership of the token, and the blockchain design prevents the transfer from being reversed.</a:t>
            </a:r>
            <a:endParaRPr lang="en-EG" sz="1800" dirty="0"/>
          </a:p>
          <a:p>
            <a:endParaRPr lang="en-US" sz="1800" b="0" i="0" u="none" strike="noStrike" dirty="0">
              <a:solidFill>
                <a:srgbClr val="111111"/>
              </a:solidFill>
              <a:effectLst/>
            </a:endParaRPr>
          </a:p>
          <a:p>
            <a:pPr marL="228600" indent="-228600" defTabSz="914400" rtl="1" eaLnBrk="1" latinLnBrk="0" hangingPunct="1">
              <a:lnSpc>
                <a:spcPct val="90000"/>
              </a:lnSpc>
              <a:spcBef>
                <a:spcPts val="1000"/>
              </a:spcBef>
              <a:buFont typeface="Arial" panose="020B0604020202020204" pitchFamily="34" charset="0"/>
              <a:buChar char="•"/>
            </a:pPr>
            <a:endParaRPr lang="en-EG" sz="1800" dirty="0"/>
          </a:p>
        </p:txBody>
      </p:sp>
    </p:spTree>
    <p:extLst>
      <p:ext uri="{BB962C8B-B14F-4D97-AF65-F5344CB8AC3E}">
        <p14:creationId xmlns:p14="http://schemas.microsoft.com/office/powerpoint/2010/main" val="1971528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31F54-774D-D2E4-F67A-A9DBD36AEDD1}"/>
              </a:ext>
            </a:extLst>
          </p:cNvPr>
          <p:cNvSpPr>
            <a:spLocks noGrp="1"/>
          </p:cNvSpPr>
          <p:nvPr>
            <p:ph type="title"/>
          </p:nvPr>
        </p:nvSpPr>
        <p:spPr/>
        <p:txBody>
          <a:bodyPr/>
          <a:lstStyle/>
          <a:p>
            <a:r>
              <a:rPr lang="en-US" b="0" dirty="0">
                <a:effectLst/>
                <a:latin typeface="Cabin-semi-bold"/>
              </a:rPr>
              <a:t>Applications </a:t>
            </a:r>
          </a:p>
        </p:txBody>
      </p:sp>
      <p:sp>
        <p:nvSpPr>
          <p:cNvPr id="3" name="Content Placeholder 2">
            <a:extLst>
              <a:ext uri="{FF2B5EF4-FFF2-40B4-BE49-F238E27FC236}">
                <a16:creationId xmlns:a16="http://schemas.microsoft.com/office/drawing/2014/main" id="{80361E04-72FA-548D-9C27-7C61F3C76769}"/>
              </a:ext>
            </a:extLst>
          </p:cNvPr>
          <p:cNvSpPr>
            <a:spLocks noGrp="1"/>
          </p:cNvSpPr>
          <p:nvPr>
            <p:ph idx="1"/>
          </p:nvPr>
        </p:nvSpPr>
        <p:spPr>
          <a:xfrm>
            <a:off x="838200" y="1690688"/>
            <a:ext cx="10515600" cy="4351338"/>
          </a:xfrm>
        </p:spPr>
        <p:txBody>
          <a:bodyPr>
            <a:normAutofit fontScale="92500" lnSpcReduction="10000"/>
          </a:bodyPr>
          <a:lstStyle/>
          <a:p>
            <a:r>
              <a:rPr lang="en-US" sz="2000" dirty="0" err="1">
                <a:effectLst/>
              </a:rPr>
              <a:t>DeFi</a:t>
            </a:r>
            <a:r>
              <a:rPr lang="en-US" sz="2000" dirty="0">
                <a:effectLst/>
              </a:rPr>
              <a:t> applications are designed to communicate with a blockchain, allowing people to use their money for purchases, loans, gifts, trading, or any other way they want without a third party. These applications are programs installed on a device like a personal computer, tablet, or smartphone that make it easier to use. </a:t>
            </a:r>
          </a:p>
          <a:p>
            <a:r>
              <a:rPr lang="en-US" sz="2000" dirty="0">
                <a:effectLst/>
              </a:rPr>
              <a:t>Without the applications, DeFi would still exist, but users would need to be comfortable and familiar with using the command line or terminal in the operating system that runs their device.</a:t>
            </a:r>
          </a:p>
          <a:p>
            <a:r>
              <a:rPr lang="en-US" sz="2000" dirty="0" err="1">
                <a:effectLst/>
              </a:rPr>
              <a:t>DeFi</a:t>
            </a:r>
            <a:r>
              <a:rPr lang="en-US" sz="2000" dirty="0">
                <a:effectLst/>
              </a:rPr>
              <a:t> applications provide an interface that automates transactions between users by giving them financial options to choose from. For example, if you want to make a loan to someone and charge them interest, you can select the option on the interface and enter terms like interest or collateral. If you need a loan, you can search for providers, which could range from a bank to an individual who could lend you some cryptocurrency after you agree on terms.</a:t>
            </a:r>
          </a:p>
          <a:p>
            <a:r>
              <a:rPr lang="en-US" sz="2000" dirty="0">
                <a:effectLst/>
              </a:rPr>
              <a:t>Some applications let you enter parameters for the services you're looking for and match you with another user. Because the blockchain is a global network, you could give or receive financial services to or from anywhere in the world.</a:t>
            </a:r>
            <a:br>
              <a:rPr lang="en-US" sz="2000" dirty="0"/>
            </a:br>
            <a:endParaRPr lang="en-EG" sz="2000" dirty="0"/>
          </a:p>
        </p:txBody>
      </p:sp>
    </p:spTree>
    <p:extLst>
      <p:ext uri="{BB962C8B-B14F-4D97-AF65-F5344CB8AC3E}">
        <p14:creationId xmlns:p14="http://schemas.microsoft.com/office/powerpoint/2010/main" val="3398195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950C8-7438-7713-EC05-1DB67E63A569}"/>
              </a:ext>
            </a:extLst>
          </p:cNvPr>
          <p:cNvSpPr>
            <a:spLocks noGrp="1"/>
          </p:cNvSpPr>
          <p:nvPr>
            <p:ph type="title"/>
          </p:nvPr>
        </p:nvSpPr>
        <p:spPr/>
        <p:txBody>
          <a:bodyPr/>
          <a:lstStyle/>
          <a:p>
            <a:r>
              <a:rPr lang="en-US" b="1" i="0" u="none" strike="noStrike" dirty="0">
                <a:solidFill>
                  <a:schemeClr val="accent5">
                    <a:lumMod val="75000"/>
                  </a:schemeClr>
                </a:solidFill>
                <a:effectLst/>
                <a:latin typeface="Cabin-semi-bold"/>
              </a:rPr>
              <a:t>Goals of Decentralized Finance </a:t>
            </a:r>
            <a:endParaRPr lang="en-EG" dirty="0">
              <a:solidFill>
                <a:schemeClr val="accent5">
                  <a:lumMod val="75000"/>
                </a:schemeClr>
              </a:solidFill>
            </a:endParaRPr>
          </a:p>
        </p:txBody>
      </p:sp>
      <p:sp>
        <p:nvSpPr>
          <p:cNvPr id="3" name="Content Placeholder 2">
            <a:extLst>
              <a:ext uri="{FF2B5EF4-FFF2-40B4-BE49-F238E27FC236}">
                <a16:creationId xmlns:a16="http://schemas.microsoft.com/office/drawing/2014/main" id="{1FCB3506-07EB-4306-AF5D-D242B1032DEE}"/>
              </a:ext>
            </a:extLst>
          </p:cNvPr>
          <p:cNvSpPr>
            <a:spLocks noGrp="1"/>
          </p:cNvSpPr>
          <p:nvPr>
            <p:ph idx="1"/>
          </p:nvPr>
        </p:nvSpPr>
        <p:spPr/>
        <p:txBody>
          <a:bodyPr>
            <a:normAutofit/>
          </a:bodyPr>
          <a:lstStyle/>
          <a:p>
            <a:pPr algn="l"/>
            <a:r>
              <a:rPr lang="en-US" sz="1800" b="0" i="0" u="none" strike="noStrike" dirty="0">
                <a:solidFill>
                  <a:srgbClr val="111111"/>
                </a:solidFill>
                <a:effectLst/>
                <a:latin typeface="SourceSansPro"/>
              </a:rPr>
              <a:t>Peer-to-peer (P2P) financial transactions are one of the core premises behind </a:t>
            </a:r>
            <a:r>
              <a:rPr lang="en-US" sz="1800" b="0" i="0" u="none" strike="noStrike" dirty="0" err="1">
                <a:solidFill>
                  <a:srgbClr val="111111"/>
                </a:solidFill>
                <a:effectLst/>
                <a:latin typeface="SourceSansPro"/>
              </a:rPr>
              <a:t>DeFi</a:t>
            </a:r>
            <a:r>
              <a:rPr lang="en-US" sz="1800" b="0" i="0" u="none" strike="noStrike" dirty="0">
                <a:solidFill>
                  <a:srgbClr val="111111"/>
                </a:solidFill>
                <a:effectLst/>
                <a:latin typeface="SourceSansPro"/>
              </a:rPr>
              <a:t>, where two parties agree to exchange cryptocurrency for goods or services without a third party involved.</a:t>
            </a:r>
          </a:p>
          <a:p>
            <a:pPr algn="l"/>
            <a:r>
              <a:rPr lang="en-US" sz="1800" b="0" i="0" u="none" strike="noStrike" dirty="0">
                <a:solidFill>
                  <a:srgbClr val="111111"/>
                </a:solidFill>
                <a:effectLst/>
                <a:latin typeface="SourceSansPro"/>
              </a:rPr>
              <a:t>Using </a:t>
            </a:r>
            <a:r>
              <a:rPr lang="en-US" sz="1800" b="0" i="0" u="none" strike="noStrike" dirty="0" err="1">
                <a:solidFill>
                  <a:srgbClr val="111111"/>
                </a:solidFill>
                <a:effectLst/>
                <a:latin typeface="SourceSansPro"/>
              </a:rPr>
              <a:t>DeFi</a:t>
            </a:r>
            <a:r>
              <a:rPr lang="en-US" sz="1800" b="0" i="0" u="none" strike="noStrike" dirty="0">
                <a:solidFill>
                  <a:srgbClr val="111111"/>
                </a:solidFill>
                <a:effectLst/>
                <a:latin typeface="SourceSansPro"/>
              </a:rPr>
              <a:t> allows for:</a:t>
            </a:r>
          </a:p>
          <a:p>
            <a:pPr algn="l">
              <a:buFont typeface="Arial" panose="020B0604020202020204" pitchFamily="34" charset="0"/>
              <a:buChar char="•"/>
            </a:pPr>
            <a:r>
              <a:rPr lang="en-US" sz="1800" b="1" i="0" u="none" strike="noStrike" dirty="0">
                <a:solidFill>
                  <a:schemeClr val="accent5">
                    <a:lumMod val="75000"/>
                  </a:schemeClr>
                </a:solidFill>
                <a:effectLst/>
                <a:latin typeface="Cabin-semi-bold"/>
              </a:rPr>
              <a:t>Accessibility</a:t>
            </a:r>
            <a:r>
              <a:rPr lang="en-US" sz="1800" b="0" i="0" u="none" strike="noStrike" dirty="0">
                <a:solidFill>
                  <a:schemeClr val="accent5">
                    <a:lumMod val="75000"/>
                  </a:schemeClr>
                </a:solidFill>
                <a:effectLst/>
                <a:latin typeface="SourceSansPro"/>
              </a:rPr>
              <a:t>: </a:t>
            </a:r>
            <a:r>
              <a:rPr lang="en-US" sz="1800" b="0" i="0" u="none" strike="noStrike" dirty="0">
                <a:solidFill>
                  <a:srgbClr val="111111"/>
                </a:solidFill>
                <a:effectLst/>
                <a:latin typeface="SourceSansPro"/>
              </a:rPr>
              <a:t>Anyone with an internet connection can access a </a:t>
            </a:r>
            <a:r>
              <a:rPr lang="en-US" sz="1800" b="0" i="0" u="none" strike="noStrike" dirty="0" err="1">
                <a:solidFill>
                  <a:srgbClr val="111111"/>
                </a:solidFill>
                <a:effectLst/>
                <a:latin typeface="SourceSansPro"/>
              </a:rPr>
              <a:t>DeFi</a:t>
            </a:r>
            <a:r>
              <a:rPr lang="en-US" sz="1800" b="0" i="0" u="none" strike="noStrike" dirty="0">
                <a:solidFill>
                  <a:srgbClr val="111111"/>
                </a:solidFill>
                <a:effectLst/>
                <a:latin typeface="SourceSansPro"/>
              </a:rPr>
              <a:t> platform, and transactions occur without geographic restrictions.</a:t>
            </a:r>
          </a:p>
          <a:p>
            <a:pPr algn="l">
              <a:buFont typeface="Arial" panose="020B0604020202020204" pitchFamily="34" charset="0"/>
              <a:buChar char="•"/>
            </a:pPr>
            <a:r>
              <a:rPr lang="en-US" sz="1800" b="1" i="0" u="none" strike="noStrike" dirty="0">
                <a:solidFill>
                  <a:schemeClr val="accent5">
                    <a:lumMod val="75000"/>
                  </a:schemeClr>
                </a:solidFill>
                <a:effectLst/>
                <a:latin typeface="Cabin-semi-bold"/>
              </a:rPr>
              <a:t>Low fees and high-interest rates</a:t>
            </a:r>
            <a:r>
              <a:rPr lang="en-US" sz="1800" b="0" i="0" u="none" strike="noStrike" dirty="0">
                <a:solidFill>
                  <a:schemeClr val="accent5">
                    <a:lumMod val="75000"/>
                  </a:schemeClr>
                </a:solidFill>
                <a:effectLst/>
                <a:latin typeface="SourceSansPro"/>
              </a:rPr>
              <a:t>: </a:t>
            </a:r>
            <a:r>
              <a:rPr lang="en-US" sz="1800" b="0" i="0" u="none" strike="noStrike" dirty="0" err="1">
                <a:solidFill>
                  <a:srgbClr val="111111"/>
                </a:solidFill>
                <a:effectLst/>
                <a:latin typeface="SourceSansPro"/>
              </a:rPr>
              <a:t>DeFi</a:t>
            </a:r>
            <a:r>
              <a:rPr lang="en-US" sz="1800" b="0" i="0" u="none" strike="noStrike" dirty="0">
                <a:solidFill>
                  <a:srgbClr val="111111"/>
                </a:solidFill>
                <a:effectLst/>
                <a:latin typeface="SourceSansPro"/>
              </a:rPr>
              <a:t> enables any two parties to negotiate interest rates directly and lend cryptocurrency or money via </a:t>
            </a:r>
            <a:r>
              <a:rPr lang="en-US" sz="1800" b="0" i="0" u="none" strike="noStrike" dirty="0" err="1">
                <a:solidFill>
                  <a:srgbClr val="111111"/>
                </a:solidFill>
                <a:effectLst/>
                <a:latin typeface="SourceSansPro"/>
              </a:rPr>
              <a:t>DeFi</a:t>
            </a:r>
            <a:r>
              <a:rPr lang="en-US" sz="1800" b="0" i="0" u="none" strike="noStrike" dirty="0">
                <a:solidFill>
                  <a:srgbClr val="111111"/>
                </a:solidFill>
                <a:effectLst/>
                <a:latin typeface="SourceSansPro"/>
              </a:rPr>
              <a:t> networks.</a:t>
            </a:r>
          </a:p>
          <a:p>
            <a:pPr algn="l">
              <a:buFont typeface="Arial" panose="020B0604020202020204" pitchFamily="34" charset="0"/>
              <a:buChar char="•"/>
            </a:pPr>
            <a:r>
              <a:rPr lang="en-US" sz="1800" b="1" i="0" u="none" strike="noStrike" dirty="0">
                <a:solidFill>
                  <a:schemeClr val="accent5">
                    <a:lumMod val="75000"/>
                  </a:schemeClr>
                </a:solidFill>
                <a:effectLst/>
                <a:latin typeface="Cabin-semi-bold"/>
              </a:rPr>
              <a:t>Security and Transparency</a:t>
            </a:r>
            <a:r>
              <a:rPr lang="en-US" sz="1800" b="0" i="0" u="none" strike="noStrike" dirty="0">
                <a:solidFill>
                  <a:schemeClr val="accent5">
                    <a:lumMod val="75000"/>
                  </a:schemeClr>
                </a:solidFill>
                <a:effectLst/>
                <a:latin typeface="SourceSansPro"/>
              </a:rPr>
              <a:t>: </a:t>
            </a:r>
            <a:r>
              <a:rPr lang="en-US" sz="1800" b="0" i="0" u="none" strike="noStrike" dirty="0">
                <a:solidFill>
                  <a:srgbClr val="111111"/>
                </a:solidFill>
                <a:effectLst/>
                <a:latin typeface="SourceSansPro"/>
              </a:rPr>
              <a:t>smart contracts published on a blockchain and records of completed transactions are available for anyone to review but do not reveal your identity. Blockchains are immutable, meaning they cannot be changed.</a:t>
            </a:r>
          </a:p>
          <a:p>
            <a:pPr algn="l">
              <a:buFont typeface="Arial" panose="020B0604020202020204" pitchFamily="34" charset="0"/>
              <a:buChar char="•"/>
            </a:pPr>
            <a:r>
              <a:rPr lang="en-US" sz="1800" b="1" i="0" u="none" strike="noStrike" dirty="0">
                <a:solidFill>
                  <a:schemeClr val="accent5">
                    <a:lumMod val="75000"/>
                  </a:schemeClr>
                </a:solidFill>
                <a:effectLst/>
                <a:latin typeface="Cabin-semi-bold"/>
              </a:rPr>
              <a:t>Autonomy</a:t>
            </a:r>
            <a:r>
              <a:rPr lang="en-US" sz="1800" b="0" i="0" u="none" strike="noStrike" dirty="0">
                <a:solidFill>
                  <a:schemeClr val="accent5">
                    <a:lumMod val="75000"/>
                  </a:schemeClr>
                </a:solidFill>
                <a:effectLst/>
                <a:latin typeface="SourceSansPro"/>
              </a:rPr>
              <a:t>: </a:t>
            </a:r>
            <a:r>
              <a:rPr lang="en-US" sz="1800" b="0" i="0" u="none" strike="noStrike" dirty="0" err="1">
                <a:solidFill>
                  <a:srgbClr val="111111"/>
                </a:solidFill>
                <a:effectLst/>
                <a:latin typeface="SourceSansPro"/>
              </a:rPr>
              <a:t>DeFi</a:t>
            </a:r>
            <a:r>
              <a:rPr lang="en-US" sz="1800" b="0" i="0" u="none" strike="noStrike" dirty="0">
                <a:solidFill>
                  <a:srgbClr val="111111"/>
                </a:solidFill>
                <a:effectLst/>
                <a:latin typeface="SourceSansPro"/>
              </a:rPr>
              <a:t> platforms don't rely on centralized financial institutions. The decentralized nature of </a:t>
            </a:r>
            <a:r>
              <a:rPr lang="en-US" sz="1800" b="0" i="0" u="none" strike="noStrike" dirty="0" err="1">
                <a:solidFill>
                  <a:srgbClr val="111111"/>
                </a:solidFill>
                <a:effectLst/>
                <a:latin typeface="SourceSansPro"/>
              </a:rPr>
              <a:t>DeFi</a:t>
            </a:r>
            <a:r>
              <a:rPr lang="en-US" sz="1800" b="0" i="0" u="none" strike="noStrike" dirty="0">
                <a:solidFill>
                  <a:srgbClr val="111111"/>
                </a:solidFill>
                <a:effectLst/>
                <a:latin typeface="SourceSansPro"/>
              </a:rPr>
              <a:t> protocols mitigates the need for and costs of administering financial services.</a:t>
            </a:r>
          </a:p>
          <a:p>
            <a:endParaRPr lang="en-EG" sz="1800" dirty="0"/>
          </a:p>
        </p:txBody>
      </p:sp>
    </p:spTree>
    <p:extLst>
      <p:ext uri="{BB962C8B-B14F-4D97-AF65-F5344CB8AC3E}">
        <p14:creationId xmlns:p14="http://schemas.microsoft.com/office/powerpoint/2010/main" val="1450999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3EF4E-4651-FD28-900C-2353BDF1FEAA}"/>
              </a:ext>
            </a:extLst>
          </p:cNvPr>
          <p:cNvSpPr>
            <a:spLocks noGrp="1"/>
          </p:cNvSpPr>
          <p:nvPr>
            <p:ph type="title"/>
          </p:nvPr>
        </p:nvSpPr>
        <p:spPr/>
        <p:txBody>
          <a:bodyPr>
            <a:normAutofit/>
          </a:bodyPr>
          <a:lstStyle/>
          <a:p>
            <a:r>
              <a:rPr lang="en-US" sz="3200" b="1" i="0" u="none" strike="noStrike" dirty="0">
                <a:solidFill>
                  <a:schemeClr val="accent5">
                    <a:lumMod val="75000"/>
                  </a:schemeClr>
                </a:solidFill>
                <a:effectLst/>
                <a:latin typeface="Cabin-semi-bold"/>
              </a:rPr>
              <a:t>Disadvantages of </a:t>
            </a:r>
            <a:r>
              <a:rPr lang="en-US" sz="3200" b="1" i="0" u="none" strike="noStrike" dirty="0" err="1">
                <a:solidFill>
                  <a:schemeClr val="accent5">
                    <a:lumMod val="75000"/>
                  </a:schemeClr>
                </a:solidFill>
                <a:effectLst/>
                <a:latin typeface="Cabin-semi-bold"/>
              </a:rPr>
              <a:t>DeFi</a:t>
            </a:r>
            <a:r>
              <a:rPr lang="en-US" sz="3200" b="1" i="0" u="none" strike="noStrike" dirty="0">
                <a:solidFill>
                  <a:schemeClr val="accent5">
                    <a:lumMod val="75000"/>
                  </a:schemeClr>
                </a:solidFill>
                <a:effectLst/>
                <a:latin typeface="Cabin-semi-bold"/>
              </a:rPr>
              <a:t> </a:t>
            </a:r>
            <a:br>
              <a:rPr lang="en-US" sz="3200" b="1" i="0" u="none" strike="noStrike" dirty="0">
                <a:solidFill>
                  <a:schemeClr val="accent5">
                    <a:lumMod val="75000"/>
                  </a:schemeClr>
                </a:solidFill>
                <a:effectLst/>
                <a:latin typeface="Cabin-semi-bold"/>
              </a:rPr>
            </a:br>
            <a:endParaRPr lang="en-EG" sz="3200" dirty="0">
              <a:solidFill>
                <a:schemeClr val="accent5">
                  <a:lumMod val="75000"/>
                </a:schemeClr>
              </a:solidFill>
            </a:endParaRPr>
          </a:p>
        </p:txBody>
      </p:sp>
      <p:sp>
        <p:nvSpPr>
          <p:cNvPr id="3" name="Content Placeholder 2">
            <a:extLst>
              <a:ext uri="{FF2B5EF4-FFF2-40B4-BE49-F238E27FC236}">
                <a16:creationId xmlns:a16="http://schemas.microsoft.com/office/drawing/2014/main" id="{18368418-8B00-3FCB-94A0-0334D316DBE0}"/>
              </a:ext>
            </a:extLst>
          </p:cNvPr>
          <p:cNvSpPr>
            <a:spLocks noGrp="1"/>
          </p:cNvSpPr>
          <p:nvPr>
            <p:ph idx="1"/>
          </p:nvPr>
        </p:nvSpPr>
        <p:spPr/>
        <p:txBody>
          <a:bodyPr>
            <a:normAutofit/>
          </a:bodyPr>
          <a:lstStyle/>
          <a:p>
            <a:pPr algn="l"/>
            <a:r>
              <a:rPr lang="en-US" sz="2000" b="0" i="0" u="none" strike="noStrike" dirty="0">
                <a:solidFill>
                  <a:srgbClr val="111111"/>
                </a:solidFill>
                <a:effectLst/>
                <a:latin typeface="SourceSansPro"/>
              </a:rPr>
              <a:t>Decentralized finance is constantly evolving. It is unregulated, and its ecosystem is vulnerable to faulty programming, hacks, and scams. For example, one of the main ways hackers and thieves steal cryptocurrency is through weaknesses in </a:t>
            </a:r>
            <a:r>
              <a:rPr lang="en-US" sz="2000" b="0" i="0" u="none" strike="noStrike" dirty="0" err="1">
                <a:solidFill>
                  <a:srgbClr val="111111"/>
                </a:solidFill>
                <a:effectLst/>
                <a:latin typeface="SourceSansPro"/>
              </a:rPr>
              <a:t>DeFi</a:t>
            </a:r>
            <a:r>
              <a:rPr lang="en-US" sz="2000" b="0" i="0" u="none" strike="noStrike" dirty="0">
                <a:solidFill>
                  <a:srgbClr val="111111"/>
                </a:solidFill>
                <a:effectLst/>
                <a:latin typeface="SourceSansPro"/>
              </a:rPr>
              <a:t> applications.</a:t>
            </a:r>
          </a:p>
          <a:p>
            <a:pPr algn="l"/>
            <a:r>
              <a:rPr lang="en-US" sz="2000" b="0" i="0" u="none" strike="noStrike" dirty="0">
                <a:solidFill>
                  <a:srgbClr val="111111"/>
                </a:solidFill>
                <a:effectLst/>
                <a:latin typeface="SourceSansPro"/>
              </a:rPr>
              <a:t>Laws have not yet caught up with advances in technology. Most current laws were crafted based on the idea of separate financial jurisdictions, each with its own set of laws and rules. </a:t>
            </a:r>
            <a:r>
              <a:rPr lang="en-US" sz="2000" b="0" i="0" u="none" strike="noStrike" dirty="0" err="1">
                <a:solidFill>
                  <a:srgbClr val="111111"/>
                </a:solidFill>
                <a:effectLst/>
                <a:latin typeface="SourceSansPro"/>
              </a:rPr>
              <a:t>DeFi’s</a:t>
            </a:r>
            <a:r>
              <a:rPr lang="en-US" sz="2000" b="0" i="0" u="none" strike="noStrike" dirty="0">
                <a:solidFill>
                  <a:srgbClr val="111111"/>
                </a:solidFill>
                <a:effectLst/>
                <a:latin typeface="SourceSansPro"/>
              </a:rPr>
              <a:t> borderless transaction ability presents essential questions for this type of regulation. For example:</a:t>
            </a:r>
          </a:p>
          <a:p>
            <a:pPr algn="l">
              <a:buFont typeface="Arial" panose="020B0604020202020204" pitchFamily="34" charset="0"/>
              <a:buChar char="•"/>
            </a:pPr>
            <a:r>
              <a:rPr lang="en-US" sz="2000" b="0" i="0" u="none" strike="noStrike" dirty="0">
                <a:solidFill>
                  <a:srgbClr val="111111"/>
                </a:solidFill>
                <a:effectLst/>
                <a:latin typeface="SourceSansPro"/>
              </a:rPr>
              <a:t>Who is responsible for </a:t>
            </a:r>
            <a:r>
              <a:rPr lang="en-US" sz="2000" dirty="0">
                <a:solidFill>
                  <a:srgbClr val="111111"/>
                </a:solidFill>
                <a:latin typeface="SourceSansPro"/>
              </a:rPr>
              <a:t>investing </a:t>
            </a:r>
            <a:r>
              <a:rPr lang="en-US" sz="2000" b="0" i="0" u="none" strike="noStrike" dirty="0">
                <a:solidFill>
                  <a:srgbClr val="111111"/>
                </a:solidFill>
                <a:effectLst/>
                <a:latin typeface="SourceSansPro"/>
              </a:rPr>
              <a:t>a financial crime that occurs across borders, protocols, and </a:t>
            </a:r>
            <a:r>
              <a:rPr lang="en-US" sz="2000" b="0" i="0" u="none" strike="noStrike" dirty="0" err="1">
                <a:solidFill>
                  <a:srgbClr val="111111"/>
                </a:solidFill>
                <a:effectLst/>
                <a:latin typeface="SourceSansPro"/>
              </a:rPr>
              <a:t>DeFi</a:t>
            </a:r>
            <a:r>
              <a:rPr lang="en-US" sz="2000" b="0" i="0" u="none" strike="noStrike" dirty="0">
                <a:solidFill>
                  <a:srgbClr val="111111"/>
                </a:solidFill>
                <a:effectLst/>
                <a:latin typeface="SourceSansPro"/>
              </a:rPr>
              <a:t> apps?</a:t>
            </a:r>
          </a:p>
          <a:p>
            <a:pPr algn="l">
              <a:buFont typeface="Arial" panose="020B0604020202020204" pitchFamily="34" charset="0"/>
              <a:buChar char="•"/>
            </a:pPr>
            <a:r>
              <a:rPr lang="en-US" sz="2000" b="0" i="0" u="none" strike="noStrike" dirty="0">
                <a:solidFill>
                  <a:srgbClr val="111111"/>
                </a:solidFill>
                <a:effectLst/>
                <a:latin typeface="SourceSansPro"/>
              </a:rPr>
              <a:t>Who would enforce the regulations?</a:t>
            </a:r>
          </a:p>
          <a:p>
            <a:pPr algn="l">
              <a:buFont typeface="Arial" panose="020B0604020202020204" pitchFamily="34" charset="0"/>
              <a:buChar char="•"/>
            </a:pPr>
            <a:r>
              <a:rPr lang="en-US" sz="2000" b="0" i="0" u="none" strike="noStrike" dirty="0">
                <a:solidFill>
                  <a:srgbClr val="111111"/>
                </a:solidFill>
                <a:effectLst/>
                <a:latin typeface="SourceSansPro"/>
              </a:rPr>
              <a:t>How would they enforce them?</a:t>
            </a:r>
          </a:p>
          <a:p>
            <a:endParaRPr lang="en-EG" sz="2000" dirty="0"/>
          </a:p>
        </p:txBody>
      </p:sp>
    </p:spTree>
    <p:extLst>
      <p:ext uri="{BB962C8B-B14F-4D97-AF65-F5344CB8AC3E}">
        <p14:creationId xmlns:p14="http://schemas.microsoft.com/office/powerpoint/2010/main" val="27618276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DBEC-ACD0-23F8-5D7F-27ECA4C19C96}"/>
              </a:ext>
            </a:extLst>
          </p:cNvPr>
          <p:cNvSpPr>
            <a:spLocks noGrp="1"/>
          </p:cNvSpPr>
          <p:nvPr>
            <p:ph type="title"/>
          </p:nvPr>
        </p:nvSpPr>
        <p:spPr/>
        <p:txBody>
          <a:bodyPr>
            <a:normAutofit/>
          </a:bodyPr>
          <a:lstStyle/>
          <a:p>
            <a:r>
              <a:rPr lang="en-US" b="1" dirty="0">
                <a:solidFill>
                  <a:srgbClr val="4C7FBC"/>
                </a:solidFill>
                <a:effectLst/>
                <a:latin typeface="TimesNewRomanPS"/>
              </a:rPr>
              <a:t>Drivers and users of </a:t>
            </a:r>
            <a:r>
              <a:rPr lang="en-US" b="1" dirty="0" err="1">
                <a:solidFill>
                  <a:srgbClr val="4C7FBC"/>
                </a:solidFill>
                <a:effectLst/>
                <a:latin typeface="TimesNewRomanPS"/>
              </a:rPr>
              <a:t>DeFi</a:t>
            </a:r>
            <a:r>
              <a:rPr lang="en-US" b="1" dirty="0">
                <a:solidFill>
                  <a:srgbClr val="4C7FBC"/>
                </a:solidFill>
                <a:effectLst/>
                <a:latin typeface="TimesNewRomanPS"/>
              </a:rPr>
              <a:t> activity </a:t>
            </a:r>
            <a:endParaRPr lang="en-EG" sz="3600" dirty="0"/>
          </a:p>
        </p:txBody>
      </p:sp>
      <p:sp>
        <p:nvSpPr>
          <p:cNvPr id="3" name="Content Placeholder 2">
            <a:extLst>
              <a:ext uri="{FF2B5EF4-FFF2-40B4-BE49-F238E27FC236}">
                <a16:creationId xmlns:a16="http://schemas.microsoft.com/office/drawing/2014/main" id="{0E257144-D5C2-C3E4-7469-FC375B273335}"/>
              </a:ext>
            </a:extLst>
          </p:cNvPr>
          <p:cNvSpPr>
            <a:spLocks noGrp="1"/>
          </p:cNvSpPr>
          <p:nvPr>
            <p:ph idx="1"/>
          </p:nvPr>
        </p:nvSpPr>
        <p:spPr/>
        <p:txBody>
          <a:bodyPr>
            <a:normAutofit fontScale="92500" lnSpcReduction="20000"/>
          </a:bodyPr>
          <a:lstStyle/>
          <a:p>
            <a:r>
              <a:rPr lang="en-US" sz="1800" dirty="0">
                <a:effectLst/>
                <a:latin typeface="ArialMT"/>
              </a:rPr>
              <a:t>There are no fundamental drivers of the surge in crypto-asset prices in what is clearly a market driven by speculation given the very high returns offered by some of the products, fear of missed returns (so-called fear of missing out or ‘FOMO’) and recycling of profits from other crypto-asset activity. Feedback loops exist between the Bitcoin, the price of which has driven much of the activity in the entire crypto-asset market, and the evolution of </a:t>
            </a:r>
            <a:r>
              <a:rPr lang="en-US" sz="1800" dirty="0" err="1">
                <a:effectLst/>
                <a:latin typeface="ArialMT"/>
              </a:rPr>
              <a:t>DeFi</a:t>
            </a:r>
            <a:r>
              <a:rPr lang="en-US" sz="1800" dirty="0">
                <a:effectLst/>
                <a:latin typeface="ArialMT"/>
              </a:rPr>
              <a:t> measured by TVL in such crypto-assets. </a:t>
            </a:r>
          </a:p>
          <a:p>
            <a:r>
              <a:rPr lang="en-US" sz="1800" dirty="0">
                <a:effectLst/>
                <a:latin typeface="ArialMT"/>
              </a:rPr>
              <a:t>Some spillovers from accommodative monetary policy and a search for yield by retail and institutional investors may also have contributed to the </a:t>
            </a:r>
            <a:r>
              <a:rPr lang="en-US" sz="1800" dirty="0" err="1">
                <a:effectLst/>
                <a:latin typeface="ArialMT"/>
              </a:rPr>
              <a:t>DeFi</a:t>
            </a:r>
            <a:r>
              <a:rPr lang="en-US" sz="1800" dirty="0">
                <a:effectLst/>
                <a:latin typeface="ArialMT"/>
              </a:rPr>
              <a:t> trend. For some retail investors, crypto-assets such as Bitcoin are perceived as inflation hedges, although the direction of their price has thus far been highly correlated with traditional financial markets. The exponential growth of the </a:t>
            </a:r>
            <a:r>
              <a:rPr lang="en-US" sz="1800" dirty="0" err="1">
                <a:effectLst/>
                <a:latin typeface="ArialMT"/>
              </a:rPr>
              <a:t>DeFi</a:t>
            </a:r>
            <a:r>
              <a:rPr lang="en-US" sz="1800" dirty="0">
                <a:effectLst/>
                <a:latin typeface="ArialMT"/>
              </a:rPr>
              <a:t> market has a lot of the characteristics of the 2017- 18 crypto-asset bull market associated with the Initial Coin Offering (ICO) boom in terms of its drivers (OECD, 2019). Similarities exist also in terms of associated complexities and risks for participants. </a:t>
            </a:r>
            <a:endParaRPr lang="en-US" dirty="0"/>
          </a:p>
          <a:p>
            <a:r>
              <a:rPr lang="en-US" sz="1800" dirty="0">
                <a:effectLst/>
                <a:latin typeface="ArialMT"/>
              </a:rPr>
              <a:t>The recent price increase of Ethereum’s native asset, ether (ETH), can in part be attributed to the intensity of the use of ETH for </a:t>
            </a:r>
            <a:r>
              <a:rPr lang="en-US" sz="1800" dirty="0" err="1">
                <a:effectLst/>
                <a:latin typeface="ArialMT"/>
              </a:rPr>
              <a:t>DeFi</a:t>
            </a:r>
            <a:r>
              <a:rPr lang="en-US" sz="1800" dirty="0">
                <a:effectLst/>
                <a:latin typeface="ArialMT"/>
              </a:rPr>
              <a:t> applications, as well as to the increased investor interest in NFTs, also primarily issued on the Ethereum blockchain.</a:t>
            </a:r>
          </a:p>
          <a:p>
            <a:r>
              <a:rPr lang="en-US" sz="1800" dirty="0">
                <a:effectLst/>
                <a:latin typeface="ArialMT"/>
              </a:rPr>
              <a:t> It is estimated that 90% of all listed tokens are issued on the Ethereum blockchain (</a:t>
            </a:r>
            <a:r>
              <a:rPr lang="en-US" sz="1800" dirty="0" err="1">
                <a:effectLst/>
                <a:latin typeface="ArialMT"/>
              </a:rPr>
              <a:t>Schär</a:t>
            </a:r>
            <a:r>
              <a:rPr lang="en-US" sz="1800" dirty="0">
                <a:effectLst/>
                <a:latin typeface="ArialMT"/>
              </a:rPr>
              <a:t>, 2021). The Ethereum blockchain enables smart contract functionalities, which constitute the basis of most </a:t>
            </a:r>
            <a:r>
              <a:rPr lang="en-US" sz="1800" dirty="0" err="1">
                <a:effectLst/>
                <a:latin typeface="ArialMT"/>
              </a:rPr>
              <a:t>DeFi</a:t>
            </a:r>
            <a:r>
              <a:rPr lang="en-US" sz="1800" dirty="0">
                <a:effectLst/>
                <a:latin typeface="ArialMT"/>
              </a:rPr>
              <a:t> applications. Daily transactions of ETH have reached new highs, while the activity of Ethereum-based </a:t>
            </a:r>
            <a:r>
              <a:rPr lang="en-US" sz="1800" dirty="0" err="1">
                <a:effectLst/>
                <a:latin typeface="ArialMT"/>
              </a:rPr>
              <a:t>decentralised</a:t>
            </a:r>
            <a:r>
              <a:rPr lang="en-US" sz="1800" dirty="0">
                <a:effectLst/>
                <a:latin typeface="ArialMT"/>
              </a:rPr>
              <a:t> exchanges activity (DEX) has surpassed that of </a:t>
            </a:r>
            <a:r>
              <a:rPr lang="en-US" sz="1800" dirty="0" err="1">
                <a:effectLst/>
                <a:latin typeface="ArialMT"/>
              </a:rPr>
              <a:t>CeFi</a:t>
            </a:r>
            <a:r>
              <a:rPr lang="en-US" sz="1800" dirty="0">
                <a:effectLst/>
                <a:latin typeface="ArialMT"/>
              </a:rPr>
              <a:t> exchanges in terms of daily volume (e.g. </a:t>
            </a:r>
            <a:r>
              <a:rPr lang="en-US" sz="1800" dirty="0" err="1">
                <a:effectLst/>
                <a:latin typeface="ArialMT"/>
              </a:rPr>
              <a:t>decentralised</a:t>
            </a:r>
            <a:r>
              <a:rPr lang="en-US" sz="1800" dirty="0">
                <a:effectLst/>
                <a:latin typeface="ArialMT"/>
              </a:rPr>
              <a:t> exchange </a:t>
            </a:r>
            <a:r>
              <a:rPr lang="en-US" sz="1800" dirty="0" err="1">
                <a:effectLst/>
                <a:latin typeface="ArialMT"/>
              </a:rPr>
              <a:t>Uniswap</a:t>
            </a:r>
            <a:r>
              <a:rPr lang="en-US" sz="1800" dirty="0">
                <a:effectLst/>
                <a:latin typeface="ArialMT"/>
              </a:rPr>
              <a:t> surpassed daily activity of </a:t>
            </a:r>
            <a:r>
              <a:rPr lang="en-US" sz="1800" dirty="0" err="1">
                <a:effectLst/>
                <a:latin typeface="ArialMT"/>
              </a:rPr>
              <a:t>centralised</a:t>
            </a:r>
            <a:r>
              <a:rPr lang="en-US" sz="1800" dirty="0">
                <a:effectLst/>
                <a:latin typeface="ArialMT"/>
              </a:rPr>
              <a:t> exchange Coinbase on 30 August 2020). </a:t>
            </a:r>
            <a:endParaRPr lang="en-US" dirty="0"/>
          </a:p>
          <a:p>
            <a:endParaRPr lang="en-US" dirty="0"/>
          </a:p>
          <a:p>
            <a:endParaRPr lang="en-EG" dirty="0"/>
          </a:p>
        </p:txBody>
      </p:sp>
    </p:spTree>
    <p:extLst>
      <p:ext uri="{BB962C8B-B14F-4D97-AF65-F5344CB8AC3E}">
        <p14:creationId xmlns:p14="http://schemas.microsoft.com/office/powerpoint/2010/main" val="5773348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5A47378-0D69-FD0D-CCB8-864D4E79941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8181" t="28519" r="19994" b="23558"/>
          <a:stretch/>
        </p:blipFill>
        <p:spPr>
          <a:xfrm>
            <a:off x="591014" y="1415143"/>
            <a:ext cx="11151220" cy="4796085"/>
          </a:xfrm>
        </p:spPr>
      </p:pic>
    </p:spTree>
    <p:extLst>
      <p:ext uri="{BB962C8B-B14F-4D97-AF65-F5344CB8AC3E}">
        <p14:creationId xmlns:p14="http://schemas.microsoft.com/office/powerpoint/2010/main" val="33719992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5DA6-1BF0-FBC9-CF6B-C917B8377B2D}"/>
              </a:ext>
            </a:extLst>
          </p:cNvPr>
          <p:cNvSpPr>
            <a:spLocks noGrp="1"/>
          </p:cNvSpPr>
          <p:nvPr>
            <p:ph type="title"/>
          </p:nvPr>
        </p:nvSpPr>
        <p:spPr/>
        <p:txBody>
          <a:bodyPr>
            <a:normAutofit/>
          </a:bodyPr>
          <a:lstStyle/>
          <a:p>
            <a:r>
              <a:rPr lang="en-US" sz="3200" b="1" dirty="0">
                <a:solidFill>
                  <a:srgbClr val="4C7FBC"/>
                </a:solidFill>
                <a:effectLst/>
                <a:latin typeface="TimesNewRomanPS"/>
              </a:rPr>
              <a:t>Drivers and users of </a:t>
            </a:r>
            <a:r>
              <a:rPr lang="en-US" sz="3200" b="1" dirty="0" err="1">
                <a:solidFill>
                  <a:srgbClr val="4C7FBC"/>
                </a:solidFill>
                <a:effectLst/>
                <a:latin typeface="TimesNewRomanPS"/>
              </a:rPr>
              <a:t>DeFi</a:t>
            </a:r>
            <a:r>
              <a:rPr lang="en-US" sz="3200" b="1" dirty="0">
                <a:solidFill>
                  <a:srgbClr val="4C7FBC"/>
                </a:solidFill>
                <a:effectLst/>
                <a:latin typeface="TimesNewRomanPS"/>
              </a:rPr>
              <a:t> activity </a:t>
            </a:r>
            <a:br>
              <a:rPr lang="en-US" sz="4000" dirty="0"/>
            </a:br>
            <a:endParaRPr lang="en-EG" sz="4000" dirty="0"/>
          </a:p>
        </p:txBody>
      </p:sp>
      <p:sp>
        <p:nvSpPr>
          <p:cNvPr id="3" name="Content Placeholder 2">
            <a:extLst>
              <a:ext uri="{FF2B5EF4-FFF2-40B4-BE49-F238E27FC236}">
                <a16:creationId xmlns:a16="http://schemas.microsoft.com/office/drawing/2014/main" id="{25FC4B15-D106-4D07-65F0-3974AEDE86C5}"/>
              </a:ext>
            </a:extLst>
          </p:cNvPr>
          <p:cNvSpPr>
            <a:spLocks noGrp="1"/>
          </p:cNvSpPr>
          <p:nvPr>
            <p:ph idx="1"/>
          </p:nvPr>
        </p:nvSpPr>
        <p:spPr/>
        <p:txBody>
          <a:bodyPr>
            <a:normAutofit/>
          </a:bodyPr>
          <a:lstStyle/>
          <a:p>
            <a:r>
              <a:rPr lang="en-US" sz="2400" dirty="0">
                <a:effectLst/>
                <a:latin typeface="ArialMT"/>
              </a:rPr>
              <a:t>The volatility of crypto-asset prices intensifies the fragility of the </a:t>
            </a:r>
            <a:r>
              <a:rPr lang="en-US" sz="2400" dirty="0" err="1">
                <a:effectLst/>
                <a:latin typeface="ArialMT"/>
              </a:rPr>
              <a:t>DeFi</a:t>
            </a:r>
            <a:r>
              <a:rPr lang="en-US" sz="2400" dirty="0">
                <a:effectLst/>
                <a:latin typeface="ArialMT"/>
              </a:rPr>
              <a:t> market. </a:t>
            </a:r>
          </a:p>
          <a:p>
            <a:r>
              <a:rPr lang="en-US" sz="2400" dirty="0">
                <a:effectLst/>
                <a:latin typeface="ArialMT"/>
              </a:rPr>
              <a:t>The ‘Black Thursday’ event of the 12 March 2020 was the first noteworthy stress-test event in </a:t>
            </a:r>
            <a:r>
              <a:rPr lang="en-US" sz="2400" dirty="0" err="1">
                <a:effectLst/>
                <a:latin typeface="ArialMT"/>
              </a:rPr>
              <a:t>DeFi’s</a:t>
            </a:r>
            <a:r>
              <a:rPr lang="en-US" sz="2400" dirty="0">
                <a:effectLst/>
                <a:latin typeface="ArialMT"/>
              </a:rPr>
              <a:t> short history, when Ethereum dropped by more than 20% in a day. </a:t>
            </a:r>
          </a:p>
          <a:p>
            <a:r>
              <a:rPr lang="en-US" sz="2400" dirty="0">
                <a:effectLst/>
                <a:latin typeface="ArialMT"/>
              </a:rPr>
              <a:t>Following such drop, users tried to shift their crypto from one application to another, raising ETH gas fees to 200 </a:t>
            </a:r>
            <a:r>
              <a:rPr lang="en-US" sz="2400" dirty="0" err="1">
                <a:effectLst/>
                <a:latin typeface="ArialMT"/>
              </a:rPr>
              <a:t>Gwei</a:t>
            </a:r>
            <a:r>
              <a:rPr lang="en-US" sz="2400" dirty="0">
                <a:effectLst/>
                <a:latin typeface="ArialMT"/>
              </a:rPr>
              <a:t> (a denomination of Ether, see Box 2.3). </a:t>
            </a:r>
          </a:p>
          <a:p>
            <a:endParaRPr lang="en-EG" sz="2000" dirty="0"/>
          </a:p>
        </p:txBody>
      </p:sp>
    </p:spTree>
    <p:extLst>
      <p:ext uri="{BB962C8B-B14F-4D97-AF65-F5344CB8AC3E}">
        <p14:creationId xmlns:p14="http://schemas.microsoft.com/office/powerpoint/2010/main" val="16000680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DF2D7-9D37-678F-1215-396F3D75BA9E}"/>
              </a:ext>
            </a:extLst>
          </p:cNvPr>
          <p:cNvSpPr>
            <a:spLocks noGrp="1"/>
          </p:cNvSpPr>
          <p:nvPr>
            <p:ph type="title"/>
          </p:nvPr>
        </p:nvSpPr>
        <p:spPr/>
        <p:txBody>
          <a:bodyPr>
            <a:normAutofit/>
          </a:bodyPr>
          <a:lstStyle/>
          <a:p>
            <a:r>
              <a:rPr lang="en-US" sz="3200" b="1" dirty="0">
                <a:solidFill>
                  <a:srgbClr val="4C7FBC"/>
                </a:solidFill>
                <a:effectLst/>
                <a:latin typeface="TimesNewRomanPS"/>
              </a:rPr>
              <a:t>Drivers and users of </a:t>
            </a:r>
            <a:r>
              <a:rPr lang="en-US" sz="3200" b="1" dirty="0" err="1">
                <a:solidFill>
                  <a:srgbClr val="4C7FBC"/>
                </a:solidFill>
                <a:effectLst/>
                <a:latin typeface="TimesNewRomanPS"/>
              </a:rPr>
              <a:t>DeFi</a:t>
            </a:r>
            <a:r>
              <a:rPr lang="en-US" sz="3200" b="1" dirty="0">
                <a:solidFill>
                  <a:srgbClr val="4C7FBC"/>
                </a:solidFill>
                <a:effectLst/>
                <a:latin typeface="TimesNewRomanPS"/>
              </a:rPr>
              <a:t> activity</a:t>
            </a:r>
            <a:endParaRPr lang="en-EG" sz="4000" dirty="0"/>
          </a:p>
        </p:txBody>
      </p:sp>
      <p:sp>
        <p:nvSpPr>
          <p:cNvPr id="3" name="Content Placeholder 2">
            <a:extLst>
              <a:ext uri="{FF2B5EF4-FFF2-40B4-BE49-F238E27FC236}">
                <a16:creationId xmlns:a16="http://schemas.microsoft.com/office/drawing/2014/main" id="{8B6F6007-5D1E-C6CB-4B4D-9F8E1D5A22D9}"/>
              </a:ext>
            </a:extLst>
          </p:cNvPr>
          <p:cNvSpPr>
            <a:spLocks noGrp="1"/>
          </p:cNvSpPr>
          <p:nvPr>
            <p:ph idx="1"/>
          </p:nvPr>
        </p:nvSpPr>
        <p:spPr/>
        <p:txBody>
          <a:bodyPr>
            <a:normAutofit fontScale="92500"/>
          </a:bodyPr>
          <a:lstStyle/>
          <a:p>
            <a:r>
              <a:rPr lang="en-US" sz="1800" dirty="0">
                <a:effectLst/>
                <a:latin typeface="ArialMT"/>
              </a:rPr>
              <a:t>Volatility spikes in the price of the Bitcoin and Ether in H1 2021 have induced further massive liquidations in </a:t>
            </a:r>
            <a:r>
              <a:rPr lang="en-US" sz="1800" dirty="0" err="1">
                <a:effectLst/>
                <a:latin typeface="ArialMT"/>
              </a:rPr>
              <a:t>DeFi</a:t>
            </a:r>
            <a:r>
              <a:rPr lang="en-US" sz="1800" dirty="0">
                <a:effectLst/>
                <a:latin typeface="ArialMT"/>
              </a:rPr>
              <a:t> protocols. In May alone, the price of the Bitcoin fell by c.30% resulting in USD 8 billion of crypto- asset liquidations happening on 18 May, on top of another USD 3.4 billion having been liquidated on 12 May, unwinding leveraged traders with long positions.</a:t>
            </a:r>
          </a:p>
          <a:p>
            <a:r>
              <a:rPr lang="en-US" sz="1800" dirty="0">
                <a:effectLst/>
                <a:latin typeface="ArialMT"/>
              </a:rPr>
              <a:t> In terms of </a:t>
            </a:r>
            <a:r>
              <a:rPr lang="en-US" sz="1800" dirty="0" err="1">
                <a:effectLst/>
                <a:latin typeface="ArialMT"/>
              </a:rPr>
              <a:t>DeFi</a:t>
            </a:r>
            <a:r>
              <a:rPr lang="en-US" sz="1800" dirty="0">
                <a:effectLst/>
                <a:latin typeface="ArialMT"/>
              </a:rPr>
              <a:t> lending protocols, USD 662m in loans unwound over 24 hours on 18 May, on top of another USD 39m on May 12.23 The second-worst day for liquidations came on 22 February, when USD 129.6m was liquidated. In order to understand the scale of these liquidations, these can be compared to a normal day of liquidations across </a:t>
            </a:r>
            <a:r>
              <a:rPr lang="en-US" sz="1800" dirty="0" err="1">
                <a:effectLst/>
                <a:latin typeface="ArialMT"/>
              </a:rPr>
              <a:t>DeFi</a:t>
            </a:r>
            <a:r>
              <a:rPr lang="en-US" sz="1800" dirty="0">
                <a:effectLst/>
                <a:latin typeface="ArialMT"/>
              </a:rPr>
              <a:t> products of USD 1m - 5 m (based on </a:t>
            </a:r>
            <a:r>
              <a:rPr lang="en-US" sz="1800" dirty="0" err="1">
                <a:effectLst/>
                <a:latin typeface="ArialMT"/>
              </a:rPr>
              <a:t>Debank</a:t>
            </a:r>
            <a:r>
              <a:rPr lang="en-US" sz="1800" dirty="0">
                <a:effectLst/>
                <a:latin typeface="ArialMT"/>
              </a:rPr>
              <a:t> statistics). </a:t>
            </a:r>
            <a:endParaRPr lang="en-US" dirty="0"/>
          </a:p>
          <a:p>
            <a:r>
              <a:rPr lang="en-US" sz="1800" dirty="0">
                <a:effectLst/>
                <a:latin typeface="ArialMT"/>
              </a:rPr>
              <a:t>The rapid unwinding of leveraged positions and the massive liquidations in </a:t>
            </a:r>
            <a:r>
              <a:rPr lang="en-US" sz="1800" dirty="0" err="1">
                <a:effectLst/>
                <a:latin typeface="ArialMT"/>
              </a:rPr>
              <a:t>DeFi</a:t>
            </a:r>
            <a:r>
              <a:rPr lang="en-US" sz="1800" dirty="0">
                <a:effectLst/>
                <a:latin typeface="ArialMT"/>
              </a:rPr>
              <a:t> protocols in reaction to sharp drops in the value of major crypto-assets (Bitcoin, Ether) intensifies the pressure on the valuation of such crypto-assets, given the feedback loops that exist between the two markets. </a:t>
            </a:r>
          </a:p>
          <a:p>
            <a:r>
              <a:rPr lang="en-US" sz="1800" dirty="0">
                <a:effectLst/>
                <a:latin typeface="ArialMT"/>
              </a:rPr>
              <a:t>This can prolong sell- offs and drive valuations to even lower levels, creating downward spirals, as collateral is automatically liquidated by </a:t>
            </a:r>
            <a:r>
              <a:rPr lang="en-US" sz="1800" dirty="0" err="1">
                <a:effectLst/>
                <a:latin typeface="ArialMT"/>
              </a:rPr>
              <a:t>DeFi</a:t>
            </a:r>
            <a:r>
              <a:rPr lang="en-US" sz="1800" dirty="0">
                <a:effectLst/>
                <a:latin typeface="ArialMT"/>
              </a:rPr>
              <a:t> applications putting extra pressure to the valuation of the crypto-assets used as collateral. Interestingly, this has had the opposite effect on </a:t>
            </a:r>
            <a:r>
              <a:rPr lang="en-US" sz="1800" dirty="0" err="1">
                <a:effectLst/>
                <a:latin typeface="ArialMT"/>
              </a:rPr>
              <a:t>stablecoins</a:t>
            </a:r>
            <a:r>
              <a:rPr lang="en-US" sz="1800" dirty="0">
                <a:effectLst/>
                <a:latin typeface="ArialMT"/>
              </a:rPr>
              <a:t> used to close up positions in </a:t>
            </a:r>
            <a:r>
              <a:rPr lang="en-US" sz="1800" dirty="0" err="1">
                <a:effectLst/>
                <a:latin typeface="ArialMT"/>
              </a:rPr>
              <a:t>DeFi</a:t>
            </a:r>
            <a:r>
              <a:rPr lang="en-US" sz="1800" dirty="0">
                <a:effectLst/>
                <a:latin typeface="ArialMT"/>
              </a:rPr>
              <a:t>, with </a:t>
            </a:r>
            <a:r>
              <a:rPr lang="en-US" sz="1800" dirty="0" err="1">
                <a:effectLst/>
                <a:latin typeface="ArialMT"/>
              </a:rPr>
              <a:t>stablecoins</a:t>
            </a:r>
            <a:r>
              <a:rPr lang="en-US" sz="1800" dirty="0">
                <a:effectLst/>
                <a:latin typeface="ArialMT"/>
              </a:rPr>
              <a:t> trading at more than USD 1 per coin, as </a:t>
            </a:r>
            <a:r>
              <a:rPr lang="en-US" sz="1800" dirty="0" err="1">
                <a:effectLst/>
                <a:latin typeface="ArialMT"/>
              </a:rPr>
              <a:t>stablecoins</a:t>
            </a:r>
            <a:r>
              <a:rPr lang="en-US" sz="1800" dirty="0">
                <a:effectLst/>
                <a:latin typeface="ArialMT"/>
              </a:rPr>
              <a:t> are being used as a means to exit positions in </a:t>
            </a:r>
            <a:r>
              <a:rPr lang="en-US" sz="1800" dirty="0" err="1">
                <a:effectLst/>
                <a:latin typeface="ArialMT"/>
              </a:rPr>
              <a:t>DeFi</a:t>
            </a:r>
            <a:r>
              <a:rPr lang="en-US" sz="1800" dirty="0">
                <a:effectLst/>
                <a:latin typeface="ArialMT"/>
              </a:rPr>
              <a:t> tokens. </a:t>
            </a:r>
            <a:endParaRPr lang="en-US" dirty="0"/>
          </a:p>
          <a:p>
            <a:endParaRPr lang="en-US" dirty="0"/>
          </a:p>
        </p:txBody>
      </p:sp>
    </p:spTree>
    <p:extLst>
      <p:ext uri="{BB962C8B-B14F-4D97-AF65-F5344CB8AC3E}">
        <p14:creationId xmlns:p14="http://schemas.microsoft.com/office/powerpoint/2010/main" val="31142204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F5668-B591-A816-1210-43BB69E45844}"/>
              </a:ext>
            </a:extLst>
          </p:cNvPr>
          <p:cNvSpPr>
            <a:spLocks noGrp="1"/>
          </p:cNvSpPr>
          <p:nvPr>
            <p:ph type="title"/>
          </p:nvPr>
        </p:nvSpPr>
        <p:spPr/>
        <p:txBody>
          <a:bodyPr>
            <a:normAutofit/>
          </a:bodyPr>
          <a:lstStyle/>
          <a:p>
            <a:r>
              <a:rPr lang="en-US" sz="3200" b="1" dirty="0">
                <a:solidFill>
                  <a:srgbClr val="4C7FBC"/>
                </a:solidFill>
                <a:effectLst/>
                <a:latin typeface="TimesNewRomanPS"/>
              </a:rPr>
              <a:t>Drivers and users of </a:t>
            </a:r>
            <a:r>
              <a:rPr lang="en-US" sz="3200" b="1" dirty="0" err="1">
                <a:solidFill>
                  <a:srgbClr val="4C7FBC"/>
                </a:solidFill>
                <a:effectLst/>
                <a:latin typeface="TimesNewRomanPS"/>
              </a:rPr>
              <a:t>DeFi</a:t>
            </a:r>
            <a:r>
              <a:rPr lang="en-US" sz="3200" b="1" dirty="0">
                <a:solidFill>
                  <a:srgbClr val="4C7FBC"/>
                </a:solidFill>
                <a:effectLst/>
                <a:latin typeface="TimesNewRomanPS"/>
              </a:rPr>
              <a:t> activity</a:t>
            </a:r>
            <a:endParaRPr lang="en-EG" sz="4000" dirty="0"/>
          </a:p>
        </p:txBody>
      </p:sp>
      <p:sp>
        <p:nvSpPr>
          <p:cNvPr id="3" name="Content Placeholder 2">
            <a:extLst>
              <a:ext uri="{FF2B5EF4-FFF2-40B4-BE49-F238E27FC236}">
                <a16:creationId xmlns:a16="http://schemas.microsoft.com/office/drawing/2014/main" id="{B57DBF2C-A72D-2689-DEA9-123FC272E42B}"/>
              </a:ext>
            </a:extLst>
          </p:cNvPr>
          <p:cNvSpPr>
            <a:spLocks noGrp="1"/>
          </p:cNvSpPr>
          <p:nvPr>
            <p:ph idx="1"/>
          </p:nvPr>
        </p:nvSpPr>
        <p:spPr/>
        <p:txBody>
          <a:bodyPr>
            <a:normAutofit lnSpcReduction="10000"/>
          </a:bodyPr>
          <a:lstStyle/>
          <a:p>
            <a:r>
              <a:rPr lang="en-US" sz="1800" dirty="0">
                <a:effectLst/>
                <a:latin typeface="ArialMT"/>
              </a:rPr>
              <a:t>The sharp volatility of Ether also has implications to the fees paid by users as transaction costs, as these may sometimes be correlated with the price of the crypto-asset (Figure 2.6). </a:t>
            </a:r>
          </a:p>
          <a:p>
            <a:r>
              <a:rPr lang="en-US" sz="1800" dirty="0">
                <a:effectLst/>
                <a:latin typeface="ArialMT"/>
              </a:rPr>
              <a:t>As most of the </a:t>
            </a:r>
            <a:r>
              <a:rPr lang="en-US" sz="1800" dirty="0" err="1">
                <a:effectLst/>
                <a:latin typeface="ArialMT"/>
              </a:rPr>
              <a:t>DeFi</a:t>
            </a:r>
            <a:r>
              <a:rPr lang="en-US" sz="1800" dirty="0">
                <a:effectLst/>
                <a:latin typeface="ArialMT"/>
              </a:rPr>
              <a:t> activity sits on the Ethereum network, and given other recent developments around Ethereum (NFT issuance, EIP 1559), the Ethereum gas fees have reached new highs in the past year (see Figure 2.6, Box 2.3) and in some cases transaction costs exceed the value being transacted, effectively blocking users wishing to execute small trades. </a:t>
            </a:r>
            <a:endParaRPr lang="en-US" dirty="0"/>
          </a:p>
          <a:p>
            <a:r>
              <a:rPr lang="en-US" sz="1800" dirty="0">
                <a:effectLst/>
                <a:latin typeface="ArialMT"/>
              </a:rPr>
              <a:t>Increased fees inhibit small transactions as users are dis-</a:t>
            </a:r>
            <a:r>
              <a:rPr lang="en-US" sz="1800" dirty="0" err="1">
                <a:effectLst/>
                <a:latin typeface="ArialMT"/>
              </a:rPr>
              <a:t>incentivised</a:t>
            </a:r>
            <a:r>
              <a:rPr lang="en-US" sz="1800" dirty="0">
                <a:effectLst/>
                <a:latin typeface="ArialMT"/>
              </a:rPr>
              <a:t> to execute small-valued transaction with disproportionately high fees, effectively being priced out. This results in an increase in the size of transactions executed in response to a surge in fees, and with the consequent blocking of users’ assets as users are unwilling to transact at such fee levels. </a:t>
            </a:r>
          </a:p>
          <a:p>
            <a:r>
              <a:rPr lang="en-US" sz="1800" dirty="0">
                <a:effectLst/>
                <a:latin typeface="ArialMT"/>
              </a:rPr>
              <a:t>This has disruptive effects to smaller retail investors, weakening the purported benefits for financial inclusion and </a:t>
            </a:r>
            <a:r>
              <a:rPr lang="en-US" sz="1800" dirty="0" err="1">
                <a:effectLst/>
                <a:latin typeface="ArialMT"/>
              </a:rPr>
              <a:t>democratisation</a:t>
            </a:r>
            <a:r>
              <a:rPr lang="en-US" sz="1800" dirty="0">
                <a:effectLst/>
                <a:latin typeface="ArialMT"/>
              </a:rPr>
              <a:t> of finance proposed by </a:t>
            </a:r>
            <a:r>
              <a:rPr lang="en-US" sz="1800" dirty="0" err="1">
                <a:effectLst/>
                <a:latin typeface="ArialMT"/>
              </a:rPr>
              <a:t>DeFi</a:t>
            </a:r>
            <a:r>
              <a:rPr lang="en-US" sz="1800" dirty="0">
                <a:effectLst/>
                <a:latin typeface="ArialMT"/>
              </a:rPr>
              <a:t>. This, in turn, affects liquidity conditions in DEXs or </a:t>
            </a:r>
            <a:r>
              <a:rPr lang="en-US" sz="1800" dirty="0" err="1">
                <a:effectLst/>
                <a:latin typeface="ArialMT"/>
              </a:rPr>
              <a:t>centralised</a:t>
            </a:r>
            <a:r>
              <a:rPr lang="en-US" sz="1800" dirty="0">
                <a:effectLst/>
                <a:latin typeface="ArialMT"/>
              </a:rPr>
              <a:t> exchanges for crypto-assets. </a:t>
            </a:r>
          </a:p>
          <a:p>
            <a:r>
              <a:rPr lang="en-US" sz="1800" dirty="0">
                <a:effectLst/>
                <a:latin typeface="ArialMT"/>
              </a:rPr>
              <a:t>Transactions related to </a:t>
            </a:r>
            <a:r>
              <a:rPr lang="en-US" sz="1800" dirty="0" err="1">
                <a:effectLst/>
                <a:latin typeface="ArialMT"/>
              </a:rPr>
              <a:t>stablecoins</a:t>
            </a:r>
            <a:r>
              <a:rPr lang="en-US" sz="1800" dirty="0">
                <a:effectLst/>
                <a:latin typeface="ArialMT"/>
              </a:rPr>
              <a:t> like USDT also exhibit similar </a:t>
            </a:r>
            <a:r>
              <a:rPr lang="en-US" sz="1800" dirty="0" err="1">
                <a:effectLst/>
                <a:latin typeface="ArialMT"/>
              </a:rPr>
              <a:t>behaviour</a:t>
            </a:r>
            <a:r>
              <a:rPr lang="en-US" sz="1800" dirty="0">
                <a:effectLst/>
                <a:latin typeface="ArialMT"/>
              </a:rPr>
              <a:t> in response to high and volatile ETH transaction/validation fees, whereby high fees act as catalysts for declining transaction volumes involving crypto-assets, although causality is hard to infer (Carter, 2020). </a:t>
            </a:r>
            <a:endParaRPr lang="en-US" dirty="0"/>
          </a:p>
          <a:p>
            <a:endParaRPr lang="en-EG" dirty="0"/>
          </a:p>
        </p:txBody>
      </p:sp>
    </p:spTree>
    <p:extLst>
      <p:ext uri="{BB962C8B-B14F-4D97-AF65-F5344CB8AC3E}">
        <p14:creationId xmlns:p14="http://schemas.microsoft.com/office/powerpoint/2010/main" val="20022273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6216FA4-A423-DF5D-B9E3-3E30FA421BD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6738" t="36848" r="17913" b="17408"/>
          <a:stretch/>
        </p:blipFill>
        <p:spPr>
          <a:xfrm>
            <a:off x="490652" y="1545771"/>
            <a:ext cx="10961650" cy="4442433"/>
          </a:xfrm>
        </p:spPr>
      </p:pic>
    </p:spTree>
    <p:extLst>
      <p:ext uri="{BB962C8B-B14F-4D97-AF65-F5344CB8AC3E}">
        <p14:creationId xmlns:p14="http://schemas.microsoft.com/office/powerpoint/2010/main" val="18356981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A71E0-0EE7-C543-2B4E-8AFFD05C8821}"/>
              </a:ext>
            </a:extLst>
          </p:cNvPr>
          <p:cNvSpPr>
            <a:spLocks noGrp="1"/>
          </p:cNvSpPr>
          <p:nvPr>
            <p:ph type="title"/>
          </p:nvPr>
        </p:nvSpPr>
        <p:spPr/>
        <p:txBody>
          <a:bodyPr/>
          <a:lstStyle/>
          <a:p>
            <a:r>
              <a:rPr lang="en-US" dirty="0">
                <a:solidFill>
                  <a:srgbClr val="4C7FBC"/>
                </a:solidFill>
                <a:latin typeface="TimesNewRomanPS"/>
              </a:rPr>
              <a:t>User base and motivations </a:t>
            </a:r>
            <a:br>
              <a:rPr lang="en-US" dirty="0"/>
            </a:br>
            <a:endParaRPr lang="en-EG" dirty="0"/>
          </a:p>
        </p:txBody>
      </p:sp>
      <p:sp>
        <p:nvSpPr>
          <p:cNvPr id="3" name="Content Placeholder 2">
            <a:extLst>
              <a:ext uri="{FF2B5EF4-FFF2-40B4-BE49-F238E27FC236}">
                <a16:creationId xmlns:a16="http://schemas.microsoft.com/office/drawing/2014/main" id="{910CF8F5-4D43-0248-36F1-4FBC6CA98B8A}"/>
              </a:ext>
            </a:extLst>
          </p:cNvPr>
          <p:cNvSpPr>
            <a:spLocks noGrp="1"/>
          </p:cNvSpPr>
          <p:nvPr>
            <p:ph idx="1"/>
          </p:nvPr>
        </p:nvSpPr>
        <p:spPr/>
        <p:txBody>
          <a:bodyPr/>
          <a:lstStyle/>
          <a:p>
            <a:r>
              <a:rPr lang="en-US" sz="1800" dirty="0">
                <a:effectLst/>
                <a:latin typeface="ArialMT"/>
              </a:rPr>
              <a:t>The </a:t>
            </a:r>
            <a:r>
              <a:rPr lang="en-US" sz="1800" dirty="0" err="1">
                <a:effectLst/>
                <a:latin typeface="ArialMT"/>
              </a:rPr>
              <a:t>DeFi</a:t>
            </a:r>
            <a:r>
              <a:rPr lang="en-US" sz="1800" dirty="0">
                <a:effectLst/>
                <a:latin typeface="ArialMT"/>
              </a:rPr>
              <a:t> user base has followed a consistent growth pattern, reaching almost 3 million unique addresses using </a:t>
            </a:r>
            <a:r>
              <a:rPr lang="en-US" sz="1800" dirty="0" err="1">
                <a:effectLst/>
                <a:latin typeface="ArialMT"/>
              </a:rPr>
              <a:t>DeFi</a:t>
            </a:r>
            <a:r>
              <a:rPr lang="en-US" sz="1800" dirty="0">
                <a:effectLst/>
                <a:latin typeface="ArialMT"/>
              </a:rPr>
              <a:t> protocols as of June 2021 (Figure 2.7).</a:t>
            </a:r>
          </a:p>
          <a:p>
            <a:r>
              <a:rPr lang="en-US" sz="1800" dirty="0">
                <a:effectLst/>
                <a:latin typeface="ArialMT"/>
              </a:rPr>
              <a:t>Although the number of unique addresses accessing </a:t>
            </a:r>
            <a:r>
              <a:rPr lang="en-US" sz="1800" dirty="0" err="1">
                <a:effectLst/>
                <a:latin typeface="ArialMT"/>
              </a:rPr>
              <a:t>DeFi</a:t>
            </a:r>
            <a:r>
              <a:rPr lang="en-US" sz="1800" dirty="0">
                <a:effectLst/>
                <a:latin typeface="ArialMT"/>
              </a:rPr>
              <a:t> has grown by 65% since Q1 2021, active </a:t>
            </a:r>
            <a:r>
              <a:rPr lang="en-US" sz="1800" dirty="0" err="1">
                <a:effectLst/>
                <a:latin typeface="ArialMT"/>
              </a:rPr>
              <a:t>DeFi</a:t>
            </a:r>
            <a:r>
              <a:rPr lang="en-US" sz="1800" dirty="0">
                <a:effectLst/>
                <a:latin typeface="ArialMT"/>
              </a:rPr>
              <a:t> addresses still only represent 1.81% of all Ethereum addresses25 (</a:t>
            </a:r>
            <a:r>
              <a:rPr lang="en-US" sz="1800" dirty="0" err="1">
                <a:effectLst/>
                <a:latin typeface="ArialMT"/>
              </a:rPr>
              <a:t>Consensys</a:t>
            </a:r>
            <a:r>
              <a:rPr lang="en-US" sz="1800" dirty="0">
                <a:effectLst/>
                <a:latin typeface="ArialMT"/>
              </a:rPr>
              <a:t>, 2021). </a:t>
            </a:r>
          </a:p>
          <a:p>
            <a:r>
              <a:rPr lang="en-US" sz="1800" dirty="0">
                <a:effectLst/>
                <a:latin typeface="ArialMT"/>
              </a:rPr>
              <a:t>As some </a:t>
            </a:r>
            <a:r>
              <a:rPr lang="en-US" sz="1800" dirty="0" err="1">
                <a:effectLst/>
                <a:latin typeface="ArialMT"/>
              </a:rPr>
              <a:t>DeFi</a:t>
            </a:r>
            <a:r>
              <a:rPr lang="en-US" sz="1800" dirty="0">
                <a:effectLst/>
                <a:latin typeface="ArialMT"/>
              </a:rPr>
              <a:t> applications may fall out of the regulatory scope for many countries, </a:t>
            </a:r>
            <a:r>
              <a:rPr lang="en-US" sz="1800" dirty="0" err="1">
                <a:effectLst/>
                <a:latin typeface="ArialMT"/>
              </a:rPr>
              <a:t>DeFi</a:t>
            </a:r>
            <a:r>
              <a:rPr lang="en-US" sz="1800" dirty="0">
                <a:effectLst/>
                <a:latin typeface="ArialMT"/>
              </a:rPr>
              <a:t> markets are exposed to increased risk of fraud, illicit trading, and money laundering/terrorist financing. </a:t>
            </a:r>
          </a:p>
          <a:p>
            <a:r>
              <a:rPr lang="en-US" sz="1800" dirty="0">
                <a:effectLst/>
                <a:latin typeface="ArialMT"/>
              </a:rPr>
              <a:t>This could paradoxically make the market more attractive and </a:t>
            </a:r>
            <a:r>
              <a:rPr lang="en-US" sz="1800" dirty="0" err="1">
                <a:effectLst/>
                <a:latin typeface="ArialMT"/>
              </a:rPr>
              <a:t>favour</a:t>
            </a:r>
            <a:r>
              <a:rPr lang="en-US" sz="1800" dirty="0">
                <a:effectLst/>
                <a:latin typeface="ArialMT"/>
              </a:rPr>
              <a:t> adoption by criminals and other participants seeking to circumvent laws. </a:t>
            </a:r>
            <a:endParaRPr lang="en-US" dirty="0"/>
          </a:p>
          <a:p>
            <a:r>
              <a:rPr lang="en-US" sz="1800" dirty="0">
                <a:effectLst/>
                <a:latin typeface="ArialMT"/>
              </a:rPr>
              <a:t>There are currently no statistics around the profile of </a:t>
            </a:r>
            <a:r>
              <a:rPr lang="en-US" sz="1800" dirty="0" err="1">
                <a:effectLst/>
                <a:latin typeface="ArialMT"/>
              </a:rPr>
              <a:t>DeFi</a:t>
            </a:r>
            <a:r>
              <a:rPr lang="en-US" sz="1800" dirty="0">
                <a:effectLst/>
                <a:latin typeface="ArialMT"/>
              </a:rPr>
              <a:t> users, given the pseudonymous or anonymous nature of their participation in such markets. </a:t>
            </a:r>
          </a:p>
          <a:p>
            <a:r>
              <a:rPr lang="en-US" sz="1800" dirty="0">
                <a:effectLst/>
                <a:latin typeface="ArialMT"/>
              </a:rPr>
              <a:t>Early adopters were mostly crypto-savvy users attracted by the novelty of </a:t>
            </a:r>
            <a:r>
              <a:rPr lang="en-US" sz="1800" dirty="0" err="1">
                <a:effectLst/>
                <a:latin typeface="ArialMT"/>
              </a:rPr>
              <a:t>DeFi</a:t>
            </a:r>
            <a:r>
              <a:rPr lang="en-US" sz="1800" dirty="0">
                <a:effectLst/>
                <a:latin typeface="ArialMT"/>
              </a:rPr>
              <a:t> and wishing to become part of the innovation brought by such applications, either as users or as contributors (given the open source nature of most protocols). </a:t>
            </a:r>
            <a:endParaRPr lang="en-US" dirty="0"/>
          </a:p>
          <a:p>
            <a:endParaRPr lang="en-EG" dirty="0"/>
          </a:p>
        </p:txBody>
      </p:sp>
    </p:spTree>
    <p:extLst>
      <p:ext uri="{BB962C8B-B14F-4D97-AF65-F5344CB8AC3E}">
        <p14:creationId xmlns:p14="http://schemas.microsoft.com/office/powerpoint/2010/main" val="320811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D688B-566D-8394-140D-E53E182A0E67}"/>
              </a:ext>
            </a:extLst>
          </p:cNvPr>
          <p:cNvSpPr>
            <a:spLocks noGrp="1"/>
          </p:cNvSpPr>
          <p:nvPr>
            <p:ph type="title"/>
          </p:nvPr>
        </p:nvSpPr>
        <p:spPr/>
        <p:txBody>
          <a:bodyPr/>
          <a:lstStyle/>
          <a:p>
            <a:r>
              <a:rPr lang="en-US" dirty="0">
                <a:solidFill>
                  <a:srgbClr val="4C7FBC"/>
                </a:solidFill>
                <a:latin typeface="TimesNewRomanPS"/>
              </a:rPr>
              <a:t>User base and motivations </a:t>
            </a:r>
            <a:endParaRPr lang="en-EG" dirty="0">
              <a:solidFill>
                <a:srgbClr val="4C7FBC"/>
              </a:solidFill>
              <a:latin typeface="TimesNewRomanPS"/>
            </a:endParaRPr>
          </a:p>
        </p:txBody>
      </p:sp>
      <p:sp>
        <p:nvSpPr>
          <p:cNvPr id="3" name="Content Placeholder 2">
            <a:extLst>
              <a:ext uri="{FF2B5EF4-FFF2-40B4-BE49-F238E27FC236}">
                <a16:creationId xmlns:a16="http://schemas.microsoft.com/office/drawing/2014/main" id="{30D61413-2252-A8F6-1EC1-8226F48929D2}"/>
              </a:ext>
            </a:extLst>
          </p:cNvPr>
          <p:cNvSpPr>
            <a:spLocks noGrp="1"/>
          </p:cNvSpPr>
          <p:nvPr>
            <p:ph idx="1"/>
          </p:nvPr>
        </p:nvSpPr>
        <p:spPr>
          <a:xfrm>
            <a:off x="838200" y="1505415"/>
            <a:ext cx="10515600" cy="4671548"/>
          </a:xfrm>
        </p:spPr>
        <p:txBody>
          <a:bodyPr>
            <a:normAutofit lnSpcReduction="10000"/>
          </a:bodyPr>
          <a:lstStyle/>
          <a:p>
            <a:r>
              <a:rPr lang="en-US" sz="1800" dirty="0">
                <a:effectLst/>
                <a:latin typeface="ArialMT"/>
              </a:rPr>
              <a:t>The </a:t>
            </a:r>
            <a:r>
              <a:rPr lang="en-US" sz="1800" dirty="0" err="1">
                <a:effectLst/>
                <a:latin typeface="ArialMT"/>
              </a:rPr>
              <a:t>DeFi</a:t>
            </a:r>
            <a:r>
              <a:rPr lang="en-US" sz="1800" dirty="0">
                <a:effectLst/>
                <a:latin typeface="ArialMT"/>
              </a:rPr>
              <a:t> summer in 2020 saw growing retail interest in </a:t>
            </a:r>
            <a:r>
              <a:rPr lang="en-US" sz="1800" dirty="0" err="1">
                <a:effectLst/>
                <a:latin typeface="ArialMT"/>
              </a:rPr>
              <a:t>DeFi</a:t>
            </a:r>
            <a:r>
              <a:rPr lang="en-US" sz="1800" dirty="0">
                <a:effectLst/>
                <a:latin typeface="ArialMT"/>
              </a:rPr>
              <a:t>, driven by speculation, fear of missing out and recycling of profits from other mainstream crypto-assets. </a:t>
            </a:r>
          </a:p>
          <a:p>
            <a:r>
              <a:rPr lang="en-US" sz="1800" dirty="0">
                <a:effectLst/>
                <a:latin typeface="ArialMT"/>
              </a:rPr>
              <a:t>Crypto-asset holders convinced that the value of their holdings will increase may wish to generate some yield by pledging them as collateral and through participation in liquidity pools. </a:t>
            </a:r>
          </a:p>
          <a:p>
            <a:r>
              <a:rPr lang="en-US" sz="1800" dirty="0">
                <a:effectLst/>
                <a:latin typeface="ArialMT"/>
              </a:rPr>
              <a:t>Other holders may also wish to postpone the </a:t>
            </a:r>
            <a:r>
              <a:rPr lang="en-US" sz="1800" dirty="0" err="1">
                <a:effectLst/>
                <a:latin typeface="ArialMT"/>
              </a:rPr>
              <a:t>monetisation</a:t>
            </a:r>
            <a:r>
              <a:rPr lang="en-US" sz="1800" dirty="0">
                <a:effectLst/>
                <a:latin typeface="ArialMT"/>
              </a:rPr>
              <a:t> of profits related to their crypto-asset holdings to escape taxation. </a:t>
            </a:r>
            <a:endParaRPr lang="en-US" dirty="0"/>
          </a:p>
          <a:p>
            <a:r>
              <a:rPr lang="en-US" sz="1800" dirty="0" err="1">
                <a:effectLst/>
                <a:latin typeface="ArialMT"/>
              </a:rPr>
              <a:t>DeFi</a:t>
            </a:r>
            <a:r>
              <a:rPr lang="en-US" sz="1800" dirty="0">
                <a:effectLst/>
                <a:latin typeface="ArialMT"/>
              </a:rPr>
              <a:t> may follow other crypto markets in attracting an increasingly large number of retail investors: recent research by the UK FCA estimates that the number of UK consumers holding crypto-assets account now for 4.5% of the UK population, up from 3.8% in 2020 (FCA, 2021). </a:t>
            </a:r>
          </a:p>
          <a:p>
            <a:r>
              <a:rPr lang="en-US" sz="1800" dirty="0">
                <a:effectLst/>
                <a:latin typeface="ArialMT"/>
              </a:rPr>
              <a:t>Nevertheless, retail investors are less likely to be specialists in crypto or in other asset classes, because they tend to invest in different products, and this could change market dynamics (e.g. day traders). </a:t>
            </a:r>
          </a:p>
          <a:p>
            <a:r>
              <a:rPr lang="en-US" sz="1800" dirty="0">
                <a:effectLst/>
                <a:latin typeface="ArialMT"/>
              </a:rPr>
              <a:t>However, there is a relatively high barrier to entry the </a:t>
            </a:r>
            <a:r>
              <a:rPr lang="en-US" sz="1800" dirty="0" err="1">
                <a:effectLst/>
                <a:latin typeface="ArialMT"/>
              </a:rPr>
              <a:t>DeFi</a:t>
            </a:r>
            <a:r>
              <a:rPr lang="en-US" sz="1800" dirty="0">
                <a:effectLst/>
                <a:latin typeface="ArialMT"/>
              </a:rPr>
              <a:t> market, as users must first hold crypto and understand how to use smart contracts. The lack of sophisticated knowledge by retail investors exposes them, at the same time, to high risks as they may not understand the risks involved or the exact mechanisms of the protocol operations (e.g. automated liquidations). </a:t>
            </a:r>
            <a:endParaRPr lang="en-US" dirty="0"/>
          </a:p>
          <a:p>
            <a:endParaRPr lang="en-EG" dirty="0"/>
          </a:p>
        </p:txBody>
      </p:sp>
    </p:spTree>
    <p:extLst>
      <p:ext uri="{BB962C8B-B14F-4D97-AF65-F5344CB8AC3E}">
        <p14:creationId xmlns:p14="http://schemas.microsoft.com/office/powerpoint/2010/main" val="590580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36310D9-D890-B630-19CF-5B25F010616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7699" t="27238" r="20796" b="30221"/>
          <a:stretch/>
        </p:blipFill>
        <p:spPr>
          <a:xfrm>
            <a:off x="334536" y="1524000"/>
            <a:ext cx="11563815" cy="4720683"/>
          </a:xfrm>
        </p:spPr>
      </p:pic>
    </p:spTree>
    <p:extLst>
      <p:ext uri="{BB962C8B-B14F-4D97-AF65-F5344CB8AC3E}">
        <p14:creationId xmlns:p14="http://schemas.microsoft.com/office/powerpoint/2010/main" val="14118954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5798F-DAC6-4743-F39A-051CAD8CBE17}"/>
              </a:ext>
            </a:extLst>
          </p:cNvPr>
          <p:cNvSpPr>
            <a:spLocks noGrp="1"/>
          </p:cNvSpPr>
          <p:nvPr>
            <p:ph type="title"/>
          </p:nvPr>
        </p:nvSpPr>
        <p:spPr/>
        <p:txBody>
          <a:bodyPr>
            <a:normAutofit/>
          </a:bodyPr>
          <a:lstStyle/>
          <a:p>
            <a:r>
              <a:rPr lang="en-US" sz="3200" i="0" u="none" strike="noStrike" dirty="0">
                <a:solidFill>
                  <a:schemeClr val="accent5">
                    <a:lumMod val="75000"/>
                  </a:schemeClr>
                </a:solidFill>
                <a:effectLst/>
              </a:rPr>
              <a:t>Defi vs Traditional Banking</a:t>
            </a:r>
            <a:br>
              <a:rPr lang="en-US" sz="3200" i="0" u="none" strike="noStrike" dirty="0">
                <a:solidFill>
                  <a:schemeClr val="accent5">
                    <a:lumMod val="75000"/>
                  </a:schemeClr>
                </a:solidFill>
                <a:effectLst/>
              </a:rPr>
            </a:br>
            <a:endParaRPr lang="en-EG" sz="3200" dirty="0">
              <a:solidFill>
                <a:schemeClr val="accent5">
                  <a:lumMod val="75000"/>
                </a:schemeClr>
              </a:solidFill>
            </a:endParaRPr>
          </a:p>
        </p:txBody>
      </p:sp>
      <p:sp>
        <p:nvSpPr>
          <p:cNvPr id="3" name="Content Placeholder 2">
            <a:extLst>
              <a:ext uri="{FF2B5EF4-FFF2-40B4-BE49-F238E27FC236}">
                <a16:creationId xmlns:a16="http://schemas.microsoft.com/office/drawing/2014/main" id="{48D7C4C7-9CF3-61E8-0480-4D047F9EF88E}"/>
              </a:ext>
            </a:extLst>
          </p:cNvPr>
          <p:cNvSpPr>
            <a:spLocks noGrp="1"/>
          </p:cNvSpPr>
          <p:nvPr>
            <p:ph idx="1"/>
          </p:nvPr>
        </p:nvSpPr>
        <p:spPr/>
        <p:txBody>
          <a:bodyPr>
            <a:normAutofit/>
          </a:bodyPr>
          <a:lstStyle/>
          <a:p>
            <a:pPr>
              <a:lnSpc>
                <a:spcPct val="200000"/>
              </a:lnSpc>
            </a:pPr>
            <a:r>
              <a:rPr lang="en-US" sz="1800" b="0" i="0" u="none" strike="noStrike" dirty="0">
                <a:effectLst/>
              </a:rPr>
              <a:t>In the current banking system, a customer opens a savings account and earns interest on the deposit. </a:t>
            </a:r>
          </a:p>
          <a:p>
            <a:pPr>
              <a:lnSpc>
                <a:spcPct val="200000"/>
              </a:lnSpc>
            </a:pPr>
            <a:r>
              <a:rPr lang="en-US" sz="1800" b="0" i="0" u="none" strike="noStrike" dirty="0">
                <a:effectLst/>
              </a:rPr>
              <a:t>The bank lends the money you and other customers have deposited to another customer or business at a higher interest rate and takes a profit on the difference.</a:t>
            </a:r>
          </a:p>
          <a:p>
            <a:pPr>
              <a:lnSpc>
                <a:spcPct val="200000"/>
              </a:lnSpc>
            </a:pPr>
            <a:r>
              <a:rPr lang="en-US" sz="1800" b="0" i="0" u="none" strike="noStrike" dirty="0">
                <a:effectLst/>
              </a:rPr>
              <a:t> The idea behind </a:t>
            </a:r>
            <a:r>
              <a:rPr lang="en-US" sz="1800" b="0" i="0" u="none" strike="noStrike" dirty="0" err="1">
                <a:effectLst/>
              </a:rPr>
              <a:t>DeFi</a:t>
            </a:r>
            <a:r>
              <a:rPr lang="en-US" sz="1800" b="0" i="0" u="none" strike="noStrike" dirty="0">
                <a:effectLst/>
              </a:rPr>
              <a:t>, using the example above, is that you could earn the full amount of interest paid by the borrower instead of some lesser amount set by the bank.</a:t>
            </a:r>
          </a:p>
          <a:p>
            <a:endParaRPr lang="en-EG" sz="1800" dirty="0"/>
          </a:p>
        </p:txBody>
      </p:sp>
    </p:spTree>
    <p:extLst>
      <p:ext uri="{BB962C8B-B14F-4D97-AF65-F5344CB8AC3E}">
        <p14:creationId xmlns:p14="http://schemas.microsoft.com/office/powerpoint/2010/main" val="39650205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53B58-A3E6-3A70-0F76-19CC4F89FDDF}"/>
              </a:ext>
            </a:extLst>
          </p:cNvPr>
          <p:cNvSpPr>
            <a:spLocks noGrp="1"/>
          </p:cNvSpPr>
          <p:nvPr>
            <p:ph type="title"/>
          </p:nvPr>
        </p:nvSpPr>
        <p:spPr/>
        <p:txBody>
          <a:bodyPr>
            <a:normAutofit/>
          </a:bodyPr>
          <a:lstStyle/>
          <a:p>
            <a:r>
              <a:rPr lang="en-US" sz="3200" i="0" u="none" strike="noStrike" dirty="0">
                <a:solidFill>
                  <a:schemeClr val="accent5">
                    <a:lumMod val="75000"/>
                  </a:schemeClr>
                </a:solidFill>
                <a:effectLst/>
              </a:rPr>
              <a:t>The risks of </a:t>
            </a:r>
            <a:r>
              <a:rPr lang="en-US" sz="3200" i="0" u="none" strike="noStrike" dirty="0" err="1">
                <a:solidFill>
                  <a:schemeClr val="accent5">
                    <a:lumMod val="75000"/>
                  </a:schemeClr>
                </a:solidFill>
                <a:effectLst/>
              </a:rPr>
              <a:t>DeFi</a:t>
            </a:r>
            <a:r>
              <a:rPr lang="en-US" sz="3200" i="0" u="none" strike="noStrike" dirty="0">
                <a:solidFill>
                  <a:schemeClr val="accent5">
                    <a:lumMod val="75000"/>
                  </a:schemeClr>
                </a:solidFill>
                <a:effectLst/>
              </a:rPr>
              <a:t> </a:t>
            </a:r>
            <a:endParaRPr lang="en-EG" sz="3200" dirty="0">
              <a:solidFill>
                <a:schemeClr val="accent5">
                  <a:lumMod val="75000"/>
                </a:schemeClr>
              </a:solidFill>
            </a:endParaRPr>
          </a:p>
        </p:txBody>
      </p:sp>
      <p:sp>
        <p:nvSpPr>
          <p:cNvPr id="3" name="Content Placeholder 2">
            <a:extLst>
              <a:ext uri="{FF2B5EF4-FFF2-40B4-BE49-F238E27FC236}">
                <a16:creationId xmlns:a16="http://schemas.microsoft.com/office/drawing/2014/main" id="{F81AC1E4-B7FE-93C1-A304-9709DF4F1784}"/>
              </a:ext>
            </a:extLst>
          </p:cNvPr>
          <p:cNvSpPr>
            <a:spLocks noGrp="1"/>
          </p:cNvSpPr>
          <p:nvPr>
            <p:ph idx="1"/>
          </p:nvPr>
        </p:nvSpPr>
        <p:spPr/>
        <p:txBody>
          <a:bodyPr>
            <a:noAutofit/>
          </a:bodyPr>
          <a:lstStyle/>
          <a:p>
            <a:r>
              <a:rPr lang="en-US" sz="1800" b="0" i="0" u="none" strike="noStrike" dirty="0">
                <a:solidFill>
                  <a:srgbClr val="414042"/>
                </a:solidFill>
                <a:effectLst/>
              </a:rPr>
              <a:t>Alternative financial services providers tend to be unregulated or operate illegally in a regulated space. As a result, </a:t>
            </a:r>
            <a:r>
              <a:rPr lang="en-US" sz="1800" b="0" i="0" u="none" strike="noStrike" dirty="0" err="1">
                <a:solidFill>
                  <a:srgbClr val="414042"/>
                </a:solidFill>
                <a:effectLst/>
              </a:rPr>
              <a:t>DeFi</a:t>
            </a:r>
            <a:r>
              <a:rPr lang="en-US" sz="1800" b="0" i="0" u="none" strike="noStrike" dirty="0">
                <a:solidFill>
                  <a:srgbClr val="414042"/>
                </a:solidFill>
                <a:effectLst/>
              </a:rPr>
              <a:t> markets lack many of the protections offered by regulated service providers. You should be cautious if considering investing in unregulated investment products on unregulated platforms. </a:t>
            </a:r>
            <a:r>
              <a:rPr lang="en-US" sz="1800" b="0" i="0" u="none" strike="noStrike" dirty="0" err="1">
                <a:solidFill>
                  <a:srgbClr val="414042"/>
                </a:solidFill>
                <a:effectLst/>
              </a:rPr>
              <a:t>DeFi</a:t>
            </a:r>
            <a:r>
              <a:rPr lang="en-US" sz="1800" b="0" i="0" u="none" strike="noStrike" dirty="0">
                <a:solidFill>
                  <a:srgbClr val="414042"/>
                </a:solidFill>
                <a:effectLst/>
              </a:rPr>
              <a:t> is an emerging technology and its risks differ from those in traditional markets.</a:t>
            </a:r>
          </a:p>
          <a:p>
            <a:r>
              <a:rPr lang="en-US" sz="1800" b="0" i="0" u="none" strike="noStrike" dirty="0">
                <a:solidFill>
                  <a:srgbClr val="414042"/>
                </a:solidFill>
                <a:effectLst/>
              </a:rPr>
              <a:t>Consider these points before deciding if you want to get involved in </a:t>
            </a:r>
            <a:r>
              <a:rPr lang="en-US" sz="1800" b="0" i="0" u="none" strike="noStrike" dirty="0" err="1">
                <a:solidFill>
                  <a:srgbClr val="414042"/>
                </a:solidFill>
                <a:effectLst/>
              </a:rPr>
              <a:t>DeFi</a:t>
            </a:r>
            <a:r>
              <a:rPr lang="en-US" sz="1800" b="0" i="0" u="none" strike="noStrike" dirty="0">
                <a:solidFill>
                  <a:srgbClr val="414042"/>
                </a:solidFill>
                <a:effectLst/>
              </a:rPr>
              <a:t>: </a:t>
            </a:r>
          </a:p>
          <a:p>
            <a:pPr>
              <a:buFont typeface="+mj-lt"/>
              <a:buAutoNum type="arabicPeriod"/>
            </a:pPr>
            <a:r>
              <a:rPr lang="en-US" sz="1800" b="0" i="0" u="none" strike="noStrike" dirty="0">
                <a:solidFill>
                  <a:srgbClr val="414042"/>
                </a:solidFill>
                <a:effectLst/>
              </a:rPr>
              <a:t>Provinces do not regulate these types of depository accounts or products because they are built on cryptocurrencies and not fiat currencies. Don’t invest more than you can afford to lose.</a:t>
            </a:r>
          </a:p>
          <a:p>
            <a:pPr>
              <a:buFont typeface="+mj-lt"/>
              <a:buAutoNum type="arabicPeriod"/>
            </a:pPr>
            <a:r>
              <a:rPr lang="en-US" sz="1800" b="0" i="0" u="none" strike="noStrike" dirty="0">
                <a:solidFill>
                  <a:srgbClr val="414042"/>
                </a:solidFill>
                <a:effectLst/>
              </a:rPr>
              <a:t>No restrictions or guidelines exist on who can use </a:t>
            </a:r>
            <a:r>
              <a:rPr lang="en-US" sz="1800" b="0" i="0" u="none" strike="noStrike" dirty="0" err="1">
                <a:solidFill>
                  <a:srgbClr val="414042"/>
                </a:solidFill>
                <a:effectLst/>
              </a:rPr>
              <a:t>DeFi</a:t>
            </a:r>
            <a:r>
              <a:rPr lang="en-US" sz="1800" b="0" i="0" u="none" strike="noStrike" dirty="0">
                <a:solidFill>
                  <a:srgbClr val="414042"/>
                </a:solidFill>
                <a:effectLst/>
              </a:rPr>
              <a:t>, so anyone can have a crypto wallet or access </a:t>
            </a:r>
            <a:r>
              <a:rPr lang="en-US" sz="1800" b="0" i="0" u="none" strike="noStrike" dirty="0" err="1">
                <a:solidFill>
                  <a:srgbClr val="414042"/>
                </a:solidFill>
                <a:effectLst/>
              </a:rPr>
              <a:t>DeFi</a:t>
            </a:r>
            <a:r>
              <a:rPr lang="en-US" sz="1800" b="0" i="0" u="none" strike="noStrike" dirty="0">
                <a:solidFill>
                  <a:srgbClr val="414042"/>
                </a:solidFill>
                <a:effectLst/>
              </a:rPr>
              <a:t> protocols. Do your homework and understand the technology. Although it may be accessible to everyone, it may not be </a:t>
            </a:r>
            <a:r>
              <a:rPr lang="en-US" sz="1800" b="0" i="1" u="none" strike="noStrike" dirty="0">
                <a:solidFill>
                  <a:srgbClr val="414042"/>
                </a:solidFill>
                <a:effectLst/>
              </a:rPr>
              <a:t>right </a:t>
            </a:r>
            <a:r>
              <a:rPr lang="en-US" sz="1800" b="0" i="0" u="none" strike="noStrike" dirty="0">
                <a:solidFill>
                  <a:srgbClr val="414042"/>
                </a:solidFill>
                <a:effectLst/>
              </a:rPr>
              <a:t>for everyone.</a:t>
            </a:r>
          </a:p>
          <a:p>
            <a:pPr>
              <a:buFont typeface="+mj-lt"/>
              <a:buAutoNum type="arabicPeriod"/>
            </a:pPr>
            <a:r>
              <a:rPr lang="en-US" sz="1800" b="0" i="0" u="none" strike="noStrike" dirty="0">
                <a:solidFill>
                  <a:srgbClr val="414042"/>
                </a:solidFill>
                <a:effectLst/>
              </a:rPr>
              <a:t>Be wary of representations of full transparency and security and understand what the actual risks are. While a blockchain may be nearly impossible to alter, most alternative banking services rely on software systems that are vulnerable to hackers.</a:t>
            </a:r>
          </a:p>
          <a:p>
            <a:endParaRPr lang="en-EG" sz="1800" dirty="0"/>
          </a:p>
        </p:txBody>
      </p:sp>
    </p:spTree>
    <p:extLst>
      <p:ext uri="{BB962C8B-B14F-4D97-AF65-F5344CB8AC3E}">
        <p14:creationId xmlns:p14="http://schemas.microsoft.com/office/powerpoint/2010/main" val="31363722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53B58-A3E6-3A70-0F76-19CC4F89FDDF}"/>
              </a:ext>
            </a:extLst>
          </p:cNvPr>
          <p:cNvSpPr>
            <a:spLocks noGrp="1"/>
          </p:cNvSpPr>
          <p:nvPr>
            <p:ph type="title"/>
          </p:nvPr>
        </p:nvSpPr>
        <p:spPr/>
        <p:txBody>
          <a:bodyPr/>
          <a:lstStyle/>
          <a:p>
            <a:r>
              <a:rPr lang="en-US" i="0" u="none" strike="noStrike" dirty="0">
                <a:solidFill>
                  <a:schemeClr val="accent5">
                    <a:lumMod val="75000"/>
                  </a:schemeClr>
                </a:solidFill>
                <a:effectLst/>
              </a:rPr>
              <a:t>The risks of </a:t>
            </a:r>
            <a:r>
              <a:rPr lang="en-US" i="0" u="none" strike="noStrike" dirty="0" err="1">
                <a:solidFill>
                  <a:schemeClr val="accent5">
                    <a:lumMod val="75000"/>
                  </a:schemeClr>
                </a:solidFill>
                <a:effectLst/>
              </a:rPr>
              <a:t>DeFi</a:t>
            </a:r>
            <a:r>
              <a:rPr lang="en-US" i="0" u="none" strike="noStrike" dirty="0">
                <a:solidFill>
                  <a:schemeClr val="accent5">
                    <a:lumMod val="75000"/>
                  </a:schemeClr>
                </a:solidFill>
                <a:effectLst/>
              </a:rPr>
              <a:t> </a:t>
            </a:r>
            <a:endParaRPr lang="en-EG" dirty="0">
              <a:solidFill>
                <a:schemeClr val="accent5">
                  <a:lumMod val="75000"/>
                </a:schemeClr>
              </a:solidFill>
            </a:endParaRPr>
          </a:p>
        </p:txBody>
      </p:sp>
      <p:sp>
        <p:nvSpPr>
          <p:cNvPr id="3" name="Content Placeholder 2">
            <a:extLst>
              <a:ext uri="{FF2B5EF4-FFF2-40B4-BE49-F238E27FC236}">
                <a16:creationId xmlns:a16="http://schemas.microsoft.com/office/drawing/2014/main" id="{F81AC1E4-B7FE-93C1-A304-9709DF4F1784}"/>
              </a:ext>
            </a:extLst>
          </p:cNvPr>
          <p:cNvSpPr>
            <a:spLocks noGrp="1"/>
          </p:cNvSpPr>
          <p:nvPr>
            <p:ph idx="1"/>
          </p:nvPr>
        </p:nvSpPr>
        <p:spPr/>
        <p:txBody>
          <a:bodyPr>
            <a:noAutofit/>
          </a:bodyPr>
          <a:lstStyle/>
          <a:p>
            <a:pPr>
              <a:buFont typeface="+mj-lt"/>
              <a:buAutoNum type="arabicPeriod"/>
            </a:pPr>
            <a:r>
              <a:rPr lang="en-US" b="0" i="0" u="none" strike="noStrike" dirty="0">
                <a:solidFill>
                  <a:srgbClr val="414042"/>
                </a:solidFill>
                <a:effectLst/>
              </a:rPr>
              <a:t>No </a:t>
            </a:r>
            <a:r>
              <a:rPr lang="en-US" b="0" i="0" u="none" strike="noStrike" dirty="0" err="1">
                <a:solidFill>
                  <a:srgbClr val="414042"/>
                </a:solidFill>
                <a:effectLst/>
              </a:rPr>
              <a:t>DeFi</a:t>
            </a:r>
            <a:r>
              <a:rPr lang="en-US" b="0" i="0" u="none" strike="noStrike" dirty="0">
                <a:solidFill>
                  <a:srgbClr val="414042"/>
                </a:solidFill>
                <a:effectLst/>
              </a:rPr>
              <a:t> consumer protections exist. You may have no way to get your money back should a transaction go wrong; the parties involved in the transaction could literally be located anywhere in the world.</a:t>
            </a:r>
          </a:p>
          <a:p>
            <a:pPr>
              <a:buFont typeface="+mj-lt"/>
              <a:buAutoNum type="arabicPeriod"/>
            </a:pPr>
            <a:r>
              <a:rPr lang="en-US" b="0" i="0" u="none" strike="noStrike" dirty="0">
                <a:solidFill>
                  <a:srgbClr val="414042"/>
                </a:solidFill>
                <a:effectLst/>
              </a:rPr>
              <a:t>To borrow funds using </a:t>
            </a:r>
            <a:r>
              <a:rPr lang="en-US" b="0" i="0" u="none" strike="noStrike" dirty="0" err="1">
                <a:solidFill>
                  <a:srgbClr val="414042"/>
                </a:solidFill>
                <a:effectLst/>
              </a:rPr>
              <a:t>DeFi</a:t>
            </a:r>
            <a:r>
              <a:rPr lang="en-US" b="0" i="0" u="none" strike="noStrike" dirty="0">
                <a:solidFill>
                  <a:srgbClr val="414042"/>
                </a:solidFill>
                <a:effectLst/>
              </a:rPr>
              <a:t>, a borrower typically has to post an equivalent amount of digital assets on the blockchain as collateral. This means you normally can only borrow funds equal to what you already have. If you fail to make payments on a loan, the </a:t>
            </a:r>
            <a:r>
              <a:rPr lang="en-US" b="0" i="0" u="none" strike="noStrike" dirty="0" err="1">
                <a:solidFill>
                  <a:srgbClr val="414042"/>
                </a:solidFill>
                <a:effectLst/>
              </a:rPr>
              <a:t>DeFi</a:t>
            </a:r>
            <a:r>
              <a:rPr lang="en-US" b="0" i="0" u="none" strike="noStrike" dirty="0">
                <a:solidFill>
                  <a:srgbClr val="414042"/>
                </a:solidFill>
                <a:effectLst/>
              </a:rPr>
              <a:t> protocol may be able to automatically take your posted collateral, without giving you any notice or method to dispute.</a:t>
            </a:r>
          </a:p>
          <a:p>
            <a:pPr>
              <a:buFont typeface="+mj-lt"/>
              <a:buAutoNum type="arabicPeriod"/>
            </a:pPr>
            <a:r>
              <a:rPr lang="en-US" b="0" i="0" u="none" strike="noStrike" dirty="0" err="1">
                <a:solidFill>
                  <a:srgbClr val="414042"/>
                </a:solidFill>
                <a:effectLst/>
              </a:rPr>
              <a:t>DeFi</a:t>
            </a:r>
            <a:r>
              <a:rPr lang="en-US" b="0" i="0" u="none" strike="noStrike" dirty="0">
                <a:solidFill>
                  <a:srgbClr val="414042"/>
                </a:solidFill>
                <a:effectLst/>
              </a:rPr>
              <a:t> requires you to have a private key to secure your wallet housing your cryptocurrency assets. A private key is a long, unique code known only to the owner of the wallet. If you lose your private key, you lose access to your funds – there is no way to recover a lost private key.</a:t>
            </a:r>
          </a:p>
          <a:p>
            <a:pPr>
              <a:buFont typeface="+mj-lt"/>
              <a:buAutoNum type="arabicPeriod"/>
            </a:pPr>
            <a:r>
              <a:rPr lang="en-US" b="0" i="0" u="none" strike="noStrike" dirty="0">
                <a:solidFill>
                  <a:srgbClr val="414042"/>
                </a:solidFill>
                <a:effectLst/>
              </a:rPr>
              <a:t>Given the complexity of the various lending and borrowing mechanisms at play with </a:t>
            </a:r>
            <a:r>
              <a:rPr lang="en-US" b="0" i="0" u="none" strike="noStrike" dirty="0" err="1">
                <a:solidFill>
                  <a:srgbClr val="414042"/>
                </a:solidFill>
                <a:effectLst/>
              </a:rPr>
              <a:t>DeFi</a:t>
            </a:r>
            <a:r>
              <a:rPr lang="en-US" b="0" i="0" u="none" strike="noStrike" dirty="0">
                <a:solidFill>
                  <a:srgbClr val="414042"/>
                </a:solidFill>
                <a:effectLst/>
              </a:rPr>
              <a:t>, an average investor may find it hard to distinguish between </a:t>
            </a:r>
            <a:r>
              <a:rPr lang="en-US" b="0" i="0" u="none" strike="noStrike" dirty="0" err="1">
                <a:solidFill>
                  <a:srgbClr val="414042"/>
                </a:solidFill>
                <a:effectLst/>
              </a:rPr>
              <a:t>DeFi</a:t>
            </a:r>
            <a:r>
              <a:rPr lang="en-US" b="0" i="0" u="none" strike="noStrike" dirty="0">
                <a:solidFill>
                  <a:srgbClr val="414042"/>
                </a:solidFill>
                <a:effectLst/>
              </a:rPr>
              <a:t> opportunities that have real value and those that are scams.</a:t>
            </a:r>
          </a:p>
          <a:p>
            <a:pPr>
              <a:buFont typeface="+mj-lt"/>
              <a:buAutoNum type="arabicPeriod"/>
            </a:pPr>
            <a:r>
              <a:rPr lang="en-US" b="0" i="0" u="none" strike="noStrike" dirty="0">
                <a:solidFill>
                  <a:srgbClr val="414042"/>
                </a:solidFill>
                <a:effectLst/>
              </a:rPr>
              <a:t>If it looks like an investment, lending or banking opportunity, there is a good chance the service and the people selling it should be registered. Use caution before you put your money at risk in an unregulated marketplace that may be operating illegally.</a:t>
            </a:r>
          </a:p>
          <a:p>
            <a:endParaRPr lang="en-EG" dirty="0"/>
          </a:p>
        </p:txBody>
      </p:sp>
    </p:spTree>
    <p:extLst>
      <p:ext uri="{BB962C8B-B14F-4D97-AF65-F5344CB8AC3E}">
        <p14:creationId xmlns:p14="http://schemas.microsoft.com/office/powerpoint/2010/main" val="15662593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C9408-A7AC-BF20-425D-54054E76BBA3}"/>
              </a:ext>
            </a:extLst>
          </p:cNvPr>
          <p:cNvSpPr>
            <a:spLocks noGrp="1"/>
          </p:cNvSpPr>
          <p:nvPr>
            <p:ph type="title"/>
          </p:nvPr>
        </p:nvSpPr>
        <p:spPr/>
        <p:txBody>
          <a:bodyPr>
            <a:normAutofit/>
          </a:bodyPr>
          <a:lstStyle/>
          <a:p>
            <a:r>
              <a:rPr lang="en-US" b="1" dirty="0">
                <a:effectLst/>
              </a:rPr>
              <a:t>Opportunities of </a:t>
            </a:r>
            <a:r>
              <a:rPr lang="en-US" b="1" dirty="0" err="1">
                <a:effectLst/>
              </a:rPr>
              <a:t>DeFi</a:t>
            </a:r>
            <a:r>
              <a:rPr lang="en-US" b="1" dirty="0">
                <a:effectLst/>
              </a:rPr>
              <a:t> </a:t>
            </a:r>
            <a:br>
              <a:rPr lang="en-US" sz="3600" dirty="0"/>
            </a:br>
            <a:endParaRPr lang="en-EG" sz="3600" dirty="0"/>
          </a:p>
        </p:txBody>
      </p:sp>
      <p:sp>
        <p:nvSpPr>
          <p:cNvPr id="3" name="Content Placeholder 2">
            <a:extLst>
              <a:ext uri="{FF2B5EF4-FFF2-40B4-BE49-F238E27FC236}">
                <a16:creationId xmlns:a16="http://schemas.microsoft.com/office/drawing/2014/main" id="{DC29370D-6307-16E8-4C81-98904F3646A9}"/>
              </a:ext>
            </a:extLst>
          </p:cNvPr>
          <p:cNvSpPr>
            <a:spLocks noGrp="1"/>
          </p:cNvSpPr>
          <p:nvPr>
            <p:ph idx="1"/>
          </p:nvPr>
        </p:nvSpPr>
        <p:spPr/>
        <p:txBody>
          <a:bodyPr>
            <a:normAutofit/>
          </a:bodyPr>
          <a:lstStyle/>
          <a:p>
            <a:r>
              <a:rPr lang="en-US" sz="2000" b="0" dirty="0">
                <a:effectLst/>
              </a:rPr>
              <a:t>In theory, </a:t>
            </a:r>
            <a:r>
              <a:rPr lang="en-US" sz="2000" b="0" dirty="0" err="1">
                <a:effectLst/>
              </a:rPr>
              <a:t>DeFi</a:t>
            </a:r>
            <a:r>
              <a:rPr lang="en-US" sz="2000" b="0" dirty="0">
                <a:effectLst/>
              </a:rPr>
              <a:t> has the potential to create an alternative financial ecosystem based on </a:t>
            </a:r>
            <a:r>
              <a:rPr lang="en-US" sz="2000" b="0" dirty="0" err="1">
                <a:effectLst/>
              </a:rPr>
              <a:t>cryptoassets</a:t>
            </a:r>
            <a:r>
              <a:rPr lang="en-US" sz="2000" b="0" dirty="0">
                <a:effectLst/>
              </a:rPr>
              <a:t> providing a wide range of financial services with potentially higher levels of efficiency, transparency and integration than the traditional financial system. </a:t>
            </a:r>
          </a:p>
          <a:p>
            <a:r>
              <a:rPr lang="en-US" sz="2000" b="0" dirty="0">
                <a:effectLst/>
              </a:rPr>
              <a:t>Efficiency may indeed be brought by the use of smart contracts and related automation and also the non-custodial and peer-to-peer nature of </a:t>
            </a:r>
            <a:r>
              <a:rPr lang="en-US" sz="2000" b="0" dirty="0" err="1">
                <a:effectLst/>
              </a:rPr>
              <a:t>DeFi</a:t>
            </a:r>
            <a:r>
              <a:rPr lang="en-US" sz="2000" b="0" dirty="0">
                <a:effectLst/>
              </a:rPr>
              <a:t> that can reduce the need for intermediaries and infrastructures and lead to a reduction of transaction costs and delays. Public blockchains on which </a:t>
            </a:r>
            <a:r>
              <a:rPr lang="en-US" sz="2000" b="0" dirty="0" err="1">
                <a:effectLst/>
              </a:rPr>
              <a:t>DeFi</a:t>
            </a:r>
            <a:r>
              <a:rPr lang="en-US" sz="2000" b="0" dirty="0">
                <a:effectLst/>
              </a:rPr>
              <a:t> platforms are built are also transparent by design, offering supervisors the opportunity to monitor risks more effectively, notably AML / CFT risks, and providing users with improved transparency.</a:t>
            </a:r>
          </a:p>
          <a:p>
            <a:r>
              <a:rPr lang="en-US" sz="2000" b="0" dirty="0">
                <a:effectLst/>
              </a:rPr>
              <a:t> The non-custodial nature of </a:t>
            </a:r>
            <a:r>
              <a:rPr lang="en-US" sz="2000" b="0" dirty="0" err="1">
                <a:effectLst/>
              </a:rPr>
              <a:t>DeFi</a:t>
            </a:r>
            <a:r>
              <a:rPr lang="en-US" sz="2000" b="0" dirty="0">
                <a:effectLst/>
              </a:rPr>
              <a:t> and the interoperability of </a:t>
            </a:r>
            <a:r>
              <a:rPr lang="en-US" sz="2000" b="0" dirty="0" err="1">
                <a:effectLst/>
              </a:rPr>
              <a:t>DeFi</a:t>
            </a:r>
            <a:r>
              <a:rPr lang="en-US" sz="2000" b="0" dirty="0">
                <a:effectLst/>
              </a:rPr>
              <a:t> applications may also facilitate the cross-border development of </a:t>
            </a:r>
            <a:r>
              <a:rPr lang="en-US" sz="2000" b="0" dirty="0" err="1">
                <a:effectLst/>
              </a:rPr>
              <a:t>DeFi</a:t>
            </a:r>
            <a:r>
              <a:rPr lang="en-US" sz="2000" b="0" dirty="0">
                <a:effectLst/>
              </a:rPr>
              <a:t> services. Finally, </a:t>
            </a:r>
            <a:r>
              <a:rPr lang="en-US" sz="2000" b="0" dirty="0" err="1">
                <a:effectLst/>
              </a:rPr>
              <a:t>DeFi</a:t>
            </a:r>
            <a:r>
              <a:rPr lang="en-US" sz="2000" b="0" dirty="0">
                <a:effectLst/>
              </a:rPr>
              <a:t> may also contribute to enhancing resilience by removing single points of failure. </a:t>
            </a:r>
            <a:endParaRPr lang="en-US" sz="1800" dirty="0"/>
          </a:p>
          <a:p>
            <a:endParaRPr lang="en-EG" sz="1800" dirty="0"/>
          </a:p>
        </p:txBody>
      </p:sp>
    </p:spTree>
    <p:extLst>
      <p:ext uri="{BB962C8B-B14F-4D97-AF65-F5344CB8AC3E}">
        <p14:creationId xmlns:p14="http://schemas.microsoft.com/office/powerpoint/2010/main" val="20278146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C9408-A7AC-BF20-425D-54054E76BBA3}"/>
              </a:ext>
            </a:extLst>
          </p:cNvPr>
          <p:cNvSpPr>
            <a:spLocks noGrp="1"/>
          </p:cNvSpPr>
          <p:nvPr>
            <p:ph type="title"/>
          </p:nvPr>
        </p:nvSpPr>
        <p:spPr/>
        <p:txBody>
          <a:bodyPr>
            <a:normAutofit/>
          </a:bodyPr>
          <a:lstStyle/>
          <a:p>
            <a:r>
              <a:rPr lang="en-US" sz="3200" b="1" dirty="0">
                <a:effectLst/>
              </a:rPr>
              <a:t>Opportunities of DeFi </a:t>
            </a:r>
            <a:endParaRPr lang="en-EG" sz="4000" dirty="0"/>
          </a:p>
        </p:txBody>
      </p:sp>
      <p:sp>
        <p:nvSpPr>
          <p:cNvPr id="3" name="Content Placeholder 2">
            <a:extLst>
              <a:ext uri="{FF2B5EF4-FFF2-40B4-BE49-F238E27FC236}">
                <a16:creationId xmlns:a16="http://schemas.microsoft.com/office/drawing/2014/main" id="{DC29370D-6307-16E8-4C81-98904F3646A9}"/>
              </a:ext>
            </a:extLst>
          </p:cNvPr>
          <p:cNvSpPr>
            <a:spLocks noGrp="1"/>
          </p:cNvSpPr>
          <p:nvPr>
            <p:ph idx="1"/>
          </p:nvPr>
        </p:nvSpPr>
        <p:spPr/>
        <p:txBody>
          <a:bodyPr>
            <a:normAutofit fontScale="85000" lnSpcReduction="10000"/>
          </a:bodyPr>
          <a:lstStyle/>
          <a:p>
            <a:r>
              <a:rPr lang="en-US" sz="1800" b="0" dirty="0">
                <a:effectLst/>
              </a:rPr>
              <a:t>At present, however, </a:t>
            </a:r>
            <a:r>
              <a:rPr lang="en-US" sz="1800" b="0" dirty="0" err="1">
                <a:effectLst/>
              </a:rPr>
              <a:t>DeFi</a:t>
            </a:r>
            <a:r>
              <a:rPr lang="en-US" sz="1800" b="0" dirty="0">
                <a:effectLst/>
              </a:rPr>
              <a:t> services are not used as alternatives or complements to traditional financial services in most cases, but mainly as an additional source of speculative investment for investors in </a:t>
            </a:r>
            <a:r>
              <a:rPr lang="en-US" sz="1800" b="0" dirty="0" err="1">
                <a:effectLst/>
              </a:rPr>
              <a:t>cryptoassets</a:t>
            </a:r>
            <a:r>
              <a:rPr lang="en-US" sz="1800" b="0" dirty="0">
                <a:effectLst/>
              </a:rPr>
              <a:t>. </a:t>
            </a:r>
          </a:p>
          <a:p>
            <a:r>
              <a:rPr lang="en-US" sz="1800" b="0" dirty="0">
                <a:effectLst/>
              </a:rPr>
              <a:t>In 2021 </a:t>
            </a:r>
            <a:r>
              <a:rPr lang="en-US" sz="1800" b="0" dirty="0" err="1">
                <a:effectLst/>
              </a:rPr>
              <a:t>decentralised</a:t>
            </a:r>
            <a:r>
              <a:rPr lang="en-US" sz="1800" b="0" dirty="0">
                <a:effectLst/>
              </a:rPr>
              <a:t> </a:t>
            </a:r>
            <a:r>
              <a:rPr lang="en-US" sz="1800" b="0" dirty="0" err="1">
                <a:effectLst/>
              </a:rPr>
              <a:t>cryptoexchanges</a:t>
            </a:r>
            <a:r>
              <a:rPr lang="en-US" sz="1800" b="0" dirty="0">
                <a:effectLst/>
              </a:rPr>
              <a:t> (DEX) and crypto lending were the largest </a:t>
            </a:r>
            <a:r>
              <a:rPr lang="en-US" sz="1800" b="0" dirty="0" err="1">
                <a:effectLst/>
              </a:rPr>
              <a:t>DeFi</a:t>
            </a:r>
            <a:r>
              <a:rPr lang="en-US" sz="1800" b="0" dirty="0">
                <a:effectLst/>
              </a:rPr>
              <a:t> activities by far, representing around two-thirds of total </a:t>
            </a:r>
            <a:r>
              <a:rPr lang="en-US" sz="1800" b="0" dirty="0" err="1">
                <a:effectLst/>
              </a:rPr>
              <a:t>DeFi</a:t>
            </a:r>
            <a:r>
              <a:rPr lang="en-US" sz="1800" b="0" dirty="0">
                <a:effectLst/>
              </a:rPr>
              <a:t> activities. Investors in </a:t>
            </a:r>
            <a:r>
              <a:rPr lang="en-US" sz="1800" b="0" dirty="0" err="1">
                <a:effectLst/>
              </a:rPr>
              <a:t>DeFi</a:t>
            </a:r>
            <a:r>
              <a:rPr lang="en-US" sz="1800" b="0" dirty="0">
                <a:effectLst/>
              </a:rPr>
              <a:t> bet on the new lending and staking opportunities offered by </a:t>
            </a:r>
            <a:r>
              <a:rPr lang="en-US" sz="1800" b="0" dirty="0" err="1">
                <a:effectLst/>
              </a:rPr>
              <a:t>DeFi</a:t>
            </a:r>
            <a:r>
              <a:rPr lang="en-US" sz="1800" b="0" dirty="0">
                <a:effectLst/>
              </a:rPr>
              <a:t> platforms offering high yields and use the increased leverage capacity and arbitrage options across </a:t>
            </a:r>
            <a:r>
              <a:rPr lang="en-US" sz="1800" b="0" dirty="0" err="1">
                <a:effectLst/>
              </a:rPr>
              <a:t>cryptoassets</a:t>
            </a:r>
            <a:r>
              <a:rPr lang="en-US" sz="1800" b="0" dirty="0">
                <a:effectLst/>
              </a:rPr>
              <a:t> available on </a:t>
            </a:r>
            <a:r>
              <a:rPr lang="en-US" sz="1800" b="0" dirty="0" err="1">
                <a:effectLst/>
              </a:rPr>
              <a:t>DeFi</a:t>
            </a:r>
            <a:r>
              <a:rPr lang="en-US" sz="1800" b="0" dirty="0">
                <a:effectLst/>
              </a:rPr>
              <a:t> platforms (</a:t>
            </a:r>
            <a:r>
              <a:rPr lang="en-US" sz="1800" b="0" i="1" dirty="0">
                <a:effectLst/>
              </a:rPr>
              <a:t>e.g. </a:t>
            </a:r>
            <a:r>
              <a:rPr lang="en-US" sz="1800" b="0" dirty="0">
                <a:effectLst/>
              </a:rPr>
              <a:t>between </a:t>
            </a:r>
            <a:r>
              <a:rPr lang="en-US" sz="1800" b="0" dirty="0" err="1">
                <a:effectLst/>
              </a:rPr>
              <a:t>centralised</a:t>
            </a:r>
            <a:r>
              <a:rPr lang="en-US" sz="1800" b="0" dirty="0">
                <a:effectLst/>
              </a:rPr>
              <a:t> and </a:t>
            </a:r>
            <a:r>
              <a:rPr lang="en-US" sz="1800" b="0" dirty="0" err="1">
                <a:effectLst/>
              </a:rPr>
              <a:t>decentralised</a:t>
            </a:r>
            <a:r>
              <a:rPr lang="en-US" sz="1800" b="0" dirty="0">
                <a:effectLst/>
              </a:rPr>
              <a:t> platforms and between different </a:t>
            </a:r>
            <a:r>
              <a:rPr lang="en-US" sz="1800" b="0" dirty="0" err="1">
                <a:effectLst/>
              </a:rPr>
              <a:t>DeFi</a:t>
            </a:r>
            <a:r>
              <a:rPr lang="en-US" sz="1800" b="0" dirty="0">
                <a:effectLst/>
              </a:rPr>
              <a:t> platforms). </a:t>
            </a:r>
          </a:p>
          <a:p>
            <a:r>
              <a:rPr lang="en-US" sz="1800" b="0" dirty="0">
                <a:effectLst/>
              </a:rPr>
              <a:t>Some recent failures of </a:t>
            </a:r>
            <a:r>
              <a:rPr lang="en-US" sz="1800" b="0" dirty="0" err="1">
                <a:effectLst/>
              </a:rPr>
              <a:t>centralised</a:t>
            </a:r>
            <a:r>
              <a:rPr lang="en-US" sz="1800" b="0" dirty="0">
                <a:effectLst/>
              </a:rPr>
              <a:t> crypto lending platforms have revealed for example that some of these platforms were investing a significant portion of customer deposits in </a:t>
            </a:r>
            <a:r>
              <a:rPr lang="en-US" sz="1800" b="0" dirty="0" err="1">
                <a:effectLst/>
              </a:rPr>
              <a:t>DeFi</a:t>
            </a:r>
            <a:r>
              <a:rPr lang="en-US" sz="1800" b="0" dirty="0">
                <a:effectLst/>
              </a:rPr>
              <a:t> activity in search of higher returns. </a:t>
            </a:r>
            <a:endParaRPr lang="en-US" dirty="0"/>
          </a:p>
          <a:p>
            <a:r>
              <a:rPr lang="en-US" sz="1800" b="0" dirty="0">
                <a:effectLst/>
              </a:rPr>
              <a:t>Some observers also point out that the main added value of </a:t>
            </a:r>
            <a:r>
              <a:rPr lang="en-US" sz="1800" b="0" dirty="0" err="1">
                <a:effectLst/>
              </a:rPr>
              <a:t>DeFi</a:t>
            </a:r>
            <a:r>
              <a:rPr lang="en-US" sz="1800" b="0" dirty="0">
                <a:effectLst/>
              </a:rPr>
              <a:t> for the wider financial system and economy lies in its underlying technical features, which may open finance to the potentialities of Web310 and support the </a:t>
            </a:r>
            <a:r>
              <a:rPr lang="en-US" sz="1800" b="0" dirty="0" err="1">
                <a:effectLst/>
              </a:rPr>
              <a:t>digitalisation</a:t>
            </a:r>
            <a:r>
              <a:rPr lang="en-US" sz="1800" b="0" dirty="0">
                <a:effectLst/>
              </a:rPr>
              <a:t> of existing financial value chains, with all the potential benefits of </a:t>
            </a:r>
            <a:r>
              <a:rPr lang="en-US" sz="1800" b="0" dirty="0" err="1">
                <a:effectLst/>
              </a:rPr>
              <a:t>tokenisation</a:t>
            </a:r>
            <a:r>
              <a:rPr lang="en-US" sz="1800" b="0" dirty="0">
                <a:effectLst/>
              </a:rPr>
              <a:t> for financial markets and their participants, including atomic settlement of transactions11. These features include smart contracts which may help to improve existing financial value chains, potentially supporting for example the settlement of securities transactions, coupon payments or market making activities. </a:t>
            </a:r>
          </a:p>
          <a:p>
            <a:r>
              <a:rPr lang="en-US" sz="1800" b="0" dirty="0">
                <a:effectLst/>
              </a:rPr>
              <a:t>New types of services have also emerged on </a:t>
            </a:r>
            <a:r>
              <a:rPr lang="en-US" sz="1800" b="0" dirty="0" err="1">
                <a:effectLst/>
              </a:rPr>
              <a:t>DeFi</a:t>
            </a:r>
            <a:r>
              <a:rPr lang="en-US" sz="1800" b="0" dirty="0">
                <a:effectLst/>
              </a:rPr>
              <a:t> platforms, such as automated margining mechanisms for bitcoin futures13 and flash loans supporting arbitrage activities14. Some of these services may represent a significant risk at the current stage of development of the </a:t>
            </a:r>
            <a:r>
              <a:rPr lang="en-US" sz="1800" b="0" dirty="0" err="1">
                <a:effectLst/>
              </a:rPr>
              <a:t>DeFi</a:t>
            </a:r>
            <a:r>
              <a:rPr lang="en-US" sz="1800" b="0" dirty="0">
                <a:effectLst/>
              </a:rPr>
              <a:t> market, also considering their unregulated nature, but could possibly lead to new ways of designing certain financial products and services in the future. </a:t>
            </a:r>
            <a:endParaRPr lang="en-US" dirty="0"/>
          </a:p>
          <a:p>
            <a:endParaRPr lang="en-EG" dirty="0"/>
          </a:p>
        </p:txBody>
      </p:sp>
    </p:spTree>
    <p:extLst>
      <p:ext uri="{BB962C8B-B14F-4D97-AF65-F5344CB8AC3E}">
        <p14:creationId xmlns:p14="http://schemas.microsoft.com/office/powerpoint/2010/main" val="40574516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91C21-3653-6FDA-A607-EC6747ACB21C}"/>
              </a:ext>
            </a:extLst>
          </p:cNvPr>
          <p:cNvSpPr>
            <a:spLocks noGrp="1"/>
          </p:cNvSpPr>
          <p:nvPr>
            <p:ph type="title"/>
          </p:nvPr>
        </p:nvSpPr>
        <p:spPr/>
        <p:txBody>
          <a:bodyPr>
            <a:normAutofit fontScale="90000"/>
          </a:bodyPr>
          <a:lstStyle/>
          <a:p>
            <a:r>
              <a:rPr lang="en-US" b="1" dirty="0">
                <a:effectLst/>
                <a:latin typeface="Calluna"/>
              </a:rPr>
              <a:t>What are the </a:t>
            </a:r>
            <a:r>
              <a:rPr lang="en-US" b="1" dirty="0" err="1">
                <a:effectLst/>
                <a:latin typeface="Calluna"/>
              </a:rPr>
              <a:t>DeFi</a:t>
            </a:r>
            <a:r>
              <a:rPr lang="en-US" b="1" dirty="0">
                <a:effectLst/>
                <a:latin typeface="Calluna"/>
              </a:rPr>
              <a:t>-related opportunities in the securities markets? </a:t>
            </a:r>
            <a:br>
              <a:rPr lang="en-US" sz="3600" dirty="0"/>
            </a:br>
            <a:endParaRPr lang="en-EG" sz="3600" dirty="0"/>
          </a:p>
        </p:txBody>
      </p:sp>
      <p:sp>
        <p:nvSpPr>
          <p:cNvPr id="3" name="Content Placeholder 2">
            <a:extLst>
              <a:ext uri="{FF2B5EF4-FFF2-40B4-BE49-F238E27FC236}">
                <a16:creationId xmlns:a16="http://schemas.microsoft.com/office/drawing/2014/main" id="{5FEF5244-562E-8074-C7BF-6684073E448D}"/>
              </a:ext>
            </a:extLst>
          </p:cNvPr>
          <p:cNvSpPr>
            <a:spLocks noGrp="1"/>
          </p:cNvSpPr>
          <p:nvPr>
            <p:ph idx="1"/>
          </p:nvPr>
        </p:nvSpPr>
        <p:spPr/>
        <p:txBody>
          <a:bodyPr>
            <a:normAutofit/>
          </a:bodyPr>
          <a:lstStyle/>
          <a:p>
            <a:r>
              <a:rPr lang="en-US" sz="2800" dirty="0">
                <a:effectLst/>
                <a:latin typeface="Calluna"/>
              </a:rPr>
              <a:t>Blockchain technology has the potential to be the most significant industry disrupter since the internet. </a:t>
            </a:r>
          </a:p>
          <a:p>
            <a:r>
              <a:rPr lang="en-US" sz="2800" dirty="0">
                <a:effectLst/>
                <a:latin typeface="Calluna"/>
              </a:rPr>
              <a:t>Crypto currencies are an important use case of the digital assets universe. </a:t>
            </a:r>
          </a:p>
          <a:p>
            <a:r>
              <a:rPr lang="en-US" sz="2800" dirty="0">
                <a:effectLst/>
                <a:latin typeface="Calluna"/>
              </a:rPr>
              <a:t>Tokenization, the process by which financial instruments are issued and settled in a blockchain system, could lead a transition towards more peer-to- peer markets that are characteristic for blockchain driven solutions. </a:t>
            </a:r>
            <a:endParaRPr lang="en-US" sz="2400" dirty="0"/>
          </a:p>
          <a:p>
            <a:endParaRPr lang="en-EG" sz="2400" dirty="0"/>
          </a:p>
        </p:txBody>
      </p:sp>
    </p:spTree>
    <p:extLst>
      <p:ext uri="{BB962C8B-B14F-4D97-AF65-F5344CB8AC3E}">
        <p14:creationId xmlns:p14="http://schemas.microsoft.com/office/powerpoint/2010/main" val="41029477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DFF63-6A28-AEFC-64BC-9E9C4642083D}"/>
              </a:ext>
            </a:extLst>
          </p:cNvPr>
          <p:cNvSpPr>
            <a:spLocks noGrp="1"/>
          </p:cNvSpPr>
          <p:nvPr>
            <p:ph type="title"/>
          </p:nvPr>
        </p:nvSpPr>
        <p:spPr/>
        <p:txBody>
          <a:bodyPr>
            <a:normAutofit/>
          </a:bodyPr>
          <a:lstStyle/>
          <a:p>
            <a:r>
              <a:rPr lang="en-US" sz="3200" b="1" dirty="0">
                <a:effectLst/>
                <a:latin typeface="Calluna"/>
              </a:rPr>
              <a:t>The role of policy makers </a:t>
            </a:r>
            <a:br>
              <a:rPr lang="en-US" sz="4000" dirty="0"/>
            </a:br>
            <a:endParaRPr lang="en-EG" sz="4000" dirty="0"/>
          </a:p>
        </p:txBody>
      </p:sp>
      <p:sp>
        <p:nvSpPr>
          <p:cNvPr id="3" name="Content Placeholder 2">
            <a:extLst>
              <a:ext uri="{FF2B5EF4-FFF2-40B4-BE49-F238E27FC236}">
                <a16:creationId xmlns:a16="http://schemas.microsoft.com/office/drawing/2014/main" id="{37959072-85D7-8246-821E-0D0152892A58}"/>
              </a:ext>
            </a:extLst>
          </p:cNvPr>
          <p:cNvSpPr>
            <a:spLocks noGrp="1"/>
          </p:cNvSpPr>
          <p:nvPr>
            <p:ph idx="1"/>
          </p:nvPr>
        </p:nvSpPr>
        <p:spPr/>
        <p:txBody>
          <a:bodyPr>
            <a:normAutofit/>
          </a:bodyPr>
          <a:lstStyle/>
          <a:p>
            <a:r>
              <a:rPr lang="en-US" sz="2800" dirty="0">
                <a:effectLst/>
                <a:latin typeface="Calluna"/>
              </a:rPr>
              <a:t>Supervisory authorities and international standard-setters have a role in assessing risks involved in </a:t>
            </a:r>
            <a:r>
              <a:rPr lang="en-US" sz="2800" dirty="0" err="1">
                <a:effectLst/>
                <a:latin typeface="Calluna"/>
              </a:rPr>
              <a:t>DeFi</a:t>
            </a:r>
            <a:r>
              <a:rPr lang="en-US" sz="2800" dirty="0">
                <a:effectLst/>
                <a:latin typeface="Calluna"/>
              </a:rPr>
              <a:t>, exploring ways to enforce existing rules in </a:t>
            </a:r>
            <a:r>
              <a:rPr lang="en-US" sz="2800" dirty="0" err="1">
                <a:effectLst/>
                <a:latin typeface="Calluna"/>
              </a:rPr>
              <a:t>decentralised</a:t>
            </a:r>
            <a:r>
              <a:rPr lang="en-US" sz="2800" dirty="0">
                <a:effectLst/>
                <a:latin typeface="Calluna"/>
              </a:rPr>
              <a:t> structures, and addressing any regulatory gaps. </a:t>
            </a:r>
          </a:p>
          <a:p>
            <a:r>
              <a:rPr lang="en-US" sz="2800" dirty="0" err="1">
                <a:effectLst/>
                <a:latin typeface="Calluna"/>
              </a:rPr>
              <a:t>DeFi’s</a:t>
            </a:r>
            <a:r>
              <a:rPr lang="en-US" sz="2800" dirty="0">
                <a:effectLst/>
                <a:latin typeface="Calluna"/>
              </a:rPr>
              <a:t> </a:t>
            </a:r>
            <a:r>
              <a:rPr lang="en-US" sz="2800" dirty="0" err="1">
                <a:effectLst/>
                <a:latin typeface="Calluna"/>
              </a:rPr>
              <a:t>decentralised</a:t>
            </a:r>
            <a:r>
              <a:rPr lang="en-US" sz="2800" dirty="0">
                <a:effectLst/>
                <a:latin typeface="Calluna"/>
              </a:rPr>
              <a:t> nature requires policy makers to reconsider the conventional oversight framework that was built with intermediaries at its core, given the absence of single regulatory and supervisory access points and the absence of defined jurisdiction and geographical location for their operations. </a:t>
            </a:r>
            <a:endParaRPr lang="en-US" sz="2400" dirty="0"/>
          </a:p>
          <a:p>
            <a:endParaRPr lang="en-EG" sz="2400" dirty="0"/>
          </a:p>
        </p:txBody>
      </p:sp>
    </p:spTree>
    <p:extLst>
      <p:ext uri="{BB962C8B-B14F-4D97-AF65-F5344CB8AC3E}">
        <p14:creationId xmlns:p14="http://schemas.microsoft.com/office/powerpoint/2010/main" val="10500523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DFF63-6A28-AEFC-64BC-9E9C4642083D}"/>
              </a:ext>
            </a:extLst>
          </p:cNvPr>
          <p:cNvSpPr>
            <a:spLocks noGrp="1"/>
          </p:cNvSpPr>
          <p:nvPr>
            <p:ph type="title"/>
          </p:nvPr>
        </p:nvSpPr>
        <p:spPr/>
        <p:txBody>
          <a:bodyPr>
            <a:normAutofit/>
          </a:bodyPr>
          <a:lstStyle/>
          <a:p>
            <a:r>
              <a:rPr lang="en-US" sz="3200" b="1" dirty="0">
                <a:effectLst/>
                <a:latin typeface="Calluna"/>
              </a:rPr>
              <a:t>The role of policy makers </a:t>
            </a:r>
            <a:endParaRPr lang="en-EG" sz="4000" dirty="0"/>
          </a:p>
        </p:txBody>
      </p:sp>
      <p:sp>
        <p:nvSpPr>
          <p:cNvPr id="3" name="Content Placeholder 2">
            <a:extLst>
              <a:ext uri="{FF2B5EF4-FFF2-40B4-BE49-F238E27FC236}">
                <a16:creationId xmlns:a16="http://schemas.microsoft.com/office/drawing/2014/main" id="{37959072-85D7-8246-821E-0D0152892A58}"/>
              </a:ext>
            </a:extLst>
          </p:cNvPr>
          <p:cNvSpPr>
            <a:spLocks noGrp="1"/>
          </p:cNvSpPr>
          <p:nvPr>
            <p:ph idx="1"/>
          </p:nvPr>
        </p:nvSpPr>
        <p:spPr/>
        <p:txBody>
          <a:bodyPr>
            <a:normAutofit/>
          </a:bodyPr>
          <a:lstStyle/>
          <a:p>
            <a:r>
              <a:rPr lang="en-US" sz="2800" dirty="0">
                <a:effectLst/>
                <a:latin typeface="Calluna"/>
              </a:rPr>
              <a:t>Nevertheless, the level of innovation involved in </a:t>
            </a:r>
            <a:r>
              <a:rPr lang="en-US" sz="2800" dirty="0" err="1">
                <a:effectLst/>
                <a:latin typeface="Calluna"/>
              </a:rPr>
              <a:t>DeFi</a:t>
            </a:r>
            <a:r>
              <a:rPr lang="en-US" sz="2800" dirty="0">
                <a:effectLst/>
                <a:latin typeface="Calluna"/>
              </a:rPr>
              <a:t> is remarkable. </a:t>
            </a:r>
          </a:p>
          <a:p>
            <a:r>
              <a:rPr lang="en-US" sz="2800" dirty="0" err="1">
                <a:effectLst/>
                <a:latin typeface="Calluna"/>
              </a:rPr>
              <a:t>DeFi</a:t>
            </a:r>
            <a:r>
              <a:rPr lang="en-US" sz="2800" dirty="0">
                <a:effectLst/>
                <a:latin typeface="Calluna"/>
              </a:rPr>
              <a:t> impels us to consider what value </a:t>
            </a:r>
            <a:r>
              <a:rPr lang="en-US" sz="2800" dirty="0" err="1">
                <a:effectLst/>
                <a:latin typeface="Calluna"/>
              </a:rPr>
              <a:t>decentralisation</a:t>
            </a:r>
            <a:r>
              <a:rPr lang="en-US" sz="2800" dirty="0">
                <a:effectLst/>
                <a:latin typeface="Calluna"/>
              </a:rPr>
              <a:t> or the use of DLTs can bring to investors, consumers, traditional financial market infrastructure and the existing processes of delivering financial products and services. </a:t>
            </a:r>
            <a:endParaRPr lang="en-US" sz="3200" dirty="0"/>
          </a:p>
          <a:p>
            <a:r>
              <a:rPr lang="en-US" sz="2800" dirty="0">
                <a:effectLst/>
                <a:latin typeface="Calluna"/>
              </a:rPr>
              <a:t>The OECD and its Committee on Financial Markets remain committed to exploring how to foster the benefits of </a:t>
            </a:r>
            <a:r>
              <a:rPr lang="en-US" sz="2800" dirty="0" err="1">
                <a:effectLst/>
                <a:latin typeface="Calluna"/>
              </a:rPr>
              <a:t>digitalisation</a:t>
            </a:r>
            <a:r>
              <a:rPr lang="en-US" sz="2800" dirty="0">
                <a:effectLst/>
                <a:latin typeface="Calluna"/>
              </a:rPr>
              <a:t> for financial markets and their participants, while proactively addressing the prudential and potentially systemic risks emerging from applications such as </a:t>
            </a:r>
            <a:r>
              <a:rPr lang="en-US" sz="2800" dirty="0" err="1">
                <a:effectLst/>
                <a:latin typeface="Calluna"/>
              </a:rPr>
              <a:t>DeFi</a:t>
            </a:r>
            <a:r>
              <a:rPr lang="en-US" sz="2800" dirty="0">
                <a:effectLst/>
                <a:latin typeface="Calluna"/>
              </a:rPr>
              <a:t> at a global level. </a:t>
            </a:r>
            <a:endParaRPr lang="en-US" sz="3200" dirty="0"/>
          </a:p>
          <a:p>
            <a:endParaRPr lang="en-EG" sz="2400" dirty="0"/>
          </a:p>
        </p:txBody>
      </p:sp>
    </p:spTree>
    <p:extLst>
      <p:ext uri="{BB962C8B-B14F-4D97-AF65-F5344CB8AC3E}">
        <p14:creationId xmlns:p14="http://schemas.microsoft.com/office/powerpoint/2010/main" val="28364852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A32CF-121D-12F0-2EAC-5769BD39FDD2}"/>
              </a:ext>
            </a:extLst>
          </p:cNvPr>
          <p:cNvSpPr>
            <a:spLocks noGrp="1"/>
          </p:cNvSpPr>
          <p:nvPr>
            <p:ph type="title"/>
          </p:nvPr>
        </p:nvSpPr>
        <p:spPr/>
        <p:txBody>
          <a:bodyPr>
            <a:normAutofit/>
          </a:bodyPr>
          <a:lstStyle/>
          <a:p>
            <a:r>
              <a:rPr lang="en-US" sz="3200" b="1" dirty="0">
                <a:effectLst/>
                <a:latin typeface="Calluna"/>
              </a:rPr>
              <a:t>Outlook/ Perspective </a:t>
            </a:r>
            <a:endParaRPr lang="en-EG" sz="4000" dirty="0"/>
          </a:p>
        </p:txBody>
      </p:sp>
      <p:sp>
        <p:nvSpPr>
          <p:cNvPr id="3" name="Content Placeholder 2">
            <a:extLst>
              <a:ext uri="{FF2B5EF4-FFF2-40B4-BE49-F238E27FC236}">
                <a16:creationId xmlns:a16="http://schemas.microsoft.com/office/drawing/2014/main" id="{A0A729BE-B6BC-4F9C-5902-C31C5D3B7689}"/>
              </a:ext>
            </a:extLst>
          </p:cNvPr>
          <p:cNvSpPr>
            <a:spLocks noGrp="1"/>
          </p:cNvSpPr>
          <p:nvPr>
            <p:ph idx="1"/>
          </p:nvPr>
        </p:nvSpPr>
        <p:spPr/>
        <p:txBody>
          <a:bodyPr>
            <a:normAutofit/>
          </a:bodyPr>
          <a:lstStyle/>
          <a:p>
            <a:r>
              <a:rPr lang="en-US" sz="2800" dirty="0">
                <a:effectLst/>
                <a:latin typeface="Calluna"/>
              </a:rPr>
              <a:t>First Institutional initiatives addressing some of the challenges mentioned above are entering the market, e.g., </a:t>
            </a:r>
            <a:r>
              <a:rPr lang="en-US" sz="2800" dirty="0" err="1">
                <a:effectLst/>
                <a:latin typeface="Calluna"/>
              </a:rPr>
              <a:t>DeFi</a:t>
            </a:r>
            <a:r>
              <a:rPr lang="en-US" sz="2800" dirty="0">
                <a:effectLst/>
                <a:latin typeface="Calluna"/>
              </a:rPr>
              <a:t> protocols experimenting with permissioned pools.</a:t>
            </a:r>
          </a:p>
          <a:p>
            <a:r>
              <a:rPr lang="en-US" sz="2800" dirty="0">
                <a:effectLst/>
                <a:latin typeface="Calluna"/>
              </a:rPr>
              <a:t> As an example, </a:t>
            </a:r>
            <a:r>
              <a:rPr lang="en-US" sz="2800" dirty="0" err="1">
                <a:effectLst/>
                <a:latin typeface="Calluna"/>
              </a:rPr>
              <a:t>Aave</a:t>
            </a:r>
            <a:r>
              <a:rPr lang="en-US" sz="2800" dirty="0">
                <a:effectLst/>
                <a:latin typeface="Calluna"/>
              </a:rPr>
              <a:t> Arc is using </a:t>
            </a:r>
            <a:r>
              <a:rPr lang="en-US" sz="2800" dirty="0" err="1">
                <a:effectLst/>
                <a:latin typeface="Calluna"/>
              </a:rPr>
              <a:t>Fireblocks</a:t>
            </a:r>
            <a:r>
              <a:rPr lang="en-US" sz="2800" dirty="0">
                <a:effectLst/>
                <a:latin typeface="Calluna"/>
              </a:rPr>
              <a:t> for whitelisting while decentralized governance continues to control protocol decisions. Participants in these pools will need to be legally identifiable and accountable, which helps to manage and mitigate risks. </a:t>
            </a:r>
            <a:endParaRPr lang="en-US" sz="2400" dirty="0"/>
          </a:p>
          <a:p>
            <a:endParaRPr lang="en-EG" sz="2400" dirty="0"/>
          </a:p>
        </p:txBody>
      </p:sp>
    </p:spTree>
    <p:extLst>
      <p:ext uri="{BB962C8B-B14F-4D97-AF65-F5344CB8AC3E}">
        <p14:creationId xmlns:p14="http://schemas.microsoft.com/office/powerpoint/2010/main" val="32032820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5E576-D89D-70FD-E67C-E4F25E92C08E}"/>
              </a:ext>
            </a:extLst>
          </p:cNvPr>
          <p:cNvSpPr>
            <a:spLocks noGrp="1"/>
          </p:cNvSpPr>
          <p:nvPr>
            <p:ph type="title"/>
          </p:nvPr>
        </p:nvSpPr>
        <p:spPr/>
        <p:txBody>
          <a:bodyPr>
            <a:normAutofit/>
          </a:bodyPr>
          <a:lstStyle/>
          <a:p>
            <a:r>
              <a:rPr lang="en-US" sz="3600" b="1" dirty="0">
                <a:effectLst/>
                <a:latin typeface="Calluna"/>
              </a:rPr>
              <a:t>What are the regulatory implications? </a:t>
            </a:r>
            <a:endParaRPr lang="en-EG" sz="4400" dirty="0"/>
          </a:p>
        </p:txBody>
      </p:sp>
      <p:sp>
        <p:nvSpPr>
          <p:cNvPr id="3" name="Content Placeholder 2">
            <a:extLst>
              <a:ext uri="{FF2B5EF4-FFF2-40B4-BE49-F238E27FC236}">
                <a16:creationId xmlns:a16="http://schemas.microsoft.com/office/drawing/2014/main" id="{DFE258CF-3881-15D6-AAD8-5FE08A6E20FE}"/>
              </a:ext>
            </a:extLst>
          </p:cNvPr>
          <p:cNvSpPr>
            <a:spLocks noGrp="1"/>
          </p:cNvSpPr>
          <p:nvPr>
            <p:ph idx="1"/>
          </p:nvPr>
        </p:nvSpPr>
        <p:spPr/>
        <p:txBody>
          <a:bodyPr>
            <a:normAutofit/>
          </a:bodyPr>
          <a:lstStyle/>
          <a:p>
            <a:r>
              <a:rPr lang="en-US" sz="2400" dirty="0">
                <a:effectLst/>
                <a:latin typeface="Calluna"/>
              </a:rPr>
              <a:t>Although the 2020 EU Digital Finance Strategy does not mention </a:t>
            </a:r>
            <a:r>
              <a:rPr lang="en-US" sz="2400" dirty="0" err="1">
                <a:effectLst/>
                <a:latin typeface="Calluna"/>
              </a:rPr>
              <a:t>DeFi</a:t>
            </a:r>
            <a:r>
              <a:rPr lang="en-US" sz="2400" dirty="0">
                <a:effectLst/>
                <a:latin typeface="Calluna"/>
              </a:rPr>
              <a:t> (and neither does </a:t>
            </a:r>
            <a:r>
              <a:rPr lang="en-US" sz="2400" dirty="0" err="1">
                <a:effectLst/>
                <a:latin typeface="Calluna"/>
              </a:rPr>
              <a:t>MiCA</a:t>
            </a:r>
            <a:r>
              <a:rPr lang="en-US" sz="2400" dirty="0">
                <a:effectLst/>
                <a:latin typeface="Calluna"/>
              </a:rPr>
              <a:t>), a number of areas that are needed to enable tokenized securities in the EU under the digital finance strategy will be equally relevant in assessing the impact from </a:t>
            </a:r>
            <a:r>
              <a:rPr lang="en-US" sz="2400" dirty="0" err="1">
                <a:effectLst/>
                <a:latin typeface="Calluna"/>
              </a:rPr>
              <a:t>DeFi</a:t>
            </a:r>
            <a:r>
              <a:rPr lang="en-US" sz="2400" dirty="0">
                <a:effectLst/>
                <a:latin typeface="Calluna"/>
              </a:rPr>
              <a:t>.</a:t>
            </a:r>
          </a:p>
          <a:p>
            <a:r>
              <a:rPr lang="en-US" sz="2400" dirty="0">
                <a:effectLst/>
                <a:latin typeface="Calluna"/>
              </a:rPr>
              <a:t> This includes progress in digital identity solutions to support meeting AML obligations, progress in digital payments solutions such as Central Bank Digital Currency (CBDC) or wholesale cash tokens, and clarity on how asset management needs to evolve e.g. how to manage investment limits and related risks stemming from </a:t>
            </a:r>
            <a:r>
              <a:rPr lang="en-US" sz="2400" dirty="0" err="1">
                <a:effectLst/>
                <a:latin typeface="Calluna"/>
              </a:rPr>
              <a:t>DeFi</a:t>
            </a:r>
            <a:r>
              <a:rPr lang="en-US" sz="2400" dirty="0">
                <a:effectLst/>
                <a:latin typeface="Calluna"/>
              </a:rPr>
              <a:t> smart contracts.</a:t>
            </a:r>
          </a:p>
          <a:p>
            <a:r>
              <a:rPr lang="en-US" sz="2400" dirty="0">
                <a:effectLst/>
                <a:latin typeface="Calluna"/>
              </a:rPr>
              <a:t> Regulators have an opportunity to support the market developing a trusted </a:t>
            </a:r>
            <a:r>
              <a:rPr lang="en-US" sz="2400" dirty="0" err="1">
                <a:effectLst/>
                <a:latin typeface="Calluna"/>
              </a:rPr>
              <a:t>DeFi</a:t>
            </a:r>
            <a:r>
              <a:rPr lang="en-US" sz="2400" dirty="0">
                <a:effectLst/>
                <a:latin typeface="Calluna"/>
              </a:rPr>
              <a:t> offering of the future, which would in turn allow regulated financial institutions to participate </a:t>
            </a:r>
            <a:endParaRPr lang="en-US" sz="2000" dirty="0"/>
          </a:p>
          <a:p>
            <a:endParaRPr lang="en-EG" sz="2000" dirty="0"/>
          </a:p>
        </p:txBody>
      </p:sp>
    </p:spTree>
    <p:extLst>
      <p:ext uri="{BB962C8B-B14F-4D97-AF65-F5344CB8AC3E}">
        <p14:creationId xmlns:p14="http://schemas.microsoft.com/office/powerpoint/2010/main" val="13963903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16B61-E11D-FB9E-5973-30557B677C5D}"/>
              </a:ext>
            </a:extLst>
          </p:cNvPr>
          <p:cNvSpPr>
            <a:spLocks noGrp="1"/>
          </p:cNvSpPr>
          <p:nvPr>
            <p:ph type="title"/>
          </p:nvPr>
        </p:nvSpPr>
        <p:spPr/>
        <p:txBody>
          <a:bodyPr>
            <a:normAutofit/>
          </a:bodyPr>
          <a:lstStyle/>
          <a:p>
            <a:r>
              <a:rPr lang="en-US" sz="3200" b="1" dirty="0">
                <a:effectLst/>
                <a:latin typeface="Calluna"/>
              </a:rPr>
              <a:t>What are the regulatory implications? </a:t>
            </a:r>
            <a:endParaRPr lang="en-EG" sz="4000" dirty="0"/>
          </a:p>
        </p:txBody>
      </p:sp>
      <p:sp>
        <p:nvSpPr>
          <p:cNvPr id="3" name="Content Placeholder 2">
            <a:extLst>
              <a:ext uri="{FF2B5EF4-FFF2-40B4-BE49-F238E27FC236}">
                <a16:creationId xmlns:a16="http://schemas.microsoft.com/office/drawing/2014/main" id="{0C169CE2-2303-3D06-7357-FA60558F50DC}"/>
              </a:ext>
            </a:extLst>
          </p:cNvPr>
          <p:cNvSpPr>
            <a:spLocks noGrp="1"/>
          </p:cNvSpPr>
          <p:nvPr>
            <p:ph idx="1"/>
          </p:nvPr>
        </p:nvSpPr>
        <p:spPr/>
        <p:txBody>
          <a:bodyPr>
            <a:normAutofit/>
          </a:bodyPr>
          <a:lstStyle/>
          <a:p>
            <a:r>
              <a:rPr lang="en-US" sz="3200" dirty="0" err="1">
                <a:effectLst/>
                <a:latin typeface="Calluna"/>
              </a:rPr>
              <a:t>DeFi</a:t>
            </a:r>
            <a:r>
              <a:rPr lang="en-US" sz="3200" dirty="0">
                <a:effectLst/>
                <a:latin typeface="Calluna"/>
              </a:rPr>
              <a:t> is currently a crypto-centric activity but there is no reason why tokenized financial instruments could not be used in such structures in futures.</a:t>
            </a:r>
          </a:p>
          <a:p>
            <a:r>
              <a:rPr lang="en-US" sz="3200" dirty="0">
                <a:effectLst/>
                <a:latin typeface="Calluna"/>
              </a:rPr>
              <a:t> Investor protection will be advanced if there would be a legal framework applying to both the </a:t>
            </a:r>
            <a:r>
              <a:rPr lang="en-US" sz="3200" dirty="0" err="1">
                <a:effectLst/>
                <a:latin typeface="Calluna"/>
              </a:rPr>
              <a:t>DeFi</a:t>
            </a:r>
            <a:r>
              <a:rPr lang="en-US" sz="3200" dirty="0">
                <a:effectLst/>
                <a:latin typeface="Calluna"/>
              </a:rPr>
              <a:t> protocol and its participants in future. </a:t>
            </a:r>
            <a:endParaRPr lang="en-US" sz="2800" dirty="0"/>
          </a:p>
          <a:p>
            <a:endParaRPr lang="en-EG" sz="2800" dirty="0"/>
          </a:p>
        </p:txBody>
      </p:sp>
    </p:spTree>
    <p:extLst>
      <p:ext uri="{BB962C8B-B14F-4D97-AF65-F5344CB8AC3E}">
        <p14:creationId xmlns:p14="http://schemas.microsoft.com/office/powerpoint/2010/main" val="35373153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2A433-19DC-A50A-E6C2-9502500BB905}"/>
              </a:ext>
            </a:extLst>
          </p:cNvPr>
          <p:cNvSpPr>
            <a:spLocks noGrp="1"/>
          </p:cNvSpPr>
          <p:nvPr>
            <p:ph type="title"/>
          </p:nvPr>
        </p:nvSpPr>
        <p:spPr/>
        <p:txBody>
          <a:bodyPr/>
          <a:lstStyle/>
          <a:p>
            <a:pPr algn="l"/>
            <a:r>
              <a:rPr lang="en-US" dirty="0">
                <a:effectLst/>
              </a:rPr>
              <a:t>Current and future examples of </a:t>
            </a:r>
            <a:r>
              <a:rPr lang="en-US" dirty="0" err="1">
                <a:effectLst/>
              </a:rPr>
              <a:t>DeFi</a:t>
            </a:r>
            <a:r>
              <a:rPr lang="en-US" dirty="0">
                <a:effectLst/>
              </a:rPr>
              <a:t> </a:t>
            </a:r>
          </a:p>
        </p:txBody>
      </p:sp>
      <p:sp>
        <p:nvSpPr>
          <p:cNvPr id="3" name="Content Placeholder 2">
            <a:extLst>
              <a:ext uri="{FF2B5EF4-FFF2-40B4-BE49-F238E27FC236}">
                <a16:creationId xmlns:a16="http://schemas.microsoft.com/office/drawing/2014/main" id="{33267C61-62C6-05EC-96AB-9A8387FF8896}"/>
              </a:ext>
            </a:extLst>
          </p:cNvPr>
          <p:cNvSpPr>
            <a:spLocks noGrp="1"/>
          </p:cNvSpPr>
          <p:nvPr>
            <p:ph idx="1"/>
          </p:nvPr>
        </p:nvSpPr>
        <p:spPr/>
        <p:txBody>
          <a:bodyPr>
            <a:normAutofit/>
          </a:bodyPr>
          <a:lstStyle/>
          <a:p>
            <a:r>
              <a:rPr lang="en-US" sz="3200" dirty="0">
                <a:effectLst/>
              </a:rPr>
              <a:t>The Ethereum platform lets you send digital assets around the world seamlessly. </a:t>
            </a:r>
          </a:p>
          <a:p>
            <a:r>
              <a:rPr lang="en-US" sz="3200" dirty="0">
                <a:effectLst/>
              </a:rPr>
              <a:t>While borrowing and lending are key advantages of </a:t>
            </a:r>
            <a:r>
              <a:rPr lang="en-US" sz="3200" dirty="0" err="1">
                <a:effectLst/>
              </a:rPr>
              <a:t>DeFi</a:t>
            </a:r>
            <a:r>
              <a:rPr lang="en-US" sz="3200" dirty="0">
                <a:effectLst/>
              </a:rPr>
              <a:t>, there are also applications for savings, where you can earn interest on crypto, trading opportunities, fund management, and insurance.</a:t>
            </a:r>
          </a:p>
          <a:p>
            <a:pPr marL="0" indent="0">
              <a:buNone/>
            </a:pPr>
            <a:br>
              <a:rPr lang="en-US" sz="3200" dirty="0">
                <a:effectLst/>
              </a:rPr>
            </a:br>
            <a:endParaRPr lang="en-US" sz="3200" dirty="0">
              <a:effectLst/>
            </a:endParaRPr>
          </a:p>
          <a:p>
            <a:endParaRPr lang="en-EG" sz="3200" dirty="0"/>
          </a:p>
        </p:txBody>
      </p:sp>
    </p:spTree>
    <p:extLst>
      <p:ext uri="{BB962C8B-B14F-4D97-AF65-F5344CB8AC3E}">
        <p14:creationId xmlns:p14="http://schemas.microsoft.com/office/powerpoint/2010/main" val="13394497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E2F22-3C0A-E02C-51C1-310F1C1951C2}"/>
              </a:ext>
            </a:extLst>
          </p:cNvPr>
          <p:cNvSpPr>
            <a:spLocks noGrp="1"/>
          </p:cNvSpPr>
          <p:nvPr>
            <p:ph type="title"/>
          </p:nvPr>
        </p:nvSpPr>
        <p:spPr/>
        <p:txBody>
          <a:bodyPr/>
          <a:lstStyle/>
          <a:p>
            <a:r>
              <a:rPr lang="en-US" i="0" u="none" strike="noStrike" dirty="0">
                <a:solidFill>
                  <a:schemeClr val="accent5">
                    <a:lumMod val="75000"/>
                  </a:schemeClr>
                </a:solidFill>
                <a:effectLst/>
              </a:rPr>
              <a:t>DeFi currency exchanges</a:t>
            </a:r>
            <a:endParaRPr lang="en-EG" dirty="0">
              <a:solidFill>
                <a:schemeClr val="accent5">
                  <a:lumMod val="75000"/>
                </a:schemeClr>
              </a:solidFill>
            </a:endParaRPr>
          </a:p>
        </p:txBody>
      </p:sp>
      <p:sp>
        <p:nvSpPr>
          <p:cNvPr id="3" name="Content Placeholder 2">
            <a:extLst>
              <a:ext uri="{FF2B5EF4-FFF2-40B4-BE49-F238E27FC236}">
                <a16:creationId xmlns:a16="http://schemas.microsoft.com/office/drawing/2014/main" id="{262D4F9E-1479-E5EE-5000-0D071C96F760}"/>
              </a:ext>
            </a:extLst>
          </p:cNvPr>
          <p:cNvSpPr>
            <a:spLocks noGrp="1"/>
          </p:cNvSpPr>
          <p:nvPr>
            <p:ph idx="1"/>
          </p:nvPr>
        </p:nvSpPr>
        <p:spPr/>
        <p:txBody>
          <a:bodyPr>
            <a:normAutofit/>
          </a:bodyPr>
          <a:lstStyle/>
          <a:p>
            <a:r>
              <a:rPr lang="en-US" sz="3200" b="0" i="0" u="none" strike="noStrike" dirty="0" err="1">
                <a:solidFill>
                  <a:srgbClr val="121212"/>
                </a:solidFill>
                <a:effectLst/>
              </a:rPr>
              <a:t>DeFi</a:t>
            </a:r>
            <a:r>
              <a:rPr lang="en-US" sz="3200" b="0" i="0" u="none" strike="noStrike" dirty="0">
                <a:solidFill>
                  <a:srgbClr val="121212"/>
                </a:solidFill>
                <a:effectLst/>
              </a:rPr>
              <a:t> currency exchanges, or DEXs, are peer-to-peer platforms enabling traders to exchange cryptocurrency with one another.</a:t>
            </a:r>
          </a:p>
          <a:p>
            <a:r>
              <a:rPr lang="en-US" sz="3200" b="0" i="0" u="none" strike="noStrike" dirty="0">
                <a:solidFill>
                  <a:srgbClr val="121212"/>
                </a:solidFill>
                <a:effectLst/>
              </a:rPr>
              <a:t> Not only do DEXs facilitate direct trading between participants, without a middleman, but users can maintain total anonymity. </a:t>
            </a:r>
          </a:p>
          <a:p>
            <a:r>
              <a:rPr lang="en-US" sz="3200" b="0" i="0" u="none" strike="noStrike" dirty="0">
                <a:solidFill>
                  <a:srgbClr val="121212"/>
                </a:solidFill>
                <a:effectLst/>
              </a:rPr>
              <a:t>Traders typically have control over their wallets, and can access thousands of tokens via their private key. </a:t>
            </a:r>
          </a:p>
          <a:p>
            <a:endParaRPr lang="en-EG" sz="3200" dirty="0"/>
          </a:p>
        </p:txBody>
      </p:sp>
    </p:spTree>
    <p:extLst>
      <p:ext uri="{BB962C8B-B14F-4D97-AF65-F5344CB8AC3E}">
        <p14:creationId xmlns:p14="http://schemas.microsoft.com/office/powerpoint/2010/main" val="10243323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60340-E3C4-7C66-A949-6EC89C490AB2}"/>
              </a:ext>
            </a:extLst>
          </p:cNvPr>
          <p:cNvSpPr>
            <a:spLocks noGrp="1"/>
          </p:cNvSpPr>
          <p:nvPr>
            <p:ph type="title"/>
          </p:nvPr>
        </p:nvSpPr>
        <p:spPr/>
        <p:txBody>
          <a:bodyPr>
            <a:normAutofit/>
          </a:bodyPr>
          <a:lstStyle/>
          <a:p>
            <a:r>
              <a:rPr lang="en-US" sz="3200" b="0" i="0" u="none" strike="noStrike" dirty="0" err="1">
                <a:solidFill>
                  <a:schemeClr val="accent5">
                    <a:lumMod val="75000"/>
                  </a:schemeClr>
                </a:solidFill>
                <a:effectLst/>
              </a:rPr>
              <a:t>DeFi</a:t>
            </a:r>
            <a:r>
              <a:rPr lang="en-US" sz="3200" b="0" i="0" u="none" strike="noStrike" dirty="0">
                <a:solidFill>
                  <a:schemeClr val="accent5">
                    <a:lumMod val="75000"/>
                  </a:schemeClr>
                </a:solidFill>
                <a:effectLst/>
              </a:rPr>
              <a:t> </a:t>
            </a:r>
            <a:r>
              <a:rPr lang="en-US" sz="3200" b="0" i="0" u="none" strike="noStrike" dirty="0" err="1">
                <a:solidFill>
                  <a:schemeClr val="accent5">
                    <a:lumMod val="75000"/>
                  </a:schemeClr>
                </a:solidFill>
                <a:effectLst/>
              </a:rPr>
              <a:t>stablecoins</a:t>
            </a:r>
            <a:br>
              <a:rPr lang="en-US" sz="3200" b="0" i="0" u="none" strike="noStrike" dirty="0">
                <a:solidFill>
                  <a:schemeClr val="accent5">
                    <a:lumMod val="75000"/>
                  </a:schemeClr>
                </a:solidFill>
                <a:effectLst/>
              </a:rPr>
            </a:br>
            <a:endParaRPr lang="en-EG" sz="3200" dirty="0">
              <a:solidFill>
                <a:schemeClr val="accent5">
                  <a:lumMod val="75000"/>
                </a:schemeClr>
              </a:solidFill>
            </a:endParaRPr>
          </a:p>
        </p:txBody>
      </p:sp>
      <p:sp>
        <p:nvSpPr>
          <p:cNvPr id="3" name="Content Placeholder 2">
            <a:extLst>
              <a:ext uri="{FF2B5EF4-FFF2-40B4-BE49-F238E27FC236}">
                <a16:creationId xmlns:a16="http://schemas.microsoft.com/office/drawing/2014/main" id="{ECBAE8F3-55AF-01B7-F5A9-87EAC6DCA7A6}"/>
              </a:ext>
            </a:extLst>
          </p:cNvPr>
          <p:cNvSpPr>
            <a:spLocks noGrp="1"/>
          </p:cNvSpPr>
          <p:nvPr>
            <p:ph idx="1"/>
          </p:nvPr>
        </p:nvSpPr>
        <p:spPr/>
        <p:txBody>
          <a:bodyPr>
            <a:normAutofit/>
          </a:bodyPr>
          <a:lstStyle/>
          <a:p>
            <a:r>
              <a:rPr lang="en-US" sz="2800" b="0" i="0" u="none" strike="noStrike" dirty="0">
                <a:solidFill>
                  <a:srgbClr val="121212"/>
                </a:solidFill>
                <a:effectLst/>
              </a:rPr>
              <a:t>Tied to stable currencies like the US dollar or assets like gold, </a:t>
            </a:r>
            <a:r>
              <a:rPr lang="en-US" sz="2800" b="0" i="0" u="none" strike="noStrike" dirty="0" err="1">
                <a:solidFill>
                  <a:srgbClr val="121212"/>
                </a:solidFill>
                <a:effectLst/>
              </a:rPr>
              <a:t>stablecoins</a:t>
            </a:r>
            <a:r>
              <a:rPr lang="en-US" sz="2800" b="0" i="0" u="none" strike="noStrike" dirty="0">
                <a:solidFill>
                  <a:srgbClr val="121212"/>
                </a:solidFill>
                <a:effectLst/>
              </a:rPr>
              <a:t> aim to eliminate the elevated volatility associated with many cryptocurrencies. </a:t>
            </a:r>
          </a:p>
          <a:p>
            <a:r>
              <a:rPr lang="en-US" sz="2800" b="0" i="0" u="none" strike="noStrike" dirty="0">
                <a:solidFill>
                  <a:srgbClr val="121212"/>
                </a:solidFill>
                <a:effectLst/>
              </a:rPr>
              <a:t>It means </a:t>
            </a:r>
            <a:r>
              <a:rPr lang="en-US" sz="2800" b="0" i="0" u="none" strike="noStrike" dirty="0" err="1">
                <a:solidFill>
                  <a:srgbClr val="121212"/>
                </a:solidFill>
                <a:effectLst/>
              </a:rPr>
              <a:t>stablecoins</a:t>
            </a:r>
            <a:r>
              <a:rPr lang="en-US" sz="2800" b="0" i="0" u="none" strike="noStrike" dirty="0">
                <a:solidFill>
                  <a:srgbClr val="121212"/>
                </a:solidFill>
                <a:effectLst/>
              </a:rPr>
              <a:t> tend to be better suited for everyday transactions than other highly volatile cryptocurrencies. </a:t>
            </a:r>
          </a:p>
          <a:p>
            <a:r>
              <a:rPr lang="en-US" sz="2800" b="0" i="0" u="none" strike="noStrike" dirty="0" err="1">
                <a:solidFill>
                  <a:srgbClr val="121212"/>
                </a:solidFill>
                <a:effectLst/>
              </a:rPr>
              <a:t>Stablecoins</a:t>
            </a:r>
            <a:r>
              <a:rPr lang="en-US" sz="2800" b="0" i="0" u="none" strike="noStrike" dirty="0">
                <a:solidFill>
                  <a:srgbClr val="121212"/>
                </a:solidFill>
                <a:effectLst/>
              </a:rPr>
              <a:t> are easy to transfer around the world, which makes sending large amounts of money more affordable and significantly faster. </a:t>
            </a:r>
          </a:p>
          <a:p>
            <a:r>
              <a:rPr lang="en-US" sz="2800" b="0" i="0" u="none" strike="noStrike" dirty="0" err="1">
                <a:solidFill>
                  <a:srgbClr val="121212"/>
                </a:solidFill>
                <a:effectLst/>
              </a:rPr>
              <a:t>Stablecoins</a:t>
            </a:r>
            <a:r>
              <a:rPr lang="en-US" sz="2800" b="0" i="0" u="none" strike="noStrike" dirty="0">
                <a:solidFill>
                  <a:srgbClr val="121212"/>
                </a:solidFill>
                <a:effectLst/>
              </a:rPr>
              <a:t> also allow users to earn interest.</a:t>
            </a:r>
          </a:p>
          <a:p>
            <a:endParaRPr lang="en-EG" sz="2800" dirty="0"/>
          </a:p>
        </p:txBody>
      </p:sp>
    </p:spTree>
    <p:extLst>
      <p:ext uri="{BB962C8B-B14F-4D97-AF65-F5344CB8AC3E}">
        <p14:creationId xmlns:p14="http://schemas.microsoft.com/office/powerpoint/2010/main" val="40405290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10037-76F0-8703-2F43-F3222B56FBCD}"/>
              </a:ext>
            </a:extLst>
          </p:cNvPr>
          <p:cNvSpPr>
            <a:spLocks noGrp="1"/>
          </p:cNvSpPr>
          <p:nvPr>
            <p:ph type="title"/>
          </p:nvPr>
        </p:nvSpPr>
        <p:spPr/>
        <p:txBody>
          <a:bodyPr>
            <a:normAutofit/>
          </a:bodyPr>
          <a:lstStyle/>
          <a:p>
            <a:r>
              <a:rPr lang="en-US" sz="3200" i="0" u="none" strike="noStrike" dirty="0" err="1">
                <a:solidFill>
                  <a:schemeClr val="accent5">
                    <a:lumMod val="75000"/>
                  </a:schemeClr>
                </a:solidFill>
                <a:effectLst/>
              </a:rPr>
              <a:t>DeFi</a:t>
            </a:r>
            <a:r>
              <a:rPr lang="en-US" sz="3200" i="0" u="none" strike="noStrike" dirty="0">
                <a:solidFill>
                  <a:schemeClr val="accent5">
                    <a:lumMod val="75000"/>
                  </a:schemeClr>
                </a:solidFill>
                <a:effectLst/>
              </a:rPr>
              <a:t> lending</a:t>
            </a:r>
            <a:br>
              <a:rPr lang="en-US" sz="3200" i="0" u="none" strike="noStrike" dirty="0">
                <a:solidFill>
                  <a:schemeClr val="accent5">
                    <a:lumMod val="75000"/>
                  </a:schemeClr>
                </a:solidFill>
                <a:effectLst/>
              </a:rPr>
            </a:br>
            <a:endParaRPr lang="en-EG" sz="3200" dirty="0">
              <a:solidFill>
                <a:schemeClr val="accent5">
                  <a:lumMod val="75000"/>
                </a:schemeClr>
              </a:solidFill>
            </a:endParaRPr>
          </a:p>
        </p:txBody>
      </p:sp>
      <p:sp>
        <p:nvSpPr>
          <p:cNvPr id="3" name="Content Placeholder 2">
            <a:extLst>
              <a:ext uri="{FF2B5EF4-FFF2-40B4-BE49-F238E27FC236}">
                <a16:creationId xmlns:a16="http://schemas.microsoft.com/office/drawing/2014/main" id="{ABC09992-721F-5F11-14BC-7E0C7061004F}"/>
              </a:ext>
            </a:extLst>
          </p:cNvPr>
          <p:cNvSpPr>
            <a:spLocks noGrp="1"/>
          </p:cNvSpPr>
          <p:nvPr>
            <p:ph idx="1"/>
          </p:nvPr>
        </p:nvSpPr>
        <p:spPr/>
        <p:txBody>
          <a:bodyPr>
            <a:normAutofit/>
          </a:bodyPr>
          <a:lstStyle/>
          <a:p>
            <a:pPr algn="l"/>
            <a:r>
              <a:rPr lang="en-US" sz="2400" b="0" i="0" u="none" strike="noStrike" dirty="0">
                <a:solidFill>
                  <a:srgbClr val="121212"/>
                </a:solidFill>
                <a:effectLst/>
              </a:rPr>
              <a:t>Rapidly growing in popularity, </a:t>
            </a:r>
            <a:r>
              <a:rPr lang="en-US" sz="2400" b="0" i="0" u="none" strike="noStrike" dirty="0" err="1">
                <a:solidFill>
                  <a:srgbClr val="121212"/>
                </a:solidFill>
                <a:effectLst/>
              </a:rPr>
              <a:t>DeFi</a:t>
            </a:r>
            <a:r>
              <a:rPr lang="en-US" sz="2400" b="0" i="0" u="none" strike="noStrike" dirty="0">
                <a:solidFill>
                  <a:srgbClr val="121212"/>
                </a:solidFill>
                <a:effectLst/>
              </a:rPr>
              <a:t> lending allows you to lend digital assets to others while earning interest. Lenders can pool their assets with others, setting terms through smart contracts. </a:t>
            </a:r>
          </a:p>
          <a:p>
            <a:pPr algn="l"/>
            <a:r>
              <a:rPr lang="en-US" sz="2400" b="0" i="0" u="none" strike="noStrike" dirty="0">
                <a:solidFill>
                  <a:srgbClr val="121212"/>
                </a:solidFill>
                <a:effectLst/>
              </a:rPr>
              <a:t>Borrowers generally need to post collateral in digital currency to secure a loan. </a:t>
            </a:r>
          </a:p>
          <a:p>
            <a:pPr algn="l"/>
            <a:r>
              <a:rPr lang="en-US" sz="2400" b="0" i="0" u="none" strike="noStrike" dirty="0">
                <a:solidFill>
                  <a:srgbClr val="121212"/>
                </a:solidFill>
                <a:effectLst/>
              </a:rPr>
              <a:t>This means that borrowers can, for instance, access funds in a major coin such as Bitcoin, while posting collateral in a more obscure cryptocurrency. </a:t>
            </a:r>
          </a:p>
          <a:p>
            <a:pPr algn="l"/>
            <a:r>
              <a:rPr lang="en-US" sz="2400" b="0" i="0" u="none" strike="noStrike" dirty="0">
                <a:solidFill>
                  <a:srgbClr val="121212"/>
                </a:solidFill>
                <a:effectLst/>
              </a:rPr>
              <a:t>If you borrow through </a:t>
            </a:r>
            <a:r>
              <a:rPr lang="en-US" sz="2400" b="0" i="0" u="none" strike="noStrike" dirty="0" err="1">
                <a:solidFill>
                  <a:srgbClr val="121212"/>
                </a:solidFill>
                <a:effectLst/>
              </a:rPr>
              <a:t>DeFi</a:t>
            </a:r>
            <a:r>
              <a:rPr lang="en-US" sz="2400" b="0" i="0" u="none" strike="noStrike" dirty="0">
                <a:solidFill>
                  <a:srgbClr val="121212"/>
                </a:solidFill>
                <a:effectLst/>
              </a:rPr>
              <a:t>, provided you make the interest payments, you can access Bitcoin without having to sell your collateral. </a:t>
            </a:r>
          </a:p>
          <a:p>
            <a:pPr algn="l"/>
            <a:r>
              <a:rPr lang="en-US" sz="2400" b="0" i="0" u="none" strike="noStrike" dirty="0">
                <a:solidFill>
                  <a:srgbClr val="121212"/>
                </a:solidFill>
                <a:effectLst/>
              </a:rPr>
              <a:t>In some cases, you can even borrow an amount larger than the collateral you provided.</a:t>
            </a:r>
          </a:p>
          <a:p>
            <a:endParaRPr lang="en-EG" sz="2400" dirty="0"/>
          </a:p>
        </p:txBody>
      </p:sp>
      <p:sp>
        <p:nvSpPr>
          <p:cNvPr id="4" name="TextBox 3">
            <a:extLst>
              <a:ext uri="{FF2B5EF4-FFF2-40B4-BE49-F238E27FC236}">
                <a16:creationId xmlns:a16="http://schemas.microsoft.com/office/drawing/2014/main" id="{20A96FBB-F412-2C22-26C0-FE971FC2485F}"/>
              </a:ext>
            </a:extLst>
          </p:cNvPr>
          <p:cNvSpPr txBox="1"/>
          <p:nvPr/>
        </p:nvSpPr>
        <p:spPr>
          <a:xfrm>
            <a:off x="2040556" y="664143"/>
            <a:ext cx="184731" cy="369332"/>
          </a:xfrm>
          <a:prstGeom prst="rect">
            <a:avLst/>
          </a:prstGeom>
          <a:noFill/>
        </p:spPr>
        <p:txBody>
          <a:bodyPr wrap="none" rtlCol="0">
            <a:spAutoFit/>
          </a:bodyPr>
          <a:lstStyle/>
          <a:p>
            <a:endParaRPr lang="en-EG" dirty="0"/>
          </a:p>
        </p:txBody>
      </p:sp>
    </p:spTree>
    <p:extLst>
      <p:ext uri="{BB962C8B-B14F-4D97-AF65-F5344CB8AC3E}">
        <p14:creationId xmlns:p14="http://schemas.microsoft.com/office/powerpoint/2010/main" val="2162234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0DB65-B3E9-A32C-FAAD-87531B24349B}"/>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CE98BC33-48E4-12D6-22D4-DDEED653847C}"/>
              </a:ext>
            </a:extLst>
          </p:cNvPr>
          <p:cNvSpPr>
            <a:spLocks noGrp="1"/>
          </p:cNvSpPr>
          <p:nvPr>
            <p:ph idx="1"/>
          </p:nvPr>
        </p:nvSpPr>
        <p:spPr/>
        <p:txBody>
          <a:bodyPr/>
          <a:lstStyle/>
          <a:p>
            <a:r>
              <a:rPr lang="en-US" sz="1800" dirty="0">
                <a:effectLst/>
                <a:latin typeface="ArialMT"/>
              </a:rPr>
              <a:t>OECD (2022), Why </a:t>
            </a:r>
            <a:r>
              <a:rPr lang="en-US" sz="1800" dirty="0" err="1">
                <a:effectLst/>
                <a:latin typeface="ArialMT"/>
              </a:rPr>
              <a:t>Decentralised</a:t>
            </a:r>
            <a:r>
              <a:rPr lang="en-US" sz="1800" dirty="0">
                <a:effectLst/>
                <a:latin typeface="ArialMT"/>
              </a:rPr>
              <a:t> Finance (</a:t>
            </a:r>
            <a:r>
              <a:rPr lang="en-US" sz="1800" dirty="0" err="1">
                <a:effectLst/>
                <a:latin typeface="ArialMT"/>
              </a:rPr>
              <a:t>DeFi</a:t>
            </a:r>
            <a:r>
              <a:rPr lang="en-US" sz="1800" dirty="0">
                <a:effectLst/>
                <a:latin typeface="ArialMT"/>
              </a:rPr>
              <a:t>) Matters and the Policy Implications, OECD Paris, </a:t>
            </a:r>
            <a:r>
              <a:rPr lang="en-US" sz="1800" dirty="0">
                <a:solidFill>
                  <a:srgbClr val="0000FF"/>
                </a:solidFill>
                <a:effectLst/>
                <a:latin typeface="ArialMT"/>
              </a:rPr>
              <a:t>Why-Decentralised-Finance-DeFi-Matters-and-the-Policy-Implications.htm</a:t>
            </a:r>
            <a:r>
              <a:rPr lang="en-US" sz="1800" dirty="0">
                <a:effectLst/>
                <a:latin typeface="ArialMT"/>
              </a:rPr>
              <a:t>. </a:t>
            </a:r>
          </a:p>
          <a:p>
            <a:r>
              <a:rPr lang="en-US" dirty="0">
                <a:effectLst/>
              </a:rPr>
              <a:t>https://</a:t>
            </a:r>
            <a:r>
              <a:rPr lang="en-US" dirty="0" err="1">
                <a:effectLst/>
              </a:rPr>
              <a:t>www.investopedia.com</a:t>
            </a:r>
            <a:r>
              <a:rPr lang="en-US" dirty="0">
                <a:effectLst/>
              </a:rPr>
              <a:t>/decentralized-finance-defi-5113835</a:t>
            </a:r>
          </a:p>
          <a:p>
            <a:endParaRPr lang="en-EG" dirty="0"/>
          </a:p>
        </p:txBody>
      </p:sp>
    </p:spTree>
    <p:extLst>
      <p:ext uri="{BB962C8B-B14F-4D97-AF65-F5344CB8AC3E}">
        <p14:creationId xmlns:p14="http://schemas.microsoft.com/office/powerpoint/2010/main" val="32881397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13C4B6B-1E79-4FE6-822A-30837D3D1CA6}"/>
</file>

<file path=customXml/itemProps2.xml><?xml version="1.0" encoding="utf-8"?>
<ds:datastoreItem xmlns:ds="http://schemas.openxmlformats.org/officeDocument/2006/customXml" ds:itemID="{34A218B7-F851-4AB3-95DF-4886CCCAE88F}"/>
</file>

<file path=customXml/itemProps3.xml><?xml version="1.0" encoding="utf-8"?>
<ds:datastoreItem xmlns:ds="http://schemas.openxmlformats.org/officeDocument/2006/customXml" ds:itemID="{CE3A8FCD-8E65-4A32-8DF0-4E6AB71FF055}"/>
</file>

<file path=docProps/app.xml><?xml version="1.0" encoding="utf-8"?>
<Properties xmlns="http://schemas.openxmlformats.org/officeDocument/2006/extended-properties" xmlns:vt="http://schemas.openxmlformats.org/officeDocument/2006/docPropsVTypes">
  <TotalTime>419</TotalTime>
  <Words>5545</Words>
  <Application>Microsoft Macintosh PowerPoint</Application>
  <PresentationFormat>Widescreen</PresentationFormat>
  <Paragraphs>174</Paragraphs>
  <Slides>43</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Alexandria</vt:lpstr>
      <vt:lpstr>Arial</vt:lpstr>
      <vt:lpstr>ArialMT</vt:lpstr>
      <vt:lpstr>ArialNarrow</vt:lpstr>
      <vt:lpstr>Cabin-semi-bold</vt:lpstr>
      <vt:lpstr>Calibri</vt:lpstr>
      <vt:lpstr>Calluna</vt:lpstr>
      <vt:lpstr>SourceSansPro</vt:lpstr>
      <vt:lpstr>Times New Roman</vt:lpstr>
      <vt:lpstr>TimesNewRomanPS</vt:lpstr>
      <vt:lpstr>Office Theme</vt:lpstr>
      <vt:lpstr>PowerPoint Presentation</vt:lpstr>
      <vt:lpstr>PowerPoint Presentation</vt:lpstr>
      <vt:lpstr>Decentralized Finance - DeFi</vt:lpstr>
      <vt:lpstr>Introduction</vt:lpstr>
      <vt:lpstr>Introduction</vt:lpstr>
      <vt:lpstr>Definition and applications of DeFi  </vt:lpstr>
      <vt:lpstr>Definition and applications of DeFi  </vt:lpstr>
      <vt:lpstr>PowerPoint Presentation</vt:lpstr>
      <vt:lpstr>Definition and applications of DeFi  </vt:lpstr>
      <vt:lpstr>What is DeFi? Main characteristics  </vt:lpstr>
      <vt:lpstr>PowerPoint Presentation</vt:lpstr>
      <vt:lpstr>DeFi Vs. CeFi</vt:lpstr>
      <vt:lpstr>How Decentralized Finance (DeFi) Works </vt:lpstr>
      <vt:lpstr>Blockchain  </vt:lpstr>
      <vt:lpstr>Applications </vt:lpstr>
      <vt:lpstr>Goals of Decentralized Finance </vt:lpstr>
      <vt:lpstr>Disadvantages of DeFi  </vt:lpstr>
      <vt:lpstr>Drivers and users of DeFi activity </vt:lpstr>
      <vt:lpstr>PowerPoint Presentation</vt:lpstr>
      <vt:lpstr>Drivers and users of DeFi activity  </vt:lpstr>
      <vt:lpstr>Drivers and users of DeFi activity</vt:lpstr>
      <vt:lpstr>Drivers and users of DeFi activity</vt:lpstr>
      <vt:lpstr>PowerPoint Presentation</vt:lpstr>
      <vt:lpstr>User base and motivations  </vt:lpstr>
      <vt:lpstr>User base and motivations </vt:lpstr>
      <vt:lpstr>PowerPoint Presentation</vt:lpstr>
      <vt:lpstr>Defi vs Traditional Banking </vt:lpstr>
      <vt:lpstr>The risks of DeFi </vt:lpstr>
      <vt:lpstr>The risks of DeFi </vt:lpstr>
      <vt:lpstr>Opportunities of DeFi  </vt:lpstr>
      <vt:lpstr>Opportunities of DeFi </vt:lpstr>
      <vt:lpstr>What are the DeFi-related opportunities in the securities markets?  </vt:lpstr>
      <vt:lpstr>The role of policy makers  </vt:lpstr>
      <vt:lpstr>The role of policy makers </vt:lpstr>
      <vt:lpstr>Outlook/ Perspective </vt:lpstr>
      <vt:lpstr>What are the regulatory implications? </vt:lpstr>
      <vt:lpstr>What are the regulatory implications? </vt:lpstr>
      <vt:lpstr>Current and future examples of DeFi </vt:lpstr>
      <vt:lpstr>DeFi currency exchanges</vt:lpstr>
      <vt:lpstr>DeFi stablecoins </vt:lpstr>
      <vt:lpstr>DeFi lending </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107</cp:revision>
  <dcterms:created xsi:type="dcterms:W3CDTF">2023-04-29T09:08:00Z</dcterms:created>
  <dcterms:modified xsi:type="dcterms:W3CDTF">2025-10-29T09:33:18Z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