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313" r:id="rId7"/>
    <p:sldId id="276" r:id="rId8"/>
    <p:sldId id="580" r:id="rId9"/>
    <p:sldId id="549" r:id="rId10"/>
    <p:sldId id="550" r:id="rId11"/>
    <p:sldId id="585" r:id="rId12"/>
    <p:sldId id="586" r:id="rId13"/>
    <p:sldId id="587" r:id="rId14"/>
    <p:sldId id="551" r:id="rId15"/>
    <p:sldId id="589" r:id="rId16"/>
    <p:sldId id="590" r:id="rId17"/>
    <p:sldId id="552" r:id="rId18"/>
    <p:sldId id="570" r:id="rId19"/>
    <p:sldId id="571" r:id="rId20"/>
    <p:sldId id="572" r:id="rId21"/>
    <p:sldId id="573" r:id="rId22"/>
    <p:sldId id="495" r:id="rId23"/>
    <p:sldId id="554" r:id="rId24"/>
    <p:sldId id="553" r:id="rId25"/>
    <p:sldId id="556" r:id="rId26"/>
    <p:sldId id="557" r:id="rId27"/>
    <p:sldId id="558" r:id="rId28"/>
    <p:sldId id="559" r:id="rId29"/>
    <p:sldId id="560" r:id="rId30"/>
    <p:sldId id="561" r:id="rId31"/>
    <p:sldId id="563" r:id="rId32"/>
    <p:sldId id="562" r:id="rId33"/>
    <p:sldId id="565" r:id="rId34"/>
    <p:sldId id="566" r:id="rId35"/>
    <p:sldId id="567" r:id="rId36"/>
    <p:sldId id="568" r:id="rId37"/>
    <p:sldId id="555" r:id="rId38"/>
    <p:sldId id="496" r:id="rId39"/>
    <p:sldId id="497" r:id="rId40"/>
    <p:sldId id="569" r:id="rId41"/>
    <p:sldId id="498" r:id="rId42"/>
    <p:sldId id="499" r:id="rId43"/>
    <p:sldId id="591" r:id="rId44"/>
    <p:sldId id="574" r:id="rId45"/>
    <p:sldId id="500" r:id="rId46"/>
    <p:sldId id="576" r:id="rId47"/>
    <p:sldId id="502" r:id="rId48"/>
    <p:sldId id="503" r:id="rId49"/>
    <p:sldId id="504" r:id="rId50"/>
    <p:sldId id="577" r:id="rId51"/>
    <p:sldId id="506" r:id="rId52"/>
    <p:sldId id="507" r:id="rId53"/>
    <p:sldId id="508" r:id="rId54"/>
    <p:sldId id="509" r:id="rId55"/>
    <p:sldId id="510" r:id="rId56"/>
    <p:sldId id="578" r:id="rId57"/>
    <p:sldId id="512" r:id="rId58"/>
    <p:sldId id="513" r:id="rId59"/>
    <p:sldId id="516" r:id="rId60"/>
    <p:sldId id="518" r:id="rId61"/>
    <p:sldId id="581" r:id="rId62"/>
    <p:sldId id="582" r:id="rId63"/>
    <p:sldId id="583" r:id="rId64"/>
    <p:sldId id="584" r:id="rId65"/>
    <p:sldId id="256" r:id="rId66"/>
    <p:sldId id="579" r:id="rId67"/>
    <p:sldId id="592" r:id="rId68"/>
    <p:sldId id="593" r:id="rId69"/>
    <p:sldId id="594" r:id="rId70"/>
    <p:sldId id="595"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80"/>
            <p14:sldId id="549"/>
            <p14:sldId id="550"/>
            <p14:sldId id="585"/>
            <p14:sldId id="586"/>
            <p14:sldId id="587"/>
            <p14:sldId id="551"/>
            <p14:sldId id="589"/>
            <p14:sldId id="590"/>
            <p14:sldId id="552"/>
            <p14:sldId id="570"/>
            <p14:sldId id="571"/>
            <p14:sldId id="572"/>
            <p14:sldId id="573"/>
            <p14:sldId id="495"/>
            <p14:sldId id="554"/>
            <p14:sldId id="553"/>
            <p14:sldId id="556"/>
            <p14:sldId id="557"/>
            <p14:sldId id="558"/>
            <p14:sldId id="559"/>
            <p14:sldId id="560"/>
            <p14:sldId id="561"/>
            <p14:sldId id="563"/>
            <p14:sldId id="562"/>
            <p14:sldId id="565"/>
            <p14:sldId id="566"/>
            <p14:sldId id="567"/>
            <p14:sldId id="568"/>
            <p14:sldId id="555"/>
            <p14:sldId id="496"/>
            <p14:sldId id="497"/>
            <p14:sldId id="569"/>
            <p14:sldId id="498"/>
            <p14:sldId id="499"/>
            <p14:sldId id="591"/>
            <p14:sldId id="574"/>
            <p14:sldId id="500"/>
            <p14:sldId id="576"/>
            <p14:sldId id="502"/>
            <p14:sldId id="503"/>
            <p14:sldId id="504"/>
            <p14:sldId id="577"/>
            <p14:sldId id="506"/>
            <p14:sldId id="507"/>
            <p14:sldId id="508"/>
            <p14:sldId id="509"/>
            <p14:sldId id="510"/>
            <p14:sldId id="578"/>
            <p14:sldId id="512"/>
            <p14:sldId id="513"/>
            <p14:sldId id="516"/>
            <p14:sldId id="518"/>
            <p14:sldId id="581"/>
            <p14:sldId id="582"/>
            <p14:sldId id="583"/>
            <p14:sldId id="584"/>
            <p14:sldId id="256"/>
            <p14:sldId id="579"/>
            <p14:sldId id="592"/>
            <p14:sldId id="593"/>
            <p14:sldId id="594"/>
            <p14:sldId id="5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61077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021DE-0D8A-A7AC-FE16-478836C3E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755F07-2007-71F2-5250-9F4604BE8125}"/>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93A2E860-A6E8-C77F-E346-4A4A7A2229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3534014-2F3D-E3FB-DB91-63AA443FB0B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29285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jpeg"/><Relationship Id="rId1" Type="http://schemas.openxmlformats.org/officeDocument/2006/relationships/slideLayout" Target="../slideLayouts/slideLayout16.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التاسعة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783"/>
    </mc:Choice>
    <mc:Fallback xmlns="">
      <p:transition spd="slow" advTm="1978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52872" y="2745639"/>
            <a:ext cx="5182697" cy="1446550"/>
          </a:xfrm>
          <a:prstGeom prst="rect">
            <a:avLst/>
          </a:prstGeom>
          <a:noFill/>
        </p:spPr>
        <p:txBody>
          <a:bodyPr wrap="square" rtlCol="0">
            <a:spAutoFit/>
          </a:bodyPr>
          <a:lstStyle/>
          <a:p>
            <a:pPr algn="r" rtl="1"/>
            <a:r>
              <a:rPr lang="ar-SA" sz="4400" b="1" dirty="0">
                <a:solidFill>
                  <a:srgbClr val="00B0F0"/>
                </a:solidFill>
                <a:latin typeface="Alexandria" charset="0"/>
                <a:cs typeface="Alexandria" charset="0"/>
              </a:rPr>
              <a:t>تحليل الانحدار </a:t>
            </a:r>
          </a:p>
          <a:p>
            <a:pPr algn="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43"/>
    </mc:Choice>
    <mc:Fallback xmlns="">
      <p:transition spd="slow" advTm="44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3785652"/>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التاسعة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الانحدار البسيط </a:t>
            </a:r>
          </a:p>
          <a:p>
            <a:pPr marL="285750" indent="-285750" algn="r" rtl="1">
              <a:buFont typeface="Wingdings" panose="05000000000000000000" pitchFamily="2" charset="2"/>
              <a:buChar char="Ø"/>
            </a:pPr>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الانحدار المتعدد</a:t>
            </a:r>
          </a:p>
          <a:p>
            <a:pPr marL="285750" indent="-285750" algn="r" rtl="1">
              <a:buFont typeface="Wingdings" panose="05000000000000000000" pitchFamily="2" charset="2"/>
              <a:buChar char="Ø"/>
            </a:pPr>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التنبؤ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2555"/>
    </mc:Choice>
    <mc:Fallback xmlns="">
      <p:transition spd="slow" advTm="125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تحليل الانحدار </a:t>
            </a:r>
          </a:p>
          <a:p>
            <a:pPr algn="r" rtl="1"/>
            <a:endParaRPr lang="en-US" sz="3200" b="1" dirty="0">
              <a:latin typeface="Alexandria" charset="0"/>
              <a:cs typeface="Alexandria" charset="0"/>
            </a:endParaRPr>
          </a:p>
        </p:txBody>
      </p:sp>
      <p:sp>
        <p:nvSpPr>
          <p:cNvPr id="48" name="TextBox 47"/>
          <p:cNvSpPr txBox="1"/>
          <p:nvPr/>
        </p:nvSpPr>
        <p:spPr>
          <a:xfrm>
            <a:off x="626140" y="1883915"/>
            <a:ext cx="10541000" cy="5878532"/>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يبحث الانحدار في العلاقة بين المتغيرات من خلال بناء معادلة تستخدم للتفسير أو للتقدير والتنبؤ او التحكم بقيمة المتغير التابع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بدلالة متغير او متغيرات مستقلة </a:t>
            </a:r>
            <a:r>
              <a:rPr lang="en-US" sz="3200" dirty="0">
                <a:solidFill>
                  <a:srgbClr val="2D3956"/>
                </a:solidFill>
                <a:latin typeface="Alexandria" charset="0"/>
                <a:cs typeface="Alexandria" charset="0"/>
              </a:rPr>
              <a:t>Xi</a:t>
            </a:r>
          </a:p>
          <a:p>
            <a:pPr algn="just" rtl="1"/>
            <a:r>
              <a:rPr lang="ar-EG" sz="3200" u="sng" dirty="0">
                <a:solidFill>
                  <a:srgbClr val="2D3956"/>
                </a:solidFill>
                <a:latin typeface="Alexandria" charset="0"/>
                <a:cs typeface="Alexandria" charset="0"/>
              </a:rPr>
              <a:t>أهداف تحليل الانحدار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تحديد العلاقة بين المتغير التابع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ومتغير مستقل </a:t>
            </a:r>
            <a:r>
              <a:rPr lang="en-US" sz="3200" dirty="0">
                <a:solidFill>
                  <a:srgbClr val="2D3956"/>
                </a:solidFill>
                <a:latin typeface="Alexandria" charset="0"/>
                <a:cs typeface="Alexandria" charset="0"/>
              </a:rPr>
              <a:t>X  </a:t>
            </a:r>
            <a:r>
              <a:rPr lang="ar-EG" sz="3200" dirty="0">
                <a:solidFill>
                  <a:srgbClr val="2D3956"/>
                </a:solidFill>
                <a:latin typeface="Alexandria" charset="0"/>
                <a:cs typeface="Alexandria" charset="0"/>
              </a:rPr>
              <a:t> او أكثر</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التنبؤ بالمتغير التابع بدلالة متغير مستقل او أكثر باستخدام العلاقة التقديرية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الاستدلال حول المجتمع ووصفه من خلال المعادلة التقديرية</a:t>
            </a: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1854310"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معادلة الانحدار الخطي البسيط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mc:AlternateContent xmlns:mc="http://schemas.openxmlformats.org/markup-compatibility/2006" xmlns:p14="http://schemas.microsoft.com/office/powerpoint/2010/main">
    <mc:Choice Requires="p14">
      <p:transition spd="slow" p14:dur="2000" advTm="7221"/>
    </mc:Choice>
    <mc:Fallback xmlns="">
      <p:transition spd="slow" advTm="722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B43450-DA2C-F079-9E1D-1BBC67183EA5}"/>
              </a:ext>
            </a:extLst>
          </p:cNvPr>
          <p:cNvSpPr txBox="1"/>
          <p:nvPr/>
        </p:nvSpPr>
        <p:spPr>
          <a:xfrm>
            <a:off x="1317523" y="802093"/>
            <a:ext cx="7934631" cy="584775"/>
          </a:xfrm>
          <a:prstGeom prst="rect">
            <a:avLst/>
          </a:prstGeom>
          <a:noFill/>
        </p:spPr>
        <p:txBody>
          <a:bodyPr wrap="square" rtlCol="0">
            <a:spAutoFit/>
          </a:bodyPr>
          <a:lstStyle/>
          <a:p>
            <a:pPr algn="r" rtl="1"/>
            <a:r>
              <a:rPr lang="ar-EG" sz="3200" b="1" dirty="0">
                <a:latin typeface="Alexandria" charset="0"/>
                <a:cs typeface="Alexandria" charset="0"/>
              </a:rPr>
              <a:t>الانحدار الخطي البسيط </a:t>
            </a:r>
            <a:r>
              <a:rPr lang="en-US" sz="3200" b="1" dirty="0">
                <a:latin typeface="Alexandria" charset="0"/>
                <a:cs typeface="Alexandria" charset="0"/>
              </a:rPr>
              <a:t>Regression Linear Simple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3D6E068B-E4C2-D5E9-FA38-E5AECA1C65AF}"/>
              </a:ext>
            </a:extLst>
          </p:cNvPr>
          <p:cNvSpPr txBox="1"/>
          <p:nvPr/>
        </p:nvSpPr>
        <p:spPr>
          <a:xfrm>
            <a:off x="632788" y="1727057"/>
            <a:ext cx="10198632" cy="6370975"/>
          </a:xfrm>
          <a:prstGeom prst="rect">
            <a:avLst/>
          </a:prstGeom>
          <a:noFill/>
        </p:spPr>
        <p:txBody>
          <a:bodyPr wrap="square" rtlCol="0">
            <a:spAutoFit/>
          </a:bodyPr>
          <a:lstStyle/>
          <a:p>
            <a:pPr algn="just" rtl="1"/>
            <a:r>
              <a:rPr lang="en-US" sz="3200" dirty="0">
                <a:solidFill>
                  <a:srgbClr val="2D3956"/>
                </a:solidFill>
                <a:latin typeface="Alexandria" charset="0"/>
              </a:rPr>
              <a:t> </a:t>
            </a:r>
            <a:r>
              <a:rPr lang="ar-EG" sz="3200" dirty="0">
                <a:solidFill>
                  <a:srgbClr val="2D3956"/>
                </a:solidFill>
                <a:latin typeface="Alexandria" charset="0"/>
              </a:rPr>
              <a:t>يعني البحث في العلاقة بين متغيرين فقط هما المتغير التابع </a:t>
            </a:r>
            <a:r>
              <a:rPr lang="en-US" sz="3200" dirty="0">
                <a:solidFill>
                  <a:srgbClr val="2D3956"/>
                </a:solidFill>
                <a:latin typeface="Alexandria" charset="0"/>
              </a:rPr>
              <a:t> Y </a:t>
            </a:r>
            <a:r>
              <a:rPr lang="ar-EG" sz="3200" dirty="0">
                <a:solidFill>
                  <a:srgbClr val="2D3956"/>
                </a:solidFill>
                <a:latin typeface="Alexandria" charset="0"/>
              </a:rPr>
              <a:t>والمتغير المستقل </a:t>
            </a:r>
            <a:r>
              <a:rPr lang="en-US" sz="3200" dirty="0">
                <a:solidFill>
                  <a:srgbClr val="2D3956"/>
                </a:solidFill>
                <a:latin typeface="Alexandria" charset="0"/>
              </a:rPr>
              <a:t>X ، </a:t>
            </a:r>
            <a:r>
              <a:rPr lang="ar-EG" sz="3200" dirty="0">
                <a:solidFill>
                  <a:srgbClr val="2D3956"/>
                </a:solidFill>
                <a:latin typeface="Alexandria" charset="0"/>
              </a:rPr>
              <a:t>او بين اي متغيرين مستقلين ، وان شكل معادلة العلاقة للمجتمع هي : </a:t>
            </a:r>
          </a:p>
          <a:p>
            <a:pPr algn="ctr" rtl="1"/>
            <a:r>
              <a:rPr lang="en-US" sz="3200" dirty="0">
                <a:solidFill>
                  <a:srgbClr val="2D3956"/>
                </a:solidFill>
                <a:latin typeface="Alexandria" charset="0"/>
              </a:rPr>
              <a:t>Y= </a:t>
            </a:r>
            <a:r>
              <a:rPr lang="el-GR" sz="3200" dirty="0">
                <a:solidFill>
                  <a:srgbClr val="2D3956"/>
                </a:solidFill>
                <a:latin typeface="Alexandria" charset="0"/>
              </a:rPr>
              <a:t>α + β</a:t>
            </a:r>
            <a:r>
              <a:rPr lang="en-US" sz="3200" dirty="0">
                <a:solidFill>
                  <a:srgbClr val="2D3956"/>
                </a:solidFill>
                <a:latin typeface="Alexandria" charset="0"/>
              </a:rPr>
              <a:t>X </a:t>
            </a:r>
          </a:p>
          <a:p>
            <a:pPr algn="r" rtl="1"/>
            <a:r>
              <a:rPr lang="ar-EG" sz="3200" dirty="0">
                <a:solidFill>
                  <a:srgbClr val="2D3956"/>
                </a:solidFill>
                <a:latin typeface="Alexandria" charset="0"/>
              </a:rPr>
              <a:t>حيث ان :</a:t>
            </a:r>
          </a:p>
          <a:p>
            <a:pPr marL="457200" indent="-457200" algn="r" rtl="1">
              <a:buFont typeface="Wingdings" panose="05000000000000000000" pitchFamily="2" charset="2"/>
              <a:buChar char="Ø"/>
            </a:pPr>
            <a:r>
              <a:rPr lang="ar-EG" sz="3200" dirty="0">
                <a:solidFill>
                  <a:srgbClr val="2D3956"/>
                </a:solidFill>
                <a:latin typeface="Alexandria" charset="0"/>
              </a:rPr>
              <a:t> </a:t>
            </a:r>
            <a:r>
              <a:rPr lang="en-US" sz="3200" dirty="0">
                <a:solidFill>
                  <a:srgbClr val="2D3956"/>
                </a:solidFill>
                <a:latin typeface="Alexandria" charset="0"/>
              </a:rPr>
              <a:t> Y  </a:t>
            </a:r>
            <a:r>
              <a:rPr lang="ar-EG" sz="3200" dirty="0">
                <a:solidFill>
                  <a:srgbClr val="2D3956"/>
                </a:solidFill>
                <a:latin typeface="Alexandria" charset="0"/>
              </a:rPr>
              <a:t>يدعى بالمتغير التابع </a:t>
            </a:r>
            <a:r>
              <a:rPr lang="en-US" sz="3200" dirty="0">
                <a:solidFill>
                  <a:srgbClr val="2D3956"/>
                </a:solidFill>
                <a:latin typeface="Alexandria" charset="0"/>
              </a:rPr>
              <a:t>Variable Dependent</a:t>
            </a:r>
          </a:p>
          <a:p>
            <a:pPr marL="457200" indent="-457200" algn="r" rtl="1">
              <a:buFont typeface="Wingdings" panose="05000000000000000000" pitchFamily="2" charset="2"/>
              <a:buChar char="Ø"/>
            </a:pPr>
            <a:r>
              <a:rPr lang="en-US" sz="3200" dirty="0">
                <a:solidFill>
                  <a:srgbClr val="2D3956"/>
                </a:solidFill>
                <a:latin typeface="Alexandria" charset="0"/>
              </a:rPr>
              <a:t>  </a:t>
            </a:r>
            <a:r>
              <a:rPr lang="el-GR" sz="3200" dirty="0">
                <a:solidFill>
                  <a:srgbClr val="2D3956"/>
                </a:solidFill>
                <a:latin typeface="Alexandria" charset="0"/>
              </a:rPr>
              <a:t>α </a:t>
            </a:r>
            <a:r>
              <a:rPr lang="ar-EG" sz="3200" dirty="0">
                <a:solidFill>
                  <a:srgbClr val="2D3956"/>
                </a:solidFill>
                <a:latin typeface="Alexandria" charset="0"/>
              </a:rPr>
              <a:t>يدعى بالمعامل الثابت </a:t>
            </a:r>
            <a:r>
              <a:rPr lang="en-US" sz="3200" dirty="0">
                <a:solidFill>
                  <a:srgbClr val="2D3956"/>
                </a:solidFill>
                <a:latin typeface="Alexandria" charset="0"/>
              </a:rPr>
              <a:t>Coefficient Constant   </a:t>
            </a:r>
            <a:r>
              <a:rPr lang="ar-EG" sz="3200" dirty="0">
                <a:solidFill>
                  <a:srgbClr val="2D3956"/>
                </a:solidFill>
                <a:latin typeface="Alexandria" charset="0"/>
              </a:rPr>
              <a:t> ويصبح مساويا لقيمة </a:t>
            </a:r>
            <a:r>
              <a:rPr lang="en-US" sz="3200" dirty="0">
                <a:solidFill>
                  <a:srgbClr val="2D3956"/>
                </a:solidFill>
                <a:latin typeface="Alexandria" charset="0"/>
              </a:rPr>
              <a:t>Y </a:t>
            </a:r>
            <a:r>
              <a:rPr lang="ar-EG" sz="3200" dirty="0">
                <a:solidFill>
                  <a:srgbClr val="2D3956"/>
                </a:solidFill>
                <a:latin typeface="Alexandria" charset="0"/>
              </a:rPr>
              <a:t> عندما </a:t>
            </a:r>
            <a:r>
              <a:rPr lang="en-US" sz="3200" dirty="0">
                <a:solidFill>
                  <a:srgbClr val="2D3956"/>
                </a:solidFill>
                <a:latin typeface="Alexandria" charset="0"/>
              </a:rPr>
              <a:t> X  </a:t>
            </a:r>
            <a:r>
              <a:rPr lang="ar-EG" sz="3200" dirty="0">
                <a:solidFill>
                  <a:srgbClr val="2D3956"/>
                </a:solidFill>
                <a:latin typeface="Alexandria" charset="0"/>
              </a:rPr>
              <a:t>تساوي صفر</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82585"/>
    </mc:Choice>
    <mc:Fallback xmlns="">
      <p:transition advTm="825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5386090"/>
          </a:xfrm>
          <a:prstGeom prst="rect">
            <a:avLst/>
          </a:prstGeom>
          <a:noFill/>
        </p:spPr>
        <p:txBody>
          <a:bodyPr wrap="square" rtlCol="0">
            <a:spAutoFit/>
          </a:bodyPr>
          <a:lstStyle/>
          <a:p>
            <a:pPr algn="r" rtl="1"/>
            <a:endParaRPr lang="el-GR"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el-GR" sz="3200" dirty="0">
                <a:solidFill>
                  <a:srgbClr val="2D3956"/>
                </a:solidFill>
                <a:latin typeface="Alexandria" charset="0"/>
                <a:cs typeface="Alexandria" charset="0"/>
              </a:rPr>
              <a:t>Β </a:t>
            </a:r>
            <a:r>
              <a:rPr lang="ar-EG" sz="3200" dirty="0">
                <a:solidFill>
                  <a:srgbClr val="2D3956"/>
                </a:solidFill>
                <a:latin typeface="Alexandria" charset="0"/>
                <a:cs typeface="Alexandria" charset="0"/>
              </a:rPr>
              <a:t> يدعى بميل الانحدار </a:t>
            </a:r>
            <a:r>
              <a:rPr lang="en-US" sz="3200" dirty="0">
                <a:solidFill>
                  <a:srgbClr val="2D3956"/>
                </a:solidFill>
                <a:latin typeface="Alexandria" charset="0"/>
                <a:cs typeface="Alexandria" charset="0"/>
              </a:rPr>
              <a:t>Slop Regression  </a:t>
            </a:r>
            <a:r>
              <a:rPr lang="ar-EG" sz="3200" dirty="0">
                <a:solidFill>
                  <a:srgbClr val="2D3956"/>
                </a:solidFill>
                <a:latin typeface="Alexandria" charset="0"/>
                <a:cs typeface="Alexandria" charset="0"/>
              </a:rPr>
              <a:t>او معامل الانحدار </a:t>
            </a:r>
            <a:r>
              <a:rPr lang="en-US" sz="3200" dirty="0">
                <a:solidFill>
                  <a:srgbClr val="2D3956"/>
                </a:solidFill>
                <a:latin typeface="Alexandria" charset="0"/>
                <a:cs typeface="Alexandria" charset="0"/>
              </a:rPr>
              <a:t>Coefficient Regression ، </a:t>
            </a:r>
            <a:r>
              <a:rPr lang="ar-EG" sz="3200" dirty="0">
                <a:solidFill>
                  <a:srgbClr val="2D3956"/>
                </a:solidFill>
                <a:latin typeface="Alexandria" charset="0"/>
                <a:cs typeface="Alexandria" charset="0"/>
              </a:rPr>
              <a:t>وان </a:t>
            </a:r>
            <a:r>
              <a:rPr lang="el-GR" sz="3200" dirty="0">
                <a:solidFill>
                  <a:srgbClr val="2D3956"/>
                </a:solidFill>
                <a:latin typeface="Alexandria" charset="0"/>
                <a:cs typeface="Alexandria" charset="0"/>
              </a:rPr>
              <a:t>β </a:t>
            </a:r>
            <a:r>
              <a:rPr lang="ar-EG" sz="3200" dirty="0">
                <a:solidFill>
                  <a:srgbClr val="2D3956"/>
                </a:solidFill>
                <a:latin typeface="Alexandria" charset="0"/>
                <a:cs typeface="Alexandria" charset="0"/>
              </a:rPr>
              <a:t> يمثل مقدار التغير في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 عند زيادة قيمة المتغير المستقل بمقدار ١ </a:t>
            </a:r>
          </a:p>
          <a:p>
            <a:pPr marL="457200" indent="-457200" algn="r" rtl="1">
              <a:buFont typeface="Wingdings" panose="05000000000000000000" pitchFamily="2" charset="2"/>
              <a:buChar char="Ø"/>
            </a:pP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 X  </a:t>
            </a:r>
            <a:r>
              <a:rPr lang="ar-EG" sz="3200" dirty="0">
                <a:solidFill>
                  <a:srgbClr val="2D3956"/>
                </a:solidFill>
                <a:latin typeface="Alexandria" charset="0"/>
                <a:cs typeface="Alexandria" charset="0"/>
              </a:rPr>
              <a:t>يدعى بالمتغير المستقل</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94912"/>
    </mc:Choice>
    <mc:Fallback xmlns="">
      <p:transition advTm="949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5D7577D-922C-C50B-195E-B071C0DFECAF}"/>
              </a:ext>
            </a:extLst>
          </p:cNvPr>
          <p:cNvSpPr txBox="1"/>
          <p:nvPr/>
        </p:nvSpPr>
        <p:spPr>
          <a:xfrm>
            <a:off x="797324" y="2154070"/>
            <a:ext cx="10198632" cy="4893647"/>
          </a:xfrm>
          <a:prstGeom prst="rect">
            <a:avLst/>
          </a:prstGeom>
          <a:noFill/>
        </p:spPr>
        <p:txBody>
          <a:bodyPr wrap="square" rtlCol="0">
            <a:spAutoFit/>
          </a:bodyPr>
          <a:lstStyle/>
          <a:p>
            <a:pPr algn="just" rtl="1"/>
            <a:r>
              <a:rPr lang="ar-IQ" sz="3200" dirty="0"/>
              <a:t>ويستعاض عن الحرف </a:t>
            </a:r>
            <a:r>
              <a:rPr lang="en-US" sz="3200" dirty="0"/>
              <a:t> Y </a:t>
            </a:r>
            <a:r>
              <a:rPr lang="ar-IQ" sz="3200" dirty="0"/>
              <a:t>بـ</a:t>
            </a:r>
            <a:r>
              <a:rPr lang="en-US" sz="3200" dirty="0"/>
              <a:t>y </a:t>
            </a:r>
            <a:r>
              <a:rPr lang="ar-EG" sz="3200" dirty="0"/>
              <a:t> </a:t>
            </a:r>
            <a:r>
              <a:rPr lang="ar-IQ" sz="3200" dirty="0"/>
              <a:t>عندما تكون معطيات القيم الحقيقية تعود لعينة في بناء المعادلة. ويصبح شكل بناء المعادلة التقديرية التي تعتمد على معطيات العينة كال</a:t>
            </a:r>
            <a:r>
              <a:rPr lang="ar-SA" sz="3200" dirty="0"/>
              <a:t>آ</a:t>
            </a:r>
            <a:r>
              <a:rPr lang="ar-IQ" sz="3200" dirty="0"/>
              <a:t>تي: </a:t>
            </a:r>
          </a:p>
          <a:p>
            <a:pPr algn="ctr" rtl="1"/>
            <a:r>
              <a:rPr lang="en-US" sz="3200" dirty="0"/>
              <a:t>Y= a + bx</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3323"/>
    </mc:Choice>
    <mc:Fallback xmlns="">
      <p:transition advTm="533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4893647"/>
          </a:xfrm>
          <a:prstGeom prst="rect">
            <a:avLst/>
          </a:prstGeom>
          <a:noFill/>
        </p:spPr>
        <p:txBody>
          <a:bodyPr wrap="square" rtlCol="0">
            <a:spAutoFit/>
          </a:bodyPr>
          <a:lstStyle/>
          <a:p>
            <a:pPr algn="just" rtl="1"/>
            <a:r>
              <a:rPr lang="ar-IQ" sz="3200" dirty="0"/>
              <a:t>وحيث من غير المتوقع ان تقع النقاط تماما على خط الانحدار، فان العلاقة الخطية في المعادلة يتم تعديلها لك</a:t>
            </a:r>
            <a:r>
              <a:rPr lang="ar-SA" sz="3200" dirty="0"/>
              <a:t>ي</a:t>
            </a:r>
            <a:r>
              <a:rPr lang="ar-IQ" sz="3200" dirty="0"/>
              <a:t> تضم متغير خطأ عشوائي يرمز له بـ   </a:t>
            </a:r>
            <a:r>
              <a:rPr lang="en-US" sz="3200" dirty="0"/>
              <a:t>e </a:t>
            </a:r>
            <a:r>
              <a:rPr lang="ar-IQ" sz="3200" dirty="0"/>
              <a:t>وهو يمثل انحراف القيم التقديرية </a:t>
            </a:r>
            <a:r>
              <a:rPr lang="en-US" sz="3200" dirty="0"/>
              <a:t>y </a:t>
            </a:r>
            <a:r>
              <a:rPr lang="ar-IQ" sz="3200" dirty="0"/>
              <a:t>عن القيم الحقيقية </a:t>
            </a:r>
            <a:r>
              <a:rPr lang="en-US" sz="3200" dirty="0"/>
              <a:t>Y </a:t>
            </a:r>
            <a:r>
              <a:rPr lang="ar-IQ" sz="3200" dirty="0"/>
              <a:t>ويمكن التعبير عن هذه العلاقة بالصيغة التالية :</a:t>
            </a:r>
            <a:endParaRPr lang="ar-SA" sz="3200" dirty="0"/>
          </a:p>
          <a:p>
            <a:pPr algn="just" rtl="1"/>
            <a:endParaRPr lang="ar-IQ"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9C5C8C48-D67B-C035-B9CE-6F356E8FF81D}"/>
              </a:ext>
            </a:extLst>
          </p:cNvPr>
          <p:cNvPicPr>
            <a:picLocks noChangeAspect="1"/>
          </p:cNvPicPr>
          <p:nvPr/>
        </p:nvPicPr>
        <p:blipFill>
          <a:blip r:embed="rId3"/>
          <a:stretch>
            <a:fillRect/>
          </a:stretch>
        </p:blipFill>
        <p:spPr>
          <a:xfrm>
            <a:off x="-3015602" y="4286491"/>
            <a:ext cx="10641604" cy="436421"/>
          </a:xfrm>
          <a:prstGeom prst="rect">
            <a:avLst/>
          </a:prstGeom>
        </p:spPr>
      </p:pic>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288563"/>
    </mc:Choice>
    <mc:Fallback xmlns="">
      <p:transition advTm="2885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4893647"/>
          </a:xfrm>
          <a:prstGeom prst="rect">
            <a:avLst/>
          </a:prstGeom>
          <a:noFill/>
        </p:spPr>
        <p:txBody>
          <a:bodyPr wrap="square" rtlCol="0">
            <a:spAutoFit/>
          </a:bodyPr>
          <a:lstStyle/>
          <a:p>
            <a:pPr algn="just" rtl="1"/>
            <a:r>
              <a:rPr lang="ar-IQ" sz="3200" b="1" u="sng" dirty="0"/>
              <a:t>هناك إجمالا حالتين لتجمع النقاط على الخط </a:t>
            </a:r>
          </a:p>
          <a:p>
            <a:pPr marL="457200" indent="-457200" algn="just" rtl="1">
              <a:buFont typeface="Wingdings" panose="05000000000000000000" pitchFamily="2" charset="2"/>
              <a:buChar char="ü"/>
            </a:pPr>
            <a:r>
              <a:rPr lang="ar-IQ" sz="3200" dirty="0"/>
              <a:t>الحالة الأولى:  تجمع النقاط بالضبط فوق الخط المستقيم مما يشير إلى أن العلاقة بين المتغيرين </a:t>
            </a:r>
            <a:r>
              <a:rPr lang="en-US" sz="3200" dirty="0"/>
              <a:t>Exact </a:t>
            </a:r>
          </a:p>
          <a:p>
            <a:pPr marL="457200" indent="-457200" algn="just" rtl="1">
              <a:buFont typeface="Wingdings" panose="05000000000000000000" pitchFamily="2" charset="2"/>
              <a:buChar char="ü"/>
            </a:pPr>
            <a:r>
              <a:rPr lang="ar-IQ" sz="3200" dirty="0"/>
              <a:t>الحالة الثانية : تجمع النقاط حول الخط مما يستدعي ضرورة إنشاء الخط الأكثر ملاءمة  </a:t>
            </a:r>
            <a:r>
              <a:rPr lang="en-US" sz="3200" dirty="0"/>
              <a:t>Best of fit  </a:t>
            </a:r>
            <a:r>
              <a:rPr lang="ar-SA" sz="3200" dirty="0"/>
              <a:t> </a:t>
            </a:r>
            <a:r>
              <a:rPr lang="ar-IQ" sz="3200" dirty="0"/>
              <a:t>والذي يمر بأكثر النقاط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62020"/>
    </mc:Choice>
    <mc:Fallback xmlns="">
      <p:transition advTm="620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dirty="0">
                <a:solidFill>
                  <a:srgbClr val="2D3956"/>
                </a:solidFill>
                <a:latin typeface="Alexandria" charset="0"/>
              </a:rPr>
              <a:t>من المهم معرفة كيفية الوصول إلى المعادلة التي تعين لنا مسار الخط الذي يعبر عن العلاقة الخطية بين المتغيرين .</a:t>
            </a:r>
          </a:p>
          <a:p>
            <a:pPr marL="457200" indent="-457200" algn="just" rtl="1">
              <a:buFont typeface="Arial" panose="020B0604020202020204" pitchFamily="34" charset="0"/>
              <a:buChar char="•"/>
            </a:pPr>
            <a:r>
              <a:rPr lang="ar-EG" sz="3200" dirty="0">
                <a:solidFill>
                  <a:srgbClr val="2D3956"/>
                </a:solidFill>
                <a:latin typeface="Alexandria" charset="0"/>
              </a:rPr>
              <a:t> ينبغي أن نراعي أن يمر الخط المستقيم أو الخط الأكثر ملاءمة بأكبر عدد من النقاط بحيث يكون مجموع مربع انحرافات هذه النقاط عن الخط المستقيم أقل ما يمكن. وهذه هي الفكرة الأساسية لما يسمى بطريقة المربعات الصغرى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17412"/>
    </mc:Choice>
    <mc:Fallback xmlns="">
      <p:transition advTm="1174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5386090"/>
          </a:xfrm>
          <a:prstGeom prst="rect">
            <a:avLst/>
          </a:prstGeom>
          <a:noFill/>
        </p:spPr>
        <p:txBody>
          <a:bodyPr wrap="square" rtlCol="0">
            <a:spAutoFit/>
          </a:bodyPr>
          <a:lstStyle/>
          <a:p>
            <a:pPr algn="just" rtl="1"/>
            <a:r>
              <a:rPr lang="ar-EG" sz="3200" u="sng" dirty="0">
                <a:solidFill>
                  <a:srgbClr val="2D3956"/>
                </a:solidFill>
                <a:latin typeface="Alexandria" charset="0"/>
              </a:rPr>
              <a:t>أولا : الشروط النظرية </a:t>
            </a:r>
          </a:p>
          <a:p>
            <a:pPr marL="457200" indent="-457200" algn="just" rtl="1">
              <a:buFont typeface="Wingdings" panose="05000000000000000000" pitchFamily="2" charset="2"/>
              <a:buChar char="ü"/>
            </a:pPr>
            <a:r>
              <a:rPr lang="ar-EG" sz="3200" dirty="0">
                <a:solidFill>
                  <a:srgbClr val="2D3956"/>
                </a:solidFill>
                <a:latin typeface="Alexandria" charset="0"/>
              </a:rPr>
              <a:t>اتفاق ( منطقية) إشارات وقيم معاملات الانحدار مع الأساس النظري الذي يحكم الدراسة </a:t>
            </a:r>
          </a:p>
          <a:p>
            <a:pPr marL="457200" indent="-457200" algn="just" rtl="1">
              <a:buFont typeface="Wingdings" panose="05000000000000000000" pitchFamily="2" charset="2"/>
              <a:buChar char="ü"/>
            </a:pPr>
            <a:r>
              <a:rPr lang="ar-EG" sz="3200" dirty="0">
                <a:solidFill>
                  <a:srgbClr val="2D3956"/>
                </a:solidFill>
                <a:latin typeface="Alexandria" charset="0"/>
              </a:rPr>
              <a:t>القدرة التفسيرية للنموذج أي مدى قدرة المتغير المستقل في تفسير التغيرات الحادثة في المتغير التابع ويمكن الحصول عليها من خلال معامل التحديد  </a:t>
            </a:r>
            <a:r>
              <a:rPr lang="en-US" sz="3200" dirty="0">
                <a:solidFill>
                  <a:srgbClr val="2D3956"/>
                </a:solidFill>
                <a:latin typeface="Alexandria" charset="0"/>
              </a:rPr>
              <a:t>R2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EC004025-3FA9-2511-A8F7-6BA2D670593C}"/>
              </a:ext>
            </a:extLst>
          </p:cNvPr>
          <p:cNvSpPr txBox="1"/>
          <p:nvPr/>
        </p:nvSpPr>
        <p:spPr>
          <a:xfrm>
            <a:off x="2605548" y="1052052"/>
            <a:ext cx="6056671" cy="584775"/>
          </a:xfrm>
          <a:prstGeom prst="rect">
            <a:avLst/>
          </a:prstGeom>
          <a:noFill/>
        </p:spPr>
        <p:txBody>
          <a:bodyPr wrap="square" rtlCol="1">
            <a:spAutoFit/>
          </a:bodyPr>
          <a:lstStyle/>
          <a:p>
            <a:pPr algn="ctr" rtl="1"/>
            <a:r>
              <a:rPr lang="ar-SA" sz="3200" b="1" dirty="0">
                <a:solidFill>
                  <a:srgbClr val="2D3956"/>
                </a:solidFill>
                <a:latin typeface="Alexandria" charset="0"/>
                <a:cs typeface="Alexandria" charset="0"/>
              </a:rPr>
              <a:t>شروط الحكم على صلاحية نموذج الانحدار</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450787"/>
    </mc:Choice>
    <mc:Fallback xmlns="">
      <p:transition advTm="45078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878532"/>
          </a:xfrm>
          <a:prstGeom prst="rect">
            <a:avLst/>
          </a:prstGeom>
          <a:noFill/>
        </p:spPr>
        <p:txBody>
          <a:bodyPr wrap="square" rtlCol="0">
            <a:spAutoFit/>
          </a:bodyPr>
          <a:lstStyle/>
          <a:p>
            <a:pPr algn="just" rtl="1"/>
            <a:r>
              <a:rPr lang="ar-EG" sz="3200" u="sng" dirty="0">
                <a:solidFill>
                  <a:srgbClr val="2D3956"/>
                </a:solidFill>
                <a:latin typeface="Alexandria" charset="0"/>
              </a:rPr>
              <a:t>ثانيا: الشروط الرياضية </a:t>
            </a:r>
          </a:p>
          <a:p>
            <a:pPr marL="457200" indent="-457200" algn="just" rtl="1">
              <a:buFont typeface="Wingdings" panose="05000000000000000000" pitchFamily="2" charset="2"/>
              <a:buChar char="ü"/>
            </a:pPr>
            <a:r>
              <a:rPr lang="ar-EG" sz="3200" dirty="0">
                <a:solidFill>
                  <a:srgbClr val="2D3956"/>
                </a:solidFill>
                <a:latin typeface="Alexandria" charset="0"/>
              </a:rPr>
              <a:t>المعنوية الكلية للنموذج والتي يبينها اختبار تحليل التباين من خلال اختبار  </a:t>
            </a:r>
            <a:r>
              <a:rPr lang="en-US" sz="3200" dirty="0">
                <a:solidFill>
                  <a:srgbClr val="2D3956"/>
                </a:solidFill>
                <a:latin typeface="Alexandria" charset="0"/>
              </a:rPr>
              <a:t>F</a:t>
            </a:r>
          </a:p>
          <a:p>
            <a:pPr marL="457200" indent="-457200" algn="just" rtl="1">
              <a:buFont typeface="Wingdings" panose="05000000000000000000" pitchFamily="2" charset="2"/>
              <a:buChar char="ü"/>
            </a:pPr>
            <a:r>
              <a:rPr lang="ar-EG" sz="3200" dirty="0">
                <a:solidFill>
                  <a:srgbClr val="2D3956"/>
                </a:solidFill>
                <a:latin typeface="Alexandria" charset="0"/>
              </a:rPr>
              <a:t>المعنوية الجزئية للنموذج، ويقصد بها معنوية معاملات الاختبار لكل المتغيرات التفسيرية على حدة، بالإضافة إلى ثابت الانحدار وذلك من خلال اختبار </a:t>
            </a:r>
            <a:r>
              <a:rPr lang="en-US" sz="3200" dirty="0">
                <a:solidFill>
                  <a:srgbClr val="2D3956"/>
                </a:solidFill>
                <a:latin typeface="Alexandria" charset="0"/>
              </a:rPr>
              <a:t>T </a:t>
            </a:r>
          </a:p>
          <a:p>
            <a:pPr marL="457200" indent="-457200" algn="just" rtl="1">
              <a:buFont typeface="Wingdings" panose="05000000000000000000" pitchFamily="2" charset="2"/>
              <a:buChar char="ü"/>
            </a:pPr>
            <a:r>
              <a:rPr lang="ar-EG" sz="3200" dirty="0">
                <a:solidFill>
                  <a:srgbClr val="2D3956"/>
                </a:solidFill>
                <a:latin typeface="Alexandria" charset="0"/>
              </a:rPr>
              <a:t>توافر شروط الطريقة المستخدمة ( طريقة المربعات الصغرى)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293238"/>
    </mc:Choice>
    <mc:Fallback xmlns="">
      <p:transition advTm="2932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4893647"/>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الهدف من الانحدار  هو الحصول على تقدير للمعاملات غير المعروفة  </a:t>
            </a:r>
            <a:r>
              <a:rPr lang="el-GR" sz="3200" dirty="0">
                <a:solidFill>
                  <a:srgbClr val="2D3956"/>
                </a:solidFill>
                <a:latin typeface="Alexandria" charset="0"/>
                <a:cs typeface="Alexandria" charset="0"/>
              </a:rPr>
              <a:t>α</a:t>
            </a:r>
            <a:r>
              <a:rPr lang="ar-EG" sz="3200" dirty="0">
                <a:solidFill>
                  <a:srgbClr val="2D3956"/>
                </a:solidFill>
                <a:latin typeface="Alexandria" charset="0"/>
                <a:cs typeface="Alexandria" charset="0"/>
              </a:rPr>
              <a:t>و </a:t>
            </a:r>
            <a:r>
              <a:rPr lang="el-GR" sz="3200" dirty="0">
                <a:solidFill>
                  <a:srgbClr val="2D3956"/>
                </a:solidFill>
                <a:latin typeface="Alexandria" charset="0"/>
                <a:cs typeface="Alexandria" charset="0"/>
              </a:rPr>
              <a:t>β</a:t>
            </a:r>
          </a:p>
          <a:p>
            <a:pPr algn="r" rtl="1"/>
            <a:r>
              <a:rPr lang="ar-EG" sz="3200" dirty="0">
                <a:solidFill>
                  <a:srgbClr val="2D3956"/>
                </a:solidFill>
                <a:latin typeface="Alexandria" charset="0"/>
                <a:cs typeface="Alexandria" charset="0"/>
              </a:rPr>
              <a:t>للقيام بعملية التقدير يجب افتراض بعض الافتراضات الخاصة بالخطأ العشوائي:</a:t>
            </a:r>
          </a:p>
          <a:p>
            <a:pPr algn="r" rtl="1"/>
            <a:r>
              <a:rPr lang="ar-EG" sz="3200" dirty="0">
                <a:solidFill>
                  <a:srgbClr val="2D3956"/>
                </a:solidFill>
                <a:latin typeface="Alexandria" charset="0"/>
                <a:cs typeface="Alexandria" charset="0"/>
              </a:rPr>
              <a:t>1- الوسط الصفري.</a:t>
            </a:r>
            <a:r>
              <a:rPr lang="en-US" sz="3200" dirty="0">
                <a:solidFill>
                  <a:srgbClr val="2D3956"/>
                </a:solidFill>
                <a:latin typeface="Alexandria" charset="0"/>
                <a:cs typeface="Alexandria" charset="0"/>
              </a:rPr>
              <a:t>E(u)=0 </a:t>
            </a:r>
          </a:p>
          <a:p>
            <a:pPr algn="r" rtl="1"/>
            <a:r>
              <a:rPr lang="ar-EG" sz="3200" dirty="0">
                <a:solidFill>
                  <a:srgbClr val="2D3956"/>
                </a:solidFill>
                <a:latin typeface="Alexandria" charset="0"/>
                <a:cs typeface="Alexandria" charset="0"/>
              </a:rPr>
              <a:t>أي أن وســـــط التوزيع الاحتمالي الخاص بالمتغير العشوائي = الصفر. إي أن قيم  </a:t>
            </a:r>
            <a:r>
              <a:rPr lang="en-US" sz="3200" dirty="0">
                <a:solidFill>
                  <a:srgbClr val="2D3956"/>
                </a:solidFill>
                <a:latin typeface="Alexandria" charset="0"/>
                <a:cs typeface="Alexandria" charset="0"/>
              </a:rPr>
              <a:t> u  </a:t>
            </a:r>
            <a:r>
              <a:rPr lang="ar-EG" sz="3200" dirty="0">
                <a:solidFill>
                  <a:srgbClr val="2D3956"/>
                </a:solidFill>
                <a:latin typeface="Alexandria" charset="0"/>
                <a:cs typeface="Alexandria" charset="0"/>
              </a:rPr>
              <a:t>تتمركز حول الصفر.</a:t>
            </a:r>
          </a:p>
          <a:p>
            <a:pPr algn="r" rtl="1"/>
            <a:r>
              <a:rPr lang="ar-EG" sz="3200" dirty="0">
                <a:solidFill>
                  <a:srgbClr val="2D3956"/>
                </a:solidFill>
                <a:latin typeface="Alexandria" charset="0"/>
                <a:cs typeface="Alexandria" charset="0"/>
              </a:rPr>
              <a:t>2- التوزيع الطبيعي للخطأ العشوائي.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67435"/>
    </mc:Choice>
    <mc:Fallback xmlns="">
      <p:transition advTm="674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3908762"/>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3- تساوي التباين   .   </a:t>
            </a:r>
          </a:p>
          <a:p>
            <a:pPr algn="just" rtl="1"/>
            <a:r>
              <a:rPr lang="ar-EG" sz="3200" dirty="0">
                <a:solidFill>
                  <a:srgbClr val="2D3956"/>
                </a:solidFill>
                <a:latin typeface="Alexandria" charset="0"/>
                <a:cs typeface="Alexandria" charset="0"/>
              </a:rPr>
              <a:t>   تباين التوزيع الاحتمالي الخاص بالعناصر العشوائية </a:t>
            </a:r>
            <a:r>
              <a:rPr lang="en-US" sz="3200" dirty="0">
                <a:solidFill>
                  <a:srgbClr val="2D3956"/>
                </a:solidFill>
                <a:latin typeface="Alexandria" charset="0"/>
                <a:cs typeface="Alexandria" charset="0"/>
              </a:rPr>
              <a:t> u</a:t>
            </a:r>
            <a:r>
              <a:rPr lang="ar-EG" sz="3200" dirty="0">
                <a:solidFill>
                  <a:srgbClr val="2D3956"/>
                </a:solidFill>
                <a:latin typeface="Alexandria" charset="0"/>
                <a:cs typeface="Alexandria" charset="0"/>
              </a:rPr>
              <a:t>يساوي قيمة ثابتة وموجبة.</a:t>
            </a:r>
          </a:p>
          <a:p>
            <a:pPr algn="just" rtl="1"/>
            <a:r>
              <a:rPr lang="ar-EG" sz="3200" dirty="0">
                <a:solidFill>
                  <a:srgbClr val="2D3956"/>
                </a:solidFill>
                <a:latin typeface="Alexandria" charset="0"/>
                <a:cs typeface="Alexandria" charset="0"/>
              </a:rPr>
              <a:t>4- استقلالية الخطأ العشوائي:  أي أن التغاير، درجة الارتباط بين قيم العشوائي = الصفر  ، أي انها مستقله عن بعضها.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88066"/>
    </mc:Choice>
    <mc:Fallback xmlns="">
      <p:transition advTm="880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4893647"/>
          </a:xfrm>
          <a:prstGeom prst="rect">
            <a:avLst/>
          </a:prstGeom>
          <a:noFill/>
        </p:spPr>
        <p:txBody>
          <a:bodyPr wrap="square" rtlCol="0">
            <a:spAutoFit/>
          </a:bodyPr>
          <a:lstStyle/>
          <a:p>
            <a:pPr algn="r" rtl="1"/>
            <a:r>
              <a:rPr lang="ar-EG" sz="3200" u="sng" dirty="0">
                <a:solidFill>
                  <a:srgbClr val="2D3956"/>
                </a:solidFill>
                <a:latin typeface="Alexandria" charset="0"/>
                <a:cs typeface="Alexandria" charset="0"/>
              </a:rPr>
              <a:t>مثال : </a:t>
            </a:r>
          </a:p>
          <a:p>
            <a:pPr algn="r" rtl="1"/>
            <a:r>
              <a:rPr lang="ar-EG" sz="3200" dirty="0">
                <a:solidFill>
                  <a:srgbClr val="2D3956"/>
                </a:solidFill>
                <a:latin typeface="Alexandria" charset="0"/>
                <a:cs typeface="Alexandria" charset="0"/>
              </a:rPr>
              <a:t>البيانات التالية تمثل معدلات الدخل ومعدلات الاستهلاك الافتراضية للفرد لعدة سنوات. </a:t>
            </a:r>
          </a:p>
          <a:p>
            <a:pPr algn="r" rtl="1"/>
            <a:r>
              <a:rPr lang="ar-EG" sz="3200" u="sng" dirty="0">
                <a:solidFill>
                  <a:srgbClr val="2D3956"/>
                </a:solidFill>
                <a:latin typeface="Alexandria" charset="0"/>
                <a:cs typeface="Alexandria" charset="0"/>
              </a:rPr>
              <a:t>المطلوب: </a:t>
            </a:r>
          </a:p>
          <a:p>
            <a:pPr algn="r" rtl="1"/>
            <a:r>
              <a:rPr lang="ar-EG" sz="3200" dirty="0">
                <a:solidFill>
                  <a:srgbClr val="2D3956"/>
                </a:solidFill>
                <a:latin typeface="Alexandria" charset="0"/>
                <a:cs typeface="Alexandria" charset="0"/>
              </a:rPr>
              <a:t>دراسة العلاقة بين الدخل والاستهلاك من خلال استخدام الانحدار الخطي </a:t>
            </a:r>
          </a:p>
          <a:p>
            <a:pPr algn="r" rtl="1"/>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ar-SA" sz="3200" b="1" dirty="0">
                <a:solidFill>
                  <a:srgbClr val="2D3956"/>
                </a:solidFill>
                <a:latin typeface="Alexandria" charset="0"/>
                <a:cs typeface="Alexandria" charset="0"/>
              </a:rPr>
              <a:t>خطوات الانحدار البسيط على برنامج  </a:t>
            </a:r>
            <a:r>
              <a:rPr lang="en-US" sz="3200" b="1" dirty="0">
                <a:solidFill>
                  <a:srgbClr val="2D3956"/>
                </a:solidFill>
                <a:latin typeface="Alexandria" charset="0"/>
                <a:cs typeface="Alexandria" charset="0"/>
              </a:rPr>
              <a:t>SPSS</a:t>
            </a:r>
            <a:endParaRPr lang="ar-SA"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24254"/>
    </mc:Choice>
    <mc:Fallback xmlns="">
      <p:transition advTm="2425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D03D-DAB1-3025-4C9A-8075CD399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C869-009F-9291-65D3-F2C595C447B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79682C-49E3-AAA1-D1CF-5B3002607C89}"/>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144DC0AC-0CD0-8FDC-E9A4-AABEE9471308}"/>
              </a:ext>
            </a:extLst>
          </p:cNvPr>
          <p:cNvSpPr txBox="1"/>
          <p:nvPr/>
        </p:nvSpPr>
        <p:spPr>
          <a:xfrm>
            <a:off x="797324" y="1898432"/>
            <a:ext cx="10198632" cy="2431435"/>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3321C-25CC-1E2D-A335-12221FEF9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AFBBA21-0747-83A4-CF0E-E1AADA56EC1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EBEC635A-41DF-B7CB-5056-DE1B8BCD63B1}"/>
              </a:ext>
            </a:extLst>
          </p:cNvPr>
          <p:cNvPicPr>
            <a:picLocks noChangeAspect="1"/>
          </p:cNvPicPr>
          <p:nvPr/>
        </p:nvPicPr>
        <p:blipFill>
          <a:blip r:embed="rId3"/>
          <a:stretch>
            <a:fillRect/>
          </a:stretch>
        </p:blipFill>
        <p:spPr>
          <a:xfrm>
            <a:off x="1242460" y="1898433"/>
            <a:ext cx="9120740" cy="3794444"/>
          </a:xfrm>
          <a:prstGeom prst="rect">
            <a:avLst/>
          </a:prstGeom>
        </p:spPr>
      </p:pic>
    </p:spTree>
    <p:extLst>
      <p:ext uri="{BB962C8B-B14F-4D97-AF65-F5344CB8AC3E}">
        <p14:creationId xmlns:p14="http://schemas.microsoft.com/office/powerpoint/2010/main" val="1831142912"/>
      </p:ext>
    </p:extLst>
  </p:cSld>
  <p:clrMapOvr>
    <a:masterClrMapping/>
  </p:clrMapOvr>
  <mc:AlternateContent xmlns:mc="http://schemas.openxmlformats.org/markup-compatibility/2006" xmlns:p14="http://schemas.microsoft.com/office/powerpoint/2010/main">
    <mc:Choice Requires="p14">
      <p:transition p14:dur="10" advTm="52668"/>
    </mc:Choice>
    <mc:Fallback xmlns="">
      <p:transition advTm="526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889000" y="2055748"/>
            <a:ext cx="10198632" cy="4893647"/>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ادخل البيانات في متغيرين اسمهما </a:t>
            </a:r>
            <a:r>
              <a:rPr lang="en-US" sz="3200" dirty="0">
                <a:solidFill>
                  <a:srgbClr val="2D3956"/>
                </a:solidFill>
                <a:latin typeface="Alexandria" charset="0"/>
                <a:cs typeface="Alexandria" charset="0"/>
              </a:rPr>
              <a:t>Income , Consumption </a:t>
            </a:r>
            <a:endParaRPr lang="ar-EG" sz="3200" dirty="0">
              <a:solidFill>
                <a:srgbClr val="2D3956"/>
              </a:solidFill>
              <a:latin typeface="Alexandria" charset="0"/>
              <a:cs typeface="Alexandria" charset="0"/>
            </a:endParaRPr>
          </a:p>
          <a:p>
            <a:pPr algn="r" rtl="1"/>
            <a:endParaRPr lang="en-US" sz="3200"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2- </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من القائمة الرئيسية  نتبع المسار التالي </a:t>
            </a:r>
          </a:p>
          <a:p>
            <a:pPr algn="ctr" rtl="1"/>
            <a:r>
              <a:rPr lang="en-US" sz="3200" dirty="0">
                <a:solidFill>
                  <a:srgbClr val="2D3956"/>
                </a:solidFill>
                <a:latin typeface="Alexandria" charset="0"/>
                <a:cs typeface="Alexandria" charset="0"/>
              </a:rPr>
              <a:t>Analyze          Regression              Linear </a:t>
            </a:r>
          </a:p>
          <a:p>
            <a:pPr algn="ctr" rtl="1"/>
            <a:endParaRPr lang="en-US"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3- يظهر صندوق الحوار  التالي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سهم: لليمين 1">
            <a:extLst>
              <a:ext uri="{FF2B5EF4-FFF2-40B4-BE49-F238E27FC236}">
                <a16:creationId xmlns:a16="http://schemas.microsoft.com/office/drawing/2014/main" id="{DEC72CC8-2234-D633-FA2E-9469C6A61D58}"/>
              </a:ext>
            </a:extLst>
          </p:cNvPr>
          <p:cNvSpPr/>
          <p:nvPr/>
        </p:nvSpPr>
        <p:spPr>
          <a:xfrm>
            <a:off x="4314667" y="3733048"/>
            <a:ext cx="446845" cy="275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سهم: لليمين 3">
            <a:extLst>
              <a:ext uri="{FF2B5EF4-FFF2-40B4-BE49-F238E27FC236}">
                <a16:creationId xmlns:a16="http://schemas.microsoft.com/office/drawing/2014/main" id="{28720B11-9E6F-62C9-D321-3A781488F040}"/>
              </a:ext>
            </a:extLst>
          </p:cNvPr>
          <p:cNvSpPr/>
          <p:nvPr/>
        </p:nvSpPr>
        <p:spPr>
          <a:xfrm>
            <a:off x="7160615" y="3733049"/>
            <a:ext cx="446845" cy="275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44236"/>
    </mc:Choice>
    <mc:Fallback xmlns="">
      <p:transition advTm="442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648131-114E-24D4-9662-1AFACE0B5B71}"/>
              </a:ext>
            </a:extLst>
          </p:cNvPr>
          <p:cNvSpPr txBox="1"/>
          <p:nvPr/>
        </p:nvSpPr>
        <p:spPr>
          <a:xfrm>
            <a:off x="1592826" y="900665"/>
            <a:ext cx="7437737" cy="1508105"/>
          </a:xfrm>
          <a:prstGeom prst="rect">
            <a:avLst/>
          </a:prstGeom>
          <a:noFill/>
        </p:spPr>
        <p:txBody>
          <a:bodyPr wrap="square" rtlCol="0">
            <a:spAutoFit/>
          </a:bodyPr>
          <a:lstStyle/>
          <a:p>
            <a:pPr algn="r" rtl="1"/>
            <a:r>
              <a:rPr lang="ar-EG" sz="2800" b="1" dirty="0">
                <a:latin typeface="Alexandria" charset="0"/>
                <a:cs typeface="Alexandria" charset="0"/>
              </a:rPr>
              <a:t> </a:t>
            </a:r>
            <a:br>
              <a:rPr lang="en-US" sz="3200" b="1" dirty="0">
                <a:latin typeface="Alexandria" charset="0"/>
                <a:cs typeface="Alexandria" charset="0"/>
              </a:rPr>
            </a:br>
            <a:endParaRPr lang="en-US"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F5A442B-C768-F554-6EE8-BC7D53B24CBC}"/>
              </a:ext>
            </a:extLst>
          </p:cNvPr>
          <p:cNvSpPr txBox="1"/>
          <p:nvPr/>
        </p:nvSpPr>
        <p:spPr>
          <a:xfrm>
            <a:off x="626140" y="1685495"/>
            <a:ext cx="10541000" cy="584775"/>
          </a:xfrm>
          <a:prstGeom prst="rect">
            <a:avLst/>
          </a:prstGeom>
          <a:noFill/>
        </p:spPr>
        <p:txBody>
          <a:bodyPr wrap="square" rtlCol="0">
            <a:spAutoFit/>
          </a:bodyPr>
          <a:lstStyle/>
          <a:p>
            <a:pPr algn="r" rtl="1"/>
            <a:r>
              <a:rPr lang="ar-EG" sz="3200" dirty="0">
                <a:solidFill>
                  <a:srgbClr val="2D3956"/>
                </a:solidFill>
                <a:latin typeface="Alexandria" charset="0"/>
              </a:rPr>
              <a:t> </a:t>
            </a:r>
          </a:p>
        </p:txBody>
      </p:sp>
      <p:pic>
        <p:nvPicPr>
          <p:cNvPr id="7" name="Graphic 21">
            <a:extLst>
              <a:ext uri="{FF2B5EF4-FFF2-40B4-BE49-F238E27FC236}">
                <a16:creationId xmlns:a16="http://schemas.microsoft.com/office/drawing/2014/main" id="{06FED2D1-D99A-6979-A701-0FB4B0A78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858833E-2F0F-0085-7F46-3558B242DC1F}"/>
              </a:ext>
            </a:extLst>
          </p:cNvPr>
          <p:cNvPicPr>
            <a:picLocks noChangeAspect="1"/>
          </p:cNvPicPr>
          <p:nvPr/>
        </p:nvPicPr>
        <p:blipFill>
          <a:blip r:embed="rId3"/>
          <a:stretch>
            <a:fillRect/>
          </a:stretch>
        </p:blipFill>
        <p:spPr>
          <a:xfrm>
            <a:off x="1248697" y="1977882"/>
            <a:ext cx="9242321" cy="3785419"/>
          </a:xfrm>
          <a:prstGeom prst="rect">
            <a:avLst/>
          </a:prstGeom>
        </p:spPr>
      </p:pic>
      <p:sp>
        <p:nvSpPr>
          <p:cNvPr id="5" name="سهم: لليمين 4">
            <a:extLst>
              <a:ext uri="{FF2B5EF4-FFF2-40B4-BE49-F238E27FC236}">
                <a16:creationId xmlns:a16="http://schemas.microsoft.com/office/drawing/2014/main" id="{B885C89B-AB97-7B3C-7795-B87B72A2CFE5}"/>
              </a:ext>
            </a:extLst>
          </p:cNvPr>
          <p:cNvSpPr/>
          <p:nvPr/>
        </p:nvSpPr>
        <p:spPr>
          <a:xfrm>
            <a:off x="3382297" y="5437239"/>
            <a:ext cx="1042219" cy="196645"/>
          </a:xfrm>
          <a:prstGeom prst="rightArrow">
            <a:avLst/>
          </a:prstGeom>
        </p:spPr>
        <p:style>
          <a:lnRef idx="1">
            <a:schemeClr val="dk1"/>
          </a:lnRef>
          <a:fillRef idx="3">
            <a:schemeClr val="dk1"/>
          </a:fillRef>
          <a:effectRef idx="2">
            <a:schemeClr val="dk1"/>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
        <p:nvSpPr>
          <p:cNvPr id="6" name="سهم: لليسار 5">
            <a:extLst>
              <a:ext uri="{FF2B5EF4-FFF2-40B4-BE49-F238E27FC236}">
                <a16:creationId xmlns:a16="http://schemas.microsoft.com/office/drawing/2014/main" id="{1CAD8EA3-5EA7-A4AC-E2D0-1FD879B9AD1D}"/>
              </a:ext>
            </a:extLst>
          </p:cNvPr>
          <p:cNvSpPr/>
          <p:nvPr/>
        </p:nvSpPr>
        <p:spPr>
          <a:xfrm rot="599733">
            <a:off x="6656439" y="5437239"/>
            <a:ext cx="599767" cy="326062"/>
          </a:xfrm>
          <a:prstGeom prst="lef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168422486"/>
      </p:ext>
    </p:extLst>
  </p:cSld>
  <p:clrMapOvr>
    <a:masterClrMapping/>
  </p:clrMapOvr>
  <mc:AlternateContent xmlns:mc="http://schemas.openxmlformats.org/markup-compatibility/2006" xmlns:p14="http://schemas.microsoft.com/office/powerpoint/2010/main">
    <mc:Choice Requires="p14">
      <p:transition p14:dur="10" advTm="106711"/>
    </mc:Choice>
    <mc:Fallback xmlns="">
      <p:transition advTm="10671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2554545"/>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4- انقل المتغير </a:t>
            </a:r>
            <a:r>
              <a:rPr lang="en-US" sz="3200" dirty="0">
                <a:solidFill>
                  <a:srgbClr val="2D3956"/>
                </a:solidFill>
                <a:latin typeface="Alexandria" charset="0"/>
                <a:cs typeface="Alexandria" charset="0"/>
              </a:rPr>
              <a:t>consumption </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SA" sz="3200" dirty="0">
                <a:solidFill>
                  <a:srgbClr val="2D3956"/>
                </a:solidFill>
                <a:latin typeface="Alexandria" charset="0"/>
                <a:cs typeface="Alexandria" charset="0"/>
              </a:rPr>
              <a:t>  وانقل المتغير </a:t>
            </a:r>
            <a:r>
              <a:rPr lang="en-US" sz="3200" dirty="0">
                <a:solidFill>
                  <a:srgbClr val="2D3956"/>
                </a:solidFill>
                <a:latin typeface="Alexandria" charset="0"/>
                <a:cs typeface="Alexandria" charset="0"/>
              </a:rPr>
              <a:t>Income </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independent</a:t>
            </a:r>
            <a:r>
              <a:rPr lang="ar-SA" sz="3200" dirty="0">
                <a:solidFill>
                  <a:srgbClr val="2D3956"/>
                </a:solidFill>
                <a:latin typeface="Alexandria" charset="0"/>
                <a:cs typeface="Alexandria" charset="0"/>
              </a:rPr>
              <a:t> </a:t>
            </a:r>
          </a:p>
          <a:p>
            <a:pPr algn="just" rtl="1"/>
            <a:endParaRPr lang="ar-SA" sz="3200" dirty="0">
              <a:solidFill>
                <a:srgbClr val="2D3956"/>
              </a:solidFill>
              <a:latin typeface="Alexandria" charset="0"/>
              <a:cs typeface="Alexandria" charset="0"/>
            </a:endParaRPr>
          </a:p>
          <a:p>
            <a:pPr algn="just" rtl="1"/>
            <a:r>
              <a:rPr lang="ar-SA" sz="3200" dirty="0">
                <a:solidFill>
                  <a:srgbClr val="2D3956"/>
                </a:solidFill>
                <a:latin typeface="Alexandria" charset="0"/>
                <a:cs typeface="Alexandria" charset="0"/>
              </a:rPr>
              <a:t>5- انقر الزر </a:t>
            </a:r>
            <a:r>
              <a:rPr lang="en-US" sz="3200" dirty="0">
                <a:solidFill>
                  <a:srgbClr val="2D3956"/>
                </a:solidFill>
                <a:latin typeface="Alexandria" charset="0"/>
                <a:cs typeface="Alexandria" charset="0"/>
              </a:rPr>
              <a:t>statistics </a:t>
            </a:r>
            <a:r>
              <a:rPr lang="ar-SA" sz="3200" dirty="0">
                <a:solidFill>
                  <a:srgbClr val="2D3956"/>
                </a:solidFill>
                <a:latin typeface="Alexandria" charset="0"/>
                <a:cs typeface="Alexandria" charset="0"/>
              </a:rPr>
              <a:t> فيفتح النافذة الفرعية التالية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0085"/>
    </mc:Choice>
    <mc:Fallback xmlns="">
      <p:transition advTm="100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C52AB-C870-1945-E30E-0513DC0D53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5F18C-D862-557E-4122-2CAB485490E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7D4C593-FC00-A844-BD1C-B16DE009D69B}"/>
              </a:ext>
            </a:extLst>
          </p:cNvPr>
          <p:cNvSpPr txBox="1"/>
          <p:nvPr/>
        </p:nvSpPr>
        <p:spPr>
          <a:xfrm>
            <a:off x="626140" y="1831458"/>
            <a:ext cx="10541000" cy="1323439"/>
          </a:xfrm>
          <a:prstGeom prst="rect">
            <a:avLst/>
          </a:prstGeom>
          <a:noFill/>
        </p:spPr>
        <p:txBody>
          <a:bodyPr wrap="square" rtlCol="0">
            <a:spAutoFit/>
          </a:bodyPr>
          <a:lstStyle/>
          <a:p>
            <a:endParaRPr lang="en-US" sz="32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B96BAB7-9178-08F9-C221-DEDE0DD43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5854BAD-E54B-BAAE-85D8-FF5AE225D1C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ED5504C1-68E1-C733-8446-94B65CF3FD82}"/>
              </a:ext>
            </a:extLst>
          </p:cNvPr>
          <p:cNvPicPr>
            <a:picLocks noChangeAspect="1"/>
          </p:cNvPicPr>
          <p:nvPr/>
        </p:nvPicPr>
        <p:blipFill>
          <a:blip r:embed="rId3"/>
          <a:stretch>
            <a:fillRect/>
          </a:stretch>
        </p:blipFill>
        <p:spPr>
          <a:xfrm>
            <a:off x="1484671" y="1831458"/>
            <a:ext cx="8701548" cy="3763097"/>
          </a:xfrm>
          <a:prstGeom prst="rect">
            <a:avLst/>
          </a:prstGeom>
        </p:spPr>
      </p:pic>
    </p:spTree>
    <p:extLst>
      <p:ext uri="{BB962C8B-B14F-4D97-AF65-F5344CB8AC3E}">
        <p14:creationId xmlns:p14="http://schemas.microsoft.com/office/powerpoint/2010/main" val="526397554"/>
      </p:ext>
    </p:extLst>
  </p:cSld>
  <p:clrMapOvr>
    <a:masterClrMapping/>
  </p:clrMapOvr>
  <mc:AlternateContent xmlns:mc="http://schemas.openxmlformats.org/markup-compatibility/2006" xmlns:p14="http://schemas.microsoft.com/office/powerpoint/2010/main">
    <mc:Choice Requires="p14">
      <p:transition p14:dur="10" advTm="11360"/>
    </mc:Choice>
    <mc:Fallback xmlns="">
      <p:transition advTm="113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3539430"/>
          </a:xfrm>
          <a:prstGeom prst="rect">
            <a:avLst/>
          </a:prstGeom>
          <a:noFill/>
        </p:spPr>
        <p:txBody>
          <a:bodyPr wrap="square" rtlCol="0">
            <a:spAutoFit/>
          </a:bodyPr>
          <a:lstStyle/>
          <a:p>
            <a:pPr algn="just" rtl="1"/>
            <a:r>
              <a:rPr lang="ar-EG" sz="3200" dirty="0">
                <a:latin typeface="Alexandria"/>
                <a:cs typeface="Arial" panose="020B0604020202020204" pitchFamily="34" charset="0"/>
              </a:rPr>
              <a:t> 6- نقوم بالتأشير على المربع الصغير أمام </a:t>
            </a:r>
            <a:r>
              <a:rPr lang="en-US" sz="3200" dirty="0">
                <a:latin typeface="Alexandria"/>
                <a:cs typeface="Arial" panose="020B0604020202020204" pitchFamily="34" charset="0"/>
              </a:rPr>
              <a:t> estimates </a:t>
            </a:r>
            <a:r>
              <a:rPr lang="ar-EG" sz="3200" dirty="0">
                <a:latin typeface="Alexandria"/>
                <a:cs typeface="Arial" panose="020B0604020202020204" pitchFamily="34" charset="0"/>
              </a:rPr>
              <a:t>وكذلك على المربع الصغير أمام </a:t>
            </a:r>
            <a:r>
              <a:rPr lang="en-US" sz="3200" dirty="0">
                <a:latin typeface="Alexandria"/>
                <a:cs typeface="Arial" panose="020B0604020202020204" pitchFamily="34" charset="0"/>
              </a:rPr>
              <a:t>Model fit</a:t>
            </a:r>
            <a:endParaRPr lang="ar-EG" sz="3200" dirty="0">
              <a:latin typeface="Alexandria"/>
              <a:cs typeface="Arial" panose="020B0604020202020204" pitchFamily="34" charset="0"/>
            </a:endParaRPr>
          </a:p>
          <a:p>
            <a:pPr algn="just" rtl="1"/>
            <a:endParaRPr lang="en-US" sz="3200" dirty="0">
              <a:latin typeface="Alexandria"/>
              <a:cs typeface="Arial" panose="020B0604020202020204" pitchFamily="34" charset="0"/>
            </a:endParaRPr>
          </a:p>
          <a:p>
            <a:pPr algn="just" rtl="1"/>
            <a:r>
              <a:rPr lang="ar-EG" sz="3200" dirty="0">
                <a:latin typeface="Alexandria"/>
                <a:cs typeface="Arial" panose="020B0604020202020204" pitchFamily="34" charset="0"/>
              </a:rPr>
              <a:t>7- انقر الزر </a:t>
            </a:r>
            <a:r>
              <a:rPr lang="en-US" sz="3200" dirty="0">
                <a:latin typeface="Alexandria"/>
                <a:cs typeface="Arial" panose="020B0604020202020204" pitchFamily="34" charset="0"/>
              </a:rPr>
              <a:t>plots </a:t>
            </a:r>
            <a:r>
              <a:rPr lang="ar-EG" sz="3200" dirty="0">
                <a:latin typeface="Alexandria"/>
                <a:cs typeface="Arial" panose="020B0604020202020204" pitchFamily="34" charset="0"/>
              </a:rPr>
              <a:t> فيظهر صندوق الحوار التالي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22258"/>
    </mc:Choice>
    <mc:Fallback xmlns="">
      <p:transition advTm="222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5B631-E0C5-796E-0FFC-FD3D47C1D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50873-6492-A69D-C675-69F8760BFE9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EE5591-4109-B964-CE98-892A170B143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00723C3F-7074-FFD5-81E8-09672CF4B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F427D0C-86B3-8212-E958-749593CCD7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166FF8F7-5D22-864E-B68E-26AFDAC9A313}"/>
              </a:ext>
            </a:extLst>
          </p:cNvPr>
          <p:cNvPicPr>
            <a:picLocks noChangeAspect="1"/>
          </p:cNvPicPr>
          <p:nvPr/>
        </p:nvPicPr>
        <p:blipFill>
          <a:blip r:embed="rId3"/>
          <a:stretch>
            <a:fillRect/>
          </a:stretch>
        </p:blipFill>
        <p:spPr>
          <a:xfrm>
            <a:off x="1614790" y="1927122"/>
            <a:ext cx="8962420" cy="3706761"/>
          </a:xfrm>
          <a:prstGeom prst="rect">
            <a:avLst/>
          </a:prstGeom>
        </p:spPr>
      </p:pic>
      <p:sp>
        <p:nvSpPr>
          <p:cNvPr id="5" name="سهم: لليمين 4">
            <a:extLst>
              <a:ext uri="{FF2B5EF4-FFF2-40B4-BE49-F238E27FC236}">
                <a16:creationId xmlns:a16="http://schemas.microsoft.com/office/drawing/2014/main" id="{A63547CF-7831-F8E5-B655-7F6558329D4A}"/>
              </a:ext>
            </a:extLst>
          </p:cNvPr>
          <p:cNvSpPr/>
          <p:nvPr/>
        </p:nvSpPr>
        <p:spPr>
          <a:xfrm>
            <a:off x="1288026" y="5112774"/>
            <a:ext cx="727587" cy="275303"/>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003442026"/>
      </p:ext>
    </p:extLst>
  </p:cSld>
  <p:clrMapOvr>
    <a:masterClrMapping/>
  </p:clrMapOvr>
  <mc:AlternateContent xmlns:mc="http://schemas.openxmlformats.org/markup-compatibility/2006" xmlns:p14="http://schemas.microsoft.com/office/powerpoint/2010/main">
    <mc:Choice Requires="p14">
      <p:transition p14:dur="10" advTm="66871"/>
    </mc:Choice>
    <mc:Fallback xmlns="">
      <p:transition advTm="668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841242"/>
            <a:ext cx="10541000" cy="4031873"/>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9- انقل </a:t>
            </a:r>
            <a:r>
              <a:rPr lang="en-US" sz="3200" dirty="0">
                <a:solidFill>
                  <a:srgbClr val="2D3956"/>
                </a:solidFill>
                <a:latin typeface="Alexandria" charset="0"/>
                <a:cs typeface="Alexandria" charset="0"/>
              </a:rPr>
              <a:t>ZRESID</a:t>
            </a:r>
            <a:r>
              <a:rPr lang="ar-SA" sz="3200" dirty="0">
                <a:solidFill>
                  <a:srgbClr val="2D3956"/>
                </a:solidFill>
                <a:latin typeface="Alexandria" charset="0"/>
                <a:cs typeface="Alexandria" charset="0"/>
              </a:rPr>
              <a:t> إلى المحور   </a:t>
            </a:r>
            <a:r>
              <a:rPr lang="en-US" sz="3200" dirty="0">
                <a:solidFill>
                  <a:srgbClr val="2D3956"/>
                </a:solidFill>
                <a:latin typeface="Alexandria" charset="0"/>
                <a:cs typeface="Alexandria" charset="0"/>
              </a:rPr>
              <a:t> Y</a:t>
            </a:r>
            <a:r>
              <a:rPr lang="ar-SA" sz="3200" dirty="0">
                <a:solidFill>
                  <a:srgbClr val="2D3956"/>
                </a:solidFill>
                <a:latin typeface="Alexandria" charset="0"/>
                <a:cs typeface="Alexandria" charset="0"/>
              </a:rPr>
              <a:t> وانقل المتغير </a:t>
            </a:r>
            <a:r>
              <a:rPr lang="en-US" sz="3200" dirty="0">
                <a:solidFill>
                  <a:srgbClr val="2D3956"/>
                </a:solidFill>
                <a:latin typeface="Alexandria" charset="0"/>
                <a:cs typeface="Alexandria" charset="0"/>
              </a:rPr>
              <a:t>ZPRED</a:t>
            </a:r>
            <a:r>
              <a:rPr lang="ar-SA" sz="3200" dirty="0">
                <a:solidFill>
                  <a:srgbClr val="2D3956"/>
                </a:solidFill>
                <a:latin typeface="Alexandria" charset="0"/>
                <a:cs typeface="Alexandria" charset="0"/>
              </a:rPr>
              <a:t>  إلى المحور </a:t>
            </a:r>
            <a:r>
              <a:rPr lang="en-US" sz="3200" dirty="0">
                <a:solidFill>
                  <a:srgbClr val="2D3956"/>
                </a:solidFill>
                <a:latin typeface="Alexandria" charset="0"/>
                <a:cs typeface="Alexandria" charset="0"/>
              </a:rPr>
              <a:t>  X </a:t>
            </a:r>
            <a:r>
              <a:rPr lang="ar-SA" sz="3200" dirty="0">
                <a:solidFill>
                  <a:srgbClr val="2D3956"/>
                </a:solidFill>
                <a:latin typeface="Alexandria" charset="0"/>
                <a:cs typeface="Alexandria" charset="0"/>
              </a:rPr>
              <a:t> ، وفي نفس الصندوق ننقر الأمر </a:t>
            </a:r>
            <a:r>
              <a:rPr lang="en-US" sz="3200" dirty="0">
                <a:solidFill>
                  <a:srgbClr val="2D3956"/>
                </a:solidFill>
                <a:latin typeface="Alexandria" charset="0"/>
                <a:cs typeface="Alexandria" charset="0"/>
              </a:rPr>
              <a:t>Normal Probability Plots </a:t>
            </a:r>
            <a:endParaRPr lang="ar-SA" sz="3200"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10- اضغط </a:t>
            </a:r>
            <a:r>
              <a:rPr lang="en-US" sz="3200" dirty="0">
                <a:solidFill>
                  <a:srgbClr val="2D3956"/>
                </a:solidFill>
                <a:latin typeface="Alexandria" charset="0"/>
                <a:cs typeface="Alexandria" charset="0"/>
              </a:rPr>
              <a:t>Continue  </a:t>
            </a:r>
            <a:r>
              <a:rPr lang="ar-SA" sz="3200" dirty="0">
                <a:solidFill>
                  <a:srgbClr val="2D3956"/>
                </a:solidFill>
                <a:latin typeface="Alexandria" charset="0"/>
                <a:cs typeface="Alexandria" charset="0"/>
              </a:rPr>
              <a:t> فنعود إلى الصندوق الرئيس ، ثم ننقر على الزر</a:t>
            </a:r>
            <a:r>
              <a:rPr lang="en-US" sz="3200" dirty="0">
                <a:solidFill>
                  <a:srgbClr val="2D3956"/>
                </a:solidFill>
                <a:latin typeface="Alexandria" charset="0"/>
                <a:cs typeface="Alexandria" charset="0"/>
              </a:rPr>
              <a:t> save </a:t>
            </a:r>
            <a:r>
              <a:rPr lang="ar-SA"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 </a:t>
            </a:r>
            <a:r>
              <a:rPr lang="ar-SA" sz="3200" dirty="0">
                <a:solidFill>
                  <a:srgbClr val="2D3956"/>
                </a:solidFill>
                <a:latin typeface="Alexandria" charset="0"/>
                <a:cs typeface="Alexandria" charset="0"/>
              </a:rPr>
              <a:t>يظهر الصندوق الفرعي المقابل. </a:t>
            </a:r>
          </a:p>
          <a:p>
            <a:pPr algn="r" rtl="1"/>
            <a:r>
              <a:rPr lang="ar-SA" sz="3200" dirty="0">
                <a:solidFill>
                  <a:srgbClr val="2D3956"/>
                </a:solidFill>
                <a:latin typeface="Alexandria" charset="0"/>
                <a:cs typeface="Alexandria" charset="0"/>
              </a:rPr>
              <a:t>11-  قم بالتأشير على المربع الصغير أمام </a:t>
            </a:r>
            <a:r>
              <a:rPr lang="en-US" sz="3200" dirty="0">
                <a:solidFill>
                  <a:srgbClr val="2D3956"/>
                </a:solidFill>
                <a:latin typeface="Alexandria" charset="0"/>
                <a:cs typeface="Alexandria" charset="0"/>
              </a:rPr>
              <a:t>standardized</a:t>
            </a:r>
            <a:r>
              <a:rPr lang="ar-SA" sz="3200" dirty="0">
                <a:solidFill>
                  <a:srgbClr val="2D3956"/>
                </a:solidFill>
                <a:latin typeface="Alexandria" charset="0"/>
                <a:cs typeface="Alexandria" charset="0"/>
              </a:rPr>
              <a:t> تحت العنوان </a:t>
            </a:r>
            <a:r>
              <a:rPr lang="en-US" sz="3200" dirty="0">
                <a:solidFill>
                  <a:srgbClr val="2D3956"/>
                </a:solidFill>
                <a:latin typeface="Alexandria" charset="0"/>
                <a:cs typeface="Alexandria" charset="0"/>
              </a:rPr>
              <a:t>predicted value</a:t>
            </a:r>
            <a:r>
              <a:rPr lang="ar-SA" sz="3200" dirty="0">
                <a:solidFill>
                  <a:srgbClr val="2D3956"/>
                </a:solidFill>
                <a:latin typeface="Alexandria" charset="0"/>
                <a:cs typeface="Alexandria" charset="0"/>
              </a:rPr>
              <a:t> ، وكذلك قم بالتأشير على المربع الصغير أمام </a:t>
            </a:r>
            <a:r>
              <a:rPr lang="en-US" sz="3200" dirty="0">
                <a:solidFill>
                  <a:srgbClr val="2D3956"/>
                </a:solidFill>
                <a:latin typeface="Alexandria" charset="0"/>
                <a:cs typeface="Alexandria" charset="0"/>
              </a:rPr>
              <a:t> standardized </a:t>
            </a:r>
            <a:r>
              <a:rPr lang="ar-SA" sz="3200" dirty="0">
                <a:solidFill>
                  <a:srgbClr val="2D3956"/>
                </a:solidFill>
                <a:latin typeface="Alexandria" charset="0"/>
                <a:cs typeface="Alexandria" charset="0"/>
              </a:rPr>
              <a:t>تحت العنوان </a:t>
            </a:r>
            <a:r>
              <a:rPr lang="en-US" sz="3200" dirty="0">
                <a:solidFill>
                  <a:srgbClr val="2D3956"/>
                </a:solidFill>
                <a:latin typeface="Alexandria" charset="0"/>
                <a:cs typeface="Alexandria" charset="0"/>
              </a:rPr>
              <a:t>Residuals</a:t>
            </a:r>
            <a:r>
              <a:rPr lang="ar-SA" sz="3200" dirty="0">
                <a:solidFill>
                  <a:srgbClr val="2D3956"/>
                </a:solidFill>
                <a:latin typeface="Alexandria" charset="0"/>
                <a:cs typeface="Alexandria" charset="0"/>
              </a:rPr>
              <a:t> وذلك بهدف إجراء المقارنة بينهما </a:t>
            </a:r>
          </a:p>
          <a:p>
            <a:pPr algn="r" rtl="1"/>
            <a:r>
              <a:rPr lang="ar-SA" sz="3200" dirty="0">
                <a:solidFill>
                  <a:srgbClr val="2D3956"/>
                </a:solidFill>
                <a:latin typeface="Alexandria" charset="0"/>
                <a:cs typeface="Alexandria" charset="0"/>
              </a:rPr>
              <a:t>12- قم بالتأشير على المربع الصغير أمام </a:t>
            </a:r>
            <a:r>
              <a:rPr lang="en-US" sz="3200" dirty="0" err="1">
                <a:solidFill>
                  <a:srgbClr val="2D3956"/>
                </a:solidFill>
                <a:latin typeface="Alexandria" charset="0"/>
                <a:cs typeface="Alexandria" charset="0"/>
              </a:rPr>
              <a:t>Mahalanobis</a:t>
            </a:r>
            <a:r>
              <a:rPr lang="ar-SA" sz="3200" dirty="0">
                <a:solidFill>
                  <a:srgbClr val="2D3956"/>
                </a:solidFill>
                <a:latin typeface="Alexandria" charset="0"/>
                <a:cs typeface="Alexandria" charset="0"/>
              </a:rPr>
              <a:t> تحت </a:t>
            </a:r>
            <a:r>
              <a:rPr lang="en-US" sz="3200" dirty="0">
                <a:solidFill>
                  <a:srgbClr val="2D3956"/>
                </a:solidFill>
                <a:latin typeface="Alexandria" charset="0"/>
                <a:cs typeface="Alexandria" charset="0"/>
              </a:rPr>
              <a:t>Distances</a:t>
            </a:r>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advTm="60512"/>
    </mc:Choice>
    <mc:Fallback xmlns="">
      <p:transition advTm="605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B48F-4922-FC6B-6493-6EEC61D08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D25599-D6A6-80A2-ADCA-32AE1E6C52B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E2EA6-1CAD-0C29-152F-02B54B8DD20C}"/>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A36C1F-88AD-43A4-D515-E985ED1786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F8E7AA-FD60-E184-138D-06DEC24B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E993F8-C73F-D146-D950-55209B57816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5" name="صورة 4">
            <a:extLst>
              <a:ext uri="{FF2B5EF4-FFF2-40B4-BE49-F238E27FC236}">
                <a16:creationId xmlns:a16="http://schemas.microsoft.com/office/drawing/2014/main" id="{EDB678DF-CB21-CD18-952B-6CF42E226355}"/>
              </a:ext>
            </a:extLst>
          </p:cNvPr>
          <p:cNvPicPr>
            <a:picLocks noChangeAspect="1"/>
          </p:cNvPicPr>
          <p:nvPr/>
        </p:nvPicPr>
        <p:blipFill>
          <a:blip r:embed="rId3"/>
          <a:stretch>
            <a:fillRect/>
          </a:stretch>
        </p:blipFill>
        <p:spPr>
          <a:xfrm>
            <a:off x="1181061" y="1856840"/>
            <a:ext cx="9280461" cy="3847952"/>
          </a:xfrm>
          <a:prstGeom prst="rect">
            <a:avLst/>
          </a:prstGeom>
        </p:spPr>
      </p:pic>
    </p:spTree>
    <p:extLst>
      <p:ext uri="{BB962C8B-B14F-4D97-AF65-F5344CB8AC3E}">
        <p14:creationId xmlns:p14="http://schemas.microsoft.com/office/powerpoint/2010/main" val="130542140"/>
      </p:ext>
    </p:extLst>
  </p:cSld>
  <p:clrMapOvr>
    <a:masterClrMapping/>
  </p:clrMapOvr>
  <mc:AlternateContent xmlns:mc="http://schemas.openxmlformats.org/markup-compatibility/2006" xmlns:p14="http://schemas.microsoft.com/office/powerpoint/2010/main">
    <mc:Choice Requires="p14">
      <p:transition p14:dur="10" advTm="23284"/>
    </mc:Choice>
    <mc:Fallback xmlns="">
      <p:transition advTm="232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2554545"/>
          </a:xfrm>
          <a:prstGeom prst="rect">
            <a:avLst/>
          </a:prstGeom>
          <a:noFill/>
        </p:spPr>
        <p:txBody>
          <a:bodyPr wrap="square" rtlCol="0">
            <a:spAutoFit/>
          </a:bodyPr>
          <a:lstStyle/>
          <a:p>
            <a:pPr algn="r" rtl="1"/>
            <a:r>
              <a:rPr lang="ar-SA" sz="3200" dirty="0">
                <a:solidFill>
                  <a:srgbClr val="2D3956"/>
                </a:solidFill>
                <a:latin typeface="Alexandria" charset="0"/>
                <a:cs typeface="Alexandria" charset="0"/>
              </a:rPr>
              <a:t>13- اضغط </a:t>
            </a:r>
            <a:r>
              <a:rPr lang="en-US" sz="3200" dirty="0">
                <a:solidFill>
                  <a:srgbClr val="2D3956"/>
                </a:solidFill>
                <a:latin typeface="Alexandria" charset="0"/>
                <a:cs typeface="Alexandria" charset="0"/>
              </a:rPr>
              <a:t>continue </a:t>
            </a:r>
            <a:r>
              <a:rPr lang="ar-SA" sz="3200" dirty="0">
                <a:solidFill>
                  <a:srgbClr val="2D3956"/>
                </a:solidFill>
                <a:latin typeface="Alexandria" charset="0"/>
                <a:cs typeface="Alexandria" charset="0"/>
              </a:rPr>
              <a:t> فترجع الى الصندوق الرئيس ، ثم ننقر على الزر </a:t>
            </a:r>
            <a:r>
              <a:rPr lang="en-US" sz="3200" dirty="0">
                <a:solidFill>
                  <a:srgbClr val="2D3956"/>
                </a:solidFill>
                <a:latin typeface="Alexandria" charset="0"/>
                <a:cs typeface="Alexandria" charset="0"/>
              </a:rPr>
              <a:t>options</a:t>
            </a:r>
            <a:r>
              <a:rPr lang="ar-SA" sz="3200" dirty="0">
                <a:solidFill>
                  <a:srgbClr val="2D3956"/>
                </a:solidFill>
                <a:latin typeface="Alexandria" charset="0"/>
                <a:cs typeface="Alexandria" charset="0"/>
              </a:rPr>
              <a:t> فيظهر الصندوق الفرعي التالي</a:t>
            </a:r>
          </a:p>
          <a:p>
            <a:pPr algn="r" rtl="1"/>
            <a:r>
              <a:rPr lang="ar-SA" sz="3200" dirty="0">
                <a:solidFill>
                  <a:srgbClr val="2D3956"/>
                </a:solidFill>
                <a:latin typeface="Alexandria" charset="0"/>
                <a:cs typeface="Alexandria" charset="0"/>
              </a:rPr>
              <a:t>14- نقوم بالتأشير على المربع الصغير أمام </a:t>
            </a:r>
            <a:r>
              <a:rPr lang="en-US" sz="3200" dirty="0">
                <a:solidFill>
                  <a:srgbClr val="2D3956"/>
                </a:solidFill>
                <a:latin typeface="Alexandria" charset="0"/>
                <a:cs typeface="Alexandria" charset="0"/>
              </a:rPr>
              <a:t>Include constant in equation</a:t>
            </a:r>
            <a:r>
              <a:rPr lang="ar-SA" sz="3200" dirty="0">
                <a:solidFill>
                  <a:srgbClr val="2D3956"/>
                </a:solidFill>
                <a:latin typeface="Alexandria" charset="0"/>
                <a:cs typeface="Alexandria" charset="0"/>
              </a:rPr>
              <a:t> ثم الضغط على </a:t>
            </a:r>
            <a:r>
              <a:rPr lang="en-US" sz="3200" dirty="0">
                <a:solidFill>
                  <a:srgbClr val="2D3956"/>
                </a:solidFill>
                <a:latin typeface="Alexandria" charset="0"/>
                <a:cs typeface="Alexandria" charset="0"/>
              </a:rPr>
              <a:t>continue</a:t>
            </a:r>
            <a:r>
              <a:rPr lang="ar-SA" sz="3200" dirty="0">
                <a:solidFill>
                  <a:srgbClr val="2D3956"/>
                </a:solidFill>
                <a:latin typeface="Alexandria" charset="0"/>
                <a:cs typeface="Alexandria" charset="0"/>
              </a:rPr>
              <a:t>  فيرجع الصندوق الرئيس إلى الظهور ، ثم اضغط على </a:t>
            </a:r>
            <a:r>
              <a:rPr lang="en-US" sz="3200" dirty="0">
                <a:solidFill>
                  <a:srgbClr val="2D3956"/>
                </a:solidFill>
                <a:latin typeface="Alexandria" charset="0"/>
                <a:cs typeface="Alexandria" charset="0"/>
              </a:rPr>
              <a:t>ok</a:t>
            </a:r>
            <a:r>
              <a:rPr lang="ar-SA" sz="3200" dirty="0">
                <a:solidFill>
                  <a:srgbClr val="2D3956"/>
                </a:solidFill>
                <a:latin typeface="Alexandria" charset="0"/>
                <a:cs typeface="Alexandria" charset="0"/>
              </a:rPr>
              <a:t> ، فتظهر المخرجات التالية. </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29286"/>
    </mc:Choice>
    <mc:Fallback xmlns="">
      <p:transition advTm="292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D0723-B452-5D2E-2DAD-F5F872B42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B406D-38FB-9E1D-0C8A-820FB93D35E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E7DDFBC-14C3-18A9-BB61-A192C520C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C3020A-1C4F-80FF-D2D2-01FEB8CE94F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37078A48-339E-AEEA-FC14-3240067039CA}"/>
              </a:ext>
            </a:extLst>
          </p:cNvPr>
          <p:cNvPicPr>
            <a:picLocks noChangeAspect="1"/>
          </p:cNvPicPr>
          <p:nvPr/>
        </p:nvPicPr>
        <p:blipFill>
          <a:blip r:embed="rId3"/>
          <a:stretch>
            <a:fillRect/>
          </a:stretch>
        </p:blipFill>
        <p:spPr>
          <a:xfrm>
            <a:off x="1278194" y="1894442"/>
            <a:ext cx="9379974" cy="3916423"/>
          </a:xfrm>
          <a:prstGeom prst="rect">
            <a:avLst/>
          </a:prstGeom>
        </p:spPr>
      </p:pic>
      <p:sp>
        <p:nvSpPr>
          <p:cNvPr id="4" name="سهم: لليمين 3">
            <a:extLst>
              <a:ext uri="{FF2B5EF4-FFF2-40B4-BE49-F238E27FC236}">
                <a16:creationId xmlns:a16="http://schemas.microsoft.com/office/drawing/2014/main" id="{3785731E-C146-FD7D-410F-140B848BF018}"/>
              </a:ext>
            </a:extLst>
          </p:cNvPr>
          <p:cNvSpPr/>
          <p:nvPr/>
        </p:nvSpPr>
        <p:spPr>
          <a:xfrm>
            <a:off x="668594" y="4050890"/>
            <a:ext cx="757083" cy="226142"/>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61631932"/>
      </p:ext>
    </p:extLst>
  </p:cSld>
  <p:clrMapOvr>
    <a:masterClrMapping/>
  </p:clrMapOvr>
  <mc:AlternateContent xmlns:mc="http://schemas.openxmlformats.org/markup-compatibility/2006" xmlns:p14="http://schemas.microsoft.com/office/powerpoint/2010/main">
    <mc:Choice Requires="p14">
      <p:transition p14:dur="10" advTm="17857"/>
    </mc:Choice>
    <mc:Fallback xmlns="">
      <p:transition advTm="1785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7A87B-7D4F-6679-0AB8-7E0EE9F55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E9CF9-775B-992F-8903-EEEA288A430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77911D-1C7E-CC56-A5F1-CADCB64F5D60}"/>
              </a:ext>
            </a:extLst>
          </p:cNvPr>
          <p:cNvSpPr txBox="1"/>
          <p:nvPr/>
        </p:nvSpPr>
        <p:spPr>
          <a:xfrm>
            <a:off x="1324231" y="925203"/>
            <a:ext cx="7952139"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52959E9B-299F-8515-89E5-DE664BC22C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2EFF6D-DAEF-BC3F-F045-9F35D10406CD}"/>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49778A58-8D03-FBC0-7023-677BFB1A8E8E}"/>
              </a:ext>
            </a:extLst>
          </p:cNvPr>
          <p:cNvPicPr>
            <a:picLocks noChangeAspect="1"/>
          </p:cNvPicPr>
          <p:nvPr/>
        </p:nvPicPr>
        <p:blipFill>
          <a:blip r:embed="rId3"/>
          <a:stretch>
            <a:fillRect/>
          </a:stretch>
        </p:blipFill>
        <p:spPr>
          <a:xfrm>
            <a:off x="751979" y="1967061"/>
            <a:ext cx="10415161" cy="3774978"/>
          </a:xfrm>
          <a:prstGeom prst="rect">
            <a:avLst/>
          </a:prstGeom>
        </p:spPr>
      </p:pic>
    </p:spTree>
    <p:extLst>
      <p:ext uri="{BB962C8B-B14F-4D97-AF65-F5344CB8AC3E}">
        <p14:creationId xmlns:p14="http://schemas.microsoft.com/office/powerpoint/2010/main" val="1800519231"/>
      </p:ext>
    </p:extLst>
  </p:cSld>
  <p:clrMapOvr>
    <a:masterClrMapping/>
  </p:clrMapOvr>
  <mc:AlternateContent xmlns:mc="http://schemas.openxmlformats.org/markup-compatibility/2006" xmlns:p14="http://schemas.microsoft.com/office/powerpoint/2010/main">
    <mc:Choice Requires="p14">
      <p:transition p14:dur="10" advTm="86017"/>
    </mc:Choice>
    <mc:Fallback xmlns="">
      <p:transition advTm="860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226C42C-9CC0-31A4-7643-7CE44C3CA604}"/>
              </a:ext>
            </a:extLst>
          </p:cNvPr>
          <p:cNvSpPr txBox="1"/>
          <p:nvPr/>
        </p:nvSpPr>
        <p:spPr>
          <a:xfrm>
            <a:off x="626140" y="1967061"/>
            <a:ext cx="10541000" cy="3539430"/>
          </a:xfrm>
          <a:prstGeom prst="rect">
            <a:avLst/>
          </a:prstGeom>
          <a:noFill/>
        </p:spPr>
        <p:txBody>
          <a:bodyPr wrap="square" rtlCol="0">
            <a:spAutoFit/>
          </a:bodyPr>
          <a:lstStyle/>
          <a:p>
            <a:pPr algn="r" rtl="1"/>
            <a:r>
              <a:rPr lang="ar-EG" sz="3200" dirty="0"/>
              <a:t>يظهر الجدول </a:t>
            </a:r>
            <a:r>
              <a:rPr lang="en-US" sz="3200" dirty="0"/>
              <a:t>Model Summary </a:t>
            </a:r>
            <a:r>
              <a:rPr lang="ar-EG" sz="3200" dirty="0"/>
              <a:t> </a:t>
            </a:r>
          </a:p>
          <a:p>
            <a:pPr marL="285750" indent="-285750" algn="r" rtl="1">
              <a:buFont typeface="Wingdings" panose="05000000000000000000" pitchFamily="2" charset="2"/>
              <a:buChar char="ü"/>
            </a:pPr>
            <a:r>
              <a:rPr lang="ar-EG" sz="3200" dirty="0"/>
              <a:t>معامل الارتباط </a:t>
            </a:r>
            <a:r>
              <a:rPr lang="en-US" sz="3200" dirty="0"/>
              <a:t>R= 0.978</a:t>
            </a:r>
            <a:r>
              <a:rPr lang="ar-EG" sz="3200" dirty="0"/>
              <a:t>  بينما معامل التحديد </a:t>
            </a:r>
            <a:r>
              <a:rPr lang="en-US" sz="3200" dirty="0"/>
              <a:t>R2= 0.957</a:t>
            </a:r>
            <a:r>
              <a:rPr lang="ar-EG" sz="3200" dirty="0"/>
              <a:t>  </a:t>
            </a:r>
          </a:p>
          <a:p>
            <a:pPr algn="r" rtl="1"/>
            <a:r>
              <a:rPr lang="ar-EG" sz="3200" dirty="0"/>
              <a:t>حيث يفسر معامل التحديد نسبة التغير في المتغير التابع والتي تعود إلى التغير في المتغير المستقل </a:t>
            </a:r>
          </a:p>
          <a:p>
            <a:pPr marL="285750" indent="-285750" algn="r" rtl="1">
              <a:buFont typeface="Wingdings" panose="05000000000000000000" pitchFamily="2" charset="2"/>
              <a:buChar char="ü"/>
            </a:pPr>
            <a:r>
              <a:rPr lang="ar-EG" sz="3200" dirty="0"/>
              <a:t>كما  يظهر ان الخطأ المعياري </a:t>
            </a:r>
            <a:r>
              <a:rPr lang="en-US" sz="3200" dirty="0"/>
              <a:t>std. Error of the Estimate</a:t>
            </a:r>
            <a:r>
              <a:rPr lang="ar-SA" sz="3200" dirty="0"/>
              <a:t>  بلغ  </a:t>
            </a:r>
            <a:r>
              <a:rPr lang="en-US" sz="3200" dirty="0"/>
              <a:t>58.10</a:t>
            </a:r>
            <a:r>
              <a:rPr lang="ar-SA" sz="3200" dirty="0"/>
              <a:t> ، حيث إنه كلما صغر هذا النوع من الخطأ فإن ذلك يعني أن حجم أخطاء التقدير أقل . </a:t>
            </a:r>
            <a:endParaRPr lang="ar-EG" sz="3200" dirty="0"/>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advTm="128768"/>
    </mc:Choice>
    <mc:Fallback xmlns="">
      <p:transition advTm="1287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3-2398-DDF6-B569-D4D8E85504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DD31A-B252-9053-B355-3E028AF9FFD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B5F83C-F6CB-369F-2E09-6949DAA6099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1866B32-C01E-5D15-609A-0C562440D516}"/>
              </a:ext>
            </a:extLst>
          </p:cNvPr>
          <p:cNvSpPr txBox="1"/>
          <p:nvPr/>
        </p:nvSpPr>
        <p:spPr>
          <a:xfrm>
            <a:off x="626140" y="1856840"/>
            <a:ext cx="10541000" cy="3046988"/>
          </a:xfrm>
          <a:prstGeom prst="rect">
            <a:avLst/>
          </a:prstGeom>
          <a:noFill/>
        </p:spPr>
        <p:txBody>
          <a:bodyPr wrap="square" rtlCol="0">
            <a:spAutoFit/>
          </a:bodyPr>
          <a:lstStyle/>
          <a:p>
            <a:pPr marL="285750" indent="-285750" algn="r" rtl="1">
              <a:buFont typeface="Wingdings" panose="05000000000000000000" pitchFamily="2" charset="2"/>
              <a:buChar char="ü"/>
            </a:pPr>
            <a:r>
              <a:rPr lang="ar-EG" sz="2800" dirty="0"/>
              <a:t>جدول تحليل التباين </a:t>
            </a:r>
            <a:r>
              <a:rPr lang="en-US" sz="2800" dirty="0"/>
              <a:t>ANOVA</a:t>
            </a:r>
            <a:r>
              <a:rPr lang="ar-EG" sz="2800" dirty="0"/>
              <a:t> بلغ مستوى الدلالة صفر، مما يعني أن هناك علاقة ذات دلالة إحصائية بين المتغيرين الدخل والاستهلاك .</a:t>
            </a:r>
          </a:p>
          <a:p>
            <a:pPr marL="285750" indent="-285750" algn="r" rtl="1">
              <a:buFont typeface="Wingdings" panose="05000000000000000000" pitchFamily="2" charset="2"/>
              <a:buChar char="ü"/>
            </a:pPr>
            <a:r>
              <a:rPr lang="ar-EG" sz="2800" dirty="0"/>
              <a:t>بلغ مربع وسط البواقي </a:t>
            </a:r>
            <a:r>
              <a:rPr lang="en-US" sz="2800" dirty="0"/>
              <a:t>Mean Square of Residuals</a:t>
            </a:r>
            <a:r>
              <a:rPr lang="ar-EG" sz="2800" dirty="0"/>
              <a:t> </a:t>
            </a:r>
            <a:r>
              <a:rPr lang="en-US" sz="2800" dirty="0"/>
              <a:t>3375.118</a:t>
            </a:r>
            <a:r>
              <a:rPr lang="ar-EG" sz="2800" dirty="0"/>
              <a:t> وهو مربع الخطأ المعياري للتقدير </a:t>
            </a:r>
          </a:p>
          <a:p>
            <a:pPr algn="r" rtl="1"/>
            <a:endParaRPr lang="ar-EG" sz="16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2B3903-0EA1-583B-34A5-F832457B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7EF49F-C47F-305B-F90E-0FFBA87033C4}"/>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4C89875D-6445-3805-65F0-3DA2A78CDE8C}"/>
              </a:ext>
            </a:extLst>
          </p:cNvPr>
          <p:cNvPicPr>
            <a:picLocks noChangeAspect="1"/>
          </p:cNvPicPr>
          <p:nvPr/>
        </p:nvPicPr>
        <p:blipFill>
          <a:blip r:embed="rId3"/>
          <a:stretch>
            <a:fillRect/>
          </a:stretch>
        </p:blipFill>
        <p:spPr>
          <a:xfrm>
            <a:off x="889000" y="3588774"/>
            <a:ext cx="8789850" cy="2275795"/>
          </a:xfrm>
          <a:prstGeom prst="rect">
            <a:avLst/>
          </a:prstGeom>
        </p:spPr>
      </p:pic>
    </p:spTree>
    <p:extLst>
      <p:ext uri="{BB962C8B-B14F-4D97-AF65-F5344CB8AC3E}">
        <p14:creationId xmlns:p14="http://schemas.microsoft.com/office/powerpoint/2010/main" val="3884029211"/>
      </p:ext>
    </p:extLst>
  </p:cSld>
  <p:clrMapOvr>
    <a:masterClrMapping/>
  </p:clrMapOvr>
  <mc:AlternateContent xmlns:mc="http://schemas.openxmlformats.org/markup-compatibility/2006" xmlns:p14="http://schemas.microsoft.com/office/powerpoint/2010/main">
    <mc:Choice Requires="p14">
      <p:transition p14:dur="10" advTm="94849"/>
    </mc:Choice>
    <mc:Fallback xmlns="">
      <p:transition advTm="9484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4708981"/>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dirty="0"/>
              <a:t> معادلة خط الانحدار ستكون كما يلي: </a:t>
            </a:r>
          </a:p>
          <a:p>
            <a:r>
              <a:rPr lang="en-US" sz="3200" dirty="0"/>
              <a:t>Consumption = 32.113 + ( 0.846 income)</a:t>
            </a:r>
          </a:p>
          <a:p>
            <a:pPr marL="285750" indent="-285750" algn="r" rtl="1">
              <a:buFont typeface="Wingdings" panose="05000000000000000000" pitchFamily="2" charset="2"/>
              <a:buChar char="ü"/>
            </a:pPr>
            <a:r>
              <a:rPr lang="ar-EG" sz="3200" dirty="0"/>
              <a:t>تمثل هذه المعادلة أثر الدخل على الاستهلاك  بواسطة المعامل </a:t>
            </a:r>
            <a:r>
              <a:rPr lang="en-US" sz="3200" dirty="0"/>
              <a:t>B</a:t>
            </a:r>
            <a:r>
              <a:rPr lang="ar-EG" sz="3200" dirty="0"/>
              <a:t> وقيمته </a:t>
            </a:r>
            <a:r>
              <a:rPr lang="en-US" sz="3200" dirty="0"/>
              <a:t>0.846</a:t>
            </a:r>
            <a:r>
              <a:rPr lang="ar-EG" sz="3200" dirty="0"/>
              <a:t> . </a:t>
            </a:r>
          </a:p>
          <a:p>
            <a:pPr marL="285750" indent="-285750" algn="r" rtl="1">
              <a:buFont typeface="Wingdings" panose="05000000000000000000" pitchFamily="2" charset="2"/>
              <a:buChar char="ü"/>
            </a:pPr>
            <a:r>
              <a:rPr lang="ar-EG" sz="3200" dirty="0"/>
              <a:t>يظهر معنوية معاملات النموذج  عن طريق اما اختبار </a:t>
            </a:r>
            <a:r>
              <a:rPr lang="en-US" sz="3200" dirty="0"/>
              <a:t>t</a:t>
            </a:r>
            <a:r>
              <a:rPr lang="ar-SA" sz="3200" dirty="0"/>
              <a:t> الموجود بالجدول وهي القيمة المحسوبة ومقارنتها بقيمة </a:t>
            </a:r>
            <a:r>
              <a:rPr lang="en-US" sz="3200" dirty="0"/>
              <a:t>t</a:t>
            </a:r>
            <a:r>
              <a:rPr lang="ar-SA" sz="3200" dirty="0"/>
              <a:t> الجدولية في جدول توزيع </a:t>
            </a:r>
            <a:r>
              <a:rPr lang="en-US" sz="3200" dirty="0"/>
              <a:t>t</a:t>
            </a:r>
            <a:r>
              <a:rPr lang="ar-SA" sz="3200" dirty="0"/>
              <a:t> </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153709"/>
    </mc:Choice>
    <mc:Fallback xmlns="">
      <p:transition advTm="15370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3724096"/>
          </a:xfrm>
          <a:prstGeom prst="rect">
            <a:avLst/>
          </a:prstGeom>
          <a:noFill/>
        </p:spPr>
        <p:txBody>
          <a:bodyPr wrap="square" rtlCol="0">
            <a:spAutoFit/>
          </a:bodyPr>
          <a:lstStyle/>
          <a:p>
            <a:pPr marL="457200" indent="-457200" algn="r" rtl="1">
              <a:buFont typeface="Wingdings" panose="05000000000000000000" pitchFamily="2" charset="2"/>
              <a:buChar char="ü"/>
            </a:pPr>
            <a:r>
              <a:rPr lang="ar-SA" sz="3200" dirty="0"/>
              <a:t>أو عن طريق العمود الأخير </a:t>
            </a:r>
            <a:r>
              <a:rPr lang="en-US" sz="3200" dirty="0"/>
              <a:t>sig</a:t>
            </a:r>
            <a:r>
              <a:rPr lang="ar-SA" sz="3200" dirty="0"/>
              <a:t> ويظهر هذا العمود ان قيمة </a:t>
            </a:r>
            <a:r>
              <a:rPr lang="en-US" sz="3200" dirty="0"/>
              <a:t>sig</a:t>
            </a:r>
            <a:r>
              <a:rPr lang="ar-SA" sz="3200" dirty="0"/>
              <a:t>  للمعلمة الثابتة أكبر من </a:t>
            </a:r>
            <a:r>
              <a:rPr lang="en-US" sz="3200" dirty="0"/>
              <a:t>0.05</a:t>
            </a:r>
            <a:r>
              <a:rPr lang="ar-SA" sz="3200" dirty="0"/>
              <a:t>  وهذا يدل على عدم معنوية الحد الثابت للمعادلة  بينما تظهر القيمة </a:t>
            </a:r>
            <a:r>
              <a:rPr lang="en-US" sz="3200" dirty="0"/>
              <a:t>sig</a:t>
            </a:r>
            <a:r>
              <a:rPr lang="ar-SA" sz="3200" dirty="0"/>
              <a:t> لمعلمة الدخل انها تساوي صفر وهي اقل من </a:t>
            </a:r>
            <a:r>
              <a:rPr lang="en-US" sz="3200" dirty="0"/>
              <a:t>0.05</a:t>
            </a:r>
            <a:r>
              <a:rPr lang="ar-SA" sz="3200" dirty="0"/>
              <a:t> ومعناها ان معلمة هذا المتغير معنوية بشكل كبير</a:t>
            </a:r>
            <a:endParaRPr lang="ar-EG" sz="3200" dirty="0"/>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advTm="93828"/>
    </mc:Choice>
    <mc:Fallback xmlns="">
      <p:transition advTm="9382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F18E-5C9C-7E04-D5CF-F906FD583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397B7-E262-08C8-DF3F-3808A7687A3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3F88F81-568F-3958-B971-66534C863D8C}"/>
              </a:ext>
            </a:extLst>
          </p:cNvPr>
          <p:cNvSpPr txBox="1"/>
          <p:nvPr/>
        </p:nvSpPr>
        <p:spPr>
          <a:xfrm>
            <a:off x="490280" y="1685495"/>
            <a:ext cx="10541000" cy="584775"/>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EF302E-E86E-8E96-E693-C117DFC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12A305-F009-4E1D-8190-2E4C359A649B}"/>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CB6355D-5950-F12F-F66E-977F9B4BBB3E}"/>
              </a:ext>
            </a:extLst>
          </p:cNvPr>
          <p:cNvPicPr>
            <a:picLocks noChangeAspect="1"/>
          </p:cNvPicPr>
          <p:nvPr/>
        </p:nvPicPr>
        <p:blipFill>
          <a:blip r:embed="rId3"/>
          <a:stretch>
            <a:fillRect/>
          </a:stretch>
        </p:blipFill>
        <p:spPr>
          <a:xfrm>
            <a:off x="1333001" y="1911708"/>
            <a:ext cx="9698279" cy="3407511"/>
          </a:xfrm>
          <a:prstGeom prst="rect">
            <a:avLst/>
          </a:prstGeom>
        </p:spPr>
      </p:pic>
    </p:spTree>
    <p:extLst>
      <p:ext uri="{BB962C8B-B14F-4D97-AF65-F5344CB8AC3E}">
        <p14:creationId xmlns:p14="http://schemas.microsoft.com/office/powerpoint/2010/main" val="2662355591"/>
      </p:ext>
    </p:extLst>
  </p:cSld>
  <p:clrMapOvr>
    <a:masterClrMapping/>
  </p:clrMapOvr>
  <mc:AlternateContent xmlns:mc="http://schemas.openxmlformats.org/markup-compatibility/2006" xmlns:p14="http://schemas.microsoft.com/office/powerpoint/2010/main">
    <mc:Choice Requires="p14">
      <p:transition p14:dur="10" advTm="64935"/>
    </mc:Choice>
    <mc:Fallback xmlns="">
      <p:transition advTm="6493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4B2BC-CF0D-DF59-51CD-FED876F7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33411-E001-4D94-A6DC-98F6B679CFB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4A6F42-1AC9-CBDC-FF64-E0062AFE9CAA}"/>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67006CE-0C30-B972-34BD-44B5F83A8355}"/>
              </a:ext>
            </a:extLst>
          </p:cNvPr>
          <p:cNvSpPr txBox="1"/>
          <p:nvPr/>
        </p:nvSpPr>
        <p:spPr>
          <a:xfrm>
            <a:off x="626140" y="1967061"/>
            <a:ext cx="10541000" cy="1077218"/>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11F2161-752A-919E-A470-565C48D1B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89D659-96BB-A03E-0872-0615FADC2CD3}"/>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65DF03C8-2143-D744-68B5-AA47009180DB}"/>
              </a:ext>
            </a:extLst>
          </p:cNvPr>
          <p:cNvPicPr>
            <a:picLocks noChangeAspect="1"/>
          </p:cNvPicPr>
          <p:nvPr/>
        </p:nvPicPr>
        <p:blipFill>
          <a:blip r:embed="rId3"/>
          <a:stretch>
            <a:fillRect/>
          </a:stretch>
        </p:blipFill>
        <p:spPr>
          <a:xfrm>
            <a:off x="1333001" y="1856840"/>
            <a:ext cx="9620134" cy="3624796"/>
          </a:xfrm>
          <a:prstGeom prst="rect">
            <a:avLst/>
          </a:prstGeom>
        </p:spPr>
      </p:pic>
    </p:spTree>
    <p:extLst>
      <p:ext uri="{BB962C8B-B14F-4D97-AF65-F5344CB8AC3E}">
        <p14:creationId xmlns:p14="http://schemas.microsoft.com/office/powerpoint/2010/main" val="3174477121"/>
      </p:ext>
    </p:extLst>
  </p:cSld>
  <p:clrMapOvr>
    <a:masterClrMapping/>
  </p:clrMapOvr>
  <mc:AlternateContent xmlns:mc="http://schemas.openxmlformats.org/markup-compatibility/2006" xmlns:p14="http://schemas.microsoft.com/office/powerpoint/2010/main">
    <mc:Choice Requires="p14">
      <p:transition p14:dur="10" advTm="55586"/>
    </mc:Choice>
    <mc:Fallback xmlns="">
      <p:transition advTm="555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200" dirty="0">
                <a:solidFill>
                  <a:srgbClr val="2D3956"/>
                </a:solidFill>
                <a:latin typeface="Alexandria" charset="0"/>
                <a:cs typeface="Alexandria" charset="0"/>
              </a:rPr>
              <a:t>يظهر  رسم </a:t>
            </a:r>
            <a:r>
              <a:rPr lang="en-US" sz="3200" dirty="0">
                <a:solidFill>
                  <a:srgbClr val="2D3956"/>
                </a:solidFill>
                <a:latin typeface="Alexandria" charset="0"/>
                <a:cs typeface="Alexandria" charset="0"/>
              </a:rPr>
              <a:t>Normal p-p plot</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يبين أن البيانات المجمعة</a:t>
            </a:r>
          </a:p>
          <a:p>
            <a:pPr algn="r" rtl="1"/>
            <a:r>
              <a:rPr lang="ar-EG" sz="3200" dirty="0">
                <a:solidFill>
                  <a:srgbClr val="2D3956"/>
                </a:solidFill>
                <a:latin typeface="Alexandria" charset="0"/>
                <a:cs typeface="Alexandria" charset="0"/>
              </a:rPr>
              <a:t> تتبع التوزيع الطبيعي</a:t>
            </a:r>
          </a:p>
          <a:p>
            <a:pPr algn="r" rtl="1"/>
            <a:r>
              <a:rPr lang="ar-EG" sz="3200" dirty="0">
                <a:solidFill>
                  <a:srgbClr val="2D3956"/>
                </a:solidFill>
                <a:latin typeface="Alexandria" charset="0"/>
                <a:cs typeface="Alexandria" charset="0"/>
              </a:rPr>
              <a:t> حيث إن النقاط متجمعة </a:t>
            </a:r>
          </a:p>
          <a:p>
            <a:pPr algn="r" rtl="1"/>
            <a:r>
              <a:rPr lang="ar-EG" sz="3200" dirty="0">
                <a:solidFill>
                  <a:srgbClr val="2D3956"/>
                </a:solidFill>
                <a:latin typeface="Alexandria" charset="0"/>
                <a:cs typeface="Alexandria" charset="0"/>
              </a:rPr>
              <a:t>حول الخط ويؤكد ذلك</a:t>
            </a:r>
          </a:p>
          <a:p>
            <a:pPr algn="r" rtl="1"/>
            <a:r>
              <a:rPr lang="ar-EG" sz="3200" dirty="0">
                <a:solidFill>
                  <a:srgbClr val="2D3956"/>
                </a:solidFill>
                <a:latin typeface="Alexandria" charset="0"/>
                <a:cs typeface="Alexandria" charset="0"/>
              </a:rPr>
              <a:t> رسم المدرج التكراري </a:t>
            </a:r>
          </a:p>
        </p:txBody>
      </p:sp>
      <p:sp>
        <p:nvSpPr>
          <p:cNvPr id="3" name="TextBox 2">
            <a:extLst>
              <a:ext uri="{FF2B5EF4-FFF2-40B4-BE49-F238E27FC236}">
                <a16:creationId xmlns:a16="http://schemas.microsoft.com/office/drawing/2014/main"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B6D153E3-6446-ECD4-0398-60BE183D1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F882C2F-C07F-B02C-F017-AA70019812EE}"/>
              </a:ext>
            </a:extLst>
          </p:cNvPr>
          <p:cNvPicPr>
            <a:picLocks noChangeAspect="1"/>
          </p:cNvPicPr>
          <p:nvPr/>
        </p:nvPicPr>
        <p:blipFill>
          <a:blip r:embed="rId3"/>
          <a:stretch>
            <a:fillRect/>
          </a:stretch>
        </p:blipFill>
        <p:spPr>
          <a:xfrm>
            <a:off x="776750" y="1956618"/>
            <a:ext cx="5997676" cy="3687097"/>
          </a:xfrm>
          <a:prstGeom prst="rect">
            <a:avLst/>
          </a:prstGeom>
        </p:spPr>
      </p:pic>
    </p:spTree>
    <p:extLst>
      <p:ext uri="{BB962C8B-B14F-4D97-AF65-F5344CB8AC3E}">
        <p14:creationId xmlns:p14="http://schemas.microsoft.com/office/powerpoint/2010/main" val="3443284939"/>
      </p:ext>
    </p:extLst>
  </p:cSld>
  <p:clrMapOvr>
    <a:masterClrMapping/>
  </p:clrMapOvr>
  <mc:AlternateContent xmlns:mc="http://schemas.openxmlformats.org/markup-compatibility/2006" xmlns:p14="http://schemas.microsoft.com/office/powerpoint/2010/main">
    <mc:Choice Requires="p14">
      <p:transition p14:dur="10" advTm="27736"/>
    </mc:Choice>
    <mc:Fallback xmlns="">
      <p:transition advTm="277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6508954" y="1967061"/>
            <a:ext cx="4658185" cy="3539430"/>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a:solidFill>
                  <a:srgbClr val="2D3956"/>
                </a:solidFill>
                <a:latin typeface="Alexandria" charset="0"/>
                <a:cs typeface="Alexandria" charset="0"/>
              </a:rPr>
              <a:t>مخطط الانتشار </a:t>
            </a:r>
            <a:r>
              <a:rPr lang="en-US" sz="3200">
                <a:solidFill>
                  <a:srgbClr val="2D3956"/>
                </a:solidFill>
                <a:latin typeface="Alexandria" charset="0"/>
                <a:cs typeface="Alexandria" charset="0"/>
              </a:rPr>
              <a:t>scatterplot</a:t>
            </a:r>
            <a:r>
              <a:rPr lang="ar-EG" sz="3200">
                <a:solidFill>
                  <a:srgbClr val="2D3956"/>
                </a:solidFill>
                <a:latin typeface="Alexandria" charset="0"/>
                <a:cs typeface="Alexandria" charset="0"/>
              </a:rPr>
              <a:t> يمثل مخطط الانتشار العلاقة بين القيم المعيارية المتنبأ بها للانحدار وبين البواقي المعيارية للانحدار . إن عدم وجود نمط محدد للنقاط في الشكل يدل على  توفر شرط الخطية </a:t>
            </a:r>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178EE3A3-0A87-D982-5E6E-D5F515DCB93E}"/>
              </a:ext>
            </a:extLst>
          </p:cNvPr>
          <p:cNvPicPr>
            <a:picLocks noChangeAspect="1"/>
          </p:cNvPicPr>
          <p:nvPr/>
        </p:nvPicPr>
        <p:blipFill>
          <a:blip r:embed="rId3"/>
          <a:stretch>
            <a:fillRect/>
          </a:stretch>
        </p:blipFill>
        <p:spPr>
          <a:xfrm>
            <a:off x="1013029" y="1884738"/>
            <a:ext cx="5495925" cy="3971925"/>
          </a:xfrm>
          <a:prstGeom prst="rect">
            <a:avLst/>
          </a:prstGeom>
        </p:spPr>
      </p:pic>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advTm="94009"/>
    </mc:Choice>
    <mc:Fallback xmlns="">
      <p:transition advTm="940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9C8A-9F2E-6492-6AB6-7F57FE6FA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E8123-2045-F28D-E910-168B78F6F08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A5516A-7249-4DCC-65B0-BF41169BE8D9}"/>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A1ABD52-F87A-3A67-944C-B52F4D0AA8EE}"/>
              </a:ext>
            </a:extLst>
          </p:cNvPr>
          <p:cNvSpPr txBox="1"/>
          <p:nvPr/>
        </p:nvSpPr>
        <p:spPr>
          <a:xfrm>
            <a:off x="626140" y="1775522"/>
            <a:ext cx="10541000" cy="1077218"/>
          </a:xfrm>
          <a:prstGeom prst="rect">
            <a:avLst/>
          </a:prstGeom>
          <a:noFill/>
        </p:spPr>
        <p:txBody>
          <a:bodyPr wrap="square" rtlCol="0">
            <a:spAutoFit/>
          </a:bodyPr>
          <a:lstStyle/>
          <a:p>
            <a:pPr algn="just"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4EE4B88-FC1E-DC7B-DAD3-E6ED0D3DB0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BC6EAE5-4FF5-F026-58B4-549A485F3165}"/>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1FC7DF1-076B-65DC-2AB8-D1E6B2066B27}"/>
              </a:ext>
            </a:extLst>
          </p:cNvPr>
          <p:cNvPicPr>
            <a:picLocks noChangeAspect="1"/>
          </p:cNvPicPr>
          <p:nvPr/>
        </p:nvPicPr>
        <p:blipFill>
          <a:blip r:embed="rId4"/>
          <a:stretch>
            <a:fillRect/>
          </a:stretch>
        </p:blipFill>
        <p:spPr>
          <a:xfrm>
            <a:off x="1219200" y="1743075"/>
            <a:ext cx="9576619" cy="4121494"/>
          </a:xfrm>
          <a:prstGeom prst="rect">
            <a:avLst/>
          </a:prstGeom>
        </p:spPr>
      </p:pic>
    </p:spTree>
    <p:extLst>
      <p:ext uri="{BB962C8B-B14F-4D97-AF65-F5344CB8AC3E}">
        <p14:creationId xmlns:p14="http://schemas.microsoft.com/office/powerpoint/2010/main" val="774473155"/>
      </p:ext>
    </p:extLst>
  </p:cSld>
  <p:clrMapOvr>
    <a:masterClrMapping/>
  </p:clrMapOvr>
  <mc:AlternateContent xmlns:mc="http://schemas.openxmlformats.org/markup-compatibility/2006" xmlns:p14="http://schemas.microsoft.com/office/powerpoint/2010/main">
    <mc:Choice Requires="p14">
      <p:transition p14:dur="10" advTm="11821"/>
    </mc:Choice>
    <mc:Fallback xmlns="">
      <p:transition advTm="1182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عند الرجوع إلى محرر البيانات نجد أنه قد تم إضافة متغيرين جديدين باسم </a:t>
            </a:r>
            <a:r>
              <a:rPr lang="en-US" sz="3200" dirty="0">
                <a:solidFill>
                  <a:srgbClr val="2D3956"/>
                </a:solidFill>
                <a:latin typeface="Alexandria" charset="0"/>
                <a:cs typeface="Alexandria" charset="0"/>
              </a:rPr>
              <a:t> Z Predicted , Z Residual </a:t>
            </a:r>
            <a:r>
              <a:rPr lang="ar-EG" sz="3200" dirty="0">
                <a:solidFill>
                  <a:srgbClr val="2D3956"/>
                </a:solidFill>
                <a:latin typeface="Alexandria" charset="0"/>
                <a:cs typeface="Alexandria" charset="0"/>
              </a:rPr>
              <a:t>  وكذلك متغير ثالث اسمه </a:t>
            </a:r>
            <a:r>
              <a:rPr lang="en-US" sz="3200" dirty="0">
                <a:solidFill>
                  <a:srgbClr val="2D3956"/>
                </a:solidFill>
                <a:latin typeface="Alexandria" charset="0"/>
                <a:cs typeface="Alexandria" charset="0"/>
              </a:rPr>
              <a:t>MAH-1</a:t>
            </a:r>
            <a:r>
              <a:rPr lang="ar-EG" sz="3200" dirty="0">
                <a:solidFill>
                  <a:srgbClr val="2D3956"/>
                </a:solidFill>
                <a:latin typeface="Alexandria" charset="0"/>
                <a:cs typeface="Alexandria" charset="0"/>
              </a:rPr>
              <a:t> بناء على التأشير على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بعد القيام بمقارنة كل من قيم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مع قيمة </a:t>
            </a:r>
            <a:r>
              <a:rPr lang="en-US" sz="3200" dirty="0">
                <a:solidFill>
                  <a:srgbClr val="2D3956"/>
                </a:solidFill>
                <a:latin typeface="Alexandria" charset="0"/>
                <a:cs typeface="Alexandria" charset="0"/>
              </a:rPr>
              <a:t>X2</a:t>
            </a:r>
            <a:r>
              <a:rPr lang="ar-EG" sz="3200" dirty="0">
                <a:solidFill>
                  <a:srgbClr val="2D3956"/>
                </a:solidFill>
                <a:latin typeface="Alexandria" charset="0"/>
                <a:cs typeface="Alexandria" charset="0"/>
              </a:rPr>
              <a:t>  الجدولية والبالغة </a:t>
            </a:r>
            <a:r>
              <a:rPr lang="en-US" sz="3200" dirty="0">
                <a:solidFill>
                  <a:srgbClr val="2D3956"/>
                </a:solidFill>
                <a:latin typeface="Alexandria" charset="0"/>
                <a:cs typeface="Alexandria" charset="0"/>
              </a:rPr>
              <a:t>13.8</a:t>
            </a:r>
            <a:r>
              <a:rPr lang="ar-EG" sz="3200" dirty="0">
                <a:solidFill>
                  <a:srgbClr val="2D3956"/>
                </a:solidFill>
                <a:latin typeface="Alexandria" charset="0"/>
                <a:cs typeface="Alexandria" charset="0"/>
              </a:rPr>
              <a:t>  عند درجات حرية </a:t>
            </a:r>
            <a:r>
              <a:rPr lang="en-US" sz="3200" dirty="0">
                <a:solidFill>
                  <a:srgbClr val="2D3956"/>
                </a:solidFill>
                <a:latin typeface="Alexandria" charset="0"/>
                <a:cs typeface="Alexandria" charset="0"/>
              </a:rPr>
              <a:t>2</a:t>
            </a:r>
            <a:r>
              <a:rPr lang="ar-EG" sz="3200" dirty="0">
                <a:solidFill>
                  <a:srgbClr val="2D3956"/>
                </a:solidFill>
                <a:latin typeface="Alexandria" charset="0"/>
                <a:cs typeface="Alexandria" charset="0"/>
              </a:rPr>
              <a:t> ومستوى معنوية </a:t>
            </a:r>
            <a:r>
              <a:rPr lang="en-US" sz="3200" dirty="0">
                <a:solidFill>
                  <a:srgbClr val="2D3956"/>
                </a:solidFill>
                <a:latin typeface="Alexandria" charset="0"/>
                <a:cs typeface="Alexandria" charset="0"/>
              </a:rPr>
              <a:t>0.001</a:t>
            </a:r>
            <a:r>
              <a:rPr lang="ar-EG" sz="3200" dirty="0">
                <a:solidFill>
                  <a:srgbClr val="2D3956"/>
                </a:solidFill>
                <a:latin typeface="Alexandria" charset="0"/>
                <a:cs typeface="Alexandria" charset="0"/>
              </a:rPr>
              <a:t> ، فإننا نجد أن كافة قيم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أقل من القيمة الجدولية وبالتالي لا توجد هناك أي قيمة متطرفة. </a:t>
            </a: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advTm="62545"/>
    </mc:Choice>
    <mc:Fallback xmlns="">
      <p:transition advTm="6254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2CF486-E58F-682A-68B1-51AFED6B63E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2855C8FC-9C5C-057B-1D2F-CA0FCAD86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DCD5C6BE-55FA-BCB0-7531-8E415C7731F9}"/>
              </a:ext>
            </a:extLst>
          </p:cNvPr>
          <p:cNvPicPr>
            <a:picLocks noChangeAspect="1"/>
          </p:cNvPicPr>
          <p:nvPr/>
        </p:nvPicPr>
        <p:blipFill>
          <a:blip r:embed="rId3"/>
          <a:stretch>
            <a:fillRect/>
          </a:stretch>
        </p:blipFill>
        <p:spPr>
          <a:xfrm>
            <a:off x="1415845" y="1779638"/>
            <a:ext cx="9193161" cy="3696929"/>
          </a:xfrm>
          <a:prstGeom prst="rect">
            <a:avLst/>
          </a:prstGeom>
        </p:spPr>
      </p:pic>
    </p:spTree>
    <p:extLst>
      <p:ext uri="{BB962C8B-B14F-4D97-AF65-F5344CB8AC3E}">
        <p14:creationId xmlns:p14="http://schemas.microsoft.com/office/powerpoint/2010/main" val="2436656567"/>
      </p:ext>
    </p:extLst>
  </p:cSld>
  <p:clrMapOvr>
    <a:masterClrMapping/>
  </p:clrMapOvr>
  <mc:AlternateContent xmlns:mc="http://schemas.openxmlformats.org/markup-compatibility/2006" xmlns:p14="http://schemas.microsoft.com/office/powerpoint/2010/main">
    <mc:Choice Requires="p14">
      <p:transition p14:dur="10" advTm="24057"/>
    </mc:Choice>
    <mc:Fallback xmlns="">
      <p:transition advTm="2405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8E5DB-EAD9-17A2-E2C7-E2ABC62E2A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9B0408-3DB0-17F7-B3C2-B9EF248A71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B3F80C-8E9E-EAF4-8BF5-F7EC0C1E43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8023A48-9F55-CBE6-22F4-A5602F010CC7}"/>
              </a:ext>
            </a:extLst>
          </p:cNvPr>
          <p:cNvSpPr txBox="1"/>
          <p:nvPr/>
        </p:nvSpPr>
        <p:spPr>
          <a:xfrm>
            <a:off x="1854310"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معادلة الانحدار الخطي المتعدد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42DB7D7-A77A-6EDF-B4AE-5EA45C0725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1E75D6F-0714-B2B3-7FE2-F9B2E01B9D1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57D62D5F-21EA-7B8B-E4A1-C3995AE5EE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C6F87A2-E101-E41A-A996-5EB252E45C39}"/>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70593275"/>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796134"/>
            <a:ext cx="10541000" cy="2554545"/>
          </a:xfrm>
          <a:prstGeom prst="rect">
            <a:avLst/>
          </a:prstGeom>
          <a:noFill/>
        </p:spPr>
        <p:txBody>
          <a:bodyPr wrap="square" rtlCol="0">
            <a:spAutoFit/>
          </a:bodyPr>
          <a:lstStyle/>
          <a:p>
            <a:pPr algn="r" rtl="1"/>
            <a:r>
              <a:rPr lang="ar-SA" sz="3200">
                <a:solidFill>
                  <a:srgbClr val="2D3956"/>
                </a:solidFill>
                <a:latin typeface="Alexandria" charset="0"/>
                <a:cs typeface="Alexandria" charset="0"/>
              </a:rPr>
              <a:t>يهدف استخدام تحليل الانحدار المتعدد بصورة رئيسية البحث في العلاقة ما بين أكثر من متغير مستقل ويرمز لها </a:t>
            </a:r>
            <a:r>
              <a:rPr lang="en-US" sz="3200">
                <a:solidFill>
                  <a:srgbClr val="2D3956"/>
                </a:solidFill>
                <a:latin typeface="Alexandria" charset="0"/>
                <a:cs typeface="Alexandria" charset="0"/>
              </a:rPr>
              <a:t>Xi</a:t>
            </a:r>
            <a:r>
              <a:rPr lang="ar-SA" sz="3200">
                <a:solidFill>
                  <a:srgbClr val="2D3956"/>
                </a:solidFill>
                <a:latin typeface="Alexandria" charset="0"/>
                <a:cs typeface="Alexandria" charset="0"/>
              </a:rPr>
              <a:t>  وتمثل العوامل المؤثرة على الظاهرة التي تكون تحت الدراسة ( المتغيرات المستقلة)  ، وبين المتغير التابع  ويرمز له </a:t>
            </a:r>
            <a:r>
              <a:rPr lang="en-US" sz="3200">
                <a:solidFill>
                  <a:srgbClr val="2D3956"/>
                </a:solidFill>
                <a:latin typeface="Alexandria" charset="0"/>
                <a:cs typeface="Alexandria" charset="0"/>
              </a:rPr>
              <a:t>Y</a:t>
            </a:r>
            <a:r>
              <a:rPr lang="ar-SA" sz="3200">
                <a:solidFill>
                  <a:srgbClr val="2D3956"/>
                </a:solidFill>
                <a:latin typeface="Alexandria" charset="0"/>
                <a:cs typeface="Alexandria" charset="0"/>
              </a:rPr>
              <a:t> والذي يمثل هذه الظاهرة سواء  كان البحث عن مدى تأثير مجموعة المتغيرات المستقلة أو تأثير كل منهما على حدة. </a:t>
            </a:r>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advTm="88936"/>
    </mc:Choice>
    <mc:Fallback xmlns="">
      <p:transition advTm="8893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14CB23-77FE-3A62-2FA5-B2A8ED1802C5}"/>
              </a:ext>
            </a:extLst>
          </p:cNvPr>
          <p:cNvSpPr txBox="1"/>
          <p:nvPr/>
        </p:nvSpPr>
        <p:spPr>
          <a:xfrm>
            <a:off x="825500" y="1699178"/>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BE356F0F-31DA-E871-A76F-385CC5754E76}"/>
              </a:ext>
            </a:extLst>
          </p:cNvPr>
          <p:cNvPicPr>
            <a:picLocks noChangeAspect="1"/>
          </p:cNvPicPr>
          <p:nvPr/>
        </p:nvPicPr>
        <p:blipFill>
          <a:blip r:embed="rId3"/>
          <a:stretch>
            <a:fillRect/>
          </a:stretch>
        </p:blipFill>
        <p:spPr>
          <a:xfrm>
            <a:off x="1248696" y="1699178"/>
            <a:ext cx="9783097" cy="3905209"/>
          </a:xfrm>
          <a:prstGeom prst="rect">
            <a:avLst/>
          </a:prstGeom>
        </p:spPr>
      </p:pic>
    </p:spTree>
    <p:extLst>
      <p:ext uri="{BB962C8B-B14F-4D97-AF65-F5344CB8AC3E}">
        <p14:creationId xmlns:p14="http://schemas.microsoft.com/office/powerpoint/2010/main" val="63212938"/>
      </p:ext>
    </p:extLst>
  </p:cSld>
  <p:clrMapOvr>
    <a:masterClrMapping/>
  </p:clrMapOvr>
  <mc:AlternateContent xmlns:mc="http://schemas.openxmlformats.org/markup-compatibility/2006" xmlns:p14="http://schemas.microsoft.com/office/powerpoint/2010/main">
    <mc:Choice Requires="p14">
      <p:transition p14:dur="10" advTm="59582"/>
    </mc:Choice>
    <mc:Fallback xmlns="">
      <p:transition advTm="5958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algn="r" rtl="1"/>
            <a:r>
              <a:rPr lang="ar-SA" sz="3200" b="1" dirty="0">
                <a:solidFill>
                  <a:srgbClr val="2D3956"/>
                </a:solidFill>
                <a:latin typeface="Alexandria" charset="0"/>
                <a:cs typeface="Alexandria" charset="0"/>
              </a:rPr>
              <a:t>شروط صلاحية نموذج الانحدار </a:t>
            </a:r>
          </a:p>
          <a:p>
            <a:pPr algn="r" rtl="1"/>
            <a:endParaRPr lang="ar-SA" sz="3200" b="1"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عدم وجود ازدواجية خطية بين المتغيرات المستقلة أي العلاقة الارتباطية بينهم لا تكون مرتفعة كثيرا ويتم التحقق من هذا الشرط من خلال مصفوفة معاملات الارتباط ، ويتم التأكد من هذا الشرط من خلال معامل تضخم التباين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advTm="58916"/>
    </mc:Choice>
    <mc:Fallback xmlns="">
      <p:transition advTm="5891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3A44F-E704-983F-55D3-F514BBCE4344}"/>
              </a:ext>
            </a:extLst>
          </p:cNvPr>
          <p:cNvSpPr txBox="1"/>
          <p:nvPr/>
        </p:nvSpPr>
        <p:spPr>
          <a:xfrm>
            <a:off x="2458065" y="839923"/>
            <a:ext cx="6548283" cy="954107"/>
          </a:xfrm>
          <a:prstGeom prst="rect">
            <a:avLst/>
          </a:prstGeom>
          <a:noFill/>
        </p:spPr>
        <p:txBody>
          <a:bodyPr wrap="square" rtlCol="0">
            <a:spAutoFit/>
          </a:bodyPr>
          <a:lstStyle/>
          <a:p>
            <a:pPr algn="ctr" rtl="1"/>
            <a:r>
              <a:rPr lang="ar-SA" sz="2800" b="1" dirty="0">
                <a:solidFill>
                  <a:srgbClr val="2D3956"/>
                </a:solidFill>
                <a:latin typeface="Alexandria" charset="0"/>
                <a:cs typeface="Alexandria" charset="0"/>
              </a:rPr>
              <a:t>ارتباط المتغيرات المستقلة</a:t>
            </a:r>
          </a:p>
          <a:p>
            <a:pPr algn="ctr" rtl="1"/>
            <a:r>
              <a:rPr lang="en-US" sz="28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C0447F4F-6E5F-B74F-8A9D-EA61FCCF90FD}"/>
              </a:ext>
            </a:extLst>
          </p:cNvPr>
          <p:cNvSpPr txBox="1"/>
          <p:nvPr/>
        </p:nvSpPr>
        <p:spPr>
          <a:xfrm>
            <a:off x="825500" y="1699178"/>
            <a:ext cx="10541000" cy="3970318"/>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2800" dirty="0">
                <a:solidFill>
                  <a:srgbClr val="2D3956"/>
                </a:solidFill>
                <a:latin typeface="Alexandria" charset="0"/>
                <a:cs typeface="Alexandria" charset="0"/>
              </a:rPr>
              <a:t>من الجوانب الهامة في إحصاءات تحليل الانحدار عملية تحديد مدى تداخل الارتباط بين المتغيرات المستقلة، فإذا كان الارتباط بين متغيرين مستقلين عاليا، فإن ذلك يعني أن هناك عوامل مشتركة كثيرة بينهما، بل ربما يكون المتغيرين هما تقريبا نفس المتغير مع اختلاف التسمية الظاهرة . </a:t>
            </a:r>
          </a:p>
          <a:p>
            <a:pPr marL="285750" indent="-285750" algn="just" rtl="1">
              <a:buFont typeface="Wingdings" panose="05000000000000000000" pitchFamily="2" charset="2"/>
              <a:buChar char="ü"/>
            </a:pPr>
            <a:r>
              <a:rPr lang="ar-SA" sz="2800" dirty="0">
                <a:solidFill>
                  <a:srgbClr val="2D3956"/>
                </a:solidFill>
                <a:latin typeface="Alexandria" charset="0"/>
                <a:cs typeface="Alexandria" charset="0"/>
              </a:rPr>
              <a:t>هذا الوضع يجعل النموذج للدراسة هشا والنتائج التي يمكن أن يتوصل إليها الباحث هزيلة وغير موثوق بها. </a:t>
            </a:r>
          </a:p>
          <a:p>
            <a:pPr marL="285750" indent="-285750" algn="just" rtl="1">
              <a:buFont typeface="Wingdings" panose="05000000000000000000" pitchFamily="2" charset="2"/>
              <a:buChar char="ü"/>
            </a:pPr>
            <a:r>
              <a:rPr lang="ar-SA" sz="2800" dirty="0">
                <a:solidFill>
                  <a:srgbClr val="2D3956"/>
                </a:solidFill>
                <a:latin typeface="Alexandria" charset="0"/>
                <a:cs typeface="Alexandria" charset="0"/>
              </a:rPr>
              <a:t>بناء على ذلك ، فإن على الباحث اختبار العلاقة بين المتغيرات المستقلة في بحثه حيث يمكنه الاعتماد على ما يسمى عامل التضخم التباين </a:t>
            </a:r>
            <a:r>
              <a:rPr lang="en-US" sz="2800" dirty="0">
                <a:solidFill>
                  <a:srgbClr val="2D3956"/>
                </a:solidFill>
                <a:latin typeface="Alexandria" charset="0"/>
                <a:cs typeface="Alexandria" charset="0"/>
              </a:rPr>
              <a:t>Variance Inflation Factor ) VIF</a:t>
            </a:r>
            <a:r>
              <a:rPr lang="ar-SA" sz="2800" dirty="0">
                <a:solidFill>
                  <a:srgbClr val="2D3956"/>
                </a:solidFill>
                <a:latin typeface="Alexandria" charset="0"/>
                <a:cs typeface="Alexandria" charset="0"/>
              </a:rPr>
              <a:t>).  </a:t>
            </a:r>
          </a:p>
        </p:txBody>
      </p:sp>
      <p:pic>
        <p:nvPicPr>
          <p:cNvPr id="7" name="Graphic 21">
            <a:extLst>
              <a:ext uri="{FF2B5EF4-FFF2-40B4-BE49-F238E27FC236}">
                <a16:creationId xmlns:a16="http://schemas.microsoft.com/office/drawing/2014/main"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advTm="122289"/>
    </mc:Choice>
    <mc:Fallback xmlns="">
      <p:transition advTm="12228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135EDF-AFF5-AB1C-F201-85F5A654950E}"/>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93DF9A-FADF-9768-B1B3-79A507F2CBCB}"/>
              </a:ext>
            </a:extLst>
          </p:cNvPr>
          <p:cNvSpPr txBox="1"/>
          <p:nvPr/>
        </p:nvSpPr>
        <p:spPr>
          <a:xfrm>
            <a:off x="825500" y="1699178"/>
            <a:ext cx="10541000" cy="4524315"/>
          </a:xfrm>
          <a:prstGeom prst="rect">
            <a:avLst/>
          </a:prstGeom>
          <a:noFill/>
        </p:spPr>
        <p:txBody>
          <a:bodyPr wrap="square" rtlCol="0">
            <a:spAutoFit/>
          </a:bodyPr>
          <a:lstStyle/>
          <a:p>
            <a:pPr algn="ctr" rtl="1"/>
            <a:r>
              <a:rPr lang="ar-SA" sz="3200" b="1" dirty="0">
                <a:solidFill>
                  <a:srgbClr val="2D3956"/>
                </a:solidFill>
                <a:latin typeface="Alexandria" charset="0"/>
                <a:cs typeface="Alexandria" charset="0"/>
              </a:rPr>
              <a:t>إيجاد قيمة </a:t>
            </a:r>
            <a:r>
              <a:rPr lang="en-US" sz="3200" b="1" dirty="0">
                <a:solidFill>
                  <a:srgbClr val="2D3956"/>
                </a:solidFill>
                <a:latin typeface="Alexandria" charset="0"/>
                <a:cs typeface="Alexandria" charset="0"/>
              </a:rPr>
              <a:t>VIF</a:t>
            </a:r>
            <a:r>
              <a:rPr lang="ar-SA" sz="3200" b="1" dirty="0">
                <a:solidFill>
                  <a:srgbClr val="2D3956"/>
                </a:solidFill>
                <a:latin typeface="Alexandria" charset="0"/>
                <a:cs typeface="Alexandria" charset="0"/>
              </a:rPr>
              <a:t> في برنامج </a:t>
            </a:r>
            <a:r>
              <a:rPr lang="en-US" sz="3200" b="1" dirty="0">
                <a:solidFill>
                  <a:srgbClr val="2D3956"/>
                </a:solidFill>
                <a:latin typeface="Alexandria" charset="0"/>
                <a:cs typeface="Alexandria" charset="0"/>
              </a:rPr>
              <a:t>SPSS </a:t>
            </a:r>
          </a:p>
          <a:p>
            <a:pPr algn="r" rtl="1"/>
            <a:endParaRPr lang="ar-SA" sz="3200"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يمكن التوصل إلى قيمة </a:t>
            </a:r>
            <a:r>
              <a:rPr lang="en-US" sz="3200" dirty="0">
                <a:solidFill>
                  <a:srgbClr val="2D3956"/>
                </a:solidFill>
                <a:latin typeface="Alexandria" charset="0"/>
                <a:cs typeface="Alexandria" charset="0"/>
              </a:rPr>
              <a:t>VIF</a:t>
            </a:r>
            <a:r>
              <a:rPr lang="ar-SA" sz="3200" dirty="0">
                <a:solidFill>
                  <a:srgbClr val="2D3956"/>
                </a:solidFill>
                <a:latin typeface="Alexandria" charset="0"/>
                <a:cs typeface="Alexandria" charset="0"/>
              </a:rPr>
              <a:t>  من خلال البرنامج بالتأشير على المربع الصغير أمام </a:t>
            </a:r>
            <a:r>
              <a:rPr lang="en-US" sz="3200" dirty="0">
                <a:solidFill>
                  <a:srgbClr val="2D3956"/>
                </a:solidFill>
                <a:latin typeface="Alexandria" charset="0"/>
                <a:cs typeface="Alexandria" charset="0"/>
              </a:rPr>
              <a:t>Collinearity Diagnostics</a:t>
            </a:r>
            <a:r>
              <a:rPr lang="ar-SA" sz="3200" dirty="0">
                <a:solidFill>
                  <a:srgbClr val="2D3956"/>
                </a:solidFill>
                <a:latin typeface="Alexandria" charset="0"/>
                <a:cs typeface="Alexandria" charset="0"/>
              </a:rPr>
              <a:t>  </a:t>
            </a: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لا تزيد قيمة </a:t>
            </a:r>
            <a:r>
              <a:rPr lang="en-US" sz="3200" dirty="0">
                <a:solidFill>
                  <a:srgbClr val="2D3956"/>
                </a:solidFill>
                <a:latin typeface="Alexandria" charset="0"/>
                <a:cs typeface="Alexandria" charset="0"/>
              </a:rPr>
              <a:t>VIF</a:t>
            </a:r>
            <a:r>
              <a:rPr lang="ar-SA" sz="3200" dirty="0">
                <a:solidFill>
                  <a:srgbClr val="2D3956"/>
                </a:solidFill>
                <a:latin typeface="Alexandria" charset="0"/>
                <a:cs typeface="Alexandria" charset="0"/>
              </a:rPr>
              <a:t>  عن الرقم 5 </a:t>
            </a: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إذا زادت عن ذلك الرقم فإن ذلك يشير أن هناك تداخلا بين المتغيرات المستقلة في تأثيرها على المتغير التابع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advTm="37419"/>
    </mc:Choice>
    <mc:Fallback xmlns="">
      <p:transition advTm="3741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607FA7A-52DD-65F6-A97A-082633944F5F}"/>
              </a:ext>
            </a:extLst>
          </p:cNvPr>
          <p:cNvSpPr txBox="1"/>
          <p:nvPr/>
        </p:nvSpPr>
        <p:spPr>
          <a:xfrm>
            <a:off x="825500" y="1699178"/>
            <a:ext cx="10541000" cy="4955203"/>
          </a:xfrm>
          <a:prstGeom prst="rect">
            <a:avLst/>
          </a:prstGeom>
          <a:noFill/>
        </p:spPr>
        <p:txBody>
          <a:bodyPr wrap="square" rtlCol="0">
            <a:spAutoFit/>
          </a:bodyPr>
          <a:lstStyle/>
          <a:p>
            <a:pPr algn="r" rtl="1"/>
            <a:r>
              <a:rPr lang="ar-SA" sz="2800" b="1" dirty="0">
                <a:solidFill>
                  <a:srgbClr val="2D3956"/>
                </a:solidFill>
                <a:latin typeface="Alexandria" charset="0"/>
                <a:cs typeface="Alexandria" charset="0"/>
              </a:rPr>
              <a:t>مثال: </a:t>
            </a:r>
          </a:p>
          <a:p>
            <a:pPr algn="r" rtl="1"/>
            <a:r>
              <a:rPr lang="ar-SA" sz="2800" dirty="0">
                <a:solidFill>
                  <a:srgbClr val="2D3956"/>
                </a:solidFill>
                <a:latin typeface="Alexandria" charset="0"/>
                <a:cs typeface="Alexandria" charset="0"/>
              </a:rPr>
              <a:t>أجرى باحث دراسة حول تأثير  متغيري زيادة الرواتب وزيادة العلاوات على مستوى أداء الموظفين . وقد قام الباحث بتلخيص البيانات المجمعة كما يلي علما بأن اتجاهات الموظفين إزاء متغيري زيادة الرواتب ورفع العلاوات كانت من خمس درجات وأن أداء الموظفين كان من عشرة مستويات </a:t>
            </a:r>
          </a:p>
          <a:p>
            <a:pPr algn="r" rtl="1"/>
            <a:r>
              <a:rPr lang="ar-SA" sz="2800" b="1" dirty="0">
                <a:solidFill>
                  <a:srgbClr val="2D3956"/>
                </a:solidFill>
                <a:latin typeface="Alexandria" charset="0"/>
                <a:cs typeface="Alexandria" charset="0"/>
              </a:rPr>
              <a:t>المطلوب: </a:t>
            </a:r>
          </a:p>
          <a:p>
            <a:pPr algn="r" rtl="1"/>
            <a:r>
              <a:rPr lang="ar-SA" sz="2800" dirty="0">
                <a:solidFill>
                  <a:srgbClr val="2D3956"/>
                </a:solidFill>
                <a:latin typeface="Alexandria" charset="0"/>
                <a:cs typeface="Alexandria" charset="0"/>
              </a:rPr>
              <a:t>إيجاد معادلة الانحدار بالإضافة إلى استخراج </a:t>
            </a:r>
            <a:r>
              <a:rPr lang="en-US" sz="2800" dirty="0">
                <a:solidFill>
                  <a:srgbClr val="2D3956"/>
                </a:solidFill>
                <a:latin typeface="Alexandria" charset="0"/>
                <a:cs typeface="Alexandria" charset="0"/>
              </a:rPr>
              <a:t>VIF</a:t>
            </a:r>
            <a:r>
              <a:rPr lang="ar-SA" sz="2800" dirty="0">
                <a:solidFill>
                  <a:srgbClr val="2D3956"/>
                </a:solidFill>
                <a:latin typeface="Alexandria" charset="0"/>
                <a:cs typeface="Alexandria" charset="0"/>
              </a:rPr>
              <a:t> لتحديد مدى التداخل بين المتغيرين المستقلين. </a:t>
            </a:r>
          </a:p>
          <a:p>
            <a:pPr algn="r" rtl="1"/>
            <a:endParaRPr lang="ar-EG" sz="2800" dirty="0">
              <a:latin typeface="Sakkal Majalla" panose="02000000000000000000" pitchFamily="2" charset="-78"/>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advTm="30410"/>
    </mc:Choice>
    <mc:Fallback xmlns="">
      <p:transition advTm="3041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A27F-AFC4-FC98-55C4-210E3692A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68B72-A29A-607E-EDCC-276C30FA9EC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42FBB45-E752-C3B8-72F5-6890BF7847C0}"/>
              </a:ext>
            </a:extLst>
          </p:cNvPr>
          <p:cNvSpPr txBox="1"/>
          <p:nvPr/>
        </p:nvSpPr>
        <p:spPr>
          <a:xfrm>
            <a:off x="6351638" y="1699178"/>
            <a:ext cx="5014861"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0780295-8B59-6E3E-DFFD-375DFDE9F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F4E01D-EF81-16BB-9112-2A15873A45FF}"/>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5C35666C-6EAD-5FEB-9DF3-185269979F48}"/>
              </a:ext>
            </a:extLst>
          </p:cNvPr>
          <p:cNvPicPr>
            <a:picLocks noChangeAspect="1"/>
          </p:cNvPicPr>
          <p:nvPr/>
        </p:nvPicPr>
        <p:blipFill>
          <a:blip r:embed="rId3"/>
          <a:stretch>
            <a:fillRect/>
          </a:stretch>
        </p:blipFill>
        <p:spPr>
          <a:xfrm>
            <a:off x="1445342" y="1764373"/>
            <a:ext cx="9370142" cy="3543300"/>
          </a:xfrm>
          <a:prstGeom prst="rect">
            <a:avLst/>
          </a:prstGeom>
        </p:spPr>
      </p:pic>
    </p:spTree>
    <p:extLst>
      <p:ext uri="{BB962C8B-B14F-4D97-AF65-F5344CB8AC3E}">
        <p14:creationId xmlns:p14="http://schemas.microsoft.com/office/powerpoint/2010/main" val="2740875581"/>
      </p:ext>
    </p:extLst>
  </p:cSld>
  <p:clrMapOvr>
    <a:masterClrMapping/>
  </p:clrMapOvr>
  <mc:AlternateContent xmlns:mc="http://schemas.openxmlformats.org/markup-compatibility/2006" xmlns:p14="http://schemas.microsoft.com/office/powerpoint/2010/main">
    <mc:Choice Requires="p14">
      <p:transition p14:dur="10" advTm="8009"/>
    </mc:Choice>
    <mc:Fallback xmlns="">
      <p:transition advTm="800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AA4957-BABC-2097-82F6-B067EB4001A8}"/>
              </a:ext>
            </a:extLst>
          </p:cNvPr>
          <p:cNvSpPr txBox="1"/>
          <p:nvPr/>
        </p:nvSpPr>
        <p:spPr>
          <a:xfrm>
            <a:off x="1475531" y="878256"/>
            <a:ext cx="8454360" cy="584775"/>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الخطوات على </a:t>
            </a:r>
            <a:r>
              <a:rPr lang="en-US" sz="3200" b="1" dirty="0">
                <a:solidFill>
                  <a:srgbClr val="2D3956"/>
                </a:solidFill>
                <a:latin typeface="Alexandria" charset="0"/>
                <a:cs typeface="Alexandria" charset="0"/>
              </a:rPr>
              <a:t>SPSS</a:t>
            </a:r>
          </a:p>
        </p:txBody>
      </p:sp>
      <p:sp>
        <p:nvSpPr>
          <p:cNvPr id="48" name="TextBox 47">
            <a:extLst>
              <a:ext uri="{FF2B5EF4-FFF2-40B4-BE49-F238E27FC236}">
                <a16:creationId xmlns:a16="http://schemas.microsoft.com/office/drawing/2014/main" id="{7F541E70-7E86-42AB-A7E2-2F54EF0D9BA5}"/>
              </a:ext>
            </a:extLst>
          </p:cNvPr>
          <p:cNvSpPr txBox="1"/>
          <p:nvPr/>
        </p:nvSpPr>
        <p:spPr>
          <a:xfrm>
            <a:off x="825500" y="1699178"/>
            <a:ext cx="10541000" cy="550920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ادخال البيانات  في ثلاث متغيرات باسم </a:t>
            </a:r>
            <a:r>
              <a:rPr lang="en-US" sz="3200" dirty="0">
                <a:solidFill>
                  <a:srgbClr val="2D3956"/>
                </a:solidFill>
                <a:latin typeface="Alexandria" charset="0"/>
                <a:cs typeface="Alexandria" charset="0"/>
              </a:rPr>
              <a:t>Salary , Allowance, Performance</a:t>
            </a:r>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2- نختار من القائمة </a:t>
            </a:r>
          </a:p>
          <a:p>
            <a:pPr algn="ctr" rtl="1"/>
            <a:r>
              <a:rPr lang="en-US" sz="3200" dirty="0">
                <a:solidFill>
                  <a:srgbClr val="2D3956"/>
                </a:solidFill>
                <a:latin typeface="Alexandria" charset="0"/>
                <a:cs typeface="Alexandria" charset="0"/>
              </a:rPr>
              <a:t>Linear</a:t>
            </a: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Analyze         </a:t>
            </a:r>
          </a:p>
          <a:p>
            <a:pPr algn="r" rtl="1"/>
            <a:r>
              <a:rPr lang="ar-SA" sz="3200" dirty="0">
                <a:solidFill>
                  <a:srgbClr val="2D3956"/>
                </a:solidFill>
                <a:latin typeface="Alexandria" charset="0"/>
                <a:cs typeface="Alexandria" charset="0"/>
              </a:rPr>
              <a:t>3- يظهر صندوق الحوار  ، انقل المتغير </a:t>
            </a:r>
            <a:r>
              <a:rPr lang="en-US" sz="3200" dirty="0">
                <a:solidFill>
                  <a:srgbClr val="2D3956"/>
                </a:solidFill>
                <a:latin typeface="Alexandria" charset="0"/>
                <a:cs typeface="Alexandria" charset="0"/>
              </a:rPr>
              <a:t>Performance</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SA" sz="3200" dirty="0">
                <a:solidFill>
                  <a:srgbClr val="2D3956"/>
                </a:solidFill>
                <a:latin typeface="Alexandria" charset="0"/>
                <a:cs typeface="Alexandria" charset="0"/>
              </a:rPr>
              <a:t> وانقل المتغيرين </a:t>
            </a:r>
            <a:r>
              <a:rPr lang="en-US" sz="3200" dirty="0">
                <a:solidFill>
                  <a:srgbClr val="2D3956"/>
                </a:solidFill>
                <a:latin typeface="Alexandria" charset="0"/>
                <a:cs typeface="Alexandria" charset="0"/>
              </a:rPr>
              <a:t>allowance, Salary</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Independents</a:t>
            </a:r>
            <a:r>
              <a:rPr lang="ar-SA" sz="3200" dirty="0">
                <a:solidFill>
                  <a:srgbClr val="2D3956"/>
                </a:solidFill>
                <a:latin typeface="Alexandria" charset="0"/>
                <a:cs typeface="Alexandria" charset="0"/>
              </a:rPr>
              <a:t> </a:t>
            </a:r>
          </a:p>
          <a:p>
            <a:pPr algn="r" rtl="1"/>
            <a:endParaRPr lang="ar-SA"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سهم: لليسار 3">
            <a:extLst>
              <a:ext uri="{FF2B5EF4-FFF2-40B4-BE49-F238E27FC236}">
                <a16:creationId xmlns:a16="http://schemas.microsoft.com/office/drawing/2014/main" id="{23210471-4AD6-4F8F-640D-772EA5EBE626}"/>
              </a:ext>
            </a:extLst>
          </p:cNvPr>
          <p:cNvSpPr/>
          <p:nvPr/>
        </p:nvSpPr>
        <p:spPr>
          <a:xfrm rot="10800000">
            <a:off x="4689804" y="331101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سار 4">
            <a:extLst>
              <a:ext uri="{FF2B5EF4-FFF2-40B4-BE49-F238E27FC236}">
                <a16:creationId xmlns:a16="http://schemas.microsoft.com/office/drawing/2014/main" id="{01E80C54-28CD-821E-0265-6AC0E95A3321}"/>
              </a:ext>
            </a:extLst>
          </p:cNvPr>
          <p:cNvSpPr/>
          <p:nvPr/>
        </p:nvSpPr>
        <p:spPr>
          <a:xfrm rot="10800000">
            <a:off x="7344513" y="331101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advTm="33806"/>
    </mc:Choice>
    <mc:Fallback xmlns="">
      <p:transition advTm="3380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7DBF57F-2FD8-BDBD-DB4F-38DE6A2AFDAF}"/>
              </a:ext>
            </a:extLst>
          </p:cNvPr>
          <p:cNvSpPr txBox="1"/>
          <p:nvPr/>
        </p:nvSpPr>
        <p:spPr>
          <a:xfrm>
            <a:off x="825500" y="1699178"/>
            <a:ext cx="10541000" cy="3046988"/>
          </a:xfrm>
          <a:prstGeom prst="rect">
            <a:avLst/>
          </a:prstGeom>
          <a:noFill/>
        </p:spPr>
        <p:txBody>
          <a:bodyPr wrap="square" rtlCol="0">
            <a:spAutoFit/>
          </a:bodyPr>
          <a:lstStyle/>
          <a:p>
            <a:pPr algn="r" rtl="1"/>
            <a:r>
              <a:rPr lang="ar-SA" sz="3200" dirty="0">
                <a:solidFill>
                  <a:srgbClr val="2D3956"/>
                </a:solidFill>
                <a:latin typeface="Alexandria" charset="0"/>
                <a:cs typeface="Alexandria" charset="0"/>
              </a:rPr>
              <a:t>4- انقر الزر </a:t>
            </a:r>
            <a:r>
              <a:rPr lang="en-US" sz="3200" dirty="0">
                <a:solidFill>
                  <a:srgbClr val="2D3956"/>
                </a:solidFill>
                <a:latin typeface="Alexandria" charset="0"/>
                <a:cs typeface="Alexandria" charset="0"/>
              </a:rPr>
              <a:t>Statistics</a:t>
            </a:r>
            <a:r>
              <a:rPr lang="ar-SA" sz="3200" dirty="0">
                <a:solidFill>
                  <a:srgbClr val="2D3956"/>
                </a:solidFill>
                <a:latin typeface="Alexandria" charset="0"/>
                <a:cs typeface="Alexandria" charset="0"/>
              </a:rPr>
              <a:t>  فيفتح لك الصندوق الفرعي المتعلق بالإحصاءات ، اختر </a:t>
            </a:r>
            <a:r>
              <a:rPr lang="en-US" sz="3200" dirty="0">
                <a:solidFill>
                  <a:srgbClr val="2D3956"/>
                </a:solidFill>
                <a:latin typeface="Alexandria" charset="0"/>
                <a:cs typeface="Alexandria" charset="0"/>
              </a:rPr>
              <a:t>Collinearity Diagnostics</a:t>
            </a:r>
            <a:r>
              <a:rPr lang="ar-SA" sz="3200" dirty="0">
                <a:solidFill>
                  <a:srgbClr val="2D3956"/>
                </a:solidFill>
                <a:latin typeface="Alexandria" charset="0"/>
                <a:cs typeface="Alexandria" charset="0"/>
              </a:rPr>
              <a:t> ثم اضغط على </a:t>
            </a:r>
            <a:r>
              <a:rPr lang="en-US" sz="3200" dirty="0">
                <a:solidFill>
                  <a:srgbClr val="2D3956"/>
                </a:solidFill>
                <a:latin typeface="Alexandria" charset="0"/>
                <a:cs typeface="Alexandria" charset="0"/>
              </a:rPr>
              <a:t>Continue</a:t>
            </a:r>
            <a:r>
              <a:rPr lang="ar-SA"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OK</a:t>
            </a:r>
            <a:r>
              <a:rPr lang="ar-SA" sz="3200" dirty="0">
                <a:solidFill>
                  <a:srgbClr val="2D3956"/>
                </a:solidFill>
                <a:latin typeface="Alexandria" charset="0"/>
                <a:cs typeface="Alexandria" charset="0"/>
              </a:rPr>
              <a:t> في الصندوق الرئيس  تظهر المخرجات التالية </a:t>
            </a:r>
            <a:endParaRPr lang="ar-EG"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advTm="36024"/>
    </mc:Choice>
    <mc:Fallback xmlns="">
      <p:transition advTm="3602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79B8131-0B00-9237-DB3A-F25D8D4A484D}"/>
              </a:ext>
            </a:extLst>
          </p:cNvPr>
          <p:cNvSpPr txBox="1"/>
          <p:nvPr/>
        </p:nvSpPr>
        <p:spPr>
          <a:xfrm>
            <a:off x="825500" y="1699178"/>
            <a:ext cx="10541000" cy="1569660"/>
          </a:xfrm>
          <a:prstGeom prst="rect">
            <a:avLst/>
          </a:prstGeom>
          <a:noFill/>
        </p:spPr>
        <p:txBody>
          <a:bodyPr wrap="square" rtlCol="0">
            <a:spAutoFit/>
          </a:bodyPr>
          <a:lstStyle/>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F0C53949-D1BE-DD13-3901-3CFF219FCF2C}"/>
              </a:ext>
            </a:extLst>
          </p:cNvPr>
          <p:cNvPicPr>
            <a:picLocks noChangeAspect="1"/>
          </p:cNvPicPr>
          <p:nvPr/>
        </p:nvPicPr>
        <p:blipFill>
          <a:blip r:embed="rId3"/>
          <a:stretch>
            <a:fillRect/>
          </a:stretch>
        </p:blipFill>
        <p:spPr>
          <a:xfrm>
            <a:off x="1425678" y="1904999"/>
            <a:ext cx="9733936" cy="3551903"/>
          </a:xfrm>
          <a:prstGeom prst="rect">
            <a:avLst/>
          </a:prstGeom>
        </p:spPr>
      </p:pic>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advTm="40216"/>
    </mc:Choice>
    <mc:Fallback xmlns="">
      <p:transition advTm="4021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F9971F-6B79-E445-7913-525FD265E163}"/>
              </a:ext>
            </a:extLst>
          </p:cNvPr>
          <p:cNvSpPr txBox="1"/>
          <p:nvPr/>
        </p:nvSpPr>
        <p:spPr>
          <a:xfrm>
            <a:off x="1553497" y="807134"/>
            <a:ext cx="8597301" cy="1077218"/>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ثانيا: الارتباط </a:t>
            </a:r>
            <a:r>
              <a:rPr lang="en-US" sz="3200" b="1" dirty="0">
                <a:solidFill>
                  <a:srgbClr val="2D3956"/>
                </a:solidFill>
                <a:latin typeface="Alexandria" charset="0"/>
                <a:cs typeface="Alexandria" charset="0"/>
              </a:rPr>
              <a:t>Correlation</a:t>
            </a:r>
          </a:p>
          <a:p>
            <a:pPr algn="ctr" rtl="1"/>
            <a:r>
              <a:rPr lang="en-US" sz="32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02B15F75-9270-ED82-16F9-2E55081DF23A}"/>
              </a:ext>
            </a:extLst>
          </p:cNvPr>
          <p:cNvSpPr txBox="1"/>
          <p:nvPr/>
        </p:nvSpPr>
        <p:spPr>
          <a:xfrm>
            <a:off x="825500" y="1699178"/>
            <a:ext cx="10541000" cy="1569660"/>
          </a:xfrm>
          <a:prstGeom prst="rect">
            <a:avLst/>
          </a:prstGeom>
          <a:noFill/>
        </p:spPr>
        <p:txBody>
          <a:bodyPr wrap="square" rtlCol="0">
            <a:spAutoFit/>
          </a:bodyPr>
          <a:lstStyle/>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AA9AB7A3-9D43-92FD-78B7-1B827EF271A2}"/>
              </a:ext>
            </a:extLst>
          </p:cNvPr>
          <p:cNvPicPr>
            <a:picLocks noChangeAspect="1"/>
          </p:cNvPicPr>
          <p:nvPr/>
        </p:nvPicPr>
        <p:blipFill>
          <a:blip r:embed="rId3"/>
          <a:stretch>
            <a:fillRect/>
          </a:stretch>
        </p:blipFill>
        <p:spPr>
          <a:xfrm>
            <a:off x="1445343" y="1883477"/>
            <a:ext cx="8976852" cy="3494452"/>
          </a:xfrm>
          <a:prstGeom prst="rect">
            <a:avLst/>
          </a:prstGeom>
        </p:spPr>
      </p:pic>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advTm="165827"/>
    </mc:Choice>
    <mc:Fallback xmlns="">
      <p:transition advTm="16582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A54BB-0F81-B1BD-E51D-049AB934F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21511-7612-F50A-BC6C-197C0B1D5E3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D1D199-34E4-1A50-44C7-EF03C379B7EC}"/>
              </a:ext>
            </a:extLst>
          </p:cNvPr>
          <p:cNvSpPr txBox="1"/>
          <p:nvPr/>
        </p:nvSpPr>
        <p:spPr>
          <a:xfrm>
            <a:off x="825500" y="1699178"/>
            <a:ext cx="10541000" cy="5509200"/>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معادلة الانحدار</a:t>
            </a:r>
          </a:p>
          <a:p>
            <a:pPr algn="ctr"/>
            <a:r>
              <a:rPr lang="en-US" sz="3200" dirty="0">
                <a:solidFill>
                  <a:srgbClr val="2D3956"/>
                </a:solidFill>
                <a:latin typeface="Alexandria" charset="0"/>
                <a:cs typeface="Alexandria" charset="0"/>
              </a:rPr>
              <a:t>Performance = 0.444 + 1.889 salary  - 0.333 Allowance</a:t>
            </a:r>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sz="3200" dirty="0">
                <a:solidFill>
                  <a:srgbClr val="2D3956"/>
                </a:solidFill>
                <a:latin typeface="Alexandria" charset="0"/>
                <a:cs typeface="Alexandria" charset="0"/>
              </a:rPr>
              <a:t>معامل  تضخم التباين بلغ </a:t>
            </a:r>
            <a:r>
              <a:rPr lang="en-US" sz="3200" dirty="0">
                <a:solidFill>
                  <a:srgbClr val="2D3956"/>
                </a:solidFill>
                <a:latin typeface="Alexandria" charset="0"/>
                <a:cs typeface="Alexandria" charset="0"/>
              </a:rPr>
              <a:t>8.314</a:t>
            </a:r>
            <a:r>
              <a:rPr lang="ar-EG" sz="3200" dirty="0">
                <a:solidFill>
                  <a:srgbClr val="2D3956"/>
                </a:solidFill>
                <a:latin typeface="Alexandria" charset="0"/>
                <a:cs typeface="Alexandria" charset="0"/>
              </a:rPr>
              <a:t>  وهو أكبر من الرقم </a:t>
            </a:r>
            <a:r>
              <a:rPr lang="en-US" sz="3200" dirty="0">
                <a:solidFill>
                  <a:srgbClr val="2D3956"/>
                </a:solidFill>
                <a:latin typeface="Alexandria" charset="0"/>
                <a:cs typeface="Alexandria" charset="0"/>
              </a:rPr>
              <a:t>5</a:t>
            </a:r>
            <a:r>
              <a:rPr lang="ar-EG" sz="3200" dirty="0">
                <a:solidFill>
                  <a:srgbClr val="2D3956"/>
                </a:solidFill>
                <a:latin typeface="Alexandria" charset="0"/>
                <a:cs typeface="Alexandria" charset="0"/>
              </a:rPr>
              <a:t> </a:t>
            </a:r>
          </a:p>
          <a:p>
            <a:pPr marL="457200" indent="-457200" algn="r" rtl="1">
              <a:buFont typeface="Wingdings" panose="05000000000000000000" pitchFamily="2" charset="2"/>
              <a:buChar char="q"/>
            </a:pPr>
            <a:r>
              <a:rPr lang="ar-EG" sz="3200" dirty="0">
                <a:solidFill>
                  <a:srgbClr val="2D3956"/>
                </a:solidFill>
                <a:latin typeface="Alexandria" charset="0"/>
                <a:cs typeface="Alexandria" charset="0"/>
              </a:rPr>
              <a:t>يمكننا القول بأن هناك  تداخلا بين المتغيرين المستقلين زيادة الرواتب ورفع العلاوات ، ويؤكد هذه  النتيجة مدى التحمل </a:t>
            </a:r>
            <a:r>
              <a:rPr lang="en-US" sz="3200" dirty="0">
                <a:solidFill>
                  <a:srgbClr val="2D3956"/>
                </a:solidFill>
                <a:latin typeface="Alexandria" charset="0"/>
                <a:cs typeface="Alexandria" charset="0"/>
              </a:rPr>
              <a:t>Tolerance</a:t>
            </a:r>
            <a:r>
              <a:rPr lang="ar-EG" sz="3200" dirty="0">
                <a:solidFill>
                  <a:srgbClr val="2D3956"/>
                </a:solidFill>
                <a:latin typeface="Alexandria" charset="0"/>
                <a:cs typeface="Alexandria" charset="0"/>
              </a:rPr>
              <a:t>  والبالغ 120  حيث أنه كلما نقصت قيمة التحمل كلما دل ذلك  على  أن هنالك تداخلا أكبر بين المتغيرات المستقلة. </a:t>
            </a:r>
            <a:endParaRPr lang="en-US"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846F288-D990-1EB9-2927-A424E1012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1DD128B-7E5C-8C10-A0A5-27254337031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07459745"/>
      </p:ext>
    </p:extLst>
  </p:cSld>
  <p:clrMapOvr>
    <a:masterClrMapping/>
  </p:clrMapOvr>
  <mc:AlternateContent xmlns:mc="http://schemas.openxmlformats.org/markup-compatibility/2006" xmlns:p14="http://schemas.microsoft.com/office/powerpoint/2010/main">
    <mc:Choice Requires="p14">
      <p:transition p14:dur="10" advTm="58169"/>
    </mc:Choice>
    <mc:Fallback xmlns="">
      <p:transition advTm="5816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1A69-4C03-9356-F4C6-FDFF5F78C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DD079D-8F56-4352-1A16-2AC4DF5F0C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2AEEB-8FAE-34E3-DF23-29DE3B61719A}"/>
              </a:ext>
            </a:extLst>
          </p:cNvPr>
          <p:cNvSpPr txBox="1"/>
          <p:nvPr/>
        </p:nvSpPr>
        <p:spPr>
          <a:xfrm>
            <a:off x="1671485" y="816701"/>
            <a:ext cx="7462684" cy="584775"/>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الانحدار البسيط والتنبؤ</a:t>
            </a:r>
          </a:p>
        </p:txBody>
      </p:sp>
      <p:sp>
        <p:nvSpPr>
          <p:cNvPr id="48" name="TextBox 47">
            <a:extLst>
              <a:ext uri="{FF2B5EF4-FFF2-40B4-BE49-F238E27FC236}">
                <a16:creationId xmlns:a16="http://schemas.microsoft.com/office/drawing/2014/main" id="{BD94D293-5FA5-9B58-55A0-BBE50F8F66E5}"/>
              </a:ext>
            </a:extLst>
          </p:cNvPr>
          <p:cNvSpPr txBox="1"/>
          <p:nvPr/>
        </p:nvSpPr>
        <p:spPr>
          <a:xfrm>
            <a:off x="825500" y="1699178"/>
            <a:ext cx="10541000" cy="6001643"/>
          </a:xfrm>
          <a:prstGeom prst="rect">
            <a:avLst/>
          </a:prstGeom>
          <a:noFill/>
        </p:spPr>
        <p:txBody>
          <a:bodyPr wrap="square" rtlCol="0">
            <a:spAutoFit/>
          </a:bodyPr>
          <a:lstStyle/>
          <a:p>
            <a:pPr algn="r" rtl="1"/>
            <a:r>
              <a:rPr lang="ar-EG" sz="3600" dirty="0">
                <a:solidFill>
                  <a:srgbClr val="2D3956"/>
                </a:solidFill>
                <a:latin typeface="Alexandria" charset="0"/>
                <a:cs typeface="Alexandria" charset="0"/>
              </a:rPr>
              <a:t>يمكن التنبؤ بقيم المتغير التابع اعتمادا على قيم المتغير المستقل من خلال طريقتين</a:t>
            </a:r>
          </a:p>
          <a:p>
            <a:pPr algn="r" rtl="1"/>
            <a:r>
              <a:rPr lang="ar-EG" sz="3600" b="1" u="sng" dirty="0">
                <a:solidFill>
                  <a:srgbClr val="2D3956"/>
                </a:solidFill>
                <a:latin typeface="Alexandria" charset="0"/>
                <a:cs typeface="Alexandria" charset="0"/>
              </a:rPr>
              <a:t>الطريقة الأولى : باستخدام الأمر </a:t>
            </a:r>
            <a:r>
              <a:rPr lang="en-US" sz="3600" b="1" u="sng" dirty="0">
                <a:solidFill>
                  <a:srgbClr val="2D3956"/>
                </a:solidFill>
                <a:latin typeface="Alexandria" charset="0"/>
                <a:cs typeface="Alexandria" charset="0"/>
              </a:rPr>
              <a:t>compute  </a:t>
            </a:r>
          </a:p>
          <a:p>
            <a:pPr algn="r" rtl="1"/>
            <a:r>
              <a:rPr lang="ar-EG" sz="3600" dirty="0">
                <a:solidFill>
                  <a:srgbClr val="2D3956"/>
                </a:solidFill>
                <a:latin typeface="Alexandria" charset="0"/>
                <a:cs typeface="Alexandria" charset="0"/>
              </a:rPr>
              <a:t>يمكن التنبؤ بقيم المتغير التابع من خلال استخدام معادلة الانحدار  </a:t>
            </a:r>
          </a:p>
          <a:p>
            <a:pPr algn="r" rtl="1"/>
            <a:r>
              <a:rPr lang="ar-EG" sz="3600" u="sng" dirty="0">
                <a:solidFill>
                  <a:srgbClr val="2D3956"/>
                </a:solidFill>
                <a:latin typeface="Alexandria" charset="0"/>
                <a:cs typeface="Alexandria" charset="0"/>
              </a:rPr>
              <a:t>مثال: </a:t>
            </a:r>
            <a:r>
              <a:rPr lang="ar-EG" sz="3600" dirty="0">
                <a:solidFill>
                  <a:srgbClr val="2D3956"/>
                </a:solidFill>
                <a:latin typeface="Alexandria" charset="0"/>
                <a:cs typeface="Alexandria" charset="0"/>
              </a:rPr>
              <a:t>باستخدام البيانات التالية ، أوجد قيم الاستهلاك للثلاث سنوات القادمة إذا توقعت أن متوسط دخل الفرد سيصبح 800 ، 900 ، 950 للأعوام 2006 ، 2007 ، 2008 على التوالي </a:t>
            </a:r>
            <a:endParaRPr lang="en-US" sz="3600" dirty="0">
              <a:solidFill>
                <a:srgbClr val="2D3956"/>
              </a:solidFill>
              <a:latin typeface="Alexandria" charset="0"/>
              <a:cs typeface="Alexandria" charset="0"/>
            </a:endParaRPr>
          </a:p>
          <a:p>
            <a:pPr algn="r" rtl="1"/>
            <a:endParaRPr lang="ar-EG" sz="36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908A97-0295-5139-101B-2FD5AC5B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8337DE-E937-DA0D-2BB9-6984A6B9EFA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46931968"/>
      </p:ext>
    </p:extLst>
  </p:cSld>
  <p:clrMapOvr>
    <a:masterClrMapping/>
  </p:clrMapOvr>
  <mc:AlternateContent xmlns:mc="http://schemas.openxmlformats.org/markup-compatibility/2006" xmlns:p14="http://schemas.microsoft.com/office/powerpoint/2010/main">
    <mc:Choice Requires="p14">
      <p:transition p14:dur="10" advTm="102976"/>
    </mc:Choice>
    <mc:Fallback xmlns="">
      <p:transition advTm="10297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7B2D5C-3975-CFA6-7916-1B4FFDC33C3C}"/>
              </a:ext>
            </a:extLst>
          </p:cNvPr>
          <p:cNvSpPr txBox="1"/>
          <p:nvPr/>
        </p:nvSpPr>
        <p:spPr>
          <a:xfrm>
            <a:off x="1154281" y="622031"/>
            <a:ext cx="8524569" cy="1015663"/>
          </a:xfrm>
          <a:prstGeom prst="rect">
            <a:avLst/>
          </a:prstGeom>
          <a:noFill/>
        </p:spPr>
        <p:txBody>
          <a:bodyPr wrap="square" rtlCol="0">
            <a:spAutoFit/>
          </a:bodyPr>
          <a:lstStyle/>
          <a:p>
            <a:pPr algn="ctr" rtl="1"/>
            <a:r>
              <a:rPr lang="ar-EG" sz="2800" b="1" dirty="0">
                <a:solidFill>
                  <a:srgbClr val="2D3956"/>
                </a:solidFill>
                <a:latin typeface="Alexandria" charset="0"/>
              </a:rPr>
              <a:t> </a:t>
            </a:r>
          </a:p>
          <a:p>
            <a:pPr algn="ctr" rtl="1"/>
            <a:endParaRPr lang="ar-EG" sz="3200" b="1" dirty="0">
              <a:solidFill>
                <a:srgbClr val="2D3956"/>
              </a:solidFill>
              <a:latin typeface="Alexandria" charset="0"/>
              <a:cs typeface="Alexandria" charset="0"/>
            </a:endParaRPr>
          </a:p>
        </p:txBody>
      </p:sp>
      <p:sp>
        <p:nvSpPr>
          <p:cNvPr id="48" name="TextBox 47">
            <a:extLst>
              <a:ext uri="{FF2B5EF4-FFF2-40B4-BE49-F238E27FC236}">
                <a16:creationId xmlns:a16="http://schemas.microsoft.com/office/drawing/2014/main" id="{441BB07A-9EF4-EBD9-59CE-24FB3F6D6BFB}"/>
              </a:ext>
            </a:extLst>
          </p:cNvPr>
          <p:cNvSpPr txBox="1"/>
          <p:nvPr/>
        </p:nvSpPr>
        <p:spPr>
          <a:xfrm>
            <a:off x="825500" y="1699178"/>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DBB3C512-BACE-935E-FD4B-2B434EE8CD01}"/>
              </a:ext>
            </a:extLst>
          </p:cNvPr>
          <p:cNvPicPr>
            <a:picLocks noChangeAspect="1"/>
          </p:cNvPicPr>
          <p:nvPr/>
        </p:nvPicPr>
        <p:blipFill>
          <a:blip r:embed="rId3"/>
          <a:stretch>
            <a:fillRect/>
          </a:stretch>
        </p:blipFill>
        <p:spPr>
          <a:xfrm>
            <a:off x="1426940" y="1945538"/>
            <a:ext cx="9163665" cy="3579990"/>
          </a:xfrm>
          <a:prstGeom prst="rect">
            <a:avLst/>
          </a:prstGeom>
        </p:spPr>
      </p:pic>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advTm="33647"/>
    </mc:Choice>
    <mc:Fallback xmlns="">
      <p:transition advTm="3364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1ECE9E-585B-0DBC-1AB9-E5734AA34735}"/>
              </a:ext>
            </a:extLst>
          </p:cNvPr>
          <p:cNvSpPr txBox="1"/>
          <p:nvPr/>
        </p:nvSpPr>
        <p:spPr>
          <a:xfrm>
            <a:off x="825500" y="1699178"/>
            <a:ext cx="10541000" cy="4524315"/>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أضف متوسط دخل الفرد 800 ، 900 ، 950 كحالات إلى المتغير </a:t>
            </a:r>
            <a:r>
              <a:rPr lang="en-US" sz="3200" dirty="0">
                <a:solidFill>
                  <a:srgbClr val="2D3956"/>
                </a:solidFill>
                <a:latin typeface="Alexandria" charset="0"/>
                <a:cs typeface="Alexandria" charset="0"/>
              </a:rPr>
              <a:t>Income </a:t>
            </a:r>
            <a:r>
              <a:rPr lang="ar-SA" sz="3200" dirty="0">
                <a:solidFill>
                  <a:srgbClr val="2D3956"/>
                </a:solidFill>
                <a:latin typeface="Alexandria" charset="0"/>
                <a:cs typeface="Alexandria" charset="0"/>
              </a:rPr>
              <a:t>  من خلال القائمة الرئيسية نختار  </a:t>
            </a:r>
            <a:r>
              <a:rPr lang="en-US" sz="3200" dirty="0">
                <a:solidFill>
                  <a:srgbClr val="2D3956"/>
                </a:solidFill>
                <a:latin typeface="Alexandria" charset="0"/>
                <a:cs typeface="Alexandria" charset="0"/>
              </a:rPr>
              <a:t>Transform</a:t>
            </a:r>
            <a:r>
              <a:rPr lang="ar-SA" sz="3200" dirty="0">
                <a:solidFill>
                  <a:srgbClr val="2D3956"/>
                </a:solidFill>
                <a:latin typeface="Alexandria" charset="0"/>
                <a:cs typeface="Alexandria" charset="0"/>
              </a:rPr>
              <a:t> ثم نختار </a:t>
            </a:r>
            <a:r>
              <a:rPr lang="en-US" sz="3200" dirty="0">
                <a:solidFill>
                  <a:srgbClr val="2D3956"/>
                </a:solidFill>
                <a:latin typeface="Alexandria" charset="0"/>
                <a:cs typeface="Alexandria" charset="0"/>
              </a:rPr>
              <a:t>Compute </a:t>
            </a:r>
            <a:r>
              <a:rPr lang="ar-SA" sz="3200" dirty="0">
                <a:solidFill>
                  <a:srgbClr val="2D3956"/>
                </a:solidFill>
                <a:latin typeface="Alexandria" charset="0"/>
                <a:cs typeface="Alexandria" charset="0"/>
              </a:rPr>
              <a:t> فيظهر صندوق الحوار المتعلق بذلك.</a:t>
            </a:r>
          </a:p>
          <a:p>
            <a:pPr algn="r" rtl="1"/>
            <a:r>
              <a:rPr lang="ar-SA" sz="3200" dirty="0">
                <a:solidFill>
                  <a:srgbClr val="2D3956"/>
                </a:solidFill>
                <a:latin typeface="Alexandria" charset="0"/>
                <a:cs typeface="Alexandria" charset="0"/>
              </a:rPr>
              <a:t>2- </a:t>
            </a:r>
            <a:r>
              <a:rPr lang="ar-EG" sz="3200" dirty="0">
                <a:solidFill>
                  <a:srgbClr val="2D3956"/>
                </a:solidFill>
                <a:latin typeface="Alexandria" charset="0"/>
                <a:cs typeface="Alexandria" charset="0"/>
              </a:rPr>
              <a:t>اعط اسما للمتغير الجديد مثلا </a:t>
            </a:r>
            <a:r>
              <a:rPr lang="en-US" sz="3200" dirty="0">
                <a:solidFill>
                  <a:srgbClr val="2D3956"/>
                </a:solidFill>
                <a:latin typeface="Alexandria" charset="0"/>
                <a:cs typeface="Alexandria" charset="0"/>
              </a:rPr>
              <a:t>Consumpn2</a:t>
            </a:r>
            <a:r>
              <a:rPr lang="ar-EG" sz="3200" dirty="0">
                <a:solidFill>
                  <a:srgbClr val="2D3956"/>
                </a:solidFill>
                <a:latin typeface="Alexandria" charset="0"/>
                <a:cs typeface="Alexandria" charset="0"/>
              </a:rPr>
              <a:t> ونطبعه تحت المستطيل </a:t>
            </a:r>
            <a:r>
              <a:rPr lang="en-US" sz="3200" dirty="0">
                <a:solidFill>
                  <a:srgbClr val="2D3956"/>
                </a:solidFill>
                <a:latin typeface="Alexandria" charset="0"/>
                <a:cs typeface="Alexandria" charset="0"/>
              </a:rPr>
              <a:t>Target Variable</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3- تحت المستطيل المعنون بالتعبيرات الرقمية </a:t>
            </a:r>
            <a:r>
              <a:rPr lang="en-US" sz="3200" dirty="0">
                <a:solidFill>
                  <a:srgbClr val="2D3956"/>
                </a:solidFill>
                <a:latin typeface="Alexandria" charset="0"/>
                <a:cs typeface="Alexandria" charset="0"/>
              </a:rPr>
              <a:t>Numeric Expression</a:t>
            </a:r>
            <a:r>
              <a:rPr lang="ar-EG" sz="3200" dirty="0">
                <a:solidFill>
                  <a:srgbClr val="2D3956"/>
                </a:solidFill>
                <a:latin typeface="Alexandria" charset="0"/>
                <a:cs typeface="Alexandria" charset="0"/>
              </a:rPr>
              <a:t> اطبع معادلة الانحدار </a:t>
            </a:r>
          </a:p>
          <a:p>
            <a:pPr algn="ctr"/>
            <a:r>
              <a:rPr lang="en-US" sz="3200" dirty="0">
                <a:solidFill>
                  <a:srgbClr val="2D3956"/>
                </a:solidFill>
                <a:latin typeface="Alexandria" charset="0"/>
                <a:cs typeface="Alexandria" charset="0"/>
              </a:rPr>
              <a:t>= 37.955 + [ 0.812O *income]</a:t>
            </a:r>
          </a:p>
          <a:p>
            <a:pPr algn="ctr"/>
            <a:endParaRPr lang="en-US"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A84A06B8-ED98-581C-B82B-39CB8BA78F8D}"/>
              </a:ext>
            </a:extLst>
          </p:cNvPr>
          <p:cNvSpPr txBox="1"/>
          <p:nvPr/>
        </p:nvSpPr>
        <p:spPr>
          <a:xfrm>
            <a:off x="1434844" y="879145"/>
            <a:ext cx="7758317" cy="523220"/>
          </a:xfrm>
          <a:prstGeom prst="rect">
            <a:avLst/>
          </a:prstGeom>
          <a:noFill/>
        </p:spPr>
        <p:txBody>
          <a:bodyPr wrap="square" rtlCol="1">
            <a:spAutoFit/>
          </a:bodyPr>
          <a:lstStyle/>
          <a:p>
            <a:pPr algn="ctr" rtl="1"/>
            <a:r>
              <a:rPr lang="ar-EG" sz="2800" b="1" dirty="0">
                <a:solidFill>
                  <a:srgbClr val="2D3956"/>
                </a:solidFill>
                <a:latin typeface="Alexandria" charset="0"/>
                <a:cs typeface="Alexandria" charset="0"/>
              </a:rPr>
              <a:t>الخطوات  على </a:t>
            </a:r>
            <a:r>
              <a:rPr lang="en-US" sz="2800" b="1" dirty="0">
                <a:solidFill>
                  <a:srgbClr val="2D3956"/>
                </a:solidFill>
                <a:latin typeface="Alexandria" charset="0"/>
                <a:cs typeface="Alexandria" charset="0"/>
              </a:rPr>
              <a:t>SPSS </a:t>
            </a:r>
          </a:p>
        </p:txBody>
      </p:sp>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advTm="84782"/>
    </mc:Choice>
    <mc:Fallback xmlns="">
      <p:transition advTm="84782"/>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A721-E5A0-B803-4994-E233033BB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17020-EA09-20A0-2B37-8986BD87AFDC}"/>
              </a:ext>
            </a:extLst>
          </p:cNvPr>
          <p:cNvSpPr/>
          <p:nvPr/>
        </p:nvSpPr>
        <p:spPr>
          <a:xfrm>
            <a:off x="933398" y="1691147"/>
            <a:ext cx="10568961" cy="4229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9ECF3F75-9263-95CA-CCC8-6DEC54207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D063-60E7-CB93-80D8-B8E64775B91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مربع نص 3">
            <a:extLst>
              <a:ext uri="{FF2B5EF4-FFF2-40B4-BE49-F238E27FC236}">
                <a16:creationId xmlns:a16="http://schemas.microsoft.com/office/drawing/2014/main" id="{D1D92E4E-75B6-4013-97AE-B4C07202DE64}"/>
              </a:ext>
            </a:extLst>
          </p:cNvPr>
          <p:cNvSpPr txBox="1"/>
          <p:nvPr/>
        </p:nvSpPr>
        <p:spPr>
          <a:xfrm>
            <a:off x="1081548" y="2015613"/>
            <a:ext cx="10177054" cy="1077218"/>
          </a:xfrm>
          <a:prstGeom prst="rect">
            <a:avLst/>
          </a:prstGeom>
          <a:noFill/>
        </p:spPr>
        <p:txBody>
          <a:bodyPr wrap="square" rtlCol="1">
            <a:spAutoFit/>
          </a:bodyPr>
          <a:lstStyle/>
          <a:p>
            <a:pPr algn="r" rtl="1"/>
            <a:r>
              <a:rPr lang="ar-EG" sz="3200" dirty="0">
                <a:solidFill>
                  <a:srgbClr val="2D3956"/>
                </a:solidFill>
                <a:latin typeface="Alexandria" charset="0"/>
                <a:cs typeface="Alexandria" charset="0"/>
              </a:rPr>
              <a:t>4- اضغط على </a:t>
            </a:r>
            <a:r>
              <a:rPr lang="en-US" sz="3200" dirty="0">
                <a:solidFill>
                  <a:srgbClr val="2D3956"/>
                </a:solidFill>
                <a:latin typeface="Alexandria" charset="0"/>
                <a:cs typeface="Alexandria" charset="0"/>
              </a:rPr>
              <a:t>OK</a:t>
            </a:r>
            <a:r>
              <a:rPr lang="ar-EG" sz="3200" dirty="0">
                <a:solidFill>
                  <a:srgbClr val="2D3956"/>
                </a:solidFill>
                <a:latin typeface="Alexandria" charset="0"/>
                <a:cs typeface="Alexandria" charset="0"/>
              </a:rPr>
              <a:t> فتظهر قيم التنبؤ لكافة السنوات بما فيها السنوات 2006 ، 2007 ، 2008 وذلك في متغير إضافي في محرر البيانات  كما يلي : </a:t>
            </a:r>
            <a:endParaRPr lang="en-US" sz="3200" dirty="0">
              <a:solidFill>
                <a:srgbClr val="2D3956"/>
              </a:solidFill>
              <a:latin typeface="Alexandria" charset="0"/>
              <a:cs typeface="Alexandria" charset="0"/>
            </a:endParaRPr>
          </a:p>
        </p:txBody>
      </p:sp>
    </p:spTree>
    <p:extLst>
      <p:ext uri="{BB962C8B-B14F-4D97-AF65-F5344CB8AC3E}">
        <p14:creationId xmlns:p14="http://schemas.microsoft.com/office/powerpoint/2010/main" val="4291856412"/>
      </p:ext>
    </p:extLst>
  </p:cSld>
  <p:clrMapOvr>
    <a:masterClrMapping/>
  </p:clrMapOvr>
  <mc:AlternateContent xmlns:mc="http://schemas.openxmlformats.org/markup-compatibility/2006" xmlns:p14="http://schemas.microsoft.com/office/powerpoint/2010/main">
    <mc:Choice Requires="p14">
      <p:transition p14:dur="10" advTm="25216"/>
    </mc:Choice>
    <mc:Fallback xmlns="">
      <p:transition advTm="2521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B589C-3C98-DD3F-05CA-6531E4004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B92D21-F4F0-FE53-2430-7FF7638F8E1E}"/>
              </a:ext>
            </a:extLst>
          </p:cNvPr>
          <p:cNvSpPr/>
          <p:nvPr/>
        </p:nvSpPr>
        <p:spPr>
          <a:xfrm>
            <a:off x="845574" y="1582993"/>
            <a:ext cx="10656786" cy="4337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3200" dirty="0">
              <a:solidFill>
                <a:srgbClr val="2D3956"/>
              </a:solidFill>
              <a:latin typeface="Alexandria" charset="0"/>
            </a:endParaRPr>
          </a:p>
        </p:txBody>
      </p:sp>
      <p:pic>
        <p:nvPicPr>
          <p:cNvPr id="7" name="Graphic 21">
            <a:extLst>
              <a:ext uri="{FF2B5EF4-FFF2-40B4-BE49-F238E27FC236}">
                <a16:creationId xmlns:a16="http://schemas.microsoft.com/office/drawing/2014/main" id="{CB4C7436-07D9-CAE4-0296-C1249CDFE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C3A540-60AE-5E05-38CD-9FAB8F2426F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6632DDF0-D52E-D94F-96C6-871DA44A90DD}"/>
              </a:ext>
            </a:extLst>
          </p:cNvPr>
          <p:cNvSpPr txBox="1"/>
          <p:nvPr/>
        </p:nvSpPr>
        <p:spPr>
          <a:xfrm>
            <a:off x="1946787" y="1032492"/>
            <a:ext cx="7905135" cy="461665"/>
          </a:xfrm>
          <a:prstGeom prst="rect">
            <a:avLst/>
          </a:prstGeom>
          <a:noFill/>
        </p:spPr>
        <p:txBody>
          <a:bodyPr wrap="square" rtlCol="1">
            <a:spAutoFit/>
          </a:bodyPr>
          <a:lstStyle/>
          <a:p>
            <a:pPr algn="r" rtl="1"/>
            <a:r>
              <a:rPr lang="ar-SA" sz="2400" dirty="0"/>
              <a:t> </a:t>
            </a:r>
            <a:endParaRPr lang="ar-EG" sz="2400" dirty="0"/>
          </a:p>
        </p:txBody>
      </p:sp>
      <p:pic>
        <p:nvPicPr>
          <p:cNvPr id="3" name="صورة 2">
            <a:extLst>
              <a:ext uri="{FF2B5EF4-FFF2-40B4-BE49-F238E27FC236}">
                <a16:creationId xmlns:a16="http://schemas.microsoft.com/office/drawing/2014/main" id="{C26085F1-DBDA-1DA1-3E84-61EB400FE4D5}"/>
              </a:ext>
            </a:extLst>
          </p:cNvPr>
          <p:cNvPicPr>
            <a:picLocks noChangeAspect="1"/>
          </p:cNvPicPr>
          <p:nvPr/>
        </p:nvPicPr>
        <p:blipFill>
          <a:blip r:embed="rId3"/>
          <a:stretch>
            <a:fillRect/>
          </a:stretch>
        </p:blipFill>
        <p:spPr>
          <a:xfrm>
            <a:off x="1710814" y="1887794"/>
            <a:ext cx="8947354" cy="3441290"/>
          </a:xfrm>
          <a:prstGeom prst="rect">
            <a:avLst/>
          </a:prstGeom>
        </p:spPr>
      </p:pic>
    </p:spTree>
    <p:extLst>
      <p:ext uri="{BB962C8B-B14F-4D97-AF65-F5344CB8AC3E}">
        <p14:creationId xmlns:p14="http://schemas.microsoft.com/office/powerpoint/2010/main" val="3564991656"/>
      </p:ext>
    </p:extLst>
  </p:cSld>
  <p:clrMapOvr>
    <a:masterClrMapping/>
  </p:clrMapOvr>
  <mc:AlternateContent xmlns:mc="http://schemas.openxmlformats.org/markup-compatibility/2006" xmlns:p14="http://schemas.microsoft.com/office/powerpoint/2010/main">
    <mc:Choice Requires="p14">
      <p:transition p14:dur="10" advTm="44930"/>
    </mc:Choice>
    <mc:Fallback xmlns="">
      <p:transition advTm="449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04B6-A874-3591-930F-8DB44DB43A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52841-17DB-C491-48A0-7D7E207C1BE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09176C-04C2-EEDC-F7A5-CEF4FA4F433E}"/>
              </a:ext>
            </a:extLst>
          </p:cNvPr>
          <p:cNvSpPr txBox="1"/>
          <p:nvPr/>
        </p:nvSpPr>
        <p:spPr>
          <a:xfrm>
            <a:off x="845574" y="1699178"/>
            <a:ext cx="10520925" cy="4093428"/>
          </a:xfrm>
          <a:prstGeom prst="rect">
            <a:avLst/>
          </a:prstGeom>
          <a:noFill/>
        </p:spPr>
        <p:txBody>
          <a:bodyPr wrap="square" rtlCol="0">
            <a:spAutoFit/>
          </a:bodyPr>
          <a:lstStyle/>
          <a:p>
            <a:pPr algn="r" rtl="1"/>
            <a:r>
              <a:rPr lang="ar-EG" sz="3600" b="1" u="sng" dirty="0">
                <a:solidFill>
                  <a:srgbClr val="2D3956"/>
                </a:solidFill>
                <a:latin typeface="Alexandria" charset="0"/>
                <a:cs typeface="Alexandria" charset="0"/>
              </a:rPr>
              <a:t>الطريقة الثانية : استخدام قائمة </a:t>
            </a:r>
            <a:r>
              <a:rPr lang="en-US" sz="3600" b="1" u="sng" dirty="0">
                <a:solidFill>
                  <a:srgbClr val="2D3956"/>
                </a:solidFill>
                <a:latin typeface="Alexandria" charset="0"/>
                <a:cs typeface="Alexandria" charset="0"/>
              </a:rPr>
              <a:t>Curve Estimation</a:t>
            </a:r>
            <a:endParaRPr lang="ar-EG" sz="3600" b="1" u="sng" dirty="0">
              <a:solidFill>
                <a:srgbClr val="2D3956"/>
              </a:solidFill>
              <a:latin typeface="Alexandria" charset="0"/>
              <a:cs typeface="Alexandria" charset="0"/>
            </a:endParaRPr>
          </a:p>
          <a:p>
            <a:pPr marL="342900" indent="-342900" algn="r" rtl="1">
              <a:buFontTx/>
              <a:buChar char="-"/>
            </a:pPr>
            <a:r>
              <a:rPr lang="ar-EG" sz="3200" b="1" i="1" dirty="0">
                <a:solidFill>
                  <a:srgbClr val="2D3956"/>
                </a:solidFill>
                <a:latin typeface="Alexandria" charset="0"/>
                <a:cs typeface="Alexandria" charset="0"/>
              </a:rPr>
              <a:t>الحالة الأولى : وجود متغير معين كمتغير مستقل</a:t>
            </a:r>
          </a:p>
          <a:p>
            <a:pPr algn="r" rtl="1"/>
            <a:r>
              <a:rPr lang="ar-EG" sz="3200" dirty="0">
                <a:solidFill>
                  <a:srgbClr val="2D3956"/>
                </a:solidFill>
                <a:latin typeface="Alexandria" charset="0"/>
                <a:cs typeface="Alexandria" charset="0"/>
              </a:rPr>
              <a:t>يمكن التنبؤ بقيم المتغير التابع من خلال استخدام قائمة تقدير المنحنى </a:t>
            </a:r>
            <a:r>
              <a:rPr lang="en-US" sz="3200" dirty="0">
                <a:solidFill>
                  <a:srgbClr val="2D3956"/>
                </a:solidFill>
                <a:latin typeface="Alexandria" charset="0"/>
                <a:cs typeface="Alexandria" charset="0"/>
              </a:rPr>
              <a:t>Curve Estimation</a:t>
            </a:r>
            <a:r>
              <a:rPr lang="ar-EG" sz="3200" dirty="0">
                <a:solidFill>
                  <a:srgbClr val="2D3956"/>
                </a:solidFill>
                <a:latin typeface="Alexandria" charset="0"/>
                <a:cs typeface="Alexandria" charset="0"/>
              </a:rPr>
              <a:t> ، ولاستخراج قيم التنبؤ نتبع الخطوات التالية: </a:t>
            </a:r>
          </a:p>
          <a:p>
            <a:pPr marL="342900" indent="-342900" algn="r" rtl="1">
              <a:buFontTx/>
              <a:buChar char="-"/>
            </a:pPr>
            <a:r>
              <a:rPr lang="ar-EG" sz="3200" dirty="0">
                <a:solidFill>
                  <a:srgbClr val="2D3956"/>
                </a:solidFill>
                <a:latin typeface="Alexandria" charset="0"/>
                <a:cs typeface="Alexandria" charset="0"/>
              </a:rPr>
              <a:t>1- من القائمة الرئيسية </a:t>
            </a:r>
            <a:r>
              <a:rPr lang="en-US" sz="3200" dirty="0">
                <a:solidFill>
                  <a:srgbClr val="2D3956"/>
                </a:solidFill>
                <a:latin typeface="Alexandria" charset="0"/>
                <a:cs typeface="Alexandria" charset="0"/>
              </a:rPr>
              <a:t>Analyze</a:t>
            </a:r>
            <a:r>
              <a:rPr lang="ar-EG" sz="3200" dirty="0">
                <a:solidFill>
                  <a:srgbClr val="2D3956"/>
                </a:solidFill>
                <a:latin typeface="Alexandria" charset="0"/>
                <a:cs typeface="Alexandria" charset="0"/>
              </a:rPr>
              <a:t>  اختر القائمة الفرعية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Curve Estimation</a:t>
            </a:r>
            <a:r>
              <a:rPr lang="ar-EG" sz="3200" dirty="0">
                <a:solidFill>
                  <a:srgbClr val="2D3956"/>
                </a:solidFill>
                <a:latin typeface="Alexandria" charset="0"/>
                <a:cs typeface="Alexandria" charset="0"/>
              </a:rPr>
              <a:t> ، فيفتح صندوق الحوار التالي: </a:t>
            </a:r>
          </a:p>
          <a:p>
            <a:pPr marL="342900" indent="-342900" algn="r" rtl="1">
              <a:buFontTx/>
              <a:buChar char="-"/>
            </a:pPr>
            <a:r>
              <a:rPr lang="ar-EG" sz="3200" dirty="0">
                <a:solidFill>
                  <a:srgbClr val="2D3956"/>
                </a:solidFill>
                <a:latin typeface="Alexandria" charset="0"/>
                <a:cs typeface="Alexandria" charset="0"/>
              </a:rPr>
              <a:t>2- انقل المتغير </a:t>
            </a:r>
            <a:r>
              <a:rPr lang="en-US" sz="3200" dirty="0" err="1">
                <a:solidFill>
                  <a:srgbClr val="2D3956"/>
                </a:solidFill>
                <a:latin typeface="Alexandria" charset="0"/>
                <a:cs typeface="Alexandria" charset="0"/>
              </a:rPr>
              <a:t>Consumptn</a:t>
            </a:r>
            <a:r>
              <a:rPr lang="ar-EG"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EG" sz="3200" dirty="0">
                <a:solidFill>
                  <a:srgbClr val="2D3956"/>
                </a:solidFill>
                <a:latin typeface="Alexandria" charset="0"/>
                <a:cs typeface="Alexandria" charset="0"/>
              </a:rPr>
              <a:t> </a:t>
            </a:r>
          </a:p>
          <a:p>
            <a:pPr marL="342900" indent="-342900" algn="r" rtl="1">
              <a:buFontTx/>
              <a:buChar char="-"/>
            </a:pPr>
            <a:r>
              <a:rPr lang="ar-EG" sz="3200" dirty="0">
                <a:solidFill>
                  <a:srgbClr val="2D3956"/>
                </a:solidFill>
                <a:latin typeface="Alexandria" charset="0"/>
                <a:cs typeface="Alexandria" charset="0"/>
              </a:rPr>
              <a:t>3- انقل المتغير </a:t>
            </a:r>
            <a:r>
              <a:rPr lang="en-US" sz="3200" dirty="0">
                <a:solidFill>
                  <a:srgbClr val="2D3956"/>
                </a:solidFill>
                <a:latin typeface="Alexandria" charset="0"/>
                <a:cs typeface="Alexandria" charset="0"/>
              </a:rPr>
              <a:t>Income</a:t>
            </a:r>
            <a:r>
              <a:rPr lang="ar-EG" sz="3200" dirty="0">
                <a:solidFill>
                  <a:srgbClr val="2D3956"/>
                </a:solidFill>
                <a:latin typeface="Alexandria" charset="0"/>
                <a:cs typeface="Alexandria" charset="0"/>
              </a:rPr>
              <a:t> تحت المستطيل </a:t>
            </a:r>
            <a:r>
              <a:rPr lang="en-US" sz="3200" dirty="0">
                <a:solidFill>
                  <a:srgbClr val="2D3956"/>
                </a:solidFill>
                <a:latin typeface="Alexandria" charset="0"/>
                <a:cs typeface="Alexandria" charset="0"/>
              </a:rPr>
              <a:t>Independent Variable</a:t>
            </a:r>
            <a:r>
              <a:rPr lang="ar-EG" sz="3200" dirty="0">
                <a:solidFill>
                  <a:srgbClr val="2D3956"/>
                </a:solidFill>
                <a:latin typeface="Alexandria" charset="0"/>
                <a:cs typeface="Alexandria" charset="0"/>
              </a:rPr>
              <a:t> . </a:t>
            </a:r>
          </a:p>
        </p:txBody>
      </p:sp>
      <p:pic>
        <p:nvPicPr>
          <p:cNvPr id="7" name="Graphic 21">
            <a:extLst>
              <a:ext uri="{FF2B5EF4-FFF2-40B4-BE49-F238E27FC236}">
                <a16:creationId xmlns:a16="http://schemas.microsoft.com/office/drawing/2014/main" id="{D7EAB026-A1C6-EFC4-C447-8E4531DCD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63F1CB08-8CDA-60EA-0EAF-7608155B2C5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38568093"/>
      </p:ext>
    </p:extLst>
  </p:cSld>
  <p:clrMapOvr>
    <a:masterClrMapping/>
  </p:clrMapOvr>
  <mc:AlternateContent xmlns:mc="http://schemas.openxmlformats.org/markup-compatibility/2006" xmlns:p14="http://schemas.microsoft.com/office/powerpoint/2010/main">
    <mc:Choice Requires="p14">
      <p:transition p14:dur="10" advTm="62070"/>
    </mc:Choice>
    <mc:Fallback xmlns="">
      <p:transition advTm="6207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2FBFD-4968-588B-F9FA-0D87905FEA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336142-803B-E776-CDB1-D4CEB0BC0DE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7B0EFA4-0A9D-D098-90FF-EA943B45B6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EE3BE90-D5AE-B90E-6DB3-2CA30067636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CAFBCBF-6C5A-2ABB-4AE6-9474F17C79A9}"/>
              </a:ext>
            </a:extLst>
          </p:cNvPr>
          <p:cNvPicPr>
            <a:picLocks noChangeAspect="1"/>
          </p:cNvPicPr>
          <p:nvPr/>
        </p:nvPicPr>
        <p:blipFill>
          <a:blip r:embed="rId3"/>
          <a:stretch>
            <a:fillRect/>
          </a:stretch>
        </p:blipFill>
        <p:spPr>
          <a:xfrm>
            <a:off x="1494503" y="1921020"/>
            <a:ext cx="9291483" cy="3629025"/>
          </a:xfrm>
          <a:prstGeom prst="rect">
            <a:avLst/>
          </a:prstGeom>
        </p:spPr>
      </p:pic>
    </p:spTree>
    <p:extLst>
      <p:ext uri="{BB962C8B-B14F-4D97-AF65-F5344CB8AC3E}">
        <p14:creationId xmlns:p14="http://schemas.microsoft.com/office/powerpoint/2010/main" val="1026907870"/>
      </p:ext>
    </p:extLst>
  </p:cSld>
  <p:clrMapOvr>
    <a:masterClrMapping/>
  </p:clrMapOvr>
  <mc:AlternateContent xmlns:mc="http://schemas.openxmlformats.org/markup-compatibility/2006" xmlns:p14="http://schemas.microsoft.com/office/powerpoint/2010/main">
    <mc:Choice Requires="p14">
      <p:transition p14:dur="10" advTm="7700"/>
    </mc:Choice>
    <mc:Fallback xmlns="">
      <p:transition advTm="77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8DCA0-C2E8-6552-8DC0-74183118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9C7C4-B57D-7699-588C-0AAD6C2B56B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781F3DB-69B1-111A-7853-3B85F1DC8C2D}"/>
              </a:ext>
            </a:extLst>
          </p:cNvPr>
          <p:cNvSpPr txBox="1"/>
          <p:nvPr/>
        </p:nvSpPr>
        <p:spPr>
          <a:xfrm>
            <a:off x="933399" y="1699178"/>
            <a:ext cx="10433101" cy="353943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4- انقر الزر </a:t>
            </a:r>
            <a:r>
              <a:rPr lang="en-US" sz="3200" dirty="0">
                <a:solidFill>
                  <a:srgbClr val="2D3956"/>
                </a:solidFill>
                <a:latin typeface="Alexandria" charset="0"/>
                <a:cs typeface="Alexandria" charset="0"/>
              </a:rPr>
              <a:t>Save</a:t>
            </a:r>
            <a:r>
              <a:rPr lang="ar-EG" sz="3200" dirty="0">
                <a:solidFill>
                  <a:srgbClr val="2D3956"/>
                </a:solidFill>
                <a:latin typeface="Alexandria" charset="0"/>
                <a:cs typeface="Alexandria" charset="0"/>
              </a:rPr>
              <a:t> الموجود اسفل الصندوق الرئيس يفتح النافذة المقابلة </a:t>
            </a:r>
          </a:p>
          <a:p>
            <a:pPr algn="r" rtl="1"/>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5- قم بالتأشير أمام المربع </a:t>
            </a:r>
            <a:r>
              <a:rPr lang="en-US" sz="3200" dirty="0">
                <a:solidFill>
                  <a:srgbClr val="2D3956"/>
                </a:solidFill>
                <a:latin typeface="Alexandria" charset="0"/>
                <a:cs typeface="Alexandria" charset="0"/>
              </a:rPr>
              <a:t>Predicted Value</a:t>
            </a:r>
            <a:r>
              <a:rPr lang="ar-EG" sz="3200" dirty="0">
                <a:solidFill>
                  <a:srgbClr val="2D3956"/>
                </a:solidFill>
                <a:latin typeface="Alexandria" charset="0"/>
                <a:cs typeface="Alexandria" charset="0"/>
              </a:rPr>
              <a:t> تحت </a:t>
            </a:r>
            <a:r>
              <a:rPr lang="en-US" sz="3200" dirty="0">
                <a:solidFill>
                  <a:srgbClr val="2D3956"/>
                </a:solidFill>
                <a:latin typeface="Alexandria" charset="0"/>
                <a:cs typeface="Alexandria" charset="0"/>
              </a:rPr>
              <a:t>save variables</a:t>
            </a:r>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6- اضغط </a:t>
            </a:r>
            <a:r>
              <a:rPr lang="en-US" sz="3200" dirty="0">
                <a:solidFill>
                  <a:srgbClr val="2D3956"/>
                </a:solidFill>
                <a:latin typeface="Alexandria" charset="0"/>
                <a:cs typeface="Alexandria" charset="0"/>
              </a:rPr>
              <a:t>Continue</a:t>
            </a:r>
            <a:r>
              <a:rPr lang="ar-EG" sz="3200" dirty="0">
                <a:solidFill>
                  <a:srgbClr val="2D3956"/>
                </a:solidFill>
                <a:latin typeface="Alexandria" charset="0"/>
                <a:cs typeface="Alexandria" charset="0"/>
              </a:rPr>
              <a:t> فنعود للصندوق الرئيس ، ثم الضغط على </a:t>
            </a:r>
            <a:r>
              <a:rPr lang="en-US" sz="3200" dirty="0">
                <a:solidFill>
                  <a:srgbClr val="2D3956"/>
                </a:solidFill>
                <a:latin typeface="Alexandria" charset="0"/>
                <a:cs typeface="Alexandria" charset="0"/>
              </a:rPr>
              <a:t>OK</a:t>
            </a:r>
            <a:r>
              <a:rPr lang="ar-EG" sz="3200" dirty="0">
                <a:solidFill>
                  <a:srgbClr val="2D3956"/>
                </a:solidFill>
                <a:latin typeface="Alexandria" charset="0"/>
                <a:cs typeface="Alexandria" charset="0"/>
              </a:rPr>
              <a:t> فتظهر النتائج، نقوم بإقفال النتائج بدون حفظ ونعود إلى شاشة محرر البيانات ، وفيها اسم متغير جديد </a:t>
            </a:r>
            <a:r>
              <a:rPr lang="en-US" sz="3200" dirty="0">
                <a:solidFill>
                  <a:srgbClr val="2D3956"/>
                </a:solidFill>
                <a:latin typeface="Alexandria" charset="0"/>
                <a:cs typeface="Alexandria" charset="0"/>
              </a:rPr>
              <a:t>FIT-1</a:t>
            </a:r>
            <a:r>
              <a:rPr lang="ar-EG" sz="3200" dirty="0">
                <a:solidFill>
                  <a:srgbClr val="2D3956"/>
                </a:solidFill>
                <a:latin typeface="Alexandria" charset="0"/>
                <a:cs typeface="Alexandria" charset="0"/>
              </a:rPr>
              <a:t> وبه نفس القيم التي تم استخراجها وفقا للطريقة الأولي</a:t>
            </a:r>
          </a:p>
        </p:txBody>
      </p:sp>
      <p:pic>
        <p:nvPicPr>
          <p:cNvPr id="7" name="Graphic 21">
            <a:extLst>
              <a:ext uri="{FF2B5EF4-FFF2-40B4-BE49-F238E27FC236}">
                <a16:creationId xmlns:a16="http://schemas.microsoft.com/office/drawing/2014/main" id="{6727E86C-4F19-1FA9-A945-53A0699EA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850986E-C452-5070-C87B-5CD1B5E049B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20521286"/>
      </p:ext>
    </p:extLst>
  </p:cSld>
  <p:clrMapOvr>
    <a:masterClrMapping/>
  </p:clrMapOvr>
  <mc:AlternateContent xmlns:mc="http://schemas.openxmlformats.org/markup-compatibility/2006" xmlns:p14="http://schemas.microsoft.com/office/powerpoint/2010/main">
    <mc:Choice Requires="p14">
      <p:transition p14:dur="10" advTm="38028"/>
    </mc:Choice>
    <mc:Fallback xmlns="">
      <p:transition advTm="38028"/>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31C06-E30F-D172-5FEA-0615D27D0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ABB02-80D5-45B2-4724-37938782FC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2756E20-301A-E3D0-D8D4-AFA977E90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B25AF79-3E17-A8D0-4EAE-BADC5C3388B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4CF560C-1F52-369C-3F4E-58D598EB1BDE}"/>
              </a:ext>
            </a:extLst>
          </p:cNvPr>
          <p:cNvPicPr>
            <a:picLocks noChangeAspect="1"/>
          </p:cNvPicPr>
          <p:nvPr/>
        </p:nvPicPr>
        <p:blipFill>
          <a:blip r:embed="rId3"/>
          <a:stretch>
            <a:fillRect/>
          </a:stretch>
        </p:blipFill>
        <p:spPr>
          <a:xfrm>
            <a:off x="1494504" y="1798585"/>
            <a:ext cx="8927690" cy="3873896"/>
          </a:xfrm>
          <a:prstGeom prst="rect">
            <a:avLst/>
          </a:prstGeom>
        </p:spPr>
      </p:pic>
    </p:spTree>
    <p:extLst>
      <p:ext uri="{BB962C8B-B14F-4D97-AF65-F5344CB8AC3E}">
        <p14:creationId xmlns:p14="http://schemas.microsoft.com/office/powerpoint/2010/main" val="1134400421"/>
      </p:ext>
    </p:extLst>
  </p:cSld>
  <p:clrMapOvr>
    <a:masterClrMapping/>
  </p:clrMapOvr>
  <mc:AlternateContent xmlns:mc="http://schemas.openxmlformats.org/markup-compatibility/2006" xmlns:p14="http://schemas.microsoft.com/office/powerpoint/2010/main">
    <mc:Choice Requires="p14">
      <p:transition p14:dur="10" advTm="9893"/>
    </mc:Choice>
    <mc:Fallback xmlns="">
      <p:transition advTm="9893"/>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algn="r" rtl="1"/>
            <a:r>
              <a:rPr lang="ar-EG" sz="2800" b="1" i="1" dirty="0">
                <a:solidFill>
                  <a:srgbClr val="2D3956"/>
                </a:solidFill>
                <a:latin typeface="Alexandria" charset="0"/>
                <a:cs typeface="Alexandria" charset="0"/>
              </a:rPr>
              <a:t>الحالة الثانية : وجود متغير الزمن </a:t>
            </a:r>
            <a:r>
              <a:rPr lang="en-US" sz="2800" b="1" i="1" dirty="0">
                <a:solidFill>
                  <a:srgbClr val="2D3956"/>
                </a:solidFill>
                <a:latin typeface="Alexandria" charset="0"/>
                <a:cs typeface="Alexandria" charset="0"/>
              </a:rPr>
              <a:t>Time</a:t>
            </a:r>
            <a:r>
              <a:rPr lang="ar-EG" sz="2800" b="1" i="1" dirty="0">
                <a:solidFill>
                  <a:srgbClr val="2D3956"/>
                </a:solidFill>
                <a:latin typeface="Alexandria" charset="0"/>
                <a:cs typeface="Alexandria" charset="0"/>
              </a:rPr>
              <a:t> كمتغير مستقل </a:t>
            </a:r>
          </a:p>
          <a:p>
            <a:pPr algn="r" rtl="1"/>
            <a:endParaRPr lang="ar-EG" sz="28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يمكن التنبؤ بقيم متغير معين على أساس الزمن، حيث يمكن التنبؤ بقيم هذا المتغير لمدة سنة قادمة أو سنتين أو ثلاث سنوات أو أكثر</a:t>
            </a:r>
          </a:p>
          <a:p>
            <a:pPr algn="r" rtl="1"/>
            <a:endParaRPr lang="ar-EG" sz="28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مثال: البيانات التالية تمثل قيم مبيعات إحدى الشركات خلال السنوات 1995 – 2005 </a:t>
            </a:r>
          </a:p>
          <a:p>
            <a:pPr algn="r" rtl="1"/>
            <a:r>
              <a:rPr lang="ar-EG" sz="2800" dirty="0">
                <a:solidFill>
                  <a:srgbClr val="2D3956"/>
                </a:solidFill>
                <a:latin typeface="Alexandria" charset="0"/>
                <a:cs typeface="Alexandria" charset="0"/>
              </a:rPr>
              <a:t>المطلوب: التنبؤ بقيم المبيعات للسنوات الخمس القادمة 2006 – 2010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F330D456-3ECE-7E9E-C7DB-A0E869E8048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56898"/>
    </mc:Choice>
    <mc:Fallback xmlns="">
      <p:transition spd="slow" advTm="56898"/>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0A8C-3013-5E10-FACF-CF8298DD2A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DD81D-52EB-F424-FA85-B341E36D4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D84BF-7945-1F9B-1616-48E62531412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62669C-7F8F-464B-688C-541EBCE027EA}"/>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63FAEE6-EA5B-F8E2-9E19-A16FF4E28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EEB3689F-FEE5-6F42-B180-B18EB90E177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039A76D3-F160-2ACB-8D76-B8727473AB1D}"/>
              </a:ext>
            </a:extLst>
          </p:cNvPr>
          <p:cNvPicPr>
            <a:picLocks noChangeAspect="1"/>
          </p:cNvPicPr>
          <p:nvPr/>
        </p:nvPicPr>
        <p:blipFill>
          <a:blip r:embed="rId3"/>
          <a:stretch>
            <a:fillRect/>
          </a:stretch>
        </p:blipFill>
        <p:spPr>
          <a:xfrm>
            <a:off x="1580226" y="1488216"/>
            <a:ext cx="7947232" cy="3838385"/>
          </a:xfrm>
          <a:prstGeom prst="rect">
            <a:avLst/>
          </a:prstGeom>
        </p:spPr>
      </p:pic>
    </p:spTree>
    <p:extLst>
      <p:ext uri="{BB962C8B-B14F-4D97-AF65-F5344CB8AC3E}">
        <p14:creationId xmlns:p14="http://schemas.microsoft.com/office/powerpoint/2010/main" val="3364950170"/>
      </p:ext>
    </p:extLst>
  </p:cSld>
  <p:clrMapOvr>
    <a:masterClrMapping/>
  </p:clrMapOvr>
  <mc:AlternateContent xmlns:mc="http://schemas.openxmlformats.org/markup-compatibility/2006" xmlns:p14="http://schemas.microsoft.com/office/powerpoint/2010/main">
    <mc:Choice Requires="p14">
      <p:transition spd="slow" p14:dur="2000" advTm="26335"/>
    </mc:Choice>
    <mc:Fallback xmlns="">
      <p:transition spd="slow" advTm="26335"/>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301D-9A8A-883E-A3C0-9C88388FA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C93460-87DC-8628-7651-B818E72BF50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1E31102-5C9A-1E7A-8D3A-D651FF979BAD}"/>
              </a:ext>
            </a:extLst>
          </p:cNvPr>
          <p:cNvSpPr txBox="1"/>
          <p:nvPr/>
        </p:nvSpPr>
        <p:spPr>
          <a:xfrm>
            <a:off x="933399" y="1699178"/>
            <a:ext cx="10433101" cy="353943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ادخال البيانات  باسمي </a:t>
            </a:r>
            <a:r>
              <a:rPr lang="en-US" sz="3200" dirty="0">
                <a:solidFill>
                  <a:srgbClr val="2D3956"/>
                </a:solidFill>
                <a:latin typeface="Alexandria" charset="0"/>
                <a:cs typeface="Alexandria" charset="0"/>
              </a:rPr>
              <a:t>year , </a:t>
            </a:r>
            <a:r>
              <a:rPr lang="en-US" sz="3200" dirty="0" err="1">
                <a:solidFill>
                  <a:srgbClr val="2D3956"/>
                </a:solidFill>
                <a:latin typeface="Alexandria" charset="0"/>
                <a:cs typeface="Alexandria" charset="0"/>
              </a:rPr>
              <a:t>salesvalu</a:t>
            </a:r>
            <a:r>
              <a:rPr lang="ar-EG" sz="3200" dirty="0">
                <a:solidFill>
                  <a:srgbClr val="2D3956"/>
                </a:solidFill>
                <a:latin typeface="Alexandria" charset="0"/>
                <a:cs typeface="Alexandria" charset="0"/>
              </a:rPr>
              <a:t> واحفظ الملف باسم </a:t>
            </a:r>
            <a:r>
              <a:rPr lang="en-US" sz="3200" dirty="0" err="1">
                <a:solidFill>
                  <a:srgbClr val="2D3956"/>
                </a:solidFill>
                <a:latin typeface="Alexandria" charset="0"/>
                <a:cs typeface="Alexandria" charset="0"/>
              </a:rPr>
              <a:t>salesest.sav</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2- من القائمة الرئيسية </a:t>
            </a:r>
            <a:r>
              <a:rPr lang="en-US" sz="3200" dirty="0">
                <a:solidFill>
                  <a:srgbClr val="2D3956"/>
                </a:solidFill>
                <a:latin typeface="Alexandria" charset="0"/>
                <a:cs typeface="Alexandria" charset="0"/>
              </a:rPr>
              <a:t>Analyze</a:t>
            </a:r>
            <a:r>
              <a:rPr lang="ar-EG" sz="3200" dirty="0">
                <a:solidFill>
                  <a:srgbClr val="2D3956"/>
                </a:solidFill>
                <a:latin typeface="Alexandria" charset="0"/>
                <a:cs typeface="Alexandria" charset="0"/>
              </a:rPr>
              <a:t>  اختر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Curve Estimation </a:t>
            </a:r>
            <a:r>
              <a:rPr lang="ar-EG" sz="3200" dirty="0">
                <a:solidFill>
                  <a:srgbClr val="2D3956"/>
                </a:solidFill>
                <a:latin typeface="Alexandria" charset="0"/>
                <a:cs typeface="Alexandria" charset="0"/>
              </a:rPr>
              <a:t> فيفتح صندوق الحوار بعنوان </a:t>
            </a:r>
            <a:r>
              <a:rPr lang="en-US" sz="3200" dirty="0">
                <a:solidFill>
                  <a:srgbClr val="2D3956"/>
                </a:solidFill>
                <a:latin typeface="Alexandria" charset="0"/>
                <a:cs typeface="Alexandria" charset="0"/>
              </a:rPr>
              <a:t>Curve Estimation </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3- انقل المتغير </a:t>
            </a:r>
            <a:r>
              <a:rPr lang="en-US" sz="3200" dirty="0" err="1">
                <a:solidFill>
                  <a:srgbClr val="2D3956"/>
                </a:solidFill>
                <a:latin typeface="Alexandria" charset="0"/>
                <a:cs typeface="Alexandria" charset="0"/>
              </a:rPr>
              <a:t>salesvalu</a:t>
            </a:r>
            <a:r>
              <a:rPr lang="ar-EG"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Dependents</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4- تحت المستطيل المعنون </a:t>
            </a:r>
            <a:r>
              <a:rPr lang="en-US" sz="3200" dirty="0">
                <a:solidFill>
                  <a:srgbClr val="2D3956"/>
                </a:solidFill>
                <a:latin typeface="Alexandria" charset="0"/>
                <a:cs typeface="Alexandria" charset="0"/>
              </a:rPr>
              <a:t>Independent </a:t>
            </a:r>
            <a:r>
              <a:rPr lang="ar-EG" sz="3200" dirty="0">
                <a:solidFill>
                  <a:srgbClr val="2D3956"/>
                </a:solidFill>
                <a:latin typeface="Alexandria" charset="0"/>
                <a:cs typeface="Alexandria" charset="0"/>
              </a:rPr>
              <a:t> قم بالتأشير امام الدائرة الصغيرة </a:t>
            </a:r>
            <a:r>
              <a:rPr lang="en-US" sz="3200" dirty="0">
                <a:solidFill>
                  <a:srgbClr val="2D3956"/>
                </a:solidFill>
                <a:latin typeface="Alexandria" charset="0"/>
                <a:cs typeface="Alexandria" charset="0"/>
              </a:rPr>
              <a:t>Time</a:t>
            </a:r>
            <a:r>
              <a:rPr lang="ar-EG" sz="3200" dirty="0">
                <a:solidFill>
                  <a:srgbClr val="2D3956"/>
                </a:solidFill>
                <a:latin typeface="Alexandria" charset="0"/>
                <a:cs typeface="Alexandria" charset="0"/>
              </a:rPr>
              <a:t> </a:t>
            </a:r>
          </a:p>
        </p:txBody>
      </p:sp>
      <p:pic>
        <p:nvPicPr>
          <p:cNvPr id="7" name="Graphic 21">
            <a:extLst>
              <a:ext uri="{FF2B5EF4-FFF2-40B4-BE49-F238E27FC236}">
                <a16:creationId xmlns:a16="http://schemas.microsoft.com/office/drawing/2014/main" id="{36A99614-90DD-F0B2-6CF4-FA86AA457E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E927F14-0384-4105-769D-AE30773B3D0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B18C131D-F570-0FAA-571B-98D7EB227061}"/>
              </a:ext>
            </a:extLst>
          </p:cNvPr>
          <p:cNvSpPr txBox="1"/>
          <p:nvPr/>
        </p:nvSpPr>
        <p:spPr>
          <a:xfrm>
            <a:off x="3519948" y="934065"/>
            <a:ext cx="5083278" cy="584775"/>
          </a:xfrm>
          <a:prstGeom prst="rect">
            <a:avLst/>
          </a:prstGeom>
          <a:noFill/>
        </p:spPr>
        <p:txBody>
          <a:bodyPr wrap="square" rtlCol="1">
            <a:spAutoFit/>
          </a:bodyPr>
          <a:lstStyle/>
          <a:p>
            <a:pPr algn="ctr" rtl="1"/>
            <a:r>
              <a:rPr lang="ar-EG" sz="3200" b="1" dirty="0">
                <a:solidFill>
                  <a:srgbClr val="2D3956"/>
                </a:solidFill>
                <a:latin typeface="Alexandria" charset="0"/>
                <a:cs typeface="Alexandria" charset="0"/>
              </a:rPr>
              <a:t>الخطوات على برنامج </a:t>
            </a:r>
            <a:r>
              <a:rPr lang="en-US" sz="3200" b="1" dirty="0">
                <a:solidFill>
                  <a:srgbClr val="2D3956"/>
                </a:solidFill>
                <a:latin typeface="Alexandria" charset="0"/>
                <a:cs typeface="Alexandria" charset="0"/>
              </a:rPr>
              <a:t>SPSS</a:t>
            </a:r>
            <a:endParaRPr lang="ar-EG"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140356602"/>
      </p:ext>
    </p:extLst>
  </p:cSld>
  <p:clrMapOvr>
    <a:masterClrMapping/>
  </p:clrMapOvr>
  <mc:AlternateContent xmlns:mc="http://schemas.openxmlformats.org/markup-compatibility/2006" xmlns:p14="http://schemas.microsoft.com/office/powerpoint/2010/main">
    <mc:Choice Requires="p14">
      <p:transition p14:dur="10" advTm="48918"/>
    </mc:Choice>
    <mc:Fallback xmlns="">
      <p:transition advTm="48918"/>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C3CCB-91E4-B589-F9F7-DFFBB6C7C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C2363-88F9-652D-27D2-E1883052BDB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3D47AB-F788-AB15-D6C8-891CB3E764B7}"/>
              </a:ext>
            </a:extLst>
          </p:cNvPr>
          <p:cNvSpPr txBox="1"/>
          <p:nvPr/>
        </p:nvSpPr>
        <p:spPr>
          <a:xfrm>
            <a:off x="933399" y="1699178"/>
            <a:ext cx="10433101" cy="3970318"/>
          </a:xfrm>
          <a:prstGeom prst="rect">
            <a:avLst/>
          </a:prstGeom>
          <a:noFill/>
        </p:spPr>
        <p:txBody>
          <a:bodyPr wrap="square" rtlCol="0">
            <a:spAutoFit/>
          </a:bodyPr>
          <a:lstStyle/>
          <a:p>
            <a:pPr algn="r" rtl="1"/>
            <a:r>
              <a:rPr lang="ar-EG" sz="2800" dirty="0">
                <a:solidFill>
                  <a:srgbClr val="2D3956"/>
                </a:solidFill>
                <a:latin typeface="Alexandria" charset="0"/>
                <a:cs typeface="Alexandria" charset="0"/>
              </a:rPr>
              <a:t>5- احفظ </a:t>
            </a:r>
            <a:r>
              <a:rPr lang="en-US" sz="2800" dirty="0">
                <a:solidFill>
                  <a:srgbClr val="2D3956"/>
                </a:solidFill>
                <a:latin typeface="Alexandria" charset="0"/>
                <a:cs typeface="Alexandria" charset="0"/>
              </a:rPr>
              <a:t>save</a:t>
            </a:r>
            <a:r>
              <a:rPr lang="ar-EG" sz="2800" dirty="0">
                <a:solidFill>
                  <a:srgbClr val="2D3956"/>
                </a:solidFill>
                <a:latin typeface="Alexandria" charset="0"/>
                <a:cs typeface="Alexandria" charset="0"/>
              </a:rPr>
              <a:t> ثم قم بالتأشير امام المربع </a:t>
            </a:r>
            <a:r>
              <a:rPr lang="en-US" sz="2800" dirty="0">
                <a:solidFill>
                  <a:srgbClr val="2D3956"/>
                </a:solidFill>
                <a:latin typeface="Alexandria" charset="0"/>
                <a:cs typeface="Alexandria" charset="0"/>
              </a:rPr>
              <a:t>predicted value</a:t>
            </a:r>
            <a:r>
              <a:rPr lang="ar-EG" sz="2800" dirty="0">
                <a:solidFill>
                  <a:srgbClr val="2D3956"/>
                </a:solidFill>
                <a:latin typeface="Alexandria" charset="0"/>
                <a:cs typeface="Alexandria" charset="0"/>
              </a:rPr>
              <a:t> تحت </a:t>
            </a:r>
            <a:r>
              <a:rPr lang="en-US" sz="2800" dirty="0">
                <a:solidFill>
                  <a:srgbClr val="2D3956"/>
                </a:solidFill>
                <a:latin typeface="Alexandria" charset="0"/>
                <a:cs typeface="Alexandria" charset="0"/>
              </a:rPr>
              <a:t>save variable</a:t>
            </a:r>
            <a:r>
              <a:rPr lang="ar-EG" sz="2800" dirty="0">
                <a:solidFill>
                  <a:srgbClr val="2D3956"/>
                </a:solidFill>
                <a:latin typeface="Alexandria" charset="0"/>
                <a:cs typeface="Alexandria" charset="0"/>
              </a:rPr>
              <a:t> ، فيتم تنشيط المربعات الصغيرة تحت </a:t>
            </a:r>
            <a:r>
              <a:rPr lang="en-US" sz="2800" dirty="0">
                <a:solidFill>
                  <a:srgbClr val="2D3956"/>
                </a:solidFill>
                <a:latin typeface="Alexandria" charset="0"/>
                <a:cs typeface="Alexandria" charset="0"/>
              </a:rPr>
              <a:t>predicted cases</a:t>
            </a:r>
            <a:r>
              <a:rPr lang="ar-EG" sz="2800" dirty="0">
                <a:solidFill>
                  <a:srgbClr val="2D3956"/>
                </a:solidFill>
                <a:latin typeface="Alexandria" charset="0"/>
                <a:cs typeface="Alexandria" charset="0"/>
              </a:rPr>
              <a:t> </a:t>
            </a:r>
          </a:p>
          <a:p>
            <a:pPr algn="r" rtl="1"/>
            <a:r>
              <a:rPr lang="ar-EG" sz="2800" dirty="0">
                <a:solidFill>
                  <a:srgbClr val="2D3956"/>
                </a:solidFill>
                <a:latin typeface="Alexandria" charset="0"/>
                <a:cs typeface="Alexandria" charset="0"/>
              </a:rPr>
              <a:t>6- تحت </a:t>
            </a:r>
            <a:r>
              <a:rPr lang="en-US" sz="2800" dirty="0">
                <a:solidFill>
                  <a:srgbClr val="2D3956"/>
                </a:solidFill>
                <a:latin typeface="Alexandria" charset="0"/>
                <a:cs typeface="Alexandria" charset="0"/>
              </a:rPr>
              <a:t>predicted cases</a:t>
            </a:r>
            <a:r>
              <a:rPr lang="ar-EG" sz="2800" dirty="0">
                <a:solidFill>
                  <a:srgbClr val="2D3956"/>
                </a:solidFill>
                <a:latin typeface="Alexandria" charset="0"/>
                <a:cs typeface="Alexandria" charset="0"/>
              </a:rPr>
              <a:t> وأمام </a:t>
            </a:r>
            <a:r>
              <a:rPr lang="en-US" sz="2800" dirty="0">
                <a:solidFill>
                  <a:srgbClr val="2D3956"/>
                </a:solidFill>
                <a:latin typeface="Alexandria" charset="0"/>
                <a:cs typeface="Alexandria" charset="0"/>
              </a:rPr>
              <a:t> predicted through</a:t>
            </a:r>
            <a:r>
              <a:rPr lang="ar-EG" sz="2800" dirty="0">
                <a:solidFill>
                  <a:srgbClr val="2D3956"/>
                </a:solidFill>
                <a:latin typeface="Alexandria" charset="0"/>
                <a:cs typeface="Alexandria" charset="0"/>
              </a:rPr>
              <a:t>  اطبع رقم 16 لتشمل الخمس سنوات المطلوب التنبؤ بها . </a:t>
            </a:r>
          </a:p>
          <a:p>
            <a:pPr algn="r" rtl="1"/>
            <a:r>
              <a:rPr lang="ar-EG" sz="2800" dirty="0">
                <a:solidFill>
                  <a:srgbClr val="2D3956"/>
                </a:solidFill>
                <a:latin typeface="Alexandria" charset="0"/>
                <a:cs typeface="Alexandria" charset="0"/>
              </a:rPr>
              <a:t>7- اضغط </a:t>
            </a:r>
            <a:r>
              <a:rPr lang="en-US" sz="2800" dirty="0">
                <a:solidFill>
                  <a:srgbClr val="2D3956"/>
                </a:solidFill>
                <a:latin typeface="Alexandria" charset="0"/>
                <a:cs typeface="Alexandria" charset="0"/>
              </a:rPr>
              <a:t>Continue</a:t>
            </a:r>
            <a:r>
              <a:rPr lang="ar-EG" sz="2800" dirty="0">
                <a:solidFill>
                  <a:srgbClr val="2D3956"/>
                </a:solidFill>
                <a:latin typeface="Alexandria" charset="0"/>
                <a:cs typeface="Alexandria" charset="0"/>
              </a:rPr>
              <a:t> فترجع إلى صندوق الحوار الرئيس ، ثم اضغط على </a:t>
            </a:r>
            <a:r>
              <a:rPr lang="en-US" sz="2800" dirty="0">
                <a:solidFill>
                  <a:srgbClr val="2D3956"/>
                </a:solidFill>
                <a:latin typeface="Alexandria" charset="0"/>
                <a:cs typeface="Alexandria" charset="0"/>
              </a:rPr>
              <a:t>ok</a:t>
            </a:r>
            <a:r>
              <a:rPr lang="ar-EG" sz="2800" dirty="0">
                <a:solidFill>
                  <a:srgbClr val="2D3956"/>
                </a:solidFill>
                <a:latin typeface="Alexandria" charset="0"/>
                <a:cs typeface="Alexandria" charset="0"/>
              </a:rPr>
              <a:t> فتظهر المخرجات المطلوبة</a:t>
            </a:r>
          </a:p>
          <a:p>
            <a:pPr algn="r" rtl="1"/>
            <a:r>
              <a:rPr lang="ar-EG" sz="2800" dirty="0">
                <a:solidFill>
                  <a:srgbClr val="2D3956"/>
                </a:solidFill>
                <a:latin typeface="Alexandria" charset="0"/>
                <a:cs typeface="Alexandria" charset="0"/>
              </a:rPr>
              <a:t>8- عند اقفال مخرجات الرسم البياني نعود إلى صفحة محرر البيانات وفيها متغير جديد باسم </a:t>
            </a:r>
            <a:r>
              <a:rPr lang="en-US" sz="2800" dirty="0">
                <a:solidFill>
                  <a:srgbClr val="2D3956"/>
                </a:solidFill>
                <a:latin typeface="Alexandria" charset="0"/>
                <a:cs typeface="Alexandria" charset="0"/>
              </a:rPr>
              <a:t>FIT-1</a:t>
            </a:r>
            <a:r>
              <a:rPr lang="ar-EG" sz="2800" dirty="0">
                <a:solidFill>
                  <a:srgbClr val="2D3956"/>
                </a:solidFill>
                <a:latin typeface="Alexandria" charset="0"/>
                <a:cs typeface="Alexandria" charset="0"/>
              </a:rPr>
              <a:t> متضمنا القيم المتوقعة أي قيم التنبؤ لستة عشر سنة بما فيها الخمس سنوات القادمة 2006 – 2010 </a:t>
            </a:r>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52B87161-B721-40F6-FCF9-EEF7E56908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AF68-4DFD-C337-26A8-70209022AAA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400016712"/>
      </p:ext>
    </p:extLst>
  </p:cSld>
  <p:clrMapOvr>
    <a:masterClrMapping/>
  </p:clrMapOvr>
  <mc:AlternateContent xmlns:mc="http://schemas.openxmlformats.org/markup-compatibility/2006" xmlns:p14="http://schemas.microsoft.com/office/powerpoint/2010/main">
    <mc:Choice Requires="p14">
      <p:transition p14:dur="10" advTm="77211"/>
    </mc:Choice>
    <mc:Fallback xmlns="">
      <p:transition advTm="77211"/>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5582E67-D38B-142E-E2AF-C76F6D00E610}"/>
              </a:ext>
            </a:extLst>
          </p:cNvPr>
          <p:cNvSpPr txBox="1"/>
          <p:nvPr/>
        </p:nvSpPr>
        <p:spPr>
          <a:xfrm>
            <a:off x="933399" y="1699178"/>
            <a:ext cx="10433101" cy="4401205"/>
          </a:xfrm>
          <a:prstGeom prst="rect">
            <a:avLst/>
          </a:prstGeom>
          <a:noFill/>
        </p:spPr>
        <p:txBody>
          <a:bodyPr wrap="square" rtlCol="0">
            <a:spAutoFit/>
          </a:bodyPr>
          <a:lstStyle/>
          <a:p>
            <a:pPr algn="ctr" rtl="1"/>
            <a:r>
              <a:rPr lang="ar-EG" sz="2800" b="1" u="sng" dirty="0">
                <a:solidFill>
                  <a:srgbClr val="2D3956"/>
                </a:solidFill>
                <a:latin typeface="Alexandria" charset="0"/>
                <a:cs typeface="Alexandria" charset="0"/>
              </a:rPr>
              <a:t>التكليف التاسع </a:t>
            </a:r>
          </a:p>
          <a:p>
            <a:pPr algn="r" rtl="1"/>
            <a:r>
              <a:rPr lang="ar-SA" sz="2800" dirty="0">
                <a:latin typeface="Alexandria"/>
              </a:rPr>
              <a:t>لديك بيانات تتعلق باختيار 15 طالبا ، تمثل هذه البيانات </a:t>
            </a:r>
            <a:r>
              <a:rPr lang="ar-IQ" sz="2800" dirty="0">
                <a:ea typeface="Times New Roman" panose="02020603050405020304" pitchFamily="18" charset="0"/>
                <a:cs typeface="Times New Roman" panose="02020603050405020304" pitchFamily="18" charset="0"/>
              </a:rPr>
              <a:t>العلاقة بين</a:t>
            </a:r>
            <a:r>
              <a:rPr lang="ar-SA" sz="2800" dirty="0">
                <a:ea typeface="Times New Roman" panose="02020603050405020304" pitchFamily="18" charset="0"/>
                <a:cs typeface="Times New Roman" panose="02020603050405020304" pitchFamily="18" charset="0"/>
              </a:rPr>
              <a:t> ( اختبار الوثب العريض من الثبات </a:t>
            </a:r>
            <a:r>
              <a:rPr lang="en-US" sz="2800" dirty="0">
                <a:ea typeface="Times New Roman" panose="02020603050405020304" pitchFamily="18" charset="0"/>
                <a:cs typeface="Times New Roman" panose="02020603050405020304" pitchFamily="18" charset="0"/>
              </a:rPr>
              <a:t>Y</a:t>
            </a:r>
            <a:r>
              <a:rPr lang="ar-EG" sz="2800" dirty="0">
                <a:ea typeface="Times New Roman" panose="02020603050405020304" pitchFamily="18" charset="0"/>
                <a:cs typeface="Times New Roman" panose="02020603050405020304" pitchFamily="18" charset="0"/>
              </a:rPr>
              <a:t> ) والعوامل المؤثرة عليها وهي ( اختبار الشد لأعلى على العقلة </a:t>
            </a:r>
            <a:r>
              <a:rPr lang="en-US" sz="2800" dirty="0">
                <a:ea typeface="Times New Roman" panose="02020603050405020304" pitchFamily="18" charset="0"/>
                <a:cs typeface="Times New Roman" panose="02020603050405020304" pitchFamily="18" charset="0"/>
              </a:rPr>
              <a:t>X1</a:t>
            </a:r>
            <a:r>
              <a:rPr lang="ar-EG" sz="2800" dirty="0">
                <a:ea typeface="Times New Roman" panose="02020603050405020304" pitchFamily="18" charset="0"/>
                <a:cs typeface="Times New Roman" panose="02020603050405020304" pitchFamily="18" charset="0"/>
              </a:rPr>
              <a:t> ) و ( اختبار السعة الحيوية </a:t>
            </a:r>
            <a:r>
              <a:rPr lang="en-US" sz="2800" dirty="0">
                <a:ea typeface="Times New Roman" panose="02020603050405020304" pitchFamily="18" charset="0"/>
                <a:cs typeface="Times New Roman" panose="02020603050405020304" pitchFamily="18" charset="0"/>
              </a:rPr>
              <a:t>X2</a:t>
            </a:r>
            <a:r>
              <a:rPr lang="ar-EG" sz="2800" dirty="0">
                <a:ea typeface="Times New Roman" panose="02020603050405020304" pitchFamily="18" charset="0"/>
                <a:cs typeface="Times New Roman" panose="02020603050405020304" pitchFamily="18" charset="0"/>
              </a:rPr>
              <a:t>) و ( اختبار الوثب العمودي من الثبات </a:t>
            </a:r>
            <a:r>
              <a:rPr lang="en-US" sz="2800" dirty="0">
                <a:ea typeface="Times New Roman" panose="02020603050405020304" pitchFamily="18" charset="0"/>
                <a:cs typeface="Times New Roman" panose="02020603050405020304" pitchFamily="18" charset="0"/>
              </a:rPr>
              <a:t>X3</a:t>
            </a:r>
            <a:r>
              <a:rPr lang="ar-EG" sz="2800" dirty="0">
                <a:ea typeface="Times New Roman" panose="02020603050405020304" pitchFamily="18" charset="0"/>
                <a:cs typeface="Times New Roman" panose="02020603050405020304" pitchFamily="18" charset="0"/>
              </a:rPr>
              <a:t> ) </a:t>
            </a:r>
            <a:endParaRPr lang="ar-SA" sz="2800" b="1" dirty="0"/>
          </a:p>
          <a:p>
            <a:pPr algn="r" rtl="1"/>
            <a:r>
              <a:rPr lang="ar-SA" sz="2800" dirty="0"/>
              <a:t>المطلوب : باستخدام برنامج </a:t>
            </a:r>
            <a:r>
              <a:rPr lang="en-US" sz="2800" dirty="0"/>
              <a:t>SPSS</a:t>
            </a:r>
            <a:r>
              <a:rPr lang="ar-SA" sz="2800" dirty="0"/>
              <a:t> </a:t>
            </a:r>
          </a:p>
          <a:p>
            <a:pPr algn="r" rtl="1"/>
            <a:r>
              <a:rPr lang="ar-SA" sz="2800" dirty="0"/>
              <a:t>أولا: إيجاد معادلة الانحدار المتعدد </a:t>
            </a:r>
          </a:p>
          <a:p>
            <a:pPr algn="r" rtl="1"/>
            <a:r>
              <a:rPr lang="ar-SA" sz="2800" dirty="0"/>
              <a:t>ثانيا: تفسير مخرجات النموذج من حيث:  معنوية المعلمات ، معنوية النموذج ، القدرة التفسيرية للنموذج. </a:t>
            </a:r>
          </a:p>
          <a:p>
            <a:pPr algn="r" rtl="1"/>
            <a:r>
              <a:rPr lang="ar-SA" sz="2800" dirty="0"/>
              <a:t>ثالثا: هل هناك ارتباط خطي بين المتغيرات المستقلة؟ أوجد قيم </a:t>
            </a:r>
            <a:r>
              <a:rPr lang="en-US" sz="2800" dirty="0"/>
              <a:t>VIF</a:t>
            </a:r>
            <a:r>
              <a:rPr lang="ar-SA" sz="2800" dirty="0"/>
              <a:t> لكل متغير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73078"/>
    </mc:Choice>
    <mc:Fallback xmlns="">
      <p:transition advTm="73078"/>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34CE7-2AB3-E030-9F57-4248F0045C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15228F-6F0C-EBCE-5D12-71390017313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909641F-125A-8A15-2ED4-E8ABC422A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49674B1-028C-EE2A-1C47-1A17F5C0BB8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graphicFrame>
        <p:nvGraphicFramePr>
          <p:cNvPr id="3" name="جدول 2">
            <a:extLst>
              <a:ext uri="{FF2B5EF4-FFF2-40B4-BE49-F238E27FC236}">
                <a16:creationId xmlns:a16="http://schemas.microsoft.com/office/drawing/2014/main" id="{3F64BDCD-0396-783E-5FF6-66F7A18869A2}"/>
              </a:ext>
            </a:extLst>
          </p:cNvPr>
          <p:cNvGraphicFramePr>
            <a:graphicFrameLocks noGrp="1"/>
          </p:cNvGraphicFramePr>
          <p:nvPr>
            <p:extLst>
              <p:ext uri="{D42A27DB-BD31-4B8C-83A1-F6EECF244321}">
                <p14:modId xmlns:p14="http://schemas.microsoft.com/office/powerpoint/2010/main" val="471989081"/>
              </p:ext>
            </p:extLst>
          </p:nvPr>
        </p:nvGraphicFramePr>
        <p:xfrm>
          <a:off x="1242779" y="1770387"/>
          <a:ext cx="9296055" cy="3969989"/>
        </p:xfrm>
        <a:graphic>
          <a:graphicData uri="http://schemas.openxmlformats.org/drawingml/2006/table">
            <a:tbl>
              <a:tblPr rtl="1">
                <a:tableStyleId>{5C22544A-7EE6-4342-B048-85BDC9FD1C3A}</a:tableStyleId>
              </a:tblPr>
              <a:tblGrid>
                <a:gridCol w="2530733">
                  <a:extLst>
                    <a:ext uri="{9D8B030D-6E8A-4147-A177-3AD203B41FA5}">
                      <a16:colId xmlns:a16="http://schemas.microsoft.com/office/drawing/2014/main" val="3720075607"/>
                    </a:ext>
                  </a:extLst>
                </a:gridCol>
                <a:gridCol w="1846891">
                  <a:extLst>
                    <a:ext uri="{9D8B030D-6E8A-4147-A177-3AD203B41FA5}">
                      <a16:colId xmlns:a16="http://schemas.microsoft.com/office/drawing/2014/main" val="3087479712"/>
                    </a:ext>
                  </a:extLst>
                </a:gridCol>
                <a:gridCol w="1975308">
                  <a:extLst>
                    <a:ext uri="{9D8B030D-6E8A-4147-A177-3AD203B41FA5}">
                      <a16:colId xmlns:a16="http://schemas.microsoft.com/office/drawing/2014/main" val="3236599855"/>
                    </a:ext>
                  </a:extLst>
                </a:gridCol>
                <a:gridCol w="2943123">
                  <a:extLst>
                    <a:ext uri="{9D8B030D-6E8A-4147-A177-3AD203B41FA5}">
                      <a16:colId xmlns:a16="http://schemas.microsoft.com/office/drawing/2014/main" val="1799878749"/>
                    </a:ext>
                  </a:extLst>
                </a:gridCol>
              </a:tblGrid>
              <a:tr h="444252">
                <a:tc>
                  <a:txBody>
                    <a:bodyPr/>
                    <a:lstStyle/>
                    <a:p>
                      <a:pPr algn="ctr" rtl="1">
                        <a:lnSpc>
                          <a:spcPct val="150000"/>
                        </a:lnSpc>
                      </a:pPr>
                      <a:r>
                        <a:rPr lang="ar-SA" sz="1100">
                          <a:effectLst/>
                        </a:rPr>
                        <a:t>الوثب العريض من الثبات </a:t>
                      </a:r>
                      <a:r>
                        <a:rPr lang="en-US" sz="1100">
                          <a:effectLst/>
                        </a:rPr>
                        <a:t>Y</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الشد لأعلى على العقلة </a:t>
                      </a:r>
                      <a:r>
                        <a:rPr lang="en-US" sz="1100">
                          <a:effectLst/>
                        </a:rPr>
                        <a:t>X1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السعة الحيوية   </a:t>
                      </a:r>
                      <a:r>
                        <a:rPr lang="en-US" sz="1100">
                          <a:effectLst/>
                        </a:rPr>
                        <a:t>X2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الوثب العمودي من الثبات </a:t>
                      </a:r>
                      <a:endParaRPr lang="en-US" sz="1000">
                        <a:effectLst/>
                      </a:endParaRPr>
                    </a:p>
                    <a:p>
                      <a:pPr algn="ctr" rtl="1">
                        <a:lnSpc>
                          <a:spcPct val="150000"/>
                        </a:lnSpc>
                      </a:pPr>
                      <a:r>
                        <a:rPr lang="ar-SA" sz="1100">
                          <a:effectLst/>
                        </a:rPr>
                        <a:t> </a:t>
                      </a:r>
                      <a:r>
                        <a:rPr lang="en-US" sz="1100">
                          <a:effectLst/>
                        </a:rPr>
                        <a:t>X3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304008924"/>
                  </a:ext>
                </a:extLst>
              </a:tr>
              <a:tr h="196279">
                <a:tc>
                  <a:txBody>
                    <a:bodyPr/>
                    <a:lstStyle/>
                    <a:p>
                      <a:pPr algn="ctr" rtl="0">
                        <a:lnSpc>
                          <a:spcPct val="150000"/>
                        </a:lnSpc>
                      </a:pPr>
                      <a:r>
                        <a:rPr lang="en-US" sz="1100">
                          <a:effectLst/>
                        </a:rPr>
                        <a:t>40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dirty="0">
                          <a:effectLst/>
                        </a:rPr>
                        <a:t>9</a:t>
                      </a:r>
                      <a:endParaRPr lang="en-US" sz="1000" dirty="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536926989"/>
                  </a:ext>
                </a:extLst>
              </a:tr>
              <a:tr h="196279">
                <a:tc>
                  <a:txBody>
                    <a:bodyPr/>
                    <a:lstStyle/>
                    <a:p>
                      <a:pPr algn="ctr" rtl="0">
                        <a:lnSpc>
                          <a:spcPct val="150000"/>
                        </a:lnSpc>
                      </a:pPr>
                      <a:r>
                        <a:rPr lang="en-US" sz="1100">
                          <a:effectLst/>
                        </a:rPr>
                        <a:t>45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35385774"/>
                  </a:ext>
                </a:extLst>
              </a:tr>
              <a:tr h="196279">
                <a:tc>
                  <a:txBody>
                    <a:bodyPr/>
                    <a:lstStyle/>
                    <a:p>
                      <a:pPr algn="ctr" rtl="0">
                        <a:lnSpc>
                          <a:spcPct val="150000"/>
                        </a:lnSpc>
                      </a:pPr>
                      <a:r>
                        <a:rPr lang="en-US" sz="1100">
                          <a:effectLst/>
                        </a:rPr>
                        <a:t>50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40679568"/>
                  </a:ext>
                </a:extLst>
              </a:tr>
              <a:tr h="196279">
                <a:tc>
                  <a:txBody>
                    <a:bodyPr/>
                    <a:lstStyle/>
                    <a:p>
                      <a:pPr algn="ctr" rtl="0">
                        <a:lnSpc>
                          <a:spcPct val="150000"/>
                        </a:lnSpc>
                      </a:pPr>
                      <a:r>
                        <a:rPr lang="en-US" sz="1100">
                          <a:effectLst/>
                        </a:rPr>
                        <a:t>55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54204201"/>
                  </a:ext>
                </a:extLst>
              </a:tr>
              <a:tr h="196279">
                <a:tc>
                  <a:txBody>
                    <a:bodyPr/>
                    <a:lstStyle/>
                    <a:p>
                      <a:pPr algn="ctr" rtl="0">
                        <a:lnSpc>
                          <a:spcPct val="150000"/>
                        </a:lnSpc>
                      </a:pPr>
                      <a:r>
                        <a:rPr lang="en-US" sz="1100">
                          <a:effectLst/>
                        </a:rPr>
                        <a:t>60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915858800"/>
                  </a:ext>
                </a:extLst>
              </a:tr>
              <a:tr h="196279">
                <a:tc>
                  <a:txBody>
                    <a:bodyPr/>
                    <a:lstStyle/>
                    <a:p>
                      <a:pPr algn="ctr" rtl="0">
                        <a:lnSpc>
                          <a:spcPct val="150000"/>
                        </a:lnSpc>
                      </a:pPr>
                      <a:r>
                        <a:rPr lang="en-US" sz="1100">
                          <a:effectLst/>
                        </a:rPr>
                        <a:t>70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4101960119"/>
                  </a:ext>
                </a:extLst>
              </a:tr>
              <a:tr h="196279">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132094212"/>
                  </a:ext>
                </a:extLst>
              </a:tr>
              <a:tr h="196279">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239145473"/>
                  </a:ext>
                </a:extLst>
              </a:tr>
              <a:tr h="196279">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735342564"/>
                  </a:ext>
                </a:extLst>
              </a:tr>
              <a:tr h="196279">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19252932"/>
                  </a:ext>
                </a:extLst>
              </a:tr>
              <a:tr h="196279">
                <a:tc>
                  <a:txBody>
                    <a:bodyPr/>
                    <a:lstStyle/>
                    <a:p>
                      <a:pPr algn="ctr" rtl="0">
                        <a:lnSpc>
                          <a:spcPct val="150000"/>
                        </a:lnSpc>
                      </a:pPr>
                      <a:r>
                        <a:rPr lang="en-US" sz="1100">
                          <a:effectLst/>
                        </a:rPr>
                        <a:t>80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358137306"/>
                  </a:ext>
                </a:extLst>
              </a:tr>
              <a:tr h="196279">
                <a:tc>
                  <a:txBody>
                    <a:bodyPr/>
                    <a:lstStyle/>
                    <a:p>
                      <a:pPr algn="ctr" rtl="0">
                        <a:lnSpc>
                          <a:spcPct val="150000"/>
                        </a:lnSpc>
                      </a:pPr>
                      <a:r>
                        <a:rPr lang="en-US" sz="1100">
                          <a:effectLst/>
                        </a:rPr>
                        <a:t>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182082042"/>
                  </a:ext>
                </a:extLst>
              </a:tr>
              <a:tr h="196279">
                <a:tc>
                  <a:txBody>
                    <a:bodyPr/>
                    <a:lstStyle/>
                    <a:p>
                      <a:pPr algn="ctr" rtl="0">
                        <a:lnSpc>
                          <a:spcPct val="150000"/>
                        </a:lnSpc>
                      </a:pPr>
                      <a:r>
                        <a:rPr lang="en-US" sz="1100">
                          <a:effectLst/>
                        </a:rPr>
                        <a:t>90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80917052"/>
                  </a:ext>
                </a:extLst>
              </a:tr>
              <a:tr h="196279">
                <a:tc>
                  <a:txBody>
                    <a:bodyPr/>
                    <a:lstStyle/>
                    <a:p>
                      <a:pPr algn="ctr" rtl="0">
                        <a:lnSpc>
                          <a:spcPct val="150000"/>
                        </a:lnSpc>
                      </a:pPr>
                      <a:r>
                        <a:rPr lang="en-US" sz="1100">
                          <a:effectLst/>
                        </a:rPr>
                        <a:t>95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98422337"/>
                  </a:ext>
                </a:extLst>
              </a:tr>
              <a:tr h="196279">
                <a:tc>
                  <a:txBody>
                    <a:bodyPr/>
                    <a:lstStyle/>
                    <a:p>
                      <a:pPr algn="ctr" rtl="0">
                        <a:lnSpc>
                          <a:spcPct val="150000"/>
                        </a:lnSpc>
                      </a:pPr>
                      <a:r>
                        <a:rPr lang="en-US" sz="1100">
                          <a:effectLst/>
                        </a:rPr>
                        <a:t>85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dirty="0">
                          <a:effectLst/>
                        </a:rPr>
                        <a:t>21</a:t>
                      </a:r>
                      <a:endParaRPr lang="en-US" sz="1000" dirty="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622801822"/>
                  </a:ext>
                </a:extLst>
              </a:tr>
            </a:tbl>
          </a:graphicData>
        </a:graphic>
      </p:graphicFrame>
    </p:spTree>
    <p:extLst>
      <p:ext uri="{BB962C8B-B14F-4D97-AF65-F5344CB8AC3E}">
        <p14:creationId xmlns:p14="http://schemas.microsoft.com/office/powerpoint/2010/main" val="200752859"/>
      </p:ext>
    </p:extLst>
  </p:cSld>
  <p:clrMapOvr>
    <a:masterClrMapping/>
  </p:clrMapOvr>
  <mc:AlternateContent xmlns:mc="http://schemas.openxmlformats.org/markup-compatibility/2006" xmlns:p14="http://schemas.microsoft.com/office/powerpoint/2010/main">
    <mc:Choice Requires="p14">
      <p:transition p14:dur="10" advTm="11975"/>
    </mc:Choice>
    <mc:Fallback xmlns="">
      <p:transition advTm="11975"/>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68"/>
    </mc:Choice>
    <mc:Fallback xmlns="">
      <p:transition spd="slow" advTm="676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C51A90-EDBB-45EE-B505-875BBA8C259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5435</TotalTime>
  <Words>2808</Words>
  <Application>Microsoft Office PowerPoint</Application>
  <PresentationFormat>شاشة عريضة</PresentationFormat>
  <Paragraphs>464</Paragraphs>
  <Slides>68</Slides>
  <Notes>7</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68</vt:i4>
      </vt:variant>
    </vt:vector>
  </HeadingPairs>
  <TitlesOfParts>
    <vt:vector size="76" baseType="lpstr">
      <vt:lpstr>Alexandria</vt:lpstr>
      <vt:lpstr>Arial</vt:lpstr>
      <vt:lpstr>Calibri</vt:lpstr>
      <vt:lpstr>Calibri Light</vt:lpstr>
      <vt:lpstr>Sakkal Majalla</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411</cp:revision>
  <dcterms:created xsi:type="dcterms:W3CDTF">2023-04-29T09:08:00Z</dcterms:created>
  <dcterms:modified xsi:type="dcterms:W3CDTF">2026-04-10T11:29:14Z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