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Lst>
  <p:notesMasterIdLst>
    <p:notesMasterId r:id="rId50"/>
  </p:notesMasterIdLst>
  <p:sldIdLst>
    <p:sldId id="504" r:id="rId6"/>
    <p:sldId id="670" r:id="rId7"/>
    <p:sldId id="313" r:id="rId8"/>
    <p:sldId id="588" r:id="rId9"/>
    <p:sldId id="679" r:id="rId10"/>
    <p:sldId id="605" r:id="rId11"/>
    <p:sldId id="606" r:id="rId12"/>
    <p:sldId id="607" r:id="rId13"/>
    <p:sldId id="609" r:id="rId14"/>
    <p:sldId id="577" r:id="rId15"/>
    <p:sldId id="684" r:id="rId16"/>
    <p:sldId id="685" r:id="rId17"/>
    <p:sldId id="686" r:id="rId18"/>
    <p:sldId id="672" r:id="rId19"/>
    <p:sldId id="673" r:id="rId20"/>
    <p:sldId id="687" r:id="rId21"/>
    <p:sldId id="681" r:id="rId22"/>
    <p:sldId id="682" r:id="rId23"/>
    <p:sldId id="688" r:id="rId24"/>
    <p:sldId id="689" r:id="rId25"/>
    <p:sldId id="671" r:id="rId26"/>
    <p:sldId id="674" r:id="rId27"/>
    <p:sldId id="680" r:id="rId28"/>
    <p:sldId id="558" r:id="rId29"/>
    <p:sldId id="677" r:id="rId30"/>
    <p:sldId id="643" r:id="rId31"/>
    <p:sldId id="624" r:id="rId32"/>
    <p:sldId id="640" r:id="rId33"/>
    <p:sldId id="676" r:id="rId34"/>
    <p:sldId id="668" r:id="rId35"/>
    <p:sldId id="641" r:id="rId36"/>
    <p:sldId id="678" r:id="rId37"/>
    <p:sldId id="617" r:id="rId38"/>
    <p:sldId id="661" r:id="rId39"/>
    <p:sldId id="663" r:id="rId40"/>
    <p:sldId id="646" r:id="rId41"/>
    <p:sldId id="664" r:id="rId42"/>
    <p:sldId id="645" r:id="rId43"/>
    <p:sldId id="666" r:id="rId44"/>
    <p:sldId id="683" r:id="rId45"/>
    <p:sldId id="665" r:id="rId46"/>
    <p:sldId id="503" r:id="rId47"/>
    <p:sldId id="50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9ECF47-9F07-8EA9-0BC8-B5B1A932FA4D}" v="1" dt="2024-02-21T18:39:37.3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3691" autoAdjust="0"/>
  </p:normalViewPr>
  <p:slideViewPr>
    <p:cSldViewPr snapToGrid="0">
      <p:cViewPr varScale="1">
        <p:scale>
          <a:sx n="96" d="100"/>
          <a:sy n="96" d="100"/>
        </p:scale>
        <p:origin x="90"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089ECF47-9F07-8EA9-0BC8-B5B1A932FA4D}"/>
    <pc:docChg chg="modSld">
      <pc:chgData name="NourallahElkolaly" userId="S::nourallah.elkolaly@midocean.edu.km::229aaf61-bf27-4811-8eff-c8b0db2221ba" providerId="AD" clId="Web-{089ECF47-9F07-8EA9-0BC8-B5B1A932FA4D}" dt="2024-02-21T18:39:37.349" v="0" actId="1076"/>
      <pc:docMkLst>
        <pc:docMk/>
      </pc:docMkLst>
      <pc:sldChg chg="modSp">
        <pc:chgData name="NourallahElkolaly" userId="S::nourallah.elkolaly@midocean.edu.km::229aaf61-bf27-4811-8eff-c8b0db2221ba" providerId="AD" clId="Web-{089ECF47-9F07-8EA9-0BC8-B5B1A932FA4D}" dt="2024-02-21T18:39:37.349" v="0" actId="1076"/>
        <pc:sldMkLst>
          <pc:docMk/>
          <pc:sldMk cId="990964057" sldId="689"/>
        </pc:sldMkLst>
        <pc:picChg chg="mod">
          <ac:chgData name="NourallahElkolaly" userId="S::nourallah.elkolaly@midocean.edu.km::229aaf61-bf27-4811-8eff-c8b0db2221ba" providerId="AD" clId="Web-{089ECF47-9F07-8EA9-0BC8-B5B1A932FA4D}" dt="2024-02-21T18:39:37.349" v="0" actId="1076"/>
          <ac:picMkLst>
            <pc:docMk/>
            <pc:sldMk cId="990964057" sldId="689"/>
            <ac:picMk id="8" creationId="{6D27D4C7-48FD-108C-A6EE-1A2F0F765825}"/>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a:t>
          </a:r>
          <a:r>
            <a:rPr lang="fa-IR" b="0" i="0" baseline="0" dirty="0"/>
            <a:t>ضمان الحق في حرية التعبير، ومداها للإعلامي.</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dirty="0"/>
            <a:t>ثانيا: </a:t>
          </a:r>
          <a:r>
            <a:rPr lang="fa-IR" b="0" i="0" baseline="0" dirty="0"/>
            <a:t>الإلزام باحترام الحق في الخصوصية.</a:t>
          </a:r>
          <a:endParaRPr lang="en-US" b="0" i="0" baseline="0" dirty="0"/>
        </a:p>
        <a:p>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a:t>
          </a:r>
          <a:r>
            <a:rPr lang="fa-IR" b="0" i="0" baseline="0" dirty="0"/>
            <a:t>اتساع الأضرار المرتبطة </a:t>
          </a:r>
          <a:endParaRPr lang="en-US" b="0" i="0" baseline="0" dirty="0"/>
        </a:p>
        <a:p>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حل التضارب بين حقي التعبير عن الرأي و الحق في الخصوصية.</a:t>
          </a:r>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0" presStyleCnt="8"/>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1" presStyleCnt="8"/>
      <dgm:spPr/>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5F741E05-2434-4158-AD48-A3081FB17802}" srcId="{5AF636C8-C971-48AC-ABFA-CAFE11F9DE92}" destId="{6B1C5E0F-D221-41CB-929B-9AD0579CFC68}" srcOrd="3" destOrd="0" parTransId="{80DFB638-2DBE-4623-A567-7A241ECAFB38}" sibTransId="{61B4EB54-49B6-499B-8E07-266DDDD59A08}"/>
    <dgm:cxn modelId="{6452A40D-D029-48BB-BAE1-6D94708E795E}" type="presOf" srcId="{6B1C5E0F-D221-41CB-929B-9AD0579CFC68}" destId="{A4BEE4C5-89B7-401A-80F4-64F5289520DF}"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CA6F41C2-AC4E-4405-97C2-5D0EF646F493}" type="presParOf" srcId="{AAC8FEB1-DB20-4CF7-8F96-D411D838B551}" destId="{7CC9A36A-ED0F-4AB5-8D8C-B104BD84DB25}" srcOrd="0"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1"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87ADB-C88F-41AA-84C2-429C8F9BDF2A}">
      <dsp:nvSpPr>
        <dsp:cNvPr id="0" name=""/>
        <dsp:cNvSpPr/>
      </dsp:nvSpPr>
      <dsp:spPr>
        <a:xfrm>
          <a:off x="7996153" y="729503"/>
          <a:ext cx="1932695"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521AC8-3446-4F86-9D85-64C4667391D1}">
      <dsp:nvSpPr>
        <dsp:cNvPr id="0" name=""/>
        <dsp:cNvSpPr/>
      </dsp:nvSpPr>
      <dsp:spPr>
        <a:xfrm>
          <a:off x="806079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رابعا: </a:t>
          </a:r>
          <a:r>
            <a:rPr lang="fa-IR" sz="1700" b="0" i="0" kern="1200" baseline="0" dirty="0"/>
            <a:t>حل التضارب بين حقي التعبير عن الرأي و الحق في الخصوصية.</a:t>
          </a:r>
          <a:endParaRPr lang="en-US" sz="1700" kern="1200" dirty="0"/>
        </a:p>
      </dsp:txBody>
      <dsp:txXfrm>
        <a:off x="8318545" y="1051692"/>
        <a:ext cx="1288740" cy="1288416"/>
      </dsp:txXfrm>
    </dsp:sp>
    <dsp:sp modelId="{1F22C185-FCDD-451E-80B6-0E3E39A70A81}">
      <dsp:nvSpPr>
        <dsp:cNvPr id="0" name=""/>
        <dsp:cNvSpPr/>
      </dsp:nvSpPr>
      <dsp:spPr>
        <a:xfrm rot="2700000">
          <a:off x="5990509"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606345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ثالثا: </a:t>
          </a:r>
          <a:r>
            <a:rPr lang="fa-IR" sz="1700" b="0" i="0" kern="1200" baseline="0" dirty="0"/>
            <a:t>اتساع الأضرار المرتبطة </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6321205" y="1051692"/>
        <a:ext cx="1288740" cy="1288416"/>
      </dsp:txXfrm>
    </dsp:sp>
    <dsp:sp modelId="{6AEECE16-7F97-463B-80CD-69CDE77CA66C}">
      <dsp:nvSpPr>
        <dsp:cNvPr id="0" name=""/>
        <dsp:cNvSpPr/>
      </dsp:nvSpPr>
      <dsp:spPr>
        <a:xfrm rot="2700000">
          <a:off x="400145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406611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ثانيا: </a:t>
          </a:r>
          <a:r>
            <a:rPr lang="fa-IR" sz="1700" b="0" i="0" kern="1200" baseline="0" dirty="0"/>
            <a:t>الإلزام باحترام الحق في الخصوصية.</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4323865" y="1051692"/>
        <a:ext cx="1288740" cy="1288416"/>
      </dsp:txXfrm>
    </dsp:sp>
    <dsp:sp modelId="{3054A2C4-022B-4DC2-A3DA-CD2FA2778EA3}">
      <dsp:nvSpPr>
        <dsp:cNvPr id="0" name=""/>
        <dsp:cNvSpPr/>
      </dsp:nvSpPr>
      <dsp:spPr>
        <a:xfrm rot="2700000">
          <a:off x="200411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206877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أولا: </a:t>
          </a:r>
          <a:r>
            <a:rPr lang="fa-IR" sz="1700" b="0" i="0" kern="1200" baseline="0" dirty="0"/>
            <a:t>ضمان الحق في حرية التعبير، ومداها للإعلامي.</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2326525" y="1051692"/>
        <a:ext cx="1288740"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C5185-F3A8-7657-6606-B0D707ECAF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078CE-2338-CE10-2284-C428A714A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67DF3B-721B-C27D-3A10-38B24EFB34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4AB0FE-EF66-E49E-990F-3CC1B345C6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4486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CE89A-57DA-84BE-4E69-F1933DED3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02F33-844F-94EC-6383-D23B699EA5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EC3A1E-82FF-AADB-E97B-9E7254696F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85A059-D1A8-B114-4451-579F206446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8184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B788-BF23-DE54-C30A-0E8947E0EC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A31B9-33DB-43F1-A855-341591A52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6248C8-1E34-E109-8820-556DE649AA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77BBBB-10D0-4228-878F-996B814208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9987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2B605-B3BB-61F2-597C-41C9D0A95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490409-F2C1-D6BE-9BB9-7A3B28DF3D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311F89-8129-B4CE-6FC8-2D16E1E6F0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BAC812-5D9F-707C-05CC-742A97DED1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1030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DBA49-4B44-37F0-A07D-409874EC86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13262-6A3C-FCD6-7D3B-92AF5BA4D0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167E1F-45B4-BF06-DF68-E92681030EA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519FAA-776D-D4F2-58C1-44CA8D657B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4323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F4D69-6BF6-9CF5-AEA6-2C41B2843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901A72-DEF5-52F8-37D6-146BE50334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835BC-540C-7CE0-2F29-E39D16F875C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138DB-6259-9628-1B45-850CA9B6AF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7933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9CCF6-288B-2A8E-11B2-C246CC9CA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D2485B-8722-00E0-FA9A-A4085A9C57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670110-3C3B-15AF-0051-AACE53C5F8D2}"/>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D6960D4D-6746-2D22-2644-BC11F4FA9B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1904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6.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6.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svg"/><Relationship Id="rId2" Type="http://schemas.openxmlformats.org/officeDocument/2006/relationships/image" Target="../media/image14.jpeg"/><Relationship Id="rId1" Type="http://schemas.openxmlformats.org/officeDocument/2006/relationships/slideLayout" Target="../slideLayouts/slideLayout2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الرابعة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750"/>
    </mc:Choice>
    <mc:Fallback xmlns="">
      <p:transition spd="slow" advTm="237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3496491256"/>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46456"/>
    </mc:Choice>
    <mc:Fallback xmlns="">
      <p:transition spd="slow" advTm="3464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771872" y="2546784"/>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الالتزام بالقانون و السياسة التحريرية للمجلة.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ثانيا: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ماهية الالتزام بعدم نشر الأخبار الكاذبة.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ثالثا: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قيود نشر المعلومات الصادقة.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رابعا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874"/>
    </mc:Choice>
    <mc:Fallback xmlns="">
      <p:transition spd="slow" advTm="1458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44C3D-E944-DDF9-238D-1C7041B22828}"/>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id="{929D67A9-E4D5-A2F9-AFCA-53A1C14FA324}"/>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E9BD8F3-2145-CDA1-F3B9-D90DF12505C0}"/>
              </a:ext>
            </a:extLst>
          </p:cNvPr>
          <p:cNvSpPr txBox="1"/>
          <p:nvPr/>
        </p:nvSpPr>
        <p:spPr>
          <a:xfrm>
            <a:off x="804968" y="3429000"/>
            <a:ext cx="7804909"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الالتزام بالقانون والسياسة التحريرية للمجلة.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358652731"/>
      </p:ext>
    </p:extLst>
  </p:cSld>
  <p:clrMapOvr>
    <a:masterClrMapping/>
  </p:clrMapOvr>
  <mc:AlternateContent xmlns:mc="http://schemas.openxmlformats.org/markup-compatibility/2006" xmlns:p14="http://schemas.microsoft.com/office/powerpoint/2010/main">
    <mc:Choice Requires="p14">
      <p:transition spd="slow" p14:dur="2000" advTm="15095"/>
    </mc:Choice>
    <mc:Fallback xmlns="">
      <p:transition spd="slow" advTm="150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59B98-8B99-10A4-8DA2-2DB4F5EF721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F356F4A-C4A6-87F5-12D9-3C43ECD75BFD}"/>
              </a:ext>
            </a:extLst>
          </p:cNvPr>
          <p:cNvSpPr>
            <a:spLocks noGrp="1"/>
          </p:cNvSpPr>
          <p:nvPr>
            <p:ph type="title"/>
          </p:nvPr>
        </p:nvSpPr>
        <p:spPr>
          <a:xfrm>
            <a:off x="4253948" y="1664413"/>
            <a:ext cx="7736849"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مخالفة القانون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كثيرا ما ينص القانون علي بعض الجرائم التي تتصل بالعمل الإعلامي بصورة غير مباشرة حيث تنطبق علي الاعلامين بذات قدر انطباقها علي غيرهم من الافراد ومن ذلك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ar-EG" sz="20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مخالفة القانون بالوصول إلي البيانات و المعلومات بطريقة غير مشروعة"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31563AE3-2A55-5DA6-5977-6F422D509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4" y="1953372"/>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613171"/>
      </p:ext>
    </p:extLst>
  </p:cSld>
  <p:clrMapOvr>
    <a:masterClrMapping/>
  </p:clrMapOvr>
  <mc:AlternateContent xmlns:mc="http://schemas.openxmlformats.org/markup-compatibility/2006" xmlns:p14="http://schemas.microsoft.com/office/powerpoint/2010/main">
    <mc:Choice Requires="p14">
      <p:transition spd="slow" p14:dur="2000" advTm="45689"/>
    </mc:Choice>
    <mc:Fallback xmlns="">
      <p:transition spd="slow" advTm="456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E238D-25D2-9008-07B2-0F90533E1AD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6B4BC65-B32F-7E75-3CDE-D351CF5096F5}"/>
              </a:ext>
            </a:extLst>
          </p:cNvPr>
          <p:cNvSpPr>
            <a:spLocks noGrp="1"/>
          </p:cNvSpPr>
          <p:nvPr>
            <p:ph type="title"/>
          </p:nvPr>
        </p:nvSpPr>
        <p:spPr>
          <a:xfrm>
            <a:off x="4140486" y="390418"/>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تداول عددٌ من مستخدمي مواقع التواصل الاجتماعي، مقطع فيديو مُصوَّر لفتاة تتعرض للاعتداء البدني في أحد مراكز التسوق، والذي يُظهِر المُعتدي يضرب الفتاة بعنف، والتي عُرِفَ لاحقًا أنها تُدعى "س. ع"</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إثر الضجة الإعلامية التي تسبب فيها انتشار مقطع الفيديو؛ بدأت البرامج التليفزيونية في تناول ما حدث، وفي أحدها أجرت الإعلامية "ر.س" في برنامجها مقابلة مع الفتاه لتحكي وقائع حادثة التحرش والاعتداء عليها. وبعد المقابلة، قررت مُقدمة البرنامج أن تسرد وجهة نظرها القائمة على انطباعها الشخصي بعدم صدق الفتاة، فقامت مع فريق البرنامج بعرض صور شخصية لـ “للفتاة”، ضمن خطاب يُبرِّر تعرُضها للاعتداء والتحرش، ويُرجِعه إلى الضحية نفسها استشهادًا بالصور المعروضة لحياتها  الشخصية وسلوكها، والتي عُرِضت -بدون إذن الفتاة أو علمها- بحسب تصريحاتها.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870FEB5B-B5EB-34CE-0B7A-362E872B77FA}"/>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272045894"/>
      </p:ext>
    </p:extLst>
  </p:cSld>
  <p:clrMapOvr>
    <a:masterClrMapping/>
  </p:clrMapOvr>
  <mc:AlternateContent xmlns:mc="http://schemas.openxmlformats.org/markup-compatibility/2006" xmlns:p14="http://schemas.microsoft.com/office/powerpoint/2010/main">
    <mc:Choice Requires="p14">
      <p:transition spd="slow" p14:dur="2000" advTm="161378"/>
    </mc:Choice>
    <mc:Fallback xmlns="">
      <p:transition spd="slow" advTm="16137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44D0E-BAE9-899E-11F7-6FF698993B1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2184A16-25B0-53FC-7E0B-E59999F00613}"/>
              </a:ext>
            </a:extLst>
          </p:cNvPr>
          <p:cNvSpPr>
            <a:spLocks noGrp="1"/>
          </p:cNvSpPr>
          <p:nvPr>
            <p:ph type="title"/>
          </p:nvPr>
        </p:nvSpPr>
        <p:spPr>
          <a:xfrm>
            <a:off x="4952144" y="1664413"/>
            <a:ext cx="7038653" cy="3657600"/>
          </a:xfrm>
        </p:spPr>
        <p:txBody>
          <a:bodyPr>
            <a:noAutofit/>
          </a:bodyPr>
          <a:lstStyle/>
          <a:p>
            <a:pPr algn="ct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تنطوي الواقعة على أية جرائم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8201E86F-BC1A-8736-46F1-FEA8D33D5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777" y="2017585"/>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5970139"/>
      </p:ext>
    </p:extLst>
  </p:cSld>
  <p:clrMapOvr>
    <a:masterClrMapping/>
  </p:clrMapOvr>
  <mc:AlternateContent xmlns:mc="http://schemas.openxmlformats.org/markup-compatibility/2006" xmlns:p14="http://schemas.microsoft.com/office/powerpoint/2010/main">
    <mc:Choice Requires="p14">
      <p:transition spd="slow" p14:dur="2000" advTm="23504"/>
    </mc:Choice>
    <mc:Fallback xmlns="">
      <p:transition spd="slow" advTm="235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A2537-8E0D-9986-F7A1-BF142134C52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8A10680-A232-DFE1-50A4-6661F9FF787A}"/>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4C181C58-B7F9-2249-3A62-D8084B1C69C8}"/>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5890E9E1-C4F7-13F9-240C-EDA2D4E3053C}"/>
              </a:ext>
            </a:extLst>
          </p:cNvPr>
          <p:cNvSpPr txBox="1"/>
          <p:nvPr/>
        </p:nvSpPr>
        <p:spPr>
          <a:xfrm>
            <a:off x="5619964" y="2405228"/>
            <a:ext cx="6097712" cy="295401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بالفعل؛ تنطوي الواقعة السالف ذكرها على أكثر من جريمة يجب الوقوف أمامها وتحديد الموقف منها بشكل حاسم، الجريمة الأولى، كانت في كيفية حصول فريق عمل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برنامج على الصور الشخصية الخاصة بـ “س ع”، في الوقت الذي تدعي فيه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هي</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أن أحدًا لم يأخذ إذنها في الحصول على أية صور شخصية لها، كما تدعي سرقة الصور من على هاتفها الشخصي.</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1080654512"/>
      </p:ext>
    </p:extLst>
  </p:cSld>
  <p:clrMapOvr>
    <a:masterClrMapping/>
  </p:clrMapOvr>
  <mc:AlternateContent xmlns:mc="http://schemas.openxmlformats.org/markup-compatibility/2006" xmlns:p14="http://schemas.microsoft.com/office/powerpoint/2010/main">
    <mc:Choice Requires="p14">
      <p:transition spd="slow" p14:dur="2000" advTm="44526"/>
    </mc:Choice>
    <mc:Fallback xmlns="">
      <p:transition spd="slow" advTm="445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59AB8-522B-8CDF-3165-6286969E9C3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D6312C-C147-E211-24CB-88353082B3A6}"/>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5A4D6865-62D7-0BB7-DC11-039A33BAEDCB}"/>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C0C07B3D-DF54-126B-D4CB-1E5C42BF2D0F}"/>
              </a:ext>
            </a:extLst>
          </p:cNvPr>
          <p:cNvSpPr txBox="1"/>
          <p:nvPr/>
        </p:nvSpPr>
        <p:spPr>
          <a:xfrm>
            <a:off x="5619964" y="146463"/>
            <a:ext cx="6097712" cy="669349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أما الجريمة الثانية، فتتعلق بنشر تلك الصور، وهو ما يُعد انتهاكًا سافرًا لحق “سمية” في الخصوصية، ذلك الحق الذي كفله الدستور المصري في مادته 57، “للحياة الخاصة حُرمة، وهي مصونة لا تُمَس. وللمراسلات البريدية، والبرقية، والإلكترونية، والمحادثات الهاتفية، وغيرها من وسائل الاتصال حُرمة، وسريتها مكفولة، ولا تجوز مصادرتها، أو الإطلاع عليها، أو رقابتها إلا بأمر قضائي مُسبب، ولمدة محددة، وفي الأحوال التي يُبينها القانون”. كذلك أفرد القانون الدولي لحقوق الإنسان حماية واسعة للخصوصية؛ حيث تنص المادة (17) من العهد الدولي للحقوق المدنية والسياسية على أنه “لا يجوز تعريض أي شخص على نحو تعسفي أو غير قانوني للتدخل في خصوصياته أو شؤون أسرته أو بيته أو مراسلاته ولا لأي حملات غير قانونية تمس شرفه أو سمعته ومن حق كل شخص أن يحميه القانون من مثل هذا التدخل أو المساس”.</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779336096"/>
      </p:ext>
    </p:extLst>
  </p:cSld>
  <p:clrMapOvr>
    <a:masterClrMapping/>
  </p:clrMapOvr>
  <mc:AlternateContent xmlns:mc="http://schemas.openxmlformats.org/markup-compatibility/2006" xmlns:p14="http://schemas.microsoft.com/office/powerpoint/2010/main">
    <mc:Choice Requires="p14">
      <p:transition spd="slow" p14:dur="2000" advTm="47979"/>
    </mc:Choice>
    <mc:Fallback xmlns="">
      <p:transition spd="slow" advTm="479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B7654-CE7D-CE02-3D51-9F6145E11EA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FFD3056C-C411-6E36-D5BF-6C7ABA8E79B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ar-EG"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a16="http://schemas.microsoft.com/office/drawing/2014/main" id="{74791739-4350-A3CD-026B-08A01D5C31DF}"/>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id="{BD53DBC1-09ED-AAEB-C406-442DF0B720F5}"/>
              </a:ext>
            </a:extLst>
          </p:cNvPr>
          <p:cNvSpPr txBox="1"/>
          <p:nvPr/>
        </p:nvSpPr>
        <p:spPr>
          <a:xfrm>
            <a:off x="3369925" y="1078787"/>
            <a:ext cx="8722758" cy="5640512"/>
          </a:xfrm>
          <a:prstGeom prst="rect">
            <a:avLst/>
          </a:prstGeom>
        </p:spPr>
        <p:txBody>
          <a:bodyPr vert="horz" lIns="91440" tIns="45720" rIns="91440" bIns="45720" rtlCol="0">
            <a:normAutofit fontScale="92500" lnSpcReduction="20000"/>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 العقاب الذي يَلزمُ توقيعه في مثل هذه الحالات له وجهان؛ الأول، عقوبة إدارية تُحددها إدارة القناة تتراوح بين وقف فريق البرنامج عن العمل لمدة زمنية محددة، وتوقيع جزاء مادي بحقهم، كذلك تعليق البرنامج، وصولًا لفصل المُنتهِك من القناة ..الخ من العقوبات.</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تلك العقوبات كان من المفترض أن يتضمنها “ميثاق شرف إعلامي” مُتفق عليه بين الجماعة الإعلامية يُمكن الاحتكام إليه في مثل هذه الحالات. كذلك لوائح المعايير الحاكمة للتحرير والخاصة بالسياسة التحريرية للقناة..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أما الوجه الثاني للعقاب؛ فهو حق الذي وقع ضده الانتهاك “الفتاة س. ع” في إقامة الدعوى الجنائية أو المدنية ضد من قام بالانتهاك “فريق عمل البرنامج</a:t>
            </a:r>
          </a:p>
        </p:txBody>
      </p:sp>
    </p:spTree>
    <p:extLst>
      <p:ext uri="{BB962C8B-B14F-4D97-AF65-F5344CB8AC3E}">
        <p14:creationId xmlns:p14="http://schemas.microsoft.com/office/powerpoint/2010/main" val="2071549700"/>
      </p:ext>
    </p:extLst>
  </p:cSld>
  <p:clrMapOvr>
    <a:masterClrMapping/>
  </p:clrMapOvr>
  <mc:AlternateContent xmlns:mc="http://schemas.openxmlformats.org/markup-compatibility/2006" xmlns:p14="http://schemas.microsoft.com/office/powerpoint/2010/main">
    <mc:Choice Requires="p14">
      <p:transition spd="slow" p14:dur="2000" advTm="95677"/>
    </mc:Choice>
    <mc:Fallback xmlns="">
      <p:transition spd="slow" advTm="956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80398-38DF-5FA3-F8A8-AC025A74D24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F1DFD80-6432-AF46-93E7-C3B4F266B7A8}"/>
              </a:ext>
            </a:extLst>
          </p:cNvPr>
          <p:cNvSpPr>
            <a:spLocks noGrp="1"/>
          </p:cNvSpPr>
          <p:nvPr>
            <p:ph type="title"/>
          </p:nvPr>
        </p:nvSpPr>
        <p:spPr>
          <a:xfrm>
            <a:off x="4114800" y="1033670"/>
            <a:ext cx="7875997" cy="4288343"/>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ومن أهم الجرائم في هذه الواقعة هي سرقة الصور من هاتف الفتاة و ذلك لأن القوانين المختلفة قد جرمت وبصورة واضحة الجرائم الواقعة على سرية البيانات.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ابتداءا</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المعالجة غير المشروعة للبيانات أو عملية الإفشاء غير المشروع لتلك البيانات أو تعرض المحادثات الشخصية للأفراد للتجسس عبر شبكة الإنترنت وكذا عمليات اختراق البريد الإلكتروني.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المعالجة هنا يقصد بها كافة العمليات التي تجري علي البيانات الرقمية بدء من الحفظ و حتي التزييف و التحليل الاحصائي.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506F21E5-80A3-EB43-1ED1-C8EA741D4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20" y="1702213"/>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112263"/>
      </p:ext>
    </p:extLst>
  </p:cSld>
  <p:clrMapOvr>
    <a:masterClrMapping/>
  </p:clrMapOvr>
  <mc:AlternateContent xmlns:mc="http://schemas.openxmlformats.org/markup-compatibility/2006" xmlns:p14="http://schemas.microsoft.com/office/powerpoint/2010/main">
    <mc:Choice Requires="p14">
      <p:transition spd="slow" p14:dur="2000" advTm="107440"/>
    </mc:Choice>
    <mc:Fallback xmlns="">
      <p:transition spd="slow" advTm="10744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ECB1E-268C-80C9-FF7B-8B2E2EF9666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3934F0B-FC2C-1882-9CE7-0AC887AC9A52}"/>
              </a:ext>
            </a:extLst>
          </p:cNvPr>
          <p:cNvSpPr>
            <a:spLocks noGrp="1"/>
          </p:cNvSpPr>
          <p:nvPr>
            <p:ph type="title"/>
          </p:nvPr>
        </p:nvSpPr>
        <p:spPr>
          <a:xfrm>
            <a:off x="4055166" y="964096"/>
            <a:ext cx="7935632" cy="4357917"/>
          </a:xfrm>
        </p:spPr>
        <p:txBody>
          <a:bodyPr>
            <a:noAutofit/>
          </a:bodyPr>
          <a:lstStyle/>
          <a:p>
            <a:pPr algn="r" rtl="1">
              <a:lnSpc>
                <a:spcPct val="150000"/>
              </a:lnSpc>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التجسس أو الاختراق الإلكتروني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 لقد أثبتت التجربة الواقعية أن خطورة استخدام شبكة الانترنت تكمن أساسا في ضعف الوسائل المستخدمة في حماية انتقال البيانات عمر الشبكة ضف إلى ذلك صعوبة الوصول إلى الأشخاص القائمين بالاعتداء، وبهذا فقد ظهر التجسس الإلكتروني كأخطر صور الاعتداءات التي تحدث في إطار التعاملات الإلكترونية.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تعريف جريمة الاختراق بأنها عملية دخول غير مصرح بها إلى حاسب الآخر عن طريق استخدام برامج متطورة تحت تقنية وخبرة عاليين</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0810CFDD-AE3D-7120-0572-4A438BAF9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290" y="1858559"/>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380037"/>
      </p:ext>
    </p:extLst>
  </p:cSld>
  <p:clrMapOvr>
    <a:masterClrMapping/>
  </p:clrMapOvr>
  <mc:AlternateContent xmlns:mc="http://schemas.openxmlformats.org/markup-compatibility/2006" xmlns:p14="http://schemas.microsoft.com/office/powerpoint/2010/main">
    <mc:Choice Requires="p14">
      <p:transition spd="slow" p14:dur="2000" advTm="224534"/>
    </mc:Choice>
    <mc:Fallback xmlns="">
      <p:transition spd="slow" advTm="2245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B1410-B0D2-D757-F410-EC5B7BACF5D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170F17C-3CF1-B9DC-441B-794FD0678CCE}"/>
              </a:ext>
            </a:extLst>
          </p:cNvPr>
          <p:cNvSpPr>
            <a:spLocks noGrp="1"/>
          </p:cNvSpPr>
          <p:nvPr>
            <p:ph type="title"/>
          </p:nvPr>
        </p:nvSpPr>
        <p:spPr>
          <a:xfrm>
            <a:off x="4253948" y="1664413"/>
            <a:ext cx="7736849"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مخالفة السياسة التحريرية للمنصة الإلكترونية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C623967E-F3A6-8FFD-7CAE-6FD37CC749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4" y="1953372"/>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568058"/>
      </p:ext>
    </p:extLst>
  </p:cSld>
  <p:clrMapOvr>
    <a:masterClrMapping/>
  </p:clrMapOvr>
  <mc:AlternateContent xmlns:mc="http://schemas.openxmlformats.org/markup-compatibility/2006" xmlns:p14="http://schemas.microsoft.com/office/powerpoint/2010/main">
    <mc:Choice Requires="p14">
      <p:transition spd="slow" p14:dur="2000" advTm="121528"/>
    </mc:Choice>
    <mc:Fallback xmlns="">
      <p:transition spd="slow" advTm="121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4B37D-8FEB-3666-31B1-C2417D6137E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21B60EF-9347-1FAD-36C5-ECCB275CC968}"/>
              </a:ext>
            </a:extLst>
          </p:cNvPr>
          <p:cNvSpPr>
            <a:spLocks noGrp="1"/>
          </p:cNvSpPr>
          <p:nvPr>
            <p:ph type="title"/>
          </p:nvPr>
        </p:nvSpPr>
        <p:spPr>
          <a:xfrm>
            <a:off x="4140486" y="390418"/>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 ۱۳ ) :تلتزم كل صحيفة أو وسيلة إعلامية بوضع سياسة تحريرية لها ، تضمنها العقود التي تبرمها مع الصحفيين أو الإعلاميين عند التحاقهم بها ليحتكم إليها الطرفان عند الخلاف ،ولا يجوز إجبار الصحفي أو الإعلامي على القيام بأعمال تتناقض مع هذه السياسة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وإذا طرأ تغير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جذرى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على سياسة الصحيفة أو الوسيلة الإعلامية التي يعمل بها الصحفي أو الإعلامي ، أو إذا تغيرت الظروف التي تعاقد في ظلها مع المؤسسة ، جاز للصحفي أو الإعلامي أن يفسخ تعاقده معها بإرادته المنفردة ، وذلك بشرط إخطارها بعزمه على فسخ العقد لهذا السبب قبل تركه العمل بثلاثة أشهر على الأقل ،ويحدد العقد ما يترتب على هذا الفسخ من آثار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06C06813-2CD8-640B-3413-8E97FD826C56}"/>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773934386"/>
      </p:ext>
    </p:extLst>
  </p:cSld>
  <p:clrMapOvr>
    <a:masterClrMapping/>
  </p:clrMapOvr>
  <mc:AlternateContent xmlns:mc="http://schemas.openxmlformats.org/markup-compatibility/2006" xmlns:p14="http://schemas.microsoft.com/office/powerpoint/2010/main">
    <mc:Choice Requires="p14">
      <p:transition spd="slow" p14:dur="2000" advTm="258874"/>
    </mc:Choice>
    <mc:Fallback xmlns="">
      <p:transition spd="slow" advTm="25887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1E84B-E2C8-A755-46AD-A81B1432888A}"/>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id="{74D522E1-378E-1605-7B07-A7F4528A3403}"/>
              </a:ext>
            </a:extLst>
          </p:cNvPr>
          <p:cNvSpPr>
            <a:spLocks noGrp="1"/>
          </p:cNvSpPr>
          <p:nvPr>
            <p:ph sz="half" idx="2"/>
          </p:nvPr>
        </p:nvSpPr>
        <p:spPr>
          <a:xfrm>
            <a:off x="1411357" y="1825625"/>
            <a:ext cx="9942443" cy="4351338"/>
          </a:xfrm>
        </p:spPr>
        <p:txBody>
          <a:bodyPr>
            <a:normAutofit/>
          </a:bodyPr>
          <a:lstStyle/>
          <a:p>
            <a:pPr algn="just" rtl="1">
              <a:lnSpc>
                <a:spcPct val="150000"/>
              </a:lnSpc>
            </a:pPr>
            <a:r>
              <a:rPr lang="ar-EG" sz="1800" dirty="0">
                <a:latin typeface="Alexandria" pitchFamily="2" charset="-78"/>
                <a:cs typeface="Alexandria" pitchFamily="2" charset="-78"/>
              </a:rPr>
              <a:t>فقد حددت المادة 17 أهم </a:t>
            </a:r>
            <a:r>
              <a:rPr lang="fa-IR" sz="1800" dirty="0">
                <a:latin typeface="Alexandria" pitchFamily="2" charset="-78"/>
                <a:cs typeface="Alexandria" pitchFamily="2" charset="-78"/>
              </a:rPr>
              <a:t>واجبات الصحفيين والإعلاميين</a:t>
            </a:r>
            <a:r>
              <a:rPr lang="en-US" sz="1800" dirty="0">
                <a:latin typeface="Alexandria" pitchFamily="2" charset="-78"/>
                <a:cs typeface="Alexandria" pitchFamily="2" charset="-78"/>
              </a:rPr>
              <a:t> </a:t>
            </a:r>
            <a:r>
              <a:rPr lang="ar-EG" sz="1800" dirty="0">
                <a:latin typeface="Alexandria" pitchFamily="2" charset="-78"/>
                <a:cs typeface="Alexandria" pitchFamily="2" charset="-78"/>
              </a:rPr>
              <a:t>بأن </a:t>
            </a:r>
            <a:r>
              <a:rPr lang="fa-IR" sz="1800" dirty="0">
                <a:latin typeface="Alexandria" pitchFamily="2" charset="-78"/>
                <a:cs typeface="Alexandria" pitchFamily="2" charset="-78"/>
              </a:rPr>
              <a:t>يلتزم الصحفي أو الإعلامي في أدائه المهنى بالمبادئ والقيم التي يتضمنها الدستور . كما يلتزم بأحكام القانون ، وميثاق الشرف المهنى ، </a:t>
            </a:r>
            <a:r>
              <a:rPr lang="fa-IR" sz="1800" dirty="0">
                <a:solidFill>
                  <a:srgbClr val="FF0000"/>
                </a:solidFill>
                <a:latin typeface="Alexandria" pitchFamily="2" charset="-78"/>
                <a:cs typeface="Alexandria" pitchFamily="2" charset="-78"/>
              </a:rPr>
              <a:t>والسياسة التحريرية للصحيفة أو الوسيلة الإعلامية المتعاقد معها </a:t>
            </a:r>
            <a:r>
              <a:rPr lang="fa-IR" sz="1800" dirty="0">
                <a:latin typeface="Alexandria" pitchFamily="2" charset="-78"/>
                <a:cs typeface="Alexandria" pitchFamily="2" charset="-78"/>
              </a:rPr>
              <a:t>، وبآداب المهنة وتقاليدها ، بما لا ينتهك حقاً من حقوق</a:t>
            </a:r>
            <a:r>
              <a:rPr lang="ar-EG" sz="1800" dirty="0">
                <a:latin typeface="Alexandria" pitchFamily="2" charset="-78"/>
                <a:cs typeface="Alexandria" pitchFamily="2" charset="-78"/>
              </a:rPr>
              <a:t> </a:t>
            </a:r>
            <a:r>
              <a:rPr lang="fa-IR" sz="1800" dirty="0">
                <a:latin typeface="Alexandria" pitchFamily="2" charset="-78"/>
                <a:cs typeface="Alexandria" pitchFamily="2" charset="-78"/>
              </a:rPr>
              <a:t>المواطنين ، أو يمس حرياتهم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4039015759"/>
      </p:ext>
    </p:extLst>
  </p:cSld>
  <p:clrMapOvr>
    <a:masterClrMapping/>
  </p:clrMapOvr>
  <mc:AlternateContent xmlns:mc="http://schemas.openxmlformats.org/markup-compatibility/2006" xmlns:p14="http://schemas.microsoft.com/office/powerpoint/2010/main">
    <mc:Choice Requires="p14">
      <p:transition spd="slow" p14:dur="2000" advTm="75931"/>
    </mc:Choice>
    <mc:Fallback xmlns="">
      <p:transition spd="slow" advTm="759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DEEA9-2C67-33B8-AE74-08101AD94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8F8746-58DE-05B8-1D57-84C81F39CB06}"/>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أما في المملكة العربية السعودية </a:t>
            </a:r>
            <a:endParaRPr lang="en-US" sz="24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980AA41-5973-3AF5-4D04-FD6DF4B31965}"/>
              </a:ext>
            </a:extLst>
          </p:cNvPr>
          <p:cNvSpPr>
            <a:spLocks noGrp="1"/>
          </p:cNvSpPr>
          <p:nvPr>
            <p:ph sz="half" idx="2"/>
          </p:nvPr>
        </p:nvSpPr>
        <p:spPr>
          <a:xfrm>
            <a:off x="1133061" y="1361661"/>
            <a:ext cx="10220739" cy="4815302"/>
          </a:xfrm>
        </p:spPr>
        <p:txBody>
          <a:bodyPr>
            <a:normAutofit/>
          </a:bodyPr>
          <a:lstStyle/>
          <a:p>
            <a:pPr algn="r" rtl="1">
              <a:lnSpc>
                <a:spcPct val="150000"/>
              </a:lnSpc>
            </a:pPr>
            <a:r>
              <a:rPr lang="ar-EG" sz="1800" dirty="0">
                <a:latin typeface="Alexandria" pitchFamily="2" charset="-78"/>
                <a:cs typeface="Alexandria" pitchFamily="2" charset="-78"/>
              </a:rPr>
              <a:t>فقد نص قانون الاعلام المرئي و المسموع في المادة الثانية "يهدف النظام إلى تنظيم نشاط الإعلام المرئي والمسموع داخل المملكة، وتطويره، والعمل على توفير البيئة الاستثمارية الملائمة له، والعمل على أن يكون </a:t>
            </a:r>
            <a:r>
              <a:rPr lang="ar-EG" sz="1800" dirty="0">
                <a:solidFill>
                  <a:srgbClr val="FF0000"/>
                </a:solidFill>
                <a:latin typeface="Alexandria" pitchFamily="2" charset="-78"/>
                <a:cs typeface="Alexandria" pitchFamily="2" charset="-78"/>
              </a:rPr>
              <a:t>محتواه متسقاً والسياسة الإعلامية للمملكة."</a:t>
            </a:r>
          </a:p>
          <a:p>
            <a:pPr algn="r" rtl="1">
              <a:lnSpc>
                <a:spcPct val="150000"/>
              </a:lnSpc>
            </a:pPr>
            <a:endParaRPr lang="ar-EG" sz="1800" dirty="0">
              <a:solidFill>
                <a:srgbClr val="FF0000"/>
              </a:solidFill>
              <a:latin typeface="Alexandria" pitchFamily="2" charset="-78"/>
              <a:cs typeface="Alexandria" pitchFamily="2" charset="-78"/>
            </a:endParaRPr>
          </a:p>
          <a:p>
            <a:pPr algn="r" rtl="1">
              <a:lnSpc>
                <a:spcPct val="150000"/>
              </a:lnSpc>
            </a:pPr>
            <a:r>
              <a:rPr lang="ar-EG" sz="1800" dirty="0">
                <a:latin typeface="Alexandria" pitchFamily="2" charset="-78"/>
                <a:cs typeface="Alexandria" pitchFamily="2" charset="-78"/>
              </a:rPr>
              <a:t>كذلك نصت المادة الخامسة "يجب على كل من يمارس نشاطاً أو مهنة في مجال الإعلام المرئي والمسموع التقيد بضوابط المحتوى الإعلامي، وبخاصة ما يأتي:</a:t>
            </a:r>
          </a:p>
          <a:p>
            <a:pPr algn="r" rtl="1">
              <a:lnSpc>
                <a:spcPct val="150000"/>
              </a:lnSpc>
            </a:pPr>
            <a:r>
              <a:rPr lang="ar-EG" sz="1800" dirty="0">
                <a:latin typeface="Alexandria" pitchFamily="2" charset="-78"/>
                <a:cs typeface="Alexandria" pitchFamily="2" charset="-78"/>
              </a:rPr>
              <a:t>1- </a:t>
            </a:r>
            <a:r>
              <a:rPr lang="ar-EG" sz="1800" dirty="0">
                <a:solidFill>
                  <a:srgbClr val="FF0000"/>
                </a:solidFill>
                <a:latin typeface="Alexandria" pitchFamily="2" charset="-78"/>
                <a:cs typeface="Alexandria" pitchFamily="2" charset="-78"/>
              </a:rPr>
              <a:t>الالتزام بما ورد في سياسة المملكة الإعلامية."</a:t>
            </a:r>
          </a:p>
          <a:p>
            <a:pPr algn="r" rtl="1">
              <a:lnSpc>
                <a:spcPct val="150000"/>
              </a:lnSpc>
            </a:pPr>
            <a:r>
              <a:rPr lang="ar-EG" sz="1800" dirty="0">
                <a:latin typeface="Alexandria" pitchFamily="2" charset="-78"/>
                <a:cs typeface="Alexandria" pitchFamily="2" charset="-78"/>
              </a:rPr>
              <a:t>و تتكون السياسة الإعلامية للمملكة العربية السعودية مما يقترب من 30 مادة لتنظيم مختلف أوجه العمل الإعلامي صادرة بقرار من مجلس الوزراء تشمل الحفاظ علي الهوية الإسلامية و الهوية العربية و الحفاظ و اركان النظام العام و غيرها من الأحكام الهامة.</a:t>
            </a:r>
          </a:p>
          <a:p>
            <a:pPr algn="r" rtl="1">
              <a:lnSpc>
                <a:spcPct val="150000"/>
              </a:lnSpc>
            </a:pPr>
            <a:endParaRPr lang="ar-EG" sz="1800" dirty="0">
              <a:latin typeface="Alexandria" pitchFamily="2" charset="-78"/>
              <a:cs typeface="Alexandria" pitchFamily="2" charset="-78"/>
            </a:endParaRPr>
          </a:p>
        </p:txBody>
      </p:sp>
    </p:spTree>
    <p:extLst>
      <p:ext uri="{BB962C8B-B14F-4D97-AF65-F5344CB8AC3E}">
        <p14:creationId xmlns:p14="http://schemas.microsoft.com/office/powerpoint/2010/main" val="739419755"/>
      </p:ext>
    </p:extLst>
  </p:cSld>
  <p:clrMapOvr>
    <a:masterClrMapping/>
  </p:clrMapOvr>
  <mc:AlternateContent xmlns:mc="http://schemas.openxmlformats.org/markup-compatibility/2006" xmlns:p14="http://schemas.microsoft.com/office/powerpoint/2010/main">
    <mc:Choice Requires="p14">
      <p:transition spd="slow" p14:dur="2000" advTm="176837"/>
    </mc:Choice>
    <mc:Fallback xmlns="">
      <p:transition spd="slow" advTm="1768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42846-5BDC-6266-8724-35A75C36E8A0}"/>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id="{F8F88B3A-A568-8E25-1C64-4F7873B9DBB5}"/>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91F255D-AFD6-4593-8D51-1AC2D32A0F0D}"/>
              </a:ext>
            </a:extLst>
          </p:cNvPr>
          <p:cNvSpPr txBox="1"/>
          <p:nvPr/>
        </p:nvSpPr>
        <p:spPr>
          <a:xfrm>
            <a:off x="804968" y="3429000"/>
            <a:ext cx="7804909"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ماهية الالتزام بعدم نشر الأخبار الكاذبة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995590493"/>
      </p:ext>
    </p:extLst>
  </p:cSld>
  <p:clrMapOvr>
    <a:masterClrMapping/>
  </p:clrMapOvr>
  <mc:AlternateContent xmlns:mc="http://schemas.openxmlformats.org/markup-compatibility/2006" xmlns:p14="http://schemas.microsoft.com/office/powerpoint/2010/main">
    <mc:Choice Requires="p14">
      <p:transition spd="slow" p14:dur="2000" advTm="73042"/>
    </mc:Choice>
    <mc:Fallback xmlns="">
      <p:transition spd="slow" advTm="730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36D-A82C-E7F5-81BF-5B20F430778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EDB1171-F7E2-E174-E749-9A8C79419CC6}"/>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جاء الالتزام بعدم نشر الاخبار الكاذبة صريحا في قانون الاعلام المرئي و المسموع السعودي حيث نصت المادة الخامسة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يجب على كل من يمارس نشاطاً أو مهنة في مجال الإعلام المرئي والمسموع التقيد بضوابط المحتوى الإعلامي، وبخاصة ما يأتي: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10- عدم بث أي محتوى إعلامي يتضمن معلومات كاذبة لا تستند إلى حقائق ومعلومات موثقة، أو فيه تعدٍّ على حرمة الحياة الخاصة للأفراد."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033DB1BB-AFA3-07B6-B874-9619E53B1672}"/>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842860446"/>
      </p:ext>
    </p:extLst>
  </p:cSld>
  <p:clrMapOvr>
    <a:masterClrMapping/>
  </p:clrMapOvr>
  <mc:AlternateContent xmlns:mc="http://schemas.openxmlformats.org/markup-compatibility/2006" xmlns:p14="http://schemas.microsoft.com/office/powerpoint/2010/main">
    <mc:Choice Requires="p14">
      <p:transition spd="slow" p14:dur="2000" advTm="55766"/>
    </mc:Choice>
    <mc:Fallback xmlns="">
      <p:transition spd="slow" advTm="557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20DEB-7254-84CA-A8EC-824B01C7354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41EC82B-9814-91DA-268C-06E85B801C51}"/>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كذلك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نصت المادة الثامنة من قانون الإعلام المصري  أنه  لا يجوز أن يكون الرأي الذى يصدر عن الصحفي أو الإعلامي أو أن تكون المعلومات الصحيحة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تصدر عن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سببًا لمساءلته.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وبالمخالفة فإن نشر المعلومات الكاذبة يعد سببا للمساءلة.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69936373-F186-9BE3-1986-B3EF2E391A66}"/>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459458474"/>
      </p:ext>
    </p:extLst>
  </p:cSld>
  <p:clrMapOvr>
    <a:masterClrMapping/>
  </p:clrMapOvr>
  <mc:AlternateContent xmlns:mc="http://schemas.openxmlformats.org/markup-compatibility/2006" xmlns:p14="http://schemas.microsoft.com/office/powerpoint/2010/main">
    <mc:Choice Requires="p14">
      <p:transition spd="slow" p14:dur="2000" advTm="185959"/>
    </mc:Choice>
    <mc:Fallback xmlns="">
      <p:transition spd="slow" advTm="1859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486D8-4769-10A1-9470-D5C0109E86D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C48313F-349B-7379-C5D7-41E02E5FFAB5}"/>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يحدد مدي صدق المعلومة:</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الحقيقة أن تقدير مدي يقينية الصحفي من كذب البيانات و المعلومات اثناء تداوله لها او امر متروك للقضاء غلا انه يعتمد في ذلك علي تقرير من خبراء بالعمل الإعلامي لتأكيد مدي انحراف الإعلامي عن تقاليد المهنة اثناء تحريه لصدق المعلومة وصولا لتحديد ما إذا كانت المعلومات الكاذبة قد تم نشرها عن تعمد او إهمال أو خطأ وارد بعد تحري كل التقاليد الصحيحة و في هذه الحالة الأخيرة لا يحاسب عليها الصحفي. كخروج بيان من أحد المستشفيات اعتمد عليه الصحفي ثم ثبت تزييفه لاحقا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6D27D4C7-48FD-108C-A6EE-1A2F0F765825}"/>
              </a:ext>
            </a:extLst>
          </p:cNvPr>
          <p:cNvPicPr>
            <a:picLocks noChangeAspect="1"/>
          </p:cNvPicPr>
          <p:nvPr/>
        </p:nvPicPr>
        <p:blipFill>
          <a:blip r:embed="rId2"/>
          <a:stretch>
            <a:fillRect/>
          </a:stretch>
        </p:blipFill>
        <p:spPr>
          <a:xfrm>
            <a:off x="371934" y="279099"/>
            <a:ext cx="2905015" cy="6030930"/>
          </a:xfrm>
          <a:prstGeom prst="rect">
            <a:avLst/>
          </a:prstGeom>
        </p:spPr>
      </p:pic>
    </p:spTree>
    <p:extLst>
      <p:ext uri="{BB962C8B-B14F-4D97-AF65-F5344CB8AC3E}">
        <p14:creationId xmlns:p14="http://schemas.microsoft.com/office/powerpoint/2010/main" val="990964057"/>
      </p:ext>
    </p:extLst>
  </p:cSld>
  <p:clrMapOvr>
    <a:masterClrMapping/>
  </p:clrMapOvr>
  <mc:AlternateContent xmlns:mc="http://schemas.openxmlformats.org/markup-compatibility/2006" xmlns:p14="http://schemas.microsoft.com/office/powerpoint/2010/main">
    <mc:Choice Requires="p14">
      <p:transition spd="slow" p14:dur="2000" advTm="311587"/>
    </mc:Choice>
    <mc:Fallback xmlns="">
      <p:transition spd="slow" advTm="31158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A8F9E-BADE-32DA-4219-E5E6D56D5EB7}"/>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id="{BF29EC99-5893-810C-7F28-6CACF2BB6FA2}"/>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E80FAE88-63F5-0A6B-B588-6F3D19BB5EBF}"/>
              </a:ext>
            </a:extLst>
          </p:cNvPr>
          <p:cNvSpPr txBox="1"/>
          <p:nvPr/>
        </p:nvSpPr>
        <p:spPr>
          <a:xfrm>
            <a:off x="804968" y="3429000"/>
            <a:ext cx="7804909" cy="120032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قيود نشر المعلومات الصادقة.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 و لو تحصل الإعلامي عليها بطريقة مشروعة قانونا)</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1841415290"/>
      </p:ext>
    </p:extLst>
  </p:cSld>
  <p:clrMapOvr>
    <a:masterClrMapping/>
  </p:clrMapOvr>
  <mc:AlternateContent xmlns:mc="http://schemas.openxmlformats.org/markup-compatibility/2006" xmlns:p14="http://schemas.microsoft.com/office/powerpoint/2010/main">
    <mc:Choice Requires="p14">
      <p:transition spd="slow" p14:dur="2000" advTm="29916"/>
    </mc:Choice>
    <mc:Fallback xmlns="">
      <p:transition spd="slow" advTm="2991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FE92A-81B2-B7C8-C8BD-775E047086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41A983-8A0A-0DFE-7DD2-971BC598E96A}"/>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الحالة الأولى :النشر الإساءة غير المبررة للموظفين العموميين:</a:t>
            </a:r>
            <a:endParaRPr lang="en-US" sz="24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635FB3F1-F913-6707-F8ED-396296BD88C8}"/>
              </a:ext>
            </a:extLst>
          </p:cNvPr>
          <p:cNvSpPr>
            <a:spLocks noGrp="1"/>
          </p:cNvSpPr>
          <p:nvPr>
            <p:ph sz="half" idx="2"/>
          </p:nvPr>
        </p:nvSpPr>
        <p:spPr>
          <a:xfrm>
            <a:off x="2077278" y="1825625"/>
            <a:ext cx="9276522" cy="4351338"/>
          </a:xfrm>
        </p:spPr>
        <p:txBody>
          <a:bodyPr>
            <a:normAutofit/>
          </a:bodyPr>
          <a:lstStyle/>
          <a:p>
            <a:pPr algn="r" rtl="1"/>
            <a:r>
              <a:rPr lang="ar-EG" sz="2400" dirty="0"/>
              <a:t>ففي أحد القضايا الشهيرة قام أحد الإعلاميين بالاستهزاء بأحد  النواب في المجلس التشريعي و ذكر انه يعيش ببذخ شديد و ان ابنته أجرت العديد من الجراحات التجميلية خارج البلاد و أنه يملك العديد من السيارات الفاخرة و يسافر كثيرا للخارج.</a:t>
            </a:r>
          </a:p>
          <a:p>
            <a:pPr algn="r" rtl="1"/>
            <a:r>
              <a:rPr lang="ar-EG" sz="2400" dirty="0"/>
              <a:t>في رده أكد النائب ان كل ذلك يرجع غلي طبيعة عمله كرجل أعمال واعترض علي طرق التوصل علي هذه المعلومات.</a:t>
            </a:r>
          </a:p>
        </p:txBody>
      </p:sp>
    </p:spTree>
    <p:extLst>
      <p:ext uri="{BB962C8B-B14F-4D97-AF65-F5344CB8AC3E}">
        <p14:creationId xmlns:p14="http://schemas.microsoft.com/office/powerpoint/2010/main" val="4062021473"/>
      </p:ext>
    </p:extLst>
  </p:cSld>
  <p:clrMapOvr>
    <a:masterClrMapping/>
  </p:clrMapOvr>
  <mc:AlternateContent xmlns:mc="http://schemas.openxmlformats.org/markup-compatibility/2006" xmlns:p14="http://schemas.microsoft.com/office/powerpoint/2010/main">
    <mc:Choice Requires="p14">
      <p:transition spd="slow" p14:dur="2000" advTm="210932"/>
    </mc:Choice>
    <mc:Fallback xmlns="">
      <p:transition spd="slow" advTm="2109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BF17E-D67B-4E9B-B419-9A918822CB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22384F-A627-3C3F-142C-B71B39423713}"/>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id="{BD39D52E-891A-E278-A9E3-80919E7586D9}"/>
              </a:ext>
            </a:extLst>
          </p:cNvPr>
          <p:cNvSpPr>
            <a:spLocks noGrp="1"/>
          </p:cNvSpPr>
          <p:nvPr>
            <p:ph sz="half" idx="1"/>
          </p:nvPr>
        </p:nvSpPr>
        <p:spPr>
          <a:xfrm>
            <a:off x="838200" y="1825625"/>
            <a:ext cx="10770704" cy="4351338"/>
          </a:xfrm>
        </p:spPr>
        <p:txBody>
          <a:bodyPr>
            <a:normAutofit/>
          </a:bodyPr>
          <a:lstStyle/>
          <a:p>
            <a:pPr algn="r" rtl="1">
              <a:lnSpc>
                <a:spcPct val="150000"/>
              </a:lnSpc>
            </a:pPr>
            <a:r>
              <a:rPr lang="ar-EG" sz="1800" dirty="0">
                <a:latin typeface="Alexandria" pitchFamily="2" charset="-78"/>
                <a:cs typeface="Alexandria" pitchFamily="2" charset="-78"/>
              </a:rPr>
              <a:t>حيث نجد ال</a:t>
            </a:r>
            <a:r>
              <a:rPr lang="fa-IR" sz="1800" dirty="0">
                <a:latin typeface="Alexandria" pitchFamily="2" charset="-78"/>
                <a:cs typeface="Alexandria" pitchFamily="2" charset="-78"/>
              </a:rPr>
              <a:t>مادة ( ٢٠ ) </a:t>
            </a:r>
            <a:r>
              <a:rPr lang="ar-EG" sz="1800" dirty="0">
                <a:latin typeface="Alexandria" pitchFamily="2" charset="-78"/>
                <a:cs typeface="Alexandria" pitchFamily="2" charset="-78"/>
              </a:rPr>
              <a:t>من قانون الاعلام المصري تنص علي أنه </a:t>
            </a:r>
            <a:r>
              <a:rPr lang="fa-IR" sz="1800" dirty="0">
                <a:latin typeface="Alexandria" pitchFamily="2" charset="-78"/>
                <a:cs typeface="Alexandria" pitchFamily="2" charset="-78"/>
              </a:rPr>
              <a:t>يحظر في أي وسيلة من وسائل النشر أو البث التعرض للحياة الخاصة للمواطنين كما يحظر في أي وسيلة من وسائل النشر أو البث تناول ملك المشتغل بالعمل العام أو الشخص ذي الصفة النيابية العامة أو المكلف بخدمة عامة إلا إذا كان التناول وثيق الصلة بأعمالهم، ومستهدفا المصلحة العامة</a:t>
            </a:r>
            <a:r>
              <a:rPr lang="ar-EG"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633149232"/>
      </p:ext>
    </p:extLst>
  </p:cSld>
  <p:clrMapOvr>
    <a:masterClrMapping/>
  </p:clrMapOvr>
  <mc:AlternateContent xmlns:mc="http://schemas.openxmlformats.org/markup-compatibility/2006" xmlns:p14="http://schemas.microsoft.com/office/powerpoint/2010/main">
    <mc:Choice Requires="p14">
      <p:transition spd="slow" p14:dur="2000" advTm="46059"/>
    </mc:Choice>
    <mc:Fallback xmlns="">
      <p:transition spd="slow" advTm="4605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B08D4-C3E2-4F87-4DF5-900089D5BFA8}"/>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5EA3F836-DFE3-74DF-F270-5807817305C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القانون المصري</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C245027E-2E3C-C2E7-C179-8D93485713D4}"/>
              </a:ext>
            </a:extLst>
          </p:cNvPr>
          <p:cNvSpPr txBox="1"/>
          <p:nvPr/>
        </p:nvSpPr>
        <p:spPr>
          <a:xfrm>
            <a:off x="3375490" y="721760"/>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الحقيقة انه يمكن القول أن هذا الحكم هو تطبيق للقواعد العامة:</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فالاشخاص</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العموميين و ذوي الصفات النيابية يتمتعون بالحق في حماية حياتهم الخاصة</a:t>
            </a:r>
            <a:r>
              <a:rPr lang="ar-EG" b="1" dirty="0">
                <a:solidFill>
                  <a:prstClr val="black"/>
                </a:solidFill>
                <a:latin typeface="Alexandria regular" pitchFamily="2" charset="-78"/>
                <a:cs typeface="Alexandria regular" pitchFamily="2" charset="-78"/>
              </a:rPr>
              <a:t> وفقا ل</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لمادة 25 من القانون على يعاقب بالحبس مدة لا تقل عن ستة أشهر، وبغرامة لا تقل عن خمسين ألف جنيه ولا تجاوز مائة ألف جنيه، أو بإحدى هاتين العقوبتين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كل من ..انتهك حرمة الحياه الخاصة،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نشر عن طريق الشبكة المعلوماتية أو بإحدى وسائل تقنية المعلومات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معلومات أو أخبارا أو صورا وما في حكمها، تنتهك خصوصية أي شخص دون رضاه</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سواء كانت المعلومات المنشورة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صحيحة أو غير صحيحة</a:t>
            </a:r>
            <a:r>
              <a:rPr lang="ar-EG" b="1" dirty="0">
                <a:solidFill>
                  <a:srgbClr val="FF0000"/>
                </a:solidFill>
                <a:latin typeface="Alexandria regular" pitchFamily="2" charset="-78"/>
                <a:cs typeface="Alexandria regular"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يجوز الخروج علي هذه القاعدة إلا إذا كان تناول البيان الشخصي يحقق المصلحة العامة كأن يكون الشخص النيابي مرشح لدورة تالية وثبت بالتحقيق الصحفي انه اجري العديد من العمليات التي أثرت علي اداءه العقلي ولم يعد قادرا علي أداء عمله فهو امر يخص الصالح العام</a:t>
            </a:r>
          </a:p>
        </p:txBody>
      </p:sp>
      <p:pic>
        <p:nvPicPr>
          <p:cNvPr id="2" name="Picture 1">
            <a:extLst>
              <a:ext uri="{FF2B5EF4-FFF2-40B4-BE49-F238E27FC236}">
                <a16:creationId xmlns:a16="http://schemas.microsoft.com/office/drawing/2014/main" id="{F2199419-353B-A9DF-DEAB-08ADEAB73618}"/>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225185231"/>
      </p:ext>
    </p:extLst>
  </p:cSld>
  <p:clrMapOvr>
    <a:masterClrMapping/>
  </p:clrMapOvr>
  <mc:AlternateContent xmlns:mc="http://schemas.openxmlformats.org/markup-compatibility/2006" xmlns:p14="http://schemas.microsoft.com/office/powerpoint/2010/main">
    <mc:Choice Requires="p14">
      <p:transition spd="slow" p14:dur="2000" advTm="64524"/>
    </mc:Choice>
    <mc:Fallback xmlns="">
      <p:transition spd="slow" advTm="645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75CE1-AC4D-3FDE-6F11-1129CB2E7586}"/>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4D05374-892E-9B17-59D7-1944F55584D6}"/>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الحالة الثانية </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DEA5549D-5202-2115-B7AC-EA4A538F0E4B}"/>
              </a:ext>
            </a:extLst>
          </p:cNvPr>
          <p:cNvSpPr txBox="1"/>
          <p:nvPr/>
        </p:nvSpPr>
        <p:spPr>
          <a:xfrm>
            <a:off x="3300351" y="2470265"/>
            <a:ext cx="8722758" cy="53135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تناول البيانات الصادقة بطريقة مخالفة للحفاظ علي الشرف و الاعتبار</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86EE18BD-5518-9717-F9C8-9106EBC28CA0}"/>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06160081"/>
      </p:ext>
    </p:extLst>
  </p:cSld>
  <p:clrMapOvr>
    <a:masterClrMapping/>
  </p:clrMapOvr>
  <mc:AlternateContent xmlns:mc="http://schemas.openxmlformats.org/markup-compatibility/2006" xmlns:p14="http://schemas.microsoft.com/office/powerpoint/2010/main">
    <mc:Choice Requires="p14">
      <p:transition spd="slow" p14:dur="2000" advTm="83252"/>
    </mc:Choice>
    <mc:Fallback xmlns="">
      <p:transition spd="slow" advTm="832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B7842-2222-F948-8212-3C5993857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39DCFD-E08D-A7F6-D8FB-463960180A28}"/>
              </a:ext>
            </a:extLst>
          </p:cNvPr>
          <p:cNvSpPr/>
          <p:nvPr/>
        </p:nvSpPr>
        <p:spPr>
          <a:xfrm>
            <a:off x="208009" y="1291974"/>
            <a:ext cx="8974091" cy="52136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أحد القضايا قامت فتاة باتهام شاب بتهديدها بصور قام بتزييفها لتظهر بطريقة غير لائقة في حفلات خاصة ومحدودة العدد مما يسئ إلي سمعتها و شرفها ، واثناء التحقيق مع الشاب. قام أحد الإعلاميين بالتعليق علي الواقعة بإظهار صور للفتاة كانت قد وضعتها بنفسها علي صفحة عامة لها تتعلق بالمودة و الأزياء و منها صور في حفلات مماثلة، وبذات الطريقة الموجودة في الصور محل الاتهام. كما قام هذا الإعلامي بنشر مقاطع من هذه الحلقة عبر حسابه الشخصي في أحد منصات التواصل الاجتماعي لاقت هذا المقاطع نشرا هائلا.</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وكان الإعلامي قد قام بالتعليق عليها بطريقة تساهم في دفع المشاهد للاعتقاد بأن هذه الحفلات منافية بطبيعتها للآداب و ترتكب فيها سلوكيات مخالفة للقانون، وهي تحضرها و تنشر صورها علي صفحة عامة.</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DBD325E4-C4F1-5C34-82A5-79A84C338A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558961D-4605-AAB1-26F6-C18E2055BB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4B7FC1-7C41-80D9-9A54-6D7BCA53D859}"/>
              </a:ext>
            </a:extLst>
          </p:cNvPr>
          <p:cNvSpPr txBox="1"/>
          <p:nvPr/>
        </p:nvSpPr>
        <p:spPr>
          <a:xfrm>
            <a:off x="3168625" y="561731"/>
            <a:ext cx="60960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قضية متداولة</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64DFADD4-8B75-C8AC-1E6A-EA98B0F2C865}"/>
              </a:ext>
            </a:extLst>
          </p:cNvPr>
          <p:cNvPicPr>
            <a:picLocks noChangeAspect="1"/>
          </p:cNvPicPr>
          <p:nvPr/>
        </p:nvPicPr>
        <p:blipFill>
          <a:blip r:embed="rId4"/>
          <a:stretch>
            <a:fillRect/>
          </a:stretch>
        </p:blipFill>
        <p:spPr>
          <a:xfrm>
            <a:off x="9220175" y="1424763"/>
            <a:ext cx="2705100" cy="4545958"/>
          </a:xfrm>
          <a:prstGeom prst="rect">
            <a:avLst/>
          </a:prstGeom>
        </p:spPr>
      </p:pic>
    </p:spTree>
    <p:extLst>
      <p:ext uri="{BB962C8B-B14F-4D97-AF65-F5344CB8AC3E}">
        <p14:creationId xmlns:p14="http://schemas.microsoft.com/office/powerpoint/2010/main" val="2405654412"/>
      </p:ext>
    </p:extLst>
  </p:cSld>
  <p:clrMapOvr>
    <a:masterClrMapping/>
  </p:clrMapOvr>
  <mc:AlternateContent xmlns:mc="http://schemas.openxmlformats.org/markup-compatibility/2006" xmlns:p14="http://schemas.microsoft.com/office/powerpoint/2010/main">
    <mc:Choice Requires="p14">
      <p:transition p14:dur="10" advTm="129758"/>
    </mc:Choice>
    <mc:Fallback xmlns="">
      <p:transition advTm="12975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D2737-58DA-0663-F88A-8E409B6C042A}"/>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A6F9EA-90A8-B5D8-063C-05852B414B6F}"/>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بالنسبة للشاب المتهم</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6FDD5AA4-63AE-FE69-0F58-521D92DE938A}"/>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endParaRPr lang="ar-EG" b="1"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يعتبر مرتكب لجريمة معالجة غير مشروعة أن ثبت تزيفه للصور كما يعد مرتكبا لجريمة ابتزاز </a:t>
            </a:r>
          </a:p>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حيث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نصت المادة 26 من </a:t>
            </a:r>
            <a:r>
              <a:rPr lang="ar-EG" b="1" dirty="0">
                <a:solidFill>
                  <a:prstClr val="black"/>
                </a:solidFill>
                <a:latin typeface="Alexandria regular" pitchFamily="2" charset="-78"/>
                <a:cs typeface="Alexandria regular" pitchFamily="2" charset="-78"/>
              </a:rPr>
              <a:t>قانون مكافحة الجرائم المعلوماتية المصري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يعاقب بالحبس مدة لا تقل عن سنتين ولا تجاوز خمس سنوات، وبغرامة لا تقل عن مائة ألف جنيه ولا تجاوز ثلاثمائة ألف جنيه، أو بإحدى هاتين العقوبتين، </a:t>
            </a:r>
            <a:r>
              <a:rPr kumimoji="0" lang="ar-EG" sz="1800" b="1"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كل من تعمد استعمال برنامج معلوماتي أو تقنية معلوماتية في معالجة معطيات شخصية للغير لربطها بمحتوى مناف للآداب العامة</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1"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لإظهارها بطريقة من شأنها المساس باعتباره أو شرفه</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581864B-71E7-80C8-B408-0F089C3A9E61}"/>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174937115"/>
      </p:ext>
    </p:extLst>
  </p:cSld>
  <p:clrMapOvr>
    <a:masterClrMapping/>
  </p:clrMapOvr>
  <mc:AlternateContent xmlns:mc="http://schemas.openxmlformats.org/markup-compatibility/2006" xmlns:p14="http://schemas.microsoft.com/office/powerpoint/2010/main">
    <mc:Choice Requires="p14">
      <p:transition spd="slow" p14:dur="2000" advTm="50339"/>
    </mc:Choice>
    <mc:Fallback xmlns="">
      <p:transition spd="slow" advTm="5033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A09F7-A224-2D22-B7FC-A9571ADCF7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5110D3-07C2-9883-C278-1E6AD9A64347}"/>
              </a:ext>
            </a:extLst>
          </p:cNvPr>
          <p:cNvSpPr/>
          <p:nvPr/>
        </p:nvSpPr>
        <p:spPr>
          <a:xfrm>
            <a:off x="746589" y="1053849"/>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كذلك نص القانون السعودي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(يعاقب بالسجن مدة لا تزيد على خمس سنوات وبغرامة لا تزيد على ثلاثة ملايين ريال، أو بإحدى هاتين العقوبتين كل شخص يرتكب أيا من الجرائم المعلوماتية الآتية: 1.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إنتاج ما من شأنه المساس بالنظام العام، او القيم الدينية، أو الآداب العامة، أو حرمة الحياة الخاصة، أو إعداده، أو إرساله، أو تخزينه عن طريق الشبكة المعلوماتية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أحد أجهزة الحاسب الآلي ...(نظام مكافحة جرائم المعلوماتية الصادر مرسوم ملكي رقم م/۱۷ بتاريخ ١٤٢٨/٣/٨ مادة 6)</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2607CD35-A6CA-EF8B-1D6C-424C4B0E6F5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4DB1B39-2B4B-741B-E98E-62E79F4E74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F44A71C-5316-5598-6F4B-0B82900AA9DB}"/>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3141620492"/>
      </p:ext>
    </p:extLst>
  </p:cSld>
  <p:clrMapOvr>
    <a:masterClrMapping/>
  </p:clrMapOvr>
  <mc:AlternateContent xmlns:mc="http://schemas.openxmlformats.org/markup-compatibility/2006" xmlns:p14="http://schemas.microsoft.com/office/powerpoint/2010/main">
    <mc:Choice Requires="p14">
      <p:transition p14:dur="10" advTm="38358"/>
    </mc:Choice>
    <mc:Fallback xmlns="">
      <p:transition advTm="3835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79FF2F2-EADF-70E9-3EFD-51ACFA911744}"/>
              </a:ext>
            </a:extLst>
          </p:cNvPr>
          <p:cNvSpPr txBox="1"/>
          <p:nvPr/>
        </p:nvSpPr>
        <p:spPr>
          <a:xfrm>
            <a:off x="298174" y="2164566"/>
            <a:ext cx="6631724" cy="2959208"/>
          </a:xfrm>
          <a:prstGeom prst="rect">
            <a:avLst/>
          </a:prstGeom>
          <a:noFill/>
        </p:spPr>
        <p:txBody>
          <a:bodyPr wrap="square">
            <a:spAutoFit/>
          </a:bodyPr>
          <a:lstStyle/>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وفقا لقانون الجرائم المعلوماتية السعودي </a:t>
            </a: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المادة الثالثة</a:t>
            </a:r>
            <a:r>
              <a:rPr lang="en-US"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يعاقب بالسجن مدة لا تزيد عن سنة وبغرامة لا تزيد على خمسمائة</a:t>
            </a:r>
            <a:endParaRPr lang="en-US"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ألف ريال, أو بإحدى هاتين العقوبتين؛ كل شخص يرتكب أياً من</a:t>
            </a:r>
            <a:endParaRPr lang="en-US"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الجرائم المعلوماتية الآتية</a:t>
            </a:r>
            <a:r>
              <a:rPr lang="en-US"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kern="100" dirty="0">
                <a:effectLst/>
                <a:latin typeface="Alexandria" pitchFamily="2" charset="-78"/>
                <a:ea typeface="Calibri" panose="020F0502020204030204" pitchFamily="34" charset="0"/>
                <a:cs typeface="Alexandria" pitchFamily="2" charset="-78"/>
              </a:rPr>
              <a:t>- 5 </a:t>
            </a:r>
            <a:r>
              <a:rPr lang="ar-EG" kern="100" dirty="0">
                <a:solidFill>
                  <a:srgbClr val="FF0000"/>
                </a:solidFill>
                <a:effectLst/>
                <a:latin typeface="Alexandria" pitchFamily="2" charset="-78"/>
                <a:ea typeface="Calibri" panose="020F0502020204030204" pitchFamily="34" charset="0"/>
                <a:cs typeface="Alexandria" pitchFamily="2" charset="-78"/>
              </a:rPr>
              <a:t>التشهير بالآخرين, وإلحاق الضرر بهم, عبر وسائل تقنيات المعلومات المختلفة</a:t>
            </a:r>
            <a:r>
              <a:rPr lang="en-US" kern="100" dirty="0">
                <a:solidFill>
                  <a:srgbClr val="FF0000"/>
                </a:solidFill>
                <a:effectLst/>
                <a:latin typeface="Alexandria" pitchFamily="2" charset="-78"/>
                <a:ea typeface="Calibri" panose="020F0502020204030204" pitchFamily="34" charset="0"/>
                <a:cs typeface="Alexandria" pitchFamily="2" charset="-78"/>
              </a:rPr>
              <a:t>.</a:t>
            </a:r>
          </a:p>
        </p:txBody>
      </p:sp>
      <p:sp>
        <p:nvSpPr>
          <p:cNvPr id="6" name="TextBox 5">
            <a:extLst>
              <a:ext uri="{FF2B5EF4-FFF2-40B4-BE49-F238E27FC236}">
                <a16:creationId xmlns:a16="http://schemas.microsoft.com/office/drawing/2014/main" id="{125BED95-52B6-471D-FC13-CFFCF0558186}"/>
              </a:ext>
            </a:extLst>
          </p:cNvPr>
          <p:cNvSpPr txBox="1"/>
          <p:nvPr/>
        </p:nvSpPr>
        <p:spPr>
          <a:xfrm>
            <a:off x="494471" y="933488"/>
            <a:ext cx="6097656" cy="458780"/>
          </a:xfrm>
          <a:prstGeom prst="rect">
            <a:avLst/>
          </a:prstGeom>
          <a:noFill/>
        </p:spPr>
        <p:txBody>
          <a:bodyPr wrap="square">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ولكن ماذا عن الإعلامي؟</a:t>
            </a:r>
          </a:p>
        </p:txBody>
      </p:sp>
    </p:spTree>
    <p:extLst>
      <p:ext uri="{BB962C8B-B14F-4D97-AF65-F5344CB8AC3E}">
        <p14:creationId xmlns:p14="http://schemas.microsoft.com/office/powerpoint/2010/main" val="2420035782"/>
      </p:ext>
    </p:extLst>
  </p:cSld>
  <p:clrMapOvr>
    <a:masterClrMapping/>
  </p:clrMapOvr>
  <mc:AlternateContent xmlns:mc="http://schemas.openxmlformats.org/markup-compatibility/2006" xmlns:p14="http://schemas.microsoft.com/office/powerpoint/2010/main">
    <mc:Choice Requires="p14">
      <p:transition spd="slow" p14:dur="2000" advTm="82276"/>
    </mc:Choice>
    <mc:Fallback xmlns="">
      <p:transition spd="slow" advTm="822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26D1C-87E7-6F20-9556-4407E725FA7F}"/>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الحالة الثالثة     : نشر البيانات الحساسة لشخص دون إذنه</a:t>
            </a: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1C5B342-35E7-A286-7789-FD58B2780D1A}"/>
              </a:ext>
            </a:extLst>
          </p:cNvPr>
          <p:cNvSpPr>
            <a:spLocks noGrp="1"/>
          </p:cNvSpPr>
          <p:nvPr>
            <p:ph sz="half" idx="1"/>
          </p:nvPr>
        </p:nvSpPr>
        <p:spPr>
          <a:xfrm>
            <a:off x="838200" y="1825625"/>
            <a:ext cx="10627760" cy="4351338"/>
          </a:xfrm>
        </p:spPr>
        <p:txBody>
          <a:bodyPr>
            <a:normAutofit/>
          </a:bodyPr>
          <a:lstStyle/>
          <a:p>
            <a:pPr marL="0" indent="0" algn="just" rtl="1">
              <a:lnSpc>
                <a:spcPct val="150000"/>
              </a:lnSpc>
              <a:buNone/>
            </a:pPr>
            <a:endParaRPr lang="en-US" sz="1800" dirty="0">
              <a:latin typeface="Alexandria" pitchFamily="2" charset="-78"/>
              <a:cs typeface="Alexandria" pitchFamily="2" charset="-78"/>
            </a:endParaRPr>
          </a:p>
          <a:p>
            <a:pPr marL="0" indent="0" algn="just" rtl="1">
              <a:lnSpc>
                <a:spcPct val="150000"/>
              </a:lnSpc>
              <a:buNone/>
            </a:pPr>
            <a:r>
              <a:rPr lang="ar-EG" sz="1800" dirty="0">
                <a:latin typeface="Alexandria" pitchFamily="2" charset="-78"/>
                <a:cs typeface="Alexandria" pitchFamily="2" charset="-78"/>
              </a:rPr>
              <a:t>في واقعة تناول احد الإعلاميين احد المعاهد الدينية و قام بالتصوير بها و الحصول علي صور للأشخاص ممن قاموا بتغيير معتقدهم الديني في أحد الاحتفالات الخاصة محدودة العدد وأحد هذه الصور كانت شديدة الوضوح مما حدا بتعرف المحيطين به علي هذا الأمر ولم يكن قد قرر كشفه بعد مما ترتب عليه ايذاءه ومضايقته.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737755777"/>
      </p:ext>
    </p:extLst>
  </p:cSld>
  <p:clrMapOvr>
    <a:masterClrMapping/>
  </p:clrMapOvr>
  <mc:AlternateContent xmlns:mc="http://schemas.openxmlformats.org/markup-compatibility/2006" xmlns:p14="http://schemas.microsoft.com/office/powerpoint/2010/main">
    <mc:Choice Requires="p14">
      <p:transition spd="slow" p14:dur="2000" advTm="98156"/>
    </mc:Choice>
    <mc:Fallback xmlns="">
      <p:transition spd="slow" advTm="981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E58A7-C2A7-0E08-F931-B42517E0B6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C61299-D29C-C19A-C4A5-698F69AB7CCD}"/>
              </a:ext>
            </a:extLst>
          </p:cNvPr>
          <p:cNvSpPr/>
          <p:nvPr/>
        </p:nvSpPr>
        <p:spPr>
          <a:xfrm>
            <a:off x="1328335" y="1291974"/>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مما نص عليه نظام حماية البيانات الشخصية عقوبة نشر بيانات الفرد الحساسة من دون اذن بالسجن لمدة لا تزيد على سنتين أو بغرامة مالية لا تزيد على 3 ملايين ريال أو بهما جميعا لما يترتب على نشر بيانات الفرد من انتهاك لحق الحياة الخاصة.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إذا كان ذلك بقصد الإضرار بصاحب البيانات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بقصد تحقيق منفعة شخصية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نظام حماية البيانات الشخصية الصادر مرسوم ملكي رقم (م/۱۹) وتاريخ ٩/٢/١٤٤٣هـ مادة 35</a:t>
            </a:r>
            <a:endParaRPr kumimoji="0" lang="ar-EG" sz="12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8EE5E908-F848-5CA5-298D-C429E447BF9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4A977F9-5126-73AC-4107-A25CC3CD2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46DE436-F149-AD6C-A3A9-A73D8A302604}"/>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1361586172"/>
      </p:ext>
    </p:extLst>
  </p:cSld>
  <p:clrMapOvr>
    <a:masterClrMapping/>
  </p:clrMapOvr>
  <mc:AlternateContent xmlns:mc="http://schemas.openxmlformats.org/markup-compatibility/2006" xmlns:p14="http://schemas.microsoft.com/office/powerpoint/2010/main">
    <mc:Choice Requires="p14">
      <p:transition p14:dur="10" advTm="129834"/>
    </mc:Choice>
    <mc:Fallback xmlns="">
      <p:transition advTm="1298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089A9-6574-279D-39F5-5C20B2CD9338}"/>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2CC11F21-1DC6-8127-D52F-C46595555C7B}"/>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أما في القانون المصري</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ABD5A40-BE1C-B914-2A05-B2D64386771B}"/>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وذلك وفقا  المادة -309 - مكرر من قانون العقوبات، أن يعاقب بالحبس مدة لا تزيد على سنة كل من اعتدى على حرمة الحياة الخاصة للمواطن، بأن ارتكب أحد الأفعال الآتية </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غير الأحوال المصرح بها قانوناً أو بغير رضاء المجنى عليه</a:t>
            </a:r>
            <a:r>
              <a:rPr lang="ar-EG" b="1" dirty="0">
                <a:solidFill>
                  <a:prstClr val="black"/>
                </a:solidFill>
                <a:latin typeface="Alexandria regular" pitchFamily="2" charset="-78"/>
                <a:cs typeface="Alexandria regular"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ب</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1"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حالة التقاط أو نقل بجهاز من الأجهزة أياً كان نوعه صورة شخص </a:t>
            </a:r>
            <a:r>
              <a:rPr kumimoji="0" lang="ar-EG" sz="1800" b="1"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مكان خاص</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فإذا صدرت ا</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لأ</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فعال المشار إليها في الفقرتين السابقتين أثناء اجتماع على مسمع أو مرأى من الحاضرين في ذلك ا</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لإ</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جتماع، فإ</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 </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رضاء هؤ</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لاء</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يكون مفترض</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ويعاقب بالحبس الموظف العام الذي يرتكب أحد الأفعال المبينة بهذه المادة اعتماداً على سلطة وظيفته."</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A62EB88-0BDD-B7DF-DFCC-AD6B26648A54}"/>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4142989697"/>
      </p:ext>
    </p:extLst>
  </p:cSld>
  <p:clrMapOvr>
    <a:masterClrMapping/>
  </p:clrMapOvr>
  <mc:AlternateContent xmlns:mc="http://schemas.openxmlformats.org/markup-compatibility/2006" xmlns:p14="http://schemas.microsoft.com/office/powerpoint/2010/main">
    <mc:Choice Requires="p14">
      <p:transition spd="slow" p14:dur="2000" advTm="49583"/>
    </mc:Choice>
    <mc:Fallback xmlns="">
      <p:transition spd="slow" advTm="495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336EA-CD12-76CF-84F4-C834CB8D64C7}"/>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F106D262-B28F-FC37-060B-420DCE89A096}"/>
              </a:ext>
            </a:extLst>
          </p:cNvPr>
          <p:cNvSpPr>
            <a:spLocks noGrp="1"/>
          </p:cNvSpPr>
          <p:nvPr>
            <p:ph type="title"/>
          </p:nvPr>
        </p:nvSpPr>
        <p:spPr>
          <a:xfrm>
            <a:off x="4119938" y="215758"/>
            <a:ext cx="7233862" cy="657546"/>
          </a:xfrm>
        </p:spPr>
        <p:txBody>
          <a:bodyPr>
            <a:normAutofit fontScale="90000"/>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إلا أن القصد الجنائي المطلوب في القانون المصري هو</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9D50B727-8AF1-E940-704D-E22DCE5BB130}"/>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القصد الجنائي العام</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أشارت المحكمة إلى أن كان القصد الذي يتطلبه الشارع في جريمة الاعتداء على حرمة الحياة الخاصة المنسوبة إلى الطاعن والمحاسب عليها بنص المادة 309 مكررًا من قانون العقوبات هو القصد العام الذي يتحقق بمجرد ارتكاب الفعل المادي وتستوي البواعث التي دفعت المتهم إلى فعله، وأن مجرد الاعتداء على حرمة الحياة الخاصة بالتقاط بجهاز من الأجهزة أيًا كان نوعه صورة شخص في مكان خاص يفترض فيه القصد إذا ما توافر عنصراه العلم </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والإاردة</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E0896EAC-550F-4197-E314-349FEAC4A7EC}"/>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665733693"/>
      </p:ext>
    </p:extLst>
  </p:cSld>
  <p:clrMapOvr>
    <a:masterClrMapping/>
  </p:clrMapOvr>
  <mc:AlternateContent xmlns:mc="http://schemas.openxmlformats.org/markup-compatibility/2006" xmlns:p14="http://schemas.microsoft.com/office/powerpoint/2010/main">
    <mc:Choice Requires="p14">
      <p:transition spd="slow" p14:dur="2000" advTm="51473"/>
    </mc:Choice>
    <mc:Fallback xmlns="">
      <p:transition spd="slow" advTm="5147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4973-097C-E7F7-7ED1-EF3399301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1133FD-24E6-1BE7-C8E7-0E7472819AF1}"/>
              </a:ext>
            </a:extLst>
          </p:cNvPr>
          <p:cNvSpPr/>
          <p:nvPr/>
        </p:nvSpPr>
        <p:spPr>
          <a:xfrm>
            <a:off x="431617" y="883578"/>
            <a:ext cx="10998383"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US" dirty="0">
              <a:solidFill>
                <a:prstClr val="black">
                  <a:lumMod val="95000"/>
                  <a:lumOff val="5000"/>
                </a:prstClr>
              </a:solidFill>
              <a:latin typeface="Alexandria regular" pitchFamily="2" charset="-78"/>
              <a:cs typeface="Alexandria regular" pitchFamily="2" charset="-78"/>
            </a:endParaRPr>
          </a:p>
          <a:p>
            <a:pPr marR="0" lvl="0" algn="r"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lumMod val="95000"/>
                    <a:lumOff val="5000"/>
                  </a:prstClr>
                </a:solidFill>
                <a:effectLst/>
                <a:uLnTx/>
                <a:uFillTx/>
                <a:latin typeface="Alexandria regular" pitchFamily="2" charset="-78"/>
                <a:ea typeface="+mn-ea"/>
                <a:cs typeface="Alexandria regular" pitchFamily="2" charset="-78"/>
              </a:rPr>
              <a:t>ولكن ماذا لو كان النشر </a:t>
            </a:r>
            <a:r>
              <a:rPr lang="ar-EG" sz="2400" dirty="0">
                <a:solidFill>
                  <a:prstClr val="black">
                    <a:lumMod val="95000"/>
                    <a:lumOff val="5000"/>
                  </a:prstClr>
                </a:solidFill>
                <a:latin typeface="Alexandria regular" pitchFamily="2" charset="-78"/>
                <a:cs typeface="Alexandria regular" pitchFamily="2" charset="-78"/>
              </a:rPr>
              <a:t>من قبيل الدفاع الشرعي عن النفس؟</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lumMod val="95000"/>
                  <a:lumOff val="5000"/>
                </a:prstClr>
              </a:solidFill>
              <a:latin typeface="Alexandria regular" pitchFamily="2" charset="-78"/>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lumMod val="95000"/>
                    <a:lumOff val="5000"/>
                  </a:prstClr>
                </a:solidFill>
                <a:effectLst/>
                <a:uLnTx/>
                <a:uFillTx/>
                <a:latin typeface="Alexandria regular" pitchFamily="2" charset="-78"/>
                <a:ea typeface="+mn-ea"/>
                <a:cs typeface="Alexandria regular" pitchFamily="2" charset="-78"/>
              </a:rPr>
              <a:t>في أحد القضايا الشهيرة </a:t>
            </a:r>
            <a:r>
              <a:rPr lang="ar-EG" dirty="0">
                <a:solidFill>
                  <a:prstClr val="black">
                    <a:lumMod val="95000"/>
                    <a:lumOff val="5000"/>
                  </a:prstClr>
                </a:solidFill>
                <a:latin typeface="Alexandria regular" pitchFamily="2" charset="-78"/>
                <a:cs typeface="Alexandria regular" pitchFamily="2" charset="-78"/>
              </a:rPr>
              <a:t>قامت أحد الاعلاميات </a:t>
            </a:r>
            <a:r>
              <a:rPr lang="ar-EG" dirty="0" err="1">
                <a:solidFill>
                  <a:prstClr val="black">
                    <a:lumMod val="95000"/>
                    <a:lumOff val="5000"/>
                  </a:prstClr>
                </a:solidFill>
                <a:latin typeface="Alexandria regular" pitchFamily="2" charset="-78"/>
                <a:cs typeface="Alexandria regular" pitchFamily="2" charset="-78"/>
              </a:rPr>
              <a:t>بالإدعاء</a:t>
            </a:r>
            <a:r>
              <a:rPr lang="ar-EG" dirty="0">
                <a:solidFill>
                  <a:prstClr val="black">
                    <a:lumMod val="95000"/>
                    <a:lumOff val="5000"/>
                  </a:prstClr>
                </a:solidFill>
                <a:latin typeface="Alexandria regular" pitchFamily="2" charset="-78"/>
                <a:cs typeface="Alexandria regular" pitchFamily="2" charset="-78"/>
              </a:rPr>
              <a:t> بإصابتها بالتشوه نتيجة عمليات اجراها طبيب ذكرت اسمه و بياناته و نشرت صور لها تظهر هذا التشوه مما أضر كثيرا بسمعه  هذا الطبيب.</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EG" dirty="0">
              <a:solidFill>
                <a:prstClr val="black">
                  <a:lumMod val="95000"/>
                  <a:lumOff val="5000"/>
                </a:prstClr>
              </a:solidFill>
              <a:latin typeface="Alexandria regular" pitchFamily="2" charset="-78"/>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lumMod val="95000"/>
                    <a:lumOff val="5000"/>
                  </a:prstClr>
                </a:solidFill>
                <a:effectLst/>
                <a:uLnTx/>
                <a:uFillTx/>
                <a:latin typeface="Alexandria regular" pitchFamily="2" charset="-78"/>
                <a:ea typeface="+mn-ea"/>
                <a:cs typeface="Alexandria regular" pitchFamily="2" charset="-78"/>
              </a:rPr>
              <a:t>فقام هذا الطبيب بنشر صور و فيديوهات شخصية للإعلامية تظهر مدي </a:t>
            </a:r>
            <a:r>
              <a:rPr lang="ar-EG" dirty="0">
                <a:solidFill>
                  <a:prstClr val="black">
                    <a:lumMod val="95000"/>
                    <a:lumOff val="5000"/>
                  </a:prstClr>
                </a:solidFill>
                <a:latin typeface="Alexandria regular" pitchFamily="2" charset="-78"/>
                <a:cs typeface="Alexandria regular" pitchFamily="2" charset="-78"/>
              </a:rPr>
              <a:t>تضرر البشرة المسبق من كثرة عمليات التجميل السابقة ليدافع عن نفسه وصولا غلي أنه حقق افضل نتيجة ممكنة.</a:t>
            </a:r>
            <a:endParaRPr kumimoji="0" lang="fa-IR" sz="1800" b="0" i="0" u="none" strike="noStrike" kern="1200" cap="none" spc="0" normalizeH="0" baseline="0" noProof="0" dirty="0">
              <a:ln>
                <a:noFill/>
              </a:ln>
              <a:solidFill>
                <a:prstClr val="black">
                  <a:lumMod val="95000"/>
                  <a:lumOff val="5000"/>
                </a:prstClr>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15617574-D49D-044A-036D-EBE7ECB8BD2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A3B0EE0-72A9-665A-DCF7-C4664F309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5189198"/>
      </p:ext>
    </p:extLst>
  </p:cSld>
  <p:clrMapOvr>
    <a:masterClrMapping/>
  </p:clrMapOvr>
  <mc:AlternateContent xmlns:mc="http://schemas.openxmlformats.org/markup-compatibility/2006" xmlns:p14="http://schemas.microsoft.com/office/powerpoint/2010/main">
    <mc:Choice Requires="p14">
      <p:transition p14:dur="10" advTm="362899"/>
    </mc:Choice>
    <mc:Fallback xmlns="">
      <p:transition advTm="36289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F110B6-FD96-D514-4DE0-5E1C654863D9}"/>
              </a:ext>
            </a:extLst>
          </p:cNvPr>
          <p:cNvSpPr>
            <a:spLocks noGrp="1"/>
          </p:cNvSpPr>
          <p:nvPr>
            <p:ph sz="half" idx="1"/>
          </p:nvPr>
        </p:nvSpPr>
        <p:spPr>
          <a:xfrm>
            <a:off x="838200" y="1825625"/>
            <a:ext cx="9764730" cy="4351338"/>
          </a:xfrm>
        </p:spPr>
        <p:txBody>
          <a:bodyPr/>
          <a:lstStyle/>
          <a:p>
            <a:pPr algn="ctr" rtl="1"/>
            <a:endParaRPr lang="ar-EG" dirty="0"/>
          </a:p>
          <a:p>
            <a:pPr algn="ctr" rtl="1"/>
            <a:endParaRPr lang="ar-EG" dirty="0"/>
          </a:p>
          <a:p>
            <a:pPr algn="ctr" rtl="1"/>
            <a:endParaRPr lang="ar-EG" dirty="0"/>
          </a:p>
          <a:p>
            <a:pPr algn="r" rtl="1"/>
            <a:r>
              <a:rPr lang="ar-EG" sz="2400" dirty="0">
                <a:latin typeface="Alexandria" pitchFamily="2" charset="-78"/>
                <a:cs typeface="Alexandria" pitchFamily="2" charset="-78"/>
              </a:rPr>
              <a:t>الحالة الرابعة نشر المحادثات الخاصة : </a:t>
            </a:r>
            <a:endParaRPr lang="en-US" sz="2400" dirty="0">
              <a:latin typeface="Alexandria" pitchFamily="2" charset="-78"/>
              <a:cs typeface="Alexandria" pitchFamily="2" charset="-78"/>
            </a:endParaRPr>
          </a:p>
          <a:p>
            <a:pPr algn="r" rtl="1"/>
            <a:endParaRPr lang="en-US" sz="2400" dirty="0">
              <a:latin typeface="Alexandria" pitchFamily="2" charset="-78"/>
              <a:cs typeface="Alexandria" pitchFamily="2" charset="-78"/>
            </a:endParaRPr>
          </a:p>
          <a:p>
            <a:pPr algn="r" rtl="1"/>
            <a:r>
              <a:rPr lang="ar-EG" sz="1800" dirty="0">
                <a:latin typeface="Alexandria" pitchFamily="2" charset="-78"/>
                <a:cs typeface="Alexandria" pitchFamily="2" charset="-78"/>
              </a:rPr>
              <a:t>كمحادثات الواتس اب و تسجيلات المحادثات ؟ ودون عبث أو إضافة أو تعليق مسيئ من جانب الإعلامي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544863490"/>
      </p:ext>
    </p:extLst>
  </p:cSld>
  <p:clrMapOvr>
    <a:masterClrMapping/>
  </p:clrMapOvr>
  <mc:AlternateContent xmlns:mc="http://schemas.openxmlformats.org/markup-compatibility/2006" xmlns:p14="http://schemas.microsoft.com/office/powerpoint/2010/main">
    <mc:Choice Requires="p14">
      <p:transition spd="slow" p14:dur="2000" advTm="165609"/>
    </mc:Choice>
    <mc:Fallback xmlns="">
      <p:transition spd="slow" advTm="1656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4B21B-783B-7891-0609-E0702626026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A9999C67-EC46-9852-BF9A-FD3D3983C019}"/>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تطبيق قضائي</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5A26FFE-15FA-65D5-D0A4-1DBB0F313C81}"/>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كانت المخالفات التي تم تسجيلها جلسة وبالمخالفة للقانون قد أوقعت ما حذرت منه مواد قانون العقوبات من انتهاك لحرمة الحياة  الخاصة </a:t>
            </a:r>
            <a:r>
              <a:rPr lang="ar-EG" b="1" dirty="0">
                <a:solidFill>
                  <a:prstClr val="black"/>
                </a:solidFill>
                <a:latin typeface="Alexandria regular" pitchFamily="2" charset="-78"/>
                <a:cs typeface="Alexandria regular" pitchFamily="2" charset="-78"/>
              </a:rPr>
              <a:t>ودون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أي عبث أو إضافة واصطناع قد تم في المضمون ،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أذيعت عبر قناة فضائية هي بالأساس عبارة عن شركة تجارية تهدف للربح نفاجأ بها تذيع مكالمة تليفونية مسجلة لمواطن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وبصرف النظر عن مضمون فإذاعتها بطريقة علانية لملايين المشاهدين يمثل جريمة اخلاقية بخلاف أنها جريمة جنائية معاقب عليها .</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76D310B7-E237-F8E8-EE10-43E738A07AFA}"/>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650134297"/>
      </p:ext>
    </p:extLst>
  </p:cSld>
  <p:clrMapOvr>
    <a:masterClrMapping/>
  </p:clrMapOvr>
  <mc:AlternateContent xmlns:mc="http://schemas.openxmlformats.org/markup-compatibility/2006" xmlns:p14="http://schemas.microsoft.com/office/powerpoint/2010/main">
    <mc:Choice Requires="p14">
      <p:transition spd="slow" p14:dur="2000" advTm="74627"/>
    </mc:Choice>
    <mc:Fallback xmlns="">
      <p:transition spd="slow" advTm="7462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4E9FA-A152-3FBA-9ACF-3E3CBBEB258D}"/>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00C7FF39-B8D4-AFEE-AE95-85D8617A2AC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FF267F29-A49D-0612-8839-6E0D37CFF980}"/>
              </a:ext>
            </a:extLst>
          </p:cNvPr>
          <p:cNvSpPr txBox="1"/>
          <p:nvPr/>
        </p:nvSpPr>
        <p:spPr>
          <a:xfrm>
            <a:off x="3369925" y="1078787"/>
            <a:ext cx="8722758" cy="5640512"/>
          </a:xfrm>
          <a:prstGeom prst="rect">
            <a:avLst/>
          </a:prstGeom>
        </p:spPr>
        <p:txBody>
          <a:bodyPr vert="horz" lIns="91440" tIns="45720" rIns="91440" bIns="45720" rtlCol="0">
            <a:normAutofit lnSpcReduction="10000"/>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وذلك وفقا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المادة -309 - مكرر من قانون العقوبات، أن يعاقب بالحبس مدة لا تزيد على سنة كل من اعتدى على حرمة الحياة الخاصة للمواطن، بأن ارتكب أحد الأفعال الآتية </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غير الأحوال المصرح بها قانوناً أو بغير رضاء المجنى عليه،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342900" marR="0" lvl="0" indent="-342900" algn="just" defTabSz="914400" rtl="1" eaLnBrk="1" fontAlgn="auto" latinLnBrk="0" hangingPunct="1">
              <a:lnSpc>
                <a:spcPct val="160000"/>
              </a:lnSpc>
              <a:spcBef>
                <a:spcPts val="1000"/>
              </a:spcBef>
              <a:spcAft>
                <a:spcPts val="0"/>
              </a:spcAft>
              <a:buClrTx/>
              <a:buSzTx/>
              <a:buFontTx/>
              <a:buAutoNum type="arabic1Minus"/>
              <a:tabLst/>
              <a:defRPr/>
            </a:pP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استرق السمع أو سجل أو نقل عن طريق جهاز من الأجهزة أياً كان نوعه محادثات جرت في مكان خاص أو عن طريق التليفون.</a:t>
            </a:r>
          </a:p>
          <a:p>
            <a:pPr marL="342900" marR="0" lvl="0" indent="-342900" algn="just" defTabSz="914400" rtl="1" eaLnBrk="1" fontAlgn="auto" latinLnBrk="0" hangingPunct="1">
              <a:lnSpc>
                <a:spcPct val="160000"/>
              </a:lnSpc>
              <a:spcBef>
                <a:spcPts val="1000"/>
              </a:spcBef>
              <a:spcAft>
                <a:spcPts val="0"/>
              </a:spcAft>
              <a:buClrTx/>
              <a:buSzTx/>
              <a:buFontTx/>
              <a:buAutoNum type="arabic1Minus"/>
              <a:tabLst/>
              <a:defRPr/>
            </a:pP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حالة التقاط أو نقل بجهاز من الأجهزة أياً كان نوعه صورة شخص </a:t>
            </a:r>
            <a:r>
              <a:rPr kumimoji="0" lang="ar-EG" sz="1800" b="1"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مكان خاص،</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فإذا صدرت األفعال المشار إليها في الفقرتين السابقتين أثناء اجتماع على مسمع أو مرأى من الحاضرين في ذلك االجتماع، فإ</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 </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رضاء هؤ</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لاء</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يكون مفترض</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ويعاقب بالحبس الموظف العام الذي يرتكب أحد الأفعال المبينة بهذه المادة اعتماداً على سلطة وظيفته."</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9625C145-0063-7FA9-38FA-7B742C1A26D7}"/>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243357173"/>
      </p:ext>
    </p:extLst>
  </p:cSld>
  <p:clrMapOvr>
    <a:masterClrMapping/>
  </p:clrMapOvr>
  <mc:AlternateContent xmlns:mc="http://schemas.openxmlformats.org/markup-compatibility/2006" xmlns:p14="http://schemas.microsoft.com/office/powerpoint/2010/main">
    <mc:Choice Requires="p14">
      <p:transition spd="slow" p14:dur="2000" advTm="42693"/>
    </mc:Choice>
    <mc:Fallback xmlns="">
      <p:transition spd="slow" advTm="426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7B376-14A0-0080-918D-4F4A7A9BFC74}"/>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463637BC-40F3-1F21-D6A3-C0E8F0123B3B}"/>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B1EB1A3-E111-C6D1-AFDE-9D7623F7793E}"/>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وحيث أن المشكو في حقه الأول قد توافرت في حقة ركني الجريمة المادي والمعنوي - فقد يتحقق الركن المادي لهذه الجريمة-طبقا لأحكام قانون العقوبات المصري بتوافر أربعة عناصر هي :(1) الحصول على حديث خاص  ( 2) استخدام جهاز أيا كان نوعه في استراق السمع أو تسجيل أو نقل المحادثات سلوك إجرامي يتحد شكل استراق السمع أو تسجيل أو نقل المحادثات( 3) أن تكون المحادثات التي تم استراق السمع إليها أو تسجيلها أو نقلها قد جرت في مكان خاص أو عن طريق التليفون . (4) ( </a:t>
            </a:r>
            <a:r>
              <a:rPr kumimoji="0" lang="ar-EG" sz="1800" b="1" i="0" u="none" strike="noStrike" kern="1200" cap="none" spc="0" normalizeH="0" baseline="0" noProof="0">
                <a:ln>
                  <a:noFill/>
                </a:ln>
                <a:solidFill>
                  <a:prstClr val="black"/>
                </a:solidFill>
                <a:effectLst/>
                <a:uLnTx/>
                <a:uFillTx/>
                <a:latin typeface="Alexandria regular" pitchFamily="2" charset="-78"/>
                <a:ea typeface="+mn-ea"/>
                <a:cs typeface="Alexandria regular" pitchFamily="2" charset="-78"/>
              </a:rPr>
              <a:t>الركن المعنوي) أن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يكون استراق السمع أو تسجيل أو نقل المحادثات  لم يتم برضاء المجني عليه.</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A72E1DE-60B8-2612-0408-E57BDE3112D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4000683392"/>
      </p:ext>
    </p:extLst>
  </p:cSld>
  <p:clrMapOvr>
    <a:masterClrMapping/>
  </p:clrMapOvr>
  <mc:AlternateContent xmlns:mc="http://schemas.openxmlformats.org/markup-compatibility/2006" xmlns:p14="http://schemas.microsoft.com/office/powerpoint/2010/main">
    <mc:Choice Requires="p14">
      <p:transition spd="slow" p14:dur="2000" advTm="230410"/>
    </mc:Choice>
    <mc:Fallback xmlns="">
      <p:transition spd="slow" advTm="2304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DEFD1-A239-3C6D-E05F-4E7E683CFF4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3012461-2732-AC82-5B56-516E5CED3AB1}"/>
              </a:ext>
            </a:extLst>
          </p:cNvPr>
          <p:cNvSpPr>
            <a:spLocks noGrp="1"/>
          </p:cNvSpPr>
          <p:nvPr>
            <p:ph type="title"/>
          </p:nvPr>
        </p:nvSpPr>
        <p:spPr>
          <a:xfrm>
            <a:off x="4952144" y="1664413"/>
            <a:ext cx="7038653" cy="3657600"/>
          </a:xfrm>
        </p:spPr>
        <p:txBody>
          <a:bodyPr>
            <a:noAutofit/>
          </a:bodyPr>
          <a:lstStyle/>
          <a:p>
            <a:pPr algn="ct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الحالة الخامسة: تقييد حرية الرأي بنشر و مشاركة الآراء الصادقة لو أضرت بالنظام العام و المصلحة العامة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id="{11EAEC13-A7E9-3B9D-C981-2524A6D2F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777" y="2017585"/>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9745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369C6-33BE-C2A9-D4D4-57960DF73BF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C95780F-43E2-9909-3D4A-97402B4DB017}"/>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جاء الالتزام بعدم نشر لما فيه أخلال بالنظام العام و الامن العام و مقتضيات العامة  صريحا في قانون الاعلام المرئي و المسموع السعودي حيث نصت المادة الخامسة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يجب على كل من يمارس نشاطاً أو مهنة في مجال الإعلام المرئي والمسموع التقيد بضوابط المحتوى الإعلامي، وبخاصة ما يأتي: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12- عدم الإخلال بالنظام العام، والأمن الوطني، ومقتضيات المصلحة العامة."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459D83F9-4156-E3B8-1D0C-BA26B029979A}"/>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244204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01AA2-5ECD-8E2C-C464-FCD0CCB19CF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E88040A-6212-16BC-5BDE-71FCA16B7A23}"/>
              </a:ext>
            </a:extLst>
          </p:cNvPr>
          <p:cNvSpPr>
            <a:spLocks noGrp="1"/>
          </p:cNvSpPr>
          <p:nvPr>
            <p:ph sz="half" idx="1"/>
          </p:nvPr>
        </p:nvSpPr>
        <p:spPr>
          <a:xfrm>
            <a:off x="838199" y="1825625"/>
            <a:ext cx="9985513" cy="4351338"/>
          </a:xfrm>
        </p:spPr>
        <p:txBody>
          <a:bodyPr>
            <a:normAutofit/>
          </a:bodyPr>
          <a:lstStyle/>
          <a:p>
            <a:pPr marL="0" marR="0" algn="r" rtl="1">
              <a:lnSpc>
                <a:spcPct val="107000"/>
              </a:lnSpc>
              <a:spcBef>
                <a:spcPts val="0"/>
              </a:spcBef>
              <a:spcAft>
                <a:spcPts val="800"/>
              </a:spcAft>
            </a:pPr>
            <a:r>
              <a:rPr lang="ar-EG" sz="1800" kern="100" dirty="0">
                <a:latin typeface="Alexandria" pitchFamily="2" charset="-78"/>
                <a:ea typeface="Calibri" panose="020F0502020204030204" pitchFamily="34" charset="0"/>
                <a:cs typeface="Alexandria" pitchFamily="2" charset="-78"/>
              </a:rPr>
              <a:t>كما نصت المادة 6 من قانون الجرائم المعلوماتية السعودي علي </a:t>
            </a:r>
            <a:r>
              <a:rPr lang="ar-EG" sz="1800" kern="100" dirty="0">
                <a:effectLst/>
                <a:latin typeface="Alexandria" pitchFamily="2" charset="-78"/>
                <a:ea typeface="Calibri" panose="020F0502020204030204" pitchFamily="34" charset="0"/>
                <a:cs typeface="Alexandria" pitchFamily="2" charset="-78"/>
              </a:rPr>
              <a:t>يعاقب بالسجن مدة لا تزيد على خمس سنوات وبغرامة لا تزيد على ثلاثة ملايين ريال, أو بإحدى هاتين العقوبتين كل شخص يرتكب أياً من الجرائم المعلوماتية الآتية</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-1 </a:t>
            </a:r>
            <a:r>
              <a:rPr lang="ar-EG" sz="1800" kern="100" dirty="0">
                <a:effectLst/>
                <a:latin typeface="Alexandria" pitchFamily="2" charset="-78"/>
                <a:ea typeface="Calibri" panose="020F0502020204030204" pitchFamily="34" charset="0"/>
                <a:cs typeface="Alexandria" pitchFamily="2" charset="-78"/>
              </a:rPr>
              <a:t>إنتاج ما من شأنه المساس بالنظام العام, أو القيم الدينية, أو الآداب العامة, أو حرمة الحياة الخاصة, أو إعداده, أو إرساله, أو تخزينه عن طريق الشبكة المعلوماتية, أو أحد أجهزة الحاسب الآلي</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-2 </a:t>
            </a:r>
            <a:r>
              <a:rPr lang="ar-EG" sz="1800" kern="100" dirty="0">
                <a:effectLst/>
                <a:latin typeface="Alexandria" pitchFamily="2" charset="-78"/>
                <a:ea typeface="Calibri" panose="020F0502020204030204" pitchFamily="34" charset="0"/>
                <a:cs typeface="Alexandria" pitchFamily="2" charset="-78"/>
              </a:rPr>
              <a:t>إنشاء موقع على الشبكة المعلوماتية, أو أحد أجهزة الحاسب الآلي أو نشره للاتجار في الجنس البشري, أو تسهيل التعامل به</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-3 </a:t>
            </a:r>
            <a:r>
              <a:rPr lang="ar-EG" sz="1800" kern="100" dirty="0">
                <a:effectLst/>
                <a:latin typeface="Alexandria" pitchFamily="2" charset="-78"/>
                <a:ea typeface="Calibri" panose="020F0502020204030204" pitchFamily="34" charset="0"/>
                <a:cs typeface="Alexandria" pitchFamily="2" charset="-78"/>
              </a:rPr>
              <a:t>إنشاء المواد والبيانات المتعلقة بالشبكات الإباحية, أو أنشطة الميسر المخلة بالآداب العامة أو نشرها أو ترويجها</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-4 </a:t>
            </a:r>
            <a:r>
              <a:rPr lang="ar-EG" sz="1800" kern="100" dirty="0">
                <a:effectLst/>
                <a:latin typeface="Alexandria" pitchFamily="2" charset="-78"/>
                <a:ea typeface="Calibri" panose="020F0502020204030204" pitchFamily="34" charset="0"/>
                <a:cs typeface="Alexandria" pitchFamily="2" charset="-78"/>
              </a:rPr>
              <a:t>إنشاء موقع على الشبكة المعلوماتية, أو أحد أجهزة الحاسب الآلي أو نشره, للإتجار بالمخدرات, أو المؤثرات العقلية, أو ترويجها, أو طرق تعاطيها, أو تسهيل التعامل بها</a:t>
            </a:r>
            <a:r>
              <a:rPr lang="en-US" sz="1800" kern="100" dirty="0">
                <a:effectLst/>
                <a:latin typeface="Alexandria" pitchFamily="2" charset="-78"/>
                <a:ea typeface="Calibri" panose="020F0502020204030204" pitchFamily="34" charset="0"/>
                <a:cs typeface="Alexandria" pitchFamily="2" charset="-78"/>
              </a:rPr>
              <a:t> </a:t>
            </a:r>
          </a:p>
          <a:p>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856719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86232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إبراهيم السيد حسنين أخلاقيات الإعلام وقوانينه مؤسسة طيبة للنشر والتوزيع 2015.</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129202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الالتزام بالقانون و السياسة التحريرية للمجلة.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ماهية الالتزام بعدم نشر الأخبار الكاذبة.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ثالثا:قيود</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نشر المعلومات الصادقة.</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08CADDC-DF01-4C63-8A66-2ACEE3E90A0B}">
  <ds:schemaRefs>
    <ds:schemaRef ds:uri="http://schemas.microsoft.com/sharepoint/v3/contenttype/forms"/>
  </ds:schemaRefs>
</ds:datastoreItem>
</file>

<file path=customXml/itemProps2.xml><?xml version="1.0" encoding="utf-8"?>
<ds:datastoreItem xmlns:ds="http://schemas.openxmlformats.org/officeDocument/2006/customXml" ds:itemID="{64DB6CB2-B45C-4C06-A18E-A76E0B670E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763156-E54C-4EFD-A068-355327161C5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8928</TotalTime>
  <Words>3179</Words>
  <Application>Microsoft Office PowerPoint</Application>
  <PresentationFormat>Widescreen</PresentationFormat>
  <Paragraphs>149</Paragraphs>
  <Slides>44</Slides>
  <Notes>12</Notes>
  <HiddenSlides>0</HiddenSlides>
  <MMClips>0</MMClips>
  <ScaleCrop>false</ScaleCrop>
  <HeadingPairs>
    <vt:vector size="4" baseType="variant">
      <vt:variant>
        <vt:lpstr>Theme</vt:lpstr>
      </vt:variant>
      <vt:variant>
        <vt:i4>2</vt:i4>
      </vt:variant>
      <vt:variant>
        <vt:lpstr>Slide Titles</vt:lpstr>
      </vt:variant>
      <vt:variant>
        <vt:i4>44</vt:i4>
      </vt:variant>
    </vt:vector>
  </HeadingPairs>
  <TitlesOfParts>
    <vt:vector size="46" baseType="lpstr">
      <vt:lpstr>Office Theme</vt:lpstr>
      <vt:lpstr>1_Office Theme</vt:lpstr>
      <vt:lpstr>PowerPoint Presentation</vt:lpstr>
      <vt:lpstr>PowerPoint Presentation</vt:lpstr>
      <vt:lpstr>PowerPoint Presentation</vt:lpstr>
      <vt:lpstr>PowerPoint Presentation</vt:lpstr>
      <vt:lpstr>  أولا مخالفة القانون  كثيرا ما ينص القانون علي بعض الجرائم التي تتصل بالعمل الإعلامي بصورة غير مباشرة حيث تنطبق علي الاعلامين بذات قدر انطباقها علي غيرهم من الافراد ومن ذلك  "مخالفة القانون بالوصول إلي البيانات و المعلومات بطريقة غير مشروعة"     </vt:lpstr>
      <vt:lpstr> تداول عددٌ من مستخدمي مواقع التواصل الاجتماعي، مقطع فيديو مُصوَّر لفتاة تتعرض للاعتداء البدني في أحد مراكز التسوق، والذي يُظهِر المُعتدي يضرب الفتاة بعنف، والتي عُرِفَ لاحقًا أنها تُدعى "س. ع"  على إثر الضجة الإعلامية التي تسبب فيها انتشار مقطع الفيديو؛ بدأت البرامج التليفزيونية في تناول ما حدث، وفي أحدها أجرت الإعلامية "ر.س" في برنامجها مقابلة مع الفتاه لتحكي وقائع حادثة التحرش والاعتداء عليها. وبعد المقابلة، قررت مُقدمة البرنامج أن تسرد وجهة نظرها القائمة على انطباعها الشخصي بعدم صدق الفتاة، فقامت مع فريق البرنامج بعرض صور شخصية لـ “للفتاة”، ضمن خطاب يُبرِّر تعرُضها للاعتداء والتحرش، ويُرجِعه إلى الضحية نفسها استشهادًا بالصور المعروضة لحياتها  الشخصية وسلوكها، والتي عُرِضت -بدون إذن الفتاة أو علمها- بحسب تصريحاتها.    </vt:lpstr>
      <vt:lpstr> هل تنطوي الواقعة على أية جرائم ؟     </vt:lpstr>
      <vt:lpstr> </vt:lpstr>
      <vt:lpstr> </vt:lpstr>
      <vt:lpstr>PowerPoint Presentation</vt:lpstr>
      <vt:lpstr>  ومن أهم الجرائم في هذه الواقعة هي سرقة الصور من هاتف الفتاة و ذلك لأن القوانين المختلفة قد جرمت وبصورة واضحة الجرائم الواقعة على سرية البيانات. ابتداءا من المعالجة غير المشروعة للبيانات أو عملية الإفشاء غير المشروع لتلك البيانات أو تعرض المحادثات الشخصية للأفراد للتجسس عبر شبكة الإنترنت وكذا عمليات اختراق البريد الإلكتروني. و المعالجة هنا يقصد بها كافة العمليات التي تجري علي البيانات الرقمية بدء من الحفظ و حتي التزييف و التحليل الاحصائي.       </vt:lpstr>
      <vt:lpstr>التجسس أو الاختراق الإلكتروني: لقد أثبتت التجربة الواقعية أن خطورة استخدام شبكة الانترنت تكمن أساسا في ضعف الوسائل المستخدمة في حماية انتقال البيانات عمر الشبكة ضف إلى ذلك صعوبة الوصول إلى الأشخاص القائمين بالاعتداء، وبهذا فقد ظهر التجسس الإلكتروني كأخطر صور الاعتداءات التي تحدث في إطار التعاملات الإلكترونية. ويمكن تعريف جريمة الاختراق بأنها عملية دخول غير مصرح بها إلى حاسب الآخر عن طريق استخدام برامج متطورة تحت تقنية وخبرة عاليين</vt:lpstr>
      <vt:lpstr>  ثانيا: مخالفة السياسة التحريرية للمنصة الإلكترونية      </vt:lpstr>
      <vt:lpstr> مادة ( ۱۳ ) :تلتزم كل صحيفة أو وسيلة إعلامية بوضع سياسة تحريرية لها ، تضمنها العقود التي تبرمها مع الصحفيين أو الإعلاميين عند التحاقهم بها ليحتكم إليها الطرفان عند الخلاف ،ولا يجوز إجبار الصحفي أو الإعلامي على القيام بأعمال تتناقض مع هذه السياسة .   وإذا طرأ تغير جذرى على سياسة الصحيفة أو الوسيلة الإعلامية التي يعمل بها الصحفي أو الإعلامي ، أو إذا تغيرت الظروف التي تعاقد في ظلها مع المؤسسة ، جاز للصحفي أو الإعلامي أن يفسخ تعاقده معها بإرادته المنفردة ، وذلك بشرط إخطارها بعزمه على فسخ العقد لهذا السبب قبل تركه العمل بثلاثة أشهر على الأقل ،ويحدد العقد ما يترتب على هذا الفسخ من آثار .   </vt:lpstr>
      <vt:lpstr>PowerPoint Presentation</vt:lpstr>
      <vt:lpstr>أما في المملكة العربية السعودية </vt:lpstr>
      <vt:lpstr>PowerPoint Presentation</vt:lpstr>
      <vt:lpstr> جاء الالتزام بعدم نشر الاخبار الكاذبة صريحا في قانون الاعلام المرئي و المسموع السعودي حيث نصت المادة الخامسة يجب على كل من يمارس نشاطاً أو مهنة في مجال الإعلام المرئي والمسموع التقيد بضوابط المحتوى الإعلامي، وبخاصة ما يأتي:  10- عدم بث أي محتوى إعلامي يتضمن معلومات كاذبة لا تستند إلى حقائق ومعلومات موثقة، أو فيه تعدٍّ على حرمة الحياة الخاصة للأفراد."    </vt:lpstr>
      <vt:lpstr> كذلك نصت المادة الثامنة من قانون الإعلام المصري  أنه  لا يجوز أن يكون الرأي الذى يصدر عن الصحفي أو الإعلامي أو أن تكون المعلومات الصحيحة التى تصدر عن الصحفى أو الإعلامى سببًا لمساءلته. وبالمخالفة فإن نشر المعلومات الكاذبة يعد سببا للمساءلة.     </vt:lpstr>
      <vt:lpstr> من يحدد مدي صدق المعلومة: الحقيقة أن تقدير مدي يقينية الصحفي من كذب البيانات و المعلومات اثناء تداوله لها او امر متروك للقضاء غلا انه يعتمد في ذلك علي تقرير من خبراء بالعمل الإعلامي لتأكيد مدي انحراف الإعلامي عن تقاليد المهنة اثناء تحريه لصدق المعلومة وصولا لتحديد ما إذا كانت المعلومات الكاذبة قد تم نشرها عن تعمد او إهمال أو خطأ وارد بعد تحري كل التقاليد الصحيحة و في هذه الحالة الأخيرة لا يحاسب عليها الصحفي. كخروج بيان من أحد المستشفيات اعتمد عليه الصحفي ثم ثبت تزييفه لاحقا     </vt:lpstr>
      <vt:lpstr>PowerPoint Presentation</vt:lpstr>
      <vt:lpstr>الحالة الأولى :النشر الإساءة غير المبررة للموظفين العموميين:</vt:lpstr>
      <vt:lpstr>PowerPoint Presentation</vt:lpstr>
      <vt:lpstr>القانون المصري</vt:lpstr>
      <vt:lpstr>الحالة الثانية </vt:lpstr>
      <vt:lpstr>PowerPoint Presentation</vt:lpstr>
      <vt:lpstr>بالنسبة للشاب المتهم</vt:lpstr>
      <vt:lpstr>PowerPoint Presentation</vt:lpstr>
      <vt:lpstr>PowerPoint Presentation</vt:lpstr>
      <vt:lpstr>الحالة الثالثة     : نشر البيانات الحساسة لشخص دون إذنه</vt:lpstr>
      <vt:lpstr>PowerPoint Presentation</vt:lpstr>
      <vt:lpstr>أما في القانون المصري</vt:lpstr>
      <vt:lpstr>إلا أن القصد الجنائي المطلوب في القانون المصري هو</vt:lpstr>
      <vt:lpstr>PowerPoint Presentation</vt:lpstr>
      <vt:lpstr>PowerPoint Presentation</vt:lpstr>
      <vt:lpstr>تطبيق قضائي</vt:lpstr>
      <vt:lpstr>PowerPoint Presentation</vt:lpstr>
      <vt:lpstr>PowerPoint Presentation</vt:lpstr>
      <vt:lpstr> الحالة الخامسة: تقييد حرية الرأي بنشر و مشاركة الآراء الصادقة لو أضرت بالنظام العام و المصلحة العامة      </vt:lpstr>
      <vt:lpstr> جاء الالتزام بعدم نشر لما فيه أخلال بالنظام العام و الامن العام و مقتضيات العامة  صريحا في قانون الاعلام المرئي و المسموع السعودي حيث نصت المادة الخامسة يجب على كل من يمارس نشاطاً أو مهنة في مجال الإعلام المرئي والمسموع التقيد بضوابط المحتوى الإعلامي، وبخاصة ما يأتي: 12- عدم الإخلال بالنظام العام، والأمن الوطني، ومقتضيات المصلحة العامة."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65</cp:revision>
  <dcterms:created xsi:type="dcterms:W3CDTF">2023-04-29T09:08:00Z</dcterms:created>
  <dcterms:modified xsi:type="dcterms:W3CDTF">2024-02-21T18:39:37Z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